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2.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Ex1.xml" ContentType="application/vnd.ms-office.chartex+xml"/>
  <Override PartName="/ppt/charts/style29.xml" ContentType="application/vnd.ms-office.chartstyle+xml"/>
  <Override PartName="/ppt/charts/colors29.xml" ContentType="application/vnd.ms-office.chartcolorstyle+xml"/>
  <Override PartName="/ppt/charts/chart29.xml" ContentType="application/vnd.openxmlformats-officedocument.drawingml.chart+xml"/>
  <Override PartName="/ppt/charts/style30.xml" ContentType="application/vnd.ms-office.chartstyle+xml"/>
  <Override PartName="/ppt/charts/colors30.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charts/chart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1.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2.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3.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Ex2.xml" ContentType="application/vnd.ms-office.chartex+xml"/>
  <Override PartName="/ppt/charts/style35.xml" ContentType="application/vnd.ms-office.chartstyle+xml"/>
  <Override PartName="/ppt/charts/colors35.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2" r:id="rId1"/>
  </p:sldMasterIdLst>
  <p:notesMasterIdLst>
    <p:notesMasterId r:id="rId29"/>
  </p:notesMasterIdLst>
  <p:handoutMasterIdLst>
    <p:handoutMasterId r:id="rId30"/>
  </p:handoutMasterIdLst>
  <p:sldIdLst>
    <p:sldId id="2147329004" r:id="rId2"/>
    <p:sldId id="2147329052" r:id="rId3"/>
    <p:sldId id="2147329007" r:id="rId4"/>
    <p:sldId id="2147329053" r:id="rId5"/>
    <p:sldId id="2147329116" r:id="rId6"/>
    <p:sldId id="2147329119" r:id="rId7"/>
    <p:sldId id="2147329120" r:id="rId8"/>
    <p:sldId id="2147329121" r:id="rId9"/>
    <p:sldId id="2147329129" r:id="rId10"/>
    <p:sldId id="2147329130" r:id="rId11"/>
    <p:sldId id="2147329122" r:id="rId12"/>
    <p:sldId id="2147329131" r:id="rId13"/>
    <p:sldId id="2147329132" r:id="rId14"/>
    <p:sldId id="2147329139" r:id="rId15"/>
    <p:sldId id="2147329134" r:id="rId16"/>
    <p:sldId id="2147329136" r:id="rId17"/>
    <p:sldId id="2147329135" r:id="rId18"/>
    <p:sldId id="2147329110" r:id="rId19"/>
    <p:sldId id="2147329137" r:id="rId20"/>
    <p:sldId id="2147329072" r:id="rId21"/>
    <p:sldId id="2147329073" r:id="rId22"/>
    <p:sldId id="2147329074" r:id="rId23"/>
    <p:sldId id="2147329075" r:id="rId24"/>
    <p:sldId id="2147329076" r:id="rId25"/>
    <p:sldId id="2147329077" r:id="rId26"/>
    <p:sldId id="2147329140" r:id="rId27"/>
    <p:sldId id="2147329133" r:id="rId28"/>
  </p:sldIdLst>
  <p:sldSz cx="12192000" cy="6858000"/>
  <p:notesSz cx="6858000" cy="9144000"/>
  <p:embeddedFontLst>
    <p:embeddedFont>
      <p:font typeface="Aptos" panose="020B000402020202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Montserrat" pitchFamily="2" charset="77"/>
      <p:regular r:id="rId39"/>
      <p:bold r:id="rId40"/>
      <p:italic r:id="rId41"/>
      <p:boldItalic r:id="rId42"/>
    </p:embeddedFont>
    <p:embeddedFont>
      <p:font typeface="Montserrat ExtraBold" pitchFamily="2" charset="77"/>
      <p:bold r:id="rId43"/>
      <p:italic r:id="rId44"/>
      <p:boldItalic r:id="rId45"/>
    </p:embeddedFont>
    <p:embeddedFont>
      <p:font typeface="Montserrat Light" pitchFamily="2" charset="77"/>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ABB23A-D441-4C76-91FE-62895FF1E94D}">
          <p14:sldIdLst>
            <p14:sldId id="2147329004"/>
            <p14:sldId id="2147329052"/>
            <p14:sldId id="2147329007"/>
            <p14:sldId id="2147329053"/>
            <p14:sldId id="2147329116"/>
            <p14:sldId id="2147329119"/>
            <p14:sldId id="2147329120"/>
            <p14:sldId id="2147329121"/>
            <p14:sldId id="2147329129"/>
            <p14:sldId id="2147329130"/>
            <p14:sldId id="2147329122"/>
            <p14:sldId id="2147329131"/>
            <p14:sldId id="2147329132"/>
            <p14:sldId id="2147329139"/>
            <p14:sldId id="2147329134"/>
            <p14:sldId id="2147329136"/>
            <p14:sldId id="2147329135"/>
            <p14:sldId id="2147329110"/>
            <p14:sldId id="2147329137"/>
            <p14:sldId id="2147329072"/>
            <p14:sldId id="2147329073"/>
            <p14:sldId id="2147329074"/>
            <p14:sldId id="2147329075"/>
            <p14:sldId id="2147329076"/>
            <p14:sldId id="2147329077"/>
            <p14:sldId id="2147329140"/>
            <p14:sldId id="21473291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C679F5-F57F-3361-31C5-E18368CBC1D1}" name="Yen Nhi Bui" initials="YB" userId="05a18de950cba0c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00"/>
    <a:srgbClr val="FF7F3F"/>
    <a:srgbClr val="FFB089"/>
    <a:srgbClr val="3F9C31"/>
    <a:srgbClr val="C9E3C5"/>
    <a:srgbClr val="ECF5EB"/>
    <a:srgbClr val="FFDBC9"/>
    <a:srgbClr val="FFAE85"/>
    <a:srgbClr val="FF8A4F"/>
    <a:srgbClr val="67B1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9" autoAdjust="0"/>
    <p:restoredTop sz="95721" autoAdjust="0"/>
  </p:normalViewPr>
  <p:slideViewPr>
    <p:cSldViewPr snapToGrid="0" snapToObjects="1">
      <p:cViewPr varScale="1">
        <p:scale>
          <a:sx n="104" d="100"/>
          <a:sy n="104" d="100"/>
        </p:scale>
        <p:origin x="760" y="200"/>
      </p:cViewPr>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snapToObjects="1">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0.xml"/><Relationship Id="rId1" Type="http://schemas.microsoft.com/office/2011/relationships/chartStyle" Target="style3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1.xml"/><Relationship Id="rId1" Type="http://schemas.microsoft.com/office/2011/relationships/chartStyle" Target="style31.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2.xml"/><Relationship Id="rId1" Type="http://schemas.microsoft.com/office/2011/relationships/chartStyle" Target="style32.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3.xml"/><Relationship Id="rId1" Type="http://schemas.microsoft.com/office/2011/relationships/chartStyle" Target="style33.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4.xml"/><Relationship Id="rId1" Type="http://schemas.microsoft.com/office/2011/relationships/chartStyle" Target="style3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29.xml"/><Relationship Id="rId2" Type="http://schemas.microsoft.com/office/2011/relationships/chartStyle" Target="style29.xml"/><Relationship Id="rId1" Type="http://schemas.openxmlformats.org/officeDocument/2006/relationships/oleObject" Target="file:///C:\Users\nhibu\Downloads\240422_Excel_Bi&#7875;u%20&#273;&#7891;%20Headmap_Vietnam.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35.xml"/><Relationship Id="rId2" Type="http://schemas.microsoft.com/office/2011/relationships/chartStyle" Target="style35.xml"/><Relationship Id="rId1" Type="http://schemas.openxmlformats.org/officeDocument/2006/relationships/package" Target="../embeddings/Microsoft_Excel_Worksheet3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3F9C31"/>
              </a:solidFill>
              <a:ln w="19050">
                <a:noFill/>
              </a:ln>
              <a:effectLst/>
            </c:spPr>
            <c:extLst>
              <c:ext xmlns:c16="http://schemas.microsoft.com/office/drawing/2014/chart" uri="{C3380CC4-5D6E-409C-BE32-E72D297353CC}">
                <c16:uniqueId val="{00000001-7AD3-4407-BC28-4BEDEA3703CB}"/>
              </c:ext>
            </c:extLst>
          </c:dPt>
          <c:dPt>
            <c:idx val="1"/>
            <c:bubble3D val="0"/>
            <c:spPr>
              <a:solidFill>
                <a:schemeClr val="bg2"/>
              </a:solidFill>
              <a:ln w="19050">
                <a:noFill/>
              </a:ln>
              <a:effectLst/>
            </c:spPr>
            <c:extLst>
              <c:ext xmlns:c16="http://schemas.microsoft.com/office/drawing/2014/chart" uri="{C3380CC4-5D6E-409C-BE32-E72D297353CC}">
                <c16:uniqueId val="{00000003-7AD3-4407-BC28-4BEDEA3703CB}"/>
              </c:ext>
            </c:extLst>
          </c:dPt>
          <c:cat>
            <c:strRef>
              <c:f>Sheet1!$A$2:$A$3</c:f>
              <c:strCache>
                <c:ptCount val="2"/>
                <c:pt idx="0">
                  <c:v>Family Consumption</c:v>
                </c:pt>
                <c:pt idx="1">
                  <c:v>Gifting</c:v>
                </c:pt>
              </c:strCache>
            </c:strRef>
          </c:cat>
          <c:val>
            <c:numRef>
              <c:f>Sheet1!$B$2:$B$3</c:f>
              <c:numCache>
                <c:formatCode>0%</c:formatCode>
                <c:ptCount val="2"/>
                <c:pt idx="0">
                  <c:v>0.41</c:v>
                </c:pt>
                <c:pt idx="1">
                  <c:v>0.59</c:v>
                </c:pt>
              </c:numCache>
            </c:numRef>
          </c:val>
          <c:extLst>
            <c:ext xmlns:c16="http://schemas.microsoft.com/office/drawing/2014/chart" uri="{C3380CC4-5D6E-409C-BE32-E72D297353CC}">
              <c16:uniqueId val="{00000004-7AD3-4407-BC28-4BEDEA3703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3.475060014204346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chemeClr val="bg1">
                <a:alpha val="90000"/>
              </a:schemeClr>
            </a:solidFill>
            <a:ln>
              <a:noFill/>
            </a:ln>
            <a:effectLst/>
          </c:spPr>
          <c:invertIfNegative val="0"/>
          <c:dPt>
            <c:idx val="0"/>
            <c:invertIfNegative val="0"/>
            <c:bubble3D val="0"/>
            <c:spPr>
              <a:solidFill>
                <a:schemeClr val="bg1">
                  <a:alpha val="90000"/>
                </a:schemeClr>
              </a:solidFill>
              <a:ln>
                <a:noFill/>
              </a:ln>
              <a:effectLst/>
            </c:spPr>
            <c:extLst>
              <c:ext xmlns:c16="http://schemas.microsoft.com/office/drawing/2014/chart" uri="{C3380CC4-5D6E-409C-BE32-E72D297353CC}">
                <c16:uniqueId val="{00000001-64AE-43E9-97B5-EAFE8DB4D47F}"/>
              </c:ext>
            </c:extLst>
          </c:dPt>
          <c:dPt>
            <c:idx val="1"/>
            <c:invertIfNegative val="0"/>
            <c:bubble3D val="0"/>
            <c:spPr>
              <a:solidFill>
                <a:schemeClr val="bg1">
                  <a:alpha val="90000"/>
                </a:schemeClr>
              </a:solidFill>
              <a:ln>
                <a:noFill/>
              </a:ln>
              <a:effectLst/>
            </c:spPr>
            <c:extLst>
              <c:ext xmlns:c16="http://schemas.microsoft.com/office/drawing/2014/chart" uri="{C3380CC4-5D6E-409C-BE32-E72D297353CC}">
                <c16:uniqueId val="{00000003-64AE-43E9-97B5-EAFE8DB4D47F}"/>
              </c:ext>
            </c:extLst>
          </c:dPt>
          <c:dPt>
            <c:idx val="2"/>
            <c:invertIfNegative val="0"/>
            <c:bubble3D val="0"/>
            <c:spPr>
              <a:solidFill>
                <a:schemeClr val="bg1">
                  <a:alpha val="90000"/>
                </a:schemeClr>
              </a:solidFill>
              <a:ln>
                <a:noFill/>
              </a:ln>
              <a:effectLst/>
            </c:spPr>
            <c:extLst>
              <c:ext xmlns:c16="http://schemas.microsoft.com/office/drawing/2014/chart" uri="{C3380CC4-5D6E-409C-BE32-E72D297353CC}">
                <c16:uniqueId val="{00000005-64AE-43E9-97B5-EAFE8DB4D47F}"/>
              </c:ext>
            </c:extLst>
          </c:dPt>
          <c:cat>
            <c:strRef>
              <c:f>Sheet1!$A$2:$A$6</c:f>
              <c:strCache>
                <c:ptCount val="5"/>
                <c:pt idx="0">
                  <c:v>1-2 nights</c:v>
                </c:pt>
                <c:pt idx="1">
                  <c:v>3-4 nights</c:v>
                </c:pt>
                <c:pt idx="2">
                  <c:v>5-7 nights</c:v>
                </c:pt>
                <c:pt idx="3">
                  <c:v>8-10 nights</c:v>
                </c:pt>
                <c:pt idx="4">
                  <c:v>&gt;10 nights</c:v>
                </c:pt>
              </c:strCache>
            </c:strRef>
          </c:cat>
          <c:val>
            <c:numRef>
              <c:f>Sheet1!$B$2:$B$6</c:f>
              <c:numCache>
                <c:formatCode>0%</c:formatCode>
                <c:ptCount val="5"/>
                <c:pt idx="0">
                  <c:v>0.19</c:v>
                </c:pt>
                <c:pt idx="1">
                  <c:v>0.42</c:v>
                </c:pt>
                <c:pt idx="2">
                  <c:v>0.28000000000000003</c:v>
                </c:pt>
                <c:pt idx="3">
                  <c:v>0.08</c:v>
                </c:pt>
                <c:pt idx="4">
                  <c:v>0.03</c:v>
                </c:pt>
              </c:numCache>
            </c:numRef>
          </c:val>
          <c:extLst>
            <c:ext xmlns:c16="http://schemas.microsoft.com/office/drawing/2014/chart" uri="{C3380CC4-5D6E-409C-BE32-E72D297353CC}">
              <c16:uniqueId val="{00000006-64AE-43E9-97B5-EAFE8DB4D47F}"/>
            </c:ext>
          </c:extLst>
        </c:ser>
        <c:dLbls>
          <c:showLegendKey val="0"/>
          <c:showVal val="0"/>
          <c:showCatName val="0"/>
          <c:showSerName val="0"/>
          <c:showPercent val="0"/>
          <c:showBubbleSize val="0"/>
        </c:dLbls>
        <c:gapWidth val="500"/>
        <c:axId val="103446751"/>
        <c:axId val="1606108224"/>
      </c:barChart>
      <c:catAx>
        <c:axId val="103446751"/>
        <c:scaling>
          <c:orientation val="maxMin"/>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3.475060014204346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chemeClr val="bg1">
                <a:alpha val="90000"/>
              </a:schemeClr>
            </a:solidFill>
            <a:ln>
              <a:noFill/>
            </a:ln>
            <a:effectLst/>
          </c:spPr>
          <c:invertIfNegative val="0"/>
          <c:dPt>
            <c:idx val="0"/>
            <c:invertIfNegative val="0"/>
            <c:bubble3D val="0"/>
            <c:spPr>
              <a:solidFill>
                <a:schemeClr val="bg1">
                  <a:alpha val="90000"/>
                </a:schemeClr>
              </a:solidFill>
              <a:ln>
                <a:noFill/>
              </a:ln>
              <a:effectLst/>
            </c:spPr>
            <c:extLst>
              <c:ext xmlns:c16="http://schemas.microsoft.com/office/drawing/2014/chart" uri="{C3380CC4-5D6E-409C-BE32-E72D297353CC}">
                <c16:uniqueId val="{00000001-C653-4864-B253-1C56BAAB8D06}"/>
              </c:ext>
            </c:extLst>
          </c:dPt>
          <c:dPt>
            <c:idx val="1"/>
            <c:invertIfNegative val="0"/>
            <c:bubble3D val="0"/>
            <c:spPr>
              <a:solidFill>
                <a:schemeClr val="bg1">
                  <a:alpha val="90000"/>
                </a:schemeClr>
              </a:solidFill>
              <a:ln>
                <a:noFill/>
              </a:ln>
              <a:effectLst/>
            </c:spPr>
            <c:extLst>
              <c:ext xmlns:c16="http://schemas.microsoft.com/office/drawing/2014/chart" uri="{C3380CC4-5D6E-409C-BE32-E72D297353CC}">
                <c16:uniqueId val="{00000003-C653-4864-B253-1C56BAAB8D06}"/>
              </c:ext>
            </c:extLst>
          </c:dPt>
          <c:dPt>
            <c:idx val="2"/>
            <c:invertIfNegative val="0"/>
            <c:bubble3D val="0"/>
            <c:spPr>
              <a:solidFill>
                <a:schemeClr val="bg1">
                  <a:alpha val="90000"/>
                </a:schemeClr>
              </a:solidFill>
              <a:ln>
                <a:noFill/>
              </a:ln>
              <a:effectLst/>
            </c:spPr>
            <c:extLst>
              <c:ext xmlns:c16="http://schemas.microsoft.com/office/drawing/2014/chart" uri="{C3380CC4-5D6E-409C-BE32-E72D297353CC}">
                <c16:uniqueId val="{00000005-C653-4864-B253-1C56BAAB8D06}"/>
              </c:ext>
            </c:extLst>
          </c:dPt>
          <c:cat>
            <c:strRef>
              <c:f>Sheet1!$A$2:$A$6</c:f>
              <c:strCache>
                <c:ptCount val="5"/>
                <c:pt idx="0">
                  <c:v>1 trips</c:v>
                </c:pt>
                <c:pt idx="1">
                  <c:v>2-3 trips</c:v>
                </c:pt>
                <c:pt idx="2">
                  <c:v>4-6 trips</c:v>
                </c:pt>
                <c:pt idx="3">
                  <c:v>7-10 trips</c:v>
                </c:pt>
                <c:pt idx="4">
                  <c:v>&gt;10 trips</c:v>
                </c:pt>
              </c:strCache>
            </c:strRef>
          </c:cat>
          <c:val>
            <c:numRef>
              <c:f>Sheet1!$B$2:$B$6</c:f>
              <c:numCache>
                <c:formatCode>0%</c:formatCode>
                <c:ptCount val="5"/>
                <c:pt idx="0">
                  <c:v>0.11</c:v>
                </c:pt>
                <c:pt idx="1">
                  <c:v>0.32</c:v>
                </c:pt>
                <c:pt idx="2">
                  <c:v>0.36</c:v>
                </c:pt>
                <c:pt idx="3">
                  <c:v>0.18</c:v>
                </c:pt>
                <c:pt idx="4">
                  <c:v>0.03</c:v>
                </c:pt>
              </c:numCache>
            </c:numRef>
          </c:val>
          <c:extLst>
            <c:ext xmlns:c16="http://schemas.microsoft.com/office/drawing/2014/chart" uri="{C3380CC4-5D6E-409C-BE32-E72D297353CC}">
              <c16:uniqueId val="{00000006-C653-4864-B253-1C56BAAB8D06}"/>
            </c:ext>
          </c:extLst>
        </c:ser>
        <c:dLbls>
          <c:showLegendKey val="0"/>
          <c:showVal val="0"/>
          <c:showCatName val="0"/>
          <c:showSerName val="0"/>
          <c:showPercent val="0"/>
          <c:showBubbleSize val="0"/>
        </c:dLbls>
        <c:gapWidth val="500"/>
        <c:axId val="103446751"/>
        <c:axId val="1606108224"/>
      </c:barChart>
      <c:catAx>
        <c:axId val="103446751"/>
        <c:scaling>
          <c:orientation val="maxMin"/>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0"/>
          <c:w val="0.89864682488584258"/>
          <c:h val="0.97132025619818385"/>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3683-4A06-B8C0-D5100B5849EE}"/>
              </c:ext>
            </c:extLst>
          </c:dPt>
          <c:dPt>
            <c:idx val="1"/>
            <c:invertIfNegative val="0"/>
            <c:bubble3D val="0"/>
            <c:spPr>
              <a:solidFill>
                <a:srgbClr val="3F9C31"/>
              </a:solidFill>
              <a:ln>
                <a:noFill/>
              </a:ln>
              <a:effectLst/>
            </c:spPr>
            <c:extLst>
              <c:ext xmlns:c16="http://schemas.microsoft.com/office/drawing/2014/chart" uri="{C3380CC4-5D6E-409C-BE32-E72D297353CC}">
                <c16:uniqueId val="{00000003-3683-4A06-B8C0-D5100B5849EE}"/>
              </c:ext>
            </c:extLst>
          </c:dPt>
          <c:dPt>
            <c:idx val="2"/>
            <c:invertIfNegative val="0"/>
            <c:bubble3D val="0"/>
            <c:spPr>
              <a:solidFill>
                <a:srgbClr val="3F9C31"/>
              </a:solidFill>
              <a:ln>
                <a:noFill/>
              </a:ln>
              <a:effectLst/>
            </c:spPr>
            <c:extLst>
              <c:ext xmlns:c16="http://schemas.microsoft.com/office/drawing/2014/chart" uri="{C3380CC4-5D6E-409C-BE32-E72D297353CC}">
                <c16:uniqueId val="{00000005-3683-4A06-B8C0-D5100B5849EE}"/>
              </c:ext>
            </c:extLst>
          </c:dPt>
          <c:cat>
            <c:strRef>
              <c:f>Sheet1!$A$2:$A$5</c:f>
              <c:strCache>
                <c:ptCount val="4"/>
                <c:pt idx="0">
                  <c:v>&lt; VND 1.3M (&lt; $49)</c:v>
                </c:pt>
                <c:pt idx="1">
                  <c:v>VND 1.3M - 2.6M ($49 - $99)</c:v>
                </c:pt>
                <c:pt idx="2">
                  <c:v>VND 2.6M - 5.2M ($100 - $199)</c:v>
                </c:pt>
                <c:pt idx="3">
                  <c:v>&gt; VND 5.2M (&gt; $200)</c:v>
                </c:pt>
              </c:strCache>
            </c:strRef>
          </c:cat>
          <c:val>
            <c:numRef>
              <c:f>Sheet1!$B$2:$B$5</c:f>
              <c:numCache>
                <c:formatCode>0%</c:formatCode>
                <c:ptCount val="4"/>
                <c:pt idx="0">
                  <c:v>0.56000000000000005</c:v>
                </c:pt>
                <c:pt idx="1">
                  <c:v>0.36</c:v>
                </c:pt>
                <c:pt idx="2">
                  <c:v>0.06</c:v>
                </c:pt>
                <c:pt idx="3">
                  <c:v>0.02</c:v>
                </c:pt>
              </c:numCache>
            </c:numRef>
          </c:val>
          <c:extLst>
            <c:ext xmlns:c16="http://schemas.microsoft.com/office/drawing/2014/chart" uri="{C3380CC4-5D6E-409C-BE32-E72D297353CC}">
              <c16:uniqueId val="{00000006-3683-4A06-B8C0-D5100B5849EE}"/>
            </c:ext>
          </c:extLst>
        </c:ser>
        <c:dLbls>
          <c:showLegendKey val="0"/>
          <c:showVal val="0"/>
          <c:showCatName val="0"/>
          <c:showSerName val="0"/>
          <c:showPercent val="0"/>
          <c:showBubbleSize val="0"/>
        </c:dLbls>
        <c:gapWidth val="500"/>
        <c:axId val="103446751"/>
        <c:axId val="1606108224"/>
      </c:barChart>
      <c:catAx>
        <c:axId val="103446751"/>
        <c:scaling>
          <c:orientation val="maxMin"/>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0"/>
          <c:w val="0.89864682488584258"/>
          <c:h val="0.97132025619818385"/>
        </c:manualLayout>
      </c:layout>
      <c:barChart>
        <c:barDir val="bar"/>
        <c:grouping val="clustered"/>
        <c:varyColors val="0"/>
        <c:ser>
          <c:idx val="0"/>
          <c:order val="0"/>
          <c:tx>
            <c:strRef>
              <c:f>Sheet1!$B$1</c:f>
              <c:strCache>
                <c:ptCount val="1"/>
                <c:pt idx="0">
                  <c:v>Series 1</c:v>
                </c:pt>
              </c:strCache>
            </c:strRef>
          </c:tx>
          <c:spPr>
            <a:solidFill>
              <a:srgbClr val="E95000"/>
            </a:solidFill>
            <a:ln>
              <a:noFill/>
            </a:ln>
            <a:effectLst/>
          </c:spPr>
          <c:invertIfNegative val="0"/>
          <c:dPt>
            <c:idx val="0"/>
            <c:invertIfNegative val="0"/>
            <c:bubble3D val="0"/>
            <c:spPr>
              <a:solidFill>
                <a:srgbClr val="E95000"/>
              </a:solidFill>
              <a:ln>
                <a:noFill/>
              </a:ln>
              <a:effectLst/>
            </c:spPr>
            <c:extLst>
              <c:ext xmlns:c16="http://schemas.microsoft.com/office/drawing/2014/chart" uri="{C3380CC4-5D6E-409C-BE32-E72D297353CC}">
                <c16:uniqueId val="{00000001-9407-4658-A8F7-F7037559AC8E}"/>
              </c:ext>
            </c:extLst>
          </c:dPt>
          <c:dPt>
            <c:idx val="1"/>
            <c:invertIfNegative val="0"/>
            <c:bubble3D val="0"/>
            <c:spPr>
              <a:solidFill>
                <a:srgbClr val="E95000"/>
              </a:solidFill>
              <a:ln>
                <a:noFill/>
              </a:ln>
              <a:effectLst/>
            </c:spPr>
            <c:extLst>
              <c:ext xmlns:c16="http://schemas.microsoft.com/office/drawing/2014/chart" uri="{C3380CC4-5D6E-409C-BE32-E72D297353CC}">
                <c16:uniqueId val="{00000003-9407-4658-A8F7-F7037559AC8E}"/>
              </c:ext>
            </c:extLst>
          </c:dPt>
          <c:dPt>
            <c:idx val="2"/>
            <c:invertIfNegative val="0"/>
            <c:bubble3D val="0"/>
            <c:spPr>
              <a:solidFill>
                <a:srgbClr val="E95000"/>
              </a:solidFill>
              <a:ln>
                <a:noFill/>
              </a:ln>
              <a:effectLst/>
            </c:spPr>
            <c:extLst>
              <c:ext xmlns:c16="http://schemas.microsoft.com/office/drawing/2014/chart" uri="{C3380CC4-5D6E-409C-BE32-E72D297353CC}">
                <c16:uniqueId val="{00000005-9407-4658-A8F7-F7037559AC8E}"/>
              </c:ext>
            </c:extLst>
          </c:dPt>
          <c:cat>
            <c:strRef>
              <c:f>Sheet1!$A$2:$A$5</c:f>
              <c:strCache>
                <c:ptCount val="4"/>
                <c:pt idx="0">
                  <c:v>&lt; VND 5M (&lt; $195)</c:v>
                </c:pt>
                <c:pt idx="1">
                  <c:v>VND 5M - 10M ($195-$390)</c:v>
                </c:pt>
                <c:pt idx="2">
                  <c:v>VND 10M - 20M ($390-$780)</c:v>
                </c:pt>
                <c:pt idx="3">
                  <c:v>&gt; VND 20M (&gt; $780)</c:v>
                </c:pt>
              </c:strCache>
            </c:strRef>
          </c:cat>
          <c:val>
            <c:numRef>
              <c:f>Sheet1!$B$2:$B$5</c:f>
              <c:numCache>
                <c:formatCode>0%</c:formatCode>
                <c:ptCount val="4"/>
                <c:pt idx="0">
                  <c:v>0.36</c:v>
                </c:pt>
                <c:pt idx="1">
                  <c:v>0.42</c:v>
                </c:pt>
                <c:pt idx="2">
                  <c:v>0.16</c:v>
                </c:pt>
                <c:pt idx="3">
                  <c:v>0.06</c:v>
                </c:pt>
              </c:numCache>
            </c:numRef>
          </c:val>
          <c:extLst>
            <c:ext xmlns:c16="http://schemas.microsoft.com/office/drawing/2014/chart" uri="{C3380CC4-5D6E-409C-BE32-E72D297353CC}">
              <c16:uniqueId val="{00000006-9407-4658-A8F7-F7037559AC8E}"/>
            </c:ext>
          </c:extLst>
        </c:ser>
        <c:dLbls>
          <c:showLegendKey val="0"/>
          <c:showVal val="0"/>
          <c:showCatName val="0"/>
          <c:showSerName val="0"/>
          <c:showPercent val="0"/>
          <c:showBubbleSize val="0"/>
        </c:dLbls>
        <c:gapWidth val="500"/>
        <c:axId val="103446751"/>
        <c:axId val="1606108224"/>
      </c:barChart>
      <c:catAx>
        <c:axId val="103446751"/>
        <c:scaling>
          <c:orientation val="maxMin"/>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Sheet1!$A$2:$A$3</c:f>
              <c:strCache>
                <c:ptCount val="2"/>
                <c:pt idx="0">
                  <c:v>BRAND TOTAL  AWARE</c:v>
                </c:pt>
                <c:pt idx="1">
                  <c:v>CONSIDERATION</c:v>
                </c:pt>
              </c:strCache>
            </c:strRef>
          </c:cat>
          <c:val>
            <c:numRef>
              <c:f>Sheet1!$B$2:$B$3</c:f>
              <c:numCache>
                <c:formatCode>0%</c:formatCode>
                <c:ptCount val="2"/>
                <c:pt idx="0">
                  <c:v>8.500000000000002E-2</c:v>
                </c:pt>
                <c:pt idx="1">
                  <c:v>0.19</c:v>
                </c:pt>
              </c:numCache>
            </c:numRef>
          </c:val>
          <c:extLst>
            <c:ext xmlns:c16="http://schemas.microsoft.com/office/drawing/2014/chart" uri="{C3380CC4-5D6E-409C-BE32-E72D297353CC}">
              <c16:uniqueId val="{00000000-65D9-4FA3-B25A-BEB026B86826}"/>
            </c:ext>
          </c:extLst>
        </c:ser>
        <c:ser>
          <c:idx val="1"/>
          <c:order val="1"/>
          <c:tx>
            <c:strRef>
              <c:f>Sheet1!$C$1</c:f>
              <c:strCache>
                <c:ptCount val="1"/>
                <c:pt idx="0">
                  <c:v>Series 2</c:v>
                </c:pt>
              </c:strCache>
            </c:strRef>
          </c:tx>
          <c:spPr>
            <a:solidFill>
              <a:srgbClr val="27AAE7"/>
            </a:solidFill>
            <a:ln>
              <a:noFill/>
            </a:ln>
            <a:effectLst/>
          </c:spPr>
          <c:invertIfNegative val="0"/>
          <c:dPt>
            <c:idx val="0"/>
            <c:invertIfNegative val="0"/>
            <c:bubble3D val="0"/>
            <c:spPr>
              <a:solidFill>
                <a:srgbClr val="27AAE7"/>
              </a:solidFill>
              <a:ln>
                <a:noFill/>
              </a:ln>
              <a:effectLst/>
            </c:spPr>
            <c:extLst>
              <c:ext xmlns:c16="http://schemas.microsoft.com/office/drawing/2014/chart" uri="{C3380CC4-5D6E-409C-BE32-E72D297353CC}">
                <c16:uniqueId val="{00000001-04C3-4C1E-862E-C28FF5F612F1}"/>
              </c:ext>
            </c:extLst>
          </c:dPt>
          <c:dPt>
            <c:idx val="1"/>
            <c:invertIfNegative val="0"/>
            <c:bubble3D val="0"/>
            <c:spPr>
              <a:solidFill>
                <a:srgbClr val="27AAE7">
                  <a:alpha val="18000"/>
                </a:srgbClr>
              </a:solidFill>
              <a:ln>
                <a:noFill/>
              </a:ln>
              <a:effectLst/>
            </c:spPr>
            <c:extLst>
              <c:ext xmlns:c16="http://schemas.microsoft.com/office/drawing/2014/chart" uri="{C3380CC4-5D6E-409C-BE32-E72D297353CC}">
                <c16:uniqueId val="{00000002-65D9-4FA3-B25A-BEB026B86826}"/>
              </c:ext>
            </c:extLst>
          </c:dPt>
          <c:dLbls>
            <c:dLbl>
              <c:idx val="0"/>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04C3-4C1E-862E-C28FF5F612F1}"/>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 TOTAL  AWARE</c:v>
                </c:pt>
                <c:pt idx="1">
                  <c:v>CONSIDERATION</c:v>
                </c:pt>
              </c:strCache>
            </c:strRef>
          </c:cat>
          <c:val>
            <c:numRef>
              <c:f>Sheet1!$C$2:$C$3</c:f>
              <c:numCache>
                <c:formatCode>###0%</c:formatCode>
                <c:ptCount val="2"/>
                <c:pt idx="0">
                  <c:v>0.83</c:v>
                </c:pt>
                <c:pt idx="1">
                  <c:v>0.62</c:v>
                </c:pt>
              </c:numCache>
            </c:numRef>
          </c:val>
          <c:extLst>
            <c:ext xmlns:c16="http://schemas.microsoft.com/office/drawing/2014/chart" uri="{C3380CC4-5D6E-409C-BE32-E72D297353CC}">
              <c16:uniqueId val="{00000003-65D9-4FA3-B25A-BEB026B86826}"/>
            </c:ext>
          </c:extLst>
        </c:ser>
        <c:ser>
          <c:idx val="2"/>
          <c:order val="2"/>
          <c:tx>
            <c:strRef>
              <c:f>Sheet1!$D$1</c:f>
              <c:strCache>
                <c:ptCount val="1"/>
                <c:pt idx="0">
                  <c:v>Series 3</c:v>
                </c:pt>
              </c:strCache>
            </c:strRef>
          </c:tx>
          <c:spPr>
            <a:noFill/>
            <a:ln>
              <a:noFill/>
            </a:ln>
            <a:effectLst/>
          </c:spPr>
          <c:invertIfNegative val="0"/>
          <c:cat>
            <c:strRef>
              <c:f>Sheet1!$A$2:$A$3</c:f>
              <c:strCache>
                <c:ptCount val="2"/>
                <c:pt idx="0">
                  <c:v>BRAND TOTAL  AWARE</c:v>
                </c:pt>
                <c:pt idx="1">
                  <c:v>CONSIDERATION</c:v>
                </c:pt>
              </c:strCache>
            </c:strRef>
          </c:cat>
          <c:val>
            <c:numRef>
              <c:f>Sheet1!$D$2:$D$3</c:f>
              <c:numCache>
                <c:formatCode>0%</c:formatCode>
                <c:ptCount val="2"/>
                <c:pt idx="0">
                  <c:v>8.500000000000002E-2</c:v>
                </c:pt>
                <c:pt idx="1">
                  <c:v>0.19</c:v>
                </c:pt>
              </c:numCache>
            </c:numRef>
          </c:val>
          <c:extLst>
            <c:ext xmlns:c16="http://schemas.microsoft.com/office/drawing/2014/chart" uri="{C3380CC4-5D6E-409C-BE32-E72D297353CC}">
              <c16:uniqueId val="{00000004-65D9-4FA3-B25A-BEB026B86826}"/>
            </c:ext>
          </c:extLst>
        </c:ser>
        <c:dLbls>
          <c:showLegendKey val="0"/>
          <c:showVal val="0"/>
          <c:showCatName val="0"/>
          <c:showSerName val="0"/>
          <c:showPercent val="0"/>
          <c:showBubbleSize val="0"/>
        </c:dLbls>
        <c:gapWidth val="59"/>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Sheet1!$A$2:$A$3</c:f>
              <c:strCache>
                <c:ptCount val="2"/>
                <c:pt idx="0">
                  <c:v>BRAND TOTAL  AWARE</c:v>
                </c:pt>
                <c:pt idx="1">
                  <c:v>CONSIDERATION</c:v>
                </c:pt>
              </c:strCache>
            </c:strRef>
          </c:cat>
          <c:val>
            <c:numRef>
              <c:f>Sheet1!$B$2:$B$3</c:f>
              <c:numCache>
                <c:formatCode>0%</c:formatCode>
                <c:ptCount val="2"/>
                <c:pt idx="0">
                  <c:v>9.4999999999999973E-2</c:v>
                </c:pt>
                <c:pt idx="1">
                  <c:v>0.20500000000000002</c:v>
                </c:pt>
              </c:numCache>
            </c:numRef>
          </c:val>
          <c:extLst>
            <c:ext xmlns:c16="http://schemas.microsoft.com/office/drawing/2014/chart" uri="{C3380CC4-5D6E-409C-BE32-E72D297353CC}">
              <c16:uniqueId val="{00000000-FC82-4F00-B1C0-FB1B01CAD17D}"/>
            </c:ext>
          </c:extLst>
        </c:ser>
        <c:ser>
          <c:idx val="1"/>
          <c:order val="1"/>
          <c:tx>
            <c:strRef>
              <c:f>Sheet1!$C$1</c:f>
              <c:strCache>
                <c:ptCount val="1"/>
                <c:pt idx="0">
                  <c:v>Series 2</c:v>
                </c:pt>
              </c:strCache>
            </c:strRef>
          </c:tx>
          <c:spPr>
            <a:solidFill>
              <a:srgbClr val="0A3A7A"/>
            </a:solidFill>
            <a:ln>
              <a:noFill/>
            </a:ln>
            <a:effectLst/>
          </c:spPr>
          <c:invertIfNegative val="0"/>
          <c:dPt>
            <c:idx val="0"/>
            <c:invertIfNegative val="0"/>
            <c:bubble3D val="0"/>
            <c:spPr>
              <a:solidFill>
                <a:srgbClr val="0A3A7A"/>
              </a:solidFill>
              <a:ln>
                <a:noFill/>
              </a:ln>
              <a:effectLst/>
            </c:spPr>
            <c:extLst>
              <c:ext xmlns:c16="http://schemas.microsoft.com/office/drawing/2014/chart" uri="{C3380CC4-5D6E-409C-BE32-E72D297353CC}">
                <c16:uniqueId val="{00000002-FC82-4F00-B1C0-FB1B01CAD17D}"/>
              </c:ext>
            </c:extLst>
          </c:dPt>
          <c:dPt>
            <c:idx val="1"/>
            <c:invertIfNegative val="0"/>
            <c:bubble3D val="0"/>
            <c:spPr>
              <a:solidFill>
                <a:srgbClr val="0A3A7A">
                  <a:alpha val="20000"/>
                </a:srgbClr>
              </a:solidFill>
              <a:ln>
                <a:noFill/>
              </a:ln>
              <a:effectLst/>
            </c:spPr>
            <c:extLst>
              <c:ext xmlns:c16="http://schemas.microsoft.com/office/drawing/2014/chart" uri="{C3380CC4-5D6E-409C-BE32-E72D297353CC}">
                <c16:uniqueId val="{00000004-FC82-4F00-B1C0-FB1B01CAD17D}"/>
              </c:ext>
            </c:extLst>
          </c:dPt>
          <c:dLbls>
            <c:dLbl>
              <c:idx val="0"/>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FC82-4F00-B1C0-FB1B01CAD17D}"/>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 TOTAL  AWARE</c:v>
                </c:pt>
                <c:pt idx="1">
                  <c:v>CONSIDERATION</c:v>
                </c:pt>
              </c:strCache>
            </c:strRef>
          </c:cat>
          <c:val>
            <c:numRef>
              <c:f>Sheet1!$C$2:$C$3</c:f>
              <c:numCache>
                <c:formatCode>###0%</c:formatCode>
                <c:ptCount val="2"/>
                <c:pt idx="0">
                  <c:v>0.81</c:v>
                </c:pt>
                <c:pt idx="1">
                  <c:v>0.59</c:v>
                </c:pt>
              </c:numCache>
            </c:numRef>
          </c:val>
          <c:extLst>
            <c:ext xmlns:c16="http://schemas.microsoft.com/office/drawing/2014/chart" uri="{C3380CC4-5D6E-409C-BE32-E72D297353CC}">
              <c16:uniqueId val="{00000005-FC82-4F00-B1C0-FB1B01CAD17D}"/>
            </c:ext>
          </c:extLst>
        </c:ser>
        <c:ser>
          <c:idx val="2"/>
          <c:order val="2"/>
          <c:tx>
            <c:strRef>
              <c:f>Sheet1!$D$1</c:f>
              <c:strCache>
                <c:ptCount val="1"/>
                <c:pt idx="0">
                  <c:v>Series 3</c:v>
                </c:pt>
              </c:strCache>
            </c:strRef>
          </c:tx>
          <c:spPr>
            <a:noFill/>
            <a:ln>
              <a:noFill/>
            </a:ln>
            <a:effectLst/>
          </c:spPr>
          <c:invertIfNegative val="0"/>
          <c:cat>
            <c:strRef>
              <c:f>Sheet1!$A$2:$A$3</c:f>
              <c:strCache>
                <c:ptCount val="2"/>
                <c:pt idx="0">
                  <c:v>BRAND TOTAL  AWARE</c:v>
                </c:pt>
                <c:pt idx="1">
                  <c:v>CONSIDERATION</c:v>
                </c:pt>
              </c:strCache>
            </c:strRef>
          </c:cat>
          <c:val>
            <c:numRef>
              <c:f>Sheet1!$D$2:$D$3</c:f>
              <c:numCache>
                <c:formatCode>0%</c:formatCode>
                <c:ptCount val="2"/>
                <c:pt idx="0">
                  <c:v>9.4999999999999973E-2</c:v>
                </c:pt>
                <c:pt idx="1">
                  <c:v>0.20500000000000002</c:v>
                </c:pt>
              </c:numCache>
            </c:numRef>
          </c:val>
          <c:extLst>
            <c:ext xmlns:c16="http://schemas.microsoft.com/office/drawing/2014/chart" uri="{C3380CC4-5D6E-409C-BE32-E72D297353CC}">
              <c16:uniqueId val="{00000006-FC82-4F00-B1C0-FB1B01CAD17D}"/>
            </c:ext>
          </c:extLst>
        </c:ser>
        <c:dLbls>
          <c:showLegendKey val="0"/>
          <c:showVal val="0"/>
          <c:showCatName val="0"/>
          <c:showSerName val="0"/>
          <c:showPercent val="0"/>
          <c:showBubbleSize val="0"/>
        </c:dLbls>
        <c:gapWidth val="59"/>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Sheet1!$A$2:$A$3</c:f>
              <c:strCache>
                <c:ptCount val="2"/>
                <c:pt idx="0">
                  <c:v>BRAND TOTAL  AWARE</c:v>
                </c:pt>
                <c:pt idx="1">
                  <c:v>CONSIDERATION</c:v>
                </c:pt>
              </c:strCache>
            </c:strRef>
          </c:cat>
          <c:val>
            <c:numRef>
              <c:f>Sheet1!$B$2:$B$3</c:f>
              <c:numCache>
                <c:formatCode>0%</c:formatCode>
                <c:ptCount val="2"/>
                <c:pt idx="0">
                  <c:v>0.10499999999999998</c:v>
                </c:pt>
                <c:pt idx="1">
                  <c:v>0.22499999999999998</c:v>
                </c:pt>
              </c:numCache>
            </c:numRef>
          </c:val>
          <c:extLst>
            <c:ext xmlns:c16="http://schemas.microsoft.com/office/drawing/2014/chart" uri="{C3380CC4-5D6E-409C-BE32-E72D297353CC}">
              <c16:uniqueId val="{00000000-E100-418F-81A7-997ED3C0D653}"/>
            </c:ext>
          </c:extLst>
        </c:ser>
        <c:ser>
          <c:idx val="1"/>
          <c:order val="1"/>
          <c:tx>
            <c:strRef>
              <c:f>Sheet1!$C$1</c:f>
              <c:strCache>
                <c:ptCount val="1"/>
                <c:pt idx="0">
                  <c:v>Series 2</c:v>
                </c:pt>
              </c:strCache>
            </c:strRef>
          </c:tx>
          <c:spPr>
            <a:solidFill>
              <a:srgbClr val="A24699"/>
            </a:solidFill>
            <a:ln>
              <a:noFill/>
            </a:ln>
            <a:effectLst/>
          </c:spPr>
          <c:invertIfNegative val="0"/>
          <c:dPt>
            <c:idx val="0"/>
            <c:invertIfNegative val="0"/>
            <c:bubble3D val="0"/>
            <c:spPr>
              <a:solidFill>
                <a:srgbClr val="A24699"/>
              </a:solidFill>
              <a:ln>
                <a:noFill/>
              </a:ln>
              <a:effectLst/>
            </c:spPr>
            <c:extLst>
              <c:ext xmlns:c16="http://schemas.microsoft.com/office/drawing/2014/chart" uri="{C3380CC4-5D6E-409C-BE32-E72D297353CC}">
                <c16:uniqueId val="{00000002-E100-418F-81A7-997ED3C0D653}"/>
              </c:ext>
            </c:extLst>
          </c:dPt>
          <c:dPt>
            <c:idx val="1"/>
            <c:invertIfNegative val="0"/>
            <c:bubble3D val="0"/>
            <c:spPr>
              <a:solidFill>
                <a:srgbClr val="A24699">
                  <a:alpha val="20000"/>
                </a:srgbClr>
              </a:solidFill>
              <a:ln>
                <a:noFill/>
              </a:ln>
              <a:effectLst/>
            </c:spPr>
            <c:extLst>
              <c:ext xmlns:c16="http://schemas.microsoft.com/office/drawing/2014/chart" uri="{C3380CC4-5D6E-409C-BE32-E72D297353CC}">
                <c16:uniqueId val="{00000004-E100-418F-81A7-997ED3C0D653}"/>
              </c:ext>
            </c:extLst>
          </c:dPt>
          <c:dLbls>
            <c:dLbl>
              <c:idx val="0"/>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E100-418F-81A7-997ED3C0D653}"/>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 TOTAL  AWARE</c:v>
                </c:pt>
                <c:pt idx="1">
                  <c:v>CONSIDERATION</c:v>
                </c:pt>
              </c:strCache>
            </c:strRef>
          </c:cat>
          <c:val>
            <c:numRef>
              <c:f>Sheet1!$C$2:$C$3</c:f>
              <c:numCache>
                <c:formatCode>###0%</c:formatCode>
                <c:ptCount val="2"/>
                <c:pt idx="0">
                  <c:v>0.79</c:v>
                </c:pt>
                <c:pt idx="1">
                  <c:v>0.55000000000000004</c:v>
                </c:pt>
              </c:numCache>
            </c:numRef>
          </c:val>
          <c:extLst>
            <c:ext xmlns:c16="http://schemas.microsoft.com/office/drawing/2014/chart" uri="{C3380CC4-5D6E-409C-BE32-E72D297353CC}">
              <c16:uniqueId val="{00000005-E100-418F-81A7-997ED3C0D653}"/>
            </c:ext>
          </c:extLst>
        </c:ser>
        <c:ser>
          <c:idx val="2"/>
          <c:order val="2"/>
          <c:tx>
            <c:strRef>
              <c:f>Sheet1!$D$1</c:f>
              <c:strCache>
                <c:ptCount val="1"/>
                <c:pt idx="0">
                  <c:v>Series 3</c:v>
                </c:pt>
              </c:strCache>
            </c:strRef>
          </c:tx>
          <c:spPr>
            <a:noFill/>
            <a:ln>
              <a:noFill/>
            </a:ln>
            <a:effectLst/>
          </c:spPr>
          <c:invertIfNegative val="0"/>
          <c:cat>
            <c:strRef>
              <c:f>Sheet1!$A$2:$A$3</c:f>
              <c:strCache>
                <c:ptCount val="2"/>
                <c:pt idx="0">
                  <c:v>BRAND TOTAL  AWARE</c:v>
                </c:pt>
                <c:pt idx="1">
                  <c:v>CONSIDERATION</c:v>
                </c:pt>
              </c:strCache>
            </c:strRef>
          </c:cat>
          <c:val>
            <c:numRef>
              <c:f>Sheet1!$D$2:$D$3</c:f>
              <c:numCache>
                <c:formatCode>0%</c:formatCode>
                <c:ptCount val="2"/>
                <c:pt idx="0">
                  <c:v>0.10499999999999998</c:v>
                </c:pt>
                <c:pt idx="1">
                  <c:v>0.22499999999999998</c:v>
                </c:pt>
              </c:numCache>
            </c:numRef>
          </c:val>
          <c:extLst>
            <c:ext xmlns:c16="http://schemas.microsoft.com/office/drawing/2014/chart" uri="{C3380CC4-5D6E-409C-BE32-E72D297353CC}">
              <c16:uniqueId val="{00000006-E100-418F-81A7-997ED3C0D653}"/>
            </c:ext>
          </c:extLst>
        </c:ser>
        <c:dLbls>
          <c:showLegendKey val="0"/>
          <c:showVal val="0"/>
          <c:showCatName val="0"/>
          <c:showSerName val="0"/>
          <c:showPercent val="0"/>
          <c:showBubbleSize val="0"/>
        </c:dLbls>
        <c:gapWidth val="59"/>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Sheet1!$A$2:$A$3</c:f>
              <c:strCache>
                <c:ptCount val="2"/>
                <c:pt idx="0">
                  <c:v>BRAND TOTAL  AWARE</c:v>
                </c:pt>
                <c:pt idx="1">
                  <c:v>CONSIDERATION</c:v>
                </c:pt>
              </c:strCache>
            </c:strRef>
          </c:cat>
          <c:val>
            <c:numRef>
              <c:f>Sheet1!$B$2:$B$3</c:f>
              <c:numCache>
                <c:formatCode>0%</c:formatCode>
                <c:ptCount val="2"/>
                <c:pt idx="0">
                  <c:v>0.28000000000000003</c:v>
                </c:pt>
                <c:pt idx="1">
                  <c:v>0.38500000000000001</c:v>
                </c:pt>
              </c:numCache>
            </c:numRef>
          </c:val>
          <c:extLst>
            <c:ext xmlns:c16="http://schemas.microsoft.com/office/drawing/2014/chart" uri="{C3380CC4-5D6E-409C-BE32-E72D297353CC}">
              <c16:uniqueId val="{00000000-C665-4EB9-9BF2-C53AB89EFA15}"/>
            </c:ext>
          </c:extLst>
        </c:ser>
        <c:ser>
          <c:idx val="1"/>
          <c:order val="1"/>
          <c:tx>
            <c:strRef>
              <c:f>Sheet1!$C$1</c:f>
              <c:strCache>
                <c:ptCount val="1"/>
                <c:pt idx="0">
                  <c:v>Series 2</c:v>
                </c:pt>
              </c:strCache>
            </c:strRef>
          </c:tx>
          <c:spPr>
            <a:solidFill>
              <a:srgbClr val="FF3366"/>
            </a:solidFill>
            <a:ln>
              <a:noFill/>
            </a:ln>
            <a:effectLst/>
          </c:spPr>
          <c:invertIfNegative val="0"/>
          <c:dPt>
            <c:idx val="0"/>
            <c:invertIfNegative val="0"/>
            <c:bubble3D val="0"/>
            <c:spPr>
              <a:solidFill>
                <a:srgbClr val="FF3366"/>
              </a:solidFill>
              <a:ln>
                <a:noFill/>
              </a:ln>
              <a:effectLst/>
            </c:spPr>
            <c:extLst>
              <c:ext xmlns:c16="http://schemas.microsoft.com/office/drawing/2014/chart" uri="{C3380CC4-5D6E-409C-BE32-E72D297353CC}">
                <c16:uniqueId val="{00000002-C665-4EB9-9BF2-C53AB89EFA15}"/>
              </c:ext>
            </c:extLst>
          </c:dPt>
          <c:dPt>
            <c:idx val="1"/>
            <c:invertIfNegative val="0"/>
            <c:bubble3D val="0"/>
            <c:spPr>
              <a:solidFill>
                <a:srgbClr val="FF3366">
                  <a:alpha val="20000"/>
                </a:srgbClr>
              </a:solidFill>
              <a:ln>
                <a:noFill/>
              </a:ln>
              <a:effectLst/>
            </c:spPr>
            <c:extLst>
              <c:ext xmlns:c16="http://schemas.microsoft.com/office/drawing/2014/chart" uri="{C3380CC4-5D6E-409C-BE32-E72D297353CC}">
                <c16:uniqueId val="{00000004-C665-4EB9-9BF2-C53AB89EFA15}"/>
              </c:ext>
            </c:extLst>
          </c:dPt>
          <c:dLbls>
            <c:dLbl>
              <c:idx val="0"/>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C665-4EB9-9BF2-C53AB89EFA15}"/>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 TOTAL  AWARE</c:v>
                </c:pt>
                <c:pt idx="1">
                  <c:v>CONSIDERATION</c:v>
                </c:pt>
              </c:strCache>
            </c:strRef>
          </c:cat>
          <c:val>
            <c:numRef>
              <c:f>Sheet1!$C$2:$C$3</c:f>
              <c:numCache>
                <c:formatCode>###0%</c:formatCode>
                <c:ptCount val="2"/>
                <c:pt idx="0">
                  <c:v>0.44</c:v>
                </c:pt>
                <c:pt idx="1">
                  <c:v>0.23</c:v>
                </c:pt>
              </c:numCache>
            </c:numRef>
          </c:val>
          <c:extLst>
            <c:ext xmlns:c16="http://schemas.microsoft.com/office/drawing/2014/chart" uri="{C3380CC4-5D6E-409C-BE32-E72D297353CC}">
              <c16:uniqueId val="{00000005-C665-4EB9-9BF2-C53AB89EFA15}"/>
            </c:ext>
          </c:extLst>
        </c:ser>
        <c:ser>
          <c:idx val="2"/>
          <c:order val="2"/>
          <c:tx>
            <c:strRef>
              <c:f>Sheet1!$D$1</c:f>
              <c:strCache>
                <c:ptCount val="1"/>
                <c:pt idx="0">
                  <c:v>Series 3</c:v>
                </c:pt>
              </c:strCache>
            </c:strRef>
          </c:tx>
          <c:spPr>
            <a:noFill/>
            <a:ln>
              <a:noFill/>
            </a:ln>
            <a:effectLst/>
          </c:spPr>
          <c:invertIfNegative val="0"/>
          <c:cat>
            <c:strRef>
              <c:f>Sheet1!$A$2:$A$3</c:f>
              <c:strCache>
                <c:ptCount val="2"/>
                <c:pt idx="0">
                  <c:v>BRAND TOTAL  AWARE</c:v>
                </c:pt>
                <c:pt idx="1">
                  <c:v>CONSIDERATION</c:v>
                </c:pt>
              </c:strCache>
            </c:strRef>
          </c:cat>
          <c:val>
            <c:numRef>
              <c:f>Sheet1!$D$2:$D$3</c:f>
              <c:numCache>
                <c:formatCode>0%</c:formatCode>
                <c:ptCount val="2"/>
                <c:pt idx="0">
                  <c:v>0.28000000000000003</c:v>
                </c:pt>
                <c:pt idx="1">
                  <c:v>0.38500000000000001</c:v>
                </c:pt>
              </c:numCache>
            </c:numRef>
          </c:val>
          <c:extLst>
            <c:ext xmlns:c16="http://schemas.microsoft.com/office/drawing/2014/chart" uri="{C3380CC4-5D6E-409C-BE32-E72D297353CC}">
              <c16:uniqueId val="{00000006-C665-4EB9-9BF2-C53AB89EFA15}"/>
            </c:ext>
          </c:extLst>
        </c:ser>
        <c:dLbls>
          <c:showLegendKey val="0"/>
          <c:showVal val="0"/>
          <c:showCatName val="0"/>
          <c:showSerName val="0"/>
          <c:showPercent val="0"/>
          <c:showBubbleSize val="0"/>
        </c:dLbls>
        <c:gapWidth val="59"/>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Sheet1!$A$2:$A$3</c:f>
              <c:strCache>
                <c:ptCount val="2"/>
                <c:pt idx="0">
                  <c:v>BRAND TOTAL  AWARE</c:v>
                </c:pt>
                <c:pt idx="1">
                  <c:v>CONSIDERATION</c:v>
                </c:pt>
              </c:strCache>
            </c:strRef>
          </c:cat>
          <c:val>
            <c:numRef>
              <c:f>Sheet1!$B$2:$B$3</c:f>
              <c:numCache>
                <c:formatCode>0%</c:formatCode>
                <c:ptCount val="2"/>
                <c:pt idx="0">
                  <c:v>0.33499999999999996</c:v>
                </c:pt>
                <c:pt idx="1">
                  <c:v>0.42499999999999999</c:v>
                </c:pt>
              </c:numCache>
            </c:numRef>
          </c:val>
          <c:extLst>
            <c:ext xmlns:c16="http://schemas.microsoft.com/office/drawing/2014/chart" uri="{C3380CC4-5D6E-409C-BE32-E72D297353CC}">
              <c16:uniqueId val="{00000000-1E67-4309-80DE-C103D8BE09D0}"/>
            </c:ext>
          </c:extLst>
        </c:ser>
        <c:ser>
          <c:idx val="1"/>
          <c:order val="1"/>
          <c:tx>
            <c:strRef>
              <c:f>Sheet1!$C$1</c:f>
              <c:strCache>
                <c:ptCount val="1"/>
                <c:pt idx="0">
                  <c:v>Series 2</c:v>
                </c:pt>
              </c:strCache>
            </c:strRef>
          </c:tx>
          <c:spPr>
            <a:solidFill>
              <a:srgbClr val="FF5B02"/>
            </a:solidFill>
            <a:ln>
              <a:noFill/>
            </a:ln>
            <a:effectLst/>
          </c:spPr>
          <c:invertIfNegative val="0"/>
          <c:dPt>
            <c:idx val="0"/>
            <c:invertIfNegative val="0"/>
            <c:bubble3D val="0"/>
            <c:spPr>
              <a:solidFill>
                <a:srgbClr val="FF5B02"/>
              </a:solidFill>
              <a:ln>
                <a:noFill/>
              </a:ln>
              <a:effectLst/>
            </c:spPr>
            <c:extLst>
              <c:ext xmlns:c16="http://schemas.microsoft.com/office/drawing/2014/chart" uri="{C3380CC4-5D6E-409C-BE32-E72D297353CC}">
                <c16:uniqueId val="{00000002-1E67-4309-80DE-C103D8BE09D0}"/>
              </c:ext>
            </c:extLst>
          </c:dPt>
          <c:dPt>
            <c:idx val="1"/>
            <c:invertIfNegative val="0"/>
            <c:bubble3D val="0"/>
            <c:spPr>
              <a:solidFill>
                <a:srgbClr val="FF5B02">
                  <a:alpha val="20000"/>
                </a:srgbClr>
              </a:solidFill>
              <a:ln>
                <a:noFill/>
              </a:ln>
              <a:effectLst/>
            </c:spPr>
            <c:extLst>
              <c:ext xmlns:c16="http://schemas.microsoft.com/office/drawing/2014/chart" uri="{C3380CC4-5D6E-409C-BE32-E72D297353CC}">
                <c16:uniqueId val="{00000004-1E67-4309-80DE-C103D8BE09D0}"/>
              </c:ext>
            </c:extLst>
          </c:dPt>
          <c:dLbls>
            <c:dLbl>
              <c:idx val="0"/>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1E67-4309-80DE-C103D8BE09D0}"/>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 TOTAL  AWARE</c:v>
                </c:pt>
                <c:pt idx="1">
                  <c:v>CONSIDERATION</c:v>
                </c:pt>
              </c:strCache>
            </c:strRef>
          </c:cat>
          <c:val>
            <c:numRef>
              <c:f>Sheet1!$C$2:$C$3</c:f>
              <c:numCache>
                <c:formatCode>###0%</c:formatCode>
                <c:ptCount val="2"/>
                <c:pt idx="0">
                  <c:v>0.33</c:v>
                </c:pt>
                <c:pt idx="1">
                  <c:v>0.15</c:v>
                </c:pt>
              </c:numCache>
            </c:numRef>
          </c:val>
          <c:extLst>
            <c:ext xmlns:c16="http://schemas.microsoft.com/office/drawing/2014/chart" uri="{C3380CC4-5D6E-409C-BE32-E72D297353CC}">
              <c16:uniqueId val="{00000005-1E67-4309-80DE-C103D8BE09D0}"/>
            </c:ext>
          </c:extLst>
        </c:ser>
        <c:ser>
          <c:idx val="2"/>
          <c:order val="2"/>
          <c:tx>
            <c:strRef>
              <c:f>Sheet1!$D$1</c:f>
              <c:strCache>
                <c:ptCount val="1"/>
                <c:pt idx="0">
                  <c:v>Series 3</c:v>
                </c:pt>
              </c:strCache>
            </c:strRef>
          </c:tx>
          <c:spPr>
            <a:noFill/>
            <a:ln>
              <a:noFill/>
            </a:ln>
            <a:effectLst/>
          </c:spPr>
          <c:invertIfNegative val="0"/>
          <c:cat>
            <c:strRef>
              <c:f>Sheet1!$A$2:$A$3</c:f>
              <c:strCache>
                <c:ptCount val="2"/>
                <c:pt idx="0">
                  <c:v>BRAND TOTAL  AWARE</c:v>
                </c:pt>
                <c:pt idx="1">
                  <c:v>CONSIDERATION</c:v>
                </c:pt>
              </c:strCache>
            </c:strRef>
          </c:cat>
          <c:val>
            <c:numRef>
              <c:f>Sheet1!$D$2:$D$3</c:f>
              <c:numCache>
                <c:formatCode>0%</c:formatCode>
                <c:ptCount val="2"/>
                <c:pt idx="0">
                  <c:v>0.33499999999999996</c:v>
                </c:pt>
                <c:pt idx="1">
                  <c:v>0.42499999999999999</c:v>
                </c:pt>
              </c:numCache>
            </c:numRef>
          </c:val>
          <c:extLst>
            <c:ext xmlns:c16="http://schemas.microsoft.com/office/drawing/2014/chart" uri="{C3380CC4-5D6E-409C-BE32-E72D297353CC}">
              <c16:uniqueId val="{00000006-1E67-4309-80DE-C103D8BE09D0}"/>
            </c:ext>
          </c:extLst>
        </c:ser>
        <c:dLbls>
          <c:showLegendKey val="0"/>
          <c:showVal val="0"/>
          <c:showCatName val="0"/>
          <c:showSerName val="0"/>
          <c:showPercent val="0"/>
          <c:showBubbleSize val="0"/>
        </c:dLbls>
        <c:gapWidth val="59"/>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Sheet1!$A$2:$A$3</c:f>
              <c:strCache>
                <c:ptCount val="2"/>
                <c:pt idx="0">
                  <c:v>BRAND TOTAL  AWARE</c:v>
                </c:pt>
                <c:pt idx="1">
                  <c:v>CONSIDERATION</c:v>
                </c:pt>
              </c:strCache>
            </c:strRef>
          </c:cat>
          <c:val>
            <c:numRef>
              <c:f>Sheet1!$B$2:$B$3</c:f>
              <c:numCache>
                <c:formatCode>0%</c:formatCode>
                <c:ptCount val="2"/>
                <c:pt idx="0">
                  <c:v>0.32</c:v>
                </c:pt>
                <c:pt idx="1">
                  <c:v>0.43</c:v>
                </c:pt>
              </c:numCache>
            </c:numRef>
          </c:val>
          <c:extLst>
            <c:ext xmlns:c16="http://schemas.microsoft.com/office/drawing/2014/chart" uri="{C3380CC4-5D6E-409C-BE32-E72D297353CC}">
              <c16:uniqueId val="{00000000-59AC-4BDB-B106-6BF998FFD488}"/>
            </c:ext>
          </c:extLst>
        </c:ser>
        <c:ser>
          <c:idx val="1"/>
          <c:order val="1"/>
          <c:tx>
            <c:strRef>
              <c:f>Sheet1!$C$1</c:f>
              <c:strCache>
                <c:ptCount val="1"/>
                <c:pt idx="0">
                  <c:v>Series 2</c:v>
                </c:pt>
              </c:strCache>
            </c:strRef>
          </c:tx>
          <c:spPr>
            <a:solidFill>
              <a:srgbClr val="FF5B60"/>
            </a:solidFill>
            <a:ln>
              <a:noFill/>
            </a:ln>
            <a:effectLst/>
          </c:spPr>
          <c:invertIfNegative val="0"/>
          <c:dPt>
            <c:idx val="0"/>
            <c:invertIfNegative val="0"/>
            <c:bubble3D val="0"/>
            <c:spPr>
              <a:solidFill>
                <a:srgbClr val="FF5B60"/>
              </a:solidFill>
              <a:ln>
                <a:noFill/>
              </a:ln>
              <a:effectLst/>
            </c:spPr>
            <c:extLst>
              <c:ext xmlns:c16="http://schemas.microsoft.com/office/drawing/2014/chart" uri="{C3380CC4-5D6E-409C-BE32-E72D297353CC}">
                <c16:uniqueId val="{00000002-59AC-4BDB-B106-6BF998FFD488}"/>
              </c:ext>
            </c:extLst>
          </c:dPt>
          <c:dPt>
            <c:idx val="1"/>
            <c:invertIfNegative val="0"/>
            <c:bubble3D val="0"/>
            <c:spPr>
              <a:solidFill>
                <a:srgbClr val="FF5B60">
                  <a:alpha val="20000"/>
                </a:srgbClr>
              </a:solidFill>
              <a:ln>
                <a:noFill/>
              </a:ln>
              <a:effectLst/>
            </c:spPr>
            <c:extLst>
              <c:ext xmlns:c16="http://schemas.microsoft.com/office/drawing/2014/chart" uri="{C3380CC4-5D6E-409C-BE32-E72D297353CC}">
                <c16:uniqueId val="{00000004-59AC-4BDB-B106-6BF998FFD488}"/>
              </c:ext>
            </c:extLst>
          </c:dPt>
          <c:dLbls>
            <c:dLbl>
              <c:idx val="0"/>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59AC-4BDB-B106-6BF998FFD488}"/>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 TOTAL  AWARE</c:v>
                </c:pt>
                <c:pt idx="1">
                  <c:v>CONSIDERATION</c:v>
                </c:pt>
              </c:strCache>
            </c:strRef>
          </c:cat>
          <c:val>
            <c:numRef>
              <c:f>Sheet1!$C$2:$C$3</c:f>
              <c:numCache>
                <c:formatCode>###0%</c:formatCode>
                <c:ptCount val="2"/>
                <c:pt idx="0">
                  <c:v>0.36</c:v>
                </c:pt>
                <c:pt idx="1">
                  <c:v>0.14000000000000001</c:v>
                </c:pt>
              </c:numCache>
            </c:numRef>
          </c:val>
          <c:extLst>
            <c:ext xmlns:c16="http://schemas.microsoft.com/office/drawing/2014/chart" uri="{C3380CC4-5D6E-409C-BE32-E72D297353CC}">
              <c16:uniqueId val="{00000005-59AC-4BDB-B106-6BF998FFD488}"/>
            </c:ext>
          </c:extLst>
        </c:ser>
        <c:ser>
          <c:idx val="2"/>
          <c:order val="2"/>
          <c:tx>
            <c:strRef>
              <c:f>Sheet1!$D$1</c:f>
              <c:strCache>
                <c:ptCount val="1"/>
                <c:pt idx="0">
                  <c:v>Series 3</c:v>
                </c:pt>
              </c:strCache>
            </c:strRef>
          </c:tx>
          <c:spPr>
            <a:noFill/>
            <a:ln>
              <a:noFill/>
            </a:ln>
            <a:effectLst/>
          </c:spPr>
          <c:invertIfNegative val="0"/>
          <c:cat>
            <c:strRef>
              <c:f>Sheet1!$A$2:$A$3</c:f>
              <c:strCache>
                <c:ptCount val="2"/>
                <c:pt idx="0">
                  <c:v>BRAND TOTAL  AWARE</c:v>
                </c:pt>
                <c:pt idx="1">
                  <c:v>CONSIDERATION</c:v>
                </c:pt>
              </c:strCache>
            </c:strRef>
          </c:cat>
          <c:val>
            <c:numRef>
              <c:f>Sheet1!$D$2:$D$3</c:f>
              <c:numCache>
                <c:formatCode>0%</c:formatCode>
                <c:ptCount val="2"/>
                <c:pt idx="0">
                  <c:v>0.32</c:v>
                </c:pt>
                <c:pt idx="1">
                  <c:v>0.43</c:v>
                </c:pt>
              </c:numCache>
            </c:numRef>
          </c:val>
          <c:extLst>
            <c:ext xmlns:c16="http://schemas.microsoft.com/office/drawing/2014/chart" uri="{C3380CC4-5D6E-409C-BE32-E72D297353CC}">
              <c16:uniqueId val="{00000006-59AC-4BDB-B106-6BF998FFD488}"/>
            </c:ext>
          </c:extLst>
        </c:ser>
        <c:dLbls>
          <c:showLegendKey val="0"/>
          <c:showVal val="0"/>
          <c:showCatName val="0"/>
          <c:showSerName val="0"/>
          <c:showPercent val="0"/>
          <c:showBubbleSize val="0"/>
        </c:dLbls>
        <c:gapWidth val="59"/>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3F9C31"/>
              </a:solidFill>
              <a:ln w="19050">
                <a:noFill/>
              </a:ln>
              <a:effectLst/>
            </c:spPr>
            <c:extLst>
              <c:ext xmlns:c16="http://schemas.microsoft.com/office/drawing/2014/chart" uri="{C3380CC4-5D6E-409C-BE32-E72D297353CC}">
                <c16:uniqueId val="{00000001-48A3-41ED-8273-600248CEE19E}"/>
              </c:ext>
            </c:extLst>
          </c:dPt>
          <c:dPt>
            <c:idx val="1"/>
            <c:bubble3D val="0"/>
            <c:spPr>
              <a:solidFill>
                <a:schemeClr val="bg2"/>
              </a:solidFill>
              <a:ln w="19050">
                <a:noFill/>
              </a:ln>
              <a:effectLst/>
            </c:spPr>
            <c:extLst>
              <c:ext xmlns:c16="http://schemas.microsoft.com/office/drawing/2014/chart" uri="{C3380CC4-5D6E-409C-BE32-E72D297353CC}">
                <c16:uniqueId val="{00000003-48A3-41ED-8273-600248CEE19E}"/>
              </c:ext>
            </c:extLst>
          </c:dPt>
          <c:cat>
            <c:strRef>
              <c:f>Sheet1!$A$2:$A$3</c:f>
              <c:strCache>
                <c:ptCount val="2"/>
                <c:pt idx="0">
                  <c:v>Family Consumption</c:v>
                </c:pt>
                <c:pt idx="1">
                  <c:v>Gifting</c:v>
                </c:pt>
              </c:strCache>
            </c:strRef>
          </c:cat>
          <c:val>
            <c:numRef>
              <c:f>Sheet1!$B$2:$B$3</c:f>
              <c:numCache>
                <c:formatCode>0%</c:formatCode>
                <c:ptCount val="2"/>
                <c:pt idx="0">
                  <c:v>0.18</c:v>
                </c:pt>
                <c:pt idx="1">
                  <c:v>0.82</c:v>
                </c:pt>
              </c:numCache>
            </c:numRef>
          </c:val>
          <c:extLst>
            <c:ext xmlns:c16="http://schemas.microsoft.com/office/drawing/2014/chart" uri="{C3380CC4-5D6E-409C-BE32-E72D297353CC}">
              <c16:uniqueId val="{00000004-48A3-41ED-8273-600248CEE19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Sheet1!$A$2:$A$3</c:f>
              <c:strCache>
                <c:ptCount val="2"/>
                <c:pt idx="0">
                  <c:v>BRAND TOTAL  AWARE</c:v>
                </c:pt>
                <c:pt idx="1">
                  <c:v>CONSIDERATION</c:v>
                </c:pt>
              </c:strCache>
            </c:strRef>
          </c:cat>
          <c:val>
            <c:numRef>
              <c:f>Sheet1!$B$2:$B$3</c:f>
              <c:numCache>
                <c:formatCode>0%</c:formatCode>
                <c:ptCount val="2"/>
                <c:pt idx="0">
                  <c:v>0.35499999999999998</c:v>
                </c:pt>
                <c:pt idx="1">
                  <c:v>0.44</c:v>
                </c:pt>
              </c:numCache>
            </c:numRef>
          </c:val>
          <c:extLst>
            <c:ext xmlns:c16="http://schemas.microsoft.com/office/drawing/2014/chart" uri="{C3380CC4-5D6E-409C-BE32-E72D297353CC}">
              <c16:uniqueId val="{00000000-BC88-4D4C-A267-05F61FFFB435}"/>
            </c:ext>
          </c:extLst>
        </c:ser>
        <c:ser>
          <c:idx val="1"/>
          <c:order val="1"/>
          <c:tx>
            <c:strRef>
              <c:f>Sheet1!$C$1</c:f>
              <c:strCache>
                <c:ptCount val="1"/>
                <c:pt idx="0">
                  <c:v>Series 2</c:v>
                </c:pt>
              </c:strCache>
            </c:strRef>
          </c:tx>
          <c:spPr>
            <a:solidFill>
              <a:srgbClr val="27C2CD"/>
            </a:solidFill>
            <a:ln>
              <a:noFill/>
            </a:ln>
            <a:effectLst/>
          </c:spPr>
          <c:invertIfNegative val="0"/>
          <c:dPt>
            <c:idx val="0"/>
            <c:invertIfNegative val="0"/>
            <c:bubble3D val="0"/>
            <c:spPr>
              <a:solidFill>
                <a:srgbClr val="27C2CD"/>
              </a:solidFill>
              <a:ln>
                <a:noFill/>
              </a:ln>
              <a:effectLst/>
            </c:spPr>
            <c:extLst>
              <c:ext xmlns:c16="http://schemas.microsoft.com/office/drawing/2014/chart" uri="{C3380CC4-5D6E-409C-BE32-E72D297353CC}">
                <c16:uniqueId val="{00000002-BC88-4D4C-A267-05F61FFFB435}"/>
              </c:ext>
            </c:extLst>
          </c:dPt>
          <c:dPt>
            <c:idx val="1"/>
            <c:invertIfNegative val="0"/>
            <c:bubble3D val="0"/>
            <c:spPr>
              <a:solidFill>
                <a:srgbClr val="27C2CD">
                  <a:alpha val="20000"/>
                </a:srgbClr>
              </a:solidFill>
              <a:ln>
                <a:noFill/>
              </a:ln>
              <a:effectLst/>
            </c:spPr>
            <c:extLst>
              <c:ext xmlns:c16="http://schemas.microsoft.com/office/drawing/2014/chart" uri="{C3380CC4-5D6E-409C-BE32-E72D297353CC}">
                <c16:uniqueId val="{00000004-BC88-4D4C-A267-05F61FFFB435}"/>
              </c:ext>
            </c:extLst>
          </c:dPt>
          <c:dLbls>
            <c:dLbl>
              <c:idx val="0"/>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BC88-4D4C-A267-05F61FFFB435}"/>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 TOTAL  AWARE</c:v>
                </c:pt>
                <c:pt idx="1">
                  <c:v>CONSIDERATION</c:v>
                </c:pt>
              </c:strCache>
            </c:strRef>
          </c:cat>
          <c:val>
            <c:numRef>
              <c:f>Sheet1!$C$2:$C$3</c:f>
              <c:numCache>
                <c:formatCode>###0%</c:formatCode>
                <c:ptCount val="2"/>
                <c:pt idx="0">
                  <c:v>0.28999999999999998</c:v>
                </c:pt>
                <c:pt idx="1">
                  <c:v>0.12</c:v>
                </c:pt>
              </c:numCache>
            </c:numRef>
          </c:val>
          <c:extLst>
            <c:ext xmlns:c16="http://schemas.microsoft.com/office/drawing/2014/chart" uri="{C3380CC4-5D6E-409C-BE32-E72D297353CC}">
              <c16:uniqueId val="{00000005-BC88-4D4C-A267-05F61FFFB435}"/>
            </c:ext>
          </c:extLst>
        </c:ser>
        <c:ser>
          <c:idx val="2"/>
          <c:order val="2"/>
          <c:tx>
            <c:strRef>
              <c:f>Sheet1!$D$1</c:f>
              <c:strCache>
                <c:ptCount val="1"/>
                <c:pt idx="0">
                  <c:v>Series 3</c:v>
                </c:pt>
              </c:strCache>
            </c:strRef>
          </c:tx>
          <c:spPr>
            <a:noFill/>
            <a:ln>
              <a:noFill/>
            </a:ln>
            <a:effectLst/>
          </c:spPr>
          <c:invertIfNegative val="0"/>
          <c:cat>
            <c:strRef>
              <c:f>Sheet1!$A$2:$A$3</c:f>
              <c:strCache>
                <c:ptCount val="2"/>
                <c:pt idx="0">
                  <c:v>BRAND TOTAL  AWARE</c:v>
                </c:pt>
                <c:pt idx="1">
                  <c:v>CONSIDERATION</c:v>
                </c:pt>
              </c:strCache>
            </c:strRef>
          </c:cat>
          <c:val>
            <c:numRef>
              <c:f>Sheet1!$D$2:$D$3</c:f>
              <c:numCache>
                <c:formatCode>0%</c:formatCode>
                <c:ptCount val="2"/>
                <c:pt idx="0">
                  <c:v>0.35499999999999998</c:v>
                </c:pt>
                <c:pt idx="1">
                  <c:v>0.44</c:v>
                </c:pt>
              </c:numCache>
            </c:numRef>
          </c:val>
          <c:extLst>
            <c:ext xmlns:c16="http://schemas.microsoft.com/office/drawing/2014/chart" uri="{C3380CC4-5D6E-409C-BE32-E72D297353CC}">
              <c16:uniqueId val="{00000006-BC88-4D4C-A267-05F61FFFB435}"/>
            </c:ext>
          </c:extLst>
        </c:ser>
        <c:dLbls>
          <c:showLegendKey val="0"/>
          <c:showVal val="0"/>
          <c:showCatName val="0"/>
          <c:showSerName val="0"/>
          <c:showPercent val="0"/>
          <c:showBubbleSize val="0"/>
        </c:dLbls>
        <c:gapWidth val="59"/>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Sheet1!$A$2:$A$3</c:f>
              <c:strCache>
                <c:ptCount val="2"/>
                <c:pt idx="0">
                  <c:v>BRAND TOTAL  AWARE</c:v>
                </c:pt>
                <c:pt idx="1">
                  <c:v>CONSIDERATION</c:v>
                </c:pt>
              </c:strCache>
            </c:strRef>
          </c:cat>
          <c:val>
            <c:numRef>
              <c:f>Sheet1!$B$2:$B$3</c:f>
              <c:numCache>
                <c:formatCode>0%</c:formatCode>
                <c:ptCount val="2"/>
                <c:pt idx="0">
                  <c:v>0.37</c:v>
                </c:pt>
                <c:pt idx="1">
                  <c:v>0.44500000000000001</c:v>
                </c:pt>
              </c:numCache>
            </c:numRef>
          </c:val>
          <c:extLst>
            <c:ext xmlns:c16="http://schemas.microsoft.com/office/drawing/2014/chart" uri="{C3380CC4-5D6E-409C-BE32-E72D297353CC}">
              <c16:uniqueId val="{00000000-ED8A-432E-8E80-0F353D86BEAB}"/>
            </c:ext>
          </c:extLst>
        </c:ser>
        <c:ser>
          <c:idx val="1"/>
          <c:order val="1"/>
          <c:tx>
            <c:strRef>
              <c:f>Sheet1!$C$1</c:f>
              <c:strCache>
                <c:ptCount val="1"/>
                <c:pt idx="0">
                  <c:v>Series 2</c:v>
                </c:pt>
              </c:strCache>
            </c:strRef>
          </c:tx>
          <c:spPr>
            <a:solidFill>
              <a:srgbClr val="0166B1"/>
            </a:solidFill>
            <a:ln>
              <a:noFill/>
            </a:ln>
            <a:effectLst/>
          </c:spPr>
          <c:invertIfNegative val="0"/>
          <c:dPt>
            <c:idx val="0"/>
            <c:invertIfNegative val="0"/>
            <c:bubble3D val="0"/>
            <c:spPr>
              <a:solidFill>
                <a:srgbClr val="0166B1"/>
              </a:solidFill>
              <a:ln>
                <a:noFill/>
              </a:ln>
              <a:effectLst/>
            </c:spPr>
            <c:extLst>
              <c:ext xmlns:c16="http://schemas.microsoft.com/office/drawing/2014/chart" uri="{C3380CC4-5D6E-409C-BE32-E72D297353CC}">
                <c16:uniqueId val="{00000002-ED8A-432E-8E80-0F353D86BEAB}"/>
              </c:ext>
            </c:extLst>
          </c:dPt>
          <c:dPt>
            <c:idx val="1"/>
            <c:invertIfNegative val="0"/>
            <c:bubble3D val="0"/>
            <c:spPr>
              <a:solidFill>
                <a:srgbClr val="0166B1">
                  <a:alpha val="20000"/>
                </a:srgbClr>
              </a:solidFill>
              <a:ln>
                <a:noFill/>
              </a:ln>
              <a:effectLst/>
            </c:spPr>
            <c:extLst>
              <c:ext xmlns:c16="http://schemas.microsoft.com/office/drawing/2014/chart" uri="{C3380CC4-5D6E-409C-BE32-E72D297353CC}">
                <c16:uniqueId val="{00000004-ED8A-432E-8E80-0F353D86BEAB}"/>
              </c:ext>
            </c:extLst>
          </c:dPt>
          <c:dLbls>
            <c:dLbl>
              <c:idx val="0"/>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ED8A-432E-8E80-0F353D86BEAB}"/>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 TOTAL  AWARE</c:v>
                </c:pt>
                <c:pt idx="1">
                  <c:v>CONSIDERATION</c:v>
                </c:pt>
              </c:strCache>
            </c:strRef>
          </c:cat>
          <c:val>
            <c:numRef>
              <c:f>Sheet1!$C$2:$C$3</c:f>
              <c:numCache>
                <c:formatCode>###0%</c:formatCode>
                <c:ptCount val="2"/>
                <c:pt idx="0">
                  <c:v>0.26</c:v>
                </c:pt>
                <c:pt idx="1">
                  <c:v>0.11</c:v>
                </c:pt>
              </c:numCache>
            </c:numRef>
          </c:val>
          <c:extLst>
            <c:ext xmlns:c16="http://schemas.microsoft.com/office/drawing/2014/chart" uri="{C3380CC4-5D6E-409C-BE32-E72D297353CC}">
              <c16:uniqueId val="{00000005-ED8A-432E-8E80-0F353D86BEAB}"/>
            </c:ext>
          </c:extLst>
        </c:ser>
        <c:ser>
          <c:idx val="2"/>
          <c:order val="2"/>
          <c:tx>
            <c:strRef>
              <c:f>Sheet1!$D$1</c:f>
              <c:strCache>
                <c:ptCount val="1"/>
                <c:pt idx="0">
                  <c:v>Series 3</c:v>
                </c:pt>
              </c:strCache>
            </c:strRef>
          </c:tx>
          <c:spPr>
            <a:noFill/>
            <a:ln>
              <a:noFill/>
            </a:ln>
            <a:effectLst/>
          </c:spPr>
          <c:invertIfNegative val="0"/>
          <c:cat>
            <c:strRef>
              <c:f>Sheet1!$A$2:$A$3</c:f>
              <c:strCache>
                <c:ptCount val="2"/>
                <c:pt idx="0">
                  <c:v>BRAND TOTAL  AWARE</c:v>
                </c:pt>
                <c:pt idx="1">
                  <c:v>CONSIDERATION</c:v>
                </c:pt>
              </c:strCache>
            </c:strRef>
          </c:cat>
          <c:val>
            <c:numRef>
              <c:f>Sheet1!$D$2:$D$3</c:f>
              <c:numCache>
                <c:formatCode>0%</c:formatCode>
                <c:ptCount val="2"/>
                <c:pt idx="0">
                  <c:v>0.37</c:v>
                </c:pt>
                <c:pt idx="1">
                  <c:v>0.44500000000000001</c:v>
                </c:pt>
              </c:numCache>
            </c:numRef>
          </c:val>
          <c:extLst>
            <c:ext xmlns:c16="http://schemas.microsoft.com/office/drawing/2014/chart" uri="{C3380CC4-5D6E-409C-BE32-E72D297353CC}">
              <c16:uniqueId val="{00000006-ED8A-432E-8E80-0F353D86BEAB}"/>
            </c:ext>
          </c:extLst>
        </c:ser>
        <c:dLbls>
          <c:showLegendKey val="0"/>
          <c:showVal val="0"/>
          <c:showCatName val="0"/>
          <c:showSerName val="0"/>
          <c:showPercent val="0"/>
          <c:showBubbleSize val="0"/>
        </c:dLbls>
        <c:gapWidth val="59"/>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Sheet1!$A$2:$A$3</c:f>
              <c:strCache>
                <c:ptCount val="2"/>
                <c:pt idx="0">
                  <c:v>BRAND TOTAL  AWARE</c:v>
                </c:pt>
                <c:pt idx="1">
                  <c:v>CONSIDERATION</c:v>
                </c:pt>
              </c:strCache>
            </c:strRef>
          </c:cat>
          <c:val>
            <c:numRef>
              <c:f>Sheet1!$B$2:$B$3</c:f>
              <c:numCache>
                <c:formatCode>0%</c:formatCode>
                <c:ptCount val="2"/>
                <c:pt idx="0">
                  <c:v>0.30499999999999999</c:v>
                </c:pt>
                <c:pt idx="1">
                  <c:v>0.40500000000000003</c:v>
                </c:pt>
              </c:numCache>
            </c:numRef>
          </c:val>
          <c:extLst>
            <c:ext xmlns:c16="http://schemas.microsoft.com/office/drawing/2014/chart" uri="{C3380CC4-5D6E-409C-BE32-E72D297353CC}">
              <c16:uniqueId val="{00000000-9076-4D78-9ED3-AC2DEC832D72}"/>
            </c:ext>
          </c:extLst>
        </c:ser>
        <c:ser>
          <c:idx val="1"/>
          <c:order val="1"/>
          <c:tx>
            <c:strRef>
              <c:f>Sheet1!$C$1</c:f>
              <c:strCache>
                <c:ptCount val="1"/>
                <c:pt idx="0">
                  <c:v>Series 2</c:v>
                </c:pt>
              </c:strCache>
            </c:strRef>
          </c:tx>
          <c:spPr>
            <a:solidFill>
              <a:srgbClr val="FFBF12"/>
            </a:solidFill>
            <a:ln>
              <a:noFill/>
            </a:ln>
            <a:effectLst/>
          </c:spPr>
          <c:invertIfNegative val="0"/>
          <c:dPt>
            <c:idx val="0"/>
            <c:invertIfNegative val="0"/>
            <c:bubble3D val="0"/>
            <c:spPr>
              <a:solidFill>
                <a:srgbClr val="FFBF12"/>
              </a:solidFill>
              <a:ln>
                <a:noFill/>
              </a:ln>
              <a:effectLst/>
            </c:spPr>
            <c:extLst>
              <c:ext xmlns:c16="http://schemas.microsoft.com/office/drawing/2014/chart" uri="{C3380CC4-5D6E-409C-BE32-E72D297353CC}">
                <c16:uniqueId val="{00000002-9076-4D78-9ED3-AC2DEC832D72}"/>
              </c:ext>
            </c:extLst>
          </c:dPt>
          <c:dPt>
            <c:idx val="1"/>
            <c:invertIfNegative val="0"/>
            <c:bubble3D val="0"/>
            <c:spPr>
              <a:solidFill>
                <a:srgbClr val="FFBF12">
                  <a:alpha val="20000"/>
                </a:srgbClr>
              </a:solidFill>
              <a:ln>
                <a:noFill/>
              </a:ln>
              <a:effectLst/>
            </c:spPr>
            <c:extLst>
              <c:ext xmlns:c16="http://schemas.microsoft.com/office/drawing/2014/chart" uri="{C3380CC4-5D6E-409C-BE32-E72D297353CC}">
                <c16:uniqueId val="{00000004-9076-4D78-9ED3-AC2DEC832D72}"/>
              </c:ext>
            </c:extLst>
          </c:dPt>
          <c:dLbls>
            <c:dLbl>
              <c:idx val="0"/>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9076-4D78-9ED3-AC2DEC832D72}"/>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 TOTAL  AWARE</c:v>
                </c:pt>
                <c:pt idx="1">
                  <c:v>CONSIDERATION</c:v>
                </c:pt>
              </c:strCache>
            </c:strRef>
          </c:cat>
          <c:val>
            <c:numRef>
              <c:f>Sheet1!$C$2:$C$3</c:f>
              <c:numCache>
                <c:formatCode>###0%</c:formatCode>
                <c:ptCount val="2"/>
                <c:pt idx="0">
                  <c:v>0.39</c:v>
                </c:pt>
                <c:pt idx="1">
                  <c:v>0.19</c:v>
                </c:pt>
              </c:numCache>
            </c:numRef>
          </c:val>
          <c:extLst>
            <c:ext xmlns:c16="http://schemas.microsoft.com/office/drawing/2014/chart" uri="{C3380CC4-5D6E-409C-BE32-E72D297353CC}">
              <c16:uniqueId val="{00000005-9076-4D78-9ED3-AC2DEC832D72}"/>
            </c:ext>
          </c:extLst>
        </c:ser>
        <c:ser>
          <c:idx val="2"/>
          <c:order val="2"/>
          <c:tx>
            <c:strRef>
              <c:f>Sheet1!$D$1</c:f>
              <c:strCache>
                <c:ptCount val="1"/>
                <c:pt idx="0">
                  <c:v>Series 3</c:v>
                </c:pt>
              </c:strCache>
            </c:strRef>
          </c:tx>
          <c:spPr>
            <a:noFill/>
            <a:ln>
              <a:noFill/>
            </a:ln>
            <a:effectLst/>
          </c:spPr>
          <c:invertIfNegative val="0"/>
          <c:cat>
            <c:strRef>
              <c:f>Sheet1!$A$2:$A$3</c:f>
              <c:strCache>
                <c:ptCount val="2"/>
                <c:pt idx="0">
                  <c:v>BRAND TOTAL  AWARE</c:v>
                </c:pt>
                <c:pt idx="1">
                  <c:v>CONSIDERATION</c:v>
                </c:pt>
              </c:strCache>
            </c:strRef>
          </c:cat>
          <c:val>
            <c:numRef>
              <c:f>Sheet1!$D$2:$D$3</c:f>
              <c:numCache>
                <c:formatCode>0%</c:formatCode>
                <c:ptCount val="2"/>
                <c:pt idx="0">
                  <c:v>0.30499999999999999</c:v>
                </c:pt>
                <c:pt idx="1">
                  <c:v>0.40500000000000003</c:v>
                </c:pt>
              </c:numCache>
            </c:numRef>
          </c:val>
          <c:extLst>
            <c:ext xmlns:c16="http://schemas.microsoft.com/office/drawing/2014/chart" uri="{C3380CC4-5D6E-409C-BE32-E72D297353CC}">
              <c16:uniqueId val="{00000006-9076-4D78-9ED3-AC2DEC832D72}"/>
            </c:ext>
          </c:extLst>
        </c:ser>
        <c:dLbls>
          <c:showLegendKey val="0"/>
          <c:showVal val="0"/>
          <c:showCatName val="0"/>
          <c:showSerName val="0"/>
          <c:showPercent val="0"/>
          <c:showBubbleSize val="0"/>
        </c:dLbls>
        <c:gapWidth val="59"/>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Sheet1!$A$2:$A$3</c:f>
              <c:strCache>
                <c:ptCount val="2"/>
                <c:pt idx="0">
                  <c:v>BRAND TOTAL  AWARE</c:v>
                </c:pt>
                <c:pt idx="1">
                  <c:v>CONSIDERATION</c:v>
                </c:pt>
              </c:strCache>
            </c:strRef>
          </c:cat>
          <c:val>
            <c:numRef>
              <c:f>Sheet1!$B$2:$B$3</c:f>
              <c:numCache>
                <c:formatCode>0%</c:formatCode>
                <c:ptCount val="2"/>
                <c:pt idx="0">
                  <c:v>0.40500000000000003</c:v>
                </c:pt>
                <c:pt idx="1">
                  <c:v>0.46499999999999997</c:v>
                </c:pt>
              </c:numCache>
            </c:numRef>
          </c:val>
          <c:extLst>
            <c:ext xmlns:c16="http://schemas.microsoft.com/office/drawing/2014/chart" uri="{C3380CC4-5D6E-409C-BE32-E72D297353CC}">
              <c16:uniqueId val="{00000000-A56D-45D1-BC75-877E52B7CF55}"/>
            </c:ext>
          </c:extLst>
        </c:ser>
        <c:ser>
          <c:idx val="1"/>
          <c:order val="1"/>
          <c:tx>
            <c:strRef>
              <c:f>Sheet1!$C$1</c:f>
              <c:strCache>
                <c:ptCount val="1"/>
                <c:pt idx="0">
                  <c:v>Series 2</c:v>
                </c:pt>
              </c:strCache>
            </c:strRef>
          </c:tx>
          <c:spPr>
            <a:solidFill>
              <a:srgbClr val="27BED7"/>
            </a:solidFill>
            <a:ln>
              <a:noFill/>
            </a:ln>
            <a:effectLst/>
          </c:spPr>
          <c:invertIfNegative val="0"/>
          <c:dPt>
            <c:idx val="0"/>
            <c:invertIfNegative val="0"/>
            <c:bubble3D val="0"/>
            <c:spPr>
              <a:solidFill>
                <a:srgbClr val="27BED7"/>
              </a:solidFill>
              <a:ln>
                <a:noFill/>
              </a:ln>
              <a:effectLst/>
            </c:spPr>
            <c:extLst>
              <c:ext xmlns:c16="http://schemas.microsoft.com/office/drawing/2014/chart" uri="{C3380CC4-5D6E-409C-BE32-E72D297353CC}">
                <c16:uniqueId val="{00000002-A56D-45D1-BC75-877E52B7CF55}"/>
              </c:ext>
            </c:extLst>
          </c:dPt>
          <c:dPt>
            <c:idx val="1"/>
            <c:invertIfNegative val="0"/>
            <c:bubble3D val="0"/>
            <c:spPr>
              <a:solidFill>
                <a:srgbClr val="27BED7">
                  <a:alpha val="20000"/>
                </a:srgbClr>
              </a:solidFill>
              <a:ln>
                <a:noFill/>
              </a:ln>
              <a:effectLst/>
            </c:spPr>
            <c:extLst>
              <c:ext xmlns:c16="http://schemas.microsoft.com/office/drawing/2014/chart" uri="{C3380CC4-5D6E-409C-BE32-E72D297353CC}">
                <c16:uniqueId val="{00000004-A56D-45D1-BC75-877E52B7CF55}"/>
              </c:ext>
            </c:extLst>
          </c:dPt>
          <c:dLbls>
            <c:dLbl>
              <c:idx val="0"/>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A56D-45D1-BC75-877E52B7CF55}"/>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 TOTAL  AWARE</c:v>
                </c:pt>
                <c:pt idx="1">
                  <c:v>CONSIDERATION</c:v>
                </c:pt>
              </c:strCache>
            </c:strRef>
          </c:cat>
          <c:val>
            <c:numRef>
              <c:f>Sheet1!$C$2:$C$3</c:f>
              <c:numCache>
                <c:formatCode>###0%</c:formatCode>
                <c:ptCount val="2"/>
                <c:pt idx="0">
                  <c:v>0.19</c:v>
                </c:pt>
                <c:pt idx="1">
                  <c:v>7.0000000000000007E-2</c:v>
                </c:pt>
              </c:numCache>
            </c:numRef>
          </c:val>
          <c:extLst>
            <c:ext xmlns:c16="http://schemas.microsoft.com/office/drawing/2014/chart" uri="{C3380CC4-5D6E-409C-BE32-E72D297353CC}">
              <c16:uniqueId val="{00000005-A56D-45D1-BC75-877E52B7CF55}"/>
            </c:ext>
          </c:extLst>
        </c:ser>
        <c:ser>
          <c:idx val="2"/>
          <c:order val="2"/>
          <c:tx>
            <c:strRef>
              <c:f>Sheet1!$D$1</c:f>
              <c:strCache>
                <c:ptCount val="1"/>
                <c:pt idx="0">
                  <c:v>Series 3</c:v>
                </c:pt>
              </c:strCache>
            </c:strRef>
          </c:tx>
          <c:spPr>
            <a:noFill/>
            <a:ln>
              <a:noFill/>
            </a:ln>
            <a:effectLst/>
          </c:spPr>
          <c:invertIfNegative val="0"/>
          <c:cat>
            <c:strRef>
              <c:f>Sheet1!$A$2:$A$3</c:f>
              <c:strCache>
                <c:ptCount val="2"/>
                <c:pt idx="0">
                  <c:v>BRAND TOTAL  AWARE</c:v>
                </c:pt>
                <c:pt idx="1">
                  <c:v>CONSIDERATION</c:v>
                </c:pt>
              </c:strCache>
            </c:strRef>
          </c:cat>
          <c:val>
            <c:numRef>
              <c:f>Sheet1!$D$2:$D$3</c:f>
              <c:numCache>
                <c:formatCode>0%</c:formatCode>
                <c:ptCount val="2"/>
                <c:pt idx="0">
                  <c:v>0.40500000000000003</c:v>
                </c:pt>
                <c:pt idx="1">
                  <c:v>0.46499999999999997</c:v>
                </c:pt>
              </c:numCache>
            </c:numRef>
          </c:val>
          <c:extLst>
            <c:ext xmlns:c16="http://schemas.microsoft.com/office/drawing/2014/chart" uri="{C3380CC4-5D6E-409C-BE32-E72D297353CC}">
              <c16:uniqueId val="{00000006-A56D-45D1-BC75-877E52B7CF55}"/>
            </c:ext>
          </c:extLst>
        </c:ser>
        <c:dLbls>
          <c:showLegendKey val="0"/>
          <c:showVal val="0"/>
          <c:showCatName val="0"/>
          <c:showSerName val="0"/>
          <c:showPercent val="0"/>
          <c:showBubbleSize val="0"/>
        </c:dLbls>
        <c:gapWidth val="59"/>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899286161894119"/>
          <c:h val="0.94132607686283931"/>
        </c:manualLayout>
      </c:layout>
      <c:barChart>
        <c:barDir val="col"/>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A4AD-4A36-8A92-0AE8603BF435}"/>
              </c:ext>
            </c:extLst>
          </c:dPt>
          <c:dPt>
            <c:idx val="2"/>
            <c:invertIfNegative val="0"/>
            <c:bubble3D val="0"/>
            <c:spPr>
              <a:solidFill>
                <a:srgbClr val="3F9C31"/>
              </a:solidFill>
              <a:ln>
                <a:noFill/>
              </a:ln>
              <a:effectLst/>
            </c:spPr>
            <c:extLst>
              <c:ext xmlns:c16="http://schemas.microsoft.com/office/drawing/2014/chart" uri="{C3380CC4-5D6E-409C-BE32-E72D297353CC}">
                <c16:uniqueId val="{00000003-A4AD-4A36-8A92-0AE8603BF435}"/>
              </c:ext>
            </c:extLst>
          </c:dPt>
          <c:dPt>
            <c:idx val="5"/>
            <c:invertIfNegative val="0"/>
            <c:bubble3D val="0"/>
            <c:spPr>
              <a:solidFill>
                <a:srgbClr val="3F9C31"/>
              </a:solidFill>
              <a:ln>
                <a:noFill/>
              </a:ln>
              <a:effectLst/>
            </c:spPr>
            <c:extLst>
              <c:ext xmlns:c16="http://schemas.microsoft.com/office/drawing/2014/chart" uri="{C3380CC4-5D6E-409C-BE32-E72D297353CC}">
                <c16:uniqueId val="{00000005-A4AD-4A36-8A92-0AE8603BF435}"/>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momo</c:v>
                </c:pt>
                <c:pt idx="1">
                  <c:v>zalo</c:v>
                </c:pt>
                <c:pt idx="2">
                  <c:v>vn</c:v>
                </c:pt>
                <c:pt idx="3">
                  <c:v>shopee</c:v>
                </c:pt>
                <c:pt idx="4">
                  <c:v>viettel</c:v>
                </c:pt>
                <c:pt idx="5">
                  <c:v>grab</c:v>
                </c:pt>
              </c:strCache>
            </c:strRef>
          </c:cat>
          <c:val>
            <c:numRef>
              <c:f>Sheet1!$B$2:$B$7</c:f>
              <c:numCache>
                <c:formatCode>0%</c:formatCode>
                <c:ptCount val="6"/>
                <c:pt idx="0">
                  <c:v>-0.74</c:v>
                </c:pt>
                <c:pt idx="1">
                  <c:v>-0.52</c:v>
                </c:pt>
                <c:pt idx="2">
                  <c:v>-0.48</c:v>
                </c:pt>
                <c:pt idx="3">
                  <c:v>-0.31</c:v>
                </c:pt>
                <c:pt idx="4">
                  <c:v>-0.18</c:v>
                </c:pt>
                <c:pt idx="5">
                  <c:v>-0.12</c:v>
                </c:pt>
              </c:numCache>
            </c:numRef>
          </c:val>
          <c:extLst>
            <c:ext xmlns:c16="http://schemas.microsoft.com/office/drawing/2014/chart" uri="{C3380CC4-5D6E-409C-BE32-E72D297353CC}">
              <c16:uniqueId val="{00000008-A4AD-4A36-8A92-0AE8603BF435}"/>
            </c:ext>
          </c:extLst>
        </c:ser>
        <c:dLbls>
          <c:showLegendKey val="0"/>
          <c:showVal val="0"/>
          <c:showCatName val="0"/>
          <c:showSerName val="0"/>
          <c:showPercent val="0"/>
          <c:showBubbleSize val="0"/>
        </c:dLbls>
        <c:gapWidth val="500"/>
        <c:overlap val="4"/>
        <c:axId val="103446751"/>
        <c:axId val="1606108224"/>
      </c:barChart>
      <c:catAx>
        <c:axId val="103446751"/>
        <c:scaling>
          <c:orientation val="minMax"/>
        </c:scaling>
        <c:delete val="1"/>
        <c:axPos val="b"/>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l"/>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32345569611616"/>
          <c:y val="0"/>
          <c:w val="0.61552740697448871"/>
          <c:h val="0.97782645648005639"/>
        </c:manualLayout>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rgbClr val="E95000"/>
              </a:solidFill>
              <a:ln w="19050">
                <a:noFill/>
              </a:ln>
              <a:effectLst/>
            </c:spPr>
            <c:extLst>
              <c:ext xmlns:c16="http://schemas.microsoft.com/office/drawing/2014/chart" uri="{C3380CC4-5D6E-409C-BE32-E72D297353CC}">
                <c16:uniqueId val="{00000001-0CC0-42EE-9EC7-55FC31BCFAE8}"/>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0CC0-42EE-9EC7-55FC31BCFAE8}"/>
              </c:ext>
            </c:extLst>
          </c:dPt>
          <c:cat>
            <c:strRef>
              <c:f>Sheet1!$A$2:$A$3</c:f>
              <c:strCache>
                <c:ptCount val="2"/>
                <c:pt idx="0">
                  <c:v>Digital Wallets (MoMo, VNPay, ZaloPay)</c:v>
                </c:pt>
                <c:pt idx="1">
                  <c:v>Credit/Debit Cards</c:v>
                </c:pt>
              </c:strCache>
            </c:strRef>
          </c:cat>
          <c:val>
            <c:numRef>
              <c:f>Sheet1!$B$2:$B$3</c:f>
              <c:numCache>
                <c:formatCode>0%</c:formatCode>
                <c:ptCount val="2"/>
                <c:pt idx="0">
                  <c:v>0.46</c:v>
                </c:pt>
                <c:pt idx="1">
                  <c:v>0.54</c:v>
                </c:pt>
              </c:numCache>
            </c:numRef>
          </c:val>
          <c:extLst>
            <c:ext xmlns:c16="http://schemas.microsoft.com/office/drawing/2014/chart" uri="{C3380CC4-5D6E-409C-BE32-E72D297353CC}">
              <c16:uniqueId val="{00000006-0CC0-42EE-9EC7-55FC31BCFAE8}"/>
            </c:ext>
          </c:extLst>
        </c:ser>
        <c:dLbls>
          <c:showLegendKey val="0"/>
          <c:showVal val="0"/>
          <c:showCatName val="0"/>
          <c:showSerName val="0"/>
          <c:showPercent val="0"/>
          <c:showBubbleSize val="0"/>
          <c:showLeaderLines val="1"/>
        </c:dLbls>
        <c:firstSliceAng val="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32345569611616"/>
          <c:y val="0"/>
          <c:w val="0.61552740697448871"/>
          <c:h val="0.97782645648005639"/>
        </c:manualLayout>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rgbClr val="E95000"/>
              </a:solidFill>
              <a:ln w="19050">
                <a:noFill/>
              </a:ln>
              <a:effectLst/>
            </c:spPr>
            <c:extLst>
              <c:ext xmlns:c16="http://schemas.microsoft.com/office/drawing/2014/chart" uri="{C3380CC4-5D6E-409C-BE32-E72D297353CC}">
                <c16:uniqueId val="{00000001-BA25-453D-A7B5-2C7AA664AA53}"/>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A25-453D-A7B5-2C7AA664AA53}"/>
              </c:ext>
            </c:extLst>
          </c:dPt>
          <c:cat>
            <c:strRef>
              <c:f>Sheet1!$A$2:$A$3</c:f>
              <c:strCache>
                <c:ptCount val="2"/>
                <c:pt idx="0">
                  <c:v>Digital Wallets (MoMo, VNPay, ZaloPay)</c:v>
                </c:pt>
                <c:pt idx="1">
                  <c:v>Credit/Debit Cards</c:v>
                </c:pt>
              </c:strCache>
            </c:strRef>
          </c:cat>
          <c:val>
            <c:numRef>
              <c:f>Sheet1!$B$2:$B$3</c:f>
              <c:numCache>
                <c:formatCode>0%</c:formatCode>
                <c:ptCount val="2"/>
                <c:pt idx="0">
                  <c:v>0.31</c:v>
                </c:pt>
                <c:pt idx="1">
                  <c:v>0.69</c:v>
                </c:pt>
              </c:numCache>
            </c:numRef>
          </c:val>
          <c:extLst>
            <c:ext xmlns:c16="http://schemas.microsoft.com/office/drawing/2014/chart" uri="{C3380CC4-5D6E-409C-BE32-E72D297353CC}">
              <c16:uniqueId val="{00000004-BA25-453D-A7B5-2C7AA664AA53}"/>
            </c:ext>
          </c:extLst>
        </c:ser>
        <c:dLbls>
          <c:showLegendKey val="0"/>
          <c:showVal val="0"/>
          <c:showCatName val="0"/>
          <c:showSerName val="0"/>
          <c:showPercent val="0"/>
          <c:showBubbleSize val="0"/>
          <c:showLeaderLines val="1"/>
        </c:dLbls>
        <c:firstSliceAng val="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32345569611616"/>
          <c:y val="0"/>
          <c:w val="0.61552740697448871"/>
          <c:h val="0.97782645648005639"/>
        </c:manualLayout>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rgbClr val="E95000"/>
              </a:solidFill>
              <a:ln w="19050">
                <a:noFill/>
              </a:ln>
              <a:effectLst/>
            </c:spPr>
            <c:extLst>
              <c:ext xmlns:c16="http://schemas.microsoft.com/office/drawing/2014/chart" uri="{C3380CC4-5D6E-409C-BE32-E72D297353CC}">
                <c16:uniqueId val="{00000001-9539-47B1-9012-AA05D13C8E13}"/>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539-47B1-9012-AA05D13C8E13}"/>
              </c:ext>
            </c:extLst>
          </c:dPt>
          <c:cat>
            <c:strRef>
              <c:f>Sheet1!$A$2:$A$3</c:f>
              <c:strCache>
                <c:ptCount val="2"/>
                <c:pt idx="0">
                  <c:v>Digital Wallets (MoMo, VNPay, ZaloPay)</c:v>
                </c:pt>
                <c:pt idx="1">
                  <c:v>Credit/Debit Cards</c:v>
                </c:pt>
              </c:strCache>
            </c:strRef>
          </c:cat>
          <c:val>
            <c:numRef>
              <c:f>Sheet1!$B$2:$B$3</c:f>
              <c:numCache>
                <c:formatCode>0%</c:formatCode>
                <c:ptCount val="2"/>
                <c:pt idx="0">
                  <c:v>0.18</c:v>
                </c:pt>
                <c:pt idx="1">
                  <c:v>0.82</c:v>
                </c:pt>
              </c:numCache>
            </c:numRef>
          </c:val>
          <c:extLst>
            <c:ext xmlns:c16="http://schemas.microsoft.com/office/drawing/2014/chart" uri="{C3380CC4-5D6E-409C-BE32-E72D297353CC}">
              <c16:uniqueId val="{00000004-9539-47B1-9012-AA05D13C8E13}"/>
            </c:ext>
          </c:extLst>
        </c:ser>
        <c:dLbls>
          <c:showLegendKey val="0"/>
          <c:showVal val="0"/>
          <c:showCatName val="0"/>
          <c:showSerName val="0"/>
          <c:showPercent val="0"/>
          <c:showBubbleSize val="0"/>
          <c:showLeaderLines val="1"/>
        </c:dLbls>
        <c:firstSliceAng val="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32345569611616"/>
          <c:y val="0"/>
          <c:w val="0.61552740697448871"/>
          <c:h val="0.97782645648005639"/>
        </c:manualLayout>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rgbClr val="E95000"/>
              </a:solidFill>
              <a:ln w="19050">
                <a:noFill/>
              </a:ln>
              <a:effectLst/>
            </c:spPr>
            <c:extLst>
              <c:ext xmlns:c16="http://schemas.microsoft.com/office/drawing/2014/chart" uri="{C3380CC4-5D6E-409C-BE32-E72D297353CC}">
                <c16:uniqueId val="{00000001-D853-45B4-B06D-AC9ED476695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D853-45B4-B06D-AC9ED4766954}"/>
              </c:ext>
            </c:extLst>
          </c:dPt>
          <c:cat>
            <c:strRef>
              <c:f>Sheet1!$A$2:$A$3</c:f>
              <c:strCache>
                <c:ptCount val="2"/>
                <c:pt idx="0">
                  <c:v>Digital Wallets (MoMo, VNPay, ZaloPay)</c:v>
                </c:pt>
                <c:pt idx="1">
                  <c:v>Credit/Debit Cards</c:v>
                </c:pt>
              </c:strCache>
            </c:strRef>
          </c:cat>
          <c:val>
            <c:numRef>
              <c:f>Sheet1!$B$2:$B$3</c:f>
              <c:numCache>
                <c:formatCode>0%</c:formatCode>
                <c:ptCount val="2"/>
                <c:pt idx="0">
                  <c:v>0.05</c:v>
                </c:pt>
                <c:pt idx="1">
                  <c:v>0.95</c:v>
                </c:pt>
              </c:numCache>
            </c:numRef>
          </c:val>
          <c:extLst>
            <c:ext xmlns:c16="http://schemas.microsoft.com/office/drawing/2014/chart" uri="{C3380CC4-5D6E-409C-BE32-E72D297353CC}">
              <c16:uniqueId val="{00000004-D853-45B4-B06D-AC9ED4766954}"/>
            </c:ext>
          </c:extLst>
        </c:ser>
        <c:dLbls>
          <c:showLegendKey val="0"/>
          <c:showVal val="0"/>
          <c:showCatName val="0"/>
          <c:showSerName val="0"/>
          <c:showPercent val="0"/>
          <c:showBubbleSize val="0"/>
          <c:showLeaderLines val="1"/>
        </c:dLbls>
        <c:firstSliceAng val="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0"/>
          <c:w val="0.89864682488584258"/>
          <c:h val="0.97132025619818385"/>
        </c:manualLayout>
      </c:layout>
      <c:barChart>
        <c:barDir val="bar"/>
        <c:grouping val="clustered"/>
        <c:varyColors val="0"/>
        <c:ser>
          <c:idx val="0"/>
          <c:order val="0"/>
          <c:tx>
            <c:strRef>
              <c:f>Sheet1!$B$1</c:f>
              <c:strCache>
                <c:ptCount val="1"/>
                <c:pt idx="0">
                  <c:v>Series 1</c:v>
                </c:pt>
              </c:strCache>
            </c:strRef>
          </c:tx>
          <c:spPr>
            <a:solidFill>
              <a:schemeClr val="bg2"/>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DDA4-4BEE-BEC2-C5ECC13CBB19}"/>
              </c:ext>
            </c:extLst>
          </c:dPt>
          <c:dPt>
            <c:idx val="1"/>
            <c:invertIfNegative val="0"/>
            <c:bubble3D val="0"/>
            <c:spPr>
              <a:solidFill>
                <a:srgbClr val="3F9C31"/>
              </a:solidFill>
              <a:ln>
                <a:noFill/>
              </a:ln>
              <a:effectLst/>
            </c:spPr>
            <c:extLst>
              <c:ext xmlns:c16="http://schemas.microsoft.com/office/drawing/2014/chart" uri="{C3380CC4-5D6E-409C-BE32-E72D297353CC}">
                <c16:uniqueId val="{00000003-DDA4-4BEE-BEC2-C5ECC13CBB19}"/>
              </c:ext>
            </c:extLst>
          </c:dPt>
          <c:dPt>
            <c:idx val="2"/>
            <c:invertIfNegative val="0"/>
            <c:bubble3D val="0"/>
            <c:spPr>
              <a:solidFill>
                <a:srgbClr val="3F9C31"/>
              </a:solidFill>
              <a:ln>
                <a:noFill/>
              </a:ln>
              <a:effectLst/>
            </c:spPr>
            <c:extLst>
              <c:ext xmlns:c16="http://schemas.microsoft.com/office/drawing/2014/chart" uri="{C3380CC4-5D6E-409C-BE32-E72D297353CC}">
                <c16:uniqueId val="{00000005-DDA4-4BEE-BEC2-C5ECC13CBB19}"/>
              </c:ext>
            </c:extLst>
          </c:dPt>
          <c:dPt>
            <c:idx val="3"/>
            <c:invertIfNegative val="0"/>
            <c:bubble3D val="0"/>
            <c:spPr>
              <a:solidFill>
                <a:srgbClr val="3F9C31"/>
              </a:solidFill>
              <a:ln>
                <a:noFill/>
              </a:ln>
              <a:effectLst/>
            </c:spPr>
            <c:extLst>
              <c:ext xmlns:c16="http://schemas.microsoft.com/office/drawing/2014/chart" uri="{C3380CC4-5D6E-409C-BE32-E72D297353CC}">
                <c16:uniqueId val="{00000007-DDA4-4BEE-BEC2-C5ECC13CBB19}"/>
              </c:ext>
            </c:extLst>
          </c:dPt>
          <c:dPt>
            <c:idx val="4"/>
            <c:invertIfNegative val="0"/>
            <c:bubble3D val="0"/>
            <c:spPr>
              <a:solidFill>
                <a:srgbClr val="3F9C31"/>
              </a:solidFill>
              <a:ln>
                <a:noFill/>
              </a:ln>
              <a:effectLst/>
            </c:spPr>
            <c:extLst>
              <c:ext xmlns:c16="http://schemas.microsoft.com/office/drawing/2014/chart" uri="{C3380CC4-5D6E-409C-BE32-E72D297353CC}">
                <c16:uniqueId val="{00000008-DDA4-4BEE-BEC2-C5ECC13CBB19}"/>
              </c:ext>
            </c:extLst>
          </c:dPt>
          <c:cat>
            <c:strRef>
              <c:f>Sheet1!$A$2:$A$8</c:f>
              <c:strCache>
                <c:ptCount val="7"/>
                <c:pt idx="0">
                  <c:v>Price/Value</c:v>
                </c:pt>
                <c:pt idx="1">
                  <c:v>Cleanliness</c:v>
                </c:pt>
                <c:pt idx="2">
                  <c:v>Location/Accessibility</c:v>
                </c:pt>
                <c:pt idx="3">
                  <c:v>Guest Reviews/Ratings</c:v>
                </c:pt>
                <c:pt idx="4">
                  <c:v>Family-Friendly Amenities (Pool, Kids Club)</c:v>
                </c:pt>
                <c:pt idx="5">
                  <c:v>Breakfast Included</c:v>
                </c:pt>
                <c:pt idx="6">
                  <c:v>Free Cancellation</c:v>
                </c:pt>
              </c:strCache>
            </c:strRef>
          </c:cat>
          <c:val>
            <c:numRef>
              <c:f>Sheet1!$B$2:$B$8</c:f>
              <c:numCache>
                <c:formatCode>0%</c:formatCode>
                <c:ptCount val="7"/>
                <c:pt idx="0">
                  <c:v>0.74</c:v>
                </c:pt>
                <c:pt idx="1">
                  <c:v>0.71</c:v>
                </c:pt>
                <c:pt idx="2">
                  <c:v>0.66</c:v>
                </c:pt>
                <c:pt idx="3">
                  <c:v>0.61</c:v>
                </c:pt>
                <c:pt idx="4">
                  <c:v>0.52</c:v>
                </c:pt>
                <c:pt idx="5">
                  <c:v>0.48</c:v>
                </c:pt>
                <c:pt idx="6">
                  <c:v>0.45</c:v>
                </c:pt>
              </c:numCache>
            </c:numRef>
          </c:val>
          <c:extLst>
            <c:ext xmlns:c16="http://schemas.microsoft.com/office/drawing/2014/chart" uri="{C3380CC4-5D6E-409C-BE32-E72D297353CC}">
              <c16:uniqueId val="{00000006-DDA4-4BEE-BEC2-C5ECC13CBB19}"/>
            </c:ext>
          </c:extLst>
        </c:ser>
        <c:dLbls>
          <c:showLegendKey val="0"/>
          <c:showVal val="0"/>
          <c:showCatName val="0"/>
          <c:showSerName val="0"/>
          <c:showPercent val="0"/>
          <c:showBubbleSize val="0"/>
        </c:dLbls>
        <c:gapWidth val="500"/>
        <c:axId val="103446751"/>
        <c:axId val="1606108224"/>
      </c:barChart>
      <c:catAx>
        <c:axId val="103446751"/>
        <c:scaling>
          <c:orientation val="maxMin"/>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3F9C31"/>
              </a:solidFill>
              <a:ln w="19050">
                <a:noFill/>
              </a:ln>
              <a:effectLst/>
            </c:spPr>
            <c:extLst>
              <c:ext xmlns:c16="http://schemas.microsoft.com/office/drawing/2014/chart" uri="{C3380CC4-5D6E-409C-BE32-E72D297353CC}">
                <c16:uniqueId val="{00000001-FBDC-4F8D-BCF0-AAC807C56F33}"/>
              </c:ext>
            </c:extLst>
          </c:dPt>
          <c:dPt>
            <c:idx val="1"/>
            <c:bubble3D val="0"/>
            <c:spPr>
              <a:solidFill>
                <a:schemeClr val="bg2"/>
              </a:solidFill>
              <a:ln w="19050">
                <a:noFill/>
              </a:ln>
              <a:effectLst/>
            </c:spPr>
            <c:extLst>
              <c:ext xmlns:c16="http://schemas.microsoft.com/office/drawing/2014/chart" uri="{C3380CC4-5D6E-409C-BE32-E72D297353CC}">
                <c16:uniqueId val="{00000003-FBDC-4F8D-BCF0-AAC807C56F33}"/>
              </c:ext>
            </c:extLst>
          </c:dPt>
          <c:cat>
            <c:strRef>
              <c:f>Sheet1!$A$2:$A$3</c:f>
              <c:strCache>
                <c:ptCount val="2"/>
                <c:pt idx="0">
                  <c:v>Family Consumption</c:v>
                </c:pt>
                <c:pt idx="1">
                  <c:v>Gifting</c:v>
                </c:pt>
              </c:strCache>
            </c:strRef>
          </c:cat>
          <c:val>
            <c:numRef>
              <c:f>Sheet1!$B$2:$B$3</c:f>
              <c:numCache>
                <c:formatCode>0%</c:formatCode>
                <c:ptCount val="2"/>
                <c:pt idx="0">
                  <c:v>0.15</c:v>
                </c:pt>
                <c:pt idx="1">
                  <c:v>0.85</c:v>
                </c:pt>
              </c:numCache>
            </c:numRef>
          </c:val>
          <c:extLst>
            <c:ext xmlns:c16="http://schemas.microsoft.com/office/drawing/2014/chart" uri="{C3380CC4-5D6E-409C-BE32-E72D297353CC}">
              <c16:uniqueId val="{00000004-FBDC-4F8D-BCF0-AAC807C56F3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42037171326885"/>
          <c:y val="5.6142491008680344E-2"/>
          <c:w val="0.57851587258011983"/>
          <c:h val="0.83211538358324877"/>
        </c:manualLayout>
      </c:layout>
      <c:radarChart>
        <c:radarStyle val="filled"/>
        <c:varyColors val="0"/>
        <c:ser>
          <c:idx val="0"/>
          <c:order val="0"/>
          <c:tx>
            <c:strRef>
              <c:f>Sheet1!$B$1</c:f>
              <c:strCache>
                <c:ptCount val="1"/>
                <c:pt idx="0">
                  <c:v>Series 1</c:v>
                </c:pt>
              </c:strCache>
            </c:strRef>
          </c:tx>
          <c:spPr>
            <a:solidFill>
              <a:srgbClr val="E95000">
                <a:alpha val="20000"/>
              </a:srgbClr>
            </a:solidFill>
            <a:ln w="28575">
              <a:solidFill>
                <a:srgbClr val="E95000">
                  <a:alpha val="25000"/>
                </a:srgbClr>
              </a:solidFill>
            </a:ln>
            <a:effectLst/>
          </c:spPr>
          <c:cat>
            <c:strRef>
              <c:f>Sheet1!$A$2:$A$5</c:f>
              <c:strCache>
                <c:ptCount val="4"/>
                <c:pt idx="0">
                  <c:v>Cleanliness</c:v>
                </c:pt>
                <c:pt idx="1">
                  <c:v>Staff Service</c:v>
                </c:pt>
                <c:pt idx="2">
                  <c:v>Amenities</c:v>
                </c:pt>
                <c:pt idx="3">
                  <c:v>Value</c:v>
                </c:pt>
              </c:strCache>
            </c:strRef>
          </c:cat>
          <c:val>
            <c:numRef>
              <c:f>Sheet1!$B$2:$B$5</c:f>
              <c:numCache>
                <c:formatCode>General</c:formatCode>
                <c:ptCount val="4"/>
                <c:pt idx="0">
                  <c:v>85</c:v>
                </c:pt>
                <c:pt idx="1">
                  <c:v>84</c:v>
                </c:pt>
                <c:pt idx="2">
                  <c:v>81</c:v>
                </c:pt>
                <c:pt idx="3">
                  <c:v>82</c:v>
                </c:pt>
              </c:numCache>
            </c:numRef>
          </c:val>
          <c:extLst>
            <c:ext xmlns:c16="http://schemas.microsoft.com/office/drawing/2014/chart" uri="{C3380CC4-5D6E-409C-BE32-E72D297353CC}">
              <c16:uniqueId val="{00000000-3CF7-445E-8180-E1FE2F6E8FBB}"/>
            </c:ext>
          </c:extLst>
        </c:ser>
        <c:ser>
          <c:idx val="1"/>
          <c:order val="1"/>
          <c:tx>
            <c:strRef>
              <c:f>Sheet1!$C$1</c:f>
              <c:strCache>
                <c:ptCount val="1"/>
                <c:pt idx="0">
                  <c:v>Column1</c:v>
                </c:pt>
              </c:strCache>
            </c:strRef>
          </c:tx>
          <c:spPr>
            <a:solidFill>
              <a:srgbClr val="E95000">
                <a:alpha val="25000"/>
              </a:srgbClr>
            </a:solidFill>
            <a:ln w="28575">
              <a:solidFill>
                <a:srgbClr val="E95000">
                  <a:alpha val="40000"/>
                </a:srgbClr>
              </a:solidFill>
            </a:ln>
            <a:effectLst/>
          </c:spPr>
          <c:cat>
            <c:strRef>
              <c:f>Sheet1!$A$2:$A$5</c:f>
              <c:strCache>
                <c:ptCount val="4"/>
                <c:pt idx="0">
                  <c:v>Cleanliness</c:v>
                </c:pt>
                <c:pt idx="1">
                  <c:v>Staff Service</c:v>
                </c:pt>
                <c:pt idx="2">
                  <c:v>Amenities</c:v>
                </c:pt>
                <c:pt idx="3">
                  <c:v>Value</c:v>
                </c:pt>
              </c:strCache>
            </c:strRef>
          </c:cat>
          <c:val>
            <c:numRef>
              <c:f>Sheet1!$C$2:$C$5</c:f>
              <c:numCache>
                <c:formatCode>General</c:formatCode>
                <c:ptCount val="4"/>
                <c:pt idx="0">
                  <c:v>81</c:v>
                </c:pt>
                <c:pt idx="1">
                  <c:v>79</c:v>
                </c:pt>
                <c:pt idx="2">
                  <c:v>77</c:v>
                </c:pt>
                <c:pt idx="3">
                  <c:v>85</c:v>
                </c:pt>
              </c:numCache>
            </c:numRef>
          </c:val>
          <c:extLst>
            <c:ext xmlns:c16="http://schemas.microsoft.com/office/drawing/2014/chart" uri="{C3380CC4-5D6E-409C-BE32-E72D297353CC}">
              <c16:uniqueId val="{00000001-3CF7-445E-8180-E1FE2F6E8FBB}"/>
            </c:ext>
          </c:extLst>
        </c:ser>
        <c:ser>
          <c:idx val="2"/>
          <c:order val="2"/>
          <c:tx>
            <c:strRef>
              <c:f>Sheet1!$D$1</c:f>
              <c:strCache>
                <c:ptCount val="1"/>
                <c:pt idx="0">
                  <c:v>Column2</c:v>
                </c:pt>
              </c:strCache>
            </c:strRef>
          </c:tx>
          <c:spPr>
            <a:solidFill>
              <a:srgbClr val="E95000">
                <a:alpha val="45000"/>
              </a:srgbClr>
            </a:solidFill>
            <a:ln w="28575">
              <a:solidFill>
                <a:srgbClr val="E95000">
                  <a:alpha val="45000"/>
                </a:srgbClr>
              </a:solidFill>
            </a:ln>
            <a:effectLst/>
          </c:spPr>
          <c:cat>
            <c:strRef>
              <c:f>Sheet1!$A$2:$A$5</c:f>
              <c:strCache>
                <c:ptCount val="4"/>
                <c:pt idx="0">
                  <c:v>Cleanliness</c:v>
                </c:pt>
                <c:pt idx="1">
                  <c:v>Staff Service</c:v>
                </c:pt>
                <c:pt idx="2">
                  <c:v>Amenities</c:v>
                </c:pt>
                <c:pt idx="3">
                  <c:v>Value</c:v>
                </c:pt>
              </c:strCache>
            </c:strRef>
          </c:cat>
          <c:val>
            <c:numRef>
              <c:f>Sheet1!$D$2:$D$5</c:f>
              <c:numCache>
                <c:formatCode>General</c:formatCode>
                <c:ptCount val="4"/>
                <c:pt idx="0">
                  <c:v>77</c:v>
                </c:pt>
                <c:pt idx="1">
                  <c:v>78</c:v>
                </c:pt>
                <c:pt idx="2">
                  <c:v>72</c:v>
                </c:pt>
                <c:pt idx="3">
                  <c:v>84</c:v>
                </c:pt>
              </c:numCache>
            </c:numRef>
          </c:val>
          <c:extLst>
            <c:ext xmlns:c16="http://schemas.microsoft.com/office/drawing/2014/chart" uri="{C3380CC4-5D6E-409C-BE32-E72D297353CC}">
              <c16:uniqueId val="{00000002-3CF7-445E-8180-E1FE2F6E8FBB}"/>
            </c:ext>
          </c:extLst>
        </c:ser>
        <c:dLbls>
          <c:showLegendKey val="0"/>
          <c:showVal val="0"/>
          <c:showCatName val="0"/>
          <c:showSerName val="0"/>
          <c:showPercent val="0"/>
          <c:showBubbleSize val="0"/>
        </c:dLbls>
        <c:axId val="2086666959"/>
        <c:axId val="2086669839"/>
      </c:radarChart>
      <c:catAx>
        <c:axId val="208666695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86669839"/>
        <c:crosses val="autoZero"/>
        <c:auto val="1"/>
        <c:lblAlgn val="ctr"/>
        <c:lblOffset val="100"/>
        <c:noMultiLvlLbl val="0"/>
      </c:catAx>
      <c:valAx>
        <c:axId val="2086669839"/>
        <c:scaling>
          <c:orientation val="minMax"/>
          <c:max val="100"/>
          <c:min val="50"/>
        </c:scaling>
        <c:delete val="1"/>
        <c:axPos val="l"/>
        <c:majorGridlines>
          <c:spPr>
            <a:ln w="6350" cap="flat" cmpd="sng" algn="ctr">
              <a:solidFill>
                <a:schemeClr val="bg2"/>
              </a:solidFill>
              <a:prstDash val="lgDash"/>
              <a:round/>
            </a:ln>
            <a:effectLst/>
          </c:spPr>
        </c:majorGridlines>
        <c:numFmt formatCode="General" sourceLinked="1"/>
        <c:majorTickMark val="none"/>
        <c:minorTickMark val="none"/>
        <c:tickLblPos val="nextTo"/>
        <c:crossAx val="2086666959"/>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42037171326885"/>
          <c:y val="5.6142491008680344E-2"/>
          <c:w val="0.41647887997008404"/>
          <c:h val="0.53942900237665292"/>
        </c:manualLayout>
      </c:layout>
      <c:radarChart>
        <c:radarStyle val="filled"/>
        <c:varyColors val="0"/>
        <c:ser>
          <c:idx val="0"/>
          <c:order val="0"/>
          <c:tx>
            <c:strRef>
              <c:f>Sheet1!$B$1</c:f>
              <c:strCache>
                <c:ptCount val="1"/>
                <c:pt idx="0">
                  <c:v>Boutique Hotels/Resorts</c:v>
                </c:pt>
              </c:strCache>
            </c:strRef>
          </c:tx>
          <c:spPr>
            <a:solidFill>
              <a:srgbClr val="E95000">
                <a:alpha val="20000"/>
              </a:srgbClr>
            </a:solidFill>
            <a:ln w="28575">
              <a:solidFill>
                <a:srgbClr val="E95000">
                  <a:alpha val="25000"/>
                </a:srgbClr>
              </a:solidFill>
            </a:ln>
            <a:effectLst/>
          </c:spPr>
          <c:cat>
            <c:strRef>
              <c:f>Sheet1!$A$2:$A$5</c:f>
              <c:strCache>
                <c:ptCount val="4"/>
                <c:pt idx="0">
                  <c:v>Cleanliness</c:v>
                </c:pt>
                <c:pt idx="1">
                  <c:v>Staff Service</c:v>
                </c:pt>
                <c:pt idx="2">
                  <c:v>Amenities</c:v>
                </c:pt>
                <c:pt idx="3">
                  <c:v>Value</c:v>
                </c:pt>
              </c:strCache>
            </c:strRef>
          </c:cat>
          <c:val>
            <c:numRef>
              <c:f>Sheet1!$B$2:$B$5</c:f>
              <c:numCache>
                <c:formatCode>General</c:formatCode>
                <c:ptCount val="4"/>
              </c:numCache>
            </c:numRef>
          </c:val>
          <c:extLst>
            <c:ext xmlns:c16="http://schemas.microsoft.com/office/drawing/2014/chart" uri="{C3380CC4-5D6E-409C-BE32-E72D297353CC}">
              <c16:uniqueId val="{00000000-7DFE-405A-9A6A-8B79C95FB895}"/>
            </c:ext>
          </c:extLst>
        </c:ser>
        <c:ser>
          <c:idx val="1"/>
          <c:order val="1"/>
          <c:tx>
            <c:strRef>
              <c:f>Sheet1!$C$1</c:f>
              <c:strCache>
                <c:ptCount val="1"/>
                <c:pt idx="0">
                  <c:v>Local 3-4 Star Hotels</c:v>
                </c:pt>
              </c:strCache>
            </c:strRef>
          </c:tx>
          <c:spPr>
            <a:solidFill>
              <a:srgbClr val="E95000">
                <a:alpha val="25000"/>
              </a:srgbClr>
            </a:solidFill>
            <a:ln w="28575">
              <a:solidFill>
                <a:srgbClr val="E95000">
                  <a:alpha val="40000"/>
                </a:srgbClr>
              </a:solidFill>
            </a:ln>
            <a:effectLst/>
          </c:spPr>
          <c:cat>
            <c:strRef>
              <c:f>Sheet1!$A$2:$A$5</c:f>
              <c:strCache>
                <c:ptCount val="4"/>
                <c:pt idx="0">
                  <c:v>Cleanliness</c:v>
                </c:pt>
                <c:pt idx="1">
                  <c:v>Staff Service</c:v>
                </c:pt>
                <c:pt idx="2">
                  <c:v>Amenities</c:v>
                </c:pt>
                <c:pt idx="3">
                  <c:v>Value</c:v>
                </c:pt>
              </c:strCache>
            </c:strRef>
          </c:cat>
          <c:val>
            <c:numRef>
              <c:f>Sheet1!$C$2:$C$5</c:f>
              <c:numCache>
                <c:formatCode>General</c:formatCode>
                <c:ptCount val="4"/>
              </c:numCache>
            </c:numRef>
          </c:val>
          <c:extLst>
            <c:ext xmlns:c16="http://schemas.microsoft.com/office/drawing/2014/chart" uri="{C3380CC4-5D6E-409C-BE32-E72D297353CC}">
              <c16:uniqueId val="{00000001-7DFE-405A-9A6A-8B79C95FB895}"/>
            </c:ext>
          </c:extLst>
        </c:ser>
        <c:ser>
          <c:idx val="2"/>
          <c:order val="2"/>
          <c:tx>
            <c:strRef>
              <c:f>Sheet1!$D$1</c:f>
              <c:strCache>
                <c:ptCount val="1"/>
                <c:pt idx="0">
                  <c:v>Homestays/Airbnb</c:v>
                </c:pt>
              </c:strCache>
            </c:strRef>
          </c:tx>
          <c:spPr>
            <a:solidFill>
              <a:srgbClr val="E95000">
                <a:alpha val="45000"/>
              </a:srgbClr>
            </a:solidFill>
            <a:ln w="28575">
              <a:solidFill>
                <a:srgbClr val="E95000">
                  <a:alpha val="45000"/>
                </a:srgbClr>
              </a:solidFill>
            </a:ln>
            <a:effectLst/>
          </c:spPr>
          <c:cat>
            <c:strRef>
              <c:f>Sheet1!$A$2:$A$5</c:f>
              <c:strCache>
                <c:ptCount val="4"/>
                <c:pt idx="0">
                  <c:v>Cleanliness</c:v>
                </c:pt>
                <c:pt idx="1">
                  <c:v>Staff Service</c:v>
                </c:pt>
                <c:pt idx="2">
                  <c:v>Amenities</c:v>
                </c:pt>
                <c:pt idx="3">
                  <c:v>Value</c:v>
                </c:pt>
              </c:strCache>
            </c:strRef>
          </c:cat>
          <c:val>
            <c:numRef>
              <c:f>Sheet1!$D$2:$D$5</c:f>
              <c:numCache>
                <c:formatCode>General</c:formatCode>
                <c:ptCount val="4"/>
              </c:numCache>
            </c:numRef>
          </c:val>
          <c:extLst>
            <c:ext xmlns:c16="http://schemas.microsoft.com/office/drawing/2014/chart" uri="{C3380CC4-5D6E-409C-BE32-E72D297353CC}">
              <c16:uniqueId val="{00000002-7DFE-405A-9A6A-8B79C95FB895}"/>
            </c:ext>
          </c:extLst>
        </c:ser>
        <c:dLbls>
          <c:showLegendKey val="0"/>
          <c:showVal val="0"/>
          <c:showCatName val="0"/>
          <c:showSerName val="0"/>
          <c:showPercent val="0"/>
          <c:showBubbleSize val="0"/>
        </c:dLbls>
        <c:axId val="2086666959"/>
        <c:axId val="2086669839"/>
      </c:radarChart>
      <c:catAx>
        <c:axId val="208666695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86669839"/>
        <c:crosses val="autoZero"/>
        <c:auto val="1"/>
        <c:lblAlgn val="ctr"/>
        <c:lblOffset val="100"/>
        <c:noMultiLvlLbl val="0"/>
      </c:catAx>
      <c:valAx>
        <c:axId val="2086669839"/>
        <c:scaling>
          <c:orientation val="minMax"/>
          <c:max val="100"/>
          <c:min val="50"/>
        </c:scaling>
        <c:delete val="1"/>
        <c:axPos val="l"/>
        <c:majorGridlines>
          <c:spPr>
            <a:ln w="6350" cap="flat" cmpd="sng" algn="ctr">
              <a:noFill/>
              <a:prstDash val="lgDash"/>
              <a:round/>
            </a:ln>
            <a:effectLst/>
          </c:spPr>
        </c:majorGridlines>
        <c:numFmt formatCode="General" sourceLinked="1"/>
        <c:majorTickMark val="none"/>
        <c:minorTickMark val="none"/>
        <c:tickLblPos val="nextTo"/>
        <c:crossAx val="2086666959"/>
        <c:crosses val="autoZero"/>
        <c:crossBetween val="between"/>
        <c:majorUnit val="10"/>
      </c:valAx>
      <c:spPr>
        <a:noFill/>
        <a:ln w="25400">
          <a:noFill/>
        </a:ln>
        <a:effectLst/>
      </c:spPr>
    </c:plotArea>
    <c:legend>
      <c:legendPos val="r"/>
      <c:layout>
        <c:manualLayout>
          <c:xMode val="edge"/>
          <c:yMode val="edge"/>
          <c:x val="0"/>
          <c:y val="0"/>
          <c:w val="0.96018088953317349"/>
          <c:h val="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52803748032352"/>
          <c:y val="1.0229498868649923E-2"/>
          <c:w val="0.57851587258011983"/>
          <c:h val="0.83211538358324877"/>
        </c:manualLayout>
      </c:layout>
      <c:radarChart>
        <c:radarStyle val="filled"/>
        <c:varyColors val="0"/>
        <c:ser>
          <c:idx val="0"/>
          <c:order val="0"/>
          <c:tx>
            <c:strRef>
              <c:f>Sheet1!$B$1</c:f>
              <c:strCache>
                <c:ptCount val="1"/>
                <c:pt idx="0">
                  <c:v>VinPearl</c:v>
                </c:pt>
              </c:strCache>
            </c:strRef>
          </c:tx>
          <c:spPr>
            <a:solidFill>
              <a:srgbClr val="3F9C31">
                <a:alpha val="5000"/>
              </a:srgbClr>
            </a:solidFill>
            <a:ln w="28575">
              <a:solidFill>
                <a:srgbClr val="3F9C31">
                  <a:alpha val="25000"/>
                </a:srgbClr>
              </a:solidFill>
            </a:ln>
            <a:effectLst/>
          </c:spPr>
          <c:cat>
            <c:strRef>
              <c:f>Sheet1!$A$2:$A$5</c:f>
              <c:strCache>
                <c:ptCount val="4"/>
                <c:pt idx="0">
                  <c:v>Cleanliness</c:v>
                </c:pt>
                <c:pt idx="1">
                  <c:v>Staff Service</c:v>
                </c:pt>
                <c:pt idx="2">
                  <c:v>Amenities</c:v>
                </c:pt>
                <c:pt idx="3">
                  <c:v>Value</c:v>
                </c:pt>
              </c:strCache>
            </c:strRef>
          </c:cat>
          <c:val>
            <c:numRef>
              <c:f>Sheet1!$B$2:$B$5</c:f>
              <c:numCache>
                <c:formatCode>General</c:formatCode>
                <c:ptCount val="4"/>
              </c:numCache>
            </c:numRef>
          </c:val>
          <c:extLst>
            <c:ext xmlns:c16="http://schemas.microsoft.com/office/drawing/2014/chart" uri="{C3380CC4-5D6E-409C-BE32-E72D297353CC}">
              <c16:uniqueId val="{00000000-1414-443B-93EE-7E5ED2CAF87A}"/>
            </c:ext>
          </c:extLst>
        </c:ser>
        <c:ser>
          <c:idx val="1"/>
          <c:order val="1"/>
          <c:tx>
            <c:strRef>
              <c:f>Sheet1!$C$1</c:f>
              <c:strCache>
                <c:ptCount val="1"/>
                <c:pt idx="0">
                  <c:v>Fusion</c:v>
                </c:pt>
              </c:strCache>
            </c:strRef>
          </c:tx>
          <c:spPr>
            <a:solidFill>
              <a:srgbClr val="3F9C31">
                <a:alpha val="25000"/>
              </a:srgbClr>
            </a:solidFill>
            <a:ln w="28575">
              <a:solidFill>
                <a:srgbClr val="3F9C31">
                  <a:alpha val="40000"/>
                </a:srgbClr>
              </a:solidFill>
            </a:ln>
            <a:effectLst/>
          </c:spPr>
          <c:cat>
            <c:strRef>
              <c:f>Sheet1!$A$2:$A$5</c:f>
              <c:strCache>
                <c:ptCount val="4"/>
                <c:pt idx="0">
                  <c:v>Cleanliness</c:v>
                </c:pt>
                <c:pt idx="1">
                  <c:v>Staff Service</c:v>
                </c:pt>
                <c:pt idx="2">
                  <c:v>Amenities</c:v>
                </c:pt>
                <c:pt idx="3">
                  <c:v>Value</c:v>
                </c:pt>
              </c:strCache>
            </c:strRef>
          </c:cat>
          <c:val>
            <c:numRef>
              <c:f>Sheet1!$C$2:$C$5</c:f>
              <c:numCache>
                <c:formatCode>General</c:formatCode>
                <c:ptCount val="4"/>
              </c:numCache>
            </c:numRef>
          </c:val>
          <c:extLst>
            <c:ext xmlns:c16="http://schemas.microsoft.com/office/drawing/2014/chart" uri="{C3380CC4-5D6E-409C-BE32-E72D297353CC}">
              <c16:uniqueId val="{00000001-1414-443B-93EE-7E5ED2CAF87A}"/>
            </c:ext>
          </c:extLst>
        </c:ser>
        <c:ser>
          <c:idx val="2"/>
          <c:order val="2"/>
          <c:tx>
            <c:strRef>
              <c:f>Sheet1!$D$1</c:f>
              <c:strCache>
                <c:ptCount val="1"/>
                <c:pt idx="0">
                  <c:v>International Chains</c:v>
                </c:pt>
              </c:strCache>
            </c:strRef>
          </c:tx>
          <c:spPr>
            <a:solidFill>
              <a:srgbClr val="3F9C31">
                <a:alpha val="45000"/>
              </a:srgbClr>
            </a:solidFill>
            <a:ln w="28575">
              <a:solidFill>
                <a:srgbClr val="3F9C31">
                  <a:alpha val="45000"/>
                </a:srgbClr>
              </a:solidFill>
            </a:ln>
            <a:effectLst/>
          </c:spPr>
          <c:cat>
            <c:strRef>
              <c:f>Sheet1!$A$2:$A$5</c:f>
              <c:strCache>
                <c:ptCount val="4"/>
                <c:pt idx="0">
                  <c:v>Cleanliness</c:v>
                </c:pt>
                <c:pt idx="1">
                  <c:v>Staff Service</c:v>
                </c:pt>
                <c:pt idx="2">
                  <c:v>Amenities</c:v>
                </c:pt>
                <c:pt idx="3">
                  <c:v>Value</c:v>
                </c:pt>
              </c:strCache>
            </c:strRef>
          </c:cat>
          <c:val>
            <c:numRef>
              <c:f>Sheet1!$D$2:$D$5</c:f>
              <c:numCache>
                <c:formatCode>General</c:formatCode>
                <c:ptCount val="4"/>
              </c:numCache>
            </c:numRef>
          </c:val>
          <c:extLst>
            <c:ext xmlns:c16="http://schemas.microsoft.com/office/drawing/2014/chart" uri="{C3380CC4-5D6E-409C-BE32-E72D297353CC}">
              <c16:uniqueId val="{00000002-1414-443B-93EE-7E5ED2CAF87A}"/>
            </c:ext>
          </c:extLst>
        </c:ser>
        <c:dLbls>
          <c:showLegendKey val="0"/>
          <c:showVal val="0"/>
          <c:showCatName val="0"/>
          <c:showSerName val="0"/>
          <c:showPercent val="0"/>
          <c:showBubbleSize val="0"/>
        </c:dLbls>
        <c:axId val="2086666959"/>
        <c:axId val="2086669839"/>
      </c:radarChart>
      <c:catAx>
        <c:axId val="208666695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86669839"/>
        <c:crosses val="autoZero"/>
        <c:auto val="1"/>
        <c:lblAlgn val="ctr"/>
        <c:lblOffset val="100"/>
        <c:noMultiLvlLbl val="0"/>
      </c:catAx>
      <c:valAx>
        <c:axId val="2086669839"/>
        <c:scaling>
          <c:orientation val="minMax"/>
          <c:max val="100"/>
          <c:min val="50"/>
        </c:scaling>
        <c:delete val="1"/>
        <c:axPos val="l"/>
        <c:majorGridlines>
          <c:spPr>
            <a:ln w="6350" cap="flat" cmpd="sng" algn="ctr">
              <a:noFill/>
              <a:prstDash val="lgDash"/>
              <a:round/>
            </a:ln>
            <a:effectLst/>
          </c:spPr>
        </c:majorGridlines>
        <c:numFmt formatCode="General" sourceLinked="1"/>
        <c:majorTickMark val="none"/>
        <c:minorTickMark val="none"/>
        <c:tickLblPos val="nextTo"/>
        <c:crossAx val="2086666959"/>
        <c:crosses val="autoZero"/>
        <c:crossBetween val="between"/>
        <c:majorUnit val="10"/>
      </c:valAx>
      <c:spPr>
        <a:noFill/>
        <a:ln>
          <a:noFill/>
        </a:ln>
        <a:effectLst/>
      </c:spPr>
    </c:plotArea>
    <c:legend>
      <c:legendPos val="r"/>
      <c:legendEntry>
        <c:idx val="0"/>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Entry>
      <c:layout>
        <c:manualLayout>
          <c:xMode val="edge"/>
          <c:yMode val="edge"/>
          <c:x val="4.9270655700786758E-2"/>
          <c:y val="0"/>
          <c:w val="0.89581999579595495"/>
          <c:h val="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50000"/>
            </a:schemeClr>
          </a:solidFill>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52803748032352"/>
          <c:y val="1.0229498868649923E-2"/>
          <c:w val="0.57851587258011983"/>
          <c:h val="0.83211538358324877"/>
        </c:manualLayout>
      </c:layout>
      <c:radarChart>
        <c:radarStyle val="filled"/>
        <c:varyColors val="0"/>
        <c:ser>
          <c:idx val="0"/>
          <c:order val="0"/>
          <c:tx>
            <c:strRef>
              <c:f>Sheet1!$B$1</c:f>
              <c:strCache>
                <c:ptCount val="1"/>
                <c:pt idx="0">
                  <c:v>Series 1</c:v>
                </c:pt>
              </c:strCache>
            </c:strRef>
          </c:tx>
          <c:spPr>
            <a:solidFill>
              <a:srgbClr val="3F9C31">
                <a:alpha val="5000"/>
              </a:srgbClr>
            </a:solidFill>
            <a:ln w="28575">
              <a:solidFill>
                <a:srgbClr val="3F9C31">
                  <a:alpha val="25000"/>
                </a:srgbClr>
              </a:solidFill>
            </a:ln>
            <a:effectLst/>
          </c:spPr>
          <c:cat>
            <c:strRef>
              <c:f>Sheet1!$A$2:$A$5</c:f>
              <c:strCache>
                <c:ptCount val="4"/>
                <c:pt idx="0">
                  <c:v>Cleanliness</c:v>
                </c:pt>
                <c:pt idx="1">
                  <c:v>Staff Service</c:v>
                </c:pt>
                <c:pt idx="2">
                  <c:v>Amenities</c:v>
                </c:pt>
                <c:pt idx="3">
                  <c:v>Value</c:v>
                </c:pt>
              </c:strCache>
            </c:strRef>
          </c:cat>
          <c:val>
            <c:numRef>
              <c:f>Sheet1!$B$2:$B$5</c:f>
              <c:numCache>
                <c:formatCode>General</c:formatCode>
                <c:ptCount val="4"/>
                <c:pt idx="0">
                  <c:v>92</c:v>
                </c:pt>
                <c:pt idx="1">
                  <c:v>90</c:v>
                </c:pt>
                <c:pt idx="2">
                  <c:v>91</c:v>
                </c:pt>
                <c:pt idx="3">
                  <c:v>84</c:v>
                </c:pt>
              </c:numCache>
            </c:numRef>
          </c:val>
          <c:extLst>
            <c:ext xmlns:c16="http://schemas.microsoft.com/office/drawing/2014/chart" uri="{C3380CC4-5D6E-409C-BE32-E72D297353CC}">
              <c16:uniqueId val="{00000000-9E5C-48F7-AC14-D81FE3E35FA3}"/>
            </c:ext>
          </c:extLst>
        </c:ser>
        <c:ser>
          <c:idx val="1"/>
          <c:order val="1"/>
          <c:tx>
            <c:strRef>
              <c:f>Sheet1!$C$1</c:f>
              <c:strCache>
                <c:ptCount val="1"/>
                <c:pt idx="0">
                  <c:v>Column1</c:v>
                </c:pt>
              </c:strCache>
            </c:strRef>
          </c:tx>
          <c:spPr>
            <a:solidFill>
              <a:srgbClr val="3F9C31">
                <a:alpha val="25000"/>
              </a:srgbClr>
            </a:solidFill>
            <a:ln w="28575">
              <a:solidFill>
                <a:srgbClr val="3F9C31">
                  <a:alpha val="40000"/>
                </a:srgbClr>
              </a:solidFill>
            </a:ln>
            <a:effectLst/>
          </c:spPr>
          <c:cat>
            <c:strRef>
              <c:f>Sheet1!$A$2:$A$5</c:f>
              <c:strCache>
                <c:ptCount val="4"/>
                <c:pt idx="0">
                  <c:v>Cleanliness</c:v>
                </c:pt>
                <c:pt idx="1">
                  <c:v>Staff Service</c:v>
                </c:pt>
                <c:pt idx="2">
                  <c:v>Amenities</c:v>
                </c:pt>
                <c:pt idx="3">
                  <c:v>Value</c:v>
                </c:pt>
              </c:strCache>
            </c:strRef>
          </c:cat>
          <c:val>
            <c:numRef>
              <c:f>Sheet1!$C$2:$C$5</c:f>
              <c:numCache>
                <c:formatCode>General</c:formatCode>
                <c:ptCount val="4"/>
                <c:pt idx="0">
                  <c:v>90</c:v>
                </c:pt>
                <c:pt idx="1">
                  <c:v>88</c:v>
                </c:pt>
                <c:pt idx="2">
                  <c:v>87</c:v>
                </c:pt>
                <c:pt idx="3">
                  <c:v>83</c:v>
                </c:pt>
              </c:numCache>
            </c:numRef>
          </c:val>
          <c:extLst>
            <c:ext xmlns:c16="http://schemas.microsoft.com/office/drawing/2014/chart" uri="{C3380CC4-5D6E-409C-BE32-E72D297353CC}">
              <c16:uniqueId val="{00000000-1814-4869-BFB7-4C158768951C}"/>
            </c:ext>
          </c:extLst>
        </c:ser>
        <c:ser>
          <c:idx val="2"/>
          <c:order val="2"/>
          <c:tx>
            <c:strRef>
              <c:f>Sheet1!$D$1</c:f>
              <c:strCache>
                <c:ptCount val="1"/>
                <c:pt idx="0">
                  <c:v>Column2</c:v>
                </c:pt>
              </c:strCache>
            </c:strRef>
          </c:tx>
          <c:spPr>
            <a:solidFill>
              <a:srgbClr val="3F9C31">
                <a:alpha val="45000"/>
              </a:srgbClr>
            </a:solidFill>
            <a:ln w="28575">
              <a:solidFill>
                <a:srgbClr val="3F9C31">
                  <a:alpha val="45000"/>
                </a:srgbClr>
              </a:solidFill>
            </a:ln>
            <a:effectLst/>
          </c:spPr>
          <c:cat>
            <c:strRef>
              <c:f>Sheet1!$A$2:$A$5</c:f>
              <c:strCache>
                <c:ptCount val="4"/>
                <c:pt idx="0">
                  <c:v>Cleanliness</c:v>
                </c:pt>
                <c:pt idx="1">
                  <c:v>Staff Service</c:v>
                </c:pt>
                <c:pt idx="2">
                  <c:v>Amenities</c:v>
                </c:pt>
                <c:pt idx="3">
                  <c:v>Value</c:v>
                </c:pt>
              </c:strCache>
            </c:strRef>
          </c:cat>
          <c:val>
            <c:numRef>
              <c:f>Sheet1!$D$2:$D$5</c:f>
              <c:numCache>
                <c:formatCode>General</c:formatCode>
                <c:ptCount val="4"/>
                <c:pt idx="0">
                  <c:v>88</c:v>
                </c:pt>
                <c:pt idx="1">
                  <c:v>86</c:v>
                </c:pt>
                <c:pt idx="2">
                  <c:v>87</c:v>
                </c:pt>
                <c:pt idx="3">
                  <c:v>78</c:v>
                </c:pt>
              </c:numCache>
            </c:numRef>
          </c:val>
          <c:extLst>
            <c:ext xmlns:c16="http://schemas.microsoft.com/office/drawing/2014/chart" uri="{C3380CC4-5D6E-409C-BE32-E72D297353CC}">
              <c16:uniqueId val="{00000001-1814-4869-BFB7-4C158768951C}"/>
            </c:ext>
          </c:extLst>
        </c:ser>
        <c:dLbls>
          <c:showLegendKey val="0"/>
          <c:showVal val="0"/>
          <c:showCatName val="0"/>
          <c:showSerName val="0"/>
          <c:showPercent val="0"/>
          <c:showBubbleSize val="0"/>
        </c:dLbls>
        <c:axId val="2086666959"/>
        <c:axId val="2086669839"/>
      </c:radarChart>
      <c:catAx>
        <c:axId val="208666695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86669839"/>
        <c:crosses val="autoZero"/>
        <c:auto val="1"/>
        <c:lblAlgn val="ctr"/>
        <c:lblOffset val="100"/>
        <c:noMultiLvlLbl val="0"/>
      </c:catAx>
      <c:valAx>
        <c:axId val="2086669839"/>
        <c:scaling>
          <c:orientation val="minMax"/>
          <c:max val="100"/>
          <c:min val="50"/>
        </c:scaling>
        <c:delete val="1"/>
        <c:axPos val="l"/>
        <c:majorGridlines>
          <c:spPr>
            <a:ln w="6350" cap="flat" cmpd="sng" algn="ctr">
              <a:solidFill>
                <a:schemeClr val="bg2"/>
              </a:solidFill>
              <a:prstDash val="lgDash"/>
              <a:round/>
            </a:ln>
            <a:effectLst/>
          </c:spPr>
        </c:majorGridlines>
        <c:numFmt formatCode="General" sourceLinked="1"/>
        <c:majorTickMark val="none"/>
        <c:minorTickMark val="none"/>
        <c:tickLblPos val="nextTo"/>
        <c:crossAx val="2086666959"/>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3F9C31"/>
              </a:solidFill>
              <a:ln w="19050">
                <a:noFill/>
              </a:ln>
              <a:effectLst/>
            </c:spPr>
            <c:extLst>
              <c:ext xmlns:c16="http://schemas.microsoft.com/office/drawing/2014/chart" uri="{C3380CC4-5D6E-409C-BE32-E72D297353CC}">
                <c16:uniqueId val="{00000001-9379-4F27-A455-05C7246A8F57}"/>
              </c:ext>
            </c:extLst>
          </c:dPt>
          <c:dPt>
            <c:idx val="1"/>
            <c:bubble3D val="0"/>
            <c:spPr>
              <a:solidFill>
                <a:schemeClr val="bg2"/>
              </a:solidFill>
              <a:ln w="19050">
                <a:noFill/>
              </a:ln>
              <a:effectLst/>
            </c:spPr>
            <c:extLst>
              <c:ext xmlns:c16="http://schemas.microsoft.com/office/drawing/2014/chart" uri="{C3380CC4-5D6E-409C-BE32-E72D297353CC}">
                <c16:uniqueId val="{00000003-9379-4F27-A455-05C7246A8F57}"/>
              </c:ext>
            </c:extLst>
          </c:dPt>
          <c:cat>
            <c:strRef>
              <c:f>Sheet1!$A$2:$A$3</c:f>
              <c:strCache>
                <c:ptCount val="2"/>
                <c:pt idx="0">
                  <c:v>Family Consumption</c:v>
                </c:pt>
                <c:pt idx="1">
                  <c:v>Gifting</c:v>
                </c:pt>
              </c:strCache>
            </c:strRef>
          </c:cat>
          <c:val>
            <c:numRef>
              <c:f>Sheet1!$B$2:$B$3</c:f>
              <c:numCache>
                <c:formatCode>0%</c:formatCode>
                <c:ptCount val="2"/>
                <c:pt idx="0">
                  <c:v>0.14000000000000001</c:v>
                </c:pt>
                <c:pt idx="1">
                  <c:v>0.86</c:v>
                </c:pt>
              </c:numCache>
            </c:numRef>
          </c:val>
          <c:extLst>
            <c:ext xmlns:c16="http://schemas.microsoft.com/office/drawing/2014/chart" uri="{C3380CC4-5D6E-409C-BE32-E72D297353CC}">
              <c16:uniqueId val="{00000004-9379-4F27-A455-05C7246A8F5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3F9C31"/>
              </a:solidFill>
              <a:ln w="19050">
                <a:noFill/>
              </a:ln>
              <a:effectLst/>
            </c:spPr>
            <c:extLst>
              <c:ext xmlns:c16="http://schemas.microsoft.com/office/drawing/2014/chart" uri="{C3380CC4-5D6E-409C-BE32-E72D297353CC}">
                <c16:uniqueId val="{00000001-E69C-456A-B883-0637B31AAEDD}"/>
              </c:ext>
            </c:extLst>
          </c:dPt>
          <c:dPt>
            <c:idx val="1"/>
            <c:bubble3D val="0"/>
            <c:spPr>
              <a:solidFill>
                <a:schemeClr val="bg2"/>
              </a:solidFill>
              <a:ln w="19050">
                <a:noFill/>
              </a:ln>
              <a:effectLst/>
            </c:spPr>
            <c:extLst>
              <c:ext xmlns:c16="http://schemas.microsoft.com/office/drawing/2014/chart" uri="{C3380CC4-5D6E-409C-BE32-E72D297353CC}">
                <c16:uniqueId val="{00000003-E69C-456A-B883-0637B31AAEDD}"/>
              </c:ext>
            </c:extLst>
          </c:dPt>
          <c:cat>
            <c:strRef>
              <c:f>Sheet1!$A$2:$A$3</c:f>
              <c:strCache>
                <c:ptCount val="2"/>
                <c:pt idx="0">
                  <c:v>Family Consumption</c:v>
                </c:pt>
                <c:pt idx="1">
                  <c:v>Gifting</c:v>
                </c:pt>
              </c:strCache>
            </c:strRef>
          </c:cat>
          <c:val>
            <c:numRef>
              <c:f>Sheet1!$B$2:$B$3</c:f>
              <c:numCache>
                <c:formatCode>0%</c:formatCode>
                <c:ptCount val="2"/>
                <c:pt idx="0">
                  <c:v>0.08</c:v>
                </c:pt>
                <c:pt idx="1">
                  <c:v>0.92</c:v>
                </c:pt>
              </c:numCache>
            </c:numRef>
          </c:val>
          <c:extLst>
            <c:ext xmlns:c16="http://schemas.microsoft.com/office/drawing/2014/chart" uri="{C3380CC4-5D6E-409C-BE32-E72D297353CC}">
              <c16:uniqueId val="{00000004-E69C-456A-B883-0637B31AAED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3F9C31"/>
              </a:solidFill>
              <a:ln w="19050">
                <a:noFill/>
              </a:ln>
              <a:effectLst/>
            </c:spPr>
            <c:extLst>
              <c:ext xmlns:c16="http://schemas.microsoft.com/office/drawing/2014/chart" uri="{C3380CC4-5D6E-409C-BE32-E72D297353CC}">
                <c16:uniqueId val="{00000001-6F1D-4185-AFD1-1A9AEDE90950}"/>
              </c:ext>
            </c:extLst>
          </c:dPt>
          <c:dPt>
            <c:idx val="1"/>
            <c:bubble3D val="0"/>
            <c:spPr>
              <a:solidFill>
                <a:schemeClr val="bg2"/>
              </a:solidFill>
              <a:ln w="19050">
                <a:noFill/>
              </a:ln>
              <a:effectLst/>
            </c:spPr>
            <c:extLst>
              <c:ext xmlns:c16="http://schemas.microsoft.com/office/drawing/2014/chart" uri="{C3380CC4-5D6E-409C-BE32-E72D297353CC}">
                <c16:uniqueId val="{00000003-6F1D-4185-AFD1-1A9AEDE90950}"/>
              </c:ext>
            </c:extLst>
          </c:dPt>
          <c:cat>
            <c:strRef>
              <c:f>Sheet1!$A$2:$A$3</c:f>
              <c:strCache>
                <c:ptCount val="2"/>
                <c:pt idx="0">
                  <c:v>Family Consumption</c:v>
                </c:pt>
                <c:pt idx="1">
                  <c:v>Gifting</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6F1D-4185-AFD1-1A9AEDE9095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410657770719635E-2"/>
          <c:y val="2.0079949213807482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4985-4899-81FA-2547EB5D99A6}"/>
              </c:ext>
            </c:extLst>
          </c:dPt>
          <c:dPt>
            <c:idx val="1"/>
            <c:invertIfNegative val="0"/>
            <c:bubble3D val="0"/>
            <c:spPr>
              <a:solidFill>
                <a:srgbClr val="3F9C31"/>
              </a:solidFill>
              <a:ln>
                <a:noFill/>
              </a:ln>
              <a:effectLst/>
            </c:spPr>
            <c:extLst>
              <c:ext xmlns:c16="http://schemas.microsoft.com/office/drawing/2014/chart" uri="{C3380CC4-5D6E-409C-BE32-E72D297353CC}">
                <c16:uniqueId val="{00000003-4985-4899-81FA-2547EB5D99A6}"/>
              </c:ext>
            </c:extLst>
          </c:dPt>
          <c:dPt>
            <c:idx val="2"/>
            <c:invertIfNegative val="0"/>
            <c:bubble3D val="0"/>
            <c:spPr>
              <a:solidFill>
                <a:srgbClr val="3F9C31"/>
              </a:solidFill>
              <a:ln>
                <a:noFill/>
              </a:ln>
              <a:effectLst/>
            </c:spPr>
            <c:extLst>
              <c:ext xmlns:c16="http://schemas.microsoft.com/office/drawing/2014/chart" uri="{C3380CC4-5D6E-409C-BE32-E72D297353CC}">
                <c16:uniqueId val="{00000005-4985-4899-81FA-2547EB5D99A6}"/>
              </c:ext>
            </c:extLst>
          </c:dPt>
          <c:dPt>
            <c:idx val="5"/>
            <c:invertIfNegative val="0"/>
            <c:bubble3D val="0"/>
            <c:spPr>
              <a:solidFill>
                <a:srgbClr val="3F9C31"/>
              </a:solidFill>
              <a:ln>
                <a:noFill/>
              </a:ln>
              <a:effectLst/>
            </c:spPr>
            <c:extLst>
              <c:ext xmlns:c16="http://schemas.microsoft.com/office/drawing/2014/chart" uri="{C3380CC4-5D6E-409C-BE32-E72D297353CC}">
                <c16:uniqueId val="{00000007-4985-4899-81FA-2547EB5D99A6}"/>
              </c:ext>
            </c:extLst>
          </c:dPt>
          <c:dPt>
            <c:idx val="6"/>
            <c:invertIfNegative val="0"/>
            <c:bubble3D val="0"/>
            <c:spPr>
              <a:solidFill>
                <a:srgbClr val="3F9C31"/>
              </a:solidFill>
              <a:ln>
                <a:noFill/>
              </a:ln>
              <a:effectLst/>
            </c:spPr>
            <c:extLst>
              <c:ext xmlns:c16="http://schemas.microsoft.com/office/drawing/2014/chart" uri="{C3380CC4-5D6E-409C-BE32-E72D297353CC}">
                <c16:uniqueId val="{00000009-4985-4899-81FA-2547EB5D99A6}"/>
              </c:ext>
            </c:extLst>
          </c:dPt>
          <c:cat>
            <c:strRef>
              <c:f>Sheet1!$A$2:$A$8</c:f>
              <c:strCache>
                <c:ptCount val="6"/>
                <c:pt idx="0">
                  <c:v>Relaxation &amp; rest</c:v>
                </c:pt>
                <c:pt idx="1">
                  <c:v>Family bonding </c:v>
                </c:pt>
                <c:pt idx="2">
                  <c:v>Cultural exploration </c:v>
                </c:pt>
                <c:pt idx="3">
                  <c:v>Culinary experiences </c:v>
                </c:pt>
                <c:pt idx="4">
                  <c:v>Beach/nature activities</c:v>
                </c:pt>
                <c:pt idx="5">
                  <c:v>Value for money</c:v>
                </c:pt>
              </c:strCache>
            </c:strRef>
          </c:cat>
          <c:val>
            <c:numRef>
              <c:f>Sheet1!$B$2:$B$8</c:f>
              <c:numCache>
                <c:formatCode>0%</c:formatCode>
                <c:ptCount val="7"/>
                <c:pt idx="0">
                  <c:v>0.47</c:v>
                </c:pt>
                <c:pt idx="1">
                  <c:v>0.44</c:v>
                </c:pt>
                <c:pt idx="2">
                  <c:v>0.38</c:v>
                </c:pt>
                <c:pt idx="3">
                  <c:v>0.32</c:v>
                </c:pt>
                <c:pt idx="4">
                  <c:v>0.28999999999999998</c:v>
                </c:pt>
                <c:pt idx="5">
                  <c:v>0.27</c:v>
                </c:pt>
              </c:numCache>
            </c:numRef>
          </c:val>
          <c:extLst>
            <c:ext xmlns:c16="http://schemas.microsoft.com/office/drawing/2014/chart" uri="{C3380CC4-5D6E-409C-BE32-E72D297353CC}">
              <c16:uniqueId val="{0000000A-4985-4899-81FA-2547EB5D99A6}"/>
            </c:ext>
          </c:extLst>
        </c:ser>
        <c:dLbls>
          <c:showLegendKey val="0"/>
          <c:showVal val="0"/>
          <c:showCatName val="0"/>
          <c:showSerName val="0"/>
          <c:showPercent val="0"/>
          <c:showBubbleSize val="0"/>
        </c:dLbls>
        <c:gapWidth val="500"/>
        <c:axId val="103446751"/>
        <c:axId val="1606108224"/>
      </c:barChart>
      <c:catAx>
        <c:axId val="103446751"/>
        <c:scaling>
          <c:orientation val="maxMin"/>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3.475060014204346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rgbClr val="E95000"/>
            </a:solidFill>
            <a:ln>
              <a:noFill/>
            </a:ln>
            <a:effectLst/>
          </c:spPr>
          <c:invertIfNegative val="0"/>
          <c:dPt>
            <c:idx val="0"/>
            <c:invertIfNegative val="0"/>
            <c:bubble3D val="0"/>
            <c:spPr>
              <a:solidFill>
                <a:srgbClr val="E95000"/>
              </a:solidFill>
              <a:ln>
                <a:noFill/>
              </a:ln>
              <a:effectLst/>
            </c:spPr>
            <c:extLst>
              <c:ext xmlns:c16="http://schemas.microsoft.com/office/drawing/2014/chart" uri="{C3380CC4-5D6E-409C-BE32-E72D297353CC}">
                <c16:uniqueId val="{00000001-D217-4BC9-B480-28AAEF925ADB}"/>
              </c:ext>
            </c:extLst>
          </c:dPt>
          <c:dPt>
            <c:idx val="1"/>
            <c:invertIfNegative val="0"/>
            <c:bubble3D val="0"/>
            <c:spPr>
              <a:solidFill>
                <a:srgbClr val="E95000"/>
              </a:solidFill>
              <a:ln>
                <a:noFill/>
              </a:ln>
              <a:effectLst/>
            </c:spPr>
            <c:extLst>
              <c:ext xmlns:c16="http://schemas.microsoft.com/office/drawing/2014/chart" uri="{C3380CC4-5D6E-409C-BE32-E72D297353CC}">
                <c16:uniqueId val="{00000003-D217-4BC9-B480-28AAEF925ADB}"/>
              </c:ext>
            </c:extLst>
          </c:dPt>
          <c:dPt>
            <c:idx val="2"/>
            <c:invertIfNegative val="0"/>
            <c:bubble3D val="0"/>
            <c:spPr>
              <a:solidFill>
                <a:srgbClr val="E95000"/>
              </a:solidFill>
              <a:ln>
                <a:noFill/>
              </a:ln>
              <a:effectLst/>
            </c:spPr>
            <c:extLst>
              <c:ext xmlns:c16="http://schemas.microsoft.com/office/drawing/2014/chart" uri="{C3380CC4-5D6E-409C-BE32-E72D297353CC}">
                <c16:uniqueId val="{00000005-D217-4BC9-B480-28AAEF925ADB}"/>
              </c:ext>
            </c:extLst>
          </c:dPt>
          <c:cat>
            <c:strRef>
              <c:f>Sheet1!$A$2:$A$5</c:f>
              <c:strCache>
                <c:ptCount val="4"/>
                <c:pt idx="0">
                  <c:v>Within 2 weeks</c:v>
                </c:pt>
                <c:pt idx="1">
                  <c:v>2-4 weeks ahead</c:v>
                </c:pt>
                <c:pt idx="2">
                  <c:v>1-2 months ahead</c:v>
                </c:pt>
                <c:pt idx="3">
                  <c:v>3+ months ahead</c:v>
                </c:pt>
              </c:strCache>
            </c:strRef>
          </c:cat>
          <c:val>
            <c:numRef>
              <c:f>Sheet1!$B$2:$B$5</c:f>
              <c:numCache>
                <c:formatCode>0%</c:formatCode>
                <c:ptCount val="4"/>
                <c:pt idx="0">
                  <c:v>0.42</c:v>
                </c:pt>
                <c:pt idx="1">
                  <c:v>0.28999999999999998</c:v>
                </c:pt>
                <c:pt idx="2">
                  <c:v>0.21</c:v>
                </c:pt>
                <c:pt idx="3">
                  <c:v>0.08</c:v>
                </c:pt>
              </c:numCache>
            </c:numRef>
          </c:val>
          <c:extLst>
            <c:ext xmlns:c16="http://schemas.microsoft.com/office/drawing/2014/chart" uri="{C3380CC4-5D6E-409C-BE32-E72D297353CC}">
              <c16:uniqueId val="{0000000A-D217-4BC9-B480-28AAEF925ADB}"/>
            </c:ext>
          </c:extLst>
        </c:ser>
        <c:dLbls>
          <c:showLegendKey val="0"/>
          <c:showVal val="0"/>
          <c:showCatName val="0"/>
          <c:showSerName val="0"/>
          <c:showPercent val="0"/>
          <c:showBubbleSize val="0"/>
        </c:dLbls>
        <c:gapWidth val="500"/>
        <c:axId val="103446751"/>
        <c:axId val="1606108224"/>
      </c:barChart>
      <c:catAx>
        <c:axId val="103446751"/>
        <c:scaling>
          <c:orientation val="maxMin"/>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3256450169822E-2"/>
          <c:y val="3.475060014204346E-2"/>
          <c:w val="0.89864682488584258"/>
          <c:h val="0.9413260768628393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26E4-45CE-8E30-9E4601858B71}"/>
              </c:ext>
            </c:extLst>
          </c:dPt>
          <c:dPt>
            <c:idx val="1"/>
            <c:invertIfNegative val="0"/>
            <c:bubble3D val="0"/>
            <c:spPr>
              <a:solidFill>
                <a:srgbClr val="3F9C31"/>
              </a:solidFill>
              <a:ln>
                <a:noFill/>
              </a:ln>
              <a:effectLst/>
            </c:spPr>
            <c:extLst>
              <c:ext xmlns:c16="http://schemas.microsoft.com/office/drawing/2014/chart" uri="{C3380CC4-5D6E-409C-BE32-E72D297353CC}">
                <c16:uniqueId val="{00000003-26E4-45CE-8E30-9E4601858B71}"/>
              </c:ext>
            </c:extLst>
          </c:dPt>
          <c:dPt>
            <c:idx val="2"/>
            <c:invertIfNegative val="0"/>
            <c:bubble3D val="0"/>
            <c:spPr>
              <a:solidFill>
                <a:srgbClr val="3F9C31"/>
              </a:solidFill>
              <a:ln>
                <a:noFill/>
              </a:ln>
              <a:effectLst/>
            </c:spPr>
            <c:extLst>
              <c:ext xmlns:c16="http://schemas.microsoft.com/office/drawing/2014/chart" uri="{C3380CC4-5D6E-409C-BE32-E72D297353CC}">
                <c16:uniqueId val="{00000005-26E4-45CE-8E30-9E4601858B71}"/>
              </c:ext>
            </c:extLst>
          </c:dPt>
          <c:cat>
            <c:strRef>
              <c:f>Sheet1!$A$2:$A$5</c:f>
              <c:strCache>
                <c:ptCount val="4"/>
                <c:pt idx="0">
                  <c:v>Within 2 weeks</c:v>
                </c:pt>
                <c:pt idx="1">
                  <c:v>2-4 weeks ahead</c:v>
                </c:pt>
                <c:pt idx="2">
                  <c:v>1-2 months ahead</c:v>
                </c:pt>
                <c:pt idx="3">
                  <c:v>3+ months ahead</c:v>
                </c:pt>
              </c:strCache>
            </c:strRef>
          </c:cat>
          <c:val>
            <c:numRef>
              <c:f>Sheet1!$B$2:$B$5</c:f>
              <c:numCache>
                <c:formatCode>0%</c:formatCode>
                <c:ptCount val="4"/>
                <c:pt idx="0">
                  <c:v>-0.28000000000000003</c:v>
                </c:pt>
                <c:pt idx="1">
                  <c:v>-0.31</c:v>
                </c:pt>
                <c:pt idx="2">
                  <c:v>-0.27</c:v>
                </c:pt>
                <c:pt idx="3">
                  <c:v>-0.14000000000000001</c:v>
                </c:pt>
              </c:numCache>
            </c:numRef>
          </c:val>
          <c:extLst>
            <c:ext xmlns:c16="http://schemas.microsoft.com/office/drawing/2014/chart" uri="{C3380CC4-5D6E-409C-BE32-E72D297353CC}">
              <c16:uniqueId val="{00000006-26E4-45CE-8E30-9E4601858B71}"/>
            </c:ext>
          </c:extLst>
        </c:ser>
        <c:dLbls>
          <c:showLegendKey val="0"/>
          <c:showVal val="0"/>
          <c:showCatName val="0"/>
          <c:showSerName val="0"/>
          <c:showPercent val="0"/>
          <c:showBubbleSize val="0"/>
        </c:dLbls>
        <c:gapWidth val="500"/>
        <c:axId val="103446751"/>
        <c:axId val="1606108224"/>
      </c:barChart>
      <c:catAx>
        <c:axId val="103446751"/>
        <c:scaling>
          <c:orientation val="maxMin"/>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Heatmap!$A$2:$A$64</cx:f>
        <cx:nf>Heatmap!$A$1</cx:nf>
        <cx:lvl ptCount="63" name="State">
          <cx:pt idx="0">An Giang</cx:pt>
          <cx:pt idx="1">Ba Ria - Vung Tau</cx:pt>
          <cx:pt idx="2">Bac Giang</cx:pt>
          <cx:pt idx="3">Bac Kan</cx:pt>
          <cx:pt idx="4">Bac Lieu</cx:pt>
          <cx:pt idx="5">Bac Ninh</cx:pt>
          <cx:pt idx="6">Ben Tre</cx:pt>
          <cx:pt idx="7">Binh Dinh</cx:pt>
          <cx:pt idx="8">Binh Duong</cx:pt>
          <cx:pt idx="9">Binh Phuoc</cx:pt>
          <cx:pt idx="10">Binh Thuan</cx:pt>
          <cx:pt idx="11">Ca Mau</cx:pt>
          <cx:pt idx="12">Can Tho</cx:pt>
          <cx:pt idx="13">Cao Bang</cx:pt>
          <cx:pt idx="14">Da Nang</cx:pt>
          <cx:pt idx="15">Dak Lak</cx:pt>
          <cx:pt idx="16">Dak Nong</cx:pt>
          <cx:pt idx="17">Dien Bien Phu</cx:pt>
          <cx:pt idx="18">Dong Nai</cx:pt>
          <cx:pt idx="19">Dong Thap</cx:pt>
          <cx:pt idx="20">Gia Lai</cx:pt>
          <cx:pt idx="21">Ha Giang</cx:pt>
          <cx:pt idx="22">Ha Nam</cx:pt>
          <cx:pt idx="23">Ha Noi</cx:pt>
          <cx:pt idx="24">Ha Tinh</cx:pt>
          <cx:pt idx="25">Hai Duong</cx:pt>
          <cx:pt idx="26">Hai Phong</cx:pt>
          <cx:pt idx="27">Hau Giang</cx:pt>
          <cx:pt idx="28">Ho Chi Minh</cx:pt>
          <cx:pt idx="29">Hoa Binh</cx:pt>
          <cx:pt idx="30">Hung Yen</cx:pt>
          <cx:pt idx="31">Khanh Hoa</cx:pt>
          <cx:pt idx="32">Kien Giang</cx:pt>
          <cx:pt idx="33">Kon Tum</cx:pt>
          <cx:pt idx="34">Lai Chau</cx:pt>
          <cx:pt idx="35">Lam Dong</cx:pt>
          <cx:pt idx="36">Lang Son</cx:pt>
          <cx:pt idx="37">Lao Cai</cx:pt>
          <cx:pt idx="38">Long An</cx:pt>
          <cx:pt idx="39">Nam Dinh</cx:pt>
          <cx:pt idx="40">Nghe An</cx:pt>
          <cx:pt idx="41">Ninh Binh</cx:pt>
          <cx:pt idx="42">Ninh Thuan</cx:pt>
          <cx:pt idx="43">Phu Tho</cx:pt>
          <cx:pt idx="44">Phu Yen</cx:pt>
          <cx:pt idx="45">Quang Binh</cx:pt>
          <cx:pt idx="46">Quang Nam</cx:pt>
          <cx:pt idx="47">Quang Ngai</cx:pt>
          <cx:pt idx="48">Quang Ninh</cx:pt>
          <cx:pt idx="49">Quang Tri</cx:pt>
          <cx:pt idx="50">Soc Trang</cx:pt>
          <cx:pt idx="51">Son La</cx:pt>
          <cx:pt idx="52">Tay Ninh</cx:pt>
          <cx:pt idx="53">Thai Binh</cx:pt>
          <cx:pt idx="54">Thai Nguyen</cx:pt>
          <cx:pt idx="55">Thanh Hoa</cx:pt>
          <cx:pt idx="56">Thua Thien Hue</cx:pt>
          <cx:pt idx="57">Tien Giang</cx:pt>
          <cx:pt idx="58">Tra Vinh</cx:pt>
          <cx:pt idx="59">Tuyen Quang</cx:pt>
          <cx:pt idx="60">Vinh Long</cx:pt>
          <cx:pt idx="61">Vinh Phuc</cx:pt>
          <cx:pt idx="62">Yen Bai</cx:pt>
        </cx:lvl>
      </cx:strDim>
      <cx:numDim type="colorVal">
        <cx:f>Heatmap!$B$2:$B$64</cx:f>
        <cx:nf>Heatmap!$B$1</cx:nf>
        <cx:lvl ptCount="63" formatCode="0.000" name="Số lượng"/>
      </cx:numDim>
    </cx:data>
  </cx:chartData>
  <cx:chart>
    <cx:plotArea>
      <cx:plotAreaRegion>
        <cx:series layoutId="regionMap" uniqueId="{149FC6DD-4FC2-4B96-9901-D59158649A44}">
          <cx:tx>
            <cx:txData>
              <cx:f>Heatmap!$B$2</cx:f>
              <cx:v/>
            </cx:txData>
          </cx:tx>
          <cx:dataPt idx="1">
            <cx:spPr>
              <a:solidFill>
                <a:prstClr val="white">
                  <a:lumMod val="95000"/>
                </a:prstClr>
              </a:solidFill>
            </cx:spPr>
          </cx:dataPt>
          <cx:dataPt idx="10">
            <cx:spPr>
              <a:solidFill>
                <a:srgbClr val="FFC7AB"/>
              </a:solidFill>
            </cx:spPr>
          </cx:dataPt>
          <cx:dataPt idx="14">
            <cx:spPr>
              <a:solidFill>
                <a:srgbClr val="E95000"/>
              </a:solidFill>
            </cx:spPr>
          </cx:dataPt>
          <cx:dataPt idx="31">
            <cx:spPr>
              <a:solidFill>
                <a:srgbClr val="E95000"/>
              </a:solidFill>
            </cx:spPr>
          </cx:dataPt>
          <cx:dataPt idx="32">
            <cx:spPr>
              <a:solidFill>
                <a:srgbClr val="FF9B69"/>
              </a:solidFill>
            </cx:spPr>
          </cx:dataPt>
          <cx:dataPt idx="35">
            <cx:spPr>
              <a:solidFill>
                <a:srgbClr val="FF9B69"/>
              </a:solidFill>
            </cx:spPr>
          </cx:dataPt>
          <cx:dataPt idx="37">
            <cx:spPr>
              <a:solidFill>
                <a:srgbClr val="FFC7AB"/>
              </a:solidFill>
            </cx:spPr>
          </cx:dataPt>
          <cx:dataPt idx="44">
            <cx:spPr>
              <a:solidFill>
                <a:srgbClr val="FFC7AB"/>
              </a:solidFill>
            </cx:spPr>
          </cx:dataPt>
          <cx:dataPt idx="48">
            <cx:spPr>
              <a:solidFill>
                <a:srgbClr val="FFC7AB"/>
              </a:solidFill>
            </cx:spPr>
          </cx:dataPt>
          <cx:dataId val="0"/>
          <cx:layoutPr>
            <cx:geography viewedRegionType="dataOnly" cultureLanguage="en-US" cultureRegion="US" attribution="Powered by Bing">
              <cx:geoCache provider="{E9337A44-BEBE-4D9F-B70C-5C5E7DAFC167}">
                <cx:binary>7H1Lc9xItt5fYWhtsJEJZAI5MT0RN4F68CE2KVHUY4MoURTe7zf+gMNxN9dL7+baC8d12OGNV93L
vvb/6H/iD6RIFlEliRrXdURFzMSE1KpEAgf4kOfxnZMHf77u/nQd3ayKgy6OkvJP193PL7yqyv70
00/ltXcTr8rD2L8u0jL9XB1ep/FP6efP/vXNT5+KVesn7k9UJfpP196qqG66F3/5M87m3qSn6fWq
8tPkor4p+lc3ZR1V5TfGtg4dXKd1Uo3TXZzp5xdX/k2VrOIXBzdJ5Vf9ZZ/d/PziyTEvDn6anmnj
qgcRBKvqT5hLtUNNUG5ouqC6RrhKXxxEaeJ+GSYqO9SoRk1V03Td0O4vfLaKMfkZ0tzKsvr0qbgp
y4Mvf69NfCL62u9+mVp3d26lo5hXZ7f39dPTJ/uXP09+wJ1Ofll7+NPH8r0hiBv7ie2XVeFfV+Tn
F3J18MpfHSgHV3XiHlyu6vuncQfDk8N/EAaiHjKTaEwnOqH4awKCcUgN0yScUo3o7P6ydyBc/vHb
f0i8A/n7Xw9e/fHbP66Uq//9L6N4v//1m/JtB+abJ3tygz+/+OaxewXsAqiervz757oDOLVDQxic
mCZngnNzAqd5SHWiYsgQqqqr5P7Cd4A+Q5rt4D1MnAD18PtegWKtkoNLL71/NjsART0kRNeZqjPd
IERMQGGHjArT4IZqCnMDlEvv979ilZ17f/z2Hw+sP379r6Nw/+efvyXddpC+eqIJaF89bq9AxKo6
sLxdakpKD2GmBDASJodK3DBY2iExDcY0XWUGhzW7s5RPdOWdVL//579dQa6dYYrbnTpeO2CvAFuu
Ds7SHWpCqh4KYWpME7BvVIhR2U38C0PF/3RmGFwzJnCtL7olDNzZH7/9p28K94w1t3aeKXRfudxe
AWivQtiy8P5B7kBt0kMTriGMmQr1acD7eIIfbBksGTMpNQDy1JZ98RH+9Z/++PV/Qq7xz29J9hX4
7pbU05NMsdt2zF4BJ1fXByer5FuP5wdde3pIOVF1uJMmMzUhNi2eSTknumYI05y49vfOHRCDWH/8
+s/fFOybuMn1c2yH7ckhe4XaMl0dSD/xdgibesiBlq6apqEzsiUe0zUoUniWBp2A9hxhtkP1OHMC
0OPAXsEyLia4vYm7Q1zIocYMBlsFt0Jo5sZy4oe6SYhK4JkAuHF43fV4lkTbwVmbOkFnbWSv4PmH
ZNfojAE0fHqEx/jDoLeP/4mdYnALKdcNQ2WqgYBsHZvniLMdmseZE2QeB/YKmFNQPwf/8E1d/2NG
CLgYVHCCgAs2Bh7C1Ajxw/sxHRTUU1yeIc12WB4mTlB5+H2vQDlzvZvdgiIOqcY5hy7DX1TdAEU/
FDrjJkcQpWkTUJ4hzXZQHiZOQHn4fa9AGf3sM6yW+zd2J442nGhT16lmUpCBE0fbgFsAL1s3QNRO
9Nfvd+712e//69vybMfl6ewJOE8H9wqhy7q/SQ4u6t16ARQkkqYJg4nRed6kHxicbkS6hg4qV93w
Ap4p03agnkye4PRkbK9gWo5k+vubHdoccA4maHKiamD6GBy1TZujchW2iELJqRM6/TnibIfnceYE
m8eBvQLG9rF85PjHufdNpuzHPAJKDg0CF8w0sFDULStIO1SpphIcoWnqrW1a99WWdf/Hb/8+Ofj9
n/zbv6X/+3/75rvzNbC2nmYDua1H7RWMyxQMrH/wcqdB6ujW6chGYXGZOtGmpB4/NFRQsxzhkm5O
jNWaPAcWcpjfMqBfwe7xjr6cYQrbxgF7hZjEkrssbr71YH5syQGt0f1moIOYxvg2J1znWI9w0olJ
NozWM+TZDtTDxAk+D7/vFSynK7xWu8wSjqkMrpu6UMWXXEW0nnnXARqIHngbUIOTRfQMWbZD8jBx
AsnD73sFiT2Gq2e7xISQQ3hthDBdFSYYhY18hQEeQRcM5onCW79fo3fppeeIsx2Wx5kTXB4H9g+Y
S2+V3T+gHYRHYHi4TpEm0k1BGbIRkwCJHXLVpCoYHrqRSbp9jN+T5xvQ3E3dhs3dyF6Bs0RS1q53
GruOaT4NpQw655qKbIOAvnqizDhUHdFgXLSRPr1/K+6WzbPk2Q7O2tQJOGsjewXOmEw4sHfrrMGS
UCTFxW2OlfONeMg8hEKDnTFQ5zXVafeJoN//O+RCCu63f/x2smM7TtvPMoFs+0F7hZ4FH0HumnBA
NgFMHXJCFK7AlpWlmqjfw6KDdtzw3Z4j0HbIHmdOYHoc2CtozsaFdemBDrrXPjuwSYhlkU8QnOpj
7meTaTAPTS5UUEE6NY2NWPbLC38v2R+//o9vyrYdp60nmUC29Zi9Qu+WxjsYn9Tu0AMTgYgI6QfQ
3EKntzVfT4wWyi4ZCsYY43wbl3dXcnBR//Hrfxnd0O/I9k30np5kO3pPj9kr9E5X8cHogu0OO/jp
IBdQtoxcOHgIvuENmoeqAHKg+cA2bdSlPEeg7YA9zpyg9DiwV9DcLazLwt8hNqB/NFPXNFMzTKHy
DVdQIOuEZQUScMxyrLN7z5JmOzBrUyfIrI3sFTRjdv97WuXHiCBoPCyGMe/HofVMhK9P9B1ysQh+
DUpRlrxZy/UccbZD8zhzgszjwF4Bg7Blxy464idkk1CGZTCEuHRaZMdRZGfAw8CqQgD8dMk8R5jt
sDzOnMDyOLBXsCxX9a7LSsQhErIqYahwBOXDjI3QCaQDavmh53AcmZB0z5JnOzRrUyfYrI3sFTh3
ce1uWQc4AZRwHWzdVgKVH6JGDrYGGo+AY0UWcN3UPE+g7fCsz53gsz60VwBdrvodWxvAg/oRro0Y
qVhEm9YGdUFQamBZNQyug/McYbZD8zhzAszjwF7BcuKtELeiDPP+Ae0gakXeQQPJDWPCGXTXBBeB
/Cuob5AKyN9NVNqzpNkOzNrUCTJrI3sFzev0Gnm6nbI94nAspR+ZVBA+iD3HirgnLho7BPdNVIQ8
GpyF+3cCBhubJJ8lz3Zw1qZOwFkb2Stw7pz+M3enySHUxQnoKhQyjoXzm8kh85DrAr6AwAqa1s09
T6Dt8KzPneCzPrRXAN0aSlSWpNf3b/EONNvICjBqcA5PTVAUIUyWDz8UKjJHdIxupruNnifQdoDW
504AWh/aK4CuRsIUAO0QH8SfSAPppmoQuoUZwBZMJrAzFswNHd2FJx7BHdt29a//civV779+U6zt
KH2hQZ+cY4LWtkP2CrU7fTC+dPfPbwfLyjhE3o5iNzOYblPA/GwsKyp0E+lXpCf0jb2zzxNpO2Tr
cydQrQ/tFUQ29lju1Gsg/FBFLR26B0DpodBngg6oUOReCUpSwR9MHLovsvyNlVhPZ0/weTq4VwiN
u2CnXTae3N0PtncAvYOCEvBq6AowBkRbaAQxMnIURffwzEeztUX33e5c/bZY2xfRF6X2MP/JrTw0
cngY3iuobpNnu1V3IxmHTRFr7QAmCwpOuKpRipS5qm1m9Z4l0Xag1qZOMFob2St4rNXBy11u/0dw
iq3iOvZHUsrBiarTVinsENQ1Mj9EEwSZh/Vl9H1ZtqNyP28Cyf3Pe4XHSYra0nrSQOjJjf2gaiM6
Yh4DVYpi7BKkIp/zJF41DtFSA8YJHB1FmnWi2J4hzXZIHiY+Ef3nFw+/7xUoMDe73qxKD8HejNuI
Yfc53Sz5QSSLOBWo3dbSPV0nzxFnOyyPMye4PA7sFTAo7vMPztxxI9H9I/p/96YRBHFsPYES4+Oa
2FRgIIA4/o/93RvFWM+TZzs4T25mgs+Tsb2C6GTcoLLj1TNuJoauMlBeADKBTbcPjRoP3bhMwZEr
nXBwzxNnO0Drcyf4rA/tFTzgD3bbxWmkEFDLiA12o8FBf4spxYON3sg3QLFhIzh86UnW5xnybAfn
YeIEmYff9woW6OPL3VIE6ANjmqgBhj0RCDQnbgBDRYgwCENLJmJslP9+V5btkDzcxASSh9/3CpLL
fxtFhseuokQRDpix0YcORdljszOKDQ3kbhf4urv8PIG2Q7M+d4LO+tBeAfQarvPpaqd+AFQU8gSA
SAd3tlHZqx+qhsqFts3OfF+Y7cDcz5uAcv/zXgEyFvPCuIzrZlnf7A4Y0GkaktIoumYwMltazIEO
Hffoo4Hj1nXzbLG2QzS9rQlU0+G9guw2p3C620pQbG5U0ZxsrNHlG5VToGpQgYh9Qdh5Ms3IPUuY
7RitTZ3AszayV8ggkX0wyr67ZYTaqdHkazoawNzWE24WgmrYZGdiqY2VBlNP7TkCbQfnceYEm8eB
vYJmdDHf7zICJeiRacAPQ3CjgXTepKPBsjGYJgNVhyow2uJDf0ee7cA83MgEl4ff9wqWcYfZubdT
XQbmGRwamlQhemEc7OY0uEFJGzQZ4h5sTNjYWH8vz9+YzHm4n69sqp+cfq+wuuU3dp4lYGP7inF/
NppjbqZEQUDfd0BAOPTEsx5pnO9Js30Jrd3IZBGtjewVNONz+DfYl4VOBnzMzvCRA9hYR0iJji36
EI0io72Rb3ueSNsBWp87QWh9aK8gOkW2+gAhwv1bvBMO1EQBG3LWaCGCJM4GQHeKjhHkcfiUMHiO
ONvBeZw5geZxYK+AGfdPnPo39e6AEWDXEJMy7FhUdeSrx/ZITxI6DF0uTfRPR6EH+sPdX/iuAPE5
4mwH5nHmBJjHgb0C5q42Zac1BATVUVgxKPxE4S6qpjdqCAzs4hY6Z2h/YLJJ9dSz5NkOzdrUCTZr
I3sFDizlrkuq4bjBoKgU+6fG0rbN5rDjZ1TGzgdoqbixg+dZ8mwHZ23qBJy1kb0CB4EFdtD794pl
J6YGPUNg7KG27rpZPtFnOrqKAC5sBEZGbiMIfYY024F5mDiB5eH3/7+gfP2rOA8fB7JX1Wp2+1Wh
tQ/jfHv09tbxpaPJ1C++7lbo7tzgo08/vxi3GoJfg9/88MGi8TxPHOX7Eotts25WZXV7lkOdYuGh
IASG69ZXaG/uRgDt2EhOpWNj+ltqKEmLyvv5Bars0fcPW1JQYM9AfnOEWWVaj0PmIZqUoMZRB2NE
xlYZ9OF7Tudp1Ltp8vBIvvz7IKnj89RPqvLnF2A4srujxjtEBzvUEVENXiaKjXG9kZ3Krlev8Mko
HEz+nVN23KVJkS211P3UakUpI6N9Z5ReKNMg9eXas9lytbFEdnq5sQYD5tlE8hjfwHh6ubijzHdZ
nC955MuyNW2Rlpanmp41GNlJLIzXre7JpFJklSoQpbE87p0bsXtpKN3cq5n1HYEMJLM3JQI+6D0y
7tTmYBLWH0CmelXRdk62zIqkXHqVqy60zAiIJF3A3uUs6q2m8ONFkyXKEWu4x6Sa5MG72NTU8zaJ
/BsdgbLN/ah9WYiu0WTgeEe+qrR2NrTBaaIMyvsB21learWaWLHjiFnAHGXek14sO8+L3/gFiSvJ
FZ3ZRSqS90Pb+McGyaJTLwviN1VYVzf4tEF/xEKvCawy0M1atp4bznonShZ1OJhSJOqC1101H+KC
ykIn/TwO2cesqfJ5yUQoDZHGVp82BK34Ms/WEieRip4VshxK1RpYdRy45iotwqXi6+m8TOLBCkoj
mrm594kM1JCao1022HvwknDNP1c9Ei8rsARWkZh0ToKktIYu5dJpe9cKYuc8cwo6y+nAZpHKOovV
aWMVlejmfdfFNtHqK91Nl3rcXhhBZs59VSjnRqB8Slpzxpp02Ynqlas0RNatlto0LwOL9cWN72vi
zaBUtVWZVMxcaoRL3gnngjmh/golpsFF69fhIs/dizB13+l8qOxMtNRO8iRRZ1EWJXOfGNlb0w/f
sTo69xI6UFcOjlHJISNK+rruSLMUUe9IolfdMtcdfhYPMb1RI61yLcZ7JVxEru530s18d1m6ei/j
vDh1uz44ruJYXWr1EHhz0VZmYDdOYhwnrcHfh32S+3ZcCk0qbjZIpe/f5prRXhSDkr1PaHma9V63
aNPKfVvVHetlEdNsVvYBnlifN9I1jOQkoXF4UfhqlFikMFwiG1q4sofkVmgMbSYDQzcspUkHS28C
OzWiYF7xUF3SKtct10zTE91V6cswiPVf4kiwl/ngtFKvSPoxRd/lZdUkZEmyPj2uPFLLQFEN2Xf8
unIqNq+NMp+piuedtyoZzqJSPy986s48PdE/GUocHSdKZr5Noyy+iT23O/3Okt2yYkENmmhEzKA3
0Vbm6Yr1sjqPcyfNliXNP1Ssz2ZJZ2a2wM+W0kWDrGn9bmjCI8PktZUJP5dpJG5Cp76oG2dY+Gan
fkeNbGhR1J7ffkEGuhylZAwlF+tKhFa0yJ0wL5di8GWTDUuWhZL2rmTMffmd24fmf6qwxmuNjXTQ
CQlGZbQM69eKmiJwHZpDY8t85se209rFUTSvr11qB539+duX21DY49XQe8nEE4fpGr+vt341lvPC
adUqWzZRacV1KguRSc39nmHY9gCx1w8WF3WRuLUJpj1PNa9XgnzpBT2RoebNHeWY9cecVM0dVl/8
hy9G6M4EXqdZX/iu9+Wrhg///MvL+08l3n6M7/H38buIj/86WzXVTT49ZLzQwzG4zpcLj57Bk39s
eCpf8UXuvrv4lcEfcVTGwvmvOyqPmYWpq3JbcP/FVeGH2I+MyA01w0iKcMB076ogTTXusMA3ksaq
PBVm8ourglKkMXdPMGxgDbCxpvWLqwIvBtSVjm+Woc6Fjjn+H3FVkHSZvvrjdx5Ry3nbuBqOmfr0
ZfSrqsEnIEvosS5JrCEPomVqVq7MiPvO04cktNI8pNHcT1RitSF152oRXSJk1eeGGfjvykrvPyii
yRrZkmFYDPAIFn6rLYtcnNEoVqXJmsIqC7eaxbQxloIPZ8SNl2hbFlq0Ie7Mqc1wEbRNd5l0qmsV
nsYXfqTy44wVl22vJ0w2XZKeJGUhPDuARcxs6GHnqDe7sJNxrMStrLIqyyRzVFOWXuHMFcGSo5w5
7WUMMv+XrqJpZXe9rnyMo7w4GfROgSEyzihJI1nl5UXT6/gPgy3MXLxx8zayGk9vpEYTR2ad1i8b
lWeLRKs/DjWMGDoS2i43julQve5ML7Hg8+V2EevvB6Otj2PqlS9JYdJjrS3YSRNHma0Mg2sXepIe
KcYQBlJvXXPpqnH6S6SK9rTIO2+WKfzUrfxYCsM7RwJUt73A0Baa48LPiUw7JZ4pvUDrpEPItRMX
K42IizQs2HnW568a1UutqlXGEzjQLHlbHZV5VfrzmqXKMjQKZdHl7ZDMaOzGucRDKd50vhG+U9yA
esd+oxfZyzzWXE8GKbwLqfuZeZxnfntuRF7SykEU54rh9VYfeRE0mJHa+IIotW/X0d8VCofl/bpC
Wav3n2qUceJ98IOOLaithr/xpZh0XaOMnURUoaEFkgle6EGjgKpAW3QEX2gDAy/69mMoXzQKEYfY
FQ5nHSELIhfk/n5Eo6Cb+kSjoAwPEdSYmodeGWmRpxoFQmdl4jH3WDNizcpYn9ss1AOrUUrvLM0j
3klYIO2qFIF7XBT5MCt8j52mtTLYSeZEodRiWl/0Zh/bYdysKt66jR2w1F+5pbgqlBiOGXeNT4nT
MlvFgrqIc/WiderjPnI8y+uzYeGJrF70vIvPDdaldpn47knG4tDCchtkaBql5evKB700MpnHrm8l
DjOOkIbLFl3RxzOWDMOxoPmbkDhk7lTkHddKOESJM7z3qrZxZZPXLxW1zy2i0NRKKkYstybv9Cr3
5lqmFha+q3bWtqU2r4bmrQgaQxpuGcsy6l9XLPoMByWaNzVbRILcFJ14HUWuZSismfUlwbJvnVzW
MeQ0jCqc1YLoVpmHta2FYWixQKtt6rR4EJ0TzsqyNZd15tOZ2dWdzH12mUXVR6bnbO46QwPtOMDn
95vaRg1lKN28+NhWXXwmvO4o7k2r4SKSZV5/SD0cqGIkZvykrkQgO50l85CU/qwXIb7fS0Q3awvt
U2kGjmWq5XnMysxqu+5tKvp5YboLHg6IMRt4/rFHmCR9+tHIh/dKZwqLmvVZppI3pHYXsZ4dt26x
KqPyc+6G7+rUO+0N8bouhwUvqiNo+2VKopVfGQs19z8kg3JmGg2fVU1fykrP3vlqfB5myWnRUH8x
xK0v27o5d1UmU6eLLE1Rk1emOmSzmKvBXAwwDtEAXR0MXLFqRvA+lri7UtWac5PmR2UcvAmVxnnp
KziH70TixOgrcdT0Pof69s/iOortMspSm/Uhl3VvhjYfiCmDLL4yHVe3CI9UmRUh3vTSlZFDopke
hZ7E9mQm4z5PpRbS/Cx12JkeeFfoMVPMEl1hi9aPLqvMSWdZrWJxcGWlMO2oG8xFw7vQ8o3gPICi
thyvH2ZOTD7VZfzRJE5p9cSNEllr5jxK6Xu/zd9misjRhZ0ehWbJTpS00eZlWeSy0MJ6UUZxC2jL
uZ6E+jzvq9I2my62Ci2ILXWITCuL6uyNGzsXeTl6jEFuce7cpEHQnndOe1Vq/i+eIz64PH6FdA8i
m7KdFTyrl4pGM3sgeME7s7VRBW/anLX+DF/YCi1FVxfMZ6dEddwjl9WVVIYML1xTwWQrNJC9Usy6
KPAtR2T+son99kypWHnkGHpmYakFVmaQVHpm58/SuqRWThvNLpUoMKweRd3LVpD+74boCwUHb/Pr
hugxATO1Q7dlIQ8kHLKtKJW/TT3oI83z6NnCrYQNQknD2Lz00Q6JQ45AC2UmdwYKBNmaZ4st4DgL
OnCPrXvwTa8fskNii2cLlggCogc+yizHOrD1MIuEmWoOXVQvffAuoawGKo7gbjuf06JV3VnUGN61
7ofFS6a2wzJTDMWKIu9GZ35utyD5ZmGcpZVVeom6xPIumMzKArbDIKXdJ04cWMT3xMmgJeBgBK+s
NsjzeaPn/bnC8MZWldBeN154poUweV5EgiseDEYgRcki2w309sYJWGtVGj1yiuB15YWvFc6uihhX
daiZyE5k51WvLHUnep2ag2Z5inMapdEvnsd7GQmxGszhgpQGCDJCr9yKHNO2+0h92koskF8Mf7hs
9cKT4FAjSaC6IkOshJYXFvOCRDoZeaWy4Sj2uzc07Y9qVVxVOvWWRtuTGVUUVRokIOAC4PFzL5B+
qsALz6DD4mEBt3uheEYoHd0885votKNiGebFsvOr0yRsjmhOjrUmn2FJ24mT/9KZ9D2LhyvKi9M6
U+ekyo5EkJ/7fvEGzmRoxwG7LIrmLG5ZaWldm8A/9U6NXmcwYJ1rCccFo8Loha61qYX+j4XVhwW1
8JZ9JCFZMKq8rQJ+EmXhKneSRAZapUutry8ihSxzL7S0KCteKkUW22bcqzIR0ctY8SMrjt3TtodR
c3ghPewxBKJFtNQGyjOb4bv1y1wL54R4C5NG5Sl1vNKw67x6lZVdJpOkPuGJc+Zm2WUZFfPS8I5I
7CR21DTXVZb485SxK5WHriQiy6UzFFzmTXhRanVnIWY40ys3kaZCr7u61WViklKGJQKWwo3eUM0x
LB6YIGE04oKCcg0LlEwoh8hgdpiJWaQlrzUnfldn1eemGRYkbt9Xjbt0UzrzahLI0qWtFav5uVbh
xcG7G0mlVFS7q6qzLGneZEKJZAzdLAbnZhDpBWk1Lj14i3bfRZ+42cyTJsPLHC9bM9GlW2iRNMPo
OCPGm0AnmeyS8qhuzKXpxMvINC+HmudHCDeMudE2keRBoEo34oHFm4ovGQN/2ASdYTfmkJ0Sv+Ov
FaMMbVYWsWwNd9YYnW5XnnhXkr6fdUmICK/CGBI6sTTd4trr8lXtaZ2lGKCKw0R1pdGJo5oZsUza
kWCLtc9VSpt55pFzRl3X6qiZSpcUYjYUbXrZs7qRcNQyKwk15xp05Vmu6D3oGDOM1ZkTqZmdGNln
rBBv0Yz0Jx+JUH2kRH3RORduqIbLbmjFTOmy2vJDBI6Epzd1kgYIwkCw6rGXSF34MzjmR0Xpv+fg
Yr2RlG2Uxpxr4Gl1UL4qeNtuJHBhP7t55YaN1QWks9TSD2ZD7NVzH9yvXydClkWoSOFpTCZFe+G3
5WCzzqPWMFLHGfeDc3gP7KXoPU96TpJJJfM++SPnXLJ8sEjbBos4zxZZnL1R9Xrukcq3C78qJOLc
RAql8mzS1QLay1VkMbLc6ch3Ow39mOtgwLU2odKsS7b4e8R3m+tiMH5fN7T3JfhTMzvOug/3sLkZ
RZuoZ8LWQM7GPvr3ZlZDJzwNnx1DuczYPgoW8AuBhI+MoIQTnBKWKArVYEwfzCwiQWylBo2P+mmc
jP2IkQXrNA32wGuhipfCyKLqCknVp0Y2U8Ncg5cvjqpaMLtxvW4WDuJtrNdY7wF5XQ7g29tcPY+d
/jITJZ1Ftf4Z4WAqs5AN0OaBJ3ODXHlc1a04dyvb13NwvtovecEV2XbuadS3oeV1NAVJFPVHpgiC
BWwzvaCshpXuPKym5KRJ28xyTBZYtcs+OKn7oa3rV25a8ZlQutZioq/h0uvXJDIiEEU8km6Zl5bT
5cMFotmbBMmOWex0b4LWQYgUYWn5VHurpqaQVYkr1YqoZ4UnVtzXMqsvw5nTDm9zns0H3y0HSVXz
NSIF5dTz+VuSOFet3zQy1qLPmlPbpI1tQ3W8eVANLjxZ05GJ7teLpFKzhTDbG+qpH3NTjY7Clnyo
spE6Yr1hVWnyi5Mby6BMQ6sWwapQ28tU80+zKs1AHwe9ZYRRb6Mo2z8NVR1Ji8ZH7jIb1Hnq1GIe
U99dDKJhp7Sr1BxJEoWd+R5izDTv2rPSqA0LHltuFWGUy0zooIFS5SqNaSzVoOWLQmWniUjErI48
HV56f20kim4HesZtt+JwCzLkGdVSlZ1XRGe50I9bnRZ213QfiWhvWBF+rAad2nnlXnRZYi61MK5m
RcQ/JgWi3JQE86jk5azu9LdQUPRIS/V5bJLeAmFn4I0h1OK1YswUh50UAZCL1FaxRMKRSIyjToo2
PNJYcR0ZnnfawTxIxyD+wmi7xiKeo1sGzOArpai7syLXGrsRfm31gzLzODtRQQZIkSKLo6e+Y+VJ
YViwRXBHqHFM+JAjsTf8oun+TJBIk1WbXJQGomTF7wdQiOpVofqXmua85ElAj3OtLy1QDqbsk+wC
QdkvaZ55SOR0ySwPy1A2CvHkEAhQ/1r8Es7UEdOCkTx1AgvkaWXRqqPS0/nNwFXnWBhhhuSYlmGO
99aoK2TskLyUVaJcG4OHjKjH03kYiuEky0ykqYbMncPSxnaShjEcqCKxu6BXZp3edtLIkmChRM61
b/gt+Apj1Pstch2uYiwoXqaZmlaJRF6L24lKs2UetGyWBqyzNSf37BRJQbupO3fWen0lu5iR44E0
up2IwpGN5n9i2TBYTuzB/+3q0lbdFM5BXBBwDvFN2IjPeM09JAzdaBmXpWJhSbvHatq85My5dMsS
S9NXPPi/4aXTi5tWDR1L6fXKdqrgevD0WkbxcCFyfu0WQTY3aucKVe+nQjHMmcFD3XaRipJ9quTL
oS7SY1aVb5OmSWemCZlIx/D2UfgQfeJdGhkSj50Dk0+IMk/1UJOuUlez0svAWNc0l12ZqTKt2E1d
h1euGYHx6GDS8zqNLO7Afyjbtp9FXlDPc159iPzorNLjc94F7xVKC9k6WS+FNjR22Cmf4bp/1F1o
KA3paKnkWS2TKLxCKT6fha2by8ZQVKRbnfYIifPoRBh4aYyELptaZ5d5q3myNoejyhs+5kh6Slfl
xHaH7q3vEGb3Wd8eh15JkCHlpVTztDwPSnqSqcbSjdxPBmlfKi5P7TYONJloqWEVQS+weFq8kGWb
WA5xk2XN+aVpwHmuKhKdFloFV7Rpqxn3DYJXDy4nD+NUhmEVzBxfrLqQJDOGaGum51p5XAjznOXO
q7qIoIkc46VwwH7kSllbglbOrFHp5zQASUWTLLF8Xr9OQYLJHF6eEaJOoSro6w4qGTHLoMlUVd8X
LOnnUVUaEuZp6WaK3bIKqqFRjUXb+eDR8+hTopFQ5iXopsY3jqug+8A1chYkcGN1Up1E3D/JfedM
TaPYygVWmR8m86HtNCtkFagHvDCW4rm/8Jj0R82gvnXK/Cjrs/cN9JHdDpEzq3vdkVpVu9bQ5qnt
RWM+nSu11Au1WPQK/0BS9ZPeRB+GpHgd6/Rd0vJ2Uec0sKmhlDOTVyuY+VD2rnDmeZebSKuGwVUv
Ou84L5QG5Drx7CSC7fQpa2H8uhAPmgUzmiJLECC2wBtl9nYvWrCNWqMd1QppEav8X/bOJT1uXNvS
I0J9IEECZKcafMRTESGFJEtyh59l2STBJ0gCJDinO4GaTc2kVviczHT6PO6Xzbr3Zi/TVoYiggD2
XutfG2zCfxuHyOmJSl1unKNLlkOzTPmuXNC5uqb8bOpZQqfqj5VDykhXVZOgys6icQlNOs40RLtk
16TK6u62oQZYsSHbFfUIG4dd2w5+9WzHF1ONB88Hk2F73kai83TMxhbn1BCwmOZZES1B9dm0soka
PWTJPBAeBQtro1KrJZJ1gH91GweaYgG7ldoyIXNg4kY0Y+Lw8apaTTbzyO+NyvSpUMXwzFvO0pzm
y77tydlb6bso8nZTzN28d9R0h+bvgiZw3kysQqNb+UXU2arAkyrVXpcZHqQMVkrYqi90EipG5d6n
ZZlPd5KPkI34VjRiN1fhhbTLfnHy50Dig8xW/4m45tEXwcUv1idsqNgqRrhNeulvb6rNk36aT3Nf
tWjJQJm4QxjV43QBvuFHwNO+5X2wp/Xy0Qds2QWse22nxYkGh7bp2sl8j2+ujvUQwD+STo5vIBSR
Rh8xYFWh+abVvnGgnfsNmmFTD5DSZ5dHDKDDpkKLu0c/cJRNpyLuVTRxajtsjZAQiMuW7WvWa7Tx
TETlWgI2kQv6PlHUicqUjlQotoFP7oYBu8Xq0y+oJ+tNHZbY1VSbysbBN7j4blJbVA2WsH43mOkJ
V0AO6NPadzXD8xNZa3ZUYeHWdLJoInV70F6zW7nfJP2yyItHp2lXZS49LyR8XRZ/vWvG+qBzc139
5rNe6aE3a4UiBk1NP0Hc1oXnRpT0HzAmP/JSDOm0sg+s0Dxli3Ajy/0x4SpwIgZNEuyEorG34kuc
uBoOJAhFmi3zlYpOXuqgJltTe1XUeMUUDbqErNKIPkazCole5MPGA1gTVdZnd6wqbDKCBzpgTWRJ
7+Kkni0osKipGwvxRH9diL8B3HQyjXpuJhQOpUdR+fkrhYb+urQ1TX8I9E5QjpGn5ZQ0czBFxmR3
iwPxd52CRycohpiM6sk1+rt1+jensFcvF49Bbh+qJYQmOn+bdC/jsMs/mcx50q679aru0WJzhGaB
Qw3SSytkDOLks3NDB4TffWSDd/J4m0Ia3bFwvQ7jeGyUA+elnPND22CRjZXzLpnqYj9QJralu+vb
6ZMdxyaGB9ocfdoWCZH1MS/9UzML7zj1+bMk2CaWvL6utHgIZ2zOWd+iL87o41i5bmxCduKuua+k
X8f1QsaI6NaknajKeO2hBJvB6Z7gzRzLnn3ub0fXsqq0ck1KXTJExgEV1+pqw/LqSbB6rys33BSE
varRbaOZuSpeKMqyogi2dDU76TVZ6gTz52adWMSF5XHLShv5TIt0FKiB82waDk09QprLnRcXZaEn
M3TDMCTOdbe+rsR9HRZFIwfNSZyJ4oq2IoAyE3SxbG0fYbO59xQ2rFHPn7vBnFYWpI03stvifWtp
6cbWH49L2Hoby91D4ze7Yg6vfmGrzYgSH4+pU297zCxNqtxc/P5mhUBzUV4d4HDLq2gmpN0IMuWH
CifONmDe3ulNvmeENFHfN0VUoiTfFA0AM+5OBEcOlAcfD08r1ixtmvJ1GIb63l/hli2gY7Km49s8
wy+0oDCEUxMmQgdhstSTvn1lA46q2YUDVd/58J23o9YUMhoURmvD98xWDJI6KyNp8m9tTd5MsxzQ
PxUxjs4pqfnkJm7RHHPLHolTDfHkeOW+p/xx1c2LbvCxV7L+RHx+sCYMt8Xsb+EpqTiT7gj5v4db
1XIcM4I1+J28z1U3gvKbnXu3nu+bCeWqMCi3jVu9NQU/YSUOUVmXa2Sy6i0cWxROruVpycUT73iJ
Xx04mkRZW5k+Tzx8NDEbpjpaRCfwUkUeW4VHo+LjsetgjxAyyMitmE3I6J3WISgj4mdH2vfnwZQc
3+y4ZejAoG852WlwvechbxfsTOJDTKFNGyvlkesxxxLDPi3XtsOONKQ5cZvYafoLLNZ+ly8EuwiE
vAi0Y57A/fMgpKxyQ7NJH4vKug9T0KAFhEymG/UE/y+PuxBuEXocknTahtCX+dZrgBgMvppwVrNl
U7WVPIckoPA+BM43obGA/exWFdEgZnx8alszPjilWxy7fvLjzDbXYvKPIYK42MbgCvlouGr/M3Sh
OzrkuyKzJx+LISWKP2eykck0158rZ/iYh1FGfuNfvWK8znNQgGNDBzJneOJG6iU2w2IoLH1ngaqi
wdg8Vau4KzngMDrexIDqiqZ+Mxv3yMu8iYrKKwEjVD3ENRh+EIkHVnZJXpvtSAL0Ss66G0fJkjkz
eDMeQAmteLghq94zb34bsmqFe7YcXVu40Tx0qIv64qKkc9fJ4TLR6UkxfhdyBsK1pmobOCWPSRjc
jdqcFeWnmhWPJW/QxFL6YoRH0loxttXg/cKaYR83ZRgbLbZqGR47dF9zM29lX53nUX0nHlsOyqsg
BITZY4HJUYrfSmw3ROsuKcyFqqKRX4Qmsb46laZ3U0CEGZY4Fvvqt8++9WnSGRNEjCnsDRPLt04L
ymLQbhYXMA66BsAqYyhGubVJCIN0M+bjkrgy2PgNh4bY1l5KHGrTMtRgLh0PVbxh72Mjnpa2AOzh
FRlsUV2fZ6ftE6Ukj8Q4mKMTWnNrV8a0qMxRZwXAzKUf4R0Pzs4nHdTuLLsGogzQ+EKt7efGJE6F
FVHVI7bwnG/ysD32Ye+kVOXl+X+kvx/S382S+tfS3+/3If+q/d1+7DftD5cqhTCxbpda/Rh18If2
h+mvGHktbmN3EHZkEN7+gMfgucF6w0x5Fw/BLRX0Ozx2yxgLpB+5h2lWHn7qN0juT5Af6P6///vP
nDuGY/yi/gGXh2OGEQsOmDQfE57/rP7ZUY9FqGZ317DqRebN/D530rxUK1Nwf7h4x6a9PK54vF+W
meJk9f0KTQc1R9nPGlQXmjaXliuK/zq/I5KQDathdkMCuLQe2GY/nz4zgJ9xBzslVfXIYtH7YaI5
3DBK0bBb1k3fNZeXceL3GVrGYZFtgc2rWp/qlotTrnL1WKE/TGH0TOdQLzLqgrbeUa9dkxXVCsQ+
D22DaCh0B6XbGPwUgO927iBpLqrLn9bSkPtmVaOIy7LLzi6vL3lfr9DMKI62hctiW1KniM2c2yme
PNUfgywYznY1xVmW+n0uGvgmtM6WO8yEgdmtPMK/NaihwKa0wxDVhQOjLui8+us6ls4GD0QYeV1V
RpMdujleeRYCZe8PFE2J5esbG8cygiSLdEGf5+kq8gdn6Je4xcl8KMlQ9JFjTLutwqGLR2aC73JA
319W+nZMc7ItTDemzG9pMjBnAGLf9HFFZnKZiaE6GrO+86JQc0gBeNMBjQWetudlbKvP4WLVXshm
gFUPzG64AXfeD/TuB4VX/yDylh90nr6BeuUPZq8Zb/yevqF8lun5bbbQsWxFh81s3TX5n03lx6Zy
W2T/elP5fQrWr5vK7cf+2FRwmQTmCeBmZc+Hf/DHpoIxari7BReAYNAqbgMBdvrbphLcRkuCjUai
A6NYKfsjPOMggnh7ZjFS6m+2wl8Kz3iw+f8MY2M+onu7q8xHto4DZrttOj/FZwqnxLKF/bcHvDht
/ax0kkrwIYZTd++st5ZrRZftGR8OKP6JbKDU1vMWup/DyTto2wS7qlrHHZoNcKxCzVEF9zKlgGE2
S9OYqAvFADgIKmYLvwAeYAsGwGm3xYpGNxx8Zz+a6mVpG+QhPDLeTWtmUia7qYpDc8Mmg9qGQH2Q
YflUSsnR3op5591+LXgLD6XbfCkD51Mz6de8qh8XXaPZWRX4NBfaClDZdSOs1i+em5t4zbrwTIwA
EAqpd3JjzFq3R5ujVI7QN63xZMw4buqeL8+ZNyyXpZvzq/bxtrStIEkFee65OxzoDopeSa23dW39
Iuz8taL51vWLt6lg61Z0YYQ96Lvhojxks/fcLyihUrP6xYed7fRFc13fca37Ar1ya48OU+I+yLJg
jOZqCS5L6XFULgFiGVTP5NDaNbhMwWC3szuCMcDTe9+Pa/1gTT9sl7kE3rs6dWTr5n119ZquvRfE
VbMsSYCowSbQZo1FPtUfnaOKnROyc4gqM63qvEltG3qXCdUQQipLlnjQoaNMk+4Jwf5vDkX3CCR2
jRABo5EJUOmXRhxt6Ze7sCkQjDET0IDxOYOEtJ3H4aMs7SsYDXQxebDJCx531lzHvPL3q8nvKMGH
E4ihTnSvVTRKyhLfVwfob7BsQ3wnkAPTUWUEbNzwJghMj8YxY0wze+bSh3dfZ2GUF6rfoMZ7hBz/
Stv2hDtI16jWNUT9VR+Kwj64euFRI8iD7F10CUQ7seXkTXu9n4AkKaN66ssD9Uq2Ixh4eB21NXdB
2dlI5hTVHV+BEY7ZB7fe5xl6kARYouZkcctLzvUh4zZPxkY9UibuzdKdaqC8YE1AF8DSYDip/K8z
b84rPvYkuPUWSOXQeGn7F+nwLNZVHs+FvEd6Kq5db4yUbJ/qiT12Nri6UwN+cIIWz7UaUBLKNRLE
QrFs0bwAfnTRc3hQsYfsrPmwM63bpWOpd7K+Vf8uTICqGd5cYi99i1+6bovTmA9v4ELReFosZeLL
F+X2kGK5UTuagzcO+iJL3dl7q9EPxL6X4whrmxCojifwWNgzZqb0O52VI/wmf0cX/9Cz4pNjQbz4
i0TiSNqoYKXYEiSiri6MNrFIdqJOVm9skbMtrznb0Wpu4nBwSOwqSApCu9Ne9RPfVwTkI5iYPM5q
85Tp/gs2wc8TaXZZgewQ95pNC/avJTPqZp1jNyndMnJL0idVQJa4kWgjPPHuQwSIMiO6qG04VgDP
3oc2A5rRdY/Qfs4Wh2EStEv13FrZ7Vkp/aTwpmGXIbcU9e404dGzfnrb1KNgJM6JIxgTi7k4Dngv
sZ26cIeXNlHdQnEpi/65rH0LblC0Ueu43g0cvLZ0eFCdP0RDhq6s77o6xbNeRGHTXifTPNFpPPA5
uL2L4b7087vJIRAOVWAS0fmIKGFyGlQJCb4zLC7YoqbNjMY3WotcRwtRnwILGZsUnoiyqR6SwNU2
6pl3Mca+B0NxAHC7wkBS32cHDG3mrm9l6JzLGX+N3UAcPvffcm5hs2XNsnOMz/C7KQvWJSuPNzBh
N0wQOtcSMq1a5H7q5Ff4cJ+Gqrr2Q0ZT/JpghLzwHDj8UeRySGgfkMgVBcCSJfSw5bfv7ij2fluG
CamoG+cZLXdDTrpUC2fa+CHMo5jR9eJxhZCAlk/Ifg27tjEG9i9E6y5H6bXq9owAU5cAPdPx2o7F
1m3lmDQQx1MMwPC3nDDsUE4zRJUirwA9dzLz34eawQSXkKgBbvhxG7A5bTWKQzKvl7qXoCuC+p5Q
PaTjyr4K0tLnUjnwroos20F8o2/o7rF6nQW6ai95XIuWguJttqsgLFWkruLa8Gffcz4RdILRnMOM
9RG+iKpyCODwAaUa0OpD56khDrFcfzYi96KsBp5cSvTkwpUPNKu+MzdncaigH9g1LOHGzvN54PW0
GQiM+rBQ5HtjeuhaPsFHM3nehjZ63lmVPRQNbIJWz3uvCe21sMxC5VIyVd7JhIu7qfgkoiUjboxx
YmvauWWxM4HYu8TzY8fIa9AFCRua/gn7gYN+FcYCGNiDN5l9YMKHmo8fjpsv/0nq7NeO5tfi4xaq
+qn4gENrfReU1H7Jnh33kk07uRx+Ksj+Sdv0jy/hYSbAbUoQ4siYqPFLfaPWFbXGzP390Ofoyt2N
zJ04xFP771/mRl78nELmwP1/fplf3kluaVFaY/x9WN5lzYHZKnG7z32zs/xpcP+eAEMu61/0gv8A
gqAw9H0PI0QYCkTn18wvthk4BDM+uOA5fCyv5n6C6/c8vRcv+qu6c+I2NZ89Gql3Z//v3ydIll/f
588vLH7pQQt/maErCX/vgiOeilOn3P/kk/wnXxiGo9x6Zkx/dtjtBqmfn4kwd53V5g3fK8pkglDA
J9KPXuIG6viX3wpGT+IyF7TouOWA//Jk9HrI17mc/T28RWDz0NLr9x+v8N85V0MwbxC5NQ/JlZ8+
7X8YKvD321B+JGwwTPP//p//+H2w0S21/6f/y299Uvi/XGgbSHJhuMrfBhL9Bl4FuLMKo/Qw4xAv
/ePund/6JBfZHHRXUBqRpMC1Vn+AV7gYk2EgAQaIi1tvhd7mL4kvt+f65/UtsMZwyylFbJVRZFZ/
SZFWSCH0xMh+z4PXGSSBh/PfJ1nSue6m6YCnEIY4zXJpdf231vpfrvUf0+p/eW1csoaJCcC0BYYC
/dCFftolhd8E/VyTZk8VcvJV16Pg8MZ90VVVGgJUOs1DZSPB22u4LN+KYAbr75vEq2agw1BMbpHr
M7je7/iT89DOVQRk1UkmmqUeEZ/GIDi7XrXr/ABp3Gnc4aRhe+JyAEkDuRQE9UdbwhH1Op5FUoYU
yYb6Tdzkb9/fyaqyW6mI3U1M97EncXhWjlp3mvXyozKFu4UzOSa51e6WA1cBJ+skg0uCJNPOEvlr
C2NThd0GiN1HvwQ2ZiGKHHg+r3kOEdb0mbOTOdShoAj5vkABC15M+alfwW3JM/ktZLlI887hkS+R
qgimqkgJtn2UTcJFVh0oposTG28HowtK+KG7ZfA+2RxSzdwS0OGtea2gqRlO0wYHUoJ80RpxPj+A
wdvLvnwoggZoBT65sgZBN5bLG2Xdtlmqs8+KO1hvcPTksjMwN7YKUyqSgoBKLbg8GUjhkSnkHOs2
m5BGX3cdsprWX977bmzjYISSpKYKju6STM0E/g6cFSnNiCpKo9Xps7PXqBJS0voowfg47Qo3mkq4
dfOZm3wbdp5JuiI3aWhQhoP42mPsZBhpOti7SQq4MIxp/EcF+TlnBw4Kdb+CMohtnjn7ipK1QcVX
0MsI83UvFXzIwlX5hrtLf7EK5YOLmi1yM/YAFHxJiomrTTXCV4S9j2pUO02iXRg5ga7OKPYudMYw
Amndg5jQUwBxe1FIX0ZND08qD8AaquBhkKpKjR4fi6b5gjKyiVcJrUwOCIzNZY5qFV5fZAAjbtGE
XrEy/MgTeH+LOzl3mWheZxfrjjE4FL4e7gEzBkdsGy7auSKIs7FjmNBgcew3eOW6X0AKqM3kBieX
09ebcLYTpvwSoEKGygjrayrkZwxHeKvwIEU0kCJCTOvllmFPS6KhbYRWvTIPMyjAYu00zWhUD2yP
fsiJlkHgYcP/GGL+sCa142CUhETDljnZjUO6um1+WnyN9G2Az6BfewoMAy8x9hkiCUF9dAL2lpVY
lZgmeg8Y+qBJBrJL58H9JL0HxzpXLrKTMPYQ0u5toJWIZ4dN0Uzpu6XrHsm5y4INCgqvaLceNXmS
YcpHAv90Bc3lZhtfgnm2AVHbsQm7VxXOH4EuVYxLBLuYGfT3ThOqdCWwCaGwdNhbxLPmBYzeztdx
M3XlaUDrvOUZ/cSQtdpw0ztbMBfvdpz2WP1P1BmLeGyHN39cMebDc14QIXLiqsJzO9ZJOS4K5byq
NktpdaKpd29J8L22+LVnLyj3hVfTHcZFNN/qdq5PikJDAneJYnlus8dqggs6FAFJc877qK/9r04O
RoZLqAFjFX5GSO3dBZSytX7zIX6gFTmGenTojGPuISnYSA855mKuEtnWxQ7CWPEGZs/B91TwJ9Ni
XltEBQL7fARJFwcrBAXI8RiJsPquetIrULYS2BXR1U5hmsbOjHlx39opi/MmgGo2u/AliTXTBoNF
vnp9A/EVCMgANquEbjAE68H2zMSsGL/hkX7v+k4mAQZ6RKWFVe4gKpDBYSVhLyJnXb4ULPg8DeE1
9+ZUVuQ9k+SLqNkngBHbvhDqHaHE1CnUR1DXz95cfDKq/z5X8IlJi33NheLfOSM8TRfJtZ8O9Pu/
nX0/+xHIG/16KqGPxfg6ATVSQDrEn/90Krl4w0zWS7/3LMQarAYZQh1jG4cgc3bB1hgDK9789YLq
n880+Hmkwf/efutuw/LG/28GHwT/Nh7250v+/kFqxs/+VkJhshKuH0Su6zY6HRXDH1Iz7ohyOAoI
DDKgHr+lhH8roTguYgOiDurxNpAJSvTv/hWm4SGqjLoqcChmKgA1+islFGq4X58Y1HbMF5j5hCIS
UPwvcz98QSqx9D3bC/Oo4EpN4cELgRuAtZhEbqNMAork9ZHJ9Z5Ny7d1CjcY4PuSL5VIQr+DxZ+Z
u2JYTtolZ5wmBMzP8lpOzZWZbg/4SMeO7pJeTEdERM7LZODn1OF5ZLS/sRYkLvvso3N5u/MU2L9g
9MZEz/5lQri28NQ9TJmHPGgUhs7oy2AxKsBiefpVC2TVOXeQxCbz4kmd1oGKezM/TLWIV0h6jQU3
EQi5LYHLR4Fqvwq/QOHVneUsn4bA7FG6ANbBmXQDqbKvCOzELfxukm0AO6UjuM8JIt0IeAQOPxAo
r0xca9Lad58Ju1lqfmxU/Uom2gEOosB42g4x1wZlhY3yJT/CjD8Ce4ERHVbxWBavefNYLASDXMqD
Laf7KQCmMZjqGN4CJ1LTXbseM/m44NXmWeyQFX4Dnf5sayeumbmSsDpVA99Y+nVeaUIl/oqBbA42
budU8NIDfpupwr1dE3LQ7ox9VIN4K3KPR+U8XaQHh4CmdgH3IZqdIKestA5YrwRJ3zuE3CQmQJVR
WOObDwC0ZF0R22Y8M2d8ykgIkhT17XYtyeNE7Wdlw+1s7sDwxJKWcaDX7VK9h8XjRJB1hYgOYG7r
rN/gtuAvgMiqnaNwJ4C+XtwvfuLRboCZ6X7hHXmtMYOqyMiuA5yOTyOGJEyYfMHxlIIXeeakRxpL
6oh0dHdDmIB77VqM1XK64V6AG/QNQa4wkHk0ejTWSpwATsG77FPTsCUZMYFp05nga5H7LyGEoEk4
38fBe1Zq/Aa8/tXLZ9D5auP58xtKsHj2zAYjlx5QekBan5Aj6prxTuc4gZwhJTZ75UObBlX4ZW77
Qwe1GfxYFdvZOWY231JveVeA25z6VsBXx5KAqLr9hDd6V5p9ywhCjSPICEjGaznfNRVCbBng1g7T
kcJhswz5s4Cy5QDm6bzmU0ZlijEklwqJsUzl18ZbN0PrxQYfPCCtT4KKQ6c/SopHsgmioe8OXnYH
Veq7Cp6yFSS157axWExc6hI1+Dct8g3A34T4xX1h2NZFHbDJq+7cW3qs5/UaTP2Xfu4eOYaKjEhC
VfqsLH7Upzvk6Z/BOcXZuhQRGDCM58qzI2jrpAvyLB5q/F44LIOl2/nu+D503QkZLlAmL3N2Xbov
Xu4cFvIUboYM/hK7wCbCxwuMkpAK9SsE3KH0UHxTHIlghZnYI9S+kf5DIA+yOyn9ld+yCI0fjS2c
3RW9R4ZJCeB+q8NJ8BK27wXB93gpTUyh8Hd+dwE/DAjJK87aIHN3y3n7ZyUe8IxhPJt4oP2Glftg
pankKrXq0HTnACow8ZG48zmQugY7x13Dzyp4Z0jHtAqzCmTxODR7d95VOduZDl9ZqIC3AYf65A/H
zAcW4COVN8or0hD9dEUY7lx51SMncpN17svEbhaXOjBdQD3s0Q6JteM7RtR0bKSjUB8jFJpVJpl5
DakWMX8O+HI6t1J9LHn+LQjb99odvzAt7139rHW2g2ODtAQCvFCmSY+hACQ8zGraYQDas8nKGJjz
F9+OW2QJ33PHHkMLFi7oNlhcd8i5RBwxz4Z3kQYx18jilDtQ7VlxxUhBEGzOvnTHN8PcR1moDWbg
QMFucPEFHDLMtgC3nPjtcixzuRndZa+QY2S9SmCqA5AXibNCbXXYUbnOfTnkaU/Vsc5Vyo24Evq9
sxcC5nPq9KOGMlj1M2IZGXZ2bTHTZbwfpNw5dXvnZeQxmIazDkC8V/oR7tf9WHUbM/iv6wQkscxS
HMpRt3jos5AW3ZR5Dw806w7FSK6DCuaoLttXvqgY0VoVOeV8KBm6crO6CVXDaV3mR5Rn31m7fK4D
RKTy+RPzlv3QDRFAphp4uI1A+N0vK745BDz3BkMSRkp3NRY8iLI3iPAXBJI2EyLfoHShHees3XZt
+FrP+Ze2gpVlwVggUsUOY0sxJ67v4jq7sYccFN+IjNgipnt/AZSVY6ZS1AKJXQuOBeAhF0JA1Lr5
XTfA/ixLsnUyjKfxWLq6C5JV0zas3WsbQIBegrsQ2OuwlKdA2sQ37aMqdbL006Ew45lgOFtbvJh1
QC/UbNwRNXxfIuEgOc5E5BywEeIctAiNS8zcM7x9a1l/nVZ0x0gl7HvT7Hnl71ybbX94uTO0inzE
sEUEtx22wUiOg7/0m7Ywc1zCSAVehfPq1gKwcLmgVn3pVnTj6EtiETR3UBk244LJELn/vZDDVq83
AGU9wEF2I43JDB3wZ2nlOzD7u8qu+9BZPyTl8RoWB9AxYQRvGKc0B06MjYsiedGJ6SnHw13k4t5h
5H6cBow5AuGLgSSbsAH5Fq7k+4hu1+m9Yx4KG02z3PgrnIzQ2WL8DyzC7NxL57oKmmJcS4F40Kzv
+jHbisFLeYcBlw2f3g2CFKmatLdZPcRjXH6zPsmx9Ni3kPMTorWbLkBaoTXBdsFUPkXVnTc2ied/
GQwqB8TNDNjWeXBi1TfPosuTGgMqXeEj7UK+DLVzKAAGRX3WlFFe0s0kw4v1nMTWeLzBNAAunDD+
KEfSblu7p4UhM7y431GJbVstEAIDOU00uBim6KYApY/BFTvpu3dlT8OX0WLZkOpwi7zOGPU3A+r9
9/3JP8zaQjkL0Y5jJi00QIE27ZcGpRSrS1rr76uy3aAHjEPqbi2VH2vDkTSrv8CoRVc6YuKgExuP
nUfMccoM1oNDn4uyOOky2Mw0+PTXe5j/ktPbfHzA/xqVwazkX6/5/GNC7e1Hf+th0I+w2yALATTG
wbS0P3oYjEW/fY+wPjDB8QdI8/ce5pa/vc1Uu81ggkiLSW2/9zC3qwzR3qDxATgnPOr+pXFLuNn1
lx4GFyAFqCF/xIAFLq/6pesNScN7LMHmgIwH27lkTMoKifOwqVAAjnwAzKzdqMaZ6zUDNL9eIC7W
CKSxluakmTyUlmCI2lTdImPgWYF6HVblAP1Csjedg1VDZwOUvrjbIRu3rYTWAXB/cOs764wXoHMP
mLXG0iLPJYaz9TZWav7uqGpCVcrdLbSHu1HgGCg58kek0yfMo/t/7J1HluRIdkW30htAHWgxpAOu
Ijy0yogJTkiDMAAGLXbDFXDO3XAnvMhilmQ3T027Oc2qzIx0Yfj2/nv3RXAtH00JLG0hlOWYduTl
Dbwge3gNJvdLBQWhzr46ZUThyr55rW2Qa32ZP+aFzPZETYyocFIrNE3raa7Hc1NmH5jMjmbfXXui
8vdpmZ6KurrED3CIPYx+6YLDVZcyVHpmErplVFHCrKI4dm4T5R3VIg5zXt558YAdNmnnHcFgi8U2
t6OpdF+TIYegZPKUbGdMPFL0N2R+L/gHo5Q0ajxhDJLRnKbneTzZWAizsyCDbutV3UYswmH5jHVA
EW8R06IOusOC1vPuABvcLx6m7qZ1VUjSOgnBk3jcd5hOY4uzutXzmauledM2OBYWf2hvK0m4aq7I
IgCv4JrWKxOLPJNfK3xYTePyhn/8OE8Il6hyxdbo8mNcVWVopotB7FQnAdu757CigmOWg6Cw2/5c
G4cPbw7ucEeQExF9OK3zS5dOI4bz6iEzrDbSmrHbP+n2AD5Ovig8h2HtLDL0pPdil9pDrFfB3mp0
HghWg9elZBZ3pn6rJeAZhMH9MB3tJ5+/sWuch7YxvOs+Bu+X9vOVbbuIftywNyKfXoiUY3hwYSiU
arzNewKDyOd35lyc4smyUHyZWQcnux1LNB01jjpBDe51alkhtlZ80znah7/ETw06+6ZS8wVIi6/U
mq8tk0vmoKBLYDDdj3gKMLFY+dZt7U/d4+NiONPOE6CRSte/x1A1bJK2PtVz7AAoGR5SS3OBBBeK
EOv8wAXyZDrTEmX1fG/Vrg6PgkcmhrFs07TC2DZa9eyaZR5VY91/LjnmEr3HC55P+vBQlKwVFgNf
m98XWEXYO+j59DlIPmtFoTRWC4qUuWaYN3VTTHxnnXSvV+MQuQZpv8auYXj4Ofyuhc9Gx/QFtNi1
I71nwZtl3repWcC8aO3DmGiXTWwmoSGaGxjQgrmp+/DIccHxTZtwcWyk3IDEhNN5YW8S3rSEJcJ2
1uqoKIw+SpL2FDvuacErDolkJqdW6UBr+DIwy1ygxRNAqfvsXCGbn5tBMxIIrV8Moto7YKhnI3HU
IGXId2sSN37n8I4lVYxS4H8OpLhDxXeNYbJ+U3EPA87u8xvuBGf2UF7yOoGzwF8QTdhscXYZ71rD
HNpjId0oW7K36S7qJHlDiDoNug1IpMoC3Ov9UfYcbL7S5g1+PwJmsTUzLTFvzIOfnRtSvjB8vXfE
wkNNqosWEZx4YGOHQYFroqkCQicWj+teJI/LTITJk9NzUzR82TT3rpmEG7YtC6hOYnxpZ8g7rdfc
phVysOgtfYPDd2SHwKDqmnl1IjGb70Q21Ee7x1uRpuBbqqp9KjItu0p8cTs6+ltnNNPOGNZoq04K
Tsl6VyzsYPTCszdj05NagoMALKTmfqPxwSmCR73Pvk3EtvfSFS8Q7MzQnFwkiVkjEmumzFfZ8kLI
/cQRObMk5ASVFahq25aECuEmwxYY421SVKhFODbimtyrodZYQVPOt4vGHc6mbBQbZSMIIJUPjDgG
vJdgfiHS/uAvTr0ftXyAasDRX6CCB27JFJ33n5rTTRs0aaLw1mWDE3KPLif2uK2y8zwNlkPjK0zA
unuVtMWDPjbTOavVKlSmDz+h51YAeKU7WD3eauWYR6jQddjqKTTKhkgCZrR21xdSbhrpT9HidsG2
mBJrO9r6M+ASKBLMzSHRtkddLDu3WDD0JbyxUudWbHnxFZyTR+H154Ufz9HSE0FsqkMMscJobWKm
oKfZpO4IQQmuxNZwiF38YEksPzOv/8Yyr4O2SVhldNKwj4OzKrdvtNICDSdwWYl8fMQRlYQp/h3a
i4kR6e9cgy4Ja2L646+ee038THT+V170rwZSx4FO+Q9mun/7Qyv4LwPd99/3Y6CjU8XjFxw9cLCs
r3SyH3t9+yeP7QEFBTQLrLGKX0Vp/SegZHjuTeIYMDbXjMYPfiZVlGTz4GdCnPLhrfwlbhldR38Y
6PgjPJpe1h+M0dFbNfPfrjGKyYD7VRTzQQ1tClSpEHdJjCRBAB9hNU+XHrM/p3KTezEJAFMevcLp
Nz28SSyTWR9VWZqEdmMsXVgI2+expcaFJWECpWTDjnIGFSkfpea/xK3a+0v3PgZZvR258uOtTJso
0FhfTRhUwG7F/Q6rMWd1XD1Zqb96w2bC+7igeVSAAwFL/uL2mc+1brmxRdtcJqOA69HyVDfVfcCh
rPX9C2SlESmdFHJuVR9u7N6bXbOLVVZvcnvpT+RV1S1klPxkWZyHIQmN8nFaCPjNucBTxwYHP58b
O2vozcp26TyBN+FgYYFcejedkJ/KTxDkWIvpe10LPjFfFXfNonmXhOyHu0nFEzppbOdX7eiMWyyN
2mayVqCHkaT5hp1RetGmnJ0dUQ+OL55Olvdk83QOBS7nDWbK5KYIsvLQjLa1PnFZLslmCBX2bsbI
nqh2n19gJ4beEK822NqzEGC8PNnjh4SY4Qz6ZV91bmQl8tG1y+LVhtNBkg3vJi+fZOzyGvPZGJev
Yhl5TM2fg9a/iVI1Bz32HHAz473ValgfJUFl11jqUzWYH8FIUCPLCMOwaElJvhOyyWqCsxipq4PK
bOsqILhaRYth4wOfrI/J984nPdMBNWPJi4eufhsWu/nkNXH8D3YazV1ZdNljzibE2E65xiq2iq0y
Q/NCyyHyo23KPNGPJY7Hr3qeypND1qQNS21AV2fxvbULMzMedbRql8+dd5Wz89m6U5LD9oSPsOub
2vgZ4/6Xzrx/xl3cigz/+9dY9op/i35T4frLkWevv+/HkQeEPMBWxtvDxvj76fXjyGOlZq5xMTZt
yOTr8frjDqv/xA6OchxiGD/45D+OPJDBoMnZRrNo9XA6/bUc2WpV+q2VyeWgW4nB+KwMfpI/6SJx
zYIQHt5ZlflnALk/SrMHjGTNziZ3uVEwyfRYx41yZ+HB3/QiVpcg7fZVVhebDjvy/2Fw+pNQww8E
JJlGBNekio4z//dHsJoW0gVDm58F8fzVUWBy7cigiQbVYeg2l5cZjhUwDhCAppRMSc1xsnsXRZyE
JbQ/paRxYRZr04qe32exKfe/eYf/l003Mbs/v2Q+xWBrg5FOG+UfQzIrw9Vj+EzOMnswTVy7xE1J
oRYGfMCFF7GemGyU3HdqfDc8KkiixJDOcpCLEyuc8uZHUjnZIxyinBhJcFDWklyARUbdM9zsEmjE
Hjn91k8XHf9NxcHKJCmvlix+RC8IswEDzOLBp9WtKz1u6nOzDmQ4xz003cI21sNTQVWRHgzFmMDI
jCyIpevV0toXKYzngRypjdlkTNE0MVcDwky2VZDkF+XiMXIZLasETFRnBpoAm5k0e8e4kR0NwHbR
oFfplsQrWCvlqmOdl/X5gBS+E2K58/L4pFWjcYMPay65ylTZ+Wjbj3hT2Z8VhQ8EiPPbX6skGsgW
J6Me1GPMzE9SRT4EAftAh8geS7rVVpemDgTRuZk4OH3sa649EhAZFBTCgTl3tJsEMHIR7Ce1uv2T
0TyrKi6HU8UiTh/Kx96pSeeVo75zRfuAjyhhumzeNFaNoW4bDRzqBEG+Hi9tDTOKmvhMN7UH7Awj
0M6CC0MkaU52o2iecVyBc7dMpPLMCYsSaXtOOvTrZY46yWjZJYCFhpRVWhCAl0k0/92YG4BU0HlD
K8ePTrPAw6SbbKBTdGGcWJ0eoIhmHZyd6ZZHNqFi0/6oxwTuR36ddeq29fG4VWqfWazbOq94S7N4
s+RSbdLC0iJ/ISHoBvFZmciLJRfeZrat62DCNQI8AnL34PMmSxkcq6RlVdzOtODE87yuU88JghF7
uu98zQ/7IXnX6vm5MbsnHrvtts4SuYFJc1V2IE51eNp9asTgD5tuS3T5LKns8sBjiBe61SqE8fZC
dCub218x3c4K7C7E8o1mGGMH3vmBwOdyNnI52jIXKtTr1D+W5MK5maVhkWdPRlZ8Y1WoEUBV51Cu
4ECvH4EOWT4FxraFjv1RqBksdV6PJ8vxi11iV/qmaNyrXpt1IhVBeYP+9FSmFpRyYWmP1mDLbzlS
DpU9Kr9qiE1eZxA7N/7Svs5uhwDeDfqDUI56g9uOnU43mys28cvW7zztWIBbuPQCMj+zLr3dPz5I
/pTgXU+6gKcwragcdeSIf3/S5ZXpN5OGWIWzL9nlqZoPyQIOt9arj86Lj9YidtnIZCmcyTmHBEzP
T0ktgKE5H7Lqzkp/fl1c4uLff66/9Cj/p5SkvX/oq1nLmKP+N+XSvz7M19/468MczCkXB74clNk6
POZ/PMxpBjDXDk/s499Zkb8+zA1EbDYPvM924DmOz2/6n4c5QEjXtw0wd5ZtWDqS9V8x1fzcFfSH
p7mBoXStEcKig0X69x8p35lIXK9w2NIRB01fDmPJqN9OQ89eRx1p8SDGAh4G1wqNXVgVhDDYbmXZ
CTvAccYbQC+SeV967p2Y5Mg6egQQUaXzNg48desFQXWOAeDTNjBaZnD7w6q3y7B1rObYQivHKieb
C8PrLlrfux+95R0rTBJ1bdMe3AILJOxWNthpztJXb7bUfnApSTlpktl5sSz9k8TfGY/6F83EY5ob
1km6w72IAQxNKDE8Et8mryfUY1tPfuYXW3uGYeWo7g53HbE94d4UenUUDSq8rZfIkdJX13aXtNGA
erWZWLwZzUi3VvFuyjre+gl6F8fCqwxm9wzMKz0mha9fVIZ1x7/W3nKNDXaiaCbQltVjDMe662Hd
i958kIV7UH6u7YN4gS9lwnJvSnent3JXFkKS3+NWEajVXYti4Tv9tivzdjcaLg/6pNwbSXbo6+Td
NaHdEfHFkaJ/k51/mej+RdvZd0HpXRC/JbTj7qu2O9XYCZsuOKd9L8ri/NDVFBFUxkNju8Ap6jdX
8Arr8/pwHYqH2eEmIb16YxOscpf+BezE02IVt50a9O0UyPfYF7tkrShY/EZt3d67jRV897a1SY+t
oJPREa+T056mySh2sgsupoFobUAYtlnqQ5N4SOR4b6cJw6vJKrSeqmMjM/DzLKhHv833VcwyE5I0
D0uzGTdigCtq68iCMHpTIu9UV2WJfeMmHgaPmua21izMDXHaBZ8Mj3JEwowEqH9Va165TXUbn4al
7H1pLDhuIamEdoF/p1rUEFZOaW2UU01s3uOc+3f+ksvirre9bxiYewBMwQUW5TufMN+evTM9Y8ob
wyxQ2X5WIr+w5XhyVr4JfuvnmFaWUPlps3Utk1u3L6JcopmC8KZzbIw/lIbDIqn9KzPHKTSIr4Z0
bjvXtz79G91o3xSmv8ty4UfpHJ+q1Asr077OG/9Zk3wUMFKPmhs5lr1tjeVb12bXnaJSZ7Gc6970
JVi0gCK7IJs2fgMRrmhWd5Frtjse8au7mj0pvmW5G3PrvfT6D48WMYYNH6tynuRbJfMM7zHRShbf
b+biXXlSe8U1dm166Ne1Nj6TNH61bH0Ks8n5LJd23tvucOvPzhd7CPw1pvscqOV9ojiNDTXR3qVe
O95U9R5rHu8Uk1/Dv8Qz4eh0z4C5j7QKsMiwP5JgVBs/nak9COwPx552U4XVYBgEHPbxWoe/tuEv
3CYpn9jO65Dc4ziL8r4Gm2KoB5MU7jcjnaFCWXYBNbHo9rLL1ZmfeC5egao+mHwnWXl75kHqM4b5
INdfLcORO0+Xl0uW+wezTjr8qJR/dENOXpUUYjIyD/m2ssI+1fkJZws3A0HULXi4l6p1du5k01Mx
ITOn2mdWYjzruaOdxf54i1vwHF3/oqIxZTsxreEyw85hJAtMImStTSeMXeMGzKlltVNDzAwy++N+
aIYPM8MPwpdniOJ5PLeW4GrimIIqFC1tm2w7kDZR20LHcBfiurJ3L3VzgpDk54DNrV0QT3SmJEQ5
c5zUjJ57TMVR3kCzKRrot26h36dGgXIryGtkn3hxQUkjJx1wbMGAcuxmYzXW24gwShOKekzXN09A
1QjdZf2TKvcGX8ItvD9+ddX1W+xYcfraOW27d7qFfxxYylA0k8JKk6g7x87NDcTbNxLU9zEEVvh3
+YELzqlzkIDtZj5SUPfZZPm9AlMXsfmRIC8nID3MOKvLXKNqsOVw0oV9abli3Jq1Gi9St38cEX43
cVoDGhCQwlp59f8Dzs/67D/EU6y9EvuUYnmGme+ts78MOEwMvw44HvRqAldMOYiM7Gx+HXCcn6iP
RywwWI7+LN3+UCuMn0joBezpTVSO71PMLwOOwVREH4VueNisQFX8JbUCzfePd2+HvwnnMht8VJBg
NQT8VqCF3CD7YKlLAv2dwrcxWVdqSen/XA8MLWgeGLxcql84TCb4e3hVOGA8vdsu65HjcPb0nEHj
ehjJZdxRXLQCUvFWifXEKmvvI+YIK9rsqNrxeaLMh53P1lftucaRB5jyvQz4wjmOnPAQT3yI4yAl
heI+41xNNh5np79mh4YA1q/yPxtFVegscHwla/vZ2EDtLK9dTuJ+Cq5cTuZ8PaJBuGZRvx7b5Gp9
vs8c5QVn+mIEp5wvc6gE4Ypl0caN0zjDddXZIoIPdJ5SBmF5SRzmgLN5xmJYzGZ3H6j2JGXeb0uP
5lu1NGKfs3UhBTS+Ug7qhG2nf0Dk4ogxKsgZA6yIuBAvYAuuJptjZehFGw4VCmJvJAcU5BXiOH2R
/3D3QBee+OUvrWuyXaFB01NoApkt2yh2tXGHLXM50yfrNnMHeTNA89taEhejkxVp6DZZvEvxc+50
U0+uUDf9XWk4Yl/E1oWtG+RLxHS7ZAU1kAFU0iprz23bHCPHNM2t42dDRBFoe5bMBq9Yq65pEng2
/RYGiIydTZw75Dcy/JNkRtj362Z5dHsFJhRkiRP4uK/9W55ir0kHSwQVH24rFiRspFjfONlYJpus
wbltv0w4gPa6j3Kda3kVzfnyMFTlUz+OF9acgInVzQvFQHmNqstmXxrmLu31k63REsfRfFpc42Zu
2dU6AvaaKMWLr9jvZu1805QKqyg84E1HAApSzJqVaD+0tqOlCRUjNxPwHEH7ksDeOAY6I3Adp7ui
nN/XntyN3cnuDDRodmxN+6FpzRdgcZgkaxoOZJWdyV5oocWKelM1bnLoZHtR+4vxlBdUMSRCZ5zx
Aqpy/dwJ80Rkx0kFX2W1vExAsw+jxfSlU3W6I2J5XncVso3hzWFfxC+l6qm3Q0lE8xieZducIa8g
MXRogw6vhR6gCGrglMJ+TAAX5zbVx3E+boN4ODNaPqPWKGwMxCu6KOMhUJrcrxxB+Lxevrk1yRGz
Sb/avM/CVAueuICfx/H00us5TkNxOcTYxnjSm9oAPTlv8Sm35jVGmDIa9caNspbb/WQx1qGclhul
FffBpPkbPUaEaTq/PZZkf/F5O03E8KloV0Ivaap33HfHOcDvper+ihKmGuRSB/0bI8kmnbAEtkT9
pGT8rLTm006bt64uARDkhAZSI9vaPS9TYM5vfOSCTS2917hb4cFxYUVzuwIQMu1qYP9SouhtxxVl
TFAtg9qRn/IxR/Ky7TtWN/5LVgp5EuiGh7GlIWsTA0TcWF13stzqfSnUJ098iHRL8KDVzKrz0nZh
kOePmWi+bEQ1/iTT4StNF1Zaw0npTPGt661+p1sFqUcFt7obtdcuCD5w1ZqbeqGnx87c+zbmk4sf
w+CMoZNEmcZVWkxXwDpuHGliYJ22rV5HGETPKf9YNmXjn8dm+eYJ68vqCVh6VUIF6Vq0LLXI9vOb
ttP2lZm8C9rDyuvYUd8an+/ZDOKlsIEpiomFhuubG1fXGL3ys74mGpoXNIgYeaQPYDeT8cyX3f3k
wSqNHWirwgLZaE0J1671EhokY3rmm/FTTpFsZLkp27OpforN8Y3VEoaWduEBUBbbHIt/aVswEVlN
Sd8MbXYtW0NTELKaT210s6ioxycNv0zUxql2IRftdS617kQeF+a7j74b1CKIdLt3aBSwvvg/1XZU
YEXgIZ0gcHwA5g5jhHQsNnhCSoxD3XcHkUnP5TToXVTNkFQ1a7XZrp4jlpH6dgm6e/b5d/poP4xc
xDjIRI6JqXit0A42ciQEQll0umk8zEkTLqdFE8TnbG04DRMZsWqZLnI8UcywHCirTUqshqkR51SJ
wYI7N2Yq7EwUiCCWhbWg0QjHlcB5FeDAguVaRV5p11G12rP8IZFhPfiELLFuUcpzkHi5kNZPwyL8
Pfup6zof2Y2KjwX3l5dX6W4lFTtV6eyG1rmWJepnHCSPNUxMfG0mVcXjkXDhmaNThuvF3eUoFa7n
5cZfjWe+om6m8NpTYPfvDt40SuejZWwvstW01q32NbEMp3IuvPOOc34eu6909boFwksjIGjW1rbS
m3rur1qMcWz7JcUte7NxLgxjvKTlpidw113mA4mgMplwwSjnPoOPfKhr8UGJkA9kibxP1vdd6KXT
o0XxE8mLbCeM2uT5YPHRWy19eAExkNhkNfSkvia48kL65Dg2WPArhzKFInY/s0Au4QAmJVMcHyVf
i6jkC1Mk3c4CNs6dwXsUdA+FWsHLlLIifsCqheF3lb0TH1R7KqxsOxfNtyZdju46qRglRROj6ZRk
W2K5Ba/jnGe162wLXQGIk8u1Ej33KFTraGGhQ05qlHsJRgVHVG6edX027CdPfOo+/1ahqU9iFkDr
8xRFpCK44ZpJftAZ7zZ+Z18OEvILIhOFBjmRIgx23V2amje5mZ1NTUotFw/9CBX30ejHYU+bhRd1
mtDfuXGrreZSFy3xVll28mWn9Frn5FopPkrOZyPeF3MyXLaDh2hSd1tnKR6UHNW5NsGlzef6viip
w6NOFYdVgnMGM1WwjzPD26MkU8Xo8e10eTj//41gvRHYNuP7319fPn+Wf9u8pn+6D3z/bT8EzxVL
By8F6RK77Lpt/EXwtLgPoH2Q50K/RG/8VfA0f6Lihh2ZS76QpeK62PwheH534ALaYB/KkpTo318R
PN1gNWT8TvDkGuByANvosboLpvP39wEFkl9TqkrOchQgHh1lHJZI/dHg9Ahw9vBZQYIOg8ycSfDr
K1zKvaPoBpCVU114AOp2Ce4t2JGY4dNAo2dieaqwfZ/3FXW9YzB1u8BNwErO8Hkqzrq7okoYM4v2
OhDJVVotd46GwTKWGh1hKUuqOm7MHWZSqncW/TVw0K/sNk1DtiRBOM7FHVsu91Z38MK3a9CmrPoX
wrLFVgzMSnVsnRJOYJ7TZroz0Dj3I20B4eBOX6ndILXhsZRlcMJCg+dNFF+9kMFusKaXSvKDAUYo
IyDu1xUkPASnbict+0JR6gpEj79yaHQvzOfyStSpf2g9uGM0dGCebap+b2PXZ7UmboZMvIMGOrlF
gfusJRjgNkkkAgoyJ+QKu+hvdb/cF2tNBKza4ej4vbnDLSvDqW8enIXtsZFTwpMsr1ClICyQIDLm
7PtVJIe0KZpwyPiT8qWDr42o0joVh0/hP1FPlGxKV7CCbBraznRJX4IM9sYARxc1bO/R2sLcfxwI
tidTRw1dh/fUMWOMwZLOnj5zv0GMfkjT+CA7SKd9z3HGidOC2ezZGjr80KaBA0WCoSLcMrA7batz
nnJnaFyA+xnIZBUivm6rUl6mcSXPl9UeqtmwQmlctJCMmHbypT0LqhHyv2tjUczhYliGRsWP8SRd
JhNHwPv23RZ/cA1KMBclzjNnvlxxidtmQh6KWwR0qbVzZAkAEWNN2tUVj+CyDmbeKD7O02MTBBdE
ExjbwWSzXFMnUn+URID83rgj2G8PkDOvKItEmhA6tpNVd0yQvZmMQJnzUmPV1CfK6DLiYV2VVJEl
9fuCrMQm6AZjSxHhnlfvylL5CbTXE4QyEaXdGG8aM7slqIr1WjbVVhfwJ0a9QAoauECmGfyyQsGq
NhSQfUMst70+PM7KudXH1MMGC2TBlT3BVegD4Zg2aTQv/HuNOP1Q3vxQIepF3PMurBYX8tQXtyzD
drKczVBr4icADJDR1aPPDBsqLW7hLuDLglc1bdgO3s5DTHXg4n7Rkb1vTBcohz7zDZSoaWQJNiAf
p3AKaJhYgpHaEedxFNpTprIDr5DYxzTqbJqSVNjMxMR3g3kWNCE6AEbHUxrAi8hRvlGI8RElBZyt
2Zq/YjGpQ4L0H6gOYyQeUGOmzIIilVIPLhXdx3R1vRlYGIinGsO2sDEvsbPcBynISEg39+XCewRq
qNu4lX6TkM08aLX3IpyK40Xp5BmpyPNr814s+dFJxak0tPPFGdS+KN07trOcUM5DMohpN6Zgnuau
ZQJA2puL6mmw2w6XdyxCCvjosQCueQU5mLov4qc5vD7hUuJScJIVOuo+zXQjyx3WpzaZN/K1bCG+
0496YB71jHDtQnqnrbC6XnKWR8HyMcbI0ZWhWEsQD2yUDwiDu5tTWO8DrqUtRoQVjntnDTy7xUyU
xllRkXkyAiWzVpczA3zLgTsmQRVVqVZFuCAgEqTmJzUg/sY0OyZULedrO2gXRUlvxMxaObQ7iMRe
Vd2Qg7hJXEzBwERyGlJctAzai7AO+hFcjy9s0M3BUq6F/E5CqraIMtWzdUdk9bFOuVlAsHc3VUdh
Ce0yJJyq20z33nvetzXaWGfqUOnV7eJWuCHUuVMmRzRUqg7Hnsp1xnk+CESix+QlIMAaSrz4aNIE
Fdte27RLIQkZc6bFuaeFXPPDGns51Sz0gNS2fRR9mkbAUlQ0ju5bMzlo4mVebTzLtWhmKa9FQL27
Y9PmIXQP10sKTLNvq2Lb9Nazn+VtKHzzEM8Mvd3SPrObv8kr62tIQWV4RX/JqA1cX8JOnJ17UFcY
lL34kDSLtynq5THQOz3kBoT3uCdcoY20l+DvuJmymeWMPn1zRu4BDjuYM+lBQuZRZJACxvZB+1DU
UBizpYd1PLEwwlWv063KwT8DHWzw0i/GBNGwFbw6M9kBj0HOJdFYz1h0vPY1V2m6TZr8fZzHZynl
tjcJwy5enZ5BOswhqizaWT2a78ov3f3SDjwC9MTcZollhRRduhu83m95P3tROwfdeZy4NKy4glIh
wXbDNDX5QHATjAYOSfw49nNn8i4uhgenqOge3SrTLtKJq5jZahQd2+VXXtKgYc6lCH1gINduKd4r
ir9OTSkvuP5ee5rDNbPFdjcaNQC1VL3pRXvhS/wVQmqcwPNiHHRadrYUtrLjsrWbtAOtatZ9z1Zl
CF4ajfeSDpQmopg6Cc3MfbRxiF8SeasiPQGrNJc935f+iQ0GAXhIbnw5Wu+6qMQVcCNYNI7Pf6hS
DhnSdJOCNzjo/Snul5ehphBg6X0WRs2ARZwb6lw92TFbFDPo35VjqX2pIQmM0vH23ricU6XG2kPz
v02S82mMIUEvxUfuN9i9sDyEZhyYh7nIborS/JbadRdC7qWPypmrXVVRuhZP8ZVHs+/RH5nf67Wi
qu0oqwJ1yf9GfxXFveVBWwhB++NIEl8ghxQWhVfDWn3l5XzlXdqwKi/9oNboMAj7fCHAfe2PLk/o
hAot9k3jWbLWamnz9GQnwox+7i0xjLeODq6aWgxuB9K9d+nnUqYFnXyt7OLnoy6+CK54EC1b2XWk
5C1Mrn6ee1uvJ8q+tn5lKakSa20Cy6kEy6gGSxL4WMPaFuYJngA4X55bu7hWfnGZNiN1SlOG1qAl
W2dtHUNvIXSzNpFpHp1kcZ4+jrr5GQCrwZO61BzzgGnIgHb0tAGsnPp4Z9gMVp3WNBF32+M0knaZ
KEPz1lq0RlfVVqb1U+ml1dlUUZ6medSouWuhmr9WqyVSh8/u45InLO3TvpbI6WZObFLSjngH+0qf
61rVFtDZFtDdxolMkqkmHOVwMi7VcKFrhThmPvf5fC1/ixEg6GAOvkSq6FpgEboAuNm0a2kcCF9A
A2Z6p7VwcgAtAE1t4PImMy76ce2cG9b2uX7toeuTDumvUXHo+tazSmxw7NJ0rvypzsKZPWGY09jH
tXjJtlNX+Pu+s5ujsBFd3YqXq6EOhCdsn+3HtSAP5Vrb9s1YRllTFhstp0jPAvpMp5q23kWp2avW
wj27tL5GXd4woYEhy5np0im1Tr5HW9/M1/dMUCHBndHcWNLvQiK0vNeOe0ud1YEWaLGxh9oNae9i
De/HDxn7427mQ1SJIWHKUM/1MMpIfS8TXGsFKQEGPpTeq35+hFqBNjqikSWjvPHXUkITIoBJSyGS
vxP1Bmjhf/nL6Q/in+Fwn/v799P/4QZu/us//+P9b+f/9Z///r9iA7//IT9uq+RFSYPqaKzcS30P
iuMPew55UcswceI6jonbhovij+2V+RNRUPZJOtBzg1vg7/Kivm5zk0b6oB3Ox+r5FzobcPD+8bbK
AgOTHzdfgDxcz/8AmRwkKIhE5RVFWSYzEDeTkEbzBrowm2FlCnwIXk3UbA2dQV1B7zAm7divkTQ+
/Z/FBPU4ycgTwBK+jjti5rn0sCa6FHCj4Paf4Khy9Kbm2RoKSheCOdssKVqM+T0dN+r3lfvf7J1J
cuxImt+v0hdAG+ZhG3MEYyCDQfKRGxhHzIMDDsCBK/QleqszaNmmg+gm+qFKrczOqi5TLtWmTVpa
vuQjGRFw/77/iNR9Iu6l8gCjEret1yLMvXU5u+vSzCVYFnf4yG5ZzA682YoXYyKbZnOeg0uPXN1s
bScGHQWzhc+0oqNbpx8yNbGoklnM1vlqO823tMWhL8zP3LHB2IfgkQR3KsVnlqWqnQeCFlAK2jjK
GUcfhKW9BiI/hHaK4IbMEA6Fuj4E0Uh0tms/hXVfQKJpLEsTCx8LNDIMBj38SfW9VY/ETgxZuHJV
AFczyHhjxHOxRFoUa+kSXUZuSrBwBFNaWkJfNIN1cGJ5G6XzoHCrLIMEPSW568QCU6W5NPQ+WMZ9
/StsmUhlVHTkvSA4zonF44DhdYMex7vfjc2VBupzkhGa48kI4aYCF0WUU4XqdcqDa1elw0Yf8HbE
7cy1N5RRpkPn7ZUWkXhcldj0K+80ifgXc/6Xls1BCDUSD/L5rxyzJz7o1dodEvspHub+JBe3oxVS
ils3qFCc0ggQ6iSIQzC9YTKJn8zSuRixfwGIzXGDVQ81IkyRgvHRqlczRaphW7TVdcw7gqbb+isf
xbeU2bu0zFsqOBxzCy7QCSbml7Q1ETCx9pFQHFPeNFXkyBtHq9TMjST15mGU8snAKrPWVVHsjSj/
7JvqGJXuUY0kpuhB9dlSpIM4m4yGKfjMy2TfJ6h/YB2bVWp12cp3aE2rCenuejsis7B8CEJ5bLUU
EbQxBmdKjruDoZh82srmpE/nFmIi8xZzVesGnhsPGM2ABWzNoovN9yTo2cgH68WYO32we11ciWrH
s+JhXadVsy519KwKUca+DomAEPguk4Epq6qtj9TUD5NJtkNhkLJBwQ9zAcFyxJdnBc0/KcuIVdhL
aBdrG/vdeBdpEeGEfDzvcJ3cJTnGOR/7dA1aIujlGFL9J3FZhQh0IWijE3dEJdhzvvaPMApn01X6
PeAsZKWDVTAc+jealFlRQgRhfYS6qu+Ga0cn+jaNtM9cZ9Nv5kmPVBSsKe1+7keJwIjw9wK9VAl0
kBZ4FXWNqFMkTYKPcY0ifRonQrZNwFlzYpWZfLx8Dhc9V5fxnA71FVO6c4Rqgf8dIEmI4cqZkCBS
antZyrFjLKHArZDTo3CZqhDIUfQeAy5VbvQNH3QJXYgq5ceAKjRL75QXHN22DEmewVFZ1d++2xOX
45GaIov6vY+SeDNZyt+RL/LZUvm2r1pVbMMup4c9qPTbNPTj0my0edTvFPoUHlAziz7ok0d7HU3F
oZ30Y53rZ8PESG3UhfHmhNZjHmsJWYowkkZGw5Rsg3Gj3OhsxMUNEA6VWp4nW4UTMfKcz8ykQSvP
WHHaXHwA72SXAiT80BpEcVJ2tR90uBC9cu+TGlY+MjV6whSHUpvWgEMhkMZg+Q37mqxAoOxgVdtd
gvwnhX6QEyQc0SwEzGdnst0rJC0eAe6RecxjuSvqrlt5re1sJoUPqXP852YgasmQHuU8U+7jTnRt
csj0Hz4pPihk8mna4XOQhV+Bg6ycZLUHtxrKY4kl/WaEQIlIKvmR2TergU9RQdfs7FjF/dqGzcrt
W97CyfgCyf3oh2abZdb9BOuchvEZlyqAe49yUFjiGrDtYJ5Czp5OvVg6Zn2sDNKkmjw4FkR1bQow
omXSlJChQ3lCX14uIjd87Ud1rzX5tDWceldUlFLbTpnvkWWgsmpqe2GENf4IKmiXQ8AchW+hX0cD
WgdYjpNfIpEKqcaKQjpBM6delYJ+tIrsl0Q+a9lgLpnnPrLcuiud6a0h7GoROclZk6ikILpe8nou
RM4JEOOCWxDGiGLPKm5m7Z6qABhs8gkv0XsU/yFptLw54wcV19DM4900UP4R5e4MA5KrzpuBZYOt
t06pYdDg2HpCjGjwwpvczC7lNBQnXFQ02HY2QtL8za3keCgTUEJiV2kFF5lD4TPOZ2WTUJSyLwWg
tiBx+KN13T3C3ePNk6dAL1Zg6TQrD+rTrTDDITJmjcNLtOpSkswiUZ8DFgNz9mTTKZ6B+omPavZr
Y0/Ml0ODsKHRiPfmU+/wVNrTEuEdeS7sVE5jHWhO49yfJS7G7AunVEjeBbNX3Jhd42k+nNrZR06X
+SNjRLIcfbQNYeIcabg4hkHfrZrZh54SpACVjDddzS51rXOiZR9ZvLI42EurLFcxpvY4wqYbR/WD
5Y/4IEnbCzDAB3ODaoIlnlKGnn3bcZZjqhnLbnbOj5bz16yXPyVg/6/oRUM79Q+G5VneNSds/y2b
M3/db/MxjAwRKA633F/jHX+bjwN91lQxHpuz8Ou3+Rj5uuuiXkemDuFDespvbM7szJ0JHoMR2TCJ
3v4z87Ez/03/kc2xDcM3HJ98bVgdx/1DnvxQYIEZVFQcPCpMClSdJBfy0HOXBd+qpwK98TeEnXF6
mDyCE+6vt5gHu0A42bbeIkI36IIdRRhcklC7M3x15zXOjoE0WyYKbqDQlq5R35yeLEkWNbijo0vF
bzlaq4bTNm1uXoTaxc6Wokg2pcnwDXTfU06TJzq2M7HqQvpZjY0WaYuYvKa+Eds+TgDjMK4jGoha
EhXttd57tJe4cuGNwbWiGbRqjYFxddqkMLZEzi7pBt22DaEHPmmAyFOpBeDRTnuK6r2da7aUkqAO
JRnW33WSOkJ9PBiiobRyOGJoOTaFfhHRcIgMfu/RNbVV4vh3xayE9XIGMtv3L1liE/HnDDtr1ssK
Id4rUssBJPpNken3acBpQ8LhS1I3d+SEn0VsPrZBvsba9+YhCNIdej0qce/qhIco3FK9NRzamZUt
p3htVfnB8+SynAlbpaZDgv7L60fUuswAi9LxXzpaNjBQZU/00pLeXHdPIcSPZVCoCeh771ZzNzQd
Kj12l+DLrcQWso87xaOIsbUVOofwW+b2zrbSs9eNu0Zh9VK8+AVQEUl26zYI5CrVGHsQTF/iwE73
dpm+d51ZbyV375w3Bgy8hlUgAc85NWUimL6SS9qYpCpmGzDBJ4WUHs0MeE7taQjIqndrSH45o700
g2SvNdqulSZzlXWYohaUjWgI6SW70YNhHBnrAopvFzgTKUeeuXRrTr8T8nVsvc9SeT+zeq+HZ8mt
fJs5kE0JqJEUzUo4ZI4Se4i0CwFPqjauSA9TyMQRywnSpZxulICfiYhc8s6DQ8ayXYpU8F0b8zyV
OaKw5Ni1yUcRoxnGGKQatUsiNPTB1jPI5Xiy0D6jAAGJHCn/RNBnI++3za80/RR1eDBbY0aYaoq0
6wMFLStREoGozBJLYLhREa9r2XyKPNymLo8Z8Ogqcl8LZNKUsux6Mn+43VYW8vcifVMMOws3rs4c
JcumoIi4755T26xZ+LwdjNyZUq97wjiWk6lvBMNINfKfplUBQTmQcKER3ti2pKrrxM8wQaw8xTpa
ie8Yi7ZBhUYZWjsUdktdQ/QeQ2YFhEsmPmP9LtaDNePlfUQ7UTLNHwcXk36pSH1zyc4w1E7vECnU
2SZGNDm5Z9KUXeppR/ekknqf98nOC+JzVJjbTF2HJjmNPuW1M/idkt9DCHxWakdl6QLcFzY2sp6L
OFjlhI/4vIhu2pJ6VqN7gpEJyJFHvjDM9vQ2eLflCOD2XjnfyqaGuz+wv+9JvgHlLd5VkF0dN17X
Fm9Cw5Jml+sMsb+WeqTUJRcyprd9Nu4780v3qLet5zC8dud0hOCVhH72ps66L2+1e6NwymBTR+Ez
14ceg87cixzfeUolpHMbqeCdwoTMHSoWVYei/BoNVy9xNmNoQgjzONg/rT88klW0gr1ZtiDTVnhu
SS5KkOFQHf6l9cPaAHyg1TWxECZlm2Hqv3x/xvDEOqBMXdUo4wPv18AxFMeevi1EfzETK5ijS5dA
hgMu0IHqb0YowtxRvw0zoeKMd7Uj39JYfrTGDVUY3Y5dsOnUl840U+XafYOQTPfIsHbVMiu/vObL
p/PWy7uNFmgrEeCqyZj5pkL/FZsuGnMJUC1WWrirbKyubvGtLAfB3fjcaAkyXQPqrJvk2o4IyAr0
56C1HrMRQjO4+VO+DjE8TLFzNFp9VRPjSSQWGn15mIod4MqmCN41lP9JMpvu1a3tx12R5muS86lY
C+7c3N+McoMH5WLm2sGgVHuS9oMVdKexTJiP4mufU1tQDmg/rZYyacR2obbx1EOd9PfSukqSdcuW
wjZfPTvdsOwFkehjtR0qSSNsv4G5psaBh57sVXiADVZlBk/JQqHFNByQ30VmYVspLjXnx2vHJXq3
fSvlbkzDNQ0O26x/LRPvTgB5VOUz1qSlpt93xbR29eFg+8Qwt8OCXodL7m7IulhmHvRyiX6gTGq5
aIvh3dKdbclR6BowwJYg5wUW1xbFXYb6Qk84Eju8An49bBFI7wNNnXqUEE2a78llTXS5oYeOpWmg
LpjVtiVf0fOfdfnBbU90bblLCLKqZg/F2FJXZwaPrHBrVZgbu+HpN4qfupWEnQ/9Gb7z/we44FIH
b/RJTvnP4dYV5sd/Ov89PdD8df8+QXoEuBCMQt8Q1l3XRvXz7xOk+8+MlVjifQNI9vcIq2H8s0P+
OP7HuQB3/rL/M0EaOn/EwsMPR8ng/IV/ZoJE8POHCdLH+IvezPT5XW14/j9MkHGXMAy5rbdLevfa
DyGFzZP2ZulgoAhs8SyG5TXv7Ys9xfeqDa2tkq1NP572HU0gr1xiHSf6uEeOskFYM6xg6Ah8i8Zp
2PrCSXgwwuoxtCi3N5LgWLYJ17GHPyzQsL1ps7zCa1jzS1WaFzL6zgExMNs4m/dILwatKC80iHGK
+Gd4qIfUEQ4ajfEQJ/lKzBun1VxD5YiVEYliDUr4Q1bChtq4B5W7cEvZ9FX7/Yh3pigYNaJ+EQ3g
aZOiIy1K0PhGngsbxmZuF8nJS9N79KgoJgQDS5o95knF8j7sXanhXShi7zFtwqcx0F87DSeVcKMT
dvszMXhQ2KZGTYZtZmucoEA5CrJf1vq3WZT7do6Iw9007YgV2fsKUNkGRj64/vRdozIAUAmMJX3r
P3bXnnWkewv+n2NZzJdLjPvPiV9APGFRlcGWrveP/jCNm8ADfu214ZKmauvNueaYxN69EDmJDD8i
B8Appf3FE+PSJiVKAmvjwHN2BE9j5hPpSbVFuDD1oFyFlXDu6KC7FyTQMyySx9dV91pHuDpirLIH
sSmUTj5D+5EG8T3LhrfOuoAovqjh0oyGLX4kirOaYWbOSV7s04QoAfUuyBiEWY6ra2TVzp3uDRgA
1JFml4CRn1mo8XXjTe/z8ub3tvthabYH1p+ob7+cz1mZkf3qpMbC1LYFwTx2i0MyCaJkmXqQbUOE
TdVuiZ0ZBIonUTVcYw0idKyMDa0iaG26Um2hPk7MrFwmqJ71Er/+lO4cOnwgXffEX5QkS/jvHNSP
hT4Q9k3eWvwX+Sn8PvXt1iN65seppdvSSxsyJXKNr4jqryQgF9+bkBpJG5S9ScZfmc/HO5X2sy2A
vtMKaL2sgxV705ffu6fOZtNXMjvGlL+vety5hyjwfxEW+SsbCccRk3xOJ/HQFixgWuu9oMKaGMUK
9BxOaq3zrHgX1nBOaaZb9ANi8VqS3V5csT68QTLToBiT8276RAOVsljasbvRwmrXRNkDBmPqleuD
3VjYSyo/Xrq1fAKkwOyJm45vN1Ba7RpMY/1woq4G4Dyx+XS6vNxFxlwTdcWhsChl1OwKw3FEOzR/
xbOMYv6FbXME9pnoiatDukci/xflMI+0hD4bA22dSew/T1r+wLPzXLnaz5gSLq0TNuGNB1dO0J9x
VeEwEI9Aax3Rt3KP//COw+O19rqZFqdZMnABrMnL6u81zBVLR+86EBTL3Wq984Is7MXBJbvrYmBQ
Qk+/bbubq+FHa4nV+s7o1ZqFeUUSFYN4g6WWZJFPN1WvVPl9WZVJWafpv1RWfuh11D7Am0g/2B21
OdU4DaNDVHfT0tGIcCDFEi4/NB4Ta9CIT0Pc7+WQnu5DjXY77EW/10pxHovkqpoMtW5rVGsnhhPx
K4uepcy+5cQ3ZmOm77oAC4kfEbffovmZj57XbOahPFrAi35A0xh+66ZZ01yNGz2TwQQ+SYz+WIY/
VHNGK2k4D23KQVfpRcmPBs9aRRyrZTatmpn6dioYGfzJMermAsPMNAf6OwfHS71NzlnJElUnK89T
p7i2r1NAKxF2zXsVdv4xcmnUzhP02RN1nc6AZzXA8DBlo0KMwBnNGlmDsCsC63NhmiCjJIUz3xQ5
D0ySDDpm6ZIDyt94zfiBUKcD2sRQYwbjMUCj1WnDyS20S0IRsAvRXyHLWDiSx1Uvkncjpwhi3k06
fOOuPz4ZaujW9WgdjVrbTDKBIai8o53W26CjwRSPEYOcTqy9Nx1SvGx+Ff9Y84d81I1v3YVKK9rp
XjPJ6Kjlr7IqXpLEOHXjtC7raGNF0VqY/p6n/TXIBhIZhQ5US+s6WWUs+vWd8uXOb3xaa8Rdijsb
oQt9N1VSHHpiPZArraOY3h6rv2aOOLljSTZstBsCb0d71nGwuQsQvG5hPj46O7vrhP1Mc+YJDftz
ZIWEb8VEu7qPJiIbBCbjrop12IIyWudjsldVfCYT8tp78jObyt0YVwhcnLPK3GOq2r1P+29KAPpY
TjgExlUsvG3hjfdFiKZRA0zPnEdvnAuGGv882hkGLO/aVg52l/E+TdjQ2hTNeN+SuTh8V3HxyjCy
HUZ/l6TRxW6j16xFTCcwc4Pbi6WR46Etyl1lBE+RDR3ijofEHz5NXbzCe9xw7G/MoblYfOw6t/6s
E4FabrJffVO78IV3ba2dXGu4Dkn7XVTNKTALRFPQWSo+svoe47bc5EnAM0I5hNt9YIJUi17LD9Jx
T4gs33x/2BkDVG+ILmYrG2fdUu3MWlzcjYjxsPxmezfRjNVUlYp+0+pTk/WvWtf6DQ4ZSUeRW4Es
tD0eLbjBrucSCn25GiP9uY0m9GWN3DU68ZJIRBkgqjR/QnO6ElrKIUUy5UKPyHcMCYDHEuOxVWBO
WCNChMeiymmRdgPR2ENvc7bInYv/fOsPJRWlpA2sweCMdWlpb0FE8r8q4vVAN3IRmwoyk0tXJGN9
iHAOr0j38fE1DdmLwwnLvizLm+33N20S/lbaTrEuDa5qNkN7zYQSbwK74ZnRYnzvk3nrHas5oBcy
Z93lmghPtmf8nbsyzzElWl8ehEnklqceEWXV658Y8Em4DwaL7BvjBk71OA5GuiQreZXKbu/U1QXu
7AXP0KV1vKPMi4uug0aIBsSOUi4grTCHsxjiEAS/O3Rx9DolKLP0BBedXYpnaOwzK+YXipp+qxNj
tZL+6IG9Z1efNvGLQBNLnILQyW/rnIUeG89aorDhmeWVvlKXl7J4EUYd7QxZnZqKWOW6f536Nj34
GjeyZeME6obKukO+DKbW38iIM9bYPKhj88rzAB20kZah31UIsAlJpRf3beDWIr6VtMKAq2HDkWys
SlWREMw4wDNcxVfL635smuc2UUNfiZVSNtMKNs7GcoqF7XK2G6miFWJOqYC+W3Uy7halNj1Znvou
GuuYtg3znYVQtx3oPlal1E+15H3ivqgxw9iwJjbRInTmvQdGS0IoWe2k+EkkoEjNl39ZWv4U/P9f
Mr9m9mL/59sb8ZDxP93HXfX5dxgAvvK3/c02XZLjDD5RNlqZ3+9vwO9OQIy5a3h/KNYkto66TapR
WdRmU/b/tnOw2SG2CeANIAAsl7Xvz6xv/Ax/WN88w8ErTlkVBADtVH+xe/yuRsxoC3ItRRvuxq56
yIU6pLK59DHS2kpOt2Q+7jn2O1e/j7gGCE5bgSAetWLae1wTXuzy+GfE7Lon3Yv2ZsolPQyfIdfL
yDVTIBWXJR2SpsZHeVS7UEOo1js24IK8WSRV4S17Drm6eq4wyVXmu9MHP+k2yvnIO3FylDROWJO2
9bgEkYsfPUFSTqkjdKvWnuhOJZemaNqaziX6cxC43WUltg8u2DIQd8o2PjSfbmU1PpAU9GLlOIMd
J1sSN5OTdhCtU9QrbF/rMurwRGSvodlzso8nxvKHVACnhyL5For10/XkN9fzmknroJfhbOn1xNqx
1NZhcMDzelQ6u0vQ5dvSbI6lhzzbY9gwKX7M5unDZAxpiYUzKvzeVWoyoTCqcM1+ull8zxZ2QhHw
bDDSOISHLfSqZzVm3LHKYEOLyNaNS3MtZqDITrD1inxF2QgZydNI40gAvVlgat+zek/2XVpEkIqE
0+19fqCTkRBwk+Fyyez8RjKY2Fq65oI39sUxKnTueoO0NLRaXJC680AQW3gMVPAzli2Mqs7JSrPH
dmwS/UllAYhmQYiWxyVicc+Tb53mD4XEK2rFAFwiHYlg0cB/20HDPew5E/qpMDnEKmK01IdLoKCe
o0F/1CrVrrXC01aT0YOE6+5hyot2nXbFD762TRhaX4XfneiZf/HH9BDTnt2I9mbQXc/R9yJq44Fa
VOTKmsA0g2Yz9KIHR2ovWtBf6NGWiEC8FxN95QK96HvuW2+pAszPag/BoVKkz02vWO/TRRUoYGzV
8A7qfTPH0b81/ewUmUfXIhFvfUrnstcZNLu2n26J/68YAvQfhTSYxacT0le51GW6zfCYSi24TSK5
lkbxEXO+B6V/1AgMmYtO3Hr4CQbkRFSHPpFWG9+nA77qSNj3NXffKrIh4Fx7YtXOwlNiRtwMKLVQ
hCIxsjK6QPz4lIXpJYjBd0sEOrBi4b1FE0/temcHVdFCH/UnXWgkF+UvYzwctZKiMG7xhSHDbuH6
w7s2W3m6ngxE5YJeeFKeelIFiCCAz3CTQxTj3qLode3lcAWF1NtVJksMNiCnFx83Cp8emm2SlIAh
RKPTqrOcFh8E5fakEV+zzDiMlcdK5o132ZTpJOuF+Wc5og7d+d7wWgn507lEJABQH0f87eRp710y
4NJy3HUq/GkH9yYBXsGfewvlPD8O09vRDMp9Emnbmg76ghr7inqwRT0gRB6Hr7rpat7o6lKp6lGN
3c30jLWZRlff4olU7lnTGaWMlCEhH3ZdNex1NOptHm9Dny0rjx8mU/zS44nfrrNf6xotOflD196W
F9znKJi0Jz2MTk5KRoPlr4u8Y3tzyWb03FvQW8e8Nq8gPDy9aQK5Vl/w6RD3kGB+qc3xl5UEdEWJ
sy1R+CY6CEJu7UfXee01Ts50fBW6Z28n6T3Rn7nXS/GYGo2/UJ5+TlBJh2i5yZ7YTkO4MeNhLwjq
NifncfT656EvT4HIDoQujsyZ9qM1NG+RnVxlX+4k3T2x7/5gRufX96O3oGkZUDQyI+vae+qFdpvi
+M1vopsaDbkasurS9/YvRxifIig3YACcd4X9y8oKFCmiWsRhdbbKgiAi89xJk4Uu/QybcvxqJAxG
GMcC2SDG4KwPYvwC6HsCORC9r+bnNLfvlOHXqIAV6caTQ4EtoY27yUSy0kLJbJzUoZQGd/FaD4dL
H9ooyMP+0YvT1yz0jVWRB0+weGDwlIYup9B903w7PYMSXXs5sfHy7eshezBEfouFeeIFwoHYlC9o
dJ4izQfdqUiMzib0mr5r7OOM6d/M8kvvUfehue6b6L27thP3+H+v1uB9C0NX+2EwjQXSZQkoAiBg
TIOzwhFZQYY3BGTwgezdW9eVr16sffpVt8vj8D5D6kV8yX3kciTwktNBhLU51NUO/JD0C5qVnP4u
43UUYba3pbsbk/5Yx+5d5QRHnuxdaSEdqzT72a/US1y7mxymADBjeisivBaQQQeJlWtMG6PbRg5P
c2JVTzSffnGTv0Qlhx8Wsg7Bq/3o8sxw9KZw75EDNcY0WDbI+LE3Qv5FSNOLrH9LlIwpVEmuYdyx
p4SSiDn3eYqNzdCnw0IocSobENRJacZjW0kSJEvysGmZ7rduj5RPOe6575EBNuVmLOAeQabefNlt
LRA45aAkkj5Cp3j6TCddoUkhNcYU9DmlRrvzZjsB3C4RKWYdr2PWp1VMeFVJPB31awQOZNEt8PFe
FSo5m8V8mLSbnrXFNMzHOa1rVVr5r4J0nEWWeu9YoamQNC2gSOfRLjRSp/tNk0cPVMA8VkGYUy2I
nFMbk3DjSY5jUT10SUxr1HiCdd+JSPtwJuPNzABsQEbeu77G4iZKwmWc8iwbJIlFFr+yeE6LpA0f
PUfSNJaOez22X3VjYsc2OQDaicJrWkLG6hOSa9jUAWt5r6lnuyOpVXcGueqSEszaO+j1eARC48iT
wFy+Z63JRx/PBOCqRVwSWZXYPckdrpeu4s6g7NWOMaa0OWI8HQqodLR4SRxCu9MoyYGBJsLfy8YD
Sun3ivcpKDl/TF8nvzYZH9ouePRz431IQnXRpDgbBY87dHS0hiocwDyLuYcPcMbwtJn/p1aC0hCx
4wrHWEmRmpHOjvNBUYhQ6hLCjb2+VYhlnd4HoNVMj5erALscCbWSZbOf7Bzn5swnFmOPXgtJ1raa
8npTkTtxZ1a8c26u4nVgahtZROcswaspTLbMtn1v49TeZXpxyG3qfnvAPVxjFHVhMqgAYqkvODkB
LQwcFSaPSfg2t4VthQMnwDRERQSXCS7+ykQUoi6VQfRa7/F4m2334ZLeAdWnZ+Dm2LBwYzsrE37C
DMlC63lWZRdfdcv8CUxDrIo6GBYoaPRtKgCb/Mr8gEHFyDPDZirkjC1M60AaqbMXdoHHUB0jH6GD
68b5DkHOCO8avpKgiKCFy+2g6ei96hmt6bPkMhThQ6HphKUV4wNhBg82AaZQ0OATtHuVubWpan9N
0PyTnVs/krovVBPVT5cbx8KTP4LABR1wdaG5wlijuSaiokJD7NpyaWnNzugSzrp+tFeU15gH3uAW
zER/56z0Wbt7aGq/J5x2eEGRAPNaKszHTRysrV4S5jp/ZEv3tTRoY8Si9pZQKUKCJL/lUL1mQD9C
yhWRM+AOM2tv6vdB263//Or5f6E8A0TAWPOVvP8/UEn8m1XjH6rP/t2q8W//+k/X//nf/+Vde/4f
/w028fZv/9r9fh39D3/bbxup45m2j13Ds0kU+g+MIrUO/EedMAHHdn/TpEEbYsxg6fR0DACssr95
NvyZUHQs/oQrIiAY4E/1FM+OjN/nC/h0JxM5xkHk0DNhOn/gE/G8iloMrIrtFLyHFt1bnnU0Vff0
u1X974SKs4//zbfxHaJbXb4da/Ecc/C7vZfPcldb3Fa7RFOffdNwbVp/Tein6jr6rv7Ot/jb34TX
iYA2lF+mZ1Ka9odvYcRZjxFD7YThwSO90z6wMlHV/ONfhCLfv/lV5u8TuKbO2xkY1h9eMdBAaWOL
cnexq7/asTGeW5qTPuLaCXBeamN1MBJXX7MMYuwn7gVxkjksKy12sLzQegZAIZaSZsAm4x4jXHq6
mApSCtbipY+1fWRyOBAEnq+6vGZztVRevvh6oh30CK2Y1+TUDheyfp5sb7iEqensbdDVuQxCpxtV
t9ErG+2KueXmdrkg0xAyi/Sut8rM24e0tmHY6CwyMNtH7IwjVtAChRwEkWNscSFfimF8UeAYK+SQ
mygWH77mnpp2iOhlCwApO3RAsxIxl/EdObPegp4gUi2tYJu1FjFXOdhsMJdYmG8lbrNVhvUFUwca
roG0toWSXKKMeFfDb9+EkvAoysd0TcwF6TXtHWgdg01tEGOTjmjPh8FBWYNBJup8UmsIhucfbrCP
FEQmTs99YFQhOXDpvZHTOl/NzGdlwT6hWnHaM5UgFl5DxfadxPco3J07FKTlSnYJ49IYn1JAC/SX
1g4/pEsyVLXT6mJclhCx9tTS5Ot9+BC0lLK+l8z4bGCKLqLhwnJNKh3ik03by0d7YpgqZsa3hfqd
5sLhAjJY9vI4zexwpYtzBF2c8d2Yz2GQBWVcdhK4h2BmlzFc7uOZb/ZjkBgLCjpOLIAQOOlxZqfV
4Gdrhov5haKlaoLEriGz+5nVTqT1mkFzmwUNa38hvkP6Q1VQ0MEZP+FkpG4Oa0nex+eml/dclqiw
Zx69mapuw+9kLccR5yfWrRwpHhCELocvLGO4IrXsYfJQ54uYi7LEJVL6JR3MyPKTmdqP4fgLuH4j
oh8G7n+MI+xC88U/ywIST5xJKuRWdoH1K4FhYmwxu3u5T3+gGVI1Jog78ATuaJCAY+J7WHkjNTwG
sxQhnkUJsjEoqtQypAoGulQ/TeCxDe5WbDSfwyxuAH4wPqo+KC/uhKUEcLt6odQ3WAz0M2FZNTPc
qgy3LWFMJ4ccwb1bxvom9/Xv1Ejg+oWclvEwWBtha+ZKuaySRd1eZcMgr+zG28zdMexxidOd3IzZ
ymfrPrpx++6nA9I9hbM6YRkP2upkSRi3CfPuqlJdduiZAHBY5Q9V7967cfjI9MOHjKiGxT8+l7w/
IotUbLATGB61EiZCGIfb7PcnrKygAEk9UjtSC4/Z/ES5U2DSQo7go2ryBwoGPlKBFXTEv6DsIloN
qqEPvg2Rric9Qa2CQCSaLzLGEJq28K6/A1YaIGf11eAH/sUed5m0JDt4U0O3MnQ0GvzmXrMJIJO9
WpL69CE9sTOmBDlesWs4I/8Xe2eyHDmSZdlfqR9ACBSjYtkGm42TcSY3EDrpxDxDMX19HXhkVLp7
TB0lvanuFslNZIS7kWYw4Ol9955bc7+GhNJzOIk8on3TRUm/9zhEp94CNjK6I/GO+rOY1DbK8AVG
AXeipG7vdE+dO7e5a4Ngk7j91lHaiyzBJtRJuLNGhmfOmDhak5liiOQqcTnsxmN6EhFkkNYT1OKS
iWtyeqoDRcAbM8Zz72bZgWTbR9I5jZ+P4l2MEyKaCnfMvBb9ZKq4UVWyVYl7zoSGhGPX2t/Ua+As
+ulJyOcEVMS0veVZaC3//rsnYUn5UJ6b9QSRjnF1mLKncXFVZo5+1eX1BEPEtf/mmfX7h++PL/nT
pZH0XLlmxpMxiDgiJcl9Nxi/Osr+9OH7R7+V1JHKXW/xOLk/PXyzvg55hnD1AQ0Q/uhygIyMa5tY
lc8a8IInv/E3F7yxjAw/Ti5UoJJrxQRlmJj9fxopqL3n6WgFI0nPGjcjYM8+DbPDUAE5ywP7SA3C
MlZ3HKH1+zSq6BVoxwJviDOuE4J5cQI2p+nHxs/IjNMFEqsVfciXgWtdZjpf/XyenVMv8vFvfvI/
GlSk5XLcYBJifPvpCqg9PU7iOu/3nQkBAN8qjFBYgMHmr+8If/cyP33qwcRbxomXeYgPPYe/GNyR
3P/v/C5sTCyXsAMf/k+fe5mZgxMl2I8HbcnGCRz3lRvcunr59Ne/jfH75rKl8daFPmQRff7dBEnq
TwBexwDeCGOx0mOdCjuas3KiemSp1JYny1MjKofMXQZmx6Batp2h6slPNTbv0AGB9rX6B5G3o9US
3dKX5xeWpP2QsBoH7Hv/1z/xH77/DKSM6ALn3Tcn33df9MpyRIt/B2d2K4+0w+6ypFs7qfxvfPM8
1ok0y1HaYImfxlF9BKKZp2LCg2L5VflayJfIcjfzcK3H4p9+2nzVOChY1JSYhM3dny6p0IudcQzq
EULpA4NiSGwil+dvb9s/2m7+bxwxd19Lyqm+tv8DTpi/WlMdro8/X25ehdHX//hfP8T///3HfjtH
0qblcM/4trz8PvkPp45YrXBMy/5X5eC/kv+CKi2PBic2lyZmUZNb5G97TU6RBDYptiMr9WtQ6h8E
/+W3i/n7m7HD1594FFBtm++nY/FK3z/VaOqsHBit1gGz1zP5xw9ilCAZ0/bBAvATmdCkpzkkx4DM
O0vqIgxoBatkTFmd6DNrPcP7qmRT3Zu44laiHoN1ZE7JWkhHu52p6bwmcPdKNlffmJXMPijmmXGw
U33btul0YxlGvoNT/4HDn4hUFkHlwVJyNnAN34QzglNlEoUNcTUSUqfV1CTh/NY0XniTu154nZT2
Hi/uBf4A5vrIWY2LcD87ob2VhrNrnPDaTJ2j0uF0pHq178b5Zdbqk5phMTXDKTcEer0y33TwNuvY
qUhg03oNxxgGGMDiL2O5qMnVYazrEeBTcxHqxalgErMCCCYOwE2qV9CZiS3QsSE/Svxrb0rU5ZZ5
QFxC9WxvOXBc6kpr3lC5+yP5nf4EbRbhUENyHHv2eW2t7/APb5p0uMHWCxMgjr+UkfeUxOG6n2La
MMziMU6baWOM8p6Ej+67QBT2Zah52zIMzGucFR9Noe0DAkecuPrwWqg0vTL60NmE4SjXaooBmyzP
1tAYz8GAe6JNpHoMoFTt+gxYEmn84yCLlyUukJjetmusW7uMX4qWc6iwzkxo27TITnGLhKdZ2rac
unZPJ8CwGbW6vu5MC4ZZ9TLYmPqCfEdR2WG041fTJkY6z8TKQr0+NBDVmO9s0hakZtdB4m2raSZL
W2c4S+0r2+iyfa4Vn3OxdGDYVrivMlaOfLu0/SAUBVJgy1e6XOgC5fzW8pFjM55B8qUmlIDegruk
26dC1k9Qmhao6vCRGvquczhQRXoMT82bq3U/Tw+50b12ZW7749xeFfjtVr2Jy6W1GUHDwen2nnOf
TEiOYj5B8qZ7Y3LAcxUlj0xdHtioOUCB1EMdFedQjh9dILF7VkRNs47tkF2Gj1VGDq7W7EcSYfxN
FScm2AnJvoKX7Tey1E54Vr0dRtEvlqvOmUWdetVOvPTUxuu6I+9kFfFHP3pbK81Omt2eXAC6Rwdn
KycoF89rNJ60gvC3N3HidkMto0Okfigq81aLS+UHGUvkdnYwC/VNDC+Mr1E7j6Y/mzTkFBC9sbxF
N1FekucojIfZcR+roboUrfNgZtlVmhUHmUd76K4bK2APbqs7khhYgL+RlfTpXSfAvAl0Nj3smh3+
o8rZpMula0nzC1P8JWU4LZ0qCc9+Co5XTp+/Qi+g9SIBYpd45ieyDTzpmsyJHPSbKstebC8c2Rk1
XwLTIThcEb8zqirx8TXaq7KdLo3ROhtkRY4V7qYmn14cKN94Ipf8kXyoKqbCui30dVcjwLp23b8a
bNH93gmFHytp+hXRjqCzAP/VznWDp2NDspH6USBFNNV1hEZEudCi4R1OvP2+rtAG7HCqVp6hXtgI
m+QlQwO9F78AlzaloTPfGv42P/aGwmfCgnweZweyBxvHir80ZViSQUzqlapaucHpR8dQMoNt8OIP
vBFq20ahti7zJd7G4ttHLAJw3fDJ6lGwaXVPrErcFUCsymZXlfC+0vJkOvLO6imosdg+ldAeNkPO
igqD2y23IZZ+WvbsYrj1x5zYZ4rxjDK0ZBUEQmzVPDOJleZCqOxe1DjdhvrChXfsY13Zj22j37TL
X01ZpM63tye7l7QgvBzzhXyRuqYtt19BiMDwadkUmip7yyD3oUm72tHHmGy1qH3updBB7CfDbs6c
wq87SkzMuJO+iaTA1Dmbh6Stpk+PK5fOmw6T1+LyLDAcI/HXGLX74FAE7n0jmIhJLg4bU3LaBI9T
+ex4bpLIPXv4XgFgZ8gsZmQegcpTRethRJjZ4MIoEwAOxsLdDsp9y2zs7FMbuiyfuaLMAR8+TpTU
H3VW1VOf0Ag+GqeG9QlimHXMPfyuWGuKvjY3ItK/zqr6CKMy8nMzNmhyqEww1ZiYSfLWl20gaSS3
+2Qv+gaSdg9Yr26h0GQTmqI95s3RyepLq4MkNWc11VUCBJduPSvp7kY6UnQF2zDo1amWUDvZQhBn
s9H+0ta4myWaF3u+xSILXaM2JphYWcz7pti05XWGqiLStyoB5jjpHvXU+JX2RWXjcYuaZ7B6mBZs
7PtuZDbkFl0KAEfcHXmO1z8V2p3BuSwxEAnjNC/8MZGvcdrdh4tNr5dZzsXSYPVwhbmxGnXiXC/X
VMkCQom7Ez4CYCicoMgiw3bUQMIoB26nRyKEglpBz5E6Shs01zhlnzPdXgkknXUFZhuQJkrGFOAh
mWOEAAtzoW+Zt6lenySV5Wtk5+Fa2d4zxzK0z0DiSloWxt2IA9qqmqMai36P+eY9i8nCupVhr2bX
KI+Bk3a3xeCpPY6GkQCDbDcgRKzVJNSpi4OdO+fehotyS02t7oNBCjZ2Pp4ptHkK2ry+pN7vLqQo
iobuDheAim9IKXSbpuyrcwzDaKXP6V1sRDutsMmPjIZ1CMI89KdxvKLW5jPTxP2cws5wegglhX1W
JgUPdd2/92eE6pVOeUVtr+NU0zZaGtxmmhHet0hom0FbqDQY2uN63GJu6v0E6ja6MjE4HGV8lQT7
7kpW98h+oOrdipieVV7R1A4QdYyPDWgeMPbWW6hX1NbTGLmyNBWT2a7KdT4Y+8I1uUQwk6yrghyg
TdLb7KqLagre3EJTl7zUsfPIAjQsBlcTnQeslHEMiLqG0mDTQzSBeF10JAIXiCK0yZtUBRw8Wx1A
ZH4hoUc1oDLxyFfkkThVEzcWBmQL/t7ZfC/Nxtg49DsHQ/ZFaI33MucYGnhgsQinKwuwXZhuJE1u
OK21V5l5EY6dXK0tvV2ouewu66F6sprkrjE7gu8eN+vMQWkWEptAyQOhz8kOCLQyhCZ0G/wT2nmu
Oraoaa6fuoTvdR3zwc91m74UqrThmXt3WkQPBoQX4I8zyR89osS1QKnlznbJuDuuJ2vsr7htubuG
XrFNrZGfzgER+LWNTblxem/dkYg4twS3eMzV0TmTVn8oDHmNCw+0sID1qms5vWC9ka5JceDymCk6
5S1fe4235/asblLPhvZTTWKt5njYKMorCbqSFsvniLoRI7BwZUzvdW/t6inlZlFgIskjsHJ2560b
PQQbl+TZFYEoeDmNuI0ioLrMGClWQ9fdoBS/0g/R7FjWH0nU0sIl2QgAEdkTluDv88S0HayKAUnD
TRIGAsTJaBYANNpXQLZXxZTAytULlt3g/tZOlz5QFAo2qCu+GCmDRlqUnNE7njCiM05QVkijRuU5
EqLnyp9nv0YbZie/zUU9HPHEgPxraF314uk9ApdwX+uCXGtMlH8w5lvpuSGgXlihlIy4vj6NOvxh
VhFzC6w1cxknhsSbdk6N+2EAJ7ov2BmfPLHc52c73tQtLjHCCIQqaucTyiiJ7yZx1pmmn2I9e4xa
BNFomS2h3wIiTvuaAPL40jJ3rEXXfyUYDG6kcDPeT9uvDAeQJLNQhpGdjtUQUlevWjjRGBssFoTr
aahektl71uKwO82qyNjMVJ6fl85b6+HxmcN6Ws02k4GVyScdSPfKgyp/yO2CuE0jdJ+mIGpMMY+s
0zS7ET0P4Bjsz95QrYGlsMHeTTutHEbNH1K9uK3zcQQLySDkOvmlYK7mAKDGXQdN2yP6Gwl5beh0
QcwDkB9TQAqIisrCrmDTNDu3N17NArtb7gp650VcdRH3LTNJ/DHIiKEX3GsqLcoB5cOGFuz11igy
lT9wp/Q1L/9wE5o8dHeGQRkTtS0RJNYMYHepNX1GoSxIYhNd5qB2DlJ5pWlav5kyoGkUCZhrbwna
i7qwIHIm3bYaEjp/wo7Nm7aExiVOuc52wD7A6F0pK+pW9sTzOwvyl0EXn1mfcmioCPx51lFrccHX
jCykv0J4piY/oNC6V3ecu50RaAGHItKGUQY7Mo2+RsiVNFTwocAH5kusJuxFWlY/WC0zdYnFYm95
8IW4R2H6cbQXGjyYJStjWudedJtX/BxhNPFbDUdsWpgcTYtjslZegoh8TgRLBNqD4YSkcsM65DWP
9BaDAdY+UpIvbR3jPQlwC8d2BGp1TF88Zc5bOXeAg5wcExGg9tXUhxckzOxDKcbb5egS4XqVDhaC
72SMP9jK/o54sggDBBJhrtjO0rj1ozBgyzGy5jxxDw6MpBiEADflbRqQmmAqMgfO1xq9T4b5q0f+
T/Vo8bNcuAgSS5uX4eGk4nmw/Pvv1LcYqICMAa8fpuUYPj1AhtgUmXZJf/Kdp0bq7rVLWPGvTcBD
K0q3//y3/v7Vf5JDUktP+DaVzsGtuItZtUsz1dhDideuOs14sCfFUJ3dBCZp+b9+5Z9VRyzqyPAm
KyBj2bb/rDoqU2/1ZKidQ2BWTyE079S0tpoV7b+9zP9ple5/khHkV71t0dX+XKbbKzwftEp8b/n4
95/7TaeD0ekssE1psI5zTTTx3xLkNMzRp4r9CFaajob6PYOI3QlsfezeJr0RKKv/UuqWBl3dJFUu
BXWs6K//CEH0Lcvww9qEUuZv6xJnUepcLCQ/fjHSeIpIpXnJEdbQ2q111r4FR03yMCwqnS7eTkbL
I4JV4Vp5UC+i+oOml5OZw+ZjsReVJMmZI0st3tWzdZbVdKtkf5zwsnK/Hb9G9nLssM0rR+PJU1sm
tlztwjbnZJX28WvXaeYmaKJjEAQXLcyKKtc3uocd1AqnQxZFe7dQ+z4CpE9+JySqxPmdmm4IHYZz
k2k8nBrCwDZubSGK15IJvNbGF0XxwCqKOWIOhbWGvkm/wYBEwCaf+6dHtWdK2agEE5iW0YeJstJO
4Q7NaetSLKAa66iryU8kwQQjW2nAkxuDpltpbCzeBFqiONQVR2dpvceO8QqGxV61WrvAiSHPRB7B
CjIMssYmGV9qxHCpzdtg7bjU1PAYNykR0/xSxyipAtDYS01kM+hfIns45o544Ac8BSLwUcRILZh+
iNuBj2eVF9pihNtNdC9Yob2JymnYpFNyEbG2HNBO+awAgqpNbdHrOyI0xbN3r1nyVPVQUlhyNaW8
GqP0AqhKsK7YcQb9cDMXE+BIC5wbg/rQlU8LTbGn7WPCumz18QbBgNNwS1EHbsAWQDwNN+tczy4M
M9t6DNUDrbuNCUq6uC1nVDlHb0+Kfs2Mns2ySw76UN3SuH7Zq/JCjOG75pbUGGI87PqIsyT5TwBL
qvYOJB8eQcyv+1Ld2XQ3NQO0UKU9ywGGUFtfIbrcSA6BWcACn+egjkWEw7ltpAfRHAfR7/AkIB0s
2/l6OzKFj03hOzpSDZWhdj8fBAdCnSkj5YhBfc/HTB1oScGoQXwwr76YlbcNJO7RiEUZxyhNkQxR
uw5GaAa3CXskNFhQCV561WRfW33yQ/NrlFbbnA7T0vNOnoWzAUMFFkNqoAF1SfeqmONdGdH0t1An
XXnrdiOrJobFIWAy3KPV7JIyXhfYcvECr9ht0RjaJsw/+WkkhhuZSuOUQ0gCAAn6BOvp4Y2WZaKP
PC0LbbpGS8bPgM8p2rVQTFwL/WQ5zkE3ydNp41Y3nJ18Pb6x5C5Gziw5UzYeQY/+xR5BthrWVvKT
5GBTinkkgGB/duBUXCfiS9DtTT0sQeDN7E5NYF3MNg1QLLej5bYD/lPsGn5rC3CLHPvHZAGPAXQZ
m9su6W7kiM8p2Ca9xSGvDVdJBeWvE+d5QcNYMGLqmqLkfPaOxG+OS0imXPK/Y3ItiS+H3nYw7roR
uOowMHnSebBBebFcubfS0a/MY0bOJ0l7Zji2BbCosEH5hSN2rmXQj2Vte/0cTMbOrAnLe29gMvwi
Q7Wyk0NXzJfsSi6x0OIffh+m4lazXrw2vanVDh8v3wUGt+DVQWgP5bsu6SfwukdX0VgBVqiO3Z3I
7GszeIqYpyPeR08FG6idaTRtq24vLIpusBDjre64KhVwl2Z6k+kJwcqXDpxKavJyzLzSvsXMTTs1
22iqfJeTxOWonjglLDbgVzc111Eq6G6j5hHK2rYV5A+t+W3qsbKId6qJFtWCkfR56e/SskM4cYAk
JtE+NLDLa8ncHdLPFhcxJuU3jHDKNYB03Fmh5FtQDLcjNI8VvUg7iDZPUx4dGC2tbTpY4Ljax4Y4
bKLjh3G6u6jjOrRbtBdVgdpUdn1ApaBoJd9EbfVZ9MgzUAWyyyimha2b6rvKir86SyEEFbe7qKwe
tGa+NDq793MtZ1JFnURO4+fXS/eEzf626ee7wo7ZFKjga9H2y9mt+MAhfVf1pCrdee5uelHAh0f7
gwirpcZjgY92oVwMG6fucchLPiwqH+WuaJwH3MUoF5l6IT+6K2rDQ8ut2DV0JoUT+knT7YeFsNm1
Md1h0If9puCuBxnw0AvCY4nREPDi9Ct08AZlFnLfGqZ5nbFuWLm5QWG5q18nBqVlJY0ciGenfz5d
/d+Z8PzL6epbwnMNFTr8/Xzl8Sf/PV+xB7XEAvyx2ct/N185v7DLtDEHLN4ax2Xs/m0TKn6BVk6G
k1OIK12ci/81YC1WW8c04T86Urq4Ov9JwpONK/PT95tQV/CjLbh1eD+2Dqnnx/mqx96R0p7q7mH0
PQUJuwqBdq/xYAyogIMS4xw1s7FXht1Sgmia2YWdgAVLNC7SxhqgQKjHqOTs3wG/S7C+rBKnvU2t
Rfwc7Gfcr2hagfGiRPiQyuxVqfmjy5KrWlVrq2tfmiWkTVib0g6LBwAnV/q/X2Q2HM0l2V0uGW+1
pL3jAvAEGykidao+D7F+bjHyS6996Lr8OiUy7lBPOy8Z8j7Ebxct/Tn0dVJvVfHtdGKWSMWl2Wfv
GWl0QYlFYi7hGQPtSzT6Jl2i66NleXtY2dEqt3LKHRNmgLhyyboHs7WBahL7aknCs9GTO1v292gJ
pOSXvLyxJOejJUOvJaTpqyVXPy8J+wBB57JfQvdL+n5s1d4t47fBJSoeWJOzDYnM8sAK9X1KfN8b
yPFzk8IloiOATPxbv88dzTemkLbytKTwskd0J8VWESZhZmXnuHaQnx40yvhWyRS/lnDnEs+I1nOo
P1oLaqCHOaAW+AAVrTyKwO+stQVNkBmFt6kc5ysWxXd9wRd4YUXfppddKIvApkUtxMboe7AHMxBJ
2fHQtid5OYBHwGM5MYKrL4aLEgBAQQysfwEqGHlyQYcl9CKDZXJzaQHCR8e+HRprPbnmWerRTQOg
oatRi3qQDY1W8Gk31wqR1gPpYCTgGsf53W30Y2QN+4FYXQACgvTDPunq2h8XOgRuV3hj7jPtFgSK
kqa5Dw072rLAfzMYcTcT8skGE8ujWaknupyvEic/wCmkDjWVycLZi7ZEFMWxCTuaPXhkbw3iHD6/
M+MvTsLQJRfR5ujAsUz3gT589kQnwqD8zOPsc4LqtzLijJ2b3GAs2jaELlilrJssGjDxRfdDYIB+
gRMzEtQYCGzUS3IjBGixAr+gjotGt+kD98Vdkh7MMtk+WtIf1jxKAlGJODSGeXI7Hk1pRp9vO0bm
M8+9L1qKz5qGDn0HCpBDQ6mzSSgCFovx1J09YihBVx5NYilJbtmksOaIuQS8BczCD7ADN4XNk7ue
1bR2K2gZtEnHGxUjK8cLcoKfn1HZTL1diTfYdRS9QUteRuf/Zi+9CQRHp5iybMaEeonWuGH3MgND
ja30oCbVHXTPe2yHgnAketh1SFRnay6ZHc56zalacjzpkugJ5AQQstRg89nYsRTBHyp42Tb0crgY
Ezp6nCUf1C1JIa/mc8em2XFN5gN2TxJF7ZItGiaQC6Kp90WOhimLpXABvrbfucP7/C2e1DVxuLEF
1CRKx6/GJcXkEWfqiDV1S77JMEgSL4mniuhTWhuMQNPRMjzKEEysCsmsWvpESUwlKgaVw+D5NPV9
uXUqO7lhMZNd6IH7NpFc2Jk05fmUuJKnIc56lBXp9y6mcaZqyc0OBqs43fJe8IQZd2UW3AhzCu6r
FLhSVp9L/BWqbF8SyvnUUAyrLiFm7TKOFgELl87QLiw9v6hzgwCe2kWmvG2a4aY1xMUIzxCBOeXI
K6Y1knbnC6e5HYt0W5iBXw/mKXatDW1tV4L7kQ/NzLdF9azZtMhILbnoQhEBAeWOmwQjOLOSFrKo
dtjKIoUOk1FsnchmaQ0twOcmTYY9bm5oN77LAkVaH5JXIwQkUBiCPGioPDTmYSX1xj1avTxgIO/X
k6Y32zm2dZR2J1wNxP5Q1wCEFszM5Ile3HbZozhP2qSepYzvUlb2yKjAeXlrWcFg2aAogNt1hllx
M7oOTXqjGo+2wUxXvFeWAaim/uAGQeW4474JPSWGRUPhpMttQ8ONH4j2rqVfGTQk9PKUp9UprV2d
Qm4S89C+cfUWGWD1Duhm1iHZkmRMiOzDgMUOcAcr+dIqOIQSoRo2iXRuTX6Btd7GGt2AkMSzqccO
3ERnRvJw7bTG3uRYj7O4Lde2FcR+L+YbOxoscLxcKFYfltuOqB4pOXPwW7aQRzC69aayEBB6Kvoe
6hBrPFUi8jqI5oIEZnLW9PwyTFFH7X746g4S/7DLLhUAzGcahCcrmU5J1kwwbW2OFYO8KI3mMdfU
l0J3XiO7OCun2FPG8Ag09KUcgCl08xZi/msstHVR1davkur/194WmOGfa29n9Yb4tsyIv58Olz/5
3XSIPZS6G6Y9R18cqf9W3xyynNI2Tc8kboXv9rfpUP5CNvXX/95cFMDfXHLOLx4WMfgffB9c6f2z
qNXPDn1mVhNEpItHj7/TFEuw6DtJmkFCOlaNNIv+d7EQXNvB2trFXW7/2vb7p+L3H7wQgzEubGMh
TiI1/vhCncuJNU/IQIbm6OdNvs3NBcDEjpfZ77uP4A/kfd6bH6ZdfqfvX+p38bFwbqgEHOyDZzb7
hDFPM6hvhVn81y8jFmfp91M1r8NY75nk1CQfhv6TnF841EammEMO+ggE2XhOoSq6+qaO74wBVhPL
nY4crOC416phrayXMH4Mm2dJsyzxlnWRjIwU6e6vf6rf7zb4ochbODpmWHRbLqjvP1Ancca6wCx1
sItk3cOWWDoY6vxSaz8j1mwttiitFLd//aJcv797JzAVL5waB43Z/ulFo8K0gyLkw+0Ti6W69aZl
zD9/8xr0Pv38KoDycZUaFle+TT7xx1+tjFjXB2ZmHCIwF6TL289Cyz5IczHSpHivJaV+fu7lhp8p
CBTRNNIEbN/Qw3JBF73YDGwnlhkcJnHcnLViHFbcg9W2cSETCCPZJin9GBmCw1pGAgIX98yVHHoq
A6vs7ErFSGUEZ+aRd5Xpd0OR00wi1D3NF19pIk855mP+6ot02nlUZFIRj4an8IGzIcyNp8hdmqTQ
0sO7BoR5zRUCTX0k34EF0egpaYixTmrAUQoQOnM/1ERncyjXa4+lNejBtHQDQBaz8HxgK7FviEIj
MlCWIZUYsWs8anTT0lCV3syJ9aJlSbYbklwey3KuCr9JUxZuUwvM2EsOwzhdB1UEhrAPVEBh5ejU
p6JpkkvTgW/T6zzL+1xjDQ2gb2XM9ocupgB7n86MKIti3pHidn1vpHdRd+yG0Nl8zlpZgajH0FjK
8J6iiR67idFeJLS8rMd45ihSVaDpZpdEWsyl37UmX5l41jcFkhI7KTw+csJzkBU9HVluTVVqR9Fz
Ru3vHnoYeht1P0fSfvqBNxeCTTjArFHsgx1B0weOVrTnrriRPXIJz2KxjpucfahBAw95r49UuZBh
+oND/6U+BpwAdRfyZ5PjM6EgpdX6NdSDWyD5d9ncv3Fu2bK1ZEBywz2+J4gEgcbl5aDJ1U0a78iY
JJuYltqjnXvTLXvt4RDn7XGug7PI1bBvcUpsDZs1ML+RDc0IYmXPc3mttS1g1UxQ7F5RRRNQ17f4
SKnIXHbzlsFnSpL/k8qyM8FPpMCszZG4Q8w9Zqhe0z7z1m03QPMpu5Aph72rQeqcyjI98GVQ7FLW
RhBkxCM8iodGy1Jfd1lzFFO+q0ZtPmRV4vieGDmNNjrJMHp9XkIRuPuJmJqf4EG9TqsWukFAvn4o
1CY0+hs97HCbzATmFVvsUppIXWPEWqQOrljPwM6l9DgO7C/9WO+zWnueW8QGXncmNS6AV1t2vzEL
rul5tvrtrAvHD2a9XAPKvBpijClm7WEByXs6GfKu39Uye3e1XPdVJkNW8GbVHIRp1mdr0CAPTQCU
klHhwLBKyHgI8hehwILUN0awwTz5iYuvwKlXOg8zUX7fMVks9zGAzpJVr5F4FtgeJ9iIELXcjdzX
TpViLy0Pyg9+GOgo8kteK2Otj465AetQQwM2K9yLbGviuBRHeqXf3WwuDr05cXvtw09aXxzsxxYV
MiJNqLqApsqk6G6rOc3WWjU9RcYSdJ3xD1jlyPlbCweyfvbEod/AoZhCH8gVAGFqVol2avMTZhKA
wIb3XI0NKTKpaZiO2wghG4QssTlQJCbcpsHDbZvmzVtv5OM6KigUUgFgR4tAGkRSgoMYE9ZZEl8p
6T1hr3jQBuu5F82LFwUYZaLmq07bzkq31HjrZHjNBOns61605okiCQOBNc23sPfNldnAaqUx91av
kq9Z5QCHSmOKlAWb7RRyJ344g/NRGAL781S+qTyX1YZJqTeBPJT9fEuTwydVqNspxYsVOiyWjPqU
T+HbXKGzY4ugJiMkTRfjPHCH6qAbzkPVyXc7xTTP8x+bJwIvvyMdCW14SQ3ho9HiprMmkPW4FzBH
e0axniONlYspiTCHbzb2Yro/x3sgnFBGhbrDle5sC4FDNwXLdTCNnstFjz4kDwWQGWZ0IE3d7pIU
Pm6Iy3LFJa8QDbgfjQFvZjTU7sr1uttwhBRhU6C6dduMNvvEPIWyxSgeyh0AaH1t9Fa2jkJCtvNk
gFKmh+4KR9IzDJJPbHr6BlkqghtF44+bds9mbyLflN3gezPp1N7yyNuGWXbEyrLY6+WF0GDOs/84
6TN4DceeNz0Nd36pAtYwtSVOPVxLH3bkVxISpHOH+l4Zbsi9vbqJSgTmODQswBUhdzWZYhrrehwB
7VRth5GDRz943EKjuOKU26RUfy+lATFtTwL3OXfzctpoQ6dWgZ7a6zadq1/tCv8vnyj+C8SwhJT+
/FCxL//Dj+L/uFzYgn7cTd8fLX74K347Xbi/6AZEBjIHNrB3g7npt9MF2rONjqyjLtvQNZjufztd
iF8AOPA/eISO535Lgv12wNB/MV2HU4oEBsw8x2nlH8RwTOfn4VAS0AJDj4jtwZvATfDj2BaGOGoc
LXb2c9fZhzEYeE7oLUKNU7XadeZhZCOoLLhFxPpzm8T2eixH6xAv4WfUwxlCbmoc+1nnQUK/HRTu
2dvmvYpPYorf+Ccikml/Py7BauLGPRUnnQXEIA0oLiFqWXnURmRdkuwtoV3nvXVtutmtFwnszbVx
1SmXSKaXZnsDzr4/LIDMgmDToiN4i5L7Rss4Bv4gluuQgl8WMLSUTAtus1vAm5MJgjNtWYYpXVw0
Sf91NkY6d8DO2alQmzmaJUl7cifmTGID4WKhD3bllb3QP4FO52/mQgWFVtacUQ3woS/MUCAr+P0q
4sdt60SvJU/reGUHgX4K+37YCtCjeAwfjdRutunY32dTsk+qMrxquFXx8Opj7FRATC0TkdOTPBMb
gbHOhXZa8DHt4TgcxglwO3yER7zO9mpaIKmNDi7V6xtx3UJQjQANYMoE/Ye1u9/F0aEey/XYRFfK
HLhHJq9BF9xjMX0pxRLUjpEupxhnJNsBMyZEAAL/ovNqXOrIE+W3VYKDyy1K+sdcF8lF2OOGH0Ht
sBkjyqTITQZsJSKRHAJHY0Sui6eyQq2IRUj3X/1KSw++OW+XIGvksn5Ufc7VU5wp/nzF1ftl2VTM
tnOhFl2EsM/km0glcsAniXTSCpDQzqKmWMgq0aKvBAgtAK3Paebgpxiq6qKQ4ysPDA3k9X+Sdh7L
cStZGn6VidljAt4sZhYFlKV3IqkNgqQkeO/x9PNBfadVhKoL07qLjugOqnmYicyTJ0/+pn/sfvZn
pk6NHrr5up66N9XUx8mDqbqdejuh7nq2PvV7Oho/dRK2djY0qj14WbDV6+yp97MfOO/xsNHxGulP
PSRp6iapU18pCNR9KWBEpE09J0Q6r0wvfvALK7LLqS+VTB2q8GevSnBx1J76VzT5IzSy6WnFU3cL
Fqpsa3i7rVt0EFZJDlLTnNphvRtt/Sb9wUd6y4Vawg2B09JQ6o1Shzw7Tn21GBY2Rp702moVNV9D
xxO64TIHUNSFjwqLKdOQCjFV74Gr8G3YGo9m1H+T28RRy/wNkl8CVkBoHGWUbozUfPA6GEwuqHIM
etiyVtZ2N5hP3+hy415i+H6fufohMvNXTsB2BY8EsKzWU396AlgYXd+q0vASomvPUzK1SCGgpmjI
8rCuhj6/ysqAO5Ofht8MsNes8RRHXt5hqLUpLnGh6Qv5ogHf768ggMEZinxvvB4rqAWiquKcpYko
pIMTgcLQtRiisA2G2pc3VkbbVgIPn/mY249pUtuxB/Wp7UQ8YvTKMY3hJs/y2rHG5EVO5J2rapy7
EHvx+LNuuqj4VoTBlSoo71Kp3OK6ivF6JyPOoF6CMNinEdlBMy8TUUYj2o0vhxhRG+TkzYhSz5MR
lKsjH3ULwDYHDA4MmEvRI5XlRe+LDpoF37lP2QMA61WgiHs1ih4kJXwJY21ThKh69HLAM1ZIXSQA
vw76/oYm6CvP4g6KZKwKeDOG4F70ITAOEKXPBhxB4CzdaxuMEgtS+hiRc10VmX+oW+nQKPr33IL2
pDbeIS+zJ7gEeFzWFL+FO95Ho7wv9fBOHkG+yADoc1/+Io3oxI/ZftS7u8J34XD15qtHc7Kp6skU
qnyIdAGDe/E+r7I3PNJ/eIlymXY84fdF/Ry4PEG2OXd7ZN9BxsYNHf12zGD2ttLe47kStmQfu5vM
N5Dc6qPcvOb+J2HFWAyDo5ehwq2wDzZmo9AcTpXp4lJ/DcRydAJDEdf8TKRG60L+Fgv5tOYvRaF/
q2b5VyRgOmUfWY48qufX/3OaTDzF+ee/qf7nJ40YnSHnrX779D/WOOzWw13zvRzuv1dNXP/f+Tz9
y//vD//j+8/f8jjk3//7P9++JUHqBBWvJB/1cb3xF5DwfL3yFqCBPPnYzKuVX//vX6UKkBeKi7/8
Do8aofp/qSLMV12HPqvNYYg0PIHsws2y0Kmgu/RXqQIOEck+mZpCxQTH0hTp3ylVpi7Vp34eL1Oy
BkKXBpMEp3zWXwonBgoqhtkh7oLnoPOwqfW56tR02aA5hBe6Hiy0EOel0YR7hIsAIhiVCvzJZxGL
UoMTEeIDJ6LI0oMmk/9yVfr/t12JwO/XEHAixG8RUlfSEAsN8gPsGbbEewsCKTYwTdacoxL19h/T
9B8Ydd9mQVpX//2fvzXngDTTBqVlLU061vP+bgH4QCzKLD+4kRc5mcAJWfKOrAjxwpz9FohCFmkw
qMcIC/ASNWskGywC10iN7NAiFNXCO5HD7KCJ8c2/OZ7PYaSZhEFDFyupkjg/yONL67qOV3l2wtvd
+Si/LYBZlNkCQKI0rsbcQ5w/AZIU9S8UeB9/EMKahBiQB6NJO+vNyjhJm7Db8kPspjXaLsXVIBnD
QnP2t63DOBR2oGlA69chIX2u8ZPQT+I+0bKDn2gOQkh2ST2sdVdG3jlIny9EO7UEjqNNs3r0aCEN
aJ+qGdEacAZQzDGj5o68EOTUp8FPjTs+Hqw8jcyGBGqn6LAizg+V8VCpD274dP67/N6on6bMNKeE
o7J15M+DKJnFBhm+7FCggUXxBbvJdbPY0QKabjTwixWS7coaXgfAWHFxv54e3q/ws+FFGSJdncH6
9nB1KA4WVKbz4zv9kX4FmH5+9JF0PSEdqIwP8eoDSgxYU7rh1qrzP9iox/M4u17GUVDLmWVmh5HO
tDr1rGhtkN/X54cjL32v2T4auCdWrsw+qtL60OD3XWjJQU06mBoCMEbYimI/YFgl7GSrPAQVhvC5
B7fIgkOWvQuuBrwgvaplk8cFHK/r/kKU6Y5JuvLNy+QLhQs8DTU0+kTlPi70r+C/X73BX2eR9w8k
3788E/AHmB10P3frr08zS6GJ18aYnfNp6Et/Mfvqrq3rH13o3ouG9uJK6gFuyFrU0/fQF0THlAwM
oGIhWAkpMlVBsLasZq3R/4nQ31uVE4eHU6zYa6W0jcR6G0u4GAVabZ//Ar8/t33aMNYsIwdWPhaD
l2OayqVeaXNHxMJRyj/6+FrrUeWQxIVPvrCCrVlyFuRBrOUpOfstzvTdTR49uPATz4/q5D4ECWLx
OGqCLZiNKjEHLtldkh3EAU54X2vfArnd/70Ys1QzdvRB+t7KDlUDHE1SnLBd2IQn8//RKGbZJEtE
NRmmzdEnr63S7Wizl+mDFd/2auWcH8xSqGlCj/KKUTW5JMDkPUTY8yBoi7IwjMmsgTV+VxUP54Od
XAKUSIpkUmpI2vTzo2AW5hfmoDNzubkzAgQYM7Si04UlcDII7+saVRpvypMoz3GQzpDVbIjIYC24
ERevioc8ePmDcRyFmCWvLBVHacjdDIHfuwzPLL/9yblfGMjJtayJaDXgTq6QFz4PBFUPkD4jUSyv
AbcFOt24+4Nx8AosG7zxy2hvfY4wcuzTr0rzQ2uUtuVdFemdbLyej/Fzy326B0zpEX4TRzyodSSE
PgehO8aja8NiNnx5X/cpqmtxcO+Dtldp95R0brA28laN0twjfPx4PvrvOIkp+M8Hbh2FXphVnxaD
gsFwrSSUtxpaCytdiNboO5cH5AyStUR/5B9d9n95Fpxce+j5UmlIMFWm3vHx2lNk8OPKdD9wYWvo
MGgC0oMVLpw4p6MYKKUpuoR48GxGy7EQBrWhYLNEdY1IECpJgA+hVZyfu5NhTGNCTJuyZs6vU4MX
osIucwfBJaWbXqTvTZ7xRbN/Ox/nZAo6ijPLp0JepIWPKgVZ4Z1xYcUS02bcgQFYB8HCalwa0yyz
lo2rRGXBegiCu6F+7dMHswn+ZN9ayOVNWicgR2bjwRM66+OILCehHrDqTGOfj8L1+Tk7NQ6NeyEF
tWmCg59+fpRJUaXIeFcmbevFh8rB3ZU56vhfzgc5lYCOg0yb6yjIqGcCPgU9H0ZEXf+2du/P//6T
g7C4eCKSiDL+/E6AkhLPCFIE5rsCVqT6/k2X8tAaegtp7tQC047izM64PjRaowq6/KB5byI9cSwv
EuovS7nr6np9fky/2T/hhUjX49eg5pOmKSE+3uTUHkGSWihpykbtrVIHt7jDOWWlbmMhPNBluC6b
Em/4fgs+c18r4XWF/JhYqusYFOz5P2qKOU/Bx3/T7CTpeDFNQ53Ll9xgxoMy7psB3TAfTHp78cKi
WYo11Z1HiwYcL+8tKZMdeJNded1fDipvLRlmRZ7fLwiCT+n73MBm6d0D+iFmKsEys1mXvO76zd5M
nxukPRFL4SJqm/+u5uPs+87bWk0mZFXaU170frIpANpW2VcMdBZyiLywZtVZojKLsqglPGIPfqlt
Pb3ay7zfNc1EKau/xUn0EOLflyioIxhlftkjOzxiDMyrxD6HQFpwG8nRB1BMNMDEcF9kmHK29bpF
S433v0s9txDoySvFSdT6W1DoFyhZ784vuoXdrc52XQegSPQskeJC+9BQ8ELReNWByz8f5fRyQzkC
PKiuK/PqIgIFqnU+nyOMvxZS7IDwWil0Zipl4ZQ6PZxfgWZZHevFCD4aeyjLfxh0xmsFeWr/D0Yz
QQ01ahaVdslsowpy1YmRx2gyaKvFszfq+BYC35cD+9+ftuNAs12qK2jcZJbOKo5TAzUqzDZ5CTAH
70IQUn8h2KlzBG9X0LWwcgFHzEaFslNvofbBHQNWcqDeDuLt+dFIJyNIVOTcKSaZzFlFlOc82DcV
wxksFnaPi6fdqc0e6zBva4jBtVgnu8aTEyfpgSHRc0NDWACgC35WDteRnIoLR86pZQkO5J9/0Gy1
CEkayINEIShmJZwtVHH8R3G46CCCnh/6yZGDtAR5BTf6t+o6zFLkuksKgTwBy2a9kfbOBzi17vWj
ALNEBOonwfOSkfhgXTW3gTZ5bw3BgsTttN7miVwHxozWCnIKv9XpkgQfHSFv2kFZ5PRqvg+KqzC5
TuGRiuZDp5YLS/L0qP4Z77dmRG1KY5rRr6uBI+Wh8J5o5bruELj5k9n7FWe2DqzC8BqSBnVa3Dpd
Lz1xfjy0qbUwfbJ56rw4mkBr9pkGzFLDwpXxsCkTC0ipm9xaQqlfVlVc0tFNfnSCcEgQmfFD4J11
Ce9PNEGXCZOCW2Vi3+ub0QOYZgCgsQyUcZCvdRykL0bMDzd5W2FyoeBJVYrBAEMYHwwwpsMaob/v
nRn6h8GQwWErZvldrhNUJwxk6BspwzEIuYbJUUICC4IozKpEiws1wtExKwBSuQqyuXK7Fy1p94Pq
XbaVeTkGKqbZob+Wi/Ra61IBMJu7EwJ124NO8YsETjx44Li2g65e6U2EE3DGc2S0LkID+Cn+Vib+
EjCY0CrFp7twLNPiklQ7BWABK+LVUgUPKxZoYAibtpgov5lxMMrsrZZyTKLHHTgurDiDC2SVnmof
pCMIwABNSCXUHoWsuUA1VVr11XAnjt6DZnHKtvqF7INNDOTOaSNjazTaGjnOi1bttvBc8XDMct8R
A2/HKfaUJMEGeTIksLRbaDKvuSW7Fzqi67eYlWt2OuJLqXY8y6pD4GC9iZKamn1FhPqRYnrSkLJe
Ux/hwqCsZCcbMTBQi2A3pKA4O5y6d7UnVvvc78tDzJi3NNpiu9GUnRLjW2948h5etLEfWwvzzlgY
iptWcWW2dpRfxqWnQO33NAA9Ke5XeiQYV6WnWpdgf69zy9ccr0VVQysC996HtDrR4OMQQ8WhX2Pp
nKEYUIcQ4qHRFRIe6jzCxLxeFJN7ecj0+updLKDGpdVjYHcFvpxmkRvIMwzDSsr81k5dJAZbs4q2
AKFuAwTQbF3LPXD/0YsAZB0PM7hrstg+DS2A3Nq6ij0z2QxaddlT4lvNJMuZjKXDf4K10Rj38PyR
Q2t51RBMbyNl4Uef5OK6krSHpFLu9ATdAqESnaYMtmLKkgyk/CEM1Y/YUN81CxsDH4QSgon+g4Z0
ipAluxgxq6K2LtoeO4ywvWwsfWv62pWZGldRJj/g/HkV1YhWBdJzNrSOVscicCX/o2+D18xE4w6K
XrkJZADVDXJXtZXvrbYFKxHSh60Q4ShTHSxSXznaMOwKMxK2SaLvYJc+NU2HPl3g75QcpzPk65Eb
kK2NTgtmcnR7gEchXgFVyRGANPRDm3QAfFvMGSBLrAmi4gmBtEhTwmkdoMJ2oK1JF6q78kQlWMdi
hjAhMh8omeziuGQsqom4fDZuJaW7E83oBTDIexcXmxobNprXQboaw/YtytEqyALzAwkaFTEKXYV5
iIZH7w5s8hhVjiDatKXVQM8FTB57uKIAWPUdpLt4lrGQHu3aYqPlw1Yb2ysP7PoqS0r3qmpGKFiT
smSSNBcqGN2DG+bplrySPxVjDrpFaD08zdVkn2pqA/ZD+56LYEXTaKGsPX1S4Uow0VWk39SuwqRF
cXGq/7MU3pi3kn0gnXHKkxNgK/Ujq/X1+SPk9An/K+CsejJ61Kpr5PwOYzvQB3TNa9L1QltkKcas
HCxkTyhLkZYF6mpfvWK8S9V2oUZbCDGnEcWqnrt4jfNCRmrFtWjtqw9/a6K0WRFY1Ek5KSRSQxQB
HIfnQt/+vQCzw5yeshzho0QdK8DWtNStkP0ljf8vG4gnu6WTAv9fy0ubpvHo+gzfCJmahGvGKNzw
CL0pcD+SMWDy2rvYMA6Zj5NUtht5pj0/tpMF61HcqWA6ittYpPN86tJqyvC1U+OD0kaXPFE/9bn8
eD7UqUv78RBnCxo1ur+wAGYV4+KFnvEmsvqtj6gOkjPSVYDW4/mIp6u9X5M6W95t01atO9LJrKS7
0t00eFeq1R80ZXUeNlCGkGnazzvNpRFMHre0Itxg7/oHQLe0tLM/GcivIPNHO3XQPFWYkg8kdZ6e
euy2UG1I/+CqezQUa7bOqyHh19YCKY5n7AqhqnB48zh2z3+Un83w32r+o8HMS1aD/v/kTXdo1eID
R7J14I3PRVLaRVPdCGZ9GXv1JtWzTYVYQthHh17oLnqRboKYXWD0fjvhagOZGRgHH9UL8VrRSCst
t39rQComgTZdNM2VqWFZcv5vP7mgjv702S7VKchqraTJ0o7PJXpAbWpuGhjs56OcTJlHUWZ7shcF
qxNHsrKZ1lvkRfe5mS7cU5dCzHaGxo3HNwRWbdRejrhHI2j998Yw69AByEL4tR+4aGneA1CnNcrT
C3n/ZOr65zShaPQ5dWmx0eRC6NPdLL8ZyY2PGrWofeu1paGc/+j4anyOE2Wol1UYqB2GKrpTW/06
HBr0a6vYOT9lJ69y06PcJBZI0prFkeQW/+R06h3Qz7KUGvfyD6X6VohgLOPmT860o2Czve5JZp21
Loemzl7nSWkcn86P5vQK+zWa2S63ul4xKplFXMPGy+N93mV/tMR+RZj+gqOjC7g33fyUjrsSfS2M
yIbnvRDh5BfBqhNeOayP356U47STaJpPaZeLWIBTYJa/JIjza9Sncr7wRU4sM1gfPI/z/YFlzR9l
Vau1dK1nOLH0IyobWELpqlmqxk4GARc6gUBRiZy3TYs+aKow53sHhgaK7QX/NsdM2vX5b39i3pQJ
ffp/UWaLy6jVQSlhmx0sY7Tr4DWvLvUQ/0bz4CP0dj6WNG2L2XHyKdhsoSmGMnrWMK1kodmPcnrd
VIi06e2uhWrnSfVF5Wdr6BRbN002kte8nY+/NKOzVWg2qJqkNYVbqV7GVbXJp4s7qejvRZn+iqO1
LolJofcV7b7JXS67r/v3wmwWVvuJGw4TycVQokrjv01f9TiGmlRyXdEba5LRzuQrCVx+sw79GxTU
nLFewLqcyN7EsCTL4KUUVtP8s/mwFsWC640Ppi3hhg5bW/VfuVGfnzl5OgY+rY8JHYwjF458GPPh
q/t5WKkbZhl9RsqNTeuI6+xu3DfjKrtHkMdudx/lGqKC8KO7KR7ap+5CvT8fXjqxPj4BFGdZ3eAl
zOT6zemxNW6Sa/WLdlHv6oN2p22TR2VdbrudsTDkn431T0OeIdNmazLH5yQbcKc/XGgrYfX+Tl9j
1a+220tzRevNDjZ3C4M8sQc/DXJWTqCI3BaDQKHdHPzHUIJhZev7aM81GTcC63XpiemEZgTwjl9A
qTl62ULLyo07Bog3zmV4y6fcBmv/wbi31oFdr/u1Yhcb5F9utYXb7Mln3qPIP7PR0SZR9FxvBnUC
5+xyZ9wgn2mPF9GVujdslMNteRWuBSdceO6UpoT52wc9AlDNNks+DDROQhKq94X2lhGsjMr2H6qX
/gdqasBNxJ2/cBr9iyn+hdmarSGeGcPE9z0KuI13bbw0b9Jlu48OaFJdVI7+QlEiXnY3/trbCJvz
q+n3HTst3yOY1ZQ6juZYVHNRHnOO3S8QWZzRkRzfpthfhZt+ldj1qrfdVblCDv9i2FnO+eCnjpMJ
q4ySMqcXsOXZVEe+X7khDLZDuDde+kvtIvuurYvL6rH82rwvxJp+1/yzHgMtZhk3EaIwl+BjHSDa
YBa8wYZ5F4KIuK0P/n1/Lb/34UKOP5kajiEBs4ME7UstGTrSkfi1/XDvEORb+zcIwN0O35Q7Y1tc
pmt1522UbwtDPZHuj+ER6qxYD4fQ1bWB6qZ8qa2b6ke/767cvXIPVwlwO+1DmbazTZfeKRYu6NKp
vsPRkNVpcx0tpxJOR64aDLk69Bv8Gg/9XsdeYR3etBeR/THa1WXVQs2zxZ13s9TFO5kwjt/RZtHd
voHPiIvXwd+3l96u3Su77CnYljxXHpSDsFV3/lcJgY77hQn/7dhjEx3Hne1fPcxqpNNYW3211vB+
dsTUhsKH2/Vq2GfPC9FO1A6fos2WFUQjQxSxDiEtWg/YddjjPrkLb/oLYW3Y1Sa8tg7mrt7m34ul
yNM45nvo+AFstrCkqszHtOLoyeXVkF8Pb81V8jS8QnwMVLvyt90+XiML+bow4FPr+aiZpc4GLAzK
qFYxgLJsPX74qu0exDUyN45+6e2NO+XgX5i7custpMbTD96/2nVzflDl916ipxMaYZ3u01vlInnS
7pX7284hJR485B/eFwZ6qn45Gqg2y4d5Mz0wIvrN0S7bBtppxSp+iO769/jCk1flNTI1/RNcVdhd
fzPy7BiQhTEOQm+qRxG/I0H8MHb5jXWt7sd7f4DRYaNjc4F0HlLbC5GnvPv7mvrVN5yVjB1WKn5d
cnf9Ujvduty/BytvZdm3vY0W8+ppWP3wlo6dk8v4n80MsL+fkxQKM+hTxtQVwbX/TX6zLoor9zK7
DO+TW2Vd+Sv3eolqdrIyPW73zeY3RbYSvVbyYrkZDtyfhfv0XbuGkLru9rkd3oUqJJClqV0a5+zI
c81KDMq4nIJKm65YpdnO1Wz3m3kZfyn2zfOQ7stsY31b+KKnw/7qFcy2q9c0Eco/U5Z48e6Di1Bw
/OQqspM99OLGhwS7Dm66xSLqZCWjH3VZZlMstZyJbf8zLaaX0gZvznW7v+m2Rr3y7sy96oyHYdM8
ei/gyZYA2CeG/OmCNf386NjzQlNNUzrrBxU9oCD4qlULWnRLAWZzmvNwkOgDfVwjqfG0C5xYDJ3z
322an9lG/DSG2fylQ9Q34QSnGYM3wxzhAwlrJXmvl9bHiQ3/Kc5sVeLNYQXJBAsJRQORokPfvFu4
mBmYuGZLSNGlWLO7kuDmnYgucHbwFOUSOviFj3RpMennhP2Fb0X356fwRP7+NLRZLvOsamw6nc5B
rXyPmo9cvBPdamFXn1wJiOUBRuI2/1ufrJUEKaoEirss/ZZ536vx4fwYln7/fBnEg05Rzu8v+qs6
/9b1C3N0cpkd/f2zz98a7QhJlVNV8l3br59D9UrLLNSCnhfGceKeDMjs10TNvv3Ye23PQzINxdRj
bRXaN90zd0OjPLe1inh9kl74EuIGmX+t5u5FlKIT7kEpqAWcHD3wno0LwznQ6UZy514lLQSAoNQA
2PlXuBxoK3Tvr0JB2QptcY/a1VvjoowVgihFhxWEpCqHgSNbfbNKav9VUDvA8AZv2X0TILSBokWu
DYfCa3AcwAVFDKzrrBci2y0ja2HJ/JTE/G1rH03FbF2GjVxJeczWLgT1ezYYP+RmQMjVYJNn4lqz
XEep6+9JxYzIpq3K1YamuW3U+cv5b3Jyf/z6O4xZ/ShMootZSZ3sSa85WBgh3Md6sTRa+VQiO4oy
O94lzxBqIyTBSA9Duar33Tbc6PvhRnwZLotNvNAvWFjPxvTXHKV+lAhrCUUj7hwRNu6W6MQNxsOX
FQJw5ydvYWPOm3gVr59Z0tNONhBd7jlncPA7H2FpKNNfcDSUotJGGs1sfS2ywFeN21AAWIntUBHL
0sJoTl2OESAFUWlOTGUa5J+D1VGRIttOHtDv5ANArHWOuuMqfpcfratsn66jm+G5ejYelxp2p9bg
cdxZfitrlOi8kstEGMZrBa+T7KVqW+f8TJ76VsdBZkmui0wtHVSWYKHn95Ev3JVdtLDuTtwCP83f
LL0VhdkV0nSMion21grWVgstGwFHXFw7FEOMR8Wzdn9vVLM0klVo0QcVp2nqX0bdQ4SOzPkAC99m
jl9p0r5K9OlsQNrxfpjUaCP/XvSXHrNO9QmO526OYsH6Wu3LcKQEuRR/KO0q/hC0rXXtbRHi3+M8
ILcrPBavqt3SPWBhXfx0vTjaYQPq6y6WydkBn561hy6O6y0NbinE7A45ZJKZBwb5CN1wO8YZWVlC
epxKE1gCWirqQ+hmzDlrEvrrUdgC0YEFce8KumQPQv7NjYorr6/+oBo5jjXPrkEtJG1K87kacR14
q6I/eBk5/v2z2epcbyjHiYqPuD1eZm9jc1tFKlrpwsLSPlWJHgeaPtvRl08GTexLTCwOKKjFDUq1
MrhHhEkxa9A9a4GLtBRsllu9YfQAMjFrRT84KGhukB9FzUm1A52dW+sLk3iqjwt3Fv4sNDMJOt4s
HqJcSjeZaR7GG/xX6tsY74VrbZu/0Zl5Hhay0Mlq5jjaLIN3lqlgiMX9ctykt5wbJpWYTSdoK12h
/2Vgs7Rf6tCfTExHA5zl89I1qjDt+XoKFkuWI9cHJX/6g9x3FGKWzzUfJxtXoUPgax+Nxt38Jkge
z4c4uXGPQszyNwAwE91fWi2hcFM2yr3ca6soUZxAb5ZO95NZ6FeoeaVXIsPl+fl0E9oE97iCSM/9
RbIt18Z2XPfbklJ4tShuvhRzVvehT9GXlUVe8h/Hx+F6eEqe9D0g4R9avKpu0u/Kq/t2fkIlhJ7Y
t/PS2uS9E3iuDM16DiTxkkIds2CaU1W970X1prTSiyZXLws1uIwsCYXpcYOl8etoNvcYPCerNrIQ
E5PvxiDcIaeBZtyAwZC6LTN8++p8ZSLUEcTuyqo7R+YkmuxQwqqy2/arjNWOxKNFF96JwxcVIxQr
tY3mMoW/pKjhczZ5qpnqurMkp5TK50iRvjbKwyAJ69jS8cvAOqTLbT8abVO88URxO+R3+IKtUlZC
mtzhCHSn5OOmSkM7Q3EnGqDfFeCdu+QRj6RO1lc5eMlOuvKSe1UUfqCWgs5hAAw42Qb4IGnK1Vg/
DEGJDtWlHMfYU4f4MSmO1CY4+g227yqrrvjoo/vIU78NQ7dJqn7fVHB4Rf+QdXiKiNpKkuIrCzcU
f5+VKXjMYjLPxp7QQpwpXfv1k44FWaS4Tw0US8SQbyTNR9z2uyzEjgqPpYyDtafoOKN3a0P7mDzp
4pw34J4xeysjsLayH9yJ+UcaJ5u0/xGI+1ZAFyRtr/Ac5R+02FhLPPx5doiD4lA9DeW70aNSPXzV
xSdXRHcxuqmNh1ZX8AFuVg21ViZjqZLZGsKYmBUi81FjGZWtRqk+yGZ7hxQepPwRM5fIzinRMmSp
faQ/a0HZuGNul7qwa3rd8aSXbsDfToekXUE5RwEfCx7w2q+lqeDNXTrh0K0CkESTV5vSIM7bvyBt
ckjBvmuIyUR14IjAO70Ix88pgIvyIrSIpCpxJy7w7IkcUVJtnBWdTrhwK8NWEnMfKngr+sjaVcj4
GdYO9OxqqMZdk7TYexi2h3Z6jZmm1mYYIKiM5TuyvGuQBSDu63Wewv7AI8esvyrKD6vNV5Yo2VKg
O5r4w8XldET+QNCDG5W1mhevmOtkjQr08MX0bjEUlDFtQivAGaC5FNlNoRQ8Z4vbBIPn1uiwzEal
GO6DkZiXSrcVG2ETJPpVWWurRujtMHDRk38ctMwORv6T8bAXf1Hrt77Fyi4JbbWINpJ06UrvQfyQ
orsee6ot1akt9+gXNdEWYfK1oO3Ax0/qkcBKHzDZsaWOv0pDNtwKNhL3O7PPnptYQ+kgQFTxbYg8
R1XylYEFIeo5ZlNexbzyKbFdU070yEn3BRLv4sCwUhR+oteOdkEvb70EReZw/N7EA6h6Za/gQdmL
6J1jhx7n29rsHLUz16HnIrkJpaHH7fEdUPfKq++Vsl6naogpVH0Yuo9OT2AmXKXQjVZG6n4VI3kj
BCGcVrz7vPaLIfpYmH9YpbD1TIGLo7UfgFVFQYn49rUIM6lsdm6urxto1G0d2F6/admfQSxucB54
iZu7imfoIWYPvqnsgVj0HU8p7UaJnEF3xEJGk1HflPSvRex7KqQ8K+BUAZyVIZGvKhgN/XCNrva6
4iV9gBtSoREuh/JKb/lnwq3uFxgahDYeTtuYTsvYQkgT0Dm1gl1lGIhi72O32JZDgzMo6ufdDyVP
NpHfczfFO8fgpSC7w1oL9Xzjsk7uMSO7isVn128dTz8kVXEr9dJKcr9NvrBG8hXleQgUWJGTTeMS
GnPSfpEKfa3QtGnqxhEaGbFVbDBw2wn8+xiDMd160cfQQZ3bruFx6u19qmMciWMiTj9Ohsx7pvEi
JWh2Ios7Sr1tm94CVnXwNrdjPAkM3b3S1NgWC+xD1IB9i1J1dxBMdGYNrIsy2BW1uBNrBD0BTicf
dXsba4bdaeLWa7CXlVJHFDtEmHBN6nW6SB+98ZQItKTcl4SJkkITcyLQLiUOAXKHyjYWkVMeLjyn
052gv4+mr99heXqVKq9o7zKom9DbTxSvDP+vyZGgRRKqaS5c33eq4otUi7YQ/MjLryXJUBszlNAN
lr206gTfMRu0+geILJxH5mjZStOsStk61A1kGjaTYr7kPk7wBlZYEn4MybWRYw3a6SvBv+6Yud79
YpgI76pIFSo/BNJDjcxfg6+nmLznAQb0QIfGsrLRYDj08M4npb/kFaMDaHFfGzPbFJkC7at5tBrL
DnjFkUVHQSS2zG/z9MMfvX2j3GraW4y7ryuhkIojhGutii6z5ckzCnH9NCjWoX5j1ToS6tJaKHmm
CK6VavLJg99Q5zZHCr05ZVXQzymtC4E9qEiAExVORkCKjWytBZJuPTwM0YWIAHJae5dVgLxbLu0w
EcBqwXL67lIrHgMJvRIE8Ft1dITYvIY/aIfuMx7I60G97jz83OqKvwMuMn0rVSeLjrYWDZtcCV9F
U9h4eNpWemBb7bOvi+y87KIRzX2DEnPkrQb9wazdVQ1UOheLfeQ9eNVj1oZf0DrO1SdJUJ0EG6xU
Fdc+1golD10CpNmiSfAIvNDrdA0phaz9pArjthVGZwiGrSo369TIt02yE+rrBmdosBxrtEydqC+d
UtNRY/dtOf+iYu3llR9mINs+3iQwHdZl+x2X0UEAdaBFpItxXWTwGoXEHuQGiiD2f2jFuKhqyIEA
pRATPBTI2BF6+DhklKaQluSOaqBxnUh/rz3DwTzGGbJvuXCnN8Y6Qdm1x/7Ri304DtGmQovO6PSt
r1MFhW+Tzq1XZPZY9HsXZefExU7Xm1x98ftCPFuLC7tD8Ngk1/hYIjdyyacu3kfJOIjWdvBzPm9w
SPU3XMC2OHlvVA832Vb/VqnQP30eYZTLDPghyzETExuZR1tSiydfQgJNra5lM1tnmYsiuH8xBNdp
o281g6wRt5g6GhvX+p43wjpvRqfHpySXqusaYlOA42yVfufo5YSA/qZ+7y3TzlJtI7NbmohLfa0g
8k1vWp7UdtIriRWjNAjuWk9D0D+JnA3l/5J3JsmRY1123sq/AaShf8AUgLd0J51tkJzASEYQfd9j
F9qBNNIeqoYy0z5qJ/oQ2QSDGRm0zJpIqkmaZXSgA8/x7jv33PNBlPHFFw1EnjIXDlKQI6E0yNHC
pQPuZ80r05Igpj1m+USQjulgeVqZDIvWYe0qKN16Obq6sDFxxlQSCwP51gxBYkSV6weyWyKLD2a3
sceXRhnOSuW1mQfy7CZPNZ/7JAbcNbnDZK7K/tDrLNvcdxuDI81nS7xkpeL64+BqZcvNUSgxbucp
OQeZmdfBBsSalyQHIANnahGuTF89aEV/oYjo1MCN08bHNgJxXs5OlXRObmo7QuNXiSJfS1wzipX7
YHo0IgMxNiTArl3JdXFiJvR+1u+Ru53EijYaxVhrN1dxbV2o1ovSlC8a2sWkE8+sgHiOTW7G7DWN
vNKM4LyKjV1hzitDt3c1C52CwTHKiAVHzHRhrRteK11DEwNHpZkFK92iQJY3lX4d0+ud0mdpag+T
JXhE1W7oWldKrpt63PHtOqv1fF0G6n7BFmiQ7cxuYPYSz7uunvX1c8AAINTIXaFKblZVUOaNjdlJ
5+AaN6bCo1Rv/ckmRdn0/LRYz8NBLQ9w17y2C3f5yO8Ugl1Nhy2UrQzQQYX+4JugUcwbYd/N4yc9
Gr1Z1ze+MRLVrGwmMEBDIrMgPqfQxRu95MyQbgwZOFwAnYP0X/OqzqZNkYCxML7Eo7ltpS9aD1fj
cmJ+XTZpgNRUWPayXIAbwrcOyxdAjKDA55XQAH33/Qbh3Atsk4hFA+YPpLdxdO0GKGt8WfBb0kJI
CYG1ytfKKC8zq5uxeYyAT9iHwU42kh1yfq1XIYq7VkgOHminxipuRmzaULRBy3qNJVYdPdkmu8yG
caMlCqB0lVWqOQSwr6dJ86zEWCvq7DAP9fXOV8LeyPQliZufc8VjjtZRKUFrcYoqi3h1ONzK6zR+
tkbtYFrkM0ehO5CLQirm2g73uIavTSN56ZmRHvBKTETNmOmjxhe5hsdMCBPfR8GYZ7DKpmvSW9wc
1mhYVCuyDMGrqg5x5HFQrhnC9jqh73QGrJlJBPaKsyjHPNtK61Js8zp2x4jNWEVd5vlWl1YNirUr
AfiBJU/uyvgqlU6WdBUo5wOt4mWnHaTLDFKNXeYM8rTX0ixupizndevnoRcCQR2IwJDViqj18Jxr
V7xnylBx8gkIgG/xnq2rtUjTuzokV5uoh9SzVEKsA/k4mk+JXXlWG134vLCLlpFo3ivSrewvk8R4
RHvrQpPCa0VmPNgOHF96SOLLyX6Jculo6b0nqkfUCbhfMpRBY6MIMlJrwv1LvuJUFmmu7+tCdVTm
bceRyjLVV7wPd2CmCFWMqEjOAn0kqNtfWRhk4jBeZekjceQOVNqVVbQXAE0dI97axXVrsTRKeJhB
6SnMr+Yw5Eg9XcuiXadpttKAolUkFjBoXoJEUJOAUO7N3PYu/RBI6/BNrFPLybusiAlvXFsHbdn5
FwY7my8/z2p1DK27FpLKNOEGSMPXWbQgIPP7VB/OmmBLfN46y84UzrfqcGiagMl2okgW9jpbEZCF
FXwBdy6Ku0BKnkZpIsZN8a+kkrkL9pO4/yzJ/qouS1L7o3Vbx1dqJh1EiF4wJUS7987CAmstSOHU
6VTehDSOm4hSuqp1xtMhEY/VPm2DY5rJXlhaLoALIK35dqFrNZSGUvZlivZ+da9w+hs140r1uWe1
sSW2/oxBd57FsOtz2EC41ru+9nIl3Q+1xHxTfJBSyjKRPfUZ4KNcvJA4x/oJpDNmAo8Ng+HuqE1b
YUdf9CAmIses1soYXUiZfyylEki9LC81TkE2vAxxaRyCyVUkwK5leOwHxCTS5zem2e14u6ROmYXr
OtXXZPkemjY4JXW1jybDAoYxPTZqQhpysku08B8kkKH6fBN+3inTU2dLYRzRf9Hs9qjmEdP98+ef
y0s/Vh2/XeKdOB1wwhoaFdPHnN9U/VYIgmM+8l/9UL/SAN9iuyBQ670F16RRlQUR12hRFUQXur1y
S+oEPLrB+/mn+aE89+ZKy++/VcBH4GAioPnrV19Gf1V1H7QKfuTXg0gpmyArCfdRvurGby4gtFKb
CeBnzg5ixEt3PtxyoEP6iV/r12pnbTvEYc1JPv38Y/1Ia3971Xcfq5RJ9lQgmOyDpSzjBW/krzMF
lEwc0z/oz7691DuZHeeMFJKrzLOC0Mbr+xAUybrVJIAo2evPP9WPloUNw1NRiHkmI/vd0ivTPgrq
Fotc3EsFJev0iei4nNi0+DSo5QetzB+t87cXe3cLSdji5RqwBotKO1hoCMzi3xah9kGb4kcL8O1l
3t0+W0J2k1O6FJ0qLam/X1pJfLAYPrrEclvfLMHATu2xsmgs5snAeIKYSEvpn3/+aD66xrteRNTE
lm21rIIhhvqe3CIz/YNe1dsb9a4VQSjmrMUmbrbJVo9BoaBspPatrKLOdmLcTUr1Qb/qhwuAGHxZ
QERQGAj4/rZZchxb1uI5EtITgJcx/dT3H6yxpbfxXqe331zi3Rrrs6CbUT2LPQEG1HTlpG17ke3M
2by2JXEouuIAu+4WKGe0/vnz+uFX6c2V3y27HltdyPRksU8m82pIU7fQAeks/Dee33/uUu+Wn1yI
Qm0XosHMScEnmXvghYf+Ogz/xIX29na+W4T2qOMSW+LG5uA5VG9h8HywBn+8JCwB18K0ZV5B3y+J
3odKQtg8w7KElzixeopidTckw+0/uWPfLvOuJVYTbUgxgmk04HjURfs+nFdDuwuQIP8zFwJs8f3n
sZqxJKuR5lSUjzuOg7sys/dSEV8D3Lr7+aV++IIQv38mxlu/v5RSFnVdNEz79Wn13JaFC5T0o+rn
54+HCNbvr2EMszUNM4u61IGDVq6pnOgMfXDPPrrIu9eC3epQf5ZBBz9JMyey6Btp1sZI4g9u2A+/
oWCp6V3zH2qH7z9MltdRBD+KjYH+h5khmN12FjKyvv75g/nh57FpE4I30QHWvXswJftBV0R8nqb8
YoramfWbqnv9+TV+5DQnBvrbRd49maCTaFslmL7V0aIzIXEawp7me83Qb8vUfGQmaXSHCDW77Ada
OqVZOKqpr0QVvap67Uia2Ghj9PzzH+ujj778/puN0bRDKxwXZ489nhWkXWj9QfyTxIjvPvrynN9c
JLdiaZL6Od8TDXgmKw0CVLmRpY9y7X5gd7AJxSIsXNdhmZOo9/11VICoZiGx+I2hvmvlgXQx/3NZ
z2c4QS8MLV8n8nCYyJLixfIoC/pvP7+ZP5oX1Ow/vuF/AqQkY9nOYU/NWdzlN+MOn8cXXsDyQ7tH
vThMN4VHa+YsviUc9+Hnl/6Ry/67e/zuuzL0WTYDVFhG9pq7+pScMUXh0AOUBKqzExwbL9w2F2Pl
XHMEDR/To/pBKvPXYuBPO/mbBf5uJ++KqWi7hDLO3qLlrrVPyEPY+3cQR8/RtG3iAq6+fui/xcg6
Ri+8NIvX9ivi6g/k1VeM1bf/+38MkrW86f4a6nnzNP3rHKLnn+Fay9/7HY8FBItO7lcyB6F6ixns
d5Kn8YsFiZOIha9ITo0d/BvJUzAwZ3BOW05rBJv9gcdS5F84iRLKsbjLDIuMn7+Dx/p14PztYhGy
TEg8261QZWsBMH3/VVUGmXJ5nIytKMoMza1SvNmPb+QQqFTVmOlG0sb+NFkh/MWJFi4N0MGVOoCQ
UU97pikQKAbweZuKTrU0qNeDLJWckVHERS/OpjrfDpZ0DkpoZbT2zWhpT33qS3Q2Mh1W+8RINllC
5LSVHc28qIhXcSdLF81gkjZTDZspK2ZS/WrdSRZ+4IB6LQeR2BRpCltQw7210AZ1FQx7CoBwGKy9
mplXYiETDqK9gM49XEytViNTicIL5BjeLxqiasdo3obszJLMyFEJJXyQ7J0t12LvZ8NAzJ6d01VJ
gVEHOPjUsDhlfneNbH89x+UpTqJ0Y3NkclNLvlUT2dxQsISrbupNDzb1ReKPk0MPyffQmsK1LUHG
NOmoxUGIIF27hp8GrjQo56C1V13QnoqxPw/18qqFWIaMaU5eHUFcmlr9EnzAoamHUzubV6CxmddU
HwFNDoTISvfk9pFsaEqHfsj5lTI+tEXzUMK1irLpUzkX3VNuptODotsPw9iJtSLZ9CdQyNZ2o5UP
Y6dIx7kAeFklkrUBof7UlGlGPHOSnKYwHjZpOlabmYElF3q8uiqLXPeUiZaVZooYAt1MAz5lDrxG
/HL1udWPZhjpRGFLr3omoygE8gFmGi6P4jwJ1dbLw2Zj5Aa92TZ5GnpZ7NtiuIt0LmpnQHjwbyvK
vFVC/WGc5p1loAHHjX8Nq2d21Cl+6IAC4DvIz6dFNe/7cnBV3SAfahxIW7Ie6kB6Bhe9JS35mCnR
mVrNN1RK4zbu25E+p68AH4cfP/R0dzi3V4RSx7VnDop9zHA8uKoFabaBSt0JGpeaeU4XbxNMen2m
BE260fToZvH5rdNiiu9zzd818Ui9EphnCgRcJwzM5AywOYEjS4hmGs/xCuw5qVKiU3eytqQDVQU9
LVm9452AP6McadcIcV+F7XRItYydQwmW7mrHLlE3ppuJLPOqQQ/xq3Sy00ftfC41VrlS1fqhhHEN
QnKQPNOQJPTlcvSmHBdBKoXpWrFj+awjNWxTBlXnhkvdo/qBcSYG/XkS4sRLIDgpYbBYMMIeZ0JP
2OgwKSutNspVN46M/MXy5MaG/8TLTg2BjdTWjRonxWmqtMfZrhVsEr7ERKKPIB4lXeqQqdFtZRhD
mCrJu29kfBhyAkvMHovcxYJ5mYhoRYrZI9rygWzmxCshYzm6Pt/oVYNkG9waRnwJiZwdK0ue4rr5
XGoKNNxorVvyaZLSLRCK/QBhTxUR6mmGj0Ak56Ovo7G2+6waSyIhk22aK6c67c/lrAnd1jd3UlDa
jjzEJ7j3NxpOsJWY/c9DJh3thI7VkF6otclrJffPZpp8XjbRqZ+b9OgH/V60NHCkLjlP9ICM1npd
ZsyLoxjT8akOS4t5mvF2MEv/Sa2CiwD+IH/cPG/L6JPWj6dJUTZNjg2hsUVA04YuqxX0xsZCXycq
Pu5cTa6m3azZ3TYJ5btm6hfHC/JjYaXm8tM1p174+SqKW5/uAnpxpMbWmmTmA5Dy61RuOdgCDnZj
0OOexEpxqtiCohXbvadHkbEaZ+lO9NPoJXLYPzOD0xyHroseBkx8rlkU9rrMVfvE0gqeSxX4XxDq
tGJoJAAw9uXiWjbrfm0P+kXe0Xzpa/82LDuZ80G9NLyjB4WkEVChgf1JE3W4p1wcyCxq6DY02Afm
aHjt+4ImXtf3mkkju8aTpqcjsTmytAL4kB21sxLAvCM4FHiRVo1OmupnBZ3c//Klyx88cZu6+6+r
l+1T969N9JQHb8uX7/7u7xUMdYptwl8xFMNcAvS+1S+AKAUHQouMKHkBoP9Wv9i/UJ5wVJTBjZvQ
PGX+0m94T/sXogBkfYm+AWsuE176d+oX9WtG1Nv6ZQFH2sygW9RERAVp74pdUYx1nmOA2+ojO7sW
mudWPo9u2SeX9sxiNFL2jtnE/hEk1p0JLtYNYuVyJOnb0dTO8hC3MGak0ee2z31yf6br2BS7Ru++
9IQA+Ubw2s32JQjcx6xS7tnLa9fXinNG2fZ5bN/XknEEorz0xh7MforPLLVjC68/R+F0IuH+soeE
jDdILVx4cYd2IEyrKyGl911MIZXkvdtm4TPdEk4JUUfnyR7xU00zziO1D4laiwALOCE+mt7VSn96
5tClroYkn3HKWgN86ZKWkFal2CVrWOaebeYbTUusg+TPmyCynxUxrkJjRHTHWSgRE92MVQ8PnUSE
dniJy+kSIs2mkdNXjQhg0xLn/Nqhx1Rkh5VKj6mWPKMPm4ca7B9+pKJSd0CJadNZDXG/NdnJhWld
peXor+li7Wx9tj/Fic8NttWlFmyOwNyWcToyuQ29P7aiD50o4I04tomr5pUXdLW1TWobbzdO00Hf
FEGYUn/K6l4iJuyyyxQ+rc9LO9NzcM648XJ4oV5fz899Iz0qsf7QRvJT7weMCwAv9+SByUaP4NIc
b2IVr7NZKleQlKk0CUN+kvvqSxrpEvyRYVjrQjnGoRiuOx3THCG0JHRLA52RNpS1L300dNdZ1jOc
zVtvb026fj3F9bgyW72n1WnubHKq3UBAqZ4qbw7mVayaFzGBziw6LGZWHHwhl/q5zeHPZjW54hX9
w3yeL4aooSVJ7LDu2xg0BZaCoNjManszByXZnRZPMAC6XMt5v54k+7YVEP30sjwVeeVf1YxcPveK
AhxJajd9bOaeodqa17FZuCPG2m3RlJuhSkIPj911G6LajV1Sr7Bqf27lNDwLQ7QpWzTepMsnCctY
T/uRRrqcsyNavqsm07VtdDL+mrl1K9aFHheQkbryLFKTymmFfR91CApyAC8+rh30yoT9vwGULfcX
eisBQYAvHlfFIWG8mPQTbkE8vKp+dj+K8pqQaK/Cc71qM/x1fk9fN9ONAPa5NTvZGFuuEVF0JfKq
5UZ4QIMxzoKmQ7hRX/7+VvDj8ynJud+OsH8Fg/6/lvS8xPD/9TbgcID9103IIeDtPvAr5Xn5m79v
AhbnTsu02Al0C23uzTYgftFs3eAlZ5u2AAT9xzagKL9Awli0aRRqYRtsR7/tApxiAQsvbDwZfBS4
Be3v7AKLbPXdHqAZFtkRAO1Vg1HS95OSkjlmY2n1Ef44kr+FjUPg3JZOivT5zY05/fov/oyHTA6d
IjSO3Ww0IF7fy1ptFwsiiqd4Zw2q2/G+bQRw9L87ZMpVbEGktybTbpa5p9+fyIcwDWx7zINdLj0J
7BrRAH8lEduh/YghuWiK3983wcMx6YbpqlBRdr+/UqnKk64kZryjjC/TC2W60NIPOrLvpXZiLlUu
QiFAuxlC+DtFNzFSxZzDGfgPBwS9v57TD9SuH3yG7y7wTs0dQC1Lfc9nsOzS9ZOzJl/XOGz+7oP/
/lPwtXirmzLGMypTnkvbcLYdXro4biAZBB9hVNTl33n3QECpa3hqljB75f1CrjIrB1A6xjvTCC7n
Bg+ur/rEr871RZaqF7EgfJ6Cp/JKFSFPj2UVZ2h2lWTdxcTUhDVieOLUlhhsXVEvDU4fSPJKTpgk
Dw3r0jC660nOlSsljeNfJcC/zgxfnuTPfvb32rIZ573M1Cb+v9iL8+amLJjxaOuVWgT3lj+vhzra
TQ1pLmp9JuGz/PkjUpcH/f31TXCwKu5aRCw0rXcNt46BywKuZ7zLd3bhdOfVvnE5NktX9Va7bFNO
Go6098/CPbiRbbcvveHT9Omj8VWGs//0Y/DdRbrTYS9CxPuqTL+R2M1UBHNkMR4C7UN1yZrvsEbX
BCwaxspQzflKJev2vopN41yQvep1cyIOvW8He2GFwcNAQsZaHQWo1US5xEKpNzjOgmZb1pQWjY5T
XenoaWczrvS8iG/nxprcFi3okmD4YKNGBg7wMCLFDGLFOpLmZJNN6EKTPaxao2UqQUzhlhm3fm2p
NT6/cIDGoTQF51FNn/uTSNoJ2Lto7X2WxcmmthUM3vawT4v0osmVXWgMB425iz7Vr3KpLXCa1v5W
i3AjxUbilJ2Z7U0LM7xp9r6LoUY612uNkq6KbHqupXZehZp5MRsQFoMy+5QKe1pHir7WknlVlv0e
y13k1gVwig7zsuOLWaZfW+anXKgtpTSGS9JUl0gt4aX6+BIK8zKZw6s6GfF3lmn6HEVWeD4zie3N
WtMfKlkg/kttwOwUmkibmapnh5wEWqavDmZlq6vCxz5qNgOR80NQHfT8q3GK1ItlFzOdTrZngnmC
3GcUqzM9MYvrtKmQjSSp2se2Gm4qu82Phd+Va1/TFyiMuJo68xQ148qqB9BWk9qvKjPPSFMWT2Es
Pme5L60UScgMcbU9mJhK4C5vT0aFTbHpyDO0iwhzIZDSVC8rV7bL3tP0rNyErW1vKztT0TyHF1rz
pKmNKBSq0mhuDb3ZHZWY+YBQ7la9meJpHrTASTPVqzI1d/w2OjftNjtDSbKdRMLMWsbWCxuM8PRM
IX5uwJFsTVWEhBhh9LOYV+31UaEohqWjgHokqeNczhvcZWURe74Qz3NZfplLDZZGTTbO7LMEZxHC
/THKDBu+bb20vq6tkqLuToUpM81QTMxqzK2C9MR81zaX232U1aSZA7FgK6ludFWZISTO+rxMmiE/
KgKPYdYj3LilzKhVoYSfOq061xPtCenuLmE8lGm6Nt2LscK1D36LUawkYYYi1VZ9VrROESj4z8UW
vXMHMqcj/WjGmjl3DpkOzNNHxEClJsKdKSSC1Ook22tpqHt8NS7boXxIZpmmitW9oHIYHmARy9OX
uPikmBmKiYWCMxJPpDJPnzKTxYZy9LlZzOiJHr6UvKW8IseDJ0MG54uF/hX6B6WSXrhBZ1GmbTKS
jA6mSUvfDibUYsb9l24ZU3LKcI7Z/64uU9uz8m68kMsoeUqaPvEqpdm1pb8RpdE5ldFecfhsV/Mi
3JR2F27NmIKZb3vDIIffrcLKIgzZZvAmafNXS86k+0iEzOvJ4U1NHv5tVQ1MlYyK4nH+xYE9+/iI
IySsSRMXpCl/0vWkWAneJOtYitZTkWBVtsIUH731MPqJ4SpWc2mJ7pGfNuNYqkxH2c6XmYpcOes0
KDAFo5QOFcOTYTbdurN74mLU/lOpZaEbyf15n6u6Ww/TSa+wa5pS/CqD68HemlbbqmeqrYF7cRj1
+nM2KIZTC/FFr5B1zbDB4R9U28iyG6+dppcmCqtVJuzxoM9W5bUq7tgc4o8TSkyRKP34Wlhmcj5k
c56v9TLpz8sRzYxvj7/vIvsezYFouV7QKqiQGaT2bNCSK4j0a6lDQCsqnm1P1L85Na+RgJWeFz7H
wlKejkgSwN9nge80TMMHk8SLL+rQ6XdpwdfTD4Tt5kYarkmQPZY9VuopmtNtZ4h4MytlD4apkr15
7pdZOOL0Zrt5WGhYXZN9GQ39uqn6K8OOK+a6ZmTzatyHsryukvmUm9KrKht3SKSXlcqiCWbhNHp7
LwWQqCfjPjXqteyr68EilHduNyxDDs5SdScHMzMOIuXFoyHQ4yTHXNDyS2YQkZ4hC0eqEa5hLOde
2FSz2wcWtZCOiFI1+ZXa96mbxdZTXqeM3EmuoYhjGyE1c8Eoz3pWhnQqQgkBvMlzZ5raR3nOrqSi
3QxD+CJlzJZNVneeJNlTrvBmbkr+Uj6Vsxe04lPTMo3ZT8VlHJW3ss0QQ5yl95o8P9JuGVyirBhX
ZahU7XBbD21y8FUsm7KqH6co/EyOKw+MPYWY9ZHmg37X1PPIMuzv0zHKVn4XGiu/zD5LEtEDo8QI
RhSo6Lnp1Dtqr2gOw1zM3Q3m2TiaJpNS6TW+/0cl44+zPnelPlyJLPIKPf/an7gIdGMdT5ru4N3u
3WKmG1KqOekG1fK/0VhvqSMQzAU1S2hzi7GpZ17fXyD8e3nS67ysE7EWuQHzTsxfVElnEFD0uvls
sdXfVBTejyApOK7jo94R/3YtW91JL3R/VzLCfkPU+fiQK90TZrhV12FfzuqaLs0wGK6pUw9IBdKK
KhhKY+2e5RKmaTFao1OOyMbSHD30QXAzkBfkDRXNB9XHKJxYaerNtsH8z6w+isTWXKVKGcLW+AkY
DJIkE0UDYMxoSiBYGaG0YCQxoG2tqwbyDoksxzCsno3WYlba0Lx0IMuGGZa4n5QNOUw1o4/xcZ6M
dZ5+iN37U7oJh5LvarR3Jyy5mrXAjNNsl4XK/dyPe9pJ+05+pcN4KAUVVsq4nJCvgp6Un7Hd6gx9
iopBfSNlxjBmZxw+MN/9yZr77kf66ip4UzYupMaMnyTeqZfMdCwzTLHDAbO6LT91977mBpoDaKU8
/pbL91+5c/+HhC04jP617nET/q//jvJxCv/j3//bv9z/+Lf/maOC/O//8VYE+e5f+l0HQQzH1WJQ
4FO6Il28lcNV1RC2bZhwk1BKvukg8i/kN9N+oYND5141vrXzUcoVm98xhawD80Bf/ztCCOed98cP
FcUABK3g8Ggjir87hSm5lpOB1U1bWozjNX/saGfasAY8z6w2mqc2jcpTtMigGea3Vb5Io5VpQE77
qpdOvSyDTYwjBiTUJxlVNfbDp1lSnsGwl/RtEV79Ob0WHA+oo3lzxEEWXZaLUEtHno0A7TYt1F2K
lls0s7XVUHebRealz3jeLMJvO45H0VKbK0MWO6LtjuoiE0eLYGwt0rE/BPtkEZMD37+aeOEw8RB2
axxZ4TaZJ7CBRjFc5EXUXppRkoSrdA5o2s2ZfdRbUz2L0tw6BEIZ4RWKhlMok2LKA7AHJPa2Hshv
M3OUeL+Jr6lumT6dNIn+QGab2m0fWrZjDqb0YAeKycgHatIUspcUtWiWkqBcyX71IiGrGq352Jfp
3UChtg3CKGiWgnNixIVYIMMzaoU6vIjoqzMi2HmZ0erb3lA6Z1bTHVNNbLiykBb8Y9utRjvhMwwM
ZOGryMNoNZh5+7mjDeB2xWDtslnmSDeZ1RJNENp71Z9t5vbiKjgUmNGIY5jUVN99/UL8rZfD/4+C
qMn3769fDIen4l/uU/T2RfCrGrr8td/fAvovCI6K4BttG0LW3ph6tF8YrZBBJwsT+84Snv9bU0xV
lzcH/BahLC2wr7/1mxyqKr/gRrW1b+LqV9sUk4KnXyWO5t3/f6dSGu/1UBPlQVUEIpKKgEgrnJfE
m82EaD+OubIZ7q3AhGGa+iPEyYGV41vDIa/1aBXXFSPaMmP2o81Ei03+iTL06j5VWeqhPN5PS4ZG
E6WXwVhUDtPTS+gHxxmf3rKbV/PdlKcm0/LhmSqwbDSGuJHr1CSHYDjmTXM+kI6wTQvttRPaZTc3
D9JkaKuh0Ld2nDSuZBsP9GcyRqCXL4kZNLSt0BmCLptcohhPfU8OSpeTKNGMmHTGwXxOmxzRpskj
r9b1nRJozDMqRMHkPa21RDCRM7SKm8CaXXUNQS7ysASKMORGbRu6pIo8WkFJxm8TVTu7wvyh5yHf
q/JMm6pjLhcc16stQJ3PjL8951AUFVFc6aW2zltGBkNTkO0SEUtR5fod7vjrUisCr0k7a5XHxXBp
V1295bX1ioOfYUbDvwlSIKpNPiTM1JX5Opc6NJrisoA561K3UdUug3V9Lx0j1gndyNYE7Uq4Zh+p
XxLGv8FOJqU3IgNQai+twY40nMAeDn6sXqYj8ExpFIobK5iU1Ka55p956PKsXZmZ9jLy1mhKcjdS
QZ5JqZTHUtOubNHcK2L4HLTFqcp5IU4JTTm1I/ZEW8JW8PxU9NiwJs14mJomIihBhmQaZk3mcA+2
SSqfV731kmLvdPCCvOo+7JeOQr2D9emMqTy7cpemG6tsOmoWy3cknTyZQW9ZccFsr/O5eJWUQXOF
TGnOeGq6hrWWOulMzVOOTL9O1RjQs4Vdo05avq1G0hPI973yoQAzNWt8TvSkWU1pcVYl+eg1qmg3
KoIJViy+EY46xq2r2YnlpllWeUzGLmEndXHJfh4RHVEzfEm/bEX4AAd+PTthmB7Xic5IuNAVfskO
saKlycQ9wBvWFMaRvx04ulZwjgxNzxrMzJuw+Nwzvbc3VEnZzrMVXY9preyzlmFgCvJySdsoXHNM
jVU9y+Emq9PEiQtgbRhoprUWddW6jPIb2nb9iiyo50EJ9DNFrqjJJ6CEfc/YstTjNpJNi5O42Whn
Kuhw+qgG9yjqDILIycuRJSr7gKr/IhniySvxkjlB2pg3dYbhXE3b2KvadD6ARm8dUWfnWFf882ru
7H2uYOWpJzPH5YLc1pdkJ2giwelkT5dVSxmghClu3Tpt77NyYFLVj8a13ap3VtniXxHoK0z2HUhq
KVd6kb7Usv0pKHzJqebwrkvy2yZPX0bbTl0phPO89BW9KBIa09XEail+/zibXewBKU+dekypEBgL
YjIb92w0rxVRdrtSyhWdSAnprtOTad8XQYcqEpEblBrqmuXK8MPQ1mR0tdPKMsPgEFhQWCcZjK0y
c0SZ6GZjHhTPfmLBL4MHYCvnnZXslaE8toxR4HcK74bQZL7XguMxVw+oTZ9mve/cIdfOZjM8DkPy
EgwhZgpMd/kcwKiFJuYFsV8SjjM3TjChL/upsmRiWJ/sFLWgLNvbygc0MCrX+As2djrT56UFveQa
Njutzaf1RG7oKgm0Da8m2bHH4M42MsuJGgyWTiHjZhM2gRgEhILdG096E9/+H+7OJDlyJc3vV9EF
UIbR4djGHCSDM5PJ3MCYyXyOeXY4HKfom2ijlbZ9Et1Ev3itMlU/Wamtl1KbVVtZViaHiID79/1H
E47LSznE9c0wji3xDj3Twxp5N6mO+g/0aKDOhfyRBE58kLGTnQvpDO/+XOODJS+lWMEr/NG6ZIrE
4yFYx/dm0vejH97E4YpTbpo4lVsvvPcxYR810qnNtOKIjoGb9lUcECF3XYtqN7/tA+ePzGvExgQJ
L0EXf6H7uqhcnMeazuxc3pZL/URuypddFj7/SL+E+gxNW+OfDT1G0LjfVQlNGM5w6RuDPHos6i3Y
9kfruN+k3xMH1HwCP6oXv/MfwRxACN3nwAVP9dqm2Xl5Yk6jInHF95ZjKnklB82F5TVVcSlEdb+4
uXfXX02u0s+2aZ9fE2PWb1I0ATkAoCZryTsQoVll4q0lI1X1p0CtoP168ff0mIeXFUaG3nCliCEI
f1PKTHKCbe6bbkKiqp2Tr/PHyS4DPdhrv4unFgFXDLSukjm+64OGj4JPbBnqOLUdF06kcQ3fZ+OR
mzyPCUcCH8EZyIUy8vCjDJZqnxgvvVsNgSRNJPoLqQvlqxOlAW305J0tfoujnYsrcQSo2RQjJokA
1yjAru7bdn1o8/6t6OqSuDBZ7QV9fRvWhvDoWZdwihGl4RrgOF5qOsdtjpNfCPToQ1cfl4inVNWZ
BrPO3J3f1vduas9ZO35L8uuBX6/pjz4s7ogEqffzbOSJTJIfEPnTsQZ+J1mHT0nb+LD45Yj1PVjK
k5Blc1hc/V2UJf79apiRAgN1TG5tTo1d54eOIjCykRpONOBkpHQgfcxL9QEW4AsF5E9nbD5qnbwt
ScjDuGS/e5E/e47I9k6V/IxGVbxElXD2bsD15ebZR2+IrgoZWbaRgwa0cGV8qKLuM+iId3KCXp+E
Z7PHcY4bhgcn3PBILoDu/UXoGklFj2R+pCtQOJFzbH3vsXHqSyPclJSK/FfZuZfWDKRWQQxsigTq
tCEJrfGhhW3/hz8XxVbYAVluWziXxszfrBenm9EX7YX0zA8VoZouOhP/1Ljg3/okiR8C3HXbOlPz
frLJdFtpG++mxP0ZWPiHPAsCIG9qru04s4zIBrmx8X8h5XS4gDg9LfaUm8nn8Smraj9b86GGEnFP
nu+nrv/s7HCO+uFSxwt/w1gyINB8bu1Kr1qakTDzn98c/j8zBPxvMIBx+p9vD//6L//jv//X8r/c
/+t/+yfCumvS49+3CPk3D6IXiQSz+j8K6+K/Ac5KcAI3EiJ0me//bgxgh0A156Kd80JITgHL+XdJ
hfe3mHxFuE9C73E3web/ZWn4vy0RtDz+BUlgS2EekiL2sL4jdr8y+/+wRBTEnqyB1yGqMLW5kU71
wzbFAwqg/Daox5+zJIEx0gTFE3qIrMy3jMeGPKYwzIv7gAeWgdagcmYwQIidwilW0UiSSdP6m6lw
XLKzWT3cijFGEx1aACn/aUBw79p1ae/CZMl3NYW8RAoKslIKMqqcau1Ql9ZkKXUfYd+FR6w20TYP
LI/QTCVXptlV6vhbEbbfZ1FDQ2SpIdqOrBCVtnZXrUQwNoMBlMfuyuy53Itx4Kjlq3PWdPeZcSYe
inok1z76no2Z3A5zQYjSknzCDp5gTRBvNTI91rX7M0km9yvKm2E3J+Gy9T3t3g012XnkmyEMCSIK
Cz06pbIpfFhT5W1avdzRrPmtm9DxllaHuylyX1fdsK3oCGvdWHXbwJUPXRzO5zUpfmcDnTKxxJ7o
hGijh9i2+9THGuf5xIpFWV18Y+wOjrNbXlwCyYkV3fUxaZYqvc5ntt2OhqN5qS95NBOOs66/ojq6
D+W8IISryB3NoQCzprqF2PjersW6JSzslKbR4zgMXK3L98AR95Wvf3id7+xBaZBFS3Ess0jsPdF4
26xtPsmbPUHf3vkGrfaMJvRx5Ps9lx6ca12KR04uEspixno/KMbn7voL11O40wNKPTAcZuWcBJ4I
opoQi2LnOrndeHVxlyXRifHjtUO6tlvmhRCP5UtrFI+urs+tWE6qMncdzKlNAiwLfAAKP9n1vnO2
y1xs0278SKL8F6rnQx4uO+khEFDBczP6L2JO9uXa7MY5Gje6BNgtej6SXViL3RhM7UbE41carsc1
bm5R/e9Kr3npRliAUWevEQFwTihuZiF2ofWe/Tb8naTL3pE5C20HPb1k+yEr75qGaBngwf24iFen
oKwvAyoyjn5o0ZrbLgowbWQw1XJPete5Kge+YX/n+SlIHOEpU7sbFHmZUB8+HTj+G2qXWzhxueFF
evOlvsU5e1BTeSqW9sZd4MbwxTzm5fqZYDLZV+H8sGY59E7QPfUrO5/Qzd3cDiwRSU+QCJgV8V7y
WSX6RbXRZ3MNKyRAwVb16+pMJz9mbVbN8kH0Ahl0pv9pyv5pQY0v/P5xWsLbEuXrNpq6PSFwy5bd
gK01bpPNeF3B8zGAoRqyd2bnPcni5a6M5+/16B2oln7vjH4onPXZZCjl8+mxm+aLG+lnJ9MjldrY
OKJMIW1su72cwyM60XPoWg+zgdl6iXsH9/qjC/iR/OWPgKRXWVS3Xeuccym/DT7cqQnZO7hcd/O0
vhaJ/DZHy4trG5/lGZrCuB6aePT2fCBb1jWXB6y3E7zxMhx50Ot96ed8PjUBMGudtpvB9445rnjE
iWK8gQQhlS5HmErhawW01zr3jkOy5BTpeOc4cI1R4xdbpxquvEHboLroqz1EdrGbG4jSskw/opG0
P1XQ8QJFeyXxPGCBApMHzxhJPm5f36yBePcq4k5JSjV72yWfYJqnonUvolg/IdhmhEGIZRdBSmss
eL0DomyRHe/6vsDCtGQEQtYFcbbJs+usP2xMZqQsf5DhcxSGYtwqj47NVYGQheJFRelbniMq8KI/
FF9qF5CEeXW4bdhEp8NSCXEEQiExLk77OzDV10Zm71EEbFDFy03aFd/k3D5hFvqY4IP6rGQDt9bf
hU0RQDYxXc1Zkb25Q/AQluRTloQqahVAsZbeS15ZtVtNm+0mJ+NMbocHk5DhK1dcUy45VwnkllOY
z0QS6FbgEqng1yftkOkVz3DESzIeqyLgVqrzaTsy7LNacbpGHRmnQt1ZQ0+YS/kI91AAz17cr3b8
MU1hsV1F9CscpYsRZvlhu+627cl+5oPKuVI61TH0jfvA94zewz7sD7okYGSsrvy8ia/56Ig5/HRQ
907gnvvQVOe+gURsC8u5OtgXHV4vrdl9tIyRD7Pp5E1uIrWrvDk8oFD+I0m768P6mmqEHB7xWWTJ
b0Jug4uZzfA4lOtH2fcQ7YZfiEKlk1/odCtSKf4AeyIa1DM7CW4VZea46JD8hjRnz3ecr9K2+K1w
2Ow0kYlnAt4+RYKo2LiHQs+34dzmIC3BZ1UA0uG6mljDxaWMxHulKTyDJRxRu0TVYe6rBxiQEhoW
wKepx/s2Sf1T3pbLJo4a0jUz8dTHgHU67k+uSxSmG5e7MQZBuYiJQMNG3wm/fhsW7rKBIbbxCjjY
4JcTrl+yI6lIc9/5A9r2pZ9+up66y0k8DEzxWc0rF1nzQCuAApP66gv3MKcXEHoAA/tqC30kkhVg
HcXPtm7ig3LUneN4oClu8DPV+hTEycPazd/9TExb3rO9WMi2HTjUY26kWzdCRSFmxE49M0APGqnb
8URS/DeI6XSbtuLqOkRG7XbiaJL5S1aUSBeTONUxBYojpmK3N7vYcTKM8iQ0WbLhcBzQFNUBww6j
eq7bmcUgXpEZuJ8JJvRds5qnqk3krh19khYjEKMu92/JpSJYpEMWY3Ryb4tWbnMqwPdubEmqbLgD
W+O8N3594y3lTzPXX/MYvNfzRDKYkxFEmZJA6nUCgFdnFARQT79LcmQzRps3r9XPSur6oLEF7OFj
pl3o8Tbh0Oq2K9F0RG0DtVZRHuwaS1KxLEpUTWHDhZaCNigftdbQlezNIE4baaa7tpPP3E2veVWX
KNyjZD+5rIRRlGY7Ow7Vlvhf6I6azOnl6k4qq4a7oJg+kxxdVxKXPwsZEcdVNQ15xeRSTsv8YoIq
AsTS3xNiGw6Db77jOTzhbyMbqz0rD4VUDoEcMS2OeXlw22bvJMFJZzLCs5nee7Z+QM9zce1IqHB0
iNb1jCkz3grt3RRqfc3ZHnkrl47xqFhL9xlI8Zbguat7yuPcjZ4Bfe1mCqIRYrxfd33hO9Dgbrpx
E4e83C7FrhoU/kbmttthN1FsjcwEnQlQTeQ3cYzdMkZVL6bpksDgbKYZMVlVd8N21OuniyQH1Aj5
0OpGpyUzd2FQvbMwXtZhfA0LMkfxOty0Ekx2AjBzyQjtK8VYuMaXQA1PQyCwJkYcCikPUuajS/US
hzRdLinKgbtNO4DfdEl1VqlPrrZZs0fZhm8SQh/ItPi9dM2RAJubQI53iuxdtEA/o659T8PmtSDD
r6zzYxwAqpbjcrnW+QC1J1c0j/xZJr9fvJSsqvJ7Y9p5YwGw+JxmyTH2vW0/gwLopvsB3j3svIUQ
wgaDywZ5A8Hu/foBe7UAQncxean+PaHiPxj/Pz1J6rCr4/emop2Ouf6hyiAG4/QRhuVb7oCRttGA
OkPnb5luX/Kh27qL/a68de/mOTzG+o7DRyNWsW9RxmgXjskuaNOf8If9JnLg1qfFId6wBYHx+6jf
/ucX4P8nqbNfrSYJ2z7/Vnn77xwBVzHyP197t4Tfff4jZXb96/9rzQ3Cv8XgK7FLWlbyb5TYvznI
4gAWjQ03kgkqyn9HmUfQaBEmshhmHMvKnwkOf1904cxjLGeSthCPuqUw/M8sun+NirhaF2J+ijBC
eA2pH/xFDFI1GMmdaG1ObRvK9cNdxRR85Cgy++WA25Yci01Mqlf6HCYlijce/7XJiPhHJCaAntMg
6Inwjtzkl9v2ofsRlt5gPvp0iPmMrWHS/hmx3xXZXY2Sa2Rp8QwJJP+B/Pmqbv5H9TMBJPwW1747
H8HR/7GtD42N18b20Y0au4KodXFn5x5HWcLZnK/6vsJo9h98S2Jf/ko0hgEXPUjDVdqP8CH+C9FY
dW5hXc7Mm1arbD4vcsLdNgKF3uGzX8vr4dDQYjhlR/7jbWNjrN2KmSDHpUFGGSZJwRwtFvEkaq8/
d8Lqrzq5yqOgU+7ntGp2mozcm4Vr7yOdnBk/uoOWuzWLVHvGxO6PPifD9yyQzP4RIgVTu9J2AyS6
9qf4LH1TfcilrJ6R4fY0dZsZzjHNccileZUf6kSaT7cXsCiqUVTb+UXrvCifmBK8vxjD3KXXH6K2
zqXPl/gUKYRWbLDOe2rbhfxk37kV6Tqfmw49Ghufjq9cHxtHyF13V89LRX/DCiGxMTMGdsy37ZQd
DKEpZuMDHpJPnPj+Ccl1n+9EUk1XxYCdn5oyMPt87rhk0G2Vv1JNk1A8CngwpTpSXsP1rlSNfyn9
UH0Lcpu9Q1SbvXZp1YDxS8O3lJvjgLKU2a0Ukz1rGNPbJjAoIyPDx0OKlejOpRyIrp9JFA5HlGdb
5WBLo8qgcXcqrslbB/vEWODHrDnSs/66VzGKjnZK1Jus3BynZZu6N9ZGwXM/lCNINAjRMSzrZgdA
U/x0/RmFnR2ChUDLyP8l1Zg91aoPiuNYVtkp7Bvxo+xmNyMAO8eEUs7+vnb1cJsOkUI/m63+IWFD
BBWPh/FIWCV7li2q5TYky2vndXV+aIc+e/dLp3WPAhsi6akuWDdote5fXIb11xVgZ+NGfBHmKUiu
yqz6q3X1+JjovL+pY1F+wX7JM1OyeBTxDAzuThFgzOrkZ5wa+Qv8rncskspiK5cCreyavIi8y7tt
l4U4DVN+btmPk793uopa+GqJf/l+yso2rJhHU2f2cfPzj4By58ceeegOxGk8SC39J7na6llXaaoI
a+1W0gyaeBEQCnnenq4fK0LVk9pB5aExgCfJfI9UUYJaxIq5ap6yeNdoVG9bsCn3pohb7lO/7KYf
7TyAa0t0MfehtsWFvFb/XaUuHRYpYt7sVgyZ88MyLn/aaAwJ2V/U9FPFpTq0yiTElcYBNEUFAxKn
Kj0NYWGg+1fZENmcqpt81s5vf9HRruCA2q5Ob4gNnjpnhwJY3NVdNOT30p+TOzpBcHpbO2QfuZ0C
TYh5m7HP1tYeKgduKO8h9YwD1VUGfXOjyRFnGRmd7VXVvY9EcDXmNzxmUZ3rd1mYYOcrx3yihzbH
vGv0IRUBh8PAbcJsMXXrUz2gSn9jDHdcnqM0ebIl9LSBg7uS3MxIY+jJSxIgFCXiPXCfOE1mPPhe
0ZHzDXTZ97Oz5bnrtr31sucssf3ZRro4GZFmN3En2evQjI73jJtyV8d+/dCpwb2rh9x9QCHe/hTo
jKZtHJG/yxZpHtIVc+Ng/OBBwK7flX2UzXtnWofvKS+WgQrNpkvZuMGO0wV1eq2WhyBdrkIBZ+ru
07aARewxdL2T/g5XrsSCuoE6TiqoTdekFKIoO5OhzdFUhV71Llzm2R5x1YMKMnWQy9LdQ+PEz2Nn
bQU8OMuL78TF3kcowOCb8YX68UqtetjTNnQiVY+F5w/f/dpTl8k63ks38zIMa9ke2pzToZGOu4Xj
sdshMulDzaZ/QMOpHkaUyxRAsM3tHLlyDPiabafmAb7X6zzcqn6gH6XV4lPGvtrWAOU3y0pOs5io
9LGpEIdkFQTsaycR7HNJTkFOFPEXetLb/tCTQdW8RoQ6oGCoOlK2OUBvRWazu/B6Ywvjg6QwtCYQ
35FfffNixSd1ov/NnFOztBQ1LKMhvyBLhrs4QPdKs90Vep2dYhmBONauTA+6daOJzPMqHy9hELXq
vnRYISHcdC/mh7RfrlbqYQiap3AIV8wbPSeZvjSOr2hsVIOnyrN0vQUmcsIWv82d1MMJgQwvODiy
J8g7i3Elb+20mmPaMWpfWK376SL7siI4fQqx37RDID97Mi5+NcYa4MBE6K/VNFO8hakqiH1YmrrZ
D9orvVMjvMY75VwG3S5Vhq9NLz0h8GsQO2e/nsmezmH8y50pfbLm7VhMFq97R3aFcYmD38o4ckiN
aIP+myZq5HmlUuwyj5Mmyiu0xPfzALzFyGBu1OzJ+VwFSNc2sbLQ8Z2qY822w7+FEZuINvYwiGwE
2T+0AkwZUu4+liS5u1nX223cOCL5o+PbRNuma9iaOhVBFK4outWhsUmEd6wsSMtSfQaOx4m9rI+B
U4ECcQ1Rd9OGIj/IdRG4c5p+BuA0M+KRYKR27YGu9MhiuQ7b3IUu9C0Xw8QKzs6aUCmxz9ZWFScH
iVNyzF0b5weRttmXypYUMUSw4DjpUkAgj3XPb9+06pPbCJadfZl6zujStaMhK3pkQtGorgW7hwqJ
tCjALZEFzBCS2rvy7QQUiOy+R0cI5V9VQ767/sgagWY50K3Qt+qBVkfkisPIvr9tZ2/5KbOoqM5d
27dsymPctI+pzwE/c5iqm5rxlKyXcJy7fU0+y3JoghHiPhUJIQW1SPlzRgzEQcSOczAAIMPplqS7
JKTJVJ2GSbX0D3ncxtU7EyxP2jg3U7HXoq5ToAfIceTio/vQLR3YsC54nDPOSETpwkZnIUnT2bDe
8/uaXE04ESaigpqzm3ddeWotn220PQmTV9n6fXmDWUXEm7Z3fe9Q1ZRZgVWVQ3cbuouPkl87jdq3
nGeYLyCYH9vOZQaza5L9xsNOdolEibWe2iXX9VFaKNmtBlT/DAJik99WMIB5x82GeD3sB1WfUasQ
i4KhsvmeFqLn/nBdk+39cOLHTu0ceKe4XsbPXNgVSwOqkohhOZRoS6wkWNufCn4zFUlE9W6HXFbD
7s7bMSRF/cBprdNTWiiqOQRa0IrLLx6gjZOh+AzrzL1NofDkVkURwT21HMrpJFm9xFNRR72z911C
+LagPnN6nDw6L0noH7G5D1zIuPTJBdM/8nCq89uyLTp9dOFjylsfXj/ZDrrigiD8OmM4QWYG+0Gh
FYn6yyDnI3YGtVxEnkNcjVkHa8CpfgWna1PdaaQs+Gbg7K7Rz2b5mRa9gwNtASM60LAjPiduXry6
fd+9AvbyCfDLlDc7X5Zi3jAkhySnU8kkQFADsmpk3hUL8lhpaDoY1VfUj/n8ZF1ZbBJdgq9mjNMj
2VIWAe1o8njYpUVdiNvWidjW/bxAOpKM2bRPJUwdzoQMk4QJ8uV1gGNYnmTZ8eEgtIM3XRQEDV3q
fGCcK7rJx3cFy0bmUxclj8M8MqUOZUxBBTYEo7e90UNEk4Y2z2R9rV/rCFm5HYMG7I85EwakI3Jd
bXp/ulpcFObvYysyiljqGcHtZpAZw2zrz323tfPCQ8gHm/9PV+VwTX7g4dpQITe4+zlD2nwTZZI+
SX+waiGDaWEZSpeqKp9Kmt08ijMyBh53yBp0lIOIaEsjFmh6ENHAOKS6jruUd4DKptCv+ZVTXxDm
bzig5EmK3lLCwOVs93OheK/CueRPlG2vr/4kk2qz2NH7nfNM+5tRTsVnw+XFd0IxsxwULtwvQ5QK
WRINefME30dX1HrFrnnTBmFvng1PRHrMclLIaUKYq+cwHT2JQCQtn1JNMPReETxRnFvpyovHw1ce
nDIRvyn3M69uKyq9E3Qc9Ie6j6zFbZQzx/ZQ1aS2mUZ9Md7ai+0asusZCJGPKMpjhqe18PriqHmd
3E2PA8mll8Xy72s/bvJLThpUitNT81WsjdGFcFzS/FJIX54J989ZbwMx/AYdbb4PsuG0NVfhQ7WY
uNu5KkwfXKl0uO/xd11qEN10oyXg9GbqEklHWGp45ydOhJ4hfOJJynnGcVJGhFQfRpNEty0vY3kh
k9P8Zsiavinpt8NOpgtKFR4rBT4ADH1teylQ+aDqo8icgoj2Zz84erjvnEmDUfY1T5krO/Q7a4lc
5WoMpheIPeaT9701NBCgc2UNrs62XvziKrWa+5tyztf8pP0ZNnAGrxNb328pwwm9jkqSMHDHw1i2
4WFkwOSZlSHbghH+Yeom9gd0NDHXj/HR2BFDxXYsujGiOy9gSyaMC1RyI5pU0jpW8NztXBIJY4it
SBPq1yBY3wjf5sWWiaEk7aDkndlpcI9up7iScKdD39tdPfU0bRVT8XP0nPJ3G5VpcwstHiRbwBAw
zXDh37xZWtU+Mrfl/BpdeKA9EZ0UjSi3TtKT8heexpZO7QXh7tpWN2qtSQ0TdYr0SAfXx2pxJNdR
ehUe4POGk53HktKv6c93DeYHQ1OipgtDYuTdu9gDILOkbH+q8kreZmPOdw6DjO/WN0Wdnmu3c36I
WLWfIFfyUi4ZBZist5+EboXZDtQj/s3HDMOsCis2XQlSXp1roYBa2fT4qMn0us5zzw12X9imzInk
8qgvqTxca7/C2FyrnJqe7Y16kiV5Mm1XfB/r3r5zMgm19YOB2xKVv5fuQE3IyAnNcH2OQFP0rnS6
AAGc5SUxeILzDRM7fR2YN3jwdV+BGCuSULqNS4kSTlxvRVUUVAuPVh6keMSbNkDn42kusYTGm4fQ
mcPuyMg+fbMFRBjcRpUAqg+OvG9lxuOqZZGJU9agP9yMhYcI0YJbVA9ZUPNLkB+Wym2t5tCjkKvh
+wPjVsGTn+g4ufTT3CbnCIb6XTYL8qs1a1duy0oO3Xsy5UW18f1ePKUF8l3Q14HHrE5FXwGzxSy0
xMwksOBczf2w5OoS96xCmzYZiJIspzamqcXlPEqdoAj3uavktCPxGHLS125Nk0xv+GSnjAXdRqfF
tTo6c/mT3FiuMwBF3lITUye8j1ul5rNMi2LBr7KGw0GaeICAtJn57q91+JUPc/jlTo7/US/B9JDx
KM7AB4s/norJn8vXFOYf8+Kgecs4JfnvdXpdUWDc/PIEw6HvZm/inTQuswEMhYh/ZUa6r0MyX8/x
gUNq50egkVsBQ8f2WZK1uVUmzt6FKrhcGBWWcidJkqXOA7vJvggowNq20McvwVxgHinDsXPwM19j
ePo+HkkgwrA2HEnE4LyzpskWtIXUrigztOGOagRq1VSVlEhd4mBFqTDBGz7koXHnXS3mdnFQwS3L
T4Iii+AJ8oHjbAQQGu7KSBr9Vga6wRjka3U2kgq8rdWpOfJmcicEIylKScmD3LHAj5VBOO46LteN
dVb3VWYTb53QafBcjxVcm3SH77qf1L5I+fCNblr/FjUcDioK/8DfG6iWyn5Img9ezNrIfcrccxjk
NfVi1vI4hnNzw7rU7GW1VB86bMU5GCP5XeQNDWEZX5iX3BxD1TU3mQrKG+id+INUr+zJxCAitvLK
p7AZSfUaYgZqpMbbGURkt0bspByPXHHGaY5DAMs0ZkN/4qwNjlNlS9oz5WgPGTJoCJliOscVB0c0
0pA+jeAYZSuC7WSppRI1C3TU8D+kwlVn7vTkRXV5cZsnIZBFvtq9HzP+hGZN7qyeokvqwz+uPg2H
lpDsTVpz9yrtYVbmaEUWU5PKMNqWprJ2KBLuyz7a2TK0+9EdJVGtbvhWiqjat1hNtq1XqQPufv+F
5RuhSjhxZDu+p95YO6DLfD5V18n52ySY/4V2yxtG/uCmW6sBDQQQnLiuyzP6q63J+XY5TS7bEBUj
vZX8KiMcVb8hLZALWvb2l/X4nXG/iE0a9NzXfRqMZAua+kUXLcN7BC5scs9byPML06PpouqoxFz+
UY5o7UezUMQ5kr0D3RVUR7Ib+wOChNi56bHcrQe9YLTa276irNA0nGlZZeJfPf4TlLMxjDWE0QRR
GWZz9oTQPHuSxWKAMbT4YdlNPtqscZG6kt0jSdq6rQ3CiHpKI5ZGMMCR95PCRge4UQQAerru1V7x
Qt7n1iYvlvP7hS679bHNZXU0pBUer7vc65/vIOuXdzP4zrjXPPsvTGbtraPd7H2YGY5CzUaf8KC+
JRUGaRopA2Z+xEoI59Pu0hf8ExBU5M+FzG5G/u/Qk3xPlGrt3+cQJPf9GP6WyNfJ9HC2KpP5rdBr
ceSjJbZ69uOTra06B03zq3WmntiztXyzyrN7bWgqZl0qGPhA3EkeWk6QCHzoEN+SEjmP8tJW0hJ0
qufovkSbsG94U+5DCHMaR/35PVZOf/T/rHjkk/BihEbSV1LAuhLv+BVO5O7MhQy2pYd1hfZUQQ9f
Vl8dCiGmfnLwu4sIfAdhbQdwM6EONwNI4hVzPLpuyAnoS3HgMp74w2UAGBf+fFZ+V3wyCGRPeZVc
x7VlpHqNgCoayeiBDbMSYKTmKEoz65zDFq7TOv74TVMJ+4hRJXtsJs4YP6blcuxQMRQO7W85wQb3
3tB8WxJc6xLz4YdK0JHbPFpOtbwKpbUWd6nGuZ5PrQIbL5aHnIf+FFY1V0TOTwFw1L8oW0y/9JL3
H50xfNjVHFD213fVKxME9ZAYJO9EwFOf1BrReWAZVdax7xA2kEuyFX1GgIBfzXRw+iCb+cLjbkIO
/qnDY9lakkquPkRxQORh9inA1oN0UGRuOsdIgnWAfw5tSORh4vHB1J2/AuGH3XR26bd+zcdkPlvl
Ymfoy+Whajt9GLN+/ULCBSzdaPsxTFND44YP0DilFGWZBHBAOZ17srTrHn2z8KM1aqHvTttDCrBy
IxAHHEpOgns/4GdG6632KTG15wVTzRaggUIwXafmc25L91QuZnx2ITaAAOvIHId+yI6jqn/pjgZA
jlmmWECXjaz9EGU9/bnCW+wBJIaPW0R1swmW6LZpUUoNHkkycdjYd3hu3C5O1WNTY9vyKOOV3ueo
eK6wi9n4wwdFJiHO4YWuytTbheWc7hKzIAtQoOQ5R+peJpwQ2p0Zchyu2Q24htrbyB/vyyYjEKV1
zC4deFzGvGBvU9BBLzje3RNQj4sEEkwYfUt9QLNWII8d5J6EYnmk7uN6ylXlQSN5fyMDwP3R1B0q
AMUaXAukT/m8WHKLU/8pRZ3yP0k6s+44cW4N/yLWQiBA3NZc5dlO4uFGK+4kzIMQ868/D9+57e6k
7SqQ9n5HCt96c+nwqx4GLuOjtumfsOyHU1FyNIoS/SwmnD/cvi1JsnHNtUddHvJgoiHN9uMNkTxV
omVAt1FwBuaOL25KgKCFPT3VlJD+IAXIPioxMCNUVAhdJ2vXZ+vzCrvUPPLPBu/STJ6kCUrXl6TI
s5sh4eQAkz/9RfC1EMLjEeA4TBssK3re/2TUT7jRPLQ8Q/JADiGTQOL03Yft8vrgTT0L8oqH7jFn
Qr2sI2m9Yz85O11E7o+EmYPocAVOSoZMWT16macJ+WZlsYkb/qUyA3tC6IMxkReSoqArxtfJm8Bx
EzHxTdsk+ZM5jCIM5ZRPNm3Y/4NyAtX3suGO9JSxOM9RB45kgEiMlwqQU8TxvDd98xAs4XdRZ8EP
g5PnESyEPdXDk8wYz5Ur+gB0mtN06hiSUERxXxoZAHWgiuAgIkvt9P9fN2qLLZdzQ2ur6kSiU2UB
rVFeLj4mSOXj2O/xE59kjc7WKN4OAjcyNriUelAnLRjcYOIIfiiNW95Y9JuDo3nKKiK93ol2osIx
6Qkal2HwxvcGLjUXzPImgiwcFqDGNYZQwHE1/6jiiflImpa3qPEae4p5566EdwOiMGwAbtSu/JNk
DLgrnNR8LgsiT29Fb+nfXYt1fXBwCVxdj7+lgsx9afBZPg5xNbf7oWY2Iqx8em0iZxa7onawkaJU
BFcgiQI6FpfURwY7IPYTUaN/wjAWoHRD+F5tLx9JxfOXbFGFcHrGpyx3gmsC1EcPL66pE+mxzU+0
lFyscRDvNUgDKRPFwMTMzN7bGzsy7rc14NhT4TZC4UGZ5P1Uk3GDFLGHP63QSDo3W9r0vShKgY5z
kLwpTSDGxyEZ6qMbrhxxVH++EEnS83XX9lkvSocHxL4OxYYtwNYpCnjx52JkurNjrB54tLEKDhXv
TcOIRgE9+S0L+fYnBF3OX4h8kpD4342Ey8MgihO6quTTBsHi7guQ+keXMlhys4ThNSpRlO/6QnAS
9irT84FqyIREPP7ktpiV715SmdsyxjXaScETEMYbjjJNnKhPaH/YMZ28AoMKDDNDSRDPPe9S+kMN
0r5OoOfoh1yGyWaeOv71xlGRHnZLZsF73bvxL1Vm6slBB0OzeDgdXSSP1yhI0PGMSwJArvv+LUii
fL4MedgsF0eX4XMFiElbuQtYlLDWbN9h1pV3y4SX7KD9lefRJeGle55ik1Ip6PrgoWz2ncXEmK3R
ASUCNFrFl8zV3AKTjgK/295n9W3IEwWIuJg0tm1GdrvDa1swAOZPqnMxG1tEYLcs71AKIiLgZnRJ
ggJ32X6Xflt/Y4+C6SwsA+h0k24YZ4w0e+d6UA18EMiX/zfF6ayv+ideTxVdm5XRd4rr6ZTQaCSO
Xm4YLJi99Q0Bx0xMmIWOaCDjwerWoQTUXIv9JGsHZfnGokXUkz514UbGqTzkv1J5FDDRNw3jkzFg
/EPZlz9k7Sc/C0/n/wE/CXsevIbamGQz+Dws/sDlsTF0RUmQf58yeQvoIFqB8cbtKoWggn1Ak4uS
lH58lVFJ2RLJw8t9MS9c2DEZgUetHducW/Rav9SM7LqSvTg3fUeBTYGhmlejJHwuSG3UPiwg71eh
pP+6LDY4zEiPi31g4UxVyvWBaISW0LVjbD9Mev1tUw5xoXPCr1TKhA9XErHeegu0ZaVRbri0pb6b
qF/urMzlvy5N8zezNMMJrfJ4sDVPODJfLhgS1ZjWepn0P3whg7fSlPoImN6YfR3r6VclCb095mmR
E/vW6SU6j6X15pvQyDqYc4ExoRa4B6oifYmGvH9qV49DyTGSxaysOl5eQsrV42i4bPD4sVZS10D6
7Biqn+7AmFIlArKlQUqcnJDFhUcv5eNvcDjcu8rwfi6RRgtXb5suquQquyQ5U+LQreXBI/brczJV
HlxlKifnYWhABugpsGeA4GSv641ZwVnLUzepeL1b3Dz6JHZ9fS6kU/FAgMYM0gBBuF3YfNlYNl//
e0PXMsmw5jUr93mjsO42XE+FbCFFlC2CS6MI1K3cFNCd5CV15KkfmgsaNfmxAJsgjOCHrgSf9Nld
Ut4iVyAhnjDrPBjSw4jWcgiM6TbcKFnqga4bf8vGVDGfqMnj6c5V3XZ+suB/ZazvzV42Izt11G3t
D/Vyk/2c/iiUx7Frkiq8Vqi7n7HzYfnNyF4qyLtKAYL4/sljjipA7cSFEt2Fq60WNteYblo9Vopc
7dVP3yfXXSPK54fI3S/x2j95bid+ebENCESqsiPGeS44+qWyv16RFvwC1GlcVOZyrjVjjSobjoVQ
5UaNBh5kpM9hGmPSQqZ+GT6nWnv2nM1F/M8NjYKyz2O71x47hIJvelGKq52Li4u0bs0NJnwND0s1
1HtDOv9ynHzumDmq6e7r/CkgttAnLas9FMMSJxe9gvdcPCkZ2AFds4UwZoSG3n+mY6Lf8Wtvt/xg
Wyx0iFHdkpNR96Q6EQ1l7itjvS8lcP9i2ASy6g5N1abuYzbmmT2y9ojlTOQK+E84TPNvjUp2Odl+
znxgJRzoNNo3zXCHLohnHUzeSw7gcQ3QJend0Jw+q89ghz56Lsacx9kD5p94NChdYDkdg+mlyZO5
P2MqDn7k4BuU2Op1AETLAf4uAT8RJk9aysiLCYT9XaW+/Mj7xv1oCFuOD6HBAgNpkzCNb8+nv6fq
hXcF5mvqYEvDofiTJRzw314bzu5pDab8wSurKflQ4Vy+Vn6GetrNRf5bz3gkD+6KMskUjUgIusu7
krL1dv7FHyUgznOMibeUdmCzjJSGkP4PwQY5IkxYSM2Lml8Fq099CPvG+1rXtG4esHm67b11hxlc
M+tE+7QIKOGNIkf5I3s5P1Y5FOybSUrn1UUwUdLbXfRfeFUJgCdDnVQbMw6te84GAgv2c1GsLxMf
LOHTg3Fm8rQR4dx7/agJwVqTcZ/VbglLwOOMQ3tetniJMnFvsur5wDhvwu8GI8l4IcDB5sdsqCF3
2z5HLTaXq7iJsmz/EenLl6ACh022l7peLhqCcNgvxET9N7hTdi/qlqZjHS/EvmUiCwVZWcHIcufD
eXmmqJyn1hHsndos4K08esVJRjX2JanxHR/JUiB8IGuX+Jdh2EHHIYtpPiMBQd7l+nOnb0rNjJBk
WxGbBj607IsAuOwAgAxqN0dTBH+WWDbSCcYqex5WHap7VU08So0uKom+fBbEc0/DuJ7TIfY9VqOW
B6oKiqQ8Rp6/idxsOtLBHtKpzeUmm/9Sr+BlR+pVfBVZz5zYB2Y5rYlIu5cGDoJ+9zjdNE0TUNir
29kAuUsn42d8YVl34vEQACiSDhCEFSuEVaJnD0FaO3qPSUn0zqUZlhJZSU8GClTSbO4j3dEDbzhV
lwtw4f/ek67+cDWSuGs4k0J0gkIf7jx4MCYI7vfi2CGfC46u2bjEbF4wGjOYgdXLHPrsmOfdmsBi
qe5jQgS37k3ZJMGtlh0vB1ts+HvpuUkY//iE3mlp51PMrJ3lwaYe+ilpHJTjMHdcK+EQp/qMvmFu
r/8/FPEOb0S0nH3vwAUARYuB1O7izktfjcKbs3dkDlYFQ1Y9ee1IGqYiiRqnkWi64pgtG7IOpcnE
5Yo1rH8JmTjvKvVM/oplKglBHwbMes1cBNWb7mq+RahgaAM3TFBtVlkydvwTvd7JWvbeKXVjjqgJ
gCY+sUqBc089sUz0IPiOetMLBPQlycCXrtTHNKTDBsQw7CtQqPA+IaskOlX9yknEMZyTW1kVfdQ8
26gM1BVdX1nfEr/msZbuVHN/YBFrK3TkRc14XElkbGfjjs39ZIX+XbpuVV9shwbuOCV02b+52IaK
TdnZPxEe4AzXIWuc12YcOWiagdsXNNuw4hVBVONG9NawwcaTBtmjVzUpgoGGiAsEjDlqAI+lyD07
gwc4hNXcIihv66V50eXGgsm2ruedZZ+QZ+i81GUwsHPzMtSxeFM84y96QjxwMjGPxxH9P+ujm7md
d0UtyhNABlfevqAYZhgwYf8OF0faY71FR/F1xerfuroo13AWYJeaiYoB/ydGknsn5XogcSKM1KcM
U+jScomU/zMeHT/YFX0ya+qMgiLcNY2PwrYZeoGbFP1B6f7yEoWp7Oh5pbl5ZlAu5DgsnHyAEYYh
8DyH58fDqyvvdVGwO+4mTr72d9Zrrcn/rEpkUhjxmNnNuMqFdqslLpujatb2kX0JiUeh3aJ5gyr3
yyeUrKN196HKpvEs5faJDZBEV4vRbaNBl5iWsWrTWlAs4fr+dYig7kUMAa2GbK2OUa15cVXNXHKs
uHztsYiGBZcwRKU3kZ3BEsRdu3Lq/CqCDuJLRqrKnvGnwClilIT8CB08X3eZnwhkTpvssIK4xpPS
cmlAdVTtP92OviWqFasY0NfSRX+WeKA1HY2j7r5NvXFG2NgKeyi6FWayVJ4VBDIOw5c0PSLPVkRK
8a71zW/PT9DkJbYvlvuSrAp9yJpV/sFuA4YHmsfYhU8OdxRNt7N9pVqKubhOo6A9jvM2Yk+t6PNn
fF11cTWrjxRupIpZ/RWJUyK1Wh17EyT5dLgtfCIsdnFMzdkx9UeieKH6XckiFauFy54c6Uu4TI5/
g3weDVtWV0ZnMEx+hjWq2nCvl3SQ+6pBjPTcwEXBGBrWxKIr+GGXarI/Pat0AY5tPJwfDGTj0Xou
r9tSruzbUJi9xcwFiHfXkVxGShQ9F/M+AC/2npipS9Ka2CJBV6cOj5OO+MWdtWOL5GUsvoYJvOI4
ie3/LKaaTOHEZ1SF1iGn4pq0EtS5codWnLbYLR9DZqkSzMmQSyygyPKv6Ti2HTkIE1IIwoodgpHn
xonRRwq1PAaoRYm+HFAzH8o6R9gpvBbRt2z5vj7R/SbkVhCAU9/ULN3yrOcqUK+xY/vkoDoqZyeU
hORxqDn/nZEaPBC3gXL11RVAU0i+0rq2u6KN8/giq5HelHItUJe6MWplCFavDE/WJLXgMQv0O8ti
YQ6hNcYhpskgHA1F1/0lZA6kI8023anNWdEvUjmka0H7blgLG9BPH2ESWEZLkg8eKXqZHihHXYe9
XQYuIBdRU7hD6wx6STNrNNwlaRKv56ZpEA8tEMreRSaWvGVfD1F2z0OInCH3N9wkw6H+j1WXLxaG
gHM3j2M+ej5PNjc3V/Z33BPqcfGAx8dTO8O97AlJScdTzt7GxF+Cd988BjekNP/7Q2OeMv1PQzGA
cCBz8/sjIiheNXKPSbMJgohKOFWk0wMMeubsl3kFQsh8aubORYLqOmcf3biQ7KpFPYDuO5zPx7I2
Tr7nwufZGWnA/jDtJsFxJSGhu07A4CHtQW36Cxf8tsk0qdpVbseunZPO+Fg1lNZgkmKW4+ePcpzq
8aZJ0EVS9OcBofOVCrps2XvRJmBbgJkQFshV/K3SLERRvDCBcUTZV6NXv9qnI/Zw+NaOF0VUkoEp
Td0FtndwI4zZmO0ehiTcWH3GfRJPFz8gNC2Zwi8kLgzAYEbY+aoG3YZFusT9bdvwd012kb9n5ICn
ofMkdYCIKPfBU7zC9RdrNwfPzjoTuS1qXun7LM8NGVXISOd5P2LUs2+9m1SIXyYdsb+NASbEXTBq
uegjWe6l+xYsaek84VFeZyJMKTH8sgxQ0ytbKb51zpU8tLuI8Cres4Ko8mNT0ALzRxa1btn4/JFX
OiHZkJXdSSS6/Q4tNSm9Oeem3LUdqbIHnQG9oRVckJFhnYh8fdeEbhs/KL8HSy1BucQzdOWSfHsJ
ao5dxKDQvTJqFFsWu2PCJ0QiiH+UZSu7c6KhmX95NVE3qEFreo6oyuN6+YjnvPQ+YraaiZ4g8Len
3Efvdrah09MKN+vIsup25GQVh1Hh7zA7uzKHJPgqiFr+0aEstZelRZ753aH19/5mVQDWEc6L3B4F
pnN7qWcnMB8dioUReWhbTj+ACUp1STYRMW2GMqQ/AD0b0SsCbegXpFdFvjoarI68Pa0tYp28dUmm
mdaWbijCPSLzOLrlljteZ7Y9R3WyCeQq2zPwBCCFiH8jdBXMCJqtiFiOufvNCOl4h8ZrTfljrVqt
HiGnUJj3celnX33iWfufNsCD896tXGf5VwnrFAdZxT2CMVIYZgiMYOhAoLfCTvpn7aSWQwaE7b14
dOEB1xXINf9GAJt800WYEP3lL1Xu1zfKVtIOpda4cBRkcaicVx+mnNCmJZX6Z0sMQPrA6DrYe2oZ
MEx38Pf5SFL9uElmMX3NuYciHrtG+koi3jIYWApA0v8qxQuUOCFpRcexW9yJS3LynIxzctCOR7pC
OkvkSaR6Nu0vlYkl+tHRaUuGRoe0EI2Aor092QMwI+9DISRqFRD7pJv4n99g85n3BF/YfiXuA1/S
n7WX+MhOQ2+qQAJAEMcKv8E8tBB9zXjWikPBgY4nHX1TM95UBKDeEQgxT60lFi9WfCf3mTsU4y9W
rq75jNQaRufJNkjA9rocYQZ3Ndke4x1zdVmHh9X1ghw1iMHuQGyEaQKGgnyNkvYh7eNJUUHp9kk3
Il2xcXXFiozI71yOLq2wJ2cGKx8OTShWAKamqlord44YE2IEYkGRC9RxMA7fYnWUX56kr0hpPhmN
Uf83e0VWvGXU8FVPAGvO+hOnxerPBz8JsuS10IgDPmcqWXS5d7dDIMNKSoUmUNtKiMNXqHtS7VwH
2QesWYYt5kyGkr+SGMXO3gEVJ1x0L1XemOjb8JOFT1kvsnXLRM+IVBgUl6KzQ1eEf55JfhD+q5Tl
EJqbJh3NVaeyKJV4UbWfJctuWljI6fvjO1DLKSDoL/Mv81BDyN90T7y83T7DkGO8zjLPXY8QIFqH
x7B0gpFKZRad8QM5elJjK81hfv85iNfH7yXomUthoG1s/2ug1pPglxe6PrRFHkkIg31L9n/FmS78
oVQcsz3/5YECy5L7SpaxJuvKm5bGf4QHkV59RLfPMPagwzaz3s1nmEXdHZDp0ojPJK1Ha3n9E5f2
qiny8HcB6DhBEj53UZy09yMBsJm4aPQn9n3w3BHgzOtT1X8P6wT50g+VDYsL0eitzU65p5Ks2BIN
O8T9lGXCbx1kPlIrvQf5nab5MOV+JpzrRLsORjE/C8cpODDmBOmFSjnV2cPaJQrtC1dKlJ6ICp/k
ScvMs/8xE2XNM9smIXNcb3ImjjMSVL/G+xFQq/7hCm+qX+N6LSASuKMMZeSsfuZvqntUaYMpipq1
83+agdnFk3jn8RqTI+97Ropuvyx02REsiRkvJD0xBdhIsEsKfuTDvM5d9k+KKsw8VFcx+fZ711Zr
gSqTHE/CAWJ8PZQoMPKrOD8gae1L8tlkl1vv6iCp7c/Iav36mhfTpD2EqljTeBL6SkQvWU6DSbnP
kVTRwEDbzTyeMYinC5pCO7rQc/mKuD/alWGmy4L4xBh1OqOnFwTj0UW2oKpDRF+lSE812tdYXYRp
RbCceLZi2T4aGnZiCn2pB6GbdR3cpQV6YGSZlk0plI9/E7QsKrjExOPly5s7z8vg34WMssv67Joy
K82dRnPTdKdpHuX80HREz63nwg21/IeVIg7EnZMTewbZjGAnoAcT4VFAf5JXKX1ys2iMEN9Vc9JA
IaTgghNRmSxbiXlGdRKlSXlqqNekVlDOoC72oPloJkA8dwG52yMQT9stXSRTstx3CTl+39jvRfTI
y7KqVxaPHMAG7rVrffIxlND+eQ1kivl+0K4zZi8DYkMEjXiGCP8XVu2IbMk9AvIxd1b0FXJXhA4t
K8G89cGFoWAq2jGOlLmzSdBpfz2oGWHHv3VcKzojepsB7ezShcZ4iIaaipKIMTfvNDhglmxnMC+1
Tx91N5o4MkeQ2SR5HkIUswDwHtBFeVg2BpdduKtV/SyKKY4+anjTpjiz/3X0wjrEbMhznUXenB0t
K2X7OPm0BR7jwRv9v51j/MTZoZQL599YhsvhG7hAjuC2cRFk+qDKtXa9M7mWc/8dIeQ2f0hlynzc
lZmNcLsXPD6dRB6FHB5wHalGAS6kSI+68iaVoiMUglmiJUfXq/U7Cu0Zajpoyvoz6dCVpHgEJMkK
W82fykDnCH548ZrNKScBowq05ENH/uriwX4swhkFCgwnd4HmJH5i8S4drTfSV1HS9gohU7JzIKzz
tnPWoGzHtREMPrlcELJTOZ871y7tmXDIUUUH3/czQlQsI4p66R1Xhr/lVMd0+S0NaUffjqeZxad8
rP4yYoWGFJeMmNT1LtnOcHI1wU05/8tBehRG15Mc+UqxTSrnJ3Zofj/IUh57jtNojQqyUOZpwksS
WofvVRS2JVmH32ZNX7pCt+s3tHgXrFuEQEjOb7PWmzgQHGxI3V3XxH30xKKv85FNEjVecATnG4lR
WOK25fHeoFf/aijMuUZu2MMcdnlDG2LPyjE6V/BPblO2rcnofyH4suLmyi2xg7u1rbz0MPOuTQjO
EFNUV1MA+ArMZUHDxS3RZ0QPpcuncpM8q8E/BDiIymNX9DNsggtn/4xJ1Rs/MzqL9HXiOa3eFd/n
ShvSoOeiOjoTevMr3l2jfnJWyeQL8kWDw1hd4Wm8YZRK2QTKmvvIR1Mg81YfJqzCyz8FfDSji8i9
TkAnN4nD1zZOTZyjr6Q3V1BpnA5DcSwRHpJHMU9NQDxExxj5WGewXsURn4zHS8UYiymZo0D3GkKX
hS5XRAPWdVwevaXgkoxDiNRnqcc5PDuSkOB3t42K4k+VMT69tc0aGLP3UbPPL4gUtjRSMYwhyrDE
k4Bbl1TLoYn5bdNCdse6D1MqK5sMboETOIhQACBb6ZJP7Ed5+ssv15wE5snvR7zOhDaTwdsTtQMH
1GGs2kEeb0Xs9HCGFuVYEaVhxqTMIEGrhEdO/WMZGsmiOQJC4vRKaab+dPB+6G1h90I0wqGXoXDf
dSO2yv7ozDCHNy5bPaGdZ0aMr02GFJmmUenhFNzVSTMQVhmhUCBMqBvbKIAWqMDQPsXQOIz8a2bC
Ql+jIlqZkQQwU4vGvCoduNy4yktDCo+WVKQiAI87rNgVDuDyjqhjd/h0SzYjbXo/plwnnnqkqCiR
0JZnZiZGJ9CT9n9t10pEpQrrGd3LKZ7BLt/3iCHUljBGegfnQpWAIWLXQt5xv8YyH5q9Pzc9siL+
urX7DockWI5xMehUndfVyR8Q5yvA0Fximoqvq279oThx189oAqSPl6faO7MfB//CXFC4IhfUwRcn
8F1AkUpNFggaJH36LeJZMlb2OdkIu3EZmSyPXlXKIL2h34TcI+u0sFODNHmS7VFw2JKaqVdHK4Lt
EeZnhOaHrvGvgo8rFNzaKND7k0mMb/4s4NHpb0ayRj06ExwdNOkcm3F7kZGqkCcU9YBuFKf0BPjt
NUSa+NXlokjoNQ1din+rwJ/b39041bS16IIo4ZfWkJ34OkaUr9hDK9vF5EfGF7mqU4PkF1YnVV6O
9TvNTTCT409pK+NJhbcKmZww4Tx+j1NWk+4w5ZRPfZuctOeR5WEx7R2QBpgopgrfEbSV9mgV4K6S
ukJlXpVhGmMWG5hqQgDEvKgeRTUEgupbuPj8p0/QrCR2yHcC76vPBYDPzt2Cnh8B6hWYeOQUc0K0
aIaJ4h36ZfmPS5bf5GwIXkvfWe/oa8noRNSk+A1An6dmolSk5wYJcG+QKDiI8A2kr1zBo2IYnfEQ
GxEab2/DptNAkZg06/ye7ZWYxJ3o+ZfqEgi6DO7rsVNUn7V1kBKt3aSQUFe+yRSuMrdNNryib56p
EutDMFQy7VjjtlSWCGz3FXZTuHeN61nScIPezQhdpMkXvw9zsOnMN764nGDIcdunFxKmM6v/9TQt
LHIXZ9QmJUQnVE74VGRI+yidKtcAvY4I+DISwDjvL45Xn9eMjMKu/heBXcjPcPCGCYNLGsTznzks
E+qgEx+rB+BMDnKIf0PQtIVqAwFk9lh5GHguM7Z2eO4ZPdU8QPogpxO7XDCsE+jUSJO8INEaSJSe
xwH+PMpjUv3GNNn8GRkCuNlBDN3N4oMWDKpAEAomSZx+VWPuCsxYEbq/bguW6udov2BNrl5ZXFrS
rFy4j/JvGfSiFw8m0Lz9ROIak36HYWv0pXTLVX4RJTHziCBud/sr2Y3eqB8nvhj/T1qFMh72o0y6
LbqwUXgrbgpPRhgc+1ZsNrd58moIkbGgnYNceBNIhqmwxle1A/PMqz98Zb49W5Fuv80QI++u+Ztq
HyqrQaFI0L/Khrj7JwsI2pVqtaBv3+ZgxFyTRkd0Y1RhJeapTz1630Q+9v7PqlLc1sfU6mX4QF7W
krKxlVWb5NyQy4UpBR9G+9J15WLO6ZygEZwXn7lyH2HrgDyYF3LX9hhV04eyCZxt4JoIpUbeXmf+
+s1LJ8rHKCYrY8TugFDmmXrGvP6s+9gQvrDA1AYpcoSgGixNIG2YvEgLnIKdZWxRlp/sokjOZAfK
vckcyZBgN0ITG7oN+gnroK/kGFE5ZIjbwraRrtiLPL31uOvTuz5Jt3khXZPo5GD2I6Tfb4r67A15
EG8NW3htaVnleCbqhKT0aOgqdWXai5Yd15lDlrlHSt8uLTYUuZ9r1jBVQX3t2kYwZcVNXT4w0lHN
ELf6watb9Fqudn25j60UV6ER4Ozy3G0DznwRPkQSqTv0rUBgieCe0sTM1TBosOqkG8adPx97Wc4n
igvTf/AzPs6zqHM/WUDsdTP2r2QiTdFTTHUEUsFAZDRsTc2lIFgabAndO71Us2jafQ0dDgXONkvM
U7vIP16vvPvRFeVHaV03PnqW9eFF0ZxNPPfqj/DqtSJarvf/Llz7N4y+pNPU5Rg+lI4S/zlksJBN
DtrenlnoXCSR0ntJrLGnQZHLSvdb+adl3Lpgk9ggSb25hjp8L2H8JxvFeItpJMRDkBtzwWeDLaAF
Ul45BJ7cVqoHnDG8fI4n/Rtt6pQ++pgZsLvxX9pxmO8h/Pz7ugA7biEv/7JzWMRlrHhIXCA9MV5A
SOR+jDws1HWDOgeviF63bnPja/VTxXq9sA2A5qkqRQM0oXvL90vYOskhWQn6x71UT6/xlK2PCZFA
l3jyNoEF2XFPA3QEbJzIz21XIrMuR7QtsgSfD30H+DkfjTyujHHXJEowPjO9nSn6ZE7H53TRCJWo
8rLd/aCU/Q7RDh4A6qZzMKPeDkNDcgqT42vliugTYZf8aTm0sYNwUqL7ItzuYGYkM5k7iXPoeZhC
86Uwu5EC8cdEERI4rZn7QfoWohy2AygxKNP1gSKU4C6aif6g+ZJjAngNGfGU5ne1Qcct+3m+D0k5
29OF6Jyk10HjZA7RO7CH08nmcXaX9dsfBE3D5cN4sO5mNCZPjXX922Q7uBgMf7gi2kXDhmOtgYbN
bsjHc8JOkpI6DcXjtYlRE99ZztWAwgsl3IiBsDTvXeZsnmwESy+rxB9ULwF7AOq4+pf0XAJTJjEj
Z9b4apLKad9NzsfOUL3FaHYNrEa84DGwjemvJYKcL52o+aI4l1l3K+V9goLMP6Yszq44W2kE9LEC
TbWX/jDAn2+LWBSZo6SfAIURMRUvnfNtiW0/RFi9L5PBqpOmjCvKYfByoIX2LdKOU7WQgJyFmwsq
c5u7GkNsdeigTU4AyelLw2XCNucpDB5Q4/Fb3HJsFnQHnkes4fckoiCm6PCGzCOxJKTKNLRiAA+d
zBq618Kx8U1lYfbWROTukHQ65t8qCH160FA5zjoo3xULw0M4C+8OFyJNehX+bDkxFTklKbgw0nlx
Ak/PP5oI0xdhyBArkauTS8fM/KkLw/WAf294ByiML55YwhdDo9KtSNz5C5MPSm5NEAlWSv/+f9lQ
CfphCumC4uaSsvQwBjp7jHEIvY8mzW4Zlboo9LL5rmiFfoJayb91ZzqEYISw4opaHj1EQL8X7ZAZ
pPBA3UXNRhABe5T3VbqURB85651baX7hMMxZZjmpfELrHZQ45McHdLp41ZtnelI1CvR65DysX0mx
BHchnZOnnAI/yLoo9u6QTbaEQiBMzQ9butlD74fqjx4F7mnXDPfwuOQ2MbOEb66O19dG18xprvyo
Cci7a8g4/Fjr2bxJDo2nGSqWcg9h5UeyomEke8lFK2PRR0NYdajJcUP6dy1Xtr0nZWs+e0kZIsJG
8fXhiXh8pvUADXeKja6AR+CWb6CXOce3+lIm6Pti7Mu7SNUtrdIlmI0/xmCXBZ217wsiSO6eqCm+
FqTz8qQwEH4gPZ/vBwePEC8PDTYlYyz5WA5m/5AIpYPXx1CC+GBh0BPUdju8Ltg9G26Qm4es70Fj
tUUUECUHr+zd+4UhFbSBM4LKlOCyZKjzrV9a6jqQCD2x5W26VUKRQibI9FgHZrkOsEfcc/V8vySj
PasAF+KMdmcPOlw9JtwhgDXUjjyvKhC/U3ZXghbKDCF4rc7ltInyiSI9tyIc7c4o/kwxWLQIIRmA
u6AlYqygpuhGIEYpLtjp17MDKBWhAWJS2I2omzGXShXf2jzKHlABqh+6xeOWxX76N/bj/JgS7PML
mU90IqNb/B9zZ5Iku3Jm562U1VigwdHDrEqDCESDiMi+zwksu4u+77EDmSZaiHZQQ2kjtRN9eOQT
MyOTmbocyUg+8vHedz3RuMP9/8/5Dj64HsQuJ+mRDMvZteTrtA8zhdmghxUyvQADo0QO9r6uZ4ks
Hs98Pyp6feLzseG0F8XjC3JRad3pZbDxNSXE6hFzfybL1K6tLP8DGZahSwj1sb5pCUa7K/tOueM8
ZG4BzNdP1NaxcrKRZvfWmxWK6SYwpJM/XFTMTVJiqCHg8fWleDUoKrItraaNeAAq33DsBPGSrD0+
7QTGJD5tWIFWP3IgOwrH4LyIFUQWxq4E9UI8c6PSscVaN1en70Lho1tGVMhim8HnGJdlxeac76TF
5hIIlPZKcAuIB4QB+wbaxzbr5i5ux84Z6cRg9betTp82jP30DlywYOeaKzi1TJp1MyEjU+LGLW1Z
miOPteQuK1nnsFuii6w1tb+xKc+QWo3+6NpDM3rvt8hAdDg5yOzayNsaZdnedZB5KTN5Xn7ONSX7
2NPy2zpOEcqqhBSvvYgmLAdubztnk+KYU6INet/RVcBDoBSYunPOXzq/OpvV6WWqe6KKarTHnrgq
dcwBACEa7KJCeii1LLm2rSB/MjpwYRK5ujcJ9dnzLM1pQxRKTM855S3AmxzTHn4HX/xbJtj7DDAx
k/fe8wA18M+2qZEpppsq7yPRZe/p/cIuaJIF8nAItfC1txNkjznxQ3EMdlNDLRzn6tYjB6fuLChw
HcvG7/MvN2/56VP6Vv/bHDj3khMxAWek+SOU4O9/9zUk88M/QW7B3yLrnKfm6cPfUDQKm/GifZuJ
lTXq+j8jD+bf+f/6i//y9sefcj0Wb//+r09Ur8ggqpsqfGneAy0lk/tpK5owIET+YxDm9X/+x38j
VnLxv/4nf/3f/+M//+O/Z8E//GP+zIGw/6IabJ0MQVdVZ6r+PVPS+otBvwUjjCDKTVEJYfgzCWKG
avIrHMIMW5PtmWv5JyATdqaiWDraBMNQBMkuvwPIhNv54U0yZd2i62DpqkAhY4kjPmahdtqErGF0
i1hxQTbAPxOnAcnV7+7SF2/sD8MoRyjJkRJfjQJBJmsmOasr+1Rk0KHZrn8/zDGxkquxNaEoJtEZ
KvePeL7386KiRCK1iOpcWbuo7U1H8hFHULP9YZh5er2ffqZQsWYZhqGZHEVsnef2fhg/AwxnhbnA
7TQtOrypUnxC+ATyD3KAUOBJcvnDiJ8ujBGJ+sMAps+Xpc1xHi9Pl2Hm1//+r+K/hI1SaE0cC9fo
nvz63C/v/SQlYe6nK4OL+sW1vR/p6NrCWmuSUAoGN5/vm0cplbavDSSDTb88RVfwhfsFXbyeKAf+
byPERjCpRb+iUw8DPxwyvGKISfxhuIwFP6Td1dmybkaE/2p/0VQc5GN8CYjUiThKyKsZImwf7IRP
4xAqd9JWD6zK+ENlCUOueZ3BaVpGhf1g0fyB7gZgkGreJT44TgKjNSsiEkKj53bhSALdQtOQ+Yam
jeeD0p2jlnjBYCfyNULqBNoqtBcFUs3ZC96vy6Tf23aVLSl3RivOSPaSmiK51r583WbSqan52BsL
vG3FTkJGcTG21otBlXZLh/JpmNOfrD6hBRxw3mEqV0u6vMqyqqVVlJmrhL49MBudwsmgqQ4EIyLF
kfyQAgFpI0hWpHmvRN7djrFAEjG7xVtrXwcp7Yspk9CCWOxvlJnDWXCsKJrq3MdStmwy8sRMO8rR
lMNbKTWglhI71+IqBwa58bwup9bannSBQhD90N7Q6/fBtWR0jltxz9GHOy6X4ekYZBYcM4x9KxX3
icM2l6gWNlMLPHs+LYLiVff9HLdV9lJlyc70xV6Xq+deN8hwl+9gdSH2KU0SsOXGdrxxfJVrZIuy
TMV3SXgEKied6uH5BNFjUat6TIOMnVOo5heFPebEDxrrAsMa5/SStqOes8mkNfhIbSp4btFwb7hF
wdLIbQUQStHOcvka71Ks7KykhF3qqXzmTPkNS+PV0MmXtB13fTINZFlPZt0iJzG7m4AwrAUe6JJW
UUGMidosDQp9C3aG6pb6R+cIvXnMVOByap+5aaKQZOXH8+e1RsA0TT0hCwjqf436yE3SSYCHvECZ
1M5u8Xu+YI2eHLWZZVOEcDqGZp1hEeeUOJ0yd04T1fMWjS0NYK27XSdbWw7fJP3JEhDQYdyWcNiX
UZutMZeTENLvRy/EGg14SlfkQ+JHj3E0Y3MV/c2S1AtM2ZxcRSRxyBlfLLn9JZE94eDrz1ZjHrrk
T93b5IpQurnFoLSeMkNbZAUlTk62FiUp6pGaoQb0MBRxyG1qxsTJOUVZPVJD8Vco3M9M3sW6nIW9
Rc2U0LRFLLcnPmXwxYjTahyaq8nUtpoe7bKEiWRLzSsuwtGJOtxIoZ0fZM5UK0UN9nTVz1p5eCa/
8NIYVLqReXFXaAOYl7Ta6yI45ywLipa4tor8UbdKytRhX64jwc+edFu67lXliuIfh4BivAgRPml1
6fZlAvpU7euVJJWcaEM8R8OVn2k7vBSS0zEhxxLrVVeZG4gYLCgZoHBsX2fU+U562bpEQUCPp+C4
pKTZDQ2AxKmSuneCqTRIQVUecpvXqKiCfJO1AcEFkXpZD9DOmlpDBzhY3Mv591dCe8WCvim61tzU
tXWjxOO5beYndq0URChARe8L2peapdX8uRNgsH6jIqWF9U8KAgJffUmjRXKaCarZ5I170cDxR0RU
O33LdLfY2C0CUGEgbqKGE1pfbOhEECoa2qSE0tJZ5ioaGBQdmqAkIWmEcVZShPFCvcnBga4IQ72t
Os5C2ML2Scavc7KSTvLS20noHFaan6kOrqkE5LVNBp2XdStrTO88ZUI8SGtrhV1rjjBszwgnE4vM
okZOrfimqppr6ivtUpoLZ0k1XaeldxkZMrLigXIfRhxeH2tyYtuPl3EwSI5EvtMiGHp7hWCQ2m1P
HlOmSKxPEA8wj8e41zPyoKgm+ftB6R/RW+OPiGnI6VadriCbAcM35O6N2/tgjoiKqG5XZ/akrkzo
b4iKNIuCSIsI1ZanncaRHBlHkRyyKaQsaEENpPorgX+0X/0G2GbkY/ftpDBzR/zJC6kc47UfThPH
FB/mFyj1s7jWrG2mUY1Ff00YY3ipgYjADkatpVMvdIGqvZWnda7piiOlPXIcmMdDAm/JsPTHCYfr
IjP9Uyv3HwxZJvakcNBd/0qR0C9VjyaDnLfOhD11geDMdGAM3IZAM+lTGffY9mI6OfxUlBypKftV
vQYueRmprNt2LZ9io99Z6K+Xii/fmpZ+Pw0hUdyJYrxMaaLvgxSKSgHq7EAfFCmPieaTjoOC0FR/
juI4xzJn6mvTLs+kyKKOXelgTi2yTZAfPkmoDRZdxj4nDS39PDTjLQL2bWPq2hkK2MvcaF9GT1xS
WIu3v7mhE4DqDOjx7J4Fu+d5X/lu35MZxdAjSRJuD+5r4APlhze6cKd8+CvRn6PJ32OW3x+pvthg
fRho/vV3A7ENjiO0maw+ICT9ScP7pyJ2lhzqnuvfvyYshWgbFCph9vGWm4Rkr1SBkLn43AwdmwLR
xdIDVRnn+3Hm48PHbSq7YUVFfWQTiKKCv/94Tcqk4Y/lE+cWzh4Q68JeTM4zDO+z9qI9oWm7SjfS
ylxVW9pPi/xgbsTS20erdM3qspFcf2271qre5j88U/E5ew5t9LsbMG+v393r2kTLTeGZe+3o6+Ce
qNOzcAMmeddfZTuJMb+/D3/s+o+26+/HOz58ZK0SjBMOCpfitvKkH/xHsWXN2Hu7yMn26mXp6Lve
VZ6l8+7C3BWX2Vv8/P2P8NXb9e6KFY6A76+YxcHsJHJBXLiDrA6I0srtECDSwHbz/UifDlpMmPcj
HZ2AsLiKsQMG7CKToLFJIS++sfuL3x6Ek6eho/XSTFlWjiaLUtELVIuSNzgkR0W+sMZ6odpv/8Qg
nIkNy7Q14rePrkQZByhmJk9NGRHgc0nnAbB21q/d9+OILx6OoRiCjAVWgM9HYFzN+hirJgM9Nq/j
jXRanNWP9mX0VK73PUvqwtiPz9UPz2lOiv84OYX6ftTjl7LFT6MmJZNzrPiQY7fKkeVkEP8rbEpm
8Zj7xh3dwdeRIICTprHO2ELcTxXNrO8v/9Miwc9BooTKv/FjmerRZOTIbMgTxwk3IdNaAM9HgvjD
BBTz6300AUFPzasdlQzMRPNL+27CQzPBsTNP+HbpXcSXz4TkpCfdMiBUcKHtv7+eLybAh7GO3s2q
rrUJhs/ESXm6quLh1O+zTYzrYvHHOH8rRZ3/9cf/a6bm/y1nHf3tf/26uvWhHPaPqmT/H5bABJ8L
XTN5Qf5x/WtPCHbwL9v86X3R6+//4N8rXhooGD5wPG0kFx8KXvyCrOtEvlC65+H8WfAi+hTlKPsN
GcU9J2X+oT8LXuIv/D0FT+qcmk2l6reiTz+/H0jmdf48WzEonx6XiGK5GUc42jX5eHRAMEKCPUaS
uH53V/72crzfTnyeVYyC5NxgMVYFi8rHN76HHBLLSEzcUKjXsTFt0Uy/fj/E52VL01SNbA4uwqKZ
NWfGvJtUQLhjGXpu60rgp3IFLVHgFv7DGHWb3x2IhYoDO70uzZZt4+haUojilgikCh37qkQFSh4F
dGYgLtPz9wN9fjQMpOuCrREoQ0s/qkWWWWeoUdrUrkaEGuiURUbuoQle7fthPt+4eRhrrsTKmsom
++ONo68ZhkOjtC5Nkwu6Qk4QX4HAOKHs9cNIn98CAz4hemKWViaDffSIapxbpda0tTsoOIthOMfZ
/ffXchwMBLcFpJuGCcrmrcbc8PFa2lqT44Ymp4s7YWtw2g2bh1YIJ5HmQ9zb94N98Xw+DDbf2Hdv
XJgEcpuQuehqCpjqwlv6sXrhJ/Ld98N8cddUgcTJZuaw9zePvkgT5DKP50FLPhvPpyjYdGV98/tD
KKRLUfzmTbCUo9umI2elJQtOL1ehfITy0m5Ovh/hi5dMRQYrgIbxLn+anYWPsDNWi9bV52Mrx8sQ
j1BDcl5Vl6t/ZihbpyIta9SHjy7GSBQTt7NZu1AbD8kMl6lJDM919USPutPfH4vr0TVBy4B9w9Fa
IFJ4ZMCkGzzvFB4tq8TdpfTdCreof0h7OoPfj/fVu8A7Z1OfpbJvmkdzdahpWkjzIlene4KESTj+
7e2Coap0U9j9yIpmz92f9+/0iEo4lswCK4y88chcztqb2UX7/VWI+RF83AAxCksNDR1z/l9HCwEa
KTsde611PQWmmafjk74FpkMfN1EuGxWjiDTuRrSzlPhvoh5jBbjSm7i1tqVlnhXULL//gf44cHz+
gXQN0SANBdomHy+70YI+z9KpdDPbvKdDepmo45sUiDsKdCvA7Q9Cqn4VpYp5MDtMfXdPrX9rdnOq
HyV32MsEBwxxA19BqS91uTgHF32Hy5nYXTWQN9//tF/ePVPlI0TDi+2E+vGHjUw0q2rQzS+BtcZS
tsxMYu+Jd/5+GLYSXzwmTdBW5dhh/bUV+P5loNYGom7yS1e3K3T3bQ6Xi/ox2Brgd+Se3BcZfo1K
Dc9x1Qs41OOuNbGDVCVV8KCnwDVl9k1fYhgE48bUIJ5umwchqQntmkiTBjSWv8ZssY6LGL360D94
ZEVAyT7EIFeoElZbSfXWJlN6MQ7ljd+kz6EYT7HCzYEd7V4q+9wp/GI9WIzbY4RFsU4KdJqOwDAT
/VTSsCBpob8RMHKgn8n1itACPJOVMZxJhrbUQyWnOJpdUnt8RHGvojWjSi5Hz3FWvEVajl5ABexm
VPtJkR7kBn5qGrBJ4k+f8Lf3FyAcLzGjpJuy103qU/VNr+s3wwho2wheOz+9rWQ7gDBfpE6hyyGN
iuE+MMMtgN+lLfdbCIcnQZ4SlGSHy4n4d8nvbzrxq2ozIqIKiO7hUkKD4/mGi+9nH9MfKuLskVBd
5Nt6dTsV0XnThI+G9UuUZynUWZzd6qms5m6kvQqRbqEhXOPLWQeYtDFrLUxxZ+uPfd7AcAtObFsi
0klbNYzXZNU1mbPCmUa8ALZ/O43+U5Z2q6jmxxiIiCaJ1ngWNW5NoxDnlhGfZiaxUbm4E9501sf0
+KfR24biRiW6WzYyJymmbYNCflE16DSzPHZjjcelasMvaH77brZBogOT4nivKsop5HBkbwcaLog3
qw0bsUXOJfuq24E0tEnLxgGbQl9XugqAKggSpdl2VXI1oe4jlGnZNO0vHPTbAiG1lOWnnVBI/aVk
n0oObDw3DDqCQeUBb8RI6Cnqk2Wkk1tl95G/Lb34LZh0zPW6dZPWKM/s5Jzyuwuh4Bn1zlUgBYmL
4BITl5VnOLngsFfA7XI2NDn1587LEQERmmsrNYnumiON2hmhSKu0VF7Zxp2xtuC+Faisxm5LQNau
n4yXMEbd1qc3pZ+PRPAkGsEd6cRzb55Fjss8mMWbZSVvoQQ4g+pddFr5gI8YV4yBgspE02Po8ZWY
4wFGYL7ITPp9JtEckpM8RTOLKio085Xe25ccBg5l0D57CPDZUGLEthtEyZP14uU6QBj+mdjcpvok
zVyablHX6d2U1ddjKN0Y/ihhJI7hsmnEBk7epW6Ft0lQHzjA1xsVbHBtiJNQjVd9oF0qeswLgyAt
jTEuEh1+igU+gYOeI/TLVGLvDS2mLjzee7Z8KttQtVI5QtriX2deIwBGvtkSns9ae66rvIKQU9+I
Qd6VTPK+1/cAipaFJN8aSkdOubLClLFK0gbXj+rmhb6e0+UMI1tmRuXgUSCP3Ljy6LolVQr+t9Z3
QRU043LgSJGwJZWM27Shz4u5Q13iDykXBLthFCvVU1XCRIYGLiR2MuyjZ5N1A3evI9oBcFFXs34F
3gE8cbRIFN0pYbg0cblvVe2MBgxhizk/odr+gii0UNT2SqrMN1aVFelZKwDse5+FnIwq3qw71FCI
oegm1S1bZPs86wLAU8oaDeESIz59w9ZybOhcfGFwTiuno4Xbs0+VO4nIRdaXzs11+d63m4OQpmWe
XAfRZREoa3VKDqOUb0w5ccPeXMTWbYxzOKi3TZ45Gr0Ju7Jfe2B8TqOGd3QRdrYcrbBYnVpInPXp
qpSfyHoAzrYwqpQ4XTZwfCj1VwnlNJAy0JcVvYxHT+0OmvAylNhBQdEcaboR0bDSALAvcgsQSNci
xfZ/VYbmyrVyGQAwIU5rm0QtDeAHjf50Q7HeDzbBaJ7QqzuUtrYPJsKFW2O6mlKAcLaYzrK+vZq5
RlDIHCWY1rIxXEbBkyCjV52tlDR2dYkWUd1sZViCAEajx84kdhkRribuR0uniaYtC0ucS4Z8FcMq
25Vl49D4OIk601+WuLogw47xrMA/xVV0Ug0sYgoIqwV7P0QOXkH4Qh4UaysOxbJtfWZNo23ZnsIr
U4otgKO1P0VQgpTgiXROlMtdcdAb6dEkRm5BLzV3zD59Baa6Ky2MTnpqa4sgMJ8RzEfrUSO3qWxP
R2MMllOEotAn9SpWpodWsXE0ctUOrTAI71QSFkTIH0yjvNEEZsXEvOLCrjoJfJjtIQUUhEBcSmVY
OzmU9mVrVpVThYqynvpMsMSg+0pirOaeztrbE4t1kHz1FTshIRn+ed4jYPc0n6QgKKtZUWwLVME0
QlGr65Qml73W3GVGyRM2gitQJQHA6ZKQNpJm1xjNro06AHcjxHM+UuxVfNI5a9UEmUJnbwG8ALWe
THPQHoY3Lza2qVoDlk3GbQXyzDfLF4yVJ5lp4hbze5AqIjdeqwYIXDkE8LBL3XQ8qDu0HL3gxBoN
vIRasYdyu+2T9tIs7V9W4NHSje5rPScrvb2TCWJCISgdJHyTLFPAmpGWsmkzFclBmvNkjRLEJHO4
I1n9vO7FyGnSIMwxiGc0HsjfeLwkaaZeTiK98XDCkfraXZMO9EIkDged1svQX9q3ftMhZeW2LCqY
DovBGF67InhurArWBa9qrB2keckB7I7eP1SXkplou0yWpL2vyR1yDvUpqFPCckhTM9l9QOZ88UmM
WwIyXAet6WosK55MFrtdnbIR2Vpxv+7omy7BkhpbqprY35IXHYAoXMhpVUfEAQDerdZNUG9oaO9h
pa1F020qk5ZfAbi5g5HMPqnecStPmti7grS3M8Jg3dTJTi6Nk5rIJIeN32NsduifZW46FkqnGKot
E/YKJ1IDEFWHUlj73ks8gooY6FKv0ti6bDknrkMxFeiFKt7QHGR1J/jY1sZVkJjts0xgEMgfHa42
bHfJDDDyBCetNF0HCbJ4y6pmJxwboAbTv9OJ+rwQyl0gGXsr8xHtBzoYCUklWLEPeGCcdxDhl/VS
mfR9OvuT2UHdpWM7bhUThg6rcbiyitndFVdQ2vsOcktH2F5xTfAcnrkc+iComoM6onFElbIes0FD
m2GwCtq6myKlX2XmVDmyHfPJ1zUgUSHwvgwn7g4vxN7s0TAM6V0kdGB4ln8J0uTFjIIRT5B1VUzW
iAJVV1a1p8gEmanjZgp9pFS5D6fVzKsLxUc135ToeuTKWxFRCMMQs8GiQBR1N5mEDpERQSQV2+we
XSzqoIUB+sVJK1ofBCawwBb96aTlazsF4J0WZrJO8to76Jpm7gNh/oK0ellqgwA7VuSbqpRPrKqk
hRveNpItlqIqf/VKe+rPII1GMi9JN5wdseoBef8Fe3plgadwXMVWli0AU2KDsCx9lSnjDqrVBaF2
xDRn9kuksblOfDhAMt+koaabXWDZWLA5vEbCLW8i9nie3qOmZz/PvspYDCE0iKFJrqn80xNH9/+c
A9Y8x3YQL/GFvfSNhtoK4JiDARCbTVg9aqgCkiEuaDgDm5QUrmDsEDC0o6wv9VLhwUveopj48qh+
/6Rix+I7oNzy450ROHeoFBwjPRmoUJV4QxqJXwdL7WNLNV2RdhoKqvClVBu3MsYbUFmTm5oFgcuN
Am+GQDzJ/9UPkwu74pHdcscmw5NWhBNE9LmAdjdeQuIuoJ8DZoVHU0NHhv/Q20q+dVsUVrNrYyBQ
aqwvmgJ2Ooe+h7IFKCjK9k0AECNBsEoWpmLGO7ZuaBq6Ul8A3DRdKLnqSprM+7JBMj414Ej1W0sh
PzWt+2sRj+GWPKB85ZfTo1z36sogoCRJM6gtZnMeS9FjY+uXRCaWS/z3oWNawUvR++rpH6oMHVwZ
+I/ZHTHol22TPBSaOW1NvBGLss6ixUwjJEXcXg0hAqUsFKdijJ8Ry+7MPggcIh7QCyOpqlTlmrmq
Mk/ZY8VFgW0I/8U2kOJmyWreLJEv2rAXOvYDI1kPNcQEO20u7Hqi/d9wSpcrjk+iQWUu646vdf6+
KiPdsTsPFX2e2WAkxzUzwUfLL9wwyg6WJmOTM3FxWTmyhL7QWELy+HkgkjjXWwgAbXk70+pYU2D1
GAaEqKbP3wB5Do5Rc8zV5Ows6lQdImj0KlryTM2wesZIuuNAd6gQnC34bfh1uvxeVdkXI69fxIl3
pQniLsGvopHzjGrBrq6EtyfQ/UxhtWyURj3PxcSnP87UU6u0MCkl9oM89G98ic/hGf+KAMlcCCUP
T1kHCPmtzGwpGrbJaaW6UyA0TNnESWh5uiz85h5fJeAtDMDKqjXsuwmAN9oOHJ6xIj/wLX4MmEkL
E5rmMvOkx5wwDqgt431gGydFVqwJPENSpGvsWnpuek5ekBZYy0zi7AUlTz0kfXFewy5Y2AbuPeC9
LKRmlR2afL4rvg5KsbNezFGNNzilmDAhfj7VxvU0EkKB2VIngztNn9q2vurMLl4VpXXB6RloJvvp
QoP2QZDVndFknB1GZTf1XE9b2mdmG5/SacCB1YrUIba5wJWLYVoP4cZrpZIAumxOEjXGMohADNs8
uPveTbS2h3E7FGc+3K11WJraHos+OhdquWeRLCFaHXxPuKOSqBDFBbVdX91FKosFe273+wLL1+UV
PDQWp1pFP66CjfmAzqapKrdKukOV4OcVqb5XBln6od72VVUcVQ2oJ0xSdGCOqpSxDVwtVkXrgmdx
W+Jdl2jztk0/1Ny/6QLj0vTDiJ8U+XMhHj/xrM61KFUdV5T58KA4DShU0n/HGZjpV2UuKPWE9jIA
XVal7Oi8LdkPPrUINfihdPXFndVUimO6SUiaIsRcRn1XmRct5E4/nVrXL+UDWAvHtosdloX19w9w
LoYeVQ01FX0pEZDU5TVxVMYUWuBXZkAmVoB+qPP6azYcqykE9EBSqZ7HKwVIrJUlPwz7Rf941s/r
qFk02jWGeVQAlJAUqkFJY6jUpRupZAWTW32dw5QPiRHKzZnH7ld7KctefWRfWDnZs39/6V/U89kV
GIrMgZk+5HFDb4JIq8PjqQF+gCcNT2w5Y7mAA1n9dLVfPUs6E0QwU4a0Pl2s3Ac1SaUIHKu2wYiz
K5t7jkP/xAtDp43mFFsSrme+3PcvjAUrthxTGiDJVTb9wkmqEKL8+7eMh0Wvly4rjVDl4xi+F06y
3gSdCyj1JicyB+/wTurkt8lTfnhDvrhnzLy5A8JfmAhHlwPlQh5bWBYwk/pNWsVrTgo7Tp4/DPPV
i6gjvxdM0bmpZx8tLCrMr6yCkebGReO0du/mXr/CL1cv0iY9gGZZx6LS+RIYZ0Zo/5Km/Ief4IsZ
aBs4Dma7hoEg7mgm0OGp8alqlRvxzsPOB/vBHmhUV8H4Vs8wb7i4ivb7TRieI53m+SnaqEQ+Pkg5
M3qUiErj9unbEHoLo/6hq/SFGIb8C4s+hEVr1tTko/tqmKFaCRRSbkdPYlGQYt7RkpnQ25Z5cBJW
8q0tsoPwjE0H/dnUhucsCV9++3WdJ4NuySxtnzt2HWQP8LRp5SrxXRY/5JiqyoJcSCLavx9o7l8e
raJ0gVg9hc1CohzfTgK2ArsbvMrN+Yo3SQm611/UzZnc46tLukVXND+8NV9MD+QWKMMEGotZC/jx
AYrG6gy5JBUTvjlyfAruikQAU/LDhX3RrLNNe9aFmbOnyDz6PMBwlMCXWfTvcemm4YulnH9/5+Zp
/P7OWajS+bM5vP4hLPkko6sDbww70Gh5O72Y06/eQ/BOgJhs/9RXP75jjIQcjMRGDUnUvIv4eMck
uaOXZdutG9gvUm2sW7aBNPZ+84ZZTCfc9jbiTNQBn5QVRLpgJp/82o1GDv9AZ1xR1r+56WK7SqaQ
SkWDRWOWz3y8ktn4pRQZHy5iAhw/G860lAR4yfyho3j87BkGKhEFFLbBFjTzo2Ha3E9tcwIxMM7m
ipyjKqdJ44f7dfRUbJnHMqscOONx37jfH6/FzpRUH4a8YptzqnJOrSegyrj4v3/LvtjL4RFimVVk
THmfH0sWWtTnZL4mZJnvCGzZNLvktNv0PythlaMXml3jB2nN/OvvPsOaL8KuNJFvtCSkbOpTKjfx
RXNHDA8G1HNrG/0kc/5iZ6wYbGG4LLaJSLA+DtglQxmkggH1M6oyYhvdjlfK8w/3b54c76fpvBfm
jbP4TsrW5++FNZG1HNvcP3LNHLG41h6aHfwDx7ostz8MdbwizEPBoOTrwWcfF+XRPA30qTbqEIXN
bboAn+CGW1Lhlpd38lpZEwHl0Ef64e1Qjt90hmSvTTC0gMbK6nC0ysXEaWlFxSLEkJy3F89n1wR4
raQVVblFxr+eTpnLDmd7x3baRbT84ZKPvb/z+O+3VUeToNB7NRNqjO5rD4kfeOlUrGK311f2m4aT
pf5pvC/e0Q97nqN3FBsU1JX5u6jt8kt7PezpoTqkU56dUsZ3fri441eHCa6zsaEYyiukQID/+H6K
SjWgGRu1G7gSYu1Vsg43dbIs0IPtoo1+/f1wR7NhXk9MXcgITJAAQQE9Gm1qijg2zHZe5bsV3r9F
TJE4ITxXae+G4PX7wY43OX+MZqNeRFqgs7YcHxGjQHSpN7+raAjs+3hvaU4EB+mkuu2vixscifQu
vx/yaKcxj4ikki2GkDm3IHr8eDfBIRUEzbLLN/srfi9pMtKe6vAyKAixIv1o0H742BxL+xmRffj8
gUZFMRtxj9aXfhIjDHGzdau1edYdrKfEeTtvHZ32swMV4QeR1efvgY6CQuF28iBnO/zH65PUFsyw
sErXk0GcFY+BVMxBID/MeGN+Dd6tZ/NF6fb8jiA2Uhjw6KKSwJdtbL21C3h/O1XmLtXULagZGsVC
us3IzVg2ch+vcOGgJuNUarfaNjU58cfNlZUrNEh1LKA+oCfg6xKlvIg4IxAq+LRwVqroNGywFFUJ
Y90ORLiM0+pEWGwFmSvntZWTrikj8tQTVJf04U5C+mSrLo4esLkHjjqop02O0FmRH4uBkEGfJtgm
CyrhSC19htbMfk0QuhaQS09AJ7+2dXwqQ6EC7Srt4qB+0CrthLKQvxTZMEEQp8YPeewi7EsMmrE4
45MvL0STjasQNQqxZ/2+InFoIeeU/QYbYP337+3REjvfcHZfoNrwL80r7dENV0hnTKyCG45FdZGM
j+FPMrY/CiJHj9Sel1EOMzaqomNlZjPRPw/ISXYTxds3AjxiKZEEB+V/URrNptcppA3eFmeUW/kE
jQfpC7TYg6j8R2KRftief56mmJtkrniWiLK5OXqNoyQclJEwTdejrSQEfQ17HHg6UY4PcrI2bFWp
RJoEnX1/mz9PH46QLHxUANhXMfbH6VNUtMQDuC9uX2sXsRG7EWDIplV+2Bp+MQwlPw2ZKrsp+dMq
1JMWVMJ8oxona07bxNtSxUvZ/SRT/vzSgItlq44GEtnlJynsUJheJvlG62rNWrOe7PTpd+8WFS9u
FlgYnUPi8UsJiVkQ9ONxRq2AxdBwDpZI+n57xTYRjRoI8jSUbp90eaJjBhLxyUFAjun+RwPF8cnR
KgPhnVw+9GYOPjHC//jb16arbKqpO8nm5+pWQwZsOufnuWMTrgL5tTMqF/D95vtRjlWHzGuLTxH5
UDKnUKo0R/MakXlNI2JGWy/25kJelvynXjyvh8X53eFh+aQub3Y334/5+a1gSCrA7BHZtVGa/fiO
92Vml4rPJ57aPpF6PZoIQU/s+0H0o20LFwaan72L4FPExR2PYsdJDy+7b92U1nGfmfC8K9+BBUlT
Cyc2fV3vuTGR4GS9qS9kcM8AhuoAYUR9F/raOcypXzKEbNoHrX3mByzvleG9AIXd9ll8DjbuyavL
E0vk19CObpAWqXi5WYGbMngsvSLe6MADlqZVFquKes2SFKtLdRieci/kK5V5pIsnhAnZqFV0mei3
QYfoSLAq0g1hHNS+OWsDtiV6YJyotgEHGdToMomaTQw3rIu6Du2Xma0K6FU/3LvPezBWYbwdFusf
JqTjogGwskTGPN66AOg2Y/XUdqXTBTEEpVPL9JzvH9S8kn5Y9mcnJHsw/ssyOA0frXgyouwa+G7j
pl59EaLVgFQc43SN5MpRQ/CglbmlvIaqYZSsH84qn1Z5WC6YYShhsHywPTpa5SGVRV7asP1rn/pL
/TLYgs5yxQ8VkuOzK/4MwfZyFjSzceCdPxpFIBvxZ9iXO6UD7D0aiz6aCzbduzHU13qi0Nz5P+Sd
x5Lk2JmlX4UvgDRoXGwdgKtQniE8xAYWElpcaOBxZjer2fe258H6QxaTLEF2Gc26zaZtNrQiK5kZ
6Q7c+4tzvtNcLSmyE8ueP//zj/cPLxvdPy+xgauCXcgf/vBauG0niR9lDLvmgr1Mw598f394WFwO
KdLhYROjWv5DeUl6z9QQ5se1PaVkNpUfBIJs84YaGtTURsTLn5we64H02+dlZa5wYq32Ddw8v2sv
tUwp9H5G7i7LypvCB9noO/GnY6B/8KcwCWQ8Z3Eyan9Yq3SKXsu25mMrhsnrES9YFgoY4/E//3L+
WJuTw8JRiKSXTgdw1O8e/tpW0w5xCMGpL7p6lZ+6m2K3XDeM6qJd9BxeqBd/9jT+MIL+9vNjJkQr
h9GGixnPzW9P367tWmK4f0xSli3mlA2xSJz6rSevNILEUARvhj2ZVQc4Xtv6WH+Su76NH/pH1/9T
1/EfH06bGl5lSmDg/cKT8dufxTDDbjIsRh/61ejBy75oH8JDs19wHhte8728En8y1f7j18pNzjND
18C98MdZfU+pF0GeOPAGXtg1kuwBXkv1Z3aZf/DKM3HFyLKWsrhYf7+Vg79rkHqg9geGr5dwX19b
g86SF5wvG0+puc1c+wgBPHDjKvjxTP1XmyAfkyypPz+S19+zwv4fdEH+DQRm8QD9cyPkX0FgIMD+
7f9kf7lc//PXlsjf/C4/XZHiG0tCxpfMxhn+Cy6I8bPt4DepzjeGAkBUsPNhflv/zU9bpPGNohPb
I3NPOvkfvedPW6T+TaN/YfGIc0V1LP1fwYA54nevh8Bgw8HAuI4QWn7M39ut89wtkjnSy0NruO9y
MNix6oQUzG542wr9miz1O1yIt0NL9l/rugOslkhFzFmaUMjT925uUdtE3dWgO8BNpvmDnBlns+gJ
+P4w3amjgFdaVred06XBKMm6S5XyKXMZ7Syt8YlsnUSJsLkXwn5CInopFfUOwrgCsa8/JU32MaYp
ZO+xax7gO0YIb4t6X0So0pUZkQMxQFRPefo6llHoOXV4YacIsGNDXjtWeo+l6QgmkpYVer3XwyFc
pVun0ZQ3Dro/nyQCCD9qtW0UNONNI0+haRxi6bIrEcodjRuUEINQVHVxX4c2uwIUe1CG/FIhNI5Q
ttdMRIdeC2+nIX+yjOux/HC7/nrs3As1kRGWB/ez1uxrZ4rtrdp2lgeHY/H0hr5fzazT3GY5sqB4
9pauPMQCbmdUz8+NFPBOi/6TeKrXrnY/+LVHwLG7vBaXjgKcktW/15JdifTlGQZOixpLW7Nc9KCw
ErTAUVF5ixOirhdT7EF7Uo4sb1BJVvFnVqnKXkNiXxEes5nL9pQkSFiMVfnTIwGizaoCdFp8VrMB
r6qZ3+pVMcTu+9YtIB9l9hEux50wYB7Vsrsg/2LwjFggljajC0Zvh2qVIoVokoZknMjzA1wSYTwJ
lCQHLsHcxWfHdkFS6rgXq8BJoHTSYv1NXbo3dajkQebzM7sYl8ChqEeRV3eekqKZSlf1lAOflIcO
RRWBePfCUEC4tgSWdq3tLWN7GY3NkQy/twJJ1rhqs4ZEBKApibVbdVv2quACc7bsC0FMy2zdUilj
gk9XHX6Ld4JgJ/ehz0qH4DaomL3LrxiKlwTRGO0SQaDYJ6Bdrrmk2otq1VUAsz7ZQ8G6t1NwVDTX
G/4mr3OrncjDfSKezwjK3qj3eUWyQxcuZ7B7id/pOUgV7izWyOj74nT6nEtrumn0/LlftXC4fsCW
rvK4VSdHmMjZVhNlP0BU2xS2fIFanVy2q74uihZtG2kaRppVfSeWFp/9kjCz1d0mMDsHNWHcf3Jg
V14ZV+6+SlEQdXGaBq1tfmSlNvqzCYNAi7rQK5P+0uJOrjosrO1usLLvicxOfVcf0qK8lKQd+tms
BHzlR91MfXtAVgzU7UlVp2Yzqq0PdPurpiQJzHl6rGwOiSZrhtNoaI9GWd6wTs73eh2uQZHVbjZy
SMapqQQydI5maFe0LEtLIJJCuUz3iERpkYGs15j2fL4yxoYc13R1O/Yu4azGw1xgSyI4r9ALwsDi
Zl+R+Qs2yNgLizGoW6EoBufm6kkVLAXqVyK+Jg894nCo11iMgnTqrY2oZLEyBWkUIKlQIbzGgrJL
TlFqIVYHvEpgSQCD90umJY1ZsUXrf0VWRgPLic1NOAGpzgVsOKx9YtdpCqRiXr1gssY6yN3uZbTS
x9ro4Ae19b6axKdrTWeBf2Fr5+NJ0a3eq8gHXDVgOEyIABLqTTSM9/oAOakf8j0I22u3X4ojMlbh
50Oz0txjzrAmQaYGBO6mXcx3PBWveiEvXbXodsU8XCEaDUh1v0dpfmHOY3SV5nm6saLZ13SSQopy
wgxfTs9qraOxK+wMGaHKR5znZHfkBIJUQtkQ28g7ja6VesZAeCNX9/RlGZVdsPQxsVNAo/xa6Zar
LiquR6S1d05Z64HZO49yTaEwK1aEaU/6LqLtPZ37qc+Eb0G6CsIxk56CjWfT2pPwDIDoXgN6dENl
W/udyK9FFHUwqxhn2pPzTJCib3eZP0KsrNLE3OMmep1CtiCaVp4SO/0adO1kLDGBAcRVlGSN+M2E
s4UQt/ncSQ14YRqDSM/lqamdr5nFlZ/L7lnNotgbkuXYqHCQUcVaa/Rp5ZtLRwBetFKmTCxq7lKd
h9L+iCCw86iDyp/IQWuckcVP7z4qs3EoRBw0Xe5ZM7rByM63ZDaciGiON/niMj4twydVlO4uzqCO
T8T6Bo7NrZYOM5l5CikdhXGjtEhTB6tOfK2Ikk2GuDsEdrcxWvBqQtmbGRflVHcdwsh+bwi565b0
oi2tg9rrH2aDAy6JY356lbhIU2EAIjVmBquxttLc+7Qe3pwJVGGoJN9FR5byWFZPshVX01DcJjq4
9ClXXrVlpJ3kqJKleDX08RT3/KCtUT9ZuXh0w/y7ERkYfKY4xYnQI7skfXBraMDzEKiF23XxeD1F
hrEdBvXRIqATlXKjBT+gcC4BcQQy0FwNY0+mZaNKvHmV6fV1V/hZPN81xnJpL+Q/ZSUJd0ryaI6E
vc2iOVFuPAyOeUprFShzrD9pNgtVkVovutmcCDWSOFSMi4qLRZH9miBqLf5C/cHBXT4oi0JUYDp+
LX1OzM0adluRJB0MRfcgarPeNpHO+hIXwEZAr97kyHf5/OKbKY0Xr5mNZwdb9gbzozJtLSPvs2Yj
wV9eZMUaFhnVF7GZkHrbt/ejtJ/7ht/N6qAHWqYE3Ft0uV9G2kmDxowyV+a+pHDn+yJHswxNYOIY
o8L+THbKZTyql0pczQGn8wNJSxeTsC8JXrpFGnWIQqJpClG/ja1dbPQYZp4dcyIoFqk0Xb2XJmZ3
hiLztuYs8COSAlFpyHd408SyL3EWGGCsN3kIbmdmMrwpuyIMDI7GqMbxAQTulUjlIxlSN6MRvY+V
9pb1qHIGa68l0aFoaliPBrsDrcHlXE/Ga5rM886y4jPuiaMeDq+x2tT7pSVSRHWcjv0Hwnrbadzj
2JsF4odp5zgVjf1IwOrEwiMU9peW9hR0i7WHX8cOQ/KZgYR8HoaxOZlOMl5lorPZxKhBj7FpjpP7
MKxvSqv9Ir6JvCK9CBB9ahRWijwYZfVomqp6iAr7vegScxeXUKdS4NS20Y4eEtz8kJb6mrwRXcdR
JtimYBBy50El/BQup2kxcpjSyHocRa7ezHbW7vUIX0YltN6TenmhaxP0nhj1vW29W7VKRMTcvogo
vbYaZz1vCEocJ24wLPMOZouApI1dQ6T5Bi9s68UGxZject1OZYt0GnOUXwzOayLce2txHsJ0fCVK
7tDpcbwrxNJ4KOkvyRy8SWZb2ZEvV2/aGadvnM+RD1j0LgqjCMuNgwt4FKfRdud7zZGcHtiqNyTK
r7prwHYU/rulsZ6dofru1umZddG+iYkS5QR7tLL+vpeavKzZNG5cguJ3KI66baZoLpwp57qqC8NH
o/elRE8zDgeFGFltNu8qXTp4M+UVCv6PJM6uuqTgx85e7EZAeOiwohbpTkkwZyzD+KVaGKhIr829
fq5eKhk/h+Z4jIf41UqX16RSr0ap7qfafe0F0Fk1x2lXNubjpMqC4E571bOr5DjXRbGZ+eEvsG5K
8uYTknsz633B8OnVzgzaH+tJs+gziR9EuRTOkOxCZcKz3ajYqogZ2rShY14kpk4Axvgek/C1gXrX
bfKJTILYXuyN1LXdXFAdkGwiN6nOS06yXBGQY7mr545xKjPdYNDRcC/lGEFWqqdNDqlhR8bH/RDi
gBGpVE6C+mhvmGjRJ4EmuhTvNTsT+g3pNzZOakVJT2M9276Iqjt7nM9AS3amrh/NtYpsWhNrDfbh
mIyMqXkK4Tlj/MCs2sTuDQTYq9zGjAF7Yk9iS8wX3mQ8X5HqlXX+9N8yD/gfBEX6WyMv2Bz86Tjg
/H//N3ikU/zv//b+D6cB62/ycxpgfWOUiQJnlTazomB69HMaYH1D+wBbWoV4geQSzctfpwG69g3e
O/055CQmhT+a9L9OA/hXdIzrSHtdva+/4b8yDtB/4Md+NbljGs97bBhs7ZhWM1DWfzstS8pcgHYW
6dEpyavBns4qIDRwqY4VfVhL3NBmGoCH5spdpTS4BPkf7Hq4bpXwqRHkmY9yfi9SLjLaydBTm+SF
knDXLt2Zz+Jg1As5oSCt2URYck/EhzcVVgMlZbzRavlpy5r+wdWlF4XcRJD076TCMV+6GCk1ScU9
40jGjYyTBo8hwbQAKhsssW70NOTVThlwQLi2ebk47g2g/4fRrN/QSph+ByGBNwpSSTeQfWul9WXM
Z70h7Px+iut21+Mct4YZuLaxb2pmHJ3s3snMOpW5VnquSzXTVOSjoLwlvzkz3iZn2eFePfazvFyM
9H6WRaCK9uzW00VRz/d1oV0mVIWhK4MGu1heOmBW0+Gaf/D7lDe9yRW5g+oZHTUSKJA06pk/OSow
7Km/rnDKUVHSdbgx9aJTLDrGuWWrgXSdKkdnVU/OWlSRhkgypN+uX1WbCzDFGY1Rb5JCyK2r4YAs
aBbVQWI10g9OjLrcMolECweqQ6nTtIeuScbj2EwXeZY9TCq5BjJttjmQ2T1Kh/RCWEm8a7NF7qJB
u67m7iayOwrKrP8MbQy1i1XilqYMmJBCbFwCJHejoj24oTu/OCBe9hXl1mj0Pedkd0HzSOoLA3Zs
faLYWuZik/tYC4QSuc1NSlOI1sLJiAtV9HdyCZkYa+6bnqeSI5xKT+Tmy1z31/koHqtcQFooLE41
jWi+nrFEwcMQiMLqA6cljDxOlgfGaTfKvLzGo/UuTdxVcdJ3gHYF8FYIBrvK1J9KIzqySMannt5G
Q/Vi6aHt5baOTje3X4wYH6ZTWm/MuV6IfL1KO7ek/1sjYmmNBxoVsLdlVTcewXDMtmbzonIlASLW
SFhWJviUUYlMcQJes7Tv3MF2j2Eu+p2VDQy7om484F5BWhUTbjEpmgJO3akPStMvn3nmmMzQMYVv
IEJBK+7aIzf2rZb3eRCRRLclj5B40kj7HncFCjG76HeamnIbZ8QKlxi0l9nes3kkImG2LsOkkthT
cufVHCfVs3Syp/9/vxD+CrvjPPznt8FFVf7lvi9+fQX8/f/28/wX3yzUZxZid9QfLMz+fv473wz+
uwMCjZG+MJnU/pwGW0yD0cmzYrPQBjAR/jskz/jmIphDnbTmgaxQs59ZGadfjvVf2IX/GIb7C1Ln
18f/KkAgxM02bf4YFFb8dL8WpmZw+VuskM3BjlzBqRozl+m0ch83KVbciVmtmirqo1OlvD6h9laP
GSvrJL8hjhXXc9ubu1DGJ/QzSWCJ6SkZm7u513Mvb6qZGppUds3mbDXm9tz2hDRi+M6IXwaOTTN6
mkmQx4erZtt4CUcPwMUhp5cOaqKxqbaMZVcuC+LHcXE3TaFoQYwT9pjM2ZnLiiaHpNnvw6KBNXap
tuoOgT0kA7EpFfXZLLRiy9ls7qZaf+vCiawzlQO3Si1zJ9YhxOLwS4cKgL0LignSe/M002BtTTVM
kM/HLg1Uc9IjQv6ytqfMY6KjpfQlxImPwdizUTbciqwndxoDbehgpNZ0ZGVRfhIW/AnFAEVYMb03
4XBuMBHddWnxvnB4BEpdXkcRYzxSxmNvLJzbrLXDzTLJ5rJVBlg2sOiPSYGNEGuheZGZMXELrsIk
ZbbHa13rbkcrbm60pHG82m5RxaUp4W202ZupLR8peu9kQcRsbE/Fvi/mc6TOt+moMC7Mkj1+lddo
bCmay+UmUSb1qkirq5Dn12cle6kn82pruTHUBXh1gjbBASYet4+DFB8TIbq+wf8FTtBrZzRTYIVx
4Tmy+qpaQiQyp9qphdrzvSt2YI58zjY3yw+OjkyXHz7WjcRTlsUyqHvzTSZGvUZgQ5wQ+qNBO9tR
OxP5UO+0abbIgQdpsZDRvkkVYErkYWM2BQpO+OBFaTNuT8tPwZDEUxYYFm6IJbrMbrPFuKaOem2a
wdjQH6ubqonkts/WeoHgVy+0s++x0WGuVseGtlLekzwlfEmE0MZsRe6Nlhb549gBo9GyALPdwBTP
YFItI2bXNfbCKnoPG+arsxUWF6FeJMFYLh9Eqp47QY6fZRGIETPLukSJY/hjO+zR1tEIi7gIWNJa
fmoWtl9JkQZAHNYWMCQAAh9BQHup75PSdvxOLc/TSELEqJ0zrU2PI4FQN02YWoFeGfrB0EOxNyQj
kzgit2FEz8ADMWh+pUxyry9aea2Xs3o9mmYRmE6JBFVEHzMkHW8ozTywqnGlg+uMY1y9Yhyu+VoW
E8yHSoQeikjCdniq3OYqd4f4FpPMzRTNBKqJfJfryx4KUrhxminfsTyCxiPJ0xVwGLxIz0/kxyF9
ycoDAzWgHAnotbLjgmp6eWRvSekF/B/rdh7uEjGPfgEAEfaB8zkpeYQd3e4/UAcqnhrFV7aqxF6n
kbygtkuQFuo7msnHzE71y3HOjaNLbKw/6/Edvi2QZal4QHOfeeGAyrcekqNm9Wfq0GdyS2afaOZg
Bh/kyTbj72R1uOXJqAnL5M7qxiujn/MtDIBqn7Jp8pLOeCbI476OxrM7t5jSc1r4AqKSO9zlJLr5
aRGN9PPMe7Qp649JTu1gNuGLO0XHxYB7lKvJDVSQwVMV0BKRBiRhHdIwC2CjVaUf2BvPWV7uerW/
xxpZIqpgHqU6JV/LMNJbz69OlF93JCCvQXADuCBwSOTrqKwZqmaXEHmw1cgnhiBcTj4cpBtZcewq
wh43/dRm28qNW+jDU7ZPCaDdQ+CbLxY8joQgMI9TFzYvw4QHS9Nji5D36lyKDs7IMp2tkYjmcQRO
Yo8y3qZx6L4hARie3LF/Jr49GC16bYVEUkwwNUSD+cGY2UFlLOj2kTQTGCq2fW/1Nr53Y3qHWAQe
uEww7gFQcFWmfmWtXdr9QhrvGGKVUq0HyiaYGIP+QJhG47tKlW9yJzpbs/096+GTjW3yHDqa6Rtp
0m+Ijf9E3zN5Q0eirGOM8qboZpteuCm2esuwSyvym8HsNBL1ynZrad3ZmWuwM5pu+PXM7qSGVRsM
rjvvUBS5L0VFiRzaxbRNZRwFi1QM0kTbFQFXqd4YpiDeTLqmVIauXxg9ac5VdzPF01UoQi+GKdQn
KVww7IkcGnWQhPVTTZkGjX88lrP+3VVkgH9+hfcn0wGDkOpLoZ27ZnqdcvvoWssn8SMq0IRFCdSR
8YmegMlop+reUZ0oaKb1MQ/zL2uwrH0ru4FbkigNbs7KM8esOYSyeh2WIg7CNaokLKrXVLCrKml5
9CxPdkZJ91bo4YncHbhqetFvSS4kobRq2B8M17qFKrgVSx641gxuRG20jc3HWDt8NOWQYEVQ+TuN
B1tGdyimP/WJcb7CSWuG+MLKhGmrHUW135Optynn+rFIqCIce2i8oaBSnltzp0hYFHbv6gdEUwtD
E0g1owq/fRhaZr5qeI5B9DH8nSZEa/V1nTu73B6++D6a7ZI3aaCM9s6czXPVit2Uqq9Zrnxvp/Y+
0/V7CERQEkAIcKbuy9TVdiAeXiu7rI7kulYsmMBHGG2xMSLUOF1Kqd0nYFDKhlChoQOVZmD5bAW2
XNF2XwVLB661uL4Z2TRxWzdcd3PIYE9zTlQgV1Q6EPtKF3VP2hLZCyKsMJQv+Bg2G239+xIPZBIT
b+sN9KtA1fq7MWcDU4r+UFpddFn3TrvVY9PZ2Wbe+nNSEjK/ZG+sY6DoReQVWzC2t83A0YY9CxtI
Zr/mS30uYvavZcjsvQy/5yEz1bDgKZl7e/aJPqa0S5ciaMD+MZ8G1JNrXDqkcnDfhBk9idm8dEoC
6gB3bVA4BcOtzDyT6gL9MI/cY4FZUnHJNtbVhTnYqL43CeEqwCN72d63hXy21BHSEjEIXtUXgO+T
+FNpG6ziddqciXIErpSRK9phWgf19dTWeuqxyeVWJ4JEprnmW535OHbJVziQ9tEZL6mtADDTuP1D
EnsZORd3cRiiMFAO+epS5b1G3Kblu7HX1u1byvCrYzxRDvJKhs1Tr9e3Sk9WTlPjFZidQtnEGJm8
KHa5s4qJ/U1R9kEUqyFYov4wIcEeHfYOQgz31qR8FvN8t6QEEildt41DyinpLM9J4TC/ACC5idUk
5W8VvgNraTdDx9cNQo8hsmPVgXTiszvyPmU51k94ksyubeU2dNP1Ym8hzFV3QzglgV0MvBVYD7yl
n99Ea3Sbzi4YI6gm2DLW2p6stY9mUh6KVHs3s86k9TUyJutUc73NzdObxvJ9absHNg68TWwifIvj
tTGsktoU71xf6TCJ+aQMCgjLgK4CNxh2pWJJconqsx7pdVDMVHt5t7r6Uo5bx8n3EHgeBGEo/tAR
FrMwEsZbgHeNNF28DC2TfYJCiofEQBJQZcyN2SiphQnkrZNA/ViReQDC5LZtQk7ToTE3nUPK95JH
W7VWoyCc0cbGin7Jtu0gFP1GMwvp2TBv4LAgwlAqez6WVZcHNqj3w1CRjhI7MCVp/01JJnekKY+i
GbHnOyCJWjGmR8EM2luGqfHiwryT0fjRhqbmFTm8PwK9GNFGur2p6+7WDk3bq+bpsjOIMmIp9NSU
8eBVU/XdiZR4YxbJkw55yFcy5Xtdmt/xvMBkI92pj4BEWnmc+4k98zMl9VlTiSVth+ZcIqvdUTjz
Zq/lH0JJVsSpsutxyL+NWu0nMW2BvXTvZmqeh54Wa6isMzDkOBCq/Ernatgo0yggIWWzR9aSsaMo
rtC4RJg8cuH+Itv/r9Z2/U+c5a7Sx3/evf9V2nX5mvzFi//9f/W/buP/Ng5ef4ufnTytN65U11TR
+IkfXuGfk1ydSS7WDsulXf9lxvtzkgvuXkMJhluaZFyGucwT/j7JXcVeSKJ/NN6q6fxLrbz4vUUS
vTH5Dr94afiz3N9FL+Z6S3XUsTDS+uiudMOTlXXVUe9dk4aoqnddNp3DxkFWIWsODl05k7k07FVy
EzY2RaXnWCyuQyN0j6noHK9l4QfErPggEunZyMoxcBTx1Ch5TfqffWHqVMAVCYiMGUl6N9z+PaLG
QzchzwjQ/AHNE/gO9lASO0ioaC/loPaXM+kQDb8+Yh1nAxbcRLwXVAtVRPXUOqe4zkzUGfyLxRkf
ZTvetSjWNq2e1n5pFcOVKuv3qsmoL82s8WOXut1UmvSpN2fWcsqysI6Lbx3GfJ6YcydItMkih1f2
eyhLM9WYNV3YyjBf0VIX3myQY5hN6TMnKrO73FYCmxjpO1zObzHrvqCxk1vylD5n14yvjLp9TdXh
ngTrN5GBRRXsqoNxmtRNUVPIUIFbfBzcNiitiN9Ri3FvdyRik8O3+Lm+wueUlsSrpXV8x6AYL7N2
9hn8OV6p10lQZuuUgjtoN8XVyziMYu8qMxe3mV4iSAlfJuFUm6Rqz3hUDkZVXLtNrPoE/vVBbpMx
Vk7lzrEnJLgRpFNUMhYiBuIbE9OVe0AX5m4eKtBq7DRR28BZqDSKwwHhx3WjpZnX5WzFzcle4y7r
i87JYGlyBEHjUo2rhfX2vdvnlR9GuQsHit3ipOI3WKy4OObGRKnIszI2Tk4ybbNqG1qX1kGTXreY
j90EHEdRVvak3lEbr6GKbbJU3+1lZd2i0fPxmDUebr9T60SHpVe7XU9wvTZNXxg8yB5cIm4OdUq9
qinMq4XxWsBcJ2UTnVt+ohUiyDtRo7TTwQlq1kOfMB/XqGyCOWvCTVzmD4PInF05GPZuHNrjJNK7
OUPPQcghI6apuYmkdZIztBdO9OJYVILnKJqjrclibRNx8h+SgX8CufWRLoyqGfKbvp7BVXQd+RbG
8yMU3mYfT4bhSQNQbycpf4fBXmPuGttP4wIMbMgYvo+zo1wWFtuqwG/rDsVNPs3hNYKSUzW5zyzF
Ix8+BiM0NAckKNLHUOyzG9eiHR28i1dsvuo0+5a4ts9izLerCLmc1NcK7+dI22k7JZFrGR9sKGL4
k6xoUFjgMGzM7rXqMBRLvYbKa7uHynVgYlIUqHaWMbYRl9YiL5M6/BL5BFOsdi74UKY7NxtXnRUM
SobiKqOyodzlUQEzODYGBJVz6hllfCIE/XpK7ZuMevUiHibELoije566Rdan1c29ydMo3ivtEoF1
aMOgS7Q90jLoWKjOgAVaqm8Xyp0lFnRPialtVBEfod4WgbvYLITRg1BIIhMsJdjTOGpXAVFCdOAI
OrhfootBjY42lNwwxkQTGxULZSyXnVQXaK1az+OfLrveGTogt2QqI2DlyXd6GImOWW9M3bmoQ8Ad
4Wx+jXrKCrdEjZYzRd9MkySU3WiWIC74A+qE+b9diLs+yU5x1xXHKYtDqK3pPVCIHUlzM53VxEix
jFCyhh0yvMT0pElM4TS5ZkDS+/NQUDvZk7YvtXDVBgx2IG3xXWkMsTF0mLKhbD/UrkJXGSFQGXTr
7C6Dy/uhf4k+v9Xb5d1OymUTqdnoRRVnamuEn003ugc5RS9M49Dz9eNjSx0IGo15Ys2nuQFcSD+s
08REeCC81GmtLU57HbndoB86d7qq7a71+tjOtmZidkFd6Z8tnzYzuL7xZkfeUP3ygLhNdxvabKKI
KWTEk5vyWNaEebsk6HpuVSpHkebT0VmU8BKUVLYR1D5Qf5nC9Pnc7xAIxUxq3c+8Nb5KR6BkTGYM
BCH1f2H3TwlBpRvq74+IXBf2lHRA02SofmMYCfytujws5nhSZ7pIxrOEDIIV9XSXlpTe6Y3Y2a/e
ciDAATskYpI2YgYSzsDtU6GNDASv/BH+bXLb28I4GGl4Y1V66zdzeJto4C5iKcIttjwZxOz4/aln
WacPrOVHDHeIe/IuMEzxHtXlqdcjdqTN+AawfL6c9QmEVQ/fVEXdGcxhbMOQlCwic+WxGvoXTjca
Jwuxqiskm7u+eUzQDHI0zWI/5Yyv5/lKJTsg1q1dX5U72HfbsRxvZ1egauFNspLw1rGzi9JJv+Cc
XPZiuWRwyb6NY6yJYghhHAa0E0HouKcRuK4TVdDWk3MaV7tIGaktO/I6bVE1W8Ss352QjNZKRfwY
j6MBZ3AOjzJyK58Jb7q1RiZD+qRdZXa+J/gw3JTge2m+ne+M6HdSjgIzLc0JYt2KAttpA0QpyBTq
5G3W5BPczsLXyYGl0kfJhMqaobUFN77kUYELvzznLR4+lsqMOejoeNLUiiFg+NC7UNrHFtWvszjN
Nm6zR6csxbYRKIr0cpI3JIGEXl+1hje2xlVSmMMmEr227VBjbpsZuXWohftCH1NQ2KyYoaZfdJUS
BtOPcxb64KbI5PWkZmcZcQy03JQbA00/LETuFOTj0LRN+bA0HAZdSqkuGhduQchhQL7s3SgZ67UZ
jHw4fIx6EWD6eC7xCGooq0FsO/7UiHYrF/uTlWazrTJGq+t5kpawAG01ci46umHoh0m1L2LillV7
9Io07IKyIRhjEeq+N9ugz7RXN+kYmg8KWFBQvzlVQz66t32iIuPDeQhzcY8anPxdyL5olQHkGneZ
Eu1FAs8w6xrIpd0Vww1lk7sORAuVoGIkxMeoVFCkSztoZ/V2COHRzwUTiSWud1Ztnui2DZq74alc
RiIkx/JcWzp3hszu3BkTZMle8k0B8bvXUwLWZDhcIkW/TleCe9OYV7TAr5PaRTviU2Mfa03KNzlf
Lotykghs9wrObJboao6QRmt3VW1fDKKeN3JpjL0rnHzH3ByBbjYV26GtIi/WE8RLs4ld131usGQQ
j1l8JFXcbUrs9XyjId9TTrOLovA5d4kly8f/IO88thu31m39KucF4IG8gM5tkGASqZzVwSglAAs5
L+Dpz4ft7VNl2ds16rZu6LjjkiiSwMIf5vymuGwshtWU7q+trn+bFVPXREve9Ig/R471tnDGHPUz
P+9DcNvPCdWbL5vXEokkD7qu3rMILtkMOfqKZAK6Qp/WuO3dczyB4dbVw/A0SE271wHXbbVoOovz
8pS746c0UZoNvkTmMGqPo1D3/cx6WsvQpA3gItdgW4Hajpa/z0LXu0VjnR3RununarBeasW40rfc
6w5ZJteml6BKQDRUJGpZs2tqUzpjsa2KuVppTjqvUl/5Wz0jr6DGPQEkNyL3eq7LoGnFK/iAqyFC
vhSOFbmkwh4fzDy+1zBUrPIR32iGBhCQaxdt88r2royqpGkWnsGDAChgJyNjG2M1Xat5oc96en4K
YwcEq7A3ToEqc2zGe+qSZDOXjHOiBpCBCj2o7g3aWUc1z7PqxnVdQ6lqlRw30kX9l+cVU+EJyVXK
ZHs9NNZnXdOOhIzO94amzvrEMY56xRA1KVjf1MtSqtOMEaHpYB2UPxprVbbxFsF9/IC/VG6sjPGW
o4bPPOv1VQRjM2iF0a4U2b9nCDHkQ6UotSZJagdAL/Kr3e6bIbR2wyxDolOcR5Qx83lWWYRx69e5
zwrCxdVipy7FjM8kx289hiqYX/ZFR5HMJRKxxrJDauks3PSjNLGvVM/Mjw7OJL8N0kLeVauXVlRZ
4NvItZgIo+j0x/d6nLv1XKLIqZLwIu7S44h/Iiksd0UQ+0Ur1UszOmdVa7BAsQzsDXH5PkATXo2D
LnaDA/s/IuLZ88RelRh0aqeYtra0nuMB6e2o6nlV5fqtVjD4rKYJtwRKWjYut2aUkSogkeb2OqWF
2YWbpFM9AdwpYlXbP++a7N8ciP+PRxC/ywAcevB/mD/854y95Qf/mDq4v9HN4/eDcg8rZyGU/TF1
sH/DZvzdaIYF+I+pg/7bghbA5WX6NqFhS8LaH24y/zdzYcUwg/QsTNL8vl8QEHyxPqIeI3Z2AeqQ
AejSA35xIWteKdtMr/2D20SbXhV6YJXiZBb5zwhqf3kh0ES+ZenQjBekufhi7697PbXbDusCDu5V
XJ6TbQ6VpP6JR/1nr7J4537AdA297ffeWPiHUT+r0ptOPmXt/Q9f8b8lGP8UGMgb4I0s/FiDOpjv
5s8v0cRGQQppF50Njv2Q285nque/a3H+Y8Tx374LQB+EiqDr+At+V8u1zLFLUMYurZNqVDA6BLk7
3q/RTCDD8k4AHIFCoAAC+PHnd9KTrDD7YlhaR+PeTqwHv0jPhF1slbB2bMsfRSjUT76gf2Um/6hX
+deLuujseUHhoiX784tCgbYaKYV3UFGDRwEKZ4DoZkRAT8MwT9aNKp0j0j/UuPZtlbvnCPq2g47w
ndINfXLjvsV9dNVE7pPRwlUwOw8wcbT/5y9Z/AUg+vXv/KKr4QFvFX2je4euZRRMqXnSeuYEk+5F
2IuyIpBlJ9dFmWsbo1NFtIomFR2QN7IYqKfHSRrb0STNvGWxkLaeOFDzka0zdLtmMmTQUjCxigG+
vR7nxLjBCeyGAUYeE8VdYT51dcLqkO0yFVfU+dtwrubzPjMAFE/ap9V3T65pxHvhoA6O0sG78eve
pnhhmHAn2lntWmGSFZL01WdBaGyxThK32rJLJwUh1cx9pCxvQ5xHDGUboMQdnCh1J2oso3UTU3Gk
1RD0GVP1RgfCIOcWzUqvqPCXUCp88HJlx06LAlAH5uRQ++jESx18ljCRo+9gzQK/lw17BFadwZiw
ZNaN6Tay8Qa1btXv+6EdN7bn7YXJRIusnG0l5Xjlxt4HglEaC8en2gqv66yv7o05I+/Bksh8BpVj
5OjawGEqsh26lsYgH48tmLVd1zYENVNhbUkMdY41bWCt+fWaWvAxL83nhVhAPP3Snoda+arlxjs+
znmTkpPO0C9DcK/S9cQSiX3ToXO1b5xa1kNfheVm9JI7qJnOzmYMsnFk/AAW6cJOzfqimJYi0sN3
5FCr0JEa2aYcoPHXTXpR9ZVOwklkMzeUD2I2WEnOrB3YOrgrF+D1kdQRfV0BExnScd44TZbumjQz
gSTM1CZFxi+P08S/5+BBlJWXTDsdXH2jh+0h0/jFmtWqdabKW9+EFCWK/lmpZBsOfmC0/PDIbYgI
0S9XcxnKrV3le72axKun0d924jhKuzqvUmI4kHfQxw59u80sA55bmjJ2SiW2m9ZmS6b5FBvuFZBN
dDQemKyeehpU+BQ4c/JNT0p1MDrrM1cztguN5b1QdH1eMue4Ew0TE2WYbZ02fm1sskfmSs20PgTz
FGEbEY9iOUcVsb03StQKaCgZPvYINOOWnT22Uo19m+8ikWCSkpnmdDcYfrrm1+EHybHk5pm0dhGZ
aWcaT81Tw/qZjWJzKRadrszih5DSh24xfKkzJ6G0MljlR429rI3USvUUynnvR5f0R/lB2PFwHjdt
flOlro0OmFsiqaJ+w8lM37nkQsyyTXYFm+JD1w/lzunadK2r/lj0CXZE6Vy7GAZzpjFBRBgkMljj
gTQ1ElTcaB/rxmftt7DvrfGOGezVEPePvc69WNiUtrjNHoXGiAxuuhMYtKEX4VBoVOkVapUWOUYd
MkkZ8yHg1j56At6vKfet5dIkuawNIwfHrWoMLK8Va80Q4TLbt6MI+xaJx8Q8tG2GYwlvHSeHkWLc
qpi4yfLgm2O6s9GuXgg8S3xHYb0x9JKYoWiq1qXuvg2ae595zpPSrLeU4K1KujeDO46ARMWbphWv
ZG28T8LKA81Cfh5nmDEwe4Hxl/ScWhdXKAALd9U1HjdNPr9g4bTXLrZxvkGmK1Ys2GZqbOeQ7WJ1
1nH4AvPpadzxcmUI3TGRVNqlkVdmoM1GG3SRYO/WhUVQEni27puJZIecrmmsNaBM+EMenWI8DPMz
qBjzGIMmXdM7pKAD4bZxj74ZNUFKdoFpPey7aTOH9XWTT+dZp+31mNGvnaaXWcI1lqjoISEQy43F
k6dNzoYBKoNMNGVrY7CMHeIcbDpRc9amXARpSAKgF09vCP0ujNkaGI9EHwwhMF76YRK4wDc3hjMt
QSJDFCROX2znNkYtrbSelbd6VK6H+d4tnKDp09tscExEGXG9q9OOOmoEBVIUD3U8Fmshac0Zg2mB
ZjIIICXPuIv/1UJwVa1b1gYnH9nDAil7V6xigzAR7yKygjIS75HomOP2wzdqsnu4xB/k8rxJz7xL
5+Jxwr2bJ/hIRUabVrnycZE/rLxUYmuNxY7t/p0aB9bofk3xGMr7xPSvwtg+t61yL9qQL2KIww2A
kWlbp5jOKHn2ZRlfpjWynLLYo+BBBuGwpJaDex5m4sl3xquMNc166hr6J1BQzJ899KPl9Bi5o7FD
0tjttY6DbaoqdIN2+sKkiivF169Qt8lzYsXvGxk9JXZ0x+QYh0LRVhunQrNu2ajas8Q5mDq8PNJ4
0E6ZZKdNBhpC9ekLhFRCk+WVY1bivM45GA1lns8h942OJEVpyB4Ti3Vb3aMkqrSkWHt6/1Gl3Z3d
jgQ2LR8gs49RMo3pGRYx99CxEEwXZYEruNYqk1MRMZeMSMvi/cAUmGIUYDnO/Qw1QO0ln9Iqk7Xu
jPJhHjN7H8In5MFKMIUX2vtGphqhX3O9NntH38CmOhYpa//Mi1FEOWXOsKKBeRrVPo42EqyGVNxH
ItwY2fwe5s0j7MSdbMsnuQxhw7h9wooml0FjvdMrPLI20H5lOzu/Q4wJQBa5mqb6S+Z+z75kXul1
APVxpei7ZgBt2jT6VaKLB2rZM20mBo4x9U2lD89puSS7+GhaTfoihqiSFCO3OPcn7FkunuG1xV+h
L4oso5Q30rHKYPYabVNawznCRjLuNfdNpOWRc/88motwPyBm20LGzfnQuazsDP+X2RZ08yMWlJw9
QNpRSbmy6rdJEb1ncrbXVKP8UTHbJdtHsFJkoggcO3nVJ3fD1uxgjix3RJRWBPho1i6tWDjkBUuB
aESkxQzSWnlm/2xzCrKaQj2iBuWj32mqwDJKLWjijtGGtHHrxhyqdVYrhsXuZU+mEyF33jruPQsj
dYa+UMPG3sSFfavS3Lj1ayY36D4/p8G/gs7zXFrahVEk4sxQ9nXRTuduQ2VhVBVim9IC6WC589rw
ytcOtgb2Evc+cikx8k61hGJiTeR59xlJDPNl5uCsIzJnZhdOsErUIOJmIG+a9bnlWa9t7mtrK6zc
DbshoLQ6U3k42Pkmro23irEso6l54OYix67KTorVT0sFmGXFgRyHC7N178uxOh+y8KEZ7fvOwJVp
ZPKKvRXPUgKDCM4xLcR8skBAOCTrZubPQ1IqgZG0OEsq66afa3IbtWyHetRBUzgVJHEOR+gHJPYo
xnzuWLhnodMerTQ7zjWpskXyXnVOuK30Igmwwfv7RMNfaXvjtdVYr3nl+2T7ldqxG7MIQGco907N
VsPzOdsrzXkwIorqbEqIMkrydQnFcasJ9Y6y6iVTZDKlgA5UKg5DAebNR629Fe3YPtuEWZ2Jlikr
+54sVWuJtI66jyif3qrYCzkjlty+v2jLnLeSjy+UU0fDrNDyaEiCMiCBO2lSHEfz+xyjtc29+tHV
LHLgbNLdJKfgpGab7gL7VFbO3ximYyzpWZ4PBtMc15DRwUjBeiQOTFjcRgxxdYNTLXmwzS7bR7lg
B5zvYRzxaJL+Nq4bLyiYRq1pZXIaCR1u4MytXzjL2iN5oSAmdSVn2oRbOKye6UL2yNnqS6eP1Kbg
6PhJX/W3ne0P3d+XccMc+kmUaLp/sKE+tPG9kX5Y/d0/924/eQ3vi4yi6tuRM5kZwJC9ZPm1Gr9F
/vU/v8RflBpL5/z9bSwjnR/HDF04JLFJgvAhtBcN8MmIz+V8F3W/xqX6vUFH0OaCYwT6Y3wZNXC8
DKYX9v4BkebaaC9yj/ZF+/jn9/K3Hxf9+AIucthwfXkvTUhGLoc2OwKWQm72BjZ7ZXQv/zsvIuBb
QS810OD8+QMz9cYcbfLSDknnbPIYxRRPpcqxfzJdWH7NX4YLzBT+eJkvTXuYNS2sTqZZI9+LQ/pM
LfZVeJfJZGPUv/6WFla/he+GSQaPtj+/JccsKPCWSznmrJ1sh9EEKaJE4f7yJ0cswHK5mWiW+Oj+
/DJxqTuJu0QK9/AotfZCyw5OWKz/+UWMv7mgiYhH4rQIkBBdfLkIRtHNlhrZNEeeTq4nZUpXks2b
jKzTDAYHVqLOJ2sOel/HGB0573Md8sbzS7uL7JWlN+WG8LQniNL9T4ZUf/OV/ukvM//8/ilHi6ZZ
ZmFRR42svvU5MiLyu5VnMD/5GbbwZ5/DlzuOrpxvPORzsNvXxntJlxRZ8xDLn2TZfyXBLXf2n97V
lzllaUQtTQ6jN4YNioBadxqQdhKXyr5AxCYAg+cIqyObz5980z97g18up2gMQ6U5y4CUrVF/1Wtn
YXQa+l/Dff/+9mzsbSDPsKzZX16FNTzoGyqaA4moQVUcw+56xqn1zxft8ku+3OxEwH9/keWt/jDr
xXmCF0fLOYSLi4T9oa19y9rfb/Jf2mucJ29N2Zaf3VcmHvPctxKkTRLF3f+6+DZ0H/XXf/J/IDaP
MBvDM7nN/mGvkXwU/7VLvhXRj4rK//nB73sN4sV4PJG/uhBT+ZV/7DUcNJMO/57zxCa+4vtew9B/
c5YfAQHFjpkdC1/qH3sN/Td+0fcfgq33C3sNKP1fLg9iH0yHTBBTEAbmwXP98+WhGCr2MelQ+1l0
T16UpOweZxa9bmPtSAYkTjYng7Zo50s9G6fztE3aT3brQ5ClIQr6ykB0mAzmrnD14VDI8LEymunC
ZVRxztTUC6y6DwFXoK8rjM44a2ssFvE4s8mbsEZfNCA7TjkK5vNYZSyTHT3cRABQNzRCyw4wh9y8
KsyQ6MZM79Yt6b7Y0Fx5O8QeZsCSwQ0uBhTufJuXo5gYxSlcnrMcDdLZydJOcG4hd9LOm6K6YEpY
MmFEDwH6L/BoMQ+sAqEDuRhbitiiU/CrY2M4LKk17R2xm7kdO5Ud3JbeJi2Z0TWmj+IZwVyltq4b
Yo0mkk/Y5IrjsdqnOfGE8XgxZDrti1Pciq6/b5fFaYNtiuVlTsJ2U17hlQHghXQkd9xj1fFpYFWP
V7ihP9MqNukMWQJnaq62s55fWmK+08bqvR9DqmCfFLWWlFg7HC/Ju70wfGkFOAeePB3pYDRUH70M
07Wf59vQwPszDAVqsXzeGz1gf1sbXxKfdLsFPNb6Fl2vhmuj9Ma1VQEF5EFymjr9RWvQCZYQ+DUX
2Upum+D57OPIarvTUqIzbXE1pJO9ThgrzY1zhPfe3PRdzQASWtXKJDAZRthCgCYfdjX3tR+AftxX
dnUwXMXSdlygcWG5NQQD0ZFE7gThnUQPq/fRzqrrHpSAR18MXgTaGnOe/l63c6K2+2aer0fXH04F
hXlyO0RuHa9KBPj5teO1aRCzzllMbiywbTLLtz5afH2a+huvqC1UMOm5y5w6yB1CdE2rIanCpJkl
aXdpdzAWzN5Ynk+p6W+7yKgI8c4d5Ape/2yZtf2Uufq8UYjkVgwVuhAfWAtGi3Z7Cgj5jQ6po2Vv
cZu1bJFRn4oVyZo9/bDTUwCxH1enEmoA2cbG+FoOyDLHSta3tCmFFbjG4pLFfL+rdZBfuMEYXhhu
dqkDNDxTPi+a2h3CuokGHMFxGRFujF4sgCHAVNMthIOYUI9/8jRczoAfHyGcEeTCwOIACk78zddl
1JjCXmuGyNnrTqlWI910YPf5G1V30FbQnuLW+vavg/SXHih//6j409Pk/yYO6++b8gVT+p+fKPtv
f32efP+5Px4ozm8OpxmETx1vPGiU7w8UFuWEewHLXlAqPDP+WJNbv2GhX+IK4K6CW/G+r8nNBbqK
Ax8kjycEESf2rzxOeAx9uVQMJELChXrOuoQttv6lQq7D0J68IcnOEgOzTNT4zLQkKwzmwebGgrAd
aPjoGfqW0ZJ1Cc4wfkrd6aaMrfiyY7AAba+4QGuHuy6fkiApzTffQogotfJkJyFwLG+rsvkw+NNH
nWCcLdUD02E7KHrtsXfnU6s7L0OqXaUSpU2KUwC91/BqZM0z0sOdZhdXyJmMVTMPz2UlyKfigFpT
2FAn27VxNeTATDptytah2SOHidjgNJKpWgpdzK38XeKb4xqVMwZdVyLZtbxpF40cAbOFidsafMYN
GeDCCCdAYtU8nyLOVq3yXvH8kTWinIkhcEE+Rcev0IvymE2Vt5uUTI+kZpzLftgnQlSbwTajTTqp
T81FwKjbH7B2m62djR+xI6pVrtz3OMvOpGOeOrv2GXCk5rZOJHwOjoBACBpVUnJZj9gXjQ8qw3VZ
YiRux+Bnri67ZZRLRpC8rPv4ya4bjE9tcdTtrr+uKsXTjb0qe2Pcph6amC1cGxZzyWPpZydWufvU
UCLQBHNx6GatXi1+aEZNGrAyxt6iZXgLjMrHUwDz0gdaICcPYOqAJdyNHoHzdewusBGgZC0D18f4
WZUjG7+4HgMrw/se6318WfbGvILMWwRk7WLgnrSO/GY+GGCXHpZiczjVkQHbJGILMZrpt6pFG0q6
KdJiX57PGeNO5IdyE7ooKcIuvqklgj+sBzPyQNMM9Dy502bwN/qErLKUxZMlqh3HXbHqBmTsLKz2
FD4z/MqcLY/G5HSW2FknACp7A/79erbJSG+IpF+hOMOR4njXZoy5w/XVFWjS6Sj98JgtLS+ZO4w3
5/isHAlGSXJ1Lw0WoCyA0YCP1dsUoud1oRLcic4k8FjUr51Zq5NvR906r4dHnFHayspGdykLhqBJ
RXKkT7kwasAr0/ToDQWzQM3c6L0DnKXkCdsRuCAIutR3I29qrY9It1J9OCelnsdINV2Geh0HOc+c
Td+ygDIIq2RbIUOKjCzbRh4TVaksSU4QmnXMvye4Z/dppds7gLzYyy3k0zNv47qHCN6GjIBbMneK
SgEzCM0XGH7TzraiadtpJb4NR7uuDWHBcYjjDTSYOwZdD4U5UriZkxGEDdwNWBL4B1jTrBLPeE8i
/dABj8T8EDZvg+Hkh8ZOQGui1tyF1qA2Ik7U1ssKczOG7r1sHS/w+1StKm32Th4wh208DZd1UWsk
TTPT0/LpyS+cYsODOTlB/m2CtkwA07jhdNYVRRWEMIlXmgSa2CgCSYto9FcFO8u1YVkIEnoXD0U9
RiuMQOjLrPLS7LjQtM7c2ZxJQm9YP7cuVEVlHjH+zOuqhqhHqhOV55CcNzCFdr7oAGXE8fkwsIub
yNxYo5R/awz1USWM3x1tNAMP721ATXdh5/57aLQCVXF/B1UYc4lfWwFDF3OtAbpZOVGobmcjhnPt
IsqrOYxyMpvgv3HzRGb/mfnoQJoMHIEHJwInYSsDeMMPbenedQNuv6xKDPA7aJpqH/jeAo9IItw+
1mChocdHM5b5cR50CR8CBl0MzG6Fo5mlJlq6gPKe81ZEEvQqbmQpzAaYhOm+NqNBndXZeWB1rTrE
ZeFhRB5xHTu1YP7u4lyNmpbNpsrjZ9eHW6BXhoI8qiZUmQ6EI8etIQHl/QkPjBUA/kPUQpaQXwtW
ETnXPE1GjZAxPgchy1Bm8l2GAuZHSYaW6c2YtADFLUu8YjPa2WvL6H4rUvzZVlScZlN+tvNy6rvT
xN3jJ2t7Cs31MME/nnp1K0aP9Y8XXvOUgJUk5AHZvok5rD/Es/iI/faq95vnoW4edeLP3ckSG27P
W3whx7hODnnnYtYfuT274d7Na5zqZn7t9bjknUJAcxxZG4QeF4kxNevcEdcJDLy1PrcLyta7AKF7
3RXVYxtCXVVWjDZlVAzSF4l2WN5FhXhnIu2v28J47DpWv71X38vSQVGjC1ZCxW1l6P4eSjqGCJZD
J1uLvYvOqc6iSIUb12dpGhenSLOuisr/JFe13HaYV5fPF9rrjNo1ORqq0rdFxjnSds3JbYBTDENN
Hkv1xJqm3hC/1QTN0E9rpORYXZyCeXzOMnqM6iSYLDNFEDCh/PQjfzlL38ZR29htDnzMM/ZuxGp9
kGJXOqTDhLaHYQoQQyQkYs3alrsGnmGgdwM8sKa+5ap4EsN4bpYi8CRylpY9ay6zMzdxHiMpnxo3
di7SeTqls/+sOKtZOZh3cYlAgQBenC0CDOQQsRnNx9zaAdd8SFMeBGOOOMjM3JOZOfedrO56w6oY
W+ao24nvau3owZ51DFbTQgzKmM62kXttw820R5ILVTYFZFJspeO3DFbH/jZB4w1NS6sDC5kALR3e
s1irffab0DWbpL7sJasRSwvZcZJY3RItnYIH2kH9uJgIl8dv1KabOnfgadm0Gcm0R/16QjyobWQ4
fDKtRHfQql1cemozIsSApdpw57pFCmlL2ld5lLVvjd+pba9iwOWDiWbJh7hRp7ibE218Ll3OA2V4
hH/Tvlr1Lsv6d7L9tiLJwAmwRGxYytQZezWViY/SzC+Eh//b6tunHMJxAFHuoo9Q9cihuElEuY0K
96WLxWXFlpWnDJk9ord69t6eIDZe2zoK43dUF3eRXepnHY/xrdLD17nBhN6a1ouXagLTM/R918pW
ZujcqhDHI2680xBqHx5lRdAOOPTx/jzGjZ8HblkHdkmP78xDxjqtsLVtJbr3nk+D534erSfTPulJ
czXhWscsNkRwegdtt5CBPTc7zXxfa5KBWNvq/nTryIRrBYXTOrIW+myJEwcAt54fZWdy+sNVXet6
3azRxJBvhrk7GLv8tacP25RJgaygOU+mftr0XRIenDYDj4doaWVzPwZ8i+mhNC1ASqWE4swObodi
xTizpjG5XZCIe0Hk3uygN8HPfYr0yN8Jk+abWoLVbYPqpCmdc8I3mi2mrmntkImxpiaOVlbOf2rk
WVyt+VVoIRPCCodrJye8iSV1QgHRlNdOCx45zXEqTuaAENpjTZpnPnkFRuKcG20/rgHUdbsqhbOi
svKoE+W74cTO4bXRlldJdTNhuoVoNBT7CcJzoPBfrUrF/0zByYC9QJiVDT2A6Bk+TgMLeV3O5Sf5
m/4WRglUUjvxd7ryoBRULTfe0GY737JJH4z7YjVZcLCLNA3vE5Xw8+nYrVRe8nVbrwl2LuD3HUfE
ECkWk879ALXGbL1bYgyrXVPHJ9+KT3aESqk27/zG3xSV7mLaYl4f1uLFmN1q75T69dCa+KPmAhm6
Cb1lBuBQojPIbA8E42AMyP9aa0fGxWtZzbvZFnQn/S1Tsb0vp6M7ZPe+ad/7ETvRSRmfUV5hRWUu
w4fLHCSGmwWk4PXX2+P/x+atv7e5S6Lnf26PT4xa/+u2LH4ct37/uT/aY2hzhJEzHzQWpeKP81YU
5vTLgshtMHAkdH1vkM3fbBezAxi6f9NL/2feCofUMlH/Mhm1QNXx87/SINNYf2mQwZ+S9e0Jx3Z8
lnzLPODHcXwDIIfgD7M5Y0MD0sn0ruXQA7sFeYj9o313eyzOqia0o9PDCaJvz2O8AbnSd++OH5tn
bW/isB28h8wbT03ovzQgpDeaY3WbnOgzmWfJBc7op7TWT4qQ9FU/OpdeNLgYsSGsxza5BCj4NhAt
djELlTWQNVIxZlgmYTw/FOFwn2pevSnK4UZjd7AT1XiDEqRe69zz2I+y8ypfqPm5/Syb+JsfSkRc
cmHWl+ihfecqVZQeoh6/xRmsu8qATzovdfKgNw8T0p1TPotnIxwfc+ljGKO49cb2ntL9FcXjWRaB
7zQTgPRtnT8kmjfuanMog1RVQJfK8RUhx6vULDxAXXNp8WluwnJ0EDWVh7ahuJDoCxe3Ml4wZsbw
irznMKa79Q0H1KqKvWDOxPXQFQCabbglVm4kgaP6z8pu70VTm2sBM98dOZgxC2praYJKiUu8n2UI
UcRRMxzocIcg9SbsvUsfRBXbLxDgZmVcVVGXoBvsb0jXu+wT/9XGGCWa4mVQBFLRAGxNT9+kRDNQ
8SvGzCbJw2X4PMguDOAzIbKw8iutUdVKmDleHxurciGH+6Ydz5WZH1sDAw+AKp4EjJFR1wX8yScz
7HGNT32P6EH266qo70ZhXqvEA7A66U+12SbB3Fobp513glOyV9N5jLtHN5CWwsu7CXUN5k8IMHpQ
9omZ8psDX3WLlodRslm6KzEalGhMP9fhv5rTqT2o1rkWDmQ3XxH9QlkToMnmKdmGN27j3vdh8+xq
+mHqw4tchXSguNohB2rrdpIPETcwVRnr+rJ77Hp8uqqe0Ix0/a3ldlAa2EAsoHPvKNGp4EjjI/Ho
C3h0RyAM/LT0t0jWIIUkpRM4o+JRCz5pbUlsnmFt0FIXM1sFJYMY3y2CH+1D9QwnWMnUQVoMKGAn
aNpOs65ohnEXNc46tqPrRA9j3Jnd64z1qhT9C47fe7NvX7USH3FnW0NQeCw2QBeuBy+6AVpSrZK6
2af0upva4JkIyvBDhXTAps2+QhRZiJLTqs9KDV5TRCyHqMl70I0ByrqKePryurvZNz/NGlIsAR0a
kiUSUynM0COH7kcaNw+VUT0UvX0qs+jNFf1R2eXrlNof5SISAU3nICTqb6N0vGw8+W53k3coNGAA
MqleptYp10wNr4jXeQgrCqyWTUg3D3RdFdMMArcK/HN6HUjMUAn+K4TkYxPMNVDEKnzMkCLtqrl5
Kt0SU5lWn0EcpooS4GM4c7mE6AhWqnFf5imn6TGvsqkhf2C4pFOcWMh7atv65r1Mpw8B5/CsonQ5
pP1gUPrOD3wQCMuEAKSRJLeWPVibJOsf8jK+iRTlZz543abNjDnAYO3gF/MQKzjpBhTRU9O4/BIb
/pM9UL1TGNBkSO99ZLqzshkMrfQal63edt8oOoghakV+BoThajLbdu+W/uXUSmppDtCVdEh6SEt6
RUygT3Up8FoYw7PmIodK+vJC8bd2eo5wzPv0UgyC7mDvEyOxgCtHt0LhKW1lOgZaxAKiRN0ZeMaM
+2+A89i0HLMdJqJNPM8zii3zoglpLryqPwPEpG9m5E/HKWq4mCM3RAum481LdGYZOkdRnI4fbq2e
WfJ40LCyehcy/d1I3UC9pUdpkMXotSr2EtvWbrMtsdghKPh+WCN6Ns/yxP+W5YiJFViRauznTdZb
d4i1Fkw+hlyquC4Q3SlKys/UKk9Fj29gciU49qEmwNmtH2U27s2M2tfLGIeW0chaTaBUYQ0ImPCT
ceV113WCCyq7DC0zWWsZi8QMbANigYcxh3ihNzH1tAQrkUv3bkgoC8fZvGriJQVKGCQ7zYA0Mjsm
c0iKd6/xnlLLR6ANEoJYFBJM8lTTUKUX+2j04Ngn3+aKBJBBr3BDRxTi8Vy2QKGpUom9jDZdDReO
kYVLLOAi7a80cXI9bBQhMxBoMO03GGQGKdDOuO10t2dnWD+1jIZWVliWF4ZXlcAlaB7CRoMGkrEm
zEZ9BPUGbzvyutve0F8jQSgW27xrEJU+OhDGX9HYUADrhnWPOBXl4tT9N3tnttw2tibdV+kXQAWw
Md+SIAlSFEVRs24QsiRjnmc8/b/gaveRZJUU9V929FVHRx0bBohh7/wyV543gzgphajXYPvTuTrk
pVOj+zg3zxs8qote8vNV2LfmVkeadloyYuzudVKPstWtpcCE3dw9tFnSzrv/LUmFZ8rXT60iXvq2
VK4TozZWwTg7W2n9cIbCa9y0B6oQdsV9YGBxDVt6wUJRvlohaJvRCjJg45o7+hDGPWUnRXjfqBzi
GdTYkQ4Q61ZBBCBNsAFF0c2C9a/ilAT6taMVfBbYNxyDMWvxDPI2K2ZE9OBLzAb5m5bSIG7giUB4
LIpiZ3kTm26dgpK2GQ+FKj1ISX1p6Z63YO7tL7RMvVR8hl+J6r0kvOh0flI0k+l5SkZ3Ku2bYUAy
iMbLEoGY3U7hITFArx0EP3XQBHu5h6ZQjOelQGQHpHmfTIGF0bJgl90St28sckVUlqjrSg1OQh2j
NWDweAWCZ18PyVXU4h2s0vY0GbhrlZy5QRAPj2JqGIP2Iocf1l+0CWJgRfL6mHrIWaF5gst5JyHi
s3bCdtxparvysBMuErW6FBXEc1vObRCE0o2RmI+FPiXsgSDDwGl8lMkuGMJrNsxKauYX+U3NQVZ9
OWMPSQVk0C2WxmhfeX33otbtWRi3w1KO8HK0LYmYtuscJaQJxAvibCk38dYqlXQVSrj6CQ9sWWX8
iAclW+OgptamLVBBpBDI4JCrmHsB0WqdfKJb0poLc/VlXdXo9flLFEf7roC/w+UoVvOFZc6uOxZk
BEfPQ2XJ2IfMgaI0yCvSU+WF0rkHD9FJxXjnMb50yoqGN6nYqoMH8y5hUq+H6ZUZibPIk1wrS4Fw
CBAeYcyis5x+ENO9IwxBBqKrIkeOgnt638OdRXMar0DDQ0DW/SX2BT7MpsTXLmmum3HYyWziQ+jo
QHVZ7WW8wYYYNcHfDLTyoNoOdP5q8mqcGA95Nm8Pw7jPVfuQxfZ5PFkH4kAZn4DgqYInBMRR/WmL
7Aer1jMl0Y7IvOg7xbRS9WljzDadKKTOYlIvujYD68hKYFF5AV55XmaTFUB3TQg0BIr/ireS1koJ
xqxKb0fSoZQCdasducx4iiZ6v8I58DQYOtZjgSxfF7e0hdyZI187gJY8cJZ0U9ZTuFK96tXsqmcz
6tjOspsv2tbFokFWZOR6xEp6lUimxVMXeTCI+srtFHzIeVVbj1hPrmQ7RyDK0z1OowiaC8C4sjUZ
uaBXLvogOEpmLDt2ActDJBLQ65mePiBwB5XyI6dHainJwdqE06LrqezocYKXNkNmRsJhf5/jaAgG
/admsw0wGBct0epBwWX9BaSfAKsf1r+gIkKuHitzJv2lJe1hFTa1rm6S83hg41N1gbGsLKTkXjX7
Zcgnad4tGKRj4syRa3G0kNMxhXdIZUI8RVCuhOfj9Ew2kjc89ql+JmLfMUZxnRTlkf45jMBMRBZ2
btFz5jPB9yqkzUiWoBMWYHKtIF/LNT4J3qY7/i8xoliTFk0fNCtPqXiN2tyKCI1HHyVsIWeo4YVZ
7MKS1Y5KV5YjT4q/oFHo0cK1Ob8stnwlpyVhWJAjmb/usG0s+la13ErtH3uUVayQVEMEZeSIAVtL
0/XDAqSuD5R1Uu6gbp9rjDJcUbFjsps57tXVYHib4FkNapY9SntFiuVnIFvRto/aZtdR6LMgMvEs
FV64tuTuOtOF4oaif8L8gnoymWJlqvWLrpHODyTlYpjHYKCf6c+qx0uzgH8mpf6jhqkfoDaZhNFQ
Lmsl36toxEgw456qNPG3WfFfTff/d8oXjLv/Wb6gPuy/Hl4/Uy/4Y7/VC/svjVphnF8K/q9f8sBv
t5hF1l0A5aHY1IJCxp/57/G+ov5l2LqCNmHy5lWVWVP47RYTf5myIQyb+hUBuc/+Vyn4j8N9E8uV
4K8xCdpj6P2Ygq+0JCoKILvbfgS0zAIqh67QjyRT2DeMTm3tBWSKN5fokxz5R/vifExTcOLQBcED
fExfY6vzRZqOPWjbxyJ7qcVpSk5fH+KjveXXIWyBIoPQo8sfS9S90I880sY8v8OFRKFFN/wkIMxz
dVX3x68P9Udeej6WpZFXtyyLX0SbL/EbNyaTOpRVs8XylDU/JX+4js3uwgr5bgYMR/Q6fzZ062A1
kLfZ4ZxKiDZf/wtmfemtlwdWNDIWMEYQjfJs1Xj/D4BHLRpZ0sbt2OxLckaATb45wp+X890RzA/B
AtGLdBqZJ25lAlH+6PqEVPRVMV3Cofr6XD47Eo+IyrOCsZK8xvtzaawe3X2Khu1onOnKScfCLjIY
NSxha+Pvd9Y/wgYU8cmFA7pjqlwzhXbiDxfOALVSj0AEt1VN369hLXFbUZ5AwnSk2iEm5Rp4ruU/
wRTfJuNRhe36/3O2//MPUD9c1xSAJZPkidvUkpEhAKsF4bJnN2hFttN0l18f7bP75M3pzq+btzcq
5XdWNcD02tahhg5A7A6mzfjN4/DJD6higDWFglkI4sWHgyRGW1DHy0GIX40oQEqYOwUbZtpbmBYm
ztenhEvqz99QtXVDh9NDxzRNJe9PSmkpMe0g180L5f5QGiOr8m5btcmzSOGSKYO1TZMaIr9PktPA
9LbwU0b2tWAKnjb9gc7NczvVb6uQXfdQ5U84Z8UqzoS5sMZp04yggcpapsCpCpERLQDwQ0LAmczT
xhwp1fAoeqZavnZyimsXNDqzp6EgNyvj/Fikk7Eic2Qzuw/iRTFg3xdBMfN5ZcD9UYCFtqQuxEum
u9BuT6EXKJtam65pAmHMOqetC6uWVqqgJo+wdQ85pJDOfM2irlTe6bQTr2hzppDEIrTm8z9b2f4o
iKzLl/CQ9rLKWq+WzJNU0mKYDz0Q8obFRjqXRIcvVl+ty5K6urbPqTGAfdf5oEM676emaeZZnNfe
HqPNln4P2qCCnoLITpyCrCPwLeBvD6N8USfDirUn5qVk2Ga5vDHT7kCMlQWwBxBooHGCHQjIhzZs
fJeVncZWz3r2ovYu1XBmsh/GUArKadWb6cUkptNUiEs6uGgVrQeDNaNuzQhH5MIsWgGxvCqT5Kxt
UmNtKZLEyF4+M2LLPlerNF5WikcCbxyeuRvq01BLSgFEzUNMKnX8zLrqhL3UdUtuX7Qu2ScRvLKC
KjxTGwLxyZTWa5hO8RbC83MzSHTPjsGq91tzo2K3YzPY3UhW+loP+j20vk0SRZfUaV2oVYM7CTV1
2Q7JZap35BjQTq+GXqcBIIqn5VAbAI6Ic8NzlNMSz6d4iMxwa4fhfjLKw9Rrm6bILilPfqZhhFWo
kT3FZrmx4DnISnwdKdOJlB+Yg7w/jHZ0jOv8Tkl05reqftn5s3u4TODPFoa9MpFSUF+YFJhmfonP
s1xHbC+bjpV9qmTswDxUnW5O4WlKTp3fSNMreL+FJHcKutR0E5rTRWJWP6UOW4MQd96oY8iteVa0
eDfJ3a3Z2I+WUf4YEzoYgsbWN7iwWHCSQBXknT2yhPzuDVFA6VajpTFS1Xatl7bP0LMQQDv6VW7J
29orbtWygYktVS12tu6WCfkTEvF9LvWuNggGESlwWCEz5CuZwjpRnT3UqDsLNVTuQ7MEb4sgqEx6
6rSazGugXktUEttoWA0SpR5OrwOgyZFEMfufetOV7SXZ2h2WhkOXV3xfjGKp+RZbSvqc1VBbG934
AgPwh49YA+Dfix12AS5ImJKcZnKeBwg+dXNu2962VIu51uam8vRdrFF+ksk/UzDxBAhv8rA8r3L5
dexigWTT2KsE7+c+yMiD0NI8F6nid2sELWjkoACdBx7ke/04hBTUVoZgemp6N2hoV4knITjk3kYx
Ug27YXKmZSnCmNCuIWrQfh2fRepw59NTW83Ncq2MWJgmuzGPcFLVgTj0VBftmLQEr5QWKIc2M/d4
Kw5pB4dIifE60XzGMIg/P9DJ62drPkRYg9XVVDRn3gAGOMOz7dhZPuFFqnYZvkOypnSHe70359NV
LH08z4tK1wxH6DruTtMuFn3ERGDAyL2o+P4yl0no/Al0+pV5hbI3uWgam2a3AAC5ZBbKRQ7+36HG
8iEVMGaa0LzuJfsMgG7lFFL+EIWYL71icBnV89YsyoPXU+1QNxPyiQ7jvsWiAobkyrObn3o+E0M6
Cn6kfjgRju9vZVKsyzIbIVkwU1iNFREAI8YTCWEHgm9rQj9uA5B9YIfTgMYeABsT+8DM2IDvPBVG
+yzZzWmQWg3Yru2WfQQXxtKPsk12HnQU8T6zfaqsAd9BzAyB8s5wT+PGIY6l61TwfLZhsFOmWD+3
4wpDlGb5G4+Wt2Xb27dTKvFotmZ0MKTh3u+Gmmre7odHnmGt2PMUm/n/Shsog1ZrfZHnvCeKqjhS
IutmvXffaWXn1FN3nWjzYM1Eb8uMaIsmmq1Gv2jcOrYPUpw8NX06Ym3Lww08opdiMnxg+ya2qYKK
gc4CyFeHlJEG420QaI+tkpqYHPjpyeBuZVkbXbuttrYBCbZSQ2OhVdJ+yHiRSPboZFqPFIsE6hc/
WgVHgi93F/i7juxA7ieVuHiKhBFJPbtXEd9qXTxtUT3mGsDkGVtOsYQhyV2pwXrWK8BHmmashj4/
am143gPExquCAAyjj7n/XZIBwexK81wl2j5XRmmnLFdfhhhZpxvBNfQF6e1GayGD63WzbC08ghaN
7luJ1+0C6RJGp1Uee199LHKbdJ1oLqScpyG0FcyKMeVanho8Mw2lbinN42WX4NT1lOjQN/2dF2No
UyfrTov1id8w+4HdiC8x04fCp/IQhoq5CPH1BG10Wdn6kwQ52Ok6/PxhyoLEnsu+7dm2BVJk4VXl
uAw89bpWEP4lv/mRmyYCqqxdahL2mMHS63VKBcQKQ2mPuUz20O5bzyp2NXZdB3GRJI7fTPAGunpt
NlWzsloQNqqvDxvbpwFaLaET5jrGZ2vugjcjSuEph0eawOJRtM/aXB0vxxlV4nOdfJvymeznivlx
LpvXaZ1PyACtyZbQoTxX0ksyqf5xrqm35sL6qJwD6lawrflvTaG7uUykMqTlvpUKKBr03htevIkt
9SZr7X2bJEzUekgGiMLn7ERx08wpFjnva9o2pcCt7KledaZO5YxtV87YFRr4CAbe3oTRhx/SFVl2
QR/BXRlXtMv6rJHo8LlrJFNdaanyE4KWE1ct9ezJcK93zEuot1kFRbYRio5rabhk2DNbd7N9K2Xb
oIyPodqc/CB2m1Jb9I3hVHMsh2TLkksGX4oOLieOxEtR2mDP+eot0yDnZcBbYxkE7es3S9xvFrjz
JubN9tLye2Wi9n3YhkN6oeTYV2UPLfWbePqfOgDBgzfLaBIIb48iDz7sWHsYtgj5UByyq147m321
pRrg2lSciRxRYKbfKAGf7p1NlA+YfiQm1Y9b17oxeryKSAHDc/QSMzp9lK+YsU63eKjlhX799aX8
I8rwSxYwFOwaGLhtim0/nGVbJt4IYXNbONpOXQ/XfE6YLZ2HG8bHWwF1+KitmyXqswM05++yin/c
bor5Gr7fp6N7kK8AbEhs2pojG2+vsU80IYlG9rb6ItqCS91PDq2dTuRAhnHEltXrneUcASVvjbNw
3coL82h9c8H//JnRKpBDBJl6G0PhvHt7czO1DZ/nuuB681mOn8gtXY4v3c/wQXxzO4nP9pq6Zs7c
w1ka+agrTSziU3/iSgP0PgwX7YqRy8lYpjvW8ctp89wTa1sc+aWXT6JbRDiulxmE3m/213+ersY+
FD0BQUFX0BTen+4YqVVFwXu/pRSGn1p+1V7Myc122Tng/a/vrU9O+N0DNP/3N1cWDlBhaDqKkxIP
m6pNLzpPv/l1iH+lsf7vTFARYP5njdXJsYhdB0/Fnx4xiz/4W2XV/7I1xUSFUxVKSd56xPS/CEKR
vAXt8gsb+h+VVf4L4yU3J9EemqztWaz4rbKSycVhoNgmtjPChf+qqxS0H7/+20cfdZfWFRgDuDFp
UiHh++7uIIUZFgq2CDfLZ99Kmt9ipOhGgjw5M1hNy9e5xGCIaKm8M2JQeWNlxW7YiJZpRgrQx0vx
ysgBggC4t2JHSwQZApuxGHPxrZLC7jL9c/gieA468UhVWLwla5Xx+YKTN44ETqGtsfWkmcgbJg82
ykDe1VZ3rW7BM6jpJjMyaHp8qb0l/0bKKaD8FX5C4TseVfqo4AHr8ybVb8EA/wpVEnKiViImaelJ
zY0XM2vEVx86LXHMup/UM+VXQpOopvorszmnN7vBZPWtWUbuRApQx5MZNx2xSuqE7wKFKWktRilc
UzTUkrzyJ29b9WMDN7mVrqtAw/G6GHWA1KsxE6TGxqwXK62Rgq2kRJ7mlII+cOoyk23U9Pegr5S1
qqZ3GpX3a1nS7zSFFFmsQHyy/UdpMJPVkNk/p7yqVm05AY6qPMpb9QwCmewd8Li0C5VSUMuPXLll
szCE1Soc6k0V2jvfU7YMJl1Lah7lxlyrNUplO1JR4Jm0YrbFgQrQlfBL+mbKhh0seQQKXDdFBz0S
+g1rzSp89uheGzBor0tNeSGzgchgRk+Gz4Ab4xRb0yzT8zV4xuRoYMMmlWIOt72H1NDwn52OqfrB
17hwwoyDTVsCHaKilGnTiHt2m7TxeejbIXM679pMSAtNMtB7tZclJ++Sfh3rY3DJeTI3LEnqyX1h
3rUm4hP71SP5/0clBhHHNDpaM9ZjR1Sp4ofIoeBXvd5jxmghxCUtLuG4isZHrs+vrnM8eNQy0nMK
9YdqRnw4jTyalxnuQzcYB3nNKUdrA5zMEstDuO0KOro709wQOcA/YvuXGYrWLXbqvKbEcor3VZIX
pwS8wj4N/RLvVb4p2+paktpXYfj02obTEkcM7efmdJeDJVoQQrmmkYp9kjXdsGg3jn3H5NcrrEeD
RfbCE9gOsrTjwEb8VPuIcUGKo6SHqr0Q1qz3tAHuj4QA5s2g/ipwZcJG6LnKMCTVHbaluurZMcUD
m1iUrXwHyE84vu/Jl//36pepnNLmUcI/v/r3T+l/za//P9/885/7/ea3/jJnRwMva2C+NFX9Jzxr
/iXApTJgEwIYx6wd/56v0XpF3pZFp8bMBuWftdrvN7/yF9loHU4DqVvoQ4ze/gWNwRIc/t2r30QD
N1gIYScnba0ZHxYG7TgZgaGIkGdxoqYys56ULrGhuNM0DcsRpxhmnGVXSBhdCgqJTOyJg91eKgpB
han3HgKLzXE579tg/K8NcwzWPQj8VYmEWir2hTJqxkEl0b3CCtme6XQh8x6Ua4KrTX4Dt/C6pKfi
gqRtthc6m7CswX4GXiuUl41l70Y81EtFHyLcHLJGUKwNXN6uEth05GXJsI4mHx7wEdkxgjzYLZJC
8w5JMveJhEV5CiSg8czj10MoguWYsW9vAj07E512IM1zJpfSMyULsWt4yFyjr1wh+rDs1YJnecYn
Bl76UA/4XOGpPRhaAKCLglAow5Ngu5pWIPt7y6H2Q3f45GqXcjHJm9ar0x3QGlpD65Y4E7XcVFhh
fYtshg2dL540u243/iC5vmK6zZQ+jPLg5op20Ka4X+cl1WFg9Ri5DCjz/ggszbJRTTC03vWq/uQN
9UE1MfkaWIzzSrqRlMC4xp2qLCwW0adJNy4ytQ7cCV3cIaAhbXWNjlmtM6iGmX03CNIdBqn0JUVC
RNUvfiBY8+oJET4aqb6DUvdMDI4ibt6za7gIKA3G5F0NPnMm+Ms1OKJSnOOlzY7MW4plb1a0PHbm
sAPwhLYkWT9xHx9HMilO4ZfxOqppzwKL4DtwW1MH7vgd4YcBHmN5oqwGPhv2Cfxm51Ju/TBnRIQf
9uvJnkPGhUrJuVZQRTKG50auQz+sknFWdm88IfKVDP3WgVRcrbQOOQ/jPb0mc+UhpUQvCNUFjrMu
XPNB9NdeSYkE/o/Jsfw8I41CsbOHOrAJwilaSFZyAyR6O8jyDy3Aj1kDFiS5Ra+WOrY3REZPbaRd
Sq1vHSGy6Y6mRxtDVY5tT8l3PYYveaa5tU5thU9xC1ywVnY8lRlPD7xthWhwPpTZqe2Bv6bdmOCm
xgkxiWzXlf0pFOaVMvSvVWI/ZPiulqNnNsdCAT/XikY9RlNYEZNBXsq7APczBnH8kmzG/JHPdpJ4
V1GnqgtNrfejVd43ihIta9qZmXT05FPYW3Qox2Z1PuFuhyNYxefV4L10A6ZkO5+oEjKaYKkiDC0x
2VIg1NMv2Xhipcw7b+BtD6YdngPm5CcJHptZdA2xoFiSSeLV2JteRf0Py7bCfrGs4Eluq9e65POt
t+3dMJHAVOFkRR09rkMNuBWr4kNTIt1ZTJzoxaPu2BoCYw2k8IBN8KcSlr47NPZZMdUH38Ri009X
aSbfWK3kDjb8UJ8oY96wkavj82myn+IcZxpMDYjktnSFCmovEPRBEbX7WO/j1TB4AJS5hpb8moK9
dXwrv8hFe6yq8qUS0S4piwlYM45Rxr9QM4NrxcoPQTzinhKEn+leXspJ9EQpnkTxTkG5dkjt6ySl
hRvUFsIm4h66sERndxW/dFp9bKADLCuJTggj3Qem9XOK2wvMtHT6TvJrZJNaaimlayjBZbqRR6uo
zy8bz8QULJjyYlMmWEZprzaML70we8xm0QVSOlFEhvnrzDdwbs61fCYa7tKUFczw1RXupgOj/ZOs
Ao4zKpmqv7x+AoH5yM3IRGME7duQUkVFi129ivHtBuK8DuyLCaUWCKKpQzPByhk1x9Yv9lIuTnqO
P1cXYmfY/hmq9F6t2ltVpU5Izuu9HTBFjdUS/zBLMZFZz9LA369phRtLjerGhucdO0FhH0ZEkqyW
sYrl8T7VwDXkWr+NFfWe4c1VaFu3bTNdNwY98VFPiFgaeH1Y1m2j2Vtba88Aop+DTnnM1fKHoSDL
2PJeop1Ll0EMpCb/I8gLUR5iJtSDudJN+oEbvsaJ356Y1rO/ro5D4F/AlzwlTX+hSPZdmspruWnu
s7FHQTUVHMcDajZ8GCWnfVEO+LaMZg6EtmjwBisdzn9y35DRrSW7+IFNUf1Sm/kpi8dnve4rfE7D
g5gYp6Hcu4TCr+PIp2O5dETvP0tWe4UB+GRp44zDS0Msc1WOvp7tDdkIF6ZaXI5BGC7IFF4EGb23
2E9XRiHcWJWPjAGpkPSznQQtoGmCtWK1Z1Ml3xgTVbKtEZ0NunZTNTVkYpsRiNXkjsojxsTKGc1y
P9Q1Fkdzm8mAjwqymIUOu4EFuBjik2ropOxDTLKDuivl+gre3mrygWGWQbwv6WPJ5noWj/qxEKA0
HjxCgPN70SDyk+o7rS5v5Vy6mrzgGb/6thTFlVQlTkeaOw0Vkqb1S6XSZ0SQwIDwi0+yifnm1zH5
tVqkjt7ZzKXlq9RXT+Tk+QtGvK/hWmdubhf1Q6hM0bIQ0nYGwugFoVIjFfvEtxbcBPvMGLBFJPC/
YTVJZfvSd0hJAShnXa+um15zAyveTxIzBL0IiKSDoV7QzKQuZE9irFPJDrYmxWlsCfVarU4Jjm+f
GL28y2LjmCicrpU13SnqO+WoYD+FRD3tK72E0Rk/jbwUlmnNzlm3Q1o5+aZURmuuU9E+apJxKBsI
51ZLbEWlg4n/PJMe+vswS86KhJxuLdECk9c1+OlKPeRe/2z0NT3HQ3puZfVmIqq/qC3skJlhbdIU
70cm3CGbiBZQgEiRO1NUkClgPE0QtlWV8Ha1mK+jOxKnUdLX0tQ6Xojeo274bPykIl3KbQYcfRyv
ya1oTgNvB0K4eVu0w16mGWjR6P5N7LNPytjirAz5F28hIlNs8tvxjCe8BA0IXYjv9Es18kuWyj+q
zPIQzQwS7HVPVNF+yrSM+HyNTXoM9fuJefaisUkPqWF1kCOc6nKvaedAVC+rGK5TXvXyKujgf5e6
FjGyKKkXGHTG2AbpDalM7/kQ3sYBv/+Ic3UBXPIpF/x9I0/tBkrsS5TFtyat14tCG0m1KcwjPLki
vEqpkANChdjBKO+LKE6xZSvFXT5IiovrJiRnQUsYhUNiAcQ42OhduTPU/kDqjTdbYV4GjKbPEqzE
y4lcPflTJiks1ZQd/lwPA0X9Q1VSY2f16qXcRY+lUQe7qIjOhEHKHMcBgxFQ7U5QYK0hloPIOCrw
iquqBk0wXnlDBrtJbS+SBsxsFYlwF5vMcGJDrd2yKaiU62vLoWk1WNAogCs31OJLs2VhN4E2WQJE
YHqjAfhV6+pEBc5NL6seZnx4AtZg/xRl5e0rQ9Yv+1gxHMZjs6+O/gBcDEWt9TshS8YialJp3Uf9
TROzyC8K47xM7eJCmlB1QsMYV2YnT4TeTG2Z20SuJWN4hdiUsd2Fb5Ja/aEPaMHECnrMov6cNVTo
FGRNqImMTDK0xi4RExWTEosfnTa9ROWbVgb0ZUymN4LjSinfVm57jVlYjFxD2aR5KcVR4IQhyycG
4LwvDHhQqkfVuV+AYNP84LarTNdImgNUbajAvXZHlh8agd9ry4b9N0HmJtsVKpXuJjCXyKPQEj68
hXN2EQ9dvrILKXGmNDx5WXmgRpqOwtTkTV/x8pQj7ar1sGk3OrOa3ITTIkpxpvtlO4tNFxREVPBa
gAtkarLTQ+lO5MJeepr+IhvWdSrbPym8CpeToKoEvWfpU9vVifpWx9y87CmeWHBnvdJ6N1A+Kw2u
lEV3XgdkgFT4xg7Q5yYFBkyrhzE2foOewCyBTdyb5ym92WubbMiSNUS7UPpW422gJa9KkAQPuU2N
qZ01+TND0X45kiXBIQRaT1Gp+yy43bx2cHQ5wkYcn/qpOxvL3lUjmunTFvhEE9r3viztKFKNGgy9
cXfoCDFndBga8UHGwuhLI9y2Hud5LUj15Tovg8S0hz3NZGzGcuUZvWKeGZeuHtTDTc8YYFma5mvS
07VlB8ULkZe5iY1PmzfahTtJ1P/qUvQzIxayqNPuhgJmnCwyyXZBQLsW3V1KS9zfsvz/Cdlzt9M/
qxlnn8Il8b/OOgh/8reeAQxsZnshCjA8MWat+LdfWMVJTCenbVFepICr/Y+eIf+la3+POP7+c0y2
/lvPoDQLQqXKrMe25uZvIGL/Qs+YJ2TvhGxFZ3CmKIIBmmaiaLwXsrM+w+yl6DU9lNZRy/QjTIUb
DO/JN5ObWRD/4zgWNV+aCZKfkPb74zS1EdQQl1o3Ghv8YR3RijaqqzOSec2i59+1rPpI3yaW5Lz5
SY5/H+JtydVHuWbGd/7d1kV4mFP9MDIyxTB1Q6y2bseqI8jOFfMQAgYr6Zb4+kC/Zm0fTpEjgb9E
GbK1P1Cx1PPl2PKS1s1FfJewEsPzZV9XPj2C8vA0DsW29mndsKSdLzfrxNbPWDTtlNHcE1HdBD1W
jyheSYI+DWggkdXtiiE4YJGql1CTg4VORMYsM7bWsv3MF404FzHi2nCLQgeeWGzhI2KJLJl6ZvKP
MjOWOpo7O6d1VrSrr0/2j/nHfFVpDAPkjNkdh/f7n3NoJ8rKLaDqBvnYVr+WCviKxLA6mCFWG3xz
aT89Gp9WnYY3A2nww9FEnYtCt5TarVrWI2MYDhgdxKaz8OVVcnunFvI3rtePg8Zfdw1fYcEIndtV
/3DXRFkhcOPknat3bI8YUgTwgcqejSz/fzD1K8WkZDO5//qqfpw5clQLjIEAY8CTQlbq/VUtcbp2
Ph9mF+bkQsPfPkbXXx/h14T0w0369hA2suvbsaZSlDzceEhcI+vXZNhBR1FadNeLEb9TrlUbSRpP
UozNp24GfSZQvZaj+aolPrMnChQcNS2uIRwmazmuH/mmnr7+B356CdR5egcfEfryhwvPxxcCkMyN
JXvRLiadmxT5N0jnT94IzA7/c4gPs7vWT9VgIHbt9oYYFrms/6xl7Tw1prO8+rfc+1+/qEqtj67Q
FEg94fvLLVeFTP6n7NyEyqUg8vBNK7MNHe/o19ftk/c4J2XzFCgyvMmPTohCpZnMVsbODeJuU1ft
ag5DdXHwzbX78zCmMaMrAVQS9FA+HqYrQTVorGToDr8YrVtV2dbd69dn8ufPMx9C4xNnwfDnmX9/
yawJD2NHmIr9//hqdNU8u1HQPuJNbhvfPHCfnI7JzIASSgO3ESOF98fSFWB9A93aLowHGrUA40YW
KJ78mx/nz7cJR5k9ItzTJlSJD891BLgxyZgPu+wA1kNXLNvxscNJrEvSrjealY9G0ibB7usL+dnJ
vTnq3OP59lHHS1VVMpYutx+ePLSDHjMW/4pvzu3Po8AtZ17Dmmc2/Xx0oEQVERqMXa3rjdctneFD
clBQZf7tqbw/yIdH1m5n8VlP6J0KTlHh2uO2tr65Wn/edvMhuBVMVBxWaR9+ozCI9KkNhtpFCV5O
Hk03mpmevC69bnNz8/Xp/Pk9e3esjy9htfRsKunSzjUrFx1/YzCxsGiDbkfH+paT//kP9D8n9itw
8cbIMlB8PEEqa5kB5Q8V3VSAPAbU1/Cbk/rmAtri/e0WFj2DdMLVblKdB5O9tNR9rV+k/fPX1+6T
0yEUwlSQkCbFJeLDYQS+xaiXeWR9NXPbQkflVLE6GKuvD/Pnd4hHRydvNs+FLdbg789G9JI+4DTo
3Cm6GYyHKbr9+u//5BbARyUwsGDfmt927//+pCsADGJHcDUi+TrlhsL6aTSl00TnqvTNJfvkl9Fg
vHB764ITUj+85SjNnjJByRI742sru/W7vYUTWdZu/v0pmRCT+PojlIiPyZ1aABXqkSLcntY0iCJy
/4BZmkg6XLBvzmh+3t+vYghSmujyKg480PwfHlYT04lMP3XtmiH2DJnCKTNo3WAaN5UIkJ1w1UtN
+9039rN74s1RP75QsQWbVSLpnStjDPHHa5+J29eX8LObm83drzUud8fH8wLBT2rIGmsXAo1LVWa7
itrpuc3qwPnXB2KXStoUaYS3Hkjpd98GXw1tHb94h/Eb472eDIeO7taFLPvfmCT//PThtXpzoPmM
37x9eipB6kKqajfy/U0ZmDmYinQPAjmhBMzaEy2j7r3Q/h9755EkOZZu5628DaAN+gJT1zK0zAks
RCY0cKHFBjjlOrgFDt9KuBN+SL7uivQIhlv1kMYadFl1ZMZ1wIEr/v+c71wkqnpOLPjFzWRoDLoO
Dwl9+pOHxEPC1QjNazaOTnJtoHtbs80vs9y9/f5e/r5ZJ0/jx4FOnwvbsH1ah1q7QRiDuyDXxpVv
xS+OByxjRAQ7DGInLE3fRAloE798IE30PdETFPD4EwsLQsL3n+jMlVsnk1dZ8z3CnWK/Uchr34jX
ou8whjn/zjA8pTqHXba3py98q3YxcvKOh2i4CqEJEg8HXfbMuvzltWCOJv6CY/WnLdooSUn0Unac
gWMeGlQTs0AmpID519/fsy8f1A/jnLwRsFFJs2jtEmhr/VZip6iKBuzrbdapi8qKoQsaJOuKMy/8
F1Mzepa/rm66+g+vR+EETaj1dbvxZfMS9DoxFQTM0GFFVxGfeU6/mL6of3C41HXu5acMLq93Qs5b
IUc/L772EgICwvL5+5v4xar2xxAnNzH0qU4L22efpozrigm4NRNwdtZlItdJeGYR+PLeEQSIGZMz
z6ckLkOp/CoqGSxx3Dvp5LcxBfiBvgccj+rfeQo/jHWyAQ3szCWL2m02ZI7kC7b6t+hWMYUDG/r+
Dn75uH8Y6GTSUtoIFxSZLhsTY+NyiNLdEOM57TXj/fuBvnwaHOwqBFY4xGWdzBFCCjWxHV5e5Ew0
nN9N5UwyFFsZHt5P8+KHIU62am5iFAEKAq4FDEpL44qTT8YaOiu6ihvo9u7SdaaAFTV0aN0xLwLZ
WkmVBnJTwCqzBn3Cmdtrf9IjtlqiLwTdJ1QixUus129CIxet7xpm2Czu6KOb8OUC90mUlbnokVC6
LT/DvIWeJy+bq7BXxJEdDE1ha6wXYa1RO/PQqgRO/gurAfoDUYrV0NgFYlux9QMiaZoejVd23Som
uL+RZoLWUqyzKlw1toOvdty3hfFs8cFDuDy+rqsL9tsRHcrxGCb1K17/A5SpdWfB47aV8ZCr5JsG
9ajOdane2qPj4ejl9gytVezSMlsU1nDlkbbsFgVm34RAQ4xvXGMTl0uZIovRsua6dkhjlJVcu05d
Uy8aOqj0rkGLzs4WApjsGnHNzsi78tVMde9GtVV5JRX/1s79ByRd7cqxoecmed9i+y0gEKOKjf13
y3O9uQcDbgpNWUR6f4kl8mcaU7kwEBF30nh1h/7VjfyfZUHfStoWAT66fTk641pLiutAsa/UqFl7
NJpRBi3JITsOVkU+rIit27RX213jDsaMXmdzC4PV/On3LP2KwQ0CYluq9h5lTlGSUt1XzoXhje5S
0wJ3Vw52ES8aiVkH47Sz9RpYOb2d1e8QjYNwyZ8WcwGeaxF6IPma1lZukMuiRS0L7RjidBZb4rat
JfwWX1zGvbiw68wab43OmIKGCiyjUdlT0WypuJZDnx3yLKp+RY1Ut17RkaDpwB0XKj1VLQPplIiY
pg2YzwmwB+wrJZbckXNrCKNtVLkNujovXapmS/a5iaw5J5HBhlQLa5qcNDkWzksGn3/nCjVbF21Q
7kjmUJc9AsM5NWtpEys47EczSB+c0MesVQXaqiNY9mZEOLx26jjatBB1dJsSepaGS0k6AFEW9dbz
7KshhosZ1LZAIWy8FLicZ5aaEfcRv45KZ8ztDoJROpgmeaouKaLUINB01XCfdV8qM5jCi8aNcZUE
iUm3q6VAX+fO1iY5elG0cpdB/5szAT+7jbItYiLP0RtgXvftG+zn9Z0apw+giQhBJzq4aNYo3zHM
+8ZPy6N12OGpmZMklGwDq+WvDjvPztAAqQdMJosU13wsoiuntB7BP639Ith2lvI6NMmzPSoLvRU/
7Ty5GTx0y2Mt7/0keAqAri56K6H7hrV0nufFSrj1KkXCZRsxQbd2+lBJ/NWipcuPamflYvpTgugl
jIk1N2Pz1TPlC55ArG9NZkF7rssrON3+QutD+ypQiI/Ijaz5EaPNv4uz3FsopUTPQOF/UdVh+9NO
4I73BFLfa52B4IJCmtUDNa0yvPFpeVURzksUXqVVB4VIioU79sPC7/uLwuBdbIy2T9ajQF7VWv1w
kGKykqePhaccQ7LtFEK8gDgqO0qjBw2NOPFTElGEE0OIL+s43nd9fhfx0a+KIb7xLPdHEynJRRyF
zdqgryDmlW3a7WoYrPJgWgRYc6mEm2dXlszfeU7HO1rD4hZRZZZudcjbi9yIjhlm6mRuFLb6M4uC
cYpNkGIVBcgSlTz0OauYFOSTHtX2ekyMGgpYrus/EZXaF6rJQ9/HuseX4rabQRIafDsp9JjO6FC8
uUiPFt8vbJpxZtmZfv5hTxXFTOeumlHUq7B3ksJuQZazoFqFJmlTLkFfCEruUld959m+zE37ZfBr
DnR030k+Bkz+/ec5t9BOP//wcQg6kK2O9mCTqs2yV0t0iXZ7zgf25bbBmcKfgAthfDnZNqAYHhon
Zm9HCAGmzLXulDtNVf9+iYfz/b9GmTTbHy+FMbqyqam9hHX5Iy/kneoPaze2rpyOAPrvb9uZKxIn
+5OoRcYaDOy4bMQMixrWxFiSFZfK8m9G0wLa+eOiTnYpIZqWJK6TamOMyZtsxhsoIu+uE/36/nq+
3K3SiCSWFsLFp+5ggQisCmwKSm2374M9kgLAMNdB8P79MF8+bR+GmT7Gh6dNZD1gnMxuN4323CFc
DLbf//5zl3FSt4pKF+O9nOpWEZQy6dP663XCmWJrHbaWe+bd+fI88eFqTrbdDRnQvYEDfyPdcTMQ
FxOIa9vQN0H66Ndn9qtfPnAfxjp5haAfCpxJZrXhuLlA5a0KMMl+eOax/vr+2XTaMStMqV5/fj+D
VXdKXqnZJhOoqvSwQw0melq2roYuiQrTmTv4xXhQwLA+qKqFCeK0rE3HSOXwBEVXFtYd0T/5gglx
4bIazOrY+vH9w/HFLfw42GlduwBYESrtyFndAuOPkjItn4Pm8vtBfnd7/zxW0Hue6gG4LygEn1pR
izgCDJtSuyqW/Sq6szH+ik15mVzaW7lELTNn7LWz6df3kFP3zebM8NPycTI8nba/Wnonb1iBuj+z
Ry6yXNlH83q4qC+HZXRHz6NLF0SWb9q9vcXz3Bx4QYYng4gCdGH7ZCfOvIpfLHS0i80JraUK2vCn
3SvwT0mmeLwdhbfUwMEemrV8zR5JbvS0mbyobh/cM7PLJ3/3734m5V2HzCIO3qePU04bqPBESAkU
buMtku+6W9kVu6mFAuVzRqo37Onvb/inhGFHm7pnnFMNi5K/dargMBxyZoo0rDc+9KA3EENusO46
sB9zqCSYOexwdWbE6VX/8yum+K/xgmpUsekLnkxyQ6cUxCdF7caYRQe9nMUX0XN/h2C5um83oKKu
i62PbP3C25e7/tidmYi++F6n4f9qcZzMETLoPUIxmcOddBnX2iZK5xCs7m2izyCPot3sM1K8ZtG1
e6ZY+8Wr9We1dnr2P6weWu1FHIGnr3ftHDED3KgP5tLYj4/143hTcya7S++MZbeNltla2Sp3+pm1
+Mxs9blXVVQdLkB6SM66dN88/dZSf5j9w/ff77lRTlZ8Gasx8g76IbqPyyAgdqZ3Uc1fOuPr9wN9
sXz9MR+e3M7U6wt0+5Cwo44vrRyWcX43UYnrwZyN58phX/RE/hjsZJ9ppUGFhhRZQ2GoJBkp2yr+
0amI1uHvwxbl9CoW31/e19M9iic4hdiuzZPn1PUavW3Ag21qKrNYtYLxfqzPzPZff1d/jXHyXVmN
OkCdYvdceuqR74yoWFNeQalli+aNZ6aacxd08n2RoKzWY0NFUandlZrKQ1UoqKr65ff3TTs3zslX
ZcZuQ3RWT33+njKBT0Trzbjt95C2bp3b8Vf9YjxoR+Xq+1G/HJR9J/0loknp2P/5butWZcSuwqTW
Ih3rvXgpXQ0k2zkEIruHz7OnraLyEzD82OWcakRqfZhERmqFiVD1513ovxd+nN6NMrXnAHufWEKg
Q4UKtmU3/zE08s6GlTWDXFrDo+M86Gt9MlecKasKkums5Py50NPQWIDisY+BVYpd1Zbx0u8Te9X6
pqXOWEMudCeK150DuTlLdIpqnpHdjLFLMnY6VLveHEjV85P+0inM8qePSG9VyJ7yh0l6kgDkPRPY
o16i3HusbeuVQ+2msVS4OTogfwIs99Fo3ibwznpEzkhrWqD2ZLbJdehbyaLQ6nadQgXaSohQawQE
hGpFmlhVyI2gMiUpCYz4QAITzp7DAOHMrWDuJGb4hkMuvHZFd8DSBaArQ9GdstcdKhTyJJBuzKAd
1p6vKzepErZ7LHxXUWL6c7K/j77SXYV1i3OZkspKNmWx0AJVrNRKEimo2PrGILpqlSmhvhlbFOO1
qRVoLxX7RbG90V4LpbUN2ERIj+Xoo/b3iWguZL3woMnVfZmseyW/05ryoOvYKc0EfzWd8WBJDBzo
dM/cxgq+c2nKf2cz+eExmmaGD2tR7wq09CazC4nni0jemukdVcczU9iX0wu7SVOg0KIHd/LGey0V
XYoaDKJep7ncZ+zH2Y7f1cmZle2rlwJpFhRUACYQKKa388PV8OR6kOnZNfri1vKPdvr0/dv95e9n
FoaKgnjKtk9+v22GVVN3erkJKOdH8S7xzuwNvpo+oNLCNQZ5Y30i8NJnsYXVMn2E1DMrjDF1dtuo
ZxbMc4OcnPeK0AymTIgWSMXRVyF2a0+Y/76/U+fGOJkHPUUdpxBYLgRbRQR3UKED3vIq/v1hcKgj
VkX3535qjrLDYFtbxUgUgnhvgFGfNRI+yKCuvh9H/6LLQhN/ars5jhCAqf98siy3sF0YQNkmES0B
FMUjNeFoh2PpJrSQkcZDEQJ56PVVHEdgkvq+3eKN7Ocs3xqoLNPnpDbsos7b6QUH0Rz9t18Qa2Uk
NF0yEdx+/3m/euM+ftzp5x9ehHEYkH7WHVvMzFvUzt2I3YfkJxLrz3wBX7wRGN3RUqhwo3UObCcD
RUD7S4tKRRh5h86BjJrg8/qbF6NrpgEiABY4Z8JPwj4ZWenYhpMwmYCeMlch1euzpsajXj1+P9Kn
rSQjCd6wSRfL0eT0/Q7N2uwI9aPA5x7DOFvp5BTmI2dLMHHlue/o85FrGo3HlkkRtT467z/vneaU
VS0UyQEoza7GoL134aRUaYfNpKhIGyisF45rLT5nB4exVq6/v9hPr+jv4bmzrJ9COKe9ydQZ2rrO
mWtqmgeDN+Cz5LB3TrD26QGZRplkxvCCeEVOt69a4InSM1H8lRInI7r5naoSCfP9pXx63H8PAijC
5kzHY3Iy2yS9GkZaxeOuWGRqyX5pKQcpoRRE7Znn/aub5lDk4VSOruxTe19t2VnoGWc3f+qMOORF
eM2NNsqf31/QVw8iphOOpwjX3E9d96zCc96MVJr7Fq9YSiBGrwHMFcbBF+Y1XO7l9+N9eVkfxjtZ
EhBKZnkqUPHE/nXeHkMXj8iZpe3rS7Lw51BGAX47fYQPU5LwgY2pGVN1YEIDKtOtaVrXlqI/q7l5
rzt/W/PBI0Ed5V/DncyAftcrJR2RcuOH2ykCu0z0zVSY6xx/9f29++Lhm1ZqEgFsJidqCn9eWMyK
09sNOknErUcK3cXMqOTPMqoWuoaD9/vBPhVN9N/bgn8Npv85GAJDYuU11lXF1y88jKqyustIoG2V
A/uhjW9moKzOnzb4rX+UahiVI4jOwQahJnbUP0ftjK4mIZXiEITXiIUOvyvR4NGyKRf04qgO9fmZ
9+yrm8qabgvkoVQgT5Wb7qjERG4b7FHyq5ikHQsnkTIClczObU6/eC4tjX+Y7XHaYIb489p8ymKa
3XKQEq2nAkLJdmZgoWxU7RjUtQJQ20Al8f23+PWYnBEdnlHzkywkJaOi8VL0JyE+xHmhiNtAdquy
1i7pWOwzzXn7++NZ1NgcvDZUVU/9HiJRaHoGyMdpJ72KOL6FbXA03eKQNmJuNPLMq/6pSEIhnO0r
UQQ8LZxSTxa2NGVzlNJH3RCwAOcDRO0M5cPeGJQYWmvekiOFCc1U1P/z0Px/h6Tg9fi/OyQ3+ct/
wHoLvuA98ff+8kdyrDD58pmjSBHhJ//0R5r/QLtJYYk6AuYWlZ/8F++JyFdedmoZU0GDoJVpzv4v
f6Su/mOCQ9LZIONC/+34+zv+SGeatz7OMDYVdt2AOzVthoAHnixAmhe6g64b/s5LRYTfHq7EaPj5
DQ0wqhSjBZKvv1JTeAFVC3wkkdkhUtOrxpRP0tY4IgtymaI2uNSK8EdUi7XUkhfFBIZu9FsbGf4o
3NugMgBTlA+Ye/cQz59zMlVmhardN1joozrw8PWNzzItX5MA66/f0kG3OE4SpRmuDR1gQaW8pF1O
IJtaXREu6ZFUa7zretXNvVw8CZC8c6ccwuVgWhmUuLYk2kqswwFLvYyjx0ZroW5AvfeCftvXfXph
uvUrqhZQ7YVKpLsctVlXEaelDb3FXrp+HaS446wMdUGG+rKsOmdjTXUlYmMBYZBruBA5DfhqkM0i
VeHjjA0SHyvxS/zgerrKE5BxlYdZO5D2Mqs5itlW9ab7QLPqRA4LZARrCwN808f07Ef9ronzn1bg
vfta0b4lYTRu1ZCkhSDwlUNEoAmIuCm4KrRtbOtxNZe5wfHOct+cmrhOWwmymZVOBvaCn0XNMEOF
9ZQM2k+o2kjTInfvCWWJEsyfJeOwdayxnRWi+xX5sGlKy96JPN4EQfdAIst10BcXCTSiuuzQFvjG
LnLN+yI0uC8GSGPhw/Bhtpm7Mt/5gQU2XuwKYOpNVq8GkuNZuHE1VU9uMgDyKYZk5qPYKocinrUZ
SHfFMJeZ6UD68EYk9DJ9jEz7keSTfh8WgyTvPdxZRvjkytS9jkVylxqETDXkRgwpWHwtKq+R2G1y
uztoubIVSbw2B/9H3eSbIgQXX+X7NOmQ7jR3WR/v4wS0htkczNxcpL52myuUrZN8q5XjFfDbZk7s
aUyvhU5XgC1ebdJ5PAi4goxFcN/GSdz3gvYNBBy0/x15jG2ekLob9VexZy45asilkiUXZdNcRmqz
RRJxa8N9hm+VUnpjizzrVQ3lk2IKCvLloh+zcE4G6wvwDG/uB262qCVBF2Vc8qpow4yEWrAh4Hy6
2IdpVS5Ha4S6VN11MvfngSZRTVbhnEQywA49VUXLweI4rr2gOVapie2qim9kQ31NF0+NXu6zIX/2
Sx/rpcyvWZf0VRklB1MWmyEgF0DU8lYV2bWM0mdg8vJG08tDBTOoKMxtm3OOzcujq4/3hZKVs6Q0
KzRsExXRD9JVRnrxrg+LazFaxSJwvGRl0udoTJGQKZx0B6kDW1BzfdVV/ZvmEW9uehxLfLMhiiOv
83Vf9ijtgiRa9hw11nGN1V+01WUNHSgXYM3j3p47Y+bPswo3rl9QykoScWmlbrNv8BDAV6idNdVA
i4BCAdo/LZ/svMDRyVnBrJZjYJEK0jhLciWBH6ib1hpXIF1AxdXpszXA+FDSDJq0ETYHId2SHL2x
kzO7UsEx+vdKAyqyd3ptNtrZezJp4ZvajDaxqmszv9c3Vdb5i5yoQPRYzXKadaJM3MisO5p68EK8
n1iYenvRezkyNbHUjPA21PvD0CXjSiutZdtYHAUz56kb/Y5AlmEbGN2i6rV3CqjQdVAlocubrDQJ
eb1e/lQM5kAZtXltcpmvfOSo8LxzUh9MOJx4oupZWynhpndyayV88wLlVk/IhLzRrfI6zEGv9CqP
nd300VyDhwl+LrjMlUhdGQ06KEw1YIcGkrZmXTYeIILxlol+pdqYFk1J6rUW9NCnMVrMQg7v604l
9iQY62aR812hy0yWHG+cZe0X766XXYbGJIRrZDXnIEfAc++BuaqoK/f6sLZ8cZFk7WWaJ/wSaR7i
JLvUQ79e8Gr9LNX+p482bxaWfjX3VCXbD23/Cg+O/EuV+BLLTy6AUiEQ1LI97LdoBvTSJg1aMQEK
dW9J4L7qVWmtW9c4jFFnr7NUR2yfKw85YLOd4prj0a0Dd9OFNbCbQDMXHlGiF8jXVXAybmsdYEz4
awqdLo7zESZoG6ZXMHQR8WpWeOAE3C+IZx1gF8VMt0Z4MGpKrW70omRxDDjU2lQ512QNKNWko++6
ploQLmAcjEB9BcnzM8L2vh4HUa9zQQoMIFEM7zBwWZYRAjrQWNzwVxsCh7Ec8dCWGOT7jkZq2tq3
hjTUddXmI4RA5x2Iqk2oSf8YEhUlQkPOUQS+pLxuy6ZC6Do2pC1Xuv0WJBX0LSG4RL/C567QrfH0
9ybwStZkmgS5n1bz2jHAvURsJ4tcf9O6lsRVhdCIPMCZZpbVDWhfcGXWD07UEWSzEvofXxHZnJcQ
tvRlRd3nWrhRtEYJGK6bKSko9ZDn2VnaLBVUHOB1LW0xeF56tGkIHE1ppiAoXf+Su6TMWtbtWewT
egMr4NlReGsN09dmiN7cWZgEDxAqjGWllZcZ5rm1h53joJihvvOQL6+tFLScRmrRvLSDZF5laXmf
BQHnxZHbhMCVZQz65CzkTZgVHP9nak7MZee76L8aw9qnmMgXoiWofJCwyQpS4mea5b1UHhPdaJr6
rJIGWHScL/wmA0x6PxbAw4xfY5j32yT0X/ocMaQEizjdIvz92sTWsa+KWCFddaRP5cYRU6uH7Fm2
ycpvm2oFHVeb5XGHMCAy5TGp2T2N4+soB/FqIrJxOR8eWg5zpI1NHrvWW8D3W9lZ84wpCEROn99C
Gux5R8Eqt07pX+CilltZkyuigIeBBRu692nCXxYjBK8iBlczY9my1l3kuXPyK3N2ERn4SxdIVdIk
dHctsR+CJlhmgU6wppe4+0ChkRQprXcs0+iepXZbqkZ7lVXsxWpLCy7Ckcj1eCRfy5lwZL/33H/r
8PH/WJajwgnVpG2jT2GD35w/muF//c//lv3Hf/738Pe/Z+F//o8/wh3/+D3/PI8Y/0AQOBEI2JTi
padq8s/ziP4Pjf/HMYknQ48iOCr88zyiw2vBNExvdQK66Drn6r/OI46rI1aygSPzv5QA/8Z5RCMD
7fRAYuB6RRGjYbxC1aWfnGFbnZg5jdd/WwXdeNdExS+nI+RxUIPrwU9uaEoAJO3D+wzW1z4X9tGP
k72tZjDr0NPtAdml87pvH0ZagrZTtPNMaUBWxkTJpg5Mw7Dzd1kBBlNR6j3Qw5swcB7TxD5WheaR
4J6/mJmSkmuSrXI32aHPvLXi/BaB44ZyyWM+qLd6LHv+QPKo8mKTYHadpy5/SL0ph+yH23A+KMfq
TiWpa55BSO206f1K/WPWOZxrmqhe6A4pyL/PD4K689KrTHUemLCzGtOrADAW92BS5046HpNUrGLR
vCVJOiyQdgNJz3XEdPkYtguCU505nWdWVNSkiyqPTPLTC2+msz9ftbzxZJ0IJn8a8qj0A1g0CfRE
QmuVtSby6NJTB5DmsbOU7Vjupulw3TStOo80Ga0K39fBo6k/XCvhv7w4WAJGec8Vv1rmnfeuKfK9
DZj86n4KmvGIEi7akZUu0XeKlD9av73RHSw+vTUeBsV9SjAtArBL6k0xESspDBGCFYHjbbJdoHic
EVQ6MjPHm8QrDbFtLAo4OWj+ABDG+CqBmwlJbEucMhvVRbYMJmhtFerEHDvKsZ+m0BIWF2vANTnG
y4Lt+IwvxEYarm6FQo5MgLtg4i8KDDVwY8wwM7YjCzQHmT7ZNAaElzillFh5yT5uoOmZii9XdWnb
3Dvaz3VJXdgznWjO6SVGhaJlM31U7kP8ybMCufksHf18Ll2a/DBy/W2hqYSghFOCRVI+FY7Rb1Rn
fDchV1KB+wmPmYihihSfkWjhIcmeu44gKEQhxzLmRKcp5tG3wkutqW4sAUbMlJLIGDV7bLL2KER/
mwpB61gplokb3sOo3JqpuMTNCw/VXpOesWqhusy1An+RqXBMIWS4IHqoesmbEASKHQBRJqRulZXy
MoigLOsx4WmNwZqJCL9b6bF2aeGqDru82zoBaVvWqL5GSXBJ4Hi/FZltLMMiKO+jggq2Sb60Ovje
RrerG4LbKxwAvHalOoDOKRMDFGGqreLEQTXYoJRwe0Li+hJvW9aU3qIDcksyfPzDcRGnNiW2xDGp
ODKpMcYd071UO+/C70c8FnG1y73mUUToCIzEuBFetyuc6GfZ1gTm4OaYqRG3KjYGwL4CLglB2Pau
cPtuQYQeoNeYUoMuq2zlq8O9VkTVle9BkA6sfEl3ID0Mo2ohXw3wV0WOWBa5YiylcDQAmbk9z6Tp
XBmy9leE3PuHrGObMhZ2MQsseJDYTNpLL28uvDxuFp2PJ2MM5RWn3lc7icDjxQCRBn0Y1kpFQJbj
ly5GLLjVic+ZIy+4i01iEYeW1pBrQekuwiBsj/j2yeyy25xgZe8tbZVwqyFiYINiOyQzG+4mQtSz
gLrczv20I7VlbGrA0e29HtXbsUhZsAuCZWsqHaQM/GpjHC4ihNMcKcq9UD3vQA3LW4m+WEZBHc/h
5XbzqEKDomIdmVVlXWx4UciL6vJXxXQ5Q3hYf2OmFABvXbqVXqMs4SVtisJ/U3s1mznB8JJL8aoM
Bd/0YF1azsSjN5NnN7GKeUMReCb8IcHLkr9XSAzmColq2WDehfqEwKs47tp4kVaxmVrgt8N0XY6l
sekcOcyktPd2CzezIWNtXkZavRgSR27UUbnStO5A6yBa6SlcX42El7XLbtxqjGOcWgYgZ9IVmI4u
WlRswKJjbc62T3v1Bk40VhEDXnbipdNlD/nYhQc7qp9afLIzW5pXYgzk2mByXZcYhFRNv6mKwl76
RvDDGJsdwW0JBElq55Q+FFix6c4brZ1MDXemSnbV0rj1avWicG3w405/DdEZBXizbEOVGaRzb1IJ
ji/2Dq1Mlq1arju7WBYKobxtrL0ISyzrWF9HJWiNLPLqJWSpbp6Sn6fXcCobMsnmdtlp+zjt2Tj3
hTnP4vLYo6BZDbbxsyvhdQcYfgn042xSErUZJKHJOW6oFtTJOOl6bbZyRl8CTGT1gz/IrMuOkfma
cNsS2EptFvfNECUzh/l3GYgpsDDojyrZdLPSx0+YeOlDFhcXQdVgkAkHAu9IRFg2hr3vBnbfmc5f
UTSPZD3Y6U2CnamLc201GGo760bt6A2ZwUuvenMj64vLyin6NTkLziqs4kdnFOWK1d6et66HUU36
D6XK/ruq64Z7AoI4rZJw1svxOR8dDrKYgzejRu1CMMrMSHviFNgxLIo8f6pk+GqCBZ+xta6WnWfm
c8XCzU+6brJFNLJ3A+s6H4nDCHzPg9+qveQ9pE5R8P6XJJss+Eq8nTmhrU1uO8jZAOeUc43dqVyF
tSEWXYPiA/jOmv7GA6DxvZmAoxLulUNYWGnB52y7cJeUyYpUwWZuO8ohiNWGtHo4mHZ7BygN/+8o
1pWv3JilDVWSBHtOovUMmUYxCxULSxBs/iAb7qhWHmQ9rEZDviQRKRFa1YKdBcwmBO5EtxiXWcoa
Znfdo1AHzGommm41jTK0lXqxIs8bhCPdprz0tgn7oJnSOK95MOaLMa53nlbdqpFirRqDvFzhjHeV
Ge9btGZgMD1yVyVZFRoRZcJNEB310aofkWE5eiSPAQXB+9z0ohmnoV3kZe8ksZFn4pOGpvl7PeUe
K94dpQ4Wh2R4t+wpDG1QxrkXs7RjIrjnTMmmyGX9BwbW7OKSkLUBLu0MP9pbPhKWUaRDgHwt4qNQ
JyDik11KK6uUk2j/I2szc8Lcvsm+wsaIqFOWXghQONrhjH/Jx/qiE92bJ8sHzwecCUvsIUrNJyXt
DpCCF30univ6SFM9FsmApQR7VR1Y0+ydGo6Pia8zvUl31wQh5RGoyAsmoQvHCO7Tsttb0EHLqHx1
GykJc3UJV8nzeeHZ6kzniJjozVolYnERjfFVro/mXNLymQ8Vq5s/+ruhNgwIeG2+zlRF/BralNpt
30YLiC4dLLfR4UK8X5rrlRdmb4WLJOwPUWqQhJi1lLiIBF7GmnvBfuDOaJyrvlfvOkMlyC5hNTaU
/MaJp4q+Zu1GpQUCbA/+SiCQm+ctXHq9q+/5ukiE1TrKJxV2xQaz3yx2ynA7+CJFbmN3s8hK6jlJ
JMexGF/Y4eoz0quxiEX5QYc87eq9NuWmPPem+4tgk3Hv26ky17tx5yWVdmE36TE2nWFddLygegzL
uPCTo1Y6wwJ+GnljCtWrpgvHtXDbXT7Gbw6BBzOrdjziCrt14uZ3dRGB0AnqbdSRLoFGsbmpWiLz
qIuaC53TgSX7GyfxyRmqvPFQhSm+ULX7AbZKp66T3RlkJROLUDjghADKCw0bgDtUoFbNYGsPHmhm
NaatoGq31Nyht0aEdzZ+fSyzWF0MY74fPTuZJTZPGUGKrNkKhm27TL25bvJp6e2yepCoUJd4uG3T
WZWlni5HhdJ9ZQBJUEz9KjDMLbaE5yZI9SeNHuO89O1oOdj5lRorF4ZlkZrr6+9Obhx7r3ywqRDM
kfXUKw4HuK012a50Dy2sWuYapU5iCMLGnU9Z3msc1VD+rfFeaU2xxPkRwn0B165o3aVrx5f5wAQd
NvWDCRdtERqmAdyV7ICS8I+sxxFs9lmwRIl0YaWmufAHrSNTk8U96SHItyT3pIZfz+KYfX5c4KSO
pP6/2TuT5sitNT3/lY7eQ3EwHiDC7QgnkHMySWZyKm4QLA6Y5xm/vh9It1pSyde2Fl44fLVR1EAW
mQme833vqK1MOZMeHqqqy+fSV/mM1qerE4X7gILWyG8PpDQPu7jHLC5zpm2ntz/yoIafqPLW6wP6
EAOj+JxSiCXhz9spoISj7fxHvHtYGormKcUgyDAOoh8p8blXhqewVqhw66hpLMWI88mx85UlofHj
0ryBbaPHyEn6QxSp34dBubdASvMoeq+m/EKGNw8043c2TS/11DzZsb0D+PdqhESraBJHs8i61ej4
l7kZL0Wk36tW/AGUU7ptGUsvrsunwQkaDNTl94zcLaY/KjSsmpqAzE/6NbG7HO1W34AbmZbXJKO9
6W1io3XBJmLU+i17ntiYcrppuBPJhGddSIS+ikz5Aep84Kb7PipwDGoYCq8o1OcOcG+hVsy1WdvA
pobZreqI/iJHs75GPSt2baifVd/hqEPLq4MVrrp+egpL26BqSH3TjfoQ80pPc3Ub57RyGBKVf9zQ
qp2KYhdX6Zp1boeGZNrFxCYTIj9sCwQKFK9umiZvD7Y6ty4dMCydRfnSZd29FUUTJckWrTFqGmw1
Zai8aqZ8IRPjlx1SMDrGxScC37PeowSQsnksdfPW7nihzGnUb2IdhbxiESPdd5FbDAbNFprqrIPZ
/jRr5UO1W9q3aWLutPGBJATHs83pmvbibSj7bVBk1rqW2kMVGEhU83PDc5519R1dmRoCB6ozCr8B
BYYj0dL6M8vGMztJtMvCkulVsDz28qr7wW2YpFsu6ce6G/ZKOSWg7fI9kom6n6l1OClAxm7dAB4S
N64FxiHLszcIn8yVRbePhPOYx+3ZimmLBq601nJQ7+F+XmIfzX9qx+Y601FVGw5PCo1hVIlPqkeI
NfGKBP+7Co2xvmWsrZgfE1kRrjBazTNN2uVhsrviXKrxB0mTFof9PG8JRA7dxDTu2naRNbcOedcC
YioSyrGhUV5Pg7sh8296M4k2ZaXRGl+pR/wQV/LVFx5u7FesgC2IQ2U/lr6/DS1+q44YrgYavskt
lLdxWzrwpxn5rtOb3TQg1FX3UjlNsjHHoPcAnSgEaVvf7XyqXkK/26dzwwsPrzwU/h3J1qYXSbzM
k6oduEGzY5kFL31TvFhay/2pecWQ1PC0/QDRS+hzoQYPedh5dlhR3iovHakRk0/pcBDRShxX84vh
J6mLsjBa5Wlz6zPjr+joeER790ybPC9FNl/MWan/72ghtp/F+Y3q9f+24JzvRTnVURC2//3Pv2x+
+3XwWXhv7duffrEwxu10333W0+Wz6VI+9Ldqz+Vv/p/+4b99/vpZHqby8z/+/e0jo488alpq3Nq/
ShqWgKl/DkU+hN0brYdLZPRuqYz97RPvP/7j338LjF4++gcAaf+iOsAbsCJEMpvqHwQR8hdBLCpq
U1IVf/uTHwVY1i8EF6L2Ij4WOw6htf8FQKo0KUKvolRCwIARQrf/DgCpmz8LIohdQ5BBO5dAwmbY
4idBhEFkSBr0VMRMFSkYyGe6VVj13Mgz83qQViz4PU+YpbE3xlN/56ei3zgZrQqqH1ortdLvMpuB
1MbLTUAQZD3+1N4tmiRyW838wgE2rRuzf6Pv+UJcjL3WmxkPUxxMrmhktylk8gU3/1EMaN2VojIu
Yk41dzbanAAK6yOdK7qTZVp43QxjGE1hsBqNluslkNquNXPTEzMN5U2OCFML5hsANDC6Wf0WzAuZ
aqcXPBwMfBYDmOiM5rnuQB8G8nHdoSL7TS/D761gXskSRGZCITkkqAnAAuShjNlQVMQTtXntmO1c
f8rUQ6jT09EG1MNzuBP+4JcJlTSFdSJ28tRWo7YqMv89QUG5HSln4ltxyr2AbNvkWXkfpuZLuvTw
KYLLi4Pttk78/Zwu50QsH4s0e09se51ZyUthIvSjbGzSGe9rjnMsuMG8Jo9xDwKsHUuh72NmleEw
sXwSEE0oR5zYxtGK8lvfCL/bJnk4fmydu2mg6iJVz5zc3Tog/N6NpnneMD6FMEJJRnNVPm2NxNc3
SuBom1xm19YI3ujwADoxc4QtcURzmYAUSnwS4Lq4vK2dAoWGKbTR3gFyjDRbN/G06rU83tutqbyp
uSTAqRsE1F1YtswPZZfA54WdKsBPam0+G0ORPY5jqERnIGyix/oUwmgMh3u7728HKUnBUZV702nu
skGh+zyCqOm7GIkeIhIGuPhiYiucG/mVGMlBQ6K7Y6x4neaRrs5oS+t76TVOfKeykB6J3rmPpH9j
jsaaZL67JB+Ogud7N7RDt4mpttnOM+OVnub+5A6dDn7QDAPqHHqn6hYgKGmDcNeMkLD0V36MAFEr
Yx54wYjgc2lgaw9BJR7JCRpdK6IZfmith25S7Ff6twaAaiQ8nOztynB6uWJRGxgONIK9xbLThuBY
c9R972NnWNsOKvopy+eNbxjfKIgZt0VoJPC04YCTaCCfRQsvndTFmkD2cWVUFRnjItvFcR8cCq2+
02rjwSoDPFh0Z++iUpr7es7exwB6r7BYIhIhXBLBnyYhagrlSfBQxnzfxpO/ogYo9ubQUDZLeSvo
GYarsm4cDBb00euUa/mim2l84XIiwilzo2GI3cG2ixtmbVQnhcybjakMnkHrGPhXuR+zjoqiYHhR
Wt9yk5JZlxwZvAtxrG7bGKCOUsCtNlIW1MthlUbpkZZMuiqLfPaoimrgm3mErLGIGF/YIqmTCR+g
e69pZvaAZhE4gjM9ccCQ4SOKdzqz1U1fUBipz8hFdM2G1hQwnySIdMdKVd7qnueLArhgHYkJe5dh
UY4SAbkEPhku41TcdU7UoczoH405etGpYnXJIbwEFdZFM/0+CJF6Y698w9P8WSXNCx0/T2rVCdKq
KLk0Alnu24who0Ngtk+IjmdGni24kPYh1n2CU0hncnXdfxqU8eJniu4GtXavWPMr3gpa6jr2D9uf
7AOpjLcErsD9l2oP/AQQEXDB4Zq2DmVOAnU62XJH5NFhbo2DGYzHVtrIvbC4+Un2leQszrE132mh
anv5SG0o1VAmu01/Icz/FXoZeqjXz7FpnqesP5ZcQZzi2dXPcupDqxyUJLGPKGX0e7vAzVf2sbxh
nahPkaXggjOBak1Z3XKhWR776gOxMTQJicLZjxZwaYwy1FMokVmjMnuMuvyV/KATPE7+W6r1/88E
6W9Dhcnd/M9HkvvujSbmc/AW/XUcWT7yxzjiwHou+kdDpdfgT3yo/Qv9x9LSeWdJIlhSZ36MI+Yv
ho4020GZ/Y+Sih98qGpQh8Gf8B8zLQ3K6t8ZR2Bff6JDJfGvyPaZfSjSQED6Mx1KBJHDJjvvB71n
OUg6cgBt1Q3U6VFv5EeUNoPn16Hjds3imXTwhw6xfuE4MDZqWxTbwBKwhZX2jTpdCwSWv5+2MTz+
LO+bhp1n0vR38LgLLQQ3slTOfU71FgMnnygIrmMFKhr3I2hx065DOrZKgXrAV6pnQqBO+D/HI0dh
v6W59Nqm0aNdEF8nI5Mm4D7zGtGKfdIjjgBv3DlzfBdm9bEwuG5qUT+TQiw91QquRaN8iMFiFQ+P
dq3b69ApTroBjNiF6uSZ2vDBiDVshjI6TNLYVVp/JTxzXQAerRDc3bQDiyvNiWSbVene8ssbMVq3
9VySk2e1r02ZMp1EzrUEKDqh1qXEWeMYpnzGdrOSVropt4xVaWabuVeflnq0IMteIi3eK2afr317
AugU3Ren8ns4FYpLeti8CoTDWVs/Tc0kPYxpr1D6J9L4xDpo+UbKpiVkZQQoKrLdorKF7kTqAVVx
YK48NNwubmmAk0gnP6MsOUdLNUKrKcFGo2RxlVcc9LQZv+dO/uREqdhXk2/T4RQ9tsRpr+qheZ4K
dVf05S2KdwdGieJWZbCo3yO9t4nH3G0j3kBYDuH2fRq5ft+jGUzEvh6Kg6Oh05MVW3Qq11ZWh8pm
KvQIXV5aoKcZMcMYBAZOZb0gaua7GpRR5jYZD+AEZ7pK+zm77VJ1Rn5KVROew4aBlMxpYgTJcbPM
S6SCyGjelNxYZveW4q5CV0wDltavgClDF8UL0L+0hrUp8djD0O1hTt/zsFpUc+Co4L7A+s+VsA9C
RUxr6DtketdgJlS+NWcgz3JE9pJX7R1SGv/s81S8iI7rUjesziNUCRGnVAnBMgidDM91GSbrqYAj
GHpyRIhgIcwwzY59nSHhag+Db+KXRqcVakl8pF22ewuM9taZ0oRcxfhNkNSPYePU+w3tSOhg6OvM
vhp7PId6V7lOYx+jDESg9vXUbefxrE06T3R1JrqoXxfqYG95QanuHqBOE/v7TOvYyk/LaJVYhFt1
HW2JGkiLbpQHoyErrTJOGM0bREfOBkSCyPHh0uTmEw/Sg62F2g5ovDqMg2I/qMV0DBhf8NzMqpcp
ebvOTLZ7CYtTtMkdA8E+VNmKByu9qgaS6GRUD+SMulMZ017rT+UmEcF7VfOV1DJ51mnLCGaRbuLA
2CaDcekEVVogPbnnqwjfWqP/qpX0OcKfgzRKoQeKhk5Wn4x2zZCEHEn+Nzo2vrsgrRErh1m7sQqF
kbjVntSmk6tJAonDCZOaOZ2RgwESWiLZUNL9DVbqKKNEW8eNrK51rWprfaQ2ONFfTJKXmXssa5uU
fPktwRorhgmgDd5+V4yYQp05E6s0jhS6OvPm1OXZp7DLxMUjzwcoannX6JbvzYbgrZbPuVHE20kb
Gs+YcMyOMWnlytA+WzXZk3qJGJ61lL7guL9Ns4YlKQqoSiP12cyE3FW2/Rjow4tj6W9J0F5BMJYV
EaAZDvimUgRKEKNSPSs2d7Gu3jJoslEUR1skhyidEBKPw5Yux8/ama+mny9z1AH55W7inTnWNrEw
dPBqkBXWp56nX8mQXKspyJ/0NDJ3FvblbTTwc5YtaaCNnU8bv20eEnS1ZA88KlH3YeQB2HOv68gB
jBfYV9rZ+kUdI7J7zckuuBW/hRTT67X/WgsEfmCZCU+TprpRhh4V8QLHi9FepyzYVTNEZJh01LW1
T0lSP1DK/E1XokNoWtsS6bVswwIJB6RubfhHPXV2PjwWvFDKXeT3b2HJz35CmZymseZR6/UmzO4p
VYIDoaaRp4go4RqzIUwCjY7K8GrrNbVoU6ofogLQuKZr1EMBdGh74znKxHtTsVSry5GZl7UXzoHp
BVb3keJQfBtUZ8dsduFbZesiS9RLm9TfZlxSq6iWk1t1RJOiEFp3JnAyGk5YxyTfa/HyJevxHerH
2dVT6GvbmBcEfwkytHJ/lWjzLojVdAvB/2rn8nbMk/CSO/VNpzQvWjeKHehttxJJeLDpxu0cQpMq
FSrMKOBE5sBPCcSEJUrZj61KBjdNV5cXQx1mFkMCI1pDfVBaYLh0LJQTCmM6kgyNY8LAfxDW47cm
qR5Lq7915n77h2Hp7jcLyB+bpX62Si2DB2ovABVDJxXP/smelWh1MamhYu6ncnroM/UmhqKOhfJA
8Ncpb/93EcR/SQ3BcEYlgaERvaRJ7S9W0rmskr7Bob9vtRShgfRHz5EKN7Rvvhet/zYG0dbEEv2s
+IB3vTp/xPZ04MeWtj9DWd4o9TZesi9/fRn+NTxbvOH/fHgm/DX4t//xJzHhbzP38mE/JucFlLPp
+iC4SsVL9wcgj044wfNj/hAZ/j45q78wyC4GNX0pawAF/B3Iw9nkGBZNNZTI8QTIvzM468bPOJ6t
EW8lwBjFUk9kaj/heMUQc4uz8O+IYdlxxqJmag1PXbRNTWG8dw5277I3t7o5vVht96g75TXWjNFV
ucuTZPRKmnRzo2Tpd4y9tZSY+B1iqjQ7VJpzFUjF3ChBiNS3Y7r3Qydxo4r4YiwPT+TQEBNKpokb
+Mge0qp5V7MwP1l5lez0sD4PiGJDYaHm0HnYc6mpG/Jcmv2QW9OKJvb5wdGTedVmUwmh5aMTr4Lx
JlBTZGd5yG0ezSSPN8a49tuamqduqg0Eas0o18FEglCS9Ore6udiJ605WMt8YQkrJ1pVMCuUo7bP
KHz8VdGrJ1H0X1VTvFVSu6SW8hJVI+aAjgbm3D9xAHwrQ8Qeupzum7nYlwzjVag9+dTC+3EJymjF
901k7KdQu5QtQnN75pSt6uLR8P19RRay2+vWZ9dj/kHD1/NzTmvn9A53y3mozZccVadnTnTKLRWv
tuIffR0uIGrRoGT4jzCGheN4G5QULMQgYYy4OE+CsPCS1NyYVfhi4quMihnupVGXpGW31uTnBJYY
BtmR7OwHCpIRUWlKeh1mK/DCpepcbVCNduqp89MTJEwPjiZP6hBs587eCNEeU0Zve6DQPmceLhv1
bqjV79y0qAyrj1Eqt02gYa9k1V/rGZmNYflSFQTLOHK6VSq18YZBbLIgzO9zUbVuyRfjsqxcwy6Q
m7kNtY2tc8cMfbvRm2hnCTsYoH1HkEgltKnYzUdSanxBx2jWaUtJrK+zOGmWV0XgRts596md7ltK
yGleLjK2gSUHK9eRrxdpS0penY2UhhTlbkh9Wp5t/a3N5EMWAzjYynms853dy2NcBB1vUVy4fRPk
Luq3clsX87XvC1T5pY+qynfIQsBMdgtwbrpyzvq7qp5TlChckMT1PsC0IN4H1llnqXGMdZQE6CtG
V8YMT1M+D9gIRol/mVrUz2Ro+7tUhOZuhiJkTsvz06hZGPwspXsboKm3eBnaZ7McyjVoXh57zlCO
9zlBw9VWdFY7rdnJrK+6LAn0HvJt2wXJKkyduyF3kF6axHtnOZHOdlBeG58aDui9vBZXGKHjrGe3
MD+vo8BeGKrBHryoW2n+QDquX5B7bs1JabrZvCzCQ4OqjanSXsR+q0nHZ7NKlCR9lQL7VTarV7uY
cTC1unbIBmu+9IOxn83+AFxHOiKowpHgbQmZqzXfKjOFx0xiVA47s1C7c1T75T6oS/+F/GxkVDV9
wCtfjX3D01tGsWGC/FtDE9sbvUjYIu2pDAVMvtIpD4zLLQlvs783c9Vq3ble4OtAJRde5GhNNtyb
jPuj5fSnvp7ne3tRQ3pVCW2ZaD3bXRvbOrrkqe88UsG2Km88LeOB9UWH8ClXcG9qyM5mPfcSaaNa
InixALQEItiRbux4il8wb+OgIWe7wKrpQwIoPWXUVa6ml9CojqFEHSA1Az2CvKt0+IWMqzsBjM3U
9uxbxFbnmnj1a0G8YyteEwAFvQGYVDHQdAobbO3oDaTnTF2sE+0BT19HG9YhzOZdM2c+vcJZ5o5R
uqFYgJ0rjFEE1F4fgYpmcnoRTqx7qNlgavxzksOuDgRj0WwYnPyh/NDk/KAMBWHpc7nJ8GCROB2y
BynKJwTyLUn1nq0P/0hV+VsTxfmtbz+rP5N9vxJ4vzOB/+8RhFzl/3ygeIry8N+WqeKvYJzBB/4+
UtALaTmmRC6NPx/I7Yc5wfzFsjVoQ52gEQ1P9O8jBXMDsSAOvJ3G/39toP2vMlnacWxGEUqHTNzS
f2eiwArxExTHRCEszNemCmuo4r7mz/8QpFEsKZ19nIldFBa9B6iF0MmCyea8IZAf3TmCKAvgv5iq
S9Bo5t2sK/dKVr8xhbw7M4xErob2KgWJYjbI3bSLjK1ggfNCK75TECAB/dgnspTD9ZjnIynqWXGr
D4G9I0m3YIcOVW0fiDnANoaUg3qL5kbUOMk0UTc3IQk9h66NXsxAq4jbwG3TGf0VHeNhltLL2yWm
XO++W1FC+XUt4p2hscPEg4R/otnVTYTy2ElzSx4rcU5Vcw/bg+1LOOfcUHFDGrN57m2BbTPUBiIb
/M7Cjtv6ZWGsRqUXaOmUQbnN1QjHga6ihDRz4UXUlawdHfl3HUSzl9QxzbF6b3+lTl24GnUE21ip
l5kGD+JBq7k2dBndZ2UQrNHGQ2tWHJuzNX+j3O6hKcjm7xIfsE3US8935Wxnhs0X2Xfdt2kmsG0y
7fqJWMhvY4BSoyuNbdvDx8IKKm5aZ7vON8/5hCttsnvfnZCWklmfym3Mlk0XhTkfZDIcaK33PTZz
FoueRLlKS27HFhdVOmGlyPI22U+99hrZMBuCvW1MxrUqkVfjhNs2OS0COUcb7z6jRpWVUGkt1I47
mSLZoROxV3bbiQMKl/0Y4npUpyjc5HkLNRxmxVMs8S30pTmeFUtFpxqmuY2b0NKOXL7OjeX7McGB
LEIInJquX6MkIrFWUIJmLTUIbPp10hF+F0w9dhElDw+ViaUSh1bt/Ws9+rXhevnp/uen2V3YoXYo
/nqWLR/24yyDJMDBYcK2moBufzzLCH5QddteekD/TCwQ/CARR/BRuATpLVsyIX43WpGHwuFH/amN
zNz8W0Yr+IOfTjMSoZbgYXZuNnyiqH7a7yvNgGcdq/DA2FisgtK5M4IJYS6JtIO6zrAfj4sPuVD9
F4ITp5WGRdnKmnkTY1o2ZXJVKrl2xuqoY2rOFnczlRtvINo3EbZnDLnP5uKDzjFEi0QNvMHRgQ/w
SreLa7oU1rxiAfoYbJC8uCa7LMFkjfrnMVhc1/avBmzd6McLYmKLcMc2Wae54yOEZ+OfG8eBZjbK
k5V14buVdNOhrVv9u5Dh+IX0ikQF0dofs0lfSNyZFnR0jJBqSLEyzulbpJntVUdjzmpEU0UDrX47
zwmhm2I+N7wg+EAdWa6ENIl/Jq/4VYaRzQhe21trEneBnTmb0Z/TtajNSwMaAk2Ygjs59HMk0uCs
brr5c1zozklRFaYjBT9KnhReHJQG3mEt3Cip3W0TR/ACRfb3Tp/0bWcCLdIpiCjY6O5LOnIIEDCO
oRPCF84tak0Vi2oagZXgIQ2d7aRU2XZSdWVF/5CzjtP5Gw1LqFUSQHj6n3ESpcpDnmTafghCGm76
8dtop61nN/PB1vzHaCgNzyLi4KaLxuhkJPYhmYtvcEgM37aw1s0UGvsynkdMsTgoWJOuMXoRzsbF
5mKlr7UWKyyXOEqqLoOMmYwAKth80EyFvM18PpsRA2+GzjYe0U4kU/ycGL65sUOSMMi/RdKpRU8h
PtHVrOMr7VuQdV/DtNU35tWyshvVp1Yid1JCk5nGYkPfFp2Ndyc32eMEVGo+pURIpxirDc0vmCXR
+6fob9xB5tvOz/d2WezzNN1q/dS7nZTbQUPsWtd83sIKKi+xIR8ay3xuzQLUGiIXWTgS5bgJeftl
5VZzTSrRFMN5VIRm62m668P5DSPlU2t1VHBk5WMlAqxlne5Kg2ziuHVWpWN2e1/p9dVs59tImkiy
EU5ySaxHXPQe+s7alVl2KVNxkp3zXfbBPRaMYmWlYbfFIJV6AocEjpjI3qVTfluTs0EGxXJdZhpm
bhm/BmGluW1o3Cm2mXtD41DBoY+vXJL2pg2yr6LETpHlzsmJS/QAFVpMa8T5k2SuQMq6FU4f4Tfm
CZty7aR0hrKKcFSsZ71+xVBTrWaTf852GuvST9m1VqjSMSrwWxtbIMkV05u+oBZqbArAiWr0lBR7
dptMAfZ69t1UOTtZc9f1fGGBEiZUEGUXoViUWHVOw6eqWzQJtbIt/T48hvb8PIbdcyrT3FOHCo9C
KatNRLd9HYD8cpVfpYX2NZymaWUIbHaLIsGteAAhQjuqHtNIvYjQx/LCvOY6i/VLnR3IDhmGFMPU
7/aQ7GsNR7nNF87Yw2BQxSi1fd88Rk6YrUrDnHdONcl1aqv0GMCCwZCp+7LWn5OGRHjanDZZ7Vcr
YkO+a0nWrocyt3e4wUBJDIx29BBRiaNvRtPmWFhCC5SQ+AJFdp9oOD81aTWeXaTAGsYpI9FjkfTf
trZ9TpcwBH5q+m1p43RVSUrAKdC44RKegDMS2KH6gNFANrYELBR444IlciFo9MKNakvfVlb5UdjQ
vEavDV7CjxTPQ1isW9VABRL2l1FzbjJtCXfQfs15WBIfgj66FcxmW3NJgxiWXIhoxMavEhURKvXF
UDJt3WXRTav15oaI0XiHarZdAeiVPAOkThggXJh1omJjGfX3csmmiMfsRV3SKv41c/w6c3Cl/y9m
jn/oGd6yv04dywf+mDpsQFmxKBiliVhyyW/7sUHJX9hahMWAQecWsVK/b1DWL/y2adhIKG2dUYBZ
4B9TB3IG4F0dlJf4QCQSxt+SM/CP/ylsSgrNtMgHxtjNcMMy9+cNSorIzPRqMveU531aAfe8Gjle
01Vn31FoWxsQy/3hJfqfsBiW+lcBxZ/+zV/noD9sbRQ2aUY2d/NeVfRFYGaChIxsFTO3k2OwuU2D
BY4W5TMhQbNBxZCWr4M4vBmQDa/6EQmzxHyD3JAbzBTKbQcy55lSjJeMHa8GlVplXVFv9UVFXk7T
iAoDKX6eOfmN1ZEqhyTaGJ27DPyFwBPuFwIDE5C7UtING+ccLXB41dzmTym0XhwWX2HjfMIgaZwX
yAWraYqPDWQgR/7BghzsI+0qIQsrSMPsSOChuXIgEueuIl0LgZfQbyVE45wOoHKVWaOhGG7kwkaO
ZMliMW2vPkQl8TKklRfXXOvrPcbygACY5snUKHyboTkJLiWOqLdSVy4caDC2zxDMlRcssC9CssaT
yPG3EeSpgEQVdaB4I6kad0oCwzovXGunFJ/Bwr4SVaScQYbFal642R7bi5toROiYZo+5YuFwJz+U
WyfFJ91N5ks9t7i3YXyjhftVskpbh5P93pnKkxoCNlYtL2ZVi3NL6xDlgtNRLGxybBhP5sIvI45r
MdJxMxtkhI7Qbat4IaSJButOs5OSnLjQ1VYfYFqHweZ9++pG0oL1VuXeaXJjQwtitUpVcZiczFxr
UOHExT6jpiBbhm5YMEPo8opzkU+KvwgmPQSowp2bXlNmVLea4j174l2/0O/Mwyjn2nbdLNQ8XmF1
pcHWt0njPFCag+c6SOl3S52vWsudVYHsx1X1ZktEGSlsYh878VFV5c6hcAykYe+goPSmccAM0tqP
dWFtZB6+itJp3Q4d22oeGIFVjvdVKygXxC+zmkJED5aMd0Q5vial8zoJSUw+Yk+ujGVbFJF/jDUQ
RdJGDN9NHF1hyIosTd40zeD7F9nN2D1JRyCZV87IbKI8Q/9AyA4kS246Xq9kxU0q4zhwScDHVoK/
GNQyem7C8hT4yQ29vd+HVjWJuaqWfJDbUi8dV5KSe3BK/Uao/jPRA0wpfCkjN2LZhFvkEDW4Xep4
WobnIIzMR31i5w3zvZlVLO8jOtAyOVdzfy4nzcPM8zjx07TGLvSu5TWuC8QaLi1vNVPXfK6HmhCp
vOB7UzRlXSijiWzDIDXU6rSH0Qz0F7UHCNaqFmBEr3tP8s+Q2zC+iGhi5Pb7E5Kg9Cil8Yy/Ot6h
Yam8KeiO/dA9Na34BjYp34wgMm/jNAAx18ttUzj1qtEaUq5sZQp5wwd/M5CKQFK0yZys0jdnpeDY
XaZN9zjoW2wf+vQAg4YUfUJQgSYHbDVWL/GgveidUPaE8EVHfF3pStOVO/J37sIY4YVWfWQk7HvA
ECD4s0EeglIdGlO/08o4WlMk+AW3hX+GnAVXCUzbjdB0sbfQK17W6h2COIZ9ndy3jgasda2A9w+Z
YWHl6JQTAtQAnVGnwstbKgbr4I5SPooOxseMnH2UUrLzpkXgOBdWuddE6q99uCWCA9R1TP7OqmmN
CGNa2p2cyrRunEU8SVuqdq+ip8RIV22yJiGcG61lyY7KdM8IQyEfckrmtZNEndnb7UVd5JrFItzU
FwlngpYzXUSdqprTLWlRhRhQB7hCS9sfcsAlYteSaRuY+R3AEMFaGuPLmMrZTRQt3kWJ/aESyrwS
c6xc/Lb66BpdEP6XnbJc7TZNxMnZNFHkwZzhfBsSDl0DfZdMlI+iNy5cCOHaTmlwpnS18PpmQr5L
jMN9qUwOj5oSocjvXrXSOcd9f4PWdeMEAckl6HWIdAiQf/uFl/bxSRlrCmMVecbw8BrbxVObtOcx
He8TWJr1lFPiNagqGXOy/l6XyRvllt/Uorr0wXzAArDPS0T82lT6uBfaydPJvlqFNdWsTrIvIAst
TXkvuvApXWKfyiTYTTJGCIMPVmmcaq22KkYjMIpdYhTlCt/BdSjUfaVHxqniG0R7WJxG2dSe3gsb
gyQyP0uhO7SMOHgI1bg6hnKIFnzR6jkGBc2MRoXeZIyVfA3Ad9Wotl1rVXavNHL04qY5EDAIlUhy
gpeCGnAhKE+8u/ZKk45zC/ecuf9J3pkkSW6sSfoq7wKgYDZg0wuf3cNjnmMDifCIxAwYZgNuUcve
1T1qWSepm/QHJtnMDCaZQpFeVHfLWzHjZXq4OwAz01/1U7/nZRI7wdNTFW+zUWcZhi2R8tzFLE7y
KmjLpxxdcWEX7bm0mHUSU7rrNWOfCg36oMZRotHm5xEGj+UUaPe2UyITSHMj/dKklCLaO5Md4BYb
dbAb1isJz/s0DB6tHCe262rvsGKPZeteWpF1BXRlZ8r01FAmiQPd3Fr1vCak6WWKKZljKUovxtJz
AnPDolLA2Mp6GPej5Sf0V4lh0YXePENqjm3vvMhyvOQK22d6grYyXNpuTmdPF39g9w82ReJc+jI6
D0uGQuZwx1EZLaKYWJ7DIVy2Ijh6Ts5SUPcfUg4vWkT56RQyV8steRz04lInE8ZDwgdBl9F1K0u/
WmZFOayllm4LzXqZ8ibZx47ermBbVIvBd97BJF40VjEt4pJTtzvBe8jbCaacX69F2V9wcEs3uD0v
wrlgNKvCifMavk+PH5IFiJuN5livlt4dK8UknAs9XAP5uzPi0FhOQ2sug3DS1n1dR5cVRcNeLN4G
vjIXaPlK6U2wxyQADQayST6a1xzTULcdNPZAPvkN8kQfx4dA0LBMom4Nq2MdVRpZzBbHNUN34tDI
OYirBwcizzKMMRpZE+nJsdKsCxax2Riaq01WEvbXpQxenJx65KrqL0dyJkuTal9ksZjiEI8tga/1
D6rCwV9D+ISYRn6CRW3R5HW+YdrqYoAcKvaGhr90ZjyQq6oPk2rSBedPm6dB/NzoatrZowvNMnxg
rsoA3+UmMpPEhD4SHFm374chkJy+iRvl0jgyvM1Xeqog6MjuMFDgwqBWnWxGoEv2gfnaKApno0k7
XuoG/zkK/5bemkeZBz7ncevNrNJjEabluhAiW/pdXV7TqaafnKGKNv3AUNkGNrhQk3rIPQ7XkVY9
EBJtvx7YvubNfrAJt+bJyLeQ2a/7fjYKWN1xYsxS6LeTE2lVlSCqgZfIHE8uxodF2rD+Yhnu4OJV
nFJB4jz2aHTUxkzXVCmHBAHMC4zA/qxCUaBg0/Cb2nGIJFcTNLdShoo9nJbspp6GZ000m9CkSHEK
LyrVNguQOXeis9Y9qaGsK54t9lnIVzw9cuqYLRgUX4Xwv3yPCLN/eou0MdCLblk8vz5XrcgwUG3K
VmIfijQh8use+rjeydTq15XBcP4nx5ofvJqHgdXyYLpznvrkCvfdQXSe7Jy9ZR279MLwz0x5iVv4
Jy8za8CfvzcGaLqwhcNK+/l761GrdJYwZ5+UABdpb8bEsOe97f7+3fzoWOgBOCdyh2MHXfr7yyOU
UwqIrnf2HfZAgyltTaCH7dbknbmp+9XQ9ZdflPGji5EpIocsHQsSh9vvXy3TB7/yQDvCxkmPaCUT
I3Uveg9QOIXML7op3Gbuc1FqACWx28TGTwrwfvBuKX2YrUmkFX3L+vRukyatEQoZVHG2Ohtb/QtK
DOAvjKwcX1pCTFh2fnID/vkMzIWC0O+7VKj4TBa+f8sFZBFOn4az1w12oZ2geH7QwusJ2wtG23YJ
veekzc6oX7/X/9OT7sc4jeXHe/z6eR4+v9D/Hoj/d8rC+gxT/no4tHwt/7Uge/JnnWb+e7/rNC7w
bx88AwNrwX33u0jj/GKSH0PCMfFdzj/4HcFngQTHGTe3gjIWYpb9u0Rjmr9YDsg+ArAW9w7T838y
5kYN+nTTM2Ninm7gmUMUgpv5yTgX5p1RwQFsD7ZCOjBt6wHl6CahiWYB3RxocZFfOqXisG3p1zRi
f4lpwMa+D++5nC1MQX9OGpFc3KB2QGnuHUJkS+4FSEU2dNQAx2pilRjo23wBC6xdtRZtDXZCApRL
9M4Y9Wk9VPIU9KAoRGaKVZ9bB6GBkLQajgq5421tK8AwEw1ftMh4V9gCFpFOzFQNyZdhGi5KrTnS
FXxWQhejijCoUIYZ3zCD3etgBbeMBTD/mZbc1L7HPqSakjUjdpzA6SDWUy+8JZLHq/CSWxlBTeFI
c0c7FDv4EIKn61r7yKuf0Z2ORoZa4o4IsaVRLhPZHJ0heJng8IIv4MVBfz4pOCsMK8rnUoDRIOT8
EQ9Uc49OEmw4h1dH8JgwbwdYDA2ut9ZrqYPv1k3TtpxT2SWWBtg2jqiYjxqoaGNdPUkDWokVA2AP
e7x68Rzx7aVFTLGDeZzVyMJ+EPUcuLqLMauiReG0NlOFJDoUDjg84d+4mTfBxmVv65fSZMbc7XwN
wlPQsskOwu6tyYwPWTR3/ZRtutK/VrHgiJSf+qR5DcOkXjkDc6eI3MK2qbRx1db2A+hqVG6ta5Z+
xTbO00knxSUgpZmWNFbAB0snP/fK9kZM8jQFZFdNEn8Lva8FWIwwWxpRetvW1r09Uqkx2lq767xA
7qxq+LDtRl/WubNTE44hdp3wTSYzexSqeNTr/BLSPVgqn+Bs7b4qq4IBqTjAjEydoiiNlqHQM/hz
1R3VshmVOAzWXHXIs5yWksCC+lqzAWHUdRD1cFXls/wS2OQXhH+vwG5RnQbjD4fQm903z7nrf+ip
f+GPzgPskGY3mX7B+bwiCh2760BPrzTXPbApwNZhOVdZGNzbElyOVXNgSbiRzIhvuZP1njzPyS+K
Ah8WdNmw0sKl0Cx+c624HQV6mbItsGNl/DhElNCMA0SYZI8dQ4fVyqEh7x6RtU4iCPX9PK/wI/2O
Lo1jODpEAgKEfrh+AFEK/axjQAKvC1Rd4D65TttvDBOgbtqcOlm8KgURJwI2HbvBPjCKG4IZxKst
p6VSbxDAuvAnOD6Esl4Xy1glF6YA+RMm1rsIDX3TR/2tDMqTX1GjOlMUhT5afO1YFN3eo0JHPeI2
4SLxKDDkBMmhYLyeeSuh5772YTWtCjOWuMiic6r3ynVEl4BT1N6Z3tJwr2eRs66SMj1mwfhgiOm8
rrs7l08ZbwqtzH7E3NAYH2K/JnSUsAt0NdyuOrNE8rnFZVKB4FTdczNHTkCRrDwtfmUSj8XW0ZKN
lGmw6Vvo6YW6tDTprEsTtbGAOQhkAu1BvUitdNldc5hzjOxl6Jlhj0Zw5zr1Dt7zOXeCtoJ2dESA
fw78ios5Q4+Mp7cubx5CFTzDKr3EX1iBWIkeZJs9lL1+8Cz55MbWRxrVkAyDeh+E3hkXPrSlVvK9
D9Jl26pRraBZpzwttZXjqnCZV9abk3vdogo0UhkFJMS0WVBRAzILXkA3WgDZQoiLlRdd65w2V0ki
3/o820R+eKgqSkmSqV/0lc+VNuAGVuNwDkHjsjO1kgfjlN0UnUEYStP9TTnKfe60gmKB4Lbqs3em
pqjj9qTtmN2NkIMDbVZesFKmXc/223m2WuZjHbDopYszlF8sS1d6V1/0KabmLM/fUx04glnpV7md
reLEftWa4trXJWlz33wJA/fNQQJeFPVEokllxcbqinYh+VilC1fElhdEn/hqO2OnisE/G4aqvmUM
nh3Mqj8PJlp5Zm6VleIY9JS4dSf5hVn8TTtOV0C4dylMSowGMabhLn+Er1bvetydyyQztloXzhFe
6CDQgxBehnI/TsVedwqTWRmIWbvjKOlI/dGixEuks+k2dpw1ezudWR4LiEgoNyhBeeGK6vJ1UVvP
LRylZVE2F11k8lTnOl1MPiTauEXw4Rz8TOnHc9YG23TMYr4lhN2KhFukFTqzNwNKdQMR3Eybu0Bw
+1q5/w4G+sLTUeQMVcNIiTXuHq/7CMPoxBwe725MlEdJK0QSqW+RGGa2jP0CgbuCLlS99ki2Syja
p8Th/Ge1BQFqdETDcvcxxgpI27fjbBzzsvLQVJBtg8FEzWIYifBVoSGGg89lgIqeVCJfB4NA5SSD
w69ijji+Yw3nM2foCfvwmarxHtdO/1RwVmPVTDWYUf1loyfeptQm7+gEIbRCHKCrwbDv/azA/hrF
agOdW619c8y3IMmJ6RhOvodBWJ+anhR+xGOvmmyysDD7AR66K79Ok/n/TwiOLN1Ki7SHyY/ugUxE
a0niZVlb/nWjoZJYVjhu/LQckXXNl7pmgRCNmlbwjS5HQ4bXyurNfebE1VpweR4ALBHdbAn8az3C
r5AoUA3wVFWykulSaNuIPcfBN9J8o4cwA4ekxtCvCX4JfVwmvaHf+TNG225tOJYFt1XY+Ccd3/du
wiC/UXb9qgOgWAi3L5eQCT7KVn/DFhIQlfOPEc/4nUGv0MKjmGAhi/4C4sNHHpntJuNCgIM3Feus
ndDskBImnGSHQdHIFs2C5VRHlKOqYeer8SUKcudoAUDmRMZQhZ2V1XMWMCaufOxucj2OU7xrm8o7
RFWQ39rNJBeC1Ow6jEF2oTzBD4ecAd6ifAy6Zutb0Vtl1lg8dNS+ONROXNfpdqq7mzzK34jsWIuu
HJBEhv4ldRguyDYn2FbqV2xnnE1cmB8uZBFKSfJz9l6M2zCuLFKQ8ejSwabtw1U63w8Zik3XNGdl
n59pAb8DJcPdeBZDBd0m1LNAUizQxqgOWTOec7Z5jzcgM4aR8MA47ft0OhTSeouGHuJTHUWwf5vH
zJr6vahxN2ZhV681NqVrpy0DOAL6pRxlu4h859GVhk7di/3aFawCXs8UKsdyGWQ2DZSKZBZ8nXFf
l1AKpG6WW88du0NrjP5FWvHbeUF7hC9zHTgj8lPivAnHLdax1aWrmitlBTe0YSYW7k3fPblJsK3n
dCbGm9MweslBy92jMPKjHmYnneTCXpd9s66y+j4Ch3Fd9/wWMBGOBhaetZbgqKn9jpBJV5hL2586
6kfQrJjV0CUzq5RWbx+kwtqu0EQXWVMCw6ZPTQvHepWw3K6McXgSdnWtVRH2nrij6SKK7seEpaUR
YcdVzFbYpahem0XVAELgKsa+hAQGc5sUQXnRkEZc9KThojLqNwxvhk2I82x+z6++l+BX9OqCX1oT
xwp8CqM83b1oEGPXnHjCdaazvzBKJrFgU9vDKKklLsLwFfD3mVbSCppq2hLgbgQwJJIrHpzAaN3g
qRP++2xo340TiI4q5cFbRakDQhF2a9LRHZK4d1qco5PWkfP1uP2Pzr3n8akum/JL+/lQ++2Z9n/8
2Af+3/bc66Cl/PW59y56jf+iD2v+i38cfLEe6jaIJXopQcf/cfZ1f8ElKTh/+j7chFlt+v3wq/8i
TI9oGOwn10VcQ7P5wxZpIuJwLLbo5Mb//Y9iY5yivxO8XDbSs82B8y0QF/NzpWBWK0UObMwOA+Jx
BrlxZTHQrpOu3H7zyVz9OV2Jc/NHL+XavJLl8HF8Fr3Q2y03y430oCd2fRWYdOasPS8G8Te5/p0r
cyjssVkvMUnGqybSm6Nd2FduIx5tjV3KJgBPg36Ly/EmKmPwAtKNHoJASw4NY0rAUao5xNqA0SDQ
xk1MTc9Z7/rdJu4qB7tYgvvBa6yFSsm4xC23MGOuE0bPo5dTtIQ3fzkQE9obhq1dmE0C8sHvr5n9
dbiJ5sYJRyGmUgfGEdIMN5xE8U/R5nPfRpl+KBtVry2Q5hiWbbbgvXEdEs89j0Y4Uvj7zl05bge9
3hgh63My9OlCiemUcv6XSYNtQlTnnsEjJTVT96xknrroQXznZqOtwQZ+WEIvz7pskDdTGY/ruKBV
gklLscqGdoXgfqsUo9xAozkkN/ZYROk5Qh9IXf6k0Wx72ep0skcOj2SZUYDeR5JjW6Gd9aaAwMSn
EXdevq/a1l8p1qWlnXbhJmGku6e24cpIWEbSQA2PkxE+kOx7RFjjOeQRGhkBemJCbQ6uNVH0EU0c
bgfkexJww8bLhxs52dcUmcKKRSQZkwEuKmf8xk37VVgSecoBHi9oL99UTppTKObSdF4M2boiM43H
luBvEjjJnSVCHPq2k16yB4J6oTenQcKTqGIRXuVSOKu6ZxgZ5Ar0OPfV+yiKJ9kDgI6HbFiXil9q
YWEOX0aYIFYu8PjACutFJGP5QEaxOmpDHS/72E/WthQDybAWp4upkjMbiHCxnHAaXds5Anww0Auf
FtXZKJn45shA204v47U+RtHKZaq610BJnvTc7jdsRQU0nhRfjJ5Od6wH0Tpkm7Or5RAv61rK6CfK
/M9utE96Vpc7NQk27unZLuJpzVa04vnv7+bP+uqvjw3PQIEzEZXNz74mP9XbsVFWdnAGVT7UIR7d
xiIlWOYVBgvsQl6bvYnab37y1v5kbppfmOfUrznbOVD7SUu2J3j8nclDZGjzOeEZH2gb8LZtkPR7
W2J/yJJXfLjITAW+amPZq7rcMwa5bEym8W1THyN+KV2loI57x1qJgF3X3382P/j4PaB+PL7xQxDs
/SS3j2QOgM7y8UvDOy/a4ljI/ss/f4l5ZaC4xLBYDT69BOIGDuhRZQeah3ZZE12p5Ley0v+fl/Tf
y2GM+fP6u1X9P/+d6NZV9F//8W//2v3nv//r4r/+43/G32rb3/1Df6zy8/I599gQWPgO8ojCzQVB
1zdXA8BG1v/fV3njF8JaoMWJ9ehzHyY/+mOVd+ZdA18ycQq4xP9E4nbEn69JkwWeFJnDSNLBQfP9
PMS0p8hP8jo+2NZIdx2yUKTbax0/8r4swaKImGMAadFdYLQHI9NhdhQbzOLM0D3nPizUcxwhcdFD
gc5HP1pkNbf+hEkwLwkMQS/r0Gqqiy5oxmUcuR4eqVncNnf0Xq5hTt5CEQRl7mERMDLM41a+7jsM
QHpV+PTfVcGhR81ioS2ZGGt5vok9RjWDZRzAGgomnfkRB0h1nXfgw6tEgTJkgaKCqf0QoSZ3hQuf
A+5TshkrTLxF2FJjqZLxUPUeIqS1Trv4HkLRQfTV3lSu3AwOxyDZsDoPCrsKKWCsyehOQSawRRgZ
OA5GVrjACUCMcYz3r8K4B5AvpJGDcbeDyLLIk0SdQndCiC8Tn3Stp+6xPDVohm2/VRU9M9PUMGYD
UkOqs9GWcQx8SEZO+B438ks1oy3Swe+vgBajLhEQXeGXcDDyJQnz70GsSGW0W4rRDkUYf3FVflaa
/TmVzD0KBXZ3H/iHosJzAZT3AqUsXfgOU24ajW+ZmNIx0qenOEyf26w+AYFieTbeQ0Pe+JP5KEPj
3KRnBjwAJ+seeO7Cmci9DXgOE8xtNgd/KB4tZCF9ttPV5AAafUWX3aPKkuugsW69wnowE/nhGej4
eQJyP1Ch2uq5/qTSTqfnpLkxw+FqkOatE5Ph0sEJAm5utwUFJ2TLXAylHL9txyxQhYSxUTGbpd70
ntTUv4dusYQNdWEM5rsmp3hVEIVJsAKtkyk81RBBHU3f65323M7VnE5keYt0wi2UgAjt8+moD9Ot
YMdgV+IYaEGxjaYpX2qZ2NNq2i1yPbuC8rUlwXc3VYQAC91NkFRtOhzTm9FC8o2cG0Dk28JnWtm2
+UeCG2rBPX3KPKConjl2q17U8VdLRmzgogP861WUQo65ER0GqjQrEEKRWXyk6XBuaFr0GBYg1kNX
dEsRBw94PWc2qXuOJ6YCwt1H2EjpAtWw+4d9eMsYOQVq30McE+bRUiZdTf04HawqfQCnn6zzISTf
h8kBRHJFAU8Y21zaZnJTzef9qYTgX6T2dTBoB+UkRIIbG3ySOZEP6J6SMf3QEqhoLs2zZqadKT8y
2HCRdaE1kFzLCDgb2cqPPiaRvg0mnSB1SSA6hV5PXlhzcQF24sEUwaX0aNSoBOpFMQGuV2bDN4f1
OG6B9OB3w50wxCG3ul1tgzIASQhDLOkvnJSivWYY1yb7wsSKV2VuHPOIIUQYQJ+hEMRS0Z0pbUho
3rGlQ6ZIkYIDgzGLoHm2c2v4Ui3J/bC0brTI/lKr+E0HyNgm2ZnvRQ2ajH3nA3/ibcqjlISoGeiM
+KPsauG7czTDlm+2mdz3jgbt2jpi2IXUnJXbYMCiSUPSqrFJeCZgqxfByIMyEyeVNJtMMu4IHUTf
EIC425NrN0ou7Vji3BEZs4zYV5cZaVjK2hF3ipjCJd+macaUlEvQXr9v6F1AodgadfwySd+nuRb/
UV+Np9gJZhPd8OzI/gKXGuQMrX6GBn3LLuNQZ/xBx5NmEU54ss2ozpDeAJhaaiLr4poDtu1B6dxY
mXjVYjILSTM6R0Vtp+0q4L4i77bC8+SRYDzVS0xC8OHN4a8Y/Pq+DQdP8t7UhcU2aV0PZMYKY/RW
Sdsa61G17S1UjtcIXWwlNZuPNOUZrrFLvoNGK941xQNomvNpTU1SDZwWUsz8dATeWp4ZrfYBVi6g
9GaIzgyLrZmfYVieJkx6rWHGy1BP3u0WEPc0sWhRYGp52j2Q+W0heqr7pLG2qTqNc56ZU/uUcj2g
6EQemCUqNQIbud6gLQuTu7jUJO2pTsdcTB+BL/geiG8jJlVstkD5p4NTy7OuFVQUzF2s0dzKOsz9
rNnc1KpZHb/43N6qzz2uPYWuXmdt/Mawl2ruem3n1ldwhbuQM+3Gnbj5B6php97tDnFf5Jto7o2V
oF8Xcu6S9SiVncr6PCmM65qy2dqjUCCsjoym/Zuk957zJDzzp/ReRfTUDkG509rkKKzK3FhU2YJo
SbCH1s8tJbdhFjyVlN5qdXpTzy24nduf59TiUlHoLaBFrCIH4OzcnOujkaHfhYw0qjsOKKimGu0S
w01G6a7OqGcZzD28EEsOsoznblVCMZXTBMvKEa+Vr4dcSfGBEiSxHOZu30IwTuEcfOvLoFiSDr+l
v2Vf1MNlEhcXjOuydWfLTR9PV0D2PLyr4cpKCOvJuVhYZP57VHbAautt4wd8NmLEQZ3lG4r37qYQ
MKA7wmBQDZXDNBeXer4rQuMWrAKPw/aot+0WWP0ZCuodXpY9at4ZOuHRNsXOohnZpSEZ6OoOR+GF
5UMGSeS1mquURUVVpBkNnL4TrIWud23Tu1wwKY4qipgRcdSZVduPUzjGZB7VhFW/D9e9ZR88FRYz
sP6dKfmeRb4li9Q8NS2EUyqgW6qgGTiAgxUHbMYfPAIO0zCTvSwLTrtLM1Xcy2foK/ceBdOSLcAy
p3LaMMuLMdbuMPrdZHqzp1Zmj5qMth11X5qSoGFKfXWv3BBznbbOKbZOErrBU6quZWQ9lXP3NV9q
szSG9pgGwy2AeEmSoHweC75Ii7AroLjYW+XTjACbq7XDuWRbx+q87vxAfT0C/aPDw4+Vvu/EwP/r
iA9zTuivDw635elfd/UPfTDzX/zjoMB2CR8fOpjL6Y2j9R9WGIA1uuV6eAYxw/CT3w4K/i8+p15a
LHXOlbPo94cZxv8FQ4pPrhnuE9Fmk+Pm72D831Q5fER/6RXj7PhJpePfN8FbmbjgDP4346q+dS4C
R8E9gCN35zU9qRfur7zxH83YuPKL4d02YiqrzF3WO+y3G3HeRtMXQ+lbwQZ60XjJE1PYbsvkh+1+
1w31puGqX7Mx3ZgapUoUTK9LkNskhqyT8oYHZYS3WCFolxzwteKOt6ZtrwrrdtCj7LHom+vamcTG
LPTHAMV9RSE2CZwKYGJV5s0q7ZJLu+O/mLAYEAd54LJbsze9S6ddRlPEFkrD85DTAaERQl0NECg2
k0jC96EaprXMY3Woou6hAjyzWPVpRzt0FFLsVxCUBT/qfIStILoyR0k2E2MllmNnYCib9HYtz8Mo
MaPDSBHGk1W29X3e0x4Vd4645DGrtFXGeGXbk8/ZaVmdXoUDOIJB8uPBCfRtGczE/ILymRU9Qc1m
JEe6ihryNQRnDtY4HKvIvRBB/wW87Jci9bexHK8zuz3RZHWpl9ncj9wQt9Jm+6f6opyBMj8ytca4
xT3EjhejSpFmcjUxFKBZUaL5uTN1VMkYkEWvj+a6pgTlzU9ZEXnwscvPPTvpttRuabta0cyxgKXI
wHZgNySn4HUyY7oNNWAcps2pg/qSDqe5c2zrEcw9SXlqx/xrsgtXjirffbO7IW+dkFWqn7EGbhrN
Oeek9JTHgNr9/CKe59WdNz4xmXgxlbhGbkNltfncLYg3Y/HoQ7Khd1w7ESCHSzRv1RLNPY/r/q3r
zGTpt3nQrfTMq4/Et7bxlGxsHnw7czJJuYEQznYh5+9lU7LH7UfrPVfBWabRs5f72bnIsb6LtqNz
KZP1eYxlPtWMHaPjF4CwJckGPqdI5K9N4p5xPT1Gnbk1hfNWOb25pGecaTuj8mUp7GsvwAwWVUyt
3REJmOrqI3j7YtGRJF42dX/RVeIujTAFVFV77yXVlSOqfSv1jclTm8jeQ9Y4z2NAPXaZbMjoPhk5
zH4qb7BsY1e0vQsSY5jKtHyLS2UrFLFpaERnwo2SBcUkd66RGGtOGPjW6M72a7xIVWGH+07THgJn
oJZZ3U/OtPelceNn+Od9nb1WMZD0VsI+70qOCzgI5kyDcRfW3WUYcwaJW1BZgNNDip8S4l6VfeFF
3SbSravOo/6zyHDvWM05xJKXqauxUqX9e6e0nd+VN4HiQVFReL+sB+shSpvnssKMIOFP6joZu74c
PhRD6BUHE5EATTWSBzFxGdlixDNigRrwrVvl/qaR/qMV6v/NiRUP7L9eor5Gau/q7+Ssr5xDh7/4
+xIl0KVwzboGRMzZl/nHEuX+woaIWayFumn86uP8bYkyxC+Mt/iRYJSFNdPln/s9Uuv+gr1Sx5EL
DBru+D9aoX4dE31r0XbFPDsyHQK99Iw781L47QLFeEU1SeM7e+mcCKWt/IZDR9wROxqDy5GERuiU
G7yLix63mOGyH9LNVxrPd2bdng0mzsvScjH+1YdvPsgfDLhwsn5aOoWu01lGWzQQSIMo2CdtOiJQ
oFHUoO+ZPV2XEdEE7HsHjwH6hilbiiEImikzKPXMTAOK15ARdZwrFJKqfRJ5EC6pkyIKCRgDn5in
c6cH2iafaxhU3eO7MO1oYwhNUp5nARsSxkPKy83moJPhc6hjanRKpHD2JO4BIc69D+xj70IDVPTc
CFEpttAOJRFKcIf17DPWhp3cxFYVr0myDQhTtEsQyVFbRkbPja+KVWuM9CPMbRS9ObxFkYCg6zs8
BlrhLI25vQKAkFj0c6NFDtR3SUM8sqDW+i89xRfxwOLMF4rEM5r3mm62h3zuySC9b27I8WCmoESj
yR1zmcy9GtXcsGHPXRuxh/OhDIN647mzq1GLioT9f9YhW3DGVS11HWldWLuMBg8xNlcU1wNfC+j8
DG57FdUHzI1XepopSATx2hmSTZxNh1w5Lzo8wa1nuxdaHnyhRJuUoVXDXsPstmoBWS1Tr0rXhtfN
XQlPdTlY1PHmtyOVJGNjgmQEMDRdKbdg7pQWKbW3c5UWXiar2Y0y7F4mE0QwR0cGkq017IpiFP5y
CJhSFv7YvvRhouyllYdxuQABS26VSqmlO+C0qGGBLYcaDxMcOipNFQG9IZq5BMpPwRnChHVLkXXr
SUi1xkjPQMN0bKo/nWTdJwqXk6fVwVPBn+YLq3KMx0CbOESiSC0kvzweS09t87rPXwx8qFvSJR9V
39zZTcIDPhxvx8k8lY4ZXGt+c9XI5LppK5r8Ogm+BtPlSlMu2WN8Kis/ZVNE//Jc1CGvMS7Yy940
nEVq+dWGgSuIDPiGacfhxMQdtWSGRtAV6jq6LYlq6rjffU1+aW2ia20KkU7TUyjGitTuGJfjWnJh
rigRJmfcc2Ij0qOYx3ol0BfWXaVazqoNkeSwaxJ4I6mBfuUUmzSBFUOEK14mU33FfDOkpKu5i0lw
018SPfgh5bB63BtnssMxhMXT5jmhXnrkCrlqnaZacQF+2AZ6b+iGx9Fq6IWNzhLSZtRElmd5Qa+4
LzsXwYQdU1FWt5UlkKRlkW4HOd3kZLI2IW0BkAJF08f7kMHteSENZNrZughTU9O9S5P7hUNvHNNV
zZFbjzjjatkOt7xOtWJOW0dG40PJ9jNpk/eSt84BfbxD55qWzNmhLJOtXGXYjVeJh4KbT4OLg5IW
jkjHv54bqILNpe20MO/d9noEC7Qh9DCtIgITMwHybvKqnJNqu86YJ61DzXcvaQ1meF5bK7NRxcJO
+bboqYEfE6CttpSJLNoej1Dq0xkn+gRsehifNR4Vj2WUX0UwetjkReZiaIM1uUwuCdwybP6505tx
vM3HkLSLyybP7fp2SyVztnU9+32KfSKyXcxjRlL8Y3F5ZUq07CF4rhmd+TG1urNw7BpB2Cl8cAS0
nBqZ1Jd262rUPeC7E87wCFOoPnPCWXW1GVg4nREBN53cY5sk01WTOmuWNUhKvoS2LOt87dbOuM6G
asJflx9dEv7LacSEypUFl23IjujCjxkozjVb4GttItyoIUCvgAdtDOiOG8JKz2Y2ofYQJPZbuRxG
aiOratrGAbhaJDF9SabpsRz7a6ihKXdhms50FX3hh0wOfITGrQSXs0h7SXMqcvUq4sm4Dyi2PIAW
OAR11iBCReG2zlzaLC1oanZTy2NP/fBW73lwt9ociasK7aHyApyDGTnVNIagp0s3XIN9vTaj6CXT
pHH196ver+GhPy/HFIOwxHs6oK7vl+MudDWvHgkXJXfyTrxhScIXm7wRd3iJUOTZmGJwfPzJi87/
6N+96KdxlsMRpeeB6OwfvFehrdwPbT19aawVztZxF93/5NXmaeqfX823BGd2moXtT28xMkHH+Cx6
ezYa+YO7hJSztumiHJbiXH9ql9x60EF/8qI/fIvzuJC8O5Usc/zlu22OisdGz/lcB9CEW8ZRMljZ
EHQW3a3gsaIvtM1PXnH+0P70Nr95RTZw374i45yk9QZeMXwIL7qbhMYP+nrvKHC77N44tZRvP3nB
Pw0l553cNy/4ab/kqP5/sXceyXVrW5oeETLgTfd4gt5KZAchiRK895hBjaNmUTWanEl+0MsrHoJ4
ByGpmRnZeBGpuFxnb2yz9lq/MZsO+bez6Cy/076i7deIK5Ms5Fy9bi+KR9EH87PWHn6G/d/MHyDY
icwfizGsCn/m/8et7H/l/uN/+k/ur/0HXj6oKtOWxtdnXHf/lKcQ8UN0VDfgb1ljJ/tXeQpCFj1s
et+8fKHo8x/+yv3R9xuNCk3+eax1jX9vUo46VZ6CHTldpKPUD3UpXhOyPj413i9SHUVk16PKa+Ol
UG8dAM7bqjLuDUkPNwNq+esEkg8QS+cTzKYrMUTgJIfUSeNWkrB492W85kVgxILMg1r6GhSG3bvu
wU1z9nWYccVFhr43U1RqeMvU9CBMY+U0zTl62+lWFFITa9lcvI4789ary/uwb3EMpNW48mM09JxY
cbY6/M61hr00FmgUeDK5kjZKjTBB9tPaRHqBm5wCCgMLqqDPsUcxVV5nefDCjaeTkEWfkdJ5akgt
YbqTkuqVd4Ml90HVaEBJsYE03ICMV6sX+U4TUfVtMP8SfErdjZXtfDHbdSG8Uk/uwm0waqW5Yv1J
z1HLU2pXWaepkp/VbRDtUMhJL0IMK0asaQeenzvJQ8MCf7/qLvRRe81ELOuqEpG/JMNf1Qytewjg
kAii7lnpEh97Nu9piLNk55jlqxgh1p1o5lOcCz88NGHOxRbWu+lqj12ZgaAWodNrnvDDj0mXMsvl
aGvVy0iJH9rSdTcAdjnX4uwnGdweVP2TW5vhlaf52D5Ds+Kl8RJFCkbyJjhiDPgM+qPrJnMyDFb1
fZyXsK2EFzwb7jz4HWs5B37fjp1OKir1mv6CaQ9Bpa60qviuxq5+CDv4X7KWHRBEHfZDN9y4ufcC
Qg4V0TS71HP8FBMN+RSKVojQKqEKctvcSjSrEmugn5aLDQwBNOMKJb9TKP6sENorEGUPrkSFGQm0
G6qg8BvUr3Wuvupyk63oqBQbF2MjWEUIYGctnWgVF/mtSacVnZkueDDSFtyQotxqEboPnel+l1Tn
SWuibx32WDtfFX80raDSQynQ1q3IBYUEk+yGuRc7ML4CN8eOB6C/8SwdAqxKb6wcmnQFGI0JtZyz
OFHoBGSIKVY6H7QKBmujY9S36hSzWLtW628q3pLbXpaogNGEpxwaIlSd6jetFvEyaZUz0WxJx5D4
t4sKudgqyr92kfKStSaV1RZReAGbOu1bFVPiCkt/b8G5Xw1V/q3XuWFKq+f/je+v25Gre75O8uMo
93IWSy+Vg8ys5xgxjkLixVDqMKYAoaAuiYm2Nmg7JHcVO0bwf43sHwm+mHv07NvrsuurtWhUl2Gg
UZnMEXxRG2mPWidaF/D94vQQVkyrgLibX+LNYrqfs0i9j0L1qqTMei6KcYNmRKvvwFBgV5w3n7rS
xANdzrsLK0m/tk7wCS9wasbOWPhqs29+4YubRAeP5sXdY2sVHAaDZ+O4qKxjddRgstAZ8gDsG1Z3
44yy4Klm3joxbmM0tiVAESZaDhoWmYMu5wclRgUC8X5SxQo8Xdz2jBJvhrop9E2aUMkdhnSPkNZn
gB/5NW3ScExFHyioyfgIID5JLwhCXiHcOuKQUlAosLUmx127gEsuVfoJcDgCDKjRLzU974cOu3BL
i7BBgLkzN7AK3a3WoxbVupTFUXlMeP+NyvVu6F0bqQEERw0xlUkQJNYsdnjZ4E6AZr/GI9cdRaac
Jxp/8bbKsKcuVbnkRGX/w6Xo10ZolBQJeHmV+K9vwpY6ZOBQwo6kzsBgiueyFVECdT/xoH8yTIfB
VSPgRsA9IhJz0m61qm8bLTqHLdVQmhc+QdEJrsscAZpsyK79Mrb2ho4AjoBJF7m+eqUiX68bEH5C
PJDWeS1Au3JKWCHYQ3qKK22RALqUxMBOOv2ViiubNGq/i6lQ4A+lfncN/ynqux+tyswEBr01OF80
GdvLvtODc0wrzD04xPQ8DHNEc6zktuZZSSsdHQQ357ByTWwBRqqDWw801910JTcWVvBujbt1E2Dt
oJg9FjsBzfUQ7piHBtRahwHnhdg5K6PvvQVduFZw56iFnjNLbF+btrrGh6i7SEqc7hEsLddJxlGQ
hNVzWcUSGtLRjdqoe01On2Ox+WpGSoVDVIJSUWjdFKL24gT9hSrV6sFIu6e+KF5bq/+OSu5ZZMJQ
yszLUEgvHJghGz8J7gVZOmudEHn78fVSOli4mbQw4cJSAadgTyYMxAjIsrsFPwBHTtZvPaYGE6cf
eoauWtW5d0nUdjC84hFXgtas4ePJpKfJU+kFB6dwPoVJL6/zTti1dXzH+YZ7RxBfJm2MFa/RP8KQ
fO2Q+ue5yREliVwAGrrim9LBxIpmq4G2uHetG9GL6A53YsaJQ12bVrJRoUOaULQiHbAQi4EmIucR
3B58m8H9eHdexVWemlDLFLlGlYs8QnbFvVk1ELAEjYFF4gOueqilWQEVl7aQcR6wQqoAtGrdKqLd
HnbVGf0t3gQe16juQgvKR98wDy0hjLox+zKS7AKrQZ8L20U0TBYuhaB7Qgk8o/MEqF13n5o8Oh+w
RKUVUfbUNxls3jkotamduA0B3VwFbvKtzqVhjaqmjMcouzTUeXTDPv00KB3HllUIyLjk4oZSmh3o
4zmNaDiA9QKIiERRqQfKdp5WwZWTGBRUUsBTAf2mDrd2EVElC/UQv1VWktEbKzFHnXvAW3EdNyBC
klGLVvG0ff5TnTZK9uKoV6v36WVdavcsXX1dg3nfKJUI1lmDlUNt72kYlW9DHNEoBET6LkAWV3CY
IC5i3GU5tRD4uZI0VAq1XnnwR1XdbNTXbTRErXI5EFZRkb6EowqvX6PHa5jqvZkLwk7q6VQWo2pv
Ner3NgFSOUBtnqEb7EOp2zk9eyiwTNR7ITdw+aP9640qwAZywKXRQVdy0eQte3wd5ZfaM9FoGfWD
E4SEMYwhC5OUb0bdqGsKiM9ZLCO+I+nPCACNhRMXl3UPQqggmy+aj5QQirz6uhXyl16L7mL2QpH4
dhprnyutcfe9OF6vPlCA3qL857baN8yuvwyKSbdleNTh1m3/xz94fgFw9dNI3v/8//8HJO9t/Z//
7/+Ozqg4Mhy/fd79lX+ePybKoPTZTaycIN9Y71ofXIwS1TcIM+LPpsgbjJe2o8X/SQbsEHm0NH2D
8fL00EzTMrB5Gnspv/X8+fD4obkAT0eRMH6Qgd6/f/wEcg7zuStzWxSsbdEUr3ql2EmR3Qx1v1B/
GB/774oBdNoNejwmflIKXR2GdFwM6EqIuI0KAU3MvwWNsK2S1wCxZRSF90ev0Jt//clj17Wf1ZNJ
JFUUwfJTXkHPw5wMCokp3ZALpbZzJ3OQlfa3bYhGBjTeT+MTClzzeS01r61KwzV0aCSIInXYqDbE
XevRohU69ORQYEL6GaXIIs5XMinJ3om0V1/X2HgYljagdgpTv40lX8EfVHyUZXktdPSKyvI2bGQy
U/3c19AspfEknRdV1m6qPn3OW0u58XrXOI9p2K9SPQXMVKHHzFR4Xf37cz6+blE9Qd9IhNzwfs4H
n4u06dvCdgE5W4O17ujX9/2r6P+rBPJvUR7jH/ow5UeBJoUXegyBgDZpaXMb+OtOknQK3SbP3Pb7
6Y+7FGiyiqBv6JQT0tzWHOqkSPl17j2PpU+no8ysVRXRQLR+FATSTHWygkBYi2hpGoVtKMVez18q
j7SMNEwPt6cDfSx2AqGlIMUup/iAvx6nw/GuUPpaUJAOzW1BA2hnpneSWN+6EmKyQXKrliUCFP65
FuPSa1l2VVv7JKsf0dqX16d/yNy8Uk+BBAiID53iSalO9XNon7GW4/QNLQn8miGsh7pdWI9LUSbL
JKvqPOu1obBVJCGEKr3Xw2rXGUthxkUwXY3Hg5ksksjJ6aiGemYjcxMiOaMHKNipQFRpJ/AGGgXs
f3/2ZBnPaphLIgaKk68IqA7hfLpatoZdpx59SYzPneostIPnRiVD3jB17C0MVZoWjVML/zEhoAvp
guzt/UvdtdD3F1970uNV7A+XgSPvTg9s/OHTmTyOOdkIaRAjw57Q+UwH49GTVfQu3O+/HYKWO2RV
SuGaZkyvIEjZTluKYmUH+Jltq5g+tI7IwOp0lJmVh560qNOKMUSIsGNF/kjC2vdoysaeVNhx8r3g
zVLDsHblL38XZLIMvCgv4ZwGOFkEo8jL6FKzLc3/9ov5t2ft3JlBHkHjQEL8CrGqyUdpKHMr1uAD
eDFxEbSK20jLd2U8tpRLSC0BrEc47H4NTt3dYk+wLhDFXkkRvdLT4505JgF0iDi46zKq58Zkn0lO
WeP3ZmV21Wvgv3E+EGWbw//JgHVyOhTE5elCJJTB3axRDCZZef/9At2KeqEgUVGbFqW3InlI6P/1
YnWHbwoOvfGh9atLyrULycR4Ik02wLu4k09acGhnrQvAYWj6daOi34NsYgOwEBWEXe39LgkSaXfS
I4mWHIkfrluTUQKG7v0iY4vzVhuqGLteiqXd2D4VeU4g3Klad6cndmZjwCIHS4PNgMrRMpnYGm6q
qiZcQC22lFGKKkHoFAew/Nd/F2cykV5Rt5ZUiLltRiSY9wUeCvrF6RCzy/FoKONQj/a4EqZDk4lD
bhtxsKG6fpEJcHsKEqvm4XSk8cd+WBVHkSa3paiIvpia2Is3abBW4waYw8JY5A9tiXEpGJKiGgCj
6J6PG+JoMEklxKLcNYXtY4a9qUxqribefkNNgdIwwLfXSQCQLrr04+ApDUTrOpL0yxB9EDkKD2Yt
fvJz/Yo6+g1iv2ASgnSXjlS3Hqb56cmYnfZfv5RD9v0vdWUPdy9EduyhJBWmPaJX0o0YQVzi2bxw
jM9NPDesRDaLnTJT8z4WZg2hJEOHtYUg+UTr+sYMo4UdP7chZLpKBlBFOrM/TZaPJl6uO1GA95Lb
UYuCZi+t6/wgtX80kKMokxUUNvAjEyMp7L5p99RFbiWfqvjpDzN3dsmjqzA8UWRVf1I4j0ZSxEaT
FLXF1jbUr0OiVDvV9O/kOt8NyfCAmUy6cB/Mfh2FJFLlKh/FJN5/na7SpBJlvcJuNOdTr6vJyjG0
hSxo9vMcxRh/w9GgnMFUupwOgW3IWMl7PxTpwbdeT0/c/DjQIAR9YMkA5N/HkDNXKSM4pLbYR+eA
f+xWRWjxdIzZcfBM1cHmj34hk11jqlSA84hcoTSVPW+ELSCcc6dsFz7JbBhef5SuuKGV0QzteLrK
sKnQHRMqErj2wqtB6sjU/zt5e3o0czMGv0BC08JAFHYU6TwOA+fTAHrSZrYk6OeukXyPA+kPPoqC
9ur4PgG/YExCJKGbO4Xhsi/L1JbRxsg7c2EUMxm2DgKUssG4hg1jkmHLghoVUhCSWGXCvq/gusTV
Tiw0u891jImgrTqleHl65uY+0HHMyVqrpDSs5VbK7Db+VohfQuVmhE2ejjF3EKigPvTxkclpMP77
0Z7B2tfCpomyLS5Iq8F7HgHZhqevdOvghMPCdTA/oLdgkyM6xwwiqVHu4+38o9S0lY7uRWsJC0Oa
W3Do56PUKplA9MXJtDlqVMmD5GS2jlWUqI9OGOYfZCz4+agknBAJtJ/g3KNZ0/U0xWuLUgMlXKBf
YONuMkTRT3+a2XEcBZnsz0xv1LhN4MelykMbXunip9N//yd8YZqqaEB+VNazKIK2eP/t3b5qKlHq
Mxtgno/2CPTXIUx3oVpcGiQWqZ8e8sD4NrqQ9ECI01w401Ln7vSvmFuAGl71OkIG/M/0a9V6rrXt
uHd13Ecc+bapr1xbEEDj1ofTkX5K634YLxa3okpZk/LpdLwopCT0BXLb17uzJlO3SeNh9NU77dYL
8MEGB9cecjiu6zxzr7nHdlYAUxAFrzVW0OcDoFej1V+QW99AR7ny+9y2/HoTDckrLhuXgVB/NhE+
lKN2nYgwINVs7/ohnm/mwj4av/yHgWjkgDorkBN1sjJccCkxd2luJ6Z7ELPmcyU0hyhrLnsM9U5P
2tyWJd1EK54DlnxhMmeBYqagFciqrPg6gBKI5zZqbAs7djaIoaCzPBaaETJ5vxDDTOOZr8iZjczJ
hTGU9xW9cfws9qfHMjttR2Em00bvFm44rTLbQzdPNi9inXdafrCWlvTscFjJsinzKv1QZMZuF9qK
w8aV+4PhXeTgEtvw4fRY5g4HzYQ1ocp4kX14DhqDkKqepJPAYZhkJE+OvnD5zE0WZxv9BZ3d8qEm
L6A4W2kVkxX1Nx7+TkUrIV6E8g79+dNDmYtkotE1qpOg2z5N3E1ddNHnUjI7gHKH0ONKTHFUdM+d
oVmINPdhcLkGBqgiy8Ij7f06K6qATlkjAn/W7vzu0A437dLjbD4E/X4ojRRhpnWPwjXVVJD1ws7L
b76Amh5mMWVTLmyY2Snj2EY+m0UAQu39QCqHKq0siK2d13dphTgvEtRcietBvTr9bX4WmadHjUnl
ja/ABcFffR+pRAwTEAOVRd/Pzml62EJWHnQxuuKOvVeFaJcHZHZ9+4BK6VYq2hdI7gB8SDZWXQ1X
7fTPmZ1dzBIopY7EF3UybiS9UTp1tQyHe20rECi1vjrRH2wtyEa/gkye12o+AN2yjAxFVvfBk8tt
Gghf/2oc0ww/xvvLGwRYQW72ndQV0AEEyaBaWCVzVyuPFAustEXiPb3vQivJkkoj8x5idIQb50CH
S2iRaMOAChbc2W+PibNVNn6SrmT4F+9XiiY2oVqj5GpXufU9rPD+VtP7LlS2fxBmFDji8OOJNJ06
fPtSsey5K7oUGdEEV07x1hON3ekoMxuMvivtVa68UfxwOpga/Y3Y7+nyAKuKcoCC4CfEsL50wWKf
DvVxTfMqGhlu3OUqzZ7Jy7gPVEEVBELh2IsmYb4SsAyLxYX688cBmdRhuS2oj5AZT2Hlsu4ZKIWl
Dfh+d1tD4cTudtOGL4hjLByy49S8PzGIxMVhoZ029sgme7TsxSbyVKhXoZqjCtN41boPCmnhLv+4
tt9HmWxSU8AQOo4L6glli/D+mTvqIGI5VohbrYkXjp3ZyXsbkjK5NzxEcUzsiGq7yII7bt5r1IUO
ohsjfJ0nL6eXw8LAfpr9HD0tMtMNQilxUXfpXnSkE4QUwL9yLybCNlzsFyx8q1H48/j1p6AM6CkG
FZOR1MQFsOq0JRG9pRDjvx+NB2CTlPm4DtqDkJNC44mVtjenp2xcUR9XHI17WKTY6KiTUZi92gZ6
YZQ2eLwWwFB8E2JovhbK4GuD1/hWTRHsV0JlYVXMjYydywkxFoPgTrwf2VD5CHCHTW6nKUy/UjtU
Q//bSZjJVfcWYlyYR5NHWpxFSFRSTDavvfKyRH/JRzEIr/XTM7g0lHFRHsUR8XRGthgGIXTJa8NV
D6qkLlwPc3voeCiTY0GRGgeBgbjgI6EDI0rrVL4RvAMYz9NDmY+D/y4nD05R0wKdUusIKfhVRVem
vkIqh+6Wl9+lLTrkffvbd9H4ed5iTRaeEnRGpqDMabvNnUZDTRcvikr8o2/zFmSyzKI8E9wMLQe7
VtRvhtRelJ6/cJjOXUHH4xj//ejzh23nNXXGY8LLwaIOTy3Ya6H5yw8zWcut2OUU1ekXB4W866Ri
XajXhfEZXd3D6RUwdxyAmNJG1rYyqh2/H40mwA2pu7S2+yAzke70r10tuG3c+lUZoZCppGZrMOYL
a2F2C/2Kipbi+6hNmgllWCuNnXoBkJ3mux41304PbO5qkNWR9E1KgrTzpAbZAzIHuhlmdl6hztHx
jGkLENIK/D7hxqubhdx/dlUchZuk/rHcCEVFfcb2Em2vD9JTgrK7ZwwLp/fSqCabCEOdrJMrJg7N
+n0iGy9DGD2piXE7mOI2UoKly3xpWJP9JFURtLM2LO1Ufgb/uKr9O6l5Pv2l5mNAGkLShqeEOVkM
shD0TqznNdz34lMtZfTXEpCo9ZL131KcyYpIRqAyGmPcfDSkPAfuBHUnUV04HmaXNl1nEgDwhtTP
3i9tp0tg4mdcdFko2rncXfYIz/zBhEHnYrui5a1ok0Vg0Io1XKvL7dJ7UDwoC/UBrucfZNqjmvk/
QcbZPDrm/A5b5KojFQlAT/vVSx6Wa/B4fxllcs6Zcoa+PouaO/sxD787Zr9qO3chyOwtdzSUcVMd
DWXAOhiz4aa2OS2+6aH7OKBegMlcsARfWgo0ubZdaaRiW/Q9FLx+ZCwQ+xh+kulvgvTx9BKYX2V0
btk0Ijf35LgRMuxltdoqbCQ2rvRRuEAVFm6G2e2ivYWYrLIA2k+ntB7pbtrjiYz3sRtuhN5d2C/j
BTPNR6nL/BrJ5IRxI9+pkDxlnWXGOd3oS8kqL7Souynq4loo3IcmQRs0yhZwAUujmyzvoPdoXSVe
aUvVvsIho8+uq+7h9EeaXw5vQ5ss7iBsQ0Ef4tzO0SLAhHjtwMaghmpibXs60uxoAOmOb3wVBuaH
5ZDz5+WIB54AMr9cGebGLxduuNnRHMWYrAesUTE+15EHUtv4Qi5GN/fnXtFhaQx/sl+PIk2+TTKo
Wl46dWYLSQ+Gstz7mN73GNKYqbGw+mbTn6NQk080+C1auBrXtpXE6yhE2T7tN3F5G2AUHYbetrUW
LrvZ5X4UcHIW+Rk6W2YPwDcIDNxudWmfYkztl8leMPptElibWI037TBEC5P6s177YaMdRZ4cTuRb
AohRKbdD+bbAnA4M5r6RlFWs3QEKW/sNQpU3cfv6+yuTbrmORh6ezjwy3p+9vRc4NV4MuR1UqJzo
T65+Ebt/clcdB5kMDXYUxI6KrL+tv0RytSFTFgJjYQLHXzqdP4UHM0klFRtlqiEU13CNq4AiilPj
oudeRXCS4qTc6PFOQQXmD6btKNhkRJbbq52JdI6du8m944BuELrP4rD0llHGnOfUoMblenQ15q0c
OrUPrCFI+gtXlS/crvcOTRKYV9EQizjw8RAINfPOKsr7FjzHqgjpOFbWtZegaM25brsykmhN8jmv
m6dQz8/6GsdawbyXc7lfpZGxwjtr1w3IjWRWhne6hatHK18lFCw3eqp/iQeUMtry7PQEzp1WR1/r
JyzsaGB9LRZUa1h3+Da/eEj910Z9kcIY98Wl/sL8wqAoCfZPGSkl7+ew8Eu1B3BY20mPmqBo9Sst
i9fNkKY7WRoOsrtU9ZLmB0cJB0CbQUVlcmfqyDK6RkXPzC36xxIdeEgC4W1nuHtTE2wF5+lVNZh0
boWNVKJ3Y2lXrm/sSxGKXV7vusi9EFNrwUt4DPpxKb39qMmp7asloPQir1iyvOe89GJQ04WPOnfN
UTT/Ne7JaZ1JcVyCzAMnW6XXnqA8hr1wASF4f3rtLI1kcmaxJ7IyMYAUtfqnwjiXjdvTf39+wbwN
Y7JgELlVQF3QakgbHSx9fB618arIhi1QsFXmL/WBllbLZI+7rQDtxlUru6yqC0vqg10tJi5azAXu
bHIhLBxdC+HUyQNIRQM76BJw6J2hwnv3UUxsdD/fNMkB/WV9d3ouF77VtFQvyFWXFS0VYMO6NePr
MFjC/CwNZ5JaFXGoxjzlaHDJz7yG4WneBbhqLrXBl8Yxya7aHO/rIgJzGyUoOigobUImX5iqpaGM
v+HoTMyHKmxdjlrbKqHid336UKvFVVWIh5RLDDr3Xo2oAkvg9KT6RxA4a9Pwwm0ciiVOy+amE9KN
02q7shiedLG7Udv0PHf6Kz+Wbmq8ONsKR2AZ6iVZyGPV4edqVnamqCqCEsFVGCgPKH2iP9UMm5Hy
3hjWdVD44cbPhlvfDQ4Db841ln83qG5u1BodALOGoNsiw4VCAy7KIYZ4Sr10bi1Ny+TgGo2k+35E
B0BW/tSWqJI6mCvge7hDbDxCMM95bAz1R6lHdozlHKRe5avVpl/5Xrvad1BfT/eqhZuTU2kb0x3W
CAZvHMf86rf5mQ91pgvyddV7I6UbgQDkoOieAOmU8WItcYuzgjpaaYWRUzcC/SC5CBTITnMddcUL
/IT6qjO1i9BTnso6e0DMHdfPSLmqTeVL5ckNqhTifZQkrwVqIQtbeTyIThzp6jhzRwtGqwygM1qT
2SGs4Lr3rlRTuMfLEHX37jVrlKsmL19PL9IZvDY6xwrFSKqSAI9G2/HjmLqgFRUirdAbvSTZii7u
TvWQOXsnbqRVK7uXgSx8wQDE3ZmW3x6MwbFsYEzXGEdvNCe+bbsBSXgkDAvPWuuZ9xhJTJRowh7O
i4X5mb2Pjn7r5KJwiwZnYJTawNB+x8E5wxow6R9OT8hSjMllgd4fygqa1NiD56yTXD9v+QaCQZf1
r+JMq3C6L2eDWAOTEpJy35rhnW8kD7m+RCqdvfvepmwqShaIQ9QMMmCwTrtDHEMLpI0pXHYcHGHz
/fSIZvf1UajJyS1VhhtY4PPswTC3jb7V23CtIKbTS9vTgRY+0ZQThZ25ZhVo3dsY0CsIFZmpuR4g
mpyOMrsZj4YzOb1VydHVRuH97dTYB/i5ufOx8B6a9mqoqrNSFT/VOHGfjjn/teDRQGxWecNNFrgQ
qk6DehFkk/g+k5pNnx+E5s7UIuxPfpwONf78D2eN8hZqss4lRwN4X7CXQkvbDsJwEbbVAuR9fgbf
QkwSIRPxk64NeFQVcgeRo0fZGP8VKV2r5h3aoOvGMv/ogPgVcYqhSlQfY8CCq0XtFMQQQluXi60e
6AtdgfkF+BZmUtku6xQ1TMsbBVyzL5ksXmIWVNPdVz+f/kZLcSY7yq0hxpkKqJWoa1clSllkQkm9
sOZmF8LoyonBlgwvb5I/RkatdakIb0SvlauwwUPGqRau/NlxHIWYzBcKnm3aFeC0kvxZRN9Gi84y
wV84UGePn6Mgk8lKk8JzRDcsbCXyzjtJRSwW+6ESD8el0s7SjE1OBlTP/MwtqSml5Iw6D0BnifW5
NJZxQo8SgUAT9TL1HLpbeNEk5qXb4tobZBD5tIVZWxrL+EuOIxncdoUKzNrxfxTDtYtv5R+s4aPP
MjnSfDQcOlmvMuDAuGEi1pBgH/5HG/IoyOQwi9W6D3QMRWwMFS7bFOtwt9oViIv+yViANrJRAFGO
wt7Hk9X4EWaODUUO1CYQlr8gKV9Z6d2fBBkF/eTR9G5abAhqK0IEiteqPAy4Ctxn/Rk6Z6djzN4z
GCaqoDMppEyrNRbFybZGwt5GQRbBuGqlaIdcb7ZUwSg4LRSyZ3f/UbDJ7o/MrE80j+qJZnwNgxvf
ehSjBSjK7Co+CjHZ+0WRu0OCTJ2NafezmIa7ItUXoE8/gTofLkwop0DbRQ28+WSNuULt5NVoCkiC
7q4yTXvArQw5xdZ5LiJz3SDN5LrVqN+jHhIsBQW/t71euRV74a7HNAe1vMdWDp7JJXdVkuB1ZY6i
gNkWn6Vr2ENPnYc3GHj980boboYKk6U6THN06szHsFaHdQUUZ91Z0b6T+K+0IDgP0NHLikqHIVCj
8oCa3gGzp4u0ThHUEvUNcugYxRU6/gFluXA3zU750XRMLnd8CFCXahu6u46BkygeWchO/MEqfQsx
TZHr1FFCuixUNrRyF6DhR7GmPUsbdedgE71Khx+n480u1KN4k4Vak614igB0oSo/95iYdyIvafFP
WvycHv+soykGCAVzi+/K2Y7U0s4onU1pHbrE3fzdWCb1DVf0yqIP6Ld5vb4GDIjU1UPmL3ygpQkb
18jR5ZG3vd7khllAa8NLL7oxsm+68vX0QMYz9cS2MydnLqQRxZHxhLF9tLZBM2VZixov2hhVtz0d
aX5FayJwZPRb0XR4PxorHbVEGwHKfK9/08ICBf7fF1rgsQ0s+J8Qk8H4Focs3oYZljb3ivSoRIc8
uj09ivn5egsxuW+jLEesq6zozajeZeKoNuWTbag3j2lhPpwONf/530JNTsRK7/OBrgUIs1hfCfUP
N4NQbi2V0T4aHWvvJ21y0phhXGNTpJE9Ct4PR6seOQcjFAWN4Q49s+5MQRduZajtfZtjA+PgHLqO
Eu+uLPJbpU52UT1880PfNooWyX8zrS+d3jmcnonZ+/Ttu+qTkwPF1qgUUlQe6vZL2nxDnG4Ud0+S
jSItpNJLkSY3ndDLXsKkZ2yHYmNa6UXlxs+Sbu0rM33tPX1hh49z+3H3/frEo8jY8Q6XRCGSqI2V
tpybdtc229hREFE0zwSYNrGv7OMS7JCUhwureGFp6ZOTJUMGFMd6XqcR7B7d+R5IL10TbU5/tdmt
MqoljU8fMLKTl0+hRHXdmWJpN124xg3PNX+Y4Qsm56fDzM3h6B4DXAD5M9WcrN/QyXu63C2NTFd5
SipsBPI+e4zy5kFpnZcoMV4sV1CQfc3/4EA7CjylULae1vRlzrOrwwcstdo7U40XjoC55XgcYrLw
Mw05CUQ4ONBcB7ZX46xD18CECvS5FytbNGV2pydzKeBk/Rut5WDtHLU2nM1VkDz4DQXKdCXqSLRq
Cynf3Po4Htxk8adZF0r1wB1aOhhDS46z8dL+To7kbaT+CV77ONZkwVemFstuSNav9i9BhebmEshj
aeImt1tTRZivF0g9SapHixhCQv4Sq8qGzkognJ3+SEsTN/77UV5QqYC+UO0HC+pVt0nrnoueiceb
eBmG8ULm/1PWYnpCAZ1AoB0YDnWzySZO89axnJR6bSMhn6tKBuatcYpvb4yPRJoaX/HgeC4dwz2E
RfS9qbtPlVhc6pJ0bQrYpEhoFTeRtZTkzc328a+aLNPBQd+7cDVgJ5n1KFnoXHbWzsjwuAhXcr20
eObmm8MF2bcRkIQk/Pv5FtpewWREoy7uapeBVN7HgfoIs3cjWEtuDHMH83GoyYYfLCVAW8jnTImc
tQLEfFMPebIO86VG49KYJjMoR9gDhbic2Fl+mSqjJ9IV2Jat3C7xLsed9XEB8ciCRgqbYSpP5rqh
Knd4sdqy9CyK2ao1X39/N3CD/gowGQlGAaoE5psAQbcqScXLuscr77zIlqjKS0OZHFh6oipVrrbw
busL2XkR3IWRzH/8t5GM8Y/2Naq7vgrgtrRFxINzOV/F6o9RhPvv5mtyUiWl28ZYBnL35+6V0sRb
L8SUS1O2em4snB7zi+xtQJODqi/EFAudkaueXxbVQ9naAWo2abOEiJ1LAY6XwHhcHE9cABdeSsCC
oYh+lrk3hlyuxqK4WHmbtIec46Adre1Pz+PS15qk5wDAk9QQWNit8pBE3sbCThxJ7YUpnMW5HY9t
kt5YQ5b1huvmdhPp29oQ9mhO3Bm8NSM/x/Am8Q6a2J/VYYN/gPPfir7/VlNuHMOJzTstZIlF26d4
t5e2mbyKwlUIo6Zqv3Xl13I4N8AUnp7R2eUijYawOJihTTqZUZgMA9rWYM2NZrSL1tded1GZ8Zrn
7+Z0pNlvdxRpMqmt0CRyoIPSVbFkS3r4bwYCqCi6/lWYaYZYcia2QQWAuhTEjVaa26pQ8XNKtn8X
ZnJpQAK25HA8N7QaT7TgJqCUI/ULT5WFKbMmh1/np02e6Qi1dShfW9JwnjfdZVW6N383lskZ6CVh
V2Yl+JSwSi+NztpHnoVn+1IKtTSa8d+PTgxJT/q+DtB9lKrPkfpFG65z8dvfjWR6+PW9YpQVG9cf
4pXj/Ei17wMw49NBFraMNTn5Sj9IC0Vgg0qauS31B0nEdgLsY1Q6C2XmceI/HAVvW2aq0yyrdWKa
Iq8dBJdWQekDcykWBjP/UXTZgOBErjBNFZSqTQsydVjk5XNhPmtVsOrbha8yP4y3GPL7D+9nSFV5
IT0GGUMEGYm+EQX0J9/kLcRkpzTW4LaBSLdEMKI1R+iqk84S8fNgLl17S2MZ//1oEYc+xtlNUCNe
qmUPZlH/F2lftuSorgX7RUQgJsErg1122WXXXN0vRFUPCMQgEELA19/0iXtPe7Mddtw+zx1dyxLS
0hpyZaIO1T9fX8utT7K4J3VJIVjUEr01XbFjw3C05/a3kRY3tuyWmcVdKRAYBh0mJLbQFAgJlO8I
3D6v6+hvVhNQAt4caMouuXN8w6ldgPCBbIDYg5Qm0Emi+45Q+0Zme/nD/LGzuJVFoEyaVqdJCTbG
aTn9JAJSOf/bWhZPWA5FRBoUqFRZJYsw+A/5D8ia61tEcRfBuS7ITP7vni2rOK3betXAwD0KkcRN
4cjHPgD3QsERX0OJpeF3BjE/6p5BcYRBFWkeG7TV3CrpPAXBCf4+YnR+0PLr+upv7PDSVUAfRoza
wTiX1BDnMsZ4LG+h8G+ZWHiKknQYJD0xRoEHNc4mHwA2fuOxuxzcnW3uwlW4fsPbBoCArT3aW5Td
tyY/WgONh/bL6MUKaiUAeL/5t5zg5ev255ueln7mOETe9gO0qP5DoNBHzcBn0ABjasivjFvN/IsP
FCiwAbcBrQq60f80ZVSzMqBdiivn9VFaz3ekLo6dV/wAu1Z8/UxcXNWZqcWq7AyKXdMATt5xgBRH
8Nuofk/k/bqN08391yt4ZmPhD0doXw10AgKGpa+Vf+wANw6AeZxLEZvjjTN+gX8HFD9nxhZeEWeu
s9M8l1vq4HoB9GdAxg3sk2zIgVrQa2twN3WFSguX93WVYRLdTnxjPvhqTnRv3MhEbm3vwqmdZO1Z
M6LC1dMxLt08VqDkhvDx9Q3+z829tsOLJKDog5aUaHxt2xkKDU2l0xUp54OemyqsePtdcfpcNHW2
Ahn4AwpgsUmh+X79R1xMe842fuFba6nQ681OQISS3mV9elcM+XeaqjjT80dgzF5oItm7bvPGRVnm
Cm3V92lQI/nJTWgDY0lu/dMlG0sOyXVDN75jsMgWxGAEDRt8eOUR0n7qhVsiMeWtKZLTZbvyGYOF
90S1fZYZt9DtE8am86dD7bhP1xdy2QQGVCyoRbrO8jXP/cEGSyY6vZmwQwfQCmO4ceQv3/Y/FhZH
XmGCTlhFrbbaHUJ0oOK0aJMUUw3aQC30Jjzx8pf5Y25x9BmFwHjmnXr+DhQQ3QdI/iQ32yW31rQ4
2z4XQTMWVrc15aflVVHt9UnHHjLEqVrevM0n9/7vY/DfJS2jB2gC4uOlAfg4LTvJ/WIDBtedrAXY
Cu3PpuPPUKmKejY/txW7t+bsYTYxVGXXr9ePysWdtUEwBzVRG4T0i1coNVKWuhVgusiVw8wok8z7
FQRsdd3KxQN5ZuX0K86e1ZbXxdRTBCVcOBHGh8KTst51Exe/3pmJxZOg7dycnQooPKbao0nVGr0A
K+xV14cFaR9Kw70xWHw6Dv/6gGcGF1cgn5glVYnWq21Za3cuN41M9y5k0QFKr+4LtOTCtPT33kg3
11d60QefGV5cBhkERlsSvOanBGdu3zsHV7CIB/oBvc+YFMl1c5fXCQ4PEOtRiyzhR4M9j23KgDm1
7EeV+7GbVxDMfpMUIzLWg82KDYN453Wbl986+4/RxV3MQWRL/dM7IwRbGRbKeODw7JsybnP2imDp
Gdz120GQZ+2CGrEzxMf1H3D5NP3X/rKxgSl4J2UCfPUBM0JX01UFbFdP1MqHxCs07W90am+ZW7wJ
Ip/9Tmr0HLzZWGNMHnp6ayogiKbmkGPI7/riLt/5P4tb3HnZjF7FTshIHy3hop/XotcPgZveWNQt
MyencHbpm8m0bQg9IQ/LvbCYfqfMCU3gyq4v5nKm8Oeo+AvfMkOmq6PoBW2bMv10WXOcOfigIem+
ruv5bZTkyTfNN7sbky4f/4K9xz2zvXA6qSxRUSyRzjquCNMGTP4eiyUY/UcIzFxf5+VreGKBAM02
2M8XwYlX1a45V5iVn+xtjyk7C12QbvzV0B+nPZ1nFTf9LTTwZbf9x+bioNjOZPW+D9aoSQkWGhQs
2Cmrb7izi+Gd/cfI4phUczu0U+8MW5GXm8mofhiEr6wOwz66fL2+hxdPpHNq11Iw+ICF5p8nUklP
ap6j6tzM3t7tm7vGlys0x9fXzVxc0ZmZxcvgpqqHMssM3IVjxqN3MP39FPC12f9VKHlmaOElDTa5
omio2hbNi56hdnUrR72+YcGSvsmaBcuGEXO4I3huh/ybKl7B4HHjZF88Zf9dBepP//wqVuboWSg0
7X3wtXp2Fta3UNoX3euZBeufFpo8pQJiuCAmH4x1RY07u6s3hisfLT0mXmrdcHyXv78NsDaY1k6E
qf80B9Y9ILagT72tqHvwpJM06Vc2nCSgb7ifyzsHIBGoFkHh4y8Omj2Dcd2GmNu26T7dEiWSl+sH
+dbfX0Qa3NdNqkBFdRIquac11F9Bg3DdxMW9wlSB7XhgbTaXJ2x2QbceSIZgxjMgpV0mst1nVrC6
OXd7y9DilJXQgUG3DDiXkj1R4yX135xsXeTTjcN88cacrWdx1CwG2VaZM+SQlf3Yiv4naBCrqM3S
5+v7dsvOwjXXmNVyegdyKKD3XFFV/awraEKTYr5h5+LVOVvP6YicPeJKuy6zUmDIWPVtIlk8CXBi
YOByQhMZzCbR/7aq06rPrIGrK6tVhlU1QmxYSw+VM0KlXjvv/5ud02E5szMMXTWgfgRMEsHoaQk0
IXgGGqVe/8LMScEUvEdQx/EW9weg+zx1LDRTNQZcqocqfxq8G82ni+fgzMTiCcCo4MRLqL5vPcp+
srHdFRBHHmmd3jjXF6/PHzvLYS0xzT6jHu5pZj3q/NnhVjyYfni7b3fxwIHsDOztoPKHtsg/P43M
RpYXM9Iqq+eJ7KpQqW9tZgKl+JHrWw/o5d37Y2zxgWpbGphJH0EAgRB1hIiBghanvuFFL28dZFwd
F6IY4Cn854osKEoUEmiFLef0zs2GcB6+EK9GbmvdcKaXl/PH0sIp+ALyxvS0d9UoYoiPJicCg2C8
cRQuI99OurT/d0ELn0Bzx7Obyh+AfXDKpBiGKoYUYZFkVHoJRrgjptSO9PaHS5C7+EFlfpdkmkNP
ORSfFEtv/O5rqsf/fyUqlIXPfthpf86uNVg1hOm2gOyTUnykoL/mtXHUTvV0/Vqf1vevzP/MzMJ7
CA0FvUCitWyn2bOd69XYpavrJi5+SbC9AfEG90GWNU/QDWY2hv0QE/U7u3ihNcCC1g0nePFcntlY
vIislp01jIgeTCOD/Lt51EOxnmlzj4rUjR27ZWpxBRwxev0AIaVtx+kAeno/sp10hVj8XUjv7vrW
3bK1uARDCyV1I0A4Wc4gVCDRiVVC1044avfGa3XxHJxt4OIegGGjVKNE9jfnwG4ZP9StHvNlA2gQ
QWkEmhPO0rnn+Ty6CI63XWdvDa9FxtcENyq5l0/af224i2CVGoIaygUDcWvuqfmcQbOJ1x/XP8kt
G4uTlhFzgjQQSG5x7dsJRbJf/Na0zsVng/5ZxuKEDZb0B/OEKaHluK4LTKZN88aYnRjg5qTWww3M
z+VDBt1fCwLK6JkvHo7ZUlwy7sOn51kW2mxGs5knQSf2gzHcgr5ePgZ/jC2OAWXTWJoTuFlbjv4K
8SKaJ3/zgf5rYVmM7mpfubZAfRZThpP7HAQPrHv9CxOQMndPwtqQX1hcFlK0gONUGaakxb7IXtWU
RX0/xdeNXNypMyOng3j2AEhDlzkbsI7MqiLDa8Jm/H3dwsUPf2bh9O9nFoiqZ8OSJ+HiPn816uC+
IeCB8PQXM/TfZHdnphaRkGhalguVgcWgPqC8pY3P60u5tVmLM0zBZIZqtYE3BlJ0GFAyn3VV3ioh
Xbz66EJBTsvE+PKykAoWG6dTDcbnfJCL1vlXl6WJ7dwqAl5eyh8ri9sPofZ+Gk0pthDJ+X0Sk6/V
MIR/s11/bCzelbI3FKltFOBEszfzN79nN56TW1t1WuTZ0Wppx+cgQ4baVu+Z+6DUerjZJQG64ORs
/xW9nH2RxR1xmNlUI7T6tmNrOBEgslZYeNNjX0FppRia715je6Gv+W8E/NZ68umDQcAiCYI6vlJ1
VoZM1kFSUGNfzqMIZ1Ku3NL+Kp38kZV0BXC5GdrmL1KUGD3OnXgq8zl2/CIiwouUPyW2KJ8B0Pot
QH0egYxqioeyi2rd3edT2cSVMb7xJv8IJvseE2duCNZvlPjnIF+lPmSakeyGk0OfAzHfa2yQM4EB
A+VXw8QsVS5iAOWAOnATSB8Gsdtka9IHr8XUHlXPp9Ag+fvY1m8iz9+yilohGehTUTPIFXgx+h9N
PI3DBzdHI5zrbl1rB5S4fAf50VBrTJ4Z47rlGPCAkHNoGmLVZVWEWdpnC5Mfs20j/LUSpPz3aVMd
CYXmQqr8SPRTH4NufZeSg6kMsLaqPbG6J6cFMsn0vdehxPg2F7GvnCR1H+xiOArPYImZNo88FXM4
G+QbmOSqWLJ652ViD/xsqHQeWQZY6W1KQgAUE1LmXyV1oioLfjuYRww7Ob5QFvDYNOsY9MIv+dx9
n5DkVCwAZeN4h/LRZ+4hpRduHQqCXksm0WWUcecGW41QvhMycTXZqYJvqHyVhhMie45GDGKYutjM
U40RckhL6i7ikr7LUYV6GjalY64rTJTbIzY0d6N84mGrrOe6ze8I8ArgoI9UhX8rqhVLu3XbZT+g
3Rv5RbFKhR2Z/rCpoFfa9O8jqTe9zRKXlgnLu7fZ634SsExizGQ/cFBU0TzMa3fVV/LA1BjZ2otm
KF0Ws5NAVyYs6+HYdt4P36zebDdfTSMPlRiO0ury02+9nwD3sY0vATSD7FVU0DxqTPGOmZ9V71ar
lpnPzBA7w0qjtkhDjVcLdLibmn6WfIgRBUZ+5a9AZhKJLl+r4ref09hP54eK0rtmcpJhkHcSTG+j
VLEFDrHA7qJpBNcZzkrPBX4NSdCZXTVgqZjy/NgIbGiFNAonIp3NZym7e6m7jey8mJtzQrw+zoM0
siDgTb0uLoCfhLpWAkgWCNjmdd4ZoTezp97k297L4mB2D10pn0gr12IqYwV2shatwp4asduzNurG
MaQifXFosfPsfOVn+iEbETLbRlQ1Y5RnzV1G7cg2syi3WNwSbBXna8NMcVzpgxP4cVF3kfmAjWni
unF+WPj7pZ1HA4TUB8MBHiYoQpeIO9Var7bsN9BCCpm6M3sM8nDWh8HMolTNd73nhXT8ldIG6kJP
0OV58cbgThfor+Di2+Sp0m0iJWL7fu2p4ceksdhyA8my3l9zgz6nWXcarNo6RgL+ywgODPEZwOw+
PpQ0/VXNjiba7YVWj07wCGI2DGvx0O/e1MjWrK3CsXlF1lUVZeRRcd/xJhpMvs4kiQLrp52rcMrb
Qx9MMehqMiCPhKMjpzwYzatd4wJ1zpqcJivM38VkRJatY6Al3vMe/XXl7jnOgNdbQGUcrQa7WYGp
0+0iTBMgqmvAZUaegqC7y03Imw6hlVexx382xtHH4MZMgzuQtYccB9dBzmaS9KVMD8jiYj0MibbL
750uosLH5CoGlXMMR9OUYC5BRGP2BVaPxIICQ987D2behwSNiW6KjMDaSlqsq8xfnd6bguiQ5ml0
Uu6c7O+muQOR6EDKPRsDiIuBpiW1X303jY2GriTfS2xrkR/ZbEd58wxlkJfAg+666UgUOIC9NA5g
mIdAnp7u3NwrwyIrQlWRnyXY5mmzs1kZl8oCiUMQEcjsgKAvRG4dcv1codHcONZekHFfBGPS212i
1Y/Uzg9NT9autwVep8TL0IUghMDb1bZRXvcvZqmBR4FoqyHjk0f2QHGbtytLFeHcgHfeVd7KK/zQ
m0RsByuDrdJMxxISJZ4Nb3vUtgPVqQI/v98Q5m8DozsoRPmF9e6AiK4L3Dve8zDP4XcmGva8T2Tl
rWB1V5rjziZs6+bZWtbDc8najcy82NavlTy6/uc4qHWFQCIqCr3uu/fcWo+lHMO2frJRGcqr+lua
T4mkzq6exohTAVddPgiu4kq8e1X71rQeDlL3KydQabCwsx5tAamYPhtevJlVsEuFv09Ve6gn9d1S
DDCjYe3IcpWm+LCFTKCdui54CZ7m8c6eq/vMbNezskOd5UlVFmFrYogc7xEmFuM5wIdZt+pnJnfK
yjB4LXY+kQ9FYDlhx8ZnzxVIfV25myZngxTsbvSDb7Jmb9PM3ww5rzE0GLlEf/o8X6Mp90AN8iiy
/pCJ+m6YCjOkveIJyVuSZHyGblnWJQDwrgsyJGiivFluhvsy5feuMeah6OaHvhfmnW3IPRVkJWv+
AJhvFeqmBsl1sJv59JFPco7IZO+8xrrDcV/PQ/4iuvLYqOGASlzEUmfFhsAL8exshsmyQub6byzl
n0PFNr3nbMEb89m2bszhxj1Jy5CqWoaFsr95TbDLBP1hVM6QlKx44zODi3WArAQZ148qKMne1/IX
5vC3augOjZnHrpGv+qGNU86fC09HrqdfGtPeMvB9aFVZX1mG+AiExcc0cL+CwDrOejy28MZub8Z9
Wz8wFexEk28Kg0WWDh5dJz1UUA1uohYXjaTyt540Jg/Mpt+AS0dFVtkkXePu6QRAd1FSEo9yaFaE
sI3DMjdUc/NtmLsXW/GD7XWhCbLOsDQwU59nAk8SHj7duGXiOnqA7trM7qArDOCHM/MQQLlnQ7VP
Q+H+hAKcFQd5vpca9MsFi1nef/MGBA9S3XUj23A2obpavExe9TT57EvIdFeJYO8a2bae5UM+1Piu
sn4BCInj71vfgOP5UXD/1aLlxq+KfWXoqKHwuxjEf+08/pACOO3L8nGu5rt68BiYNP0InmlVVHwj
Tse3IissA3bTB1+zJGgmaM8Wc6QcfuiGam013tqoBUic/TxiBW5obYqVcOpf0BbtQpkPGMyzt20w
PiNcOAoz3/r5mJQZwqgxc/YTfGInbRVSQ34D0OLJ9VWCTmxccnXgFn+1HP6hpY0AQ9l7Dx3a2uum
cLLy+1kUK9q2a4OZ6zYLNpDjOaQTaojEOrSZjbDDPAR0qgUOZ2UhggOZpU8LvKRitPGs6yxyg8Hf
aJAC3eui9kJtTyS2OYrjfuU6YZHzh0A0TVSL5pOPVTLaFQmhifJUWOw9s6fjMM33VVPvDOk+jEEA
BdOUx2ws4g4spBDxTWe8Ct1v7RgPdgPPWtXWC2NIR5BYZa7DVgKEwoI4oOIdkq467UvrxK5b1VFN
y0PVFxvdTQ+iVRvDsreyKQ+Cew+uzfayL+4tg71rGyLXlt2xqGtTJyI+h4YGwmZrTr0VF/Ndxj15
3/h6Z/ndBkH0zkOP22xyEs5B9csezcifdR+yakNt9uEImijbWuuGPDg5pq39Ft3E1HGTFOchzqj6
1VcOfmf3qWgA4o58PVHrrcW4BijotjUbdNgObhVJBBh5aX66Qnz3iDjpYJh7CCfxWLPpPRPzajgJ
dTErGdW0M4PijtsIyJriEVRQIipKUyZgefldKORW6GpjACGg3mMw6i/HV+FA3BgzIgnXiHXdhiDt
tgczISMPYnxQEhMQiSfC7cVm9gsDyUlqJMqiI+gvqjRxToMfjc2e65wf6OA/zsRooT2rjl5eHLjX
HEqz/ES7Y02hBwmWVAOazH1vxUaZ2nFXgi7ObeSx9OtkpsWdbtOHbPaQRJCcRAKPQzhj9mMttAAx
FzPWiGyGRIDdLiTSQqDD7J/CpxufjUeBqnTJ0iOUuu9JkX5007gf0no19XjfvbKHM0nL19SVT7wH
RYLZjOrYjKJZ1ZmQa44YS5czwzyEfZ+nzYtkHo/Kpu9CahdOVANRHdZuEIO7uAir0YWKgvTj0gnG
qEUQEmlaa8QW08FR/bqrZmtVm+o1MOeDOeqjLGcEtukEDl7+oWoywEOYw2MT2K9kCoq4ypz6DhqW
yGqB+gw9XiDTrO7sEVUvcPt+ZVaWroCZBP+C9VxWRpJXcD/uqGlopN6WpP6LJd37jCH/7Zu8iHPL
23DfR8haTrGdMzecJCK7Msh39YhRTcPbqd4pIRiOLZo98OWzznwEHvOz1fO9x6FxSTkDjM8LWFSJ
1F+ZhFf3qSQeHo2mXGutDDALGNkdhvDv07750o6iK1o1T5kCBWTD+3obtO0dJpHeQfS89/j8RJ0p
GiSNuYXcY8jWgfFlu2kbTn7mhMoLtg2oz009bSqwZhCnWjuWuQtcwDPRFZiipkOHo0kftAskqi3G
g9lXv50BLj0t32cr+2n7pQ/SaPappnkMRVVus6l7GwwjKWWzE9quY8KNRA/mfWEFHyP+T6RTgllP
/TK7CNPbcUY2XcUzT9d4QD+gbftVivohrXVsZvPR4OkqLSnGWDIaFu28xTtEQ2S425SpR5cNXpQ7
5Gg2yEC7YWb7aaiqfQPXek/cke2zEfQ7Xtq8FV5x5GaGCGFCPg/ukBUAlC5e1AnqH33/2KZoFEgp
obalfvKqMe9StCyisYRoGeDakZj9NDIGrcJ0mra1FciQg/wcg1jFr/E0ZoQL1m/scoJWPGKrlQmP
GnaOs/b87D2wcPls3s6b2gVA3jDan8KedrjbKFqUJXAhVlsm2rGrpE1nHQ0Mf0Y1Iw7YhCPag/44
7Fr/RQ7onfiF2UaAjxexEJDxyLl6rbiL3yQ4mvM0A5wYT7Xvj1FdtS5cictDSdLXqbMO3Tx4GO6a
d3NDH4vSPhSFAZXdWe68Xq9d7SFSGOdVkVEelm6FGcMAivMWdz4CJzNDt1Y0HJrqtQWpBZLHegtJ
uQP8HhCvGXSQjHZ+GcfyyQqgTlaZzQQuouZ9mEDsTMT04gr/gcruu5uXR/R+izW11HsqWzMy/Aqq
dD1/Nca0TuigLVTSaYGI3v7maKt/yI3GQBSJeL60zCn0gvreHSAOjCDACJ2h588YP6h3Q4fa+Dxl
Xug6UEEmLX0iyvwICoWyuTmweEiDQ0vaIAnySa9FY7LI630nZBkqOiPDsqmnCKJ5h0ctXBKSekfE
dS6tqMdnS3I3Zytv6JzE6VKsETldPPj4RWSeUmSJhL3qqnhgwv1sc+yfBzbAXcaLDPP2hMYqhfJr
2XnrdtQWoILtIy9HGbuTHCIkkjKhtH9UeKRCsCdDcwNi1sipICXk4XloyxLPMmOf3qh+w/vlcWrU
j0FGD43ViJVRuI+jQWksegAD07keQnwZpNgV9qmhpQqNSiGtGqkfeUO9sQbpho7QRWL33WEoTBpC
A/6LmP2XbCv4RFAHxczALA03mzeS26DayEzEM5jezObgi2r5mpr1Q1kEGVag3suZfmvqVNxnrfU1
UAvSWwR13pK4OvJa/ckrZLAQqDgCHvecllqi9IcXLu/YZ1U539BPNuCTiv0scoG8p26jqiUKccrw
ZPS22EAa+s228gAlgL5JchCmRZUM1kMA4d7ULtd4Ta3QHwQc5mQfvNn/2VT2se6HD1EV48EB6RIA
oRy1gzT4Pk7TDkHUm2+NbgSfa23Brfqz7OjehtcLx8mZkn4gsKOZSibbRLxQp/luovZTqg2yg2IW
ygFgADjm1Nx3BqSRBq2RpvL3xmfPhSVUXDvmsJpc2YaWmX8vfP5WNPkzXNgcB5nLInaq+uGDdGFZ
FqjciPkTKKknFFNewCSKs6jEvtGq3ri5BF2+5L/AIRKEmcQ9tXip73AhvqV9fcwnUmAAB33v0sQo
Tj/hArmOpWNnaO97C8/D1JO9WVQ69rLxCWkVSvGpvS9siHxlbPZX5ez9IpofZxTKokKgJ1yD539F
GHqnTkkrcM97+kTmVj6S0X7ypDejH2loFIRtNP8HgWKfi1luBgIyz5x+08J9x0UDBNcZf7cpOS2G
sLuitx80OhoQwW6RT5PqEFQZRFsm0ExbTRC2jQeV9N78Wfn4Lox3TmTV5rjuKOdhhdga4ZzcoTPu
rWeLbiDMc5IRCILIcvmH5TgsAox6fjFnuC3XHJ/sGZIEaODZkUvzEjAph0YjkdvM8+69LpCr2Ycg
0twSESEsGMNhdsxIEVKuJ9s9SsHxqil27Ahmm0w7GQ0wW3ZklVUKGbr7DdCeYw2uB4gi7YzRo3Ft
oQ6onUcfkz391D61zhSWQ/bbynWSAf2najMLtUN/+nbrIFgEsWCaZXFe4/kkht8mgZEVOBfy21yr
3/DdTxXHPGltUlR43MaPM0zMJySd5pWl9VPHg70qvCEazeDNMPQbRndt9a5IySMk5hCfN7eN7kDJ
iRpA1LRzEXGzy6Kxr0aUOAuNkq9B4XFT/9CWo3EwlB5jVOvGRAWIuzJIloBjbaBknYOP/IFbQZ0Y
gbMrqt7cjkWnnpti6N9SaRgPiJ7z0J1ciBb0qOt0uWdF3JjaA16CfEPq3H4ddYrYmeBqDJ5O4z6z
g6frPZrL0JSz5saiPacDMzVJheY/Rk68EAOJFNFdoEIPGSdCozkyNY4F51AYQBzlNDzYgOLxCBYv
HfPGT3ThH/oeFeTrv+tyf+rU+QSuyTOXGqWNI+zas10M5Q5knXYQK4ZuwXUTF9kKTzRv/8/Gogem
GmICnwX3bGTg0TC78QG42o2BVEdYbVSXxZQwlMAU9VFFUO8+d8AQy07vxf1I1X4c8pWj2VZn04Mp
nRvDMpd7W39+3KJ5ljlwiI2FeYox2JbOqxccXH0D93HLxKJ91k9mO5iOxkC+/NUJcw//vcWB+5su
IEodHj6X5YCP5Z9NuorhUpmnhYC9GhEyaKW5unFYLi7kj4kl9ifTGdqMHJ1yZqLjgTgQxVD2Otni
b6CDZ3YWqAxtMVVVPjiIigoqVoiAwHob9erb9XP5H8Dev/qNZ2YW5zIgbGDBiElu0oopKj2LoAxj
ttAt9L8j22zC2ihjzwG1QTEaTzKfj6J1j045PmtNHzHqIKGGMe+y3pUgYypsRLndsRvUXYoKRNdN
SO87NFPKwG2T8cSJY0K1oJsdP/b88gZk6uI9Dnxqg+7NJMRdrCXPhrRHHQmjqOTAIWXBMHx0fbsu
4ljOLCwuik4zN2sxsAbW8h/M+DCMlza/90pMuyPQuW7q1mIWFyYDnxA8MFiHCzcPJ5eEWVrdWM1/
gCP//vh/Nux01s962sgfprY9iTI3IgD20YqlGqJuMh7J4MR4qw+6bsAQWW+qPH2+vrwTfOGa6QV8
AhmGQkMWUpllyw+1Rnth9tZS8f1YNG8B9Cwxtvw3WKqzj7dAVBAKpXDKDTBC6HGvJxFyBNndcGsg
+tKHAxTXdDzLIp7lLTYVSHmDNJSivumhe6W4E5ty+hvgxrmRxUtapqrmPrSKtkNWrhvISFVtBj5n
sb7+lW6tZfGVwGfkIsxAHeKk1QzeeMD0Xv43C4uPMkG2fZxL9KvrGfUkp4told94e097sTxq53u1
eBQ4B1m0Z0rM4dj9szb79xTCMOpUTJdTeuPW3rC1BGJLQ3kjKgtiS7l+kkUDIqBx5at3xKjX9+3i
3T1bFV28D+MI4PJsQ0WM+2jTGBxYkXdBeFT5b3Pz60S/600GLvRfPEvnZhc+tlDE5VNzEoVVJJwK
GmaUhfKWMsjFbSSW41sEE/IA8/7TMenWGoO2seHJK1Rv7DmubDCtWtNd794iybx4xM9MLU6H7RpK
BCnIys3ReUYHcuu0t16N043/1wH8Y2KJsirGvjUgeA5X3qTP7jitdNXem0Zx47Le2LSlphOdfMw2
BkA9Bur/kPZlO5bqwLJfhAQ2YPy6WHPVqnnsF9Qj82Rmvv4Efe7ZRbu5WKqWdj8t7Uo8ZNrOjIy4
CqF63ccXq/nSx6pLlsqOtAVYFzq4LEYgf7Gio6/HN6ILnroScJBPdGrZs3mTTttKB4gEgsDiDOAm
yR+NCqQlzUMMnM26L6nWZ9ois2MwzHjGchvo1D6xDml/7Oz45I0P60YU+0xuhPVxJPxvoLML7zrW
AQ5KuKbqb1ItzfT7bCRRTwHgF6iPOaA0yoNXIiy3ad7att7/22gkB8UTrWG9hYYTL0e3UQ16Wapq
n1OtiuSY6DsMUFdE1lfkrVsG3zM08CpZJRSrIt/mK/QHRzGzwHSYpW/I0ezMyHtZn6rlNbFwxwbf
+nQx/XNNjM5vcPNwAOTnzbYYR9cLf/rIKZZKzuPJH/6OMx+WJMf0gxh6JxSnNYQbr1u/u27RAFKW
3nVhFwCyGP5DhYx7adtfrczZBWbzlAY41+OYKA6n5aX7+BDJcYXIByM0/eZcRjgCSz/54kGtKEs8
VYfQbxrntSFLrltnOhVhRyGqGkXFvuElZOSDPHwA55DY2zF9boSFu6TunUSunbkJPktdSz2ksUp0
+pT2hdb0kvXFV88pT9yMb8okvZSh9t77FKg9i+2iMj2jNbnfiti++GzYlzZ3x3rYIZcMqJL+XGaq
UDE5z9qgpumdebGTNkPie2gvaRpUDUR5TMoQWXprePHLYlcWfG937ev6LlUtmeTQHbiZWrtB87VI
801nAOpTPVVht1m3suwLnIIm1aQGsi1/jqzuSRfFRodW38xAUtID9zEQRJG9H6pQEW+XB/RhSg4f
yM2h/xfdsR5LJ66rbe9ApFPZbmVNf+fvxfrPjny402bUqsEf0CAPuvBvtBHOkQWCHcsIgvLULOKD
HSInJ/jFc8B1iSwd33qp4W3BQxofogCUOcJpjS2I3l1b0H2Vh8js9ua2NXH3sTQ9clPeAeeSUOeG
+Hzn1N1OGAlFg06OciVBirIouUtjH2g0OwCMSrfH3cjbt9ICJk+v2Q9hOvu0J7tWlKOLvXwFdfYf
1YBSZQ+m4RRF0zE2fJTkO7rNqPeGYl57zI34Z5yhpI/cZrbNmMfdtIGSRozKjWuiKQFQvCYE/AcF
l8KOhn0e6c42MPRqi0qRqptHsZzy5cYO9awwaDmJFhg3vZ/+Ylp+5WVEwYCo2KAy4U5NY571yGqc
SyEOvRfurKLatCgRWR3frfvC8tHzsXGmEc+8vKeWYdMEI/Ia/xQL+xi3uaIPRjVp02hnJspwzO0S
BDFnO/+VDAPgp29WqZixxWFQ26KmbhCKDpI/bRRtw2k+tZ6a6FWAztYp7HNFrmDRxWYmpGFoBGk2
ETJx5kCMtmLX688WSjpm0LhG85LuodD7iVSBTTm3OZr3DaZLB1gW1nhP0xLNF9HRytARc4lUrcHL
8/ZhQjq5DLPTUqsBh07ZgG0VfV0JVVyfp8f5X5FpNghpZYCST/XOB3xaVNBaZVl4U3oxAJDJvebl
oEBW8REs7raZPWmZjCYAZIbYYNptvqH4s6HWU5R9XXcalQ0pIaHp9tA3ICWBdmiHG9QR7CRua5zW
jZDFKDAbiXRMETSQFToBN04KbAb1GRAm41F09t7Xxb5GqwMqiQfh6+9Fqe21MDx6It8Iat8iLu/M
rL8abfZa8uLY0+HKotWRig44734X0M6lPD8ERn/O0JImrFjBQ6hadOnYq4qoQC0WnNq4jLph8xwg
JctAtZUar6lwdusTtXhR+Zin3zmKWXzRg15zkhEEJIP4niRPFduZies3ONXeEtSm1o0plv43KdXM
WKzHqK1TvKLb6Lka7lNor3hCEWkUC29IN+i+Qs8AbXA/6QOk7BjIwXRwuHeAfHbNZ4ousxhjSDEm
7QI+Rhzxv8RtPYPoSGexW5MVis2s2BC/yTpn06Z5FbPHCCdaQQPgmmNIBlt7CJXj1lEfBlVPrGoC
p0WcWdMbtBH5AwgPchAHp5S6AA0ALZO5dvQZUuT5/EnhJukAVApyyDTlw5eef4mCdhu0uWLTKaK0
IcUbY0CXd2njSZVDV1GLknvd+Uyifz4OKdjEtE2qogSle8m0qzFuXzGBiqCgch0pKJhejCb23wgE
CHom5u2UyUXI2v6Tg8rEOjUYosbOoM0ZsfNgEP3iOFkGSOOoEjFUhB25XgstLcRXAVbEIbsZcDcr
02QzDrdDckkBrE++rw9LsQWIFBPMkPBSN3EYoKlkE7D3zFGsjsJniBQI4iYc7KHCHhuScYD+eoKq
gR09hFkL8tFQcSlQGZOuHSgmZWUG/fKzgMwkF7E76LZb0GSL+6jCdxZ3HXq+sbcoSnLyxMV4wpYg
jMENx+xPbciBzmjcHhCgT6zPzIw0feiMqSEuhoJsXiduX+IAshStvqqBSHPWszzq2xG3Qb9/LtJL
5d0S/WF9ECoT0++zuEmHaMziHNrRmXYL6IOdfCm5YuVVJqR4aWhxCV9E97VWP2pA9pcn21S8BRY3
12wppGgJvjM/9UYwIkT+Lky+M39TtxpaKFUhUzUUKWRqxKqMyAJzD3BLm8iim75HucNTiVSozEhh
02Z1Fus2alOpc2NYxzF7SZjC9xdNQBGMgYCIAbUgLQrtAWEkDnhRs+J9NIBJ1PJjopX7T+yumRVp
XVqABAHUAvgkLQuApmygCVoK2TpkBf/NkLQwfpYnEM6C2IpBfwVGtbGnVjXRfCawQGvZoFBnnFTH
/nSWPMnb3gQw+GygRTNMCRD/nqvT8VOD+c+MLHKpF4J1eYEEdD4EF1TJn7PWsDdmZH5qdT7sSOEF
tMaiCgHhOqfRqyiOLPbR8PT6mYX5sDHtw1l8SaDlTtBiNuXrf3Wp2I86gJkmUyzMougCUgH/tzK2
tJ3L2igq1qI66LD8yWExWkLD7GTw9iFFbOMCDax2cOWF/o1ovRsPwHvP6Z680g9dYfYcB1FxgPTe
2/rgpwn86yFsg9IXlNscrFX6n4P3g4iPDJjVc49exSL3rxDOFZmWaWBrJqQkP227pDV0+HHo7eL+
2PThteexjdmoWNAX7z6zsZA/x9LEPev0voSAc/GehAAXojmSjr+cIgOvSrKPk6f1uVseGETq0LmA
4gWXfC0Ki8Cwo+lSR8RPG4RmaMO0ngcoCaO+6H1bN7a8UP9nDDL3fw6urEitpwRxfQiyx6Ic0IMg
hGJAixEXDKMg7AbhhSU/8TLu+DVBl+JZT8pdm17pzrl1VKzMKiPSnaRH+TrlDVYJ5DobG6+Stqyv
ba0+rM+Xyozk1aMGIoQQ7ApgY/vRkhNQhBuTKaLT8pp8zJfk0sCr62lvAr1slo07tP1tbFqKJZmO
n7+d58OEdDwFYRDzoUOgTSkAjt6WQ6LShpK7Odwa6FdanzPVeKQjKmAOEeY4CXuI986qNvln5K+h
uOlwysDM6NiSh2qlptGMIwaiZWyDgpQr7DctflkfxaJbzoxIG6wwRgD0AmCZeBsds1RLN1kRHLKA
XUYHnIzrxhanbGZs+n12eHicUFvL8EDJkHRrO+c0BNbzuollOMvMhrSV9aj0g4QTcP2Z3TU6sy5D
1F2yrLyqQu+pJNYFLNj7wi9em0hJ3rzoRjPb0hYvIH8bGxRUPkX+JfUf8uqig0t5fYDLlcop5lgQ
qKbWXzpkupOANSKrz1pEMiAqo8hFS99UTgFbO1pD9qbQr4sYXbZQUYCOfVk/AcP40BoNkPf9UKEn
GP2vtOKgmqvjF/RGhSBNyMkWj0eQnJQ6vevQsIUuuIklDrjEBo0/YCUDc0mEZsJeSw5xCcAtn2xV
tG4VGOJFUnh7NkDppKCg8/KCEZfMsWJXAOf6G2LzvcPZQXjNTesMD4Vj7XJ8hxUZt5FtPKzP8OLJ
+J99Wz48ChN96LmFmNuZLRo3nO1gvpME4kAgKqlzfkiTzzwLZwalMz+uIAbnxah8FCB5sR1tC9Ue
r/m1PqrF2DgzIkWTIrUN6BjjEd0N/ilywPNtv4eDtR3R4RTWCnDXYlQBzxhYyqAlwJnkhF1iU7BB
4P1mBz1UNX6MBQWN7NlBseUTo5oZkiK+kwTxYCU1PC54IC3oRYYfWv1TI8S1opd/MyXF+yRnUez7
CF6MOTsvD8ALhGdcsq0gvmUZn3ljz8Yl+UDg0zqKkZg8d8y4EoQfCPIS8Rj+2zrJNWcjwZPRGwGP
Y/YRwKihfRfsTf3OWtx7DuhCmQ11Qcqk0eQNQDEg6gM8eIwOoVO6XpuDgPVrRNF2l377zDr9Z0we
00DQEsVasIA78WMyohktgz5IdkL3z67Pyt26scUT7WNkcjUZEmIlej6A+BpiFKp4UT/7IW2260aW
veljRJLr+r3gTcyRcAG/xyZl+5L84MVdRY/rZlRjkU7n0kyrMBcIQ9x6cDw0M6pI9RaPx9lkSVGh
SbE2UQreWr/K3RpEBmVibsLq8d+GMc3m7JKBW3kLRhLApkO0gPfGpQSjz79ZkILOCP5qACFQpc56
/cHw/ENS6Ip0jsJjZCXgsh1HLRwAqA8s9r3nyX0t0lcL8mZjPrTbRGOfeXY6js4gUI5KNZMmjRbZ
EID5Ha2FAf/S1uSERsB2UwKxHzqpwmcWtzOuLki5mIDuyNGgRcDhPWQVz4PZ/Krr+gRW7iuAXu6Y
V39GdGC6Jv0/W3IwEOBxtIsOYk8N+dIRY2NFuWI0S5uaMQrOOG5bSL5JF+gBDccgaQJLcO57G/QS
bTSIDzPQd6zvOWt6sspvm7kdyTtJGZVo5kXipbXBsewV3AWtxc5hLdhNuh1Aersize+wkCdNxDso
Vt61gbcHW94OHAH7rgI5XOJdc3DuGH6OljjjQDNQqYBJrwnYkbXhW6fxF9DvvLdBf2g6DTq3hVs6
w5UY/CMIJPfakF6zaLgrdVK5bdw2iHfipgBScNOPzUOSRriSDrcUagt73tbXlU3ueqadqjK49evk
0LTOPhTibszsA6tjxVGmWofp95nbc+Cik6pDH4iO+Z/qH6W4xEo10OmkWlsFyU90sCWlTYvGQzv3
930A1q2icPWwccvad2NRojx5r4UqUZglj8HVzZzeghAMkyH6pWY7FIJ19ZkV2q4Yarw10U77EvmK
KLAUdeZ2pIMmsiA+nDEw0IYtc7Poa9a9MGAcB5Afdr2p2NGqQUmOA7QMdLXySXWCXBP7tbAJxCEe
a0+ldK2yIzlOKLyQZNnEsd0WL5znN07KsGG1qwREeooxLR2hzNEd0+QofdqmdJM3O1ASa63RnkHj
srV07cEbTRV8YXELzmxI88bAstqaNtICgAKjqS7G8lQAmJbgpBw2ESq/5b72PpP4nw9MmsSqDsXY
TBf6vrxE3c/GuEtMhQMvbr7ZuCQH1rQhQX05AExbR2mhJ5s2qyEV4kHJ/an3kp0ini45smPiZeWg
bU2XtRObweQdZC4BAgEug2dHp6LuCNj2v1mRbgpBTqtxGHVxtvASFyzb4BTXm5/rRhY3+Gwo0sNE
b5wx0UiPuqVxjEJzn7fGhlSPwIorRrO8Qh9zJl3jSdzUtQG1THQKPZboLS+SYGsGdyOQpb6ybVEx
KhkSVIVG1Xlgjzlr1NpSBzcScMRt/BxFDdaouhCshd3g6GDR1ZkFEna5wkyq2In7God4ERSQj2cu
6sC3TW8e1ldqMTk1tyP5rm0NQZpBYAsJsFR/1JM42/e280Vrkme99+ytaXEx6cprgKWZ933QnNY/
YGlSHcNAvhoJFhDMSfbRWpDXRQZUzdAxV0R8Y1ZgOdW+lXWyX7e0OKMzS1LA4HbSmkYCnWBPPLTZ
xQfdWgwCxHUjS+EWNzuCFkkQDFJdOq8SljWVniFTQ5MC3RA7MJ/+owVpwkA3M9AynjAbGd+mRrkH
G67CxPKafAxCmqmQ+mNqpkhhRMi4hUm7sYNvDfsZKg/cJfd10NIOoVhi2ZAk/fOGBJGaWMQm0C5x
XDy3nLk8Lg8iqE6JRnfQeRWfGtiHPSlcgN1MhEaHcmQLpt+0uAq1BzQH7CyVxuriVoP8FjKinFt/
KVcaemq1pYXn2IiWq4Z7b1Wff2nC8hNQXkSG/8xIwwFNqeHUjt+eOwLSoi4Te5D4vhSUPq5v6mkZ
5CvmzM5fTxaQSGt5h1cy6GSuxYgsbEquuzR8HYzyLgK9ig5WoXWTihl0iLQzQO+RdALOOoKmlTjX
NohKhvh93ciis37Mn4yINz0xkMzDMYXY9MKt/uSzz3BDzKdOciXqgOvJIwOOW9TX0a57sOz3Vm8V
UVw1W9Pvs5dGVNhNLXJUmbIUfcwmSEP9twrUPevTteits+mawsbMSpwTJKJ1oPlIVG9HyHClWrbL
wE+Wlu+R95mL63zmpq+ZWUsMKkgOVsBz6iXbnLQ3lV8ostyLcW42ICn8ZJnvcR2sV+difG3QExVa
HSiZwT7cG585ez4syb14YcNCnQ7IAHEQTXWdtgOD8kGn/j+akS77qGGBZXsAqqfmt8hAuJr2EveK
YohiF3DJM0euiziaLvta2u5bkoO/T3cr/cb3vwDesV3fcgoP5dJhN4Qd+DkrVLRtz9lY5YDMvSK2
qSxIDqoPmt33ZQeCHHIhWbNJhkrhNgrn5JJzQvsVJdUCNCRhnr4Ro37N2zB1E3SH/dtcSe5p2l1T
ew4SZjSN3Cp/or7CXZYHYgFXAOIq9MRIUyX8viBGFFbnKiVXEesOGfH2xegrEo3LXvlhRpovmuH9
05AIfRBmdNWKZm+l8W5o890YqOgTlhf/w5Q0ZXrVQTgnB/oxppUL1ly3DVW4oeVJc7jpWCYzmCXt
YDqELGgJoPAmbTd+CeIEtqORtVtf+0UrlFDHtAjk1ahkJYhyx0mQbUKvaHrILAOkvmA9SWyF7y8u
DQXUSDenAcmDsYCu5Z6GrvXGv4TdLR9rSDJexkZXuMzvBoG/bhwzQ9JWC0VUBppnQUqrBxl9ZYbn
MHauutH/qdnsIS2KxzBlSBc6J78wX0bwuZlluIv48PMz8/ox4GneZ4eQ6LvGCH2U7q2A3qOV8b1z
xm3MwuO/mZH2IWv92GgpVMpakx08+5kVr1XufOZKNZtT6UDl4O9woM+BKxX3No330zF/lc79+kBU
G0Q6UWnCqyKYLvTgyb8PsmIfiWqvx9Yzo9k/mpIuvzovCh/wrercxs/gbdgknbktu31EBsVmXPat
//aALSG3Ct8fQyeDb2UFu/MGw2W67mJffMoM1HRRkHSA3pKmrgQr/uAzID+D1LgIMl7V/XgpC3u3
vkKLx7cJeAJYCYmFZNOfOxq83UMTOAytmTUY9qAdY9ne1shBMV9CJN1Shb/fPTh/efLMnnQlSSqw
ViYO0nSeVmyqftiAgXKb4b1Q5LgFOWDwfCj8NxsaIz14lXVwrxoQhWlVm3/aDWufId1afGF21ljn
eJGV2q4iFLyPBkJ+XZ6MuIKMw2C9mlYTbvwmfVqf8Gnd1ixLoTnhRedAjhUJDsjxWiDkNXr/qPve
JRZavcFVCgKLHtuuG130w9msS/GTVNEAcR0YrfN3OwNQxPgVOj+aQPGAWnSNmRkpPHIfmUwdhMbn
GE6oWfWpyKJTk3fP/zYaKTzGjYGOaD5MVE0gdMYezQn4y4m/61Txa9k7QMyCzg4g1mUEpVkASmuC
Uh/9Kp3boW2EhZBmATd3A1ZZrgLhL6/ShzVpa2RaDk0HB3LdDDxoHTSN7Q45KfotAqvq+gxO6/33
JvywJO0HJvQY4iyYQcfuX3ojuu1NVaVmcS8geFHAF5nDiLQXhgxlR9TvANwomnOcjte207ngONmv
j0RlRtoLeeen4TgAEuCgl6j2240G8nzWqzTXVGbkw3LshJ/FSIH12GpDdGVntx5XDGVx+WczJkX8
wKNgiPqdTx5umuFSpzaY+U3woyaKo2VxVwOWx9DEbkA2VIr5fVcNhCe/61rZL7uOIYchXp0+eYvt
8ImW1cv6EqnMSSEf5BS1zphXnhu7cqkG1obG35GgPer83kTld93a8ix+DE6K7KLRgRWPgHCsmmcS
vwB8D0XBu7L/vm5m0YNmcyh5EAjRIweRDs3HFkhUveZk6dVx3YRqJLIHecZgkBalmRKcyWl2HEFx
MWqpS71UYel3HPsrHsxGM33K7F5bZVUZ1hnwOx73XSouIoD4TbPLqxr3qGqTHSfGdTPIN2OcQHFO
8cJb3CAIE7pD8IjAk+VP64UXsFRjKFlDUeLIO/2MfoJLGpBDCnEkUTefQK45M3NSmBWDCC3RTFcQ
452Q1nW6V6g/KHxscX/MjEj7w/PLFjpIeLH0JHqI+viVt8bz+v5YjEk28P24uHHgRyS/IqBGDvwI
mX/mkztrONVWcNSIoxjIckVoZkZancRMexbVDLBMpwMgF/iuSKAqY6KyC8HRmu8Hh6AlCWxDkFVc
H+HiLW0C/NhIaqOpRVqpJknKupv6+OK+u+9EeNGIiYPXTu9Nc7hOmHY0SyiRldGniiozw9Lq1doY
FvGINhpwoOJY0cYb3g2fgDKgsPvf4CT3joiedl0MDgmmmw9VnYAhOT82qYViFL14nYruZXkdZ/Yk
H4cSQzl0RlWfi9C7sqAAtWHx0CAYF8cwYG7N2FMOzRU+sBerBJh4fSkXN+vMunSAjqZVgvUa74w4
G6F0cQu+FvSwP60bWYyYMyPSCcoxOs1xoINtQMUnzP0tiOtH8z7QVELIy4awJadeIYf/Zv+excsw
1RLeA6uJSzx0H6Au4GRP8fgatanCA/4/q/ZhSVq1FnyelI1pjcKHXl61RldvGyfLQdWR7cs2uLZ8
mri43HPIqlkCUprQTF2f1P+9D/x1OjgUT0RchC18y5/xOUxjs/PRnnQWVqNvoX1KIQVmTooXFbmF
xhq09BpBDyIyrsJWJJvWZleGP/jXIB7dEa3eOw65guaNgHDP+KgT+xgUaej2AXI5QRLcmll96Rv7
CrgRyGr1+671joGooL8kAm9j594blDgPPTIi37yIn2ybv9ipDrU+VNqJEFsI1N2GXvJFBwmaWY+X
DhT0KLZCm9KB/pqns5sR8qMN/lezJq4YwzcP6Uw3I9H1mKRfxxSUJqQSjx1uXQWg01kBOTOoA12B
/nEbJyjXOQT6sn513ztJAmkkAmopH7IaCfeMbRBb3sFq22QfAW2FAk++8bJmVzLol8bZE3h4G7co
ghfoPZFNP72KkEvb2mEDVUXHQ40pLzEU3dXz7qVuM7BW6O1d7UXXTJTsAL6h3UjTcIusSXwozWCA
jnwJ0USnPkKc4ZSXA2QdUvYaZdpFtKCmoqzfo1jyEEbFBZXHe/RkxS7OiXGj5eG2Nvxmm1Qj3xcR
O1Qgpd3FDmDpdeOxXTUWxxSAvT2rgxtTxNcp7om7gOvtltdY9SQsxm3iAyNfhvwq6KDWvL7XFk/N
2U6TdrsZgW81sUCdbgYt2GSiW4hadwobi5FoZkOKRKmgvln4NnpQO+MOyKRXL4wxMhX7gGooUizy
qsID9T/0uUHJe6eV4isT4G5Yn67Fi9NsKFLOKx4rrcg4nvWoi23z5gQO0U09PBfYRJn2c93W4ln8
Yet3oJqFPKxKVAiB2BoPocvGbyXUmYLkjaRfkuLr9PgatR/rFhULJd9vgNJsMt4hGw8Y1MYwv7bk
iUFm89+MkD9jG6Flz20DeBN0C4eOA1aFnxWoItaN/H5R/R1BcTLpBjj5dSJtBispAqDOzfqMf9EW
gnnWltnpVQ+8KSjz7lF2PBde8xR0ybnIuu8aH24nUkRWF9GWgJtwZzUsejR4QbaOb7Adt0a6s63y
GQ55WP/W5X378anSnoI+BURCPLx0DT+5hsZTsRFJo4LFLC/tf0Z+d5DNNtOIrsSW+oBx9h6qR3e+
+cNUFfIWfQNMAxyIKRuVEMnNAzMF84+PC3iJRhgSt1da+ApY1iYYLMBiFVt1Oa05syYtsCMCFsQ6
3rgauGYGh7t1xm6Z0K5F0l8XeLR5ECS3tyx5Kxq618CpSQeI2RHntL56y/cFbhJKdEsHVmya+dnM
huHoZxCtgdPouzGqXN9nblQ/tem+Rb4qCsExjYQqy9hu3fDiis7sSpFbtDzNEw2PkYyCCyGA1KTp
dp+ifUUbHXRsdEI5SPj+HJ0daqNtReg9j+Ix2Q3V8BzlxnVcB9BNThzoSRdHfSjCjTbiKIYS0FPd
sieeFzfxABW89REvBsTZt0yONJtpIAUM4TdoAvSr0O3GJyrQ3BXhnmBBvn4g7hiHmxG6QOtWl+aZ
Q/FBBxcZ8NYyEAavZIA0K1+cR5CR9y0eJ9BgbvBG/4wZhr44bkKh6bfGy2xw4B/3K54A6lqk4g4s
LXXtXRuqF9DiWAgyUNwxkQGSGadAOphnToAoMEmYGIn/0y77y6BDZ2R9MEshjc/sSM4JAWlgGms8
+ENy0QPiMkhSrltQjUQKmhRsyA2PAfDq9PcKqlg8enRqVdBcHAb8GgwqNiGMSxtO6KOVDHqEfFBB
zlaWPhBd+7o+jmUToKGn0ysK6/Lnnu4hK6sNFjIxenkT6Pek/bX+96coIJ+DEw3o//19aZ4IGPWh
4oDCZpHqmwwNvgmEeilq1FQ7rltaXJH/LBG5RZa2nhENGcJ/i3tKHN2YJhqNP4N9+RgOekn/nK4I
mlvE46h/V9Zbb/YbK9H2mYGnZ/0aNYlij63PHbbBn8bshNV2AmXNMwU5l0avHSS5nYFtDf1tfeoW
DzMklBxEGLBgWFRapUx0Y9dCWfhM+6Q+NCL18b5tTyXBlk4NcW0mxSEh1Y0Z5Ze0Yz+QDHUdvbnq
WXqmTRgo3HdxKXGiUQtNJIz/ZmKZxSJI0mlNnZkT005xMKEDasZ496Tkfn3Yi/M7MyNdGLymiHyI
r+Em2OOxaZ7S8aYQkOCz2/26oeX5nVmSvMwTHbpXhqE5N3k7QFbdvDDuPUZR8iOI63cIZf2CjnS9
yQYo4nZt0m/ySTEa6vHCb1NwkXzmqYIwjwiM/jCb6tKpCsE56Iv28BXLjFED9vFPEVeWLmNzC1Lo
Kow2TrnA7aDvH5mfbkh/k2vPRXwxVbnk34fGXyFmNphpN812C1i5UM1OwZVYjqScJERBMdRoUL2r
rmNGDzSBJnQ2fM8EY5s05tdWRg65lh6rNkzQLkah+B0/gXYVctZxo3rfTiu79nHTHpx93NinXCvx
H1jDvqbhsW7brcee++Qlir443a/1fba8ofmEB6ZoHJDT6nFf+X0Vj4hOpY9nxo0DmBnNH6Ecum5n
eVAfdqTtU0fIjKQFZEWGblKW9uwRUkDsV1jmaDVO3kIvfeWOshNs0apFpgKjblHdkqbSrmhLCnRR
n7voMevB/cBfW6hcx91rSM1dtlsf4+JczqxJwSHzBzN0GjzgAkipM2/cxxrOE2fcayr6qsUjeGZJ
Cr7DWNsEwol4Z1feV6NNL8ioqbQzpr/x1zb8sCFDWIIsGDSIuwFSh0xiIDzIqPTbHmHeM4Gstvc9
I9u6fV+fwsUwPjMqHZZO1aBTb5IeGfAg89ERRo1m46tYWVVWpFOyhejRqHnAb1pNvdOCEoLUD0at
akRftoKXJUdDLfj9pS0PXd4kjsuJx6x+QB+/xu+s/ukz0/VhQgqZgIgKx/Rw0WdoNiMi29QRJJtV
JNPLu+3DyjTQWUCKy9Rv/InJJGTdpqbvZaDqb1ZNleSnWV6krLM9sHBq/Y7TcKulvzxb1XK4eMBY
H+OQ/NNKoUJec8AAUg+SAX7rMnIbOJYbhW9KPSrVnEnHd5TrZgzFD4woBuNVU7lE/76+9ioLUgxI
DZOxPMaB7HmFG7bllqoqJYr5knniRBKFI7ERs7MAqsb3hdWe6uqOJxAl81ViTcujQd+LZVmEo7ns
zz3GoCdOwwgpicHrtlXggypRJTDgLMfnDxuS25OkHIrOZwBmmsWOhPl3ZL6PNAoPNRRw2ZDgWW6Q
gzn2xyhrr8MhgXCD8Sp8/30YwtMQa8fB5yePpvcjr4967pzaxruHpHQJkK6ggJxytk3H4rW1+HvF
092oOT/BSFC7dU2+8fSno/WPhZXuBy3YJ2K8q/PobrSHu5ry957pYqMHzXCyau1IneHVQYptZyfB
t8Ec7a0tqq+RF3TbmrcHMRTlRkD/KcmNcdtn1s+sD3dxYj3onjgIot+l0MYduuHawjPWKIMK5EPZ
PsjHrZNZ10mo70ykBnRoT5eEXfkaf+6Rya9L6G1ASRnqrPcJ5xdAZt57W9uXeXPpDP7Ou+LJbiBY
2VqaC1alvV2mp6IsD7TQbgJWbqeLBOBQqvCg2hxSJO0rkoWFhlMhDPtdiqJgZr+uO9NyAPrYGlKI
C5FHCkuCLANgh/vUibd1eq511ThUG1AKc7EVOXpgB5gjb3RH8zqLBldw0BO0b+vDWb73fAxHinSJ
Y5WxQKILRPTXRUFOBrtvAwEOGZRy9XTDg0+Uqbn1YU+KdpYz9D2uI1DoqRo3FF8L7my18mqsvhPb
2K2P7TcH7F8XE5tM1hB9DEsKFXpLdd8GPumcMGg/1yzhbuBz7Vhqmf8YgVUMvu3ZuMWGBCKhmXdd
kfE771j4qPXJTmvKYIeeefM2rCvnaAaJ+AIuKbHJ8uAtLpmxLdByUTUalAsqSMxyAc4IQ4TZZhBg
YrEz5G5DBz5NibhwG27XdpXlVn0zFeUANayb57ZobuPIM7cDdq3iobu4tLPRS0Gsr/0uHg28QJ30
qmPxcwpWyMGGaI5VbBoNV+vmy/p8LzrfzKDkfD54hYFixKlZcPNUBPUxaOnjuolFv5iZmD5hdsFw
siCIAwJSkJz2J+rUdGMnCQiqvKdKVxGGqmxJnm4Eous49MGR8+ForvuhhXgW0GuBhNz6oBZPz9mg
JGfPSuaUbQpKQo8GN5nJvsVTiYSYFlI/nfcaVdXzusHlheKorJuA+4DK889ZpE4EUEiOCrzdmhBy
jzZkVLWkLRLaQgXmPxvS7rOBi7IcAX0xAZX2HRlZuil1Vm/AKOKWYXhr8ub7qPlsg85psD1C8qR2
ynJTOgwJ/9oeT41FQlcL7RhvwMg4rs/AtHZ/RQZGgXTC+AEVk9aWFlUyOjEBeqWh6M9L79DsgSyl
rYh2i1toZkZaWYOEUepTQCNN2zhXQbrz7e9ZEaM/T0W5vNjTwmem/oe0K1uOU1m2X0QEFAUUrww9
t7o1WvYLIdkWFPM8ff1d+NxjtUpEE0d+2X7YEcouKjMrx7UER+43MWk4KBF2g1HdhlK4yjQ80TWJ
3aTud0FcPFEO0MSqrRLLK/KzUptwbs0rAZLOgj4vnVrw8WHEs9TQUMdUAc3hmwDuyYg9sGiNtHcB
Q2PpHoXQluWDSkYVIH9RMjx2wXgA3SkIvcKFe5w1mPePK3arh9ishz7C5JhcnnVja9AFtzbrAS7+
vmCQsmJ4XDEBFZsoGdYT1pxqVpI/0Ow0oCdzXfVns/ULWYJh9nmuhY1slruWDM96ogUgtAgOPklB
gFusAxrasYd/g2TJzS19ROF5UNJ6GIPCAKiPUZzjTr9l3hLjxILm/SmVXjwPAZP1VAtT1I7khyzt
7IqEDmCR8r5xr3/Eeb3DaBC6WeCqFkseUl0HOWN4G8oCpO0Ir6O2uVGDZEHv5vXiXYygF3GWNm3X
INhkw/iKuGGX+NqNEjS3nVrssb76+/qp5j/fuzhBNeK6GNO4RvQc+MpTnIdnxuW9aSonKjVP10XR
JVmCNiRamSk98BBRThzuEEAfpDY9UPQiwaEY/Bo5mA2VeKdxbUTWXZyyttqbAX2Ie+1gxOp9NkqD
XaPOLfnebVkppzzOV3mtu9wAKlnWY5TBP2PhZyVloFqu9QF1vNBpkM6PWuSqXvRi1NkdgtBNGGSP
npfdcO6tjanaWKNkFenjDW/HfRPIboCpsSgebTWnZ6NrbR0Jux2Mhbe9/kmWdEqIbWpMxABd20RV
O/wRmLuqu6fawobl7GT21GT+r95Ov+HCQFQPGLbRoNe7ECPFNlYdHsAmv5JldH2DkUmrjiqvSpM/
BFrf2FmGRJdk/jFn/sI28dJZJ+24+B2xn8dxImObuFMfAu97T6mlekudnnmH835Y4UkMKMeyQAJv
0PTgbfDhE9RyWF2/tFkLRRECnJxIa7BQ8fEgeNybeohQX23QqAsx+RdHD8Q85V7qIMi5Lmv2o13I
Ej5an8S+FCuofXVJvTHGwWHGmx4/f0UIlgyxg63i2wkux0xLgpkWPN5lqX+Th3rvF9oaQdTCd5u9
G/YuRnA1BHFIzUFSvPONaeCwBQmcsvDQzYpASKQoBGg5xp8iz4WOVbqv5DnD58rA/1qk6m1dLSEn
z9wIoLRkg2L3BWMUmmiyLDRD1YB/HvzbQH0pqqNe/u+hAURQoP2QaVxWFe4DQ5ak7XtgO/SAC7PI
UDlcoXsp5W7F2QZq6f7P9w95BlAxgZyDQQNBoWs/S0c2AuRhCAApWDyH/HeK5sR1ITNX80GIoMmV
TMdyqLDZR5sDpecw/PVvf1+wfGlofD/Q4V701HOSuF3F3lKbavqJQgbx4QhCkBsk9ZBHU//cDHo7
RJ2bmLXl6SdA/q+vH2Zeyd5vRIhx+wDjkPKAxZ1a38Tq60CepOLxuoiF+xDrtwWwq6MBaAUoanFb
pm8yyGuvS5g9BOaMgIaABhuqMR/9ZClr0mhgR3anKvJ3LS56KyDFCfRqD9flzF6LMsERAo8Qy4KC
+ga6iVI0BbCZisQRSAYOZvXsitYYCFqa9VwSJSgxCwaGRSe0VJLWsJq6WLf+Maq+J5HifOFMRMFp
sNIkqyIvAq2BHluOULW6rpzWvO1lV/FkAAovrQfMqgHYc2Udw2CYcRQ0LQvyihc+8FCAKwHy8Rt5
uLt+kumWPxnNuwBxPdwoAtAEA+hnVye+jbI5GJUMkAQXdlxO4++SI/uv/yZRcJ/EjLqMMmRuSlk9
YHnxaHLJSbNwb1TFWjEaJzXL79dFzqr6xSHJR1VveSmZlAM6oGTrTr9PspOX3C6ImKLjax9SiJ69
MKRBMCHXFOmwlblk45E4ZGW+BpTxS1DIa8nUHWmsVyU31zF4s6vxpvZHEMppRy8O1r2c2bGiu22a
rDQ/ekuUMbTz3ttWJsggq/S2CMeNVg03bV66CQLxwe82g1rClLjb5OnZNPOV15SHREFXrGh3zGNu
BQqVoc5Wfp/epXp09KPETeT0Lutk29eVbdmb2yQJXPAarurMOMiUbkogr6DbsuIqKl49/wLhFQZQ
/mo0mzT+IgbolagjeSnDS7emJZeS5YPwgxZLsAd/NnQ+3wdAWKZiMyFEsJxeUkriy4iaOq0Cl140
BK6Ko56kuHirdTT5we+suoBpP41Dg65YF50MiaxSKmGAtl03mrrOw3YhyJ51UOrfHyWORRu1NoZ1
jb580iWWZt6WICUY2jXGCxec+7xZvwsSjCztszjupAp4KmV8yJNmhy3gGyzIuFqlueBbuUGo/5VH
8eJsgpHlmuRJRW5gdNdsXWBkOkXXWXyJmHkmulcRe5kGA3KGrIugqUYLK/NzhuBL8vcq8Vcyz2xk
oQSolRmmRK5b9Z8L+aRFF+KEsEXTsiLBOPJU3VZvBomeOk/ZB4Z20It01ejtbaXHWzOMfgE2ZsN6
YydpylkGZ2g6VM+pSV+HvL9rCNnITbsqfDi8PL3rukS1pK5dRWa4Yb5xkxMVA8903fuouZr6zRAH
e2p6C4/WrE5cnEV48IOsiFQeoKRV9HyjB1jRRq23z2NLBSJ5hQ5mWS8BHsw63guRghG2gwKgOm/C
wpA1l3kc3aveaviCe599JN+liLXA3JNpaPYjSj+1Yit+76jVEjzA/LcDWDxl5jQ3KSg34WigtFrX
7GRlh7pm0L8FA7VJ9j3ir2PwBUB3KPm7NOEtCTzCidGj/YChunUe+/tMz9ckKBbWsudv512M4Ioz
LklZT6fZEIzNqaplVCtNWppnn3V5F2cRwj+5ZYXaqcj52qxF3/QVSOUOaZ9N7+66qc47hvfDCLGf
1I8qWoE5YAEyoFSxFO33JLeKtnKkvD+kAVlI/ZfOJXgGL6RxL4UYsNC0u1AOrJSHqwFPZlIG2+sn
m1v5+KAOguFirK8FWZnWoj4clXbmaypo6Z08yjaMe47qGd/By84tzDfq27hb7HzPqwljmgxACZSp
RTWR21FLpWnjhMpWlXKbxJKrxa8Lp5z/oO9iBEXJeMm9qjKKnewZT7xrt0kKxDmGXm7RyKHbM7ox
ev12jCLf9fP8UDH/1PeNZOcY/9gCoxB7Gs1LzwfTvv7Lls4vaFaj8SgfJtiOPqmcfBxt5r0Y0Vds
UdMMQiawNZkKDiZOhjxUObr+/rSrmW2ZL9sRKK6+cBQN68zIJCi2fQVgkFg1CozAoEjuy5FhqXrm
aEEwWkO+NAI965JRhFdRiUHd4k+t+SLKi7HHykOulmhzlWdfje6BfblQOZ0VAcoLrBMzFPpk4W2h
TdhqaYZ4A6vKhjX2VWeB39z9wgd7FyJ+MFNi0ugPALhpU4wH6YcC9cQKhPPXpcyq/oUUIVqTo6RM
jBLzN1HxNMRP2JZLy4PC1/8mRVAx7FKEgAABoomZNEdNeeW15JABoKFLaMhzj6WigFiFgjYQXXTB
X8lVnOjYjsG7otXrtsKeWIQ1yADLvhlw21QdeVjEf10/3FwdHUPQDDiFqDNgsUEQWk0JdJoir5Ab
H+CBqku5aSW+744p23sVcaSG3GWEO6Xu234aOmrhL3zguScIM3Co0coAfTDEXhf2KUOp7TFtoSLY
y7JkG+XtmhbdOm+C5zHxfl8/8pwBwJKxKYd8Cs5ZvE/SFLmcgG5E89JDx8Ch58nj/w6logKcA+uV
4EsFnYTgMFoVGJzE9+udNoKSOm0ytwORVZemC4MqsyoDOkGw2DBVAUT4x6yQ9oNmdCnD3DwSTj2S
MfX0MKTPBKMHMZXcLlxK12eydQWYVUCzRwlHlwV5jdmYpJNQhCBaa8nxPs2QSJf1gl3PvRwXUsQF
Z44dGp976B9hmbcLj0x+85d2AJZECErAO+qFMkdd1Yt6gJfddk1nFUDVv65qs5r9/rn+jDpcuPMu
4CqvCCARc2xZteZPHgHdIfWsPPodjXfXZS2daFL7C1me2nvIFLBqB4zVc6/wY6eTdYedy6+IASSS
Ysp06noIYiIw5apZVOz06C2XCHqIKHcsIr79QUETE0igwP4VI5ymDzotARB8s1O6cQChSG+u/CJ2
+gGkwwFn2xDgAUB0sErNazCWVt+XfnWMUhO791x3g7zTdoiBdj4rb7mvbfJOBYgD3WXmuBqDaNuA
adROVPnVa/2DqSrRy/WvNOtjLn7+dFkXl0GjOElUrQDvm4KBEflNi3Tn3yQI0ZVXR80AvtJmV7d1
i8dBfxy0JeqYuff18hIm9b44BeiKZK8yEVzFwN0LE8MZizvDkC1iLLixed19v23BrYTKUBRFj0XU
VA9sop6Zei5YufDFyNJxhMiHscArFBMW0neJw6LxVeqSFfKDRyLrALyo18h8bpSsQVN9cCY6kbTx
NhgEfGB59MDMcmMk5lHh6vdQZjYn1FW69l4x8i34WjYAZDpiBAWYZLXL8vwLqfrFTYjxlBSXA1qQ
SDlZ9eoDVkcJf19Xp3lP9fcGRJdbNjz2vCFtd3XX9rZZe41VptEvkN8Ujk6knxmaXAteXl0wEhFE
MickIu2YT70andyMnSnbcW78oqnW2Y1cGFtvKO9MbmzTftibKMw5Rq/UTkf7QxN6jm/Kxy42DgRI
tmGmVVtJ6aStj7BMKwHtD2Ydp+HldlCa1JJ6dtaqck1Jth1j9UCLJLV0vUC5SPKBJgjAvXq46cqW
OnowLC2TzCseIizgPTKM+gvRQODLvBh7KF6qPmn+Dw5GlUDZVBi2uX6Js2Y0YcWhnEhU9AA+2qsE
6CGtrDCJYuTfvfDcha0FWQtmNKspF0KEB0AbMxZzCqeAtM42GEfvXsbgc2SPBCRGpuReP9Pst7sQ
NynRhQ/qGkwq9KOJ7VMjt3PpOWHauk5+Yl5z9W+Cpo97IYiFhekH2JfYhUmCalixHeXUks1gHftv
1yXN6v3FkaYjX0hSSn1kvoqeseobt16mWu1Y/7wuwphU6tP7eSFDcN2d7IUxYlAk3014VzTx1mfS
nhqdK2npJsrkbyww2XrQ89RmtfZDQl3Gok2y0cPWLRAbR8DSshUVwRGwCDJroMM+6dXcAq25axjd
yq/9RxAhoTOTveaxbEtj/JgO5aOa9Afdzx4inkqYigfjAaoTTh97QFDkg6UF0g0DwAvweX70Jd9n
bbOmfrTHEqFqqxo27QA1D4ws41EJ6bELq8IGjukJgz6pZRTgUE1Hed0ztNy67neoeM9Bwu+ZEYV2
UPeeG0md0+XmruuGDQnSI60zByiB5SHN1VfeZj8xTuoOcvaspModUpLvI1C6rDxWF0pPS4YovGfD
QKCzHCkjAMisoXtQ+hNdglyft0OdoLBKJhhAIfktkiDpyDRArngvLa9XPAcpQ6PiC4U2ko0F1zL9
4s/69C5NcC16FkbeEGB9cMgVt1aBdIRsnhi61WDOM/e3SfWVFw9+/7/HE9xMTuVopDkarPBoz5h6
c3meba4bydKZBNfSBHHmj7QC5R+tNlHBbRRcb/HWg349aA5V7N8zb6lvPO/O3o8l2P7QxmkSV36x
q6jsDOVvGtw0WukaixBY8yoIblMNKSgidcGdgbyQjB42vXcpvQOnfdHnbi0vUZvOn+ZdiHAaCQAH
KC1Q7GKOYJrXj4GXWb56qADGdv2q5l3muyDBnYWGxIACDfVL4l+af/TR1b8uYOkkgsXGWhKHdEIM
8/M3Mj7X6OInpZsusbjNq9z7OYQQtDIMCf1mrEuHjeTQIjyULLMxYW4PVN13g+R0S+TxC3og0lyD
FkorMh+lSw94CS0yppQcA5+71z/fvDP6ey6xplI3ae6bDRYzgY+BPcac3tVtdV802WZQwo2mASz0
3wQK7iFUZNPIEyhEpchOB8T4BJS3cQsQVuVnn9xdFzbbzlSAr/T/xiQ23w3MRBu+hrawTJTCkpsE
SPisuS9UzY24vut50lve2KfWOOjfBg4sYBZJ9xo2JrVx2PExOnjBsPaBVhEbpt1J/Bwb4ZsyAgSg
C0+SWd+Nmb7tenLQemWThhOEnJa+0RA7kxi8ML1goQszqxXIa0HVivEYJkKHSGFY4oII1lyJbicJ
j7BVSbcqsJud659uSZBguJ1JvYxoqLOk0mkI3iaG5bRZOMysc7g4jGC7al9i3NtElWVEpIINQCvJ
vjL0pVyIEOw2RY9IlTC5BM4gQGKWP8L0LV502bNG9C5EhB8P1LjJox7jNl7XrZQqcYAhyPrfBDRF
Ekiq/uliiBA+oBhPwIWGTkOKvYkAu7jKcfhKg/niq4ncnEPMEt5qSOtVaQfqNbtulwhw5tUL7IGA
/AJMCxWu3lfLQPITZDzTKVjzvdN/RXRBvZZkCHef9DrwzLBotPOBLtWeK1BwmAtl1fmb/3sMTUgQ
9SYoiJdi+raOsCo3KMzxEYMnGGw3dd3BhtdCvWXuGQL0EyajDUBLaSIHQdZPxIsDcjhetYDsfxkD
YiVNYvfNa4w99D5bXVe2ufNdyhPihAiBYhoRoAAChBh4rjGA8GIbuJycvpXGF2DMAQb2fjjB5YCf
MOk8HTqhhqlVadg/0n5X8RdWwz5IETSvSv0YA5qQ0rDKAce8ndXPCUh8WrYEbzb/8dBEwBIiMnuR
260LIr8eE78DvhX/hproRk+xZqDsdBnUePLCUzfnS9EX+Sts+v8XuWmoB5rKNYwDhJLipga1arn9
gue5FDHZ24WIJMU+OMWA5s7wfrT+Ps52Ur8EezFns5cyBIXjg1INZQWDCsyfHfml0Qc1XijxzovQ
TSDsgCQIC6gfjxHkYeaXIQLsxmPnrpAchXouN8MvdJJAVaaCZ4Wq6I8JftprGt1vUNrd4Se4fYah
LTPeG0q/uW6hc/EvBnNBIY8WHCIdwcmNGPaIxxZtQLWt0nWQxyduND88uY2dLgI1xXVps/4HVVVq
gtZDM0SY8EZvzMRMUM7sI3nT+b8T2QD1Dsr85ROwF1y9lBcEzl7WhUBBH+QiBEkmAyUnVpBzy1O2
TI22fa58wY8T4NhOlG9gxhHLtBEJVDOU8KgWA+oV8j28hFNLByTHI/zQ9W84f6R3WYJiGF1YYgkR
wAp1fz/4b2hq9OXjv4kgH1UchUwzkSdu7dF/qbH2XKWt1XcP14XMat7FNxMieZ5kmDlFoRZ8XqDY
KE4EcGNo0VphvjD4sPTBBIMtWM/BHYaUwdTveIuTeDdlwxZuZV6zDeDfT9OzVFxIR2k2BNujgo6f
qZ4ik9t5azqjEnzLovQxYr1bqmThXH+avGJtBriXf2UK1xQwxShGipbcGBhAJ662WFs+6op3aEA0
apks2iY5CoB+/tARvQD+P3ssWHBTKvItJ8FNS/Ot56UbMDtIVpAsLZjO3i9GGtAGx1oZ0Hc/KhHr
aOKPHfS0wdsvlaUb4dt3hmI3arq6rkqzH/9ClGDlRQ1wWMWEW9Hq2yTt7Y4A2x2Vww55gVffY17k
C3PJ8Px/zyaEGgYG/6s8Rw0ONU2gHT1jmt2RdVdtvIU3c9LNT1d8IWg6+cWbmftekjQRlsyGyNwa
fgtIG3nhLLPmgQUCIJwiIkQsKoiI5WxsTBQKwkTe+yS4a+RmnZfl8/U7mlWHdzHiZMRQF6QNRgAJ
NCivp9Fdkt212Whr0VKjelaQpmiGqhITXJ/CJ+t53zRJhmHQigx7WQ32AS6Hy9Ity8bN9TNNf+rT
7WCUBKMeMjE/Eb5mvGJGX4OEWx8jdyQmVAF2B4DFFnDHSBxRJFii0Zm9rQuRglV5YBADKZWB+ofx
TH3fKrM3UH4tOLMlIYI9cbNmo++B1XOQAWComOGTr3X7lC2xhsxGuBoKhRoSAUQgwhOQNF0cxAzc
ry11TeUGtBVu374k8s8OKLjXr2r2SDozsH6IujlGIT5qeUFKniTTq1lSgvZH4UhyuJYSfUEjZpXv
QoxwPUMKciBsWQKNOirP2mh+iwAg0cXfk0rZ/tuBhDsCBE5RaQbov0vPxDIScAoZXeW++hVVuDiQ
4OnU3OhBvgcIHkXTLRmL6HqZW5k8/KMYwWgHk3mBh54zRsGewcOKne0fLZHX1z/ZrLki8QU/Df5L
/swJXDjTOslCXZeQHKSUuo2ylymgUPtfwXii2NE3qqWYYE69UWpjE0wvElMxKjTr2pe6EAwRKk23
fTJuuNbe0DS3S0V98OjSvsKflEB0RxBETLCWghtKRPinMlSi0pV6Z6beWqqkLQiRi00U5uOqkIbY
lps4QItIOpIgJM5AKrouc+jn9a88ZwKXv0K4Sj1OGiJPGUUqV2ufAXI2rB0EYHZPlqqZc6/jRLSt
giBcUTBw/dGoZSNnehTBGQJ9xEIR0NaUhSxMnxVBZRNDbxSz1uIKdq/xOEXwUu4Ii/daH+wbI78z
hnJ8is22XY0q3YeDWgOwwUu3JGsDtyC9b5sep+vMpPVL1Q3190Dt31Le/zLScc8QoQChAbPKNPQr
l4/eDSwZnEVN9TIo2jat4mNveOZdaAQnnfThLoo4X4G15xW4CJ01qGh2Nn7EXFVl38aCuUqP9azG
aAcrqIrfZZ79aoGLbCc87Syiccw56kry0GlAxpNDv7Yj0p9DQ7kZWXcKteK7Uvd7Pvg7LcK4Kdqp
up37/JSodXpKfXkEz6fnetKIDNS0zUFfA3HMoUn5alDdiTT18Qv6A0R0VKfQooUif7xUg+v+0I+I
alMwfzX3A07SyG8KZhyvy5m1TjTJcKvgrAJJ60c5aMbLwzD2oDLN9pH0RLDUMcSZ1VbyKhiWGmaz
aqQDxG3a652GyT8KS3SzaQYyRT9hjqXUcmP20eb6eeZeOMx+wNVgkhjlIuG7xcpQgV4Pu3Jx1eIC
O1s3fpbs93Uhsx8NGQc8GpYbiC58NEKBtAO+m/8kupxlll78IL5nG/FW9pcgBKfI85M/w+iMjDVo
bPSKlZY2VwKtI5iLLtvQwUDdQYq0bWvUt0rYHcKOrXWtdxK5XHgmZj8kAxjCtFuAMFL4kAHg1bW0
wOQJ4cpzYkhvRTMcpM4gC2/en1L7p/OZ5uQsscLAxB2GjABAH3CcWJZjySGtJN2qUw0rZlWprbnC
bC+tTnohrXK5ANFlkTry0B1SeTxqDb1lfv9tJJJdAdMz9bMCzAHjS1tXB7Nq7+Sq8hZ+7ZxbB9Aa
mShXp8Yy+ajBQ+43HSBrgKyjhZZSAYpCt4ykdkBquyBp7vtTJIxYg4BDM8TJ9AK9ti730XOJlPB7
Y2hOzem3TFnCVvzDMSR+fmoyE4pFNWzYCjYJvpKwg8mC09Cj216TH2KPPo5mqaFT5YVWYTQPYTW+
qfFvAuSvNI1vMrmzfTZYRhjej6xd5/mLPgAJNJU2Svw0yvJW5UeWAbEJnjdts7UmZeumr14gxaqp
dL5ujNoUH4sn0CbiF4yYwa2I3dciooOqV6hsDAE/4ln54bMEkzHRVm/ZBvmI5ZfDY61lWFNrDrlS
7vXA/JYDHN2qEqwwUr6vivSgpHxrStK24S12wNT7VmZuHGZnoxoO6H8emRS+Fll4o2MoyvKS/g7v
wR2Pga5jqFsaYC27bo6pwYGc7We3WRKvpQYV0SQ7hiq7x9rJNsibA1O6p5xlh7xqTro+umms2kU0
oDfdBmcc8gH5Bgb+yDHK6gogb8n36x9rzgPDb6EyQwCQDo7qj/pbmaMUmSW2kvQud8DnaMXaQhFw
TgKDfcDFY0JeEYubplIbPZuQtivAj4bdz8RbEDDnfC8FCM430qSajhh13o3lpsQkBMVbPkYPA61d
cDEvPI9/ZtRF5WJosFFgKQADUZ5+zUW0jOg17JRsgHkkLaZk0y0+3nlUW6eoJKdvyYpLyW3fDjdN
Vje2FyWriCfboVuqd845nsvf8fnisLVfAyggjgY3GndEUZwhutO1BaSyObdzKWd6jS7OW7NOB9s4
B0aFlroqAjLEm1gHpwve7Y9b+fhddYpcYCKTQWGfiKtePDQLPzR0rFLcRndB40Y/5DN1xtvskDxo
L943z7D8b9d1f04mPJkMJCEN2OyfSJJ0yfC6McZLqimWeeI346FaJ+s1Rwbsxjd0tSkW4uYZ1gld
h0dCYk+Acg0+go9fc8yVukpidBobV1thn/l3wKx6Qx7iPT9o69GNd/FjJaOqbIPE+fppP4cNED2x
tOANUT/HKGnDgdCiUpDk3gSdFdx3q/Kluo/umXtdzmfF1OFOVAycoIoNkxfMsdaUAPUGjB+QwRqJ
k3r7FDjU1dKXnPRb0BewkKggewHYJ6iOhCKJVCZeKPmTW3HlN32w6sTOz2CrXAHewm1W6ROWt9Un
+SF6ThzDuX5EZe5bXgqfjObCKMqUqRlDnoWtD4ugJeSdg9ZqXnSbu8NZym01dlpgOgOZ4mf+orql
LTnGgiOaP78OMlACoD7syX38CXId+kA8xkxlfxpzzMysPGQ14BY1nXgJNX1uKQ4OHHVDBNAGCqJC
byXT8mgYImit2ljST3zkwNJDSz7rJ5JZysvwTVkKduaK+Ijz8CQpWKzCRI7whYH0g/0WBpHVW/zQ
ngArVL6SEIR0W3bI3cGp7fS3fiPpNijdzM7ul1pyc34eDQvMkiISgr6KQUTYd13QUgxrxAclcPWn
FJetWtQhK7YyumN+NLdLMyjzhwaQEuxmam+KTCwgq5drz4PM0smNTefSH+ZGPxr3yd34kKeg97Hi
t/YtiQ70uV+HC3Y7o9SMwCv9lS5olJ4VXp+GCcKmdbCNXrChelefuyMYO1/7vWl7m/SFPceJpe/T
R+lhwaKm+/xozpNwsAbje4O5TOzrNnmupU2P+5b23nHEeicWxM7Gpjgma24D3pZgIiO08lu+ZMqz
ghGY6BRkgaDwFDyylCVRbMh/vnnwAHZd19gAJX/F7fKphOkmTmwvgsrMBKhIokwkDLpGGZzuR9vF
LrBahwNojkDvSG0lsMzKRmjNDsUhOqv+dgSt8P2i05o7KRCRsXqP2hCjhuCY2zKpfXwIlIVU8IRa
0Q324k8AJ8/3w68kttMnbadvpO/IY75wt5eChRAC6VyZAeQE4FCHaFPcjoGlPACaczveqDs87a8q
tYzOWkIQ/uMiRJXCnABySAyEq3DXH7+ygsUgLBdiOVM54Smib4Gd7ZhksS0/SLfmm3Jke/NcbBYO
O93dJ6kYGtCgSpqK/ZaPUqcWPzQdrB/Kz7K1PPTerMi3I7tHc9HS3tg+fwx/G0vz6H/U9LNYTcbj
jicBUGwfxZZeoXuU4RvnW77xOps6kW2s20eG0rT7hSMi9UDPAIEESh7Cc0DToPJxnZOjiA/9Vtv0
OONvedvu+ANxyCtOJy01dT9HFSg6XMgULrMAuxFB2I0nyOI3WLO0h2O82vaWaZ9HW3Hlh2DnrxbO
SWau8lKmYKaYtO+qvILBaPf8rjzF9wTVI7wBz90JtUpFsowvnRJokKhTAYLkEz5M2kYMkHaYG1ZM
q0mcOnClzAJByUZ3ZNPqA9tja8+02Cb/oZzr79fP+4cVVdQhDZhIGBZGf9AQt5kxloZBqAQGkzvN
i/EzLB1TsYKzhwGE35HNbX4eK6vYDme69VbabfsW34E9YdMtmdBMQgflQmcAqTtG8sTx4h6OGvPB
2HUIDsZJ3/mb9Ky0dnPLd9ShJxX08CBde4gai3xb2lSZffY15AIaBakpeiKCbvOWcSnM8Q1Sbg2u
AYZzSwOX3p2/1XZsFd2n1OKv17/7rO1i3R8PH2Y2ZWjcR9utRxqUwTQXOqyjG3Pfv2p31GKr6hT/
XpA055w0NAYIaHVRtxeLoRIC95LFkERvsztto2yStYlgWd1lD7WNpcJtshSmz94lABx0vOkojf4J
Oi4iZR4ERtrKGXbXT2UDSDQn96x2W576zXBO32pm4y6xDF5tVTe1syXpn+N0eA3dYMpUyULvR7hN
QluuVyBGgiZlT9VTZXMoUbvHfB07kPv6jaxUO3T5CatStZUvzUTO5JcQDywJ1D6wcgKiko8X6yXE
D+MpqPEeQfyJUyub4ETOyi159p7HY/gbDA0LNzzrsxAoqmwyIHQfP4oso9Qw5QY3jJl84+d4SE/9
q/eg/gjuUP58DR+/IE5XpjgZqSUiKKEaUjbJINNpcg2L1wjaHHVD3X5Pt/Jz95DfxgszGXPKhIQd
NT0FALaInj4eTpIKXmY6oMc0aYfJnYFaQ7POgjUfnYVzTTcjusJLScK5xpiURcbggkJiFTfNUZes
6OhvsVDRnZraUhbvbQoLPgsEKi+wwYDtK6Ybcm5keulPYCdPyU3+qz5FP8ZX9oBVqJ237x/r2/h2
MeaeYoJrMoX3rUmKiHsdfJ1x728AGr7O3fAJa1iW9rDwOecC3inAxpuGFBKx4MeLA9SewrUO+fJ4
jxgwdbof2h1y9JfyJdykbns0zwsCZ+8P4Re+JHLHT90y3etl4gUodhRPyV139Jx2M669n6lLXpfi
zLnIRH8XJUZeCmQlnvefekeqWiDB5uhGLtY75gz7UozgS4jqK1GiIq4cn4GYob8Uu+5RuusUK3/p
7rF5Gmf2wjecVcmLgwnPUloqvUd0qKSc2+2BuljqCU7j3eQ59ZO569f8vnotF53mrK7gfQLPLFzm
p/5Dx8DDTkChttM9Fxvb6a/mtlp3oTWuKVsXraU8md/bJUSr2TcYDhq5iD69UmJy1PAUGLYlDhvd
ADLMrZHsklW9DheTv7knCYag40kEDg6M4aMpZF3QpVKEOucQ2M3TeCjW7FegW+rLEqj8TK1xql6g
DIU2Iepw4sqjEQHCgGQRltB25ontov/ktUfN7XcH1Y43YCNZ+aslFr/ZCArlOERP5v9Rd2bJcSRL
d95KW78n/pwH2d/3IbMmzANBcHhJA0kw53nOHWgX2ocetRLtRF8AaDZQwGX9JGSmkt1r3cYGiERF
Rngcdz9+DgU6MM3zD5g1pQ4jj8KcFLr0E/KLbl2d9sfzZRe52XW4UY+1Xaf9NVjDbiGrdTQHpLEV
XsZqxCVGFWMvX8Nw6XytjqpTc9EfaZc0e5oTfWVufivCWLTJRecaWLzd+MNLwpJDR5zHr8nVsE7P
g/fyuf7R3NTviy8/P4mvbRlyRrTbhRHBC0zatVLkG5HIQxQ3vahDKsawF8JjRGl3AabXgtnTR4lf
5Qlcw11w9GuVwyevrXfFTbFETEKv3eG03TBL3X2EIZRepcuIqsjPP+OrB5AmPTxxmqlU/baizThZ
WjANvMNpnd0Gx8mlc+avwjOkEHdi/JelU6EEAEhSsRBAFmLrCMphBIyoG5HnqGvnq0nTC3elxo0/
Ivk4fGqP1I/ZBVYgeYrEpFd/3pngvBbiOJggcBoPiCFuXbxVNoZYaBFsygW+FZnpJsfFOv+gNW5w
La05mVdY3+5YX7F+25c9rWPqPhwSCl1bH7qja58Mgu5ddp7qKe6VstbP2+WweD+4u8SZX32ZTx+2
9QGlJgodDAHvi6cr6lvZuveyw+4wv5QOd3yu19aSgocl+kbkT9tTglqUa3MtrgvpPL2eztLQHecF
GHtyi4vys/ylajx5hzfVq7j+ifH9tqp+ngSaGfYcyGldngy3+bfhND1P1pYXXLSYYq1wF1zv+Jiv
hbinzuhbxyPSoUXEsCaP9DX8lev2Ijoqv4QfqsKNz+bTAUXND7vC6muxwBGMg0df8K2XOJgzpp8q
85dBfpxMC60+nsrz3VD7NZjhiBY0xX5h0C1O65OQ07dRZ80OF6J0jNzdWX/ufCnLRYus0kVwkl2A
t+k2NN5ULHYs6as754lj5dbnU4tWbpXKptquUlpZBPLSOEbju4Mc/5GpP+V9fyoywx1PffVFPnHp
Esvx5OOayaTgPM05xOHwND9MzuRltLRml2vZs1fZebQIfuuD/uMNtE1ll5RJq6SQI9J/rK6mxKWZ
on2wL9QL55TUux3dfFhWu/jmr8IPcNQPR6Kt96pWTqPEKsnv4IXX0aY/T8+L0+g0WCMitVRX1Urf
BLkbUunwfn2JSQ7/cVbZOivwWbN0FrOIyqq/HgpvaITfomeeDyfpJjLRtXLDblEYp9Lq509+5aLW
SLp/eGFsQZ9GDnulqFloZ+Nfwu9Y6dfJSXhsfPr5Y14Lr0/lFLdfqKkVvm8ZZN3DtIwzL19la/k8
BGuZbnwc7Jj3fZU/CzP4h8jhFiZQB2XyEbxBbCvB+H2VbNJz7aqMvQ6qy8V4Wn34+ad7bRGfPO7+
wz85IINRRs7kwwnkkwXKxqmWAShcc0N5U3SbYdfMymttAqQi/5Eg2TqQWpsmfp1zV0nvWko0YqTQ
hU9K1U//Nl+GmzSB2LRQaTpe/fyD/psn/yOjsAVbY1lu5rSCwlEu/GlZM298aBwHl/WmK13pPXH9
ph5dU3aDnWDglZiL6xCNp8cpyq0TUlJw9MOGV4rixkl11Z7n0BC+gD+aj8qRc6Qfd7I7U9/e2dZ9
JS/nwT/mKrd9QnAHyqqs5uYcvtvf00/xKj1Os0V8DHRf75rdfXV90f2ymUGhjEx56nmoHRrfwHKO
YzKt5SN1WScetK/zwvLumoW6mG8YhYrNRXi347WK17aFtATZlJkhAAnFqq17BbmncUwCPmM1udFV
tpHO9OsK25WL+nRngfOVOxr6wz+jIlvPmnQJye+uEqHdgW1wo2Bm7jWDK91WH6ePok0eX9ICKmQX
ruSOz/nau3zCDNo+qOjNZVxmMGv1VlnXg3RrdsoVqjTHcRWvK8ne5IX8uR2q07IbDwfV2REnXrlI
0XX7QcTa7hj3dmGPRUmcsG1z0w3J9dybO/oxrx2Tp4/YPibh5PhknWyg+KhFadPRLst5B7Lb9Ywt
XO6PemPCkOMZTba0cB6YrGqFyfyOq2nXY7Y2SlGhQC0J2JHliSsn0Woq7Y2hdu92bIpdb0X8Hk+i
d1TrGEI50NSzCQxlOsOyT/rTWR3XujNcZVXcuEqgwtutnWPZic6aaV4MubzxTel66NQdraRdv81W
BAi0Tkux3qiOrF51/eLSr8fFzz/wvWz99ml/uke27ny/jNW5tzV4+W14UqXWJpnbxdxHR1ZqnzWW
cYkH3qJqMdDB6BLVsDOrs0+UsTxubEwskHQ753c8wbp1HTvKWsEzyTWiyjOH6n08K4d5m3qt3e86
vK+kwM8OzxY4o8A2hvJsdkd5Hh6XeoZaIZ5NAXTp8TKtbzIw98/Xadf+2wIRUYk0fZGCyRjQC5vj
ce7csbv8+TNeC4ZPXsV2Kpg1sj2WDkRQHZp33CCA39/O/XUPon/bg7Zqsa2mMN0YMX5qFsfxvMDk
sCzW9a7LctfH2Yo+vTYO0+BDxDaz74V2WuXyIpOyU61Pd4S5HZthux5iWFlntQEeRz1kfiUKvHn6
5of4dxWBi7brOmbW5G0LuBWNfD9r1dGikSNF/UlQaCezVmz8EOmqvpl3vKxXdx7kbVIRqgPGtupO
2NbFWEqkscn8OYovgvq63yVK8eqbojlO7YoOzgtvulbwWbMercxAvQz96yKwPDu77HdKhYhY8iLW
PHnOVjizlVSI2DFYyz5f9NaNlV9qCkxSH4lD5g5+/o5eWTcErWleCvqMDGnleSTP1NLvpS5pj9Le
qt0iT46Zvjrvk/Hwl59jMGogM2rtoH2xrVnkM6URdhqch8H62CM5Lo2fmvHXd/izZ2xFH7uxZN/X
EuQ/Jf3GIeRN2Eq4waAs+iLzUls5DyV5Ry31lfV7+sztKbxOCsPQieTuyAidZS/lrTs5ygdFz9//
+vrpdNihTGPwhYz/8/cUJr4TqnkxHIUmUkXt4BnMHw3WLg+m14pegrFMH8HCF8HYnj8Z/V5X4wgE
EaRQcKLj4RQLHin2mOseLrTL9ows2wg2qOD++uczIKMYCMswoLw9uE6ONCEHifNPW5/OzAGVwbW/
SxXwFZyAaQoeb+RDcIm3xxmlVsi4iwpJzhjvGOoIKO+qib4SIwyRDKDuAsfd3J6rKxAxY2K8hq/b
rU0FKZnjKf88WDvY+vc2mFshgsfotF2YSuJFbUfWnMmhyCSWZ1l5qNXdvG4lfVwUSlGsnEpeZlK0
ssv2wq6Kd1I9KcuwKD7G0nxe+fFab3sxxRzPyyEokpUINwxiwhChpLIu0acI4uhE0cMA3w+tWWqm
BE0GMnA5TWdGxuSllV77crh2CtM6k1G18RwsPOh0qdl5njjGSTe3/fLn2+O1YoghnEcppQsm/3a/
CSXwIdYFgbOTFORXJ/jPykld6Rl/CCtXV4JPajtuqiQGbkm7xItfO+VPn74FpIrRKILM5nbRyLpi
53oADIy77pdX4r4wQIG1AyWZBuXWS02V1rGjkVSnVG7UHlJq8D1QAlfNG0/d5Xz8ChiAMQPLmxNn
QcDaumN0qFd1oubdUWY5p8MQ1WggayvT8C/imaS9T5iyLXfVYl9dRSb9dDGizUHfjmED48Ngc86f
rSL1eJpqlyaS6z/fKa+dQJMaOgMftAjN7cGEQTGSvrEGQIccLkv024cqOsrKj1H3OBT4H1/H/xbc
FRcP563513/y569FOdVRELZbf/zX+q44u83umv8Uf+vHdz3/O/86Y/Twrtr+lmd/g5/7+NzFbXv7
7A/LvI3a6bK7q6eru6ZL2/ufzm8ovvO/+sU/7u5/yvVU3v315+03pp8XUdPW0df2z8cvHX77608J
NhytACTbeTX/8fQ5j98kPutff17/7//53/Pwj83/+h9/8B/+7Q+4u23av/5kdvWAuVyIaBZWUkKL
5s8/hruHrxgHgghuMQl0T4PkoVintOFff6ryAaCEv2GZhDgIeuzfBiv2hy9hoUvsE7QPyj78vL9/
0Wev7J9X+EfeZRdFlLfNX3/q98DwWSjVNdAPQkLQAZmP2yatqGbvy4UURUe2PB76eaS7fmIf9XGz
8TGCz3zFTdR3Rpcs1Vnz6pj6a1lNl1KNiFKjth9qU/5k6cOnqiYz6KV5LcptUCmcOlpXw+TAEZlm
LIR6hqvDk1HqLqc4Ph+yye3za50UMHW0IztHmsC4jodw47STiweiq/oMXcpIFWqniiy/n0J4c9k3
3ww+znbqJnqG5SpczRD+vjEwEhZYbmxkpzG28nr2TRo3zlDf9fOtpJ7xTlZDQXFcpYE05ef43Zf0
Whw3LJIviW0ihnAxpeVSlr9Z2cnsbBQ+adzc6cNJUlxmausGmewa6nXC+EvcLBu7Pc+mBJro5El+
sZHa4TCgb+U2QXaKOkvoNbJTum3bMkUG5VCLruPeX2JP4FWtflFkTuKFRsXB9Fe2jHLuZHd3WtQd
B2a2tPP+FAqMZ88KwrJN2LhdOOC6o8IJmbP6ZLTmRVs77w274T/4w5WPh7tbTcphUV/N4dC6ozYz
dvqt1c2bYRyXkhkuRkalFVldq/olzCxPA7JbRqC4g2KeU4jhFTtANjjytTksDFJLOc2OfNsOFg2l
jRo99ioyjrpCOwxrxUvN2R3Nm2aKViXXQVjUJ+mEbnvWnceReuJMuVeZI2B6rJatZK7qudv0arNo
G96WETTvjbmevVYzPmt6c6NEeNFF9XWnIUil2q7VMQExpcaxHjclphwK+mCz6TW+fzXUwxkqj8lC
rYvLOVK+ZqWkrOLA9z076KTDfmCsVK7i1HMMNhjmd+sMRpGXS+ZaViXZtcnxmKORv6I8tkALHzeY
sr+bnOSUueezvi/XxZR/C5GcRtCnaRdjl0erquYX0vvU9HqbN9HE8jED/TrHIp68wZLP7UxlfCXy
L4y4Y0KrtaWVKlNgl/wg8bJaShdTZ18goxYta0nfQOH8GjiN7HWtk3mFQb429rgZB8uijunPdZCi
CyxuFtGgfZ9n5zDMlM9cYjAd0/GwV5LTVkhH821hGx7ZSvLeliqvccaF7owbSu0cgO7U7pwVujO4
Uw/FYm6aZd4gpM8xKr3ZGS6reDobi/BzrmYM40YLJwnPWKJp2ZB/2+XsJlJ7V9bSEjSM0Vq70FKz
xPPcv5QD+YK5t2NMqKDQqc6MkZL5eQjSk8RSXMPoM6xSi1WvKUfzfGiazdp2whAf02aJ4zxa1/bs
xZPSub05N16dmKHbqwYmZBKj1b5/J/e4BjT2lxxXZLdQcUANhovIahmL0fOlrqQGY8i2q6TduimP
5zA7zawVSg/vbEVaOIWymfzWNXWsHzUl9hKKS5EoizVjthhiw0sj9XiW5GzVZWroIeXxvZ+Yuo/O
DDnZJHzmFmdpCTM0capQrx3ZKQnevDrVASP97vTBqlD10TO6diFL5eEwy98a5uPmYq1N9apTwxMt
KBcyv1Rufep9PHfZTU1ygm+BV48Fgyfd+0HRvVzWltV0U/oj6jB+STG0wxbTSNy479xpqpe9mm/i
fiTv1V1EMVa9449u5ZTlJoni+XC2/fcyHmD8PK8w5S+gchdhxQsrlI6oQq3LSPvgG9ORlMLwSoq7
clavRwKtW4/dwkmxdCvU9Th0E12Z4Hw2/FVS4rsw9edZGxluIFdXhRKdYuX3ofbjD1CqD8tSOe4V
bXIzOZ0WgT/cVWnaLLo+7ly/sy6ocF6bnAPA9sXYJAMDP9kqHOeT0u5Pwhx928Gn9sZrT/icQarf
hIF2ZkpGv0zSwKtG513iKHcW5r523S9VTJ7qjFEWoKfbluGJhEvPNEiExcCrjfeIcS+H/luHxTd8
2c2cyFjY2QM2HtEy0aOHBO2X0M7rQOYZ8vl3gGgP0Q4dXNjMYnTn30OddXT7x8lt9BTj/PPX/gY4
9gFMbFjYTN0K2AlW+RvgWAe6gYAHcFRThN7wI7xR9AMT5QIoOveDrfcuqY/wRlEPYH8J9wJAE4/S
rV+BN6C3rWLSPUjCQ5phD0GZe9GKIzYjkVa2aDy0ktvCGV/aNF8X6kQhq7XABgzhTcPs+VUsLZ0u
aFdB0pUoi+iXpWWFHqD4S9ggo1/b9sfM6SZPzognUpycVqV+M9vYW2e4JHa9HHqpPnGxpMmnOHC+
OqMfeGkgtH6yYNVnOBLhn/FJtXLfizr93RShiyQ1auKGCbSzBOlajFPggDpa+DVO4tqDOMpuT+3a
m2v/XdqinzwG2ufIai5UkxBaT1QjtLDoTrRUqjlVTesNNYAqcYJ5qZRJ405JFLpFoX3LqHHGbtSX
OWIR9rFRZB+Anktq5DjaW+Z6sPHtjE2G/asTs0bra0wbnhCnlYutRMltVXxVpg4ldyRwjxQpu8F3
xXfVyMGutDVcczY+x3J8Hsr9ea/4iGvJ9RfJtk4znRlse15MOaYhRi2dTIqVeRGKjZ7fIattCduW
pDss8K5xeyWzXKdXPqtaf1M0mMeEPQhNVkvbc5T+OlSJxYllfzPLiEvADL4n6YgCjZrfJoF0FmkD
rEFpzJdWjtV4YpReiLE7ikv9dQ2OWsx+8InGTeJSSqKio8aalzd6tkTzdBAK8glxuP9C27NZ6Nz7
R3LG7zNlkorEknTj6FLulbodrKupn101HCaPeIsCQzBqK7vpLAI/0KVLVfOrPLLyUmV/1AL5BkCS
eAEEvLBQzxIqXMtI6dojXHB6dt6UrGwC5iId7Y/sxcjrTfsm1mp+XMHIxiAX3UL3TTBSPYLenO9R
US4sWT4zpzJz87phUKzWPuOEzmijzj6cm3FVQkFcdKa8Qv8Jv8bRuOwq6ciYEOSSuugKq8WjAn94
N210exNHRX7eyDF3fDTPR0iHJKvKyTtqCVF+qA0zVYVStt26D+4UtFs9XavsVTFH6lKP5/QkjdPG
08x+OFHrOVuww2zXbrTcQxRpGcdZfW5PkbZp1fITfOH+zpQH9MBtmoF+olF/L5i5avP5s1Y7wbE8
GdAU7aRcDo0de4WKWxeubWzmXEyRAjqWgZGXQjxYWvjYH2KCOUPiNJvSo+Ieu4kpU82xr8JJuQ5g
trqNRINpSJErSrv3hV1OrpOboJVuOFccWABSX6tLSeWXcKbsw+Tn3Ei+Ay27y5mF6BttEfTytNQx
F6SgIHGCdGtRq2a4KZ3qmKrlxsjDGzpM83Ie7FNt1q9NjJjP5s54N1npsYaVnqLkZ4Gh1R5eq7Pb
TlPnau1QruvGoFE/SFezD8SSRxYd4RU6pHLbLMKqt11tko+7eeg87lOhOJ0ZXmPPiaunKaWuIDwM
SkZrx5JaQpHV1A5lg/coV6daMl20jf0+i2N1aVdAf3zS3+kJ3Qd/7tfMZ1z5dmIc5wFPbvNBX2Rj
IZ0EtNq9Tleuqy5ukVUbgIOozbqdkctnXVXnZwXOfRunqZSF3Zr9qrKdOHALA9FLaUYPpvFjiF71
HJ0jUmStdDUPPF9qj6XpFAHQm4jy1qKyJGXTtoOzTPBN8szKkd0+K6fzRmPoBdW1j4YdcjBbRtTq
OvmQcvO4rT8xqD4VnEJ0Cb0yrG6GYfiGsWO05ONlx1ni514oO1/GYqS4Yk4LNe+rw8Qwu0WXD8kS
TdpPhT0Ei9jsKjCoetbZ9beh05hDVKrrpm5rN2Ju2VXN6NLvhwijDDkiMwqqlZb5s5vLJLqMMNxy
fZ1RP7zKe2AisP3U9ivZa+vkDv7p1zDNsdlIwJOWDZhGkhfHxpKdGZNAm63hlVWxHpvc8mZ7fge7
40MHznFrCF2eEllf4rBaRul83VPLd6t+PNbs6YOVRo5nDJayHGfDXM6ZzIDznK+HkeXvR+CpTk4z
qum4DGb1Vh3l07bJHQ/iT+qOSvlhtJpjJYo29cAVZ0TOuZoO57DcT7qWLgG6P6ccevnUz+fzcGjS
40AubgMz2GiI97jBSGvb7m/SvMo2UZzHHpn5O0Q8P+A6VLttHJskfo3qGWVmscuRdb738pvM4QwN
4maR6mTxQxSgmpeRwhRoA17LY1WfNK3qu2NmXSFgGHphkJae1adnee13S6zMcFCdxgs1sW9nJThS
i+YbL13mQMV3dZfc9anG7GJeCpX0ETkBp9DwNEgocVfxsFRjIffT1p8TqeJ8dFm6aIo2P2MBjRW3
5scyI30aCnKxnGjtOpy9pa6NYNC2nz3el78Y/RJBP5zSVujsfbITah/KSL48OlaztnoyrFiNqss8
xHtgKiJWqJjWrTWdygZbLpt7x40JIF7h9zNXByMmmTRpS6lrDtPYRFaKj7GKklBb5VV7UYUZKdIw
JGvbDGRXn5qbMidkGEZq848Evk2JoONUl++qIu0Pi1yO0Fictc1cqce1HDbLGd+MBQUd+QMWbZHr
IN63VFol3/ipr7kM+0peUiqLoO2Nha+Zl2OAmSv8sGJdNmyaeA6gTytDhxVeN2wKE9EYOQrXcHTs
izpN38tqjxU2ThOLsZ4+kajai6ob5q/wd9OFXwrjW0vPk8+JbUcC9cj1xZAm+DP6AWrJbpRWxmbK
Omk6rCdtbk7sIHcw4OpFc7SfTMOVQvNTq6SzhwzcOe+xdeXBrlyrZzatClTFa0xyJqvr3/Mu82UX
SrOrlSXYwZ6+W2ace7XtX9d5XS0z3Z8XftWVHmnXlygyjgsrwUxTry+s2Pgcctu4Wah+jEqETdHm
uaCk9X6064ugaUBBcvDBVqIzEh1kpVvlJMnkd109ZdRJMOsua7lyh6ETHAd4ZEY7gXFGDdNUc1SW
qawWXtbRp0/lVPfmNGjOmYP1V6wthaugmVej3jHcNIYEHHxNlrafXraT/0E3g5uq4jo2quzGHqf3
UpJs5HkA36VQkEYH8NJnV2bqn+py9dFp44TkJ700wZxsDyCMLV3rs4/bhpOC7WRAYNqTPyZZsQgq
dCeSRLspJGkth9NlVJorOYxPWoX6UVexU8t0PolpfPjpLLuxhipiQivR6gMQKyG7GBPNjZVmIUXF
Jo5vpqlN16aJLBVz19UynXCnne3cWTv0JZLZib12YKKjK8yLwc9W8EC+WxQ50piWrlNtEEpdhmlw
ZUmRxmJo0UJrJirXU7vucvMbFambVi97rw1AFAWmmq42xnwOSGNuJWvNApIhortByLXQfxrDxFlo
sf+dhkJ4YVvehKAwdxX1SUeebqpRGtcZvCoucDBonUofO1W5CM34e6ml/H5q40n5dJvHkb7p02jJ
IDu7W4cwLd5kU2vNUWOnZ4xckEakzUfHqiuvNvtzxsrh3+QSqzAklaeLSNIm9gJHjYvE6DZRlwAr
rall21BX1TrrA9NFjau2ETJ0E31GuhFHVBHPosL0L4aBddNKqoVZkLfLOA9O2qB6Z+isvT+aX+cB
pUq5QOxBTodb8hxRfkFfG0N5fDlLFbWnfPzk0+6ifDg6h0o0LqI0jcETQ3CqxvUxZd3rUOcTGu2p
0UvN2h+KEyXRb1Fu+Zrb+nkVydpJkoQxdn/ahGKKVkVLVAktBB+ts1EbcuoMSHqgeaYr0zXG6Odq
Fl0w5bIOGg46wbOjbDJckCTKixLhFbeQ0tbN9GoTdiMuVDW+tvcJ6v8HifqTDsaLvsRD4+Sxa3Ff
jb8ufu+b/q72i/bHyx/0i40OY7vRcf8T75stP/tJ6S09me4bvRBVPSDV5PWJSoKN7BYJeFrkweOX
yeAP6K6ZjPtaji3GAKk1PFmnlx/gZY/n977nZ7/+QzPoaccHysxWGeSXF0I5QNaAXqLFOCJ9N8FQ
eLYQ2gElDxk3YDEZLIt12s+lUMRsyrOK0K8uhSIfGPBcaCWQKPOvrYWwDlQWQTHxrkGxYN+WgR1L
VUzUkd62BuaBJmpiMiUs4e72YjtYBwYVMOjTjsM87v5th4d1EMoKb10HVBpgptuiVym0DJ4dCvPA
waX+vlvNjtnPvSCmpN+0BnRz0Q/CIoLgQIt1OzAYB3h8IG9nM0gsWIk8a48i5MM+EBoqb1sD5QDB
HZO6rinkCuB+bO0D8RyIHw4Wbujy7OcqCI2et62CSsffEntBMDVV88VtqR84aF7DEbQdkqn9XIXH
WPVAE/mBQn4BMzgHQvtDiC4jGKM6lrh7n+0G44ChYThkDLvaYoR3L08EW/hNe4FbEtsCRFJRYBFt
kBd7wTwQUjMoCvFtyMHsL2B4hHW/vyFU5QD1BjQCyZleuSSMA0H2o5hEaVeMP+3jdjD/L2wHoSXB
iDebQqOVtg2koRE9fg108gDb9+6aEFjvTYeCnYB4jlBIgBZlyvfaXc9Cg34gw2oTAhjcFg9rvner
8II99ssAmv4oymxcAxpUQZkI+GwNLPqtSHnawEshcrmnl6UQrH/TXlCUA0TcED6Grkw7ePuS4Dxw
WkCNjCILgvB+RYUfVELzzZmEfqDAALQYG0CigEnz7cBgHyCXIriA7JU9PRLwHt+6GcgpYZSTMfIP
xrRfrIIByxJ5BQs0cU9B2K/t8IiiH7bp71+UHAlxGjj4ONACILcCg3kgtIhQmOAewaZz7xDD4yq8
eS9wSTDLLsPeNjV2goiAzwKkfYDHA+MbrAJU2X0NkPabI4N5wC1AgUFoqN5zhLdXwSQ6ooFJAr53
ucSPAPlmzABlyFaFS5CNKoUuBMC2loG5LgNpc8Fx3sPN8GMhxMDD2y5MkVFA4mbzkzwJEdJnCwGM
VpGDQrELWLW/sOHNp4LPiZY+mroK2x4Mtb0OFvelg8UYE3+MW+0bcHiIkWJs4017gZoTZXdK7ihC
CBuOrb1gHiB4JFaHcRRrT2G0mE970xqIOvT9pBvufaKc8uKeMKAh2iyExVbQ9nQVIEC+bRXo0Ah0
yDAjTj7MA72oRBvsFKhS3BOYIuxzneER0Pw+fHIOkNkmk+A6MJT7Cc+tY8GGYPqHSjXfJ0Yw9xFE
viDs/nJ2qR2IwSIAA80Hpk231sA+YAm4MR1ULXEV2NPs0kGP5k3BgWNBMZ56NNVY7goqrlvrALhC
ThT9CMw/H/KNfdwNb2/gEiRFu5IQISDUy5SCiTVq9oCKPW7fKkIM9U3bARAJQERiSDTl7ltRz7CT
RQcHBElRBhXwfYsLPxDkm0suoAb6UKL6SAOXltQrNya0YsLCfS1i727MHwvx2DT4/ZuCOiR1eQqu
1NccJnZfLARNbLrEYoqX4tQeXpoPMFKMO7ztWHAb4KCAO5XDzKm+XYlkgBVgweQH18lj1XP/qrFv
TqtUWvlCjh+bYAZk2fXPQoMDr0O4CJtkVvvashNJ8Zv2AYFB2EsIMT0UEu2XNB9RikDYlPBo8O//
RxHya9HlrRgTDxhXeDqz9Egz2RkPtn7AE5qTdsBnAw6I8fDX6Bw08VVRrBdT1NZDgWvvToLwN3/r
LlDhqjwpI2ydBePAwXYFE05NFOf2tQApRGreug5cgVgRU4SlY8lxeLEO+DqLBr+2v+n1Y+lj55nY
Ukv450w4tGWFNyzNGYZeHpqSzyIju0ElZMDzwp9i78DCww0p5DLftBdEG59ZRSA0Xrkv6iwsAaQn
igz0+IXYO4/au7Ag1HPetgRQHw3cSZEe42JgynK7Hg/Li8lLuIAAyr2ts7x1FYCMNOiAglBXuAa2
EymdWhSBAlSpk3fua2i03lp9FRmECAm6aQIaQQov02rSTA1CCx6NooG1XyfiRwbxWBT9/ehIfQGc
AI+L/1Fee1l202hYcmxIMB46efu1EI/R8SHX/f1VoOIm8gMN/4cHZh/h9tkdAU0W+2Rm5eDDUaF8
2H57FyLFTPubQqTAz6TNFiR4yo+o6b4MkSZ3hIpCN0T6vaswPOyGR1z7+7tBFOT56OhuMXvM297a
C4L1AjEcK+I95va8FTvSwqeYxgpA+QUZUXjbWgWa18go4OaFwJOwqNy3EHm/FyicvvVEwPkzWAlZ
XANQvl5gaOiPMJxkSKBQwfY2Mrx9WALKL0kTszMwQSk5vbIfTF2QglEohRe3b7vhnwvz4Vf7/eBA
iCQ4wADnxhCsrxcbAiwtuONYXbJW+3ow/qZm/v46UE+ivCpEU1RVqL/JANNnV6ZxAEWeEEFrW3nI
Xvbovvx7P5D+vjFAiEAJlwsGD9p5sBle7AdkZ0wH5Txq9tj47it0EP21t0EHgCT3ImKnr3K+YAeK
Sr1o35CG71t4eAAOj8n/758J9gJFdmhvVOOptb4MkhZgGtNx+KAqbZz9XAXzrUVYxTkAMNCrgxJs
olb94kRwlVB+ZWTiMQHdx5TiMef7/b0ghgXInOArCHY0s6fbAAomqDB8AWkLfam9jQtvBVAKE4RI
rtPFJ0QiA/qC1wHHx2F+RjS46WvuH5Bkvod+85uvCZnKPE1JA2l1ckgi4LPLUuSXZOAq0WGPxyzf
TBLnUNgUWSGDgqSBDC8OBdRg8ksDWW60zfcORT5cE8ZDrvOm0GDSnwE8mWIy4iVwolxt8n/mLPf2
knjrGijUlSzhLKaiyUcv5sUlAb7Ev4EAyiANtZe9q7j8jSC5y9+InCg3IJ4sdAYJgDChX4QGKtXM
0TxwW/7rmOG/gLYf5ay/pne39b/+DwAAAP//</cx:binary>
              </cx:geoCache>
            </cx:geography>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Sheet1!$A$2:$A$60</cx:f>
        <cx:lvl ptCount="59">
          <cx:pt idx="0">Thailand</cx:pt>
          <cx:pt idx="1">South Korea</cx:pt>
          <cx:pt idx="2">Taiwan</cx:pt>
          <cx:pt idx="3">Japan</cx:pt>
          <cx:pt idx="4">Singapore</cx:pt>
          <cx:pt idx="5">Malaysia</cx:pt>
          <cx:pt idx="6">EU</cx:pt>
          <cx:pt idx="7">Australia</cx:pt>
          <cx:pt idx="8">United States</cx:pt>
          <cx:pt idx="9">Austria</cx:pt>
          <cx:pt idx="10">Belgium</cx:pt>
          <cx:pt idx="11">Bulgaria</cx:pt>
          <cx:pt idx="12">Croatia</cx:pt>
          <cx:pt idx="13">Cyprus</cx:pt>
          <cx:pt idx="14">Czechia</cx:pt>
          <cx:pt idx="15">Denmark</cx:pt>
          <cx:pt idx="16">Estonia</cx:pt>
          <cx:pt idx="17">Finland</cx:pt>
          <cx:pt idx="18">France</cx:pt>
          <cx:pt idx="19">Germany</cx:pt>
          <cx:pt idx="20">Greece</cx:pt>
          <cx:pt idx="21">Hungary</cx:pt>
          <cx:pt idx="22">Ireland</cx:pt>
          <cx:pt idx="23">Italy</cx:pt>
          <cx:pt idx="24">Latvia</cx:pt>
          <cx:pt idx="25">Lithuania</cx:pt>
          <cx:pt idx="26">Luxembourg</cx:pt>
          <cx:pt idx="27">Malta</cx:pt>
          <cx:pt idx="28">Netherlands</cx:pt>
          <cx:pt idx="29">Poland</cx:pt>
          <cx:pt idx="30">Portugal</cx:pt>
          <cx:pt idx="31">Romania</cx:pt>
          <cx:pt idx="32">Slovakia</cx:pt>
          <cx:pt idx="33">Slovenia</cx:pt>
          <cx:pt idx="34">Spain</cx:pt>
          <cx:pt idx="35">Sweden</cx:pt>
        </cx:lvl>
      </cx:strDim>
      <cx:numDim type="colorVal">
        <cx:f>Sheet1!$B$2:$B$60</cx:f>
        <cx:nf>Sheet1!$B$1</cx:nf>
        <cx:lvl ptCount="59" formatCode="0%" name="Series1">
          <cx:pt idx="0">0.5</cx:pt>
          <cx:pt idx="1">0.38</cx:pt>
          <cx:pt idx="2">0.23999999999999999</cx:pt>
          <cx:pt idx="3">0.20999999999999999</cx:pt>
          <cx:pt idx="4">0.5</cx:pt>
          <cx:pt idx="5">0.11</cx:pt>
          <cx:pt idx="6">0.070000000000000007</cx:pt>
          <cx:pt idx="7">0.050000000000000003</cx:pt>
          <cx:pt idx="8">0.040000000000000001</cx:pt>
          <cx:pt idx="9">0.5</cx:pt>
          <cx:pt idx="10">0.38</cx:pt>
          <cx:pt idx="11">0.23999999999999999</cx:pt>
          <cx:pt idx="12">0.20999999999999999</cx:pt>
          <cx:pt idx="13">0.17999999999999999</cx:pt>
          <cx:pt idx="14">0.11</cx:pt>
          <cx:pt idx="15">0.5</cx:pt>
          <cx:pt idx="16">0.38</cx:pt>
          <cx:pt idx="17">0.23999999999999999</cx:pt>
          <cx:pt idx="18">0.20999999999999999</cx:pt>
          <cx:pt idx="19">0.17999999999999999</cx:pt>
          <cx:pt idx="20">0.11</cx:pt>
          <cx:pt idx="21">0.5</cx:pt>
          <cx:pt idx="22">0.38</cx:pt>
          <cx:pt idx="23">0.23999999999999999</cx:pt>
          <cx:pt idx="24">0.20999999999999999</cx:pt>
          <cx:pt idx="25">0.17999999999999999</cx:pt>
          <cx:pt idx="26">0.11</cx:pt>
          <cx:pt idx="27">0.38</cx:pt>
          <cx:pt idx="28">0.38</cx:pt>
          <cx:pt idx="29">0.38</cx:pt>
          <cx:pt idx="30">0.38</cx:pt>
          <cx:pt idx="31">0.38</cx:pt>
          <cx:pt idx="32">0.38</cx:pt>
          <cx:pt idx="33">0.38</cx:pt>
          <cx:pt idx="34">0.38</cx:pt>
          <cx:pt idx="35">0.38</cx:pt>
        </cx:lvl>
      </cx:numDim>
    </cx:data>
  </cx:chartData>
  <cx:chart>
    <cx:plotArea>
      <cx:plotAreaRegion>
        <cx:series layoutId="regionMap" uniqueId="{98305A7E-4628-4FE8-9EA4-72CFF7DEA1F5}">
          <cx:tx>
            <cx:txData>
              <cx:f>Sheet1!$B$1</cx:f>
              <cx:v>Series1</cx:v>
            </cx:txData>
          </cx:tx>
          <cx:dataPt idx="0">
            <cx:spPr>
              <a:solidFill>
                <a:srgbClr val="E95000"/>
              </a:solidFill>
            </cx:spPr>
          </cx:dataPt>
          <cx:dataPt idx="1">
            <cx:spPr>
              <a:solidFill>
                <a:srgbClr val="E95000"/>
              </a:solidFill>
            </cx:spPr>
          </cx:dataPt>
          <cx:dataPt idx="2">
            <cx:spPr>
              <a:solidFill>
                <a:srgbClr val="FF8A4F"/>
              </a:solidFill>
            </cx:spPr>
          </cx:dataPt>
          <cx:dataPt idx="3">
            <cx:spPr>
              <a:solidFill>
                <a:srgbClr val="FF8A4F"/>
              </a:solidFill>
            </cx:spPr>
          </cx:dataPt>
          <cx:dataPt idx="5">
            <cx:spPr>
              <a:solidFill>
                <a:srgbClr val="FFAE85"/>
              </a:solidFill>
            </cx:spPr>
          </cx:dataPt>
          <cx:dataPt idx="7">
            <cx:spPr>
              <a:solidFill>
                <a:srgbClr val="FFDBC9"/>
              </a:solidFill>
            </cx:spPr>
          </cx:dataPt>
          <cx:dataPt idx="8">
            <cx:spPr>
              <a:solidFill>
                <a:srgbClr val="FFDBC9"/>
              </a:solidFill>
            </cx:spPr>
          </cx:dataPt>
          <cx:dataPt idx="9">
            <cx:spPr>
              <a:solidFill>
                <a:srgbClr val="FFDBC9"/>
              </a:solidFill>
            </cx:spPr>
          </cx:dataPt>
          <cx:dataPt idx="10">
            <cx:spPr>
              <a:solidFill>
                <a:srgbClr val="FFDBC9"/>
              </a:solidFill>
            </cx:spPr>
          </cx:dataPt>
          <cx:dataPt idx="11">
            <cx:spPr>
              <a:solidFill>
                <a:srgbClr val="FFDBC9"/>
              </a:solidFill>
            </cx:spPr>
          </cx:dataPt>
          <cx:dataPt idx="12">
            <cx:spPr>
              <a:solidFill>
                <a:srgbClr val="FFDBC9"/>
              </a:solidFill>
            </cx:spPr>
          </cx:dataPt>
          <cx:dataPt idx="14">
            <cx:spPr>
              <a:solidFill>
                <a:srgbClr val="FFDBC9"/>
              </a:solidFill>
            </cx:spPr>
          </cx:dataPt>
          <cx:dataPt idx="15">
            <cx:spPr>
              <a:solidFill>
                <a:srgbClr val="FFDBC9"/>
              </a:solidFill>
            </cx:spPr>
          </cx:dataPt>
          <cx:dataPt idx="16">
            <cx:spPr>
              <a:solidFill>
                <a:srgbClr val="FFDBC9"/>
              </a:solidFill>
            </cx:spPr>
          </cx:dataPt>
          <cx:dataPt idx="17">
            <cx:spPr>
              <a:solidFill>
                <a:srgbClr val="FFDBC9"/>
              </a:solidFill>
            </cx:spPr>
          </cx:dataPt>
          <cx:dataPt idx="18">
            <cx:spPr>
              <a:solidFill>
                <a:srgbClr val="FFDBC9"/>
              </a:solidFill>
            </cx:spPr>
          </cx:dataPt>
          <cx:dataPt idx="19">
            <cx:spPr>
              <a:solidFill>
                <a:srgbClr val="FFDBC9"/>
              </a:solidFill>
            </cx:spPr>
          </cx:dataPt>
          <cx:dataPt idx="21">
            <cx:spPr>
              <a:solidFill>
                <a:srgbClr val="FFDBC9"/>
              </a:solidFill>
            </cx:spPr>
          </cx:dataPt>
          <cx:dataPt idx="23">
            <cx:spPr>
              <a:solidFill>
                <a:srgbClr val="FFDBC9"/>
              </a:solidFill>
            </cx:spPr>
          </cx:dataPt>
          <cx:dataPt idx="24">
            <cx:spPr>
              <a:solidFill>
                <a:srgbClr val="FFDBC9"/>
              </a:solidFill>
            </cx:spPr>
          </cx:dataPt>
          <cx:dataPt idx="25">
            <cx:spPr>
              <a:solidFill>
                <a:srgbClr val="FFDBC9"/>
              </a:solidFill>
            </cx:spPr>
          </cx:dataPt>
          <cx:dataPt idx="28">
            <cx:spPr>
              <a:solidFill>
                <a:srgbClr val="FFDBC9"/>
              </a:solidFill>
            </cx:spPr>
          </cx:dataPt>
          <cx:dataPt idx="29">
            <cx:spPr>
              <a:solidFill>
                <a:srgbClr val="FFDBC9"/>
              </a:solidFill>
            </cx:spPr>
          </cx:dataPt>
          <cx:dataPt idx="30">
            <cx:spPr>
              <a:solidFill>
                <a:srgbClr val="FFDBC9"/>
              </a:solidFill>
            </cx:spPr>
          </cx:dataPt>
          <cx:dataPt idx="31">
            <cx:spPr>
              <a:solidFill>
                <a:srgbClr val="FFDBC9"/>
              </a:solidFill>
            </cx:spPr>
          </cx:dataPt>
          <cx:dataPt idx="32">
            <cx:spPr>
              <a:solidFill>
                <a:srgbClr val="FFDBC9"/>
              </a:solidFill>
            </cx:spPr>
          </cx:dataPt>
          <cx:dataPt idx="33">
            <cx:spPr>
              <a:solidFill>
                <a:srgbClr val="FFDBC9"/>
              </a:solidFill>
            </cx:spPr>
          </cx:dataPt>
          <cx:dataPt idx="34">
            <cx:spPr>
              <a:solidFill>
                <a:srgbClr val="FFDBC9"/>
              </a:solidFill>
            </cx:spPr>
          </cx:dataPt>
          <cx:dataPt idx="35">
            <cx:spPr>
              <a:solidFill>
                <a:srgbClr val="FFDBC9"/>
              </a:solidFill>
            </cx:spPr>
          </cx:dataPt>
          <cx:dataId val="0"/>
          <cx:layoutPr>
            <cx:geography cultureLanguage="en-US" cultureRegion="VN" attribution="Powered by Bing">
              <cx:geoCache provider="{E9337A44-BEBE-4D9F-B70C-5C5E7DAFC167}">
                <cx:binary>zHxpU9y42vZfmcrn14y1S6fOnKpHdjcQIBvZv7g6QCyv8iKvv/65OyyhnZ7AvIenEqZqCHarJV33
vkj/vhj/dZFfbZo/xiIv239djH89M85V//rzz/bCXBWb9qBILhrb2q/u4MIWf9qvX5OLqz8vm82Q
lPGf2Ef0zwuzadzV+Ow//4Zvi6/sqb3YuMSWr7urZnpz1Xa5a3/ybu+rPy5sV7rt8Bi+6a9n66TM
N+Xlsz+uSpe46e1UXf31bOczz/74c/lNP8z6Rw4Lc90ljOXkAFMuBGfS//aDn/2R2zK+eY3ZgcK+
Qoxfv/XR7dQvNgUMf8R6vq1mc3nZXLXtHze/7w3cWfy950lrg+u9B3a70PXxt539uYvtf/69eAB7
XTy5B/8SmIdeLdE/2+RucwvAf489YQdSSoSkoNfokh3sET2g1MdIKnh+Te9r0B9cxn7Ib4YtAL95
uoT77O2vh/t/utY1mzx5Qsg9YGiBpU8lQer6ZxdzAqArHwlCrmmy4PdHLWk//PeGLkhw782SDP/z
7teT4fmm2pS3HPgEXM8POKOIMYH3U0AcKFBHHLPbOa+5/sFl7If9ZtgC8punS7ifv/r1cJ/ntr8q
n5LpKT9AwO2UMfI3ekYiRuCH3xHkvrp5zIL2Y/995AL+7y+WFDj/DdT8iytnrpqtnW1vWfC/Z3uG
wdAyTgW9YXu5o3jYAcdcUSXUjaFd6PxHrmk/HXYGL0ix825JjRenv14ewEBtpvZJ5eGAcUUEY+gG
a7pDCuQDqUABSe7vtQGPWdB+OnwfuSDC9xdLCpx9+vUUWIER+rm/+X/ncgWNBV/1CT0Ayg4IOLuU
/o35AUFkgmG0ND+PWMh+ot8NXND87vmS5Edvfj3J35WJu7r849xt3NUTKkGiDphPmKBE7LNEnlIH
PpKEE9CE335AMu+bokcvaz8pFsMXBFm8XZLl3fmvJ8tbs0meNv6DIEMqgdRu2AeK8UASDF4wWnhh
j1nBfvC/j1zg/v3FEvK3R78e8tNuvCq+2K6Jb1nxv/cFqDqAiFtiesvmu74AP/AVJgr5t/ZpEYQ8
bkn7qXB/7IIO918tKXH6G8QhwXx1YZ7UFAAZKFE+RTdAg891L/eBwFIQiXyObpIfCzI8Yj37aXA3
cEGAu+dL9IPPv4EcbFz/lOAzfiCpz6nkN6pe7YCP6YFgBOJAtED99MF17Af9dtwC89vHS8hP3/96
yL/lBZ4ScyoOmBS+8KnYARuMAKK+kpKwa7O8wPwRC9kP+t3ABep3z5ew/89vkHbaBqeb7Elxl6Bo
EMTYYmFm1QFlWHIIvPfi/piV7Af++8gF8t9fLKE/P/n1HP/GFpunTX1A/lqCN0/xTdS9y/igZbhk
CmP+PRt43998xHr24383cAH/3fMl+m9e/nr09VUeJ13xdH4O8w846BUIpcW1O7+LPoDPEZZM3pQe
/EXO4xHr2Y/+3cAF+nfPl+jr1a9HP5iqpnvKWIsC62PiE473xVqEgM5niPh/5908uJz92N9uYwH9
7eMl8sFvkN94u0mGp8xw40U+CS/M6cPz7Yf2dtwC2tvHS2jffvj1TP3KNq6LN/nT6RRIIUDkhJRg
u8rEg7IBvABNQ26y2PD+vi5/zFL24/595AL57y+W2L/6DfyYw6sGrOl0i8J/H7YyBIEpUlJwf586
R/4Bkb70xa0+X7D9I9azH/+7gQv4754v0Q9/A3V+bjtn/jixzdXm6ShA+AElEoPLuD9ixWKbtgEX
n0JG4T7zP3I1+/HfGbygwc67JR1OfoNMZnhVFpsmu4XjCaRg2xLBOZTMbuzqrk8vD5RCEippC2fm
EevYj/7dwAXyd8+XqIe/gSO/bjblxdXTgQ4lTI6phLzYrtbHEEBJSBPcOpgKsgj3+f7hdewH/Xbc
AvPbx0vI178Bo69aZ580dmIQtTK8zcHc5L92GR06KSA9rHwBdcvrn13oH7Ge/djfDVyAf/d8if7q
N1D3x26TP6GppeSAYcaYDzmybz9gS++nJvHBtdt+GzktTO2Dq9mP/M2wBe43T5eoH/8GLs75cHV5
9YS9KQycSwFFeMz2FukhTwZKHwJWwfay/MPL2Y/77bgF8LePl8if/wb8fpo40z1troaBQtnmgiXd
WxzEBNTRrop51CL2Q35v6AL1e2+WwJ/+BiyvuzzeNE+ancQH3BdEya3xvKdkQMFTyTjYXb4L+2OW
sB/17yMXoH9/scRcH/76KPaoKwHzp1Tv4gBJJCDztTcxhrZlcgiyCLQD7TOtj1jPfvzvBi7gv3u+
RP/o3a9H/7i5ekzN+/+uB+WVfcz8u43JP+u53raCIaYIFTflll3HCqiPCIWM9U233rLn+uHl7Cf+
7bgF7W8fL0n/6jfo/TqvNskTmncKGQpo7oWK7o1Y7dbdPXC6GCWQlP6bwvuDy9kP/M2wBe43T5ew
r85/vcSdw5mGTQWpi1u9/99HzegA2n7QtvS4Y2OQTw4kgjYIjq5lYeHIPmolf4P6900skf/+Zon+
+W9gbQ6bq6unjJ3JNiXBCJcK7Ph9+46gQCDEtgJzLQ6LnNHD69gP/O24Beq3j5eQHz5J7Pz32v9O
E4cbt1l9OzZz79zHz99+2yAc5VkMvUkx7JWK6+zD8eVfz6Co+E2Urw3D9it2UhOfrorvocvd5682
rfvrGYNAA3pPIMsEFRxMId397I/havuGIpAXtu0MEpBqhVwrzFFCkt389Wz7oXabdYR/Qny4zcRC
KsrHAlKCd4eSQNtPsS3vtn3z9x9lV7yySena7br9Z39U15/brktsG8Eg5wgeiy+VRFiBDFcXmzcg
RvBx9P8q148sYRnXVnnGOySpaapXc0ZNElaxU3Gv83wsvFTHdeslp5jFBTtkophfilnk8TEXU5Zp
SbFXH2JS1p1O0tlVYY4LjEJRlMWnCfdEBLWJpw9Zl4lP0mZzEnhRZj9I4qVMd8NQokqntfXEEHSx
dfKz64mdZx01kvZp0DSsrONQZdMEX2Kivn+HeGyzdZzXhlRB0jap9zXLO1o0Ae0NIkL7o0kyqzMv
xej55CW4TbQfI08GA6lsdiqjtCPrui3NqfM7bzjL4TyYCefcx8Na5FNaaEZm2b5ifsLpcTwZQ0o9
zQ2bnldTndmNdL5MAmk4iRtdikSaFRJelutGZAwHU2Zzgw/ToRiiU9M5F5U68pNmCtnQsU1k4dzW
20glbPSDrCEz6XXCEq80J2mT2uJ9SWTdf57GdmzeNdkwoqBqxmIq9VBGRaqVyXAaKmUNKQIxcTK9
mPMam9dqjtTnsSjG6jgabW/OxsRynuuBcZI2IWHeFLF1DFtIcZDCl6E4iOVcFfSwkEndhlFcFfG6
IbjGRRfaQQJn5Dqtmrg4VxNK6QSEEcLOfqrxPEdV/9VPvImZlZqnDtMQlZUx77whKnh9OKfGqT6M
SVGKXvfMjcSd5rXN4C9b1lF2gfu8H49YlZY40YVztDhKuWySr3VHPXwe07g8nBPRmIB5KnsX+ZXb
lIKnATO5X4aqdJGn/SjNT+q8q9Jj6/KmOBNm8DOdloJ9VJQ35ChWM6+el0OB4qPW4CkK7EyzYO5U
/nqIpjZ0VNWvq65Lc82NTYxuB45eE4+4Y4f7YVXLonuHq0F9dH5RfUl5+hI3lfjgx6k3aZ4R+tqS
prjAMpZ1QElHrcZ+13wkdZI0L8eU5h8rf/TP67gfw7Kv1Kc5xvFZHGNRhqxCrAlqpmyj4fTceki8
c1L1s+5rm59MSc6dphNznwc2Vq9zM9DPmDbpGGBDXaTLLolDlM9kLQeJtPOGIigGnJxkpe+tW88P
SFmVx5EZfV22daLlSHwN0vx1po1duR6zsJ39tz0cdVzJDvNT7lL4CoqbN7Es3/QtiTXO6fjVVmlz
Mk0Wr2wZ0QCEI1vR1O+y87ZorQ3UyNJe+7iuRh1lacFXeZn5/ETYnJggc1GaPa9ZItRJkiBFQtkM
Tq57FbXZi9xHY7oivDLFR+CDdLiEdn6lgqIdIv9F3xd5HRYs9vinOG0nIO80iiTobM5Y0Js5KsNy
zgvvxTxG7Rx4U5OIl8pzgq+wG2qj7ZyZrxn4ib32Il696XmvXo1j0nyRKHNCm4wLE8jRYQfflNh3
ypMNP0yx18MiGtcDM6miLFeN3yN/hTM3V6GdaIpftYMzLrApcm3gxz7+OKC+KVcIkbrReKjoBFKe
ZmJtKGjrTdGarHme0cGmR141x2iVcxEV62I2MbF6VIPpPxBey/EwznqLA9LFqTmtK2n9IBqbdna6
iWqeX4mhxOkrWtVVtXbENo1/NNfNNJ8rgpwXqLrG+UlTugLQaaFPLNak75XV9yzcHlOyNRT3DQl0
GygKzcYCWl+RBMu0a0gMHnHGRBfpJnWeCUqR+jasqsZd/H/MAxkN6GgjVNJtLea+wWIDGmdB+kjP
Baq/VGaYvqDG9MHPZ4HSww+7YVTJbbe6gOM72/f3zOIcj33OhybSY6/IESnSZK1sXr5peTbqusra
sykCofj5pGhpjLcYcgrOBZh3hL+5BvdnzYdSSaBQpHFR4sB5I6l04cduRcWcrjqaJofYJ16mba3q
lW8rkusKOgKvGx6vnZU9pITU2w+bFxhx6JCVoBr5AmKVW5GSlkU6LuMP0k/jUzC1sVZyao5/vuMf
mWZ7vBp2jKFRnSgMbs79DUvQm4lFs6ddXKq3bI7Qem4ndB2+/oP9YJhDQi8YgZISNBLszlKKIu3n
1kaaK5CHVuE2NHEZnU5urP6xFEBqn8CpX0COIb7tvb+/oXliacx4GWnWRPZETujSDDhe/xy1H+kD
LAJeGxy22J452+bw7k+Sc+Y7I1Olay8C5yemURS4SLpXOMvd9M93xOHIzFayuQA/ceEgpq3hfax8
pcFh+Oj5fRTOcZY8wAf7dgR+KIKWbcjOQ1f27o4qVhMvoYPSM0mt0X7Xuewk68sZ/Crb1n34cwD3
sB0nGNIFkO4XHEpdu9PxCY7rgRAqnfG2W+PGqVXkzfnq57NsF31fI2JwqJmC/CtoRJiEbqX9ng4R
alADLanShtlEt73JTngHwt14fffclv7lP54OwgIOdTsoXzMqF7IknCRJ1XKh89RLPow1JSdervBJ
0yn7gkwTva4t/61U/agiof3PJz6DjMs2llmAGM9D6tftJLRQhuvcxRuM/UrzHr2YeFNq3BcPzPgj
l8CMiBAw+KDm4JzRLqBxEpOkL2HGGlu7nkU9ajARKmj8rP7H+h+m2ioNiK2hj50tuJ7Rsu3zdBQa
vO9xnWXDsOYMd2+FbOw6RmnyTrQDmR+QtX0bBOYHKUAEZkcLxdvwPAYN0gkNNwv0h16VtCtcZfW6
rfL2Orvxt9T7UQSgvgvaHf7vQ2mGLbAUMShAcHojjfq4O0k8sfUz2/7on/Hk1qAR7sNxS/gFkrDU
vE622SgK4Pm8N1+yJvMOFSrKlZvy/mXBvOgBzbgUuW/zCQqnO7eXAIAC3uWQNIrzSaZ1pJVIp9DQ
JjvsEjp97EGtdJqKuHgAxh+FAHwDIiD/IsBwfztZeF/Gk272esGV1Ggoe41L6C3R2IjsLcXj8LxR
asiCideD/wCn7J0XtIq/3SccuVts1I09aqYuAxMwFPRtXk0oKHNlX5cNcxcT8vtzzybNA5P+yDMY
WqopHCkDA8d/8AtooibhtUpplzR9odvcJ1/wUJfhz5nmRymAtgNobkWQjvjWg7BLxBx8L8TgqLXm
niHHbIovQQfZw1SN0QMb2jsTkAQSLjCZ9Lfv72noPvWbqW6Q0tZH7ScIp5tK07mlR6xHXfbAZD/y
JvjGkAhBIAjg8ZAFyUYeNx3iLUwW5Yc4n3ngteJiiEl7CCmM5z/H8EdSUegNBi8BDiEQBkme3Z2l
wjbR7JUKciu9H/hjZEOPWfXAlr4ppPsmjvjbaaAL3Ac3GbLACwCNqcbclELqKZqHKOz4oCrdTbib
Qu7ZUgX9JAHTtBfmo9fLZg5rvy07TTwjqvUE4sECHBla6C4uffEAI+0FYetS+IABFP4Xq2MQaUYt
gV2LitcBjzp/PfFofACEH0WRMSUoA2sPV1+A7tmFWlZDZGRXSG3azDu182RfxT7JQiTb6nwSrv6Y
UE7O/il94RaNbaPstjF2u7/dSQdPRF0/Z1K3AOuhYVMRtio3D2i3rXreIS/0kMMkcKwXJAxLvNia
yCsv88aW62YqmwuWTJmnkzyDTFSCi7oOmwgz74Wp04KeMpYQ/gC0P4gMIvAfHKLBFGyUWLKXmNuk
cLyC+auiOe3iGdIWtEHj0VhOWa1nlxSrn+O6ZYnFjuFACRIIgRPtwz0Bu7h2KqoSA2pe18LQ8h2N
bDRrsB0xPZ5ROqgH7OMPHIoIuPLQ1UyhggJlQbw7Ha6Ig5YJzjRyAw5V5BJt7fiPjdR2FtCo4MRz
cK7lwgrnzdDLyhCm8yxr16S06JBltA2QxSggWVFd1hHrH6Ddj8EsAn2wvQoG3CeYXi1mLWcXNT2N
pc5UHOsSjR8Tjt6XSryQpn3Liv4LjUxARf/WWN49NPvW+9wlJDQ3KA7JIXBRfbIUEOdmN6ApZ3r0
WLPyqD8fmzjtgmxm4yteQxpN1C59XbfdcOi1uD3qAjbU9PLn7LSgL/iP23IvLAM8Orx1hHbpmyJb
lorMRZCKUurKDS6AXPj4gLO6bxbOGCgCQjHcf7BQBnkWT3OVqCJgYz0FSW2qUM4ZegDS7VrvIUqB
fxhYE/AAwEWFw7ULZZCUeABFNDSBmnsVr8uIq41rE5kHHibNtIk4G9J1a2pGVkM35fPm51guRHM7
v8KQogZvEqw/yOgulgzHlTRz5QKSxt4bsBw91pbwEa+9poMU7T+dDWybD36kAB8ZTNsW83uuAYcU
WVyO3AUuhjJEBtAbyPCmXaG5GGQa/ny27Q0UC3ChM0qCtEApj4Cy276/N92I5qhJUNUHPpGeBX3Q
q3LQvGnFcNj76eied6lQOGxRw6e3tYIFrXgJmflDrnKvfkEbNadD2EFlhG8aP0IipH3r6lDgGL3t
uS1Mo0Uiqux1Vg4jDSaDOhHC6Tn/85Tjxl+lGarUmkdodkY78Jztxyj1aXpNxZsa3atrhrkuQV3Y
CvKrsbm5Gu/uz/+c3d639+0+t+/Pt5frff/rZXVVnjsomLqzTbX85Ha+u4/CdDfzbytxO3/8UBT8
m7Lf9R1+f/PycTVBCgH33f18P5QEA7hTr7H2ruNhW33bjrguCiK4xgkahuC6OMW2GYltvvG6KCjh
zjIoFirQZtD9D7YChPu2KEgOwP2HPAY0q0MmCPyB70VCuOkE6nk+uLVq22UKx5Zu97ZDIqh/3vx9
v0q4YE5wxTGGmqWAbIa/PVK/YE6btQjyTHnY+115xCGxflKToV+l3jyt72GyZ6alwb+eCSYCNLBC
27PM98XAoSGVUZmHeSmxCUCVQBGO+km2LoT/BU7a4oec8oVS+7Y1iLc5h6PTmIEI7k44d9FgqEpD
Y7LksHEjckHqxunrJIdE523SQCmox9SEY6O89z/f7D5YOYNGMOiMhBu6lt5NNKDEGp6EpZ/4edhW
tJkOKWpdGfqQbs0fgHbfbBCHAwNR8Ia/3QpyH9rRRK6kFaTkkSzxBy9qyiSMB1lJPVRd3b/6+d72
4QpnhWBrcJ6C0e3xz/uzJWgyg81t2Ii0OKR49kKXiY80S9lxZEURyColryDgIg/Mu2WQe0ZqS0+I
TMEbh+ZGsFJLI9VzllWZtGHPoag513XAMseDlJOLqMnbYPLm+J+ZxW8zwqkp0JSKgXVkeHenuJRt
I5siRKSUs06QUEdZHVVnGXivYc4ydIr8eQ5xPHQPxABw3na5W7AU2wsNoZ0MbVsBFoIJZsvSMcPr
3nktlKbHZk4hI4aHXEMVllwOAkdnxnqROhLgqddr5Aw/NhAHvfVGPx6CQbRQm6oZn95MHs79sIQb
fK6Qm/t3LCXODyoI9OfATZmPdV529pS0bZwFGerKL0MDiQ+tLKavPMWb8XDELSre0TyD8pUshxbq
p+0Y2xWTNSsDPka9CKeunF7SIe3fGGfdGEqZwiWrwBa+7pqcRas8rqrnHrYJCbM0j5D2E0EGndOZ
TSuoekU4nDPR4cBLbNUGfY0s5NnjJJvT9dhMrlhjxxh0L4gCugVQYKc07Q+nivIyhEK53wfjmPZQ
OOxKqAGKfiguoVo8fkwbL+GHCUqyN2ymLX/dq4qtB9pAeqMyPKOhGWYc5HWp6pCQukxWXSRwq82U
9M1RhXMHkizL/L30oLC+9nIxf+4tS0wAuRRE9JBW5JPt29SuTeSBYwqZxOxzzDkomgaiSnD/6xK9
GypEy0PVthwcZ4+X+TqVeU1WLe4ZcDQUg16wacQ0yFtJj/2ZuyvT9m5aOanSS2LRVOs6atN5hSni
zzmUYqOj1NKevidQ9Eh1N8ZZeVyotjJ69oZ2+pTaZLJ6mHqGPipiWgzVY9uK4gXL4nbSzeChya7S
ETol3mdQ4fWhDoxZFIWjq+Lq9Vxkvncy1WnOxsB0bQrpvqynGVQLsngQa2eYMS+ggulFlfbKrs6G
F+XoaP0ywz14JQW1NF0bVyQszBM5+xCXjHwAXVh2vgon38nsjc+SxDwv/GGiZ8b0dtYtkcoW0DGR
eYLq2k+L+BQVFfM+mgLwKKH/w3N1qU3BpU1CKMWw6ROOk3w6laLB+elQk3Y4dGnf15e1TeohCcyY
+fGsGw7dJyUQCOjyAtEoiS+gQcSicyrHCOrreQI5RV3VnmAhK8w4fJx9bLmulN/UIWYNjT6BfDWN
zjofxyEkAZoMGhus+NrlFNc6dVmmggnNA4ijkl0c+E5kfRDzoX9bQGAyQ6cKaWtNkhi8sYxDCtP0
ang7jVBbD9qqiIZAVLOROolK7zyWw/CxIkn9pqPbihCaW4N0o/qq1TLPorNcNPwTidvosJgRywK/
s1OlJy+lsR4LRV/4Vdv5OrejSSED1nhOF9xycxrL0YL0pRM6NxzN7wqSTxceGtFGNVn+iYAWuaix
Gjtdw5rcyqZ+/ioujf+laaW6zKao2gwYosvAz5vOrUdoaYEKRTdF0IVQcO81r01EtIULYy5iSABg
jaOSnpedqWrtGwV4zmk6vI/Grd6RuC1zDX0C2VeCDauCHLrcN8LlM3SwMM+2Ae39qfhcJ4RNJBAs
4n553NMy/YS6YYZvFIJeTiOJK13zdDarzEZJqAzN4iArC/ZpVrU1Qd1lRumCpZEXzKNfva8gPzIF
3MEvSPMYKKQPSVW8z2KbtHpA4IGHfY2rWJuSQ6AXx7NrtEej2dceqSKnJRTH00BBT1S7miJinw/Q
tQLEQSh567FylmFEzdwFTQIdBpXMkA/9PSLmkGLxIAPR1kq8cUk8loGRdQT8Tmnxue3TVq38DCXF
mqY27iA2MZ5bQdtSUuiiLQt7EqVTXZxJ6Akq9OCZbX0exdNZ1BZ8gh4NEb9poSlr1gVs61iKqjIv
E8mTYVW0ytgshHG50gkup+kVXHLQJMcEdVXzfCw6POuZjmJ4Tm2B+GGLB8XXI0hbFFrobcmg0AUB
q8Z1npwRl0XRW6iIefOa+jQvQLuXpD8vEponuqx548PHpxz4boBGk5CmQzMFXs3HfJUYRt1qyD3Z
Ot361MRXqoKa5Lu4gjLGqfGnbFjPZlb5ITQlse7EpflcabzNTV4i2vbNaVPLqYD4R9LpGNV1pcKR
TEP9KqtcRU9A54oEBNFWEux0p4qjLPPa6kJNVXbqgV7zVhH4g0Ojlef75clEoVfqDPY1zx/bTkJD
jYujeAJzQlni3mRp1OGXvWAxNNIkELEdgqfS9Ce8xf703Phzmq9rTyVdG8QDqeMvvMQ9WoEioG2l
225iw3E/QP9b2PVtAX14yZCcW+nP5KgC1ZdpiHzfxV3SfjXQZvVmGJLkxIkmGXRnPe+yrbv2CMli
7PWErEkP09FQEaCJbyWPJm2u+yYWU4A5TLXOGPMGqO3HzYmVrPA1QoWlup0zNgR9VI/toYusbUKU
UHHRy7qqgzFW7SFKnMdWY8Hcp3bI6fsEyt4m8IZGXrQT5Jh0k7T1lwEaqcgqU21NNI1RXBzFvnR0
PYxl9J7nU9S32saR7NZDGo0f4f7A0WnEveyEpJ3c0nuY8+PKN1X7cprz+TlY/6SCRjoeyTHkadOd
qs6289mQlgidk9HI9208KqNlJeS8ao2QbVDOQ49XdE65CweWDPa8ZxD7H89QZhBhnIxZr+sMieJ5
L2hfnNkStdCXCGmi4kPSxDP/CMobKgKZZ7tEoyqSTTCMSlzGSLKP9ezUhjnuvYgHVAIlHUcvSAnd
XlGd8ekIGggrG8wNKfnKMG7J2sV2cHrko4MsZlbIJiwjL0kCC4ZpDojnTKEzKF9XRxS0fK5jEJ9B
z/m0hdWTYx+0vMZpENs+/gy5xeksgWgMCNuD86MJM95nXHF81uYodeDgGTqCTc9sqUnE50s6F+2p
zUyBz2roGxsC6PcUHlQ43VgEXhHL5sPgdQ7axpKW8C+jnFR5KKBtMD+KaiDOoevmWWmPt7V73sps
zJ6PngTFCQ5GHa1NNrXx2nPQRKrbaKrZSd203L5NGCTKT5ts7M2Jn4ygZjTlUUVWBWT/wSUz4EpA
N0MMguGsB6ERtE2lGXBendCPFHRVpIvRpQpylrTNwTMQZbsa2jwy4Ki18XMqoEgROGWqLwLNkwhi
gSdwSNV0Nk9QfVhBvjpi4OkUmVqjYZpMWLgM1HA6Qidao8eOTF5YuajjlwNPUA3do5Y2OBCCxNHX
lNi+OcR8BJn0E5OkHwpFqsxoBfDJC5XwNF/lwGLv4RpS+8VTLIXt4KlvoAtQ2CzYVio2Nvan+XnZ
OpGEqTH4az/myQtIVo6f2ros3swGjpcMb5IiaWyIPVWooC0TiJ8gecjWY2mmw1lI7h0JaM14USZZ
+hnSj+UHhkQjgoSSjodd0oPVln2cfJ76EcdBRHNDNZQlqhcjdFZ95bPNXysPVRm0NTXNpxpPKQ1s
Nvie5hQa705nnE4vTdODAwj6N/b0NGVxFmbVCOLe0hz0K+rraZV0U+YO+wb6kjW4xtQDJ6LFmxm6
gD/kULsooQlPJJeyTnu6QmWNgYY+G85MXbcCZqzlpjOqPle09pgG0vtHDtkUGhLzaH6VFKXPweBv
W9r+l71v640b57L9KwfzLkDUhZIej1SqKpfLdnxL7LwIzk0kRepO6vLrZynpr9tWql3oBuZhgAEa
6EbSCU2K3Nx77bUW7QpgAI9yYKhdRqwvbPCbC1OX0ZiMg03dxEJ9nyf4OeWL7nT0wRvQnfASV02m
sXa4y9mF2xVht3EIShSkXI1wY8Jb9TiXfGjSCBljkFIUFyruadPlSeQ56kNmj1EZL52kp6pXwydw
f8tPnsyKa2RkpNwiEc2vsla0z1OgI7F1OSmOvtvLBxo1s4qJN/hTIsZWgi1bg/8S88HKPyNcuXUa
uYY9DRlRfexEbXDg4CmjbnIy+okI3d12wzw/9HmBSzII7J4nEbqjQzyhx3bpq9Jn27olfREzwdyH
OgMnOK49lFuXgo1esKGg14ZJxyONTjGak94uw0V+K+uMV4nn4WZUC3Uq0a7TR3GZy5YnHlKnh37Q
KAPQq6+v7WhS5ZZUFEVc6cr+CIi4rHCwxTj9gkH/Dxz8L8DHf48N/n+Zf38l+/wJDf6JDELJgaiF
0LDQUAJnMUn4hQxaITy20IgHzAeQBbyYBTT8Axp0A0CDiwUp+JGejcYd8Jf/6AcgGUHLeyFpAmWz
Kf1n0GC4AOGvEBcHHUgKxlGEJrOHbDtc4R/Af7NWFfxQDVaTFw+t3XnelbFHvzAkHidnGFF81Rlp
VWy7WdmIHXjYxQjGOaZrRSiaBqt3r51osp/VhHZ4r1F71LrbBAaZoHqq8h43bRp5fLKRwQv8Wvsi
mCb2bRDkNmGx0hMfnM/+GDWmfGatXI7BaIGBMcYIp8x7DLgcgo0kXI/3blf6ajMo7ZvNOKONkIZz
FIxxHZbNZc8cXLSCgK6ynSp7vp+KrnA3bsTya1r0NU+IV6il8eDROTFg13/LXRTou0oIm114gln1
kVBu08R4YCnFcyd8awPOqsX3QVhmIm4iYvqrqbQsaeEMln4jnj0wEUdcn6yd6T5wNBUfvcpBrzyV
JhjIvVVPY7jrCs/NrxqthgcZ1VG396y+iD40fIhsJB3lqHBigQFuh17Tcq/CGsICbvpi65QjfhbJ
iK9BUgHbOG56hSRcV+h8xB6b6v1YR+WIalHNZQz9WEN2ZPLCfFMHbml2nttREBbG3qJqG4Yj1WaL
orZrCWoTvI6jUwV5fT4fGosb1PkCebV9kD4fL3BX+ZBEOKT9UhSEDUmjgk6lDVcM9X3cO3xmzdaV
NJ9wp1uEtN0hdzwhoeTIvXK8n2o7yD+oFr+3zXILqUwQFWPpxP5MAGKGpmwUohSv8rivW4g3lBVN
yDZ1UdQqRrliW3sF8KmOS6NMmCgHuAqKoTCs9wrsbIVM2G6KbUHHYE6jCvAQBCUNNAvz1DXDAelf
d934YWftbD16xc7g7xn3Qw8M/pYoaB5SKSUx0E0YII6dCR0/GRrlkyRypvKR0one5n4lnusi6sOE
4Vp8pLM9Qn1RBFDbWDJsYgXZyxGwbHs1MTcMUaxkELFEnTcBs/FrqjezA7/VmMii/NiHhgH9YXX+
I2BUlLuJBGMIPnju2cdMOEWXgL02VhubdZLuaThhbVmmomjTVdS6ATmjQSIkBk4SqxVRefBryZ5G
UQ9Oiq46+kEBmHGoR8FVJ7EPNC/b2mrsvqJ/mpNkNhbymZwp6wOp/b5EmpNrAYjQjrrtKCwC9jKp
6WcSKd2h1AaBNInoUJZxbrkTCvkwa0zsCx/fLIBxoR2HilEG9nzu4edCMtqitiT0pcOYTwYCpB9F
KHoau4LkyL4CRw5AdoZBJjkSozYG2mDl2wb55x1QIa03Rcgr91iNI3uWbRPgLkOWPoAJw3meurWO
XqwxCJpNUTK3QQcRERPEnKrd+XaZVWlgtPzoQ6NCgAsg/0pwWufLEgnviwgbJ5doaIM6UWNgbNwh
tdnsmUPB58ZOi9IjeQOlkEebLXVGoXfQmIC8ZEd1H76w0KjoYHWzMhLEo4rgXx7O2pAOgKjpgzYA
UW6yGontbTj5fm/iIshKBamP6VWVtqHU2cuACnHMkjzrLdQl3M0Z+4bu7xjiYM3NnLCuLn0opqgV
zf5NCCnU6G182drQwejcKT51koXlPrKcxostJMHt/Qi5hJ9CXJXxy2DWQCdZIUIXSNdY9819wdxA
bloj5BJyPdOo/ALnE9Eb8SKcpzAdI6dSm7Ej0zQcFAZBAyBoO66BgXaI3ymgHSs41BGS/o+ZMNTb
hT1h0TUnUCdsDJDbYkk362p6UoPvlrdhJiMTkz4qBg3BRujVF6ND+uBTwJ3e2S+hV2WpDi0u8oVl
FObflIWj1cbDDHQrnpSxaGxBnOBuWQv9SwoIoAgSAQlLsXHBnaOxPTRVfdGXZfjSC+48m8GxrHtj
/HlEONXerZdRPXyYRkVe2GwV4WYe6gLwrwFPLXUL4rAnoojdbacBhX8yAH+fY2bZmm2Y9gd5HdbW
NOw0dbX3ALSvDVMPgqwxHrwhv6eOJg+QvUxjLMKpC5NRj6j4MEIgkiBsRqCIjptPMeuD7CizcWlM
CRRpG4/UkIE1tTNAbVP6qMtzVtXWpvWa4rb2HKZ2bjsPj0ChWbuNRq/hF8DUgWyhGsYB02HDs9TR
bOw2nlOYoIDOLgjQyvCzxr3IZBV52EitXZu4z2ryjBZKGe6FsXxrlzc4PYnksml33ZTbMh5Ro0pA
eyXwKjyWgq75AJyy2urMihwAYxLtEcYqecckFwBOPd5ubW8Y890gcXUkTdnm+b5kXtNcBEVFHnzw
raAlayyXXpHO0x664nXo7lxXzj9UqBsa+1lLPmMfA4ULOw6otVQ5y2+0IQN6MSCeikM0NPUVILrp
0ZIjFIMS61hcoxy0/TQDsZP1aDEwwHIMRXIb2zaX0WFWbbjNm6Yqdw4X7YQIKFkN3MMF/eK+LBxA
46hX7fampL1nJ1Qtta60jbmHKqzvEf498kOHQqJkseTgbkCk66a01PXoxQLwywcpTCjiWkV+sW3G
3DxMqsvdjVfy8t6Iln5mDYH+BM0ZNiY9dE5I8ucS3ygYa5KlOThlzpLdUICYyAHv6rIt+hiyS4X4
FrbjlxlIargF6u7ekrHW7kHXZVilBFkVTY3TBd0l8qqxvYnUjIt848yGeAcIS0b+IqOm6wr0FEgW
ZrEQVA2PIyA5sStIlX2dK5AJE5t3+UNPoAi8zIOZl9e9qRv9tQIk+MPLCD6pYQ6ViZSFxTZSU3CM
tNf0dWwjkYkS4Tf+nre9X+86SKvoBj3Bsk1Yroi8zTyQzfYFYP9gG5oKmd9cUlrdEOgIzbaTA7jZ
tCubrd9bi2SRK2eDM9yiyh5KIHKaTzyIVSVrGRdq0E1ShTR/IcpAllQWbdvu8xZ604s+8orn2pmn
/obIOqjvHDX17T0kjx2AO8ipfkSym5vUK50sQ+mmJ/tQDCGX21o5ZZAw3g40xRN/dEqmqJPiwEMx
RTA/GCPUkS4wuA+zcAsn5ZbV+k+lW3TyA8ioQt9DLMIyzuNBtaaYrNRSNVIBtmNhW1ej3lGgTVOH
s2u5mhOcQpsJNDwSM6M7cMxaJn7klm9PcS7sgO0caDMl7uYWyKzVVP113QI0jBuZyyq2RBCA7R2O
Uxv36NrheEpciQfmtg40eLXgcg+UxrvCDcvmBJmPzGJrpuzTDNrYLbIrwNhB7moSZ8Dr7AsXO4vG
UABMdWJAX3gOixCw2OhXTpYUNq2Rg0fInpNO1+FLnTEXMHjVe1VC8soSSK6UBYjSBxgQGNPe6LJD
NyLLiHlB1jKNW86Y9JN58prPAZgmD0EzF5C+6Sa/LeTgjJuKZuUcU6LQaYVidn5GRGz62ETMVqkI
2mybGQs3sXKxrqjLWfDEB2lrBCbPg4C2GwA5aNcWP9zRM/WuNqpTcSW89uM4ukWfQDg7sphJhR4r
AFL+g0XIFLa6cXErgfUdhnuQ4Op8MweO/YX4dKjjUAPxStq8nO4rVRUlgrV2vwXSCVAA5YNdJwGt
UWbLCopqNCQ47ve8lZVKGKPzPlcmbxNaekbu0FcjHHdI0T5BbVmWydJl6mKrLUuZaNZ4eF5ntL+L
LJOQ0vJAt6mQAmmqB4WJBhBDDY0jFBrsV8/7/+r0/1oe5qCgfL1Xrl++aN7yP20nl3L9rz/2i88T
wF8P0iIfxBvcUfbPB+9+Ve34HW+hSwe2D9456MIg7fynaF+eEaNusLiaQ4gPudqfRbsLawB00yFe
wx+Ehg1kyn/A5wE08KZotyC0CvAXgZ6JX39FM8sCEQxVN2W7XA5XHYWE1LY6kzAjvxTYcLlDdyhb
48boBIH3AnlZrKk6VMU9buE8zsntkE8WMi3appmdveRORfbY20vruyhE7BMotWUH3FY5l6OEahX/
kaLifiqos42i2x5wf8vCY4CuSNFYD7OnH0kxo6ElP8w9BD0kFMgWi5vBKqeUDdDiQjfrhneOj/wW
5z2GxhS/1j2if/S1Ue5FHhGxQduyOmJZrynpjj3k8zEw9WYjFNLCFtVl7gaXQluAAwDBbkROxcZG
eoe7C+WYlGkELDDu8u671dZ3kRx2WR+igQBZUVXzy2HoP5l8vskmum/YtyBCOVDaTgpa1v2MbKcX
Txn7oTu1m8vwaWA+EOORf+LkpnH9OvW0efGzniR29dh6zjdfDGPiu84tiCHp1JfgUHTiAV0A56r1
C/sw+tPNlLdW2iFuJ1FZe3E49Z8JN/YF7yuSAlT5iE73NXSww4FSv34KpgkoKGSOu1617WcjeGIc
wHNFj4wuDXiFxhK8IMskyyki3xg6qcD1sXMC5Ckx2sXhh3kgzbWmDf5H0j2oYugOnvC26Is3l3qu
qu9TxutHZTn8kVaz2JPKPspBBuj1TSY1CLY/z9T/QIx5qBT++V/AEFxsrf8eBUxe6u//7+P39tv3
/1jzLJFl+TO/YorlwMwNgB9csAOXgCe6kET/gAIXw05orBZPN2hp0U34M6gQ2JEtGkRQZ0Hcs8FD
/jOoLO9DgS8Fv22Adw4CEvknQcV7y7gGtg4xJSSPi1h6ESZ4KyAwV9QZfLRh4tG2/IvCQzoL5D6i
z35deQdTzO7neppycGjgLJHWrOkTHhWuuy3zUL1URBzATKJNalkV3YxCdk6spC1vaN17L15YOZc6
hO1CHPIhLOJsdpoZWNYUPmURsW6ELga+KaZKfYqyQR+tEfyUSkIraBzi7iHysT7ppgqrRFTTjmnP
/wJ2q/XiqQmSzJoMqWcXc+JTJExSmukCXMFhg6jFH1991BMUxyWKvwJMsU5ICzzoJQHOuhSK1wVQ
fRWDQUiSTVG6P5an6h5du0SCJJtx2Pm6zYB4SQXNK1Fsn8PyhMeM6q/+IpRB6zYgSOPyfLxHuQuC
gAgc89GmhQJHx4xtIix2Bc5dLcHMtA2a0m2LjhnRmqdl4c1nRNUn54G7CsIXELNtoMBv5+GaLg/8
ofrRLE1olWXfmVtMO1kLZB6A/NCpqL61KHeSoMzdXW4YvYvUOIFN1qGbFNQiyfqcfMlkZg6Z33tx
pOyjEYNzEQIHhW2F8T64JRMXOan4GXnU2/vv5zcAuxSKcOg7cZ+SFe2zdW3pdlH+o1SZOpaA0o9h
nvfJBBeM49Ic2rz/zVdaiGW8iNAFJMfBAFC+2Pm8/ubzIPkEgfV37UqwovxHJmeSwvCk38P4V15m
AwSCGq4QyQCG5ihG9SuY/q3a0/3tcOIHWFiKULMuQsW1rkUJmMj0Y/Wdw96GoBbwFdgCnWi+VVnp
/Jhl1iCz7swFtXqfpw1YNF/g/IGSd+b+9IKrgZlUtSo8ytG58csAfUINt5nPJjMynYspYBvP7mtU
pMril0BAaZlWMMP5WHErNdQuYDjjwh8Dqa57N0eWpfdKtvmnsizzOwA7eQEbybA+Ixj+qez/qzmB
dY8QlUCrx6OgkIPCePHtunvuUAEY67+6pjVNXDl0ghNQMDy1YzOA/mbzalu53P7BAMaa2MtGb4kF
WXctQ0nBeGKMoSvcYcmKoZqudV8KoKxTrT9Ry+6v2QJzbEfAwDTs/I8jqGDX+CXUsEjOY4Sh6gJO
OO0VgQD8AY1XNCy84OL9vfXbVoayBDs4WNQRkA6TddgF/zE3rf+lbkCD8zM5p0u5HZMcuVstQBV6
f7hV6rgsKWSZ8ANAAFsEPsGy016FrwaVpuNOzRfdR+OTn+V+OhW82JSyV+JCq8h5cYso2BtrvmRA
jWB6knV3jilrdMEN4hHa+OZY1a2lNkFU0n1HyiIHZuVZO6mi4MKyw8ZNQHftdaILpFrz5HS3HLyx
B+grHQudi3x4AKKx6QPaX5LMDi7tKnDb2JS9k7SWa9zYj9pD5HL9A6ef3PjUoDss2uicPu0ty/nn
WixKWCT4EKrivTNcu6/XQnncG0c1fx2izGyKvLVB9fOhGRctuwS9Lu5wu5xZ/yVDf7ujIRIAjRv2
0ejk2Isc4PWQDGk5AJPxK+h04UUE+5mNI4N84xdZdC5o/RYzcGYQJPGZ0ZTG4VnNDlc1sr22+zpF
5om2VZPHdd/JZ1JmiZgj4P8Avud9gS7IEPMwkJ857G2uJo8O45kfZXllZTXrnxvORg8JP1C4tmMp
IhWEzIm+gO5sPxfTjHa5jrz2AxS7kMmMpgZ5ko1T8CiywXbBvMtBAy274ckRtIAyemhuRhcuQRti
6xm7dCy/+2HmhzE6VAawhsn03jR128VB25aXTsbdOoZbkQAFJcsohlTBWTX175/ShYvHYnixuMFi
7779lDafw0Za9EUWDtogVI70m921M+wMnOjGTH1fxSAUI8sBj4KkNU7P97ENo7jjaMRughz8n6Yl
0IDXHJTauRr7lICWEm78kpQvA88hYwDnCww8ax6RSczOPWgz3TXkYt7TPLrmY1Nlzg1iMZRUguyL
rOG3BQP1Jg4mNCliXoVYALvP0T6BnUm5d8A7eIYo1PHSGhi5LObgYM2OfwlhgT4SGSjQHYwYQQv3
Ba1QL3riFj4zfbeJlPHLM2dheWxntS2gDwXvwVsa2oBYlm3zKha5pu+GLndeWofZz55uUeAQ5g2A
VZhCj7MrpzbYkGhUlyCzjhcBGy0IAIU8CNXmYoNmtt0ABssSqeSnAO2Hu4a3HRiRPWNJXbsdOFo5
1ZfRiJ5JbPVddfszmv4PFDn/29RQyz3097XOz0cCX+RfVtc/QRT8kT/kUDBrR/sMKROcDeBvufxl
vyodyPTxRAduvAj0bkRcD5/8D/jEwp+BdNePQKdfRMs4Un+WOhZM9wPwSvHrSIQIgZTqn9Q6S7r2
VxDGGyzwWfFgQGUjew9dWGa93XdznqGJBBbmsQhJzG2gvwf4681JRa7b5tJCC/PV4nz49Te/FmC9
veN/jQf3WnAtEC1gUL+SXi5opW818EWy0RAR8rOjvrZE7FjlnhnobUj6YyA8LYaMCasERODtxBDk
+DiZ3DmWXXjR8BqNWji21WfC+YlR0D2GdxEchSiO7+pikQaCc2Cj3nHhMj304IgnEjKPTSE7d//+
yr29OH5OCEPBTQsPgyMVjFZDob0hFlaTd2wGJwSPT86b0WPZOSXO7/sBjk+Q3kKtjmAESs2bOARt
Q708Eekdy6HhG9f4DzofWDrXYX01me5cDrZSi/6a1SIcW5KwhZ+1mpUJc6uBzZV3RGqCjqOlAvVY
DSih45GPObBlqEglpBGtgc3fYNCwQHLyols1Fuj/R52f5oMPnouFXFUmYEYEL1oMdb4l6KYgL2ZC
POA6mRO+gOOsaVFaQ/9rnnMOcsoHM0EIL+qi8NNixG+e2YTLM7Dr4/UzxYGlQrAQlVa7UHeD7eWz
9o5IzVnaA5fyCpgbMiv09vYcJGNm3ShPfwaxfj7IzgLDoA3dM/Xtqmb7ucggSiEA2XhHD04aq0NO
66yBDgSL7LgW2TjoKXlRf4UeLUitEwQ+dpP6dQ/So30B2o74F4sARwkckcUQC2nCqmT0qsDOenf2
j14B8jAUC9NtSe46+P6lXt/LIxfeBj6xDVr84qKwWvfGD0Z6pk4+8SkgIkWdjNDpgEq2NmjrQ0eo
nmv/CM5k80TR3N3D5efZGFHsueMM6STt4kpPs95Z6OylJONk343SOlPl/HaOcQkg5gc2VKjOogN5
e8JqN+rcIaysS1pMdDehb3k/+3AceT9a/P7NMQwSXYQmaPVhfrHKrlHydG7naOuyzTdBNh/GoP4W
FdYcA0ZIwLGsIfZA17Zp+VV+//7Yp2bow4UXt0mI+8tdfe+xIsUAprl1GZJDS+DWSn+9HP23GMAS
FN5cWr4LES+KYRgEUMgQl1P3KlkCFkZ0BPeeS4ibSEK4f+9Z7Za3MJEVIiv2eShZ+v6cfru3VkOu
vloHBZXqChh9BjeyeSbOY1g8du7j+4P8dpusBll9s6FguTEVjS5z+/NQvvjkYpC/0rS/XboT80Ae
AlwVGCkWb208ZrsU1i4eZ0fLmhORh+B1aZABbo1rtu9P5sQueDPS6iMNHWjBzszYUZNsC4Ng2FeN
n94f4sQ+WJIqiMyRwsCxYRVdmxCdAdXAShS6X7Yzc3MRQueXljm9LFCvX3WMn3OrOjWrhS+GNH3x
K1xjBkZOum/qHkPm7a6ZhueWBmeEv+eGWG01KFqmpmowRDu1LHaDFtUqpBDvL91veR+eeQZCsyBp
C5S35rrCpEG3dabZ0XFuQfY7wH5hwkXbYxuU0WXY3MODb/P+kKe23oKm47EoEgC3W4UFbU9wb3Ux
ZO5c2QDPseus4RbMizNTO7l+f42z3uLwfhCB8Qd2pEW78waQDdikzlklvcVLcKUu64eMD8ACKIw2
XV2ptoTJhW8wCLlZ8EEPVlHyxohpFyoQFs6lSSe/1qvRVhtdFZBg82piRwXbN0erA2ntb4pNsDp3
N5lATdvViT8EZ4LezztxFWjfzHKVnS1CK6vIMG7L7uym33WR3uTNoRYxc5wniCYAFcHhA4ITrnWi
iksmv+dsr7os4dbnob1S/OtgvHjO+6sc3K4B4lsKC4So2HWuvxsrWBOHeUwsMFimfxHpXn+hFTDe
2wFMrqXNjvXAtkB69ljCzWgBUVMv72/sU2Ho9UirjT1AL6X9CXuB6VtQzK6bGVTq9lPOmRNbUAC9
P9qqW/HH1gtAlUeHysYzmquPYiI4vAezy47G5/Ec7rvqR9R9JjAYhWX5s2vChxxV3AjRstgoP87k
rYDKjMGsvZqDjS4PwtxSgVY0SDRhsM1BaX7/JzxxjQXBqx9wtfIwowedDHS0I2CqaGsj9bvWow2D
pHk6dy2fOuugt6Ffh6II1d7qYHB7pKTWhB1lJduNBkkBvCxPXbw/oVOR6/UoqxWfDIXlhD/iGPCX
TrdXg/W5n7yDgrrm/YFOTgcNTIq0EKn6OlNGp9AvULayY2E/gDsKHuk/8+X8tXngrvTHCCj/36ZO
3BbzgBYbHgqAD34RtZCG3/6bPCbAt3AWO04Pjm6rr6KrHm8LgAt/zMhtPrl7cN4SiIfPFMSnthmM
g5FEo1xFPriaSgXtpAuFG0Iwtr5lPtbz5+Gc+eDJMWB5tdi0wjs4Wn7/Vabp0MqmXEA9LsqrbHaT
otuB63fmYvy9NMFlAmu4P0dZrZfrAngEWY4fR6e0oa734I5Ec3Yx4/mClAvnirr1E7SzSZf7z37X
qzR323PI9Kko9vqHWG3y0c/dDGaP7DiP6Go20oNhwcjdmE8jHB6sHCbdwzn45OSYaCnCpA4ggP1z
YV4tb7boYAqNT3gBZVtsKqg2Zi/xnJvp7v2DdfIEvxrIefsd/ZHq1sDd96gN2Nfuiw/EBpfUPA1n
vuW5gVYpvFiqFjOG7FhF972pwU+BG5t7COs6fX9GJ3fm4l32s4pE0fZ2RrjboK0ExHEsrcdcBGkL
VjA/lwCcnA2U+wHMS/GByGpPaAfuSK0l+FE4PwLYSRTiOgrlxuvZmUvtp/f2OtMAmQCd5aU+Byz6
djqjLq2FX8+PZmFiTv0mVLtmuCq/AMWPy3I/JnihY442NlSKEY+tM5/txGqCw7Y0H11kxUAp3g5f
DFLwYFwmGj327iND/XUulJyqyN+MsdoacCaDrsnHGBQNQmTBwYFOPMVDB5PcT023s+Q3C2ym97fJ
iRslhIk2YhfAD+ABq9CiA9jccT/neCNmuBWNj7YR/YND+bc15cnFQxqMYcDkAcj0dvGyQPcw7VH8
mGl/i9LYcgvok8/5WJ+cyatRVvWkppbAeyslPzJw83XQxBHws3++WMCH8GgtHJewD5cf4VU4qhqD
J0Winh/n8EqX7TY39MwIJw4UClXg3j9NzeB6/HaEyDCZ92XHj639kTtXw1jdMecKHI4zkN+pT4LQ
4OB1CZgP4wS/HYe7WcckXiY5CvrdU3fW8NjLc2neiaIEfYO/xlidmQoCZJC0PX5c7D4OeeE2eL3E
q3cA2w8Kb8mIqCtu0QK/hfL9XPl1bn6rdexnu0GvD2OD7heZj8J/7qMf728Gsvwdq5D0Zn6r3TCH
nIxwjOVH67KDKYi/h83IbEAZhzPVdwVzooDsPD3EKL0CdW5xT22U14u7LMCrrdg77qDZ4PJjoWU8
lWnjf+JwtIiKr+/P8uQ46I5AdIvLH08Gvx2HlgTO1HOAa2SKhtTv+B1tHbT728JN+OiFyb8ZDnbt
wFBg4roeLig8S0Fzxo8BhEFdXm9of4AR1YY75xbwRGoBxBvtaB/OpYBqVkFp9LxGw7INJw0aL+Sh
jhgSyvVmUcYofYadc+r6ejPa6ryRKcsaLTDa3G6CTwqSpFbeErjdeDDZudRQ59fj41AhaAVpDsEN
3jA4s7InTyO6QqBB4h93DeiUY13AKhORZcxRZTtoBiR6GkDxsY23AWcwi+G9NW/aqRh2VVZ3d+9/
2JMH8tXwy2F6tV+jxiE9WZYbglUoVoI4sx7Pgpc/s4D1kQRFZelXBnhwbm31PysWQozWLmGtjy3r
pjEcu/RKqCeOSyFqPwWPpLpALrFBf+hMA+EE4gMCCbzc4RuJTsaacK5tCiiJaX78OFXwSuMQIRvI
PIvLAIo8N/gX1c2b4ZaD+2pBIcLOQSvDcPYowRS/le33WXz85x/t9ZRW6V3uQTjqjBijNoeqeuH6
dvLPrNrJrAe2s1i1hRsCVcDbeSwiGBdiQERqpmHfAFfo/C6vwVzX1jdYYx3tcs6S0lzAR+z6/dmd
HtpZNAswvsV9vhq6HqRLquWCUnXuXtBZ8Tga9LiBO224C2woTfIMmj+gVeTotnBQo1CcnZv/svF/
27LwHkd7Hc2nYO1YLSzJGyg1MH/nFsKqaltoGIEZ9xtcUa6ghTq61nyxgGBubafS2pnhgpf2ma7u
qdOJUuHPH2KFUNk9+LMgePFjQ64imLnZ3e3ZpszJ8wHvVqhFljx+DbuGfgfdRV8hHQCTJymziF74
NC9TLWdwqGtoHttpurT92vv6/nc+FelBEyLgzaAhBD3m2x1GB09VRmLgvpb2gRhvJwiZkxCuiKAW
+eGGN+N0BhE6mRygXFi4ZItn5ZrxpOsJ6mHdINz61pVuHguzd9y06vstsTYR0DUdfswKL+UEkgzP
Ts3z+5M+lQ17y7NeaOEgWV0/BDX0IRjmZsm5RXYV9B78Lp0zN8rJTfNqiNWmAWGK0nZAwm1XH+e6
gWPjlUub+P15nNw1fw2yBnFaxuDcxjAIBINPyLVEcT8GsM3o+K3hX6U8s1eWI//baYRvvA9LDrwJ
ts4K5iyDNW1UY07qME8T+PEHYKdMnbkNT25JCBxcG/xGPEmzijyGgA+XUWxJ+E3FcHGCf99n6Zcw
Hjt/7k5OaXnjDCYjCwq2SsOJhKgXcmAs3RhC6gS7gupH7UypP5wLZSc3RIACDwIMYAHr97OiQcJj
rkMor6CLGrNvbNo6ehv6lyBdJxdRWCdoHXGogDwKBrYX09Jsh+nb+xvm3A+x/P6re7HsA1wmsNE6
CvHCID7s+WHmX94f4+SmBOaxlLRgRq1douE2wmBQhNgcIW3yw/0oCBycP+Rsi6c+svnMaKdn9Ndo
q82SZzCiaFpUnT5DO77dqI7ENbt9f0on48WrKa2veli4FRwu0MfeWd4P+ZzX/+okvxphWdRXHyZw
QaOpOixaqZOe3uVwM2Bs3uI91CT62MLW8v0J/fwIvx3lV+OtwpMeA9HCiBeIkcgSZ7wp8IyG6G4q
2DqisaH5oYZGPvbtOygEdr6rN6wCZx87sjhHLTmztuugUlB4fXOFmTMp8DzCbZad8/Y+uUVCtJuX
FxjQOV1+gldrO88WLDTlhCgJIning/liptBfj251Jmc6GUxeDbQ6XVDI+aOkWNSxgMC8SCS80Bio
sIu34fvf79xIq11PstYDF+u/STuz3biVpFs/EQHOw23NKpVsy7bk4YaQbZnzPPPp/4/q03YVlacI
q4F9sQEDispkZGRkxIq1sJSOxgEVtCONCJr2mzR7um5I+HXOljTzfDuFqUCrOwLG6IHuNp+joFzy
/aXvM/P9QU+6rGywMVoPia9t0+qHEv2boMtL62aatvrjBDOHB7xpab6Mm9l8lMj9Tf98MYkTfxUD
QW6Ganlnzb6/HOpVovc4GsQF+46RdCn5Pcj9qQ4WHE28Y38NzT6/BrGuo3vsmFWYt4n2bEO6wkD6
gpMJ7+FJhgKIJoIfL1nc2bnJ687KBpXku/cM61blVbwCkpsBETe2ZRwo0G0r4UJgEq/sr83ZWc3i
ApgiPJm0Gp7gQtnicbDOLBgR3lCg6YDSmqQY84CQy57Pi3vkVZGhFa6tzPagB8/oY5Xw1qbyzfUj
JFrSNOs1YZKhSJt7RVqHDZJlDpVrP5X3aJvrm9wNO1i8snjB1EtLYR7WaYfpaBbRQwQ5fRnqKigC
Gh3sHQCb8VA5ysSGcopi2E+zfZbvnRomT2gmomobtcPGGu+Zov5UN/qxkut1JKGTPdbD/vr6RacC
EUO0I0h9pjmsy9+k2u00JMJvCoJ+QyqnpL/TWmKcanvdjihUGWCJ0cKamPKc2aHowiGvezsOT7H3
cfB+09K5/vdFXnP+92ehMPRdKkJSEp4gg7ETKKgUeGC9L/kAOxYXZBptrtsTvsDBEAMDVBSZuvfM
oB8ZOsQc04LgrtmVRaTvxsjUYCnNrIOXo4FRxQ58OeY0+uH1ydfBAQt6/UeInHdCawF0ohzIsPHl
x9OsqM4Mk0Ur3qPqycwlHiXz8boN0YdDTWgSpWLaHaGkSxtROjb1qGbhKY2Th4rX/gqw05IgryiY
EZIhw6GOwOCMdmmkCAqUyoc0PBVVqq8bGaVoGWzLps3zn1UO01vsmEt6TCKPocE4zVrqjCnM20fU
a8tBZs73NMh3XvXQGvE6yr4pLmrqyd2wqLw9fYv54Wd6iG47rxmdkcfLJcJXRMXdb8KTHVqPubZS
m2+hikTaIehd6Nk+8P5c8A6hRcZIEZEAEMlT7dJipkGSJMVmeGqrLTlPZqe8WwbEz3WPUqa18or+
K4R5u+v+8jKVe7lQhERA2INspzNHi+bSbGXkSe73HtiFn9ZOjzdFcqtAhPLDfaZCgyid058KZAOg
rZaZNz9C27eGQX7lLZbJBSVVfgljEqbNj5kAtZe/ZPDlQgMJD+Sk40mA8sN4kEr3gzkUN7Lx0PXP
Q5qvu7KAytl9NzT/Nnc4JTWYpw+Gug/Nqle6H0VumYMPx/+Ju2DlRbCd0f9tlXJdb2v9G12sf84I
mJ3hnie+KpRxjdlyYwtyqbRJUJ+3qnXQfq/yft12P2Nz5yfhwrXx+sDqoGx5lk+9V67OmTczXZb4
mQfoQGvzrZp8Gj+jTQvwFsq5f67vodKN0BB5BdsIHvbyIzqNb/lRxgUt6b+jkCQnPipRsJBzvD4q
OmBHQDCI+xEK5vEnUWopGBNKNXVAWyF5KHpkAJ4G80lKn9UvTrfwYn0deiZzsEBMyN6pi3m5pjJR
e6NCleuUIQLjStJGc7/o7k6Nbmx0MM3218KRVPl7syN5YW/697NcUQL/EMBlHcB5CiGWq6zb3LiJ
fWtvK+2jBkrV63+P9XfpJg7q1VLFQVBPvFztzC8hkuk7e6CsAVsX7Kr9KhvhfLLyYxUcQ2QvnMbY
Vrl9QJlip8L7lbfGmhx94XQILmx+xtRYmcZyYRWYXdgMatgIvfDGMJ3+Bl7CtS5/H8LHIQ72zFuu
Ne3bwPhgqy3dba8vaQ4l2pFUjhmisudjQG4iK56Txf7JMaOVDSUVrQ+6qksuLCgaANoGWjfB36n/
zX2YciokADHY6nH4Je99GUEcxrp1BLogj0FX4cG4Mfdje0ilVVYtNAkF4YAwS3HcAjGMQ8+zSHa8
GLyAqpL1U+kr2LQ+l+WzE34Iw58LvjxFlpkvX5ia5Ty21ei2hJgCs2JP4fCcGe+CJFuZ3kdr3Ovm
0bV3WfZlwabg/JzbnFdB9NFScpodnNeoWlXvfAjxstvQ3fc/6vIjuhcr/oP0lYbLgmHRYmnxUBWh
KMkjeLavnluy3T1Hx49PevssF0/RcyVray+CXqn+DPMvNLpLj/Epos53GLU1kqJpUo5k/TJauJlS
NgMElqcepjIKry7i7RldBzVdCIOC1jKouzNLs9zSjqpR9aY6V4KoCtNsUvUlLdUtTyLNYXZynUnx
epBvEdD4oKrJ3nc+ukP/z3ASfsOEimHugXP6EjbOYmNfuWMoT6ttJUmBmAByONcCjmAiRr5wywiP
KG+GiVCM4M9wx+XODojy+YkyBIxUQuyu1Yc4f+8ltEAPKMVEK91+VHSmLC13Y+nJduriqXF08pGJ
KlV34cEkuPJY99/fMtt7U21DZu3pm6WU9ODnX7nOU8T4PLptqxEBzdCH1GHpLhDFwnOjs5QUfu52
em4Tg5XowUHIpUshjuyerx8b4dLgvGEKCNAWr4rLba5y02BkweG4jsqhtPda42xqmCttvXwOIYbV
tXXYyIfrRqf9mp8aBMoBovEQw6dneUqWto0p+wq1kRhQfpvr0jrRtCXFXNHZPLcyu8TUTPLsoqM4
okrxHhr0Q1Pcax2FgaX+udCQQmbHhCrd7TknS9IbbeM2Eu5BoWsLeCzfZ4YFYyiUj0rl2QtZnnD3
SJaRUGPihHrM5SerR+gpikxnZmcAWTLeD1mzuf59hAuaRutIjw3mC2auFzUVuD3UW05JgTSJcafI
2VbyjovVP1GeoU7dqv8amjlCM0jp2E+GFN84WYm/LXwoxPv2hir+RqkgewzGfic74U/KAt/+t0XO
3KPXDK+sp3sYjspw3EHXl2chLDNL/CbCz8W7ipIRfVqkay4/l50zmeYazGmQT60ZDdGScXt9JYIU
GSQ/c2/T42miW7y0oCGHHTOYAM5eRRIw+eiSKZvKV/T7djntYKtfuGqnz//q+JoWwpsgtjE3+2oD
hDQojYFTH+qPYdtvYPVbIbeykIQKnfDMymzfNANCQikDFN79ztADsax7kP1j/nR976a/cm0ts6wh
JxNlLJy19Cq01HGxLfrbqH8Hxfk6Dxe+09KKZt8pcVK6qSCMT01e3UGpe8z85774AuXLx+uLEhqC
HYISJYAbeY6ibiKpVWoZ1y7kYaMXj8qg3VXypoeH9bohoSecGZrdHmCTSsOb3oKVkpM4K9PzzDG+
I4phLFwZwu/EqCIYIjjOXrW+yiRXnDTiOzG8vR60Y0SL7XMd0pPSM//39VUJz9OZrWnVZ2mOAhqy
H0NAFZZeje+71JX3yWC/ry3luaysYJ8mww9THrOFYyX8anB5QHlINvnqWCmVCuc2nGknS67h6/cY
G8hS91OqG8xn+2G/cL6EcQmpFRS6GdBGX/ZyldUow0MMjdcptihUogzATcw014LPizyEsq/NQxLS
E/7n0spYujBQ5/F/8Guc4Rru7sUQu2RkdrCCyEYFY4KoRMqxNkrGIe9M5KKue4VovyYMPbLG1FfI
Wi5X4uYFMG2HQkRlacUnBWGMlSGF2cLrUND4gMzuzMzss4Reo6P1SdqnOE52QH1MA6gWf4/LMNnF
McLOZq0MG68cG9QJGnPrqpG8aZGC2sAmDg064msQAJnaQfEDZ1IgQ0XMNBenGKYkYx43z3/m5Mxn
Z6SHWPc/CBrExDITgZmq3vYebAKacbD1Y+Peak605ilWLxagRKGAKhdayDps9szHXZrWDMhAgpEK
DcnCLfA5e1vq6dYy2oTSiP9eH4OFgylMU6bcDk4mCMq4yS8tdgPtKG8gkzTy3NnmKKdukk6GujLt
om2kIoVaoPe2Tm0eRHmd5d9KI0vfEGonJgWyJf3l0F7+hjjszMZ3VS4P5TtTbk5Yrvzox3UXFwU+
KtEM0gFstWxj5uKpF6lIm0Y0uKyNrB6Rk92gQZKk3+nGe9VC6/elcvfKhc6szXZVcTK0TDVCQ6DK
O8tdy8NAljnc0+DYtnWOhMn3RBtIaJotMqk315cqPM0GfBhUMplCn6e4bjvgWhIho3eRh1CRNQqW
Er8p6rxa35mJmZ9KKCQNkFODhCy6XaQGO1W5rYbmEMqfM+3RQPRnKTETnowzi9O/nx3K2uhCSUP6
7RTqP2P0C1FcjTaw2myqwX8Old31LRRG3TNrs9CeyJJqdyPeEgKcHYvy/RRzG698Q9GBKxFeccj7
ePHM3MRV7FYOXxDt0VMR/giRI1huf4jCGek5KOGp9siFeLlzDb312JeprsBtf1tncOomn0cTFCcK
PTGEc7bWMTHu8y4Omv2Q2EsVSdFeUj2ipYfwOb2Q2V4qZqEH6I0RYdTfMfAXKvcNpq9/MMHx5q+z
h9zGNHPmYUzTkkBOM4xAHUoNt1rlzT4OtQ0v5U3mI5idLhwywQnAIGTMQBQInfPLHyzBYLkKrUpw
UevQDd/rMjeFCr3Y4DwaRnBs5GONZNH1ZU7nanbugD8yeAzKGmLP+UVdSmZZQLscnkqHgpFpSp+r
ILpDVMPdpLIV/3tcJoqAcwYlCDUDlNMXZy7Toz5Gsv6lWY8iyCpX7jr7/vqKBOf6woZ6acMIkfLx
3DA81XTFBt09RhbqOf1d1zyWsCNeNyb0kqk4DlUTFfh5a8ztSIE0rw1PaKpOzV2YKQtD93eqK8e7
TO6eUMXLeFSaz9ftCo4A3R3esUyu8O3mr8qMxF6GqD48OZ19hzTHLTXUtl8ArwrCPmkobEhgtik+
zfkVK7NtZAQ3w5Olgqt4zqylCVaR8wEHZ+AOplGHTPHyU/Wo7DKgZYUn6EBsRsSDnQlmLnU/Xt8s
kUecm5ndLZWWurwW6FcHMfQZ8U61b1SUZxJkpr9etyRyh3NLszuFQkyhlQMLsoad1Jaof8jy196A
OxU1xNTextq/D4fpcFb93cLpF53dYihqdbks6+FJQ4PYujODbVsgfrzED7O0sCl4nZlxrKGuyIHC
k6fc6B3MLVJ2mioM0WNUlKs4LxeCodC//y5rXjwPW81A70rDv0f6dpZbrauJ/a1Jfl//YKK8iv2j
tcSoCQWaOXQKmWsnSiUXLEMKpsZKvqmaeiN35bswq38W7a6Vn8tnw6dINKIH+YY7Zup1gxqEjok2
9OWuli66CZUmgS2ygWUh2bYxlZQx4BABMEvdFiMcMj+vL1j4Ic9MzooQEP24Y5dgslOU9zEaZX0K
bVsIk0BV3aDru/W9/8dy+v8ddRYevzOTU5g58x2Y/NK8VaPoFJnhOvdNb1cmWrbKOkVCnSM+JF0b
LdwBQvchB5peh3BpzDtNOSIkWjnBPtV429B4DamJVeZCaVloBLGYaZyFack5N1OPRjyjBRTm9eYJ
lJ3fPCw2soRfi8fUNLECYYs5O91x7ofQZfKOQeB0HQ2MA8k/3Jy3FEA09YDQ0nXnEJ+GM3uzY46+
uZ8i0sxwWxDeewWa4/nRHu+UYIdi2FZ20WTQbqL4W770ahTu5V/D80EoRypkBsk1qqTKTaozVWba
W9rBH66vT2wFMNh0ZXLeZttp14lbBb0JGoMirJUdyxgZPH1/3Yjo1oQqDmld+LQm7q5Ld4c+DFGn
BCOhoZyiMr5tdffpugnROiYIFBU+aBcgo700Yap+Nz31KeGAah7SJ915gBXsDTYgcAE8zS9+1b5E
JDdrkF8jHa2PErNZyVCukK7YXrciygBAiP6xolyuxPZauDJMjzhf3qfauO1rmK2So4GEyHVDMy2A
F9DUhEX9Y2kWa80+dr0kq7kofa+8kWIjQSPYGg81AojbMsjLjafV1r0swehW6In5IVTj+6rrvlmd
5aO7Mfb7DPFR9LXtbOMPQbGSx2Zc9b4M4Wppf0FejoHljBnlSvOcmyIMmMgKYn9v9XVzqgFbQx3I
K6X1qiWWB6E7kHxOwGY6wHMUgZtDyF9R9DyNIZqRcb0lrQ6spcvqBU8yfyrw4oLrftKjBg12+a00
d+Sx5AFMNeIdAFUY9gekmJIJuW8iShQ+qPEnFXnDHjpzr7xHmPZRCYt1a6Lj8aMJfYQzs5uqewdj
amLfA4PeyeqDJ6lrI0Xu/Z0Ez9IKp95d//CiGqE2JbHQl9I8Jae4/NkJ0ugjUrkkmflt2CX3QQse
c8xuDB8VqGE8DaF/VyegetMCbczWh2A1a/ZFVa0yK9iolnYcAnXrFoO8EG2Fn+3sh81OcaSZYV4Z
gGzNBvWmMF8Fx0p3D9eXL4xGDHoCfp24TObzZ0UxoFanliRu/cfQCdeyvBCLhCf4zMC0yrPb3a+Q
AJSg/j918QZeRL69qn6KvMfryxBdhEig/1nGLLEuFdvhC3B6VeOdJW1Qf/Rg8SslhwrvLz7bdWui
GiawSuafQW/gNfNda0Ybgu+CT0P+oKnjurMYE+wTcCMfq2oTlsotz1bEBRfsTifo1Qk7Mzvby8yV
lGzsKAGU/taGe04nC1zlYw+tvbWq0Mw0e2XVKEW2YFeUoZ0vd/rGZ98w6AI7jqZnuea+lwGQsDCF
uR/D2Zakodf3VmiLQdJpVmFiVJtF/KECUD8YfMnWOsZoxq4iheHjuD1UbkBtcYmzU3jIzszNwn5o
ofCgl9Q3HO+JDgDz1A9ZsnBVCtMm8N7wkQGRgzp9FhmdMtENBDtxF7c310ruH0d7rYxPLoOlCSQS
Xr3PE+kRpsu0DB/esp9/bM+DfzoWSdt32O7iD+5QHWq9WgOoQM/+2QneUr85W+iLIsOZo/joBme5
BbRd4ulALh9n+wb04X0ajUhzXV+Y8MsxOfsy2EFPbBa3dcXPyqyjtHKbG8VazaEJlfuFsrrQGc9s
zELw2EAJlnRKeKqQBa0RZx+SJ7MMNx0szzRm/rcFTQs+2zyOw5DBfhueEiv/okjoYRvWL5S1NtfN
iIMXQ56TrIgGinp2mk0UUmu/ZPIm10oEVuP3uWvc5smxzbIbKRrf5ekxd9bJjwWz08F9FbzsiaVp
4v2j8Xy5vL6RUysZMVu41SYLrXWSP+jF57r93CPCq7XZSqMbtB+LJeiS8IpDD4+SKY8xpmYuDUvc
+uEIaT0k5Ym1toK+v+lcudpfX9+SldnyXIVxToRGsALJ5Fqy8mHjRoSv61aEtyk9+4nbkAbWvM+s
FwC4k56sWwt9daoEo4Aby1xAg7/uGYt4kzkIcOjWUUt8JazT9IavDdxzMrT6aNJBMFR/DtPkDXs3
1WTB89AXtOzZFxpM3Qq6jiAcI1hE9j34+vb6vomCxbmF2ddRvUliWa3ITa2fGSq+nfu+KBbTApEP
gFgDKAIMAKbRWZyXgl6KpY57sqyOTCr23sYOo42DSq9O7j+s+/hOSQ6SXCJq+DFJ36XukmqQKGAx
AkOfANI9iDSmX3gWQ4ZobFEb4IPpcAfD1wxvUKNvG9PYpIG5GY3o4Q37emZvFrP02KmdOsGelNg3
zLautSa/k7JhIUsVQfkZ7dF0phjhJKH9cbmuwkNKPukZBmvafFNad043rPLiSAlnrVhot1m+vUp4
LWjpRuoh4/3cLDFtCz3o7BfMfDQI0blPB36BnT42pbEbE2dth0sMlEIPQr0T9Rp4El5JFrVqKxlR
zWPEdrUfvmeiP5sr4+YtH+2vkdlHC5l4Tt1p6I2ne1CoR9v4WbvpwicT79dfI7NbJjKqVOvGKbEK
8oPr2Zu8Vw6LaFGhlRcQCZRkzBpP74Izf7fbIsxsmYQjMwsm6htoo6o2RshXkpZEEoVHi4HVieId
6Kk9c8FcyfLBCzHlK+bW+ioNCJhnB6Pz0H5/y96Bx8DdJk2iOflj7GcGBYhxavXJ69T7PkFGq2Sh
PCm6SibQx3+NzBxa02uDwE+64aiBichvh2JQN1g7TU+Q8tK0JcCecP+MSZuJh/aE7r38VIFllwaD
wLi2KSmUiupwDfrd30lKVG5SR6e4HXTJwhtaNBSoMYX4x+osJOt+ko91SaNgrMqjWo1rU5H3gwJt
TJZux9a5sYZ2oz7prbPrA+cXyO53luGdzPDDGIVHTbqf0BITW8MbjiDza1SGgacp80ojHdVCHR2b
XI86SWTtS91b24t8EMLTcWZltngjrqrBKBxuA5kHBj0t58EcluqZQj+iXfsiyMUI28xI56VyQnoV
nTLV3sB45srQGjnDemwXHFa8mv8aQnjm0oHcDID/IEnhS1UzavWjbNUrhKLeEh3/rIfu/qUZXi5y
WLWsJ3f6jeo5B1OPNijALXjA5O7zdHjqcv9n2xgUvTSjV6jwgh9g8thVd7TOPjCS6iDM3dR307AP
eO2Ft4xo+6BsY5aaSWDG0GapQd51fjHKBBW/++SPz0N71wRLNUChDbq1VJ0ButM2u1yUmuURWq2c
NiMND36mH5hgDA1/4QuJtg7kFnOMpKTTWPOlFUmyKq+JwugUVMMKPtFtRCeVqrAipWsJQcQwXNg6
UegyJp2wacrNMvRp2We3jMYcnTa6dQSyvglWaTO4v7wxsNaojtrr3IEiWnWVt8RLwCvwyr+oKNuz
963bx47ddkl00vWvebrjqttLj4a/Dsp8fz0YCffzzNLMM4wuLfvUK6OT23a7abrLd3el3TK4TURy
is47yNpSABTb5GHBjAejr3P6h7bo1Ewbu+jUFAAeaXBl+7zW4pvRidAWiXp5y3tuG0ShuYCAEj5/
IWz4Y3kWr4bM7fMUYr3TUA4MzykeeMPhrmkUxJvWQGD8lYoiRxn+AJa5cBuJjgepw1TWghKFkdBL
P0pjhs7UzIhgq46+9Okw3OhD9DUYTG8hVAoXyUSLA8UAKommPl9k4dtZHJBHal2+zVxjF/jrNsp2
xo9KM2/b/DHpnE1l/7ruSKJzcmZ1PpytDi66oDqJZabc+fVtmkvgED/13hHBxYWtFN0656ZmUTrp
VGjgQtLLhNZ7BW6nKO+qwKO58nB9TS8I2HmgPrc0C9SoT7dyNKFcSgRXg3hbBAA1+uQZFE/kUrSw
2l0kxyt9oJ/jdl+bZB/2x6x7GrP2Xbd0VKej+OrHgEdgoBgmB9rHlx7UWF5i+RnVPLPMN+iU9Em+
u75ekY/CGP/HwmxjA1oM0ChgAba9TRNZWzZ2MW0X+ycTNrRbyARfTSDIrkXGF/RkuL6xj5n1zGQm
AcgIXXfTje0q03p1VTfNrRQvDUMKnfTM9OwQ2qUSZO5IHl/GO4X47fVIy5fQGdfrzlwkpZg+yOsP
9nehs7vKthKDRJus13ceAOkhihzs6ipCg0qV95W+73qo3Bz5fR1KCwmG0FUYY6IDpaGs9AoF6YaW
6hkTRMZ7st3fnrdwMIQn8Ozvz0JMHqAuEJUgi9AxyMvyvZXuDT/bwou6sBCxoUmSbFJUJYG59Plw
iJw+HijC6mq27eMR4SFlP6Y7CTTwdd8Xugb5EVwpE0/SvG9u6CF534RiqhN5XcXBpG+6DSp7W2jG
plwCiAtP2pm1mSP6WoWk8sAGSs6da9NBh93Z/H59RcK9I3Wh64D+wyuZyFF10qqF1e+kh59qeaNp
30O4DxY8YfrSr3z8jxFKypcfyEYhwc8lHjN4mgQBLxygqskE9zNNooOkhau4Xyr+iya4YemiNYlP
MLU5HwQM3dQvOw1cVtN/7owPklZuJhJeUKw7DbVN2Bh65JmsfGtkmrX263WSFtsclrdjnvy7ogdu
CcUCmGd4rJU5TNGVQiWqK35LABtyPQZ32UskgzrLfkst+9zULJzkQ9dEyN5z6GR/X8nlqlKUhWxQ
eAh4k8KGxMP0FegMJle/M3veP1p1p/r2BgLnVWGO6zgIV4skT0Jj4LDAUTOKQU506TqO3bRSnWOs
rPxH9ElrvdxJHmqhMJLk6ABcPw3CE/dCiIFPMgY/u8o17uo6AsZPtfLetaJ1mR5jBIiuGxHGXWSz
gPsCLgO5ermkssuryLCCiOE66bsRWsMHmWHc99eNiM41kC/Q7cxbQNE88wPmRQsj0vLoJI/pKkzu
KCLVQEfAnafNginRJ4KuChgxcszUv2Zvus5IcinsiuhkKRt51PZp7G/seDjmFKWQeNldX5joE1nU
RGANAVjEe+ty95wiRgi+IZb0srlKMqRVQ2fdpkvPD2ECcm5n5gqpPHgSnWVaDvEJitWVD9OdVX0p
QPDAxLVT7HLV589VtBS4hB+OFzhdAmi1oRa6XF8bxwlKl8SKtD1WHQxUxRc/+RWP4eYN+8h4KPxb
jP2CGbi0g2YnoNiANzLcV3lUbpmB8J0lhR+ha5wZmf797F3c+lkUqAWuHqU0u8BZxJ+UyKxA/x67
eolv/eV1NL9mIPD7s6SZI7pJ2nXNMMWKYZdKqO8ZUHZ6a+VbXu3NTD0No/0+lj+Z8bj2unu/BmlV
FTfMmI2+ugm870l5nzQ3IDUchcv9IyNnzVRB6gvj4/W9F92HQP3RF9Mg20CX43JbglRxzUpn79N4
7UjfVVPaGvUvBAaRV7jhgeK9Bc56bnC2M3ZX6YHZgKCVS3dTO/lmwrOmw0J/Wvi1z5Y1c11aLFYf
yFipm+cUEnopOsjOZyPcxPmS4pcohtJ2512gMYNPsflyBzXwc1I/EN5ay/3pRIe26n9e/0bCOHNm
YXbxhG6v1HZBFaDLs21eJiFUWPk6rI1ge92Q8MAzA2VCukWNZT4M5SeVHVQqtSMn/O5S34u6Y+dC
OrP04hd+nTM7swMvZ0HnGRJFHCrKfdsh/3DbB7eQW+zzskWHe+3GP3z1oWnS9dDfOl1+Z4XePdzj
h3To6WRUCxu89Htmh6AsoI6tEUY+we7ph4fOsD5lkxR70ey9OlhCRgk/J4kR5TJ6yKSFlw4TAZQ3
pTbjyDlg44tj2Y6rbmlOV1SzmpCuVOUoq3BHXRpBGdHpxn6MaCJ3Xwtfv9eCakdH0Mw2VLF2Ibje
hVxCxCSo2fAGU1dncXDKXJoco0nfjTHkk2dr6046tMnRRYTUorlb3JpZttF1CJmYiWnWpvXt3z2X
NMamBcUL/dXbIeucIZHiFNvSB2lsb5yMqeS4WafyktSP6Iz8tfTqAYF2WyWVMl9PGYujn0o7eKs7
x/hA5r/6X9YE+v5yPykZ1ZZpYsmJa4aqh/dgr+6kpFnLQbTE8ynyyfNVzXzSiaIk8CV4lIIRvXbp
e2l/6NOnN6znpYDKrBdonrkNhWpQgoj6qe72uu7fetVdlBXreKwW8gkhutc+szQLyUYpSZ6stpzn
wV5TunGAv24ddyMxJ6VU5i+vG+7ivtw7SfJhCNV1YqX3Vpx9mEiklFE+VE9VEz9EYbvzPIWyvbWP
um9+Nx4GuXJWTP3d+FI9rsBb8oSSl9Iu8UGCZcuwUKxEfWAWHrvUi2GT5+en3fgQGhpk9vty+KnY
/to21pUU3SJ0+85I7Fvfq1eMfC7EZ6GLW3QiweRP5d9ZOGyyJu+gIecwJW60V0LbvGmzRHvURqV4
V0pvkLIkU5+E3HlVyYyMTs55lpqhbNGHSE7gfDQBN7rcmLs6ZfoQQlL1cN0Hhbk0E1KM8sNApVrW
zAlbc6BbLGErcz+0Ur4fLTtbZ3H+iUL4UbaHB9srt6bb7rSk+nDdtihRODc988rar/t8KJToFDMB
jyJIC06pVZeqrsKTbFsUu6Y3Kvt6uZkq4DFyPer2BnSunGR6dMsdEZGH8OIG5UL11eGCuTQyusj6
VZlLepvWN6OV3vhReYiaploBN1oodIm2DQgD7ChIU1JGmWU/WaRVhZVKPITV6JNF+VXNqnAh1Io2
7dzGzAPVWkpNv5vW48EK29/VY7pZzEmFmzalVjbEOcyJzozYBXrRRuwQlep+F3vfc1oOftDsQghb
/93TnDNLs88zOHwKw7WxpP1G/2Alt7+vGxDu15mBmZPlhe5GPsIlp0DeU85aRWA/FlOYpf2a5RNw
2oYuk8rcF9KdFlNkKe+GFvLTdPeGxQBuACHPgDwok0tnNjpUm+ScxTC3k9E7B1a92EQQOvGZjVk6
BqYoGmIfJ0att61QrUHV9voqhLuFCjrfHaA/b8/LVbRVzeROEsWnIsq2ZVXva+2+iOqtxxjtdUsi
hkbeOrA1vwyeveJhYWrHK1KnIcRUQbdSfRI6SYq6jWK08PU3qhfdtp4rQwJTShvdrb9qg3vXoFN0
a7RRsMlk2Dgto1uVtmT+u2Ne/LSZY1pS34foA/G6bMt11x/r2FwtTuWLN2BC505VM2jlZyFJ8tqk
6RvwELDWbjygA6H30KGZrXmrzH2kVWv2R8lqV7qXrwOT+gLDOvLKf4OYOxc0pXKDTAMgnj7LEANL
aWUro8pgldKulrZOpK617OH65xac9QsjsxtzSD37pddwmmQPAw1BCzta1dYSNaTAf5loYnSZaQqu
ZX325WK/D8gRgBBIobVBwRGag42EK8Oa9+8nBcIP6h0TOJN32OzruYlRlaaEJX7HtoA/yW/ynWLd
GpD4XN+66TfPqkC6wzwt2HWIZuA1vjyTaI5otVTznqaizPhVrR+tFOz4KFXfqBxl6zbIvYXDKfpa
5yZnYcDJzaQ2FKoRwD9XuTt8jPVw44XK5vrKRF9rGteE2GsigpmnUVGpeOmoDHytTu1WLbqYh6I9
+M17w4iXlE0FsZNhL/LDifiJZ9T0W87Tw7SNG4Mp11Psm+kqNVRj3Tvl0vNVsHEXVmb+J8c5Mo30
zElpdn3Tr6JJxqpfYvkSWmHTNBQcICqZ18LR+SrQJgzjE4q0fj1+pGFt18VCojm51cztDMR1/xiZ
LUWN/SCxUQ89FZnVbQGufIIEwNj4YW2vAj2Lt7XU2JtwDBceeOLFUSqeWIJREJoluKHfNKAUKVLL
Sh9s5KJCD7HrNlbz7+8T1vfXzuwAx5LjBSbyi6c0Dw9O+uhb3crJ+rXVHq57ueD8Ygj03jRrCXhr
dpi6soBTrCzjE/oFBxeeko2qv1Nj9dBKCqyHkX9z3Z5wAxkteJEshSh8Zk9zmtK3yhTutETd8W7d
SKh9xdaCe4imSOFA0QmnEyiN/7k8UEzij2pcsawO1D+dBW+FOPjWiuQ7n9HRoXHfdfaPLrS+erW7
rsejbwIbgcch+gzLLUwBD3a6tHJBPLn4SbOVG45vuJQ34olOu+XFEiH5wTXTQntwfYuFn/Tv2uew
HyVr7WFoq/jUug+9qx+UClloK1un/S5psgX/Eb3kYYJBLZGh3SldnoUuX61qtjaPT9kg1Y9NEoc3
RacAbwJwtZaSJL23c7v5mEK7sx3DKNwgWfkEJ0l4X7Sp8/X60oXeZUIUOzE+09aZHRsTuYAsHPEu
WOA+S3LB/WDJiP54C3eDCIXEWw1iJF7zKKuos49pj2o9OhJ77I5xt6JW1RB4jLRc6fk9HN07MKt7
V2/2LRzTrrzXo98JPc7oUxTf9/6Cs4sWffZb5iAkbWyjuFdxrLDi0UXX3e+z7eLUpMirzq3MErEJ
748yD99Zjr5I2UrXV6jQasa3paaw6Jic25lFWF2rkkqzOblyrm0T6uVJWK2L5IFW3ULqInRdGuvU
jqcICP3qZZCoQ9PxJJmNa4t7q9rQ/SM2jMZRCW/UauNLnyRrGynrsP103UtFFRpS67+GZ/lmrnVc
bUFHq7N3IR46ds121FZZvzPrl9YZ+KFVW8QLTiv0kzOrs53NmzL2fLvhpIbmSgJLOok4Lr4chFag
crSoaYGn12ab6lXJULVjQSoDFZBXwdPXLbNdCJ2Rli1ADxno3ZwVmtE+qTQjjh+Ekb5W7iPeBBXs
JwiWxUvALdG4MFcjnFoT2kmh/3XpJqC3E6nV0+Rk6822VpUb8BgHb9zV5ie4Edyu3XrF1ii+h/Ub
PhhQR149DLUDr5l24SwrDMh0PSuokpObv+s8mlRo3cdLRkRbOVmYxmon6MLMiFEqiVlZTnIqLfNX
08mf0dna9Yn6OQcp1KNvcd33p4v3InEjZoITgumHzg3sFLPrYuipyUqh199CVkdzT5KVnU8qWim3
nqbvvapf2EORPZZGvJ/E2aBAvNxDO0Gare/67lZtnOxnagXlmsDubVATCndtajzR6LEPWcgoyvWF
vnYbVgqnME8HxkPhR5+tVC5Mty/lrrutG8ZXEsOPPvaR+SXQR+eQRtF7WSt+NbWsnrQ0bE8+ShE3
jpaqC0Hu1eflVxDbmE2djssrtF6XwspZS35/m/wfaee1G7fWZOEnIsAcbsmOooIlB9m+IRyZc+bT
z0cNMKNmc5rwP8bxnU8Xd6pdu2qtVa1C5vJ7lml2YpVHq3BFSuK3x3zlu3lpArHReHSiTkhL+svJ
rjotLvzYYHGHR3TU97GqPQDtOIWZvrGNViyRuyfLSF6ArObVnSdMQ1rRQ8gdwXiNfe5YZryXhdhO
gy1UxZoplg99e8rFTORiHcepNlsE/EZ3AApvlXe01pmFELP4y+3JmydncTJgUIAOn/t2zVCvy8kz
0lyXxqgdXTl69cuvSKjf/v21DYl2GZC7WbJCvPJjFuWgVInN0c2r8CAYXyIpc8AsOVGe3ZsJ6voZ
oW9hOJP8FeTt8bb1tdEB5JyjMrISvHQvR6eI7UT/emtweQEjs+CnQACTckv3e2Wt0D0kaUWCDvrh
Mv5rBims4oaCei1qe70Rn6tQfMjrKrIr0i23R7TiWdCPIJfD1pBoWbHYF7I8IeZQ+0ynXnS7pqNv
X1f0cOdyOf0ZGqF4j64Dhba0/mfdcRToSOQSbQPJAss8f9m7eyGYjHAcU21wCzrDBFIzb8fyn+XS
ZiPwv/EfpCRgJl4aERUhlxI5GF0R1nxdag5GZHnjOb26Xuin8gTlWkCf9tLIiJK/Erfh6LbJnzhu
bImI3eodc397qVac4NxLRKG38Fw5X6ZXctlXq5Z+AW6i/zKEg0YlJ0nuVAtEcbcFfZg38uIYc7Tm
t4dqoAmwrPRpitB4YRNOLsnwY1r4n7opvRuVv5EoO7LsSNXnVh+eb4/vKuZirRQN6CHlMHAcSy3a
oc+Ekk8Z3EaPbE99zsxkRwJhY8OvzSLuFsLtTCa7EtCzwMkEeWiMbgGoIxb2Ra38ScbisS0Mt0+y
jTVbcRhzKQwVpDc5vaXEXC6qVRVX0+RmYVv9MdOk7WywZObL7alb24EI26A3hXdn1Rbhaj0keh6p
2uiGQU3LX93CZyia8tTFePtcauQNBPia15ile/lLVpu09uWOVxq1tzxDmVwpS09i4SqB8Kur7MqI
D3U5HVBY3YhDVvYjt/KcqkJbhFEu3FQdtRYtTgPRnbRmH0jTPoPOWCpf9PqYyvtB3VFR2TC5MqeY
BJqDSKyOi1qYbNqoFtDxomFXGRwaK90LA2pdf5RyYy5XNiTyfBIUYYSyuNTmY/HOD46TQWZHb0XX
qyW6dY2R+j1H9fZQ6IF5FBI1eRInrzze3jArCzin7oHCzt1iya0vjOpaWGeGPLnh8GzW7cFL3FjS
bMvTeMAFNmTt2/bWBvnenrywNyZm5eXq5Hba2Uie+6bfW/JRTx6KJtkY2ooboao+1wtA/Brkci5N
ZZpmZPmYji64nKNQg1JNu33Vexv0zZXtwUMDTzXDqLC2OALNUDbZqBajOw5SZIde9Qy9MGo7tym2
amVrpt4aG6C9YRKWLnZIGsdVmKUZ90vhxE38WVDp6KbV8s6EVH57ndYm772pxabPjVFWWglTifYi
xZKN1/emDWe1shfAf1HW0VilWZTicoE0HjliEw2jq7e5LalP6q+2o76OetRWgmvF++J2yXDPoqxc
ZYtdh74eXati3CJqhbYAYlGe/tyer+skCA8rAie4z1woM57ucjACXcukQZUYjF885+EHzz9Bdi3E
c9X/typyaNzF4qfbVtdWCZIKfmnuviQuw1D2JMLfgYy714TRptnrSVHi0Pb99t+vZOie5NVZL8R6
lmcpUiLF7w1Gx3bwvRIROt671hYpeX0SNUzMTzzsLI6sqffVqAusE/29dqPwN/Z+9IfwKXPacyc8
jluoixXnR41gVuUkRTcL0V+uWeOTtjKEZHKpmO98EfBjagvoJUTyXTWOd4Ei7G+v18oBnunxc5Md
ODDgSi4NemI+BUldTK5Kp1w6euafw4ACvAcb81BM8q/b1q51beAhg5gy6TZGTIDNS3OW7AdGO9ST
W5Zqf6cYdNQbKHM5Rtz3pwIKCwr1UWmH9LJ143BQTvTWzp50I9ErOxytxo3Taas5yspRpJRLgAKM
FsGAJUtGlmi1ITcNgVAbiMSPqEJ2ZbHF6lsJE2B+z6pc9EsiFp9dz7u7tBFNXxXznrjEQ/7Cg+jx
Yia/EiNGnCsRAfY38VkZ8o3juOLQ6H886yORgILgt3gVCi1nXTdGxqYPtldnu25EiAlfXU+7dvq5
sbqrY6T+zn+cS5zP5Ri9oWTZa8ZYGY1byOIJEtSp9PRPY/srSZ407zPEjwcawxjTrizcUtzL8IzL
lBjGd1LtJRUD8RQqsX37u9b2ODkxAzgbrhaHcflZwaRPkALbyVWUF1V+iPrIVqfH6N8V32jSjVQT
PDLIyig6Lny6b6K7ImscXr3/rFofDeqyZfKQV381qfkShapjWk+efid4//4kwvBbf1eUnMlGLfaW
T1fXWZ+TQ1z/LGl87BOtmZ2ja3+q74FmBwiA3Z7R64WGLkdRiosFqZkrkP8oIh+M0P3kamL2iFuh
yNaygsV9K4N4789RIfW7RBs34t7ry2U2i5Qzm0uHn7W40XoLMVCjwXvoyaugHBvr4xRueKhrB4wJ
gI8Wuhdz+nsxlVWbQPEJMIFczjiGu7FXEE34YtEtU+zyg/fPUEv2zFxOg/9FzkZdxmqtkdSCpnJA
xUSWT7lKdY+APPguFeFGxfu6ZPtmCv0JspS0wrl6NYyTOuB9J7f4lZXZMRXaXavW91Uz2E0Z7FCd
P9R+BsclcIf6sW/K53RCuSFx8tbvKOn2jppIGyu6tpHYsCbnBRwUfy6PZkxuRJoli1wp/Qbs3x4P
LXUv+VT79w15s40Q8trT80zjiAIEnqENS/9E0r3yYlViBvrXbvqp/Ht8D1kC1gKFJ5hQV+pcqJzr
GQ07RReE7gFFF85F0H4RjHAj03jt1bHDAIDqkXUgMrmctcmka45ShqIrB7IdSe3BssIdjAl39IOd
Z22s0dqpAxADOZEnp0yd5NJaNWqp1pjzrGXRzkuKXUGNZBg3xfZn93iZ2GFUSKPwpAUPxE15aWco
tIobkoefwPbXQ7tXWlrQjRma4uWuD35nVvVRGoqnPvaPioAIxqae4Txvt75gsRvZh5nHZYlba6KD
ENT3swewfOtujA8EsYnYfEFk5BB6O3SQ48YZxC0E2+pc0wuceQYqIi0fIF5bq33XMAdi8WhSkM21
e6HZILiu2kB6kiuRBAm1ost51oQuKZqOB6/e/8imFygUm7nNtWNNSM44ZkobqLVLE+LcuakpPC4k
XX4Qgukp8eI/0FO/KPLJ87pPyJcZNBzYSFesDYyXG1uVwzGnpy+tRkLSxb0Yi24R105UPQjyE+03
N07D6tDeGVkEE0hbUEDXItEdOutL4bf7fOgOsGudwpQdM5aRiDYOaR4fb9+4a/cSoSl1UhXcF6O7
HFtIF8Eg70tSPtUn3figoxqrqE/MbESj7bF6vW1tbSZhNpDNpZJAvWlxEOSkGCmlYM1qhq+14LvC
UN/TJeX8H5iZw2HKFgApl4XfsVR1dJHwY5pMYifwabzyauFgblu5Dv9mWjptAKjQURpZFmCtNitr
sLaia4anEdh/pzwZpMG7eCPtsjZp6AegisB70YJ3c7lElaf4UVV3eP+octQAiS4/sKXo57+P5r2V
xdJUmZKWbdCLbv/c1n+kWZjxKG8BwdcuGBww6UzoGdQO5qG+e6wIrEsxjooISegx49fVtnYG37G6
cb+d0F+5leemkbQG4eSS11y8CbNB5u05CJ07IdfmNuiu2xEKXR9vz9s1nZpUJm20UWrDLVFSWhxc
vl2sotHr3DJ1S+Nrnx28HMmme1P+JkhfqnLnRXfjH/UDupBp5oawupPx3vwYCnfBiR53amx7jvpT
aXd1crj9aSuv4stPW9ywUWxlnhnwaQ1k0emh9yNbyXeGtc+Uc4Ak2bc+flaVU/CZDXXb9JuzX1x5
F7Oy8NQxS6L0Haar/ByKZ8U7ahnZGluW7rT6lEavKoqzXwX09kfv4KVO+CkXPhQH2PyVkNjWy6ST
oPDv49Ok7mXrTyMfK/2+mh58/ufclg/B5+il8O2sKU+1cJeZ8Ocm28s2jvgbq/jWMBZ7yDT6rlI6
q3NrqIfhHarypifZcv+5kXQ7JjlpGHbEe7MNDlPvBDRve6jT/OALL2F0jEEJRvnZHL5qRXBWXc3/
KpUfsmynqZndFCqkhF0yxY7W0rPscyT8rXvfDiH2Rht3y1tC/dYwFlezHgyGVQ5+76rZB3LdA5pX
NO3T/dPM/5/szsk/B79Suzob3m7Cw7SZHT9puaOzCqWbUPINTqHxKDix/zqaO+Q+my7YxdGXXHRK
3W2ewufh7N/JexWRGqvdM2k2y1LdSenH/JB/EAZHHp/UZ9N6TqPPsfA4IKRp9x+HL6Vkh/FT96jH
di7bA8wL+V70nqx0h+CAFWxMxEopnRNBoR75Y/p0wLW7dEDFaAr1wJPDRfQDLMmY1nu9KqdzWuYI
hw6Z7EZ5ktq+oj8lY9p/SusWMa1h3OL6vTHvL1dElgimJeIYyqeI719+iJR0Zdv1Ye9ObBfAPY6k
dZ86UkRVKztT1bjmn5IWnxV1wbyU9oml7xXxbI3faaRmR72yHzR75I3V2AL6Sgktf5FJOc3plySg
86+IGJ/gNMdWr07mnAyDqmSmblPrJ3FLG2lzLItJldtcLgsrADAj3KGfbnzVTgLHIn9SXD+mAbMJ
uGs/DCfkAEMaaqUB2o9k8/NzLD1FT4phq8Ip3IfdMY8dT951+e/8ENyRYDCU57y1ceP2VpuiFdfI
/IOmID4gQcnz4HL+QyUgVk7S3vUgy5YoiafysTHBLObOnKMTpEerm/bNmH5rlfu68B8mPdhKr7zR
A682ASBnRMaJaQnBLj/CjKpITNuop4Y5Pgmi8AFVE/q1BR/yWLvLUBUt5ArgGp4mJ8s2yjuxdDwv
Oeay9dKa08egG3/xxH4IKpMWiF390JXeiVzkCy2YmHcnlJSdD8NDOFiIRmdTv2+Ug2K6RvvSZ0Dh
DN3xhY0jdh0VMbFgDyCXyBZl4MWdU4hKlyZm1rv0Bgd1E+3ytCNDuPdIFN6+Y95i06vpe2dqcYaK
SlLLyq96rl39pfIzqE1USXP9Ge70Z0ULd0kmgPmjbbQyPnR98rWLi1320gR/krqx4eSfOlO0W+VH
X90pqerI2nCU09PGV16HIUzIXDcjPiDdv+xf7fmdmdfB1LtorxuHUegOWSbVu9TX9V0m0KAlF7xH
8IK45RiJeYH+nI3aRTuhHi27TDLJmWpB5Wy07aGkhHlQIeveB34GRXfIsn1YmjaOLOX5OOm8Ghr9
UMtq83J7GNcC0PBpkOWi7cTsQWHWXu5VQK/wlq26d3OkpQwZaakWNTIh187q1B1r7Wyax2H8oQqO
FTyglXwwLTuT0EGVxnNBsNHHP+RyS4H9+tGEtjs0H6huUNFBOFx+FIgRaZ7anjZB3ktmHZv8WfLV
Q1unJ4BQZecGU7MRVK0sJyah4+jo884a3JcmhxJWlhWLmIwrZ4ruEKnaCDpWB0UH8Fm6nlaZy4Ys
RWP0QpOAfMy4o4Pg2MiPhpw4dXdMqKS0d/m4gclbuRWZRhI+M8eUfPYSlFdZwtAnA2OSjFOURyei
kwft0Rcf61/Vly7xDv5WQ4zZvS6OLtJNs0AgUCqqJItZbH01RqpW6l2z8Ox0/G55wiFMX5SgO7fp
924rgbbilC7MLRztKKtjGY8MsKN7Wk7/Zf+3IdyjybGxOa6fanPru/8Z1hIKmJWDlavG2JPoOXXt
Yz1gcKvqsGoDthkZLZBKUDcuN6AwhBmNVNkewOXukpqNQbOqbAtzvr4nZhSsODNEICNemmlgVsZw
BxkKYXgnT6f2q6XleyNzzZiO6iLozeIbeglOr3obB+ANu7PcHTN5Fcz2jNJbBkfJ1NRF42nci2Xw
rCbHWn81ku6oZveT+KTR07T1f1aqrUYw4WW6ZtIXxHfb+thXn8b546xvonXw1dO/C0TRoBwCFBkl
cJgUohZO0AvzDnmoBABf+FL0f4Xp+9h/ue1o15YX1A/URXCr120tRSEz/ELCxDj8qOXHIT+qxvNt
E2sO5r2JxdJq0K65eOIB8N5Hw4ptPRKOU0I9Qj9W4rluTv9Ol5/njTzvXP9AiHsJ76yVtDeiJgVE
mvZwJconafgZCN0jXK/j7bGtTh8ZcrR2UHIB5Hm5beXIUxs5xpKGkNljImi2VGQbgcc8P8vtCSqL
ugpN69gJi10QZ1MS6lY2uD2aev2egp2Tlp/i9sPtoWyYeYMQvEuWpOKQtbmOmc48CdXHbnqa1Mdx
8214ezBvXJt3VkY/h9zclgxG/yoOxyCQ7LgaEJLZONSzi72etFlEBcgIdanFVZ0a6NN4PL7cwYqo
HD5KermxLPMvXFvgt2naA8Zr2Qsi9QVdrbRicE1ADfqX1P9YfkC+xd7MYq36J1hHcLDBsaPVshgL
yvFy2ZHCpC7KS9ry70Vlp9Tn6GlQRMek2a05PmfW2U9eA/2nFQS2FR+8/hw2v2I/e/Wzz9HQPTaj
chq3cB6rR/vdly2eNSWEvlwtWvZM9arKgq0k+8mw5V9Z+OzP7TjHjTm/pmLNJ/t/DS5vPMlT6QlG
vxg3Ks/Jh2r0AR296tXB7z5V0u8y+d5JHbL0z81miml1Q72zvAghGvrch14vDq5v5tKuFAbQVJ6g
bMRGq4fwnRWFTffueISylNBytR8gXZwq2Za6eTHv1C2vv3rdvp/HebTv7GhjHsd+y5Yi/O/Ocvct
FZ9aiS6vnq0U+pwbyYUnhfbht33MmrsEgIlCIPGsTtn90mzqVUFEs7DBzUc0tYdjR8e6fnz5D4xQ
zAcNBLEMS5dGBrptZlGtcKXJd1YhOWXzLNMW+P9nZHEmgxzuhObJg5soX/zWtEX93GQbA1nbctq7
gSxOV1SodBWWsWF6H73op4CS7+1BXMsxc5xmfAAYJjICPKgup6o3TbNvDAlhwfAztBIS1t5dY5RO
m2o7s4b6U/+Bx5aNH4uyInUuwmCvWnv0v218x4ovpdI8fwWxjgU88fI7Ks9Xm8hQWbIkpNlfpynF
D9MMg7tIHhM6NSWaPtphL5LUlRIx/egFhQoYOpKk4RxXhnXqgNYlO0EtxRi+XWreaVo23NMqqfVJ
0xZbtce17+UZMYfE7OYrDIIZmYnQ9KyMWoNsy9pU+JWXZXKk78zoZJ4WuMakCMfbs7RqdN7PCGsC
Mlg+mwZ5EENEbwa37D7L/Q+rPpeFyt32u1A/3ra0ckxn6CNBP1y4uTPe5XJ0yNMlfYKleFDUnVoG
+imSKzrINq21EXWsDAqZIYRjEBUAFrtceV8phFYVqQMhfyeWMXiq6R5dUk94GPX00+1hrbwCKQKR
KaJHLaifJahztCrVo08ChdVOfCXoJdVpPc6QGCV/FKNpBy57I/RdceegKFBFnoHS9O2UFxPJ6w1E
piS6WWX5h3SKrZ2Jvu+5hdtXI/G2sUNWzc0TSSwPbG0ZXAWZmeV9JlLvhAut8P4UGvUYi+Yf36i2
HODKws39uai/K6Aur5jtoZkiK9snkqvmHgINlRMMk0P7uIOuTp+qZuuBuLZ2EHNQkGFL4lsXTr0s
AkNvKMFCzZkO4Xhq6srahZGwN33jrjayr6Uu/bm9XdZmc+YLMJNUQmF+LxbP8EXRS03Rjf8qqfI3
bUoUt37Ry/jvf2CHJSOjJAHfXNbEm7AyEMVvJTeLP2dq7Exu30h2/e/95EmkzcxE9gdUCKoRl+OR
5FLL4qaDQZsHXw2rOPSTtoPXvrEJV7DGM3oPeBswY4WIdbFUeR3XOtlGyZWFYnrWtLTZpUSlB2mQ
hr1pdcZ+HJr6j2lFAlIEnX/uNHOLzruyO+cuAzO3SpsZCours5XjwQ8FWXJNykNN3B0SsziYvv/Q
WPI+iH/fXsG1cOrC3OIelVSaZqHgJblGJNI/WTsWRrlTh5+4UCuJjzoXkE6ruCHTDwFa6RvX+Pzr
i5cI1pE6osJAAXqpTzCMkldmEO3dXMptw+PKm7xjb5mUKx+K4piI6u9EKDZAaCsHkvsaesaMq0CT
cFHANxFgqJl9yU2z4BOi/Nlr1ilnQfyUa8lB0YsNUMzagmoULcBcY1Bbnn9TygLP6iiYwRPaZRHF
Xa+4D8v4kNY+mu+at4FNWxsesRcou1lnUVzKE8jxJIu5nsquHziTSEKIXL9fPnQ+6hzVfURS7/YW
Wh0fSnLEY4jdXD3ym3Fs9bzpZDefWntWtLDutSQ8pVRFU3mL67Xi2cCQ/I+x5VNfn/rBLI1adtsO
tEonlW6U8Z5JwzD40HRbktIrYSyccmBagAp1mPWLSzDQEzk2aIEMSgH2GlEzBWsEn3a3J3DdCuBw
diWX/NLriHHttTS2kd26b6irhPpfPQu3Oh5fy93NxQh0bGYL6Em8ye2+ezcB6pjaRm1ZJjqtFXbV
RNOHTKzGDzzN6z2vAl7eqbb3CxoRFB4Cv0KO7ks0oKYbDFzKgV8qd4U46TZXy5Zy8bXazNvXoUY4
6zRAd194PTMcpqqUe9kNggmqoIwgoXWMdevc0zkzTVxPS3+0YevW1bNoHrPSsP3pS5UeEe+FELcB
1F3b0TB26YFIKIkw4MInCoIYpYKGg6DU3dY/rBRydX706DKjxxum1taeyjY9UdEvkFFTuLzZAn/S
6lwWJBcQcnuK2WtOEgOxvL3D1uqnOnk+Dujbe2nJEkuyqki71meLpQhf5ZOsnnov6E7awPSGZia+
TDxjdrnpv+Ye66yBbzoC/zwjEfpJV/X23Jr9cKhGQ9pLTVkeBnnynarvFEfll+2o8kDJZChFmk0i
H8bey3e1JyV70wS5Qy9D/dRphWZnWSntmp62gkqcnoNO8phW8WvdDuohbtNgf3vca67QRNbrTaqa
3qeL81saedz1kyq7pRcFp9YUPVctiviXGtTf+pRsoS5V5m5IKmUjMFo1TNpzxl9Sm1q+ToPYUvLG
t2R3EvRDhbhJFmSHoqZnFVoRij/e5Ym08fJZ20nU2YC/EbqQ21vESAIc4iFQE8UNiHhtP7wbaiAG
t+dz7dUNvdxUORgzmcNaGKkzdRiAX7OP6PYNUCpCCLTfa+KrGe3pgm3nFi+SL5Eo2En0F0jMhvk1
72/hIFFXIZ1I4ePytAy5x+3We7IrCOYEBEGtXr2kNCZHRSnvnOZFf+hEfdpPpkRBzhfKQ+kb+V3u
q+ZOs8qPmYBMmi418b4Ps+q+3sS4rTw/UcAGnwC2F8mZpRsLLUHUZSFSXKkwp5ccUMxeVhrtmCv9
Vv5+bYv9r6krKkY8jpmlJL7iTspep9mirp4t2QMzl5+5t+7lrS61awnMd2MjCr6c/D4e9UqOGVur
Fndj2T2MqXjohfKRd8Uh4o1dyK6kJAdBH52gL+l19OP28q+O+A3UPKvr0Yzw8gMAp3R09wsVUhdm
DmOi/lqI4k42pu+FjrJCNPnHLNwqIq7dTPOTm0bRVEkAxS8yCrroDYIf8ZYKlbt4MI+e5jvqKD9a
0+/m1X8uGzLaw4NvFC7tmXYTH1Ia/XFEdaHaEjJau8NprcM9wTUJq2yZTvd8iy5kEy9XY0YxaJ+8
WnDLUHfCfdI9jq1oy4V4JxZPvn6q0hc98z745nfR8ze828r9yHUNo401gOhvLKYkMPw6UdRecr38
kZX+0AXefpw8YIh/YngQt1d9dQFmkU14R/OFvETkZ0Nf9oU3P4gIlzUJib9sPJpF/NrrGgBDEJPF
LmySfSK3RNOuYfi7LPWfh6r+EGbNXthMBa+9mQyEFHTkKCCIgga/3IjdqAdpLvBqqcTyyyR/DlTP
9pL0o9Wle21Ee3owfdvyh3OjvMrZFiJgbfaRwpizXJSI2AmX1ttY11uLVLHbCcIhHe+kOt5n9CSl
wCpZLxuTv3KrkP0hIKPN9lwtWtygEcthJkUsu6rSkdMfHQikdvD7OaqAoaZ2TyNZvRmdsQkcKNSl
9zxCV7r9DWufMOv5kBOnJIoS0uV4Lb2NYrW12PS+2ezQePccy0j8w20rb9yExVMU6BHBAoVXkB3L
HCXYuRCGaEis33lHyf8pGdonhdSxXlHLV4K7fKjcztvRz+0slpntkcxsp0NRFH+DUTpaeIWkD53Q
/51nnTNM6VkqgmNXiufI36oQXjtCElezbC+vZkRKlq/mRC1QKo55BDVV2xOs70v/c9jsa+UsevSd
Mv7cnpoVc4Qw0IKgG9KdfMmqVKh6S9VAbF743Vz0sEq70k4V77uwo5VFM9ey9H6rq90K8BAPRx2c
HBaZLLI/l+suWUGG+5FkN/HBYes/U9olpdbO0iJ6J9/pqDtNv5LytwppIaVbdNxsZWL+jy/QeJHA
vqKGvbjxAIRbQg81mb5GfeTUUw6t0rtvRe/vaP5Mpb+BEH30e0QrhPqPF8rcvZnTDd3x9vRf50jm
eYBvCVLQQipmcd6HIMl8kvmyq39ONWMfAL8b00NLx5PW0k5l/Dxuhc0rDu7S5MLBZ1Xup/RVloG0
tEBRY6U8GNOkvMhN1O/N0Uh3aqRmv2u1TQ9VoiROk4amLbTFv7OxLj9kDgjfPVpzupaEOFrZtYRI
OAxJUH4YrSk5qFUnPt+e5hUHgC2qSnATOP6s+KUtXSCjl+sMugrUQ6SqgJ/U8Etk7bJOc4T6KbSe
Ea3M6f5eeAC+czAT9vSl0R3de0qHgzn8MigwIaYJEncGaSPXdvsLV27Cyy9czIbvB3FTNTKZndz7
rQIO9puDYtFrC8yrN9wVyUdZUg+h+OqZ5xS5w9zxpcfQmuxW2vqU1U0JapVEOkGAuESPBEViNbSR
l11RqXu775/oqT7191Vh2pEmnWXzdxkVJyk/DhodIptDJX0aw/LYBAaB22EEhBQ7pr9Rgn7DIl/6
cIU4jUwUHdzmFlKLJSzlosyFgjdQ3XbJJ3kM633md8NOHKcH2EHC06RFNEwFuPkSdbWFO8nEvd9I
z0gCJDaKJN+Mtul3lqebTpkHyS60TATRrfoH/8hFrFKkQ5T8VWqMmGJjkj3nsZw+tk3S7gaKxo46
peO5a+utDqlrsw0SX5uDrZk+s3j3zBew3nXC2zu272ySPONzLlmVY6q54OSm/kGxfCOzc1GybIOk
9O72zlu7AeBUzenoOXm0VEpT0ZiUlQn7eqfuSgom4C3NIrQhQAijbldWuoX4XkHRopZGzh/gEJc+
67k4jYZgeGWQKW6qt7A+OrH6OIAP3rVhEvzSMmO8V9RuRFynRmVay8XYKSbl3o+l6iQn4birKt/6
0ReN5PhhmfyxctTxsqQM7oXSUzZOw3zuFtuOi5inN/IkM4FqcU+QsE+iUuoUV/SnY6nKSNaVrbxr
h7h1ZKAX/5wzQh6H3U3DaMhhxKGXU5MNnRS18EepkX2V1ZBa4L/fOFRjqe4B2UKHZ4lA6kK/Uv2k
V10vq2EnlLvSNG1Ff9ZDz/GT9pTEdv16e4ddB7UIctAaaG6WBVh4idXM07wziiZSXRpIa6dUEaOH
pIUbowSm5IhtFO2LVt/qPL9S7wGTZKI9NXPfiTAWM6njxBo1CTW3mvKvuq+eSyX45IXWaWrbJ0DR
vj8c6ym8o/3JhqtaOVG85Ciw8ooiJbBMpAxWZpVaZ6quVclwhNQp2Ee5NuytbtAPYSyA+eqE8E+V
+dXG4s4+cLFZ50uORrAUJQnqFhG9Z+it6fGmc5POgi6Rsle/VOPGZXods9NNgjfDjPHlXCxhjGYh
kaohGe3GlRDt/TE0bEsolY180NokUucgbw7Knurgwt0PqZBH0ahprth0bo8OuRH8GLxz4Af7ArJc
UU8f/3mXEhpQ5wAuiR7mUmoXB123RZ7qM+gkSw9ifAyB9I9+6mTxsJGzXTkRVCDB5ZMT16CIzIN/
F/rIQ+m3JOV1OCjyMaSjq1RKaMAKR4XexFbw9fbI1o7CW+Cjq7PmBtDAS3OtVJeU3GmgQp8mdbpD
SS8Lj3muBLYcP3eteW+pO0jVzm2z1yuITg0zCpYegjCyLZdWqxKkjDZ6hpt6/d7PpA4ADYG0pVe2
OPQ7XaGvuVUNW82PrrcnZjXaqhHBQHJbCg7VVjDlPORMV67i8VBIINbiyD/fHttKtubSyuIKGwUw
I7mamW5bBl8VH+F1KXzhPOw8Mz8otQcUr/zQvyo+pLXABfOJWMXvLgr3xbBx5q/3El+CeyV9gvAd
CdzLaTaEMhLE1jfdAgZmGj6Qny1G+GLQBgN/Y0mvL8NLW3Ms827felZddjpu282C6MNkDrxPYeQl
TwWNzzfO/8qmnW2RCyQ2gby81AaD+qGWWlWZSDoxpUIX/gjjenDEuIh3rV9R2s0r+c5P9QFRDsN4
0Mu4f729ymtbSSEiIhUDXhuAzuVwhziH0dzXJpoZHVi6pumBIarqxgKujhSlUDj6bFeUXhd7Cb6r
SuP11nT96ONQFHaQInKtPKVlBrYtPUZeaU8+7WC21HjWVpNsCIItPMQ1QB6Xw5MNZJsKnxnOy7Q8
U30dnjVffDCCQXxQ9F7cODNr5lQN//qmrn/VLTUWaivr4sl8u5wE4amvvocB7whpK7uwtmzvDS1u
QWtQ8rEsR9Pt0sLhLRmZWyDrNQus1UyCQPGGWtDlzIVm1adjoptuGnuNA9SocgoJkeHb2+/6NgeD
RVUPaj1lnyutzq7R26GqasOlJV0+iM5II8xkS1d7y8jibihiC4G0sDHcCJWIuhNnNeb/t5Hliiht
ZnpFy0gS35GLR9Axu3CrsrsyEpKmvCpmIR2ZvpeXi2JJPAflEX2gMfRPfeLBm4mdUq12t1dl5Voj
MufMkKJ7YwVdmqnkvtdCIRVdHcaN5edPBQR9dVcl6utMH9HrYQPSsnJuYEiDrwcKy9lZdqUcsymd
cD3gA42jrn0ynFypbCvaCFrXZg92CtpKhD/XOkSZ6A/tmE6iSzzWncww2cWQcA7B8O9ga/r/4Qb+
G4FIJHk5fwY9S8RGZv4iLf9e6aWTBdaHruo3vOraeKjTzXqAeJCrzBqwJF3OPcwocW4HxkMQfWy1
z/++FWai4JwjYS+os5t4dx0GRSwWqlWLblo29lih29Dtu+JPl72ajf1fpJ3XjtzIsrWfiAC9uSXL
tGFLLWla7oYYaVr03vPpz5f6cTBdLP5FaM5cbAwwGx2VmcHMMCvW2usJitv4MraHxlxADTVROCW+
vjRWEGiDjsENwndd8NTV5aE2TVjhHvb0szcuNyjTBX0q1w45uvDHN6tK1HCRE6uTHyXzhx78Gss/
TnFZyJu/v3p2WkWF0Hnk7y/zO7v8+7/9fQIG2rQi/vz93L75/Rq0vJlZwxTTI4HLpcnsYeo0d7eP
fsu9BI5MUKuRS69Dg9rIo6ZKgNCm5Wum1d5Ez1wpft42snnkb4ys7uYArRH6/CorGWLUsYf3+HFo
RH9r8vcSkozbxraumbcrWt3RahuG6dCB0gVqddbUv4upd1MzPRh7gPGtC5Qr2uCJ/s0wu/IvbTZR
q+ToHiF9KRmK/zwtH3VMmqd8Lx/edGWBYYWVj09mTcYVwPjqaK3DXd3S81lc8z+wX/5m4MLP6Nsy
hb86It0YlcXsceYiz/9WO/2jPNcPSM9k4d5U7db5ULAR9TKhgrFu0UeSsVgRra1HUzvlumvU5FVu
iQ7SbTfYOh1xO9MEhT6M1sPl128DqolyIp9Ho3fc/l2HqAZ1RwUpbFmO3FHfCQq3viP6nQKITu5C
2eTSXBWnUamRCz9agfQ+oRfJ/+dYpt9uL2oD3/Ab6cdrQ2pPV3d1U+cJ4A3DikVftX4q0O+JYYdm
rsQ+dcaD6fRuF4eu0vQfuzL0Jzk7QCF7+yds7Ss8/Y4QlaTfueavCpjBiBt4qR9n2Er0/nNpPwuh
aXmG0udQZh/+b9ZWbrmYlYlecg70LI/cRq+ObSiPLpUaOzxByHsE2VDuRKtblxW1BSSURYkBANHl
ScpFmjVKZxCmBGedmSB7HM5wFgnm6AHM8Z+vD6JjMkP8AeTGKgBHGi8dGJ6Hp6viGCfnsaeYYIfz
AXpjwFmuEe+hmTeXJ6gfaFVT2VtbNJNQU6YSR1VBDKo5yodF7Wr5HZVMgsy9vvhGl463HtQLozxC
9GONvs+XuHSMlMbERFgOBIZvQ/c6+69RUQ6zrro68ovtcYh/dv2Oo24tlCuTvBCxIJa7Snp57nq1
HRtFFIsWuCHL8OdoSt40n4kFT7ePcevrFxy3FqwZYlh19RQo0aD1c4gtsw6OQWp8LurK69p8xzW3
zSCCRgMHkpt1RCP0QOZUYZTBKT9ovdtyemNW7RjZup85KMG+zd1JGn/p/1S7aokoUXkcw9ob03MI
Q3tjPy/TDgR8402DLAkkoCDxvOaAL8wKIhQRqEMSvLgT/Zk7tWzV4+2T2ViN+IZFSYK6BAMLl6tZ
dGWeymKC1q/Pp2Oo6e1RWxR3CCeoUCtp57raOCASD0pYAFl/A8AvrZVjaWjRSKCjJ58S62lpP1bL
+faCtk3AFIFnQyywfj4Dspk+6Hk+MxA2rhyaTwVKf15Utzvns2do9YBOdptWNYt9NKtfffxYRR9m
YyeC3jRB6V2UptBTWJeqO5qcaizWMi8FU9YPPC5usbdhm37GvAz0ARSpr8bScimW4miMlEdNCbqn
fHb0e9pkX26fyqabiYEYXeMakOXVZo2g0o1UqZTHTB+7QxUYqSfpRnDXLQwQxg5ow9v2tu5VEQpC
8cK40TVqeGmd0Sj7QnmUl7q/HyVpOehGnXjUYWQKOVJ0tOLcOCtpjaMPCWBoRa0OgzTuAVC2Vi6q
mlAmw+BKffHS5TsnJiCREuIBZMBD9al1gs9DcTCl/uPtJYsvdZU3Qq0lMDY0Funpr0KfiZrxYI21
8ggWxjWqu2DmQUbhw6qqk66/3Da2EeWIri54Lk0o3q/Fe6twnCe5ZXvLnAmcR8kGOGh+X/rqYGuf
e3vn2tjaQ25zbicQewIttdrDLuGWzFnaoLiS9aPKv48GYsHFf/jc3phZh27Z6DDRN/L0t/aXwWw8
Ofo7d3aWsnVKhDMQDwlKUNjYLpeyOHY9wG/GS6hV6Lu0S3HUUXu8J/zpvQIhrvcLiiPH26cl9ufC
NUBYEcmAvKP3T9Nk5RptnMhMhtnOo7osrhqE92M4fO360+Q494NeufHyz5hGn28bvbq8KGGIW4Un
EsANsNvLlcpNrA/NoEqPUl6+l+p7yN8+Oka7Qxd7XVQXZkDSiU63SGbW4WhW5ZKjB9JjltcHxfnL
/Eev3RpwPvMe4amP6/up2CnUbayMm4xuFzKIAOXXuWCRLsCUdTnyUyATKCh3w4Ic3I6j7BlZrQt+
Z1XLYfRFcrN1TcozOH2184RtbR4dXFDRjEdRQVkrzg1x5siFxUrG4h31Vtf44ljfsukUTg9d+SvM
Z5Tn/twtRE0VGBy6fUy2inW/qdrUpl6VXb5EvpDDjJ3GZSzLm4adT/nqxiD3o9sB8aUoPvCEXloZ
w4gyfWdGPiGWJ8mpWyEnpqBwN/y67eVX3/OloXUULRe2KbWqFvlDEpCYfMljP4BYCJijvIfouPYI
snSmQgSMkDVdXfDQfZRmY+R+jNvVy7nL4E/94zuQP/zWyOp4hlYneV0wIkXBg+xgQWpPiILf3rXN
pTC0KaIaJBvWcMhgNpJhSPTcX+y/9an1iuyhiHZO5rp1K5byxshqKXC2ppRytNy3QgAS+XgccuvQ
VOnX2R6enCRX3DFoXLXXj9EM6khretiTah9ckjc1FfD8vdRya9WmSH9+i9xRW7l0Sn1BlSdSotif
nO+N7Hji+6oZl/3zvX1rRVlZSSMHKdE49hvzxWgrN1c+9eqeDs/eUlZRjdDrrWJhxAk/xnLlKXN3
MOJw5376Tb9w+XBRPKRXSpMfx6emcrmWVo3jssnl3G8HtBzt6G5G9SXVXTqmdp8+yX11LNEYY9TS
V8ovsfmqZc1paPOTApYszV452Du51e/VuHKXZjzc3unrS4bUiXYdv5C6I2O6l7/OkaOxAshR+pXe
AuND5u/UKybszh1Eu7PWx+fb9q4idXqEb+2tTtZCtVhJraj0a/AH+tIegv7/aGF1rGnWQyE5pqU/
paFnmq/xXtx4HYlcLmH1qg1yMEeGwRLoAw294FDBjvSqmB+a0jxQTjqa005cvLdr6+AnTYn2q6z0
tdKAg/ppsOSdXdv4GC7OZXXROGPZlH2AzkqvnKfFQcLywUjjHSjRphGoc00UdSgLrMcgZyOOwmyq
Sn+mFu3R8Po6VNwhQdG8/rmXibeZ7IkPjm7kpVenMeoh1lKXfh4tgsU8jvV3zE3soSE2Ph6Lp1lD
QobaAwwel2baDubsmFjAR6I1r+QPdSn/0tt7kJ177fUNB2DPGPWAe5Oq7HrgqhgZaBvMovSdpSgf
AzNST07cfr69axvHIxo4cE5QExWciZfLkcFRV3qul34ih+39pDThD2hGE7ej5rF3+W5t3Vtbq60b
0cegnoateHmR6+beML5NvGQ65Lm3F7URH4pOEcUH7jgaoGt6nG6Y4cwcTL4d9Igz3lFvSftz1TSe
pmWHQc69sg7fZ5EJj+LzbdsbN8WF6dWGkokjgKg6+LuQ38Qr1UNGABeVxy77x0kaF4E/H03mvfr9
5kEivcjAIyEWNefLgww0lYnmAfeXR/sQVC99EsFkYQ17ZfQtrySjpUzJ9Bf1ytX6QFehSNTPOEwX
6Q9aWU6HeV9p/Do85QBhkBE4RzTN176v2o2R6kFYEXLQhJDyx8nq31FG+BkzJeU6urqTjm3uHmhm
XAVSDngKLndPK3u90CxOzY6R/krnpTxKWWOfShmNpdsOsrWBiGOKorIpSJHXsUHaG2ajpZXv1MG5
VVumqAKjpyF/28zWisAw8F0D3ALku8okqCbn/IKy8lv7eUY8PSK0bxGcvW1lYzFkkwJnAiiDbEyc
45usqIsze9HqrvJ1+awqMhb+Q7BCpkwcBc8ag+Xr9yPqEPaJmqH207h6tsvssYyWV12NXo1C++P3
kOFpUOCEupAK0Sq6XEyf5WmhOHHuJ8nfUvkFCWfd+nB7v65P5dLE6vC7vB/7oUxyn+bFNMQuKGGl
eLlt4/oGwgYoYapccBxfcb4sURwMKBLkPuoF94H5WEcv9fhkhx9RPJPRRpL/2NOAdvKdwsREZYi9
u9w2NeUfKoW5X7WQiYfmYxY/6czF3l7V9c7xthsM4jIE8tvQpRU7KUNTKqbcnyb9OM0fB7047BYW
rrcOIwgAo2FLZYGH99JIXXOp1SZZ5FgvXjmheYAqwzL8iqPJY4qnPLflHkPX9aN4aXJ1n3az2ln9
QEqZGJKnjJ8toDoc1LhXi9zcPwcVJCipwQSu3wfQBbE5ySp2Rv2YA713GCjdBdJtrIb2I11kgj36
JcbKv+eKxyE1rdxXq8xDBowUIyc7lT/tHtX1zcPt+cbS6n6bl1yuOgNLTv8lnp6ccY/w4doAsAyN
C4ehI1Q919Uy1ZYUKhdzgGLQHaLupznew+hcb5YA1wsEGJVVEGCrRyctIk2p2tJ5RKj1mEqfUfJk
hq94KNRq5xO9nt4TgAwQDIzNA68nl7l07HlRqkbT6oB27T9Fd3Dkz9SLT4sVuCo6zYt6N0gPTNFJ
9vyjIi2uOj9s7rUuPiK28Kff8W+tS6qr0MHAkbhadJU4/aINC2Qosz36lTXAfTtSz20ceU/U4RpV
QRqAIzJJRAXeRA39ctVRkwCAS7uAonV3ruzXLkqOWlfeTZL6MOXZs4nAST237pD9iKvlpVSTP05+
BGxEFJPR3WS+c/WijBCxtCQG0mOlDQdV8+PwpUBe6faOij9yWWxgmUweErbwFtPauFzlVDqaNnaU
8mo9ODlQKXM7hrNzmqPvqGbctnV9iwCPFhVr0aeEDGt1QdpGU2vVEMY+jE4/Mut7oXxIC+PzbSMb
Xx4XCE8YbxczQmsKJPTaurQ20tCPp7o/LIOlMtqu7/XDN7bNIbIEcANeibHb1VLUrK+XmSookJsn
hu/fae27RP+g5MODPv+4vSBx612eEIkinTQk9aDWpV15eUJqHsFREEhUnezhkEcwkC7nQGtPqN54
WfVrV4Dx+pSwx7SmOCW+sDWxUx8Ryi6RE/t6MN/p0eIblfToMC99e1nrHRRlUHJtxgGF2CP/erms
WJ8WK057KnZxjrBaK9UHzc6Lk1xKxLSwinkJu/GHnxSDJFQRgBmDL+B/f8scvYk48yTMdBK3xG+L
B0l5Ee2F7tftda39DxNC10Dw89HuuuoAtUFsFWoap35k9SH0puGn0Mj35v+uNw9tNUEpgaOjw7nu
J8SjnTjp3KV+AFTGpocbWOpxHsafZRwgHbXn7WuXEGti1gnmFkAZFstandWgFbIBhY5vtdQbE5dK
XGx9u71v6+jptw20c4SwEK6+bl5YvR0njTOlfoHG+AyhP+hZc3pmSNad+r/yxh2a739ukTk13hLC
TpKqVVlugeMvr+w086tG+dn08fKclPr43uZiP9Rtk9xHgTmfp3psz2nd7pGhrD9rsV5eFYg7yPgZ
RV/5P8z/ctPISebrDoPRSWffVb3xtbPHQz9OZ2152A16tnYYLBJ8lXzdMG2tHrSp6fRYheXFtxe1
PTC/pnnB2J10ubbcTEoTz8i08pg3MnItDJnvfO9XUQQLJj8GoMg1RvlrDaGTeqm3JyND4KO3CVbj
ujkbaKQhd0mJ0mrH6ix3VX1M1aq/UyonmdxwSpz7Ypp6zS3MYj5Cqz18LLsge4zzpvyY5XL8fNsl
Nj5eBj8tAdn8jT1Z3bVDaARJrimZP2VWeswkvfmeGVKzUy+4ouf4vRVC14XJeDBb6+ld2GIKW6nt
zA9eyupX8h5cVXk2/4IDK3hKVa+avOpVk+5ur23jzhDYWsBVhDN8YquP2NECW10Ujr9SfjXDa/RO
lR7yT8nLbSsbbn1hZRWh6b1V5jQvMj8tHkOCo7RyFesvaE9qI3PlPTYHc/U2/r+N/HdNq0/Y0DqU
VBIt87vcmLxRbUJIEQz5GGQa1KFtFx5ur27jIqSpz1w5ny5sAuvgYgjTFBCKmvlzCVEW7/1Dru80
cbeOiWVB6CEG8vlrl3etkaV9yxeU+WVfRR6awc4TSVH0UCiZ9VyqGYpxzV6kuXVooAm4DAmrKRiv
bFLZibs0xx/74Hk+Ou7iKsvPqP6VvN7evo0bCHZz6jFkLDp1pZWd2Y5q2WpIw9tBYrIsDPWP6Ba0
T1VQ1Md5lIx7KpTRu7mUfoDO2+vzbFoXJHwiZ2Z0feUsUsqsJXwLuV9P6Qmy9dmt6m9WDQ60OQ6o
ryxt9L1Idzxmy0MJrqkLOpSwCOgvj3PUxxq8nEnlIUCinkYefOdB88k+3t7ZLcfkhUajmGAehjPx
398ENkVsICnWYCbrHlpYDrTwqdrrLf/Gkb+NRMXXhoQ0WBqRL4CevDQSD6E+OnlV+HP1HMcoPIay
B3Fm0n7QZFcuoDsqT3lPU/l7EyBaWb0vHUjlnWNjhu6YIAkTaIAsO8srpvh9O35VortgiB6qZS9j
3dqNtz9UfGNvdqOv+PlD0ha+Bq8gXVF30U5Lmu/s+fXRkmRA9GGJsQX47VfeLPf1PM4pQBt1eEk/
auTCi5LdQSi691xcL0cQy/MqQJrGTP368+zqHpBWJRf+hC6uAkmHpPyo+8SVl9ITk+fGCKCki16U
9JMtS+TfKVA4JF974xRJ/9x2tI1nXHBBIzGP1xI3rZO4YmRSYzYDABnNqS+OwbsMTb7lnzh/4OE+
Rd14ly9qyojvoz39Uxnxh1prvNn8Ncan27/k+tLihxD6sv0ilF8LJtRTk9RQnxV+nabNKdUWXM62
Gk/J+v4sG4l2bCMzOBZFtxcObxw8lkW6LESh4Tq4dC9tyRJTTZLCTxcJkd9z3XtN5rbd/e0FbpmB
IQIcp5gDoPZ1aSaXeCHkqS582cgygmDohfXyqckiL97LzLf20iQQNYDngbxWxNX55oNxZloBTsUH
MzUQAhkAvPrB14JH2FrAGdTfjD3B840QCBg+D6lgxwMeu0Y3LnY2Aw2JCj+r7w25Pknjq8XCku9I
RWjoL2fnDF640DeUu3FnGPQKJss9/Nb2OnlnOCboQLIViE3/dKJzq1DLDL9ldXcIYrcuP/TTz3I4
hXtiX7t2VxdGsFRJmpTYdWzzZI3OIW+fy+heeXDwo1Lzlh6Oqfl7CYn0bU/aukBQzqRrJJotVAwv
jzdRy6UY5oZPRWoSL0qLhDYm5QOlLffaIFueRAcNfCBU3WzzypMifR4ZoEHGLzYg9kOCQDr3jP9D
kT8up9LpkmNiWj2UR0W987lcSXaJY31jeq1TNeb1koE9LfzQNDwt1V8c83s3nhSESge9u1c60wX2
tMDl9cmZD6Qa4/QQq1+mJnsKzOY8d8/UbO/UZ7Mm4bh9AFfFxPVvWx29pceaxRw6R+88qNahVe7C
CGS0ICk5hfOzg3ayh1Lm5Hi3DYvtvnyy2RMSdkqYAvJorO6QrulMR0pHrqri3MelV87vl/xUZsU5
cuvEcZul3bF47WtChYKjAIdGnWXdOoRee1J7CGD8JFuQd27Cx8CRkQyL6rvbS7u+Ht8aok66cupG
a1U97QAGDfZjkFpfQhhBGt32Gvl429J1VigsCRAiyjyiNXFpCdb4kdSVrrXTRz9I6XtvyPJoJ1Dc
cJFLKysXaXuzjzpzAIJiObzwHVQCr05de4TR3lwubmQ0R6WHzFc6QiPcupWh7xRENo+OUqPgTQW2
//sXvnkFDH1cpEnsqOW8UB1rlCdZfbm9ldfZDYuEjlP0EwzyNrHVb0zMqabXSS9jojNwvi9K8slp
ey9uHmxY4G7b2nSQN7bEct/YioKutqsQWx00BtpxViIvrI//IWG7XNIq2LRDu8nzWSl9M/5lRwn1
jI8ZZQPJ3B2Sv/6YLy2trvG5T/OiylRQGn157q3iKbGmxkWszFVB/A3FKZiV97MW7iC/985sdaW3
IyT8mckCm0V/ygL9zkqGgzHekdog376DftxeI9eGhToVIHpxqG8OrVWmEAyhgbHpVxD/Y6DsiI4c
/qHksWc9T8q44yXbq/vX4Or4ioW29FyzqYrxAyW+1q699j7Q35sfb3vj9vcN3df/rmx1eubAMxzB
3uInsd9/NiT7r7k7jsn3uRnOy3jnEOM5aX9PGjEgsbJjfPMKe2N8dYbwxWUKKULlA98s3LhqU1cy
UgqADQAnNzTnr5YyU+ME7WQdk9SB0Umr4y+BaSYHM0+KB7uT4LmSYJbc+WXi8rx8oXBqMeYliPnp
La5uBEPLWyeeuXQi+xzrX1H+1YLJMz+1o9fJ31RU7+3q/J9sokwNJbAuRlIunczJkHxtjYmb4TTL
xjFwvg71J9U+m9pHaXwJl9ep3rn3tvYf1hYkf6kCMHKwutwrRWmDIecuWqriOXKcp06Zj7dXtfXl
UMqmTSvKR1fjpqOcTf1Y2PiXddfxaY75Y9SP3ig/50HmRt33Wt/ppmy69FuTq29HW6CMTPKAfey/
yt3kKU1ApKdAKO9AO53LcEi2B92BRzX+aLcfozn4U74aKCqQhfl30auPygnruIt1CRSqfrK6hzQ1
IngdWje18kfKFYdlj99BPBprd1VBcJLww5llrMMbXaa8aAYsWc/u+iHwovyOuupODLX1cjH8Cj8Y
AGsqgauobVqKwp4GsLWT8Q+amgFqLqjXhMbedyC8br2Y3wshjWYMdp1hykMYLbSRCGzC7GCrXx0v
U0pPQVAZtvSz+mMoP3WQ9d72040KAlkIqStPM30XBpkuvz551qtGWvTSDz9L0gO9uNxN/pIhyCiK
g3aelcmt/wniU12f69mb9EPb79yGwinWy9ZFCZdhflFmXb0xWj9pI3KLlZ8Rf3fZ+7jXXUR1vTw+
q9pTFe4p6G7ZgxqUJJ5aBce6Os58bI1BCrXKt6fupWxe9DJ+KrKvRRWB53Tuprb7cHuLt5yUqJ9I
63ehf40NUSqjKp0yqn0VxaR3ozr399loPWTNrNzdtnQFlhUfILotIsWgZcJA1eVhKs2SFjYksgDN
v5VS4gX21yR4SgILRXfpVNXGQ1J0vGg79+mmE721u3o2Wt1exEBNDaJrOun5YchtT3Igt39hVxUo
mmvUe8KvYXZSPkL+b5bvm7Dz+j1XEjfcypXo9kJvxzS5I5iLLpc/mAlKpyM/I3XGA8PdCbraCtwy
mtDaKHdio637FjYmxCtAf/4ekr+0ls5DPrcT1nSKQcTNVOrjb4tBl9Ra7uUEbsTlSbKZ/E3n42xk
d11t7fyEjfUKflSgQLzWNGpX326qZ0Vuj3nr9+NH4b5ohcz3kfI+gdrztmdtfDQ0qfhmgDcJVij1
cq2xHskLSketP9rvOmk6aNlTK3desTw0010X3d+2du3HgkcL5D8YN3qk1KUuzaFlFaVtXkV+Fn5X
s+GQ3tm250CPnamWGyPYXFXvAmXHi6+ebGFUUYlBAFqQLq92M5bSwjG6MfLlVE6Py6AWvjQD9raG
Jn0qcrX0mLJLvV5r37fpEu/Uwa7OksqbKJhAvyY4EtfAkigLzKWcxFBilif+yFShl+p5cHRqq3kI
x9B007nPd+K9q0CIGAiBP0YgCPiAVq0+mGSqdDsrwBuVquzVgfJtaoe9UYGNhQHCFgh+4N/0msV/
f5NDaKltL3bFHCTn9ynWatecn+kcS7X+rOzpRW85DtApON8UAi+SltUFOPTybBuFwi4mX5reJP17
Z9Xn7DFMD9lj3i13U/W646viT15cOmIP35hc3X2hOkhMyYo9rKaPTOvSeOm8eDIO5twxjkk6HXen
Ppg+yBP6Fpa36K95mp5v/wpxUFc/godcTA0garWeZhzaZKlmlU1uo9nN8sWLrQ8LnB23rVxfeWKt
b8ys/GVOu6KgcM1Ztme1bKAtLl0HmWcl/hAfnpT+UJQfm8WFCOi24asQbGV3dR+Uaj5KsOkziay+
RjbCXJPujbGbN3t82v+fFTLEDRQKDnFjtUJnkcOuWJgqTG0UQeIKXnRioNhzlvKTkiixB7D8m1LN
P8suzj2tdIDHRMVf8EqZz3++ZoozFsS0UExejfalTTQVc82awWA8GPHRtoejMy6utGNn6w6AoBBm
LM0Sj+dqb3sH5ae2tCPfSKv23JfqF2vU652L5ur94ADfGlldAkleKok2GyymSV/N0St/Vuj8hgps
GHF1MKs+8f7D7lEiJMcTTIba6sHq21SLJ5VVOfJzOn9zrMqzTK9TP902c91FYGG/mXgY6uIlXgOH
bCM0QX+NsV8Oh8g6U9b2kuRhkJHw+LTU7qx60rPKdMBts1vbSQIrMI9MOTCgenmnhnpcFAZ81n4q
30XTiVKy9aMJPLl0x/JPCWjpddJX/dfWyj/GPgrSOMeWUlbeCM3tLhRqywPfWlg5RxhM6jzNWHAY
s5KYq8r6HRjH1vUoesOCYxKswXryJEPhwZ7FKTGr5k3md8OovKL904Lt743618jqIZDVxpBkiWVE
4Yveky/Jtcs8zPH20W9v1r9WVkefBU5WzPoc+0tquHH/YbeCumdgdd6BbpZMaCyQCKghhKkfWmTi
/29LWJ231nQda2AJvcUX4jChGO806cVvXD+HKsEclyevIYHV5fchKUqUqjZHUSuWV6vzsUjso9N+
r6ud09j8EEXmjOoucI/1nNFgwFZQ52L229bvEYX57GjvW+0jtzrZjfI0pPPd7b3b9OQ3BlcrG+XZ
SkxSVl+xXkJAFHXzNJp7g4FXvAXimycmlNEgAWMKVe/l/sHhn09qa8Z+Np/GD8vP/GDWj07wsFQf
jEz3Z+0z/fX0vfQzjCqqzofbaxTnvz69t9ZXLt5GGdw+dOh8uf1bG2yG2WWoLJ7s8TWf/8vtRtGF
wBs4EPw0K1tOVEZGEejC203HLdMxPzAfZ+6saOub4gkXfC0mnmCuSpwGUBvFqLTYRwrqznGShxkR
4NubtuXyjLgwIQhMTRSrLo+s6NreQFgi9mNZdnUEpr+a82do1m9b2ciRgJtogBZ1KJ5A3F9aGW0t
VrswwAoalYVLjHJCDNqjfYTOi7vMg6dFuwSFYnfW/vDW6GppyIYZlW5iNJ+/U74cA9kFrfrFVF7N
cD7RqLsP9ihiNhMJUUEwQfhAfbeGcKUGSgBlGyW+NU2EuWck2aw5htU1onn6gc6Bm0DjOe5VMK70
isSXx4gnM+9UMchGV3dj2bY1Kuj4vsa9GOt0Bvpc9SzUr6hh1OG7+YukvK+D+kEVGome+iO/H+pT
85qYf9Et3fGprdMWrDyQhjEReAVEUdu2jeWajVfHl1pIh2g2bUKvgQYQum4ApVDP7pjculDF8Cnf
CvjHKzRPFSZpDJon8ZF5eDDRprP6J7jK6sg5hc/5j9vevBm9MbokZlLFMtfXd6z0vVT2WeIPGkSe
uekZZvcrDAZ31hEpT+tn8ZxrTvoUBt/idm/aZzPZoO6piCoSGMw1ujRqq1Sawjbxm266k8cPjHb+
jNHTKBHBG1+6xjMOL3uU25sbzL5CAUPRlabL5RfMRGZRDcmY+Ibx2VmCO4SrC8fX9b+l+6HZ1WPf
eq4EghueBaJUqlSX1mCTd6BDHBK/zDNvik41BE9eHd3F9tG8Hz5P2hl4ZPm5tZ5UKqIwCNw+4E0H
fmNebMab2kNqOcFiILroq0/6jBwMo5LFk2X9RShQmYZb7/nT1k31drmr1zmZ7FFJ6RX4Rau9Jol1
Lqr8vrOfg9L0AuM+mN6Fmqtme1HIzi7b6uUy1WGolqFlmWEau7L0fRjeN/VOdLvpN7wulKkEqdVa
xFLWSyFrOid+Wp5z/cMCjtNpP2rjkzG/Bwi9k75tPZhi2v1/ra0Obhlrs8hsVhToeX9MDavhHuz3
qppbVgT2WbCPCf9cHVdbRbQeUN/0EYPzxFT9HxNmieucrgZ0BKg+C5rby5MxEDnR9djhOtNf++xZ
q37le9HS5pPx1sb6ydAayGDbgNO3ESHqKw9N8lMZZOcunO+qYHmQ+vYuHrsP6Mi9t53o3TAiapVN
B2mZz5pSH0PFfln699JenL/llgxvaBQXIGi8YkBr01aepTxMmfdvDo1yzq3SS/aGUK/EGn9v8b9W
fr/kb75xfQhaA3qd1Fea+zj5pUzRnWXfOXzv0zw8T9AuRabjqUPlJQVYIW28ixQvD2bERis3W/K/
Rslyi747a0F5WqqOvE2/S2vpGCbNsbO0947cPAV19slJA3do6+PtK2ojbmP2hOk+4kKSiDW/SaWM
tIbyDpq4agEsDIeKFnkqw6V7bH5bIQ2Tw/T4eM9pla5D3byb9GmCvMmXu/qutLP3bYNE3NGB7iF9
6bVDOyCYklmH2+vbcAL8n0l8Zo2YWLv6xuasUc28jf2QinYzRCfNBNFRLjtVrB0z6wh7DvW07fOO
jKV7iIbkIPBFHeTqf74Y+hLkeZDfIJQjLpQ3vsZB9koCzNlv8Z9jL7/uZt8b7kDb418LYp1vLNSS
U3Z6S26cLcUjXMUPuT2dmmb+vPTy6fZiNm50RAvhZKWmS6i7ZsQOmoWpWZVEX82O6RAf7FnRjtm0
HPrkOJltdh5Q37ptciOzwySppZgpJNxa5UHxCOOe4rB/43QsQEo16XhMerBZTnFH8WfnEdmztnoW
6Z6gsyepsd9Zy3QOQss5SLkDQj+fXnsDCVnUefdS542IQ8whg9cjgBVkxpfn11Z6pYYlmXPdqB+L
MTopYeBJnXQ3LcqxrqRYlAelaY+4Y9NtmAjlpREzfWvup0zNm8BoDapCyfhzMpazo0aHMc1KL6WX
f/sQtz41JoSZGsd5qK6sckCZyqNup2SaRiKfk/KhW9JjXu+0NrdiYwY6/rWy+tTGegAqu7CRkd6f
mZQ8lX9Hw9m0fUX7nuXnwkI1yIzcsJ299k+1PHhSIFkQjCvoovK0rNwU0RDJNGracNryuoQf/hx/
tPr7qxjc0oK2G0b+fhj/MuTvu5eI2JtVwsxXDaATmDmv75rKZ7Bby5nR0vbbqv47jxhfnVRnj1B/
y+XeGlmFaJ2RZ6VRAZ+LlXtKqmmk8z092/2v29629RHTDYXJB4I7xuBXZma0MousZy1T4pvNfJZD
yVUBVDHtJyV7EctvfNvVzr2xtooIo9TqAzulvJZEI3wxSlB2hzkKFWYYO2ROe3U45nLa/VUyZrVY
zSCQDeO7vi+Mw6jk7WEsxhc7RVn89iZsHui/P2sNkbOXprSAClL1i0PJGxmGPKWN3OxY2bq7QMbA
0czNxWav3HLoi6nr+poTrfRPZZaepClwY3V0zR6OZt2tVP2h22OU3DhfhB+YXiJOhBpvPc2udJEi
ShDcXCg/dEP62LbVc98zDtEJSEMU3t3eyo3b68Le6lGw7Hyq6xp7nLIb0e22wqe5/g/38YWV1R0Z
MdBYRgpWKudJn9Ag/gWTUm/u5GSba+GKAs0kdm7NP6bD8prKNcVLJO/uMiO5V13Z3nGK69kgBXJr
xIBgtpbhiXNWG9bDIm6mOhdxm/TJqQjj+1aKwue2K49zEitunBblqbTKX+mQpn5i1lSKtfDL3GjL
fTv1exjD33iB1SfK74EbEioxhgDWBQwzNGI9z3h+Qid7LMz6QQ7/rtLgSxynJycyXbPSzqlW3DNz
x3iPS1Lk2tkJhfWzlaaC/P+bnJg/bjvVphNTw0VT3RCzmKtrA9nMqpNnh8eqKh+GTL2Tl8GtI+Ne
gcr9f0g7s924kaVbPxEBzsMtWZPkkiXZloe+IexumfM88+n/Lw2c7SqKKMI+jb4zoKhMRkZGRqxY
q46L421z5tv4zq0kuLOAqYjew3WSocRG66PGQeaGDD1zM8Mu1b5q/UatdyXoYIU8DVQZqIKlfHfV
6HrczZRAke3uUL4xLI8By60a40oWemVlEd8Bpti5rkKoUjv3lj14eqMd/fmpkWPXgIezjTYSi/VP
9XtVi0+lWU1Mjh1RojHad7FZviTpP2X6JJtQQIf1RgZ6c3GM6i4SiUypdR7mVDNjTWXyPnEjcOXy
1654TNTQ23zi/WINeHM2AL9w9SM9RSXq2jF63R6LusKe0wbRPs6sCgmVsPCmKpHcqc/jTx3cIWhC
Jem+igG2B3b1ddSaAVntSIfdq/Hh3GXr9bb6OY1UPIMQYoo56jMPp3O8eRy+G2mDiJWSfw7DKdlZ
Wey/o1xku02oQYiUTD6VtjmaPjtd6Xu9EoSP8xAoO0SgE6+sUqgsq57hGWcsPH00x7MSgnnVIYHf
K8Egublem2BNNW0jkK0eGlAdFD2BycAbcL03HCa7o0wQM8D5rARnbTqlco9609+czQszC382+7Y2
iwkzQezva+2lHiwvUJ/G+PPtGLAa+3/bWYoOqIE2ab6KHQsdkTFC8/mhoCZ328jqYaEmYRDYABgu
Y63eDF3LQC9luPqDk8oIbHRMKtiu9WpuwSlXTVnMzIt3NWxHi8+TAgOUIuRRznCuaCAN8sZyMwsZ
uPK+Mv8msvFU4h3KzDiotGtXUOc+8/WBsn/XkbU2iW4h8+y/3N671Q90YWThCMjUZ7Ulk+Tn4/vW
eDWK+zIKN+LL6qahzyQkLm0GShebFvDSJjEgM2ZALZxrd04Vl5Fkt5DPw5bO21r9CNEpYMWIoJAQ
GItbJyjhjJmJLkzYxzr8RvN7a6jkY4AGyy6YusijEf6g25O+m7qxdEdbKf/C50UtEVgPxVTqSdff
zbTDMk9q+iVV0O7yxHSt/EelbXy3teY3s07sJpJUNP6WzW+tAlUbQph3Lod3qczMH6/dc9s+jV3q
ZmoFEy+zT4XuaWx4kj3HnX0YjNYdjScLLbo/dyICLr1ngKnibFyvuCti0x9DfosCFeSOtLjyijR9
7JstZow1b2WIHjyRw9w5z8ZrQ1AX+ipT4NG5n9XX2c+dvRZJ3S7iXOxvL2nllcHlJAghHPja3sJs
i3YMSwuqMb9IXvqyO5fTYy7fhbPqNc3XInyS5i1RtrVrmB38JWosCEEXu2iMXTLWzcjDJgkO2al2
cpfRwClQPX8KXH8LRLh201yaW7hpmLWFWisKT4zIulOc7BMCMVSnlcqt5ejuL3bz99KWAgC9WoCr
61maXXwG9OaGA+wTDmJtUGA8a+G8k7caiGtNU8C15BgUgAAqL30yb6soniOZV8d4MJQESXdadx9s
ZdzbTuam8S5Er/qxirZmA9fyUQanoRGkoSCwdtcumiuq2aNKQpJdRcFPCgatJ6SS/iLGXFpZPIJh
+JmHfmB1cJacSm1XhvFhbrco49Zc5NLK4lGVpZA8dIihny11+kdtXE2d7xnR8CJ9qz+ydrDp/DOi
wKXKq2lx1zU4R6jL5Ls+OfGpybIfgJZkDxrcvyhSMIlAfgXAhdt6SSIxVnbW+yLzMWe73WdzEu7S
ptoa3l/1gt9WliVkdQosSdN5lUjaK2RlnmVIGzF39YVJywL4L40S+w2DeJv7iaK1VLaMau/Yx6A9
FC+y9L4KoIV457Sv3Xg3/Qcyzpi+xkHupbOXFXdq83T7ZK/d7RCzEyRpNuDtwoUuOgHaLHWtVZWg
oJK7aAgOYXFXRe97czpo4RY+ac0dQXgQIRkdAgK8iFiSVddtWdMK6P3s2DfetywNvKg3N3Z2dUkw
TDNxzoSpsuR8qqvWTFGaBshDrX+Wz5bxNampwBjfav90e/fW3B45SZgvYH4U2ev17mUofoWJQFzl
Y/3BrIwPYdGeDOn1L6xQhwDCASyK4bVrK1PIX21BhZ+zFv4IHlbDR2vaUrFfrcAw3UjX6Rd5sbO4
vrohkZsxpY8x1vuKkoYGlarhfEpM28tyx02nk5MdzfAI9NXNtXtJtg63l7nmHrCgwEAKNMeGePh6
mYlcx2o/sZlWHXeAvpwDcjPTjgH42g2kINwYcX9rTrBakYoITB59+cWuzp3kZ6VD5tyOlde3zHBV
AxK0D7JRbtyeq5aIwzQabCSnLOFFF2ds7hwrqGrwGv1AJSXtwB7LUb0fAcL4f6o2QnVIRtKEURhQ
ZYwDLkO+LZV5Y5CrJwM96VjR4lNeZJDymZHj2lZiH//0o13bW2R0s+D0bvqOJoYEiMz5qeU/8f9N
qO3bgybMQOTG/ABvgyWlWltXQdHr4EJY33c67E95k76XgnQL8r7SEIKsjiox9xghRF/OEfm5ndl5
wHqUNHfVIPSsTHZNEuEqiMkZoUZy4lPaAOJovnflXVta+9sbupL48AsEKxPsz6b2hk1HzhsdoTW8
JY32bV0ih0q6Fe+CKuNIhq6vh16PXI1e7Y3N5v3aNiPLwEtPbPIbkWbDYrXl2FJJ6qS9UZ/sbyXg
OKo6wFd34fTvOO0qo/cYstbYiS5hrsK/jzP1y8YeiCTrusJEFZiHJrhIMXe41IOVnawY/JyvEOQt
kDjdayCpHpO9aAKa/n3Xo1TdncN546G7+vWpdELYAJEvqMzFSxfxdtCSEqdHlwxXrv+F/GUfhuNR
dcZDFxYPcZs/pdFBVXqMp/8Y+bSlwvH28mLlPJEEVpD+9RIRWpe9X8WhzONzGt7DFntQneYHN9oX
2JIfml7/trHTIsq92WnKE/RAIWrV1EXQ7WYYlBx0Hs+1XOzAV9xH0hC4U2l/MF7s2GvkL/V4ZzAe
6Cbyj9u2V5cqOqAg9jjXy7FAi5Du+5bCUQt3NgrWMI4gDO5KUedVW23Et/mcaCv8tiVC9EUIzsxZ
CyZLZ/C8s/9tHd2NFOnD7eWInXqzkyAdBU0im7ksLU153fOM5cvNXJBaK+3t8Vj0TE8or5H0YEud
WxR/nH6wKrYPqSzmTnDY61Vp5jzJ4WxysRicD/Mf4OuK2u1ur2v1M10YEf9+sXVxXZSzXlqkwplT
7GPHDPa9I7tzk8RuabWhW1ebxEhrNyY9cfkXZFUFAX5ts44RvZMyIz6P6udcDl07+WyN/xT0P/98
bQziUufRYN0jY7y2EzEeUqo13j+ykh0N4v48+UaP5lwfeeqQ/Ae0VNmwuVLhorxFbZj5CnHTvEkH
/LCfMgfU4YDUypdxejJDMCpR4Gm5443pvV09Z9bGaNLahuo0ONErwk3wzuuFwv7W95qtxmeoHSTJ
82OKS9KTXmwJaa05y6WdhbPMiQndM0SJ536sf8jFxyYJj84XhrsOk+Q7G4m+8ILliWMIlVayKPSY
9uLroSusjvmQJedq/mcIfEhyR7eUPnbSvdqG3jS+3naWtcvx0txiD0vuRBrjORDAwXCL4dlmTGRz
Sm0tilwaWWxg46Ank9aixdk7gPGf/CHdKeOzMe4ce5+g7ylvYmDWLttLk4vDlkvtONY5JoPimNen
OPjMVKjbU96R6i9tc1SMr/GsP9/ezFWHvPh2i3unZMJszNo04ZHG0IHyweKGV5THudtqLrxljRCS
yQ5dXMGESKa/KOh0jZr47VwkjKwca5PhijZ1g8GpXC73x0mKjpFh7kc0euvkDtnGg5LN++KjwTzE
LBfvZL/bSDLW3IjJLPTaBSjujdbCqKStIRl1cp7kB0t/IWHeRP6sbe6v1zxVbGTXlkvW0YmOxtRI
zryfXKX/KUa1g8Z0VWVrd9fclSo2NWwL9VLmda7jCqTmjlTNZnIuUlcP74JeedfmARLVqVvn99qc
fNqk8Bd/cnnqxSCx+E9IOyxeHL2lTXKj6cm51kY3JkPfbHCu4HPE/Ka4y3kYEi8XgaWuHX+IKurx
dvBoonMaSw8C2TvsEI+Y3yll68kaVcEXII/7Zjh05kb3eHWJXOy/aBoEUPN6V6tQGsss4IZIOjs/
hKX0kjv+Fvh9zQ95X/zPyOIE6mE0BQwBkev7+UGrE7e2Rm97DHPDzK/b8CJ9CJrKaW2NVD5t1Ltg
fKaOctr2w1UrNPHFRD1gtGXyVZbOYCuZxmJmQFy5YkMolCvfJafbGvZYu3R4WANwZspX4C+vv03p
dPQcbFKTUkq9ASLk0KENpRshTzJHOXZNILtBGW7Qbq2eaKgCGCHEHSFqvLYaRAbVYVnc3/XdJFlo
pzzPHZ+r+qvlCRYNRuFkBiMW9QONz1XnYnlAfk6xZp2YqDFingaRdsiKCaqLrXxo9dNdWFycZxmo
M2oQJLFVMt1p1bGb4LUxNvKf1a9m8QJgQEBQdy8uAaFC5Lc9/pGYX8HVNQfDv1OGz1XJ5VM/3b7a
Vk+vKOpqVNNswuL1t2rDtM6ouNKStYb2KchU6bHIqm5/28qqR4D+QkgEV3zD398b8K1WoU35Sq08
CvsewHuopZ6KLQlzbS3GM6KLyB2kH2KI5Xo9Mg4/qyTkZ7sZ7G+tlBi7yYe1lo5seO8LlHE8B7xX
g/kcV7HqMYwSurreme/KXtpTYjN3cprpp2pUXkJJsZiOUtMDah/pnTJpjAb45bxDewWdmXY0DsyT
yK4dUWop5vRDn9WDayVduNNDtXzsY35HMHYK/C5ldBrTIfIKE2CCXJjTnp5ycuyLLHwX8JddLabl
7jAsu3GDi8O2vIEE+xOPL2bNSCmuN4TB6MoujFnojCYfp1b/yBvafE4TlGKrMgi/hVK9Je27blII
CvBuAKK58N8oUxJZi1HKKXeF09yP1regfpW04G4wXm771Zr3whfggOil4sYgx/XiEgMoe1OwOL2y
I1qJyafarzY2cPUJRNfh1wgCAynLch5VjlrppAnhH1s9je2XxKmfZLrbznisnFOWD66cVm4Xfbq9
tpUaN7H5wu7izov4q1LvkDuEhVS6g5y8zIjSPJYGDOTZGOTPQR7EsCgO026wDenOV5WveaBou3HK
yjs6Tn9OOcMPgnkFgDvVNrgFr3dbahqlRX0Ln46BodZ3aQYaPNt3rP720tfCBek2EtQyItQ8ma4N
RaE+JU5jJWe4gWTKiErbutb38PW2ldXMSaBEmPwROmJLarjUsJK4H/rk3Fv/1nsKIanefZPy9oTu
Ayw+lHcm+8HoIfyEKcFK3T7fYg9ai/Q81KnnE2NBWy0OZ6/1zL2oPtEKRc6Y4asaXpSy+jwhYtmY
JIvFxs6u3V/cyjysGYwnEV6Ee0oLka5kiDopEVwZjhz9B3r1fZZsPa1X7CjcyKgv0NZCc3Zhp9F7
KzedPj1n5U9gPkwMlMPGLbniJLSYQMFjALzvkhsyiJLElkwhF5Rah6l/EEDXRn7dBvmIK2MRQUUD
EA04hMxo4y68kepIr4UNHa04frGGe22YvJmuvgMTrBzucnOXRl5d7IcUCdp//yLxvTIuNvoiI4UX
ZI5Lzv05HfxjbewHWT3a8+H2SVgJ2FdGFl9r7KDXNEuMGOUnwnYmfZDHL5B6Oxvv6LV2Ac1H/JzH
hoEy4WIrQ1/urFRier4EoKy5ML37CfjW9nOT7oPKLVPXMrPHzNoAha+5yqXZRVKgmlKTGhENciu2
Du0IGiwZ1bNidt/NPtwikFs506wRMk3xhhdD3tdfzOSDBZrBGhPVvIubI7m2kgeH9OQYh8Y6/vmX
454ltedQww6w6Avqke8bpUBwNqi/x0jc8MLdN8VzJI+MJG+cuNWVXRhbfL0shQ7A78FNaOH03rCa
h6D7Zlr9LqorlLOSw6BvMfusfjhoK4Hti/7CsmhmB2T+ZQ4qMW5oRk5l1R47E0BfXuuKGwPOOt3e
znV7PMtQxQVHvkRBOrGU6k4Pni9Q7v65i2NC5LglzrJ2r1PlodspyqnkxIvTJkdjoDZWwaNM+SyX
JdoPiCxEH9Xqa6jfDd1doIZumvokkq+VfsrqL7fXuBaaL80vcqYpj6Y59UvYDhCVcEHtIX0xf6Tn
++G2nZVMnGUK/RsenySui0NXIkEegAUAG6l902XjnRa3pzqDxfp7pTylcbbv2z+WdlAgqbwwuTh6
AfgG+jSAIQEsNTvG/F71lr5nZlYba1sLmJeGFlE50DJpVjI+4RTXRxQsdiVia62NHppmVq4Er8Ht
vRQ/fHkFXdpbuMwcST6oTOGXzDpF+ofO/u+2gXWn+P2xFk4hD52j+MJA+cnoQq8sPurGRhDe8gcR
XS5usioGI9VX+F3eQZCURs961+xk+YnhTy1JoZD5qYVbFb/VZfEI4cVpQjpgLBzCr+TEnxVRNmqs
H5PfJ56v+A/juDUEvfp9NLIQMR0pwOHXazOq1LDzVrRixxezO0nGx7/4PIwvoPkIXxLspNd/Pwq7
gmSfdt3AGFpm0Pih0S73xeG2mbXyM5DB33YWGb4vT4lkDlQeJAVT/iFLGA8Gq/+TB8ZxsFS6TpXu
pbX9Ddhh6+bNk5GAD1HHcyZGN4F13/5Ba/GYorMoG4jJ02XXVYJMUjJmfk/svDTlj5YUTx+e9GQj
L1l1kwszi+OVBebQMlhFwSXfg4n10Ezz0nSrW75lZXHGrFGf8rBgMRrke7tIMp+7KO/dzfHQ1YMG
qR++wpuG4vO1s+Ch/jxzliCY8Z138eTYnpZBvlolKFQU3VAfa6ex7wq12klKvbXKtSSBu42qJrBH
qJgXSUIc0sHQMrqUaTrta6u9i4zWG5r+kJWf1OZY/PnAn6iQ/ba3uGackXkdS8KeBV+RLiVeQZnM
LL/cdkSxZ8sAfGllEUiKslFyKPS4zMyRPXQe5sZ5NNv2vnfKU5z8eVGOzjwzDNDWCnDvIpyA3XOm
mP/PtT7LXpEFo6eNyry7vaa1wgZ1IeYhYDl2EJ5amCmLgqaWTFSpjAKV3ZNU7GrVq+3hOJv5bkrT
HXP1O4bDNsLM2qm+tLs4biUcMxJwAFCx2XunP7ZZc3AYcKWwdnuBawfu0s4iakrOkLe9WJ/apG4s
fZcDeW8nivsXViBUFXz2EGUv3zRDCcn7aEh0kZ3yOABcNjN9u9W66oAXVpZu7kDOIM8QxxjKZxNa
nhYJwyGV98X02mgvt1e0agseVQjXGDwCIH0dQCSglfpEMe1MW9CAKR6SFy2J5B3qtfGRtMcgE0+a
422jax+LKVERtLiBlCWUPch9BUdAllzRX6kyeWnPLNzfBHqd1F7wAULOv4Rq+SwXRW264qOuvO8N
+X3QGu/HydlID1fXAiRO0BtRvVq+yoJBG7uyLen1y5lA1sBQCdf/Rt9t1Qjc8wweQQfPkq6/ktbr
dCzlgbVQu6rex1mO1kfk3f4qv7h2loEPPnQuX6gTIMhZ+II8NXpjaVF6lmskz9N+Hrx6Vr4pUyE3
7uybPglCRinZbML96He2B0K79AodBJHc+vd0YUpPs6b8GOuDBETQdNyAB9Cu12ZYR8aeqalJmz/d
/tVrdxBzwODEZK5B4GnXW9P2cRz0NWlfYL7ruhfGwR/VpnedXrAavQ5avb9tb+1TMOTMFKWgqyeS
Xtur5KAoOoUWaIZ+4K5HgeWdBkjBdep4SxJl3RTjwWKcVQY2e21qTodOAZnO9YpmXZNZXghHkrOF
rVyL0PDF/8+KiBAXuXqt0R9Jdaw0ar6zE8i2p9Rzuu+z2X38i63jS5lsHgaX4KlGVWAOF2x4bfTd
gKA9eN4s4K0uhpEBanewmNArv16MmXbVlLbcpkb8MkHJacHSaTrPm5nIWt4Fh+D/7CwOpO40iaTO
XGtZp+2NMvJ0qfIqCTKW0fbCSfYcCJjGcGMDV29x5liAUDCZITQ0r5c3RYHRTAO33ASDc5g+DtCK
BaU39sPJzCM43P5VA8uD9meLXlX84TehgRQP+CnpOdpY14bLQo3RqSFip3GMUsJPBF3+4moVCjH/
z4I4DBduCOpZr8OGTHb0X5jp91HeGbrPtx1w7bID4UK7GmAnEIPFKhrq/1MkgRhMSvswF4M76o9+
cLR00Kwowt82trpl4GiofTCDAYj1ekGhyRB4MHH/2IGMInWWPxVFujEq8ItZYfld+NOkdLRaiUoL
I9Zo1kNbx7RpjGcHHUYoJJvo/jDa3yV13xaf9Y+x7snpF7/ex5NrNPQecZdxV8Lukqj54faS1/aX
IU0cFDp4VDUWp6+T2nkaU3BvvZzv8+xZ7Yvd5CSunT0Pm2qia9ERPjcNdCCCF3QEr/e38CFVgZ4V
l7xDR92tnAfGaja+4doxF4dNSCXB3rZMzifFKf2RcfZz1yIOFQN0z9J9Wctu0is1y0p3WkY72JDG
DcNrzgN8SeizsY9Ufa8X15pJq1Q0Vs/ykH/M+WbDmNz9xce6MLEIYUkHm5vk8xCWbQ9C2o+K8RBr
9SFHQHq0NO//z9ji5GU2Q16SAXpDSw/JUJ7rwNXq6BDo4xnWhg1jaynB5eYtQonUjUoT+wIqwmyt
kc47E3KHdMj2lv++SfN9qqr728v75QhvziFFeWrJv2bqF1lIVjg1KICGfkrDM87Np6zovEbKyI/k
UJW+5GZex25qIyvmyp0CyC9WmnZXTIX6Q89aiOAjaBBLBjrC7l8G55unbEqimEmKKTqUMzN2hV8P
r4FTZ5FrNb78KRytyBejDv5Tlyq2z+Hu6+hBStJx44W6etDQegf1DJrbXKYhQJaSpEMt+hwgKM+T
KmhPg7JVSlg1okPWRXMfdPWSWdsP5kCeJkKH5CeuOgNQr1xZ/377M62eKsDNonpHLv2rSXxxx2RS
mptGAqBUHfzoXWTN074YjT8niAMeZ8mYsRkGRVjo+uzGtpNEKHfyfHNekvi9FdZuG27cZKsrubCx
CH4yKoN6HvHqaIYMYt0il9wqspvd7f1ai+eC5Q4REYAAb/gVxmkKJzMFRJlG2YQAetd4qZXPd1I/
F++kQT6rBpPyt22uOcKlTfHvF99I6eQ8blqQEFU+HGa5fMioLTX1+FdLY4SbaX8aCcumtRI1TT0M
wA5CXdv5dryrYn2nyvmT08kI62wQP64tisoL0vKgUWETWSzKGvMgSFteVlXxBAqdAoWxl+Jif3vr
1j4XTDO04UFEcQEvrJSRlhtZL7F1BtOJDMsgZpg773o5O5fFlqDx6pJArNE6E+DlN9fvHPFemAGI
+AjwKuiYD5bbmX+zogsji2tQMk2fJ6nK/VuMXtwjjRIdZo3pRN/ead3z7e1bXxHtKzCGYuZCvC0u
PK+YmEWoQlyil2sBox+j2u3Hv3jJM8X2PyPiG14YiQsnGeD6gRQYOo149o9Rb+wMOdpw7621LO6j
PpunJqgBWg9G7JUM+9hZc4y2hjfWotDFYt6yzhoIJFcsxjYar+8a2PE3Gkmr6xAcNRweWeWoXm+X
MfhG4VvCpWPoTpwfcZzAfLKV5q1aMZmNYsBYIGYWb3olr1pkvFiHIf/M64eAQS/y9Y2UbsvI4pOU
UQq3YmoD9xfYd+NBiHlsTmkIH13mIeCMmdQD46S+1aFHysNuMkBGWfhF637m2hFBv2pLm33LyuL2
USY7CsMhJJwpD/mujhUym6e+3ziP61YYtgKGQwVkOQdd9zwm0EJIz42Rn9TwPmmdg5YeneL77XMv
Nv7tnv22s/CxwI4gCiuT9CzU3FTHk0uUHQZo8ywkKLQfKXQRm/f32kCnYDXg4lHE3SovkoQ2g2QV
YdT0nM9Ps8AawpAmNXdp6/0aYJXdRn8t508VJDuVpu9vr3i1jsBDGzgTAF1Am8JXL6KQmchK48RU
fUvdh25bTo96NL23+mafgWyaHjsjcIFikFPmG4Fp5aPSMkWZiCsK2Myygj6HSjiNY5We48E48c7X
u+qQJqc8Pt5e4rodm0Yw1B/wVS9WWM1SGVdKnZ5tXXoZ9eZ7P1h3+RTcF+S5Gyd75d5lTb9tLWK6
WiXGVFjY6iviYBa1vatq8VOdJs/JCBao2iL0WYm7IATEPLioOtMQu/58maZVTaHz+eTwy2x1rh0f
bu/eypG4MrBYUWqnjTa2XO4z5PDdHgmpY5Dd2U+gLg5m3Rz1LRX09RVR5GH8iMrdkrK3rFtDSVVx
XwXmq6QaTwxgfrq9plUTzE8DJES8h37l9aaNjexXkswxz8fs1NvGIRw3MFNbFsS/X5wqtBMdv4Li
8GzTu6bA2frlhqet3CGEwt9rWHh1GJlaBqInPZvqc0W7MK3/o2K/YWTt41M7BdhGFVXA66+XIddy
r1PKB88p92KABL3vyTkJ6VkhAaQPz8okfzTU8HT7+6yd2EuzC58bpzYdcgBg59B/kJtXSaeeA6Vb
sFXKXAt+pK2/17e47UfKPbGpsr5Y0Kj6uQrxbss0Y29ET6nxmE7K4xQ5/+SDbtLw8LONt8BKdeLK
/CIPCJS+09US87X/OKef+mFwZ7ebSkSSkdj1N6yt7yoFMt5vggpm4fVR34RpqWFNhxxrblxV30np
fW5swbjXPJOAjnQTYGMeVItVpaHVWIGI68xXEJAS64tF8cXOtwLFqh0x1Sdma1nP0jlLmthQlqTn
1n6xA3vXOXdDuTUGsHaQhQQ94stMlTCafH0ClEmqfallMZok5busololxcaWbM3atQGvLPkm8iUU
8xeHeWpztVBgBD03irnzh2dffqqU+zrrd+oWtnJtQQQOimyWjBjLkqA3k4bcylolPTtlUe/At8Mv
XSTTRt1t7dsA0EB7GFgRJ2zha9KsGn3kg9KOo3R0Nf/brEa71GFM/nakWNs4kPzar0oOGoeL3GnS
UjNsVVaTKfdlHZ8AhJvBUZEtz0m23tRrO8ewJeAHvhN52tKvtSipZqPPzk0VHGjvimrE7dWsWuC9
zp6pKnMBi9WkqkQGGhLTBVGNVE5uvtU9XosBCCP/z8IiXc/KfjS0JKOv23xvkuw+737K6UtgpRsR
fO37X9pZfP+405yhFreTWIno4dTwBWw8CNfWAoIUlBia2jjaYrfspJu6hEnps+prR6lGFrwJD3P7
j19sDRyuWoLoEwA7NU/9l/DOxW1eZUVtdQqRRpM/F9WTQ14eaZHrZNaGO69tGyB5IPK/uMyXHeXQ
aX00PMf0bLX3TaTd8W2Szbi55mWXRhZ+XNRtUsYtZzMwDVL7+6bdYjdbXYYGfxr/IR69ZI+I9c7v
ux4LA6xOLfOfjfG6OS65ZWQR/rVAkUw1Y6/0CKXK7qc4L84w7G4fyS0ri1Rk0PsgaRhUP5d5UOzS
3ra80a4a2CliZyNmrsUypp8MoXsoeGDET7nwslT2HSmf4+zs1LOJpmQ9/NcEpe2GoSw9T3n+vTc7
dcPhVj0b/AKMbYLqdFknhGaa0bc0yYjTiCYzrVsnUDDm/c4cXm9v5JolyO5UvAJ1pzdKHJEUSlWR
MzumGIhx5LBJPkPoAn3DxhSy8N7FEx7soxhABJEr9HwWu9hPY14aWSYeROPwLvleDO9AhXidJjRT
vc0yy9ppAutO/x9iOgiRFhEVJoYp1+wqww0ndzZ1t9tqVa9liXQeiTs0lbjrFnFObSBsDWpWlFS+
2yXVPje/Rt+gXbJREdue4VpNiumZie4VJJkc4usdzGZygjIrsOc3T00WPheUdAIZjvjYlNwx/RHk
P4fooMBN/+cucml4sZV1zyhj1mC4CesjkmzuFPUHP3tOt3Aua4caegaBLIY6gT1drFAu57EBBgl0
mZVE3tTd98HP24tZtyF6PpQ4NOxc29CMOLSB2WbMQQTzQcgIerVm/TQmJdjftrTm8YIzBw+hkAKP
yLUliDdLJe+xZI/tACZM6ckcDXAfTj3KUOgE7UPnm9Vprlrln7lXtyrzqysVjAa4DAnl0l/aQEpt
Kqp8Nrv0bDhKitnTtwBQa+GDMeb/GVn4hmQPxEwkS85RMByDYNwN/XNkq0+b84VrUdhEtYrRFfi9
lSVsKE0g3KsMnxnXEHHd+qGxoRGWJXe/cbGs2SFmiHImVHrmEr9jtGaT271OnFKDXZi/+NVPPe0P
bQNHUL+Rja0Qeasq/FuilWEBkFgCIPss6iO0MsTgbne2ehPmibrw7ByNkDbcT2CIgDCMx8F5TZrk
EA7qfdsZXx119KpkizhkdeGwU9hcOgw6G4uDIfv90KlxmJ87+X4ItUOH0oKVv2uNj/6g390+Giu2
SEOoq8KSTF9q2eWNjHGyKxn+Wql0zMdqkmE9C7IMTVlQjVaTFbBoFenGeVRWrYLBEcGT4XRj8WY0
MquNtKCOziDcPP9zYRwy0x0dt1IfmWXbO1r0pMQPqdQzQf7POPDkV74oRbdvmYXJt3SUVw6ORmUQ
5SDYHhinWxwcc3Ckzughz1Wd9pAfjCZ0TekYVVsjxut2RDGXCERsXdwauWGEcq5CZj76cXUAete4
6H2Oe3CTwwmsaLVxflbuXbgrmPGBlZgX5vJWlKRmmB02+jx1IP/nxM933WioG1ZWYtuVlcXuMZ0Y
WUywIX08fRwQEw2jQ26mG166agRGatE/A9S7rLINpdWEej2gzlfnR0t9ykqm+rdYQ1e/z4UR4bQX
2WWZ5eT5dk+VC1By/MnXXhFH0P78SUbNR/C7AnOD1Xjh+fDhzaVisZJe1e4Tef86T55dJxuFrF85
1SLHuzKzCCHRZKDW6EP1HiShlyj3ifkY6dKxNCZvaPWPcOJAi/qs5C+TfOcwUO80486vmp2uvoed
0633zshM8HeU59FHrbUTZ/ksJc1dMcSAcR6NO8AO+66U9n7zYG/Je6x9bajghCwN8Gr4Ja4/RFao
Qd/qUAhL3ZFL3UsScsZW//PHhCZmgyFuABX3pjAyZgr1bWEl1zw/vXdm2LWe/PaLbn368xBLIAcH
SlWFhonwuwu/UkYLdu6O6qlhzCAa7OC/uo3U3exn0tGAJmVnCymd2zZXt/DC5sKX51Aa0qZjcQRz
z8y+j8p99BfcNQywQvkpWMcNUH/X6zLacVDVlKlnyoxumz0wSVhYx+BweyVrUQzkIqGZlzKlDJH7
X+xeP0E7GFmMqEe576bNj1A73jaw1l3ULi0sskNp7JtU9cX0tpkcqaYezLF1e/lTqlb7MdNoGN3X
xrPe7yyrcPP+z/sgWLd/jREAGFtWTgK97uU4ZWLWqgLmCNK83IUQumz4w4rws/jjvPmInkDTnEWY
Nv284o6oGRiUDkb8D8xoe+b6TmXnJq7eRAhOWS411XzaQQPwQR9OlHHNpD+ALEbWaTdt1r/WUoDL
H7TwHicb/SYIQNJb8ADUIKNGxRtVy9ORhJrHjftjfflitgUfgtnVXJxBIwwzOexyvjEaoKWf7GZm
yRP/a2gj1PigPeQ/RhU6k/4AZfNhfFA+yNMhUAQNU4qc1W2HW135xW9ZnM0qniRUX/niprmz5n8H
iQH+4lSYbplsdafWmFxA9sLjQtEcypHl8FCqUeI2BgYwfPk5j22wda2bKA9Sde9P1sEPIhRNdpbz
qYz2Y3maxMD90G/UG9Zi0eVvWHzpkK6UngnuuCnIdoLf1jC9TRlWcUiXFx6vO5Dd1J8dIB3XYcKJ
6qkaZ8YlYN8h21HV+ya/H7Ifsnbu+++mv9UkEH/vjT1yZmKseNQtCWqMucyd3GBjqUNWEWXiFLlL
FCaYbLjtLWvFBqjwEA4Q9Q1yQe16ZUFc+hItX8bDkx7ZuQ+VYnmilutHpef0ILsIVrwMPmyYFQHh
zQIhJ+Dtz6uAPPLabKYlsYW0kSDVdQ7VnHoIlfr1f0PtKuckdh6c+UXJ5/t4Iz9aI4GAowzyB1Ok
AFTdru0qclhq6QBHnqP++3+kndly3DyyrZ+IEZyHW7ImjbZsS7Z1w3DbFud55tOfD+6zu6so7uL5
fcJ3rgglASQSQObKtWJknyOt2BsG0oXFXR4GuzrUqbBObhvASjTPrhk1Jy7WG8/B1dU9+4iFN41+
HsWNQeuIbH2ljOwNNKgALL6Jt3ji1043MmJA3AQ1Ctybi9GOJoQJQrnYj4zfRVkPXijF1oYLraTH
yJ6QaVZ4aQkOuEsjVlzYsR3EBAFLvpl0kdJ2x6dgVOj46V2/2Zi8tf0Owb8lgIE40PL6ZtlRLMpn
bMVBi7y88h+cNH3za38rqK8FUpjlIb8kJ8yuX5xpkxkETiLTv9Rq9clQ+l2W3c0QoVSeEt6l031Q
5W5kPqrOC3wl9XBIZfPU9IiffQmUrXLe2kKiv0JWmi8i0i7cdiwGuYb0hmZXrUxubKuN91HQKBv3
+rUoh5sg3wazPViohV/mxaxN5ajDTt77xzCV9nkEIihsduiku21+21T9U2yVfxHAQcchpUYbKLew
hf/QWgcki3TdfdjbHp0qVpnA9He8HnDWJvDciPj97J6nKIWuDCCB7uf6qZxf9HCLUuwPR80yop1b
WCyRP/P2MwomL3Q+FGa382kyMLLiVqYhJrdmNwvEOyCDeDrMPsTJg8RNBC4wpC+PZdYO4DV1l2cJ
fFbRrVFYj/GwD9L5oGvHBuIdpT616sGKtrD+a05+/tWLJU+mWgK8LpYcruFiH4y266evUeq1yV/U
1nieQJkEswSonyUsgQYXIykcQi9dDDtxN5DITqTK4S8WGlwRuUrOFmBZlws90/vRJ/4fElQbTE7k
SclGlnwtAMGp+R8Li4WWGmUex5YpKxTQFYPp2eF9gfzM9XGsW4FamKejuMAvxtEFepp1DbvCGq1d
T9e5eA6P08a2WIvd0F7/x8piLFnkV6FjsC2y+UH1jZ0z/CY93SOyoKq7XA7+Oa8IQntg7ymuQ79n
LbytGKZRzxz6nKL8kdRANiYPHQQIFOODv5k+SrVkwmDDpMZw6QZR7Sd548MMIzgIJs48Z3jeZhQW
3/tuz59ZWYyHoc6FJUg3wq7cp930ZPci3387N1uw6LXQLLIVpI4F7a4u9vFZ/LLMpG4tn4VKYSfP
qTtVhmek30C1lXqyV/o9yZbrDrgaGc4sCtc5sxjlViCFERupKfqdr6qHyUF2zO6DU9GGX2t/K2u7
6oqIwyG8KrQ9361YkWRVIjhnkrx23DGsjdNoNjd5npRulQbRbsCfjukYb12BV3fameHFIoZQIIxR
zjlvim6G7kHVfwMX/Rt/hJQZvkQh17PE2kYU4v3Zh8jEd7QjoI+E13FjPv3FktGJTNGE6PdOmSbw
wwbEKzGD2obbafHN+NXpZ06V4ugkWxT1azUNeJLJ/MJvqwuw/qWD6LnfN61EHLRL5OuV+QTngsP9
vac8lLro4YUP8m3mwlOaHi1zb22Rga1sPtAnoJsYKe+yPxQKZw4aBpqkGCnqALGU8rgOym9VWEGh
hcqxHxQbl5RVY0C2AKuSZUP853KwVlePaSLRrjbIU74b67T3ijbTdjaN2Khbowx2fSlX7cHYCLZW
rOfywhcltjEYQ0u3zagBO++V22xqPHnO92oU/rxua2UDAKZCcu+PkLv9p5xyNpFZZaulzOajEgaw
LkhH0gV0euz00o833gpbphZBpZmKOJRo+7tXfN6VUecqY+zWSrK/PiLheou4jGiKuG3QXS44IS9X
S0qnPussQNn10E8k2+xDFQ7fr9tYichEfhqidIfnCDoAlzbCIcit0gAmrVdIs9CXdScHyX4u9lqj
7Iso+053aCu9XTe6Nn9ULCGxh1ienpLFnptQika83Oa6BlQ1qV9TcomSdHPdyEokFtIz4l1OSg/Y
1eXIMrO24pZ3xn0bNF7iqAc5+GTchnACS8/zVoJy5ZgBVyH2FA2asOMupjGbOlOSZ4wV+UsGVWf0
qsW+O8SZB/Dg+rhWJw8cKWA1wVDyrpG7LGuZhi/GFReaG/iSfKSqn3llPU2766ZWR3VmavGmkeaU
p0CJn0eU4eT2dRg+TfaHurPcqtw6v9acHQimECSDToFc9uVydX3ZpdnAsJzgU2+CSIFa8vpo1pJE
RHhBsmGj4k0P/KWJOBlCa9AItbQMuIFTcTWcqGBPXpJKbtTMxyj7ZZD7c+QtlP1aHERsGgoRXOO9
DhK1rBA1Kdpemyn9knYj+ljFbRQ7++gvykJUaf9rSXzJWRTskbroYpNm16CtS0+JTJQR/VH1bCOV
N7xjzRHPTS3Ckzbb8VgU9LhV4VuZvaF+Yuu315dsfd44ndlY5C2XZBS1mTlpYTEaWY+9AjJBq7jN
i+AQdRvBYs37aK4WVEgwxSJmcDlttZZ0cZLDXtzDigXfhRRnx+tD+YOLX0ZzyH14NTqkfLg+XZpw
ykGCq1s0pKRuozV7dV8UHhiX4GTNn4fobc5vYuopSPIMCLCUX1t4ZmavSl9R0HLj2zi4gRA/BDa+
8WFrywh5DihuwIJUqRfLOE1SWzc232XZMHhIv8f/B7btteklL0sqmN4pAtfCK4dKG63ecggk+UQG
XwHYs5USXQv35yYWw/ADFc02ZDLv2yw+BerDFA+eiZRUnn3w4+DW13zZVcBsjNWXtrbd6nNS7IzJ
OhZKstPCT0Z0V5dbxb/VbyLcsOpUlLjgXS75pJV9glIeEFmreFDNz+H0S4mrOzXXHmtNv4G/bwvE
JUb5zskoAoq7lsDMLiY6lWe1p4mfdp7io6JUh9L61YksWHZnZs/XHXqtbKILqBjOTDKaY/xydKOU
KWaQ0H7qq/irHp+4LnhIDpwi2T4mU7NrSxI/3cM46Z4dRU95M360W/srmKDD9U9ZCxMMF0Q13RXQ
qix2r+4npTpKhNdOezLCwVXHr30J58+n62bWCMh18ntkf3i6EvrEVjoLrkqto6tikYjuKv2zY9S/
nKC901PUHOboi63vkmSfB27k19ZOqc3Tdetr+5TbLZcM0b5ODLk03nRSplZQdNwn2tGfLa9qw8NY
ZBuH5JoD/WHM5t5p8EpXL60E2qQZkO0CvUh614wrCWxDDkYdyFzZ6z/DRtrI1q4OC0YIeHdYP4L8
pUFFHQIoUHSK8GQSRcd35byq9oaDXDdiLMtDjpT4RB4jopp4J2e3g3lS7I182lqIAyn8f8fB1F2O
QzLnbkgFmEDqbxGfcLflpVaX5szCwvvm0A9JZ+B9JmISGh3f0CD9SrpbeHc3nGBrLItYGss+6jLU
Je5n+6GAwnwKN6L12qvjbLL+oA3ONpLeh6A9fYYydy652iI6NIbb7/LpTbM/h92GtY3VXyZTx1DS
x0gVSyPtqrA8oF6zr8wNiMJqIgH8rIArkUh4R19Rh3loBjH7U5bIPo+q68wqSr7WsXdIkdcTpE7f
EAAM0+wp6iyK2ukRncejbWa92yZbxfzVJTz7msU+tkc1bCcbj7eiHmn40fqkl9pW5XzLyMIjiyFR
nFFmyEWu7Kfqecqk/fWgt2VhcZ51utFWmYMFJ3/NhrtC3spIrsf0s4la+DqwotAYOixI2kvc6Xs/
vpniDu7qPbnWaLhVwn5XZLFnwzt+fWz/i8f8qc2JwuZyF9QRsuiOEOAe1KSVvbwzTNWLuqSLvHLM
cmVny8VkEIWTaXBhfB6eYsWGo7iarRl6p0IrT52q5NHRzyGp3zttRCLaybWt7ri14xXYAAloni+0
/CwOelOZVVMT2J868T2AOK4/Hfyh2vXS740ZEV65vL6cW1oc5HIfaXYwBZSUm9SLTdA1zkMsfRk/
tWDsnnXHVUw2C7xzmvL5uunVMUJ4jaAxSFCSIZfh22icVMo1QUOuZm4Ua4rb2w4C3Not0x9s5I/W
7oXmmTHx+1n401Db7LsRcEsYza/TEGg3Vj6KZ2goe1UPi8cE1d/Bnuqtu/5q3IV3F45c0j26sTCM
2kJthBlV59b/l8PFNxo+TOp9MBzq4ENMcpoc5/VpXR3pmcHFkzs1FAkNYAxOzXCEAoD09+NId0uo
8J4zjF04b7wYV2O9DRaE3DFwrOU6zhWcRWSK2VNvsZbfTkrzYirAhq4PazWVAMGxmEnA2fBsX67g
QF1osgrM5IDgEaIJ1Z9FdJyk1FXqjyAm3aKiZLpVe1xzUlqhWTcAmWS2FhvRr1U/SxyclK6Mun0q
y1ulCNxueNkYnXiXLLfhuZ3FuyWekWWvY+xM+UtNdvhB98rQjVIooLzoMd/J1r/ghjc5164bXh0f
IB7xeDF4Vixm1ZkjObZmZtWpn8BAOeMr7NRWt3FSi638bnRgpHW4QQG5LVFJExCEwM9aSkIGypmd
Z0LE6OzmAInLjVTdaoQHTgKgEBAoY1pElYIOtTzTqN9pny04COzDQE3ajl5GRTn0turxenI7qqJW
p9NM4PnJg5H9yIAZX5/X1aeaRbcc+UKwCYot4u5ZwInlzBxjnyErsOmXvwLzUJX7vvPyb5H8WtMv
Yc6j66Cqkhn3s3a7lYpdQ49Cj0d1BWpupEbevV2yKLWNUdSNSt3rkp/6NLo6bXT5cBresvgwQHA4
3Cjj7ej82hj66mrThiMgPaS3l+3Wsh0iAhRS31Ht3sWZx+J7hCgcKAFJPxWdfGizI8AZAadko3ut
/iS3lTtPpSvYV7Yom9YCMBg1wf5J8zRw3cuFyB0tNcpUoESS3HbTGgnvwvkctZCqOUky7OMUcbyB
ugx9NMn3jakQp+c7xz8zvjhdk7asa6mkFgrf1S6slS+69r0P7qk+38yx/th0lRtmwb54C7e4HFY3
Nh0JSJICJ6f/8HLY3K+Cou2omEMt09oPkY0+yIdxq1dubXJFaRlJPtK7PCcvreRFVJvI6RAe6/4u
iPJbtewYWfWlClUOnvbHXCvfJC37eX1e1zzs3OwiWvrNTOV/xqx6bCkZBmW2l/zc9a3qoZ26ja28
dr5RTsOTYe8W6I3LMU6mJpXtzEwm5RuMcgXclla0Ef/XDm2aG+hCFXtWXd4SGj0NQ4mrNp4ReIX2
naNGL/JdEu8nKNqTYksDYU04hqZ4MMfAcEUn2yJMympV/LtoXhqVFzU/ggrGiqpBqOvJOXWpdChD
nrzVHlpzt5miU6XyvGrnvV3aP8pQ3njJr04xNW7g7lB1kFa6nOJOklNdCllPTa9dSXlONLBy1hYy
ZvXhQWMAmj+g/4iOi6vRMMWligYheyKiyn3TtYkrJxaIpX7Xx3tg7nrpRTna2xuH7OrwQLiLRmNK
Y0v+FtRdjCxsIV/NeluQhBijuRv8DTddHR0IYxSc6V/DymJ0qtKqqVZ2FMSiqLizc1TEEw2Wf8eX
45t2VtsDLy/tbir5r8L+rg0VZPu8iT9f35trTXTkKCkfiAQ3pTkRmc5OvrbuY0fiTXXfTx+DZFdH
A3p6FbIUJ8vaF/PekLQHiKiqudkFefhd1U++/iBB51sIhtw2OF3/nrXJP/+chafDuGvUlMKhwbLi
UwfMfh6fc2nLt9YCIS2hgEuBCINmXQT6uZXyYag4ZbLG2lvO6zTWd4UFbM+kU7MJHi21cqviLxrM
RSPqf6wuwm+amumUwA55X1pvmdp7NuiC+cUaNTfLZo8I6V2fy7VDBWwSKTeoADhWFmfp1Ix2G6hw
rzvJM93ZB6TA7Cr0OnvjFre6ZjC1gFn9A2FbrFkQNX5gT8QDSX8LJQiCYPFr1a1Mx6oV0soAV6Fg
4/p76agBCbe2b6l/Fk36YHS/SSUdgvn39SlbO6oQO/2PEfERZ7thqrKq6kSZWrcab6reZPih9I9z
tsuHeiMCrPrgmanFrOVNEnVyXKDCO2hfFZqgM7Pbj7V+Y6UIDcj6je2P+yjejKurXnFmd3FAQq6O
qBNwq/ug8X+1JGKNaPw1m9LdLBPHr0/n6sH1b71HC8YlAACX81nTkGUFQhGmb/d6+CSPnmx+zLOD
3X/Igx827PH2/GBZIWrAD4H8LSDVV3DPH9Oth/2q9/AsBGf550MWO94oHXXQRfW8jGJPUZ9VM3HL
+Xh9uMIFl/dHtgCNbLxpDJ7Xl6N1ElBJQY/3KEGwo++BXKa54TWrq3dmYrF609xPptTjNUETPtam
sbPq5hBa+i8haHx9NKtTdmZqcUL5VaEPvRhN1LzJJQjE8He51bmwboNWf3jM6GxcdhcbJXBtWeCf
ajn3bOl3bRcuZ/rfDOS/RhZrnzptVnbst3t7fhJc53L/0E9b7RGrkcP8r5FFcB+yadIjNEruKbMi
knYspS8K9esZnaUi+P43A4Ifi0cbGZYlgF+V+wn0Ak5QK4DG6ufS0t062fC01aWx4UIRdCgg1ISz
n4XCPsqGPhQXFLjvB5cupf5kj4V/QHjJ+f80JT7lzNRQpIriF8ydn7/kXbYbqqcJzPz1SRPf+25z
Ul0HQ2MC5Fq2BE11lHe+NgAxqa3nYbZ/S5v9sqvpDEdUev/wrdLIcTmQzApNPWsQr8isgJ7IsH9U
9OwuR7QiaLtDlLUfW7Yp3YEPUkmaut+b6IMDpwh3iRbcD6a/kclZXcOz71msIUjo3g9NUBuNKK8M
T/BDlcnL9XldiUjU0zXe6+inkexbBL067xlnh5/kXXcaZTs+wvRY7MLUmtxB3qJyXOvsujC3CICl
6hR9MLKMWTkc8ppwMfxLmeVnWx6+CsGHML1JrBupQXYly/awW+4iZSOeCBMLT6LjgBYW2pJMEDGL
VZZGXzfzCWH7IkadE8Z3Q+q8Wp73iDN+jMencPzn58qFwcUyJmYoT5BVgWiDrxuAhjXtdT+3N6ys
RLALK4td2CC0ouc6w5qKN9j5y4OCKCklhnILtrmW7bqwJFzqbL9zz+jiluIYnBKfQvOpjIZdpz3M
p8T4CGfeTi8Q1Xlowd92/UYQ+F9Mg18SL1eImBdrBwmXLScNNLuR+TnhdA5Kum14Vx4TJdrbEBtA
fv5gT59GU33Mqi2478p+ZOAmvWZAIJ13TW35GAMrTiDXn/tsl7S3CUg3Kf10fUOuXCwp4AMMB+IL
sZS2OLftMgVMbVM1i97gQ6mffP0uNdC8nu9VbnuZ+fu6uT840Xfb4b/29MUdD17koJZ7mmbD7DDk
N+F9cgqfunTXDR/kOnGRg7fIU6tfJhoGFXqPwN03vxTjg596ubELBrcc98oH6ahs9bmtRHxgBmxU
UZITiYRLNxuBt6JJN/He0t/Ilhf2xshXNwx9GlQaVHRU3snnxh1rHYo00KjchcNLBAl1uAuMN6DK
G7j0tdZzxsLVFfgObVXOwm9LNSBhEPF2VBQwaF+HbKfoL2o7u1MNkVz2Be6WXapb93YReL15yMcP
oXGo6m4ncds2zdcthZr1DzLokxb8TVRcFh8U8aHh6PBB0AuhMmqWu+SR1tNDoL52+ac0vasshxLh
DlrFSH9Wd2X3OuunEIZzJ/sL3S9qB+hwsBIOnZxioc7iiSWHyTxF9OeM4GIN47uzlfBb3VJnBhaH
zlxrSu6MeJLfvHT2dByq8Uazb43qZ63b30ftJaUj4vq2Wg0VZyYXu1iJ8YOyx2SePuvRbRD31Je0
3XUja2U6tgZiVxZlB4r84ivOZo4QVShxBtA8L9FGSUmc7hPHsQ6qjISO7LTtAVzQ7AbySC1Ul/xj
r0T9xrmzOrnwIkJVRY0fPpvLb8jMoRrIpxKvyh/aV7xozzMxl0EIabNnW0/Xh7x6eLOPKLWgKPuO
d6yXNT/IUJ+5p4X5Q2J0OyR33GY4GX1+m3wc5bbbWMjVKHRmcLFRfLkIa20kO9K3D4HQFlC23H91
AkVCny4ZMnjLRGkSlYqR2CgFChLYOP2RdZ7SePm/zGTv56WHCNjGkNYNGqDQSS2BoVxE/LiMeZeI
Vl7LQEm21O/jcd7rcboPMsmLjZ0u70N9CxOwljFFaV4lJ0vLJ51Ai11etXHYxUGIfpCgDq8yJfKs
sTR3nZr6x6yD+KudtRmubetYG058Uq2p/jQ5QbThr6ubBpA6/LFgdTlfFtcXS04bqlDMN6eqeVQK
ea9ob70xHLL6qe5eFf8+TDcu2WtOBEe/eImRWoDy+3KPDL7T6iMEovfQfLth9aaa369vi7UKKBQN
/2MBdpdLC+0kd7Xd0MpQ9m6s5z/UYT/eyV3/PS/6m7H9oFK4GV+C/Dmg1WGWAYGbGztz9W5GyyhZ
cRDgZE8Wn6BXDbFI6Pqabfk76fPStSblQCuMJ7Xjh9RKEd7cGSG9vsGpCdRbNVdPG7MgYs3yLgN2
le50VNfIhy98bIrTsQwaUqaSEr7kqA8Cbtn7s+RlpnpSa9mTIZMwcmhOYcAZIUG4bn9tY52bXywz
uidMgE2sgIsFDpuS9s/KVX8p0FVQH5DrnWbFG0fA2jlzblJ80tkJoMSxUY2liL7djzyydqJgFmwC
JlcHxs4Fw4VyFSDdSytR3hbypPigh+bUbWX6WMN9PXzTgle5uM+M6kApaePtu7pNNRpMRb8CLPxL
VGOSOIkRNjLb1Go4S761o0OJ7luU+ZD+zh5PDH+Yn7J+8K4v4tpeFe1UAglNb9rSrhX2ajVZtH0E
iSnYHiN96xmx9uSGC0xwWXH7kpdZs35QJsRwiQal86BJsZtFL91YuZv1YuHty91wbmd5ModqG0oB
SdNcH3dp60eelmrcsNRu3k+EYi6eyVb1be18PrepXnpKO9O9ZZfktubkYFcv4y+7eO3QRh/ctG/+
YqU4R1BPoN+J5/wi4ED2q8lDTLGpK94kv3LNraaLtc3FBZl/qHrQprgYjDOOtWTNpDfnz3HzICHM
HbXNRsxY0xAHlAeCA+SCgnLTImjEMkp3Tsqjso1a9RT59rSboqLd5U4vIYipKScQdJAK5JHjaX3a
7ayhhSTXqAxXtevyNe0RzXHsXRH4vkcDmDhWp3o/FrXt+Qhqek4abImTrk0MhyeXB76aSv1iYpJO
C+NIRmSMlloPRkDbds1+C4S2thE5Tdgg9JnT1rZw36jzATmFUXqfkiZV+re82Gr3XnNW3mJsc3p2
8J/FcTE2TamHMnoSPLA9iRtk1gReYz4QSwVqaZM0d3XazuwtllrPeYXYvKMBYT7VmX7oi8HbTOit
DYr7G/SSZOWhiFnsitDojVy1GjQlVNOdEva7QhlYHveOXB+6Ij7pTXH65yHz3ORipYxeagq0BmF/
D36Q3NvJ0Btft7B6uTg3sfA4R6YLpfaHlNaU3jqa9QCSWA6HO6eqgmPO/Rw+5XY+ljIddFJU8oTW
cJcsTJUnpOrkrQ7pNd88/5zFqyCdU6mzDEYccmcXKLfhL6qyogQFCYFD5+Q7sjpISP0065GhMfo7
VX1SOljZpOfrs7p2EEFEAHKOoikqJGKUZ5eHJDTq2lfEpBaO1+eDG4PTUBy0rjcO87X7A1gb2E5p
9OZpsVi9rtbKqc919DSQHJnH+ajLr7HxGubGrR8Wu3qy9mGy9a5a9RkCK/3wnLTwmSyGB0RYkuBZ
RfkCdhF5MJ6KfPCiVEfR7MvQz3tt+ppZiWchUVCEw853wM1dn+C1E9gBzOqQM4RucclHQODufWX2
xbihMhKJb3oe89hrR/t2svK9tKkWt7L7TXjahFqTjTSwvQgxsz4UhTqiClxLornyzip3vf5hmhPP
hDBo64BcGR9sGTQAAtmFrG3Zwe/nHR37Kesaqvdq8jUff9Y/yuJx3ipSrNmxBPJCIVllAlVYOGqe
WBS0TJQy8jvdv09M48PUNM9GB/ebqvy4vmhrL1WOYrBDQuvvPY1X4kS21QtrjZWp7twr5a5skJtK
6tihUOd8SZ2svx1Sq/UKULjoVevDMQHseLz+ISvbE54VYLxAqMTFYDHqqlRqWelQNJDqyuvLn3O3
s7m/dVs9cSu7E7Q+SVbB+URqffGGaBE2ysexzO5rnfzR0LqNfVPdaI6nzJBT/86Tv7gAAxFFpJQA
J2owi3BQxlE2RkJ8Ija5hMqfpTLaKY7ofNji+1rbDjaJeqHMZhHiFlOI+slg5b2R3hf+XpLjQxKr
uWuY4WEoHCQUq4wsmbrlPyL4L+7df3itSC6ARAGEfemtai6Fge2jNGApQ/yIjN53xad503f80HGH
tID+v0yygw9m+LEL5vKo2mP+PCZ5COX0MO9LTeEVd92XVq4e9EQI/hfwo0Jr6vKb9AHVNttHwSQP
+uwwZ2nnRSH71OrVrXr92mblQvUnJlCrXcIo6gSFKegAUOeZf5v1dNtDYL/jVXDspa3K8xpAhdAq
FIcMgCGOvhhWqWiR0kc5cil1PTz2oeXvfQDiYH/CYG+oSnQq8sLeR5T8vEkZKOoSPPfjIIighrrZ
KwMiLmEqD3fjnI8HudkkfF+dDVCCdH46goBE/H52xrZaniHTXmeUV4rimBSldjTy0DkkhZnuZ0OP
Puq+n99cX+21yAHQSgBmACe+ezs3EOvPLWgoYHjdY2BpH6fpW23KhSv7W4T2KzchkyMO1jwAyYJ+
4nJ8ShohNZHj7GV9a5hPabG1hVfGgnQdSMs/MpTcIS4N5Fpgt3PAEpfGpz76JEE7oihepZ+uT9nK
Ollkr0wdikOqbkuoUxvRsZkoE+sUcszYj6k9u8YouZPa3lTjz+vGViYNhj0uO5SdYCSQF26r5JkT
mKHCbsw/xO1Dlm8JrK4ZQM6AFxrnH5F2MWljkyepEjOapijtfaIpkts2rXW8PoyVoGJpkAT+kdyB
an7h2xMrP8Gnlt13TeJq4+wp4zPJo43QtToWyqHUiCCfoRx46QD0i9HWltOg7eiUn2rKhXtSw+qG
lTU3Q8GcXBMlKNoAF4dgk41dQQ2qoDXP/+H4H/3QOgyJfQrSvxBkpLRL5ocLGpSsyy4geEojrZqR
NJHKyrqr9aZxrVDPTpEeaPvrC7QyKMpqmBDATpJpi2dKVdtjmEsOmjdSuqOBFRoTDdI7qEyu21m7
alPBAIlL1lUQFS/8zcjy0oKkILsXOZJPkv7Smf+q5/vckN1BurO9Gfrc9qPU7jbsisfs4qil90gI
nQt8PZeXS98IR18cYBryMEV7msJkr/efnHy4GxR6K8fgoTBqHvR3liltWF6bWSGgRZ0eQR+IOS4N
B53jk27HKcXbotUhKiq+jxBMqc/XR7iyxbj5waILABiB8mVYChpwd2UX5fep+lYND7SMKeE/bynE
BBU1By5Z452qZjdzV5GtLL8fpdfceg0p+m92iq3sYSD5gkIaltj3NZcwG+0wNos/wzCoRTRbbB2r
63FmYBGKilIea+gc8vvaeQC+N6NfUdUPmynVNTM8eFCGRcXMBJRwuewQKvW1qcT5vdLflTbavsm/
+uBbVHy7vuqrZkgUkWIjLwVm4NKMNKlyXXVdjha3dsz2TcBo1NZztvqW1toH6Cb6j6E/Sfiz28lk
JUktFT1r3zmuZrd7DKIuHj1xlDf9nbiNRkPlpsaXON1Fhzkw7+3GuZ0hNOt/y86Xfzxsyrp/Li3U
szkeL4dtzEo5tSGJ8Tx/1fvvvvlJMj9GWxpZK1vqwsriTRCU3VAoOXWq1Blunb2RoDVQbpFHrZUv
aMoDUMphIpREF6EXvL0aWTrJaaqMxWS5w5G5rGRZ0AsbxnGOTFfV8vvrE7g6NHKyBtlSquPLrpQ4
K5Uqhln3PpKPYVm5sfRRaTdi/YpvQo0JKTsnOSyLS945qjGWlXeAJHV92vVD4E1FcUjAuftJuBFk
hZsvovuFqcVuc2pQgZWNqUl+MOP+Lkpbzv8bHuielP8Om/wUbFH6Cxe7ZlKM/mxD+FouN2ML5NIe
nyFQK+4sy3QbY94pdExeX6yt0S28PaxnWZUsTJXG3n+ZquJjbN7l3WttfqyS775TbszmWl4D8jng
rVx0HQfUyOXY2BR+PSngEOfmKZZVt5boE0Vpa9a13RSGri4I9j3VCihJVfYGqfCaa54bX+wHXg6Z
opaspYqYoKq4ivZkdr+uz6i+snjnNhb+wgsimIYcG0pf7CDc2wVmtTGMdROcxtytNcB5iwtHDNtz
Oei85gWr2GMT+M3eVyTr5vpA1lxDYGkQhIFUjP77y5Ui2abldWfApSYESZzBC0IbyiWyJOq3pr1J
uk/5tPWQ27Ipfj/zfEme6rqpsFlQJoAon2K+W8eHZupOdO928m9nq216ba8Bt+bVCM8WD6/FBlAj
bpSS7gAYUL8rxQPaBSdYvLh7pPHHv5jPM0uLsXHz6HEJH8+PRm8YSm807ubmLkie1VwBrSoKJf/8
2cIDj3q5wcWHS9qyyzRXg8iWDMpXDRWLg6IMT0MtR/98TwsrPFgh9RCFsoU/mlNajVqKgnRdjYhh
SIe49yrNOKq94jbBz6kD+z9Gd/2Lb9xcn9P35wCWyS38eWGSbF7UmcymjDhpKFDo6sOQpuK61WjP
dBdeN7MCyr+0sxhhOkZyOqsUzdJKPhXBtxiiGh0msgQ8Rd1+VatnhSs4UmXTF0gN+9yijKEgYyOV
G0xe77c+H8LzkNQ6ejl0219uEFuqNbPOGLCZPWpt6Bnz8/WhbhhYInG1zKkRty8ox1iV6+ev8RYQ
feVSwhBEM6HANojs9uUQElvrstpiLtVQPyWNcSibj7n80Ocf46lDgOk2HWEOnbZIiES4ujxUMSuQ
T5RxiWfLcDYZqMv1CurQarrnclL/UqWPWZTtW9nebRbtV2cR3RhR+RE7Y+EvY6ygkTMKY6HlWtJH
rpkbB/f7o4zhiGQRUF4uW8sO49g31HAOsZCECGUCtukAZhfF1uV8y4wY6FlA5tEHvkGYyShfig6u
Jn+YjO6vBiMgG4Jyl/fspZW4VlSj8+d/i5DTYwK+G2r864690vUBuRIuZ4inMhWcxeEfp6RpdRna
xuxRz9yJ7dpwoXqMu6OuvhqN5gV+64VTQsNkAEZrY1+thpBz84uZTEDcRH7GxrInj9vrY2Z+VtEz
tuUHKVXcrN9JJf2b3asdG/tWrU4WPKSZBKO9udlj+P7MEzRTpH9420GTuuTvsZvC9jOdHagfq/pn
ENX0t/yOaXXZnvT3uZFLU4tLxBikhhRXjDpGL9OvDmHwOEXJAXkHL4t2hZ25yuDlP68v9druOx/f
IsKUvtn205SlIplg6c9Fv3Wsij+wjCXUcYD3cWXgeF2MqqrlQpZnKu+yzApa+yr6FATPgX4yj+Oz
JG3sjrXIRXc/8R4tIxpDF8NJZ7nM9QlrUdCHB6WkHdCfJNQ6rSa5MTsL2oaOjiHLSnfX53HD8BJM
adVabtgBhjORPDsFwy5Vfo7G0Ug+hyAsrhtbO8rPRrnEOcUpIIomAwfTF7Zr6M+BEbhTnsMkcLhu
aD0QqNTDxSMVNsHFlc+i3dWSxz69n3j/Du1bFrSPZfjQ/CykW1X7KWloffp7GVWzHmayLZzKWkSl
SsHLlfQrLNmLOKBWVlxqJXiHMXuloyRqHvLw7foIV02QauXgoZCAn16GU3mG4Uab1PReM27i9lEe
DnL1+bqJVdegZiA6JUiILy+WZiwHalBpHD8wHoQP2vBW01WWn7TqF2Vr77qx1fGcGVtsgHms7dkX
yA1jDNzWRw0g9IYtPdx1I3QQwEpioAO/mDTdh5zO7jBihc+ClMSUXpq63/I98bx9Fzmgtf0fKwvf
gxxZiWIVOIiFklzU7Tr/pOn3g/G9t141a1e1tkcHfZJ+ElqX12dRDOCdaWQnIVoCwUCbxKVXaAVa
cpLPkkVKNx6DWdPdya6VnZLVUDBVtrZVYV/BgxP8SehyT/2z0xauDvNyO0S5za1Zn3cQHym9C71Z
tzO0hwG9T84FD/kg5/+Q9m3NVeNM17/IVT4fbu19zk4gIWGAGxcMiWz5bMuS7V//LeWtZ9hb6Nuu
YQoKLlLQ1qnV6l69lvdYECQcCiTL16R1tdv04gvkol+ELxb6qYkx4gvMRHh/9QWJab0vT8jRB3TN
Tevn99dolQ0U+ZnAHZ/iFbSgvyp7nYpPRor+Jfr59jrqLh80KYEDFQBzxDLqaQg8VAkZrc7el6w7
NsFmCP6q8/mjRz7YjG3tztjdNvheqFN3DihAsJgAQcoG3etZnGwPLZVlhjpD1LunQThVzBypK8e5
QOdxUaGV1F92CL7z4zg32RZ4UuMQsWH8IIrWSayGtyfBUuO5idLvdVCNSPEimeB1ECqpAXWOazSl
bKUQx96vx/BUZD0Yrt0pug+tPLpDQZwcb49Jt1igeJbJkwBvcrWkUZLGGFCMLs9GOOwCBzhLlifM
LLZ9+O+7sMCrD9bHdxAd4k/pEi72IPdyUfjgbTl7wxTbPViHutgwV9ZI+6pCA6HkQQcbDaoC11ZM
F6JyRMJZFmKnySJmsmlD/tWtlzyJGvGdFmO5s/oycd0KRA983t6eUP0HoNCPNiWAiKEvcf0Bueu3
QycMbP9+g77i5Y5Vu9K9z5zH8K+ijvnX2/Z0MazEFfzPnOJI6VTmAB3gtCFn+bMvX6wUYkJ2u/Ur
umFspXVSTt5vBwCMHBZgiiYo/hRjEwOrWxQAuOIYyVLvjL/LYXqg4dEL6Ye5Sv+amjW2de3wgDtG
lg2lHtzl17M5g9iMDxmvzkXFNqS7kyqBEXBK9cbIij+4XkFUJcka0RVkvr9cLjZoPxb2bBUAajRd
v+uMdms20alp164D/ZB+mVE2SLDgKVLRUZoBuqvJ9hytTii0bOx0OeVLuKZXqEk1o9os8Q0oKAYy
uXc9h2aWgnEiAKTMbj5P7EBBo9DX/cElAFWYSV83e6T5su4LG9ZUUHTXzqVl5dqxywyJU7+pzpxs
Bq/cmNXGI9OeDcYJ2w4Cc4+3D4MudkFrr41ELe5aW9VVtUqD2p0LfI81PNY+pE7z+7xZI+LRrd+l
EWU6/Ql5qSDFNimDQwZ+OkqbjRiTqNiP1b+HJ2Dp4Jld4CwBh1EhVZbfN+6YecAM+JWbcGuuk8UA
CQPIHteGpZ07HzR/72QMv3VFB8tgBSMX2JYO9++otcybxgyPdu2tBX+6OwdYG4keRfgHms7r/dg4
YBye2xQ4gbCNjXHajNlnE525Rbvii3XbD5seY8FegNdSth8tTI7GfiB7cm9nLMVG8CfTjbuXMK23
4cifb28+7bAurCnnOgMTFkjlACVBdD5tl9wBOHQMkqkNsp0bIMa9bU4zOMyfhSwzAM0QGVLM+VR4
NXXhiwdoac0LdAZ+gKLAZqe6e6iKlYOlGRsyJCgDowSId77aMxk1Y9OKUR7k7jAPZ2DgMx/03OHK
gmn2INJeuDVRpn0/xdc7owDwiNQoTp1NIMC9MOnGk7eq3605v0CgwhsiBMGIVDVkZ/aWOSqw/ZD9
zIi7NaZvPriUR/8bsAQri6TBRMr8CMCnkICCQTVDMhodmoP6oj5XNpK5znMYNrtqdOH4g+YcDe7Z
Gd4MYHpN5LCJG74VprvP9ilSGZl159Tz2vdo3l1onkIJBN10UvFQCcJYPbPaBdASeahtNmVxGKKw
avT3kts5Ix/dMnGizci/kAikoqX1envPvvdPKQEEzKNSjXI84NSee73ArsHmiQyAONRFvm/TkxDH
zrjrMwOpPv4Ix7Mjw4zX35D002gmXv0izA40ZveTj56IO894TYPdWOzF+FCjyi2sE3deazyZDPsu
t/cVO4ZrjW2anjB0Y8giAxCcIEFVdSj7yjTGbBnqcxdsyhw5GZ8cyshNgBLLkuBn5cUtmbeGtUDH
lMf4Km5CZOKhEPdSqW9Ygj2C4Q9iWIun5Vz9NpcQgADk34U4mwqnNiefI6IGbMGwG7KdECftW7dj
a+lijZ9BfkbG63AyqG3J43QRFY1WOrhejyaG6FMmTjz7O6i/Qls5bhyaQOarF8vdNJAP0Xfav7Lq
Ncv5p9HuY7hXqAkeeJ+uRGkaVyTzRYA0o84GzJ7yPQJLFAD0IAm7ioSV49u42PuFBk+iXbsSdabA
9wg8LVJkktXzeug8zZe0k2RnVV5swuxoezRuJppE9VoV410OTllM9P8j6ATqC55CLR0i3WnUYoSg
ZG6HmzKNEqP8YYR14hHvIZh+Dnvq4cky813osE9ZOmyy9MAcviPI0GCqUdA0oNH38fZx1Y3/HbGK
7JwEPylTTY3Q79sFBD9L/8VKdxCo8Nuv0xpuUOP0cbCAi0ZkCtyqmo+Z0SSHLDJ6fJEIDJc2RtUw
Tp9uj0RrAw4YNLROiDYH53ol/R5oC1A1IudjP3vLuSIVqJNXfKtutiQo9n82FN82m2WVdj1sIFkR
uwjXaLHDLo7zeQ1przn5IQCIuPpRO0QFT1kXHAHe+hlq9Xnz4OZg9AUT9O350h36Swvy5xeHPo0A
3qgqWJiXgzmhdBft0MvnmDHAKVBS+ANjKN4hC4HMChhUro0FNYLEYJSF0G8G6uSxD4lmz3w2g6dh
zZlrHrBw5SDKlGURVMuVNWrsmoRLDVxFXQ4fAnf4FBHzofSRhAup/2xB3hJQcCBvqunt9hg1m+PK
sNygFxMKud22zFscJZtMm8G1keQZIDDixa7ZrzhI3RgRbYCAGNq7Ekt6bYq4C2SoOXgXFlzti3WM
xM/2A0jIrBfHHJLSt3e3h6ahL0IrxS+DakCFV89YlAw3RNp01kcvYGQHOYzigUwMJP/9SHd9abN4
LCwjmSHtkjgoOiTRBDHMHO2WseA5383pkD1Xosx9ICu9utnZaF7fgUN2WkEO6J7DV5+rPD8ckEJA
+AXEEGHlnLPoJevyjzSNtk56l4PyGwk8WpHNOM1x6P37MBokwgi7gFfFnlZRCwUglYWdYaa8ot4y
Cxpk1o/QRI7dN1Ycni09mnKhSLZJ3JAhWCIAKL7eBWldd0Fr4+4CEfZu6rYhZfHkhRuQOByc4c6p
7giohZEYToaw3kMIwAp2dfd3nR9YGm3Mdh/5STMh0QOWnZnFNGq/OOMazEkDVcfW+ecrf2MNYPNA
yrQB4eFQbfnwFW/beJ4/cGfcGSDvAITmr0wsX+r+OPAHZyxW7jeNlwMaCAI8QNuBg0at69lLa3RZ
AVhoKfszH/0UDOjQMYX+MUmdDVAH/9GesvPKVhTGIrAmLD+npR07EMMg0bFlVcyRATb+yByKpaD4
QRLh/W1y4XNyI4OuQ4DJBXVCbIQvhjPEPhA5BkjiDPt5JMOKI38XcP5t07330UgoPi7D603XwpnV
3gwyQk8g9c8LYCkphM4dduoNf9OiqdmpD3P90tP+UApzl6dBEnbLSzWnx9R6qpYzdMNA1kI/sGbX
RDvihJ9vOyudH5ayUrg9JQGQWq8L/Y4Efe7CD3OOIp0BdVw7YLvWnrf+4swrAEWdK8bUy+lHdIcK
4fV8ZG0w2g34vs5F02zd0gH1Kw579Vo55GMHRZhhsF+X2j/cHqMm2JFrDvyIZIjBOlxbZaxGcx8A
HOjDezaCGmojh2D5ctuGdh6BN5agSECX1HdtY3aA+HcI2gL6nTFfAs4kS0O+RjGms4PYE423slgI
ktDrsaQV6f+P3MKmpxYaQKZDoF2288naS13nCy4NKf7SsAenJj6ityGDIFtHnqfwERR83GX7qU+3
zkD2t2dQBmnqWUFPKsTYkBcAPkrZG6hwNpy9gzPSl4m497V7b/KkDYNTBVWwP7AFAgq01EmtI5VG
pzEFJ8wCWi7MXXBPiXHbgKmhjR5YkR/A9LrGo6K9Y1Hb/8egsgX7lJVz5QPuApXrxdiVmftimT9A
ObZpxgSiv5CA2aQ45mBJuT1SHagBomqo+UMvC8kq9SEF9hZvoC6AWn0QkQM3JKBo6BZIII4ucrSh
sa/9tLyri47c+X43bWnIHzOLQBins717C/0WK15RdxyhjeDKbhvQ46gplyHgWdSVAiijAei06C2E
3hRZC/q0M46ct0wH4C8gea8PSscCn4+OhQqvKx4EuKWbKdh4vDpZxMffbG/n0WYw3JM3PhZs2f3J
tMsyA5BrcHSu8iSpF6cOJhEghiclSHxTm2+6OS+3JiRTYld0PIFXYolb1OmGjlMItOhUJ8zHQ4yP
rXGWWsIrW0E774CFIxvgg3tbfSWZ1dSUuSfr/GMZFzSAztK3YlwjxtEdY6wsxNax28HbrLwowqge
xkZI1oWh2yyoN25N2kZxmo90343Vw1CtxJA6g0hHYB9JHgtcstcLHfmgUOEcIOOB+veV+GqZJ+TH
3KU/+XlxvL2s8uNVH3VpS9lUS+Sn0yIhqkMmOf7t1NiS2Q1W7ivt3g1MVKBBrQIiYbVhsXHDUpAI
Z5ZGXbtDexrdZlmY7tD9C1L+WUwHzxznrTNZ9dYvl8iK6zrtz3NY+fvbA9bdAhJMCsoxpKCxnteT
6zT97PMSSC93aUFEIjW5COh6dpwUU1I6GQPrWfQscsZXnITunkOEhj5UQO8DPBCuDdekg2xYipnm
zluPlGfk3g8j3YT/XgEZdw3IZSTBuCUVnq/tQAVomNwUA+RsQfwRusUBmdZuw2ay9tbWDgn9p5BZ
Ai8qHlXXpmYOltShxaXjOXns9ey+gFhoVrzhZb7ifXQnHakztEFJ6lN4/WtLbuumYhixf6r+Ca0g
cQ4GWbua/8CfgBTUAfUJdgaygtdW0I0x1B1HwaVBAH2PSP6FOVlwWCKSrlzXuplD+Iaso/0OmVCO
uN1kEfFCVFuodOddHDQPU/m3l628hLXTdmFGOd3zUnNI5aGZH+UcO38jwoujNbSxdigyX4v0uVQR
U5ZmapyCveNLoLKYpe3GDY8BOIuz6vvtg6sdyy876lMO5Y66D2tcf/nQS02SDHyBbbHiHXTuEK9p
FI8kD5SnNovDMbUFLhK4Q8tB+2W1SbHZbo9DP1+/TMifX7zZxGzUBqsBkmnTfZ2GG9f+CAi2+Qcg
P8Tsv8woezlEaNbbPUZSpsfaehmjY5++3h7J2mQprnTq+7EhwOKerSyMja5LiBmsOE39ov8ahbK5
0jIbDbeT3EBW0CR5n21CwHRBnPUnDiZCcIMrF4pJKJxdrwrQgREJUhga3WLn2N+doj1a4dvtCdMt
PaqeaN0HsQIyEnJCL5a+8bOaFAK4AhzHKPg2eEacTe1momxlG8tpUW912cmMd2kEJJvqLnO/ndMl
Qp++j8iwfMz5dytCja1KMuOvfiJba/rXIQtweoAVAH2C3whdrkfWFSj5BgKHs5j8YzB/XMIhNiE6
19nFUfRf/+00oqcGtGbvzBHI6yhrVUwdevVqVFyHGiTqb3NzbsU3gv7b22Z+n0SQ9yDSBoIUjJS/
CYKZTVBFUY8SsnB3uW9CPrva9bzF3TMnAfETOHdoWcyH21Y1oZLkDALXAYg+oJqrNhV7jphFlSGB
Df4Qmu89580RKY0B3kgM9EAWbhFPeZMUy3w213T2fj9usI10HQ4c+HPQinK9jHlpIndSoiiAe+/Y
OuDqERPw8Gvb8/dzcG1GcYFukzM3bNEfCBLjmFbQTEXaynryw93tuZQ+7voYXNtRfKDvdVa9oLPk
HIpqW3SAl4l74bBkmp+FucYOr5871PUAe4F4l6pmY3ULpYbIEAzVH8rygzUwtHb964ZzOSAobQNm
KZ+BijuczX5pQ4vg7qDmk9NFcci6e1usZfn0Q/nHjK9EJx030so0YcbHu6oc7lvr0Q9+3l4b3R6A
uwWhqQvcCaLH6602+oEpMhBjnU16ML8P36KRoHH/9b8ZUeaLDcLlpQMjlcNjXzxZFYj53CJZrdfp
fIWPHn1k/FGSAXXz9Wg6DKflspdQyK1cHCeACPirsLxTYKDtr7KTsqpW7kbdDALvhwe5DajHb6RD
Vu8H0yIpKwNqxrjl25Dsck43YFS9PYu67XBpSDlGji9sYVcDcktDmRR4jOY/UZRYGY3WCMrDAWjy
ERWrmtKRt6BZThqxM7DkV6/M3q+GqhobUFxCAiXEnxJ2d71KgwOdF3MwwRTnUpRCTgAJxRUeSben
S7MuFmrqkkXQxBWs8mD2EOVGCyZQYrUwHv2p2YRDCDjf19X+UhkuKO4NhqR0DfAh6OlWNl3Kw7E2
AmCp2DjJ4aActBJHaByohDWhiRXvSZAYKOcHTDU9FS3gdUBbFujjRuyVlPl9F5HdsEZuqVucf2zJ
qbtenGn2C05NLE5dRltBt8x115lR9UakCI0sEIJV5toIKTOLpy0Co8EP2BmkteXO6LmJxB0nK5eP
1hQ8NcAqSOEAFn9titboDLB5WUtyEMaqDSLwvF97TOiMADKNnn5ZBEIH7rWRHO1KDqtBkEPyR9aB
t5mxGFRo//pdjHoKaMckEQ/0a9RENguoOxeS7QecKi6KdeUpHN9uHxrtQJCtAJkVZFzwAr8eSEEN
02wdmMjbJTEgZ1JJpk9vxZPpjqYnU1C4ngGqVGsatLaqtETKB88JqBTnDkBlj1DACWi+MmO6gwNu
LgCKcH4kZdX1cAI+dG5Z2PU5Ik/o8BtAESApaEx0L4Mkd3t77nSjkkNCxI8FilSHUwZ4vQR9BFah
vD5SlybYahYUtrNlDderGZYtu2OQb8WwgIK+HhZ6vUER3qLzYSmhAjwerfqwmPmhKj2QAKzkLjSj
urKl7Ahz9kMjM2BLnNw53zAzGUBNvrZQOitwcMiywmGDTlEZUW8PRgMqcuBRWU3iziB5zLq/F8Tl
m8Cs0pWV0iANwV12YU4Z1DLTrAgkXN78NmTQWRiehqrfucgvsX7vds/e9BP1Q2eOK7oLCbqWwaQ2
iHOEmhhOyMacD8baDGhO3tUnKYFYRRpa0QgzkPE7UGAt4kO2Vq7UXFQwAUJYVPhwmaiVi6XsnWgJ
ZXvCXMUFebL6l9snQD+GXwaUm7ApoSeTSQMBxCvAql33H0W0+2825CAvHu8deoTnwUDnwRh+4uRF
hGk8VCv+SdNHKPfHr4HIgV4YsUaXU/QrYqY8f0xAqMo+gQBM0jZMJJnQTvLBaQn4n3wogixl0YCk
3LR2ucuKI5uiMqaZ7SUjRCafbg9+bQWVY0IqEgaFnOAw/FTPPw3+47/9/8q5yE02uykUJs5I/m8j
b7gboVz0ByaQLUC4hCDTVPPvHEAJYhSSSw71Kjs7TcPaSdJO0oUFZZK4k9dBOoM8sBl79PybUIbY
3x6Ddp8jDANYUsavavjiLGQkvrGAy5J+z6eTWX8DKddtE/IjlaASikm/TCiDmJ0Jap09TIwteKna
ZLR35qcZ6ZzbZnRzhRwO+jqR6Ih+Y3dxzYHTbpSNG+N3k30bVltydVN1YUBld5nTUVhmjig8ctu9
Icb7yjfvKSnebo9jzYz6pPALQgVkbM8uD2IW3FuZkawlQVfmyrWvncIsXMeYFhtDgUyuFT7b4c/b
g9CtORjsZAeSLUV4lNNX89EzuZyrWtgHEJm9+sZDG6B5jC1rEFrtWFA/BvARDYa/yWVYtRtkmYmx
DO3nCRomjbdGvS3vK3UDy+7d/1lQVsRovWiSBK/ndOneajAuxmhBaLrhOXC/TMX9EmRrFtfGpKxP
X/FlDGw5phJy2eVLOa5dC/Kbfx+TI+l8XGT1I+VQjhW1OkcEssuu5Jveyl4ju98shdTt9ROoCoGO
ZUMX7wt0o45m+gd5NHQhAFQNTDLk5FRwST23yzyhpRFhXyviNMtOHXdPQf15Ee6+N1Hmv70f9RP6
y55yC4KjHaG7j1uQey+0feX88fb/rz20kuMfj2ao46lQBm8EgyySAaDPNXYeaEVn865cVbuRh+a3
NZMPP/A/SUEdZVc4BAF/ExD0Bc30R1cu8YKeMX84lLa7WUumaQC6Lji7gTtFvxhSg2rS2CpGIliO
x6YoOZqL3JkAb0iWwxLOPLE8I01MtF59Chn6GzKnoTs6dI8tpV95aLAELQBoPSSEQBaARocC2B50
ZrXg7InGae0NoZ18vIhD+cW4aJR4cyobN+irGvcwSSF5IGvwXjytUQfcsgLEgdrSA8Jp1yAZrHTj
j7l94f3D2P/BZYweXxAwI/kG+K3iaNy6aWiY9fU5DdMH9JzloL8yM3A9rAHXtO45QuQM9Cx6YtTH
JJCq3WLUiM2F2++sKY/rzAKgON0CvXv7YGjSmLZ8B8nGdjyP1YvApAwdCQzbKGAAypJdKDZh+tOY
/xYhPaCiOwdrFQfdUb+0qOyGMpzF0g5gQw5NIy6iz+mqIsDamNQcFm9FXxmwYABl0vOPHcinmH/q
Qjse+rPLtgX9ensWdWOStRu0VKGYgl/KfV1V4K1c3PrcBq8ORbcY3d42oNvceICDCw1O2Y/UYuUw
Wj4NWrgW0I1XX4Oy6xM/qLIz5VBouW1KQ3YAiB/gdpBf+j+Wt+vBBA5LmbHgIHkLuvKbx6E2d4Tm
W9M+t6b1uEiOWO+1CteCad0YMTjUY5FzAu2h/PnFS6ijTdAOGdoYg27etjRLovyVLiutbxojaENF
rwg4pxCMqOJdQUbFZGdA7wZe6X/qWzLtnMmZTi3j6dodrolLcIED/yNTQhB1VN6obd6Pgkh23SZP
d12Wf3AyoI5stlm6/RSc0maCozYF+EZebPRCBhF/BN4vru9D8FCzwqpiO8pRI0nHFcoHjXu5+jC5
nS9m2hccbCAR6pyWFX3NoAuTo5Tq5/RAgxX3ooFuAqZxMQfKorK5DjJvBF69GOcdVBi6DHQIL2MI
Mmzng+Uc0vbsT+XGz7dTQU/LsgbU1A8VKCJwfOMAqXxYjcfNMsVL8FzUQzyTN7tAI6d3tMsvt0+N
dl8hx/8/O4pXQyJ7BgcjariVmNMPTFTV0cvnZ7TFrlE/aC2BzAJd4lIgTYWzhd5ieKIFybADvLQH
jS8oUTeTv7s9Hk2TMxbuwozi0ngHRG1rQzXRXxI0+OVQeDXjpU53i8V/FNyFD+i2wAHdc+I+mI3Y
BRHbu/bUxpW5bEMyJqZYY+3VBFhAugH8LlttAOVTDhQ04ZoZ9REcKDPMD+C72JTe9OL33WNljp+n
cFojGdcaBNIfl73MUKv6bVMqusw30OFF0LTSeBtziZuvYyE2xVovmdZXXFhSzgnEopG97mBpnp9t
69mgRWxBudQPkQmcd4Z4XllezY0FQDEYrABKQWpBHRktIpp1FIVyQc0lMbuKbr1WZJvSMUnCpjKN
p65gGytLpxjsOvxYc9Id3BZsvktW/EhbNm2yvg1XLh/t5karlmxvQQO0SiAXCnvintS9HOoTsLlx
t/SxPX66PXiNTwBsG0cHikagR1L5kUDaxVtqoc+Bzn20cefHUb6ySfuYIVu/vW1LM8/vggzIhEqB
HRWwXKcwP7XwC17tfOt7dsjGYaUlSKMxgCcHaqVoKEYeB2au3TltODeDGuAKtnRH6LjEKUe474MD
tEhqGwXc7nNTfF6qJgau6qstaEKmaRMgeSisJqlnpJzZ2jdpFvLqm5S3EGD3SLKHITrMC+fLki+H
EpUwt8rBnRyL6VNle3Ft8Q1nD30/YK+Z36ndfHPhZwo3X7mINaf46lsUt8FSas8mAbiBZKV7BBY4
iM1ibk/B2KZxuRjVbqoWsfJW0C48BNgkZgPOI1QWpc6zVjCBRek8OiRtNiDYtczleHt76YI1CCr9
MqOMTeRDVIYtxlaJFwhFxTaCCrN/C8lbaoZJjw60LHAORrfak6EfXwj8J4IpEx2+15uubbJuWVzQ
2hq5Z6OqNrFtWeZAHrfMgpIFtxaIwkT9XxQCwsd2nIwHvEeLrWF0JLGMlCYhHca4oWm6EnJod579
68OUGfHHYU5xvgEzMWsIC3SbeXr9gxYmHLkLI3J2LiIo4RbO0IeY9pGQLSFBPM5vQwasbZj9e494
ZUk6swtLbCgEWmzAcj6Npw797X56DMs1liztCUHIDY1CQJnwxL02Uowdsi8S/sNomnjjDoeUDj+i
8lQ3329vWO22+WVJpV+wK7ZgXeDgrUCclvGJ5v7KkZDfqmRhkID5Zyxq6YlUnFJGMRYL2OfCOlUQ
Ha2Cj9R8lpeJ5FZA6+vtQemnD/1A6M0G/kNN/PgNlNuzGUiWBR3g+2VIyeNQpXsSpXE1ihxh0Uhf
bpvU7nIPzwrkzCLcYsrxa+y+xnohPOvcrwVYBH0KZOIa1kDTcIxtfmFF8eKLH85TNfl4LYns7E5J
QzeiLuPJNdE4MqEL0R1iYxk+jQgaRNhnsSiGGFqXIHyY2lNUDVuQRcXCI4nbTxsHFWrmbeoxxeN1
/BRY9VrvsSaKwvfKeg8w/ejGVmaFT1yWd/G9eZvFPlhnRPa345xK8wu794O1t4V2DXwEEBCDkdgf
xQnkjGIoo4yhwv7erEexZ6MN4TwRrRTG1wzJn1/4AB5MJqsaXKaoNSVe8BgwRIdkXtnFOhyqCwwq
riuIKlgY2LUZaOWGEe1hpqtPVlcnVn0s6jEBAQwOT537G8K2n4J6LcjWugQ8+t/bd4E7kqfrYnRN
WbUDogW079qPbkDuAx6tXAnabXFhQXmclQHa2Fz0RZzHqIknJ4jt3PyWkzvow5VxmJ0ndy38kRvt
Nyd0YVFxqHOd5u0sYZtlZhzA64GOOL4FHwbiMRIPWXTwxZFa5mbJyr+GLn2+7RxuzyjI365nlLp2
aRYBxtv79dFm1aHpVtIo2hD6n/FBDvnaArpLERJI7pVOOPG4kI9oQv3AXD926RpMUL8tgQ8EmzXy
lL8pcPDcaMRSwFbTjUlP+Z43/iablyOIMKAM5ogE6etPfTR+yvrsnI1rMDXtbIKPDbkY0NkEKvdG
KIzAsCTSc5jLIbaBv3yqu376cXvNdEAR5L1QNQIhk2SAU05fBA4Jp6ToFkPGJFlQo5gqa7N4iJiJ
nTTtHUr/DMIR7skVzzlbtgU3oXCbHVjhxCh072arO/bUAi9EfhaZ//325+km4fLrlDCkZXVF8wlf
Z0ILhAwhGnE+37agu7ctiBRIGHqIcENxA84Iptq2A7i1Ko8EyrE073ZcoDv8gEsQbxl+qF26uW1T
d3Ff2lQcQ+GHdYNuesw5+U65m5BiTKr2OcV0FsPbbVvafYw+OID3UEJAj7gSmHK37GkAKZVz4Hyu
AHyouujYkOlrwT0Qr/r3Lt9aPUi/Mu9bXjRrMYqGjQpQsQvzcoUv3GzY0KwKyQzidB6DuKfYoygD
/HW35515z9gTMbLN5ANw1N91yCzXIuNxj4cTmBw32djvAD7ZRQgxlnRJ3NpYcdHahwz4OtBfLqUb
AGy8/ryi8J2+ifCeaLoyKdMs4cOT5TVJRcynIbSSPk234IFLQce2si5y3lVffWlZ8WVWOaCz2TbR
ZiaWOEc/dyYeavY6ta/d9Oo4S2zWqIt3dwZiGyt1t8Pa0f//jB1gcvC5gpZOJdsxbQLeALRhnEez
TYLusQlrCfNJ+Lwkiw0kXFSdCLvrc364PXbt/sfbVDIxoDqvJtRY5QnOiZDq3fa58uq9C6mQsenj
IBz2HZrLb5vTxTHyKfw/c8oWLC10qOVScKUkT+iK2hvZY/QnQEyUl34ZUfzokve+BYJVPEwd0Nx0
0X1vfbeqUxWhvQts3rdHpJ1AQH7fCR8AplDOdNiIDqBs7B27j5JcbHuPJtT81iLFsOQrN8SaLWX2
0Lgc1r18cef1lg54VAw/ZiMeEYL7bremnae74KFr/M/AlFlsiwkeXxrLKr4zglNo2TuAlJISZ+H2
FOr94oUp5Wpxcm4S07Dx+ATbad/cFfZd6qEpnTbJHPxAeMYpEHjduW35ShSj3Y9om8ajV8qyqnSr
iwEOuaiGS7TCLGGQeci7RLQrRrT3Gp4IAAUjfkAV4tqxhWXUWGzETKJnch+S00CrTcHhatMd48+j
3cfMMpPbc6pdvQubcitd+PrAbyE5IGAz6o+V/Q3yEjGaYvboQXv6A0OYOlQKA9wu757twhBQ4iEo
IDpcoOU075uZcwQp7QJGKhLFbGxW4mrtgkFLFzq3sqikUv5ljPQdE7hCS3BMoCOY56DeWaOneY+0
frsQALlBxOki4lS563yT8oZJFRMRlRsWDuMxDVBk8VorqcYQbGIlyI6g9b78TYcSjCtZzK0dGMAO
C6hQ5nAtJ65dzAhXI7TgEDa8p38v5rhnZjmOEXZpPz50Q7XEYTPGrrtsHYor+vZ66iYYFNtIKki+
StRirzcO8UDcldpSKMR+c2GK8xe+euKlo1Ln99KIsjtBucGGfPLQbJa1G2iiVQA33B6GzlVeWlDi
OktQYbMMvb2iKRN7/GnxvZ85MUOByAYg/7Yx3fqAAE7q3aBgAXjR9ZzNEV6TBMEVSspN0tXgNJrm
45CB2wyn4bYp7fKg694B4SVwWbZ9bapFYRhBQIimW58mvb2ph3ADAq7/ZkS506oADEaZj8nzopea
D3Geb0u09/83I8pl5qaWCHInQF8jP4WGlfj1vdGvnRy5zL9tNODnpI4cAiuVmXgZKfWiBQ0F3O+e
kYRL+qV4GUf3NNnmfmjav0kWrYxLu/MAMHvnzIGQibIZuM2NwsFT7pzn3dnzUdF2jnmLogPgWUiF
3Z5E7UFCNzQop1Azg79XtoPjpt3AwF5hmQyXpRmIfUidduUy0W46MNhKzh3AqNVNxyunzoypQrtA
EdWJJONPXH+0cGGKen97QNqjhF5aSbwj+4+UtMlk0MjrTXQmROjAbt3PfUZ201jEAV0hcdOP6R9D
agmQAVsVpA3Q7S1kuXs+bSPxUqzyCK0MR+0+BOU1HjULuv+9IAX/aPijDz9mZbetfLK9PXG6nQAy
YyBbkEYDI4f6epqbcnBBvHQmbAHQwXfH4u/GN9Y2nG53u7h73xltgLhVzJTcccfRx/UgZn43G7gD
W9K+ZqP15EIiC90zn24PSzeBcKmgNEDzFvBwygZHEzchnYnmma7vkzp8pVC2J8awq8XjbUO6NgwM
6pclxR9VAbCTwhxAzxI2YWLPIIwNosF7HNwQ/OVmWCTt3LOjSwoO8Gj0OvopSUbHNBKwHJ2p0fnJ
AAbAPzgPl1+leBMjpzmUNnEeWudzEP60zO+oyWTV+AcnHGpxkqYarYtQTr/2I7aoK+g7MfgRyDX4
7CTdvWBkxVvpvDFaFqVYrw/pFzUQ9ssQMlw2+gzsBoTAIcSjx+ZbwLrTYBtbOiIxmq+Jjev2D84E
4KCgCsMuUp72vUdYHc7AaTfj4sQZ/2g7YWKNpRlP45qbXLNlX08ioCIs9CQKHYX6L3W+HUu6IXix
p+myub1ZdacQWTI046HWb4Px6doSQpvGNGYIiDj2dKaedU6psQX7wL4s/V1bFivlc90DBigRkMUD
e+jaajjsWr3bVgzYw7mKqtgf/YdhAm9sdJd5Us1gj391iiZ/xUNraGSB1ZayBgBtg5RSfVq7WelP
RobuHS9D2idjj2k+fKjxiq9CZ+94SHgudVI19N7sxJ2/pHEuhj9wPxF0KaE+gxY+UBBeT7Q903y2
A7T3RHN3El3wV0WdpC34IejWShTa3YPEL7CCWFqgRa5NYU8WjeUBh1uD5WOKxEMA2A+fvftwNTjW
mJL6PS44I8HDAPmPa1M1qIiiCOqT57D+HPbL/+PszHrjRpKu/YsIcF9uWZsWSrYsW+72DWF329yZ
3Ldf/z3pD3jHxSoUoQZ65mJ6oKhMRkZGRpxzYtcwraUuHZq+X2776VVDPNVAWiL5APT+3JCuVRaC
xXzBWntiDsPHsvhVzg+K7bz/VYiuBFhFquZosq7R0lbrZtStwPuainofAVgq1Pb0X5hYZ1ZWp642
p7h1BwHGl7pS6rwkzPBMxZaq55UgeWZlFUWMpYurWIJvh0H5MIC2spVXXelkl6rskn3odBux/9o5
wyI8IOZ3yDtg9ZWqeRytpJJYc8fufWa5oaj5YltvM2I3anUQjfBFNPi1+jUaIx8o+f1tL7mSilk4
BxVxCMac95XnC69UhlGonHNz8qviFy8BU2zUYLZsrN6DrU1jQe+xUZjI0Dsvhmv61vvlyqR2EO0E
nuncOWsUQJLnNMQqGOCp/sspqRU0Lymidbd369qZ0lHUJyAzehLY/vmZ6pdaHWqRi2BJTHHqZ7vy
w8L4Wan1BxQWmo2b5qo1xrFDnqQBh7mVNURXLfRVgWRHy32D3ntU16+9Ee/Lst9Y2LVPpHO9UOWg
9OKtgdm1qleVHSplYNfiUIbdA3XVp2wwPt3eP+nNqychjKb/mVmdL91tp9IyUhGMQ87Mzl99vSUi
dX0hKEBIXUFeTXJP/yjX9G2MjlSfCRbyhgHb+6IOv24v4sqNLGlZ/2di5QTO1LlLAq0m0GAaMYti
aHyvW+grH7JkenQmc6/U1aNS2G+37V7LkilkAmdnrAO4rzVOqCpJqDrHgu8qGuPkVcxGqxKj95Ow
K4m6LuGK5OQ0Tbr1NhoOXKPK2WVlaiBV75j3dNvkoPUZ4Z/bP+yan8K5QheWHyXJP+d7XjVjPHqU
IgO9nk+I9JPAL8fZeBLLVrHnGtgSPUp0RGQqxLUmP/8fn3fShpYkGj/VUut+duvjkt0btXtwRm/n
djuV7t2YeHeQ4nfRR6+zjqEz7meRfBzdaac3r7a5BUO55tJwBBn1yfIpD64upmaGyBklQgRlbdW+
25jRLjbD9yvv8rb8w8rq4DTjqIvBwOemqW2IOY210xlX4rvhXB1vf82rVxJ3EnwXgwnuVDfO99gQ
Qk+0pRQUUH45tbYbAfBUiey8jSpk/8dKu5v0x7kEV+k59wg+b4S9a0eYdwrardCUSZFWOzqPZV10
fc2Otso+yU9LE+7jaSOt3jKy2lBrKmBYOo0IBKAe8gl3rn3Eqm9v5VUjPJ6ZP4QsEdXj85301LA1
cmfCSPzCG3dXN0/l8P7p5lx3ko/A9S2Hxq8SSm8sFsEVXgVV1ArfyZ+qIf2pWxBb8v9y/QE7QX6W
xyLysDIQ/HH62jTq7a6rK0adMT6pVH7M+j9akTxysG5vnHSx1T1B9DZhDRJPUDg0zg3NqZoobdYx
z81kKLdXKUelix5ch1Q5HfdW8fW2uSvf6cycPON/rMvpwoK6TisCt5/9UHzXMhobm1Mur1lhOJ7s
bLgkKmvQYDgVNYNDVfwaJGTZtafoLrGyDXLRNcoPQ9N5w/B9TAgx8lf8sZZQjfHoqaqCVnFPo2d+
jKMvVZ882bCglrbaC/EdAOGuTBu/DYsTWAJmgncbjn8lKLLK31PU4JyCKDj/EaCWyzzp2ypwRXUv
muah3FLBveIhUFFUOSaeCizNr3MLlMn7vE/zKmgY+lCHz7F5itC/NIrYD5kzc9s/riyH4itXPo0Z
g7HAq+U4zEZwnXyueOprxrLH++tvVhzzBLlt59qiaOMyUAuqAhikVVAazT5cllknXnhdzsgEvby3
xzI9DgwY9MMKRoq7xFuDzK8sjtySlgarQxjQXR3qgkbTOKA1Elh5dcikpn+b6v+BQcnWMenblEQe
uO3nn6vTXEvxJq8Cse25p65Ssock9pQHU0ztxgm4sonyK6EBRc7sWGsdsLJRe4qU1P8T/g/HyRqM
B7PuE99ebONYlgwkckRnbDyCr20iBqkKIeWJPvdqE6fO65UiLGvUf5vvSiyBuV54uu0dV+IHUGN4
k1Se4OisodVJaKnNFJs1uvhPLqTnxqvgDP8HwQh4rijKMiJE95gGuPpSw6y37pg0XCfpnbs0P4v0
v5DokDaAueDypWTz/9yG0WlW0xtVEySDfYocZa/V0aHvw7vbGyY3/fwWYRFoftMQIl9GSO3cTCma
FlHeiNeaHQWN+c1mxmJTdP6QbAkubVlab1pa5VyLsQCp/eqkfxchVBD7Q6b8fXtBl17GgjhAfBpe
IJzX8wVVyAZEPXd9oGRMonD2ZWbvb1u49DFyWMQkuduJeCiOnVugPTt3lY2FJjw5DCztujc33jig
V21Q+JJDhPk4a/SqWpdU2SKHy715cZM3xNPQ4769jGsbBWD0/0ysHMzSmzaqJ5sv785+OchZyLcN
XH5wFBU47dK1iNZr1zJLNZ5zUxNB1jIJKrbVnuGZFS3Oqkp3kzIuG3WiLXurLx+VpTmp9GICW4TG
zjXr8H4qlL9LFVSc0RTNRsXm8okrlwexFAICIyR0ub9/JBFFqMRlbyy4gWKM+5LBIr7JnaCNzUEf
/q2Nbj9pQvHDedw4spfBWxqWIv1ctcw4kL7zh+EhXBLHCMmYwQwUDK4oIwbEPjHIbpdkL7c/4bU1
ytqoVECEQrDWJoQ8kfalzmXrOU1QIEfCOMYQnVK3OOroPwvX8e2tC/7SL6XYuZwUQQINmnm1ryIT
Bhee2gaG8bMzn9qt+QNXtu/s76+2r9RTh/m1/P1xSnggPod+Gn0QiZ+5G5t3xR+J3WwbtxFAlTWB
VaoaecaityR4/475M77ARBe0Xbcyr6sLkmbQC+TOW+v8FkVrOcsUtkFsW3eVA9X6c6+I3VIPD7m1
0fOQm3N+XfBxqByi7cnclAsMrEAGfNHVpOO6SHwBU96MySw3QvhVI2juyvqUpI+vUslGKEvkmhiJ
2C+Rvg39MW/f3u3ZTCL4n41VbqxoyFQwwLSDo67u3Dx9qEHWMTlyPyfqIa5+GiOS5p2ebGSvV52b
yYjIb/7OU1bO1wxmaM9z0cGZ/lSWL+O4Vdu76nS8bAz+PLWQ9aS53BWwVUTbBWr9MZ9C3uvTnog0
6frh9gZeWQm9L4eWk6zoIPx2HoWaslYNZuT0QQKz9WAwa+m+7RJvI6ZfearR6pF4e7p6oDvWl0in
dHHo9WYfzOWyy738TcTu06BpxzHrmGk3fpr74pO5lA9WcrKzB819s4dvt1d6GQSBlABdkAJevAHW
gZ7riq6NbQwwvsPyENM1PaaKTvVOH0O/0bP8EEe0HZHxvbemubi/bf3yg2IdBA1DAzXqCuvT3VVk
Ol3tDgGMlt3gLX6unrht/creSM+vYLxp7nGf0OBAdY108PyLtknYuK09jEE3pnWGHGFeP6hG6R5K
JMB2ydJ5R88rwh2I1Mavpkg7KmorTreXK42cBxh+BAh73iTkvbQqzn9EohV22uFYQbGE+ymCt5tO
vtKYG+fwyq5SOqOZhP/Sp1jX76YwLGdrRKvIHQ/pxzaSFKEgrsoNM5euI59X6EqhT0uabcmf8cdV
3VJ6zp2sUQPNqtXHyuiXp1iBnWAM+ffOQV/QntX2zsznV8CpxkaecGUupovn0EeVJWfDWS+yWobF
nYSjBRYqCLOJHvvyucqf8n/HdJ89esunWU99pv+F/dHKHrpP/KHTHH4efpXmaxbeq3ay21Jbudx3
V9L3PD4s1yIH+3xDCr20YNLFepBMbXWYG7VxXrwyHeqdFVsCKk1FQXwjUl1xbGR0kB2QIGo+9boj
NfR6PnT5gqK2M/gGZJHC6yEkuT5yXL5Ze3uRO4d5SQ+N/f4oCQwSdWLIQtQq4NWcrzfS0ly0uaYF
RqEwGSGzraBNuvrz7UNzZVfBHwAeIcmWoxZXJ7fOmwFMbMSulol2rw52o/gCAo3fGzzpRjiyG7Hi
8pRytfzOBGj0sUKZkvzh13W6TK5TzXoAH0pHnMdGmONH3lhN8ZROInE3PPl3peo8KtA88H6Lj9BU
vOieiIbScypaLVDtfVHvTIeBAn5l7BECZcaA91wAzZ/eHXjPba4yBDUNrWZ0hfabpV2NH/u9sOod
aoq3v92VEIGEGl4J/Ad2u6ufb2VWk+tTjNECpzCHZrdYnVbsctGUPCfyrBY7IIIoFLtVt+yjeIGW
UiiINN3+EZcpJCmx9rvsCjmZVur5j0A731UmZeBHKJp+oprh7icEVI5a2jj31pIcx95MNo7lNZsy
NUbhhZc6FO5zm0h+LpNBUyCYZjeY7fhppoHiC8NrEBVWA0Zlbyzy2k7TIPZIJEDsXIw+zRlEbHao
FgVlOf4TxxCY0JXSC1BdCEzdlWm2U0Tr11mz4b1XDgu3AMef25XO+xoiqDWx3iQTMQ9gknJwp7H7
LvTC23VpO8wb+dKVSACzXA6+0yTSe60i6RUF+R+6rIGpRp+6AeJpVh96G3kJUobbPnOZAHKrmWCW
qaHLq3TlM9moVM2AfA2apmb8vbab4agrjbqxedetUMsDR8a5X0OBIisRi0YECoByJn4xV/1dVo1b
4NRrn4hHNX8It6B3I7f1j3g2jp0Ycyc1AjdnGrRq9L/MOOp2NeCtjahy3ZKkD4L2o3q92rWKk5al
WW4widv6MY3W62x1z8qwNQbtqhlufZIPMmcUXs4XRMeQDlfOpPl20VGWmCLvJIsYd1WtLhulKnmF
rWIza5FTQcmOudhX5bAlVi2ljWw9sIb8ASzGzqi/1o26K4aPhqKc+Oe2311ZGk0TooYGk4GhiKul
1Y6jxz0s5aCf/i6X3PcgvOhbegaXbkejEI8D9EWFz3FXRlSTGa6oZ9rIJTJ7zavmv1N7yjYC0lUj
oEmohUvJV3d1w4ikwZ+nCCNm26v7uhZ0Zka3cpP/YgjlTA65RcF/jcL3+qwSpVXbUqmr3ullQd4T
LWX373u/DJ+flhaizYR1uEDnTqcujZkyZ8ZmJk9bqIfWc4b6bphJgfy+rLX00/vN4Xcq7RJq8Lx3
z831Xdi0Io6dIHea3h+c4dWM3Tv7/eR6YAv/P/mQDDJjZWbp6xG5ycQJYqUOpBV0dd5dVfGAl1Hw
QndcjuJbeZuXy6HVSuQwHjX5wqMlpBHj/Fvn7hY75/J6kIaQlvxdOyRon2+ZyRTJOXQzh77PtzZT
PgvE2gsmyWlb7/ZrhixajtwMzI1z10N6mrFXwypGrNEW3i4a0eKLoLqqaDhufZ7bli6mzYygwtRe
5fOg53LQu2+GW+3HHu0ud+tuvUxYSFT+b00XM77jrvZ4kGLJCJ800TyjQVIp7bMW1TxSN/RUrq+K
oMBQD4Q512/xseYYLzX7p6dJvCsjPT42VfJRFKJ8LN124+BeCURgc+Q8IIB7lJRXB7dHorUv1JGs
IaZ56ita9OYArvzn9nm9akX2ZMgzycDWTMwk062w1GsdRY60qv3S0JuTRvL387YZeVjO7yPG2v9G
irJ95JYrH68rrYuqAinYzsnzferBFMgV1djVtjYdbpu6uiJQ54glAD0H3nt+nESia+XYdmR2ZjLs
EBwc0ARw3I1Gw3Urcv4Y4YEALv/9H8kJIoGL68YD9Pe08D4hP5Ie7TJ297fXcuHd6AwStFFyZsws
/1kVXZURhagImZKgLyK/Cc1PLY2z1uA6d8xXQ7QbW3fh4JjjwYqIL5hoshT5Ff9YlCWWbprDrg8y
NJZz4o9XeruCqTNbp/Zi98DsSiVFDzjcb17iuaFwAgyXanrPQLLhDa3bgiKWsjWM6nc8O3M6aUXm
qKhDkBSvna7X50pEfbsEjVQV3NnGnEcw0QfzR45Iabe3UqU0nifFHfLHNE37T54Ru94pG+zceRKh
MC1gcYa7+OQ7cb9vzcn+1+gqqzqElpN8cxHf/CxCVWNE9ySBlFPbm8/GOGb9vla0+lPRlBmKvJXw
3sQUG7/ELOp/rE5fPuSpm30uM715ybtZOeRRWKQ8oI3qdUDJkroX88bEvlr68VNKLfXDWKRLB3rc
U/rDQFn3H70U2Y9iDpPPaRjnpW+VlXgJs8XMd9Vi2U8GyN74AMIz5owhnvBXnOkE+nAYVXoR8Tgf
9aUdvBM4utw6FoPIks+mKGPhG7k3PzVmo5jHONEVOI+W8cMOU7XzY+AH6pNWJ/nLUCD1/FwmCu/i
RZ1ReIrrkMZAXozK50hNsr8WZxDfRqd17lO1nv/Cy7PcV+lciZ3BfObvZZpDaWsLMWh7JRQ5bNGh
718jShfqcXKNVNsXllanu64reWTkcdcWft3r9pd2Mab+0JapCH2Ov/c9ThgOcddPc+pRNluUl0FN
68Lvk7oTe6+NNaS76xRVtYXpP38nZSSW+569sxm9OBrd/TxFhbbx5vv9qFs5H41oCow271pJLzh3
8URP41YfpzFgllmJYvM88I41hT3GR3Xxxnwfpo76qW/QV/GL3EteO9E5CRtilKY/9IJPodXe0O6M
WSu+h1U+gf/IUh2sasqmW1rZpOwK5bW9zhSE4ZCrrgXdzE4Kx9cyp3sipVALYL5wIHahQdq3QzFQ
faI8WRwQ8q//AbTT1HtPW7qfCiLh2b4cXLQg3REgzEHL9PhxrLzw1UmKQrmDalL0R6cdmunUeU0/
7w2Q66UPnsX5NLWjqu4hF0X5YZiWWUS+1TKdwe9rw0l2ZUOtaCM9uxKreEpRopCoYplrnu9vOg9V
XNrUpEe7glN6so34ONQ/lXxLVP+y2wGgFKYDJBF6NzTzVq9DVymHCaU6ytJppH1C/WHyPUSbj3Na
qYeyQEMj6acu9evSZZKPQqToQ0c5CgdkJk/O6DCadbqly3Mlgrqy/8DlwGMIvMD58tEez+zOLKaA
x8PMdaCgfmPbv957/UDqY3uZSUFT7qJSPvV9K/rEXAKetEdILIiCdg99axdyAKuH2M77zVFH5NFA
ZViq4p+vaVnswRRLpAYCoOCHXva0nQrnLcAqk2Utzs5IJvXddx5XEEwtqIV0V5z1JZG7rTO2k7Kg
/Zd6BzTHi7u2Ef2D1ZqC4qK1pTEg79DzuCDt8cnIwnm5rBGiQzsJPmqsBnGaOLsoMqsnb1CGvTUP
ykaOclEEgLFAm4OZFpRquNHXOcpoULfTUzVQrXC+t+zyu96542lKPC4bAHvPpa11u1xT6uPtD3nl
yEgELMVTbnhAvmtqlaqUSSR0YwH1Xe+8Wj+o7nA39t5LL9VZ0OPSp89DlzEx+j4R7eQncmRAFaYv
t3/H74+32myARyQyCBTCClx7FDiY1hu6UgtM0qzdICic+85oD346lfUhpod66KvG3hEqp928JNXO
S4f2WCQ9I6eZpOYX4/CzThxz12td+Vj0qvKkqsvyBTWR8Qhfv9nT8c0ZIzd5d2UdV6/lXHf+XM7h
EeWz+tmNRPd6e1GXJ9+AwUNyCzGVSp8tv/ofSZpaJXrVwkoKjGl+rvT6a1cZW524K04Knxcwrsq3
A/axOonVzAwCMpopWCBuPOn6FO7x5+SHo/feRi3x0pSce2PxKmWkJ83FVSBj3nIiYqPSA5HVpu9Z
3XyHWEmxM6du2jgP8k+dewPr4TIGwMKdh+b1+c5RtopZs2cEjZrUj3rXzgd1sOxPZWG0j1zXtmSp
djtrsqOdt8zDlibvJUGBW4TQxShm/gEhvrpJGo9ujBEaRqBNNPcQqQs9lFGzHwoTbL350LrVyVxa
v1LH4xBJie37265z/Qd4VLU4nix3TTJy4cB6BbUiQIXMmZ2iQ9ZPu1ytEU1f3jT1S40YYOkYENPd
D+rYAjjcemJc+dyyk43z0k+Wk4jOv0HdY38eNGKSKIYvjQZnj/qHa+7iMATleHu9Vz64vLp5qUtf
po9zbgwqEZK+ZqcGhYpKHPnzggrOYJpHJ2vHt1FJwkOrD9mxdNJiZyyeONy2f5mjUDiS8/eYIYzT
rclpbjwpId6kBkOreY/WnAwHW6QtCaedfytLRWyEhsuAjz1Liv0wPIQ35yonCjVFXWp6A7QcU/sO
odzyIQrdnAGh+vAxz8LiWQlH84MrEIu7vdLLdq7O/rLPdDzhN12kCnoeuqM7sNRcj3eh8F7mdH4T
6P6l/bizUu8lFvHnNkWy0NxC11xZNaal0rQrb5v1NZdEZjy5Cquu1VLe2Ltw+FukgWlnfuVUu6Q9
/ae1/s+g9PE/IrCRhJSHegx69egr9d+Zmx0hEn9wKwUh0xaAePJQ1nXpj462YfvK8QEzAH6AdXKv
r6dVLTQpmCxBucYu3GKvZ5G2y4qBTuRgZRumLpVFoV4DiqIwJLsweNT5MiH32hNPZj2YBBqilV8i
Je4iOLmE+b9q0j4zpGWvZPV9VSefxiU+6D/Gcfiaeu0BXbZDyMSUmMEXS/oLdt0hGregMVcOF4gU
SiMgKeSI4VUkcamFVSlosMAyUH20xS6pv6UlzbVmK4xsWZL//o/vTY/LVmuLSlyGAJs6PHV2dwwt
Wtxb8xuvGqIBRXyUugHruxC6sddOYaNDIPOex+Zb2lVM1rJ8690jk/m0XD9o5UDIZHbSKjBa6TRJ
fIQe5Gm+L+3vorLvDGM8AM/eyOkvsxUs0Rki6MuusrEKSV7oOINlRkZgpV15FznFF27hLT3KK/ca
zWrW47BvLGfdddAyxUY1OQPRgYg6kuL9eA/Ag7mUgEeYFpBYy8G2p/auASBxT7uyP8xkWE+j63Vf
6NcOG4Xiy0VDd5VxUM4jkRqP5w7TxYo5xE2mBm2rI4bWLu1Jr4dsfzsOXcYChtkAMZHkF8qQ69st
AyxjGHzIAOn6+8UOUWPt7yN7I2m6jK7kZgQaA+4LD+41CgFRLyVT40ULMr09ICd+rCtLArMeZ3X6
Htb6i7E1u/byFNC0pFEluURklWsiWGF6ozdAnApM8PYvWtUO+6wM7QfXBg6mjPb0bhflgUDiI7Ft
cnrlKi1UqGW4YmlIijq9fIyF3SL8FaNmevtzXToFjEAAdNR76MdevEUAbQgzUSczEIVp7Tsza0+j
iN5/3ujuk+Ra8sx5+MW56+VKkw1xixUkZSzmDVGsEH3hbmzZpethxcOGBNuTy66KW4tTlOHUGWbg
TmGN/Kyi/eDsey912xqH29smc+LzpB03xhrVK3RrLogdbaEtSZqnVqBUXXqyqoK7RC1VRsnrxmlO
h/ktVvqtu+/a+gwesIRJCsjoRp7v4hQ6YVGKzgqSxhwKdIzTFBgcxVPTN1sRbeljXboG+DfAcMR8
giRPg3Nzopz7ahlrK1iK2tq5TIk99m2nHG/v5LVFUbmTelg8hQEjn1vxUKBZakQ5UWUofbF88LLo
Tkv1jah07XvxMAUlzlGC9bVqW6GU0Vlox9tB4iZgYwczv7dzY7xzQxHfeR11bnCz74aKcGrZNzJf
moFQsFdLE6Y9DQCSLQQOq2HvxvH0yPuq8mfN6zb88UqmK20BdGB1ktG2+ljGbGWNGXpWUEOtPIli
Vh5z+Ex3kLT6oHea6L7M4/5uVmxjZ456+lhMs7Yle3HlxqM5iHakRosaduIaoZZMQ6QOYQl6QC3J
qaeHzowOZvk3+os28i9ox/qRTVEeYumrs5lyX3ElCg+UQqnASqSE/Pd/ZERV46lRuKgW2n5OwsyX
eNqb8Rz7ZK7Vxn5fNcVLldYUWDgy/HNT0YSMft+74Bfs2FUfLQM2/8d0TnLd95RhMjYExS+Poksq
CXqKIXaI066BM0WexzWqQHagiDD83ORO+7OaQnUjt75clLRCdiA1xiRJ5HxR7WIrRFfVRv/Zbb7r
g2ccc4NOjp9kbb9xIK+uiDwPrgvitxQsz20JR7HyXMmdwOvisfEpiY3iOAoI+RuXwlVDNJGlCCNv
FGd1CLXatcp24EtxWZdveegUd6qiVhsM7UsAtcRiyJK3JItzBFfraVN6GQJSeGBFnvgLMREgvGmr
fGjGZnjoR0t9jKZFeygnZT6kkKOPWaoWp7Yo+k+1lt+baZoz4zjMD05ahydXGcxvapd1X9Nqrj44
8Wjvh6bL/nXomm1kAFe+OgpB6AXyKSQBXIbOP06NMzY8nJM2BFXKRGMRUSm0C+vVyueNT34lRnE4
8S5J2Ld4la+y7t6ZaC5aehh0XF+ar6lx/JfNXZ0fqDok/9RCCpvGfT3sDXuIy6ObjeJtyCxta8mX
osi6S4JKOoxH0O1d9ylEjnqgmsYus4/TdF+l6vS5UWKv27tRdgRLEd4NjPXaZwVpXTMqzaGbw+ek
8JoPaLNkT3nmvpkN2h05gf/je+9DxtVQhaPuKBWS16rQqtYPXtdHLuIJ9vzZjui4iSKqXhZKFRtH
4/JS5DUHCAusihzksOYNd72sEZVV9jR6xc4u/jFQSWwQKBWVBz3+3cEFlCkvdlRXydv573M3m42o
7S3hFE/CfZasEG1B7Prbe/dOVtOprVEgJk6tS6kshcZRpmdPS0nTsZi0f01tWHZ2tDlM6uI1gP4U
rTcUQjg3l9LSBuKxRhyJ/CnkMv2QZ4ksXMYOsx6s9IGjszV1/KJmyCuVZpB8fkt53DXTMVadQvQ0
jp/KQjVfZwog+8Hs0eWPx59L2Fm70QT0rcWG90lnoP1GjiZj5Fm2i3USd8rExAcK76uLoa/Dzmi6
QTwNWWQ+peWyHJiYNZ3auPuZKcwCFrHa7BDQ0V5vf9ALD5WGpUA62QR3xbotZfSokC6FJ56mWvKZ
DCOqkIMKw0jzZ51WyLFYuuZnWk3vZi1gmABFnZa3nlRsPffWRAFwXWpx9dQvKIZDiVMPuFPiu/nY
bRyMy7AobYGkAm9JBIY8e24rtUqUYI2ierLqMdyXTeXBUCBN04SmfQQzG/9yh9R8CLspzX0nSvSP
mjeVd7d3+ve7fP2NudwpiKDMAbdgdT5HN4rp0lfV06I19is0NgTzrEk25h2DDYCOlI5zeVRV0b8W
Vo8gTpJn88ssutxfvMx+6BTLOXah90MHL3pcvPk4QS7ZhVlXfb/9Wy9uLLlhkuFH24Ji2zp6V8lg
ecyjrp6yMDUPue4+l2TZp6p0jR+3LV0kD1iShGYuRkMOxFsVG2maZBrCw+Jp8bRkXzNtE73cqdiI
w5fBRJ4uyXt3LV12uM4dIHHbsE7s2qC5F3bZvh5KndppYxcvXaumI3LinbVFWbncQ6C3BghPElhZ
1li9lXmLzzmn2mbk3hItr2WdTbGPnIdSf6gmkW4Rqy7NQeICwUXqarqut6aAWr0xLkjMuAEDIMEQ
OTQk3SfVA4TsJ2octe8GIkhkFSeKv+Bxi61rXZXZtLUyu04Q6ZmR+IwPTYcjUqFxtJGZX1sYbSvJ
2aPeewH4wGWWJisTN5hAr+0Q7kVrGRRU9jqGMeOu3uuO4Dv/MCbd9Y9UjQpebDG62A16oCs+Lyrh
21Pqvjva83QDn0ZJCGAJKmznVlyQ0ksxKCB/60E/GUuDSDReBHfLjFN/HB2SBaszhd8YdraBn7kM
+KShVLxoY0iQwBre3IZMMR6t2ENpYtpXQ/iYTAmN7/bzMminWvn87v1k0KENXhLoMTogq7dB1M1i
TMkQg77OZ8efLTVXdp1rZ957c2ym6fDGQWocfKEsGZ1vqenWGm+QSkBKy+4Sh/ta7zXl4OlbXacL
d1wZWt3Udu0aYWkhn5fbw14vf4nxxamSjbviIipihBcibG4pGYibnK8mDOc2TqSqhLA7CM5CfC7V
vtio8F418htJROGcgQArX29iJVdCF1mTfkjA6FlRnzyrCHeU7z1TcjEIvfFtpE7PRWTyckpGnosU
YJSE92PB0Ga6su2GlbVfc6vj06Qx4JVUmlarcBt3hdv0PI0e7XlXadmu71M/hEXqzKcpur/t1Wsf
wBYINLgov2fvQSU7/zyjPTtWZYXWY65+dLtpV++drtvftnGRLvw2Avebfj0FEBAS50ZmuBtUKjz7
UU1tBXhmnL4tplO+DTyJHurZi/7qeKs+LMDPTpGxJDsXSt1XtbejF3tq8lOvMBYMdcf2oaxyaHyF
+Y8QnoHaf2pGW/P+foeNP5Mbfi31ZzIGRM7YmfXrvDKWuXGL3H0EUlbsQrMU9xp6WTvaMc0Joalp
X85Nfeim2t2nbpI92207nZTOLiOqdX34IHS3PoSOiJ+dtg2fHCURnxtVdJ/yQpII5lE5LUscpnuU
ctR910HUhLDdW+3BdEAV+7EGjnQjqKzTBhYFz1WyQUEaUtJcnXUgvcUyLbb7CCmcN9tJ09t7pf+W
UXq4/bG3DK1Sw0qdASwAVn8clkd69jtjNPwi+ZANb//BDjecxP3LS3vluItedl3CRL1Hx5qZxGsf
vDL5Vpn1YVqc421TV84jL7f/mVoF5NnuhVrErvuI0tjHEG1Zpz5281Nnqb6ujxuh7Nr+eVwj0DrJ
rynunJ8VPe8TA26T95gPqLyPiHvft/CU79y5fzadWdvYRrlNK2eHwS4H8LGL5CQrc+pgxKEmMDc2
3uRndtnvGz3Z0iv4zSU4M0PFXiKJNTjd+OAaM5NRKUo9p46DUU+qeoeCeFgdhrgbvrbR4DBbxRn1
7y2cByLQnMfTbmrnvt+pk97Nu0x4/efeVct436DEHflUow2kFWaRmYZvRPPyY7CL/MUuVc04lJmp
M2bZigztH7VqDCDbc9+M7p5WCY/ARI/qrV7ShTow9xpS+Tzu5UBqKX11/tG0uU9CR5uiwEuBTAzu
C2joO7OxYiYoKkw5+zbUDMgymGHaFl8X/qcUpzX74TArW7i3C2c9/ynO6hVSUA/QRDJGQac8FGpK
7lCfcv3kjK6Pdu/pnSfjtzEEeywAtt4F3BV662zF3RwFSf41MZTDMP8a4s9MjH0cpr9um7q4qKQp
2RmBm4kK8bo/rjDsFSjvEqE+XO/18GECIz5vyaNdHD4EUXhWEyR5YMmc5fw7epYYdDSsk6Ap3Kc+
fAu17DQywtjsN1LXC2QKHoMlyTOlUgG+Xv6SP7LzwfPCMC4mMD6a8mg5YjwYJLJdbYjXsTbmUzaJ
6ZBrDHuwIy37OMVue5xjpBfG2B1OcBn0F3UE8is0creaq/FjSN74oS+NT2LwnE+AO9Gsv/0JLjo2
/GjJWZTZr9QIW3N55gRQbG2kaVCn/8ZRzXinea8v5gnC1NFBqqaeH1Gz3JdfOYy5s2wUO6+apycH
tpgmDA26lWvXEAqaWbVSxL8Z5FrDHWLkwUNnDT7kB1iAE3HF+mhZf0fN174193EKrOj2Flw5XdBQ
//cTVg4itCyzMstmLOP8PUphs3V+qOyHTt0ZWwAX+Z5YhUwyWYn2pL0iX1fnHhJPjom6N6sN57ux
/jWFix8N3wrGlOrRF4txvbdXdun6kDfZWVl45er5f5x9WY/bOtbtLxKgeXiVZLtcZVel5iQvQpJK
KJGURJEaKP36bykXuKcsGxbSDfQ53aiHbYrT5t5rWDL8h8qBZrHd5QerOKADksiwSKvI23jlz+uB
zjcyKgho4aIuiYY4asmn4wK93wxr18nxurdnYHVcGq+lWoGvXBrNfF7Mz1LUK8x5Hj9tL8or0LI4
KQ5N/dswEvJYRXet/PHvIwFaMATiApcbrANPg7Bm9GzaqQKbUCVcpBxWida4Vg25cLkAZIqUFHsO
fHhQqE7DGAFxgsz3CqCl3wOn/GKSelcH+VMo2VZMMF+FGrh0v0ZE6Dhs5cM0Gn9mSqzRrTzlLn1U
TFuIJwOai/hRpz9k0qOIZiADBKtuhf3Xo1Q2XTzoNe2SS0sEqwNHI5IS5Krz1vg0e7xocpCUB3rw
DZpUQxF3no4JXREYuDQc4IHAfwTmEzTL5QZzayOfXJceiNnFBk5LkNViPEN6d+WwP8ux0GEGuAno
fbSyUAJdHBqm1ds5yYDnVLT9UlvlEM8nbHp9MV4azecg9uk3Awje8ict6WGWRvZF+yCcOmbRI5Hh
/zKc2aY8Qs4zq56fRrLdRkcR6+iBBiWNpUEfTGNYq8mdFbpBuQDjA7AmC+JKKLosouimFlJyrIHR
7vVO5taw0dHkpRJwLhSTwl+j4ZiocHt801Y62mRDRP/5sMdlB0DGrJs8ywUu7hukkRqKhSY9BIWX
p0YU3knw4Ta56fwZlfBS7eKivj6Ll1Y+3DRR30cHBWfjYotB8kTqjM1rkkY7PBKmG2SSLKFwQ1sZ
3IX1gvMXTSmgL0AKWzYtfGF2zVARBgmxPzW+Hw5Ih8lkZvT885BOAi0mkuRdJ1xq0INn8w0QhbfZ
4B3AzN1cD7NsemG9zIkbkL5QW5m5GKerkoAu2JcFY/Ayj5qNyCoyxOMU/fRpqRKUjvOYhpkVwxVt
IKAbDqsN6wtTd/IDFlM3GQU8G5uaHZRlfoWH+a4zvQc+GjeZ6Q+xDt176jvvDWluxg4ucChIA+1C
YfleUkiHaV6aMdR0nPT6Z7n0q/C2w7GDpgRIRItfVdVAToBmyg659OJA0w2fngLh/eujFR8fxVH0
CFBmsL0loKihTt4BcTCPXR2b5kfuPFh2cRPh1fPvw/lr/wIiPt5aSzpCIZRfmBHHcBy5sVzwlIKf
qvnnAtw8HLxqsJz+Rlke2J0TDJkq2aHb+OhY5dWrpX7XIHu9Xh/NvCZPUzy4T+F4AwgKUFtwDk7X
7OD0ER0kzKoNG/6ishc1Mtlhcz3IpRUAyzOkKLNo8pnTfUmko5QncFyrrzZ/o/aNpH+uh7h0lsz6
V2BZASeBOt/pOKymzMA8bRCC3JfZk2b7Lkv9NcXKS18LkCJcBmjRgOW/mJWmg3Ca9nBiOfUkfgOk
rxJ4Hfj1ysF4xvybT5LPcRY3qVSihmpBzg7iK2dVbMDVwKrAO89iE9pNsjF3WclvuWhiGNbxIL+v
LHdlP50/M/ATkJvMQljorSwTIFXUhfIGyg61cRiL8kHzNvHVzcByaMiuQc8vLBC835H9z8J7qAMv
sq1OwkQnoBY7lHqKW/8PUVXMA29lGV5YI4AoAx2Ensb8eFyskd5o8iGTI75q+NPkbWyQLSjk+Kxr
eJ2Lw0EtAuh3dOT9pbIXJWHXKG3jYutkbNckmabbsfpXKDQWCY457FsXyxEfbzGcoakKRYMAB1Ho
Y32QxFTyf/himHrU5NGbhEvdYh3yAZ4v8NFlsID9VUyPfV/gQmtiJp//effOxAOQqrDUkOosilc+
zVzgniIMBZmjM+Sg+JPE4TuobKxsrUtTg607Y1NQmYXxxek5gZKc1IArwV+7hHST+x6BZB/8q8TN
PDNzdxX/nDnKSwwf65s+K3uFIJCSJuEmIg9Wfmz4WvfsQsIB9PjcqZ6bBEAQLQYD1KxWJeIoBgfO
gm2kLPbMb9IW4Pua3OZdeAug5+76ZJ1XBf4ie5AaY6KwkxablXmTWZb9yA+T9YXpGH5fAo3/7Ycr
3q8HurRfcZ7j8Qy837m6YGWKxsArHp+xJ8B7/YT7QdybKll9ql9aFLNyNWDbM+x/2ZnoTZl30cjL
g2rpRw1Ip5qAkfXVv2cOuM//C7PYsIYydT4a8PIWyrupqnw/8fF74NK16+PScHAV/oVAIRtaLj80
UDOnmuBMPoBbE3cAbW7ZQOY6itetFDkuXIhQ4EPVHogTrPWlKQkaHmirWbNnuEP9xMpA//CDtYrX
hXUAIBcyR6AT8IBdntuayCgaJiw4pYok94LYUHaCeig6rSunw6VCB/glM2QZajez28bpjgrCJuRd
qPmBdrcwE4yhYGjz9wZmjwKdiV9mfzsWP0vyA/XmxvKSsV071C+OdSZW49E5c5sXGQbNZO3oweGH
2rwJkFwKCJRmRUL+hysK4n+g60TIl1Ccmif2U33Dsmov6qEFCLHGcldDWwAlMCNfKZfOC3qRXIJO
6s5CFPNQlkTpzhcA2rUZPzAH8qfTbuJWIp3HNnsz1mx/LhxKuGdBYoQ1M+pUSyBG26C14zEsxApc
3bgvCYW8CC135ejqveiQcpYAvR8LQN7/fVfP4FeoNKCygmx9cRzivWXbJf5zCFz4xv7uDrT/94YK
8L0ACEHkaZavWpY7nD6rRU7y/NC1PwVwT6YH7Hl3W4IrEK3KV104PVBUQSMFXc0Zz7vYAtBDUL4x
jcVhykVSwSCcQOJufPznox3X1V9lTaALkO2eLj8IBpU289wCEvuP5dSlpvfHh9/M/9BNmYG1/8WZ
B/tpmRdBPk6Di8Jl4D35WZB2xg9aPwFFs3JwXFjpOP5QIZ1PDazBRQIDYUotIYFVQPGXbkJkMGnh
WSjKWyweS/Z96sW/uqsjx/gUESCN05G5ynIEsFcFZDx54uKFYNMnOCfGvslXxnZxQfz/sZ1J6OVc
0MqqMhR/VYbW4mBigP4P3QUrd8laHPt0RFEHyx582eJQQhp6dCiM/pDXrjExL9xYuOPxgnPB38Ib
e7HyABjOmBdWaJ9IT+8ii930Dlwkri/vy0HQ1AY6Eg3t5eSwQXkmlADpXC+ffPInYOPH9QgXzjsM
478Ii3uiJ4R13EIEZqoNd39ADSyRZnBjWEcQxVLkmsn1gJeGhNQcfYa/b44lI62LKDgXPgKiKv9Q
gYpmjvLteojzBeDAc8gCRGvGAeDjnS4AkKwzbZU4ww0RJnXO4rb9qdfKm+cfbg4CJQs8zrCcznI9
FcDkDqWuQy2yLY+8e+q8Fr57l2v9kJct+LHBzfVhnV/pwFLhgkCrFVsWZ+rpsGRmuBGQOeUBrJi4
x0Wkv5DwpV/z2FsLszi3C5G1uawEbkB/w7lXxIVCeaBseCyj39dHdH7aYURz1Ral8QBEy8VOtSOD
h9QcSnTpHrJCvLWg+Qqt7icBYES+Zkp2acbAukJ1CtnfTCk7/X6Z2RmowiH9yylaMQXe0YZ+a1xo
WMv2D6Cf6++3s4U47yvUo5GCzXjtpZYs5GpbbU6iO7icylQBTJBCtKC+cTq9Rpu+EAq3OkhsaDTN
FrGLN0GAfmc95lZ/YEXmHkvNv2pK7O0UeN3u+qSdbWB0MtDHmtmOM6pzWZSQmW8bTdP3B/QrUiMQ
ac731yOcPUdPI/ztp3y6bMuM+0oKjAX7yIi7zuw2iCi3U8XaGzTUaWKY0t66nopSzbT1ej382aqc
w8N/EZgJNJpQcD5dJ32T5QCJ2z3ksrYEZsyB/UJS6dzDOf16oLOdNgeCbhwe3ijzQ0v7NFAtKIR/
QoxT+XccijgZPEhpAOWrX9fjXFwbn+IsBjS1DbNyCwNqzTfmHF3yxp0VHuBaiMXeqrPCHAvqYsqc
L73+OYTH2vl+fRSX1h0UK0AYmAWasQRPvxYE2qgDZZn+YBY6NmGNqB2xMiFrIeYT5NPCg05jpXIH
IVr63W4faP90fQiXvtKnISyF2HhLRlUEZDjwqklrq0lqNIQrf6WpeXbOYVmBzopjB/iHAHy/01GA
rjdw1bLhUH2g75BQ70WVu77fyGLnruFoLowIjEHkJkDQ4PBcnuBhFwzAr2FEQj5W9IXDooK+XP9o
F4ZzEmJxH9W1EAGDKsjBtr7V/APz0tQPCkD5L1a9Mj8XNuRJqHl9fJp/uxOA50Lm81ByhQT1hxN+
01CRtNZyh8txUDVETe+vzuFpHJAq6NA7Bb6ak0RDmFQhHmBQB3WjKb3+8S6cZRjRf5EWK3qmilhj
gLXQ1jRh0GyFUfOGOYmRwVhp5etd2D2QJoIrIWRqZ8tH+3RUxBztMRR8OBQAH1TuFA94tVwfzsUP
B/3Wv+kPiP+Lk8yDbXILoX7IjJq3ZUO20BaIXf/G1eXN9UCXvhsKDSBIzPQkXAanYwkb7Q0u7zTQ
8V1c6D0X72H1bX4XWd3KbXfps0VAD/3VEEQZdBHKpjUZTFfpA+TuQKR0aJ50svrn5Ads85nwiv+i
dAhJl9MBDWEZ1IbGgHKH3fkfhk3SYny3ycaydoBB/CM7CLW8k2iLPTvi1RVp1mtUXGla1rB0zB77
NSr9hTQBQZBZofqONb4EE0kL5VzVSn0YmzsYs8GgFWq5zTcJlYXsAzprbrdW7LowVSiboKQBKi+E
uJYVawgR9IZRaH0YnGONNrxcsxq+MKSTAPPfPx1ATh1y0+0GrAWmNwOjCcqFGXQBofHD7SCmsVg1
ar5wgn8OuUy29NBMrDMQ0mpwGHnHHLkx3svXt9M5BGYWUIADIMrvqG2cWRBQ6NGEAlnvgdF9P5J4
cnyk3WrTd37MaGpilwXwfDP9t5XAl6fsv8CLdQ+oFAWRFrsrVAeuUkh/2EMxZ+Hfm+6rU9QbU3tx
Hf10mRePfRiHdjywNdWMcx7GYviLPZ7VlbRDH7uP2C7wWeHRZXYKP6cWP4eCjgFW2xSkWfkEmXBH
v4BHqkSMriyPEpOnTbfrm23dZ3uXCfQAd+G0baN7Zen/aZrADkDVGBgIiGKerr/QIp0LQK4+FGgT
ay5iicI0RzGy9JJAx312T9ttB+/z67N04VgHov6/sItlj8rG6JX5iNPWfI5IHfN34mZoq64c6mfy
BziWPsUBlet0eDlULEzpIo4T/Qj5jn8x+t34Cu/jeRLybz35rlLRO/HU2vh3kQwr47y4vWcJV1Tc
gFda5n+28AjlPj5vWEAwtjA2g/gDq6rtZKjELvqtoV+NbH/9255jAOZBfwq6KBvwboDSCEdQsGsf
Q7jeeuAk0PoWbALPuyN9EtpvbsD3JpZcDvPOqV6px50DxOdfgA0O/eFgrmMtVr81hc1gTxY2v1dW
O6d96Ry2aTP13Wq2rtlvumDcN0MTEyfNWQt9cnEHRn2fG/AerveM3MnpexAdO57dlmTtgJiHf9Jb
WPy4RUoxSApnOQc/jvje1svKtI2+ZN3O0WkmjxAtyp+scS+yNczavJPOwkKFY0ZE4OssuQ1VWZfZ
NMxhIZE3kV3rJLwkR2lEPybtbcLQWHkV/H0fXYu4mAV4KTCYYiOiqLz9NHU3pEkcz469g093eX5U
roU/vTkmpG6RuBEjlmzfT+ZOyX9Gcs3fHE04jH7u+rmLJQnnHqMWxMZP6XZ2f/TsF+GsDPd8qwE8
hwY9dL3xPyCXd7rVp1E5xSiscZbXejFkovCWLydQeTfwkEJ2+s0W/cf1nXZ+iiHSDMCFLBpEhJYy
L1HWqMrn/niAwFuGbAfMOYumahVSfL50TuMsJpKBUj5J1xsP9MX040ruDKBI36X52AHIfH1I58nB
aah5yJ/ykYZFNbPKcPybBsPUN/MV/M3/pyBA4eKQwmvVWQbRPXfIgCC+u4WwaTNO+GirxM35bD9d
/vNQ/osyZ/yfhhJNdSN8A1Fc+l6BVLKrYKWCc5c73+GVF4Ee6WhvZWTnrwiQOyAPi04Ous4QCj+N
CaugsbdhqHII2JZGvwa6C9p7ASOX0lm5WS5MFKjJ4I4DtzkrQy5uttYKx4gpNh2g6YPBdA8Q05iK
ZnN9OZyZjMKSD91DqONh486IjcVF3Ym21cNEp0NQP9RP8iAyFpcC9UyoGTzoMG5h7MLx/66HPV/w
iAoHYjR/UUqFzNnpZ/TLehqEh8EpFwTy+q4C+UwnnvNCUMhti5vr0S5cmKfhFoMEZQvlpxbhJrbN
8qMreTzIl364zZ4YCLyBsXGdjeGON2Ou8ej4eT38+Zo5ib6k7LYN2qU1pDYPFfTvXfNr47+PX9Fj
TYbhz/8SCU0SF1A2vHEX+w6GehwniTECXfZMjVcz+57LP072G8+164Euf1GAYgAR8DCDy15ZGPUd
+FX5BDREkDa0gAFMEeNsNvDqUP0WbTqRQdgHAEHLeBTfe8COrv+C89sAH3XWDwIqEAXd5RFjl2Zr
RgRTOkJV3o87e2dNW9dFY4gnTXBrP10Pd+G5cxpvcdjYZdeWMsQ+Gc2jMT2rH7DZ+eqYqV+EoGbs
NcjE1yPOc3V6uiEgHsPQVZ89UZa09GAEDpGZWDXtBEoqFAbVJGM02PJV0frzk+Y0kn26Ge3Iby2v
RiTX3LmoIvjllHrTlpkvNf9aZS8i9zay39kmSYSw9iiwJ6Pat93KNpkvuWsDdk5/hlSweNNRPR2i
7FsR/WR6ZQovbsNPH3RxyYaTQ9s8bybgpkvxFGYomT/YTcrcfHd95s6pgDhT0QWD2MKsuIMnyOlI
hKr4yNUET1XCjzD+LpPWUeGNYZocalOTcSyHTsUOxPyS2hcbHtTNvpQdxcuVONvrP+bSVwUSbibY
AKyLc/70t7Rmb41NYcN+pfkV5A/VWmfn/CQHbwh+c9ADcfEk8Bf7IsytLBO2nx1IydLQwF3/xTO+
UAaLpHj4V2Nx1Lqw1ZHCQg8Cpellih3lEwtqRrJDXjWx28Jk6p/XyKy6BkAS5BUgfL5UEAwHAdpr
iGNL2+B1NfflxmGPLlQu1qSylotxlqWcq50+pAqBnl12fq3S73UjHONgoE5Cio9K9DGHFTzg8End
rCzIS8GAfEImht4e2lOLpCVDGdevJ0qOrdpXX7ACb0pId4foWOTTCjZ8uRzmcX0OtThL2lFKW3BG
jk6W7QsdgrvWGNtGIRkjpIwp5LpNcF+ur/Gzw/n/RUUjGBBNlNqXi9CHLxztOsMA1lDHHXnxp90w
3JBjsdfiD5ksYOU+rodcXj9/I0LVcNZUw4LxFlt8rO0sUAY+qdXubC9ttBmbX1H3jYPsadwHxcqD
+68y/efD8W88LHgUGbD+seNOt3ENOiqfGL7rVPBnrutZWiu2FEHOtHde8/LZLl5JBiLPHVopdCY4
i0T1u77K43yMe/HbntYQkcsLCj8JfX4U0x1UhnHKzdfKp/S7drGAu8ElR1Ltyu5B5Y86+4LexMrk
Lg+wv2EAu5yL6eAbLH3I0NItKhwyWLxh/y0r5J7AO+j6ZP5tpS++LnJ5gLPwYgG73l+sWl6FTedb
HV7M8q0Pv+M5CFHvtB1/yW9h8zqq1Mshnrkx5Ic6MCCNm7goX71V1d8Lm+fkZyxuwDAqoMZi9/mR
Z1kcgVIdOY+ukbLu1mE7uoZ3P0v98WWhTAKwhouTyHGXtasBtrgwuxiKY6SfbXjHOvcDkUmAXmx+
wx6Q1hy9NYmiM7GdOSZaMMDYgxAHHPJiiJYGgV1HY3Es1SHYNrqOg60MbinseB+hBOhEW7dJ/eyF
Fx9kW8bQNTWztA5X1tRZ+rr8GYtcwOAlYM/+VBwd8mMAPxpWHOjVP5QQUPk66LtOvNgiFdXGd7vE
8N6vL7cLZwdYAHPHAcCVmUdzunE0mHhMgNRyZP57mAdx5sFtMIvZ9zqgcWFlmwrKBddDLlM83P2Q
hMJLEuR26HctCSGTACW2Q8382IuXAj7YQqJmeHM9xtlGnWPMEuvo3MyywYth8TzvwSPu9bELRDyA
psPo2rPx7MshBNQoZo2g2VdjSQYJpWn3w0jG47ib1ItnpOYvXalYwRcz2EfV2tt4JdxSwLbP/YJG
A8K1cg+9ONiAjn+638Yvv9vUZVzlib2fNurOfeDFoyFiM62+rrbjz8+m0zEv+5YqDAsLjdHxWIsv
Jirc2yC2WQy/wyiHLtNL/mFkdzUwXcq4I6gd4XkJWlgnVu71840LjhxQAbPROVKWM0eCrO+jEXKV
/FjaqK7slXpVdZU234vq3YJdoUJT0DwQqDKMxyED3wgtDhW3KkaHJoLY5/WlduHXgD0FGTJktFDe
BkH+dAshp6iUVeVAbVc1Ctx1Q45Y3izNBKTEIztrN7ZHmp016nbTyqn95VZ2tK+iurxns0EyH6t8
W4V2AWbxWO4GVcN3LvDJZipMc2VfnO89/FYXrMA5RYabw+Ks0bY7BbVN1VHU3zpHpX35TPUaKRS6
+PPReXKJzek9pGcggoAXOabr9Jvo2q4bRxr6xQmC3I05CopT3GWF/eh2xPpB3J7+mnLNzQQ8h/6Y
GUb7exxDn+/a0oU0+jCW1UEOYP+nhSyt7xLu9ffjaBR/as58L0aTPrqdHHjDbrnQBaSW6+xhGtrg
TVYD4H1s8Jgd97KHMVMvjZ7cOHjT7AY0pvXOgvrsS945MKiifq6duMk4qjCeybrdOGGKY6jwGdae
ez1IFf0QVikHHwu86MFtPxpIQ77JusmdvagMp0usti9gchjw6c1slFIsCZqyHsXBE0o3JK4Ky6R/
ckhTEHSQwywK+lhTNUxbmA5DMq2ATdq4LVgI/4AYHHD6c+wMCC0zB+rAKfX6Cb3DYjRAbCQtFNfi
EdqbEnkUc1Vs+TmIVFwV1Lt367Au9yqq0M+1RCFYnDldN6S+x6cMuC+KWjHrlWPCVhgHW+I0LCx3
9uR3xQ1+CgpCBhwMP1qC3B0FerfmiZcpC50RExVFkAoqL+6p377XYaZpyry28O9caOtAPllZ+T6H
9+1Tw5mEHW/tiUPO/bZPgSlXj7o0yftEy/YnMGm2CWSS9I42ZVGLEtcUPsOqImp2FDK48KIe3XZI
4aHrpV7NepYQoajaaREyktBukL+1Bc5rCi0gydMwNBsch85I6XYsHAZ5cdDJ96It7d+NF2XGrgIo
5dajlcE2RR3qCQ5w83Rrpwvg+czLNk9UZ7RkB+Wm8iULTHRBbehu2THAEtJI2yJQMBdy2OAmbVSZ
5WZuiB25ikKC0h0TDyBJ8WevBQAzJm7hQFpTAuYK0iuXj8CuWfRuyl2JMYm83RWDyKykNkx7vAma
qL0btDlaiUZ39Dfz68LYO3VW4sEiW1tt4dKNVTHWpvdBa7jKxO1Q82hjGw53YqlN51E6Q0aTvAcq
+aaTXQBljkaZFjwcWf6rLsPuV+T0A4S0DNU2sz4IOqB1FbYgt1g9jbU/Yb4IaTszIb4tC+TtU19u
uMi7KfXdPsIj0GXylTHAhuMGTM8xNUpVOKmMfNLHQ48XBjSYrTEZx76Ac/Wsreyhyw+qpxwhIEzh
vZk4RlAjpInSXFhgNraQ96gh711AvDd2JqsbbwcYURrHAMiL8KgMD8ZNVlXUctt6kwsBnMDvf2iI
r73AosF/HPAZHzuzjXa8kohd0V5/9EDA0dgu8PpMLFh3IoWBjTUkFAv6WkJR+5V4fp7FtoYLa9z1
BOOvMyyxONCd/26WQ4AZtYLmtzPm1RBT6Uy3hBbY+i2qnCx2WrSZ0bhqFU+mrK7bGO+OCPLRAN+i
zasH9mZ1DPR3PRL5U1da7y2jHMGuLL38rgryWXAh7EmUAF3u3+g60irGV6wH/IKRYYGYpR13oQi+
Gg2w8rBs6XiPdxzNpnTKynxjNnK+4mrPABQONqUxY2XzKoRXdoA52xxfixUGjrTILj94OzQFRDE7
/NBi8nmYtF5pFYkBW1GSuLUZjaiph9kLRD0aM3Yz9M0AiPWQlAVwFPrwZDaotBryCIP2IRwXg5hs
vQYANowpUnb/pwxgRRJPqmZTksMJ/KUqSv1DDA0DzEjQQNyU+Typ0OYw7+G8KBRcVuFTPi8yHAiR
3cpbI5NAdLHKx4HV2tyrNlMwmc4NNSX72WkRgUlHMtPbOFYDnSK0KdStycYsu8mR+A3xYDrMSlx3
xET0QzT4AB3R0UtR8R8gfOlOrUjMrHS++lZbu2B2dXUfR9DHgpSHJrYEJVWFMKutkNFQRrp95UN2
My+bwNgFXVW+Q5TekPswUvVuMnUndqXX1FaMOTHYltdlFB7zHHo/j8D8Ejs1VDn7kE10uNMdgczd
OKL7Hkvu86OaYMewm7TRPsOix7hHOZnx58E2FD0YZldbqF27zg7NbgJkBE79r+AtwjvUgW/3T9UF
cLhBobb4odGzeB5hL+nEdh96j10XtE0SVoF8mVrOaOwIDXPESLgOWs5Bafa7EFnTtOFRNznbguiu
3LvuDAnWIRHVziggbRtT0MReoDzimDeW3xn+Tnlj9qAt3DSJD2i5FRtuGfzUCsLWD5PX9G0C+U/H
eTY9iWqH62SNOGolwqMABwN9wwbanin87W0Go7am7VJ78Mh4Z7RDnqe5afV+rEanqjYVaSMLOv/4
9YmF9SkSHwVSfEY4eGRfOpg0vSDTGKyY48CY7sq8GRFPuuEI6FJLRGLZeP4nuSPVN7Srgico++Xf
aDkMFBe0BbFqLyq0PKgha7obVhr6kaFtQLdNYaJqzr2o9mOYmRsb0+xayEXNwVKZh4BlaxZ6e5u0
YkgcOCxHbxOkV414NtokqVfJro9Do52+Eyh16zjDh4bIuzGA7dILwwH8MnCOeS9Ke5tXuWuDBG9m
eu81MuoTVN6KAilqN5JnIUjE0hKEziHpc4iU4FCofX5LRkaCx76IsIpEaQZt0guzVzGZe2gpznMv
m0k1eQWABRZ3kkVKvIXENwUwmXC73lqcwE7LbYVbbUwiyR/tMS02JfWCB+gKzU8k6HiwlA8G9AaU
PzTYoAWK0WmGnqBMjaG2Ow6DTcNsE+Igyq4jDRTdbAMpjZYyb28xF+aD4dMxu1NWV+Y3Xoe/7nQW
9f6ut+r2JSjAZ0r6TChz2/gla+5IURh3RkbER0U9/jR6/ajTNueo2PpEdAUY6e0Q4hVeu2ofQYEK
dBjIjwN7R6ogworUKBXUjt1bW6Kt/pG7bU+ea4c1Ev6cKicvXtvar2Vbh1EMi3pL3fmtPfa4zUeo
oQEY0ZjFWwUWRR0PboYyFTIPHDcQrB2H1IWxHwV3dmrb2GxF914Plvln6rmokhF9+uEG/aCCxMin
I2ubtQ1HroccFIV0GB1D9h3ucv22Y1YB5T2zijZwYg0FdHXawbshtt2Qp6mK7DwNBTQS0op1Fn/O
NCQSUnPM6GtrQuwwJWbG3UPQBxNNJ9UJsptyWXt7qIJV0R7vDDy5LIAhqx8GiQLynGEPlbFhANSX
Dl04mMiwGPInZAthMIzPNYNy432FX1WnfaCd9xar47ud+ZbYZhP+MeQtKR/rAm8soIZb86tjGTpP
HLT/n5RBpl9ea4b5xsrC8rFE5fG27kM8IfqCs2cCn45mL7vSfAKYHvXV+dJFWgkzgQ88X/PvXc7G
8anMWEjgmU0apA8guOVbM68mkeSdlReJJ2pCodXWN3lcI2M4RsTUv1zeh2E8gC0UpawtMrUxfIk5
lLjEnBhmMi7+apPyAyqtgLPB10P+KXmdvTZBb6lNg6ORw1LeC9vYCQFVQZlQkmKTlYGTxz2U2Q/2
WPXlFgcZuPsFDcg9LWyFxMVs7C+4Q3wes3CsvtUj0pwYVuN4VIzFgH2k2TSNcUnwleNwKPII7w/e
j7+tNqCPFssm4Fza8hfMFUS2aVSPg7GgTQ4MOGq673bl+cg6DAjKou/sjMeoUDneLqYzlRub4jYQ
bQ4zdR2Ub0Jb2Y5VNj9G8JTasckM34kBCn1vVP2jKc0sS7ibWe7G6aX1PcpN1Alg/UMxHW3opib1
XHYTOnmACa07P98FxGxaWId1urq1O1P0m8IbMjMGsQj4VpTQ4Vat3FYO9/hEyL+LUKIMxSNp8Nuo
EcYt8fBe3XiaNW+Z3aFolIdI82NwqCMPijB60LFq7VBDBZpFwYbJGqDqoSl7G8lI5hapB83gOsVj
ZqqQuk+oZ6IABcwJ9GJEnhg0iJrf4xDgmzsKElmJpEVJdz1UbVocW7h+jnh+1XInqVfuPSILdgOO
hWuntimFegxUM5XYmLizOAgKBhDDgOj1WxVwhydQWKcPde+ilmCSOdOwHY4czdQQ8E8CiYIZ3NVC
XcS4O/2vXVV5705L8eAQ7gCVeSOkDYurth/ujU5C13PwIXuJmhk6XehA91omY01CHtdETBsPJ7WV
2BIF+9iH5YCZsKGBwBWUiLo74gEkV3olRhW5Q32wOzAtkFlZ4W1TdLpIIl9xGU+hIaaYmZFGDboI
vhK7gHqdgqmgBrdtLK3Ec6voQTu1K2LeEB82Y53H/FlPl7Ek5IUNaL7bjb8yEnAzhrASp2ne+n0N
1J6oHmGyYHyYYF6gohP15Qh2sORV0vlhFWFR8qpOoqLIn7Un3UcF35Zw4yoZqLgxiIbRUQmrVXg+
waRhdFFYjIGzQz2xaQtkooMiwx+JUifQp27v3jX425SYvccfANHBs710WPm7twd2b7GcVJtQSGxJ
6ldhkXBkTSThBXOClNiBh64+rfCbPLcfv5hmTuXWtHHQ4ERpghesvP+j6Mya40SCIPyLiKC5eQXm
0GXJkizZfiF8LWfT0Fzd/Pr95mkfHGvPDE1XVWZWZv22YQGrMv6scgqR9qoGNvP0szGq0th71ZMp
DB6wjP6B2l9khYPdqZq6hhFqS9p7//A64sOikaDhaF+HL2sEiliJlpQWGrejYow1W5jVZEXiwQAr
/7n4fftKZFoE/IPTyburOldd2MKKvKwe3clmHm8DyRkBHsiZ9MbuXyu1cNk2q7gG6y0hGj6NjvoP
1mfH69LsgS38EoiD/6VtH/hlNdYzIlJfcMlwFn712HmzHqu1QvnKPbm6jVCFic6PCg9fhSoTW0Xc
e5kYWXRVy4pbybZ5VCRMdj+Svgzc095G8lk2h8Ea3OnrH5ZpNcmiNVzCbML9bsn6uk9wy5wHRKRE
OmCsqp0mfd0JIFGXoOnqvkCcwSLdvobNCTtAsV0lgD/EvVa9yLAGrX6IINiGe4YJJWgJV4C7JnEY
Vwdycz3msH5SJ2y7K3GqfPIcxr218Wnf+/rP1G/yRYF+1ldv6vzpOsl5Gt/GtOop1qs7q3zfBkio
fpKyeldi0A3LG8cSFIkiMvtuEVJ/N51KqIxzmH5UUo5HfiuhcRYc7sgY7I6MLBWJluJ69GbqLqoM
F/8savrdpDGiJ8NtWwlLAtYO89kR4jmqWm5uM7jzs/aEornuHI/3XlJjs1I5Xv2otNDrQ6hXBkaC
LACHgzpM6fWDoLqWlqxd1Nlivd2UHpq+sQ4GmthF+mMWcQQBdk1b8nN5AVGXJC8GSa4b5oACcPSD
v85ckJ2AONVVuH4eiVImXyatGMYcoP1n6bgE6m4k+VLLTX2M934oiP4IpkUnBd6zqK4bToKXC0ID
RDZ3yB6yOG5n/NUYnyduqJmc3Kj1SrdQ7t5/8VOZjhnDEbfd4Q6Bj/N6FbS5H1eezbq5UvGpVAdZ
H4scJiSRpV0FV1/jn3bRdmTi7Ipeclh9Rl/rl85EXEAEYh1UFn4pYTz55x7K+XFM4SLOEd31QtG8
+ZeXnHXEldG6pM8YTaQl0HIXP49YnafAhEYMdJekpNMS1ojIla685Nr7ofyZiun48BzPIijZHPOf
h8U/s4y/iq4IApPkSWnL13RyOPG711H/Yr+ijK8QX59Om2zMF9h2hFkKZDXxJg/2PCZc0Qzv6+3W
O1DDnZmnxyaP+mCOnlbWR8rLavu4zxyv4Y5dO57oqcffEU7Lxuuc761xk7wtkWzntYmWH/48GHWq
20oHxMkjxcjqfT1+Jfvq/x2sHwHfDKH3tk123rN6pjfK4yHgZcbkVuHyHqmOGpr68s/W4VOBGREd
PuCgllzgc3XL/NZqHXKCFIaHvU977rG9YXgqsWhymLu2W8ip16nncrfJcUpcM1ZF30ofl0JDCHDe
cR3868cudbMtcNWT0oMPNNio+dMTYe9fBvdYnpJkUk1hFThN1tSzOzylXRfV1yjeZnH27O5759bZ
IH7qTg68ZDjybGeYhR35eOgvSLk97VaFswm/vW7c7S9p2PZO4TURABNQUtzk0xGq5jm0Tts87H5L
pMQsBKJ3vavRyzqbNEFup3X549eLGIsQaAWLK08tez4K2SSnbQq83/hBxjybo5u2vKHb8U4HkXo6
37S3fyZbvH2RVm1UAW9UK37Sk/7prE5K90ru3lpsQx/SANRtT3UTY/R9D28QpEFkcKdSR+13o3Lr
KR/x4VcnZ1jDawqaYwuJKkdkA3bc13hlADmlaS+by2ClTLLbRiR3aeUkX6bFIfNiqumqVLYZroYi
RvCDeNBSsB0LPrNWun+dZNcDGe8qii/tgkM6i5krXOVmE4PXcoddz7lGWaUANYOkzIWsXMBluan9
nE4aZHhiLquLviKNsZtCpyvQSUgwPV0HD3MwxfpaEQOLdXlneMVYYk7K4gDQrEGGpV5yMZl4KtbB
Mz9bTpnKt77vaHpH7LHFmNbkeWxee++skXQQSjs+IAw/Ync/d1RA2qxgfFBbB5RjAEu/BG6w6zxl
artqomTmolPGxai0k+pxqVeXjxCuMIcItNmoOFTzJ6kT7sDKuh+AOp0thLI+DdOADJFWZlJY7SAA
XHKPdMoJpGhJ/hNNGrGnr7bZvXgjcb5Za2t3K9Cvu8OVRkSqHH9D3iceF12BDer4ErN+Vn9ffV3+
oiOzdV63psH6fpxGb74q8uwagF1XOvetGKb9fGz8J4PggYRK/HVibZ4ykd5WFBJgIbvauPAZ1fSZ
SNXorZtEd79XPRmZISkdYZ+vqDY/qs1041en3yrhZvvhNh5JqCmGaqZDGzQZYy1M0lo+tAeoSg6+
4oeZ26vtKHRXmrGIgYi/28bQISnV7q9VJMvvYX2Ef6ayPYbvxG2t5mWmhITvHkXb3h0li90vfEpT
F4c7h5S2Mh29BzcsvfLnrvTBAxum8VGMu9zyIe0rlfN+baw9+fHUFZXxqx/aFQmHIRiS92lPUGKV
7iZpTlxTDm927HauNSlnMFZvtlWy5/2iZHcZk/nmKErEWKCe98DM6q7yFiUwGSXQdHjDL1bwLMYt
IjKlbVunIFUu4klr1bz2vWoC+jxRbn8xdV0SAHLIAsZ8+FziqrU/EHBR1ljEnUkXcNKcurej3F83
EpHul9aJPS7soXYKh251v9+WQ3wDHV+eppgB7tLRRdSnSm9t+IR1j/5d9Ym2qIWHYPni9y4ic7+2
EgSbaZHRO1VJnM/8TfJOdts2XZfImL5Y59hs9xtsFde0I/qGzk2sT3LWdvyYbdQ3IA8qqosbAh8U
8TwG196srrwSG1k7ThYmZikvCIM6cZraMhEs+cayvh+7g8e1bo77g143arH07ciSDBIZwgex53r7
TAGPax9d1hek2vl4q4ziBwC7eT7RmYZkaw8rivxAaNQQDpmsXt4tWzS+amak/tQk3KOFX3XldA5b
UZUXpHf+tyCmS+FnSxqnaBas42rWRukh17Est9OB5mK5iH3r27slnYPhwQgiWUkgiImMjbpFNp/7
wZV415a0NyUYn8VdIKNMLOE/HxdL++AeIrpbqmCJ8JW6LVEDAH2Xzjzav81SxeUfkDoTf6W8+gwh
drgJaLSkSarFdH8ESsVwV01PFzuA1NDa1851DgIF0KVrRWxGCbQFK4CmxhrAMc3i9JWbSrv5kQ7K
/qc3dcgHJ6zlfq7HeHieGzEhI3EOny5Nz8f6ONba6/NmGofjtaMP+XBaGrzcRlH/jhwDKifvHGWd
+7RJt+Rz7L3j0k8HvcTBLlN/hyEzcOaYuHIsqpmkjUskdxU+p7toWOUbu/m3aHwyoghJ6rtsFIEb
XZO1X55j3DCjzM6LOBH6dDyVhNR42DzT8p18JY8Ho1wdZVWZouIJBt3+9erOjZ82Na0uWBRAGE1q
ZKKcC2eu731/0/o1VJ6B51DSrc9N29HsVp0MgKRNIkE4l6RmFPFG2oJBHnfelLTvNbwZglInQqVE
xMDyOuEh8rrRXTd3cPrACwO1McrGUTER1aXrffBjJi9MGOapW/bo55bysDIV1Nslbo6SXJZIzj+O
MF1ISgoxvz/XU+RXnIJ48tADNwsA6a6jrwIcU4IXRLHNymlKTAYIYFUm9sh574DcnaxSBpOHdiip
BTuov8nS0cYSULoJNJ+GAIs8pkbzFk2ePcXc1u+7HYdfGvjupd0W+jB8QlQeHEd41/RgT6fRMunl
olv4TE3Q66mQweb+N0jhL1kwTuJ7XzvqF+GJzpqNm5GvAQ1WUKwM3eY0e1p/3VneKDM2gY/PtSeV
bRmTITwdtZ1Mrm4NJvxF1H3U0cFQLqMaqify6vKj6+cQAcINqF8YvE8GLUJDLzu1e1GbrdmLreuj
lPch0G8pHDQY1dLYKJ8BUoZ8rsf0u61RIt31NP9fDjS8b1WzweGVYiLnt9w3+9w7Ggha2Hr7VZUx
7X7d9IPJBMjZ/Ty0XXTexdDelfNuodTghFhgAMrkOTLIc0ZxGLpCAYU0NK2MXiwYwAfFwf+DqgRm
iEhxBceGtfu701LdmZjW8cPnhySZSFLTM0dLxwK5N96vaJ2TL3M/jTAYYpq63EmWjUvM9/THkrrl
VxGwEZAsR/puk7JzoXY262Si0QD9/dqD2JlG6K8ohkO80DrqNRBeFX6u3l43lyk29aUmd67JNDzU
o9mxqsyczjb3vkkX2BkVtJvOIzrAO5MG2LQesDN/qxgOJAP8lN+IoxkAwgANX1lOGPYTSy9zSkaT
ddlEFPXs52FPE80MsZU86dr69zFbem02mWb7U7vDEmAktALUinCf9is95BYA0kNl54jxJaTZGJj2
PM6l+zKVE9myuwHnyhNleL5r4JKqq0cFRLE0yG3N7hFDYLfefOu2sv1vH9NpyKthiWGR2iV6H5xB
+Y+z9NUHbP8xZOnODJwPc5+oC9/a+1LVQXNk896kl9anY4CDKJfzLJvmVU8HSWlTt3CogsYyAsup
6W8vuVXXcWp7qA1bdm/1NB+STGXCdk/hykpb7vo2+XO0PlrqVZb7KwKB7kXyMZ/XKtw5EfON1WAo
Xr4rZ1GPAAPVX7vVM6MjXdsvsoCOJ9l5QDiJje6luGlftyUN3/y6Dt3MGfrov8EcXnra2jUa3owP
1cYZtOPdunCstBt4n8wWN8h8i1E0bdWgHqa1xqfjSLyZfsj17urelvFp9kOL7inq6l9pb5av3Qiu
kC1My/YMPmnKHF9M88sJyFQ8E6c1fkclQdeTVGETFbSVTog8YJ3vd8+yBU320DYBQzbTdNdJu4/n
lpb3La79Y/pR1yhB0GGHCosV30Esl8vYmc4OXqPTwzqnMM2Rb2+nrJ224xrtXh1c4Su8Groc+9u7
ddxIFzaR8f1LvTiHd237VH62vGoBSK0O/d9gsYv41se7r3/QW1aoK3Z2reC//frsOa0SORe3+AEA
P0SXxcyNe+oVgVYZY0NEkhVuTWgqZIy6al0FiyFIBpfwxUUXQDvYlON0Hx50soUHI/wjGqDGi5I7
yj0NfRcgmYDeR3rJ9NFcmcvKPU/MXqbn41hYbAs64KlL2op+QrptJ0CKeFf/khQCCuStXT5ihrKE
0x7xQ27I5LqcF2L50yeJlIgpD+TQ6bo7gvzE2tVnX66A4Jlsp+HbUEHS/En44/hhbFynyfXopxRO
FAQrdEQl/eLQzehgKA31ERcauy1WKWwZpA9jObff+hX8nPukjF9CGwX/rZN1y9OSiFFklW3in8kg
ZrAId3Vhg2Hiz1HYOvu1rZEPo3tkIEXM5OJbYOdg66BMFwVkkNSdM5/C3XDJGgd48kwwQzSfOHag
AnDVwZKhBRqwitwcXtQBw94XX3VN8zyHCmw0Aj1BCRGgrrmnbw1WiFOFK8vWBCiISkquzHucLYfc
156lc52S8M0V6bFBGltGyXCeOnh7GU87w15aA6X5btefkcH0QWYDJEewnvEAVbcm4lvniRvP0bP1
dWfsXsaZSrZIcG+n4ZL3dcrws9LRJ5kTA5HuKRxvDhyf/OY9NohGxnWBkTTLTOYEmxf2m9dpKn4i
98U5IZ0a23vduC0H86ihxTZkFNFpi5hacy7UeD1D91m/wJWj4QeyrVRFJz3fPFf7LGB4NfzccXK8
uT1O64gn6YvRVVSdlxkG6iX00ePV3KdbvL7soGl7Qd7rUd+rcZPds47c2r1sQe/td6negevl3LrO
C5IqU1+bqE9jxk0zPJHyWy004U66td8A8DriYt1Rq1dfWzysYHyCsXkXZdild4mKIV3W3glDfmFg
5k+ywsV0GYQEo08Pd3/3Gc9uKZfa3vwS6rkvjE13e0lLFYPftU7Pt3dG8xetGHCY67fxdk7rqXEu
oJW+OnfdQRxaaSFbVWD335vvrOtZOOWgikEl1uTOocs63wOFQM/yuSBYmO5eZL2tFZ6Tbkp9GvbS
PCC8W2SORg+8qMZ4BWAdCArkUu5Dmq+kROA01AVYTvXSa/BkWQ4Q2WTR4/hayRqknkK7HyfRheiM
pya9CYvcPSLBbUqWH0w51dfYVLfAj7jBOXlGxzCBfLCbeVq6YXvS8PzHWTpTVbHDRGPxvd3iZc+C
ZkzKMw8ZIdzQw/5mEknzUoz7qFJUFd6RAn0M5UTmYN10WYDxaXtqiONO+JC+QVSmJ2W+90gVsWPT
3rx9HHxL9XUuUead1lD69eu2wp5/rxKnCxChlVh7hEL19NyYNG7PGoXw0+TIZvkUHjaqhUKWx9u2
UXxzYsjZ96/EjPvAWE0NP0Vpx7Z5kxKGhtxUZ++BgSF3AbXqo3yygwqgizDNrzN4jGi4Qytpgvth
Dp3jBGDdmPO4puySbGNqxJkONYlOgDjDltU88vLONpV+diCx1JWQabd9W1PArA83GWvvfqD01H/X
IU6WB2HZCMIWzg3N1e5d9ChUvNQX4uLkkQ+1FSzoRwhRnkrTs36EqpLtyfU4QOdqJzmYtyEVmm/k
2vvzo4dALf2ypE6y/ghGv+V0BdXu3R/0OVEB26dx/+TLyuJY9hY6EsHIyoZkL6haXRknj6R2xell
NfCL175f0g6sNKKby5eZ9+cCEzyvGaa8gTjjGUae+oQbZ8opW2IEGeEc1PfE1nAqd0RW5jIpNxr+
icklKfcofYRuy5imEk5sVsb5lgSdDE/t6pTtBZWG6Qon3MT4zK3cv4xSUAaViMf9pefrpddBm778
GFbHbK8uzi98dMpV+dTtJe2tkVv1RzisPD3enN6A6MGonQfYQ1x2evDevcAeWbR/dxN5WArNimCW
yqgA9hQcvrwjuYgK1s2HgZHi4jb96TB7L84ud/Py7kDpLDfaBr6PfjNBkwhIXdZ3a+VVf0AidtIy
Ed34thi0LfHwhMPr71aYANjkVGJp6Ayps59DN8T4xXptUt1Hjlq8S3iI4z3GO/e4Orb1auzc4L+z
WQflny4iHfq0stDVw5JQtlUGFgOwi+SFYYP5mPRRgPlxLWDG0X472xJRPlKKNeI07d2kJHO8XB21
OvqB1xwhQ3LIoPs99MxjhKBjUX7a082LimAjzfl9Et4YschrhvYhUvH2QGAKI6BdHLY+l+DAKnsz
rQC8loHTnB3bIRjxQxUEuTeHKH6pkpRVd7SMBbqkl56IVU0uCu2xySRNj87cLVmcQg4DPiVrSeoY
lL8TQ2Mg0AoyKhASyHaYovZHpxb35xBM2wTmoNHhobtIdab3OP4BQxzElzBR4o35KKS5ntqAq6+d
p+YLpIncL2aA6rlrB//2Li+u4d1vpYmgrSJDmdZBNOVTp3X44ByuuzC4sUF271SOxyE4QsBtL+za
IyMZivlKr55v0a0MIrkbUMDbq3OoFkpWVjRkThD6tw5iZha9OWSkxVAim2AM7JPxzlsPPLIJBpr/
k8o7/quito1OEm7l66Ei0Jp0HdzpRCtzfHBzRM/BxBz61U8hQy9TOZtvu1OzO5eqYX4F0B+f02Rq
CJDdZvvWsJm5X5pp0Me5Z7g/UBNO/r+B0xRmwDx0No3wbQBlSrYyW9LkxhRlmiz/hc5sg2sVrYIv
H8ZlBzqE2SPjVOj8gkRZGlR3Y/Q6W5i2HINfTdT0sKAo05W7PRlKrb0L6FDEVdg0JXdmsZbwD7PU
n26Tej+YzsYvG7afOlv31O3yDbWxuGpoN4zKgnZEOB5Jnbs27KoC3pW4nDFupyclbGXyBGtI4qoh
Dr7FCAHVNbZohH5r4O4VaSABGwX6cdncA1MEE/4EcnOz1agEVVnFmT+hGSP0jQmCA9cRigO6MEfm
X7z1x8Tyyzw656XaUFWYehYH8diH+7jx9nQFqZI7LezN+zVLQ5/mVc+Nd8GmIUUaMCTSOw0+2Fqx
ItmlzgS+bQjRUph9NkG3DJdBNUtd8LqyEheTKg+kk9Tu3eEnDnUz9vuNTUji0133Fserx6ovqQUU
LRQGpiZRdW2xeNw8mg5esHkYT4vrIUc0EQQuI9ZNPxh5+BTnu0K3BKuwC4vdFnFw5NVYBh56I9dc
Z9luX2qU4gNQHB1E5vUtS6YaaHk/0Rq3VwdP3fEJCj19T+H/+1McrA46+VlGYb46/eHftchRzT3M
AW+DcyCrPknSeyv4x2lAx9oCC+VRU02SJj4235KI+SgH5RTVZY96OPxuTnVz0pEMRO4emwvLJ9fp
VbcujUYY48C3R+GIpNZuZXT11oTPrPEL9pcu+Req1nlDkhO/bKVGazDine3f82HAv0zr9X0+RvuG
2nxKWKVmDLB/Frz+h+9Gj+6YxYP15qyL2ip8gazwa1U00sFdvsC4Xnh3PRwdxw5yWaDCR2t80u4c
Ht/qBPg2A4FqyO5efL/Ou2Bc+/McHeEXwdNJcxXqZnq8aWl+AYlLYtKOqZlzf1DVa9lqOnrJybqH
KOHs+yEz5ZlInvmtxmMuyEILmXhZlsoB7Zzd8jv3/ZGcaUGPspDlCDSnZ97wPMYf130aYt9e/WOu
0NraZaDVbhbgZb5553yP40MzeXYNuyzb7gflzwUm6Hrz/QoRanCE7SV05YzGX3fmzXECMqu3BMjj
57D4mnllnNjvx23EERgmcRMDZXT2qyztgMYr0liGxSN7JWfCWLS5l1xx7/AwyR8dom6865N5/Tmh
oaiLKQx4uzz0xfu10bFkpTCe7fZV4bJnHr3azvVnHOz1fua3xYqaRtD52OYpjk5txT2cT/0Smvtd
VaWO0XYE/uPONseGGEv77Hc15DxnoAjHdo67Mo3OW9OpGyzTpT/jUSS/h9UzIyrgwX93pJ6/B5Pj
sqMEMdWehqhcbb42R/J1HruWestNo8991AqHPctqrOmSfbwuYY06v/yCILOZi2VLNnwR2jWc3mBT
or6IFY1oHu8RbkruOIJoE/no/lyDrX5p59on6te3QI19z7j2xUuPURdj1RjUMLsz6SIdlsQrbpse
EwiG0R/ePnhTjj6kfN/3EtZU101TURK4yE5MxvJBxktCUQsqUGj6KhYwgJP7T0Jwlr/0z515Up0G
s4n3bU1OjvZUfdfwFP4t4dh1PwOXdRAwKW6eYlt30Apfa0poOjqHKeawqpdTVM9V94sHSEhsw4S6
FoaVUaxRqMayiPyg+zVSHp/d3TU/0eB2YZ4cIfqlSWzhnB+zG/1ajT+F54Wbs2EwjCbnm+hua2JQ
z1TpQZWp/e2zw/DcjWjNfmvdGuduRhXtFuj1mumh3bhm3o4KKjNvohZUAZYXPPjEEo3s70CTy/kv
bVDgnpckMt59Z8wwPjtCa+41c+x+hmE//EiotS9QOoiy8x8WG85lgUCQFU8i0rbgNRxN4Ny1LZfA
9aAu4JdW7Q1avNHb6os+5r0718E89ddwrmR8v1GinTswYghQoSZ4eBJoF1FQHWv3XHkh/HjFMAbm
kVTLazOnTOtuGEwfez1GNhujBMZXoJl6i9KlIfyB9hv7EI81UKQVNXToIpOJy/2Ixi+jddCSR3BP
2xkJtuBTlxZZPMZpBoHd4XNpQIZvw2XSjgoeOY5xdTILc3xeCYDwDLtbJ7hwDx5rLkVFyGPqClR8
C6owft5uXPOKeO6f7BpPb71e9Po1nXs/OKndLX9HM4qTpg/7stiHsv5bmaD0s2rxm+bJxNYBkGEl
q3708Mv5DbKR/t5UzAjcGTdMXnumfWImBhRt3aWDLkNiDFO4vpXsPyHFqOVM+xmGhnfxiEv3PDeL
re/2EPkv95Rb74Wr/cmeCRhLykfXLT0q15544wuOdnVTrJpERUiEKJ6Tn4HDrMAh7e3nTgKiuAih
Ebwn5ZiKxy06YH/McFj/qQwQwJxF7B00GgLj7Hg8DSxZTCsKnx6BGyjYYMb6EjY2HBE0KDGCB2DG
vOZ0gpZ/yUFkPMg0cJ6EAJateHtFSAoPRPT4LqEch7MEEDjyaS497oZUdn8bzht6SrjTmPFHLCtZ
OkPnUOdu1o+t2+7+r7jzMfGtUn9ney0EWylAa+sD/JlebN83/XuEB/uX2mCIOoo4EjXH2IHYn9FJ
emCM0er3rsUNhybc8Rz1sLhdxxXVV+OnZukN8mhz1Y9jNNu7du3qv6amwoBSjevw3dNyDfJNLrub
hcMgou/4oI0oRxvUvJlXG8kBPPYJKLGlmfLy3YQ2OfsJi+Ps6sSHOhs7mwcvwEU+Q6Z21M87SJVg
ZG5AaFb8eNSfYDwAjpdELQSdsb3hy9O8J8eHrdPkRbKspOmXvTZ+coEr5X0ZlEv1SC5xm5xQcTXd
U+DqofpqyK7yNe1T2kiUDLRXFgGlMslXi8R5+wYxLn7MLgzRiZ13pz/VC1oXruk6ptCCL+xZNawH
+LgI63ecRrrtuglU1tA8xshnv/Ru+zbs3O0MgPjQncreoWqUfd3+gVh3gfcQDazpS6TdER+GBL+W
nJNIfUFenfxY5la+dzEcD5s0UgLLMr+K89ylEaeprBfCqVhJfYT6ZXqdVSC/oH++LfIasntJXbXh
Dx27h3yB/6R7MlgOVUUsZvkT3MqnisFFov1ZQ8XmhAB436KWZOHwaCJ2JoabwNltxJ48okeAauvX
mFysiCGsz6uu6VLq8gj3X4b86X/Av1V1F4EiqXMTIVWi60Bozy22iKlg8VPIp1L0tTg1dLyIYJJ+
QxTZu77cnys6xuZuj9tjvbjuoH+2sNeiiA7fbsz9ggCuuK2nfyY00c/anUauiUG0ebsl3Ysq9+S7
YBXkZ+y0GiFiJVguFHEyh8WwKtZDtVDdT72vjnggLoc9CaTszXbyqnS+6/YlTLISrVz46C97s35v
dbiWGa9wLDLkm6UuYpJYVbEGDurfMfXxTWuH3ocLn0zySVtNLEXEUkKdsQrBXhqKf/SQaWkNTyhe
S3Pb2SBDiZ+efmvrlnDK2X9eXJr0UNtinKXYf6yzDzzYS2WqaxKMATuj6W3zDjKJhj53oJBq9h8t
+2UeIu6vod78J9CKZQVj7Zc/g0li9m1CkFDgJtZojn/0S+bDQLat52ocaUfPVYx+dsBuud8LL6p7
DFSY7xi+g86sedKUuPfNkxq8oqw1axZDUMs3lUb1iHRERjpftnZyT0psjkKvUQ5f2dvksKXe5t7T
qJdJ4RJ/+YYPXeA8HJ4UumjNWtovc1RLel89pkGRAvJXtGARdxUvBeIOrcXyifvpHOVrDONXYu2w
wdAl5rNs1nr/PMwBGK29qFmRdt2O6V51wT/gGp5Dy/5leXXXdaL35rXmKZnD93LIw5AnGWx4IAYo
s4p4CpwkM/sN4CiPW6s0VT6bunMKq4mgvnEfbJOWMvNkE7wTYDyVrAN5CHGiqprB0yrHWQt7rOs7
xO+AJqdnBwH8vynLIvb0/rAgQQYW5Zd8ZjrvnqOlZKUIJErJPFTrvp6So3W3bJ1vW9Kh4/5P2nv1
Rsqs4dq/CAkooOC0c9vuYHs8Hs8JmkjOmV//Xcwnbdm4d7fetU9WepdcXUWFJ9yBlm4A3RPvq8zS
76mNNN/bSGu7Rd+GwyEh6cMCIHLdfpu2E2STLrT62KssyrGt6Vjsaau1Ofo7VfoL8HxOmo5V7JEF
DHuqdGBbaYMEotxoTpTRZ2gNDYIRsEY4EtlYniulyeOVF2dk/IrDj1ibRmn/EKKBbkApFBR6YugN
obiH9hPC0yOcb45DUoBOmKCdnYKbyFK1UxX6LiDBJWVN59XCvvpnqoYZ/52q9msdqypec4TMy4yu
01fPJWReGt2YQR1o3OixgsSmLWxQi1R5Kc4tgJNTX+FRAvObU2b+xe2LpDtIeiiDfJJebPrA7bWF
KeKB8+45KI0RLTXyEIxqffYCZTj7upaqK1rUSbG1Eqf/i+eTUi1Cs6Z/iBB680IfI3+BgsQzZYs4
MndaBQr/vqRz+SuJXFgLYyRac+1bfvSEYlVLyl+I5mjmtOknOADPcF8VybPRl7G+Rt4G5KQ39uGd
i7QujLxUjfaxlZuS5F8TbppyBQe5c+AOVgB/uaZugyXQlCD/boBHQuoClk8V/ghARAJYZEckd5qh
FN2qNE0H4oiHAuCjqpKHn40itcs77q72L2IAyLSTaDX+tkjM9BV/F8UE3xVm1ZcwNzJlE6SxfQyo
T/K2BioflokAqmtVSiOLMRNAEfLQoKFHmlob9xqcyAK6U9wb3TpJqWR+HRPTO3c9jT0s6Ar1KVLt
uLwPHYzc1rXIRXDsZGWW924qJmB242j+Ou6J3iEiReMvaMT0j8hzCGxIA2k80yj23uyK2In/h2v+
FZK6Ll/Xz+RCYxhauzWgw105drazTGPdPaEJEzTrtneqx07pNbE36RZr39zSFV+MOqx+jIbWFeCU
mhzx/zgnZQWw4NQSAEUSYWDWRA7S0VK61rAv1Vgd72HDZPYj/OrhWaQRgIg+LKDdT4FZfVflEh1H
LnxofrA96Kb1cWgrqzAvCwCUQSfcta4mPBYAqdwdrYL2pdZT8UrpJQwXIKFQ7AdRbNu4K3rl9xEr
ZEDerTqoC0gfwY9ydOo3h0iOA9gb0FF6wKe/dSIk2ogVdZwl8Oi+fe2UqKGV13Arbuj8CAML8p68
GE5RjWOIGkORczyuI5L4aOUMWW9gCpsAmW4pRGS8CSMtwgY7T1gTae5bG0Mlzn90us5xzhLWECg/
2XlPClXD9tRbnYM4gyC1Sam6KwBuIXS69bJXUkA1CSTVeqkWWSl2hvBBokXkFHI10NhzloXhVV/S
yGzhzzXQhOj8SnfdGkI19kWV5bRsfFm+5aVSVds2ieGy+k0Tr7QysCxubzctQOcjAU24pb7lyAzT
j07zjIJrKJKdRr13orGVyZrKhFlxfvoxWbahTh7XGLq/67BQ8e7gw7vg24NI6b4R7SSCQkCXBscI
AE39hzQudcZF7CaoFFEjjSXvuj8cc1gEXzu9Bjyb1sQSC6HrXfE8oH4Enm8EU8rPtc34KzFpE+yL
PGp/Rz4EpQWApYL7IZfizUyV4RipA5swC7I82rRFk7/0YZ88yyAeKUl0xfC94bH+3QJTsSaiVHNO
/UDJV9ipDDrofhVUr7R789l0BzCEZmmL19jPp6tgkG6yhHSXxnwPQj1wgGArF0FRo9tSG8DCVg6/
Uy4G7qKvJloTIK7KwPtau34UPAvwXPT/uVfj50Lv/ZcosfsBrGLdnKkOlzlbcYRM03iq3e5oCFGI
N706MTeqBl13kVOA/CMH4sxVJcbwWA8uDF0YZxWIF6hxX2I0m1wwujqKKqjDD5BssMT8Xo+5DeGy
U4Cr8jT+UDne5QoQafpdUn9HegcuYruCzIGOQdqpckmLuntFUWkw4CKG4SlJXQfdaVtV1G1NiHkA
G+G/gkYCUW/mY4g8G9Idr1C82nKD+p5XbF1QTx5A8Soqfoy848RgaiSeyTNtf5mIFGy/GlTlI9iT
PrgDt+TxP1tdn+4tNF+yhzFOml0xliW7hJZSwN41LIDQNAZehwr80FJWdXuMxsz4XuqAThcSwwL0
6cqOUrfiQOgBUGSBmqI0XH0xSNJ/wfRI6m3iltpfdDvwRe1R6EUylh49QuetN32NRg9A2KNfNDZ0
+NTRhCyS5zR4i1zPxFJG+eBvyH9S5SjLMftKgYzWj+d26SuXbnrsiQnUJXVam2ipCppyIQ0/+MUN
0GgLSGG98zCgWkHDWA+dO+rFwtwBhU2iJwNVgJZpZlQDy6a2CROdqDtIA3QWV17eEWUUhFSLIIq5
cNrYrKyXVtMN/we0Fc/fplYbPgCfEg71RaR92LRgM3IKlv2O4kpR7Cq/QVbBDAFRLi09dGm9GKrU
l2MuO7gBZur8nhBWh5YugrodK7szCdiLobyfask/AgQrIiAKUrxEpu5QO+873z5lWlcVT3Sr4Jgl
9iRtoASRVh5jkdbRupGp+a0OvSFcQHQOTy6dJ2J5gE/fcm2A1NLq6UjTXAmGFGOFgRTZaaOWDkDm
xSmVowm7QRWejcBRwOwlVtuSeF8Wg3ZMq9E7qVBvHhrNgoe94IIro+cE2p5ztGSXakRpdQjze6ka
qqKpR0RYSCM2WViYrg20tzGrn2OCeni5onoLXHaR2Ibs+g0S/a3SPALH1wrtbA8N/Kqt5utBAqcH
PmDiPTkDCgvFvS1ABpMpkm8Jb23BqDclBBXY4cEe7XFbwS3C1GKFOLX0ix9Wbo0qGSCop1UUtDnE
9NSS7iZwUZJNV1mp61kA9JjoO1oWrZr+zSuvAJlJ17rrDkqGn94zGPXRXutZ1xF5qQEyCiKrpbto
hDb8EWi3ZHejS8BBi8HI0y9d4Cb5nc9NaK6a2E6/O2gqqeeKfv7E1uaSt38rbdJ5Z10ODp0bW48c
FN36IG72kZLIcYstZJ0iY221FF46D5/kcbDKZD/knS92NTVP7+B0umrdxY7PnalXo5+sOjWU/XPN
mcY7IpWWBTcDRYSvRaOH431lR6Z7gGEE30onQYXFRU8UMITG6a/1BYA8aFmLlNNlErdCIVlT+SiV
J4onUHf6iAbunYIkHeZjaMBwekY0CtAxigHneLUz8GdppbcLMu9uKvQVaM13SQokDqvKczPYEcj6
ptdGqMQObQJwF+GL2ZbWDx0SDe9F3jlPWj6meFDolDwHGoyQheIkJLLh3UlJxB3XXETSHc6Gaxrt
iQYVbxgn0niphI28vccZP7ZK2yJ4wOd27hSzdH71fuH9jFiAce0DDFcpNFDZWTelVf1K/I7wsTMC
CqES5zAUiTr+ZuCOHcw5Qx/f8tFT3J0e5Uq5o4nXf21T2W1Sy9KrbV25fXtM+xLpFRtUwXPrUOgD
PAETeNe7OaxT1H869oqMUAts2YHHMeOFvfclACDAk9wOCAaF7pp2d7kbk7Eu1lldZE/D8O+9E1r/
UghacatS9+llQqBJraXPuHLpd47WUyk3I7gmRWP0OzeL/FdERwKyhiZxHqCzoniCk1OGt6mG4zd4
C7CqgQkYfUEBt8l2XO85d5bRov4z+v4jxS6tXJC2U66rVDKwqXCliXUFE/OZRj4NalHEymnwfQq3
pZdAXXdbp/nbdVZNesoBytchqApSderFGUVCeGlHD4qoi/BDhn9UTw3l3h5roNM9zjCYE6Dho983
IrcBW3sVCAqVBm3BgUr6cO2LvGJqnluPD7qkGAo5vXTbZVdRm0ZdRBtJSCpD185xKfpga1e2P9G0
ikJ90FvYBTQQFOp2edm3/UpNyLiW5L8qCIohBJElswpCidcitEBfLlx4lS6ylR553R8A9OR+LrBT
Z6H5sjG2WSU9iCS819sMDcFxjTqY+eQXaCasUO5oH9XOptHduC6JEyg99lkM6u2ldguDlrFTVStp
UHEGQKeWjwjABNSzIC6UDxKhsa9D1vXuMcPR4dXGGHYV6XrTvg2CxjfV9MEJiXvp2nO+6dZCl0X7
D5Rj2ToLmjtqukQREIEXLaQUuQZ5AtJVIDEA7ILUTIOxWZqv+ZT2rFxTFh6/2MqTvWOM7kupSljP
tG/NZ5mrwwpqeXsq2jLejMBdPdD0Vv0bEj8IHvghVOERqiPZGCn+qmuyePWE3Iwz8ZXpli6oQEYw
1qFwa2sFlhPSHaCRQRKCnIBcmo+02/WkjF+jpIvdezuOlR6kd6yuktBCLsDRbP6zk5uonHVmNx4K
kvZfGWQDqOpKFz75Y2nqUOkgxyzAITeCbiUI402Iir5gnznVfaZqrp5TZSrTp9zwqKOkalr9TbU2
/5lRGuYXlKlNkk7FYPjZmkkp17ZT9KeE0la3CFJXOH8sVaGRJOjQbz0tcpIliKP6GREJK4c5bidk
RXWeYhdtFeKuN0o6KVVq+t4+syp7XDk0ovK13ejIWttg7++1SWhoPWR+e+JibaM17SawaBrXgbIV
SSbFMU+aobuHDwBtokOBRNsXAQwxh6QaNKBaVT8tKR1sv1LVsc7Urx0DdizEDtk7CEq1Cqa1EVxD
Xwl3VtJABQsM6f+ANxCCC66crj75Xm9VB9H0Ezqt1YKDAYfCP0VNkhgHtXV72iYQWoJoA5rBZuN2
EcRADQ7wr4Aa8A/MzfIz6CEw3wQUrUQmyIHxyH/Ws4OE4KDsyVpaHXZwncXrgl5UhiIERBqKEgFI
tYVLLKUsHSTMo00ZkzhxsgJ6g8ugFAreULFru3fccuhGmkKZoESI66FG045dcwaWj74tGz+3kTTx
RnB/9dIMjEacvIqegb+ATxx0PGo+DI1yqXFZJ0/UgEYYmiibm5uuxmdp55gR9ERabo3YjChBGvdD
R+ttqgTrbF6e3xWp6egvg1irf3dNIc6JgQ5svHQaqjyHAcl9pKhSS8V+DdmgurgHapMY3zQEJWgF
m4rSPVKi8suvYCZ9CNUSLIGxCgG9gInRaRJSG0RXJf0ayNb6FXPRgAER9Cjk2Bp0fToLTUaAbTJe
dSVgdDDhtF83SR7V7j7urFZu0eopq63TEbDwIILkwDMrLKMcxLPlICnZl2Fzl6UJnGS/LcWh7z3V
c6hS+5r4OaZG+aCnVPe/SWBd2rkGgKguy3Go7acwrwv3wYEqSfUiVxTkfEeG2RbQbpVvmlG1GXYo
/LXnWFLv3zlFSUsfDowOCA+SeGQkK931isdaqVN931BbsJFg0vXnUA88ZzWqOsF1EXXge5SJEJnS
jFDviHm9cN97nNidz1d5qkuNLNMpa6QGEmn730kw+2qLmmVzbnVZVOugs5oWsHKteHuYxZ66zNts
gNMFFUFT7m2K94h2uY7vPrpRrv8Kc8Ur9rldYJBtCYcsBIKv9Z0rpUZfqKZlh5qTZ7cRxQYpbFpo
FcCY4ls28gDmsOgSP7rz/VCtv9sq8Ta1AXjw6ywYCnE0Uafzd1kIHgFhNNSjFiaFPPxV4tCLXhFq
6bwJqWuqT1lR5dkJCxUkqkthVNW5cgpAbyOfTN3DFvKI2XXFFMUXo8ktGtVNRdGj7VB8WyWVbyRn
yuZ9fycswD9KKyz4ANLIXMhsTWsQKWLjeEBddvxt2K0ZAM6tw5831EU/K9nqSBiCJTFVrMBNfaaX
HrWJZoN/qg+gh5vgWY+TdQISjwGBOKmLUfG+eGO8aTJtb+/q5ZIvdUt6dhIwnYt52kJH6R7Bb/iD
M9FQhTHaWHrNoYuLYd2WyJmXoKJo0Xb5jpScUiCRvNhGfdFsFEu+pbDI9mrr6ycP1oB7Q3D1k9a3
pmPRC6GNLvYkYjopzL/T+jYbpG38LGsO9CLW7bALkz+O9w3NrBsr/0mp/t84+N0Ar0KIx56tPPZZ
jQ5dqDnYj339JVsO/V4eTGVdL6X2JUgP5Up42wRthGWGc8MpuSWzfnF86nqTmbjOL5iPLwOpZ2rd
HOBOL8fmOCIkQfzvqVtI+Q5vh5kDtf9LJkYldp1PWNx6P4i/eqds8iy6sQs+K8dSk1LVadHxyPlk
AVLWMB9bxLwONDxOXrGhq3QIi6fra35xEA39b3aZtLT5p6VtKfoYZP9BM5JHQG73onkKjef/YRCy
NyrjBCu6MdOmjVJP1Jbhtgf0Xb86lvYHOvej7YsbKsXzubA5eZXhyUmHUps510q2FKdSbTNHXih4
LbUnXb7YxY0h5ieBITQV1AUCuyZhlDbbIQR7Zm0TP5zC/LGOniL3r+78LJvTf1uv+SjT9fDuvAXI
aI9xqYWnqvypB79t5zTecmq4sFYfJjK7YXKld/0+EOFJBi+ueXSN30Z2Q/n41lpNP+HdLNDy6g2n
ZRadeza9I2ulhk9D9R/31nytpl/xbhS/FXB1VEZBim4Za6gt2N8M6/H/7YPMLsAAuLkBjjA8CRgM
kfIHFTr4eze++vzd+f9nQmQiJidJVZvNhAZzruSqFZ4mMasFnZc7tYbPeX0mFz+KTTfX5CK3AEt9
XC4yAWCxKNCf/PxkI0kaolmpBb/L7pb1uja/TKfp6CbHUUgycSFmm1i2qab6QxSfgvqB9DioHuwG
PWBgaGP+NpiUfWiUILO4GfWTK79FKEQLjPZ6Svs+ED4HNanrU58U6N8/qvMfJD5Ova9HY1BcfpA/
6usYFa3A1OkVeqtSyWFmdYvo9fqAl9b6/QrMzpjSZq5VUVU4tc5W/5EiUJjYNMZurvTcCW8+sdlB
G2VB1a3w4lOEDGYC9BXCFvASVMOcLapsDgy+qN9IIPTX5/dvR85X1BaSN0JooIXnO7axI02FXhCf
nFQ5wb8DmHVGow1AOfpvynP0JH+SarQPyZ31kKD6Qx31lkr/pTW2DZumzhSgGNZsjUPhm80ABOyU
r/xm7SvmAioeIt+3pjpd7J+mamqWDlDdxIxktsaDZrtg1+r4VNRP1AwXiG7FRPnam7uQj8YGXSYQ
YfHyxgLPLQikjlUGj7+lEo5YujW7EiIwQiUViuGsowehkghViAsYqzxsn6zui5bdU1kKyfgbubX1
n30Rn6dvAYJiQGUq35E2b8w2ufGrPh3s2Y+aXYZ1EAw9ymHDuYG/N/RfAvj0DgpVDemvlm2uL8Gn
S3EajHhQoM/i6LgPfDy0OSKSZuKyAtJ7onSwKMs//30Ai78/eXGg42PMXnRqXmBUzHw4d7SBhEDp
WXm7PsInf6LpK74fYjYHpe1Nm9xuOOeUtSz7wTd+M+ejEa071J/pq+5RkmgL58Z3+r+MS/YgpUm4
4szOBkVDJPTSdjhH6bHN31DVWykT+8s5KTZqOj/7BtXC4sZJ+XQgmSzLKPEGwiqCgO/jB6tgRBQ0
hcezgiZxnYCw50wCfTgYt8zbL42EtZlGhmRQPlNn97lduG7ZeYV6NjwUvFEmcsM98tMgbQ7XP+Ct
gebr6KR9ZHixem4gqR+Ri1WodyHAysGN9/Xg2Kv/YTypU+D9F/rbszd6IDsli+vVs15Fi7h+doif
EFkvkv31cT49iDp+uqZl6Dr1Nanrs09leoBbAE6o8KjlqTajbV188YoSZR6D+r5+bjP1+fqI+ue7
gyElsQ3KC4To8wstgSJdGd2gnmWGPGdsKD8r17JfkpFeQYJs1L1piOyuou9zZ1Sj9ptyUbEzKKOt
kBytjklIT2TUoJkuXC9M7vsasDQiYOYdghSLps6/1xAnYPia9a5F32BRUztfKp1yTGwz3CMN6b/B
VPZvnLRLCykm42PNZsfr5mwngsbI4DHo6lnrntO3MOIeXI7tqi6P+Y2teOFMkwkiNUhtgOtQmzuB
Uc9Xsip3OF6IT0e5tsktax2Md8LulzkiLT1Uj25EHmgc1te/3edPN10jDgLXXJKSwO7jwc6qSMf3
oR/P0lI2kOgRkVA2bXLnA4CqxPfrg/1LpD68tzqjGcLG88/kX/TpTL4L6yP0ZQBZyvHsVajgQFK5
9y1zZ4TJNy2hfYZgLiJb9U/k/LeQb1a1GL/9L7/AoVbFl9UFSeXHX9DrJoBiBBzOVaWwvcqvlL72
br/qQnMP4/c7fFPgzJYdLRoiu+uDX1pr3nyMAU2sJAmuPo7dBN4YVjROzyKtvth3lVw6afqcjH/t
fPv/NNLcBcyncQkDwPr3VbOFAfmYluZdMsZ7pYMqYqdfr4/3+S6dygxExZSnTB6I2XdNBcgRJ/LU
MzO8ayx3g5ou5Pr8yW5vjHTxqFiU8di1OBaR7XxcROp2/mioCafyVFgZ2PlfYfUFI6cQ1pDi4ksd
q+sik7dO6MUZvht2tm8QaRNJVDKsIqtN2W6DuoQDkB/i0P3iujqw3LXvVQcvLxHbXSGX1CjdXeBE
65wCZ3nLHHGKS+fniPuWipY0UbmyZjup17M2Q+hSPaddHGydtv+LY0u36yOY1te/7KU9Sw5gqo6G
F4w530mJnpoAApm3QQsjGlG63YE9y7sXExro9aH+ud/OZ/V+rFnQNpZ9XhhxpJ47s4E4gznHkg7e
zlDSF/rSx04XyjI0+oexKB/pC9wno/GcxNgVIwu0RKo3XFcJeFITnfKFdJA9SjUBK0Y9eejt+mP9
6AUaQnBKOa4yKk6IBFDbdrXfvm1udRBiy0J311bbgWvVq1tX3+eQl24X8gG2o+pUy5zZ5CR+yiD4
Sp5l3UQaVtTHJmpeVXMMl0mc5ksgaD/RlN1nhfGd9sohsP27uMx0qJhiB7R1vPG6Xfw9wjQtimum
w6/6eI4IvqiYuo16rnlNF52ph0vgicaNUT4fG5sX0sQ/BLtjarCzBKuEnqwI4elnuwQUnusPiTyO
+EYBR1V317fPxaFMbGt1lRDLUWdDgbscg4YqH7uHrAXpNh+ZRvqZIP6vD/T58DEnAh1uO4da/jwu
QMEkHq2BgcamQhxCL8ZtjYnO1suEdyOWuziUpdKfc1BnsPQpRHn3XirakOQNYfK5pM32F2ZKsPSC
Lv1lBdav65P6fM6Z1BQ0gijSscud3W8C9VvT8Rgppe9LZ3gZt3d0bRMEe7L4RrlVmyKnjwedwXD9
tbFRxjJ+nk1EsRFVuCPo9GZzlEcB98gXPGx2hvxSy+8Jvcog+ArZCl3HXQSdTPg3zEE/b366cxax
KleaTfNjtldSH6JS0eFHYA8gZgkDEpp6ifU/bBRifWnw3GtAxGajoKSk0QHr9DOhn0oD3gC2pKdL
/en6p7u08d8PM/3zd5vEKOH9YgWpn7OYi+JOCR4RjwRycn2UC7EbazY988yIfT/vXuXVmCsuylfn
UPwZgGAp0Zca3cY02UXxH3ARCyN5rVOgpI/XB750Bt6PO1vFIadKK+Sgnz1aU0Zi3Mtup+X15voo
mn5hT74fZraKwspFNyaafk4zCNS2K1YZlkfrqqRGPIHPMA6o2z2xcnlEMzi4Q+cuOUQyCh4GmNA3
fs002OyA2Fy/hsH9zN059z426hR2cefJ8wBAgIyU/Agxj4VXSrFG6bRZX5/8FC7MhnMkGZzDHc2X
nQ/nUmy3IgOtsTb8LhAvpqKy9PpHPWfH1hAIvObeL6obZ/DzoI4Kr9c0bIsiEKH4x20LYr+FLRPJ
c1BoOyVdjM+xOHeD9hCFT7Z151g3xrvwhSHGGw7hEv7GNqaNHwcUbtgD3eqcs6416wKhgSp4LKI9
etEoX5WLoqW73bwYQltKqIVcHjdW+V+s9HGZwULaML+mm4/YbdqC7w6qA1LfDo3Bf0yaH6Zzghm3
MMKtBvIm6pcNKIIesTeWHDF1JXkEJjUOBwk5A92ZAo2ixkrwv/vtmMWNysSllZE2kbsj8Cuc/Jg/
/rAMgiaIAc09RyD7QWyoFTHWHfjXFvytj4Ej5QM4jd+sTXDTg3Ra9dmi8DWmpptJNG/L2RPXjqIG
4Od5j12jf83LfY4ve7OhDIXY9kE2/dpBB7JU0Lpxxm2WHMzgrCk7L6huHLkLjxKtaQJdEhgsVUhU
Py4CIH+4GFrkPULNWgnzqzqSe5fP2S+drvQBnKCaeUskPVZd/ia9G8/vNMv5KrwffLYKeWpCYg+g
w0apvSkG1JThdjvGd7SllzngIs3Nbnz0S+tOy1MI3icVYePZaQjwTIC1IrxHlGLgNwWAZ1Ctc3Zo
M9yq5l846VNwwbEDwGTIeTUfm6BxkIP0Hq0DGnZGsE/7o+ycRWxF66x4U+xbB+1TMCPorwNsoMZA
mqjOS2CgeHQLBYTwcRyO3i429oN3MMK/LWsahV8ag/Yoitj5ZrC8Y9xR+1tq/a9whSqLstSVraPc
V8ihuigoFrmyLLotHCEfLeM4DG7Ex58CkY+/9F9K9O5K6LBwxEOsCx+r7k3gd9v8uX6zf3pIZn9/
duUg8SQry+XvGy3Uf7tYQtcrgh9t8/bfx7F1i1KZxfMh5hGd3ZZ1OoxD+Fh3r0ZZHe2cE5tYw2Pg
dcqNNbv0dW2D7URcxbOlzjKXtDC7Wolc5iSTdKv2WYwQYEEaNebZrhqadg/76kYQon3+UHSIiFQd
WkWOaZizhawrnvu6irRDkoAd9Um1rUczXHnfxu7R9O6q5FGnbia+4PyBuaOykIp1Y9oXfoGuqdOP
sCRx+vySroKo1p2+0KF/NMekKF8wKtj+16/I38WamijA4eSo0094txsbjBuaRiv1Q2hh+IjsiPom
k7+WvNV3uzQVXeXa50YQgKFmd4+AXa1AYNcRWgZzHm0q88a2//cXPtynwPPejzB70SAie9KIGEEB
4jfB7Cet73vVhfGbrdP2WLXbMv/ZpMo+N1/tYoVJpLwRb1ycJHf6hOSVqpjjVnRDkUESmPrBRNd2
VHEVDlfXP9fnWtg0S2oKeMWqlgZC5eP3EjH4wswMxSEJ3U3rP/BiO22K/VwGt/u3ExxtvClEntx4
Kj/d59OwvJC0n3S85+ctmgp7NHsUCaSgZBkGKQjuP3B+a3tf+A9KeF9kr9fn+elxJFUDyGRR6lK5
YszZgfe7McJX0nYOeK8twwh2Wpyv9RyHdlRTCgQ5ihsT/BwLCMuxDcOgPyvoafzLhd4dhKgIc1uj
0X8wofIrJcY5LjpxGrrQQ7NKMcqQ6R1Mk4WCYJ5W0kFSkFYwgsX1eU/H4OMm/vgrZncOV2jjIZDv
HqT+Z8BIKT0V8saJvzWE+LiDFF3Cqxpi9wBbcxPGe6e761BQ+x/mMcli8f2om8zbQ0T/AyWb1j1U
XoXS5rkuHhrnBsrv856U2nQYzCml0ADafJyIgX+NFo+jf7SjO/ObdsrFWg1/V84pTrFGLf/z2f44
2ix3GbDsmMql/tHD3mjZJFDmlQoE9/V10z5v/Ck0JiIXwmJK8xqd3/lJmMsAXueY7pPsOcAB3l3i
jj0UA8TnrwlGK/Dh17Bny3HfCRyVZD6RAU/w29ah1a7dwb7xoz5HFB9/02zqhZ4rddR54TE0nDv8
Q0Tn7L34sUXD/Mbsp733cfvbkCqZtyF5JogdP37SGHlp2+ii8GgH9aqQrzmWef7CPXn+ynkkIDsi
qdb/cczz9XHFhRlqEnw36AzSDFKBj+OOTljjVNXGxxi9Tx+VuQX2GwsLIYy0uW+1n1qULtPfwtyG
eJEgUoeg5kKJd4gQ6Qoi5YvoOywtu7lXlHWHHl74GtPk8WG7wNk54WUQFid4uPF3UdJxWtrqq4P+
x/U5fH57wM5MNVCB4joVttlpCKlQ6EVpxccizn7bwDcMKHfXh/h8c3wcYrYPMOFzjBpXrqMHSCZr
9721GsobhcJbY0w75N01LNrAHPSBMUwUH9X7Kljr+g143ueyFi8z2HkJCwoXSmN+cagoH5puhVWD
UhabSp618tkgIYKsDn1zFZt7qCWLroq2/i086Oc49uPIsxV0u74RY1bjQGg/fxcZjaMYh9ddBSHk
+qe6ECd8HGm2oysasWnuNdkR/rvUVp6Nx80ioKVsb+sDYtr+jffz4sxIK22bMHU6Rx+/Wy6SJHTg
zR0T402py0WLqLCevxXQ0wJ0bK/P7sJxNYgP/s9gs2tC7Y1ksr1gcnArYBOL5ofMtoDrb0Vb0yrN
7iMGgjpgaFSuPsG2UDIdy6jhe/kdhgna3vLvYHTLGlBceECFrbfOeCDQwM/a4/UpXv6A1EbASxFR
QmT4uKBYSDRaphTZEW340kdv9wXL0TKD2Pki1XPpPvThjVvw0ttDIQRINP1coiFn+sbvzp5aBTaY
Cpkfh+aH8SfB2tB3seCr1pXyMGY7q1u7v3TMsO1DdxoiB5H2Zd+/yXZtWd76+vQvPIP8CIt+vc7b
LtXZ7ENccFSZpvkxy2EPmO0yGrwl2MdQ3+levvDEcGNLXRzQMiTAD+IVac4G7Iba8ylY5sfK/AaC
f6l2h9D1VqF1rLIOLOaN4S7sYKC7xJokteAi5tSUQo4KejF6jkWeD6AaE3lKXggVhc0t8NiFd8Fk
91qI3E39uHmhFxFv2uRFUhwhNaOPFi676kZ4cGkE4i/qSWxWqq3TP3+3bfS8gVAu0uJYBYl230OD
WiOoceuCuTwK5UqubGJKY3bmJ0fAPEUN6ZjbVYkoTq6doR3fwsZcHAW4xrQFKGmI2VzAaCZxFQ0F
khIoeCb3k4r69Z196WBT9qTs6phTh0+dnbIAzffKd4LiiGXPQgCrOyHRqNZbZ5t6B42X1cY79PqY
nx5VNL9ox5oU4jjc5FUfvxCu4E1epewBmDLZskSsbGdhxbIuDdmurg+lTw/0hytzNtbsIGEhjh6y
FxXHpP+ShL//YGLWLuuVUt8PuILaxqmC4J8/uukKq2uzPoXf+ffhJ5K07Yu3r1CM9PQb0/9cGpj9
pimTeLdDOySltMLmN1niW+8hULf3tWfFf8MygGL3AlGTaAuX30MyZNiOHSSlzfVV+RxyfPgFJEUf
f4FwRA/Qkl9Qd3/dnev+nRRuitMoUHEZN6b8mo1ftcK5cYt+epSnaNZktxG/69xss+8ucrXGh6pp
jnaXrHPrsdXudJku435y3fl9fYqf9hiNFsk9AxKIngsFkI8zDKRoisKyymORxN/yyNukOUYUTfP1
+jCfLs6pn+P8Ax3B1qQy8HGYFNqgSS++PGJ4uM7Ec2Dm2y47dFh6Xh/o0nzeDzS7b6KKpU0aBgIn
8QV7b0jSzmE0shvLdmE+JhUHkg6YcuT+s4gQXZccenfAfJCMxcjR9l9kvskQAf3P02EjcHPyeJGW
zx/UHIFtG2eM8ihpMlXhOViPZMnXx/i8y012G5wUZ6rAk4LoHz9OHaL5ZWrAOzVLGQ5ZWwh6fFoJ
UWTA1iNEaimqXDyG2ggZRiRlJpAjPHPUPTfXf8mFjQ8SnO4W/Wv+5f/j7Lx25EaCLPpFBOjNK8u3
YRt1S2q9ELL03vPr91DYna1iEUXMPMwMMAIUxczIiMyIG/fOwVJiwqRlznCqIxqtjVbPQQx+Rmq6
cY1gq1prz9brmMd3M4GjTvN9FI/m2TxMw0kmwKNNnH+M3s+sYFbD3yoypbHN+KB02VHIn9FQf+/z
vfWtq70DWrQQ1/jiUZPbDdUX3WhsIORx+2QhBbuyL9ddyL+/j8fhhNal4zZzsqiM4D6mFeA0pXWs
kcbTf/qINyjKN+kOzsToLTds6FsE8S6OUP9WTnn/WPmMIkD+oT6Wlu3Hn29v0JRHL7LE9Isgj5BU
IDW0EGae0qAaXMOaSTYfii9MvWwYyV4pDy0cYKDXDF7qKgghku2lMzLp4vdpV9ROLo2oH9/10HNF
+srxXXC0aSgAJK2iU92+SuZNZRRjVNVOFt1J45/CsrZhaG1kf1IYWQPRLMSKC2Oz1BpDtqenelk7
0JFt5IbJr59t/jvQV3BrV1dhTWFPSBgK414WueNy4agp9VAuZI2j1z8EJIFM5o0kkPnUtWXxXaP4
dNsX5GmzZ85gMsTGc06hBoNDXBpUOi9XVL1rHN88KHW447kK5031tYb8R7Gc6pRCDGPshp/Zm3gf
nbI3q323ojs81dHvK/V4++dc+83UmeaGyTAtEB5tct2zy0KcII8bqwENl/S51n+byUMI99S/t8Gb
UsJloOW9ai35ahYLsIc1TokWVOA9pVm8qduVOsf1GVPB53ICqAuB8fq77Gcf4iudmlPYapxGgRu0
lvonGVGLlS/5i9++3DxV5pVqEu2hE6WLdLlcgWFlZaOgURGryWP3pnfc4GqUvoqNH7wn/svY5F/F
Hoaoyr1DRWxwkUNS0WBQgT/uvDc/33Xw18WPGXJqxScI+x7Q59wjnSW4r7cXfWE9+KX08pi/IvLM
/RryLonLadE6rlkJpzpuUVqoht+3jfztyV2vx/9bmcXavCxRrYDKyknGxwZCHhUFN7KA+t1/VhN0
qRFVQ9Layp57Mf2c/9H9PapqnhyvePHCxzLFgHdNhWTGwWc/o810F/nTanBCGanfFsqjlQ9dOCao
HXGVUKZUr81LpoIPOYZQyYNTIR+vQzDMEFtc1dvby3kd8tAJ1bnzQbxIeP2bec98WIdkPBt7SIyl
tD9CQGlrqC2n6Rc5XzH0N0df7hupG7IAagBMY+Ael348mqOB4ngmO0jwRZvUCGxX+BKiYar+1sRd
glAT8G/D7ez4NZM/l9Uehr59lHZPgQv0mGcihG7HFsrCYSevIbKvIzKdqYk/gJoBl8R5b6r0k0AH
rKM6Iwx8m2yU1O0IhzR61jmKCWqiQx0hglYJIae7vf7LlsmjBtdu0sLsBWGYGW/kCssllfeO6jjK
ObYIG+Ipq74GKPbeNnfttZT9FVAFdEC4H1izYGIaYiiMYag6QQlwRMj3tRCsRMWFbAPgCcgPs6bE
RnLd5UZLKBVT47JUp/Z3+XPI2Gd9GlFLPCS/Yyd5yB1Y/yPZ7h5AiCrqvoYcTnqW9sFW2sAwfvt7
F6LF5Y+ZeV3oWilUx6bqDC8ilNj6vaRu6L0D+g36U4X+yz4p3sbPTM4M9VHeW81p5QdcX2Am+Bfw
NCDHvArmBY/MLLoBcJTqwM9NG3ejSC/BvWuk73ko23pzF/uPcnMXmXeaBLutCSv0PtR+hM1r9+P2
L1Gma8XsAPJLCJwy2nWMX00B5+yoC1phFDpc8I7x04xpYdtqjfz3k7AJnrXgCbG5RjgkxWNxL9/5
d6oTvuhP5V38Ov5mDkO25S+ScaQhZTHqssk5IyvxYfK8+a/jbUN11CKk0tu//HVRWclZHvLrhvpn
A7l+bb0kyp8/arst4VjO8i8rqyEv2ZuGXuAwARaqzeK3xwydjPqG5ihP3URGbNfP/bj3XoNdpO3h
OIsPMBZ1/Su9SCSrvPvisyXt5cf2Y4TO9VHYj+pOrvej8aLpxxQGs9wbd6jfHgJ1bYbjOhFMM7H/
/0unLznbtzoqEY/WE42eRmvrkDRDcaGpa7Xp6Xuv1p+anKrTsKF/MysvyL7Ue0bVQXABpVEJ55jK
jeY1kJGwRnWCkVRVrW2U1fb67vZOXCMlp5lf7g0mqBWVavTMsoXIwJAIreYExU/tXnC3qbSFCbJF
JH041sHTAMdsI76OwconL67rmd0pVp6tqza4UqNVtUY8+lwGbyk7nv+nvTNBAPF5FNT/nskzG2Xd
wcOajZqDFJUzGtGxNesDBO8rT7GlIEOR+x8zM2emiIoSZd9rjhZrB62L9Y0x5D9LCh3xJBYIvWi+
kkgW8taUPqhDsXcyONfLxZNg3Itp6WhOnH9E5X2A0HakIVfmQvEZgLoVVrxk6Qt1pjWoAPCSAbF1
aS/TIyRTPF1z4C4GPP1Fk7tD6H6aRNl7mIhvu+RSlpzAATyeuRJdz94GZR+IzBQ5JlUl9NwsY5el
TDHetrJQ1aABT7mAGjVxj1v+5Tf5jTBpjMuqo8O9nZrdRotek/izCmWKqO50HAWkrmj3uw7+QgMJ
3B9Rui+sUz3JWewt5QOuN7sWNbtJdma54lKLafwvUJ5mo6VcrbiGnkEjR7rqpGF8hwSz7QLTg9a/
Q4fB12Ub6viN5gob14Vcffweg6dvqkMibRTlzbOOYMAs1XY/IWfRNg9o06w4xHXNmbDB9JNBZc8g
s87nTcphrBWY81VHAmiuKchr2l1ZHd0tFIPf3S0wjkZ7DZ47wdwO4js8brd3b9Ehz8zPHLJXeWrj
7lwZ+wSFMn/odkFYFEjmBYnNaha8rAdl5aOXHBOUjAEG1yJGz4HdUK0ZnTGQtFwZcnmaX+EWYal4
/+8/DaQiyZinwYQAuvRL8PxtXSEYDkQGSvzw3RjuO6PYt9KTFIQry3gNAmUbz43Nor+beGNlDqrq
wMy/y8s7er2y8a6me+kHavKqukvelTvzIczvXSgkb3/oFKTmOe/c9iwDUN9UKtRPsR1/qFC3duW2
+S/3GjjJ2DX6XbCHTb/hLANEMFOivUGg9IZvWX9sp0SDJtb4FFT3orYvIRC9/VFLPkI5DjAh4WvC
al8aLGqzgBSevmrhIlUV3Xn+Svnq+slIvZfeMUU57q0UJi4NIMwNN3I7GdDuBwfSZG7T32hJrYTH
pc2xgCYySQlE92r+eSx8Mw1gx3daZNWa4a5VjhlqVrcXa/FbzozMQrCg1aXly5Xu9PidSZdYMmEy
tI3s+207i5tyZmd2u60MKiMIEOgOKr8pJDQVwKciGlby1vKSGRO4CwFunrSXOyOWJqIPba87ioZI
k/oAAaGkrD2pljI/kzaiZZG7dPCcl0aQiGg9xBl0Z4DANPsMtCd/N3qE3HjKZT9uL9vi9pzZmgUH
mTFptUQAwfGs+/GnyDgBUzNStXaZWXp7MKP5t4g/zRTOzqjUNvDW+oXu5Dm0ocqpqkRGXItt37+Q
5BD8ti3r9faXLaQP9olnB/GVqc15t93M09BDFFN3LERO703JL5CSkw5jrj9WvKmZow5WLC64IGPD
iC6hNcABngMw0MUzEk/g2Cql9EUKeQ+31dvtj1rYrgsTs+qCEWRyKjax7kiRasOYJ8C+qY77JPnX
gzYw5wDb4XIGkaEMKu7SB+MRwcBIwlBR/KLX5heM1PYreNSFw3RhY+YUYy0anlFio46+8S2NcZT6
FQaExfWi9KMyu8amzqEjlj60MaqoRJ9YT1G1HN50naeXKlSxHYGGur07Sy4HeBGQgqYbIle6y0WT
vTTJqrHTHQHh0107UftLI6QcbuWLBy0J/AM0VSsHeNEmIEBGW4Hb0k6+tJmgEJKCqGejrPqtDnpz
E5kNUrNUGFVrsFuNccjbX7m0bXziPxblS4twVusSQErdMcHRlq8h8sXBCnRs0QQnl2kZXJDlvDTR
pX0Cg6akO+r41HmfRoB/nblylJZOK33rf2xMrnN2bbC8qhSCWiUkjd3PXqp/Qmazu71SS3uDaOH0
qEJdCxjepYm2QmJxyAxWSvPUvezF+sFLsq85wmtyIydPOhC57W2TSw5PJQOmNprxTJPNTHJNiqTO
iA1HM96H+MStLwvDjZxF/z4RMtrA1BSEOKAy5mXOZIBGvZQCg3QLTkpMIfWPWzoiHVorK/62uIr/
mKKEfrmKcaqVhaYJOENVfgrV9rPay1+MQKrR1Rs0BOr6dn97EZfcj9TLwCu1mmvoXoq8QR+rpeFY
wp2gv4jib4vMeNvG4lfR2JoGDMnzc1odwYi0ofUywyl8yDSoJz9XWcODSqMSpDyP4eG2ucVPMqcW
lwKJEHWSy0WkzTLKgVvD9JYg0jkgo2R+r8f320YWOmng86h+whOkAFvQZ8HIGHwV+ZvGcEp3sP3u
HuX7lqg+/OnrZ7R4W3NvmSBQxecCdZwaZeBmg0BBOlZ2egyE176N7KJDTxQuhcHtHj2UI914WzXP
4hoI5xrDRoIDrMLVR6bBfjXI3fV1WZX1YDiunwCaUvZ+fQ+HCjKkaD8g1alXA3hZ2foP+2CwCSqs
WRCLzKssZaeYzAUphiN1ky6pUb8IQpocXEoEK12CpR1nVJb5C/ByMryFlztOQSnVYqZ/nGDU30g+
b3ppFCgdyeKKJ/+9Sc0eeX8p2+C/AwdxRX4nFejB5Z5lODES02qztb4O2S+hO2j1wU3v9cQJffQx
dV66FijBH4IEqCqzy+o0ZDu1kzft2O+DyrSlAkiPcG8pJzAv21y/H6qjEt6bIQ8H5qvR81MYkvHv
EqRfm+ipavaVAKkP93zIBmzRCXRqqEm17XTXhtREy4cNitq3XXwpa0z0dP/3rdOfn2UNIezrfuwN
PLyV7DBgimytgbQUwWkh0MeYbq+UCC4tVFGU46+e6Rj9c40UbBy8mUq6yZqVILfwyoDbRyLAURrW
FX32YGoLuTYUdI0dxfsuDt8nBTq0kIr0O6P6O9VMdrcX7npAhQN3bm92dQ2LvlDqHHuG+UP0Hl1G
euOjXnWO4YPSzgtbLDYJihnx1roPwg75ir2bnnwkSBjIrWVEN8oeUuWdMqDamN9zv9+4DAYkn6pi
G0sfAzR3rrdJkGMpXuP2s9l+ilxUcqJjBE3D7W9ZDB7Tuk2gN7pwc1qkvukyr9AS04lPZv8B/Z/t
U0g8qcc2uh9Vp1+poy+VcIxze7Mrl29EuuUX2GvrejNmyRfN+iI2/kZ/gmHWs15ys7Az5hTGYKdH
L4jRuNracM7fhDQ/5ee/YZ5BfGYGJowYg+dPoo9uzydDRi0IXTgJytUDmDxZfSHPbRRolJFy6fqd
IX4Xg/K19I+579rSKmx74VVJTwOUHk0VUP/GdJTODmMNqVEZRLhUx/47SsErMvuZ5xsd7S7vyHD1
yrZPR+9qCTBHt5FbARWTS3sISqBH5uWmk2jAnnfaszY6zOr3HyiKJ5UN1WGVrTwproc6OTbTjPr/
2py/KQYdCfbKy0xH6/d1pd+3cOToSbsBdqtXB3+oNnUFFThw8nv4latsDXi9dE85tz9zvab3wlrr
sF9Y+Z0ifEUAyBBPIrrEmr/GUbW4n9xPUDyg9krl63J9Q9VH0d0tOVaDZDNFuLGqbcy9ITTuBf1Z
VopNtFY8XD7KZzZnAT1WcqVUAJo4irJTD52RbAwWlyI7XSUkFb7k75L757YfLWVm+hpcnZlyAy02
+0zYPwtFMDvkdDVxW6dfRTqdWfR228jivlFvgbMN7hgaSJdryUy8pGalaThhmGwC+eh28RYV1Vqt
NoK3MvG2uG/cY3nqYO7qhu4LyLWlHeFJ81OECfGLIbqPmi03sH009N+iElnK9OvtD1zKXxS2ZVp+
E4BHmxbg7PCLUtZQwceoWSmIXCc23N6HxmKwNUP7UHq/bW1xz86szbJlUZdRWGi4ic5Bz+Ufqvxr
4KZ628ji/ZksCcgZjRO8Y+YZg5VEqSz4BDThc9KgL6T/aKtT07153te4PiKf0wAQEANi7GOYOol0
7NGdS0TYAYwfofU4TCMfzcg0Qr4rlfxL7dWHMjjk5iHvjrd/6+LBmRr7DGpKvHDnzHWeNNbwjLSm
I3k7X9tl2SF5hfhY433hgzaSXqu1+Lu04+cWZ+HeSFQvDCFBc4KAK7s3Ch9eChcLgjyB8bOMuq8d
Oef2V66ZnDlZ42ZNGA+YHKJoB2c/dFpvffyUAdv34m6nCtrKUVozOP35mVejmGiOVdtPBu/cu6QK
HiL3V+G9GoG+TYP2ePvzlg4uZVlumvRNJu6AS2taIysV7FwAH3TeQOW9ZB47wdaBIGS2BC/3GgnK
tEOzBGryOrQwBZSbOahLe5LXDpYsURDBeXaG90POq2NtmGj6VitHaSH8XViarWMs5GjBFViK3W+1
WNrTBROFtG0c8TAVVpZx8bMA/ligjYnof69vZ5vmtYi1ha1voNRKQ8gP96qMqJUOR5+4VgxZAvmZ
U2zgxTrRBlhToDqzFSFn7RUFhRe6XUF4As82Gic9+zluW+Ej6neRn2+j90aw6x+wkgUV+qHyRq7v
mpPSvw36QY7WSsVLkYCfRK+YxyZ34b8/+ewnFREigEICR2aCtK86vpfSq2qief8tF5KTkT0rXvZZ
Ub7cdt3FDT4zOruXRBTT9D7FKBq76E3/ptW/rbPfDXBHCssr3jSdgyu/JR5TCSfhULS5XHQRUfM0
aDAmBom8iWNa7kJcrA2eLbrRmZXZ6WjGAEngMefFLt1BoQnxeWC2DHx0kR2gA3t7/RaN8TGTQBGt
rLmYwSgVYZyGFTWu8MOsCWXqj6r6Igtr/b+lpdNJ0fQYJyD+1T0E0iqlTaiz9OZbMDpm/ev2dyz5
wQQS4aoD96s6H8Mojdatgd0ZDtQntlZ89GpsW+lnNOShh/1+29YUNOZuAIBzWi4wnlfzGIXShWEo
yhQ61N0ol3Ymf4pHwW5fKmo58Urq+du3vmFtTodAcTCWgQAZiEObJyV7FDNpo4YfpXCS0u++so/c
TakRa/z4Poz9bV5Ku1gc7/q43MEHhZrMl77qNmJ1Mv3PRp/YrvXkdi9+tmvdDToIQY8Gb3AfFXeS
eJpQ9WN1x9DTCWocE7747BXEPUNjdioASUwf4IxpBltIXg1kBeVhe3tlFxIRSI9/VnZeOIRpxQ2Y
vDIcRMhfu/pg6sIGVBcQ3XuwpN2pltbqr0t+aTKAPw2u0YWaV5U7Cz3biMK9kxjhJkzFR1PIT7c/
aumI4ZIgsScdCoivL6MGPMXNwGC84USZirBgLFsb1BdlW0x4OOeeZ6ykoevpd0qKzKBQeqXcR/V1
FqZ8qFeUTnYp8vY7pbEhp0/0+8g/6s1JHE9tH206p65gs7kTacaP8IEBj6CPONj12sDW0rGcmLfB
d00D8HNtp0hVRr8buJ171WDr/YfqvjLEhqL1c4kc9e11XoIg04NgcmNCOTIbPM+JljFk7CfvRuqG
FGOKo+8fRuM48HHorgOFJydE26hBXdfuR/4nrKThm9a9rfyQydD8yJ7/kNkGWCbC6ZJZmI5QHPU6
OArFTufDh9cM5grrwAM2Df+4yqbkav+bmblhrS2zVC64WIpZDimkvo+RODUdP/6WGfuqak4tgtWC
tjc0u+1eJqDk+DtH/TbJTv1a327pATNh7YD4U4/B9Wc7YTZxK2RtbcJyw+BTKe+bZPyk0gyt40+h
8iS7jzJqx+HPOvmjKUiDn4afI/RKGkX+8EMMhk2f25JS2aWs0QmobEn+VX8kn3pjJbguuQyFcfA7
1HJF4FGzs9moqFp6RWU6rvWVJ5SXuNsWtLwJh7k2ICesRmgw36N86z8rVrrJ3eMwbgGbbqW1NVsI
RJCrc+nlX8BL9dmbr/WkJMg7iTcfGo4wdMVrRGQLM61/6dsn3aIpR/7dtLP7me8pWa5XmunU5qEx
ttZRqF8k7XEamyxecl21i+o+WEM3LhyFiTP+H6MzR+yaoCrcVDUdK33TrB9TTb5W9ivnbVqb2Xmb
mHF5oYDWY+5lWtuzL8NL2tzMBKKMGBZbPYFSCq7lYq+X2Xtau8am9ftw34O1otXSh0d4F8pHMWzM
Fx2qQ1vKrf9QLiMCg6liQ9Gam3OfV3KRJlLNbtbCo1Qc3GdBu4+piSavtz994SpCYQecCdTWNMjn
U5tVXYRqEbG8EfUIkTu/HN3DO04N2Bs9Wm8rkW1pN8/NTT/nbKEHRLzdqlQotgSPtfw9D2C0jVbC
+NonzY6kJUR5Mw58UthQTs1sM9+jvG3Lxc54CP/DXZsZKbYJXSNevnPSSBMt4qhRM8tJmIiJpDel
0e1c+NrIaw6xBL6/sDQLiSpT3FmUpgyByvmXGMDsENtpqR4qd290CKlbtlF8rxqecdt6DUm2GOag
KIY8GtkNWkqzZpKUKZXVBIXlyAd1PETRc2y8puhuKfJTJFm0Sk5a81pbd7nyJkAVE74rzAo1K/eS
hXvQ31c9hUjYLUG0XzqPOqhKUGmV5bSMpdVMFI5o4pmlt6nMlerJwq2DzhwInGl0Xgf3fWkpzeSg
DkfBAr2bbjXvYUgauw5PUvBidp9vH8ClE/H/pq7oMFLo1nqr9VwnEZFSZ8aOqSd6mLeNLNzoiGsy
NxqGGxhvmiNIMjcIByHEeYL4U6Ft03ijNV+liqdH8Oh1p5imaXDqkm+GQKe8gHX66DYHwB61cFxj
Br3eRcobEldL/kMimRc5YlAldatzYuJc/Mik4qsQKtBMGt0+Vqq1B/dCTYEhJYZlKC7CoQQg+3In
xUICm9NJ7KSkbRiizsvpQqfxGDCDfDPEe9FW893t1b7eUmwC6+WtivCvrMuXNruIMnNfh65Tcx32
6n0j+5tupSu//GFnRmbpvqrlQUQlxXWq+E8Yvlr7NLVhbNFP5fhTUMRtOq69wK/jKjxx0FUy/Ei9
HML8y89iFmwQXar3jq8A1nI/skB3Sk89tP6vOH2ghf7vV3HaNea2oadDD+/SXKvmPnOLoeWIDDUM
410xyQ+sjE4sruK5kVlQrRQG+UrFtxxVa3aS8oCIRGVYtlzLhzR86a0vuvtrEPKVM79wk2IpyReg
s9GO4+14+W0p+biKRs5AlzqZHN65VrGF788uT82EaDD2nQ9FrxdAWr2SgBeGMS5Nz5bVSrLaMoXS
ckr6Un30/tIj33TsURq13fCQbs1fFnyPZrs3sp2grVm/7nxO1plbo9PKd8/jkKHCqxb703pLaWOn
3e8Q8MWjIh/TkWw2UujcKJ73Xq1K8Sw5L1VVStMTgfUVJ09YJErrpeQO/V3r1B3JQ9Z3LXVGSf5Y
VYlemMhBoRLuLPj/aChzrbzcX/j5m0w3a3zXhCku4P0RaIdC/Nq51r4s/Y1Z7l2V2CCZm9LlaTnY
vfJo9COvKa3aDMFWbH6J5d6IKQpBolIdjLWRummbL2+80y+EAotRNPjtxClKn13ETEmJPN0fLSfV
9Wdf8D27LL2Vu+V1FsUGFPvQOzDFfEXQnElxXSFpYTkWfH0Vs6Fh/1plrV3wlFwltlrcYIoEUwuC
GV5jdkNhGC0zIbPErytlE0knHmAesDHTzOxKTu2QWSNFeBKjQ4BYiyD3G1M/oNcIbDzaVSYyH+ab
N6xR6S3kOpD3isUgPXMegLUuV1mNS181Apfso+x17d6lYibJp6CqV2Llmp1ZaG7kshoLkfuK0KiP
VZAeGZW4U3kphSuA2kW3Ofug2cUokLIktyqyjt5G300/goMWFsbbgX/JbSBsmHDIyB9fDTXFaq9O
oBjXMTTfTrkXMOahpF/ESrb9dgXXvZSqz23NAjHDU5LQJimpujsY6rcieSm0FRNLjjnRQxjcBahj
zUuSQeXGrlXzOX4P0mVrhWiZ9PeucpKUO93Y3167af3nxxrULpYAqqNtNtsfvUiBVI+V6yAv+kDi
2gDh3Qq+8FunHFua8oPc/Sy7ldvyitE5m0gd1EGuo1TkNEMK+I46oXVfirwKoO6qxzixB8Pa+LK/
diFZ3DzYrmFih2sN0v7L09WoaZ6EIh/rpX/y6M1UfxXCf7kgTIza/2djdoITt/IENSxdR0MUILmT
T+VORZF0+BZGj7CVZJ62dlWfbodXW3hmcXaWFaWGR0bGou72T22NdIdhiyaiYP2jl73m1ABh/tGl
h75L9qXsH2870ELhj1cCBHky9GRTO37mQVmi5+OQYN6kR2FL+m5IfuTSd6RSrPyTlBytWrFFxY6j
u2hQtul/SBln1v/e187S0jhOXfK8dgEuSHYBHkHrjaPRbZNH3jUrQXPRbZn0Arxv6ZBszPDgA6dH
azTOfkC+3hh1te0DzdhkrXto213/tZ5E16XDyvouhWpt+qsB1PKb5ymh6grLzBOJ7Q3qTZYcKJtF
wrEftzH0rmrxtTb3aDEG3rcAXPo+zDZF8aWRVsnVlwL5+c+YeZkoZmABO35G1CiwrSKv9GnMd95u
2GuHfgv7hUvnHvqPglURVjZ5KSIipQb0FczjlKsvz21lBl6fBUTEITzW0QcstKDg7BxJzUraZNra
mOWiS/9lSjWm2w5FlEt7iJHDSiey0fTBN72evLfqCWVy1dU3WfpQ1wGyv9y9ReRKKW6L6ildU9te
/GJGuWSGN6CfmpMLpPkQisJIhGTkYiOFeys/AEt2i60sP5hrolJLYXGaG/s/Y7ObkImgVKdJk7Hx
fUKil48Q+v6XKHVuZIpiZwfVjMfBSwRiLznaLcttJH+LFUi8pC+Bm2ykzjsmzPbYTTfukWhP+3jt
HE2bNg+TOA/rKRpcFeaZzm2UKvYTw3VCikGxugHNsAWlCwSECkZyX7f7Jv5h5o9pYB3lYG8In28f
5KXocWZ/nvTgF2LiI9ZdmNN3ccVzoo9fi80g7nOt/STymgpW0cJLZ5bONEcH4AuoxtnGDmIYCq1s
cW46/ZBEjib/HMsvpXsvZvHBVTtCl7GN4o1U/yi8cAddz6NurZYCl55wFAHItwxgUpqeZUS5Fusc
FjOBsAlWefjkNyezgPIAyhOvhm6mb22DqbhCCZ0skz7dXvWlB7tJMqYkx8g0T4vZGvhNV5WRrAqT
3+lxtPWDfaK+trvoyYpsFB/kNcj0lAVmfoZBGJ8YfkC1bv5i7V0jiaNYFpzKEDd1IeyABzQD4i8V
MokHI/8jWt1GWXXvhVW+MDtFlLPzJSWSmrN8gpPFn3r4ndEJigxk3+EfjOG46jfctqpt6a+R2C0v
MDAcuq1o91yV5yQ/8JUxb1z0H1AmDWyg9Mm4q02gmHZ936hQIa2ReCykRFh5J0l06PngDJ3FkgBf
780Sk4MAHZyyCX0IOT3tniHH0233WYjDJrcaBgHh59OZTL1c1TprOj0UyHptZp5MHoJmcJ8k5tHU
g42kfDEgErptcAHtDscoE9iMwEKkiNzTpcU87KtiUGXipEBhl1I57BNg2Hv9FJgJkwYvSMNsYFnc
SRk0GAa8aqB0VB7J3Du3ofw19T7J3ruyloIXugn8LmQDYCpmMa6mQ3xPC2QlDQWnjSF/FnZayj8P
oULk4KUipTZSYgevOshJh6D4v+/qX1qf7YMmeV5TNb7gGO6Y2FUFNENzdOTLWw1uhzVg2eKuM6FJ
vQN8D5SHl3sQxKUM42uONVjz/RC3TprjoKDE1wD3jXOohqXVyuJCsGbKAU5XaqVTTWL2OEnrRmjY
T4EO9gDQRUY56cmq95n7lKLTDuYYJitKEz4EStm9XDylyX3Wr+SoxQ/XJ24c9LGo+s+WGVH0uBGC
VHB6/WAW9d4ogq1BE4zTXCq/4L9e8faFmwf0OFDfw8QDu646eztUOqR8PUK5KG3o4tbKKUkHgpRu
WyNbGx5ejFMSi4vGC+eYIsvlpta96HqRV2GLF/YGXz4KvtifWj+i+x5nj57F8F8UZ9pdl/nDxpf0
tUy4uLpUb3k70Dul5H/5C4TBj4fGFwXHxXOtmLeuTxH+vmFaOqw//PjLSihZykRYQ6EOUn5Q/7NQ
Mlrd0LsJu1kl924Ybas/qr7Rau0JEk1Di2weqOJa/2S6is+z37nN2Y5GsBQ0ioTNpLT1MbfzXQPy
Jf7hbm5/3NJaIuwxscrRAlPn39aVbVsLmiU4pe5+pEW2z2MYc5iwj78B/1Zrb4UyYMke7T2a3jz+
SHazt18WSXKTROxdY2zCOjgIT9VBauSNWLz1yfH2ty1FgnNbMz+JgkB0s8lPun60gwb88Fo4XUqg
5xZm57xApjit80FwPvu1vNOR9hV2kzjb7e9YuPGakzjsxAfM5WtOa6+Xei0lFlcvvdAfe/Po9W+m
e8oLSCGlggSy819uG1z8LHA1jCxRPKase3nANDQDq6kN66QjXNKChTgv3LqKeBDXFDWWAhctQoDk
cB8oUJdfWioaKZfThEtern3u9IfU+OqvDessZtxzG7OjVMR4Y0m50XGhr3N31efRPBooYLmn1Da2
gfLb+m2a+9sruPJdxszNe7OO3bHFpiX/iZs/pvWUtx+3TSwG4rPvmodBXRGoZOi4t0IMEuN7Cf4z
xRHdI1XO8rf3ZSzXyKCWDhRTXYAuQcgw9jSrH1hFVweNKXpPRtyJ21HRBntM0zXdviXvo+oHjT8P
dvlqwrqo3NyVFFrmCDdBlrZrrR9tKUG1aK24+VJLzmSMG7AllVswB7PvMXO/Ns1ApzdlNduIqYlg
/F7cMdKfdsCBc7QWH31rPxLyB4kqrvughx/J+Lqyj0uh/vxXzM6AlvnWKPgGEI/kd8Nc7V39tbTe
eQyA3u1tuAlFqHVRf3X6YOPKD/wSoXkYozVE3dKyT8w3ECnrMgCo2TGJRUj+Orl3HcgB7DwCZhY+
FqNlt1G9Es+W6kKUSf4xNU8CujeaSWyOtNAR0DBVG1lk8y7VwyMTWk+d1VKdeY1SaP1M6VFTX8s1
CbQlP4ZDdRrhn4ip50/LKswrLU15jVTi4yD4zP6unM2FLeWYTCiWCcNCursMa61uZIY5pt5TZcHd
EXgcTzJQ9M0veGBVa1eyaWcu7gpoaUyUsJOcPUwU88qxN8ShUrSGjzIp7czt1O5U0XhH2iZ4yI19
0a3k8BV7fwPT2RO5GMa0qzPsSUGKMsM3X0aha3iyqs8Q+m/L9K5ckwW7Wk++0KDmxPdZKBGrsyPS
SLWXda7qPbVVvCtS9Vh2hzh6KSz13RW2t8/j1TmYbIEPmJSK/kKfL/cuKfL/tQXagpb4oYDVozaE
w2qzes3Q7KFi9knjhZHpPTXuc9EpkAwhiZPIdrE2SbpoiEeIjG9MZK5zQ9RtSu7R3lPfKtuQqQNT
fQ5H65TJP24v3fXBntbOYoMI2yLo8engnXlGHIrwnnW+/wRnRNmhohAOW57+WzXJ7noluI9jMCzI
WzIcgI+I2bfVb13yzfNfMPvWadA0a/rIf6Lx27vRSWjvKj04mWqyjapo08bJVvJ+3/7spfWFNMOQ
eHhRVJ/3Mwwlr2LFSvwnkScX48AqQn26e1rtiS3bMaCcBJjDWZj+/Gx124phRq3P/Sc1Pore72li
nalj/1/zrrGJPFr/MTMLXmHBOJxeY6b1hl0eQNsfaXYXVZuqENfHnK+vMZO5CVZI25kK63y+KC8Q
H+Jtgrl62EjEsI8w6GwXkVuz3Wnvg/A1CqWVMz7Fi3nENCdZdUadoVgyZn5a5HXb+1LnQ78GQPzB
wzkf3eBdkA/+mnNMf9WVqWm7mBef0HCTw55tWqSMgdJmvf/keSGZTm900rq3lgKu5XWmVQRDDfSN
izvX6Usz8NzoZQST05OkhbaefW+RhfYjwCXDTyR1RjXYyEl/QJ6XmkjRHeux3EC+tPkfzs6rt220
28K/iAB7uaUoyU2U7STOJDfEpLH3zl9/HvoAHyyKEJEZIIOZGPDm23dba4nx50p/zeA+7oUceIHi
0NJwvH08VmcAiiSCCbStae+8/DRdGJIwkqbgHMMlEycgOTc8qDUDAKJUEbYVuNGXGZ+2j9Wuzy1W
M9E44iVbNhhRvL09jLUpplN7zs9CSYzTsAwnvZB0RGMG5xlwNAUpZJjS3mjO5Dtt4+53YXw2JUcP
34Q0gRDPHlSnGO24uBelP0GScL3/h2YiqqgfP2kxtV3TaqU5MvKuS9WzWWjSveL1328PfO2EkkIl
kcr4AGxaCytBl3UhOXru1DigmxvS8TvkRCLlBWGe2MZN3YI2XqNQ5nF9sDiv+IdDA4S6iQPFC85K
/CSaAy4UKFkSIHOeukx0uuRO6hg5CYpVRms+SkpwHBqajx4F81eDvKA2/ijkb4H/uR+ArBy7yGk1
WCiCcMcO5/Q8356hlevk4nMXj06U9n3n6wI7o4TWRnQiGmdaMMtW8jVPSnB7+f62wRV/6MLg4iWI
U78WU5X5oTTwHFieU4uPlhc4Qr6x9ivPKYYQICJTDT54SZii9LUcBm0Mw7z4rewaW80cRRrZy06q
wKCufdOmf24P7ZoqZ157NtrMBjw3gS9CZ1WvsqjKk/CsVP9IJreS1CCwG8hHWch3gmfdw7yxt4Th
Xg+/qIKwa5vnSaai328RJKxcKzS8owYBcfbcvb3YhHVYiXXuM/bBkAIYikbYiNLir3Hu83A/WFns
nSYTx6yBEfvcRd/VY6Qd2+CtyfYw5d2e17WVBL6LNTp6Ae8vXOiwxWtrkNY9NxP97m7uP3hdBidT
9yNLA9sCebPDM7xtc+1cfLS5ePs83QuFVMCmdde/AP/Zq3u/PeWBtoMz9O9N0U8GDAsdAUBhC6dF
L8cQHzqPzlKz62b5p31DVUN99pqTsBnAvmOrF486LWVAQsEqUs1ZPupd10mAQxuspeJeQPmhi+aa
Qv9ZKI6eL53CDiEVZHH0FyE4lPHRrOgRt8LPQ8SU971bdr97QfmZ/lCf0G+vhn+R6ynDry0FioGH
O6rvA/3OAP3f3Efy90jdIiFYuz8QyGS+8IFwrhb3R6hP7SREZXQOp+ZIAp0OFD19SiVokLYqf2un
CGIBxOmgUwUBsVgYrwnjRLCS6CyHv0hMRVvpvbV9rVPqoafmPaBf/P66DEfNilkKC6dK6Kb7aDqV
yRPU2DbNRH3T01P+15IVnCICbmCH1LXwBBYPYmTU8IrA733OdJqnlc6OogdSOBunZ3XmPlhZuHQq
/im55J6Z0yPLThvzFxm+LY2A1en7YGRxyTFpmS5ZbXQW8z9DetIsR8reRPMu0BHdy79FWzi0lRgG
5i3xvQw8S5suBiX1yogfxdRJvhPET4mIlLkK/0O2RXe2tsU/GloMrBm0Gn0KDMnGJ1Gr95LB+38O
jfqQqc7tu2fVFOlrHJY52bNsMgIvNYTCVHOamsqRu1erpUAk7KzqLRI2Qs1rAAM5CRLyTNwsEEai
7tIzEmPLQOgDP1/2ted0zO7MSrRnqmovHvexNzmKBmfezhS+hOFWh+TK2mF7Jk/EJ5jZry5tq4na
J4KM7U55LYq7DKZTrvQtua+V2bywsribdH8QLHKOwbk1pdwuaBnToycF9alh0l9j9f722l3ngGfY
LsOZyWLBDVgLc6McqogtBuG5jWTx0YuT0hETY9yh9N3ufTFJ9lrfT8dBKgu7Kgzv0ajD6BTohneg
6z2jPJLnb2NP1NQYbbixs1ZOJxzepCm5o+fAY3HR1LovebjCuF+Wf6yB/MLT8atRU3tIAcUpniPV
zXe00f69PSnzQi6eN/mdHoPHm7rMslVSFxAnUwce034oPsdx+imDFkdRtrzYtcBCIW6bO7QpJSvL
RKIm134TGXFyRn5vPI6pVdrtFCFV4ruo1qpy4+Pw5Tak3C2eZ7ElmLMyTMQmOEP/T2+yfAU7lOTT
Mu2ScwVBaTzs9G8TOle3p3JlN2MD7A2gFEgUlnF5JGah59GLfa4qM96zdOKpNiWLxpcs+MeQ6vLZ
V9MtPoWlUdIp9BDNnIqUkHmqFpdEoIteGgLHPfdyRzvc0fBdjVaSUjeOkbLVqD3f2B83y2yMNm3Y
qgH5zQ1il7eCIgT61CgY88VvRTscREmw5QKxOFD35tkynE761lZOn4q2Z0i7WN8A5C1XcbavQQSM
xO4s5rtURRt0zxqyykvOipfYZN8Gir2x9l+MzKhwlhHW0GUJNiVZa8U0Xp4rrbZ17etQNbawqfSy
OpQPVhZvlj+lvNRxmJ5H8s0985fPmGIYIm/vyasQa54y/tDBOYcCLN/lkg1qX0d9IyXnOJYOtYky
RYDYXvxZ9e6kB0M6ilp2L6XmQRUaO7BqOH/Qk/rLgzF/w0xei9s2g1KXNSAKI35qJixb3gSvsN6Q
vGKneAcp2efiVgX9KjH9bm1+OOkOpc63LG4ZsRyISsX6pRO0w4XT4XaQJprLXAnBeh0P96E12CW+
+gSrbRH8SSHhuz3ta6eSNNV8VhQYVZaxNFzOXllBVn0WuVt3Zs9z4+M27EcDuJRX1J6d5EN4d9vo
FYCckaPZSUBE8hEw1DK9ClZ08noTqxp4bcH7nk938pB/S+Sd1YP+hWi1d+D7UqwfopY6SDxGQFe4
7LWNTMLV6OdCGM0Es5KHSewx//xDSkdscy8J6P16MRVB3IueuNMRetlN4+STuNGgycrT+nh78PN5
ubiasIm+MZlsuhspNy6cTUELhCFWrPAlb8bAqQNZok9Vnva3rVxvrtkMPEC8I6h8X5XF1Wqm7EDS
/QVod9P/bopyp4zSIWvCg15YTt9/LZvHIOxg6kLAz22SZuN2ukpNwplz8QWLC3+gQ0TrGzN80ROw
7IkjjI9d/KSpxTfy6G0n2RQmkiGFDv3nsBeI97OHtoAORbcb+SR4d/SLK1vfdPUuvIfjvHn4LSi3
LvvEi0nojLRlwftUyu/DPOqPcSJJD4oHcK30K8WeolqiSQwdgLjX9FNc5I3T1KF8EBG0eVYDc0Zs
NU3/MDUSaouxl+yEAi0TkWfUKdLmLdDUH0KL2Brq7dE+CEgS3V7apcc7Q9j5fioTXBpQ9i02LRo+
ZTLqSXNCtrndZ6qoo7loDsdoiHwnRfpnyxtdNUiDBTLk9Nazby5PiTYFgSA0ZXMKfFfN0lezeZVL
RECq164abKP7XvXSvZD1R+9rfd8Hj632g+trCoyNJ+I9X/Lx6MwjBylsUbGldsHdcfkhvtWhtpfX
zQlm43tfemj6r3CYI/5VBjvfD/dqCemP92h1hl0KUFp3z36w956T9oevdYfCP2WqfpdX3wDTBPyF
T2N6V5/HN12Qjv0W+dj7Qb76WiRb+Bg8eNgGLr92CMllNcnQnEh1PAy5bbUqxIqGPSboADaf/bhF
Eum3ThM3adMHJZv2daM50C2n+n1fPKTVTHvqBrW2y2C406xP2jjM/GobhfP3SHD5nfT+vrdY4PAu
acfFqmpgn0vaU2KkxWRXvVa8ZNKspSRPQUsXhC+GqpNUemLZrW8Ej/KYhJ5dDui6iSE1MhOQFsRG
KlLIn8uCtkRbb1XzISq9Idu3aSW5UdwCWiq9KKOvQTDTn1Pk0w5a+G30syy13odFsypOA4729yCu
RJKachUNjpo15nTIlFihtjilW3Qt8w10NXLyQLz29LgDCrpcIVUNIabQyMbVMKkVXuho3Z9M+o4o
IPjnJ/NvO495a3jraRWA35b4YskOo0sDHJJBLpz80DulicfGqB4MbXqMhZMaN7j7nvT1L+8KTFId
knDRDAUS0cVjE0y+UlFAE0569EBp7b5vTgNRTah++Vs7pBmAKKDSwZ1EYHg5k+1gwYo64tILExK8
ZnVXlQ8w2e+7YtzwHZbu6PymfLS0KHilRZ9VdaL7LsLkO1mYRFvom19CY26UT+Zb9GJvLOwsTm9S
l51PAQI7avuEn+YUmf+o+SnQsOhnUv1tVpphzT7YzKaDcwTFxeUEdkqutEHLBAaJ99C/KuXea09x
+h2vhRdxY1dc7fuFsUV0JEi5oVKiYmxZ+GDC7gz7q12kGsg3OiPqyYa66/b+WJnNj8NbZqN0v52g
IMGimn4KY7LhpudMgEhBSAX+n9u2rp6ry9EtgVGd3gpqXFi+K1JADvud2j1leM+jvpEHWdmJF2Na
7JAhrI1OTbAz5d8owcIsKR+k4nB7MFeNoouNsTzB+IeDmsVY6YWvoW5+7bz0LfPkR/lz8lKqjuCH
r3IGTkKbWiRKNrDcS191aXwR+015YSmV5LErjS9W/3tM/9L/fv/9czsa4BO8sXeiog/+t557Xp9O
gu8mFvjaQdLCT60u9ztfqopDVxa5W7bDVsZwbd1AflI6pvkItq7FXdWlwjT2YRO4fSL2dkS/5UNq
jBnPjLhlapkqm8dHcD47LMTnVDYuTzWqcCGObh24jVpGwh4AMR5aXqd0wREgPCd16lewKpX5cCyn
st17ot9tMeesHIc5AkCjC3CECj7y8hvShKvFH8PY9fs+/EcJLbpIW6/fS0Mj7MaiqjeKXlcJNAaN
FhQSoKhLgJRbVuZzI7GmwWpid+hQ75A9GI9IYyGz4lf9Pp5i9J+9XauHrgz3ycZpmdducWvDbAUf
EbkERN6WJABlParapEmxC6tf8hZZuXgclRIRC0uJd0NSSAB6JWFfWsI/jdT3Tlnm/sYDtXK54pqS
6yJDCnf3sg7TGEUkC4MSu7nVlelhmCbtU91VNFuYVpCXh0BXxWSnZGUWOl4YB1td3mv2ebtgzeYz
QN8s1rsxvEzQsylyxVFBeiIqk6PW1t0XUfaLXUzM+SgGQnNEmV7easVe2Wp0SFO/m71IlQ1wudXK
SRyluG1T6GAl/5xDpHK0mgph+Nw8dFWpHm+v9po5IjkOFwBUaDcXp2uMWrk2qjJz/SmDeYQQLU/b
HUK6O3rQtwSUrvJTbGtwNkgasT4z5Gae9w93VdaJZtUHU+7KjekYfmv3iX7vheFdLJ8QQ95BzoBm
td1K+i6VhLNKXbFOlccWMffbw15ZYKipNf6hRoDfv5jluA6aQNXLwi3JmhQGwNMgP1qx+VBUQ7uL
ovZVFsL9bZtXJR5G/w41BqI/E5suM2PRHO3Wclu6VW7edf6/QvlSpl8N72yhu0V1WIuau3D85Mtb
3LMrtzXdoQbZVJmVvnKMzDEHmihlpSup2Z/G8PeR1oM+irbEs9fsUDWf8+HwXdBccbm8fezFnWda
hRvH3JBqkuq2/uYlmr6xevPvWdxQRNAzcJsjogDfurQTUVxEsiov3bEO92kF2pBck9aHBzX5rGjP
t5dt5f02idrBwyH6RXF4PkEf9qwftp4A5o70DgqRL5KQZUcfIqoNR2htSKS0EMWdqxa4/5dWcno+
PcMKK7dQdtzOd+YoHcvIP3X1l17casNaOYfswFl5jud0fsYX1tiogtUjT+oi+oeYiQB08mFsCZ6a
s3ZM93rx3ZueMhSkUuN7ZG1tx+uxEkYBlKWAMR+FZTOxKPb5qCtR4SYdODv/u6j45NXueQwcK1Ts
v12+S2Pznv2wfG2cC2NcxIWbNTCrVzS8brFDzJN1uRsVGMlIdqsALIhLF1dobOo9fMpm7Epish8g
3IjBBES195QaxQaw5fqAXZpahKItcj4zyXbsFrAyh6j4vMbJVgvJlo2FvypUkVBBsZWAlckAQHZF
mEApm5qOnjfN2+3FWdkJF1O3WBzqBH1aiFbspn5pT/l9mbATzEdRyXeTucEatWVrsefJ5WpZaLBM
4kuuH7ThrfmBeNcuSbfwNivhxuUqzV/yYctp1LOLKMUSwJd82g2A762E5NWoBJ+CoHIK4VMaPfUJ
Arr0BfXSlveyOlKeN/r66HBTlMUKWo3XBuSV2ZB9tsv86mtU9wdxDOzE95AP+HJ7Da/9cxIyPCvs
O4JvMESXo22McdIHMU7cpET56NQWRzV2Gu1OiE9e/aKKv26bW3lFL+ypi6dbnurEqmIAB42/F/PH
NEDCFHWpcQfxoV/BSVc3tkVCsBi2FCbX5pXcEx1C86yChLgcaVyNpjIpNAFXg+CEtq+6pkmWK/sZ
b6Enr5oXQPzMaa7/mVps1iAuDbXKMTVMXxGhnSTPluXu4OUIMN7l8XhUDMefemj3UBlHWS70Dno9
2DWSbLene3V1P3zIYnVhWy99tLwSV/X/kR7V6R/4YeDKaD+nP8VsI1LesjX//MO58RLcht4sEtfw
jxkCs6QQVeFQlnb6C1o3rduCYl+V0N5nee6rp8ANXGBJfTLjwj3JaBN3Eg7ToUZ1Q/iR0rCUTnfS
9Cq0v5SHbjqFOopfqTNV+7E96FtJq5VQjxPK8YGYn1PExrocdSUIcWo0SQp7b6VINlHh4NtZBMvu
zo86ac5IGGVDiaDN/6SkfBEoEEVa+0pEY//DdUwfOP7FHHtd4VDqaBgascwTV1Prg5jeyWzvMXlM
8/OQDBsba+2Z+WhrcUmWYqT7Bu+sS6bcr78kwrNgbWTlr518ZhYGeUqyvIrEkZczGyt60bY1N5MV
9w5ae8SpTmDCuwLNy/DNjLYyFWv2oD5j/mAth5Rq4QjojahOWVcmrjed/FmR6Leu3/vd46h/7627
2+dy9ZGBDdmAClOhX3UZwYRBaOajKGCsfhsjO0VlDy6UqBtgdpRsUbAzX98JpbaXp5/jVk5rbaRQ
JikUPBAYJ396ObO5UmVh0MWpK6A3mqbBSfAPqYGuTxvvBHOPxt3t0a7Zm6MK6r08a9oyHVn5ihIO
0gD2LBQfNOFRqoSd5736qmNkgNhbKABuG1y7iqAymM8BUws98+UA1aQTyzZVUze2Cz2yG+/l9xjw
329+/dlXthoI1oZnzrzF7B0CjSVqaTDaCfC1lXIPebYP+l/3QSlnOy0kJM4+5YG3EdNc1ZVZOxJl
qELCOAW2aAljNxJfkqpayNxporZMJqvNFXcsvyjtY6N87qz+JTG9E9jFQlP2NLLv5CefSiBNTsXU
gRfTnCn8KYQP7dfb837F7vP+YaSEOUFAqkDeXU685RdoBXtJ7ppZdB922mPVlD8Uq/il0REJQ1XP
htOAAKq1eCwFeVcRsQS2H+Beoap58Cp9J1bTsxAdSYZufNvK+68iLAw1CV83C8RffpuiV72iD0Lu
GvrvwRvPkxzZJnzC+eT4wmsGmrx60afYabvAHrw71Wx3AmlKobufvMGeSJTe/qDZ3iLwAMpKQoUQ
au47WXxPlFaqJ/R+6nqmt9NUsF6qkZ3CPpKdwv9029bq2D/YWlzXVZeJujep89vsCO2RMtauZOLr
xEmNLRrJrXEtDl/qh4lJ3ounQQn2Csg2+ZMgNoes34im1p5etj8oGBNniwd44XBEJBfM3OIaq3rY
yWO1oIqcIwcELUAs7tpYdIJEOUzgb4x0C7u78v5hG1Uo+rTIKy9TyoBOxyjtwtT1kebMQ+M+Hqsv
1ibFyFUPy3ygZtFSEvUQJnO/XG5aKe4Eo/bq1FXobq3qYS+G/VPrf2qNH4lvOY1uT7rq9F5459f9
v6r6JdlUXpnP7HKfQkMjzg2hoPiWIlBlWynT5GVcb7qa7GQzRxDG0n/f3qBrDyJu1EzRSGODTi3+
cqB0CcSBVjHQMPtjJv59GqR7bdB/jdnwoNFyZ4TGTvOzJ63XTqbo1O3g3P6CtW3Lg8ijSC+UesVr
JxedppZJmQLBwVpDowL88z5AgtofN+7vtc3DnoXIf4buUZO4HKucKSxW38ydDaJkm60lwJhoyXvJ
Q2z99qhWTb2/Egj5kd5Y1IprWtZ1kGKzqWw/+AoeYV0/hQS1/8nQvIJou0FZtxgTQV3ZhEbP+ikq
vIdfwp4WyXijsLI2Gjr56VYDrwqv1iJ4VID0pLmFIyFAYLbvDPlXX+WirTf6VuvK2qafK1fkQ2nF
pIn2com8NC/EwsODqISeZMZLHg4bE7bio2jzqQa2KiIVoS42vNZ1pjWUeeZWU5ejSDs0JOw9svzH
Qhgb7z4QFMJGwRutyBEoNR15qMR0/9fbg5QleW2EAOZq0eIj4KQcq6DpMtpTkBa1DjR0W8jX3Tay
lq+EVYr6JsruJodrsWxWYaZqlJa5G9eVA9EsjNgD1PJjXu+r6L6xdkMHq8neU++K+K0KHwSICG9/
woqLpsmQjasybY6yuBxnlycgDZQ4c+ms0Q9GGHj7ilZ6yBxBSphKcah0RCYmpdhKlq5d4NBDAbKa
G/Zp91ycizQccjngXy6PSPFvKTY9orKDuoNwuL8PG3NeXCk6FmOI8Hta6rveovobSlH6AgJI2CVK
Vh/+fjKojaE6gUYjDTELx2NAXyYp4NR2SyE2H6vckvY1LsqDXJTig19a/r7qi9HR1EB8vW155fzS
ZDvrFJOIZz3mn39IEYjB2MEumRWuoE0Hr+jusmg3luLxtpUVZ4dM/9y8woQTyC22m2gF09BMee62
3r4s/5W7u6+99mczc7Zmho5lxCy488g/LFaWSttQ52LFNBYxq5hEeHGDeN9PyjnvJs0hH7AFSl25
M8j743DMkQanduHxTGkwpFmcF7DzKw9SBswRapLEOOWK5GjJXXcUYZi/PZlrh/ejzWWHWFYoDbQM
1Nqa/pPpn0Lxe2e+tol4n2YDu/OsIndXy88TDXJp9rny82OxlZJduYzncseMJIAXldv4cttYkidU
4PoKQpxpJwzf63zLlZzvuYWPA/s2gF+Kijz9y+tepA0izsqegmJ8J0V7ke7ggvht33VvffImja3t
J5+TeL+lWrTidNDCyrNMAolreIly6kZ98DyFQK5N5Hqfqs2/Cvzju9gIRTstzMK5vZhr+wc+hhmE
Qv4TB+RyIkUhztt0HHN8nHYqbT0UC9uHi+9F6igVdNZ9iXLrfdVFJdJtgrjh9qxcwviPuFj048IA
ukSk5KRbjSgUKBxZNKnWwQ7FgDg5VMpdL2TzVbzR6ryybUAa4pLQ2Y4y0rIWr3hj3ClFRe2o/Sq1
jR1t6TysDIjEozSjaGkyp3nncjqjhAaCjg4hN1LU6s4fIU7NtWF8rpUkdq1cptNFkH2YRn1joxqy
cpHOSSM0ZEyKVlf9yL0y9LVZTYUL2Q+pI6t56trxLpr+Q/mNu2bmHcMTAtq4iBvp6m2lfowp1U7D
LvB121f2t7fkmuNPaZu+P6oPc0Vx8RoBdk9z2aKs7mfCA4LZn7qp2ZWGY3qV7Xf5a2DU0FmgP9uX
pu01yaFJtyQ11zaKTKCFZiHoTeDKl+s46qqPmB8Fdi8Oqbh8rtvftwe5ZWAxjV1tTmBBktKts8dB
/Drk3sYtvfIWoV6EZ0xTPOnfJXw3C8o0Cke/dNOZETIQTwaUqOo+V+CnO/z9WMBSzMgNVg1v/HKy
0qkQzSKvSzc3EMbO60nc+Um4UUtYGw+OggT1kErYu1wRXYzlvC7U0lWLatdOsiPCBq3XkQ2NyguR
4oYvvnINE9rSVKuixcW1uPAYoMQazLHLK7TjkNnwhwejVY8K16UdbAxs7eAydwQUc/qVJ2cxe2kg
4u3HlRtHZrlXrfLcx21+l4UbO25tAmdNjbntYcYLzA/eB09rgol3qFu1wtNKDr0QuFJxBNBEebZ4
3WQLXdnecPvj2tOiMkt/Lra3XlRBHOlJjUJL/jZZA2LM5UYxYM0ELg89DxCQkENeeD5x2o89tSya
b+oObL/hRfuuTbZKACv7wMTHYBQkXHADFheB5XEZJRKdKXJlPnZGZAsTfCZ66nTh8fYpWrGE54hI
Dxic9yLA5foIep4kCsAaF/4ARw1/NfmbCA/VJjfZ9bzRzDPTbdNrQ/pm2WsjC2mRqR1dpPokmudB
M/vvqDMnzu3RXPsVWKEMRx8FySruhcvRiKEc9ZKPX5EF3ZPaZxlwe09yFL+x7r0IuPAwmAVqZ7Ww
N5vR2t+2fj2XuDQ4iHR4cmHQ1XppHcxnkfN85W7dF/C0J5H2onpG4nj5QO5oMIKN0a7UsOf+N9KO
VOjJ9C29tkGG8zRQi8JVep9+yklopKdajEw7kQTjaaiz6DzVvMtmldLnqdee/o/eFegkZABLDrcH
f33QWVxufL6IjcQyXA4+1NM+0D1CqlAa36DhelLEbwgitHW5M4yta3klmsUatB7wFc7Elu+P+Ydr
panjoIc8fm4Rk/PUqeui/MYNo/W22iXyy5Dn5HyFrISvIhNC9R84YVT5qQdUieJnXEFlpnRCiSbG
ZBR//QTiUs70X1DUzgnTxUREla9FXerhEtW1fjf6uXfUvFDaJ3GkOYIXfoJYRd5ww9Z23pzB43DR
VWwuY6NuFLNIjXCPmio4iIKQzmo9D0YZFbtSr/+9vdLX3uacLqTGjJuCP7uEfklpo+WZjLE6H+05
g29B8DWNu9FDWTi29uRoN57FtWONVwsJAAEKV+LiWczxMnmduQ7r+JMsfi+kfWA8KL7dPNTqr0jf
un2v30YG+MHcYgX7trZECFxKt4+aZ5QC7gb9Gy0hW4oeaycG7pSZ+c+kIXyZfVUjvyiNjLCAHx/7
xD/Uw3gaOtxoOaFjOPoP+1LnJSYK4Qa+Sj21gxC2xSgWrhlLxzCgTXay2t+TYv4Qx58BgPzbu2Rt
EqkLzpl66oI0c17eB3HcCnVXqwXtbAATazpxgYhb4xax4drOh9gHqhYufOZy4V8EvldaRjviMiM1
lNVi4Yya/22Y1E+Cqr/dHtJKowfgPACftFPTwg+M4HJMUm14gRDLGCN/iErDXdDnh0HegXwKFUSv
CU2Kgzy+GdYnMVaRzsDP6c+icRrD/3DbcsyBNM6KQ1f50qwZciUpzdItx72su3X4WFefDf9OEzcM
rRS3GDOpUpJlwNYgEr4cc9hMccGTV7oTGl0SWUMou+6Tqr8XPc1OLIm61vAlKpIvU7EV1q60L5EK
RhaESGhuMF1mQ6oU8qEkmkq3o28Jh5g2/ao8NdW31FDtPDol0qsm/yuClGy8xziHxS8VnpF++Gtf
mRMzN3jPXE5zoftyCuBqnpLAE0q3lQ23EUM7lB+RuPp8e3fNE3mZ+rm0sjgwY15OcggIxY2S5EHX
d3C12UTV+ybbWNKVk/keYPJUUzfk9bwcTu/noaaFZeWaXbsXzQSot3zfKMOv2+NZNWPoUPXNcGV6
Wi/NCK1fDt7EeBJBsQDOyXS0lklzDEiNb9w1K+/D7FT+z9TC7xdEpL0g4qvcoOttMz5pkb8LIuFT
2EAPWFqRHZdwZXhblZPVFaPlisw1JGnUfi9HqHk5HlYZzLFNZNONvM9xdNTI2sf5xg5cs0QpCw0O
gjUO/TzXH9ydtqzrcYyqyvUpLoeJ7ijxA4DBQ9n8vr1oa8cdYXRcSZrI6QpYVrasGm3Bwe8rV8ql
9iXOx+ogFeP0I9Pk5lgVeWQXkvrYhcZ0mET5oQnzLe7dlWdxhq0gujDrmeNpXI41gnuuAg9UuRD/
OHqKcNzw2RcOoaAeyvZwe7hr80oZAKURLAGVWbweQg5hkxdPlZvFX/wECu/vdI950pfbVlYcJmBY
9HzIIPYhrFz4E7pVC3oT80bBhZOeA77jWyrkD2LE/5VmaO6TBh1mxJz+HhZJZYWsLhVKIBsgHS6n
0u9qYdB7MAdJuy+sb1rwYtYbudS1o/fRxGJnVl3SZoEmlm6ckKzNoAYRKSJl46tqNXtRfE7EvVwe
b8/n2g6Zkxb41ga5x2WY39YkCvlZ6bIBO61zOvSBLXvq2p1a+Rto2dUDAb0nPgzuJwXlxXYUOz+U
OlOv3KqQ/xVCUTp0hunvKlUrHXr2pQOC3bNeqJ85tU/LTJv01obDvTZeJNgoARPqUS9bfIKVdj58
EuRQmvqhCK0nHMpPfhgeJV86N/pGgmNesOUzBMiHzBAE7WydxZGIyPFWXRg2aI0le65SyEAST9q4
sNfO3Ucji5vTrzNa7+SgcRvEGPvoOFnPQm8X03+4NhGipGJDUpwa98KMAIgo8NoCf80axJMspbt0
NB7qyFKdIFci5/a2XBuURe+dPpOjI3w5L+OHS9prMlqoUZVz2QYl0HTocBup6p1EK+88vWk2zK0s
FMWauZzwXjFf5j/FyKAEl3i1WzUNe083yx0Z7JgenGBL8mAt3Ka2aAG3Y1MgBLh0fBUvtoKqbVwj
KApaqf9kyKbaoa8qzjigVd/Qu38wJ0G9S1pROdRymp171F0PQRqYdNIV3cbKrgyelCwEB3QMMNVL
qsEyNMfaGKKaR4LGFd+0la51dGXjolk7/KSyARrOkS7+7yLwtOShbIMqaF39aJUPnrkPy8fGqKkH
3Od5fpCNkJN/f3sbrQyN9IhIiIHkDJ734rRnXjpwB9TduzPTaq+FpNhRK+5uW1nZrBdWFpu1TvxS
qaaqc/vJLsa3tnFy6bmn+nbbzNpg8I3mzjEiJqbw8kzIQ+QlTRb2rp7/6oOHQNopzc/bJlZGQvaL
asO8FfDRFxcWmPhcJEXau+l0isIvBV2TXizvLegZbxt63+WLq5GsHhV9MoxzKLBwnOtRHKBcrXu3
jeiuHYPiqSq/kt+DO0rpU8A59NSTbVOsuzyVXisDqPO3zt+1MgT6P3r9+6Sf8yyySxa0Uokhn5Ps
rHdf9FDfhT2dJ018p0fly+2vXpseunrIhiONAmH24qPDFGT05Em9a4SRk1kOfPB2rX0J9XDjPlo3
xKaFrXFOey28nHFMikQ32t6ti/QIK0JXKq9+mD+PPmqwt8c075qrhSAQg1KLdBfsnJe7apjEYYhj
pXfHox/d97p2JOUU6b1dbeL+rn03lEo4hxoodeoyS18j7JJhECOwqHpH7Z3LvHmMnDD4WUp/CuHP
7WGpV8MCSAzh8rxUFNCWuFcFNcaJFDYRoDbYAxfssAVCvT6OiGbRs2GSByLntNwM1VTqfp3OqTuk
Nx0SHHavIq4kqX8rAcReAxCD2AIsVZRsl29hVE86nllEHTDRG1sM0ORtzaMYwvkUo66aiG5/7uJk
w1lbmUASBegf04XLfbNMg3qDkdTTSEAmqeUJlqTvkpVtXAIrOXdKxLN4kzLP4hWmfxBrU49D/MEW
OgEnmSSE6Y30rDdB4lgl7Hgoa6C6XZFwlwMTkfYp3XlApzeOwNpQ3/vlwH/zPlmLY90WSWHmIkE8
ion7WMj2qvfj9m6cf8PlIaP8BOSFjCF7n86iy0NGltnrgtoo3aIo7DRUkKKPu3QnV96pUKXG8U31
jyfTJyaWG2/T9fHGzya/Pw+MpoIlsb7QaRqpH6NCyDq50wjp9eDkzw0xsf+kqJ9uD/P62qKfB+w+
fGpUbcD3XA5TVml4BJnWod09KfeFAvuzbAaREzTNeG8oubixcCuDYzppm6JvCr9CW7hS0CPnUtrl
2MubO/pQ/o+z89qV22i69hURYA6nJCfswK20FU8I2ZKZczNe/f9wfwe/hjMYQq9h2AIMuKab1d0V
Vq31tQ4hf5BQE3D1eXjUM/14f4HXNxgL/MPgxlPabC6iWm2Gl9KxziojGXHjWyA2Fjw0C9UTwyKn
+xY3W8pjD66GbJNsFxGdqxRC0SNtnBDRDZpUgWPNnMoHY8xtT1fS5SkXxl7fbXOrvdmjOAj8XeH5
B7Z9+QkR6rGNUK7qwGKAR6cHlFB8bawf91e1BYi8mYGZjNEsCHupNK/L/iO+t/TOzumyYCYFeo6k
j/EI6x+csmlde4s1av+KOc8+DiPkXso8W0+hok++Wo7j45yExU6etvGj9deAeQCphcAAUc+2KOnU
NHcSVe0CSZ+7o7Ikn0srfTUNhvCdqNAfpBCKl/s7cGOfeW5pbtI+YJ+35YSy6CLEirQu0PBgZgul
GNq/eCTMWeIdF9oO8LwtjxeQ+iQ0xbwjm83Wq0KDgVJFnSFWMusIh38Inq9nPs3JEokIPDGzBvBW
236Nq2ywD5ICIbdbaVL0b4gg1be+G6QPWT+3tlv0SwsRHoJ7GqyuedUeWjhgJhfeOzl2GSCsd4oi
20bB269HL0NbNbJ4b69i0pF3w2rsLmiVvB7dLEqbc2QthV9VFtI/3TBKlKyj8tj1ZnXKpEn+CYxK
qG7cN9JRalIokGSpf0wTRPP0ECrOoQ7bnc+5zW7efuVaWl/ZcSinbL9nli3xHJdWF1iMlTN3nbYf
OikC4zLlixfZeXOUuj73DDN2qPwj0xyhaLTzod9OzR/PDD9izWApNrwNyTH+fXmqqjmsrYhKVbCE
GfpIhRoaka9Oyzr/F1oT5JVV0n3hfIf9MQbA1B9b8GbCLecp+mccQg2czCgaIjNlaN7ZxWx4rWGk
j3AClBGVenuuSRAnKA7tODbLf5J5GoRXQrZLnjBE2qsBUZPkylq4LId86sMO3phJfv3bo7PKzMPF
pCEAt0IeL1fZJstsZuMsgkpVqkPZdgpTh6QOg+HslnDXQHu7o7wrxMfcwNTdNzvaN5aV0m7EFgyr
fhjlquaJLkX9xwltv4rC8PNkVaGvS/F8brWeg6Au31GoS3ccbDW0/SHcFvAHrOSo0JFcLjqq2qSW
DPyrsiYHmvzkNTTz7Ix4KnWYFK2ztPu7x/XNmajmMsq2CsahFndp0ep0o830RQTmUsPyaRF2iUWH
sbg3owN+Np5A9IiH+992Eyj9n1HgWiQH5kowvgmUkiFCYitVRIAMVvsBWEgCq0ZZ+VbTzweiwe7U
K7F+iuc59sLFLP8X84TbnON1/GzbRpZh8Cj6ns9t1mbr6UYxfodIWoGYW/+VFV3xYOpS52VDq3oU
Tvda89se3bp6WgXEaryIK8J1k/YZMq1IO5SGwJS75FNudsgg6DK8hTba9gnMWgdtSubD1Fe9FxG9
HzvRSB5hzkcNlIQnGrXxq3KMvlqD2OsLbUKft99Gpg6YDuSReiWMLfcT4x7KWAdRROXBFiDDBx1d
8W5R3Iaq2gd7sML3de5oOxHs9UvJG0m1lqk5xlquGIzok9QDTak2GBD0mdw26pjlciSzl0+olOrW
jgtcB1zMGEAwRpWKijOf4tLtF6uPxxRselDRnP6Q68yR6GY3e7ZRgxjPaiP5et/l1//h5mQD3eZm
fKMOh1ju0mASpXG6JE4bSGq6HKXV8ShM73WCbi5rLR5Ra6Goup1tpKMyds4QdUE/hWaBwPOgtZlH
2aqW3idhvhDpSaE2LjtZ5A2zNHuhol15TyBv2OymmSxAmdbFqfMPxQCzA4a1kAb4HcVOinXDPwmj
jNU7QU1Rz7zcRqtWnJZssgsahGFEbniWKQ4mwnU94Jbaqk5duTfseyOKJSihwkCHhMEXiieXNuux
LbOh74eAm8n5Ghn518nMq0OdF4YfG4jEOJOWewNhq5uhXeJRD6Ppl+gG0lNDuEfBdcOR4HpnBpFU
mvt6O5E1pVUddtCRBkzr6R/jKVqO+dDtlcpv3NCUBuFoQ54QoNd2prOm+t8kiToEmV68653wmFmy
P0uQgSwPVQujjaW9jnq8E6Hf8COqRgwiAlRjt7cX86SgfW6N7RC0UT+4cTWiVFf8kLv43Ojn++fx
RrgMbH2lzUF9grd2y4VVVGThXWgMgayI5JMWSr15LqR0cLxUhOk7M+3Lj1lo144ba9zTvlx3wN9E
2xS/tEjPjqNcWW7GM/YuqpPpPR2/703WKWdi3O6hzSTl/aAhy3b/V9/aIHS5KKkiPLCirC9dMQK7
0091NAYCpP1oOAN4h+GnNjW1V7f56b6xG2eNSufK/U1MvpbzLo3V5qgVbbm+U1M7eHO7WG6e579E
pP6IB+F3NQg2XezFfbesrtK/DPLyVcj4L62mvdlbfZ2MQWsan7rieWn+HfJTFhKHiMMqant/kTcc
nTtrLbm9TRFtk0J7TGtpEtUYdIN5niILirkvJfx8dXZwtPJU/grHeafCv+0NrY8sjYq3944OKWW/
yyXaM1MEmZyPgbXYUFsUs/0w5CaU7pAmnoQuDydICatzlMyZXxj2N+JMcVCodbqFE5+M2d4b87zh
VusjyDW3/n0FAlYiK4zSohsDZC3SJ3jyxGmmMn1SuRgepHzZG0S4ZQ9iPwALnD/exNUH/qgLLP2k
SD3PfKDoi18B9nU5eT8jrfpGLCr+/syAPCOaoSRHFULeOFQhHGEigTQFaIN/byjhOMt/tTF/jsxm
B1P6xjOzeeSpvTEMRhOKjH/L/5XyCKWyk/TBbKrzK3Run/su/S43Q+3L6bI8RWru+HGrWa/A7Ssv
H7v2HYIl2cGSkwTJyMRIC3euy99oGs8N0Gun/tSxsGNIBdeN01B10yqbTpAjqMeRqsPOid/2a/BM
3jhwHStAmixkGz90lWTZbZeNQapbKQPFUp8/kDrYn6JIO2bDkJ6jQrQf8sSOzrEFUaeiAtEdzZJM
NymsYx1rE2xrpuYLuiantkmdY+8Y4lwN5Yw2jCJQwDFDV87tj3GRSn7s9OQ5ECx7BbeQn9X5YzIM
IAMHsTfmfuProDtKr8Um+gIMscVXToylOG0hxqDJ0KsBNJN8Socuek3ouR3GcWgLN+60z4wrzp5Y
tPFYWvN0UOc29Yd+XA79HPbu1A3iESrV8NHmgvJaGlwnx4jMUzkboVvKCWI7GqreaV/pO458/fLz
+1cC13WGnjtrDaH/ODWtrGZ9aBhjEC51yEicVEPCgozY/Qvx+mxihQCSR59rETbkSys2c6pyVnIX
6EISfpkpy3OkVuMxt+TBt6Ze3VnV9X1POR70yVojJJzZjjkoZqd1yxJPgVkMqpfZ1vgMP83i6rE2
HKysin0h7Aq6a2OP9eyWZchkqKJAmgp2ahPXZQNcmWHNLdRNdXhK1OhzusAYOA4GTKCyOj8LoZ3q
btqrZ18/OTRctHXokNoNwhWb72gWvYngbrsEgzgRgfkQgEwfDLN7VKTTXHvdHsnRWjS4vJVWe9AP
vBUiDXv973/4jUVTaS7TZAnGejypSeJqCnJE0YdG0b2lNHf85+bq6IAozEmxuKumZr9uuNEvARPj
vd86DSALR9I46YbjKrP1IgEO9OdmrTqZ5rLjTTe8l0I6CRCTnVC7bOFpotbyqpzhjmsV8aNTCj/J
f4zm7xhRlfvH5MamYsiB/AcOYyAHmzec0RhLGeVuCRhbiNt3cvpi9J/lbPbg5rlv6Ub+scILWQwb
s4I21cvvF0+hZMq5MwdRS1qhAUI9JLGfZl5HfUD3xFchcrdVT4Np+Dum1yOwcZ1VhXMdRCLBY1ji
0nQYVoNQo2UJaIIOHhU0MXo8D/aRD2k8OVPcuJKRUDcz4sKfLahJ4mZIdrKCW1vNrBUIS7aAqHcT
h0ZdH9uNzo/ok8XXc3ehBqI8GnnscSPvbPaNO4GkkqIKlUDy2S3f2aJM6jRVuhxQpXimXG6PREEG
/9ZgwBLf1LrdiT+v6x5UIbgJViguIegWJ0SleqqyZkbg2MgfJGLsV6QZE7cupT3c4fU2YglifuTa
ADewnZff0qzjuuvGUAk6eBbVD3bzazAfIbVwmT7d2cVbi+Jqo8JGDETjYxPfqa3WWk6eqAGKR+Kp
bO0YyQBJO/a1kL7fd9HrRxGO/v97OCjKX2klikZprciYtSAdyvpAb6T3psXeW9D1tQJkiko04dF6
Drew+skqy0IeZTXoB/2TCmO53Dpugipsm+/xwq+f4fLIYYpTrnGvqKTBm/eXONw058RSAyiF3muy
r8jPUNMfo1k+Mep8aqlxMOK6U8C5/mAr+o5EiBIcAFF7k1fCvDJmjhg0+IZD+P0o/UuQeg+Qwu14
xo3cB0srNSR3M4HjFohStkuUpwXLq02hBMYgfgyCOaG+NOtjUUXvFR19t0aCPmWw0JvIlGZxqeLG
7rI075pE/CVbEBEvJX/AKnQEiQOom12eCgpjw6iFshbUWem2xW8t/HLfQW+Ue9+aCmvEyRZfkc/b
RtTaS6do6DTJaeoqvdbBKxDCJqvP3F9yp7ZfkiYZS5+onCxAM9ocUCx4M+F1idRPh7EXk+TFqlHF
Xi7HMK84vSh2DtKN3hY8j0T/q9oHwxtbxLzTTHGdTqYWWHWnu3mWW6c+a4enKnIafwbS7xkLXq9p
IdJfjf1PL/XzjhveOGbQ/OCCNGPWBsjmihqNzOrHtteD1P6p9Suhzbl0imMRqju37o1DBiMJ6mYc
aiaGt8WfOURUJO07HdLkGSDIgJZabkkmcsR5dTLkOj3UzZQfpVzEp2HSdqlnr28tYmuKmDBBIOHO
AOyl10VSnbbKMOkBgyVPeoU+vZy+n0V3nuTkKcqYWtYe9ORnoiRU3aGjNRTU+d4PqOTcd84b5x6Q
FpESEYbFbmxDw9CYevJ0PeC6ZlZAKVyo8J+YHn29b+fWh13VW9ZQ2wDduAlhHDkTbarWRuDABut0
y2mGsX0cIiTYdizdXNEfljbXp5q0dhXZlRFkbQv07GtSJI+d/PP+cq6fUrIvJoLoV9CxINi8/Hxt
XdNyRQ89MHQqg8Y4jR7CZJ+humCQuGcSaVbQ571v89bC4G0AwYv28TUuVC/DjnfENoJppBg6zhZA
CTvXj7Vo9tQkbnwtOhX05UgDmWLbNqjyWDM7/qEHUV2/Nx3QZ7H8bLS/Gohm7y/qOtxCLZo5OSAi
9OFIwi43cq6T2KnQ0AuQqniUrMdaS/xYhmJZ+Udrf5fq8b65GyUA7FGigRCNriKmL+0BUBvqXsxG
UBiLjDoukYOKyyvzSemXqfWmJnaeIpgpv9lFCauvoIV3sqSSqeBZb6ruPCqz8dIoTiK7gzlki5cb
2iqDwdgWPDiGiH/pahEDKbfysXKlaJGfZ8uqTVdLreSf+6u5kRiwGqJilkRcTKl2s5pQMVEDVY0A
nQq1SVwrnN1cyk4145y27KUKjPfyux689zxOLivf+XpbZN/6eHJXU13DOn/YltZ0jehrLYMEVoS4
eBV+HHOmnbqvWpy+iK+W/Fj0oyvEMY/VPcTbreeK+iHfkZiZG3zbKp+aDHga3CyBOv1MFsMDZfcj
697DUkljjflZLfVMdaoZpD3d3/YbbweJDuVS4NnE01vsVJGtMHqjMYNwAJgSTtFwiAshncvBgb1c
lauD3dpK5kr1BJkwvaHDffs3LgK0uYGJQZDGvPy2DNRA6Ul8NRCLQu/pR1OV+wZwW69JtD1Z67e1
bIJR3gYI2ZheZy5qC4wI48XQ5phoLV3SAxyOfup8b5LwXQbAMdS8Oe6Y3ENMKBqOZvsa6Svn7nku
z7XxUke/8/nkxImrwMHbUXLIY4YOlKMlGH/XHu5vyi13IG+jb72CjqFp2bxkoUWtRTNzLdCV72GT
+E3n/KJv59vq81oG6Ovh2E7aucv2KPluIJfWftzbYCj82GzV5SkMl0qyUwInItrorGrRKUT9Vze+
2fXkoZ9u2s8y+td6ZpwsTfhhf44TcQ7L6dga8TmPzY/3d+L6beLn4OUUC2jaXFcJrWwxYqgSA+Qf
Kw/N4OQxS1v9QFpJFgF6lbKB/deP7krsCZhwldDhdt2kD7OW2nUYJrDZdQtCul1Y+6mqFm4xzOn5
/vKuT99KI0MULcNiRHK5ed9buTbNVuhoG7eOV+fahzbpvLGoXpZJO9pRT0Zm8u6L9/fNXj+JmNUA
tq9xKWdvPZR/1NDq2IhBZJlmIJWvc/s+nv7NI+qGe+/hzdX9YWZzo6tSmc9yZJuBllZH6tW/FXAX
Wtm/S0fGH4gRIfLyR2lnNOiGy7A4CJGJ9IDSbwssQ9y3jWVCRti0a7kjNqOneKqbhzwvC9+WanGw
azjf7u/o9TW27uj/N7rZUREvphVn0KsNjKP5tCIo+Q7Vt6gJxeG+pRt3A6YYDyDbpJh1VZIsRTgb
Y4bPlM7PBPZ6yzlznj01l8+l+pS1j0N8juu9b3lzgUSIMKOB6b+imjFrHUDJgAo3OYWbI5msfDHD
PYqKPSOba0/N266U+tVhJsVvLdMNU+O51v869mQDgUvRQkP9196WjiInNaE9crhTnCg6dJSrvL4o
f1FuGnYitPWyvHxwsMTzRkTDFyNHujxn0VBPjSrFVpAa4N5MJW28ml76/2AFBq+1GUS2CyPLpRW7
kdtsJeEIxhIhdXtU6M/ZBAz3/e46uIW9kH4qoeaKMtM2Hp6ZCzjQUNhBKRfQ5RaN7OVObqN14nSP
sFQs7lg1/+SxtaehcMswiD6aXHAoUrNab5k/Lit44edZkic7CMcFJRezMI+MfBXo/iXLYUqt/KwI
tTsZWVntHLU34ZbN92P4B1odnkTe4i3fh6aNAISl0Q6M+nWRvyD2dyyS8bwUMH8lPyYAk5ly1g3p
MBiPw1pIoH/FqLCb6rPrdNWZ+Y9HG3KXRE4erW7FnO22AdfHaPsTcbE1RqCYB//S5e5ERZ7WViKZ
gSny9DfcDvVrL8khkULYvNMlvfLsRst88nb9VJsL1Tdo2qF8iz2IsSTfjrX+2Cij8Y42ley1qW5/
Tp3RBKpnNn6vSP9MxZJ9TGRp3PHaG48DkH1Y2oi2ibu32px1X+t2PnONWYvipbPhy6VfDV9j+WGp
/hXNe8X4ft+BbxxGHlpedpCKYOe3MM05mZ16DkvIWAypPyi59SMUYJ7uG7nRcyb546ivkpCcky2L
pNUMFZyEoRnkcxNUzqGwnqgcC1jk3WxxIyc+LvM/Zvi7TGO3iN9FzIGE4ikyXzRaL0o5HhN7fOqI
v1s3Gw+t/drb50Z9rjpm9w5ZTL9rMNudcOBNhmTjRGwKTX6QYQxtbXltJZ1aesitGMiLUuHbaGp/
UszWeU2EKQpvyjT5pPbWUCB/o3PAdTV2IqCb5fxfrycMxjX0epYjTD8JXee4qb6HrZNErqWGMuyu
Vl4CQh0hcImtTBW+WsClEhuF+HdajAWJmTFLNF/JFv3flP567KtaUspeF+dI7AxJODBPVYk+P0gG
/Ht+Had9AQwwXYUVytn5YTSdZbuGVDTBKhuZgbcMmcBWcwPeA1GrS06/bu4eCYXCjwhDKd/0OAvJ
eTuVhLkyMqXnLgsly+1zJUs9yPecU26P+tdo0drRdSaj/SziQk7ddujKrzms/MKNuioiSjacHrq1
qM58oHX020NVijzJSXgcu2Luen8e4XZ6NAeLhKZtqQoejL4ykxNUL2b90Imu/yEPkqIeJMg09JNp
zM2PiuLrdzMaihLRWiOMPKsvl/GM0JylufmiGvUB1r7yk9zTm9jJg7fxE0B1OO0Z9+aJXGeiNlEb
UtqOWDqJ0kwi16dKgTpPqafUd6ohfEpGVRzCWN7Dyt02ChCQ9N9QDGsTCMutksjVkJjBnJ37L3al
+0t1ULqjSP424VyXBxMlryXxL3MPm+W1cswEkVYT+zqaG8bmF6fpH8jsd6LQ9X/z55GixchdQ3zN
rOA6P7p5lIuk1mu5kEnoJU6A4ashjD7jSdP2IO9XZYvVEmeW+5mchclH9fIFyMs6XIZBGMGc/pq6
7p2WNqdxeE7KwhWD8W6ytZNcfhCZ8zMb9yjMtpc4toHYAKpbfYWVbmwbjbNIS0goFc4rsU96pFfm
lqXxaKWtqzDSpqAP2+9EItsocTWKZ7JkSN/4w8ZXcsfsMoBJZtA3qRuL1G/Bt0eQ6O9c5dunFTto
3AJtgwyHPHDbqe77OFTUVrEDpSrtU97ZDK2CZPUYkVGOai9UP8rNyIMjoHtIY3v51pldfbQH51tm
qf3TXIxKMIeEBXkL2+JsCC2QTFSgJJGlD/oAe3BolOYxVOI9YsitLhMTYRDa0G+DjpGZb/zi0ieS
BR0mvUvDIMkjV8vQZI6l4vMQyUc5fA7tU6M/Oa3lySuVQSg9j3N7KOsZwE/v1YVvSJ+sMTq0keK2
NMFTe+/3XdX6KK5RhIE2jJ8GfuJKGLvNIplqZRgoyu+Yj5g2R6X7kB30JvJLeYH3n1KDxkWudM9V
u/dlt5HAah3gEUIHa/JtbOHAqkDQQOvyMCgYv3GrRJLdODR3wo2ba4Scjcrsej5oU19+A0mJrRou
SB7VsflPs2jnpuo5/C2FniYFSdi9GtF4NCLlCFskEn17yNPrU6JBr66hgkJ1AX7XTbweVyqldeK2
wNZLN5KLo8xQawd+/v4p2TOzuU41M4wje5ilQE1mVxgnqf6loJBz38hVzssXe8NRQyxN6kaEdbmX
XQ4zdhY6UtDa2UkdBxeWRHOkuWt8bwe4VvMu9OxaePmc78A1rpDVq+lVKYKsB4gy85+XpotUSIDh
0+glVOC/snxJt85YN8z3oSLgvGzdRTP+ybXhk9SL94i9/TtCTCl04pHpUS1NyoPvk9yz54/39+Qq
0nz7YeBYKI+yOXTgLn9YTAEyM5siehm6A1QIsJN7mpm8NNUxNx4s5m4ZWYjKjwXSnlAvC1jQ1Orj
KpKA4IuvFGcFhGCffk6rg+N87NujmpaHejqn6UCVr/WS+tHu9B3dnOv3gtiYjIoXi728YlMAf5Nq
oVrzm6XjDLYUSzQW+gTqtNTybJmtq22GOhjavL9b18/xanil7uDJpzm43aw41Q2mSaMXJ1FfRmt0
Zwbb0X86ZEX88Lem3rposDUhhs79tt4+f+SruWJFSo6q4UsT2rYvrPTY6cpyiMofgM6P92290U9c
hhmrMWBbBAFgHbaAbyA2miSRBKIlmy7CNbOozd2wY/DHU9VUmdysp82qwYM3uZJEHKLHTv7ektCZ
duPFmZ+qBuoMebHVozaAHneVQRl/OW0efSmKqts5TNdfAVIINJmIFqCXopqw2RqqCkqhLzlKJfSo
afacozJ8pPGzjq3tnI9rV7u0taniWmpeN8yDIMo65+vwbzj61Tz7DlPcxzK2v6WSvhxjOUseIjnt
zve/y82FOsR9QDGp1W9j6CbE+6kq5C9S+ixHR7N6ztvEd/q9lsaN4A8w5FrIUsC7ryNLlztKAbUt
nCItXsibvD6CFbP9XOv/URQ4LLT98sEd41NTSr5RWTsR7vUrasAa/jZpsOa7WykjzZ7y0EHM/oVf
Jj7lja48FUamfbi/k9vqD+QuDtEz7yi8eVAbbw5uA0uBbU1o6xlDmDxOtGs84I816JJJTVicrH0u
qPGhudu24c7pumV7ZR/lukCOgfbU5ebmEAuVk4QUXAgJ2ogai95kXixB8QHbT6ZqH2qt/vb3ywXs
SckJ31n1PC5NNkqvSk6vIeeH7mSy4LPayUq/sc/HrBNMcX65b+867wLAQPuN2QeuK8icL+3Z6lyV
2mQUL+XAzDAliTGOJL+uprF8305Vqp6czF7aM9CTzP513/YtB1qZghDZw3up7l3aFnOVN123oOdX
MIK1zIJWmqaX/t9bWRGJTGdwIYA2v7SiIjUDQEVGglWUBVexrLxzamU+3LdyI9oDyADKkjEv+M95
2i7NRMUoF5kIixeaWa5lxJ4YmToZzjLw6ziejpIRHRBJjAv7kxT2QW7vBWI3Yn7GJkB6ElOvdKRb
b5WtqOAozQjfgXB3ZTMVx8YqXmSr+KkafXiEryZ2s8riOppE6JX68tNqxDlt5fkYQlV+KkX+Cq9S
4WXkde4KWPMiofYHSyv0Y6L8Lw8lUAnK4+T8oHG341/NgvpvBjvJi3CkI5w67yYCkq5934Z7Oui3
rmMAGeu4I3QZNJovPw6jIWovy0PxovZh9gWdw9BHiG16P+aOjjcY6o433DpVJMOcK5hQVJRVL+1Z
veaUZoFny/lvx8lcwBkF8cD4WEZ7uopvImmbCMBxwFeS8ZEOX41/m7DsASeW+OwoGn3IBvg41EiR
zwZCwM8x48f+IJjOkQupPTiFxM0JY6cPICg9pWZbHTWtcJ5JFlIPRKjmWWMy+HnUSh+KKGJ2WOns
8+wIy++62HiKjCY70cV7FzW1dNDTsj6NqRY9ytpouqpoht+6jdy6JKrcQ5KsgdJRax9mtSNXriz7
SBUsZBIsEzvv7a2bmjCIYV3OONHw5gMPOYBDSnDIV0nLb/KH11gOXUXJjvi1p3eRN8uALu8f+ZtO
RZdxHQuAHXBbTy4kO1TbqS1fGHx+apUZ+YVnPS4DS3y/b+jam7hVuCNJV5m1w38vvSkTIpEQbEAQ
lEAGAdtCyX3Bgc4W610xLK/3rV3HTTy00Eoy8kBFBxKTS2vhQlrqmHX5opn/DtZ5HXgoWrcd/9Oj
/Akw8Ue0Xe9bfAMBX7owJqFDogcOiBEJg0uT0SSSUVYgwjdiNGnAlM6icjMpcX4JuF0Wt2JakFxP
c9rKo2wByHtEH+edhlrzVzmrjM8qXCuzaw310rtWZWq9W8uZ9rCIUv1e9WH9yYmN5mcEmGDw5aKI
mOoyauNHh+jZUQdht7OgWx8M7DawiDfYwvbJGaKyAbg0li+SYCSlll3qxwCJ5tfMHj2jT/dIFm99
MhJBemNsIX9trpspjrqM7K2ip24+zIyaBlE5H3Mk+OJQPjtaxtTanhzf9Ynj0gS4B7OUzdjIdjRl
HkyUT+eofDFhQKqdY2n+aOzqkQ54F8cHh3z8vpPciHQxuA7RMlywouvW4/hHWmUXamIBoUVAVpYE
tXvGnb8VIKgfo7EOPzOQYA9eoWX2pxg4sEnclFPtnIYKtqvYmACl3v89N9cPNwEHhHEZ8N+XP2dZ
codcqyl5UrLM01O6anE5IHM1ZCUtN6f6EOmQFaEY6OxYXu+y7Wmh5EoGgdDWGpteWu7pKshyxgG1
J90fTMnLspMWy3+dqbPNBN80btg63pVLK6EyodsUzuXLqJwZDnfz9ONAa2SsFs+SR4D72YHKyA5i
+joiXI1CBAB7C4iYbc1KdbIhl+eFu2eEdkF/R4K9Ew3e2jyY19ZxLgZ1KY9eLqspIyeMnFXslpn3
ingsC/LdVvmt86+tcFoa8vRlt2lubIWKRhxVvkTIRGaA4Bvp4xR+CoFgRstOmnv9Cq0D31CwrCh3
0upN3CmiqdHmSWPLtPywDDpBZ+9p5XJQh26PAG395lvPAxYEqRAp3XoON5uXzK2Im1U+V6qewuiT
XH+WdVePEEQgtPk52z86Z4+k6pZLAFLCCZnmhQF/Y5Mpyg64GhqqdP7CY2cZi5/CdXC8f5pvFBiZ
YYfbjSPFFDdx9OXS5mHqGPHoqhclrpEpoMv6Pi4bL5xfyzN6uX5tG262F0HcckZm4TjCTAfw3G6u
tEETmbWgY/6iW0918Zobj628VyG4dU/9aWPzNlBbKYd4QGO3S2d4OB+Wmtle+Ithw9KYONvxxlue
/6e19df8cUnD+tlaWhshaWPkhz5TvdKqXa3+knbibGh7qgi3fAM4CuAayH95GzaHWR77NJUGci7D
AFyRCuI8qKD3Gmw3ThgDTHChOgQpILc2a8onpRFLmdUvkVmWh26xtAZscq+e5qlIziVsOzubeGNZ
rImMlQkwhgu2M1OLk+Z1mfeIE1d1fIzoE7uQl/yloiYtIlpa4DvXvMGm6785WJNtJ+lsD+2LPqnh
u6GHecauJcvfOVg3PGIdDWYmGaIPLG3MSKCOM1jRV4UFCrvjaz3Fz5n8qrcjSWf9PqexLLT5Yf03
lEIHDbKGGKUJ2O7dqhiOdAP8MNZ3SldvwKuLm4zKHxUWanD8KCZ7N9+0gWnT6Fjzy2D10/d8zpLU
q1OmQ/1x1quzaLRE9no6C6mvJZnkD6lhnnSNGSdf6YvGcFHLtX5mYAl+ijlEhSBqhOrihW3nzems
f4AdqQVE3jrxIUQZxDroIh4nr2k7kIGz0QgQ7HCg/pJ6VY+OEgO4psfc/fg77e1pOuZmOPYfq9IU
47mt20xzG+hYOtcaHTU5RNawVhPLMOOP0WyCP6jhEN35cuuVd7VHlL2omOP0V6o3aubUo1PHJlFs
oz2YRf0QygWF826UH0pQgJ61CGt2kzjuVLdroVQYHHkVlRqTZ7tq8h06iusAkFd7HRcBogIQjVLG
5d2C0Aq5KCiVFz6TcKtce6gK4WvOSck12DijR7h4jwvTOFGWfljGcCcgurqs38xTgCK9BHy55W1N
ylyxeys3X8YuOpaNqZCnJF4cVslOpHt1Y6+GqBqsWm4077az2E2T9umw1OZLZZeAR6DQyFsyiMJt
BYPK4nkMd87ojsEtC5XTOBqwqMp8AYrv9tATOlCcdrWvGLprZb8l58uOZ60xycazeNDBtoM85rHd
dq4S24rFKHP6wAcPB26q6klL9P+WHuB9EefohCXVor92DZDyodSqYz2O5klaVUbu/5Jb3xSAMB+V
uxA7G5cqilgfkLgBfNUqfu+cdOVAAW3ne942ArKFj0pQuw0tCNAKE44880UABOxoktJW597fOa57
VjZZQeFQsonCEivdo6DQaJUn3dgJAK8dBdenOE2vkXoHf7w8gfBVMg9f6RryxIXPsJaqnMPsAaom
T0ObPLF3/PKtS3LpJ5w08P90NtbTsC18xDLqIK2R6i+EUIUHbnaBaHc25EORfFCz97P+XVa/yJSN
Zb30BHWrdpiP6IsGkc58R773Yt5a/h8/Z5sSCTOatKjj52jasx7CWmg+C+eLUI9T+jSWO32P64gU
FBJBB0iElb2f3b7cbHw/Sy1DshBmlc3nKft/pJ3XjtvoloWfiABzuCUVShVE2eV8Qzgy58ynn48e
YKZECiJ8TqPRbXQD2vzzDmuvlRm2XwAf9PDmDqAzq7Oc+rwFPCnvOq0YnRIt2sP987HyRPgG9F7g
haAyBz/XIjEjK0EMktIwzgnvI9WnXZx++XcLZOV5g4GawWg0z/kbh9GcmXmsqTbPhSioTsxh34lJ
sSV2cWPlSFEAxyQfA+XM8kqt87rNETrkSm37g6D8BjD7LIQv6kkOkx1h+j9fK2REqGqA/QDJpiwp
SroQjcBOiJk2U3zUZNLaGdKAaq5viR+uDz2VNwIX/gnSFMzp9ewhwllIMhztqEV2T1ndhJT4w3eS
Z22cxJULDFb+rZ3lwZdrigciduJ+sk2oKuLwE+DdfdH/+yM/WwK1QkGAP/0ts7zZDyFb3OxmXpWM
S+FgtrVii76f2C3Y3Z2XeMKpaybvAY5ViJq8QTi0baZx/WTm/v7GXDW6E06rSHYRX2jK7IQvHFcR
3jzB8D20FUfB7pF4StNPgbzPUvWDRz9geTSmXVkMbqRlr8UwfKBmNwNEk7jc+JJVdm9uEOKxnF0P
LsFlE4HulyBIa9k6E6NQ45Wy+lQmRv8wKlm8x/Hu6A70pEPZ+MbJG2XpdH8ibpmnUxciU1ZEIc1w
vccCvSwiK8O80FswRPr1rjBwA7PIQOHXOk1wJ+sZ6ozaxrBXgQOhCfVlypKoXJJsWNx/ES8NeH+t
Pauj64VfNLJs4fTbzE6ethENrEeoknCCTAM4GJQsSzCaNwoxDD/VcJ4s6C6FFp2DwRG8z+QMy14l
mSc4cNtuvNfrI4XRGc2EWBSKtsuuhrFXgl7z5eEsae/BUPGcwsJ9yfRxw/u4MY0Ed7Mt2uhm5vbr
5atbEdmawBjOJV1l8IvYrZnRGAw2W3qVwnLDQ5gvnOsXW6WhjL7FGRDKrpkflDfHt/DFtvb6aDzT
C/LcU6AvBCRasi3S4VuDIu1F6wRCvetQYDCjSqCqNZ7rms7U/hIEwKQzu4GF9t/bgudQ8a2xxeXX
mmDdkTAYz8YUsBEcMa92lui/KEn6J1O/V/VzJxTPefEQChtrd2s2ea/m/vgZfLZsRBQFUe28uBnP
gX4KDeGUxbYOoOT++b45l2+MLM7ZlOV0IYrleCbxdzTU0E768al99oP9JGyt241Nj2ABf5NKgT1k
yY420EJmGXE1nZUIyGX4VallRxR/GMrGe3XDeaInngcE9n3AN1T9r/dhZbDDM72dzkIFusk4ml/E
htahXY57CNHuPks2nvx1/R9q2bcWF9dk3Msx/f9YNNrpYKr5+/YyQbTkkMpAIXPInxGef8gGW+7+
I8uUA8iZE8dw+q7HGsXVoOt+P50118vSfVUcU+LzAwlLPf5evQP/U0/v03/N1M/1LRrCgBjTI7t6
lGAG7sdSQsYnikj0hcI+LuJ/v5Zp1SHlS3s4Puay4CONURwaUi5SRFf2mlDgvCGzGlZNzeUc7usx
PCs17emquHEibuxSGiB46nDewH8vcQkStTtpVCrxbHTtpcsfsvRUmz9itf16/+St352/ylJ0QM07
FXLi64UD0FSNVeRLZ6gI6+bZKjo7LdAI3Y1y52SSsjfqX/ct3jgXdPApCjz1bFd6IJZR4qQmjRTr
0hkSHHVK7aiWHDn60ydQpWRPevsYd/0J7svLht15KNfvwtw5CFifXNLMRLbYo4rWmni/mnTOngXz
YVIl0mpwwo8/ofyl76vJXks920vGP/sQs1meImAfpNiXCfYoaTk2rSmdo5oO//gpFr41qDKGbihs
xDHrCOPa0uKZ7Qq5kaLBYC2byG6/i/4HWfyUlfEuePQgQNuYzvn6Wk8nBWYYmIgOxUXUJHZGA7kq
46rH/eRaXNq05nsa+meRBNmaB+PIL58b777ZW2NkvigzUQBScY6v92toQXGjqZl8Ng06maxD0FwM
9Pw8pw2/C+LGhN7aqmxRKmgzTTlUBPPj+MaVqMQwniIzl88pWNa+34W1jfYxVE37tLTD8kXoYjtB
2+P+GNdnf+5ynckhSG8o3KbXVosm0McpSuRzKb6A4Grjep+NH/y233jab8wldubhzeh8vKVrO6WX
KGGpV/J5KGrHzL8HCCVFYQGGBnU5S3uEC/7+wFY6K8QxVxYXq5dkQzdpRs3q5bEdJ/CR53bWfaE8
LihOOZTHTtiptYVomWETr9tCYAEa3+X8sRl+1lr55FnHJrX7EjEJtlkdGsfM14+JbDiaAtp9C7R1
cweA1eK6mPm72HXXc5RHqdzqbSmfC+EQebEtR9UuOwD1lEoI5ErbM2hu3aJMvJFmhjYAr4FIh6sS
gMO11WCUCmrTHfsu0H4hnuIMVrgXlV1BYCD+wmOH2LiyWwPe3NR6uL9I828vzjVPArudJDfQ4WXT
mKRV/dRWrYx/ZGrwQdT5YfKS+HDfyo13Bx0afAWoZiBIsBbvTl+Vk5kGHjshyl69YTqXk+LkYbsT
9IyGYJHlVMhp1RuX8a2Znbk3CawBMrGci/XUg6qvBPJd57z7CQNcj4VRQB3XVobdaNooASu/a0He
3R/tTbMzecjfY0bdf+HgBl0pF3UlkEUE7Y6ceS2Mu0FPbXM46dKXIi4+6sJBDp9h9fpnJwnOyDeW
F69tDjg5NmJfO+dDWdH12uO5NEij3B/greXkGaA/HukZBPsW06okoZJFXqCdI486Wky7avNnLE8C
jM1+1+37d2VkHO+bvHU0KVrPJE1gD+mrWPjX4qRR6+HInv3aFvfN+CpD71dGxz7/KCbGoZ9iW9rw
IdZnAz8eZ25Oqs20fovJHOn9FSCYn86JHCn7tg31Uy0Y1en+yG5ZoaKMazRzaq1O4Biok5IHxXSW
JxzaMUSvBrrcf1W9wB/hGSV6JUUIcnrp+VUenNRxWU5nXZjSgxnCvGIOSrhxm6zfsmsri42fp5ZO
yZrAoEPE9NlAtGWPDl0DXaopnCxP7Tfm7oY93k2if2q9NE0tYW+DNcmJF8fS2YsU/VuuWeNB6kzc
A80LKhtswJbg9jo+xo/9SyD3vx7t4iKbdckq4hCcLordwJe9JqDzCrosIS+bbuOYzcfo+m6GqxgR
aPBQMsdsmdQNsgG8F4Ja5yoVbWP07WAYeZLea/7vyXxSoo0jtp7Ma3OLUz2UQp9aIDwBKkWOlowO
B85Bt7f694zrtaH5ennjZ8nkj9XGFw1AKPlPJHyfgzCa7Fa2ZSOwBeNJELSZobN1Ve9rjzLM/fM2
ex2rWZ2zmvSbE2ot6SsMs9CtGD/3nNJI+2v0T/rXIvkdw8113876XIP/n9sqZrpguFEXo0zqMCgF
BObOU+X/SEGe89B56cYLt96PGKHni4om8Sppt+uplJA5G8w8Nc9WkoYO8DzGRMUI0H3T/yfjeWNq
4c3paWbqBfQrFIHMzDbUItuHA5Sf/8GsvbGy2IS9P0VdPjIg00sPTTOhxbfFK3RrA7yds8XCwKZc
Z53PwqTGLhOKzEmp57XGB1NPYCOJPt4f0K1T9cbaMqk/k2Dkuse0SVpSH6zWa3f+1LyOlv8cV+O0
sR/+/txyd5PCIGiCdW5OoF9vCHWqq7BTSvM8jtlOhuzKa+qX2pL2YmTupu7RatojwmwnVW4d8TEe
EztspaOUt9+syPtSvI8747cVe7YyHRWJ4IeEfxBLbqro9ujtDIh+2AXHEUh9rtpd3OGSvr8/Yevl
mfexTAIGx4IXcfGGTFUIrS+YGAjJhgkEHG+7vGuGneqdMtXcumNvZNFMdIU5pmSQSf4v+9bVISlQ
ro4VnO/PkfVAK2qaoxki2EEFB2HYjo43NH8U4RKkst2mwj93htOvN3Mw4tTgaoBxvF6wWpiBo0Kh
nDtI/XZUuhRbjcQthMcN9wnctIktfIeZpHjhy/ilIND9EurnUinsrEaJcU/MZ3xCHK/60LtZUG1c
s+t9T/IfDiUTOgNYa/82kby55K2cvg3fqwA6dDBwC2b5uUhJOonxV6G0ug23d92UCriW0IL2c+pn
zOLi2lDbGBqZUAc5FMv7Mpuoz8nZEfgG8a0l/wACFaHDatKu2iWn1ONcNE181IrfgxeeFLlQYExI
qkdV6sbHsdJ+3N/SN2AFYH+RAcDzAgOHP3m9yGYr0RrjBcbZN6WnXtCfq8Z7pZXazq1PMmEQQrE7
vW4fvDo5QAeZqs+a8lhL5l7qXHkLA/rXb72+I+avmVvwwLHOtf7rr+mFobc8j2Kx/GnAsTDpif5q
wVHr0MSltT/Cn1LvWBejfbg/C6uDDWEY4Armm9cVrojFvdvqsVzDoGOdpy7bj8EX9HYdIb8Y0wdY
Ru+bmpf7aoSzKdLFcMBT0aWaej1CwMlqmkWNBW5C39f5K/TftoA2awIfUv5FfX/f2mqrL6wtHmFF
6vyC+9Q6Z/qfZqxtOqfo/v06iwXeN7R67TGEDhrta3OPKjvpelhSpY9CYgXeOdFHu+RhlINvVrvF
xnPLCvkoivygFCmELtZJjFoUp4XIw6muYInYSdkPJd04ESvniATUjEKGIw7XiNjneiQyGGRdLHzh
rOlpveu1XLCVXk5P9+drfevJ9PCS2ZD+IttoAL82A1C+EjJFFM5i9RxRshs1za7jbyg7dk1mq95O
LgBjSBvLtN7oRCImx50wDVDtkkoVyRYh1ArFd+lCtLvpl9XUdtf+MKQvSH1s2FrvdLL4ZA7Z5MBq
WbPrEZZRF8VCNgVun/0eQumD2b6IcbsDmQEVlrrrt2T/VgzQPFWk9SimATgBW7t8L9sqqKsJhQ1X
5Uyl9ffWiUUXzRIA+TS+T8+N9rOH0Ktt34OcR28NJLHQPEFdcwznYsMXNBKMAmZTK3H8ilz8Ft/D
jckHAkOaYH7TiZoWh3EaJ92zwj50Te85LnzSLBqa0r8L7wtaXBsu8Yqtj8kgT8i+osuTbbxshQDR
2/cenNtu1r1G2Vev/ziNz6PW2Z5e73vpOGm/SsEO8WJpTsx+ZpUrQ2Wmfu4KBeaSSbQVGOObGWvr
b6Hz1icMn4J9P9MYcsupi40hIr88jqkSuVIIdK7OyL8mg2dtvPIrgmNmgC3OYSZfDtxwmTGdRo90
IU3qrib7Nv3Uu0SMT3MsUsDD5AuXJi9PbSHujM/ekNvE43JASRnMVepTAEo+0xvnCHipY7Efo0Pz
F9g3QM+h7dJw61zOF9f1qwC2bCbc/iteLy9xJSB4PCMYxdhtA6fOXtW8OpQz+bL+o5X7By9Fm2Hj
ArqxGcFiEc5QvqCqt8S5BpksJZNhxm5lPQbVB6m9hP5jUz8D0Ny4B9Z+LNWD+S86ANFn4/G7vggC
Py0hyPQyN8i7AxA6O4xHu2KkvazZhV+5hKJsQ28Xj58kL3sph+6fB8vc0ghLIQMEH4ji6y9ow9go
eq/UzoJgOeE47iF+SchaSHJyNDdK0OuJhfJwrpqAqZ+9y4VD5etjXMlmyPuRac0hTIXAHgdNfvZy
CVS/Wquu2m6yed82CsEa1OUUoFeqi0kwpaEZC+ewkODuVoPedDLLl/ZTAgpUHOvaaYC2f7r/iK1v
eFAtZOwoSXOcVydMyvVOKuRBII9gVpOTFaGmo9oLYQ43fF57dj16FjW4UKzFPQCOdEtg7sbW+svb
TJ1/prGD/f96YclypKrUT3yB5we5PSR06AMCC54zEsxOl3FQuyTNdgJUiHaWxvC46NUD7pd81BrI
de7Px9o9McEuIXWAtALFrKWrj04yGremmLiBOEj7TJAHB5sUlot2q4J1wxSpN1ql/or4mkv8f9aT
J60CK3brQVF28QzLGiraHsph3OKbWnMpMCZYRwDdwXXMpTpvvjfxUi6AzwrbKHULxJ4a+gvMsoYs
sHK6Jx1fhXtDHj5yjp+5RLpxl1XGQ5Okx6I+GFpuV9VwGNPyR00Hmbxx1tbxwkxgj28BiRLIoNWM
S0qXBEGTpq7oWeg88tRLx25Md14BJvqbVLWOoR0UZIaaY2M8JanwzysOiZI5tyYh18D9sjjs3K5q
I+dG6nrio5qpnLlkl24VGFaHG7Ax3HvwGZizgOdfV/LN/PtqC30QShX4NepjoMpOW7+zoChoNZc6
5uH+Hl47pgtriyFpqtC2/ujn7mR2J7PsbdE7FcPuYwR9HmQG2llWtjzFv0QuV8/fbBPCDsKh+dgY
C5u4Y3VnDVXu1jAX2IHU5ftIzt7Rc/S9Usf6wGMVPkVdCDtvm447ZayjR5qBId8UrXxXeJHwPciE
rernrXknFwtLCvxEQHwW75bfKWMzdmPuUn9hF4UGDYNNZ4B/jb4FfVLuJ3WbYU3mMC2ngqoBnHyk
XXDSF0YrM9LrvtZzN+tRU9BqVT75Kn2DZZ/6JERq/8H0fV4vQRB2epx6Twi0fs0lozz1ZWP+2dgM
88SvvoavQMsYeTkgK9dHvxBhuzVKNXeHKX8oJd3231Vjsau7GnXq0I71x9ZCAmSHzMt9yzfnfg5U
aOIX0alYXOxWONJtPvmFK7bNx7odo71X0posa5N6jDLRgPBuyn7ct7m6U2dQPzf3/HqTHFpe35oA
BEqYptwNSfSBjI8Q5ipawamA5e/vm1q5wLMp6oWgqnDCiAau51WfxhqnRypcw/umyB916+P93593
yWLd6COYodLEYJQ05qG+uTJ6CQGKxFIKV7Ncwzzl3a6JnaF+P74K2g6l3vvWbizWlTX92looT3qf
JEbhqsmrhnCw9i747qcfUG65b2flbxBIzhEDbPX/++9rOyVKJbFmjgX03LsR2sH+T8krL/qv0Js5
8VDu7pu7sUhX5hab37SEEccFcxOSZdGHdquIe2uRwCsBIKDtEsdhkfi0BNPMQpKebiJXtlB/0MfH
2PvjlSepdHQECDt6yf99RKgWwKZF+wdcVwuLMkkaGhdYKDN7CgR/r6Ja8t9ZmOf0zcarAxHiGRML
dCYI+zT24S4ZSSPetzJvqOX2pkKmQ+jKg0iO4dqKHiWjFYd56fr6IYCSNnknp5k9GBvYx1sb4K2Z
xXR1UNrkdT2bQcawyR4D+eH+OG4ZAIYO9heCBFQE5w3/ZraGRh8LPNjSNc3akdKXbNt5u/GezLTy
CFwSFgBCWJzNBKkrjcRD5RrtI7zgrWrrp34X47MpxkEML5L8gCb2sB8erPpjGKh7dMhju3eqdqdJ
B7Kt6VYv7Y3Fu/qi5bHKojKtB6NyB6F5EGNx3iB2FvzpxK2k5I17Cbdsdp5oHJ2bNq6nN0rbBhZH
AxbofnTE7o9uPoW4D1Lkw7L+7v5Szr+12JL0hRAFUVeAlmipjjCIelIWadG4LfySDqkdJGzrKHlI
Igqf/26KLYNkJH3+1DAWj0evd6Tyg7pxp15yVNREI+K88XjfyI1Vogt0dnwo1XHEFlsTu6M5GU3j
pnBFximN6HH83cjHx7IvNt76dRQ3J6ismXGf5ABpq4X7F/U1txIc0i6aEk9SfRwNtqb6qhivRqw7
qRodYlgxPUF9qAX9GCRb1IbrsdLaRzKUJgqQWNBLXe8TFaZGaLrL2uVDANH9TuQPnrAbEPO8P6fr
PUKYApzuLxsaG3KxH+HQDiPU8GpXEiCSznL4KeWjkG8lXNbPJHAaBkSyZVahXHLfNfAsy1k3NW6m
RnYvfcijE2LcowK785g5pXq6P6ob5kg4oLQCCJa/lsWToVGUpo+VBrdJ/yS0B5A1Xe2I7YfKmUpx
q35yIz6BE+f/zS3zKxJMiXBxj42rZz/HqEOa+qkqv0qIDXm7MDRPkafaTfTr/hhvrBzKW38pbEg0
0EhxvUO8OKnSCg00N0R4S+2e5mDWKza2x/q6mgkoOGpkVEiOLv1PKUmLYsy9xk0KejHpXO7JoHgZ
INN3nlFs3Fc39vxM+o3gD6VQ4sfF+W46EkVm2LfuGGW/Jpr3I7AZ1SQhebnly9+YPBBkM7iLOjZj
mz/lzSsn9WJUNIrYuo360fLLH5MVfxv8f68dEqNRkycTRRhJRmRhptV09OGjsnX76MWLXE3xXytt
LwiPevVH72mW9knsW9JDNKFTquTvM//h/iZZd0nOX0BvGVRgNGvCW3A90En0YB1s89a1zATqNbsX
FTvwn+T84GmXadpNSeagUDEG0A5eGiLdwnrewhDdOI1X3zBvsjeTLcu5N05D13L4SYg0z62SPJuo
z9bwDyLE9XUSt0jBby0vNTlCViqonP/F7Z23ct2DrGtdeXwIxt9ZEdhFftiY2vkKvn5emdo3RhYe
X5fBImrGQ+sm/VNngIaRnEGj/VZ8rwzHxD9V+ufw9b7NebVWJgFIsaco3q88p1xGrjuF+YttGzoK
+kHIj2SfPW0riXnTDnRuMPcQ8wPLul6xSbeCNNGV1g0j63uPyIsZCD/S6POobvXs33homUUdDXKo
btijy3TV1EXSJBaYsqL8OYxfmjbbl3R2krjc9Ymx7yeKP21vS50HzcTwUczqDXXmtcd7/QWLdRTq
odJDZJbcpKsukdx81IKt+by5H98McjGfbWRafUbR24X5dV9LgW11z6r+X45j/og3x0zxgjD3W5Xr
U852nbQ3+q1hrNOu820CLw/oe7BG9F1em2j7UETQy5pvE/VDUr6EPu2qThg4RfNIyuakJfpjFjoq
8GYgz+fY1J593be1oT6JBYUVtbNVYbQ1RFbMfiMyWoeu19+2eD2SkvewNxl+uUekmHDinf5Oij/S
BmEP+mWs5A0f4+bOBbRDiIS4F8Rn8756M99BHbe1Ivid2zbvxZHKpBW+eOFcIpdfpuF9RsJmmoqX
VKyPlSY+oHe+1UZ565jytIBOAZ7Je7ZwEnWIGEZdnnpX6CsbKdBa7m2l+qluURff2r4zdz38yeCG
EWu+HmlW074cW1LPA0ZYVJyKH1M52vevtluPBOIs9NLS5T2TalzbUCAarmQjGtxyKveR+GzI+6G5
DIO3K4b9lgrYrb1Cdw/dI3ht5DQXRz61WsGT9XRwhbhz+iA6arTZcMmUTfbURYZdQtkojrv7I7zl
S701urgEKoE6SJLGA17i7yA+GAZF7S96fsJhvG9oXWb+i+KBxX+Gc4BaWqxX30FvmetYMnLfmRVL
M7N6aMXmA11wOy/+oWZfs8Yuw9oN6WBBUu6oS1+L8HsudN/00DxOMCroVbYfpMQpFO9QojjQvjYl
zNNierz/sWu0Fx8LJJ0M58wiA7T/euElLQggvWYtUvGhzXf6FyRf/GFvjYmTJj+affozpJXtNwQS
g/czKO1uI9Sbf3/xpl7ZX1ybENINNVV/9kIkn0pDeDWHfMsLmzfvygaNsiJXFDnQZcbDqEIp0cpy
cKch2KE49M1UzrrWvKS5G0ymXQPbzts/oN72xqRtTfC8mZfGYWicKwZgvIjPryc4abVWVbx+dJPW
6h3ZHB9EFJFoCFO8D0LY/RAV6AD8RjiGpVzuAxExt9aIdsMk9RvzcOOMa7TJs+BkyaipzPfZmxuz
E3CImzTiS1Txa5n/Fq32ggqY0wsA2L+J1hbO8ca9BdyEMgkJRgLBZfQCG5mm9k03urJROJI/PKjF
vjN6ZwgSewpgKfIfwVaMxfdU/VyVllt9b33vMYm2WBdu7nF6FeEaJfHN0BfvppnVZuLX0+g2mRvB
Y9EGtqw8Gd3RNPZjc+gM61jQ1Q8d4GluzRHDgwhRlPQ70/yN3X7r1aIHhMIdtROo3cXF1deho+m3
4ji6df7UFk70u9hZnT2BfDnL3d54mcwvhr/RKX7TKP1IZPtAmIHqXJwxT5hGGFrSyS2QWRpQAgta
iKuhXZ9I7YFuMUk5yHbsT3aBkqFnWJsh+vqpBEdJTR78DbwxuNDXW08P86EyNGVyy+gzJEPP9Xem
6KmMrNIp+xIe5sIRRAeJLVCvlfDgt7Ut+b+6LPsVxD/u33jrCwfGFDJKUBCxDnS+XH+KqYxIvsji
5LYDeCa9nE40CP8zfQlFQmB8dGbSzM1zunhsgq7XlKqpRFeLfCc3ZJsO8j9J9+Hfh0IvETMKfIqX
dD7wbw60GaHUowml6CIB+9TLRmgrqbmRFbiRXaGvjPiZeARgtLXcsUIFuoSmA9EN2kdvQKX3MRRe
muiceLU94VMpSF0G6lbfza1V+qtrzvVB+W1J8ikXEXzWHlZRcBltmG7iPVrWW0CGW9sSLiW6SYFj
zyww1xMYxIaWcGeIbs7vV7F3BNnwinTe9yII9/++Vm9NLXbEZGWJ2CSa6ErqtO/GF1g/nf/OwuKM
mSiNKWWpYkEcQV2UuW0pyYbXvb7SCXz/YgjJMrPnFi5vEIWyUWmpOFcpY3QoRERcpemfB0JgrxKQ
wsJAUXRZCjWCupOwIrs+fKJNdUwQ5Lo/Veth8NM8yeSFqLIBmbled6sWhDqqE8UVkdGMkmrfg2lP
KWHfN7PeXjgdxCZzLYfLfhmvDRWJrryZVHdEdDUWT80U2pP2GMZbZdAbhjicYJTnjkk8+MUDZwip
3PWxpLpZUx4iPbwUnvlHqcG9Nunn+2NaH0zYDSm5AmmbQbXLUgOhTpZC92u4PCp2IH4ruNnuW1h3
JM+4LfBb5N4pnECCeb06zahq2dTkpmsozpA+N+X4rvYkrtHesuuozQCsCt+1sK8Bib5Y8F5vfMB6
NqmGciUAzZ1P7DJ9HQL8HyY1tNygfmlbEVbaF71C4yHcwCpt2Fl2Ww1j59dBF1iuEESOF0Z2By5J
tk5d8uP+jK4dv3lA6Mgwm9Silo7YMIpyNXax5RbWyyg/ElPbHrxabfZd8qUTLVjv79tbd7jM22OO
VQGUgmc3FiuY61oW01IuuFrQqEhBPdTSo5j3l8oUaUvqHFq/YcigS+rFmt5NSWDXwq+iV3jz6ZcG
7hNueEA3JoCq+iz3SEMsxe7FQ6nAUzdXeoKLkQu7Sfget8pDJZT70IOgtwcKsQkDW60thuhKmGXn
qINQc7new6bWo7HslzNp7Ks1QsQr+FWz6wzhT4+I3/3pvm1rvmPw6llg+dpWU7VVGpi9fm5NbXwM
6/qjWaM6UZWVcYg0JTncNzdfJlcBzdxUDJsTODtcOhzZa3NVgd5RU2mwKna7ooWaUj92Vfeq6t4n
vYu3rK1yBXNvzIwnpSoBAkdcXG1+UahNTZ/0uTW+6MbnrvSfUAtpUNnO0NDlJnHUdmtC1yPEpgqR
PzELyqDLdjDkvXMyCTRdVt0EKVbZXHC+jlXnlXaajJqjWQDU70/q+sjM4+TUzOB0MubLe7WPM6lo
48Y8lxV8cNh8yA29Pua+KD1QqHxSWi96DmKhOcZ59jUnWnYgQkG7Mpj019wqkRepLxS+PdfTEfQu
u02CitWjOcso8rbM6w6zzrL+a/SodtP/bZ4jAXXvFFIMv01plEtfN6ZidoWuNxiGIP/D9eP6oKHx
eoOlgtQhpuPD6PjCeD9NzRHyug5lpuYjcFo7fFX+jCfSYSp6qvdNrx43hjgzfxCb0e1DT+C15bqy
1KBrC8gco6Q/SBVND3QMmBtO1BrciBmiQPwnHGumc+F+aJZfeFWiWmdDrPRvo99y90uBan0x5Kn+
UTYpl+bY+9aXiR7J0m69MPZtgbumOAxjT29sGwZG8hBMeXdMK7Pf4oO9NQ0QMSPVBucsJZz5/7+N
K/xaTNuZIrya/OkZDvXcDuSx35jsW9OALPaMaQS8RT57MQ16TidkLXveGVRB8TThHVu2VMUUidEk
svVJz4+xMZp7Ne61s6QAWcv0wneaPm33ghkZ+6KVE0S74i32odWdA4ZoZsWbE1MzY8jihqvLoYjF
KE7dVJaTd2oYSEffS5p3ni/VThDSJwGqGBYpsxzBdNObeX8Xrg7aX/Oo5sx6JcDAltMftKHYFgEQ
ZiO1dlknhvt48kLyceU/I290bhsTT06jpCVDMXy90mMZJpBRmMEFkuH+V5LicHehVD2MdSICvQ3a
7/eHto4mMThP7ox0nOO6xUsc65nWJqEfXvT6pzp86NHqguLpEH4sZIj/g/LgCY6gbjFhrF5IpLO4
sthkAEi5YRc7zQ8QBChjM7xkiopYYyn7h2pq1H2s14UdjtmW6tzK31jYW7zIPcoEBXEtozSeyv49
+jYxuFWN9KKTQs5/f07nS+nquuTZnx0N/DpaaVDxu15DQUI9pKWr6ZJqJHIy9JWijg5ZVfsBjdaP
GP3pDQfgxmziS8E4OHNuztvm2qDcqqpQtklyUcJnaUJzbbp8HOutXvNbW+XKzOIUSmWtQhWdJtCX
+keg3EbmP0l+eMzjfe57TkIRr1XMh0IyN+LP1fFnQt+Obx7/m+sPavdkMGIhvoioA2rDU5S45QCJ
yoW6hQ01po567L8v4VuLi3enF+JG5VQkl2o8C1a1Qw3GfxGKQ4VY4H1LN9aOLChSgKSBDaK4xaQa
AjIeciinFxUh5KkLj2n4SUn78yRv6cLcWD9ud1il5h5ynJtlZ6lZRVYzyXF+GXMD2grNYR7DwYGj
PUojKKqdLG9sLQLJfn+I63QncOBZoO9v1y4Oy2L9+ioP5d6Y6Naum2/l4IyTXZPqtQ5ysG/Sk5SU
diUepTB50DeJVNbze217sZJW0kAEIUrYHl4DGGKS7CFt0Vf8vDHGFfrh7xiRACMdQ5VpSXGYRXlj
RnGZXwTpUqOhmtf+cfCeI+sJ/QuydbQ3XjTh532r62ttHtz/Gf274m8ORjpHrE1b5xepEXZCbHE4
VCetTpIIufBUOYiyfL1vcX0Ury0uLu4qGCJfnBhmV7/zxWQnTS9ZfSjDXdifkXMAvHq8b3D19uKM
UFlny86JWzplr89+kxZZx8OcXypRdzpJ2Pmm/JBmGzzQ6xTH7POwdihekOMAHXRtxvOHjJgxKC+C
hyoTqeJu16MOYytKreybkv9WD7G4ywd0ZBJlSD+Db06d2jeK0/3x3tivVITowqRZ6a9nf/0h2eiF
PJ1acQnVnqBhlm55BDsLU+ZWx+WNmSVEpf4GfyB1xiXmKy8odJGrKS55O9qZOFzQZrcjoLj3BzTP
3PVryKtExp2cG84xBbfrAVlqGmtTl5YXM0u6QxmI8PW105Yg2o19SaMGRS3oO0gULa3UwVTGVTiW
F8p+B83rH+m1fBc9CeH4VRLM72MyHUt/4yzcuteujM4f9eb4Bb0/trlZl5dRyE9x9KmsSJVUj6nQ
2Vk12IbWAkQ8DYWTCcJHvwov92f21gLSnDKLtFC+Qizi2nwnG0OQdlJ58RoNteTG6bp23wj57j8w
Mwf65EspLSxvb28isWIVankJBApipVoil2sexkL/dd/OjcsMUOD/21nc1GYQaj314vKiGSe5rOjm
+iBlMFc+54lLY9kGPGb+teW2NGd+j7lTBXz/Yu38tk3jQKuqy1BnzTs1j/RPbR5bDrUdCNJzudhH
UvTvoqC4aFS9OW10Rqz5D4yE/FupptVFi4IHpHEzqn6a9JOEW6y8h14CJ7+dsqOQbFH43JhcaA8p
fgHwoD61rLhKlHjNgrb+y6TliEKYHzrUT3dDFr/T6G4JG9NwLIF61f0lXZ/9OWMsY5SmZwL5hXMT
U8RNE6GuL6NRUXGWkuBTrevRu/tWbjg2s+YLzo1GiEw+cfFGZGUqCmGqMrh0jB/qYNQftdIKdwoi
5vSSi/X7vOyHT5HQmrtSb4VDTBD2P5ydV4/cVrCtfxEB5vBKdpyk5mhGlvxCyArMOfPXn4/CvTjT
bKIJHcCADQtQNXeoXWHVWqeNHzG/fNcHih9BkQLRAqhQaZdc30Y9Nps4kaz6olSlbCPkRuGnsr5L
sKqdpxFkmNHNA7Celjp50uZ7NKstSoLRXw+szHUMSmSkdBTsgbxc/468hrGTzL2+tKTDe5rvzWmK
0nLjWV7b2Y9WFnFAZ1Z0MkIqXDBx9Xvid1hDxrrZ31/U20s6fwsP78zCz4DjworHaFcdpqyp1JaP
SuNFcBHoPyI5OPq+rzmB3m5AJG5dKga5opgEhMl9uV48uQxTRbAwqIkjQm2B9EOWPMTI/WpLaPD2
nSc51OkQzcO0c8/42hJlNoOhkKq51NXPbviitN/L9L3yNnzqygJeWVmkohnlx0Ep8+ZC/QiiZrir
7QDdJehy4CPL1BjEdWZsTVwvzwbhCJ3CueGOuAbsCotPGytmKKxWqy7gDnqnKMqKKm2gbiSFNyHb
0szi2+SmyKahNMGomggNykzzI/LV//I6ZlBr1wh+jWN9BkSe/+UZWdpdPLtTXwwJ9crqYulf+ujY
jO9D9OX+uZ99xUdf8sfEvIZEotS7lw7NV2kXJrVfX4z4X7lGSQ84HsJye5DiUBoCXFc1GxGqDW+9
PCwy+Gb8Bn1LKhdzcf/6SI4IUHieR3E9TGztR9YH58jUdyWKlrpqbcQuN9DZpbGFuyySQA5SX2ou
VkJF4yBmqljadTaKD1UH6T/i9PH4MAy4h5OaDYa+F+SsDpymrWB70gzNC4/oE3fzuFwhJyevrA3T
SeKQ8Qg9RP5rV3S1OJ1kPQEOoRR6nTjl1E2/72/U8hbzFSDYZoUCqljgXucl/RABknb5epNM3UUZ
u+go0AQ4xmPwCMA+OnljlW09MitbNN8s3joqS/SVF2c+LPJeSZOkvzAaIj+HaSO812NqnPWwR7hT
6GrudzHFYHfqzlHiQtgVhQJ7mR51Dm0x2ckn+RQVheRogiCfI4wR+6T11u9cZsOsy0zpgyTsjEnA
l16viy+M6oC4SH+JWs+ydTl/1Kyq/obiZfWEfrViD9Ss9qWeh2eA8NJDBVHyBrLr9g7NIJm56QlK
hmdu4YWyPlOKPJf7S9ir/QM1iBeB2c2valU0+1AY8k9t6L0bvvIiFd0WL+SfhtT1BZ4bCbheaqqk
lUv0biKPSYL8yXCJfLn8VCXecNBkZaSJEEwOQYJ4iBXGXVpJ6J6sCaUjPe3QjiytYp/6Rf89SqLs
JW4U2Yl6AYKnROvJ71GeUNB9tuMe3RS0DXF0RWU8INZRPkZFF79AoNM7jaV6NhkJNGW5pzm6OL7q
4WQdOrHzT0Knf67ysnOaUdwLBGh2nzaw4WdZvpH3rfhnenIQsUFYNwfZS5xS5sdVEojhcAms/9pc
3vkj+jzBF+j8T2YsXwYP0Ip8IBL7zC+8fy1XrsmV6YWLplUIL/aI0FImay9a7H2udOnrYMUvdfcQ
C3204ThvAtD5uNOAnUf56IvCkXl93OsC9pRBTIaLFEWoI6i7CFo4IH5OIit2LjSO0uRnoQBM4KuH
+59607RZ2l6cczXrWqMysuHSGSMqByWTBZO865JjK3xPPcORLW83ZgwMq3V87MODIZoOmE8l2UKI
rS36n/QCPjOg8cvYyYrEqUM4mf2OWpsJK5GHuEN6YKx/03ffeP1vYwyYlPC4jJZzyaGUu15xY7Rq
pe4mLlgk0IHyNOmkVVb19+cIoqC5SKKQwAD2v7ZiKkFqmZE5XPRUc7sAMSaVoZufqsWs+fvGPq4s
H60YFewb/grfOf/5h6ckN/wGskN9vIRNeQoDza7ML+V4VpksGHvBlqzpQautTxlaJgHdR751tAI7
N0618SMDuZpVyfH+T1oGw/huMkWyfjCZVMaWazwOlacVZThdfE8lPWyHGt61pHkIRx7i+6ZutxNT
GJk/nsd7mZ5ayAop2ZROl3hWhQmJvvdermS7+1ZWgg6eItwRw/YgfcnCF2vcaZngh5V0if2u2SdJ
2JwLUc3twlT7Yz8KsjvSvoVW0PcPfqkYO71XjR38bOZO66YO5WbPeIqtPDv4QVo+N3kiHQ2xN5yg
alGxCaRWcS2o4DYizj+6pdfPCZUKXItGJRSY+HJcuCsSlM/NSLmMfrqjZKDuA+R/f6utrRcHzbCr
0YlstE6Y7A13UPRkX6f53lV2sVXNWzkT8wwxzSbEYKCpn//8wymd2lz0dSlTLg2haFZ8QQKpsrbg
HrdR1R+64RkSyEYBprg2Ah1VF9RRqlyq+B2KlkM01vukRwIm2IpT5gu8XFimosm/ZnwJyKhrS6EC
2XWj58ol+aYLJ2NfHsfomFUHyj/Cw5Q7/UmT7HSL2G/ltFOyg04QqCNogyWBUNSHbGc4aZdK0x/G
clQdTYut/f3DvrJTeKxZr2dGNaDLe/1pityH6hBX5qWRumpnxE1ij1X1NDXhliLfqiWcBX0l+A6I
+a4tqXKXyIMvm5dIE8KdZoTNTm3VdGflzLTf/6iVlWO4TAQBDDUKkyMLty8qdZMGkWFehFJFM5rq
E/o6w5aWweoHzV4PliEQR0srhlArTTEI5iWtlercEa+F+Ns2+qeBhNi9/0U3togQZzZl2sRk/FTi
rxfPEPwiKcLEutSymLux5+fKQZDNgUvNHM6WoOHN/PN86ED8g6KYp0BAM1ybC5l0MQvDEIiKE9uC
4Nry/jWUHjGuY9+mthJPl7E8qG3HwFNp+5V35H/tOwG5G38DbXmzl/yUWcL0D50EKMjFXkrIs4Z1
l/jumDP8PNXV73jytwhd/2QaVzecxoPINWDqCygXBN/XH2w0bZ4yDBS4Y/gPd/KsqZ+Er+ilZjXE
Kcl0UNSzFr8VwUvmj45cPfuy+DjoTmVaG4HajVPjhwA6ZuGJhsE9LjZalNK6jnBrbqNGpyBMwLdX
TcE8mZHZcahsXJQVaxRf+Ifkg37kct5B8CQhYcI2cstusjniwJm6nYhGZrK/f35XDUH0TOSHKwYd
c72+eK8ibisvck1TeJym/mSl03+RGTuGvzVuewPJ4/CCEZ/BOApEIGRX17a0NFFNJtMiN4yCy1B8
S6ej2H1uk2M3/KcRnIi6HUlQngPqniiUgFOjLmxXKCJGv3Qhudz/8htmwz8/B6JginhUWglern9O
lrbSWItd7I4EHMewjjLFtqy+sIs+eLAQIX4dBhT2ZItSZSTlDOxpcXDuO61/ZCkDx9fqzenBmwcN
ByyBlJxnemaitNndfHifmRRCEGxQY9frkzckbT7FZrsfxc6W3/JKcZT8mNFLJGLpTDGAIXKyk63Q
/DYbmsloKIqINBro9y1VU6FSTYIGRnw31x9Jm16i2C3jY6Cec+NcyxxDgUa/GG8kYbeOlPrwXBVh
qA+w4p9m3Ycvh/7DN8nkY5eYzQ5nftPidxtsAUNWnNYsskltHdgUz8MiguwCX6w0QFpuKJmDU2Yi
qU5nCruNozU7g4XXQhwbz0hDYRZkXziLIjJUTzP7xPXkFIW7Q6VRsw2ac6YdFSGDvGF0ko4x83yw
pSbcVeZjl/wE57WrQMSownPqxRv3/KbZyWmnvsUrDzUB/6UuvlwPtELzGuB3SZB8tjzz3OXVD60/
aJn1oyw6Z/Q8WxhR+f6FWE0Tj4f7S7K28ASEM+vf3IdczqAIQp/pXR6kbjaAQJSGcTxoPixs962s
eDOGumd8DIoeFK4WVzqK1KyX0iZ10y5xlDI8j9PblEafhfT/9D0ADpj8BHpHtej6onY0rLpA1VnO
LEfi7dz4w8YhWrsQ1L2YUaeDwrcswrJQmnpFDsPUrcAsO3Wv//CGFpJGIdua3lm78aDPmHZh8XgJ
lhFgnIAIacsic8ejCPtBrx/i8TTorhe+tvJFGN9K8e9vOxw8IBf4PAAiS5o8QzGnNAWY68adrCG0
0gm2JShnUX6/fyBuqojccuTieLIhT5bk5YEorNwfczXKXFV5a86QQosUsaz3pn2KqtdKLjc+a+Xe
X5lbhGdeFRlTMmaZK2o5I/Gj0u3aovkVjgPioZ1VPSimv6XavXLmsUniTd0fHailarfe1ZInTdiM
pF9Tmxw0tXC0yQ3/GoSJB4HZW+VeESxAfL90ap6XCmpSZ64fOk1kHSQUdd8ZPMnIXEXSyfs794ej
fuFDMcc/8G3T8DYXHQYvMyNIttPcjZLJf1JCNdx7Tdxd5DobduJk1sfeF4dd49M6qgpZPZSVLDuG
oMOP7MfDQaVg6uQaIg+VoNQHCPcVplNVyxmiQj+XwyDO3LbBTu51zY6CKH8U01o6WV4PhZCPSkGm
N+2hwl8dQmsY90UxxucqKqKnugw1uwO3/J5Ik+F4LAoAuB4n7gfZa4xO9bFK0djrWjpMQtnsfEEO
HiinFg8yJdVP9VRBI2207fH+ks0ufLliCp3WWaaexHspJVrJvDb8Ye6OapoeFU/KDgJ6L45mUNYc
0kQ6dJVRvVtJu3Xub4vFnA3knYnE6ZzPjuTaHQaTpdSpSgbUMuusSk4nyUdzOvehO2jHuIp2pTg/
d8WhS9vz/a9eO/8MURAmY5du88J0IZiTWTZR7vamyeDGly4sXGP2yRtvy5or+Whn8YDKWivnKAvm
rlcelPg9+ySqgm14X82ZF7P7r9mixpx/93I3P9pbnP+G0VMfxEXuVuG/ZvfaQ1VqPcQJ1S5Oz/0l
XHlqKKKAoJvJbPmv+fH+EHvliIYCIbEyt5RD9dyZIdV+ExWxPml+3be0uojQu1GtgS/yRjPD69I8
yVI+Su2e8kFzTLqjehRAk/SD0uo/QIXqrerbHybe5UJSAmb2gpgPLtDFxglWR+DZCTjIYCcVyI0H
tll9D9W3Xm5tLYn2fnoytfhg5k7uBbuegDuytRNZqR0LD37rEGXL4a6xnkYxedA7FCo0MAXm298v
DfUKon+2Ym4+XW+C0U5m6Glx7maN6RSTfqiLeDdR9BfM/lB45V4sgy9MwWwc67VjxkQKpHEETlTr
FsfMLFMpUKIid03A2XWXOkH2O7R+6MlbZL3e/8I1//TB1DIGbIs8qyoZj65VSoV/hllJSvpnUwdi
p0xytWd6HJG6JP1bltL55fpoePEsDzQbMqHOcYxD9nnSW3uUnoqy2A3h1yT+ef8j1044U9DmzE0i
MT+8WM9YydpJ76rcDbzQLspPOQOZ8SfRjPayFb70ybNY/XV5mc9DFZdW9gwtRfbm+uSQ7siF3saF
O0lGDelPecq0NLUlpVSdBNnQR6vTUHyNJ+EYDNNwaoIgP5RWBg+AMkG5poc/p95qd3WpNidT6pJT
5hXdSead9aQg3d1foDV/DXkI9Xu60zxWy8jZEj3qYzwV3mB1zOCk6dlMGAv0c8G3h6DagpauZT5c
+7nKDysoRZXFxZqSBK1bLy1cxawPUv85Tr8l2tnz4JL4RMO/zb93pr8rTCDtG8XBP5MbS9eDVgVi
FcCSkVtb5CNtkVkj57xwm6nYe/Ej+f3nRrEcNTT3pdx+buOfMD7ow8NQvZZJa1uXKXkctcQhpSQq
7h8D8SjEaD30D12SwIf54Ed2KmzRNqwv0VxupY5OMX05zxuoQ21Z4sDv7PzuGFQDqWrCRAESAZMT
VXLyEOCt7UEeylOjaeOLHI3pMVRaa0fjRN6YLl6NJgxuD6MOc3V1CT9Q21JqY6EoXLXw96V0qhFf
98+Z8ZAJzvSqGCNqIy/xj/vn8ra7xDVCU0SU6dUwkL90wNR1xmYys8IVQ+kABjhnyNr/mQSFbfra
r6oYUqcczH/j7BBnaP6a/nPf905fTLxZwlcfBh619E+F8LtWYtvcJD9YcywMb9KdJkeTgJdf3/IC
8nxdHNrC7Yv+X+IryxFqxq1VM23OcsEovxKbAGk6Qd0LbV4f7q/On1dyeZTZCWr3cLzMDKDX5huz
zQQzKwtI6CbY4cohpVIWmX77zSJKf+pL3ZuB9xNKMJzuU9eV8OJYnVKfmyiSC3s0/OJRVGv/nyJr
aYhyoLqnQVaLfu6ewCKaKvG3jd88+/Wb3zzjZfE2IMuXc8d6JPploYqcI3l8yDUE2EvPjjKCtd7f
p58V/THwnKlSHfhQNp7V1TPMk4ogO2zH+OfFO9DEQ2xElly4evrb8J4Dc6ZXfk2Kb1NlOnRg95Zu
S2b9Ym3FjbfBHKd3JiidKRdmzcnrjSqTusyMlGMcAqiCy8EIfqabQOgtI4sX1RwSi2ooPlV2/Sm3
u7fae/Z70+6qYhdFpzR5V74Z2lNMmRAozC4vyIE2nr35VbveXHINgAp0+IHQ490X36mVntqMfeEO
anJQ0u6tE7fYWVYKI+QVUPdSUUKZgkt3bQNGUbEbqrR0pTFwYqDzCcK3oNHPYfoU+HAsGaNTil9y
b+Pb1paX0s+MTgN/yfD2td00V0wUK7PSrTWLADloPUfQlJKpL38Thzmfh+U6arxReA/yerQsrm1V
g9BCHliVboa+UNiozwWKhQYjuYKPdy+LUxEJj7IHsZ+VXTYu6PzW39jG0fM8k3hQCrq2XXrTWA6M
fbgWODwGV3klDTHQATVFtsUs1FCO+a7WoTCM6jrZZ0NYOebY1+e8ruBtRF/Ovv+LbkNUNnyOpqiB
065f5rEezkEbe7F0lUz+DOzuVe8y1t/4kWsjCsTZyRi2HMW8l8s1mMs2GIXhkDN9vQaa3DEK3eel
29XR3ghgTtaL89i71ErlckQe07eptjsxXIfZiEqNN21889phYzhkrsXN0yjq4gcoLUhwWgwcNr0l
LEp0O0h0Hlr0P7a+9Tb2Y0r5g6n5p3xINKMmzadYgm27y6d/hyHiZf3t98lvv5AeJqNyKqV/CnXL
EdXRHuL0se5Uxw8MnnvxOGqnodiClKx9O90ARDQJ18UbWqw2Lq0yNpLSZTLfFhMRxU6YEbKNFV77
bNjy5hIdsCdi3uvPjtUEXmUSelf3umNdyHYtWr8KtTgxk7u/f4DXXBaFGLAx84aq6pJsRy1FJRxa
q3JNT9iXYuGInekmTWUPKSWYqRPe8lyAQrOMn/XgcN/4iksG1Dpr0wKBInZbPD2UlnMDYq4KEM1b
rv8YjY0HfWUdSeQZ0UBJmFGxpbsoZDEbxKmtXCYXBZkG+PQsJ8/+Fr5j5VCA1AGn86cgQtPyeruq
elTaqZ0qNwH/Lib7EVZV1Arur9WqEUIpaqr0+YBeXBupRSNMCvB27qRWThnADk8jtN+aJlldsf+1
sqx/i2HX6GrLikVpdzASwRGV36X83Qz+Lzvzwc4yHvDFsEx67EzN2fQg1/Ar24qORbzlrFa6tvhl
2qMyzM04zGWRU8jaqI9ymfOd0CeG4EDpqLSmCM0Ce7AtiCAhB8yORFbBe9eZx/u7tr6e/2t9cTSS
MIv7EjEhFwZ4R1EqG8QfsT5jrfBc3jc1B4iLd2Fm2WfkmxmCGe5xfUCyQQ29vE5qDoguHpRSSI6C
3EH6SWM+6aUC/ixZnHUJ02cdEM3+vvW146nAl0GvnjcJzYRr62BMcikHsu+O1StI+EPSRfY05htW
VhLPeQoJGMkfQn+Q8ddmBCmrW1kvarcMJaaDyu6QK/IBWYVHTW4Pli88FekJGouzpbe7aFIOmiac
7n/pCsRk/g10Jf/Qw9NpuP4NsgHliGRWtQs96bfCfNZA3SKluR+txEbPpiXlLjIB1QbZlo06s0up
fBIm5RRU/qHT3qRgKx2fDd7sPME7cR9kLjf8U36OdC+cPbUrCNNxRCjeHF+U6rvpv0oi0/Ybe7C6
0x+szTHahzfZDCJZSIDwuEJTMFjUxvaou6mcb53ntaszpyT//6uWYUYiChGxZu02nq1mb5Y52Y38
Ndv0ELcFTbaTJib1bAXSu2U824mFGrQMDboE51Dty3s/OEPcYdeSuh+1jcVb/6j/NbY4O2Gaa6nm
Ywz1d8v65pvvtN4Uim/3z+iaL5g7bkyWA51D3fp6j4Yy51EcxsYtif/F7Eenfe3AO/XDUYzfZP8x
zr/eN3h7MWe41Zw3W+T7SBEtnvJQ6SZZ84WcqLR0wj7b1VpplyCWQaZa4il+itryqMWhrQEX+Nsx
PogQ5676PCYDBEZeDteZo++HcU6pI7HeCViiqrHrTv7bNQXiDmUt8ymES/CELbbOb0ZNnHSdPLl9
Hc7+udUPhneUhEcl6VAR3kDL3dyyhbV5hz/csiQW2ngUtQKwkSt5rdOroV3KW/jKW3zgbIYIewYb
s3vW4qAYmeVFnmUWLir085yAXjqJUT4MvijY5BjqpVci0MckUqfUzPKjLMjC3kxa5VCNzSMPWWlT
Weh3wdwyvH+kbu7l/NOAxMxZLaCiZWF8TCKEOSJkY+uQbKbIDgreLNHsvhafFX/D2G355draMvBp
S82v2hprScFkFVyhatQ46FY4cW4+i3lnV5SCmiiwubulIZ3uf+tNILywvtgGoemnpJmMwtUED64v
ffKc0Ci2OpLzCb16J7ACOoTKNo5Bg0fk+kyZRAdm5/GNZnqcilOknTqBgaBzSmPD2Lgtq7YopM2E
iBLUOotXQpwiPQ8igXKWMSIgVjqD92x2T7Uonso8egPxu5U0rW4h8/1IQehECNS0rj9PKcaotYa4
dDUGwhmh/GlUn8te2hcxSkq7ypD29dg3cw9jzxi2e38Hb/OoeXERHOAVgUiQ3vK19WyEuSWt2MJA
hd08/w0keperzVug5e4QCc+dgVJw77/q0xZb2s2b8sfyPDDA8B31rUXoNeV5KmmxX7pNKR4b6FmE
71VtHaEZOt//xjWfBFJAQmsDARQY9K4/MQoqeDUqEn8xQYvQL03FCcyK3i/dmY37eHshuM1g5eEv
mmnLl8Xrrh071cyl0k2mZHIGo9SJMpotnbSVI0O57A/xE3kVTZ/FjRCSROc9Mko3eKvbyM4H0+6T
I8yzY6A4uncYyoOZviTCl/sL+Ydl7fomYpeDAlqfN4WpgOuVHBr0a6U6JC2oZBr0ARGkNhDghGIh
HKEVkOm+6RHzrXG/6xmUZ6gM3QLLZKpa7JJ30IIQYflV8aqowbCvMvFtgo3zNCJ15fRinx5SoTyU
nkgUo4qvueoHz/FoKNB5JD2cBGp3CCtTsgVDqDY27ibygGKD0Z65YUecftOwn6ayM5UkIKVXqn1U
BXuw6Ycc5tUL9agWVTpbbrv9/eVcOyy0Bi0dZjk6UsuAXAPzHJtpQf49WSBdRQZim0ksN7pMfyjP
l5sGnSzQfTrfBP8L/yJkVQ65RV65svboB8k/w1g7gDNnzlzKDMemiHa6YEGp0+9ENOl8f3oJJuZ0
kHcwwx+KnrKLTJfkTkFdME4+FT3DsPTrivLr/fW4dQgKSFwmrKCiJqpdvmWxkhZ0MNPKTePP0/Do
v3sMvEgb8563zzNGeNupc6OpccM7Qd90mCyT2o3sXcpmeorCzmkD9YHa5M4KNoZ7bz0PxhiYAJDK
dDyM3tf3JfMsZv/jikKOITpyXJ7EyCNI2SKeXjVD/4UJwLl6vyyjBw1XR67Fym2guthNuRlSsVfE
E+O9WxyTq8tHsjZLFEDvv0xkKwWykEGVKreWH0JLhJrlhIC5nfj/+M3G4q1dSXoDDK4zP0nJfuHk
wrAs/QhGFrcNhZ/pTPAc2AEi8hUdbImaqlj8I5Zb2LJVo7QJmEkASMkkxvWO5VPug3im8GG0R8+D
w68LbQh+ckch3kiNY9z+vH/o1xaUJ+n/GQTCeW3Q6/WmSCeBBRU84bNmld8DqdkVVZnaRtpnzFkr
5kY7YtUknNaUI3AHhFbXJiuj9LNoLgSU8VndJzi4RgImffTTzTme+a9a+h6Y2KCZhAFhPjDXpiBD
l2jykOKPw78hwakTqQc51neSdg5M7VCKr1a1RWq/5lbBFpFWETPCXb74PDOQG0XKy9qlu0tTv9lJ
f8suR+ec+cx5sHcuadJ3vf4q9DvzTJWGmpjpNcr+HepTAnLYCvZMHO4DP3PUYKt6cRuXYhIqlj/j
xDzB855+yKtMIY7UsVJqN/S1B+NrlLdH6TWB8hFqgC/kIhvP4Za5+c8/mKv9pDU8T61dsR5tD4b1
roT8Is6+V8qzJD8WJMj3r8GqQXpS9E2AMN8gMxI/N4S2kGrK+dp08M3YJLww4yNyuunJ6odmnzc0
FDzEZjbczJrzJJSZKwA0pcjarj/VrJQIsiedla3bOXIK6oNvROku95tkd/8j107mPJIwD4LTA1sm
F11QDmPlhY2bjHm5b3o5sw0fJ3rfytoz+tHK/Cs+7J0iTVIsWlHj6olnh5G2V4NX339X4bf5Pxji
zZkxJDDzLdsUetNpVuO1jVuJpSMLwU7p3kPpn8baMrSybqiiWfM4BUhRwCvXXxQWVhU3RtChzR5N
ezFusxfD8+O/bUYzqjUP5WhoT80wwYWv6hKvD/wOumZc7juYBncKEHTSguP9VVs5b1R75hERKBGY
21xkmGmSWZVSGI3bhZlNP9Jm1RRpi9pjxccDzmMODbESDsNywKoTVW+0wrR1Ax1ZTKHNIqfo698d
oKpDyojOU9Hr9YbTWP0yKjIEM9Q9YNS63qY4SmWpFAJshv81wSclfRHCjQxk5WyTYNEUg2mL+XJz
YQI2v3owAda4tUjzI+k1eScUoMZaFHl2NdCXjSO+cvIUuuPkjXTJYP1bnAngENYoB1rrZrVVHsZG
n+CtgJnu/pFY2yzuEIyQ8CjR8FscCc2bDE+P+5YCB7QrXvWUT5qjvEplcTCT7PW+sbXkkREKXNof
FBizFNfbVBedGPih1rsWmrQvQZNqO0uoZJdZJe0kkHg5QWlBllYK8iERQ/mhk/XuUMVwo9z/JWuf
DZCd+T/ikJmN4/qHlGpE/9GIeldq9OyoCgBWK2nY6U32Juvxp5HjvXFCV8q9QIYoIzEIycQFPIPX
Jq26qGtLFTpXn0LeTpBwu0oKw4NVxA39rSJ/aZtM3BFbCC+8N8Vj6lvk1iKQatEQtgQ6V4LNq1+z
eHoEqhJD1+udOzRisVMQ7N53uiU40HlkuyFWwoe2UJhyaev2Qer8LUjGypsLHINgApTlzIG2MG+V
TZinadq7GQ+tUZn/GvVzk+rO1PyeyukUeOKW8unqB3+wuHDkjClZ6DZiMQmQqOi+le+xV53mOQOo
loynMfjn/glbcRdUDJlNpLxEd2/54OZAgTNPzwd3guEwc3trsL2RIsWWRuiK51Mp9jD0x0jr7USK
YnSaBm314EYwxrYllBPx9JBJX+9/zYoV2neoSANdpci0TPNMAEtVIveji4jKExK2w85Xk73Q1Fuc
DCtej9cWXTgwYYzLLStzYt/4E3w9kxt1uvAADXe9Kwu53Ai8bq3MzW1UcPEACv9e3MVS78cS/r3O
FcIcwFllq1s4nNsFwwJNMnI5MOOk9te3vQx8wfc9jls9lnurBA9tGJGD8N2WW5mTtOs0ZzZEDEQr
mdhuqdwaE5Z20tD0rjg+C0rwVOZQZU3R69xBku1i+pYFv7z+B0LMG+/T2hfOCHyd8iZrqS0ulOJ3
gcQ82OBWY4keY8P0Xe405u/7B29lp8DiUnqHGgC2yaXaQ90JqE8ihOmK/qeiiOx2+u++gVtPxC4B
Hedvh1yeDOB6o6Suiyo980W3MvJ+X0SiSravDxcQS7ssnfWC0M7YD72WbjyGa4ZN6m8kViCJeBOu
DRu1JiXxFIqgfU3oaQ76gH6I4AyiE3b0o5MtptCV/aLnx04xyEVNbtkcCk0v7tUumNxyaG2xP+lx
Zw/j8f5qzhdncRoZAKC6xR2e5zMWFyummMJ1TSc3H09p/V+gqAgAf5rLwlq+YerWwTIZT2JPNQ3N
sxv2urHIhl6xqgmwtnkYku516vVdj76OIUzn+1+1cghVtKMolLKAMHcuogUql5UZip3odmliOUYr
BruqKouNq7yyQfRgmO+D2oB8e0lH4xkJJO/WILp+2jtZ4k5+6RhbxC3zcV5sEGBb6BE58/DQLNUQ
47ASGk9QRLdM9+OEmjVi7H6CGuZRUaC8S729LH6/v3orGwXWC7ZdeGkg2ljSDIJv9eJYE0S3HTSE
FOoU8sWon+xYL89NbIkbm7VyBGnUQekDPQ3s7ctJa08qVbXUS8lNXyotc0rDOHjSowm8ZMi2RtTX
bMEiIWu4QNL4JRAib2WrqD1dcqkZh+Gwq4fQCePgUyE/9p/vr+IttQeT6kzpQp2sIjRL7+raXyij
1EZVUstuIahHb3gOBB/Kp8rWYTUrxP/G2obxF2YD6aBm+XPSeXsxyPZTX5zbQHop/O4getY/93/U
ig/7+JuW/GetxsBZPhSyGxfhfgp3g3cQ9IdGPabme6s2GxdkpWE4V74ofIEiZXeXc01DYE607mLR
FfRT4qe2p7yFVbKDjsdIX2LhnUYe002H+9+4cvl5HpADmcXObqUdw7xS+8bIJLdJx8DujW5gzMxT
NrzZykm6sjJfog+VEyNVO2OqI8mdvyvXGN6QGijyJ8eXR1uJNqASa9ZmrUgcAUkJQznX1lKqUUFc
dpJboycM77jsPTNKNzS7tN44ISuXf055Zg1lCszasrIha3Eher4quWFl7LWoi2FXjjooaUEUZslW
0XflPFLVkPE2KPAqPHbX31VqfdZroye5Vl/vPN1/YdA80t6k7l9JQJ2md+8fjZWcjtCO8QWYqejb
UR+6ttdXRpxkCZ1xmVpX2b1N+W8la5xMGs+ath9y4WB6MHvGT1ZsPXXesHFoblnv8G9znwINpTmY
XT4ZkdEkuumX3L/05xj5/4ywfUH1fhYa/aEwFHsEehJXypHI6RBJ4vd6GB1f785l7sJw9R4egqfi
lSnN+8tyO+Y1/ywNf8+9mWPghatqE8QsSoO8Pm+qnZJgU71Upiv1h8T8FkXBPqDYSksl/tVaNhLe
XQVqNnnvoP+sxV+w0T5FjLN41tYPW3Mg/DAwl8DJLJhFFvuVZNDdAxNivcgrRrQoIn/cRWFhG0a7
91vTHlWYCZLxWG+qtKy4EYNQhRLsLOsOmdf1UZHKPlEbs5fdtkUzrhO6EqCwsKVYsnbdGDKBzQSW
gnmO7NpK32tSBihGdtXyy9BHO62eqDIoBy/bovlZcSHz3w9OF8TRrS+uo1AJUNmW3WxSdnHq70A0
wFHh2yGsEYW5v3+k1q0RJZsyITN56PV3pf6gMKjPxqWRaRxKLbT2PtNwh//h7Lx640a2LfyLCDCH
V7KDWpIlsW15bL8Qjsw589ffj7rAmW6KaMKDOTPHgB92V7Fq1w5rrzXAQWcPVBP+CH2Q/X0kgQAb
DDS0kd6A0NdGQ12PA8MYZRrzn7XM2IFW3bfCh75pj3q2VZBZwZXxupAtEj7P+c5yhl6tgrZB9FV2
JWHa5whAtZAf6L6yn8Rxx/Cx4+nFnR4++eF3q4ju2/5XId31CrPzY79xgddOETULpnlJjZlzW+z2
oPdSOcmT7Jrjyar/6btPkfFx3KLqXrWiUk0wgDzx4iy8hNSNljE0MIqKUfIidcMHpUrzo2Y2PzxL
3wI8vIcg45PmaQ24omgZvBtDGfUozWM8lpvWFKWroxUfQAEftDq+H8T6ox+es+5nYe2bVrUnS9zL
SbNLUoM/Gzuj3OJDXlk7N1SdswmRrH0pxjNl/ZBFWaK6eXq0hh52i9TWhk8QsNy+N++x/GCBLg0t
Ntn3NCVLhhhD6oPQg6Xw493YooZqDY9KFn8czTNcAJV0ymSkN6bkc1oLGzoyK3kNU5oEGrzLZDfL
xDMyuqkAvKa6U+b5+7DJuzsvqkQnV0F3317uipO9NLWEcaDEGYplNKhumouPwpB8iqH/um1i7cvN
owJgugAFkncunAJsw0UaqqorZo12rmW6r2mfC6cBmdODul2gX7PHJ6TIQ1bIzNzCXoY6jNZze9xu
zPaV1ux047XQ1J3fbPSg1vbu0tD8Qy4iUKkV4wh/wN6VsCpkod2b7u2tWzsIXHXwcHg4gOPzL7iw
YLZV0g1yrbn0aUr0Ow2gshsQm7VrTm3+XxuL7ULQojDEtNIwMOzHwgnqkyXED5JXH0bxVMggVKfi
yUp27fBiad19Wz0X7WsvHipmEG4vd+3LXf6UxYaKM4NtCsaAFzLZ53LtzJsawl9vbb36qxvLI0Ug
DxU1iK7rjR21eiRnZGOTBBKbDIWtVznaKJmuxbrUmInqaCLP4+kLI5ZelswaG5rrpU2S2LFUE2cW
GlVHo+p2uaf4j7LUnTs1NRIQzuFJ8RhDyFujeDTVYAtavrq5PMxM+0GtCcL8esmwIXljCYWWm8uq
bUwPXvCSeJHz37b2ws6iShe2ALXEztLcKi7sNPqmwsLVCRuBxtrVo6v4v8UsLkbe+pkfVBhhIbX6
sze3gL5ru8VOoS8FOSiTi4tXwLNAjYhWpbuB9bOSJgB/XyelJdv789dHnt7Am1uEKY2S6vVX8SBm
6UI1w04ATUqNZMIeladqn8dh+YExm611rRVF5ioj7RUm1sBqLT6PUdRNFYmh7vbiV7mGwd94MvqH
rM6eksB3dNgP41F/CfVjpNupZtyZzal7VWOIP/bZFqvnyiYjnff/jy0ae8vSWqvmU5TBL+R6ZD1p
fhYqb2dUT9a4hbxfOS5XhhZnv61aswCzwHHRfZtmIvytf/9kc1Aodsyz+USCi4JnTE9anLz5O8qD
XUSUo2tX8863D8uK1+KQkCNSzwECs+xcQFbZmF7R6tA3HOkJ22FwhkZ2wwmvtJw1Os7E1SI9BP0d
d1lXNIE2kr27ZRKNj73mvQqQ2Oy6EmSRkWQidMZWABWqqhUnqTPNYzzF8L4CAIoPf79eyiBgI3Ce
M8jv+nIoICXHvEsMV7JeDQ3hTP1Q/peuDOAOxnrgbJhZOZbvX9gPfWk0BkXkEyQmivzg1RsYvrVz
fmliuY7WL2Ipx4SlUDMKpO9t8aVNQOxLG/DhLUNzUngRLwRSMDACUBquUn2NA3M3da9+63btVs9x
y87yZRM8XTTbFjv1aeq1j6k/PhVh+LsTN0KstRN/uXMLN6xlZtJVXm5w4hnQG+w6MGHs//Mfjtm/
J2AZA4d9n3hSXhhuJNLXRKiqC+9Tb3fbyLwl120Eqnl0GwnpaUpwnK8/jdE2np6MFoU29M32eCTZ
0eNR2Vf5ZDkhWPYg9IO7wGy2Knzvt3Ce8QcFCesLweiy4jUpTdKiLqG4qOs5QfRs0OREuPDvV8dA
HsyYhN1Qti3cnxINiuGpleKa/XcDMFZPbT18jL1T0++7fAs09762QfLD28UEMnT9RFbXeynWVdkZ
8qC4dAMZIYvCvdwm9V4NjV0BEfbUdBvV3/fnHYP4W/43Z4dLzUBrGCoaMJLi9sM+at0KmH2W3PvW
lqLm+3dqtkN7hBY41aglH7LiQ66Y0+lyK9A2DimgaSu+tAWbXl/Nv1YWl6oIew0gvazA5tHZWn2c
C+eDD4/MuOGO1o4efU260JBXUdZcPLtJnZZRBDGQqwqik+atHeaa7ekbVtaX86+VRUTjD2WppQ3L
oR106OOnSkFoQKrsUt8I6LeWszjkQkDOnjM07nL67DY7B+Vn0/h2+yKtnQB9Jhwn+efFW8aD0ziF
WqNwkZCGVh+iNOyeZ6aOjb7QmjMiE2fAnDSZEGHxYXKr7RN5alS3tT6a/rPG7OHZgs6kkLuPvqCU
digPw0bIvnZpYTKbcw98kbjEqShl0UYdqgIufIt7s/oN8dSUQh/ajTsELQ+3t3HtTFwaW3gI0xvq
JCoEzoT8oQi/qsUpQLlc2zgQa0uCq3/OICHKoSp37YeErmkm5OZUV+6jz9qwnyzU0x4lPbhraCPc
XtGarbcCPIIyzAYtP5mSlGGLD1KZIgu7b3qe2r7yK226fVRs7N3KEeTogRMgzhQhi5+vwUUQIav+
qJpDpLu+N1WnPkE2JEri6u/XM3s5BkZALeHqFre2YjSsav2YsCtrAXl1mttJlZPrEEAKXvRDC/0v
tzdw5UgAfIagZe4GU+1ffCxtUmMd1KvhFtw+mFpSzTFK7SGh1e5oo3j3H6wBYnujd6WOtziATdxD
7VljbWw06JM6n07lDhGDoXUGeTJ/6EAitvQ55hUsQoyZShIhJQiTuGgLv962oTKqE6+UUDK8rDhT
agvZKcrMp9yLnit/q8+74g9lvAgQX0a04GlcrLFEhN1Ka01xPanf6fn3NBicadgCKq9+twsri++W
Kc1Uljl+Q57ulE6ys9ZnaryD+GPjHdlazmL7InGItYgJHFdSp/aQSvl3vU9odHnlljLZShIOtoNP
BZUAPl4Slzun9EHeRr4Kre5wVCdXGMOX0u8eMmolSfNkKY485nYZZ3eV2cG9+awg1eg7aFVNaeJo
ZalsJH3z2t4dHcZVmOib2U+XY4eZnFaiV3gK2MsPjeX9GRPZCZ8C/Th5blFT7457/z/cEOABc7MI
Qhf4za7dDPQRzBalBSU4RbYNMTt08cd0/B1AZnL7Kq58Vwo4kE7NDJoUW2Z/d+HP0H81xEaglDMK
T6bg0jHo9I3sf+WMXpmYf8KFiWgai6hWGrL/aQqPZqafKPx1Oy+CSgBvk2+saMVDz8jVGasDwTiv
+LU5v+vhRzE93p089B8syuu2knlbPDhr+yZLlO0N6F7wJ4v7YKL5EjZdrLl+ExHNRzSdoYfY5NRf
edhodRBVz+iDWWHmejG1ThA/dhk1bnUfMT+fZPB5CDnNvFdxqI63z8LKOZ9h+4xDAwuiqbXYuRSg
bKImVJg9qzsyNOT03a6pfmTja50EBxGN9fjzf7D4RgE/y1hAKni9vMLq/U7NsTj68qsSBPF9myqv
ddUYDtMRvEFJGJy6URAYBYVD9rbxtXMJawn1fTYYfZmF8ZLgxROFhjuG4GsqfxvawE682okt97ah
1Y/IzA+KW6RlTGVfr1Jn6EtXJyp5QpPsG/F3o3w3qnPT9oe+39jQFUiCzj2mcs+RAZmpLy5bYxpR
IsWU2sxuPER9+errNVJqv/MsdahdObUwHGvfe6HfvnHv1raTTjptXnTIGaldDCu24Cf93JpgItIz
xLLRcpR7z9Ea69mUwj+3d/S9BiuKS5fGFt+uQVOSeXtoj3R4LkM0UHRR3KdaUjwanWT9lABv3oVK
qL9YcXffpVPxQajb+NuIrtohkMyptT1CV9+pY3kLxLa6D7RiZfrDQEqXZzoKeqkfzAQtljL/OTbf
ZL+FKSD9lnqb3dh5lYuHiZoFSCiolxFTXI6tRV5Z/r9nzUeEDaadIO28zLhrGrggJTvIShta4d/N
kB5k6fvtL7Dm//B+Imh3HQD/Ug6mMad6BHNjuGb+5AfQgMv3/yXdUyAUAqJHq5IS+CIQSLSkoaJK
fctLH3LAiO3WXPbqbcHrMCGHKBDIgflbXjxNo5Sl5tChmyMK/hGs8Smx0CwxBSeG/L30nWoQT2HV
OxFsl7f3b+2UMPtFzA01Gp9u4dgpqpFhzrcl9/bMW+yk2rAb9R5qhg0vNzvt5Rm5MPS2BRdLtJJO
iDsY21w9gCWhcyTtUZConAgw4aGZbCkb1aC1gwEeAqAWNOAztPR6S1ulGk2psHS3KDRbtHImYD07
rv5D4Q7KsP+ZWU5+S82k9NGEmaAyzOe0lvq7oR9+wlS08SiuhRNwZzMDSDgP9mHhaQQYY0qqhIbb
GL6dNpHTV8nh788CM6dgz0mVYbCRr7dsnBSGaSefuySAnexrB6hMKsNbkQl/76M5bnQvGFHj4ywB
a2MxBALhnu4a4ueewGiqHjzJnrItKaCVF+/KzuIQeM0wtWnEipLqZJhnE9am1kh3huyORrtRrlk5
cP/aYpxo8e5YfYv+z3zgxEax5eFOMFEEV+/++hPB5DHj0kjomLBYLGgag86C8eLNUcAqpGQwqQdT
5UgVQOlKNrZYjVdOHVAmieNG/5P5h0UoZjWS6ZkyGXLZ/MwlHQjox9sLWt21CwOLBUX+NIkevXVk
9b7GyVOtBDxSp9s2Vnwci6C/T10BhtllVT+G+7ouxsxwteYkaX+K6RFdhTq2Njzc/FMXHu7KzMKJ
q50iCVXLUhI99PZalcdHK6V4m+VS6NT1+L3NW+1U6rn1MUiKDXe30hAERsPsIQVDVvlOiV6x2sCb
ssF0tah25G68yzpbnV5JDWxTqe6C4KOcfm81gAxbGkArEIpr0wvXJJdCOYUGphVsSkpzX1XTUQri
HaNh/c9MTRzfG/a+ot5lFjI9XrJR4VtfO3JfdAbhoIFK5dpx9XEkymUXm2DZ80M7+PdjEtyTre4b
WqOq9yDrwUM0j1lFZn7O4y+3j9faHeGRIfahZjpPNV9bLxM1RhFxNF25Qy44SeTYCUVxK8haeT/p
2VizPAx032Bur60wIZDkaQnceOYgGKqvUZ4cesgyIniewkPf/rm9qLXIlgowZIrEVswILDM+LdJj
YfBE4M1gYIePsbnLcyQE78C938Guumv0ajeZn4RueC1Ku0IOrbO2KuBr7htcB9AfkjKLp/x6zbGG
HKw/UuQUen3fW92dT3Td+vtC10/+1uz0mpcAS0kChkUazQtPZLSlHtc9HfVkKPqDmdHRSWpFO6Vy
oR9kM916m9Y8H/keEA+qgPNM5fXixlHwBeR/yVMssA6iVig2VVGE5yJ5o12xujLUYcmGZtSDtniZ
zC5BD7ZjZWPX3DW1ARa8zyW79B+DUN94oFZA8hzPC2OLu6g1AJtqQk13kEItsvsx0e8KLTdjG+BI
vpvEqYP6RK13ih/me2lI95oc5bbSoFPr5aKdTcBXewWKhd4zpBezLsr9kJTKPWF+dieMUYSiX70R
Ba9d4Xlr6A2JsIctSeYCWl5ileqgKfLxVVTkE7u14aDXTRDxWPB6zHM31587DspspFuqu2Gi/y6k
8tsojlusHmv3Ze4jA7OeqTKXg0SyH9dD02jsvdY7tMuPtP8fBtNzfKk6NnKw0fdfO1dUBefsgRYE
UsfXS4IKKw1zSGDcKe2lD5qS0O4Yrf6oysH4IxmGzr3tk1btQe82S0HzxlkLd2C1Y613FlFjoOi2
Nk6HsM7tOv9QW9nhtqW1j8V9YaqPhRFrLQ5xKkD1BPqV+LQzwgM4m87R9XKLkXx1PUTbygwWZzR8
4QGKWhtzvZhjn6w/xnJ+ajrZmQrSo8TaCIFWF3RhahHHmVoYSoNOIweC0W4Xwphjm6m+RZGy5tKI
EkmINNBy2jLHk+eGtR+EQGg8mIUEHTmQwJi6g2l5W7nKlqnFFwIN0tGXmqPtXD/2qW7abYicTDJM
GwHqWm7O3D7DkHQBoApYsql7RTPEuhqRFWUvUfdHMMAqJ8dkOIRGbCPWurfCF38LiLJ6NKiA0rEk
bkULenG1JKuMrAijWpHfp+08Z5S/qIH6oOn1+T+cdZ75mV93lsNZHI2g9PqxS4AjiWrypAQ0VcR8
41FYWw1pK1EpWDWGPRdPa5P4emWlg+F2ZXPqreoQef7nIhAf0aT7cXs1ay7wwpS+2LikN+NyMjEV
q/W9pv8OlX/ktjxYDJ5E6YattWXBrAXdNIkf86vz31+UNBjWlQopxUvIbfoYhveyz2jaUDoCiJDb
q1qxRCl8Hikh/CP+W1jyESqF8J4IuyimzCGD+CIxmWo20IWbVrmVya7sIVEXlShKUny1ZekEWK0y
KlVguUMdHrPJ4tWGA9YZhdwZ4vZ3qnjJxgFZcU8oOs9kVApVRHX5cGVgiMp2yC1X05PfZZiGTjoI
lnN7E1dcBiONvI20sXgf3yLei8+VSjyOZthargRW3hYj2bdrPfxUqNrxtqG1/aNQA/8L2Gc4Dxdn
0LOCcgqUypp1levs3qqEg46xJEdkWPnntq3VRVkUoWeSd/67OBlElsVoVaPl+u0ZtEsmfYjbjchl
7fCRB/zPxLzci32LoyBktL9j3yzVofx7QKsYMolsF/ZbnHVrO0dMP4fh1O2IFK9NyUOYln3Jajrj
Rxcp9/lrlVT2VHwn1vkPV4qGNY0mSOopfi4+Uo+6NySsouUa4WNVP8jl4/CPLv66/XVWSgJwn8EU
jy8AR7GsqDGwKdQmQwxu33+rw8+S+ppau75GbcR/ltUYRqKNb7W6gRcGFyFSp/Wa6cuTBX4C3U49
2YvSl3h6YWyoK+uNS7t29KAMIwAEcPeebCrvRGnUPM1yddWt+09d/tKXW7Pxa2ePMGw+2SIQ9KWU
/aRDrZvCI+d2cu/AN6TlKIuqf2T5++0PtbYWRqtnyKdFCrgkd8vCpG6kWrJcL2jiHdCrAhpNMf2Q
ydnxtqXVFTGiTlgJQQtzkddH3G+oQU+qx7lTPouqZOfhObWIaDcOwsoMNahwOiLUvGSaz++8Xdog
kSuKHhzFWnRg6fXJlJraqVSI65oyyB6lJPoHQr1qT7VhcnqjF+6z3MiObSoJz9EodTt1CqZjGiji
XuliYAYKZDwyGp92o0n6/va+zGHGonr21v1kNJNpWG2J/ClVYxwapipcBlM+eJX/kgmPmfcx6bqj
RvF+tL7etrcW110aXJI8iAILkTTPcwNN/mV5kmHPHJUVuSWNWjuMJYI7D16P2K7Urcxp7bgBcpj7
EhSO3h03c0riMVZMyw377zA62ULzwyy2ssG1kwZX4QxmJoykC3h90ow+MZWwiTw3HY1kJviPj1Ks
fG3Q6rWpvRcbDnXF9cAyOjNXwi4Mc9f8cy6eCamHPqIJuKqadpbDP2WLDmp41gP4hqKNs7LiVolX
56Ym5wTWx4XvtooJ5FmRCC5D7zs1j45BOjpS9zh2DI1EjhqjzZlvPRgr34zQlSXSpGPQfekiykqA
vH9UBTfq5WMHuNjL5IMVbyztvZUZKkLJixfpTYTzehd9qdSGoeCjyVaN/oxqK1Zny+pGReh9vHVt
ZZE9FaonWbSlPVfPesdT812wNZj8/vDNFugmwcROSW0ZsXriDEvpMw8BOaa5v0AEuhOaD2n3cvsW
r2/Xv2bmQ3lx6NpeTD0lzDnjmVA9hJY63UtedpdnjDfftvT+eFNapu9CHgj3OCf82lIa1jx2nWzN
4PnUMx1RPBg07qM6smNl42VdKWgb0FZii5EaBhGW7F2VMjSpVBR8n+aQts/i2Dma+jj2qSMkBz1+
SeRPfi8cEivfKIStPBuz5ZnJ8o3qYgkXJJQs6kLju+X1Dyl6rRQ7Mya7SA+FfpSV8xQc6hIgR2g+
ey9ZdRCFvWAwdP0sBvEX1TM/VenWHMH7y84vYjNEqIzZ/uV4beB1mhJSOwRu/y3rBjvUnS6/x2UP
r3IbOP7Gd165GnRx3oT1QPJyB6+/M0WLqiGa81w/wZVUHSS8sHZsaaeunNs5JIRHhJEWSLznv784
t70g+lPf12wzishevCf8QBj58+0ju7JzAITxyMQRGgiJeakXRnIjjHtBwE1O5XCwaifpPgfgp3hv
inE3jj9T49dtgytvKqJL1M0MWlGwVC1rJZLSq03WVIJr5PVQ7UtBmtVgATEjaz01ww/k7SPZBomb
fhIoeLdOCbAKiaa6sf6+czkfYPja5pI+qkaLxWt1V6I6rQmulGp048ry+4Ce+kZKucJDgJXZVZOr
0Ch5l0WM3WCNucKCzcSW5fSkGtmOgVVbGU3Hag5Jtq+bD6YSPwMmPbQCSPp+f3vT144SrJJgXkHg
w5i4WGhRjbHmWYbgCsWX2nxRxgx6xL8OWkkvmRDRKYWiwbLMy6a+lfpJSv1z5MMfru/i4oM1RU4b
bwRla2u5tLNwsgY6snWjJ/45iICGjOV9OY8hFBvudcWVX61m8WiEU1n7mh6zmmiiSnk/Mzdoup0h
x9dt7dzqCTFmFmzcOOW15ThoOTBSgVq3f57yr4myT9RdJJl3qPS9aOopKJJdVL1oSWkPLqQLp3Yo
txAqKy+xBvMowSY1D/Q5Fg6tFzQ59ybVP8/pu6DArKY8GUlw3Jy8WXM3yHOBwwItPYcw1+7GSjPT
CMIqODcvY3hfh7+H6qEp0IDzv0NH4InhVtt3DvOuUwYYdv81uAwDs0mr1EpsgnOm68jv/i6FaJ/N
C/SQqxUfcwn5pfBcJFG9Eeq+z1UwTHEHWRsyX+Lr65XOhXujnTAcV8UhNjXew396+hCjSlH4g4l+
0O0rvvYJL+0tcsa8SXGQRh2crVay69GdYs9GVnbcRG2u3QzePlJT3Dd/WCys1GRlqLM+OMvxnTb+
U9QPgf6zN3O7Mh4BExDz5P4HuZ7nqqTp25B9rAWIubpjWG44nDVHcPlDFis2wkAErSoH56p7SPxv
tfw5GDaOz7oJFLNmiS5Dlue/v3gdEysapkBWgnPBOWk82RHj3G66rdLt2lmhQAyFBXkKkyaLlQyt
rESWDg9PE+yk/NtQlJ+l9C46N0bzPTY//f1BuTS2uOuoQlVx35gBcZpJPKE+xNILU+ByvcW6unYi
Lw0tHp0ylWhd10ZwDsN4V4y/JTjv1Foir9xicl/uHyBw3p0Zd0k+bPG5rj+T0XCbFQ9K8zLbW5F4
qKVdUR4ApOyCaW95G0/Du8h7aW7xNrSSGoF0j3tXxVNT9JaznRT8mIyfvn6WdWlnjr/G8KCFG63U
5cWj6cwAPfHg27gAqr3Xq5QLLdQ0TxHdqSoPiaBGtmr252oQUiev41MTin9un5Q1g4TVpNBz6wKo
9rXBVKqqTo9TCUyUZZcZxJPiZ6OJbU8LnS70NxzYmjWiamoQMwksL/y1NbnPDYgJCskd4jBztNr4
4WXiwavML203IsCibkV/y7fI4FrPsyQQiJOsA2O5NogGWF4XgFvdSYwduMQfM2X6LAr5PeO6DlIs
L0rp7ZtySwdo/kyXL9LC7LL7NIaGr48xZqlm/rGC2LHE+vPtD7dlYuGiI8ZOyScCz+1j+T5NmgOt
hv1tE0vPOPfPgBhSGOQaMY63+FpV4QdFa4T+2fLTw2RYcOhKd2H1z20r7z/RtZX5zFz4X+jlw85L
iCnFAXZ3dAMzxXJS6WOSxKeA5LOxPtAC+Hjb6NbSZm9zYTQJU0/uGowqLWMlPlCiHBpzaeM2zxt0
fQxY2szWCY4IbISxqE+NsToVg4YVNattpYLvuO6dvr1Poq2+/up6YK+Hz48SH9Dd6/X0WtYOdZH5
Zw26wsxi6Lncbb6U79I6DgRVnLlxy4WiZLmwUgqFaKqD4p/7wQDK6At2bTCZk7zUhywO3gaCYklP
dgxUure/1/vTjmWOFwElBQn4r67XB5WqWmetxU4GckrYgWrEEKnG4baVlV0kUSSeIwpgNHNZ2tMz
1Yfu2CO+krMTA4Z2I/mnWN8g8Vo5FVdWFtfKFwI5DmgOniXTREj3tdDvg6Y4COXGnNu7lGP+XFRG
STnI/sn85+VeHPJBKSJFTQk5FO973KYHE5IRLXOL4U9ZPaX1t1aU7FE79QNQ2O5Yp387Nfxmn/If
IB02ldGCa/sAGME4+VnI+yXtAi3cZcPr+BFU5FZcvPbdZtTljIeE8GFJwS37qVlbATF+5E3HrDM+
iJ1wZ6gvt0/H2ndjMsOk8kuLmgrU9XIGYCFmEgzhWdJCxp4NaIWfaxFoW7FRfFs1ZIqkFYzaMcG0
cE5ItlRGa47hWTOPdaKfBnEfiIVjDN5G2WLtViFySiETLpCZtGexIr/046wTw7OnBN88P41tSYRA
8fa2vQulZhp27a27we5xChcvFRN8mZBlRXxO29d0dGFM201Sc0rUgxnnB7PynQkCSpKLLSD2W8nj
2v/OEDv+QYX37UZfr09uR9H0FSU6z0LuGsxxk3kUdcbPngdhuiuN8GgUThs+qEZ9EJtyVyVfqkjd
Wv/7zwlQf867acC9nZzrX5GpfSFEhp+c/RQk6cnKT7F3Htr2MeziO6g4Y5Ac4ZMRF0czOFrZ8GwF
dzkctziFje/9/p7M0jyQLKKlwSlecrBWashweDem5zH5qRS/rG5f9htOZxnh8bEZL58BI2B8EHZa
+JwgSLRcrvL07GmaLZQPhS0hc6d9iKg23j5Xa4uB+4quPTLz9FAXOc4YeU3a9mV67tvh1Ht3eg4r
mrrFXbfy8eaVEKrSqAX5tXh4qqmpIEuW0nOAhLRKkVZOfohe+ZKOv24vZ+VxhfyXDZuzbhLEZTHB
CAvRHz05PcOC74Qo3bRfmow53vg+b2tHGiNHVwmQvC2sxTtOyfmTXRpeZKaTr5ujEGFYL85BX9pd
/hqq98WgHpO0cOJO2BX8X+zAtazgutvxD2GZXh8b63x7C5Yp3tsPoVg8cy+B/VAWXxTOAxBuk56e
y661/ci3/f5T3p90Lq9qwK+XbpygVXtvsS0AT7Bbi4UbQWIaJPxcB2l8VYtGreykyConLQf91CtS
xNRilhyiXO3ubq907ZaQcFkzxQWP9BJrl+SdMDCoDSuN2t7rCVGusTPFXWiq/wzCsGFszQ1CNWHx
lMzlHMgMrh1QmWhVWaE7xE1Jee7pOD+rURHu2sLbRUJfOGkTNgctVZHssgLhmJtG8uiVfXWS8jS4
85sx3plDlmxAE9a2nw7TTFjMo4rKz/XP6hnXyMayyM6VlT2qnvaa6slJSbzTWHhPZfZcRcJWV3X1
rBtMhjBdTWpDW+3apibVwdCGenY2pKfhS9AfOwXvO5RHulelf+zKwM67F924l6Xanvvj8efkvtgi
vJnf1cW7RC8CZPas4gHOYXHQc8jSTd/L8nPlg/aflNLcS100/gdvj3KMPgtOIb34Nq5zEf4pGlLi
k4iVgCc2lH+hjaNufMK3o7NYCSWLWTp1xuuB1Lrez7pv5J7CQnaeRMumnq0KX5BY6X+qR3NE4KHY
qd6dHIg2cruVfp8k3yHI6B88uM3SP2P+JXti5HMa9n1z7MkoNPnQivbfNuxxK2wAwiKA8JgKUhfX
vBHaKBskJn70aDyOTf2rUCGcCqqtCt+7+ac3Q2/kbfwJupDFgZ5SrZUytctIKlU0hgtzF0aiAwpw
32r34o8i/FzQgCs0J/Z2wmZ/dOWlot3GhA7EILP1+e8vPjd62FOfBVRkRcgKzKepfxKk+zj8fttz
rby6oJ+J5i2qcbMQ0rWVULfiEUgQl9YTCORjuynjXRRsRfRv5bzFwaJIOieZDKEy7LQIGsXM8gQh
4KL6011dBLbgP3dUnWsLxvJ430cfquIYTT0ZWu5Y5jkLD7X/HQ4MtMBTOzTvo9cwfPaHQzM4UtHa
iTUcM/MRBch7od8I11duM5E/dUlGzwmvlsRSYdMbMU43Oyc5hAaayThHW8TDRhi59nkBgjBaj5ou
sxbzr7j4vIU1TEOnq9m57L/7iMuH0PXlE0Sef25/4PflGCAtM8cTAG0YX5Yz/CKqXWbcJPm5ND5a
QMTC+g/SWs4ICsX60Sdu7+kbz/DKY3hlceGTo6FJooCi+9mETKTMdmWU7Yr4j1ymu07YknVbvaQQ
FABWBEcIQmlxgKVASZVJ7fPzODpR3vOpPufGi1XXaF41jh/qn+P2VHUqObnqluFG7r+WDPHezwQF
eH+woEsfkQC3ocxApJUXNjT5thgGHzyzO5SG8NIX47csR+Wo7T6lQ217Uz1tPAprh5VbRf2VDiAB
yMJhB2PodcGYFOdM9IRD3ZTZP2MtiBup8oqVmY4M6luSDZ66xe219CCJkjIuzkNZG/venIZTGlXS
RmCzclTJ+gltyFxNQrjFXtaCXlpGpxbnVv2S+E9hJhw9UbqTQgnVUcMxenrH3V8ipvCtIHGANIEX
5snTF9ewKnO9aqW8PKdxY8LAnCtO16lbnFMrVwIDnA6m7ylGvYlpXFz2ZAoyXxDq8szQ9Scx2Yd+
d2f4vRPqv9Nyw32tePQrW4t3o1Ajs8zJfs/aSONrUh+CerzXrH7j5L//WBx6kZIQ0HsQPEvclIbY
YFiXWXUW1UPbDsqdKpfqoRqi+ygqnuSw+tY0onwwzGBr6uR9nIllGM/mQAgk7BK0kHARRqQbqvOY
3ucRCYz1RKVDiOKdYp1Fb2sM+v1+zubofc+zQlR9lyekkwG3GHp1TvVd3T0I+RMwgw2XubKZ/GLw
MWTz9FGWE2MVtiUryZqz1JcPYGyezfpbHD6EEfUU3fyWh3tlM7x5f6etN5ErwmbyRYYzrh+gvurl
0qijhi0rtMPYR7P4NRiw28/Pyu4xQDir+zDbNxcSrq10epUlUqK358r4KaAtoOXQ0n+5bWNt90CS
Q/U/k+/xZl/bsPq4DI1Ca8+RIu3EELUQqtf3XZ0494iY/YkLlOfU+njb6Eo1FuZqpMIA+pLe8++1
1bzP9DqOm+aspcpz3lgAopST1fk2bYcy0B6nMLTjOPrSxsFO98JdFz1FSb3hmFeqDPOvmFWJ5yYj
ucf1r0inJIy8Nm/O0OLu9GHPQ2m3yb4ev6rKkySIdp53TglYd2P1K9/1yu78TS48GkKMZd+jZHRu
//TmzlTtWDgXEAFMO+0p+Gzsx2A/0BdRbCtzjK00ZeXVvVr1krs+9SeNRxfrYih+r7pffX/0fdUe
pHqPFx/rOwg6mKvfqTy6txf+3pPPfRI0hkDAkm4u2ZcGsDhG1FVYzn5p2knuT3FBL621p7re3zb1
Vr67jpmvbcnXewytVRyTAXDCZp6HY+E9N+rnrGcCEwZkaAHHUrCLH1+V/jmrfeoNj6n1k/ZX1e+H
jWO2tepFgquOdJTr/yPtSnvjBJbtL0JiX77CMJu3eLCTOF9QHCfQ0M3SLA38+neI3n2Z6eEOSp4i
WZYiueiturrqnFNJ3570tD+gHxh69Oyo9Z3p7v1okhVjC2+FedxI9cItYT7lRygUeB0IJ7H2VNlU
/3ANoR6RzfFGfypV/qubOsEDMsbtFObgpXa+G2eqdsg5L8qt2YsunOKMVZ/qFiWYhFnme1NkFfXJ
QJ2oZIVegVOaCyucbJ08mxnXmw30SXNlp6m0Yru0tDr1MDR2Zty5SpE+EUMUa3Khi+4DiRJk6iCj
jZSJ5LQIsMDo9zm1p/Yrut2ZfvKshyy/G4Yfk7rP6s53Drze5NpKvHj97MDcwtoMW0PJXm7j61Yi
y7t0xLklHQ0qO479Ti/YfnDi/ovD4uS0solVbNKrTXxmUN46eVFyDwIFp2yofUbqvQ4AhqMfcqfc
tEjJseEzM6dAWaMtLFxvSM8DVoyfSD/Ksg84JtStNL09EaYbQZ7kwrf6aa2D05IbBCYW/hc6mnhe
SZeAYrW8VR3anWp215K3WP+p/3WPIKAMkQX4Y0Ny8U6cOGoCHfmTbX1V+1NNjz0PRVjW9wLEzeYO
CIjm1fa7O7154PX3hNDdyhrOe1Few/MvkJx9oYsp6UTeIUg+pkn3wBv00OM/0xwMu7C9c432jovu
pc3XGKtLi4gECLbrTFOEwsKlB6zSRvcUXncnZXLVqMwQPQD7G7/eHt+iFbzokaaeGyZ70vDAbk/Q
BZp3J8sq1QPVeX2wwEtbwaXp806XZxGkURC/oeSD5szSYFKjb7uK6N1JEJC2LDLkUGYbum+msNPN
VGXdfcWV6QmcFydIDa24M+wYeRHNRc884qBh7ZS0G7zx1Uew8zJULJl7oEOBRrnpJLaNAiaXqcf1
5zr36GOpTt1eJGQNtX8dcAAqPCNeketGJfhKmHTEU8BsiNufmFKlH0ZN06AQXPtUikS7nxo0T4Z8
FQW7E8K14NJXU3vUoNj24/aSXZ07fAWeHUhTQiAQyn3SI6cznL4ZMypOZm4cCOjSPE0ObbsmfHC1
M2Yz2BfIWRlo2iSXOpV0BGRG7wSOnkW/Jm5rD0FVCqClbw/nyiv/toN0K7QI52SN5CQNpcgTMXJx
qqGiu6EG+1X0UN0x6QjJflJubltbnDzo0/zH2jzqs9hNz1yrSBBAnGyviAPPpko4Ueh3ciQOtv9i
CkWRmQ6HlLV0yxV5zYe4bsQJCXK/1uMjZf3GIdNKlXJ5nf6YkSKlGiCPzIAExil1rReQI+Oj3nvp
yot3cdrA74RYnz77ZMlNELUTFUl7TFvGd4U2hHbNj8LVwttTtrgX/piRQTmdZ+ZuD47VqdV/tv1R
eGPQZ1GtDyt2VoZjSEvj5FNlKRaWxgWlzkF2PwN/2W7XOp/NXu3C6yGvgjOE9BzQHOD7SDdk5eU6
yeNBnNSsTt9KJ4ZqWMrj3hcqumaaQOtuYqKPG/RZWHtVL4wQyheoRYFpDLiK7HBpBX1ah9Hh1ClN
4FI8jGweorPyypNgaYQQKYOnUGfauYwySjWCWdPKAcmdsDJPejP6hA5awFMMrXMB2GV/i/0HEB+t
sOEnAAlEqVeuAOpVAzkgfRoAQTCYX/Ou9B01+0nSEij5oR33f70lL8xJN5fLDaPPbDGchBBbz5ka
vwXR1a9iNmys2F25KBcOMzRLsGGQLQBN7gou0+q8MFJ1OBWU7U2136HY87dAvnn+zkxIR9nsdAHp
F3042fSL2YhNozzk5vc4XtMKX9yBf+z8vkzPPG3BO+BjdWM45fQLtKBDLUeHN2/8e8cE/4rIAs0p
ADSQFcm9LnOdpnWwAaGpbbQfWvMaTytx/NJIzm1IM1Z16SCKUhlOQzMGaZ0HHUemNP58e6PNzkB2
FtCk/A2rQVJddhaFUgFky9PxhMedGqUthLkRkmX7utJYqHCiP9rxKFZSwEvnF8RfpGVRAgPibB76
2SLVXtt1YIINqKuattigUMVwZtN6HLcTMfkPyyHml7Icqq1Ilbg53B7yUkAFrALAYYAoqwhA5/vg
3LwyTQpTMLMCeVN32ivGvUWRt+kPfT/5Qs9OnbX3RHDb7NJMo1yCZP7vXLucN7ItqBVkIhtPZncy
FTSKBo+3+ybso0hfbltauM9Ak0AKddaDtUFluxwfyVE1Sb10ODkeYkU35tu4zG3fKZkaGLG5Vh1e
Wk1npkN5CFPnxNylOYfloygUYzyNidGcvEYMxLcybvdbLx0ntBfjrjH4YzJCvTq2y2StILM0sbhx
oAkC+D1WVbpWTTrlWtHr02mq+L2oycZl3h60359UGd7gR9dczJU9PORNC8rBJiAQKIZL09urJog6
ANicUvQ+HNGXEApaAe/flfRHUXz/y6WcbSHViL4HqGQgKL6cW82YgGVSXLxEidgWgFGkA5qO9MlB
11e25/WpgCkUZtD+AO0/ASqRhlXmoncag/cn2+5CWzxgu+7MeNh28Qd1Kj/pkMRJyUtnr0kYz2O4
cEEm0vBzzgA4FuSTr2BbDLddLkDSoFUSDOTdTY8gLQUUd/hbH1u77q/jPXDNcEWA7wZwB/Q1pNif
QhBsKguinrh2X0FAO06rZ33ItiVdI9VfncTfliB5DilMtLiSh+aCxMfzMlMh4/AFOm71uMsS3a9W
A6KFKYROLVDrOl7sKI5KRyDRyDCg460KGp3zWOltaLMMiTi/drjfQuexGrL3kq1EDUuDOzcqPQG0
BIBkEDLVU9IAyp4e1OQD53803v/6CIBziQLbrIWBZ7wUCmVFm3YQMlJP6Yeqdr6efbb1OhiNlVvh
yovBgQHkgw5haDaKAFq6FCooGwstb7RTlaZv+mj6bblhpvZopv19rgdduibTcp1SB0AArCE02cNb
FHGENLCk1xLVGEzzhNO4ndoxMEpr51IvKHTqZ4oOvckhULsqqlVkKcmP29N6DeSCZPjcaxKzOstA
yo8r9JlUSsue3FPbdLs2fSygslxwoENYWKqRR35Vw1s2PRe72thnJA9t+5vyyf3briu4LlBXdOHf
wPjBt0hn0RsLtHKhdnyiCodgtV0odwJ5CMyFtpbWu/bbM/Ua8w3yNSKe30nws2ufuONcF9PTiKkQ
A7n3lCfU3sakCuL8dWVu56++dGmYVewkbFhcwFePcAGGAnPGjkRGQ61jktRfhSDaYz5C6MQqFPbF
o7q2GVWDBg1Vp0Ot2U8Nemgd86JFEkpZ062dfffF9wAUi2wA8Bp4EwIuKfl2qzJQrtPwPb371PQv
ohBh7hjblVFfJZ5n6C3wmAAGAsgDjY/Ly6rStRiRd0+iARq13fTisAiN3KEUF+b6r7Lioa73PnqA
3jZ79XiZraID2G/WCW4vaQepeuKUOsXY8joJrdEMWqvY/P9MSL7BtJS8VLqWRBCu8WPjg6RrXYiv
9uZv1DIueUSIqEfLDakIuuXauQ4LGTz3jLfapA5EYOvWPaEBwjemJyv5myvnLRmUdgSlKeBpCWYN
ncV95iXHTH/n9le76lcMLW093OuAoCHPhutdWp6GcJrr1kAiAkLoprdjxaeIMALhqn8N1/w9pj+m
5p1ydsCBRtYVVsLUSKNRcdGrIvYRna4kH6799mwGoSbS1rPLki91myX5MOkxDpP6Mym1nZ22zw0z
HgjKr7Q6GN8F5AcgFvKYO2u10OsalmRbunNpbHAd2l4kMp1gogFxN9VW6wIev9fKQ43GYvkh6f3B
8hEG3z4DCxsGGn4gVM04IZTPpHVMuEVsrcfhVh3QL+rx5JmD59NCewYBcA28uLBpAMwALBZOBMhA
2RhggEouCFaSGzQJ8Lo4KRYtdr1rrIxq4dwhuT4jGZDKnKkul1umEC7Fh2AttSeri2ozRBMlwkM2
rdhZHBAAA2BBoG6F+bu0Qy0nNQqikAgR3F7xXtGgIXO1lazEVRSIYBbS/YjJgJoBSkfa/13S8bTj
NIvQv37K7gm6zCvaKdMAR8/9oWo3xhq3Y9nirAyDpwleKdKmaDKrhqghy6K+O3pfKvoMoDJoyWYd
6tZO+bi9A9eMScMr+Ki0GRh5UZZ6YRUjjk7cwBk2jhIxDxw8F0FaEty2uXTYMad/Rij5yd7iWUcz
jDCJgXQ0X2rVH8DTN6AKbgxhHv9MxJbj1Wut0YCuYZa/V/OPZenSoTY11GHEamo/0Dzx0AMbrrzW
yRhl7X0/JHClTuD2aeBlj13Tr0TD81xKAcPFsOdzc+ZKTdrXKuOYa8i0FSGt+ikkJXQDVmZ3IWJA
6Au3AkIgikpyxMBZhYb3WZFF0FA0bV93drQ8EB19z0OOTtfTnVhx3ot76MygtJxV2losV2CQxw8z
6NCKBEJ9DY9qSHWUL1lGtreHuOQ2gTMDBht6rqAlSQYVrS8hQoD9I6rHQWy14hf9xssVI/MfuVqt
MyPSVqmNJBuTssmiuNbZtpvs91TnGhAbAADcHs7SBYQVm9tPIV0wQ+UvN0YBxklT41BELQqimnMc
t/HBuO+aV8s+JtmPmu/HF56jP8igrhzF35Wr61H+MS2N0ml0qzCqNovc4SmmPxv7zmiDpgbZKPFH
9a7RN7z+Yb9037MuMJvPiZn68Q9ajX5TP1veF9PdZtVas83l5f3zTdI5YQxCrWg6AfeQKfHGqnOI
fqMqt1E8M1KmNYGq1SmQrhHkaNAnwCnhApt0y00BP097QPPfE6v/1LYE7hBkqKCqjsOvNNMOwt0P
2jbL9+jwWpWA9k9wz8+Gcehourm9MxY9xp+NIfPLLWTDLbucP83iIEWPnGwaEyXO21auEVqzV4T6
0pwvmnXk5wN+5piUtFPapEV5zmah6j3GI92V/UtpcH/Ut7X3Sg8Zf0XDrbvqw23uxg4SIAeoqWhv
t79jeSX+fIfsuUDiGDrVxJGD4Ec5Bda2K9DZ9oHaI07FE7Mf7WzTVo2vWxs0kvCHEj3A+iQ0nfu8
eVbifad8BxvPPK181lUW43J65Hgm66fKoDamp+/TN3RGLJr9mO5p/YQgsaHls9nVwWRXR17tc++H
nr2hqxLRTkhMjQYknzrTT+N9NW6LekMtAmTGQ8IgWs6dO0P41B1DRtbSf4vO62wmpRiCGiNQ3K6O
gmucTNuxcQffrGMetI5Ya191pcmIUsPstObyJNwXWgxd7h7KOOqGDlxIYSR+VrKAsOQAhI/hbSp1
36YT8i0vxrS122Byez9mL2My029NFjSIbJzWZ8nKTrrOu0rfJLkQ4FMspWprRG2usmumNxNKNSQj
m1KZtkb7I6euX/XfkPra3t4ri678fDIkZyIMfTLrFls4Te7KIjLKzDfIk1OjccxTSbZIasdHUW0q
556s0eaXwu5z09IprkRtONkE05WqfMFSKFlyzyo0uPzq6mvs+SXHdGZLrgjaFfeyFv8ijk49pkr8
YW0HL10C5xakR4RpZiBFdlhBpo97OuoHBoXwCRr1qpOuUA2Wdwt0PCDtPBMTZUriNDktr3uRRQ2k
pCmkUDa9U91VYaxzP+/2yvR1tNcaZl3TX+ctemZUOqKKjTJEg4J0pPfMHyu0gN1zPeAvaAQ7HsuE
+HhjADNVl8+O8rlhKxt1yUGcW58X+MzlF0NDHb0Z5ujGLXcJXmsbbzDh2dHbaO16md/PcoxxbksK
b1KQl4syne/z8s6eAqY+aCqYjgxSdL4y3PeCBAl/AkdAXQms5h1/y7DkmbTBGaZ8hOHU2Q/GrxpP
KC8Y/LyNd8T5cF5un/2la+J8mJLPyRXP4hUi74gUjxzd3bJOBInxLe6rIE0mxFWb2/aWRwe8PN7y
8LxyV6h+UHQFJGj43YNVH4Cd682gEjvWbtzI4GtZksUTj5c2Uq9gByPndLlhgEruGI/dLAIV2/MN
QSZ/svCkuD2m3xSiqyU7MyP5T50UgOEQXFwZfUoNX5u2Tv3UdUccF98cfGH9NOOtoYR24Zdj6hvo
WbHWiP06iT+fzLNvkBzpUHl0sjJ8g0Cz5J1xp2m+is7QQdV84R/Gp2pj549Ue3GrY6MUKGmsCQD8
lmz575MAnZrLuU7Snii003B7qUheH5PXvvAt97UD353t6mpr5vs2P+Xi3n0uv0Cgw1OOhEKrBGIM
vZ7tmEP8Rv9E6jfhnjI27v5fawS40OXnFbTr6tjD5zF1R7Nt3z2m7a5r36d8C2UI7m6n+FnJ71u1
P6jKtMmm3nfrNQT4YhIBukvgg2JTzsIMl19BdTTOUROdRN5dniFrp4+hST6Yc1+03zLegUGpbbgb
Wv3b7eEvXUwGAFlQewYoG5fGpd2qHVNWFw0SolYG3vaTyl6h1xpA1GjFey2duHND0lEgdGoBLqqR
vh6EXxERWO7n20NZ8ljnFqSNHve15bQNhpJb6KgL2PMk7nP6JLL3utha/RoMddEchDTQfg+PdjAk
L2eOacRULDGSqNXqAAoLmzinPmvGTexYWVBCz2RjZHzloltaLvDPVdiFsAKwDJdGNcIKYQskIzMa
B3Z/h4brbfJseyvOfzGGMGdyHWAMaIEsM2hRmTL70UBOws47FaGeMmyITspXTvi9DumkZwghjz6r
a+/e0Gj7ycyt7HB7Oef5k93G+SfMU3F2p3uNayisy7LI0TYmb/20O/TF6BfunWL+w94EwgDVOBPp
emifX5rq1HYo1BoP08St3SOruOXjaays3HCLD1MHYRkWzkGjGplC4zR9iQsBQaAzRn1yFPVnbEpj
+lX/LACpMJ+1LvfJx2Rts/dY3QhvH1eheHLfb8/r0kE8/wrpmJSjBuRlg8A6SVR7Z5fov1modA1/
uZibBE4EpVQAG6CGLM3p1Nl93GQIyWgaGo4SDL0eWgqYmp9iPN8sN6jdBzTKaT8GdS1Q+l2XlrfO
uW1p67TTIBzuzRmA4alAr7C4VY5dyQ4MKvbqsVftoMozsDTe9OoH6WkwatscDS0U5PUPffM+WuAF
7i3t0JTQ/+82SfxdqbJDrmV7k7AgYcohA0+A9LvbK/Nf5gxRNNA1wGTJc2bbtODtiBhIsDBp30v1
YZqsvQJhntifPqf5gfTQ1aq2zufbhue1uJ4vIDtNsMjn/tOX+7+dPK9RcddGTWo2fkU9cKyMtN6N
imFvb5ta3H1zw4P/NaVfmrKpQDpKTFk0AOEXQn1r2leatuK+5i18azzSY6RHG23Ha1U8RiptD3YM
HwM7yf00iaM4+R4LN3QSdy3WmyfpltF55Gf+qgfeXVcZFs+FnmESW4EFYQfHwCOkI5vEQNsPoBfs
6R7sRzUbN7endWkFXROUeQR6qP/J0TO1AW8TAvGsOQxdqJdWsVXyVNnkmV38g19GhAIxIQjZ4uaT
xqkAb116rTfnBBgknLsj6TdQrAzV3g6T4vkfxgX6DxwzGL1I/19OKjJLtT1maR4Zcdr4KKOOAREN
VJWKae1JsDiFZ6Ykv2gWIwqIjOVR3VJ7l+ORE+Z5QrYqc8eV+2bRQaH49p9hydK1apcrsZ7ZNFIr
Dp361uUt9ROvcbotJ/1UP8STJth4VCwkDQJVGGblCyIghYjOAFaYo5RAwgpMSWNvZHGuHdjkJN1d
6+mDvtFJht8TozDqoBOOwp6dpCT8l6amNRI2tj7sRnCVSt8quD3euUKH4EtiD02952rVcGgtqOiQ
MY1pObdVgG6MszL+pZsQQQxibaC1gG+SCbv1lFOcwJZG3P3QbH6ERH4Ym1BdG3I1UsqfDdqHpwqS
bnS678biQZDQzF8KEaNZ8c9BiWLrwyPNx+29thDQGXjxgjIAYIp1padReIK2Q5WwyJxVvMHSLtRi
a9Mx9KotGn/4lXi7bXBhx6GihWAOuE00npKbrZQp+tfrPWFRC6ncIHWdn2mVfrc0tnZkF+f73NL8
JWe+yRJxjCaNsDQeRb7vyh1SlfH4apTlBl3GS+WhCBU8OKwwhq7PZ1f9Yol91m+y6vX2iP/LhwB9
CLIEmgrLNw1zi8qpWM2igT8MepgPAVWH0ENT9Vf9Kz/VdVg8o9lhBlaqOvqUnArdTwc0JTvd/pCF
4HIuJv7fd0jXEHfqKauVkkVgNPveuNHqOxQ+piFI1oQxlsoAM8xr5ubNnRZlfG5LTZAM7RZzH3/i
B9t9rLpg2Kjo69P5/I33gSZ+tJ+T4ViAnmeEZfep7n1t5/Dt9K1YgyktZSTwNb9lfue2o3KPP1ZM
PdVrfE13HGgVTPFbr9wxF2ncsdq3yh0KQan1ZtpPQ4duSH3jU4UcrXRF0mwpsQyqG/TCgQYH5U0u
QrRTPiia0bMIbRq/TwUYpC73nT6kFpQoNjp6hGiRqbyB/yGMNe8zX1DSRT3r8+GmhEgdYIVSPkJN
e15U5sSiys1RimruGGTVbm+vpUgOFzF4QLizID4n64RZdGzQEEjFok9Huwogw9ogM3if2oH1mb96
6IHghNxaSU1eOzDgOnA1zzgV5H7lTIbe1E5mmiOPKNQ2DDX3vXSLzHmHfcaIDwH4cGWU17V5iBsh
zWzM+ihQKpPiRkuYLgPus41cckhR/+ig6XwvhOk7Q7VR8gMI86O1gmCZY/fL1YNNCCvNL+BZ71uK
7RqIedRlWbaRmVl3WgYcupd+8N7Y9nr16/b4rjcKVKQgIoVHMKJV/bczO/Oa8cBM4lpVGyWNeg9t
S8QfZCXkv/ZDlyakoMPNRFHZY91GDni5tKmQ79zXNTQqNVTUVg7dynBk+fJizO3OIrA1tOYpofnW
iNcQKWsmpA2hVnZWat08HOizWYnlZ8mX22tyvcex+AhwwenDTxCAL2+ytInLurco1qQaY1/Xuk0D
we0JdFyLlmFWi1+eyldQ7Gs2pcsC5UAT7FXWRizOAsOuDyN4swX71AKo3/UoBZr724NcmkZQgEDP
mVuwoR3w5SAzI3MKs8A0WtNoh6OTWT631a+3jSxtvT9GQHO6NKIJ/MmkxUGyGjNUpsjyelwHEeuD
bq0B29KZPTclLZrIKxR3Jxwkt/lRQVq+odtXZVV4edmKg5I/GlHgzEqeQTPrtCEEVqZB2bBqRzRj
y43sve3WRCjXLM3rd+YYPC/NhlJv26gsvMKP9eREoAyAGt9npS5XWJHXQeJM0AUuEBxC9OaTsctW
2w55Zo1tNNbJpkhR+dbeJ1wgtzfDwoU1m8EyQG9hhk5IW04Ia6q0CWZS/pCgzaKm81DxikPlEt9J
Q91JHtPYCMrE+GpVUzgkw18Hw/iAmY4GPDxYhnIvRJIw8KgKtY1o/lZ6GCa9T9I1BMriZJ4ZmU/6
2cLZHYTlWKphlJ6yTUV6RxXxiSmrzbJmt315SUGZD3c/qCLYh0j3XdqJE0/pHDPGBmE/Y7xlABYO
UIpVgaPmGfRumU+nn2jUgvQfA7QszHoWdiVSUmX2ZOVloJMxqMlLNaUrnuW3k7/1ZdIMoPBVk447
8J8IOTcK38QnDizUr3gK2aOzFxoAMRvn1Xm0+q394UZu3PiWGXUru/ra+WCCUHNARAy5LuSyLyeo
a83CjYceeNrcC1L906Brd5QdIf1t2at519k/y2OG2hlkREALQU5bGrOiKNbYmFU3A3Em4o/swPPv
pRda35L6OyJiH6gKhf0E4XNllNd+HOVM0B5/tz6Hso98u1cDeFwOUMOp882y73j+vnJqrwMwGJgp
JCYyumAGSDcTh5J3Sc2sj9pG9NDcr3JVe+hzVELuWed6ZIffvXdNcTtjYzJ3cnw7r529rqAAu7n9
LddHCwyLWUUWgScA2bJCgppPSe7G6RAhT6GRDYhSUEwabbXaQEh3jRJ07YBhDP1DoGcNbjWAXtL2
UZiW6HUxRAqlB5ONTVBp8BlDNoz+UKzFgYtDQ6NWEEhQe4GbvLQWD1PZuU01RKjKqcfRju3HwVSN
A8Rrsk//MIsgjqKRElBICHQlU8RWc6gbY2Aj2MWAg9O9bpXGnREDxXzb1OIcguw0d/yaI2npCHKX
QIg71ocoK0njJ/o+zSsLqLwBQsrjFN42toAPmam/ePCjVDZjIaU5RPFFIDSsxkgdFO+Tl9gNOlZb
CcjH4Hx6U5A4Y5V/QtKRQhYq4VuHtQ4/ktqh71XXA+/rlDEd0B9X619awSj7fPsDr48qvg/PQdA9
oVaIR9vlxPOuK6cCWOMoBlDnjjlmMYN/1/qrXc85KDNzF0O80GbGohSiOFPiKLWhjFENzO8diC/j
0YYCM0SGG/KimmK1O821n4VBG7xFFClBXfgtf3R24VksM7rcMEfgHO5pe0ebnfYls78NfDcAW+ia
pwH6B62vHqosDZCM9MXwzNOP2lzjhiy8+C+/RDqyU2VbSTUYwKYnodHd2d/t6kHH+7j+nm3RhlMt
LJ/uvO7p++11XahkXtqVtjlUvJQJCbgx6ryvFbqP5Ptm2rJ4i5z8l+THmirX0gIDwT3DStDhEzpI
l9vI6NFAnTXFFJFcR5WhJCOQQfGTR+rY7/WSr7z4F2ADiAhxsyDEQB9ltHO4tEealo64A6aoM/SN
TX7mxK9f4sPbpO273g0gautub0/owkFBiRRcW4Q2YEh60mU6elpDDKFOiH3tZpupWbUdnXYNLTD/
lcsrG4zWMyvSPNbUSyFP00+Ry8uAa/GurHbdQ24Ar33netnKA2/plKBbC0RX8djCJSZdo7SlRaZV
3hR5bsIeVQTDPm2d+qApjbFrzDLqs6w8/MM8ntmUVq7XuBDwRLCp9hmKodWwY3Xp7v/FCkoNSGEA
XXKFQUZAid6XBEl13WwfqDt9FajJrhhZ2vSzyIGH1yqCHNmrDTk6MHQqMvd6OyQPieZs9dg4Ucct
NiNB493bQ7q+jbE1QGWH2NNcsZdvEiSclDKumBpN8OO+cLv2B6a5eER3tnrt1rqOr2ZbUPFG2hZK
DrIwY9Kbk9nE7hRN0AA7DGjPgQpFUwZogT0GRa4mn/sWeWpHVBAg5nQ8OsKzV0KCxdlFSQL9o9Aj
EBHz5RGfYZWaI/BAn5DpOma52/rE6EZo/VkInSf34/b0Lp5vF1Cc+SqENWlfTrnOIDsJerfTD812
Yprqu7xSVhzXkhXg7py5JSbe64bkRSym6LUlUsgHOuK5yPMagtHd6e9Hcm5Dmrja6xSHUOz9nCma
T/o2CXpvFeew5KkQgUO0xYA0BUK3y+VxcqdwDTbASg/lMfAbmjvHHb1DPMx6nioasuVu44U8cUCF
NDlwNMlo+1qcjGE9iTy0iOJtRSO4r9XjtOkUm7wklUmDlKKx8+0ZWTo64BYiOwx8O3qSSXchSi91
4TFdBc4ljjcQ+wRBtQWRuMtoHv2LKUg/o3ALwRVZvwetjoqkyT0VTYu7MdBp2r+WDRSJrREFttum
FvcS2s1Aamlm3dpS6DZYFiG0MbCX1C55nNBnPDT1Vv2X3XRmRbojWs4Mh8BjR7rbmdu0q8qDTTtz
d3ssiys09y9HaXTO+Uh71tXp0Od2okUaQx+VDOKUYTXp2SPyLvbKEVwoBQFl8seWNTu/s9iwMlHb
zBRXjRiezcjZu7zo77VhLMU+MSa1u+9HYoy+0kw9h4p7zca9QTwUrjSIjaGKRa0OeSAov6O9gtUk
fsstUFtKM1Nb/19mxYEEjArZcijMX35pp5ad0mqxCnh3Xh211rG+jqponqGx7a0kyecJlgMPyIAC
sIAgHUgw6Yig9O9UrZdrQHHor8NkvfNaP6VWlGgAZSJ6nmuR7UpItbToIDHPd4wHCRO5azVPzake
GtgUfG7CYtVdUClpukU9cU0adynSgSjZ3KTXhpyGfFWPCAd6ray0KM0Kn9y19maIw77ZcrESEywd
ynND8/+fba44jnNIWpbzRi4+sZQENGEr2ZWFixHXE2qZSOpA1kYWWRLm/J6cd0XSJMeibXYZWI6+
JVjglK+3N+BSnA1xDLhM8FANB7vjcjhjz1Nv6DEcFZprgZ70G7tN0YB+4MOja3IlaEkp7ltumkFs
uQ82Okt+YYpRrczqApgbOQGggxGrYq+gT+vld1QUZJxkyDTULW0/KenDYIJ7pX/mLvUB5gzqo9mC
HpvoG1HhGTvajw3two72T6wsD0qRDCtHc+G8XHyQdP1VvPQUoc/nJUXrPLLVaXkXYxa6Ufi5GKFn
dG+ugZ0W9tZcA8To4Q7wxpJcsTtUppqSBjYTtjGzTyoEU2+v9/Ko/lgwLqd5wJPLQ09C1KB5Gm8p
ajDeEHWCvPKe48VO0N41vq+9NTXipSzJxcikbTYhd1lR3mrRWHzY+RflMfGQJpnGl0w1d2VG/LJF
A3gSeEYdgg/yiF4ixFtR3lsoBWByIfMOuXeE2Z4s1lZMBWJqBT4CQAUjhqKkIoLcsaAorAEDUzBk
2OJjZrfbWBtsv8iMe2NY09+at43khi++QdpWToMbxRtxD3IoXH9XFRUvv6Lvuy9Dj0hpgujYvch7
fTOxolnxxotu5Wz40hVsC7fQyDx8B6hLxf2B6DUwnfeJ/n3GdJ5ndGlH0cNA9CJtYx4TCNeiYU9k
t/emESnN1hxXlFUW3P2FCWkf971O6ShquAv7B419yEno7HsiXNwvh9snZnnW/gxG2rktE5awbexc
NgX9xPaWy/zSLp/Qk+C2oQUI0eW0STc0gsCxSlSczQ5ZwTo/cLa1GzMwzJ86qmNKKjaaFiiZ8WnK
2XZwd1UvnpDO4ua4HXv7i8mMnxZRP25/1aLDOFvLeXrOrjsNjyWNWZhoV3tLyQbdW3xzOgryrVGe
Cu3JSKPb9pbSWqiXIa9nQ7AJVADJYNFlJEPSABd57/PYB11jrL7bH0z3Xd3n1alZwzEtu4Uzi9LV
w8pJHYd53ps0Dqu69p3J21X5MxmTnal8L/N70em7qlRLv+k/W+1KjmbR6Z+ZlzxCx+oxteNuhgV5
fJe6WuY3SZ2Ft+d18cCgDonsAmRScNNermOrQINLcbGNTch8/g9pX7bbNrBs+0UNcB5eOUmy5YGy
Ejt5ITJyaM5sskl+/V3ti7OPRBEisg8C5CEOXOypurpq1VoTCNN7S/GJ/K2oE4/NH/eNiV924+Qu
jC3WMO5Znc42ZrSu6u9dn5eulcmyU+Q5/W/uswtLi7Xj5mTyaYSlWWd+oYfU8lt13xlH8FjX9ewi
V7NhcdUfXFhcLJdd8CLjJiyaQ7mzov00fHQFsPNDcH8Oxe+5N4cLb621ipzrnwvWFk7yxrOdxKDb
ocUOTRtPLv5ZeApU+gjT/2eDLBNq0ahllOkYF9RrO1AnahEEr6WNyHZjYyxxVYVcpdGUYhcq3PaB
xqD27ETSl/szt7JCqMGqisj04K25DJ8Lbqt9BJ7Dt6pt9aMNhOgpqnTpZzK2mRdzW//3PJYoigPz
jGjdVpfIHS1TLZY0sDeYu0l/HNFqTZQymIi5vz+wNd94ZWlxsXJbqlokzGR06PpQu21s2SnLp8zT
mm9d/gIwDTKv/x4GI2dm6iDTFS+4ZRsd9CvksYIC2ltdzvwgtXV+AsqwDGy8w3zWS/MJdLc5OqY0
bdzHo7ZFTbmyY4Q0D7qXQIkF4tKFKyFDzowKCZK3Lq2BZ2z9nEFOcmL+xtRu2Vk4ksI2q1qtYAfl
Zk9P4pe+sbzYmh8a9aFmsktBD6EXOnHQyvJSc/tgUfogJXRH8SSRp62OmZVr92rYCy9TQJEjTriO
YcfzOdYe5Gp+SkHnPcnqY5prbldKPsm2NKBWT87FZC98TkZTlD4qWOV5HzAjDiL0m1PwNrJh2pjw
jfn+3OoXccVIqsw2uSyjyTB1uDZ/mN3zrIGAYWNdRSC4cKOXE/n5/r2wMwwZh74ChiQVfwvzY2jz
B/C2OrNcgdQJYVZO9gn8KuoVQYX2OyR2XYPWG4PdWM3PCOTiI/SuGiqk3OU3UtROyvUHa2yftcx4
1NkA4pz+AAUTn6lbc7z2uMfgUZoWUruoki4OT5MNRoOKAyY5scBsghdPChw2gHAjNNlxqNx5hkCe
brqjKrmdvcX/tJaIA2MedAw1gX26wWTbNtVZM1jyW9lziD5kTxytz5I6PM+dgZQ136Eejwe18djN
R62jb1OmOXO6N8js9FsMqKtrcPEtYqNcrEE7ymyUM2wENQ+4lLkdqK88c/IzUG2BF4P+N5eCQPOi
/AaexOVTXopJk3cGwYN3/NaoLp8DWXPKfiN2VITHv9neF2YWo+pkqys5OEDfyrwDrr5IoXpbtywB
2Uc2EDRXQ5TLzTj6YNAYGbmFPtZOx2ruq1Zle5010wfQS0Q7UAuN/qBM31JzhCak3UUPRV9o/qzM
DMSK1eylnTY8xwXaBe+f0JXwV6TTBPsnKCVlfeFzOBIBhqbFyhuNmhfWVm9xb22RlKw5G1C6CTyI
wBMtmzNSK+sHU84wS8Y07VM1Ng9WB+lnlIO2EJRrcABkUAHgBdkD8pDLxq4KnGqdnNbKm0nV7+hS
Q6PNjivPipo5uv1GU8XLpR9Jg7wh7Xx9rGK3BGLr/pzeBPsgqkQWFPk83JgCSXS91wFSn6PU7Lqz
pNeOhD5QLY28SP1bG7EXK6f7xm4CVQuQJWSv0e6AciKELq6NkZRMmkyG7jzQ+o00SpiOVRDXrHdq
sPuSuca+l7i0u2/11rcIs2hRF9yLgt53keSPG8LnQh27czdPgcWGXZ0fWxrioCGvH7Dpo82PtXSO
mT/Iw453YN7YafoWuccnG+fVAcRnAKsP8JTQG0KH4vXoaZclfLLs7jynX+YXCPdBACAfdmbvRLqj
+dMuJr5ZHvu/EGae6sfUCArZ78O69hP9AdIpEneaYyLvwL3Z0yMkQeTC68dHOXd68tK9bRG4ruwM
dOqglIRYCgnfZcGh6OcmtgFGPQPJNhqV2yvvJmTO5Aq+Al5jY41uLl9Rj4MgK9hIdBnLtZicppt4
BJhvd86Gem+W7bmk39Dmix5EtmNxfKwougFkHd2j/C8jf3rrneeyt/ERNy5SfIQG1Ao60Sz8WezP
LGLKQGqjO1PgwAGTPahNFsahXnmZprgTA9kUxKLswY8abjrAGX5sfMDKARHIGfTjoPoFEvdFaBml
oNu3ypSdtew94szh1R8w4R/UonR6U3LM+qWmyWH82rUHXj/VebxvE5D7qZ4ef6QydWtF22g1uU3H
Yk5Qc1LR7Yp3CxhTr3ctEtt63xQqO6vgh2vVI/A7JN6NiItA8lzZ4G3r/6bjzsheG2l0rKL2qaps
vAXFvC9Ojgo9WwmAdnGGlirfBgfdEIhq+nNcNbKT2ZPqoGNzdDdmXwzlxgz6EFXBQKlC7ex6qKhv
TJIkD/0ZjJdd7BbUp9bXVH02G5AonaPKkyqv739vWL3ddPYnrzyWHVsPknELq3bWUylDeQ0SK3MR
TM/T6Grj4Oj6I5RFcRc6hjOO+3kzrr454EIn28JbCUTkOHHL1kuwMDBlTAf7LanOlvLUENDpt9/S
+ilHkv3+IG8WEJI5SPCKFk+o86ER8HqMs5zMaq835M1UEqfJfhZbose3Y8GhRc8XSPKxcoCdXRvQ
G5Qr2nZIzyqrHVXvHKsOLNt24eFcOd5Sf1yzhhIsWJPQb45MyCJY1gi6A/BWgDULYCwU3KpvyrsG
HsUt3qBVQ2I3AkqHnb/0wbk2DVXJ1PSsWI1QHCjONZ6azb5JN475TcgLGW94HBQSkfHD031xyns8
3HWTpNnZfAPtuJNouV9FzGmIm6O8Iin+2GyctrWhGajlCKYH4F8+L+2LINvIAF82pBwWnQnJYdPV
0O5cP9L27f7Wu3GpGJkp/BfggfAdy53RaZNhlJRlZx0PKqtMnM5F2dsx5ZAf8q07c9UYNjpaKkHz
bJnirF8MauQM+zzVsvPQ205m7Vk/e6yR9+C2EmxCxRYg4+YVjsGhSg+0OeJV0OEv7CkWtQsyNPRc
dcahBNN5FR0MYh7J1uvh9n24sCTu74uRtX2D+3KEJUC91CBugqYPIvMxb3aaRxCwfEhb4MCtsS2O
dNLatUrKGmPrZydLXvvxeUhHZyunfltOxm2PdJyERUMsjI6M65GlBS3lipLsrJhe2z8W+TnmHsLR
RKWOOqRgs1acaX4cyJ7v6BtS7vWfzvbub9LbseIbRO8RTiBcsiFeJRezK8080WWS0rMx7VvzJUof
o+ZJkX/et3J75OB+sTEBe0IgiprJtZU8jzlEBkZ6TkgQPWnPHd1PkZCF/1f8iCD8R30ekT4o3PHk
vLZT10Pagn+3PBP04M5WqOZP+vSi9a7dfhGM4NnG7N282Rb2FrNXk8EcdQ32pOhZGXJPbR7TTfku
8dFXwQHuF0BhAFFBtgNB6uKopUY8qWYrJeeu/SnJ7/VW9LEyCLRIwz9BLwF38ZJ/aSjtagCYOjnr
5u+RvZJyl0ZbifvbYA4OF8gNC5BDIPVQwL9eGQRzJYnqKjvL8akac8fKXuX8SZp2lf7bUoLqrMWP
2lH/YQ+Fi5zP/e23nEEcLgT4eP+g7xxtOjcs+DNPO+iaVecYLENUB2Zki5dyOYf/3wJogzA8WFle
l7Qam3qcsupczbk3smOe4Hoevt4fxpoR+FxQZCDJLRomruewsSn2giFVZ1NPUfr43RiHjO7+2Qa4
jyAvDeE0vM6XAW9cEtpUhLRntDJlue1IqBrFW6T9KwMRoQXKOMgAoM92sRmomhfyACXrcyofMjRA
0GQHDLNzfyS3i46bScR9CKvRIL+cLT232waIS+QXTBDXZrlBQAuX5/7/zcpiKFJPSl5JsKIlQHlX
ToUeqPsWbpIImCYMRKAFETQDIr9wnnplpVkXwUQvP8wa4Bh2YCiuYcxO/Ary9Clg7lC5UIghqtOU
h7LcgDGsTqToowRlB/zqMlqXqUF1NS668zgw2ynMpoDS5SRvDXPdDIp7KOBA7WqZKwHXTjRNMVI0
rexJOggoXdB2Q/xN6RykvZUPiX4f5u995yWDJ2+RNyyvQTHHyNQIMDQadpCMvj5akJtEejhChqSe
2r0uvUdG5k/K1y7b2pW3W//akJiFi/tWRhp0EqXZMyvxztNkZ6hf9a1DvDaVoj9PwLPQYLbsS0nm
Si8KuWZn0GAkJ7QN2t48J93+/sa8SSt9ThpqlGChAOsFgvfrscy8GLkEjekzZD4q9tN8H7uHyPxg
SWC+Z5orJ3DzXUAbp5N3JZnBrmD7qieVvye1QYLhCMI9w6yOKSUetBFc9Jqg+7Sw8a/zqY931fhH
nyCKDG23am9vyXCvzRE8D943grULa3/98XUP3uCGSP1Z6n8M0GOR+VbT1dqeQkJFFxgRsLoZ4ucX
Sw2KcM0cM9qfky7LH0ZWlYe2tFowmNs2mhbkxttYDxEIXAYKYj0QSQoZSlSUkT27Nii13azbfdEj
lnOo9ZiZyBSdpCSwETkThyBRHhZf5p1Rn8Fy2H+U1KnwOHC46TUgofe0zmdf1OxR/stAvqf8tD0F
zAfHaPKSrbjp89l971MXc6OMg0SUqOrPvNhNdIfiRiX9ROYjbl0hvxN2+oNdhAV/aerZUfkjZJtS
6WcN6QRoViM8BphBJR+z5dIns/Vsw5vs04CaCfU1IEe0B64EBXcJ/1sfWu7IpSOTXUtfKupDhcam
vgyeWeh9RK9Z5/C6cyN0BeA/5p0z/KHFrj9atT8bgXpIf2Vx+mgB2QqWrjHacnrLxA+WTIAoEZXA
t4OUa/n6bdsCDR8TfKt5yCXpV2r0T9p79sMke8MOypadrf5r9s9Epp9mNQV5C9wn8OnCS11sTbVK
80igkc9cB9Kmm5vvWmZ/SFn8ZKeztLEvbxABwhqkQ0FmCmYv8dJfWMvatOwNOFdFzYGKPXd659WS
5pmIyI2PTH2BxkG3Teor3M9ij4G5QYS0Iti4kWzjZlprZEDuDqyTqWNbgZLFHvuC9k8wnQGxJfuI
b160eiOCWnEseOh86vtC4gk90tejBQdhobVS3J+J/lQpMdiTt3IzN+UbMaGXJhanhySNpcxjxM6N
vKsxiUmJ9sZkN8QBJQ+1W0EI1uE/h13Mv953MZ9F4Js5FcEnMrKooiz7bUDEBsY0LenPteqbuRvt
uvy52FPpsYDunuJEL1LjS/z3hlURRN1ahQCRaKaFusjiorGIFJVqB8cm/xoPBqAPsaN9l3xNDdL4
QN1IepWnIwjg+zctP/edQzzFZXTjbblyc4sizn8+YuFdeQcJ6sTAdrLynvsJusJcnqqVOxj1+/3x
ru4g0f+FHKGFzuGFJTsebaWqddQ/QFNRPUktc+8buGFFwwYSsY5omwJ+/0ZgOytR8i5B0nxmzRPu
48Rod3r2pdW+tM28Z6NfVee6cewcaTi09Et7QMohQO8kqMVUD20Rofuu3FdlANGU+1+2trWvvkxk
Ei48U89bVYZmDDLh2V5pHnUk/IfXRPlWUk+bnyMSNN/Y0/yQZz/vG77ZYjKKdEirCuQh/PEyKdha
CWd9ozYhil82DWrDVbT41E+vUDrxZR4BzrOVmr4N7JEYFF2UWAGAV7Ei12NN404bNaPuwoS8xFMY
2cQbtZeSmQ562aZ30JWpxrHqA5VDKdFDR5LU/7k/6pvSvIVPwJNfQ28j6OiQBLr+hKq2kiS1WRf2
JjAODmHuJH3PoU+cVFIg68Q1TFzKz+l0yJuDmXhN8aqQv/METPzQvNjQo/0dE0eFshvZWJBlQvPz
y1D0Ad8USpfqTXCps75FkboL1S7xBu3YkL+sO/Ppgxn2Xo22OiluTreYCEODSjmyp8jmLy5iEO8T
gPXQ1QSqWldLHu0xdY3u9f503+7uhRURwV3s7gq47HwC12fIi78mGxzGTM8eGg9aIQaBODQNMmVf
RoXb9Pty/jKm6cb5Wl/wi3EuXCkaaHQ9BtYiBLNplpQ7kzDwdpWuSaZDN1eenLoaraFO6BT027ex
OWr0O2NfALr0o8SLqgcNmpl29opynxyXGy+K1UUQ0j+oQeognF0ciAoMRKmRzV04I0HTx/sx6tx8
SzlvzQiictTZ0JUNKveFkd6y0paZURcOFvkJwvp2T805R7efvYXrun0gYbmh047ElzhcqANcL3en
9gmDdAALB4l9N9LIj8enOe08pu2UGHpTGmLZR1ndl4XXqaehP6njg97v09fmMYumXV2w45y/JRCV
R2Hke+pmPkfxHYwGQ3Oohl1lOhygP/DfN1v5rNV9Ii5bkRiGkuqSIqgaqWHNtslCSuRHynWfcEgD
J9MpjQ1HqzS3sF5J9zfCQiXoPizMn4g1nS595SkqDkXu0DxQPvrYs1nt5ZrkEezq+6dpxWWLBkqo
jiOlDDKEhe9ichbrRstZmLhD8dQjcUjGkzqFg+HK5Q++WS4VG+MqCsFqiow96hHIj91w7KRwVngm
xH3Y/2UMqBgw/pyK6DS98rF1EAXsU/0fO4bhA5HDltEPCUJckTC73j+jirR5qYMUBK+HGaRqPPHt
WKFut61bJELGxeCEpzXxFAG8CeHrtSmpsttEnuYxBEDCqxWIpNmxWzX7Pt5ocFo5fleGxM8vXKA8
KHFbM2kMB7Yz89ph2UM/bQGCbyIoMXEXo1kEyFbX4b7rMBpO3+PsZx1txMG3swU0kTjaEhpiDVi6
HoSm9Dk1QbcUVlVa7RK9po+MS5NnzVOFUo4Se/e3+u1liAQF0Ad4rQGHAMrna3szCKMHqrRjGKfm
nr3kANhHUecXYAsDl2vrxNkWIuV2BpEChnQN+schA4FDdm1x0ACnHiRlDHPLjn2wPgDSD/qfjXF9
UrFdbztFlvGaQapZ6DIsPeSELubESnVM5NCYhzYvrACZYMXlUk29HvKj+5EQus9bo3O6qfw7WP3k
p6M5OHExxj6wzbEztHQIkNmPfYuO+U6N0ZFzf/rFYG++UnS6isckeDwW2ykd9NRu1GQK7Zo7tp26
UgHiOG55Fg+yTTbAtamHi/mPtcXUd5AD0JUJAeHQVF7c6XutKzeK7msDAvUbKIBN0MeCDfp6dSe8
jHuu0SlUUUyIvqQ6ttGToX6V5NP9mfukOFpOHQiQQO0CpgkAjBYujOYROEiKfgqTugqS/LvUBhap
nYy540v7asZjYFvvicW9ZpTdZPqeZqci3mXQ4ZE9yAfkwy/9W5majiWQceNGjHnri4CG+8yRoiMb
iZjFNHDTLOyp4VPY0PiY6kim2w2aZpMy37iq1pYUBUkLLy7QpuIIX8+3UfWmwgmbwtliz7HW7pUi
+XJ/pldNACqBaUYyCYauTZhE6zuNYyyJnCCWL2Udg5HmjYHcJgAEgBAlNNwQAvOybE+dKkNuWkOf
wioCdV8Ev7CLTZl5LRrz3UQ0XutpN+xLkrRuMU2db4x68cDatnMLlikb/mNtAfFwMRXIugCAs2SI
yXNe1W0mT6HemS86Nk7eFy8AGe/uz+2Ku8eTENB0YNSBk14WxfLcxN4wpClMIUJcAqFH59Jv2x/T
FgZ/7VwKRilcLlCFMpYBMETQDKVR6Rx2Q/anpbZX4i8HSUJPme0ztCC3cnO3MRQeuxcGFyeAMSVW
LR7DYM92XM5cuf6lledcOqS1o1i/1MG/P5WrGwh0RdhFBkrNcPrX+3RGI1JRoNQTFtmDDGJERX6I
oEviDMyJ8d6Mtd8TGD6mOX4Bv9+hK+P9/Q9YOydgREHrD7KRYKAXM3IRf/BMblT0XM2haeaz26px
vSOKuqU9d8P0CXi1bKJiJzitTDw1FsdxahNSNKmJV71J93LtDZPXpo7CvKgwnOxNNXfoZgIWflcT
9HH2jafOyiPwtR2S2yn9zo19VjQPLVPf7g//NhkrPgzQCLScycD93TSeKR1rSx0fNpIXoz4hP+Em
xFcgQPtFrYNU/8630llrhxQTgTIRQGuCReR6xhUNJAhUU2ecntgnkRqgKnIo8y1egrVDKvBWaPYC
NQNoTRdmlNIec2mew3EccuDIMhl5iaYFbThgzDz5fX8eVyIyRMJAVCN1g428JAZmSU3tkcVSKFdM
2lUp/WLlRAfHrMqORZkVu6KVTX+AIMyGB16ZTRhGp5sGBCBIsRbRQSEVqlxnMGxDqKLRjQDqfkEy
ma//Pj5kW0WTgIAFfR7ji2MygVZJi6pqClsa2MYfFC3dVgopkGySde62+khX3BAInMQGUcFidtML
ECe1xDO7nUJTyn0ziVEIhH6b5U3oY5ekU1kjnx2d/32ECOBF4VeQfS9hNUo7o80SgrBhC3VdLZwI
2i18vUSLUzBkGzDiNXeA5gNgKqD1J2A2i80JWhCzsBptCifb9M2+eql46eljFkSZcaD5MSN+i0oU
f9VTvitn9pXgERv9to1nSXdTZF/Dyfrdz7/uT8HKkbn6qkVcCxEITkiKy3yMAXSzhoOScY8DcQ/O
640Qeu28XE7AYttGFjat1ON1Hita7nRl7yhK/BtJdMfGnso4Jr/dMLlymQr2X7R0qWjOubm1pzKG
luOcwu8wKYziXR1Jvp0chvynbvj3J3LtUIqmHQWuBx5oKQAVyTMdWrWaQxR5+z2PrCkgGh40mTo3
h/umVrLGKO1jTNA8xLhAVXvt56rJ6BJprueQQsBH+VrQP7n5i71YmZfOz6z9mpP3sn5khYdqO39k
2e6+/bWh4vpExRxAOxS4Ft5cskjHQY6GWdVGugMByC8rnWN/7qC/eN/SmlNA7gw+Tjy6kJe/HqiS
mI09ybg3+OgWJ/Wtml7Ux1lJgWsN4mRrg66O68LaYoO241zHpDLmUG+4w9AlPVup3/TxxstLWTtz
eMGjRxNFeiStFvEHmxBmxmBFDbXBA1sHCL3sOrTtb2VbQ78ydebaz/T9QFqXZ7/bzovwxqevkepk
9KHpDo2SOdkxhniMMj/r4zmtLTD9mE/GllbN2oFFdg26G0Ad4nm+WOdobLTR0qM5BJpEctRWfe3R
e+8OtJVdO4HqWIdGZ7ey2H+R6wDWCHkHpNpAqfo5gRc3TzN1dWeiGyU0Pyg6/JXOs2LAV6DZPXrF
+/0ttrLoiBVAm4mICDiZJZyekj6e8ISRQjBa2L6cFODYYVXqt32+RR71+aZevIRRxdA1eIlP+Rsx
4RfjyjKbc8PkcmiZ8dnIpcKrIsR/+Sgr7jy1EvQZgSAdW5IF82wU/qzPctC3UrGP4chObTqWR2qk
4N/pDfpoIYYLzGHggZqmsdPmdv+UKVrpWbncHmtaWX7Z9nXuzEYkf6gDdOmQwFR9FC+L13ySktOY
xJYj5UPl5X2cbHiplV0OSLN4liETh7rKYpfXPWuypC/VsOqPBWufiunVgu4EnsgbL8A1d3hpaemP
QG5WNVBVUsPCDOa2BJBkRozS+klZ7eX02czRWzKkLk3AjRcH2fcpeuwhZGqO5Nv9vbTysBAdjXjZ
SKBiRbr/en17lHZa28aHSHLpdRpytlvIghvAOM7ElQmxnS+2ECPFPNolVUOqPxrVs9lWDkEsIZhf
zBHShs+m5MlIDebTkRngfWydPBMi9FF2+m/GiqAeIQ0uvSW2UqYd7ZjRqKEukaNKBtek6cZDZX06
/2Niua7KANRjXsBEOvSuDgUlgJLuD2LlKaQCGGyLwi8kwm42qTq29WyVRAu78TAafzvtnTna9KeP
guJXA+KZ4L69W2cDc0ByIsEunMCSJaJjytwmeqmH2ChBWr6MxV7Kt/izbqcNMtKSqQKagRwicJTX
WwT6Hp1B0aYW8sRgzlQyNFyjbuDdH4o4vte+DBhu+DJRLcBfS9JP0hUQNSSGHrLAaJgzzEfigpet
1T++yNlWa8vKvKF3S0gDA/oBHoTFzZzTAVymaayHRlMcG0AviFeqw0aT+kppFo2GyEgg1w0g1k3q
pR1NiatmhyFFdRt0MmtBGsLQ5ihN9FiOSeob2mwFDeXyntdm4ea9mTybKqt2jQLdOq7TbGPDiIEt
ZxlgWGQpcAfjhlrcGO2coT9kqPWw8y3zA5KIjfaL63ud7O6v5q2zBuwVO8MAZBCtWDe9PGw20G3e
yeGceLqkOtUvYwz0aQv0d7uOUOPAmxJBMnDESFFeb81ENKFMhSHjqdXkO3RgVY7SqraPJE27vz+i
lfeWsCXOtYpKD4AN17Zs3GiS3ulyKM/vaWe/q2PmQ+SEUig7d/5gpm5vdg6QxMyaAXLZpYayp5oD
lsaUAA5zbjWPAu0w/L7/XTf0aaimAF2PjSxmGlGtWIoLD94Y6OhPURAJOVqZWOR0PX+tm4+umX8O
IHBpkAjLB3RjxpKrZi/QhkA16aVt3iuJn8G+6hil8ludrY134O1xBvpEw0TBGyJ9vHQa8sB5CxZv
JZTJg1lUDp8qp+xcq02Cav46EqeePjYmYm0zIPACxyGmQtxq1xMx8riUM/wkLE7TAE2qJvKyKs+c
WKIuYbjGpcxyhufGhmaK+pJwX4KsezSYh7jtN47ZZ8rx+pxBdQINsAILjBbR5f63mooOfEq0kLeR
DbElMNc1YFfcD1PThZVWS05dkQjYHG1wIqsy9kSLS8DD+fB3Y1aEd775Ehx3WUfkBODX4m1H264w
YpJqoSlDpTvxTfKNoTGisyAJRX2WPzNXemyyoDb9+5ZvdwCm4MKwuFYu9qXEqKl2GqaA2pCl9Ca0
2rMCD0u3sB8Ife2SjWfQShpYR1OpOA1IYeFAiP1xYTCyiAzISWuEybFKzuArRYf7joQZEmqEOyUr
QSXrdLYaSPVGUX3FN8A03B24PESjwRJNSNUiIvHQGyEopZ20UB1b+86jFmyGkgdmUzfNiaMEbe2r
EGb5BTdRtX6d7+2o3k/aU5od4jj3bWvc+K5bby8+C84ePUSWENe5nhEIxLIy07gREl3Zq92hjtHz
PcteWekBZKDur/fKdQcBUjCNoENGw1Zb9kUPiaxxVZ/MsM+dqDm26LMVabdsCrLsbUqc4qXlT5V2
SLLp0ZQ3YruVQBac1jj9SGRg/QHpvB5rz0vk3e3BDJnqc3TGGhFEHo5Z/5YPv/PmZH4dfeaUY7ab
BTz7HTiZadzoahG3zeKoXX3CIlCSErAsjCk3QwiEyiRQ6Fcg/ZBlfLLYY4Ym+Pvzfevurge8ONiq
Jc8lIbMZ4jVquLwGO5ZZT+hssaqt9/Pq0qLqgDgQUSYynIvJ5SWbE1ZoZjgmtTvVXxPUc4xHeXaG
R61iByQLMlTzTS+Pnmj/en+ct6EExnlhezGroG3KmMRUM7TNXVq/VhGkLo98w3l8ntDF2gEuoOKY
oHUVDSgL54G6uF52uZqdNCJhhzR5BIrR2IwGtCeVXdZ4diajOskaFUCBlFFaPTWdPL6ndVw3YOsk
LNqPUpf+aMBF9E5sG4RByNyXz1kxoslqqCbQUNn4z9D8k3Lgmoc0KaM9o5kE8tY5ny3woAA56Q0x
N//0Q5/WLrrNq8JNR7n9YoEF+0NLJtByzuJxjlMwm7tMLXC763w2jQfax6QPNK1G1k5OgcBySamJ
X8pI7nLK8h9s7kA7hUa88mFUIzBg5a0uo5ZBx3cu9RH3ytQY0D2hyoULEmAI2VWsMUuXGkX1kZlj
H3m5XhHI63FFcTpU3XR3Aq+h9Tq2iN3/yF0F9gDoniKhALzt9LMteFc6YxHp5fMMX/fegxNzdjTA
no9UzvPGrduo8Iwq49TTewtyULxh5DhLakwdjoRX5xmYG+pBzJD/NIykgyZtMaDq1StKZe/IrGvx
j8IGdb0j9XrVBGmloct5KqpB/QKJuPw4RcAgbaTeV06eUCUAdZNgeAdm59rV4AbqEgWyJSc0/b9m
yOnF9Acxx43ATjjnxY5EUh+/HyRDBtCLizNX6AW6M2M7OxFdfycRe7Z4amz4kJWzhVqMkDdCSxGO
tvj55ZWpykOsjQSpoCJzB/CL8wfLHr12OP/zGUZHGCjZhIe20blxbYeoEUPze05PLEM+Kk4CK33U
IsB/042lWZ20C0MiKLkY0DgiBoQ+I3qU2M+o/DK3X+4PZOP3a4sYc0hrNElOFT3ZJv1pS8Sxjf6f
0WyQLPrfISwDttggg4GdS08jOt0kKPw4LO2D0QYhzf2xrGxjGBIgQGTThOjz9VzFqYZ4kzT01Gv1
cZqbfV0ojUP76HDfzsq1iEw7wiM8tTGuJRNN1NSol0amFcLtvc4KdaJaB8+d8TCxkBXfQPWzMbC1
RUJBUzw/EIZAmf56YOiSKyMkIO1Q5W+y9QC+7P/GAAaC3QxMoLp8aSjSAFBFPKCnzD5q1sscZxsG
1qZMkNngFWMIKp3FNu51NuatGUVhxRQ3kl/IPDlpVwS9Csq+L1ojbaUqViJFUXhBfhwd9ZAcXxiU
wXKqKk1CROxWTCD71Lw+/dryr/UwHcC5OzZe37/ZVWBNXyUkRLXCiexAb2o325JmuN2WyMqINL1o
TEahYHHEqmqgFTrfSQjIhau2IyCJaLXKNlpvxICuvSuIVT/rEBbKJtJnxHPhKExtKrVEz9OTwfAu
B9VwM+/K1/xvkspBXAaptLGiK5lBE74PtcPPpIi6dOcmkaA2RXFpgJzG7ZJip9nv9i8d6RHZ7eX8
YTaTpxnPhPtnb80sGATwLEFUowAEtPDwmalWlQG9xVMHvgEPAOwiKBAl+5Ha8hPwIOXBtPmIyIQn
BxAsy19sWm4pzN2uqFAmQYISABlAW5d8PGQokL/p5vRUp5OFJksTm5lV5FDr0VbD6u2yClo8oSIB
dhAIfC0uTfAyRXk5ZOXJlCECC6JeB/k3p7TCec4fwTCGlkL//gyvWRSPHXQX4N0BH3ftbIY4LaxU
ystTq6Cq5My2U6rH2Paq3h00KMybGyu6ZU/8/GLjqnopq1SHPc3yCmkGzZCv6D74LOFGrfysnO4P
b6UYAo7K/x3f59P3wl6U13NKU9gjsmuxHwZk4PvHBGA1Vu8LtKpF7pAeWFPhqGpuErLUBWva/W9Y
eV4DXKSjpwxyacjsLLs9iy6XBoCjy5PIDOvHdnoeyI/o/5H2XbuNI9G2X0SAObxWMYhKtmXKdvcL
4cicWUxffxcbODgWJYiYc6enZzBAj4ssVthhheAgMC8rdqz8bMoPA+6XP4OAdjnaVIVAmygl0hDt
kgKBbpBtp3qN7n3jS+CpcIFqylwYXxYf4zYVKk2Ni5MAfaQWTl84qZyhxP2W7Kv0oK1kl9exGiZh
tsdBAxPor2WCmzMWqzVEhE4h0HTJSdRxZ2fnoFxj+t8AUCPoNJDJgmcOXZClcGDT1O0Yw/bl1Lfv
sgw0hb/rTazszPrzU1nGT+TDd9BrlL0WFcDa76qVGO66eCbinAD1AYIhM4N5iSdT9GGoUNSVT1Bl
Jl3zHFURgUFPKWj416MGlwg1fjDGnKidv7LUrs/LeWxwUyDpiVQQ9avL7dUD3xpyAcZWhYNcvsvi
VuIKIvEuSuRScWoVG/nNypa+unxBHMJlNyuLwNUVLZbLMROAUZMgTYyTCHH4zk25XSVTMOekNUDC
zYGAGAY6c770lhObjCmwWX5qnMbwx38ClX0IagLORFjb93fs9akxv9KvkRbXTsbqoIEDlnEqYUhe
vEIMVNlUKmGnmt8PMjXGFzH8GyoyZnbDMvAA1rQ/rnbLTEHFL0MHZhJzujgm1SLJo4lLEnhJJWT4
KrrnEfpN46rW51WsKaPxgG4AqmuzVLskXn67cAC0tg+S/lnnwviBgQZnihV6pvfn8+rDwYgQQET0
E+exUORajMK3XNWHuQznQ7NTLAUH3q4tHif56f44Vzf1PA5awjMWGzHYkiYsK2OaxhyTIeK7F1qk
2RyN9D/3x7hmCv8bBDR6IEEwa//Wzq8bJUePHzKOk/zc2kPyV/6bdwQHuSF9Zv5jkrhKOZA02fUZ
BXCZCE8AdZF6Fgk1FKKicL1fFdy5Obsokv3PAy0WK4oLQjymgvxcvWSjVUC/Ipb3fSrasAS//+5X
qwWlMxX7TkAdHuS9ZR4sJ+2AtpGswj8e8iDlKypZ9we4ShwUIOLQ10MRFgxXgMsvFwqUytDXhoa+
16BL4tUFDsm6H6C1HGqxrUNUkoK1IJ86I1wz+L3acPPI2AuwzsQVhW7x5cihFAXdBAKNpxWuzjZ8
dTAe/w+EuX+j4FLCrYBIerndfB+4zjjG+ylVCJiKBdNz0qKtFDtyM7mqlpipI7SB899ndbZiAJYL
uRGQRJfvJqF40QKlEXgoytBJhZidRMscirGhI8SfEmpa98e72oYQT0XNEwRP9MKhLbZIYDkxasem
hfJiruyb+HFUvvzxPyfJGAO3DfY4UIZoDSwW/Wi0gQSXzdRTAV0ZpI4kax4112vxcoR52/3a5ymL
4yoW69Tr9AQa0MdMzyl0X7lZifCEJvfKpF03QvFG2uypC94NUBHG4ivFohazRpETr5GeBkZbDjmd
FfQnTtrLuWApCCb8jHcLQFtqxY6bkeQyM4v6aSj3agjdmsL+758ROwLIajwXtEgXn7EWM9aLiKQ8
1YcnK85TEC5hBWQB2Pl+f6QrLTzUCBAWgzgIOhT2/VKrs0zitmyjKvNQSR6h7lwE5bfcs4ijLOSK
b60FWtgMtXbaS5rWvI3iMKpwcPT7gyq08IPQOSPGbmq49BM8R1atbKDrBsLi+RZTAQr2GARVm3lJ
sRvyEe40HAkn2Q34yBTTr0KwgeHOyRiAtXAOB0Rc/crVdn30YoZUAMJRrgEBeVmzUfiI67MpnUVn
IQQ0dLBnk9eEv2+MAfA+Kk8AnsNOZBnIlWChBHD2yjydL0sHQXRAIYRorCyrWx8bcYA2e1cKyDuX
6ZDhD1o+1mXu+ej1PxhcLb4BWlE/cSVjNJyfjwh8p+pEHLQSM1s2QkhEJPdQaVdxfDqtnsH9tIH5
JKpLodGEK094fcVD1w0gHnSLUHRA1W8+4H5t/dbXxqDUtc7jS6ojxgzrqKfV9FQF321s94UtGqe+
c2MxeuZCg1QsNMfGC1hI4SgT+KbEWTAzIiW6iGt2c/8+wkXlZ342XL+ID0VM3rLUxU98BeG+uvc4
SA8Hgl36H/CjhWrVCc4z1J82Y95YiVKBgG5HXOT6XepA7S/PKsIVNHsbjDf0KBC6FqmtKlaYbdLw
h8HMRX+AkbCFP83qAww9IjQiDAAHYS+qji0pSovTLI5HfFi+cbLdKIeqbGAs95nzhRUeo++sg57U
hxq/GWhTo8B2/4i4Po2BsJ7xK8CIzMDUxemIo6CNO0Hpvazqc5KrnWrxLOVtOY5+GrmaXTD0r45x
yUpG9e8iWcw30mTokcw3JwK+xTUgRL4KtLzee8rw6iuAxfF2EbhFfhqLEx89ShqJ/BdjeIk4iSI8
Lw3BKh+kD9UVuW22559jzYx1mHkcB1ibBVQRHsIG6bYr72TdVlRTOIyRZgrDE0xNSit6FA1bi1tS
1mQ4FKoDoGYlnY1v0TDvT+h1VQI3Depa2IY6WGfQtL5c5LnS9Jpfc73HJ5ALgL5pLT8YMkzYqCY7
4XRgFcA1kak9KRSON8Gzqh2qeiBa7OjHLCRhslbsk+Y7eznVv59okfQMNfDzY+j3XgfFBMHuKyjl
PSYG9N9bWhqQRVP3Y2DKqN/uVVcN37sXPyQ196jwYFK+cZ2pFdTXN1iMhzG0Js0Us0Mu43IwYRoi
+ZskrbBy4B2wg+pVuNLnvQp6UCEEkQxyOWjsgRu5yLwTUYvkMu8TL/Y5xR2AAqb1NOhmD7TPyl64
OqfnoYBOQTAJ2BQ4D5dfrtHhj46KXgJrBJTpcCsyKuptTO8vkH/B6MXnwDDYaDOtYk7flmEcRN7L
TBObAiq7A7fJA7kQaclHfuIIlVootBg11NLTVq6dKWWspqmcRjqatSNQ6l0F8CDhpkgvaQ5u7khz
f4RLgR9qfWcOZdTETsxYByUdDt7SZEDJHPQ0yRefq1Iy8CEhLtXRTB2blJRsGnMKanuPMwmIpMgG
lrN/Tw0u9m025aFEASbo/kZFDJV0vh41buUYuI4A5kMXbUxAUXAK4N+Xc87GOimlIJyDoWNr942N
skrfE2Y3ndXmL/Ku+QJQBjialW/9T6Jw8RUAKUbpHQUJ1A+XctQBIiZ+UFEzy0KaftVmZDal1Zl1
6GRWIG9YvSsq2gGbsoUHNCQBBrOTKG9BKzQgw58iI9psrD1Baf0n22pWtZVswAz1mmQH/SBuAfEL
vquE1JC3+agloH1J/NbvczjO+JC6gKjgIc0MImz4d193YEsgv+oJDYd3XBlR7bWT0+VWnLqtSrpg
Bf9za9LRP54xeJh9KJvMG+HXPaxwII+FVQtGPuBeSt/ZkvQ9yk8GMP05b9ZQMqxNtdv0rWOw96rs
VrLR+bxZTP18Ns6sbmjmXvEusAyHgoc9uSfpTtO8lOxRbx3lzKdnntnZWovl5miQs8bxAY0nIJAu
X3ZEvSc3chnbDbZ8mwBSjMRnD32zCfrjGmXpH3Tq8tVweKD/D4AjQH7Qq78cLE+yNjICBUqcVD01
gPgV56f01NoplOL2X3u20em420svrUK1QwgPRlBs4tW1feMDXzzGMjPtRWPSeiheeBVxTYO4g8l9
JOQrsQrabDji1nZn2gByVERGm+t4MEOiuJzlhvbOHWlgorYifTwox7c2p0zceYNJOrvYZNZBITzU
1K2gtDbThjlvjfOg85b0qT4JSBccOdj6jrGXkDWRUCcR1c1hWzkHNCEOwimkGQkg4/OYumgoto/q
D1RpTRebCX8Anlq7gcB4jVROun/9gUPUYOrH2hSem9yMHzvfrY6nfF+2VvGi2QVt8bjcp/6uxAT2
aQRG970j2eNpaGix97cayRzBCe3DY6E7If0+8G5rO6X9bRDFLIiLVU75bWUdoHlGo2QzmDEDIJH6
VPngrWk3PFSke37QrZCauW0ZVKWhWdoAi765FYErKIEWLbQlYOVmo4bo2ooDAVoDouIE8FoC/5b3
vbPBzj4BoGRZGkqdycF4CnZlTgLypG8zKyF/e7skHQVRECkZ9ERNaFMY39pOdGW0NDJSOsfH0CwG
4qoRelaIGKD8/ARs5qn3zS+F9kQnVU/37/xH5mxfq92xMpWXB7GzOvIcWNjRmZdTyeXMJ39bnjUP
DlhWT756G/e3xT35ltMTaAPDgOXY9SYMmCyXbc8F3Euo4oQm1ZkbuZGtHVNCrRZQMhoC0AW/DII1
EkOqZTI76rtWuXnuieTyJP/56k3xYfN17l8ViZBwa6Kl7+qnwQq2Mgk3pP5We+JsVSKSCeDPAyXw
dQ/gjUGlT0RLniYRu7Z9J/7WqOHGRxlij8R6BsXEqszE3Bd2RyX62kEPkWrbxPxhAmzrNjVxt9KB
Tk/HyOaJcKrPIUmJl+H7CrQ7Hl38z3ZPIGrfE4KSA57FDChmf6N+HRVSEqrjh2ImOPoWmvnH5Ngq
Oeb4T8HaZcRG2PPKpdbmy7eKj95GNZJkRCa9GZWWkVrHzStNv2XnodgdGcWbVinVaGo6UWNpXukY
j4Kwg42VmZy/XQhcYeXv/T1tt+Xhy9mADlKSL34DANVm0uytk24LcjK+gpyEP5E5vvn2WXt8L+zy
zAoz3xYtiU1sNJ4M1kDHDZGcrcvlJqwOdBpajOaHo0gcqny9J/QE6tYJgC2yZWbTULJJCab20wb+
2T2mKH8/NLvUqhNCNq4FjS/TMC2NBpb4CK6FmTyUZDNSH3Pz8x2SxEGYvTt/vWUPL/DdfgoP8buZ
D/a04bEZWHrYqnj/+yHTv/NqeazO/cZZNXEWQ1pcWCOENoRG0jtPQJ96NAvNEn36J3D5xjJeRt/U
5rV3f8yrxAg3BXgCqAmIKB5pS5HwFMwT0ZeBfBtpc2bsBVFAUJpqaHX+z/2R/qU6i7cDxhBMLrBP
QahZ5mB52IllGga9pw9mFL1GElYp3Ia13i66Tag6DEQJyYwQDiokFh6ikUwKDSEpwdM0s/wYXxmw
PUiExKEZT9u6fGoqhy+fVx5zDsWWjzlbG6AUBCUbBMiXd1uXoFleJwUyNjBBpcaSIOYH9llWSqTj
3wfdVjkDjgoQiId9SnH00z8Ztxm19zgErLHcFuCLSXnXERV0uTAwdX5tlcwPcO8BF3mOGuedhLJC
70nP3EO1TRvsoQbyu4iX/TdVdY/TwcgpFOw6TF9r8mu59DXYWAejAcxL/I2eDOTbLmdIjdIkKxoR
PlpO+wWaXHgUNbcpbPyqrHCTHoaz4kzWSPo1NOytHYKmCRg1EDrB72VjS0pUqFdpyDrhEoWdrDOu
m0BOTKYHNVNk5A2sMFoTiccoISmtooq0aS2A9TrqTLV8JrY/QGAIn/fXjHQdfGFGEHlBNEeBoaW4
+CT8lHCF0CeDl4qQBacCQ41xm0pkYGggh8ANwfgRUk2JOdMQYv0UT5/Qaq+kJzjAlukbXDpSXEpK
9ZGi45MTcXw1psJq6kMh/QCWRsFOjsQP0FUSUCcGNAwpBGbHxo2RUKsrYeuNEwHvggIeugyImpfv
Uigxr/VSPHhlSmP1u3vOi5BI78mzdL4/a7c/5v+OtDx7Kk0IalHESLFryBQl8TD4GIdtIlIeX+9v
FDrxRMt+5cSTbu0fIJDmHjtUP64Ea3S0tBOEjQN6NSSBfgpRR2u0akg+P0fbaT8YpHPh9ixT5U0M
3TR0/BLxnEJSdASHDVKJhopQ3Qfad+gPPIO2Az7yBGC4qwcOt0WS2anHVDdZuTHWoHHXZQIs+plY
JIAvCK+3ReDdckmZjZ3ce3Lnpyhp4ygaojal3ISM5v7nubWmfw+1OAf70YeJH0PlinekN8CIKs3U
EANxGaSx7UleGe26UIZDBT2f2aoV9FewSS4PlbrqG4mT8GYpZCenlgpyaKbQ7AgdNgHebZZ5aqVf
Q3aAQiBlzGytfnqLgQ/tk8c430rywYDUhp+SfBs1rhIEBAhrUJt8eBX9ZYaXFjtfRX3ysw3fmvJg
hF9TspHyzZjYYfIoB3BI7kntK/tefuCbYzxs/HQFZ3it3Ta/I7pNgHXMTZErY6BUqSteR4VqPEsh
aTlX3XIRnAUo6BEq/1Y8wpot+tO+tD/VCO4IUmTb8CbI1x+h05/Tek2j+bqI9++BoD4O2yVUhJd3
Xa2qmQExeex1k1MsX+ORhXdkEF1BQ4T7PISbvCLlFuYA0ESsEIPDICei9TaIbW2tX3Qrm8PsQA8c
ItooVywriurEeE2u8DBDbervA9vVjwBVVTVtLdUrnhQbPhiy2K0svNvDzm1blN/gn/PvuPhVJYAu
q9Q1CdZ5kmya4Elrn+OvLJAcKbNyEOn4vRKiyUllpXTXujK3jtrZTuR/hl7UUPUyj2p5xHrojSPH
0Mclw2gaym4sTWGNLHqN7Zm/NVAaiPPgeYRj93KDJQxQyGku2OLilmI6JLR9kEenzbbjuNeKM+B7
9w+QW+csgPVwA0FgCY0+6XLAMeQTv5vrsa3yBZ2Gc/k3n2h3NtpqJWS7dShCWQkrBogpeG8vprEX
2kaSx2T0Wr6TrIT3a7OLICPalb2x8k7CHIIvgy9VxjUPVWtEiUuhR0UdwX4ts8FjxU6e/qY+rgVz
hJe7pftmwj+qEFhO3BkGY/Kyc39Cb42N3i56qmguocu5jDJqQWL4htit4Uma5RxxU94fYb4+lm+H
Lj+uFoALMJuL6yUoklKOBzhK5D04kaynCrLuQN1A+WJlIm+UkNAgg0evCqEAERjCxUcT+qaWfNAU
PdVReOJvQQAFePR5MrHXDGJ8wIQWCvW03OcGUhLSvgefOaAwDZGrQ/cSr5EFbwQjl8+zmFyunVo+
nRCMFImhdMi9KsMVmALDE75E0toIGvqytVBVnjF2+nHmtoNT2zMxIr4MhzzSyxkU/e9/jxubFuQE
9OlAtzFmZ83FHlJGHkjtrh49tD2HbV5KgAwllYzeIPgqdQzata9nod3xWe3IZSlv/D5Zk6i8cUtc
PsS8Ln+dkFBWjbqg0gckHLHhpjmF0Hon085mCjhRtv9HGym4ViktXzITHgeJreho7VFlTWlcuI5J
Lp9kPgl+PQkDAAetAg2hW2Vye3mgheRoxUZOqGryw/YQo4U6HrXAjdpdSkWHp+OHJq3dGNfH9uVT
LJYuvB76KhEMzIdIEOSLQkn6zorcRqMjqiVZQuTpUTBemfEVd7YaneACDfh51T5lCluh7v3b9Jdb
Fg8DFC4ya8RjSMgup4Trx4SBsI8pQYFQQ9nT2GjPWv63NSDvCsVfW0ntrnM4O0vAhofMjS3ppBbP
krDlYiJlrwgzwsZG15WfdlqJsmR7aBO3rGmwckzfmDZAv5BRAMwMzeV/yNtfHy8RpFGpx2H0mPiU
cw1JjaNcC4S1aA7BHblcYRLdWCsXwy2+UtUESAVjDCdhYjhdI3L+xOZWqlCgfPnqG4yW0cv9/Xp9
QkO/439fcRnEAmSZGWnSj14Y1AB7hGY9hpv/vyEWybcMbe9RTDFExiKa1x9onvwfBkB+gYAQWER8
rssFZWhFE7D5M+kJarHIkZpiZQNd39eYpV8jLJZsKulMAhJw9CLxLycmJnJdEqEcev89rsOPy1EW
Z0XDsTLQ5olS4FKqM2TVPkKe3KBG+qk0K9tw7ZUWyZLPiUMRR8Lo8ROsl6TPvlPAlvVXrueby+vX
xC2WdJMquVql/OghGEI+GqA8q4of96ft5hgzRHrG4OFUWXx+OcoYOlp4Ex8ZsS59hWytM3xzrn6N
sPj8aMNWSqzhLYz6Tale89xa9RC/edTg8WciDMxOlhEhjEMV2KFHkyeK46cYRyYzBhoMzRer+NYS
EuTwfj+ufJ2b7wVIDdR7oAEAxeHLjSNXEHgDW2Ty6urgJ8e6fRS4NQnGtTEWK4AVrRAVTTp5sf5R
sI4Y4pZb5d+tDbIIhWQj9VPeiCcvBWJWktyuFKwKhOj7C+3mN5pVooA1QBK0/Eb6xHED4+vJ68on
OXju82rPl2dfAaOnw63gr1GVbi5s9GNR8JkdmpZyEK3cB2E25hhP/C64Uy17999n7efPs/rregui
XubKrsCnyf4m+lnlVoght34+TBKQUUE7kDeWVdc6FsG4b9XJ09TiTQrrN6P4z1K44FuCXgMOCAAD
AMEvos0+6aapghamh8opMUaXKS/FaN6fpluBNiQNkBLCcg0IomUYwGtxJhYMB0wfg3tNewOi5rDE
NVD/k3u58kG1aSKfZtLEhJ06GgYUQgQNfdShk30CZYDUrtJiWqNMXF8XILSiVY+mNuCzKDBffj5I
iLUpE3P4MDGa+n9aUo8PKHSF0gr18ka9YR4Ib47+Dli0yyxuLI1IKvkCYVBm8mDnQZha2aTDPjWe
pcqUD5Xs5C3gYQQ9rJWpv97YGBpMGwmESLhyLSG5fZz2XIKj0ItT0DzhpNdBy09xxM6V0UoUtpEp
qTu/fTtz0yNUe3t9JbS4JleBbvr7ARaTPGXwkoC84eDJkavzQGkllDniZ/3CADoBaLAig7MVv4bd
ZCnhG/TWViZgXsCXwfLF+MsSEzLaFBbGyGRqk2nmCBXDE9BqtW91KHO9GIcmJGxTrJ081ycdRtUA
BkXlBcpjy6WVDkgNezEdPbiBpYpVFZaCxCF243KXrTnR3VrGGmCGwGXMyFN5PkV+nUL48Fzh9/Lo
VZITtQ7nW6PLvxrtSinzRh0EVIcZrQYfZah9LgH0WpwENYhqvOc/jch/srkj6/9kJiqDYfHe+ySY
TOQXQOIZ21FeCe1vvKQKeWsVVayZrbMsU3CMY0AfYvB0tA2S9kfVf+d32n/WcIITEgh4UD5HGARy
+GIu0SjI6irVeK9GditY4ykanlrxPZgxYo6xxnC8RvDPw4GHgwlFTw2f8PLTVSUv1j3URj1Ge7hY
bcrHMqNlBeSsYYbZbpisDhVqmOmZ2KJiic8qxVax1mK7sVghTgu9gplzik+72KJaK/DjgOXq1Wzb
O5FotxCrdfRkr2srmPQbN4EGUUW0WQHd/0cgu3zhgsuaIvMn0VNai69fktjRBhJytAZoFfBH+GGa
olkO3v1D4LrGBTUwXP+AJM4drmUcEMj5CCJ6LXmGAGF5qwAspOefqzWA7I3SDSC/KGRDDBfcILSa
Lt8OLh1G4HcT741+M1kpjr4/QdKWIYlL3iD9FIn7QjfGTWTA3QguIOKxacZ65ba5PvHxEIhIQc+G
kgLCrMuHqFPYlnCcyHswRYzTuTNt6cXr/Qmdt8HloarjIsMBh/0IMY2l4IQGERy+aCrRGxIP4nQk
YvLKxXVzBKBigRtAX+CKa5wUYqTkrBThCQ8WJW5JpVkDxd6YKHRuwTlCFXDuzCxi3kAXA5nVouRJ
MmAI3aYDvGo187mx4hFfzLjYufs497AvP0es8O008pnsSbUbGxvWq5TfJw2NT0DOqHs2UqYRcS3S
vj4uIYKGjBB+UHOozS8OFoHJA59CbsIbOzMPzSjdDTvZjZSV4sc8RYt1cDHMYq3FrZwFDL59aOey
yTIY4BJQZH5vhxlrtrKJb5S9wAOFDj28agBDkJdVCq4BWafofcOTTInkTr7PBnNyJhqcuYfW7V4V
pznH0C1WiKYc4ECp5jYoXgGjzJ1O5d+U1C0c9bxAcfzv+9vh+gCFyjdEPxHbzeq08uIb8+0QZEUY
+t5UAVG7b7XMLWRAYKEVwNLU1lTz/njXmwPjoX6Ojg7IMNiEl2sqAyI0mWrD92RgpWMVKfXKGXL9
XSElgRMMsB2Z50EeuhxA9iF23TW87CUE8MQcnQ+qaAT62on6oK7R5q7XKgablTp4aIXoaMhdDlaP
EvR+ADrxkvBJzPYdM0eOKhxZWavXLHtsid/jzLP6K07K2qIQO1+RvRZ2QOWD/tNlZ0jKkSG3Gm/c
MX27KoJyffFcDrm4WQ197PIG0a8X/bw16UvBbZm+cqXeWAsIHHCzgcYKgO6/8+fXWwV8VcLbSFI8
WYUWrAK5nH5zf7XdWN0g6YNbPqcvIPctzkke+vQtXOQUD6wBvTpm/nZ6D1PHMNfEnW9EmAZuLpyW
uLgAiFuKiCLZU0QfvDhvBCrvPStt0es2fEiD7F0GBk8lRUyex8qRIuf+K97AN12OvFgbetwHahoq
ild+QsWx9mTRVXF3MngG5AB9/tH/GAbl/R0k0A0AGJ/7lTTlHw7g8iSFezHacAY4t8hE/8GNfn3G
ptD0wegbztNhQD4Afql5+kfNOXX0qBTEF8ptL/0pJo2gPZUVdsKeYDMSGQOJ+JKUIrDsByWuSYxp
SreNvEniPVApWf7Q6bQbXBjcgPHh1dwxnCx4t6ff0D9bmcN5n955BXlxKo1lMbalWnMeYM0/UuuK
cPXLXGYcUNcpnzgXtdGOeSuDzj/03qCLwyMNMy1MDQyaMxz4z0nKm8GjKp3QTy+qmpTcSczXSAY3
NsTvb7WsmVSwRIKvQ8l5ikirxvZ1CoS4wb67HchslvRd1S779MmnppBJJolZwUZp5bXnG+XitbFO
EGOiJw1SD4r2iwNa4YtBVX3R96oXIyI6JB+6D562H1Vm1sYzxzOyrpx/NdXz2gSRBbES7E0RXl6e
nyO03jmfYYk26UZpXwceeo27/jkQCDBp/Z5z77/j1bWApAjNdmQmKjoSENe+HC7joaJsqJyPVAE9
tpcy33E6bvOjsbaEbsylgeIgQgv8A5ITcwXh19Yr9ApmQnnCeRVceY+xsVV9S6SDDj/vz5ZCC6zs
/3MqPb/bnPqB6o4bYokKEoQiYV2lcF4aWKx8KdQdHzyULQkNmxmOnlJ1OEZ/UMDuO6dZo9Ne3Rjz
4PgNRBnkmwC9unzfPIZKCMwUOa8QHjoBQpJFvnIUXLeP8eOh5AgCDMiCqF8ulopQ+sEwMhaeRf2I
649msSslTyX3psqwVMhtjmYWLLypH7zk0h99J00ULzuWW0XcKbEF7cyVA/46eJxfWMHSRSiOkP9f
m/nXR4ZlfV1EvhaeJ+4pbN2hepL78zC8NrhUQNktqFi9iGCtSs1bJwJrDN+xiUwvcf+uabQDDhCC
n/CXI2X6zfU0gn/pVNi9ekCrueuRvq7Wra5Ch/mBZwdTJHMwOlgKewVa6YMc1wVneL35pmCnb7JG
NQJR54nBPJrqEsxJnCqgI44c2JEEP/e3379i/OKIgckWGGQz9AUNzkVQq7U9ZKgqJTxDDpaUj3AR
a80QRFq3f4eCXP8+tSC2NC9TeRCqP21ZEkD3EHp/FAWodQRKCKZiZzLJbb2lwHmDACNbBfc+napz
ZlBApnn1hCA5siCRwCsWyMeAgAqOvzd0akAoxVVfy4lOx8hlPoQnYKZsFttQtf3Ujr583G1eewC7
Asl1RiQOVWIzfO8DM/a/7k/ENQIBAm6YfxEQZEhdg1Z3uV8yMZS1YJSxmKcD6l4RAKqPDLg5pQ42
FZAphwjwxZQUzzr4C9xG8Z9Beu1OrUrZGhzoGkIzPwtgOoDvGQiSlmDQEb3gfBrj6NwirSjdUTDT
d0xl9a3E9pgMpEy8OqCiAGzfdj6VQayOZ89xUgaRJaY2B1EZmieW0L32a92KG7seTEf8hUWLIxux
4mKiyrgCiD6LzqHLvUH23n9s4g3/A2vz4Oij2oqMCPBb7nP6zpK/MX8AVJZ7AjNkJXm5DuYwSTOg
FH35Wdh4qQlTDINat30dndPx0XjGOlX22RlhJBufuJm3Ptkg6iC4m0xed6pnrVs53q9pD3gAeJzO
XAJ+FrJdTEQEj5laCLn4DCfcoaPNRAuNFt+N/1pY3LjrqxyqPh2p2RGXJ1efhsKuAqvXSfERPCTK
wedw49kNzAtObU2Vx/sL+iq5Wzzd4vyvh7CZpPnp0H4BZSAGpqnAWQcKQXHyAQdtzfvjXbcAwGyB
H6EElouKksTSuK+qJzZCTzs7x+K+DE31nfctFpsVvysOvm9jL0ceX28EiYTnIqZTBQeDlYBpfqfL
w2y2uUdOC+9gVOSvlqZatoMfJ/k5538MHPNIL1decg40r0dA3Xi+zqFKsphVwY/iRA3q/NzpLnsa
dpLd7owtQvKg3hSmvOPYyiqb79DlgFDdQM8OQF7QrhfnMyRWWk6SwuLs1z+AyQ7tS1f8V14AZPHg
y/lP9BmtdWPxTr6RBWLbtcUZVw48w8WJ5LEnN5bwwq1BN67rZIuxFiFD2VVxqkxNcdY+eygZgK62
C8N9Er9w7YP61jAKw8y0sO5/tX85yXIS0aJB1Ru6HQL0Ii6PrJhVUm5EWnkOQbqbcM/AMC13O84u
OxpK+64xs8TiH6WfCppHCOPbBKIdG+4pMPac8jcSYkDBSAWZzYKoECaPISBA03yjaZDMeGGNO8F2
pnG7CATK7YgLDG5hI8KJmBbs2V/ztrpeESiW4uidFyGirqUtXglHnzDq++ocRqai/C3yg7zm83F9
dmAIcMZQ9wWE88rsLc0bn/ONqToHTUuG4bkG0zE68XDUGd38ST3d/zzX/RGod2DfqrOCzazit1gU
oENII8831VnywfMh0Hjv3LB2QnYES9WsT8JJsUpiJAnCki+1criVDXDrdY05AMMeQHdtuQHKpvMl
oW+rszKZpU/6QXeSQTJTA67S71FLlWaN6qVcZ1l4ZTRqkftAYgM1/MsVmRpS61dsrM6dKQ12gew+
h1agIFr6T/XCUFgFE9fKOerzZppbQmQzyArIdDqlIlyPd1A5mqWf3quYtJYIaHkMNmdCax3ubbRO
6RTQ5nH4zks6QGuOuWX5AaYSmw4A/tfZRv0QG9pxG7SgSoRzj8VKLemaiYPYG7hWJJJo4qEmPr/+
rzhcGMRInzoFFFaJ8GCxpPVrnNGgsutkpP+Ps+tachxHtl/ECHrzSi9RUjmpTL8wqrur6L3n198D
zW6MBPGKURuzZmY6QkkACSCRefIcYQAhg8OCHSW0k49Jeh5FUxxehC8FeQ/JHGIj1/RmBpzR0jI3
hoJIo+pivUEpd+ZNFtE7b8SKC0L3UPE6ziw0G/9SatdukzNS+frYuB4FdfZyVVqCUlOuTyAYiDRT
mV8EZQ+qam3eNd/zb2Sh8Qj3nfyrSPXgY1Y3cWxziuNPhqK6TQzt8y3POpM5yWbcukPuaPNjyu5E
BmR8du0b4bMkPBSPyq/oWQDFi/AWDCECBT2erOBB/NP6llLsUqgOvI2MVzugFpe1JwVx8FcVO1A6
Z6LXRHOa5CHh7Jlx/cTmJaM+FHimlIcpLsHIVRlgg5odZD1D/Eq4ZdCBKRuQr653TYXanM31xjQ8
hr9BVVRpPF6i+M/jgBxjuMbSeZuZhVOgZ4Bc0EREiM5mTHUhJA2j1CcWjeB58w3VIl1+yZ8lB9+I
Zp2Vx+BCgHhlj+5CE3JWzuCH9Yl/Sl4Dr5ee5w9xP6hG04Bx8WOeNjjXCxNqoYWE9wX/cv9YO9d8
aPeRCQwKlV+ChaJSG1LK50OWYbyaV33KT40xerlZzzYvIyb0wLuEBk4wK2zQK9t9s28lmoTMCg/1
Q/uXjQ3tj+JmWaZLoB8oegtacb4ObK1WGWjU0iCJgTlLHkD3xDnDvPON1gSH5iHg9e53/NTDIdBZ
7q+xNN/WPskagvIFUmvA1ICyl9rYw5RqmRI1J8gQhSMuxW+50Aw1T92O37FsZYBo5VArP45lYRV3
AyJ96LEj4r+2qrJ9JkWSX5840UIjWPc6juji/xV6Qf8ir2Exb/PTZIwqYX1UEcreqEdUIo8kJxM3
pxBvruYrbHlbbvd18YZUq1i6c/xH6kHPCBhGsEWXYJ6uNWvcZB6pDyA5s4vTE3Kg4cAWSXMSk03K
ER4KUD8k0H32VlnD8Es3LnoxVMpFUSwRpkzEUNlkw4H4Ogaz97hyvS88GHHD4VmNUAK1n5t9IOcy
68ttcPaZuPmopGMqudJDlqAiqpzkyas6hyltZdIBwMDruwKrWGi148eIYt7ksNEKpHfhpUI+SEE0
iM9Beo66nSo1SKdexvwqOPC68DDakFLgcMeg/SGFTktpMKCOUgFAqdF5/ZiiPz3d5pJx/3xYWmUE
pSglgjoVcQcVlHZ+K5eV1GKVRVSkK9sPX+fij99skfD4sYQTPAo1NwVYJaR0RfphVJVJAkndsD3F
oPT+g2OfQQoFj2QkuJBauT+uhRgfxpAVRJUKasHIC167b6g0/VjMVXsSBk/l3tVvpueBN7c5ZMkD
R5DAaxpYVZNs+WTlsbQUSV6ZpnYOJ5dZGYHV9FT/4X4ngmAIkymCkapVdchwG43eiWbxIkvOeGhE
oOyjBJJlnroWoi8eIZdTQO2rXoQiEss17ckHQ8tgJvy+YpC2iZFie2qh4N4ZoLVnOUPpXeWo9Sue
tXjTaqDhPZON48ikVkATZr9g2q49dVCDzUqvFC2xMvxxX7aSVWux0XD6BLIXXz6urP1tPhNJ1wvL
1AJMOVpWGlQST3EDEiyiV6ZkRga+Uhap36+kMef2M6/+ZNNL03m8tgmmNyDlxo+VzyBm6HMNL01O
RB5AAOiDuqbCJOqEqsC51ie/pn0P8gJ7VMnDYhq2uTV/MoWXiBslNKJ37kGFol65FgGTK+nmC1C4
x5sC6C9svOtNwMtJJPBN1py4d6ACHwe8p1seLFmsxUZebOWi4zcOCn3NaE+er9eOn4KZJv5qEaBt
61pnzeidccY9pOak0VAiBzWf/sdtqjgWCLrgvx9JjqiLi6b0K16LJUwT5JEndCijNSjzqhLJ8MBY
ZZdYdA3wiBJKeLgIzRLSKXkSSoB3nCAOZhSIO0P/kMdmrKzEXUvnKqB2gDuDw5yoF14PKs3TXim7
vjmpW+5hCFLQ7Vm5EXcP6Rqwj5zQN2t8YYkKS7h5KLU0hKU2B95nyBnJDprqbcWXia/es0L5ciDE
XC8Cp3HCq/TE/Ja/48rNB5sXdnKus8Um3De+ed/mQooBGGLwWqK/TIJoNXV+dEMUiEovAWjThlaM
DZqUH5Lw83XCEhEWYZBBE4HT63XSaikbsphpTunwFingG+qfQDIKDj8B8fnQj//LmC7MUYs1RGFa
zYzfnKr8q4OUYKH+LpNo5eRdnDjgSXH34amDXrjrMSEGiudWxpg6zUiAmgUZQJr8GMyPLQvNKRxr
LDCWuM+vjZTc2DFTHHenwAfTn6SPLTBSa3wUS1cp8o0aUkAEJntTe1aSWetyMe9OCvccyUaResyw
hWSKiWb2QARxFppUmMbOQMcrDNv5nXdkI7Jf5WklObOwyYAIRlcEJGcBd6TTyr5QqX3CFt1pRLp4
5vYtunXve/vCZUF4CUglDq1RQK1ez+c0i02ZzV13EkAahkuyLT2/c9PmUfTt+5boowkZEVB8ILMG
gCDeFzRHb592PpR7+e4I9jh+yLblwO7DWAONffsUQ5AqWcPa0JP3j0FAvEihBLJblKvIEcvHba12
R4bHS7tXjr3YrOyrRRMELEBaD1Dopl2endM80aIe9B7IjvIhYAo/3FTnQYBYitASkUQ1FUzJWsjk
WVSDPGuWbUZ7rIREB+v2yjjOWcbLc5aYAZkBxKaRtAJPCWWGm9Vmxr3SH5EGiVxZNNVKBwcfYyWc
F7Iuu+OLTfe78BprNWKmjw2YhvoFSRWgfYYovF17YMemsVprYBmSkRmJrGlfsEYRH7rnRHyRmqPY
bXp+L/OPEig1DzUYz+67Jb0BzuZR/ATvAY4soFcp81oZVnFRjccoCo0KvQydekKuqBHR+LwSmQkC
fouaZQD00KylEmg42AiubanopRqCoIMt1FZrHwpoT2IPSRpdg240KVAhN6X0mQl+ecSOTiaC7ar9
6zeWLNT6VL+FzTYpXwcQvgEzJngJ5xQ5KMT0sjVkbgtcwQvXbuUCrYA8YGziymF0E1n/M1X/fj61
UlLtD0ytYKpaZcNPiCh15OOC50T7ThNdE9D6bKQrPRFLjokpA0oAXKNAStOnRhSKfhKG/XhMVLNt
XBCXdV7p9VtetMq3gnuZUqPTNn1ykD46VGHv+8aydUBxEcfiJgBW4HrB4npsFXZuwYtRP4vQH6gb
L5x8MLEruo/yssDpfOnmhDe23DCxBfq0Ynjl1DVVx9tjBqqheK8jIwMyZaAVrj8DbYYa4saRBfV6
whglDyLxNJnylUOAjlFRyUXVEAgAZK1xIdApw6rgmWmUVPSfQNtBSPfTZA/sIxdb9yf15h44myH6
6ZCkIk/k68H0Ss8CaKKxR2kXjPtosMroo+cEXToDD+YVazeJ0POo0J4FiDbUN1CpvjY3dfKI2Afm
uPJYca5SuQ1ac4XMQP98BG6Ddi7dUJyNJiv3cdd9RlXzCVS5EU/OavfE4gyjPgxKIlLPpJOiwpxA
xYx8ywiGgGBMnTneg6o7EVZHTSbx6qTBJKMOjHZ30CjgeKUmeZYqESngiDtKjSVOT/lRzA2Vec6e
eZL9DhEx1ZMZdA+EXxrlLjNJspV0xNIyE216xLd4hohnAMHF80pW/VKBgDV3TIfvWXPa9InvYJJN
LTGF0suacNvS1GJawfuIliZsFWrAmdDwWgCdhGM6HrrmtfYqAHlAxHzfd2/aHIk3YXuQHjHQXeFv
r70pH1DnH5OGOyqN1ZwyoFhTuTYEpBRicErxUInncVU/9fNHpuRb7XHF/NKyKigX4hwEShm31rV5
kKQF6IepuaMQgrYUyInarcMUBaQnrf81DpmO5+wI6cBWgkBWYgpgFMxIh8D9zyDBAO1cBMrOY0NB
Uo4ucCmA1iWhOHJHXrYL8LoOSE1/lq98YvfDKcL9dd/cOa9O2wPKBfsGnU1IGFLBSd1JalMmHHeU
i0PCuUTvHXR2fn+YQ7MdAK6ZJVeABrFva77ZlKf4FYGoLifOKB/R4C0HO1kyxjzS49kCfTr6JrL6
N4pt6aYY9zPkrKfMKouVSbo5s5Gvx3tfw/ZDKh0H0PVSVYNSC2U1izh3+tIgUEID3WLl2g1FVpya
G4jwovMbDeBoU6JxOHUDfoZZVeZj2VS6NL3F7csUO5UoOW9jGhksYYnM1xzgphIC10OOEycYlPXw
/yq1IqnYlj1f9ewxlr6DT5B89aqjzHY6/p3+tn5jKOHadN4kVhFfw90ItAX3H1pBqVA7yfpUEWZ4
dDmjKJgKtja/NiHOMaSug9wo+/oFz+ZGBEf+KeRX3i4LA762Tg24bKturHoOtIG9OSNxU6GR2C8i
vRQ3ZSsasuLWCe8B1nPf9W+y9edRg38TSGh03bB0s+aQTp06qQVCrslO+y2jNPpczC6H+qaYHMLp
u9bsOAAEbfQkqUEVU3nGu9VpIRXQ/227lZ24vAhAbJL6FwGbUgGsGAS8kmg1aHn+gDx2rp+q2S2Y
X/233KPg+wISz84d1w6925sEc39hlOy0i5skEgEh4ESEnQxYLlSusUDb1Y+7SkGPS+xO0zvTAqyz
UYvhd2FO8cPAAUMKBsI5/5zEfZufVtaEzm6e1+Tie6idzVb9EMH7R9IKNeWeknC6VlhyjsLJU8A9
TjofF+ZqDHiDi/zHLOnCwssBIHVq7ud0KCquH8Yju4UGkSI+K83oBDxawspfsfohKHYlZ4cYwhDM
i4bc/ljsy2aTzBuh34N9LKseR27Q2/AoTI4sPqhRtXLi3V5OZJ3+/UBqnfoQSJeGxesmHoT3UmNC
J+pCj8n5eWU33hTV6KmgVkCBIAoD7PV4DNBf678o0G7g+BZV46S0GfmoIPE/mQJCSkxBtq0rg/f3
TPMcc091+sJBAzD4WPEJ/uYYlghfFUkb4qJCSvnaR6VoLlUh4MajBrWP0cqzEm15YiJ+apM627lU
fbXIwjzUUuVbLDd6DKhidPR7fg6pmq28025vHvItJO0ON8HjhTopY40Z87gBoV6a5FhtKRdB4Sqn
K2fB0q68tEKdiMhnp5GQYsTSezw4PfRkOZ0V8Gj/ZIb3ldld8qwLW3TNUo5rIWPAE3JMmB2TfajZ
1+z/kn/x+S4SjACFyzBx40MxvvDTAaz00spQFwIQzChaUDjEs+gpoKPpHn8oNxI/HlX2I1UfWrbS
i7y3ithFV8oQe4oMVmgueuiS1qyLD7n9nCD/NOcbFoGHinJL+AUOaTmzxdFrS1R45+c5d5JGOqiM
7zbqYJTMY9NWEAzhtoM4QGbi/gzeJDlweSJiQ84BwFiwlFOPoHLSpETiGZCQAqwhmmVRxZYKwDeQ
wmUbAyoxQdponuqVieMXt8WFXfLnF0f3WAWtLCbyeGygfOD3ZoTcvVQKhug/KqmRiOD0Z9640gn6
PV7xQwC9Z8DloQU8SGYov2dJAYpi9CJg++beGmHXbT6DzApa0ZBXQPrpRtotVbEB5x68e7UIFYro
b1oepNRMkdSNN5ApVQZGr7c+CHfvLwa/dIEQ6lCk9dCcjU+4npWUEQcpDrAaUtjbsQxAjqx6sj/p
pQoRABCwB0EKwkiQOHs1mn25fVke48bkQDsxo26dzYKnBHYuP04FsqirIeXC5yFTK4I9lyRskc+/
/rxeHnIgb5E3rccDqhR6GT3zoTGiZJz0kKOYjgGYAaedtLk/LQs+CsVDlCsBQMGhRadrU6XKU7Vh
+uPMvjZc4cyy0xSVPeaZJQwrS0AOp+uoGZ0FIKVAyhFNpegpvR6ipmXqEIiQJBBHUGKHej+8Iv0s
87te9QAnFJ/vD20pfMTrheBVUb5AvEzd3b3I5BCkFfojaA2Ll3EMeKuEXRteAtYNZI4EDP8pwmK+
8MGgbNM8XwugF85rFYyboK3FR0CrlhpyKaYpX0daf3xWQenfdaLOFk7B/E1naFStSemclWHpCZZB
DwEVBtJOQqNKU9RPkLeWQT8sT/lhFiXmOVVaUKdUSYBqIZRCt2MHjxdKkodoIVmWo4Mjn7TOiqaZ
3zGzWn0xsjAZk99lyHoCNNgpsWp0iMS9LlJPCR8KpsIDDDoriez2fgl1AFAjmqgatZZQq59QnSgd
pgs5mxnSCGmQVtQ7pIBtkZ2kSm86AeeNJFTzzw9bkMyiEwCEU2gsEqntPYZsFURZMhz7NH+T+PZJ
ZH4rw1NfHRrhtOJYCwesilcxIeBGsufGsVK1BSgtLIaj6FuauIkLf6MhC5mH6Jgdvvu0MJsse5ua
wcgURp/mVF/5gNu8CxKTaNFHSIZthIaQ651U9l0wKxCyPlai7QM73EHDl8f9WKKVbJi9et7k0TZj
gIUQ/7DdS9GhWaqSwQj9nsfBykthycWh141ckwQ6QcCKrr9FymepF6USsED/V9X9mbQHaAvUsq4U
hyJfGfjSCYIyO95lIvo9UIy8tjUpKOCGeTcc+Tb+PYPIK1FknZujB/lPz5SQYTU6fg26tbjYFzap
uQY1EV+ivx9E1z7zB/Jbse8UJa7QYFukjcPMANt2ox1BjMHPZ5OH1vfKYi/EYRgwphh+DTaDc671
4jqfy7btUq6F3iSEGuNN1e2kdJ90D+yea60IvLUQjqpLj4txhM5mvp/XWigWV/jiA6itVXdZJU7E
29DcY0lppo9SbvuP4Fdzuig5KLm4EnqujZh80MWIcYXLcSxjmeOJO4xcs6kybSd18lo/19Kdezmz
VDTNAD9RaDFmdmIal0tAs13h4pU3EZBTuYKmwWnW1T60Y0nPJOf+si5PKugVcPsiVUWz6TB+rTJ9
gzEq2UfFum3ykis6Mz0LAKmvBIRLIRfY+JDIEIg1vFCu5zMKA6Dj2Xo4DvnXEO3lUDF8oruNHpRd
2uiFb38X7ff98S1lLQgFIGQ/MD7ST35ttC/anG177Bsw0UzqYAm2JDopxKM6g4EshuSqXbsBYW/4
dd/wOcd9cwteGKau/bLS1LSQBuyXecOFz5E/nmY20UknaY2jKZRL6IPEOhuBNiPwUvSdDkCpqa6G
eGuAduUclZtYPIbVY8W+8FAjHXkH2LnRR56Fh7q36Kr96/1vXjzPLz6ZChOaamjHrsBcyT3yoyq6
ooLBbZm1svbS1KAqQbpN0ZROFOav1yQch6KbhQbJAm0v2aEFbgOhAePaqy85aFxMIZMRYANkT+nv
5qTVRwaEqkD26YXmP/LMHm89udijd2ZbH+TucZydQXBHvATvz8bC1kBfPooYOODByUZTsqE1LeRK
hsyGk83b0X+ShE0VQdVGfKikNfL4ZWMALgIWhAuMpc4aP5rHhMkk7EO0IOduIED7DNJuyR8WGh55
v0ZmsWLuHLNeHG3xKEnlXLFIqKaNUbGyNeWfwTZwJLQ2p5CVvD+TS5lMQnHw39HRgYJYCm2S9yIu
zPjFh/QXrzQOZFI3OcAMtdiaTfsAIT6l3ahwNn9kAa9HmVOpH2q/3vJRu4eC6srqLoXl+Cao66K+
DNADXciQ8p6Htje+SWaLR03xS2RUU4jj9i2vGCo4yFGYlCAEGihbAAXBHCwB1bkStCw8e/ACgYed
QRAs3e4MtGynhQJWvayeQv6ZNQYf8pMBJPX4lQfW0jl4ZYq6PeNqLLRakOFglfJQ5W77XhEmoqjZ
scw2+lNLZgz0NXot1irL5NCgzkHyykLamFyYOP2vN7uQ+H5dcxDpAAuFqjPaIOraGK+RRFIODV4q
FJVViC+gKKUiFKasgJ9KabVw4HfKQ44dFOqISIb3ojTRDH7fmalD8sYSdXiN3Iw6ptDzoMF6gIDM
pk9NfxWEdmNEQjMgafogTXIoI1FX5TQHNZvwaGHn+ads2vY1ATqw0kqZdsEKMYBHEeTTkTCkDh14
n5qwoRTuuHd5/AThv1iB1f/5h/OF9zwwFOgwFBA/gv3nev2LUZRj0MmEO0GBqoETGZzipWsgCWoj
gRsUxBfoTOZIHQx1KWokKgSTK/hztCtNkd/nvFUxrjp9NdxK7oByZtgRIaeDtx1kWUgplrIzhFOW
lkEV7rRp17Emt8YsQoWc5PfBm0KUD1T8DyCO15MlpFBhEJQw2sWtNcnot0NEtnLwLZlAmwJ6mSDu
pgEpcG2Cq3y0d0ZNtAOyCNSJk71WI1mYI3AOo9uN1MgJ6vnagMZFZYg6VLTLewd9mePP1xqoWTz0
INRHJF3ovZGmWtLVUxvtUAEek89jrppVcxx/SJ9IlgKnCY+7H0AVvCqpYbSims4qU8Y7wMLEYM+q
n6vsxQtLQRALWAlcAjKe8dRMjbEmpEIR7xpUa5nXCn2r6ko94HZjIK4XSdcPOg8RyFCnVRH3Rd6A
rGQ3qpu83w7jNgXD1yFu7fu7fHEoSBoKAKviTKFnS+b7Lh3rLN4peoI8jtZ1aH5Yya2s2aDG0rJi
LMsNbAj+Vh0+OQBXyp/vb0GAEB0RLOUIfOV6RYokSkYFYTlAA3ak6Cq78tZbGsLl71OPAgH1a2wO
/H5XHyZ0+crmwKxlJ5ZsiCSNCuwN7kSNspH5ScwyyRDvQvYwPnOZiafyzxcb2R6WJ1gm9FRRsUSj
zX4Zx3WyE7ecb+S/fki/et56YBFH8hBFRVwc1O1X90zRSoEW7/LsoY4emtD68feDKxfVSqC7EZbS
fVr+NKhVEPv4/unUuql0jE/3DdBtUGQE+GwF5xM50QGWoPxozMIhkKp0l+gd1N5q56tsjIkHsk6f
XpQSxHvmt/+5YvTmOodZlMMBDkL6i5zu10bTPAiTSVFQZnoXt8OegYpxdApOyV58jA/MtoY4dPN7
er5vdcEoKDqQ6AV8EEhrmqajzBrsplyYPVAzZtbsW60Tr5GP3Hg0SiW4SIAEBaQGy0b5QxY3OWDP
3ewNW/Zp+uuvuDOdmEDkA0QLEhPgJySdmmfOgovX0FB3QFXm/eyJW+W9eh0jwuoE6WZ0qxWbNTWS
28EgAY/ZIrkIZCppWOkcVKocy1Am8ovDwHyDbnGVM5Ms9EXIjfGgTInfJt1NMECfYm0HLG0SRGAY
YQyiQoysN9SPDkAMyE/3V3/NEnVJikkXcVMPSzGz/UIVPhAMabJKxrlv5iakIAMCza+I/hLcMHQJ
ZWDzFrVEbfbARubWK5v11oOvf5waQybyTTCr+PGW2SbFcxnuZ5BM9Nb9IdxcxGQICE1JZxFHKgPX
m5MPmHAsI3/28tr1QTfLeOAaiBHXD/Z9Q0vDQbyCsiYHOiJ0MV0byrWwraqwZL0ot6Qe1HRenFt5
8nrfCpUCP7sYLnu8HJCwQImH2pKBlggAutesF7gpd0DBVJ7s3vIZM3dW+2qXRqShWRkZHTg0YIDX
I4IYbIpiBst6UCCeIO/IGn4HeMnK1UwnBMiQQDiJZhFCPiaKdOzNTk2jjbLfe8Vnv0nN59mZ7A9o
ZX7cn7nb0YA3i7yD0aNJmL+pyzMskWAT5GzwfombR+Hx/o/fehkyVoi70dCDdx0Omuupyss4l4pi
HLxhtMDXgY6lUXImyerXgvDbjU8MoXWDPOrRaEqVQPxU9TM8hAcvAg7CKP7gotmgPH1/NLdOBiPg
kAB95fkGoCKZXMzmsghhJN1Allg21IcGSHvI4TYrkeXC2l9bIof2xQ3QNamcKeo8eMJ75nRf/kdm
CN+iG6l6s8auSmX74WbXpoh/XJhK+bnFgwCm4sf6UWB1xurszJRtSNDmumLen8EFZ7uaQcrZZpxr
pTLC2GRkz2JsDg/DGlkMDYu+GRAVdsSQPfOVmszdQ/jYt3r7u3/rzHDL2t0GBFLd2/0hLdzW1xNI
vOZiAtFLWzdFDnutXUc22BYdwWF34I/ZANXvzys+SLcD0sOjeSKjvmu1iOUGD61rVWRkLpJLqLDN
Hg/54i0OO8DcHNVmdVPprfDXmmcSH7++yzFa8kIEZuGM7LoerRZnWcQw2AOBNwtm8dUW5ljAlN0P
toYe6anCLg+tCfIS7v2Jvg1Uri1T66owPGp5CSyLiaXGTig56jytze6ig+KeAq4XGG9w41wPr8y6
IG57HqdhvhEdPO08UArJRvwAMnu50wuo0LJot3wSa+P+6M55DnpiASn+h4gCiRDqBov5KGxriMJ7
8U6SXTU07NQLD6hOu8xeeJJf9GEjOPdtLh2ayFIhOAcaksDzrgerIGtYdVo6ev4JjFZuq2uHcRuu
Hc00oefZY4FtIW1LwLkAuXZthi+HLJ95mEl3slW4gdVARvNQ7aWtZtRuvx23ymP0e7ZlJ3gQNveH
uLSel7ap9VSyXJXmOR892elBjw05t618um/i9nGFExSJGQDeIZiADD5lI0sB0xMb2KhNTp9ddRM5
rZs4ilE64jNUQW11JTQgt+aNq1wYpO6hjE3EsS1hcDDAZbGyBfjFKbv4dcorxtqf/LHHrzMvdvVc
Hhsr+Cz0edPr6mZ2o21lJlt5U21GJ3X59/igfPiHyWse1y6mpZMGKS/CDoNSDRLq126jynNTCmSU
mh2d2hdxq1qJ27vRrj40m+6nNaF/vPTCHHW8CLGcFEVejl7z3bjaSwtfFezI4rzSHR6H9/CQfr5k
L2sEbTQqkTZ7vl0ubo9pJuyZSjF6fQWWKVN1yo1c6XpuqqZsctvmRdTRY5A8QtTKEJ76LbdV/4dz
9dxqB0QY0ic0R0k4I9Ypmnb0qtlRewMx88RaK1uEbIEbjyXtfP+xQU1uEZV9PKmwkT2B4Sf/kKDO
le/z/hlCxl8yq0MbN1oTcqSR2f+Z2n+NUhezrAQyl7YNjMo6dHl+z7vpU3Vql9EBdtuzf3B7yH9i
dyt84NZkSr1YuyvvjxoP+msPFttuTLSmxgdMDwBWbhtD/osG22ZAFKwDF/7ZlSubhuzN/3+eb5FA
Td2zEbhXkf2wVMaJIqtpVw6fxXgHLgm4oqLAN2/0KfxqaPymGr3kFRwuG0CsNqXru6VRO4m94jdk
j9+MB1cU8OPIgd500kHWKWRlgOs9kIQ/CD36TXThfTjMb1qgyztlO/yVO8P/Q7jj9DxYu5IXT6AL
6+SkvNibgY+6AbpccCVnhgJ6w2/C/b8JvhJe51NDfan+ol9rDXpKN4n+47YXVim3LSJkTGeux/z6
FoSYOBxFlbHpvdobYh0g5NzdlZkZHbWVq3L5HvvXMB1ZdowWhcD9jB775O8JTZ5iaUZpDaaqV+a4
rfU15ujF+OPCIHXT4NQD+jEdoEVot4mhHXxbdUEWXK1E6GTCaCeSiJgKuLKh20Jz0Q/1gPQWx0OR
KdFV6D/lFlNacrWpUK8pDGhD3XfapdsZBQdg15EixFOR8pq4bLiOK2AObdhGvnKSLm3wyx+nLsUx
lGJ0POLHExfsoe/Mynt9MQq9/H3qoCZxMTQH8fv8PtOfxofRBDapeoo/uafg2Brf+Ie1Pb7wAIUY
qgKhANAZAtlChU+VJJZA7wq81+XO1NiVE742H9qsRyCA/Sv/Xl2fpQfilUGy7S+2dduyXMf7MIin
oh5kFvebSfT0U36BGrfwGTwGgkko8NfGuXCagEcesFQJZHco4VFhsFgmClf3Cu8N/mMPSNFDspd3
vWhDPIQ7SI722j3Wa1zgC64PKB3qtmjZA90cT+0woS5Cta0ZzuOa7fQKMQOCdniTd3K7jRrnvt8v
JC1I8R4YKg0lRGDnKd+ca1nSZvy510E54aWfbI41emEz9C7aFrLSrOOfX7DwGaSWieYaKLlpHHnP
cHLXlqrkjYEZPIP6AJ1OJchpAr2d9Coz6l/fYJK5P8zb7X0mJgE/B0jdCInqtfdIUTR1QzapHiuC
N+11WmNLvT0URaAH4CfIM+GxRI9p7IZaZFpW9UZm1v2//VP3IMxOWwInuJKMuXUOWDqn5PGeB8kC
5ZB5lkgZGIzQZVB8+Dl4hIwuMNPJMnIoGUg/jkxQj0F+EQcjEE5oWr+eNtQY5rrlG4TT0XMpb9EE
J8VrkQmJp64PeqQksLnOjNkE2nltgx9YAPyRecB9Uu9m8DcKbpjqTnJkQ31NnnVhmdBMjWrjuTAo
0traXNnJVVjDVs2ZaNkebRTUxL8VnoDyyoNsYZkuLdEVrWAchqTpYUnSVWCsnU6xDu1sdH+HdAV/
c3O5gEaAlE/R3w6oAQq21/M3dTnXV+hl2EXsJoysAE376vsPdw9lguyui7OXqTQ2T4Yp3Mnb3K6f
7//47fejzkxCUjwbAV6jJYzCsC3wcI2inRbuSknR5cap5pVNQ27vKx9TRZRRAY8+501uEDcchLMH
pkuLXQZMMoB570NTQyRsZbcsWQErBzRqEbUg0CY+cTFNXOI3XFIXxa7RIYyUsnoYukq/uT9d5Dy+
HsoZBCcI6I1BaoZ+YMu+T/p742ynjXbA7icDeg0QpGbXgNa0HRSaQBxGXn7k0QC5uevBDILUDRMo
oHdE1sdF5D6Cb7PWh9W3NL3/AVBDKzSQOFgeIn9BnTGzXJUMz/jZTlZMESo3BvPQWchMgto5fFS3
/UZ4LoBU7vUmtcviMCd6tQbYuLkE6W+g9lApNHVUB0y2a833wQqNxNK79/awNtazL18uHm2Huoai
umWYrNWyXWV1Fmf3u3YjWtxRs4tthr+Sp2g7e73Xuor1iCK/zTiyCyb/LfobH77d7AXk5rrq9g40
dKzMjuy1TD+tsIdiz5mmCPg0wG8kiF9Rqy63lVblKmRDn8GrvXkIwJTwKhfGV61zRq6rOpS6LR7p
q7ePwKiNxOR1ySjBXAdBPvx9Ymqmb/nWfZenT20iSAkGNtQhAcpEvyM9a5Xa5D47FLvhSWm3lVFC
Mi40/PckXDm0b33+2hDl8ypf5bEywRDEL8XOZEqnl23pyK6ljenL4Tyg8/yCboYoGVzPctzVjOir
Y7GbFCNAsri3QVINbRv0sVnjT5knsKYYlQy6F4SweEzRdJRZoPWMP2g4/A6RB/5ztGacksfuBXq6
89pLZGkGCUkSmrlYxK8qtZHYWSx9gQHv/rB9gAaDTv4Log39vdBtHmoL2/Izel97Kt4kP8kI4Rvo
TIQSsoig8no+uUST5VqJqh0xFrjtJnADt94M2GJBo0NiYFNu1G3gtZvEBb0HGG/2QbpjzdEaduEa
5O/cHX+9ydEdiTYRdLRhHyGFfv01WqC0IiOX1c5TyAy8trvelCBQXrgS/vnXb6Sb9dAMQKr7z1+J
8dUbszGZnAV5eEMyAAk1RmvCfoLE+MoK0XcUpgpddjKHNQJ+AKCi64+LlYEv+35ugBbUeQcVqAzM
Yyvb6Ga/Qt0KBQOQlgNqAQgc5d6+2HQjyO/DXYiuDMlCv4qi2b4tpr+CNaLgG3+jTJFPubhyC77L
OuQQQsBE9QCtr+/BX7/fqj+k+COKXVA2wZEIGDUSaDTGsm/aWpEYLtwVilk0Np7xe4V5ZFbiB3K8
XDkOrADDibheRb0VM3c9GBVrw6fNHO0i3TfXlCJv7zjq16mVR5Qf5nJPfr3W5zcoyrl/VDu1ZN29
f1rTTQLnyUI/KbBQ5ErHlrwexsyLlVT+H2nfteM4skT5Q0uA3rzSiDJU+aquqheiqg299/z6PamL
vS2lcpWYuTONfmmAoXSRkRHnnIgA3Y0fBBw5FXoiz/lhcRHbSWg/ao88YvLpGUJPHA4aJNGIsitQ
i5cWs7bs2qYTk0B+1MGhPIhQin6NPICWvOxQfGqP6ia3wcD7MvZpZO+adMOj3115dEwueriTJsNE
Xe8KLBVmkh6mVhKgtYEAFxR5a2A+QDord27P7lV+nGxF9GJHzQN3B0nnXo5VMK28m5H0CxZvflbf
ykcTRbjhKXqcnvSdujG2q5+7WTA+thCn/+aKUl2VPmj71OomUIqyBAX2IZmC56Cr/ZwfZhcyEI9I
VCSfkr8eLE/wQDgawztUlg/lLt/yqnesY4+9Bb0UQgmBP7ucBCuZULXO0jRY9sk2fR5kTDq3qkxG
Qu8qtGSDaip50eOvSyNVHbVh16JH8EJ6NWaPVeqWz+n72tuTPz200Sa5hyz7R/UsfAgfEy/+vsrY
nyZaF5EGgsD4tfyXIQ8giWgAKuuP8y5BN5I3dHBq3sOH0G7K91+3txVz/5JsPWYTsQKt+m10Mop2
1ghI8ZexHV4zp7oHmrw78AJMphcizbf+nyHqqtblQaig4ZEi0v4zq85L6A7BejfeTTyXfXXRkXMC
aBkw91D7QlPTy9UrhXUKawJg3szfig9Q4fftGaOfrafl+ft9k9odozQD2VxgxpRNFux1TsjLPmZn
n6fugqpMUpRr8PPHzeKFX/1GRQS+696EdwvlxmiPFAkemMvP8MP4VCUbD8FNrtly498e5VV54TRM
VDMJkB2RAz1MIY2xC8l6rW60/zC2i6Md+h+JA2GRx+S58Xi6D+xtf2aQ2iCa0I6WYi5p4K6yjbac
xaPqr7XbBEbmaPVDy20zTO69q2N+ZpC6F0GeS0U1wgihcOAtj9Ym2nfBr9XBi9frdiHHfzMP2pk1
6olRKfqI03eyVgeyowILMP7RnD+3l425+c+sUBeiMqAXq9nOaVBszQf08DjwXrJX9S56X1AeGELj
ZRkrsDB8oaxhD0fUS73aS10F9cTeH9zZX54yHivhlAy4tVjUqV6LEl3TYuwO1UcLhOwTrXPdzu3s
DKFztrc8EICbl8WN3R+CL26VDwgy+9VWPCAQ2EIQyA6dZcNLKjJ/FGRoQZQAoYuArC5dDQKTWs0S
MA2MzSjgcgBuHl2nxl+5nwfzc3QoAwvxRwfYTBfUfv+neu/84kXxem/YDW59F/2sfV5AwozCzn8U
2YhnkbESykmUz/hRwn27gViM2zk9+gjHX+S9rm5u77er6gzZDmfWaOXfRU5qoB9D4q5UJ3ESPPx+
lnaBlEHuL7bg3jZHy2CfQsxzc5R3XOUFa1FgcINXutN2fv8lbWJshPh++lLuRa//Xn+0XrHXfGkb
3tdwjukRCtOyPW0jv381CT7LL/Ai4/wuVgR//rso55XkaJwSivhdrngU7oWd6ig7BSQmdGICGOcl
2WYo6Cjb8kvwpL0ODSbbeIw9YI5+Q9ezQxD1Ev1UHPFBDABCvOMVKZjO/PznUa6uWwtNqDKskoKH
6FtD/hjOx4qwfP8746wRbwPSZFozqvNGTWFM3EORy1b8zbtkq3bqfXEjNZa7Ox8X5YwGQUzVzCS7
D64gvhfsEXmyeLNsIndGjkqxU//tz+2lZjrAc5vUoUfn9tTqFti0njM87xdP2Q5e4aPFtSM4owc8
znu5r3mTSqIK2v+dW6VO9YDGpfG0YoOJfvK0bgcneVTdYtO4/eft8bHuqTNDNDQfEu6hLg4Y3uRp
ATgttuWn3mTHj7fNMKIoIplPyoAAiyH2vPRSEnAahlRNSaBObq9/ZeF3yDuUjLcCuB5EbAaPBagH
kDN75giluO0EIVeTQOodMT5CBAr1hQ20lm+PhPFaQHERkHkDb1AV+IhLM3rVyVPT63heSzuAvkSn
gSrJisI7t4MtzxI1Z4KqL0qHhrwB2i5K0Wsb2Whmk3pLfyg50R9z6s7GRLkzE80MqkEyT5ay0uuS
vVk6YfY6/cOOOcSfg2JINHmhoocUHnWtQ1hrSnQpA0rQOmbZ71b+p+SvkwFQfSF0pSBBQL/l2q5Z
+lFvkiBTZgczxrfAcP0o/KBYDxYbaOQUDuf2XmLMO5o8AFWBNCoydSc0+dmWVSKrL3IFe0kQ3GT1
tEMzvhSKG/N8NMNvntuhX30i+AraNBhJAK3ZCQ2yQjcM9w2v9s6zQu3XzjDqYomxiwpbDB/eM+Mt
VDgXL9vEieaJBb4qijWxEWdjjiMBuu2MHiCBlXkNj6PA8FVkPQBYIOpVOOXUCQetcMnbBC6xdrr6
ofuYeIxPtgVg2FESQDqb5l7GZpOtNcSY0QB+cut4dIWIk2Jkvb8xCNC6oCwnK2BzU4MYciOtRCQ1
9H1heTmaompOqN4NA+Q7hJ3Cw88wT8WZObJwZzu5WlPTig0kauIHe+Cw0pmLfvZtymmAM9vLIdgF
QYXsl3rf7teP28eQZ4C6bMtcUSDbjbkK8z3Yt+bsJ91RlF//Jys0lXOoBlEqFAwjfB3uzIfkZeYA
BBj3xfmSU57p/xjCWOUNsmUIlqXERjNuM9rG31PvWenb7aEw/dbfFbHo+8KIFXktYEnKNwB9DqYH
VwuJWJGX9mceFPC6gedBURBs28tt1QlRWZXQKA5U0c9NBJdoo9DwcjDMecOrDsEJ9NOvYFhWE4ZF
VSEB1xVemnio0lVo5FU4S+zVvCwE85yc2aIGlEzjlAoDbAEOBUBbzDn2rPmSwXoEJA8PVNDtLucr
1TpS1qjAhV9/pdHLzCsusKYK2WgJlEG0p8aCXH4/lsyiNkQSxr0OGbR3bfOX+BGm9xkvq8cISyFt
9dcQdZfMo6JBoWXBPf6n/YCpbLafVsHTQ5eXaGdNGeI5UqWFZPMVwNFMOjKVUhLct8/DbuKA4K6/
TiTYsSQaeBLASVPrvQJt2tUpsofFm56jmm0rsn/7LJIvXL4UCJsekKCT9P1VDCEU8qSva5cGqfUq
accMfCSPC95gDYOIRCDoQY76qrtRFSlm2JHcWYlsYO6X6OPB27pX1DmEQSCj6uaptAsgIvVo1fN6
atquT4Ps7Tew+PvW1YLv8CPe1G/WvtkIe/2heDZeIvf2/DESkZd2yZE9u7qaZpEWDbInQfQWgfus
OqpqQ3ZP3NXyHm0EkNsqeao6jEclbJJ6BlB3RLCJzPeZTb3tx7WQMNbKFir7ftT92FUfmtdZtEfd
7p8aE71IoFVuTz+W79vjZe0XWIWOGShlYGRTw0VXrjVOBxnv2XuMsrxXSo+HVLt2ciAoITRGcRx6
MljRy9E14OFmQp9kgfFDQjb7n5edUTWFgBPpHEzKNpRv0PQKshUJPj/8UVCvme1lstHJB3nI2zPF
2vTndqhbTuyMLFnMOAtk70O0OflhRo4GGjvoNo17h+hR0e362kiv9USZiayIDVwiUiaO9UN6MX5k
v8WfxS/JcMH37/5pZ3q8wGAW6w/bWCLoUl2ujTmmaiOoShYsKNcGxnckbeSf45doD+hE0dm3Z/A6
ToAx9FOE6C+62F3xvrul08q6HbAR7G/kv519znF+7Fk8s0Ct0TK0A8hwsFC8gcFePPbb1am3ivcr
Rl8HwTWRGbo9pOsb8HJI1N7Oo0FbZjKkCTlw0y13ECmD7CZn4k5dFGmvfj5zlIOAcm0Rph3MzIS2
qAHbAtEEP7GjT7gHe9MF+8lN3B+Rh94CSLs2u+h+9F5/r1xMFusQoOUQqK+Ij1Bno8a7tEVp4SbO
A6l7nOu9au6sjpOCYpiAGBskrQAKRrvPK6Jrt+Z5U00A6njaD9BqeY1gGbsQ2gbg0UJQEBL6J1bF
mbOFdx/qpJpzAGd99Pcet814xNmSecowzHGAu4B4gVBpaYBzHFmCmA96HkySr3XHKfUMnhwEzwTl
+iIzN+c2hYm59bpyDxMCL1PHyOfKCO1AlyUAaiC7KBtrpvdCPiAgCn3tEG7SDTT8AQdctr9eefeg
wriMLmxRd34SDaXQEFuQ/bZ+moBCHqK7MRBf142GBGt++Ja2vQuNIi/ZDO7wnDr5tnGr18EvXeWw
bNRt642kDIES3vOyqbnn8DoPezkZ1PYv9bZGu1v8wDfJFb0ZRFt0PUUyXbdbJ3R/VA8iknFvls0T
nTp1q6QcwMXMkE19tmnnxKxUNAJANtMd7OZu2Esbc6c7Cq6JyomddCdts7t6s7rGQXcbR7r77Pbt
LkZO2ldcVPRd0VU31QZI9GexsuVN/igBexZvwarEj1WA4EzAfeblYMl00L8aiSx0ITYQkuI8X/7q
2gqXRlZjxDVAjW4XHrybdZJlCTJiuEyg3UknNZauTQVZweupfpixDpGTTdtMsfv667aTZ21LiPgR
SRwwxBCkXQ5DEeZmydB5I6izINZ2gIABjWzykB+sySJCDcCsIyGOgObSSrYUWRg1BqoZgfWNZr23
x8D6OuSSSZYV0Bm41cuva3kmyVUjIouFAOl52t7+OmslQKID6oKIiEFy4vLrY1GMi5w1uNmXTdZ+
GWpQRi5Sdi6XEMZyeeeWqBM4jQAKCzIWQu7sXRzbAHXdHgprsVU8bPDKQ/UA7//Loei5IA7iUGVB
3Xlh5lXR3ij9deQkZ1hWwPi1QIeCLhl6tF5aydYqRF1Zy4I29tT5aIWOpT5msnd7LKzJOrNylf6W
6hpAPViZxkBqfHQLlfSH2yZY+wrJaqQVkR2VIeh0OZAWHXBmdFVHtsQzPF6FjxFdob6MYAN8OKDf
aDXCONH1SU9xJMzSFwE+EWxF8qxuky4OejneHghrRVAgADsNvAS8aamBpFAsb00J69609jC5IfTo
tH0v7W5bYU0XGrJDNhdvIREn8XK64rkrkRjHQVkT23KGl9tfZ8W/8IfwHsCOAf5Ee8S1F8JVW8nm
XTeI6N/N42KPkSOv2zZB598nbSsWqSMOvvbKsUy8E+3qDR2eGNcUXnlXuCtxgiB1NGJgli2Nd2ix
0uzb0tOF/aD7/fvW4gyVtbWRG7BQcwMcEkO9nEhon1Y9Xi5Z0EPcPvaR5+DJ6bI2BN5h2BKnthV0
KTSrE1J0NbLAlPbNVx4epNzjPR+YNogqIZTJkPzXKL9ZDWgv1WcFYt1P5GuGOyADMpXXjJo1Veim
owNSiMOOK+ByqlS0nUwLC09L8NGQzG7ao5G83V5+xkGFoic0CUnGDNUF6naZKlHJh0jA6lcfyGBA
NkJD7lx08tz9c9sSYzAQpoAF5CwQvutkRs8CoUismiIr+zwAJQS6CdCkjUfOA4SxKCSjAAMG3uNX
ANAZvFhhXvAm7gen/FX3h8jaRrySPmscEpDSJiCmyF3QMAktRf07yqs8KIxD/Q2Bbh57huFpcBb/
GiA/4Gyi9KleVHSNzgMFgF3FnnitXFmzJEHrBcw34JKvNAl1PZRi1SpPb4912GvVvsz3qL/98+UG
upo0TVZQYaf3rmCoaRut0EKFiXB6FGBierxtgj2Q/5qgMUyZYQmRaLaQWy3JhV9MztpsLF4DGpYV
xKqYKsiZE8715XLUY29WWq7kgeqhppQhVa44icEZCmtTEflssOkwXVC/uzSSS1XbRyATBCs27/jW
icjhcDLYjEoicrEWNMBBDkWEQlN94shIZLXMcxLhhdF+AfTvUXvVZXsBBmxx24kTuJLfTF0s0O0k
yWa8QMEvoW7MZlHLeDAxpvFd/5M/lwi9t9Dx69of/+JKIVqByL5BxxHED8rSPLX1aEVlgYJZ2Djf
rene3mis1Tn/PnUi63IUzLbIi0A0DkMVIKyMRk40xjKhg4QBPw9OpUanWvtE09AKDUMQBt+o9pC6
HOd/XFPCsp+ZIBv93K80ShrNYlGQDBASDnlyNGZOKMYbBXWb6HkcWq0JExgF4m+MQq3+zSjwHgLw
BFeWSCdn6jzRU81owD4VPzEKgFv+3ShMA22RUPEBA5l6SOQhsmhLoRXEr/RyZsN3GbxcGeveNVQg
h3FLwbnQRZKkXC2jE5STDUG21caOn82XMT5OPLEiVl0Eb2DkgEihAPJIlAObZC1XseFg6g9U9tag
kyGo+wCV4yW080+dJxNO1pg69niAyQQQgbAFKNvLbQZVv6aKJeXEN2mFQ7NDS5XfdcpxLqfyBm0G
rDgI6oGEjgIjtdWkNK/lqAC4o/FUfwyELfhxaKW5qx8qZ/LLFFpUoC+R3JNdgLeXeR+vP1pH2b+O
nraNHpCSB7h0Z/ilkyEFlO0y9w0FIif18934+7b7YFWJwKv672+lYTvhlEWlOiCbIj8a70ZiD6vd
fULCMXs178ev8L3/mu8aSEo+wj1yTLNWAyuPJpQGNDygjHK5GnqdRJIgoW5Zrc4EfScbl2R3jOwE
bVZf+j/W7Eqfqb1E9vLSvZjObeuMGwCXGR5MEPCA6jUNj0GRXzMHOcoCS3bNfrN+9bkdjU7y04Q9
zvXGOFCET4Y0J2mfItHZzi6b1iLqgcqYNU+eH+PGU76qOBhMe+DVXlhzem6K8g+pLmd1Cil8EBCq
NynIn2sEmryFYzzLLsZDnVq1itcMbBhg1GX3c5jsukDdJV3RqBaAPi6sk7VFQRlBcQBPULyd6J5E
U5TUi6Yh+qj1p8ROnMrNXrKdaIf3VVA740bbC1BF58EQGDN5YZU6xOs8p0IhwuqCVKhh/zZ8HmKO
cSNBdU8kPQVANLzuQyTo2RSleBLUit19jI3Tp97tTc60gEavBBOLchyNIx2aGv1Ua7w2Ib48VkSE
p/7nzxrEUX8tUGfYVOqoA0EZ79nF+bb6TXgoeFuaNwhqS4fr0AxRjEGE8gcaibbj1/qvVuJsFNSG
HteljIsWJtYatEfN8qzt7YVgbSZgRWXC+CVipFRFVK+X2FoSvJYjIEaH2g6bYxbuJvPx1207JJqk
bh6V5GFRGIf4GNrdXrpUM9SsyphlZAAl14CUmvJ2+/sMegr0YQg2FU8nUPtM6gatw7WqatnEeh+h
3xKIW/OouP1GO4xb2dUeM9Ce9Ofk2N+v30hru0A5gIsu+NEGLWuALTd8tJCr/ds/ipWgOv9R9EWC
YkEfdio2oXBfbAXULIp9uJF+hFsxkIPUH3bJ822LDIeugsMNeDHe9CDBU1uyIPBjIcYszOOz3DhJ
5eF8ZdtoV/dPty2xNg7eDSBUEy6QSicrkRvt+1kHejfemTsN5RSnfeQ2EGPtmnMj5ASeRd9rPCI2
07Uk2PD42yd5MXpDnn+aCuyHGgCHmnx68XK3sLOD4qdgp3yqbh+Iv7vH8mE9SO/KJgW9pXBQcgG3
Q5pfe6DDJY4zZBB9ZLTi+juX1OGwxBbO1sJvsaCYcIh/xY72rqH2OOOyzL1wrwTSpijQaQNCDv1h
9tGJO3tQD8XH7FX34c/ivr/LNuh3+WohVOA8405B9a2JIlvubA3GeBXDOMJCY/d6yHNiV3kREnfe
AoXvyDb39YfV24AnWs6yS3azcDf9QsUSNIStsfvf9hx1xg0QopKV7LkCF2v+lrjpLv7nlYqzpbjS
RRXEuo8BZEsCCO0doTR/5Ezn7R19pYKaaOjOoAlYatHzeKKgt48kkgeXK1Wq4VRpZKX01YHu6AqJ
Dd676CSU9//fDVedPiXIrkajCRsuerLIzh9ofn6kbnYney/RYXpNGvs3NIHlTfYgHxZIk/rZ+/ia
b3nN5Vjvs4t1onblKolR2wzgu6h4v5CCrvTW+9lxuBcmG30NOY6cddP/PaAQfbmc2QnNFJU2B4Wg
BNH6x8BrWM35PB0NKXrctREZTP9ruROc+Tnzc0Reiy079fOU28m2re+m6rjwnp3MCPZsYKdpPjvc
ctxWi9RgYJVduxb+CkBGjrbyRwcV7cm37krdngJuwzgyXzd20YloeWa2MWbo9Jcw27rIFLyP22wX
OZLDwxEwzaDFBwHvoFpHA3ZzY7BqZQUno4Vfhb5UYSseADZo9H4IOS8pFnCEaPL81xYVqRnqMoVi
iIMRHnN3hUKFuFECM4BfTKDyxcsZMY/6mTXiZs4m0FyUWQcTDG4KuC88vncGqBTG5ra75U0fdcaq
XE/Fjgyp+IPe9H4NwXHhVRXB0L9thxW0AGYAnTe8d01wdS4HE494XSGMwjJBPmfGjdLWthfJD/PE
McScNZSfIT0jgdxCVyGqBBVWcwbYdWOguDr7suylqh3x8tKnND29vZG+R4IIKSI8bqjVSYa4GhfS
fU9+nINlq+9jfzpGn9OTMdnDY/GIfuV28g361woF9/Jx2VSIRYfnZrDReMxFFxr79gRfSecC9wgx
yL8/iIqj+ik1s4j8oMUxNpaXgYxb+e0h3WSv6ia7Vz7Sx5WbRSHLdmsWqAgrzhdlArmAUGNjP334
Dt3WE/zVkYKfxQPPQ7OW9nyE5N/PDoTR9oXRCqcpLze/oeBm8+SNGWIVl5NIHYe1UyGwOsFE7VZ3
FrAYd1bnBKqbHeSH9qmByvgA4YhsI+3Dj2jX7oed+IOzjgxA1sU6khN7Nsq8APRAJwSKfKe5qp/t
exvSdbhdeZ6TdSOdTSd9L3RFsspTmCMD5gGVrTi8xqenvoc3NsfJnZ6NZIzW1tRLjES5b0ApnvFU
C536Q92j/UZ1p+4gLbSffeVZc6bN4iZ+XtqqV36nm/Vucee7OAA2HMLfEOP7jrelw1U6Z2SSzmf6
9LI7+31zF+n/ocXIzuSIduoYYAebbrGTbdO7vaos93c+19ThXMuxKYoaUzF42q59wP0PbfOF4/p4
LuAUCZwNKFJ7ZRRJ19Hj/Osh2812Z4/eiKX9jQL5zrovOEENb1TUgRylfmmSGPZ6V/cs4BfJuHhk
ReJCbu0i6kiqYm0m1ggjq2QLd+s+g43bi8NQoro49bRCuzYmEoYBEhYq8Hju1Pd49lR72dNd7a2+
F9HtwxmP5d38VsG9Db++DJ4fZb0YQFQwUBtA3RzyhpdnHlKazdzNJaDyMgqcaKVcuZwhMixop1bN
6H0LUBsNxUOPaKnPNICaCEkHjTc/Qj9E04stWjc/1y8RUu+++SjFnmDZYuNAdF2LPVF8KMPC2ZZ2
9MFT+2c4H9KSUSKSVCD30NenUlqgTwwxYO025DmB5+G40WslRWjXnhugTlykCJM0V+BQ6ICLFl/Q
pPSl92JrbOKfvWj7LxVyxt4SaH78pDmKYjdedpfuMqQH7nNOZY4VN178FuqczOsolMAWZMGRcBLe
j2vrLqtXJu700HeZ3cXkz+0FZ6WlYBOS56S4RUTRL7dU1QqKnsWEQ+LEmxnqLGhxICGU3CQQGrOg
8dCFdrIkHLOsZUUpFfQ5qBSLEBm8tCoANj4mGQE3JEjMb8r5U+05BWHyCcofoOQMWWIDEsjyFZhe
Mye1MSrAZfrqsbHn0JVSCNlXAaH/chS9ybpQptAXHPWpE3ESMpCXo5mqrmxiqS6CtnGRZsug1vpD
7PdATXEWi+FIiZQYvBA6RAB/QiWyk1wNxzZEebhLt2Viy3/qhxBJqtgx0ajmKcLi/Vj9+Y+eQKN2
m6fuzJlTho+FViNKAWj4qAFnQR2WTEefxDFciuCzqhyrsKPUznly74zJvLBB+Ti9RMWtmWEDJFRU
IQvgUkoHvYxFHjmLZ4i6MMRuXIqwgiHU2kHoIMRddI6qkCjlnGueIWqzh7LeCJMKQ9PiryI6JNaf
0+LqK+dMMRaHNDAFQAEgGLT6osZTC60+N5JVBFGT2sA6V91+aI/cPCzLDPDBEnB7UBex6HCwjqS6
TKGdFzTSsZoeFcPFPudKfrB8IcCBMlExIbqyNFzU6GMtNk1UtuAh5NTVvwSocaM9kmibYEhACE6w
y9xvILF5+4wxjtiFXWr7Lf0aRmIoZkEXowyO/JUOCkG342F7GPfshRmyZ85CMEgS5mkcSSh67Tc8
nAr721BQBDMZjSfo8kdlzR0w1ksWgBEoBzys0AkYQHk7/PT/fp6m71edPkphjvJNvlteVb/4Xewt
J3+G2vJ96+0rwVk8a9c7PFAqC351YVe+nLLC6vI2L2C3s8F0cGebKA+pdu7xiNCMmwM7DoheIFeQ
hqC1WYRS7KUoA3Y8PHalK5B20Fnngo5q3vFMMZfqrym65BbJsYAzACwvmFJZ7wuTc3s3s5J6gC5A
yBC3BrSwaaeAtrldWIYo3xqKYwVP9SHbC57xXfmd/VNpQLAVt+omcW9bZdzuF0Yph2eWaD0wGjDa
QvT5qeeMieGASG9bYG6RCNJRSLzcB6ERS1KcAnFrgACVzPZ3g1OqFpvbY7i2guYMskKgRYg7MYOX
VlQ50QezRIQyShaUvNG1VEldXoXhevmRLCb4Zw1Kk+g7QN3nZivX6OfXgiiX/DKLY7hwFuLameH7
aJYBfR4A7q9ACas6VQXakgEJO9pJtIOzlJ46t3ea6fft2bq+4i4NUe5sTAX0DdLAXGzn36Pq6AGa
Z3eDnePB8L8ZohY/LZZ5WHuMKAUfPl7AbU3cledqWGsPJClIKgYkTQFRvlx7s0LPcasA8LLzBEj6
SQ7vHcecrjMDZF+cef8R6YRsJmjVeie5SLJDQFDkJKFP4N1LN40lObNBxWqCaORzpcBGtdftVxVi
kSCK7R8sr96it0HuhPZgd17r/CrhCRzHdFDgbDx0bxY4v+R0VG79EmpzZHXVpl2FX9IG8mJ3h+aQ
fcU/lT/dDLZi69Wb0dHQE+lJeDbBaeRVVBgV1cuJoLbMkJlxIaGxK3IqBjSToW1sF3uIPxW1Q2Te
BJAYq00RILhI32qvtRNsKXCN75ON5Jdf65v8XXxLnoRsD89PMo+ngW1mkR5NV9yBociUdBCAjIaG
o6shaA+krb4zku3tM8O4OUmfHAhE4ioBJopGFJLHVtjFBgDrP4dPvO8qv25A4ZSe1jcuLpN1ds5s
0bT6qk/VJJPNE/e3bAg4XpN2osYpzTJqfhgSxgOaNJg3aKZ0eYIqoMrXUcoKJGDFxc6D+EWGasD4
HaHr8eSOPPrr9Y1GzIFyg0sUk0g/fGSzUauIQH+LfIunz0LgN7cXiWUBIQe6VqCUg/bKlM+pyxxY
b0UqgiXbV6rdirvkX9xo5xYop9MPZY9akVwEcXesMm9snSLclTy9LYZrwwMYe0yB4DWYMWR/nLm2
KNdmTRHwCgH2d2idZTyaqAs3QcnrOsHYaCB7Ae0NG+Q1Qvk3WV4KIQ0FvKokH+SFtNqPpvsv2IrK
hRVqOEatZVK3wkoh7bXSRkpIRptB3vZiTBp67QHiieUnZELKQ0az2sZWjSRMle/F2RaULwLvMh4G
zu3JmDNg+ICxA30BxkTq1ETqmphq3WbBe2/5U3NX6+8LL13OiGmAIYULAL6LUDwpd1uKtdbLOoK/
xa+3nNCPNU9gW+J06JBtuWoFoEljt/YhngB9t8erHXK31qE1D39uH0XWLGlIbgAzhSwoci2XW1iZ
2yJsxgwyCU/gWS2qLbd7XlGFNRJNBcsKoGJkjWhpPSGrW3kJYUN6N8zv5skYXpsoAEH99lAYZixI
FxCyChTRgPq/HEqZW2M3DyESxqWLFhEKpLzcwvrHUSZaDRKmEpYGYgk69TATcnld5Ra7SvYTtH+O
oIotOfnv2yO5fpTBCJEhRI8Vkn2itlUR5rOYRjFYRMCarCT5JHylgkfUyV5UXhKAY4xmDxetWZkA
EOdBCPGF1V6RbpjsMHeQ72qBjo84q3Tt+yHKAe473jRoggLQ4uUqqVGho/9lUwau0G2/pWx3e+qY
n0fODpUDJNChy3H5+dGagOZE03DCuIYwFtg3/4JUghEQMgZcC+IM+rWk5wDwdpFUBkvlWSoxMZZf
t0dx7VfQNQ8vMgs8fqLMT/n7QRLqNRr0MpDsD1425vrEX36b/PvZpZXoxarGtVEGOO+CekS2sSuO
UBa5PQLGOsgAY0IuFU3/CBzg0soqdJk+iGkZzL0/PgvS/vH29xmjALoFCR+I98F90WW9Th7WSieU
mI38R33/4Hyd9etBwoBsMUhQ6JVH3VGFDv2ips8wR6Nmd79TcUADU85OZY4AeRfEWSC9XTHRrX5Q
ClDsyqCO3H7yE/VubV/Nn7eniT2Q/xghrHfqOKRg8i7gC5akitdbm2R67lOOiVvjICaoG0TUUzBW
CowDQRBSy6V6rMEB4J0I3kAot6GlgmJME7EiP8JLWdJ+Xb3bc3V9fyDLQtYCAmmn9iKXWzaPUvTB
tDBXsxhIUJICGwhST59q+HLbDmvCSO8sVKIgMYhr5NKOMlWrUTdtGazmtk7v88OwbrKMY4QxXwCb
I7zGxoJuw0lp5uyUt7q+NsaEvGgy9ra8C0EDSTlMA6YJhA3oMIyMG4QbqXEsw4D2IbhvO9sIXRWx
qXN7ohgGEPDiAYKUEdBRNAdVjObaHCILya/Yt9J7vduV4dttE4y1gAlkvFARBO2IrmZlg9yWw5Tg
phV9vQDJ/Kt/FXkSyQxvfmGEihnyrorLqUpJimV8EP78byOgVkEseysuBVzfKzqGysd1O0IFQuFU
dZgrgfwg6n6IsFAIuVxqPUKNfpGxEm4p3knjQ8Vr+cScIsI3RTkHpGZa8jWWK2HMdeQ5M3GbOfrg
354k9ufJYwPhFGig1AoM8TBbmRQhyoXrOA7P/9vXKd80oDX0ms/YRA2gO5x8BmvmwYwn4n0SYiZa
W0mK+ykutA6xM9ByyV3xkvGo3qy5QXUaJU6I24N9T22gMlvUsG6RxBAnBzkpHtSW4VXx/EJxGuUF
6EMa1NSLGmLZRI2qILZe29Bei12K1hjTVuHlGRkzRfrrka6HYHZftc6eU7w3ZSVDf97VwX1qFLY1
cbA9DG+hATdAGgAg+Eey9PIY1FGR6kXZVgCj7Bd5X3x2ENPknGfGMNAzAUBNBP+g9Vx5JC1My8pI
20BBBGusr+P42gre7Q3Ls0EdZzC75U5JsxZd3hTHb8CekDKOx7jeVagooY3dqawE6QgqgupSQ+8X
ZawgciUtds9bbN7nyaPm7HpTGz2J4gGfn7zOGTiRGSPhhrjMQkYZGjfoSUsXxep5KmYd93TQjo6J
pz3a67yODeSuoUeblEfpn3Z9Btv1lHsHlZ8ot9PqrNJolmEUGmOQAeqQb6Z6M2nOGh0FnXOjkmm5
yE6jQwLEEHHboU0oeYxT0xZ3QNxDPSLI843WbD+XzA+3neJMqpfwyn1XmwylGOja4O5GGALlaOqw
iKVepXO3KoGlefrkdKE/8XzL1S5AVQxyujjuWC9sN2oXLEkSD0pTysFmBa3t9hm58lvk26TdA1EJ
07EXLqdqWKMiLKdeRvDh1YKboq/uQ5wfXm9bIZNwviBYCF0jQqkmENhEFfjSSp2KISSpSv0QvRm1
t0FHI288jh+3jdBDgRFkcyV4P9zdANIRt3Z2WAQjGwa5MsxDhmZNkXsU2qdtz1M+uRoJOOt4LyGx
j+Q+EUO4NFIo6rxqqSagGVfXvI7o9L4VJUdI/ZCnL3uV4geBX8NFAld8ahFJ58PrDtAcE5EhkVPv
N81dY5ffS+vui3uefM9VSRmmiEQ8XuAIovHcp3aYCjxLkUwQDohDW1J3UgTG+E5U7eLB2kvoDPTV
/QpDdxM+lr+l7OH2stGH9T+2kQKAEyWdsSnbehnGnaSC1D0UrhA6XRWsj5VkW6k/T3bDK1yRl+DF
ToSsBJwQ0V4xTkLvl+tnhkkkpwZI8KBvg3/THHO7cWId9BhewHHlXrE9FHg8jA8ZQchyUPsxRZK5
ndoogfOeg3CvO0+6Cs0tAZUontzbqZRADwvPOhOLCHUBhDeXw9LTpUuqskPzWL95Ut5FL41tuzU2
j813juTzAw/gfb1oJAb5a4+4rLOzlmlLlwod7KGzS+JtCg19n9tH67fKaY9xhRkik4hrFTJA0PbD
HqUMNeiMWRsFIMDGvXSvv5m/dBfcN3HbOhH+v70Tr0DUxBiSw+QqxH/XtPVJE6OyWwmo2XxMH/R9
hLriU/E0vkhBA0nUCnrpy3bg7UkSh9CLhwwMJIggN4lqAZW9MFLS2IAQccAK1RewRqaHHMTQbqd4
PB4Fcz7PbVExUb2ms5QLsDU5Fmnk3dk/8PoHzaB3eBk4+tois3luitqTXSvKfU+4hJ2noevW7bWi
r118XMV1iPQkGk4gxUCNY9H6GtG2iCph7iieXHIlzBmOApc6EZojHeCxLJc7vOryAd0gANw1M7v8
1Zju/yXtunYkuZHtFyWQ3rwyTXnTvnteEm3Te59ffw9Ld1dVrEITK2EkaEYDdCTJYDDMiRP6t/lW
ojThhIX7P/MSYzmU5JD2CSDdjv72S2lp1tXTPEhYDuVD2VodERf5wczfZaf76hMy8aD11+/YpUDG
6pZiXKt9QgU+yuiQFp4ASnaV1e+HdOMJw3QIOj+eBhN0FtTlsuLYLCq9RzXc1Enmmvl94mGCofE8
fweJDYIVjjh6JsxFuhDHGIu5CKRQE1TKr7aZjXQ5/gkAWhvcFiNPErtPNlHsNaXTVevE+130le+B
8ztfKONGlWBKy0YLgAR9V4ZbEDZ/ASpjfvw7IcyDgqaaOQoM7ObYLP7E78kbkK3+/e8ybrgCcAPx
auGZRDIKKcLLIwvRRjbj3wwtowrGYM7OR7YeyTc6SQI7dzVMIuQNwrzCq0P5L0QyWjInwZSoQ5Th
8eo9cT24oovpMS05gqpyNYKNSHN+XyTdqEs9QbyjA3ZtgNsFrBWMQLWz0lboCvBlTbbUuka3n8u9
3nEg5Ne2FgEIkuuI0hHg0vQes5VmIeUYJNFv+09VvlPtlWSQYJXfFz0BrzfYljjX7epOn+RBDRGT
oq7CFiPMrNCTypR66IddfINOmBRO2TmzQH7fvut3khHEKKLSqbHsWxBUpE71nNnqKvq2XDSruZH9
9CM6iceJH66uFyOQ8bqDIAqrXoTA3fx5DB1pzXv6rzSCCsDEClTT4FFcIaBFXQ2aoZL77fxZROAS
L2TH5Wza1XPIiGAeFLFAdFJpSr8No/u4caL6qKqkXW79npQp6Z+DlxFjh7UvwfuXghmrWGpVMKcB
BGsH2cLsF7TchZX9MniKuNTWb/U72nE5Iq8eT2atzHkVcH2zjG5nEmIiX+ZYoa2+lphw7LT3Vr7w
ZY5G0pt0caEhT0E+FaVE1DZw6S5vWhMC+BcH0bCVMQNwpW94qK5rE8UIYJ7LUJGEplLDYeuPq7Jc
FaNbhXvlfXgEFmYvbp6iA9j7737fxZuLQmYGaBUE5ypbeCijXM7SHIvyR1smcHFqnr97SyXR+wH4
GC0NXNXmwjz15R5J++0k/RFpBsOT7JqE5CcFdlD9gyVxJNJtujqn/wikVbTLcwr7ZGxrgwq0S4wI
jmzjozXIjOb2GUV5jpW/ZQ7/uzoIY14yUe+SwYyLAS/Z9GMRMv68cyz8DQkAkMFJNICMQtjAXOm0
iIcoUooRwUn/2KB7QXLLym4wtyfjmPZrT8oCjsyCHwrfEO1C7FwgIcTLr0X9uG0xkRXsIn6xEIXl
qJMZHROrgjejnCuPMRr1OA7WpLTjVq73EsbS2YZl93sx24UNETAZmBcD3bDwF+ujl+EsoBx8SR8G
rRvRkdx7jR0fiidjXzk+Or0lOrKXfGWAav+v9Fi0CEoZscFpKSK9xmZz5qpO0i4fsKtOtSvJ+5qn
8NeB+aWEU5LgbF1TAObMUsW5AX7qKcDjth9bbT29tpj17tvFy+8m44r26K8FnRo5gEoA58LlNra1
2mbqgG0c7PA4LPoVrjTmVWuLBkk31QG1z6ZZ1G6x3c8j9EjYaKvMKbyv3z/jxr3Atv7nKwAgufyK
KRXrJOjxFemqfBxc/63bluhK+F3IDfN4IYS5fD4yjZUGJPz28WjzQHU3tBE/G+h9WlQGtwjj4KCK
2k+tBb3oxEUzOqBtbSzSglGZxw3FE0T//kw9aj0263KYoB7eIJDVulvysHu3nq6LtdDDOhMhjHI/
JOFIdVy2Y6iD5KFnwAnf+xSUiZj6HXOM/HXii+o80M9ADcE44neXEpUplOu5k8at9iAsH3248ejk
P1aOtYo4+n57cWeiGE9ezqI0rEaIQmeh5D36Dvq2F3sXZnGR7rc8FvJbVvFiZYzO5VWUx/C9x60g
oY3XlmZH3wo/QuaUd7nNm3R/fYtQegNIA0kUhNCwT5fbWDTlqASFNG1fU691bXCLcLymmwIAKoLj
i3YVRAyXAvxJBOI6UKat8orewjG2kTc/doeYN63limMMnd4gvf1bEKMQstiq4jRBEB4v2W4/ArCt
LadnBdO/orUBDrto1XjftWvopIKb41jH4eNB/58fa/oRpgZ0MeB4YEO9XK0FevlRq7Gdso5QtrbV
jeD4HNW/oik8rRQQZlpKwQ9UmWdMkNKobEVj2o4gbDPd1mspjwcZ1qY97clsay5AwOB/qN0cPQoJ
SHd0ss7JukY/ioHP+QdHTEt8SC0Cw4lue0aHJilTlbKpkH8Go++jj97ejY8hw9bxd1t81UCI6hcA
yIDhAAaHtgd2YIYxyLOR5MkMekaBHPJV64lu4c6wNoL73XlKaE9bidvVd+N1vRDLlkiCRBeGvM3m
bftpPg26HRdLwfCWrV1T5seRRAKmhXBuzXWGhK4V4Twt9cNnsZjHYU5nuZzadAY1YuG2oVOEyxJ+
s+s/hPfW2rcfuof8LvxOeLbuOkY99c0CMIs2UCQtGENeGkpWGGUxo3TRe7q7qw8Jmozwa6USn3xh
EgqXHfDaQlyKZNTH7BQwpQzlvBVtaaM6xhrzoggvlXvFvHNSHmzk/y+MnVlQG0ECGkJI6dz8INuP
MwnteXm4/+jJW+BIdr5Q7HRRoIdHsTmeyhX/B5WNCjGtEmOul8gCnfNa89GDCtmjhxj1eV6OpFy2
y9QxvENOlLWEaWi6l681kPS/8Cz8DcN4KZ15T4aga3ohhnR9jdS/XYGKMvSiXb00kEkZbXyA7du1
o+7inbBSN2CqJjzHmx7hZUiGT0BxCs8WpiCAH+TSLGZgpyiCpsIV8tAadxg90w08zWnccoXOLslB
TRshGtwfGRV7kiPj6HJsxy0lA8YVxSQJADsE8pdfkGjK1PRhP2+LZ8woSe7rx/wovxu9k++HF3nT
2ordw1zmm+HA7TulP/t69X/LZsIcQ0vNXBW7GYzpFZkW8qIGRc+48n/6bXOH5111ShCDBvb7W2k/
azDRnf01kdh9WuyfnkxwQlv2fUreA/tt8YgRXphMjuazxnbftwG4arb7ei97mt0uHp6GjX7Ps+63
LML5zjGvTTenhlxk2LkMfWbtJtumvI4cevqX+wPQAVpxMAqLBrisrUsxadVXQ83ctqp9BKHINl/z
OBtuvB0o/tJputAA+DmnOYpnDmokN2pqDLG/NZ+qZ9ENQZfW2Kk32qInr0CqQNwQHeEDx5zeuPkQ
C1AC0GYAVSDZfal2Wij2eSPX/tYrQ3d+ySqy6j/UR5jytLEXJZlW6svUEtF3wJ0mHHm8GzesHuSj
NwD9DxgOCj74S/lCFihDl7X+dmOlmAgtPwv75E/+hf7+lfXH2g1O8Vgd20W8bJZgqTmKe15L7In4
hzlcgBzBnUgLnth35kGR2lKyCs3wESxizuohegdpnmcd5MXgal5035DUSxY6uvJnEpHHe90JyHH/
opOXvWRnx2EFwidH9npQK8dkdmXcDo5luA7xkF2h43jQFAi6YzaQiMQy9dtRsLbqQvC012ZRPJUu
MEovwNjti4d8IR1DnrN6w8e/FMr4iaBi8dGCHvjb5r7dzAvohkvnIeQ2D3VxSwMtNCTh9A0sDs1b
lxrgF+3QovNd2GYT8XfhsV8pG5Au7EqRqCtx5S/DPViKntRNcPD3wpaHhWAtP1JiCC3AH0DFIwZg
7O44BWUNirZgVz8ezNiJdvoqgaZjsR+cc7wtCeV7WuSmoz0uF1qigyEvQwFLQKJ7C9ZTL3Vip97A
/QX7KV5Y9AwTNOwerGOz5MhmLdhplegpRYoTmgRDdik7lcYaIyCwSlD6wTk9+Otulzyh90ddoTdv
G+/Tfbcqd5FIuDkt9mGjogGvs+g0DtqexzytwLTmoLkqg51GpHoXf5Yv/lt5wCwbG/ia9ax4oH4S
tsrT5AkrHiLkxBt0frlZ4ezlHqpuMksIr9zOzVyMmT1k76iD2sku2mohRoC8T5veFR/2wrEXCBe0
xr5NkI8uAwB6FCQuERYxZ67kA5hnOzXYNT/9erY5uMurVnj64xVkxWlvGqZ4sPX/EH0HcNswGyZe
mYvSM9ezk62bnbbcCa7+hW5YTAhcW868K+9iDGzw4Toul4iBEJClOwupiN/V7MqTw/fQyX3ojQS2
EbAEZrl1FhpVUIzRLsTAOBt8Wy8tsCIAc4QkUgEHRh6zdNXD6MKT+5k2ooOx2sXGb2yOvp+U6uLc
Ec4jH416I8hqse2M0kmaXJVJWo27jBTwRhobZDcgvJGBydft+RX/+8/H8W1yEnzkTF5q1GRCgD9G
F4T5CFB18i3YPXmZUQRDinLZEcsZYN9tR4QR3AROCa8UXESEa3dPs6/YL4cHKqLnDIPvgfm5vKld
KwypFYbTbrL/7Da9s7Rfa2f+7NxgCd9ctjFl/SUif0DmTl5Vlxy83FnoKw3d/4fHA+Y0ErL687j6
7EnovPSoRT7c3SnEWW97++0nI+vBU4lOjpnd4gFL7SXNqOylBX5bOz+9/f7TuQnRwKIw2D/6AR2i
noI/flGc2Hqwa+/BJKNtkmSVkj1cQe2AcGSxVRYvg/OWk6dtStzO/l2rTuDRX7aEjW+Fvhg61Qim
3Wb3ZyfaYFN+Lshq9/VntbjfObvDqnbxz9Zdr98X2+968brkPMEnMpnfvoDxkrJojLNBwhfof1qn
3ur26s/B+/a8o+ug4FuSB7cnC50siLt091v7ebl1CTmSNVm8OyY3nXFlzKHcZyrCtsrok6oGxoyv
SUDa92qAxun3DT9Bnn9bLuNR573vYywRBHjPOVRr93ooUDDdJGRnQc8eUUSybaz71fPuW1zp7cI9
rhfbhxewbWye7qAHXzwf/9QpynwS8ANAO9GxTpT47vJaGIIRD5owp7tXgfSO066CDRiM9ulhdHKT
aEvQs9uVIy3qpbnCJ7ULMyA+LolTIx1QeT/xrn3KR04S5OppA6LnBNwXMfsVRHmM71AZFgryVtzs
9ASg+kcLDbVgWTOJzmOvvMIaAI6KRgENE+fR8gxnmVl+pedGOVplu0NIOsEKBG5im47vZLtshUfV
DjyeLb8lEmVkWFFIlQwM6rvcca2cQ9kQim6XvSNjVrbIrmgunLLpS9sNnk/EpRWTUPJCi7OrrHoj
Tw/8Afwj9OWh+eLkmp5FQhIm9rVCL8eHHm9a69Yd6fRlnS7bjqPnPEHM8Wlhko4AfaMrT7Wb7qCg
tW1ya9nTa0564crHRW0UiV9EOujrAbqRnRSZTaFU530/H+tPC1wLb/OX9CCuLUy/QC/dSl71AREH
Yr2D4u6xewRln/f7jb5iqjl9AGCxdD81ihq8PExVmMNJNcf5OKyDexVpLDzHwl5DNDMvyud9dMzg
fVmrZhnvMo1znqcDO7+7SNKhsoh2BzQ2ATDOInLKzhozMRGkY4FHq1oPi2Jw4wMmfsWVl3JhOdSV
vZKGQr6O3h1gIdhUjjJJoVLOvnSUamfQvdgx/iCCSD1x2z+NPGmsT09HjAIdiYYHcNBgdC1jKTEo
uw7n3AruSpA2BHhz0eveORmAi6Wjcp0DNhJE1yISdEA2oSBy6ri5PEXNinzRTLr4rngO34qKmMfq
u3oa3W6Vrs1l++RTpneO5lxtJ9JiKP8BmI4p9nDqGE9KnHCglaLPu87u3AEkskgmrySQCR0yzi25
2ktIoshtOjwdsGOD2ctMKzIj6gNxp5DRGVfCPrJNT1zyUCysS44GlQsxjI86WQYImwUBC1qPTrJM
wMLI8T6v6nF/ibAoqg7DxZDcuDwnKzIyUVAjcdeucMeRMDBJ43wGR3sNEurt1+8ndHs9/xXGekeh
pURxMWPbkmXoWLa85U0uuDKTpw37WwDz9qR+PCqTeDqXwQUj61Z2eEQbVxV7ZsfYx6YSrbkZhlDc
GQ9tQbLKpgNB7scttu/FP2BMPFY2ONEx3IT74dO68wFwwiBHzwC77+/byb7p7Jcwj0KrBXKVDbG4
a0DoTcVa68jh5nTonl0YKWZPGXs8pJrZZFTXW2dAzlXzTEf9JDIam3jruX2r/j495lYVgZ91fYz1
THawiUFQbtzJSwEZ3N+37drIMytirpWQNmpe5zhB9D07sxMijS+v8vd+wVPHU+Plb3vHWCTgtYdS
6yHJv7NOrPrJUiLBXfJUbqy9vFLsypNffBEhG6/tiXcTmNgsKJswimRIljGUsNwo6GPh7iNP/xjb
MYOfp8pGnNfsWV42LpUP/5jYOfjcKCqttvW9dVQb2+qcgLu+K8zCSflp+I50N/VYmDRRlYPjTAtT
qpYYmLxOHXlVOcbCBJEm9xip/3h1jGeyGLMiy/7U5GYiAs7UuZObLI2l7+TLcKm4hcMjmL5+OWH0
z4TRjznzKXOwGsxNjIWt7pd3HM3nLYSxGLWaNJUS4Gf3eE4iN4PeD87oAq0YOFyox63nGP6GgXQp
MubgY7hciKX0mSDklbjDUCHU50BJtEmO5c63ufgVniTGRKlCD6dRgST6SjbEd4BTXOeo7PJu1W3T
cbYmxkRJcaaIFV3T4ParhgCetetAMVEvin/iYZwJYmxU6YtyGkwltVGjo9r0uTTW7b/fOtZC5d1U
mBoW1Dv9alzFDuB7PzZGUt9zVI93RoxBssbekkBZDW3wClIh0WXtkXSz1SUPwXfzFTnbOcYqdame
5n6CFXV4FVMEnvAB7fZO5CzopvH7WwzbA+aXQoe5l1jP6NDHV14hFLJ5lueGFZcQB5k62q8NHenT
yytUmj1mrVsnxQ7tGEKmbfbyvx/MhQzmYOZY1YLOPKl0Q2IHGQlCZ+TyXosb+3UhhjmW0ko0TO6o
6bE06OAU8fgNS64loDedsdTnUliEVCCmUzRHjbirKGzeblG7kFC5yJeRPcnIA1CcNGf/qBn7TSTz
OHRJDU6dDgtTDvodtauCnS/TlHSO6Kx/eHbh1rsHNmwL0Q1KvEjWM/so+W0QF71B3z0g29HgNuIW
Ge+Rk3L9setcABocz2SxpZjBihOjbE+ysn3f28E9OmOdBrEjoFBb+cE/SHbxhbEHa3Hj33ON7c3D
/HupbCYpy5raUoKTeGrWU6fZ/XWbK6/f1XaIOI9zljd8XVpe02hjNe3hZu4CKn5SGvcmNjciKtwm
VACQQFQAPkttXgx5BUuCB0OjVQDEEZqDRJN5H6WwipJIjyW8JbKdOpjt9yGXZHij86NK20QBEXjj
D1HkLPKq0MTKZV7LedSEXBkgl8JHLAvwvQiZ33k77PGobeVnOkZ0MXQYgeYf2ncKc2s4xaDrHA9d
OsVvUyw+XANGiXtJxiyVCcMLurV2KEMnfIzuo3tq4gy3AQ/wVJAIZYH7fE/LHTwrcVOvz8Sztlto
0iBsk0TahWixaZ1dvVXX7TZaep60X4x2+C7Z0s+Mc+d2895SadTWUMBHyUnBfy8NuqQNhSxODc78
DtOlls0uxIPrL+kdlomMag1Ppa/qbqfTPpPIbLWo91OgRC3mRIS2DuM72MbDsKD+RL5sMCYAUR2y
JRJRNiMGTNIo0l+C2lEn/qf/icRX5fGDkysoBfNRLOV+LERhK8zYBmupHcw7ZL/uuvXsycCRhE4q
gjeh+ZycflGivNUjmq649PhXOWP2ExizPfhR3BUqPmF0UieEm1Ds/KO8mm1QnewEXAjhkfeaX/UX
sjIZ1x6xUqMLUwe1d0HQkyyVU5TbOJOjoQ3qgdcscctbpUOb/qNtrIUxakUbFLOWdn+UTQinmLYl
lTaKqUuO3bwRV1wIYkxKO2O6YipiYQquU7FvbAFFOwwwTwk6hbhe0a2k1YU4xguvu8zyZ7quAaXy
EWcXo5bcY3nZ0Ye9AARx9S8XyLjjCHIMzGqjJ4fLQmNAANht4z5fTg6GP/NcWK6iMH6fZYy+KvhQ
TtBeONne8v46vQHtNcKaxyhzVcdl1ZIxSmOrTEJnwER0eIj6VWwSy5ud1hFI4IKib+nDCAh3Gvzb
0jagPIGTItHE3WNqiVhH6lxbGUtlBnIU1DpOtVu3p6SMj0JZf6DGSnWEnWQ3R2oHLEfgZtKuanbM
FrB+o46uBCujN9O889fVHqbQVYi+D15adAGV2PUDcmwHVF2Wlo0+3X6dPuuoddutW/XEWHdOClhK
YJf/MAF3ru0sciKrBtPSeihD4T43oJXyneNCu6MzEDlKfsv7oU2FEtiRMLOLBbiVGB8RowVP2uno
2jVOFqNf9wAVxEtuFpUni9HwWugGvYl66oT0jvQwerT3qXeo/c+XwbElBvpB6LMY40Ib3PQRVelr
Xft7qYzKG3PRRVEA8d3aAuQCWVs8evH/SpD/l1b9LYXR6FhX/CjPsaGDDbfZzg/RHTWLYDk4/KMw
5Ozw2CcVtl4aczBSINtCk5r9o+/09PXE8clE/WeRFmZDgUsXnHPgM2bez1RJkd2ZpL9ua4w2ghnN
IYGLw1v1uA+mx2Prvum1wWUEXR64tSCTObNsMEDnOggSEETTz+jIz0q7eqSF9GorTG5UkmW5K7xw
VyDKExYaz2e9pbF4S4HRQYUQGUcm4dhNvmVlZSjvLNwMExpKCRYiPDbw0jnJn5sP97ksZnOrzhTT
Vgdt5rRAuLyz7BHoBSB5+UEIvWfsRTiXxLgkcpSNjRpjVaDr8Zr3/tEAPsHHXMv2p37P95WHWSRY
4cTJntx0v87lMsEP7ExcdT1WWDv+XbHv4ZNqG0wk/jFAFaB8i6QFVOAf2DcQjtFuXB1coayR931f
Smqtk/HOAZlxKNYBkCHKYh6JuOEFr7cMzLks5gQlvWijam6hLUtaiYy+m1W/4NUHb72Y50KYw+s1
tEclFRZE7zw1nXDrFxocvN83jieGOSutbgY/KE77liDx3a8HRya+q7u/i7mZ2jhfDuNF1lMpG1ne
y6iq9ofmTtkEboE0Ub9QXyIOYyZvSYwH2cqDbMzpQEXB/8dsQ4yXG6HtvBPirolxHCO8caYG5Abe
VOrvBy41yyMG/0i76p9k8s73j3lTk0yoCinAompndIZ95IbI7YdLOG//UiEYS1zkc4O2JiwKxGhb
mhCidh+L4plBegpXxunswjLvZwFaCvB8YEHdmr5pyVJ9n/Y0SG1RpO4QNs3FwvriaOGNRDXgL/+1
EizRqdL7UtuEEErrnSISM5k9ryenRmPP75Ju+d3AnWI4GDgJQARnMudlZHMXpuoko0Y37JMlkARb
xflsUYIHQtEn70+4aG718BA4d3e8rb1hny5kM0fYCJiFKWqzvNu8lkfZTTbgcwDAFNBLYKfAGxS7
mZcueHtLLQVzoBdSmQNtjUop5RErRv+OLSeIM3ycY7PNjuNeh5OpPP6+xbdybOcC2UxP05q9rKH/
b2eQneQEm9I7rI5uuW+OT8svzp7esCkXshiTH88mZqrGWFznqshkRUiRxgT94ZzLd8sPupDDWH1r
HKNWrbGm14qUb6ItoCY/r1bfFJf/9iZ7hXOiHvEB/+Xs5g0XCFMHwAyGNhjA/Fg+2AiIGAm9X/Q+
jojQAGTclZt2T+vXXNiBekNVzmUxFlprEiWXSirLPuVH0QwQA0XUYtpcv0C10rEEfgRErTGrnyCW
QPst2mJBv868dF3WJZkUq/JOXfQIf1F3Q0ZqdZ8gzpM9JOgcEe8eZ1Nv3cRzmXQjzuq9WqLmKsyA
vJMO/l123wHHKrqK89iTU9fxcwpy7XavuMOSI/iWvp4LZsyPjxGiaMWVZOCU/XWy+UjcwBV31N71
BCPgnMEJl+M+HAAd4GoSb9GM+enlTsRANEU+NTskezTSYKSIsAfPFiaKjnSkoO4pGIyH68MzCTzR
jA1SpVLOW4Navo/dh+LQRqnF4ohE87h4QMs+z8jfujNnu3y6zWfHC4qvQi1z7PJk6wuQs1Xk8Cd1
Vmh1hrHVYelrGp9tBvL1bzf5VAg4Ex22itFLmDaGdpYJRTeBzKvD4+JIo+r3wtGQDLzjhaEcnTol
fs9EqrVsjKiFUQsBBmwSoyGwQ/aW55FetSAispbBIkmBqpQ+1WRsrVELUVXkGtWftCAxOqwP3iEi
3+AkqF1dog2eP5zrQs3qlW04E8mYXaWVlDgKsJsovKFWXqwrpA3adX2vL0ubWyG5Zf7OF8hYolGa
2i6ssMAwRIbT2z0Gp6shv4qf2lpweK1tNx/Kc3mMubV6MD8W/v/rimqDd9stbOwm1c8U5K0/HRh3
f9/RmxcRQFtLwpQygKgZ+yMgoK5aQZd3+WuAMea9U74A4Vgprs7jmbyplWeSGGuTdMVgKRUkKRLJ
0DKjIcKNYMw/u6+IR8R08wk5k8WYF1Gv61rOTXkXoe14ez+UaGb6V/vGOqhNE8yqHmE1ZWePMpkS
on6ZFp0DX/JMCGfj2H5OLQpSzQgNGr1EGWl2GMJVTkQJ7Gkp8w7p9LheXTDQXqBxGd3tYOy+fAj1
ZsitzIyVXVOhGqlXJAvsKiKiZ+IXEoWH4YWngrcS7ZjLYImiga40kN8w10wTh7SUklDZDZObLQfY
YxXPbvNZgSNRRoxmvfFE3txS1cLEEkpbiEa7y1U2cVWrXZwoO6tyzJSIqpNrJPqaHuOnkTeN4Fb0
CWZ99EWgiwycriy7VBE1JuiySmXX/QT32bJfCntlPz4nj4mnGhzv8ObC/isL8O/LhQ19N2uDlWMr
0T1ZEOlRV0jwGHwVzv9Kq3oy/meSGOMvBKDeNwZIMk1bA/nY5/hTViSVvd/v2a0c1dnuAaB/uaJE
rXU5oXIEIu6iP/A/ddyxDBXJ5Dgt66fmw1gNIJR/+l0ubyMZhzAEuVDppxBb1MSvAc/3DFTBj/F9
vRaO/04Uc+XEyELjYQz9EB6S+wT5MD8nxSO4iwv33wmiVvPML/AFkIEGbXFak/ksvfgCiSIi3EmB
LfFSbzdK3nRkJAX5Uo5JECVdClMAAGrB3ok+YXdaTHbmElTqnNgLFoErOYLbOKaD4iSpFxlcevR7
LnQPRJfek/RlcjiMbhg1MDXCwGAINDpcwbhz+S2q0Qd62hjpXlxon91iBj9B7I75UtnNrqXZHYZg
le7Eu4s3/CPYMtqXROdNwqIy+200STmYoV7uo/fZy48fgj0cVbRHuiZWLG/gV6dPhsM75RsZjUux
zEPbjkGrglq53AtL0VbQM5Q8yatoMW4sN0ntNobHNCP3FaJ7nLakglAa8BbTLV7UhmONbkBMLj+F
sbPzVAaTWGIH4tWMWQyYzYa3H5iH3hZfrV21jZc/y9wWjiamSv+u6zey9+ilAJsael9QSbtCt8yK
mAHpFlV7kLWjhgkaP7SbBgeZU166pefnctjkRqArmHMWQ07vpY/t44x8gETig+BWTg/yH8GFwu9C
4PV9cHO8TyR4CF1zmXn5ovsIHqwVr3Xr5N1fvuBg64K6o5nZRHs1S6ZlYSK0VFctZtquMKkBdNTJ
UnRVV9uMBPQq+nJ20/vSfhqA035KufQMN+z1pXjGoVS1Iau7GuLldf4ovEbA2gsokzoLwEy3AIbH
pHjj5HxuQBEgU6Yd7QbFMSmMBdUCrTLbZKz21lJex59TRfw33andBuxZ/kb/CJzsg6NedBlXu3wm
krnbgM2oUdFM1T5caZ/KK5b7DG6Gj3wTraaIWOv4nhbfgPLgRc7XmVFKxkbJ9UESCIIEdq15E5oJ
HJg9ONLQn+4dU0TNa17/7E3bhYtDFQiDmDEw4NJkppiVKygTJiOjAr8ActwTXECCQkwa2SooB3cb
5Yvyi/7EvA65W8YapaH/Sj5d7LNXqs7yCVPqIVlDr26NGF27TzfqYbbfLafbGJz9vDpHTQF5Ei4K
ho2gGCUy6ipFahKrw1Tvp2cVc4Ht+lipbmdxvJhrKShZAiUMCIGGmpfBeBNlLupN3JVgTPfQrqTk
JEBsh5pwyJFzFc3BFJ3LYZQDdCVao7aQY06w/KJrxos4W/QzMXktqjck4WlH3y3lOLrmAWqqIJgB
L+z3uePRjHVMVM6rfeWBgQ/wXALzaHd6ZcWhBgnwZL0KFBzRyvTueH7KNRATFlLE/EiqAJiny3rn
PVCYYpn1Ey5yLhPlNbmPH7tn8H4eGzsDj09KgmN0NFHWmzFbRCZf3Irbja1EYIDJOpjljTiITegO
ba6LbVPP+wlzA0aw2ZQPFPIzAnKXu9NmItERiZR4MT/8bsOoMlyYMKz8XC6jLFEWdbkoVPP+1Tly
Em7XMQ/zsxnzqMox+qRr/GyLqIuPftMio6jZdwn4HX9fxBWFCIjnL1bBXOCpNgSMzoKkyf7IFjEQ
hOZKXeXLedG8Ns57s5zAgqTv8dyCYQR1brdY/v4F168PemtOw9nQHkBZ8RhTKah5NehZrO3HfmGs
h+0edIbk6X3/8OX8Lsmgu3Z5YmAN0GhntIbgHLm3S6NslIpuJIOi7tvHZCQucNH3lr29D4j3xyLe
5yIiSCOv8EdjLzi2627XL+43ed++Pz10GxCVfIVkvXxwF9u35fJuuXx9/Ll7ADWGs3GC/esGrTqb
u4l3PtfaffnNjJYFvliW7Wio+81rAaIsRAJoCpidgsiLFLSIFUHdyx2JCTT7MSByu262UBPD0bj5
7tPUI3b7MOYRDciSBNZENrcxWUEOwohU33urlWCvwJj4rTsq+TRcw/72ne9jBEoIEKeBpoA8LI1V
+voMijgy3X/xosuTE/bbpzBa2+hBOOUGPiUj0zojr68W+Th8oB+H1NvXD+9xZTrfmQ1KCkCBj5/D
aw42hZLAzgI96r1T6pnEu9sUbrd57riDPk4tBczX4VrRMR+qApPEZhG60g87KRP1/ehlBFU7gzzH
i2cAhF3aNYT0oH0IyLfhLu6Px7ej6dyTycvJFvBpxx6QSV/+8JluTkHa1UeBDZfORQaNkcFsWauI
dReBRmjfrKc1MHgdukhafJ8Ght8ORAH16wbUKetXBXRFULXH7wJFOXw8JucQxACFff+9AutgstIR
gUW2ity/YfshoGAqaG+SVfyMeWbkpbcbj4gEFcM7rq26dgPAZwCaComODaQjWy/vb5CaWl1FmbF/
penrGur/HCEtn6KjDEEw6lwp0I1AxYBuyQRG/FUGJBzsEstMc3+3JCpNqbGbibGSIPpHgASHktnM
eujKRogVY9/ZvTfilwbrOIHQDvcSQQOQ//f5anQwJhUHfsBpjyQB/1bvUoajlByDxXfgkm1kNzIJ
gcZc3911tsUZY6ZQe3b1laCxo2PWkYtkcz/hnJbplFkGXACDpKsETC6SR6so4JcJlpJDiw09+UzJ
tliVqNhTnN0An1+zQ4Lv4ezZ9XsJhl4FzJHgvkd0xe4ZWLUwUCXH19TYl4K8IgflGFC/jCgEB4Yk
h4VoS7fxVff+NnC/P03y+UnpkypsHLioxU+qYRMYju8SJwfND5oqeCXb6/AP0w8xP0zESEeM0cN7
dKljgF2Vvh4UJu4uyIRBjBra41LAaKCRHE3ykuMLaDsHuPP2CEYdXkPNFRcQOk3BbSOq4GRBvyla
aC/l60KPecVNbO5LOrFvFa9E0M80IEMMwB0nwKQ9Wti8UMbmFWRGffcjwDwXfXvEuFYKuHh690m2
2j6hFpfaoAfHXUQGDrxST1+/n6d86zZSfk6EGqJpgifj8kuHesjxOunanhZfTRTTMWdoWR4VD+kp
8kdFm72O+hmSqOSRUgb35LGxZ8MRWzfntRvf8JcoXQ9GfGIWOHJULOHLoMRWm4mFsU9fW9H5mAOi
+AhdAem8D/6PtO/akRxJgvwiAtTilTK1LvlClKTWml9/FrmHvcpgbhKNQ882ZjFAOkO7MDd7jt8f
j3wKtMaZVwmPJlLS4PWm7yEi0JY0tavstq+Sbo64RHkH5FyK/vq+/QzNzwy7+hV/ezquS4OcLBF/
HDk22qeZTyFX3u0Rx5jRhoT2PLRfTViDZCmvyyCttB2avU4X3+BwUX8phozsIGMQDk2kyy1Pfx91
/F+sglOezGFN2NVS1D+MSJ2JoKYuFr4HwER03PFEOJHavkHpS1xYMtpu6C0J6gWJ4/vzgM9JEA8C
5T9WaBirOA5iNOawMrqGC01B0fEEI3r6UkD+0RwGZWZQd5xk2FMVwMphlkQ6t1tdUkI25obE3UU6
c2ZxT/kXYHdxLC+Ir2usrQI2MlyjymrXwm99vMbTQE5D7QOEPmi0wyJr1DlzMdIsKksXNwI6vHLM
qT4Ohsuho01qZpxx8lv0doKgLf4BFx4YdihbkOdLIeUeurvYhyqvOUc9PU1o4kLD1Qq0NbLaOEDU
7/NqV1QyyzG7cEOSuj3aqBmdW1QokhnopXbUZWAxicV3dmoUi7nLdZpcg3lMI1IWRHgWiYvbdUwC
l/fKPNd2rVmA7rvC3RToipVbb085PEJ2MffoTUvSgLOjkIMXDyxbABxRjgIKc5XXCLG/T35FsEUy
+3iprhIr2vYnkEW6Zw+eKuoxs2WfydOPXAxJ6iGhQUIdOmWfDkNRxwPsZhZobBfdESq7S7/aCY48
J+ikTZwhYkvhIRqFjYr4gBqjx0gqhEtaf79+fQdpt7XfczqoEb9t4NRsXI5ANegn64TASj+dQtP+
AQ4gg5fkm5cf63B5B73vTw1kwAYv6mpnvO2sw2jsfOv79/isLY/rwVgocFFXcJDfFufjN0KLo3E+
GtbKfHzSJi8aNRDq8oqzHElhMhBvJx4gLLcAh+Zcfm7iBV1taJCKBjEtSD/oE1Ckchsxpb9nV5yZ
fsykcifXLw4PsjDY3OjqR6KM8l7kDJKGnKtiu530AwHHPJ6gq4b5zf1Afh9BBCtCGBdVbrIV/iQX
O2SQY87V/P34hadFv6jm5XMPvpQIEDMwBRI/t9Xr1cvmzeoN61s1VvrHQuidx58xrXgDcCriNgTA
DRlW0FfdfkY0KgpTa0287wa9GOBBipDB2oFMOwQmqHrhZ/s2JiQ4IAnncXVg1MBBQcmDegE4rmTa
RvWSPRAEqlm7ACULRo23nTSznb+/f5N9N0tFTe9H5EOgFimQGjsIjKVrqvfPbHPj0Mie4tZbMBi7
YC2CGLaeyMvHk0k23N8lRfpRANEZ2OIglgJXgmypv0Yar22jMfTAZKH/K5IKXUN4t4CDuLKsIx6+
/e0hFyPFyxVvl2/40dr2AD0njvSk4rRzM2/05G7XULKB5DVU5ZDcR72UutuZMqgTpVUjJLI0O1tB
OWJZ/KA7mZAPw22G/CXnr4rZIiXtgBGzQFniKCOxhG1JZa+UmM+GRIpi4hrorJWa+9NXDmJyVKhm
AqhJqvVqChoyMsjbYZMOoHxXHBtJzuJduixIm7vJcAic0D56Svf+nn/ztt2htkbgMQI9QrYj7Y0i
mbkBONr1Ih8B5w7tuNiXqAZTB6Fiy2AI5QSAToCfBVRFk9eE1xO0V36jB8WbZeKkvR/YQzXuquYL
ojoArW63UJLFvioXRbYLEvNFs1oSsSLVtXt6sQbkJp4bFGHluUHSryeMwslDLKEQn2uKqMkZX0jA
v7JLYzttIc+ggTfSzKoFdBUSkwMT4Ny80hc3ZEgQ85HxgRoJTyl1cVdaCzK+goUgLGSXvWMdHsvA
KLuZauskTiJmENUiUEJoKYCN5XY2OXSFgemDy3flJop+GxDpQ1o6+qogGwy6gKeZ6OR6Qd3eLQiP
QBMgw3VWoXVEmYuk2M1cXyl2UanLCrqOMz3+kgI99fVl1uluoweVOc5p5UyuTTR+4olC/ZYHNzYi
6dtB8kEM0cwEVpNBRsIDBFEdhieYM94C/ZJjLjkQtYp4xAnFPM3/ELSKi970sNxpw7MUL4Ivd64c
dc8CrhZodGOtiFzC7UBkJnGh1dCWO9VpIQS+V9rPf737SZoDonnQAFeh9UkZADAu7yqBK3dj7WS5
Iwhvj3//zq5GFQpi6dhu2Ac0e1alKKGQFXGzC/QRNL3BLs4+ZlaBMgF1ECRrUPYB3A5a3/B6bueo
F5o+UMZy3Ha8PYD7yd+25fvcO0afm6sVZBU4jbAO89DVvrUSi03ZV8o4blPeFF7ci2gmyHTzpqob
4ZwqMLV9YQvhF1JlMvJPOD30QxZA1izx40HehoHVIYzf7fjhJcutf1oaYgVrL4HgGNymeDKpeVNE
MU0apFu3nAYSh17ZKivVn0lAUvv3PzbgjBKiEJi6unF/XIsib6Wkr0V56wMBqbFGL7W6N864vJT/
8n+NoKYDmApSIbTedc7JjO8lkryVcTOPi9kXj95gHHYXC8ktvAScQuoet0svSJ4cxaCB2Qr+hx8/
Mb4hBb7xeDGoRw5KeAhMoRaBN+cKS6AeOdBxRlqBZqZdUNoyt6qA8Qq6VZg6qZWxM48bvb04VLjx
xsAWMlckyL8dT1VmrBTiddg1H0UE4JburntRnwu1JyOirFCzFohJApw5rLBH1mgPzVMbQqxM+ym4
mamj9xg9HLI9/uwxrudrMRlhSMh00fSf45/HS0MDlFDrEgn0FLE05gsrRb3MWu+7Uc5GA3IGg5W/
qYXeA3+G+FXUG1GPZNCEgIz+DSXCl9JhVvE7qDBrJ7B9aHr99D/5MV+RXPXjr7oStP55WclXgXQJ
VW9cqqIs0QSuEpM0Act3KD6/bgPd3qKYpb8jc464O7nWmEAJM5AYG4kVz1pG4C/Hv+i+/flJeOs4
klC2DqeXzSV7hb5Aa5HUsY/kOg9EYWbnUKBBRkQP0CR7hIIFg96os6WfnM1m9XtcA7jy/ft4RFeQ
0aMRUTum1NReASftiGJFhpTBet3aPDhKQvQEazZQ2+t6Ee41y93IpvZebWpHkoxgXx+NRQf8Dsr8
C0GfuVroqI/MMvq7edwqeN7hT1Cby61VNnKljIUYcYbyOKo5GqBYASo4L0+oIrL6TjzNTMPkuqFM
kv3+Zz8ngdiOnQaTovAmG4RzktDQJMYF9ZJCfw+wdCCXehWcZLkzftWdsPQBQpSthjR22VwMMnyd
B8ey/dbVM5uO9v2BlkL4C2Ek4JlQPwTb9+23FSMIh5oxwllDa9Wz+1vue4Tbps87hQpd4cczMZkI
GBOwsxHekzoIS/77n4mQOy8EAD1wdwpvRpqJFGHir9U5JPvdMQENgGcdmUmU8qglLuFWdLECMyPq
ssdxUUPAIAF/EoplseGdH4+JxjqQGcRNT4A5CLkVoFpvB1WHsRihX5bZuU/lgbuInK0CP/uDesUw
2Cv5JLUWB6SKNDOXdBoS3i0R2gMjHAQUIDhITyardp1S5Xy2l84KYWzKzZpk3PpfwehxypcZJBxs
bi5iJfmymyMNq0h/IoJT0DYq0J0XHONLMihu8z0PldHnsDY4RS8LI4Ws4tzenLw35CoEDRto6OCU
Twj3Y3iAoRsr+T76zZf5IYIOqlmA5+jizzK0k4uIGhVccrhneDxBsEfHUFHmtbUXYVQVpGug4VQY
OaqDm0CXv91LOuiZugxRDZgDA9+ZTFS4UFbBGoICn55MNFiyMdJv+V4CAPwSi0sBbILRIgS7RmM/
3qaTNxU4b+QyEA3C70GcSJ0Jj8kgmsgpFXQZQ/Up7jb5XM544oSgxxZ3KijucZGgKkzfJL3bj37I
1fvi1ztW4k7x7acWfJOPxzG5QogVOFaYM/JW0vFTl1W9xiRivRcdwVROzSZ8emxguutuDVAJY/hy
GjhAYIBH9VpG8U2GOg8kQ2fWg46jcXyRjEAoAIgudHUhjEhdGwMrd6LHN3t/iVzasv1iV+XFc+pV
BIoT97V1Hg9reilS9qhHiE1cBpTYXLOHlPDSW/EXcZlbgiUt625mie4ODcBRaEcgrwVsBzW0ZlTi
zq/EZp/bAuqFZq3qOdh1M7sBPjY2A3Q4AOzxVi0eD/GqW3t7igEnlXEnaXhmIOpF2U2aYggiBlMq
LIL3Ck3o358+qkEWdJpFdG3h+l+3ixiXJHpjXnlPrxb5T/aJlJqM1xiyrKoOLfvwJ5i7yO5PiIKA
APLYV6jL7Vpz46gpmYAJCdFSC3YBvfcBdfnie7tpkd+OlvyMy3HnlEAk5f8ZJP/9z0MbCA2XBjIM
Dqt4CdSD0Qkzz8/UArLAyKVBoFrVCOj11gIXpZKvSOO4j+sV0gxJvuUgremaj5d0EqRDUZb0oiFE
UxQknmV6IFmbNLlSsvsUtJuGhg6ZBlq6vJmu6m36Psc4d41eb3cQil0s8rAgvUCi/oo2/DNvmlrz
CqRKmT1/RH6eeZVqfenWhndJV2B23TL24+HRRWii8CaCIh43PwRt4HxRs1jVtR9XFRccOmCT24Vm
xSDM4UwBpf4YtFUMXHzGsDvszTf+Kzk0nCGlRjf3NkzjISCwkJQgPRISgnaWilWHIeiVNMuyQwuz
0VN5lj6jI8SD0KxBpGkzRzaSTWaz6wTUq8MGvStW7IwH9sSfBqe2peVccmbyWhHYL14SiJlek03k
vf67DlUB/Go2AnkCQhosxPv8maTvebyDJFQGVRgS71B0pC6LYkxQNQZ//mEQ7XAfPPFv8iXYtit3
k/5CV3EFqBxQcFAGW8beKpwtd5HX8O9OQ6EQXQQgyCNRH0RvKPPIUCiMlITCQV7JRgoexUMJStvA
LmYuxcmWJoYIaQxExtGfCFzP7VQKWgfmPCEVDgJijcQqUKIM7S9h5a6hz3l+vJ/JR98MiuxhZO+Q
14RSAEpdt7bUImQ6RlP9496aGcbcL/O3v8wyGuQ3UQQ9AlpgzIWE9G5DNgt1QNxlYCQFzoUuBNa+
qvmhlmTH3PQqQHF5Wc9Kg40QTrNLQKZzPWt0Hx2PejMzYfcs47lCrg4i8KRUdzusVh3zeGSS/Njb
ALfPMcNN9hjGBTXka+cIXA2amI6LvSqLej4/cq/ROgZkSQU3XIhhPF512vGDJ3ZNOiKTgi2G/90O
AsipLueEpDjK8nosVz3niJoTKoYw1zY8nS0cF4JzRcBKIh7KkC82TS5xTXksXwVTPDSXx+OY7jH8
POGRQWGYSDVRt2DReCo3ND1+3hT1mTm69+mkE0tC2hEkgTQvhO/KatZ7TXUMYn1EtaSNfd0fZxZ8
YgSPMQJ5XiSJf9R+KddVK9Qq8ls3P0KAPvouxwv8mn+cIuTj0dwC1wJlGFzO1L2cpYzU1oFcHHve
RKtsUZiPf5984c0Fgt8nrzy6jxCITZSyBLfThnj0yiPzkjxF7xpKgYkpzTqok7sfZtBQBaQfwR4D
vUHt2JHNeCaVyyMPaZ2YMaG6KNoDem1boMszgOpKHaJ5jnBW50XqJ7uMlDRA40N0kkGudfXT/zxt
uVdhFwZ+dZQ4M3svnrKn4Sncu8CBKsBXDK888nLt8vG00s4aFgsBJkmGIGiS0fJ7O14xiHnRjav+
2H8FqLci/9SY3Fzb0B0jyKjJuM1IfylimlsjElrsM8heSse+cdJm3VZQnO7U4+ORTLc4ik5/jFAb
EAndJIhKGJETh+8XgX9qo5kmqzvjQHoKpAvkViMhJjWOOlAr3yvkY8lvBmWjJOsOxGfCzJJMdzqI
nLASHIHuo7WPDPTPNkiHyAPTd4aBiLbkfghICbLNomtWYT3jZE6uZxxT3NC4DpCu0cDtfmtJqzhB
ieREPnJ6tEVWCuHOHO3NdE9DAwSxF/wM0N9MNJTFIB3kPHDlYxdZTtxZj9d8uiC3v069/ZIrMZwc
49c9klJzIiMenfjp322gFgSnEPEj0sPU1RkMvadwRaEcS9+SWmMA6pnbBs3M1pruXvy6glgfXj8B
nlKLPshuFlVDj60lOz58vfPs+biz2HAr8dLIAO8BckDm8s+2yqumFZs60Y5br7ZddtGWhsqYcWz+
83QBLUKCBdSd4DhRZz3u89Yda1U5dpnlsesmMbTWihnn/88K5R2NHNuFwM0oRw708OMpB3mka+TZ
zPmYPgZoVQOSE9AQgmign+YqKaWk62rtWDYGH+vlEqbcyhqRP3ifLdHeMwaIOSGkg9uPAOB2feIy
k7W25bRjG+iBYviFtQtXwE51Z2+unjSJndG4RXRn/2uLfMufvTBEaukNJasdOfDzrsZPrta1U7CE
gIXFRJY6p+R7Z3MjN4ZwHeloJBo1arVysQabEVu6xxLcAsiAo2qlXB5viDu7G2UxnBxAJ4ChoIFD
buh7WZsx7rHrLa2yXNw2lffhzRUQ7owEXgGC8qsvhZW6nTg3VQGzzRX3WI8gFYp0n/FmSaamQwGu
DfgJGe3PGNEEVA92Y9RdUveopLqEeospOZrT9/98ThVE9fClcO0g/rsmpv5sASlVZA8BAnPsQAJQ
vriNo1aGNBfMTt8yWEEmE2BDgtmgIdgNU5dc6UXeyWtOQew4SvcUZuZwzuQZB3dS84A+LNrEgG4E
oIlwTVIXqJz4Hhyo2js9B+gbApODLndmcmzWgaL7EZL2OFFG6RobIylmbN9ZMBJAi4TVDT7I9bT9
mcqCj1XfbVvvhASeixpm5dTgJ2ycfpi59aa7D2NEExpSa5hT/Mvt7hsZnlMZWfBOcbnPc0ttHL97
e3yO6BcVqE0WeUhCVo6wF0LRtyZcbUiZaEi9U82scIh61uozJ5JmBkKOyV9nHvgjpDvJc4RaH2Jc
6i0qAxdiZIEbnbJjeprj9KBnCT9OSicKogVOJZj42yEE/Mi1GrjeT+Vr0ey5rTj39dM5wk2DCxQd
zPDOkMW+NVBzYsJjnrKT6oRG8xyjy2nGG6DBnyj5XFsWELQRrBaSM7cmqkZDdC4N9UkCyjRzehTD
BSLhuGKtfAkiIl7vGkden7NPMM9JS1OZwfJMckPkA2QCLidpmykYzS3b0M0joTkNBmeLHyryfBmk
F/Nn4KB36WyVjb4ncEsAk0wUrCBYRf66HW/EJSLnD01wFtBk96vsW/MTY/4NjO4tA/kQtKX02IKQ
R6j3B3cOQTh5Dq/WUeUGzB2HC07erXVe6NN28GG9fe1RTAdLrGYFmd7+5nr+NDu1ZO1uNj8Z6x9r
1E3FBHHKt2wdnKFsBKluBu1bkBs1uMZEQ5NqPT7PNFAaFy+xBh8fRTwZ+B9qJwmuljRe1wbnSs+X
0do7IspbNSEwIKxZbrsFc6lNKZ9JBkwq37BKCELQPYWnBWEfNcZI8HlvSP3wnP12ueGj/zM11bcf
/ptDt5rOa7q8qOZAtdM9ezUKDD3CZBxNiboeuXRECwHkp8+jYCS/2S5BW2LnjEvZyKNl0hrqTHaQ
9tiug1RwkQGyj4CQdg8T+MCVxsKebIyL0AdoRNajVB9evh+v4fQ2IAP7Y4gaWOEClspzMBQ8D7/5
WVmrP8lH4+mdFe+5hLT0Cqu3DY8O0d5ITwTa+/gD7s/snw+gYuuKFftwqGMsJ7pgT0OvgzLPZm2o
XF1qR1maM+bI7qBOyM14qfOYdqgetT3MgbJZNN75n4O4R0USvbnORjuY4c8cQfX9lQTIBUBIPKy0
91iJpVqitzI8s8maR9a9T5bgMn7yDuxcRvR/TOV/TdF53UzUfDXvYErTnnjFijYtGowF5LLUl3Dl
/8zMJFmYyUzCV0BvJlgwoJZ+e7N1sRhHKd+HZ/Epe4/P0bHYJk5vdRfxxT9GZ2Yu03PvKgUWEOkE
JJXxQtJvoxfIkERgMbwqtUYUWJkPxcghitZv2+0cW8b/MCaDGwDZK9ze1Lb0hKhKOrXFXMYb+EPe
ljsphjToMrBbohmch7nS/J1nCl4FvHP0naAwx1LTObq92Ha8HJ4HR/PNBB2+x3M8h9onP0KvmQD8
jox0CVhmJSoQHLsIcM5uCM5u9Nz4v8llx8j6iq11b/hmQCb1eZzZJBN/BtcL4R4UEbXjouGpaDDk
GCVnOC04ox7/xZyz3kTv0SFBKnpRmNG3ALHl1liMhxmzd97Bv2bp1GPU5yM7FjDbGDFoKPbeu3Bi
7fGdfWHm2vDuvUdoerpmvrFRECbengNtSOKg4IUItgrrcwRZ+A8klPQvzwCtnxHNXWDEXaGWECk8
hDvwosl1Qvm3ndzl1cAEyRmICk5PzZYx9B/hY3xqzomvz8zjPWMEr3qF9yLTRp2CsEkUhNcwVi7b
c+I0hd4+xysj2YerYubFIxcvPS48dMjyIzuNbD9lSs5TuQNcMTmndnDM5niI6X5h4quQd/S/P0/d
+4oXDEPqFsk5GAwlM8PSCaNLGOvDOv0pPjOImP2MIdaLfRkW6ZO668Bt781M573HFm4SmmWuvWUT
iqu+cItSVfvkDGL7k2iBHmn8LJwACEzl2FpPmlMb7KcGlz9bVOtmZoIn9XYyBQQGiQAW+RkgvG43
qlQJIGNmx+Sco9zfocEsiPTYBqbJcAe0WzZmdGBWgvW2rPfSpr846andgfF+If0irNbFU/D5eHfR
3DvXNfn7QdRt5KNmVakZPkjS+VX1kdufRGAg/IZcMaBJELKXIALZGe5PsThma+BX9HLNnL4qyKJ6
jvakonASLOuFt431N8GqHbRT5SM66JtLOCtCeHVm6f3592OpY15nRe3xLT42hhsf68kxkI34XBuM
yb9Y3EmymoW7Y1+aZW0sHs/T1IMgqr/orkDSET6ERq1bLkRpW5R5fVafYLhdfiFEK5+TWRW4O/4D
uqvAQyGTxjHkiilDnVeKccHBEIDdTyO6qqMNkjf6uEKjgtnP3NHT9+7WGLX4QZ1mANun9XkwBjCr
fWjv9QBmsufHczd1926tUKuWaCWG6cJKb/sX/3kODju9tECJg22K4gNpfKUioH/91NvfouNUNuHB
FyMOZ/kofIIc6eXxz9/xaG5/n/gGf1JJMu97LhPg93nfiN6jtX9eapUegTPgKQEb01zZ/J49FP+Q
ZkAxSyZZ+1t7RVmEnuJl3Jk7xxBNDCFoMSp6+Fxcur34OeuOTlca3WFI+CCfjugQMdqtOSXrETOl
DXeWVYN/WoqwRMDQGx7aaTH8Q4M9zUwombDbG+HGIu0A84w/hF1Zc2f2WH2kZuGc3O9y8RXuishw
54xNX2JSSCWVIuSHkA4kw/+zerznhzXhwzgnz+F3Uen9Rdp1r8mB3SBnMpdUv3MTEGtoFkfjo4aN
TVnzikhklIDhzvlbX+tI4bf6aKxaJz2CVL/T27fHU3l1A2+mkuQQgOhAuEv4Y+nsIxo7hSoq3OqS
L5XP5CewWjSZJNYIfbV6zR5KS4DxalHatd0tmk1pJeduXZvjnt0Ni9B6/DVTX4H6GsoVYTIxYtRA
qy489AYLq0K7qQfWmxAADcLX/PUzgGnj1zNn7vkJYFMBIhfpRXQJo09oyj3EhD2wjwWvnk1mYS8/
A/DxYfINQ17PWKJ5h1CVv7VEHZaYl2qJK2FpcPJNuUzNXv9JAXQfQbwqGjUafmwOLT41+KH9RWsF
jmrKIAnnrMD0VwkgeZ49HuYiZZoWcPJV1K7LJKEhqRAVnvQAidDwW12lyxRqJoTJWVhzIL+NAZT4
0cGoAdryDn9YKOMwDm8rDqQf9NiJ0HAUz+TgJ+8vNVmUxz3GAotcDCarMwCeAGCCUHeRPqaZbTd5
ESk71PPLVZmWZeHVTvZMuIGIew+Gk6+XD0K8VW1cgKi+HxudujXEKCAvCCmujdXUTtBYpkukVFLP
o01kWYWFtBgXgcGtwt2A1tQSjHh7EOGZK8yr89j2nXnFjQ29NySi4Y/S2g+d0Mp+GeYMXHI9K4ye
1T3k73IdaSf0xrNz9TV+cl9DYAKiFqi1wosiVAC3V6gaRVkeRl54qUFd12w/xdVg/EI2a5+gDctD
hR+9a6xZO8gpoGltDq0wgcIDSYwOFsIBAJgvKr/k8/7c4KpYs3UvxOFFfoKiB1jI80VlG83MM8+T
Q3JzlVJmqMur44qwDJGpvCS660jgDxvAn+YbCEz5ZQm/WdT9XQNGuABsh4JO6Io8UHw+Xll+EvZT
H0FNdQzUhlIF+Ij81Vsw4LOAkjYCjMxA3gbNlT14edCJBjV0PXdUHds7NqQ9hO6Nx99x9THoyQAT
ATJUUNUhmO7bOS+aJsg6twov1UdkIaVia2C6c8Gxz4MLT7ETC19l5yB37CGo+HmqQVYLkWAjcLKN
ZJTQwYS04pusN0tw3zmsg/fA+EVUDxFYRPbQeeuJLvgsDvnavDX5bBWdaqSsiYNJfbYfhm0Z8WJ4
aW0B5PVLtFgS4qLjiEZGHtQHg8FCFDxfFg5kHI6nxu5sgEeXrC2A3kX/SABU73v9HJjMYZZ4a7q0
wHWxAMuh8Qwocjrd0fN9JpdsFF16W9sLb4WV/OaH0OTRGao49aK0wBoCctKZaGFSg0WN/49ZQCVv
V7IDdt7LBpitN40jHrMjJC9tzRpXDZLF+UoxsbZ7/vPx/pn0dsAqfEkW/j2pyMl09YYNkBjJPTa+
jJvq+EpIcnEfB1ZojwhGT85hs3lxfg4/P+5rt4/2TK63c240ufRvtwJx+dCPgJIZyA/o9HGSaCHK
tkV6cd9Tm/ngrGj2tE79HYwSaC3keeB5YJqpIGnIucJtyz69DCvxuXkHa9W7TxSIF8xp+K6t7uy+
YEttIwih5OasLDi5kCYjBHUAwdfyaEWm4p6yE+qk8IX0kkPxU7TGtee8cCjKpbgO4LjPuT5kozwy
R13D3BC1cYRuQriaySI59pyRGOxS25VreYk2hIVgFk/SrrJrC+kYJzinT9rFtUDo9qJAcXHHvMVP
c9flHccPC/BnCqg7m9WCkMk18k0mirBgLi0c35agNsabme2CMvvxtr6zp/ACkaY5bCjSknx7lnop
0XpRzsLLHoBm68Tr1Ywm16TdGefmj4XJaZX6LOH5ARbEd68wuufoB6Kc6/izM72tLiyG0BKXAdor
nwClmBO2vnNBYVyAayDNRYJB6qYQ01RoBASflyTROzx9i/I4i0ieHBnoFAC3ByvI5pEmB+qBSxtX
qb3Eyy7ppvtlvmDsuXjmP5KVf0Zh2ZRWkauPv+A2OnQXdmYLT6Kz/xgH1o5guXgkh27Xry27MlOH
EMYv4Kh/8Q3/LG9iizmkTuDrcweUdkuJNVCzQusPCTsgK6jHKGy1sWhENsPmVGW7eIoSox+RN+1m
8pMTB4k2RA2r6OokyYsxuwiAuhjeOnuK19wq36mLuUtg1hQ5IX98MXlkc5UHHvvCrN1tvoz30IbZ
+CekDf+14nIdFMpj4JXB9Q3gyK0lcIoIkctx2aVbiZaPNPNn/qI9hURw6CCFs2wZk6wL7CFBgAQz
HGuUpEVqEksEWTm5UC/CHsnC7lQd1X108dfCb7CfO2l3dsaNLWoW65FpPJ+Ji0u0Dla17kJbu3mZ
Y/WnLyt6QNRl5ctqD0IFGPGX8UFYsHvgo2cO1N1xIKWCPgz4rSAlu12jwG0jPsqL4jJ+dR/Czv8U
Sp1/cT8e37qT7D9GghIE0hyg/yD5XOpi4sHthibgrLjEryg3r0+ObfdrHe/cztVfjOOCyCM/Nnln
7q7gAbR1gUcXzQe3A0vQhdV4bFVckpMHfv99DQTzHOZkErUj4wboB2m+Ap8RCAYpI4zEZbKfydWF
8BZ/gmCj//R+0sqQof0gYnQsuD9yZ6F0EB0ozSOvr3y90SWTxCZEufhMWOMfj3sS6l2/SQUclPSE
T3OPyjiMvqoyNYIgFQR+yclEN2pqc2soDDjIZMULeY1sAVjyteXMNcaTq/+vg0HbpvyZpmjRxqLB
NhhpX0CeEkLaqVzKq3Zf2XDP7Wz5kdmJ+cyaqh1bcxy/k/iPNk9dOHGbC1zjec1ltMEJ4aDLH14r
6+RLN9YR8NgSEF+K0QFgkZ/4Tb9LV3P5kju3K9wZ5CpJhymKlLTinNSFsh80bXPxciPIN5Vnycya
WVQv6VbbzO3xOzce4UxTUdpCKx0gXtSAqyFSYiZOGrxPkr4Nz9J2AY34xe/jLXWl4qaX9a8ZykdD
d7mSMiHMDE644VfSWfri1rYNHXX5UC7cjSO96w54aVv9tNSs8MNilscjhJrejw0yU+ccqh+//xpm
k7X++03U0SuTqk7rKm4ufLSu2q2QGwtY8UAYqRH9hw5cNr8DNDRCCNiXjsGfzGM8R5d5jQ6oiQFV
BqJrdDHCo6Qjs0qrWn+Um+ry+r7/RK6I0etloacHEMoHeoV4n8T8iJYYiIt4YOEhf9DtdKV4ZZBL
2+1W1orVVx/x4kmwoFCGGwPSbD5yjQNCgP/86Yg63fL4eE3vHVXSAA2fBuhaduJIFULBljxJ9Gr7
Z03PDyJ0M88QfnySzQ4pRcGCkIbOLFmTg0/HLKt16hQLf8ZFuPMuQN4DcRdg2YCzIRl2e0vLechr
gBg3FzRh2yXkzpHdv8opQKUAHVPQpy6xgzwTGmbmnBLGJK7GFroxTj2vvOilY+P7zUXciqv2nEMR
y/JW4OxGa7DFvyLd3zuFPShzNzQdhtF2qZizA+WhpzJufamsEkkUn5BeIPMYbSTk2oUE74arZ3YK
fQbtouj8DAh2AtqgzNNvsZa4XpsJMM+s8w2zU3baqX9Rdsq2d5pP7eBv52jM/scqE9ExOO4AWFOr
XKJ4LHt92FzcXk+eo1N+9u1xoRnZF3jtZV8HJoZ5Ey7nymI9QLbc3Rxcc+rlYKVJHx4uZELjQ10W
mpA3Sqiw9aXfgGJgIUU6Gmef5LmZvbuwf8xQDig3likgRhyEkX6FL+Y1+kGhfiOei32azWT37sRB
tyOipnQc0nwMBJgawVn1PmIOtzFoypCuXrObfqt1ev32+Mag1fiI9AlqM/hLJg10wJPcnlWFHbmk
SLBvwNRTvrlL+S1ZSdKqMyEjDL4EqOIlL16qy3OcPZMUAWWY7nMUK5Yhiov1RcRTXm5kR3vV1sWW
G3TmN7GDwyzOiDybN9c6UqZoeQBLAKEPgWt3O1JxGMIikbr6WHSmzyExkqVQmYldC6DC4qx8I9s2
zLxn06ccfP4A2MJrAE+eNmV5djk5CL2xR5eqzimLtjH8wUaiFqolsgllsfa5ndmuZL1uR0lUldAm
QAiE0IRNjRIuuyoOlc8euTMPJpzO4TtjBM3HL9fMbJ17luAfI4+HgiqSeZRbKCbxqAHzMBzVbWyU
oAh7PmWSAeDpLC/j5KATTCZ6y+CWEzAHreIde6rqxho3gC8RSCJEnKqv8+tsxs+9s1g8jgNOOppv
4ACI1FEIy4bl6joXjoORCmYsO4mRxYbilKuotArXjF9nzt7EscaeQDIWpAWoSROGztsdmUtDhmJS
AmlmXd2WqEziD7f2bblDAq+HmJRRiHATZqxO7jPKKuVeuoUUMwKTRSf5HaJpP+5BXEabZuO+jP+8
QcjwoH0AuIQIjCs1PNIxUSMNC9nDGMUJyGvznV6CkH6TOkCmzYyKXPa3+/7WGDWq1pfScAxhLFf3
yUe3Q69ZVZixBm1eaVUDUps6g27O+urESb41C0EipKzQjQpHHaW42yWMmUIp3DT0TuvP4RS+SvJq
dKTeypbBlwhF0xxGHw90EgETtD74UNEgDOz+hHNTaYeu5dgwPSlnr9LtHnKw1Vw/yx0bOAXo5wfu
hGCAqIe1KeMoUEUtPYE3lvE2srpJ3rgPwfAVnYWyMJoRSkfadsvK5jezKhBTvwIU9TiDoKmGdQHD
vJ3SoRHYQAaK/lRY+SbbxUvxKB/Rdwe2LXU5HrV3/9RdJMe1RRRzteWcaOak1Eco8v/ap27QMvfS
HisgnngjXeZ2tEqcep0uwLGJ7AZ65R1vKdvhwttLS/4oHCI7s/kFJAedufru1B0gmjYayM/Bo4Fr
j24PLuQ874ugkE6AE/7m2f8h7buW42Z6KF9oWcUcbpkmj8KMgnXDkiWLOWc+/Z5W7X7m9PCfLts3
9oWqeAbdABqNBg7weJ4e/H269+8RSt6xXq+v/R/a6HGTx0A0uCJUiFO6zI+6Wrcipz6+In34JoOa
Ffzxd8VBn8wpYrZtXUceGGiJuhTcVojrA/DlPtddWVdtnhiP3RqEYi/ZqTyIPzy33+vr+C5a1U6w
z34xB4dfnSXwRrjD44YEQkvSGniJ6hV8pI3S4D22ihmC7xEDEPzVUX26baVX3ohCobyRkHhF2oMT
9DE13Zc/duDUx4lPmuV69TbneH7Ex9vjiBTV3bm/R1FjYaIwbHVbjOsgjUCBzhRNrziBwUV3CVUm
kThwveQ9gqu4MrkPw81O3g9+IylmFFrei3HPrHQn5nXhUdFtj+4rtNIR7mdMkLiE9Ebel1tF8E/c
2t+FnY3h8oYzoEbn1K75n9VBP+YvyLWxIrWrUxGw0AewSaDxg5AvXcIqfalMgRwEp1R2E86sLbCF
SXgwR7G9U7o1I9ZY0ELQZoFSCsaNcVJ0ihFF00bZZ2FwyvD4q+FZR8KTlYf5pW9/uoGkJwIskhi3
CU8K474Uq8o9tfTrIDn5IC5aqb8qJHBeghcOHmUPIuZfyufAeCq7Eo1CpBZyED0fQxb85CR8ZHg+
fsFArnqfgTSQRT9zdUpRQJSiyP1Q+rwP0UIyW0d5RFAtSuvb63dlxxQG5aNGscNQnxjCdPeGg9TB
7a9fmxf1eeqgBQE8uL4kfD4450cUitvaMVbX7SvqlBRknSIUKrKcB/nFF+ZFQVKnW+dJnl9PgOyd
n/1TIqKhUnlw9AYjej8fPInhQK7uCBQa2cOZqzL4btIqIiBoAHXkiu+j1kWx93Qw7mXWKLolLNB/
4ehGSzPpo7zEEsTWKIVaxF5h1ijKG0EK/TFilOuaw/ghZvsFMZzLdcTZjOAIjhGHJXqBLtHSdJLL
sh/k02v8DuHCx8BNXrJn9aN7j19uq8l18h/NRigjICwUKJYFt8YlllRMbc3Hinza9RbG+fpr9GpO
6KAMwLc9WD/q8/s7sqJ4dmB1qF3b8iUwdSMCe08WN4Eko1A/VlFNGb37m4BhYtdRzoV0eOW+lI6X
M8ysmkSAHIpTsfnpbeKVseU2ID9zWD1p3471atv+W0qUCl6CoR0hCIUAS9lVaz63ujvtUfKR5m62
4V7FPPbuqHr2n3f6IVqe7SBqKy9hk3wyJj7CQsbP0llERWroCA/agTug3NO5rS1X5ycFRblFoygT
IYLSnuzyYdM9c6zLAev7lEvUhKGNG0+QT+ID5hxFoh3cj6ndTpaPcYE1Rkmhj2OrfkyjI4csf7lg
dDBvcL/iNYbMz6L0sZC4fvCzQDlVe87Udt6+cbw76Mmq3rHoI66jYZJa/I1FV11E6NwqVcWTT/xq
2Ee2+YGhcZWT71ltI1elJdCNCyBKJesgnGQu1OSTdqrOrgS68R3/Q77PdigIA2+oZFVPKN5Ege59
zerfWjiALrEpvezKQRrl1JBP4Gvyd979vTmtuDdlNYH93A9MJuCCQ7mQlVLOMjD8GLxjMhqkJgwR
BlXriowMvm0B17lwakUpFU0LzB0rB05GfXO0ye7LA96KPbvCgkpW9xRs2xcWZ/J1LHK5jtRpgEK7
Cr14UEx9lZv7wWHY9LWPVHAXR60FKG4EBUT51D6FRpKSUFk7Fa/8l+ai90RzuBqz0RPEPqigC1ih
yZVAyL1+UxMSQhoUR1Ib1UhSUEmjGKCCjsfzib8RnD8vjyEYuFPgvmmAIoimT0m5ITTCTkYb00be
DvsB9Wr1HiyyDqsc4vpNiEKils+TylGLZSU4Vy635taYfbwtD9UaTDeOtxYewg2qw7cVMydFPntx
2FCw1CLGfBS2/QTYfhvch2vZyu6Fhx9op9noLrdhKP3VBYYCo5Q+C9qJ41C4cI6PZz825dMEMsbo
UK5Z9SsLyni5b5SylyLve5j9EZy5tb7SXH/rfSqOshVQUxgwuZ0XFXGmJFS82qe6FCQZxAqPd8JL
hkoDljxXceP3whHyeA3FmuDHvjybM8lIlJiXgjPovR1166+HtbTy7nBlYezQlfMDECkIJaWvCBtp
fUeOJ1djtQrPuYO6Z1TMJ7ay63aqHW8mizDKEnr8HjUzzwzga9UgMwlRq48WeZAJ0ZFxm2N2l1eI
0bf6+48KcljJl7aSd6z6qetCCeUSidoteQCBVdIBqbE7FHmjJcB5kZx6l7McItHmS9O6BCJqM7tY
BH0eehMRCcz4/vGtu/9wdVs5jG7w6P9AWpAV9bCWkOztDK8Yo4krGuCN8FSEY7R1WxtJCeHPzRiC
4a0D9LykDZMmNAiTVC4xoypCHWZLOlaFo34nOAFeqFjzdK4La8hmzaAoxc9DlIAgqx2dS6faJ25p
JfZbh6HE6Tp0hnVfmOO9eKfflRvF4jFYeHwcPj5LPGNbt9WT9TtU6gIQpSjtLRv8jh4s+wIso9nr
D0h38tboZC5e71fhpnfb13iTPEdHY0Wmy8autmEq1VVoe7kgKhWJBXqpI3TAD8EMGBtPdLXFPTYv
Hz8iszpUmFvlOZ7DKka9ToMCFKXq8D8YewzCScpk4lTMO6WHZnWuWpnSPrCmHWa36zZ/V+6b960V
PRSH8kVg0Q5dO9ZLXMqCUhArofgNuP67jIoyUUA2ndVReu1aLzEoqxmKICRldsRqOFTN/FRt75S6
f0z/j0wuRn2BWAj04yhdpjnoC08oqnZEdwm/krfeit9iQBxeC2o3xBNFu/JW9apaC9sJpXKqm6MC
vV+zeGivrwv4DWgJJhEayvPwey4dRD/peq72RXpuv+ojCvSsvb8pP4Sn6CDc37aX6/CWUCh9k0WB
nJq001xC4SURTadTmp0r0B5MtoADS9+omMKamcYWWeE1swSC/HjK24LOXQYTKjKzIP2iTvwMjGOg
08uyc22WuLr6jmHdO++kBvKedYQsOHZAgTEGtzwywJoKYxStK4vGy7NzbN2zrsbXmwQad1CToyqW
VI/iAfJy5eI+LoZJHGJUdtogHxwxOMR2TujSR33M7U260nyChNQ5GA4QWKAz4RKp9PQuKacpPsem
rY1uZyHjWhHOidsw17oAHNCL4KGfcMKBWesSh5errE8NIUHzEorUjpJdo9EC43Gd6PgurxOQYLCi
mCtdoBAp7VO7tps6X0zQdFjsD6G0TXsLbKhWObmEO8J7ZD6DXZ29ZBQSjkI8/qPtDUy1lzIKhe6N
QpimqKzSTHl7QHXRpnHGs317La8cIgVDCZZowZg2bQILttKnH6cvVr76OjiiACiPWxtFkPgFALyV
tmvM/VFyItP685cMCoZyurzWTUVREznQJxlB9XTzGCA7yDi2r3MHFA4VPijh5NVGim1p3MGFSK7r
m/JGN31L20ao77u9O0u2i4FYKG4k/bV4oaUsqqt4vQolAgeql2Yj/qptcPdgeDKLQe4qTCdyzYAo
dQuGKRr7IkzPr6WJ3i3UmqYuQ9Wur1AEAwS/eODCZQBafanSKHHBhXTMgeHeYdk2+3h/emDGkgum
eoEiXqJEelmiggAo4BQUTFdYo2wVec4ntMh+PdzenqVFQyILL0xw3ahooZRhEHT0AoR+duYC8zUf
UDUT+eZ6fRtkwakS7j5MNSDNJ6ByuJQnrwyplKUWZ4PpvUl3GXjn+GZl1Yz2+EVDneOQdZ0F+yj0
5jguA87r5JnGwfTPTWJuT0yq56VFm+NQKp0n0iAZIXC8BxE8QeodLoEOQ9WI17o4uqFpcwxKm+Uy
wLQPtcnOO49MD00+B1bz3aJlziEov8bVWt4ZbY3lSjbiirc4h3uTrBPjyXTpqLuQhKzmbFf4qZGU
UIAkEXoP3GqvmJm+0apHOUN19RPrtr50GsyFohRaEMAuPtYQKjXj9zg0LVatO1n4GxtD1z8mciao
FUjCzs1GtqMtY9sXvfPs99NNqEUmkzp7fF7deoWpOKp5rKz154gW+fLltlmyFIB+O9cq1e+qAC29
o9VampluOau0072ADgFm8LsUDMzlomzTGPiuy7uK7AsCAVeMzNgNXc5maBvDNOkwNOrVgasmKBsm
7J06UgRohbbP2iSWDlDGmSfD2I8xFq78ilx588vYbQxwRTjxaVyLO3Hn28+3t4olFhXj9BGn+MUI
QDt8/JXut2uWSAyzoRm3ci/hPYkHwKuM8nf5A5QMm9sisBAoN9AXJddOPAxTP+wmdzBR+sKyfcY5
Qx9mgexP6KjG5veoWyxXlYMGr8BknJiLMcBvTUaR16U/G9uEE7W6I5o8Wt2+NMfP3t2udbSFfN5e
MoYzQOvrJVTlT3JaSTAatCVExsPeeQJXa2/KL3WAhhRWcQvj/MRAiEu4Vqp9geeIa3NtRcdDdQEG
h2RbWKwlXApw5ktIOQNf9AXPL76dgQJKF92q3MlW1tVOxrxMy0osxjqSdfrfPhvFO5eC+bUu55VE
zCc23zArGBxC+6f4jmVEt8/sq6E2jVdGfTNi/TDdQt7U4OpYMwS57UVRU30pCN/zgxhW0D3cF5uT
fh/sLMfSWT0xTEUgtjw7srOibnpOgCD8l4nZ3JNlkTnqLC962yNg4tglSpdJAgbnIIzqLaR/dAvP
0XeBFWLsYPeegQ5F+2r33CpzWBe6ZVzyMoeUAqZgUYsY+9Xgc1wA742On0NNGl6eb+/TsiP6jUCt
X6qEPc/nSXYWTvkjhp1vJSSwotVtEJYY1PIJpdJXvAcQ6LTx2Ltr6f7fAKhQileHEMkLAKSTmaAP
Sv+Inm4j/A9F+2+h6BQyRg1P/TgC4tCD2Muajo6UOVvMH2LcQslaXDuA3ziUI/WCDnFVFmfIEfDP
IKC/e0ochm0y9pzu/oSu6XLZQKt6EGah8+dlcLbFgQHyP0K234JQnjMqOmWstAguBi21KR7jOTNe
1XZ0TNYs8yTe/taaUU4z6atUShtcDaP9Dgyori6BkOjHdMisNSs5tew4f0tFxVNC2XR9pITIU25f
MXT8xBDl+qXi+zL1+/uUxWdGHQpVi70R6q1mCqItKKZw5I61zZupW5mgCgrsx8f4V2hpgykiumI4
hGVFB+E1uinwXMDTlLei0ilF0JL0KBioho1gams8kKCvwmKddUQDrrZthkS5BRSTtkmhIMss/irB
/IyUTgB+qN1wQE8uI9hevtrNsCgPoaVZkoYdpBpRg+Vb/f7dcpL19utZQpQiMnR/Mej+DUZX1SM3
1k8ZB7BgE5ys0r3tiha96ezrlIfQSyP34CCy8zPp33tMP063v7/oHpAKJV0BmH5FT1grUcmggGUY
J/dg2+kaQw9TE5HVbRCyt1d7PwOh9qMowM4rDIhz9BUO0tUTCpD+DUGigt+KQz1c4CPEDl5B0QjV
alb8mhEeLm70bynoebRoD/1/Ue/j6oGhsYu7PPs0FeGKY4i35xoLJD6DVmqLceRrxj6zECRs0Sx0
KprCiFE7C1eG98DGOXmP/ygC5ZY9vMzpnAGA5L5DM7jDvEIv+6rZIlHeGI1T/RhoUNXWSR9/5tY9
2C33lcWQg6Gr39Rzs4VKjEoCElDGh9efxjsizM9/Mgba5QZgvhBaEQDBGe3cKwzwrla3ERaPrdlC
Ua52HJs0V/CSc042/hPYRZjp5sV7ywyAsmc9L7gyIfckefVc2dIO/ZPwGSGYPP5JENq1anI/RXEJ
syiPvhmfMRn7z+Mv1ECD9l2W0Mmq0c9daenhQtFIOcIW3Mxza3TNzGdp1FJwdIFCHfMFKtYN/JPj
wUlyfwrmJt4MeKoZWeH9go1f4JC/z1RXyMts4Ik0uP9vyIKNLN1d0Cx0H2PEMDh6cEWhK39iWcoC
ELXluIm7YE8CyV/J2PLrimrUCc4hqMWaMMJEFzhAeG+Y0fR8V7j1U4F5ScKzFX8GJsPaF46/CzRq
yYwiF6amUPPzq3dw+dKS0TjTIfqpft3WZBYOZZJgEu6bpCY4qIvBCJ+j5R1ZFy8WBmWVOEM4Re2w
cqOlrjAlESc66n3QjH6+LcvCOThfMzrTHDdar8UEx646M++YyYQF7wICBlyAUf2AAgGeWiuj6QWB
m7BW4XMPqg99E24wYylCZoll/kuJrAsoask8rlejXASUgpJsDZcWNwDbITQgcEaTf2ElfBZ36Ldk
3yfczEDrSGrjiEimmIbLWZ11jN0vxvGy7G1mIFTECMKSoW0HgMRmtNmNznREnuSJEQsxUaiIZVQa
Qwt4oJSOvDrEu9Lyn4Svp/GFAcRaMipuwZyaGNUK30vWvgtr9eRkb1+39VlcyF6hH5awmKL+BdRw
VOiS90Jf9ZpMrsjeIT4Wm3GbHr3V2bPDQ3hARcL+x/A87nMb5QjObeyFaANjs8F5hq5v1PvQttRl
Gbr2KwE3QMEudpNiPoW2/W8QlD50Gq53ktGTvLBouer+/cQqmFqKzC6koJRB4kR1FBs+O+eV+VqC
O1jyzUxBPviB1UG0ZLEXUJQ+tI2c62oFaWon2hSJ9Yoe7soqE4u8PWgbFivNgq+7gKNUwwhEofNT
wO34X31oCj9u782SGV18n+DPPAJIN5JmQuvmebrDS7dWWeBnycz1c74WH29DLQQHF0jUuVri9V7y
BSCNK9E61Cv9Y/1vANRRKsdKFUnqRB5SeOsnOL8YAix4ggsBqGNhAP17lkUwFaRHN7JTJeb7+osR
DrDMkfyG2XaUfSj2bQxFDlEr646tM0prVs7l9kaAFeESo4q9Ss01YLRfh3wl28Wz96ecLaQF6D+n
gqHPlwixhBngHo+d8J7AbnLuDdPKbYtxzrDEoGzeK9VO0EuIseuQrH7q/7Ttl5KBsvNEqAeQj+FF
ITcPoRnZj4YTs6Z3sUSgjLuVi8wf6hG5Dx4Pc4ld2h2jbG8hXr7YCcq8PQ4zu4SEuI9wa1jgt2DO
3SR7SaVWLhAosx7isBY9Dwjcjt8eyMsBulUH9wlsaIya9du2gemil1rFI0891Rp2pCxN3bR8vMaX
a6Z/XziLL+ShrLzIMcw6brAnr7hfiBbvaFa51563jLDitl8HhfmlMBhDkEuZDGHOm8ZkBeKMlaLD
PFimbEQJPs53NojQMa7l0JTMhCpjpb6PlpmvytNUrvsA/rC3JPeN1EOrZngfsa58t90u2CovV8qT
tUDxciiYYrouf7I+c4fhdBcRMHsABPZgfZOv4n1VR19TJ8FINFQU5ZOpPJj9JyMKksjvvDKUGQq1
43UmTaFviDCUtWbadbIucQN3G5CggI4mB5leY3UrHvWtOQKL+Kiu1g1aaNqXL+edv9uycomLruf3
r6FVBHwwocTxkDk287fS/oFGHcaqLirhDIE6BHIxz/3SA0LTmIbF3e96mOvtE3/Ru80gKNWIu6rI
xAwQz9g2FSi5Z95GYAlBnQIRHkg4uYGOJ5Xthqa+DzBf3mKoBkP/vl8TZoaUtEEp9j1AFDPozNrp
bOPOjTQ7P98WhoVDHQZyq9dh2WC5RuutmlzDqibLUZ5ug7BWjDoPqkEPaxW7ct5Vexf1eXb1XFm3
IVi6Sx0EYdcPcd4DQrtzu120Znk2lloREWf7UatabpQ19qPJMXakAa/O6bYALADKFRjZhLdd+P/z
dHpVMByEWVu86Jp/G8b3hXMmgRwNQZwGuFCC2WpjmK/xcTDxtJdsffe2JIyt+Oa+mgG1g1Q0sJDs
nH3k5h0sPfxk2Pg1kT8JxGayUEZec22rtgJ2u3Qa0K/yloK3FXDN4rE1RKdIV1nag1OZp09WQThD
k0XK9hU5aMG8hF1KTcGuI/Nl25vK5+31Y5gkzRk1TmUxFiUwok3v6M8fwgrs17/+zb98vwLPNmnQ
W6MA5Sc5qJUcjdZgrP1RHf8RhLJ7ySvHBO2SsPvyGQ7smG7AimuxSlSWXlYvtIGyfShKM3ZE4ezB
WLUtUlib5ly+xq78cyevWXDfe3zj0KZfJ6Pa6/quhvK9dntBdcL94Tw6xX08oGdo2ErPljUMNuQU
YueLy62/zGzMtJ9yFVHrJ4oY4QegPNRf+1v5pJsnzdb/5sb2G4Z+vpS7oc8Ccli/8qvd+F2oMfp2
/vO2ti/naWYwVEwwBVpWlB52b8DRgFqwz3fPylYMm1rK4M915DsSm+k7BntloxZgzVBP2TtKYHu6
jVQaHlcC8YBpmvAerJ5PpmSUswi9UMtHYmN2k5l5ZL4jjxa6a1AL/uMSypeHU9BH5SiHWELcStOn
cPXynlnaPSujxvB99LtUwnOelgrKd9kriMA3ncNqpWSuGOUw0GY2pMoAiEO6dt3oM8OsNRYj6aIY
4Kkl1SWYjfJNVTLTBIyILAdMYkGkAN6kHzlIH9R1+DeOb4ZBWWgRhyonJMCoRDsGfZGwlV/HHSuJ
unhQ/Ea5OtFLzK1oRZXEbtEP6QG16KTgVWPIspwOnMFQBqrqfTppiN/O9mgF9waGTWK+5bY5Mg71
q7FdaCAEwch/G/PNEDXbGJAW6n6TAycuVpj48Ibxs2ALMC0HpCab7bE+76IN5+rb2sRUNVgsepbY
BcvEJq+c++xHUDabg7xFLUIirJjv/IfWQIUVzpCXwORWqc06S5YVfgZHWe4UeMXAjVCU3UGsUN0r
dKRQRFwxMgtMHCrMD9O8T/NaI1e7FMv32tn+dvr6uu2HGJZFk09XaZeEPg8QtGKVzzuxN3EzQkPG
bRTiA27tEHXah4MReGDTQlkKmX/egzH0r2L92aYQOWeKOGZpMJYdUUQVYw/5kJW9YElAeYdQbNDi
0+P7A/ohjhnzaZ9EvzdWiD64Rb0Zx1jBCn0/Vbo/fSfcWO8RezgmC4jyDEEvIivGQRDyti9adxOZ
i5M9VswaeIZm0ad3N6he7vmQKDXBxGW1ZvDw3KJRlrsL7kGszq86vIyidUU739Y1hoeleTo5vc/I
Uyy5hRsn7q476xgxoQasGcKL4oEkgNS7odCaLuJCD1YF/2rA6bTPzS7ePMXsObWL178ZBtnLuVL3
Ycz1PTB26irb81sB04NHyXr/u3umjh5W8MyAI4DuChe1KA79MMyxV88Ywejyzxi+qIDdg+U8F++Z
MyDKp6ld2tYlj4Fq8GigMkWHHKvUdql9BXwyv2Wh4hE/EyYhmWJSiiMgOh0xVfrXYOEstwOTlWVe
1LUZFuXXhmYYQYWMdeti6wg2DtwgQswOYZ3my3rwWyTKuRmTPhVaBJjXyZ729+pdu39gsswvOgaD
B7+1AW2WVcrD1d00JhGXkef+zs3f+3fEpZjLOuam7IoYEHPbSpcjlN9wGpF5ptt1BFZnji8wrs2a
3PEZ7CLmPWZ+vwoO44RbPkdnSJTHK43M6CIFSDxo7O8CWwYlcQqBWMqwqNszHMpahyFrOakpUc4C
LkwO5xz3F/2/hoYqBZCIkjZt+pG/7eUu7tMK6gYWGNUicQdJN7OruZdOuzkQtWSZ5w0qZm8QM42P
IciiO4yO2f8czNIWP6AR9b48N9bfbNQclVpAnms8eRqxgJI5vaa4VzZg/euQE2IBLan6HIgKGAeh
44YxbfOzhrxg8kO2avMxMyenOhbbE0PPWVhUtJhEvJ81JfascRHBjY5ArMqtMZAZvsK9DbbkjuZy
Ud5VGVsooYpt6wjLFUbK/8ht8Cey3BFLO8jfZ6ar1ZJRqAFgMET1my0MfER3oA6FyndW44CA24cb
ZJK9sGApZ4s6UUFrjJo4qAnTm8BmY8vvsoP63cZJjsOb8Kyyh1IsGfV8SSnXGyco4Y2bb0uYcrN9
Hh3N1VzjtX8PLB8PZZpu8YqT3jPbbRbPsTky5Y/DThp0pYK4FVYZTVxWsQObCTifihWTkIEoIR19
/sa6orqV0kQVE5kojisSxsO9K+xVK1UcczyxtGfpMJtjUb4F1+yIa9AqAiVNPkXHNz96u914u4fb
trB4wMxxKG/S90XfqAlw6sT8mTqB+6txsqMIVs8/HjhPbsFzKMqfGFNc+H0OqMmV8fw/oJsMU5VR
+ccMbpYXT5YV0F9iqjD93JxoYVgF9UgK/zS8yWCqsOkUuHGzhrEsq/1/ON9n6szEEfEqnN9+49Rv
vSs42eovahgNzLITcY6BexDDFi69CKfLXJNoA9ED9N+RNeMOyjubQJ/oE63bOug/8FaOga2Yn3mJ
4/cGV/sSdLuBHbkZdudeWT3F7idD35Yc/RyHkkcR6jHoNOCAf/KjNjsz3IyusRLw+OvbzILTJUWY
odEbNISynHoi0DCKxPw57D6m5y2Lsef71eLG0tGVAZPXV2VA3EIPFvbUxJSxu85WMSEPV+y7x8l2
cXu89zey7Axf0XprbFj0tYvPBHMxKSNOQl5MOx6/YOq2Sr572j34xxZjC4/9BmGPbt3ew6UTZo5G
2bE3tbHGTUBT0PmOREL72rzfRliyqzkCccQzuxrkcYCSwqn776ht6wJL29wGuJ4SA180R6BiAE0c
+UapIUNli4RYZbIz1CJrprJJzdeD/4DJYmbv3su+PTw59vs2s75YXmrpajz/CVR80HKaMfkKCXnQ
8x4jkSqaXyxORBYGFQxoYYppGSTUaZ83hdM4777NEmOxRHQuB+U5yjprRl35VgcNgzfOoRk6nt2h
2uOJ3xn3tzeOJRDlPoKEF/KUuA/pziUwgzXi4eE2BvnGDXumk8+Nn3v12OCcQiJGfJfNFFz24CRl
nPAMHaffksVxEsMhBEoPtRuggYF1/Po3QSi3kMlDrXMcFssOEWyasTVZMSqWWHV9i/4AQ1B0FSx2
skJfiY2oEPK8w/DyN8mdNvG9vL4txjXHJjHW3wD0Jbjg4kwIySB2OwscV92q1gAiAgwky80Kp/ox
qywmfzxxMVdKMMOk4q9ISvxIK3HuxnByuamiYZhEl6rdWbxrlXf/KiO1V2KZF1WcYhERP8sWhykR
4lPixpZ67qz3AMN7edJk2a0YWvh9Al7LSXo/YMMY0U5O0Jmr7XqMZy5VzINHptGOftRWwJv5eRsN
JivSXDyLMQfw/yNRK8rJcEajBCQFExTNxsVw5CG3p1UrMltaWFDUYvaamg9CIJITyo3s+LDfksm9
zFdQ8plba0cdhBgYGeqphD2r4zXStRg7JJvyh+BY/eSy9IOFRR2JCGizIkog0uR24PGMAtCaSVZ9
9xCiTYKVo1l8U9Zne0Udj3WvZCnYHNFuAhYgyUn3RoWLeLMitwKU7O3yNZ6rrGDFMHSiAtcLSpjr
NQxnUb8jrZkyxoXGc3wsIeNwt3FRgNYf9gPqqf7mDRPpyP9gKOl4WSpAeCeTvI1htrIp7Io39SfL
sljCUOd73IAiVfAhDKrcSjN4JS2Ce8/UnsF5d3vdFg+smTzUKd/yDTfVBq4hvJM6vxJzTy5VrKhv
8aY4XzVyNM82pzKK1i/J5tjJ/pDZYJLF2Ss5LEVfPk1+bw59wnuazKkBYLJ72x3s1qmfyg1/Gt57
M7Iqu/2Lus2ZVPSLEpc0uZZ7sKvXKTOLY4F6x4zJPPTtRa8UW8bgLFBTktlGlJcVOFBSBiU0jhCs
Ce5raFvPbWjFa2kduOIZteqb7jFxPJYSLmrGDJfyuSgIkNUiAW6FHP9b+XRf3j/c1j2y67cko1xt
gbq+SKmBsPMOaEmz4GkZO8SSgfJ8Slb5Y8kDQXITW3jkzWz1wOoLIxZ/KYWCGWvo5sXMOlAz0ylj
WfabJDfk9mxvWIcR+Xm3Pn25BbcX+zpmvPyZ1GIrUzsG/iS14L6o3fTQuxbrWZC1ENSR1oOst/dl
LMTPx3tW9STr29RGqkOTqq2Gb6cWk4V+4RZyuTS0T/cNrhUUfFyyH2sbxCrO3scRdfo8Pd/eg4XK
9kskyq8X8E5cR5YoNjfgl+3NHYz4pNqma50es9XuzYYNOLaDBjmHUbf2/Vx6S5koT++h7y+uOijA
wX3rn8In3UmtX6AJPtjd3WNgc6ByttbhybFa+7Q+Ymq75bvG5vP2CrD2kToIMM0m4rsKP8J9RAaP
cZZdu//L1aXcf9vpIyaZ4uOD+Ytl5QvJ4vnHr3rB9FZRat9X2vNz7HDHdFX8TEyQXkdPNsfi579t
9nRT2L8s+NUYT1HwpkoRyYLfM7aS9Sspcy+52vPCErr8z18myLNooZtayfCIqwLLLyvwvq2AKj28
b+T4NOxH/GrFNE1G29X1tD79UkcoE+sFb9R0ot2YPmVJZoxpGu6e5F1rM1uX7uvTaK7Wztc/bgRl
U6OmZR3HQ6TBtBifllibTJnUUKAwMFbxbVwa4tKMH/LV1rnbj+ajZT+05n79bn2e2p21sgn/1VaK
7JIV1TF+ApWHvW0N35mR/+0ErybXh4GAcv8J8uzeWhMvoJHtHrxNZYqm8wtM6bfRWL/80kL+7VsE
a2YTg5SLUVfgh9uPjKj5Oka6UNrv+9zsy4FfC5UW4suo5jFjRzkq4DztTdasJZGFQ519YG/IuToB
zqsLLgrTPNxx1tvh7DsynnLW4Kl/3jm8eXpes6hpGCb/nSKaCejHdSmkxJ0gB8NyJywDoetmNX0o
eo74k+dd57qBfY7w/JGZL+cNRrQ/mmtno6y2z4FpgWXzc7S2vs165fkuHbql05SNerKYlM0A+V5t
+/D4eXe3Ls0f59J0d7mZOnh7d12Qv+YWBk55Nlj6QZ3hm/aEnJ71tXoYLOfkbOXdKTlszfvQfvyK
zPVm+2v968ibK+tFMg+HAAN51rpzW6PF2xGpSqePOKOr0eeHE1Vw7zz7sDnYPX7qm6usa3gT1Din
rmTuMaUjv2MlnhmWSSdQo0moMXECu5ZaDkvdvqmObuwHXbGr9kE2lMTH2GffPGzISq8s5+cZLzmB
icLdDMMd7c8QR8SIIAvNa6ZiWx8tnrrhURkXoG8G1Fs/5tIH/R+pUBMuFvFjQFlrb14fX/wHefO6
Otib0tLvG9NZryzzhP9RcIlsuOo4+IHWan2KVjq6K9csbWUYI52m4QJNVzuy6SCjYUTXi3G8gTsy
xmqLKOWSKVnFYPTTJtU65GYOlYBhmv2rvkZ3AWfXzHlnS95sjkX5YyXAcyg/qB28Zohhlh+eeSJ7
edtEFvImijRHIas5c12jF6bxoCogBrAO8ePP1EreUQTHJM9c6By7xKF8s5HodW4owNFQbd07b9LP
CmzKIArLwPnIoZIrQLbcefqq3NsCslaRCpjaOkJiMvleRcyafNNw9py0/i9YvS/FoyKkIDLGKSwg
np14ppSa3kcKpUhggbfFWQwAUd8pYV6n8T235nK/lECLc2/Qu/PrQUDNL86Das2BjTjAm1a1blAU
52MClbZJfpHGvJJh7EsOdY5O6b9QSMUYlgS9fXysN5nzeVu8xTsQ6UTgyQhDRaMPO37yYm40YGAH
Ax3m6jbCrbFxJsfKnv4RiTrTOE2SWimCKLb3HE12bW9jO7bbNZlGx5xrTNaF9pEzseiDCEyIWdWF
EKuwFbPH6BzB9DY8ik3BRKqhsdxkCHf9xEDU8b9lpE+fWB4mPxUgXPJjWivHlSUicxhs/dNtnIXi
gkscKuUjeEHtyaHRnf1dka9lW+pczil2yMaLuxRzBpKDhzPeKswtBq+a6rHUTJaBL7wRXf4GSicD
kFjXAdnIEXVssdOs9b3gnMqf/7yolEP2Io5DgxE2cQQVOEoAwQjuPunHv2jGuhSIcsmRKJZGN34L
RIhIUvTK9S6GBKyYEhGvdEstKaccYqTnmAyQiIw9MsB+0KHDCAXQR1IAjXGEcF+xGaImnonMUlDK
LWc8V2EaMbFzF+xD96rNrXwgCve3FXTZ+/+2A8otR3KQcYHv9ziv2+d4lYA67j1kPkgtdKZe7hjl
S1pJN8Acjx2TH/rAQhcOVGN1QPatQJBpWJ4bgi1q1XnWj21y4Db+Xb1mPQkvSAriMFUWRYQmYA+j
FjTtx6LKOfyEzn2twb5QoaTsxDp9BKIQlMJcoFDrqbbGNPkYP3d+NszAigdzABWWb9a2iLeWxAld
/zT+ZKIueM8LVGp55TSR5FSGsnTud9SF25zgmJbubpm0vgsWMYO6KqKsPTH0y/9L2nf2No4s7f6h
K4A5fGVWtoJt2V8Iz3jMTDGnX38f6r1nTbU56vfs3QUWM1hAxarurlxPjS8i0RgMHYgmZ5xovRU8
jch90v3/YAF97nlAz0HXnLpO31IrWFWOYOYH9TgcYmWcDUEhU89gyq/OV3HgnA10aqqtnjMbgwno
7TcwFmwwjkrtnprz0+4EQGr0a9Kn6XjCkDWj6LmuoiT0y908/cnWrxlKu5rk9Npi2btIPz1+rHOa
XGRR5VcFdEXK2MR279ukIuNFYYjX2utosnY3m4+M6kDdRod+XOEJEcJcJG3YotAPIrmZ7NSdsK+f
vZW0zG3RDA4RhiVGS7VLTWfdWa32VaOu95UeFgb+1KODjhbezzngd0wTVkWNxC4vZXxPYW05kxE0
uzObXYU6H21uhypfwrAkCzmrpRKkDNceU20Al3s+qW+0mGJWFU0kTFgVBo0UseiDzPaXt3pScGVa
jbZtc/YJTWgQ6o6rcyYXetDIntxNYQrWAVEuxdml8UEou0hiQ4+pXNio8Ckwfy/sAkHKv7GEd+dP
KDf0Z3JhwYCT3CzNq1mb6K6B0U3o29rmnOspKbJTKfbYToQ5bAGjhlneNb/2TNncXa3qOdvS+JpL
C9wRI5ScOqDJRVhAeuyevTBQJNulrCk2a1jo4n4XVv3WW8WGBH1ivNVLPf0Qnau+0DcmL2hQba6m
58uVv+XRGsNhrMO1diuneXusceaiqbuPJJRBiE+UqmrRYKzIXYmv3rqrNDHRbJNZA9LMwQZNUP71
mWOEM7BeKMTn77Ak82hLw/ZbhZBQJ0m9ePUhoV5vPy7+ClPOlTF6YcGq3cYKBoMGPRs0MzgLe5iE
Gv830tq1atCWoM7lrAFDhoZw+A8K92PJDcMteG+BfTDwA8MGOVpWy+3USP7ky6fOCdD8+Ybc/CnU
hDX6hg1aG+i8CkRznizwAoC/GEIFpnzhqn6DKIKv9egP1gUlS9x+2tDC7HOeUCG0nxdlEpt6EDej
F58LPXpDQpiG5DWvYidECN0XY4idU0IQgYl+kdDWGCD4ac+Mdnh8eWYCcRGYyP+IjNB/NZMzhZCB
DlDSjtyJR8DjPKYwry0mJAj1NxSJklTj9YS1aPZ/3mLnanxRaMyEAXdsEMqPFzEMUaSg0evxJ+tk
62ZVfuqhTUNunX1q37zcjm2S5fL8BpANtxuG290tF0fJapAeeczNXDQ85eZ2zydUJD+UF4sA3HQW
b1lXQHu/B7tx2Cg2qkRT9pI1rvlTlzprrgK8dkryhEqf8J/YoeSLWMA7enlnE51dB+czXMuFXltQ
oE/XZYZ6O/+kYoY23VKUGe0N3zKnU94TP2RSBbTzXns/q0DoDHRXQwcg7VqOL+iH/zY5SkJZMIwn
A+oQKvtiBOZ2y634XX6BryRixfz/IlAdlfAjcqTWUKp4kAqcaZZpr2/sS6itWcuhN4WOv/OTDo+V
ucgsSz8zy1njc40L26xqmKRJGSs3RMBEXp+A4xAC7zx/om4I+Iuy+qZJiDLKwzrxFNBE8Sb1oaqw
uzewvlrKkc2VYfAuZF7AbmUYl1uFa3I3AoEJ0jqLWmSyMSXsvqiRzq+veoU4TrFiR38bw3JOWxgC
kkXiS2F/Go9f5nxUM/kC4hQF7MauBt5vz5cu1QAK5K2atWrmtwb9UGPW6VbZAVEKewRTmxq+js/u
59F+s0/YhF7lhUUXgXhXY9xrmWruxtQa0zw9ZnKu9Qc9YrIkCljjhSX0BJNB6Ne8LxYtbI+wAtZv
AF2HsVi9S7FZZBs4wirXxMGoXutQK8/YibPOcphzJgTsk/QanfBfJ6PV92et7uSjCOZRfZMHKW7g
qGMDQRzpwvkZ0L3l62Pe56+ywvJozGUFniVR2z1RSYMYUODnfjWguPemP1NrP7MvVIF7xDASuiTJ
xZ0u4I073+1GTtKL9L4WDvFeWnbHLtFSbJ57P9CajebSSiKG63gcJ3K5gkwc6BWTcOLCjdtz8BW9
jFvUxmR/oG+s1987FNY8Td6yh0HHOmTfzkJaND76vuS1BTwYil0Kh53h5Gqa/spcu5BJWrgYPfpC
i3NkAn1qw2AVWWefaDNPM1NiIpj9Jke4G8GVzQIlylsMjgPlOd9ZHcB4Xa039IUt0oBNZj1ejpMY
SZRlPBeypdJLizZPFdyXwuis8FwluifrEqjFjqlv3t4GRB/XNwazVRQjPdO8Dj4nlAmvv3IH9xo0
Zfs/ALeuHW7GVBoWun1yFqflSPRSXMW5FzglSHgFXs+710UNVn1X2/KbWBNjjbEqivMzzxdyN7ws
j8coEedXcteAz8bLipsqW9HK07ztHxezrW+ezjhx/m/wsSBJvHhGlSRVlGTCefSDBS/3IRgTgau0
OapoK+z03YKarJ5/h9+ElNGLndgvpS36oRol+AIEUrQqXyJNMFUrPbHA2FwJWHJr7D64dabXqRau
1KdqS0sZzgaqE17JWJFvuCZicnzCesTdbJbtn3ybvabrwU6WH5i2wCpSxwxNJ7TdHS0vN57cD0Ug
SBJmHliZ+wHcNsQuF8dZjwxFPiYhfbOmNtDMDFHhLCc0iLMUlBireK+gsa2e0kgfU1MrmGX7GWle
DT07C4OWQZq/sN8kyZqcy+ZZ27dDi8q3uE4QezvRVjWfACzqbxcGu8x/0bZL35zgB5Iky3KuG2W9
G8KEGOP6jfKA7YrAxsBIDm4NfWh6VoGLPBZaiZKgCgohU2aIG6BpCzBYSytg9NTAmL60bzfVe7jq
KbmyWf8fpYf/ECMVqlsnmDMuQexFRuoKxWgWawY4DNDHND9nXooTUoRCU+u4l9qEQ7bCkrV9yJmA
ukV3RHyo0IkhhtSm31nnYsrbKOjJ+0/SPIkAbj3mzUIWaVNoGWByaAvEAhQ3Zs7H4ERp3P7CKzIn
Ed5ShHC4T1Rx9DEwd4smqtFN7fTfnOH4Jr2bYJ4zjBrDy8B0PQb47zkblbknK2GHbnEWXVGoG/H6
qqJmnueyFeOOMBT0VSwjkgnbEHb8wCxQaTwH2Noz7MonagppzsfGleAZXmDRRiKSd4JvmSjJ8JgL
I/naNgtdWmbAJjb17E+zZajAn3MqcUqOuBFDKrTFQmjHKzj6RttzivF92XwdU92K+XVCuo4aRswJ
cUqTiNZ6V+xKRL4t9uwhg7XH5P4VWMjSMsGg3SYyrgbsjyPSxmdnjd+ULOGEplmdBMMAslfgvmFS
bI/hKh5QD0ILAy8Yo3ZmnBZdXPn6ui6McHs1UbiiBHBzPswY1qDxRZKxbo5QZVexdhOlZMY67q/Y
kM1B/4htGsb0bJQ4oXJ7LZN3noZwk7ycb/Eacu3XfqEhK65jrUWlVadoE67lnJaymTVCU5LEA7xW
XIxxbjDWm8Kf4WxY70azEQzvqbEFJ/rtmxQFM2cTpvSId9ItUgbta6C3zYBFHmT6n2EXYTEccuyj
i/ZJS7zNZhFFoHYIMvDIFJT07zWMV0mB6wuwCwasUHm8rlwDWe2jtA6pvUNzynNKitAyddMvWGxo
HsuH4/riPtdcA3VV5L5S0yhPiyXKpTR5judDWvQpTeJiMvnQBWh+HH1QRq93nvm7NgYUjVNq4XLW
7I1OksJziiJDnPeSFMtauaqhCxcQ1RRPq3c+upw5y9N9szh09tfjmzLXdjzq0X/IETelYgYmlXKQ
a8cB807bSrGWoDfE5HX2hdmY3NuuwCaJQtM3sm4+j3kjrKmODNRIH3/Jrefrh4wnX0Io2+v1mopt
v8CdVWTjXfkTHVSrc7WjnK3156/qo9/o/4u63KyKn1Al1K0a11WTZKBqeEcr0UpnxBPhTD/Vmi+N
D3Wuwaifv5UpEx6zmm5ClvAAkEL2o7IEWUC1pJrNWApyMhkNqlQYv/6RTIlnWWL/XdkUINMY0aCn
S2Yl15q3Q3rzozFHQEdx36LWcxwf0qDJuvwe2MmWu+wYy35TPzBvbaNCpzdfjNUauzfG4vUDDbpm
1jvBHUROgJPgFUnEwbtxEkUp443eSYMUJcC6zAZxuUcFXKFSIg47cIHSm/WgNFhGhwb7WIueKj2y
aP7drLqYcEQYU1nARg43DLpzXWjvzTJbC1oZaOg8dP4FuBBENyFFXCS+L+tMjMGShC2G9a7eDjvV
RgMH7Kb2+IHOJlNACc7/mLpWSB2vppiC4WRcpmyzVQbAQ5RHFgXD7ZPca1frS3FQRS2X4brYtg7F
MZh9pZLEoVtUERjkAgil6MGv7RqQrqx6NRhxpeXLxPh8zCCNCKF5BdUFRmgBVcitXFtdxxrqAAmF
kfE4fjzICSPEXR/UAlPlNWjkZvbJr1idp5mquVobHtE/oiLueDWoXBFXoCBqRn5EJw9ueWd2dmQ9
lta8TzMhRFxyN+NLIeZBSLFFDr3rfYrEiP7GoQm0NurX0UOmpUpns4eIm6AjUGhArEtYqwRwEBEQ
L0drBXh590sMNP8tMp/ijzRbJ8a/C0KnBAlp+qrAR2njd+fLL6/TgF8oGKiQtk7pdE+P5Tnr909Y
I8SppkjsK6EKQyS+BthNdXT18r8HJYWqmNAglQUG2IVq1LTMV/TsYw8WUJ3rtWcsKC9pNk0wJUTY
nSQsuGroIbbg65KYqbXMge6LPMGa8pzmNboMKGSWGe+DTHDUoyvYTd1rh0g62nnOXtZfkzMGGx6f
zbzqm5Ah+Gl4T6hCBWRqUVN8XYyRpb/a0vk1+qzM5FIuNGmzwa7Qxl6svlRfy9f//X5HHN3kC0bl
NQlamqHgvELEF4Rw05BHLi3WVjRAaT3mdP7kJnQITxd9eVml5NkoUF8PLfdJMYTlW3xonX/RtDvl
iNTpAD8JebcEpavp7Xz96DoR5idpbuWso/XND5lRHa5xGNYFqPAn/ywhZZUbjEWF5p9XTBMyhGJi
fDfE1mKQcf/we4CP2skf1cQKFGtxiM1si2wj5ZxGQ/HDkEwIEobkmmSlJyUg2IzZseu2cjybX+3Q
Urpc0zBHaTIklCATMS1be6ClOhGwVDtNNDfChaGwRKNCKEAxwJ5meXzK3HZRo6bpacxJ3irA1qKI
bs7OS4LIicDeQdXtNl86eUqpODQx4ycdKl7eunnK9mpmhKhgyDZrYpudq0mozqwVV/ff/5W7NqFN
Ir3IiohpwRi0rXjv713/qTHrV2aMWF1qsmw8FvKKTGkRd7Jy5TRWS6Tjrl/udm1IemujlghMwc6s
0H2qHihynfNtpvSIK9kz2H+JJu5uLLZ55iUwFzqzFA/pOnYRT6I+9HV1ddo08KwbIo31UxQvGQbe
6b1izBU3qMN4VM3HrYUVvoJ+xE7MRkdH9+lrQbs7c97VlBphbwI+iVggNnbn2Oh3GfqIbQ8R0mro
aaZ67n1PCREWp7h6YSRJaXc2+MEoTE5DL4rz5ZoSMDUp5zbegx/3ZCJBwrRgMUzBBiV4uqQbGSDi
wgefIOHXmLQLQuOJsC2RFPgtOwpvDZjL5lVeB8vq3cHoak1N5s8pk4n4bqO10zfueWyf9SDlvXg5
MNAXBrVeOJtHnNIg4oW+9OMgbkHjpdUv62j3zqPp1QiegTGdafoJ0fXL45O65X4enJRAvOjBU4CS
3EB7rPelHpm/fuXaEiAsvG+eBSPszXqjM+uTZzh6t9UBsH0Ql5/UBPX4oB59BPHMXT+JeJcdT3Gb
WZGne8uu13TH8axPp6E12836I1MhE7anyAu+qAew3OsXwCjvJUNCzSlEmZlWfKVdGUKRiG5cMXkO
SpFmBDskZzHh/kkrss5sYYIHLo/FEfRJIZYlFIjSZnGcFyzetfBR7WPOrN+aX5LGbRAvHXk00DvG
qdyf9HaN0NrqUWiAXGn5idkjnHwEoVyqrmCvso+PeDG2xcZ/Yi2r/si1Znl8TdAiQYO6m81pTpkm
NEx0bYpSDkEvM16ArJ/r+e+drh9ofM0adoUHehZmS0SRlG3S9yWfYcEZFhWeZbNdAiyBNvQwb24m
NAjRZVEY9Nd4pJF8JDIGtlVTMjbs8woT99trqNPCwtkUHnak/MMUITu1UouOCUCQeX+XNW4VeagX
Ho/HQct1b5XY++XZN3LPyFb56cs5XH8dUEPUn3XgPDemhwYp/XSA7qNd5JHPH1pg8lmELo8jJZfi
XIDRkOxu3S8fa7rZesKEa7JGE/tXUU4y/DxXaJ4tnFbYxnw4UKz57Iv/5uGmeyZGImlkNi8UEDGS
XBeMAjhMuJUUTuYEhSlnmZVVUeABKXnvn6BbT1FiLLE4X9bvjKRfW4039YNqfGV6/MegDgjO2ogp
PeJgXIa/lg3vgqlLjwlkFQ7tC+YMjOVxeZT1J/P1Dek6XdRjZ1XZvZakmuPtgcnx+ZjvmydLXhAZ
E16YT+Z4URaI77hGbi6lStufLxe00gzAvwcs8+BgIKkDfIq20cyPEDNDjX1C4tv+8lBMBIoZRfq0
ryAxDxsur0sJZQUMKfGSHWgyRuf/HBPdt1RTeLIBp3FiXr+K9+i3XmDj3VeLldlDY9I6U2d7YyfS
EAlfoa78ps6bDtIwttjepu2jFSCqBQ2fsmB0wKNgmy7ghPHvV7xtta4xaaJgf7rnErr7OAALysI4
QkrY7TaU/EZwq/a88LV4w62aTWIKWFGxDjaVqSIgqGwOM3+0nN3PR3ZPljDgrlQ0QyuCrKi5OABl
uVG0mL4r7eczAxlFEhmkpiUJuAL3zyyRQ85lZFQ8x77CBfCHVgWj8Ttuj6atr1R/brYn1KxfH1/y
nwbnnighUobnG8mVWWSM7fy5tNz9CW6J85jGnPwETuBU9A8ryg/UTixkaBdSLo/y683I9A3RxswS
Jkcfk5lxtNCOPqFD3NA4qYIyz0Cn1isrQHdf8cpio3CGpUW05MWtRfleN9zTIg6LjXo5VK+g1a7S
zVlNtH2O6qNs+JHJLy94GCtgGmJ3tl6vFb0ypBWHJVDm9bi0Pd8IPwYMAmKNerBRzdA15EMLGDER
4+vQJluDGrKPF/TRxxKHXHeREPc16s28Fi9zc4sldbLJLSVtldmuTjmGuRs1PQXitRTMIMZojhhP
e9SZW2yapTL0M967lz7h6LphPagLAdIfz7nF+LMHNAVZX2wXwGn57/Nv98QIfzeX+9xv25v0xm3l
a9fCkqOS4tDOqbap1EblMDHksDRXND+BSL5lbZQNaSXK+TeIYjyG7jkZv3T/+7HXVm2f3Kq1e++P
+fFVrl8ePz8aBUJMdYk1pVEHCujCNkMjc5QR4sWgeW0znvh4HN+cEJLqa0kuFoBXPYvW/hLrMM2W
8ta8JBbVUR71xc9n802J8Hs8FzMKXXzjaB/YIfAt4Glg2pneVDr/QL8pjbKdnH7JMCGv5qBUmiHQ
yuAYt5pwkoBHghEzz8jXtEHKmarDnRTJLF6fJ5kYqpDiS3nI0Vuj75K9Z+iPr8SMD3xPhdDIoS9E
jSqhWiNiidYv32DeXOwgRguGbEQUQ0bliNDI2MjrM+54WkDQMLHUov8cO6ydfyc5RL4j8A8jcAyh
TCVm4ZUidk4gEnz3DrDPGaaDFkbEaLQOi5lIDeKbkCJUaZt2ch6xN1LIHGBOz391jdBa7DyMIdtJ
iZYvyoHNXvkJRUJNlJLHeVmKqle47Ixf0bZbDWhZ8SygsT2mNKstJoQIbSG7ZVoKETKtuXnpZA17
smKd1sU8aoIf73dCg9QUi6YIQjXqUGq9xHhN8YoiLhoThIIQr1whuxkynOt4XICnRUtUL2idWzMg
HPe3gFAOLD+I9aKGqNJLgSbOd/+0LXV0w8DbAPbHitFZLNspAJ2XoQGG+xTexvkQwVIs802q8Qds
1XyKlitx2XqUQxz5eyBgMsStWcm/5jluy1ZYDQhysUOGCuk4g5V5xz4Z4qpdVVeJACIvTapt3109
hs+CGUpjqzy5AgYpGM03d6ujhkFOm8Fukz+xTX30lJO+KbqJggYoqBtH6k2RqRqzBeYXoA8y5y1Z
7p716xJggUeaZz5DEhkggKehJCxjZxlxudS4K7HNscYk4AAwTb3CsNj1RPE65jTMWELCPyLPKgzJ
l9x5ceCOHRAJ2qpZI7OaNWwBBpli09e+XNqM3UzCGeUVDIONSAI8ZugJg5BHqbDoU9zldYmNfwim
tugNbgw4pF6ATUesnhiprRyTSqOBVQkzqu2ONGEfFlwaiKkAZZp/NcYCqaduo4TG+AUXfwtdjkUM
2mKXA95f9w1Zby3uSTh1+kd06nbCGgOuG6wcG2+eZ8W2/ETxnmZ6B+8lQ5gVTmwKMRlLTyMCBYvQ
IcLXiGYLzDXrpOzMnbsTl7Sy6ExXwEhVRDsKXCpMzRAWJhXLIk8DaDAeFMd92dEOM+CeibZBGVh9
8urUaulqYYhAZeupPcUzbs8ddcLaiAkrd4WLfDVjczYwZVgHXrzZrTJNfk/t6ysNJ2XOH4HhHlst
4AULqkQ0YUVu1tSuAHZFrViyRm0jbtDE1QIov55Fixu40YYR6lGQ2HG7MadCh4mE4i7iumsiGWUG
hFzy2sKoPYf1R+G+WAPwdLewM9N0DmjN1Ez9DbCSz1RXeZTfgw8g2YVTefWrsc5RIfZk4TkAqn0d
bZHA263SXOOBdrOj9qaP74gkKjPohRz3PzAsmSfqBinxM15B9o5b9SbgBZCy2j2hwuj9fuxCzBQi
JGFKiXjRpSgzYTDmCSOnQ79CDBM4WDlSc/yIZuGdU/RGDjoQcczFe4gFfpynAeVad+QzS5/rmHE2
7j6GcGiKiotqTOPCFoJpA/utTG0zrm9rdGkNY3WgZdXnzMOUecK5SZNCCJVUHs/2CuP7+tYgFWpQ
JExjirjBEYNqf5yOZ4l1WttEG2odQBHhcpsuw2XxOaLyZLIRLGW7NlLtTbQ5w1QSnTohxv0sWuOo
kXsG6BbDsSIJuLVwK8YVA6/HYOPlXdm+o0qpYrBiZ2jwdUZ/Z0SpeMz8zKTfPU1CI2duiPmDEDSZ
g4hrw57GyXQTkKlPPrr1W8whoK/cpbbPz8pcZEQFvdUYeCLx8UpGQpo1D3rsacECM11d7WiBLY0C
4VkMWYlkfuv358QJDVWPd7r6+Vh2c5pPnvBA3BuWqXuVKUYeNP6X3tm0s5m9/P/8PpomoIMm7pgb
Mleu6sGBMe7AzfaV9qa7vx7zcLN9hCLDEhsM0XMyUs3szXeaEInzESxA4fpzueJswRRB6RhtVP2P
hAab5kDV1jPHckeP0CCDUGEeZgF66mlMYCKhWKLZS1p6dovNrjI67BlUc88ULmfUtTh2HqL5BNMa
ys1jm3DpYWudj3Juj3D2+lLb9TaBq/m73PAYUaSFMjP2SMSyLuDlob4pY4rv/tiURYCNwm7fnz20
HvpGSzmxmUkQ6e73CQnGLKYSh4Ttz+v19lajQCrlHP8+X3Vtqf3eNOYm2mhvGAPQU3N1KrYpMJ0/
kYqgaA5+VqYTPonrH6oBlhlj/wr6C7ZWewwApuFp6q7TwtPxyJcwThtMDWunINWS/elLOX6t1fPn
moa0OZcSmchDIZ+JvKiipktQsmEO/lO3TI7NnnWSTw8ZiyuF5zljDIAyFrUyeDqjnr4/WzFUAinp
IfvCGhfBbvfD8pxa526NMMm2zU1rZGgAquDtnNTl1+cL5RrPuJKAFFGBkcCI2PF8O5LJNR7kbKjZ
4TrcMk1rxV4AGmwBPNNUW9hXgHbT8hdzzp3IyvCbsf4G9kgifNc2Gvpx4cEAFbdt4OqoWrMpztzL
r/31YGm5sZEL7a04Jk+F1i9PqU4D8JoX+OQDiMsuiF2VJ3E5nNeXLtA8zEs89eb2V2ZZiX4M9Nww
ayPLAVdnrjggDgE1Z4/EJa1F75Y4JrXkVA6jVpsIvhQGT+LLfDi/vGyzzXup/eqvuqfZC91Gc7b3
hB3oDfYdjms0QtgByrlTj4F4ah2julhBDPJrlBt6832vWr/Kbact/wS6bYaImwr9ejoBFvNAfeaz
6uz7BEiUQrGO6oRTR9rri2K/h5/vwvMAzbYELF9jtsbb6uO0ap2vFYCl3wCj8xxq1AB+zmhg2yhQ
JTAIJXO33ouJ+AdBLcNQHCB+0ZJ0JkZndXE6vyYcJjMrswUEyqlONJliNWZQHlChFACxwKIQi5EF
4tQDqS1S5HVZPLcFp/uoK1n5Ntlir0O4XzwjDxRqK3WF4auV49TOi0N57TMKFogoPGZ1MG3FSCRg
AK8ESeJhcwU6BLaCHqxyAwr960C5XHMFxSkZEiogV6JCEQdwCQRWDYWG5L0wvTd6+n/GnbmjQ2RF
XDH2+6QFnYUDzbnd/+owM6gPtonbq50ODu3Rzrk2yF8jtzyqMBUA8vePlve8vG9ykT3LKXS1v1/a
eC0AzDFX+uOT+pkhlHE70KeMaWiV+QGYqMQSlwd1BEfNKrX+baMPVPSfn6HBPQlCEbtKn3ZtEcPI
rYa1Zm5Wu1NPMW4zF+GeBqFrvTwYFrkMNkZQlVxfapveMCmimklO3BMh3hQXQJ/7FRhZLzThbYe8
5m2vFE1tzXgF93QI93/BoHJ6LUHnZcujkS090kZaaIdO6GS3r65ZXYyHXh76y0k6Gv9fl+rG4ETn
qVg1MgxX/H4JlyrVsE/39JjATI3xTkRkzjngG6QpG1AQgXgUWoHuO47zSTsJipzI5KuXDUneiDiI
6EP9wFgyrTlsJrt7zwbxzP1wkVQDWhXghwKz1oaoVrhVvXagDTfOADreUxrds8mRiOEVEZ8ASsN+
e6n1y+Xd1539Vf+131oZuv06tGPvYYYPlIP6aQju6RKPn8m8ohTHx89e3p8abLEzzVB7przMn+p5
JIKmIxUxErQl8WDSUKoCt7iiAwsZYihmeHTa8PaYkxn0insixKMZ1JxblGx605TPx/24O8s5Hr1t
XRnHzSEaDDUDBJ43wsZQKFPYE4hg2gdek1twoOxv6iMS8ZsS4BlWYGM/BUTKHjfaq3ldon//GcVv
+e3LG9CMqeg89T3MZHnuZHBL4U9uUbbgZLVgIOgX5fkF+xY0a6k9yTpgs1/NnU67tH9RhP+cK9mL
Xiql6vkpyOVYEobt2O36YPwrVfVNgniBnSCh9XWMrg2gmF/1V4ClhwLlAGeKKvdiIx6fWgEWr61w
gFvDsqw/3JP9tDHHPtBQf6HBZFDPiHhxnezLcp9BaIhtB2tvsTgku3BSZ4OsCJYkYVUWrf/up599
zx9hfRsmLtpMhBCHdW3p6vnx/f+Llvw+I8Luik3Kp31SgqNLtNtiLOGMjKLmO9kOqw0otMZPvY+W
7lkhVEmEgl/IXSE9Y9thYiu00Imla+YpQNlLNWgGYKZn854coVSuoVC6jICbsV4nmrHFcS2XT41u
/6mcI7zLFSYQVHSd0QzbX/ylf0RK9qz2TCkk6QJsJp4uvq9wFRVUr0qHUr6cN6DfZAi/+YrdDCLm
OJBzuGrMUtobTktNgf8sG96JkMRr6pM+KFR/vO/GxSp1lNgR3GJLMZbDnTIbLd20oIPGFKEyxN5v
oz7P+7P0LCKas5ZYTSwYNnpOgRWq00RIPSpCefASW8lXEVckBWaY4W3LywrjN4cD5ahm6pv3ciT0
BuvzGVYGgw6uIXQG8mEo19vYsOeogLuhDhrR7KlIKI1QzgeVARjg+QUb8N5vtuT8R/uNTBRiKh1L
pWnYCzRzIhJ6RAV4UCB5oBhpWN+4LS3YlD3FntB0vUgokNBF7qvOcDsuBgprZ22J7Bp6/jFcsFZM
2jueya7cHxqhP8qo5FpWAUtrkHsHPd86Yp+0ZZspipZ411+Hz0+Gsp17Vt1znIJ8HgBshVvwOvEC
0NlZwr/HTZFr7XoBeMtjHczNvujJ7xM3EViKqSs2eNG89oK2qvf3/RIZG6wzqTEyqGMMjPaixxf7
Q+lPCBJXscMYE8sGIDgCG2K8fwzsdUsxaUsixqf6iA5xAWORY8SmhuBELDhrXx+LbaYchrsw4YK4
eZlUJPIivonNUD4webBhV8Dgc9Qn4MPTbt6sEpwQIy5eLfel1CwSVApipA2QLKclJub10TeFm58z
uWVe7S2ucgh2MuSQ9lDrf0Z1hOQBZg5pum82RTGhRdiphu+BBOjiYFQr3GcOsv7Azv2kOReUd3PL
2U04quL/HD9/CmzRfnz8M+nmu+O/6dvJr3sl09Tx6Cy/YJXuWGZ/jxzrnNtLG5nWzaC3hrnbJUZi
OYjyaKzN5BvvqRNWSlb6quJUSHCNTophGbMY+igwawJ0YL38BZwR59M5PTNrap8i5SLeNOSEbTVd
pJEHxKWzvFeWIrKZlLsx709P7gbxaAt2WETVdeTMQBIZ3uceMU+FDHJr6Kve+RcJ43tJEs+4aIBT
BbCqMZUFOEjL+h/lZ5iivjIOj+/MfEZrwhvxikU1FeRUwSuG4jNlnbXf9NXhUL1RyFCeF9nLXIiC
nEWjCINOY94qVBpcbMLSOZkWaFEUOQls16p5FddjpLw2GFN03NU+vzw37+h5pOk/mpEi61ldwF7Z
JB9JJdpLrlUbS9zA2stI02Iy24wuK2o4PJtL+T4tMincA3IJwDs4LWSLNKPExrzipG6ZRitpfaPz
XsyEFPGcy5yrEzHEq0JUMgYlfwBDAKfC1J2v9YE2fjSfnJpQIww+o4QDJ7pgzEAOf2slJgrCy2Np
2G8rc9VrJwdhw/rz8aWc9z+RLcLkoKAA9pvQ+VzTSVXGIqrkAQSyz07nJeIGbqlh26HuYIbg66u9
ZeIoZOeNwDfZ8ZAn+irz+UWmcDeyl8sew5qA/zPhbOvYrQpnW/9SWy1DpxDjoFyyoCizmbrCqFy+
qROxS1DXcswVVY+O62oTnt+3S63TQf+829HG6v/yQr5pEXco5KPKEwfQWr8Aanys9wfYMm9jffcG
utOEQ/xYtH+5tN8EiWuUewJWGY1B7RgJQm0CV0gybOSlDtKOQot6ewiXkU/UUpLk0doy9gUNwNvR
SXWtV9vcfZjwUk3DoXA3/uJP5/GbO8IONUoTht3oFcPCagmuDGrY9kdhU/H+/mLLvykRFihPmDLL
FlBtL9VvWePxOpZ26gzwwF8B0DlgVy3mvSns/cXMfhMlTJHsl/8vyVmalbH2UapXNpqNxvha1z/F
5cEzPl+oOBPjFfy7TNFJdP8Yq8oXGnX0MQvDwGa5rezs0UFUGp1dU/j7i3f+H/5khlQ3vpwkyRhj
vKt711hqAnLh+i3SpbVa8KOoHnFFqJgqaDEX5Y9BoWEZ+9F1Pia2FazfkXxEZgT8bTamw+r6yTEA
kOAExiF+pqW25rN2/6gamRzDgUqXk0K+2WI02ZwDDXkSbVghrqfKdpTdI4YJTdMsZOxvKMYLizEm
dGWnDgJfZUexGBKNDKFfFN7j26IFGSXSVB+tqpde538nWKYXB/jb2CcPt7vUlqmCz1j+tu3N22qF
eOVkmtrSt1zj9+9X9ENe0OWkHq4b/dNFMLtamQhr6ystjJ5PHE0OgFBRC8ktQ3fMOhvAw8iWGIlY
wG04UNTSvG/3fa8JtRSgZbtzx2TAFf35+uKdsfSDQ5ttHzXOowMmNJLMplfFG0PbYZkbrjaCFD1m
Yz6RMhEWoX4aj6u4sgMbkYak3uGCXo0R9OKIPmGtwlPdmXrwBEyY02FNhZea91r/ESFZLg0z0VWZ
MXLbgmqpqybzW195FcU5pqh1+XZfJp5HpJRR2I25IiCyjD4WvFW7GUESzEI/YYKMVlqhqHSZLJ9e
+w4RaYhU2Po9H+c24GAdn4Cmr3Ha1woYnqeQEgPTrvytbDxhsc46nxluNTpp5bYae4AeEFvEG8bj
6/J/Sfuy3saRpNtfJID78ppcRK22JC+yX4hyucxV3MT919+T+mbGdBZHedHThUY3UICCERkZGesJ
LiHG4tShUAw1DXfzpf+G5x5wnd6Jqxj3fUWdbXCNhT4x5B6K8bIpMDBp7oW36JRah5tveJ+jmTax
qWeIUZOfT2G7kIJIXVDteNntRDz5F4DwLbE9xUPN9mR5Mpb7cqTIeafYHqVENTrRzCDETYhVoVh9
EzwdeObpvtcEaN+fbAWAZqyxzoGW3iIshaweLuev8hUgrggpuLhVt0VWd+zUzUOd6F9Yy10mZtD4
3rXfN2jD3z08rY7R7s9T+nBEz9Agkz9/CLGuaLIE7IC53ZyS0+B5PMlyXGGdTZ7FV0SnGb16lb05
vz+4T4/tBeeI1I++Si2OM8y7DbdIYML2IEdjWlK2F55bhMT3AD9DQaU4h8l5Bdj8mRrFgQowVhqx
aVhMtzMKMqa2wNHK/5J4/I85ZhNpceP/qxDiYo8JCtymdSTWrzVq67h7PBeUcwduofFEdGPwb0Oy
2aEC7T8CXeL+xeY5nreLP6HQ1sjyXDXcsmFpI6H0sIrdevMbVp+2+vKaXjkWi83G9WmhjkYPTYjW
f0o+5i9PAxhnQy0uclDS2raNPlb6nKCPdunQk0FF7OV/FBxjOsI+7fBagheMLb0/IZ+JNfK38sPm
8sFLJ3EYYzNkWZuIQiuC1qb7kt6q/Rfn6swM6f4w72xmrGmiNM6o73r5tUPvbWItV+5OWbrQh2Ow
RG2W7B10u2NNPbqPOCrIJc4EJMUCvbHVFdzlzhm5/Kd3194oO7G0O2ssHL85GA/W8GofvK9Tuotz
2I7N/2ii2NxZ3cTaaKCNALbDBqQZXFX0QqT4w+F1vsj47UjeRiAm163KZBHLdehJRr/QY6Vb0hkt
XRwqPHVhIhGEVnHe02CyzK3C00j+NAwcEhzDJDP+wBDqRiQk6OlAaByt9aXHMxWcXJTOboUUMzNW
gysonHeXvWC9kwKJIcDpLRcrzk3mWCW2P6yRlbrRWlDqLODGbgOSLI/Lx311RFmbQ0q8H6ncYvPJ
8QdJk3QdbPqTbXcaGdFgTX4hnRhyPF2OAihM4iJdlE0djeAIEV0OICpEDAqnystJcQHQ66frJC+E
wkgHZCo7C6Oo9gP2lQTkD4JaggGdPRbao0Z/BQY/D2JxPm6QAb9vYr2lZNwUZyJDKRB9PaDvvOm9
uInzpNl/kC1xUNKmKYsGg9f3D23WR5zQY26T3y/Ca5zhzFSy6T3zOfm4//vzkdeEAHOXaqy5TDHD
BU3HDIT7/oHICyW5lJC3PQpWh80/08IJQeadzGQ9MRqfSpCsVkvfRUsR8Z3heJ+v2Ws1ocI8kEZx
yfo8or71aAPZgWeyZzMLk5+nFmqiBmGQpqFZ0qukHaJlSm55eY6V4+ka6ygDj/VfHvt5g7l62jn+
BzHx1qos74T0DI+n2VD/myfWU+5G2Qg7mqIOtx84Gh1bkDYa5nNNW3y78sphsyZ8Qkz6KUBVMDNJ
+j9i9i51hd+ezeNn1txNSDD1hFRLTDO6pRoVSzy+ItWOKJHnI8/ACsJ5mVBRfjLSpO31EsmQWmq/
Awz7T4+BdeJEK/S3BIVzX6m5xBhrUAbdMMgGiNnnc7W9kE1nKWibdJU3wXgoV961cTkU6ef/FTVO
2GPNQ5lJAL4ARbosLl8SpGgJqhaeuuJpO++4GLsAwHr4s7TbFZVsTLGgX2ipou67RcUCsaG56jCG
93KfO54SMkZigc6KLK/pLVYqskgwmMGt+/DkxxgKOTKL1qRKmK2iXb8xrR7NtV/UuYvxL0fl5xMl
36fFuurN2GulaYLayw7JdYgQqE/2ETgC+IPyDx1eBcRlQ7AqkiPK+TrphDTzIidSsogHE4qC1ZRI
OGPTFpKVnWWeioeADI+/O7ddj2t5FyRwoT3v/kHONwtMqLPmJCnz9kKbOTfvlz9XV4WGHgznhTtm
zVFS1lVXxiGQ8hEClokPEMo9FupK27V3ingZ0fksyYQjxq5EUm12sUJ1c0d754D9mOAurFHcAlgt
R3qzHtuEFmNWlIt8UYUQPkBlnxsHtSY8zDUBLCpmyFCH4VDj3Lq/vPc8wFohavpt9AV+BHDcVkdU
I1C/xwI4rn3mvNSsJ69qqr+oB1BrrF1JAkdcAh6ac+/m60kTATKGRAdDTUnT18063QKo9EveqBcS
YFvvHgjUX1wfiscUY1X6xheESAe92+xoapvvi8f7p8TzC1kvfkxkyhRIuA8XB5mmlvxG/6tB9si3
Hjz56T45jk6w/rxhACtZ9ilDgGoW9xnRjjxPmndI7MRGE3WDVFOhoQWNHP/QPn0HYYJzqDiPJr0u
d95MFmk418yrrhcgtMNepFX0cF9UvF9nDEMRy5Js0KzxRgMC0XV1/9d5lvSGXTvxbFPJLLKrhJ9v
rG5t93TX3O9xXa6sDc9Fn7c6GiIpxaTbzBibHaloUypjxHDGn8bGGm2gr/L2lVCf4e+T+CbBuID+
QpNyIwMJV9xIjymRuOaFxwRzGtcRw7AXH14L+oF3u+Y9tuXCkV4HbM3EHgO0JCFfxDmh+TfomynG
WhtG0lXyAJLSe4rlVNtH521tefeJzMceiiBQACpAXbFDGOJohGJbNNTvu2Aj6A7+GJpWaoLhIAzJ
4Rni+A+zBmBCj3EfxE6+1HQO8Gn8jc3HlryG3bzP0vyLOiHB6JtctVHZmi09Kgy1o5frAYMEK2Qb
kW/Dw5rwSgLz3hgQuWVTNgGPZjIE1eug5CNFWWqsC4muZPQouAH1yt5D24g2/u/1CQMMkZvt5Hhz
4HWRzarmhDyj/IPmZ20TgvxDcICLAoj5+wKdT8JMCDC6vwg1oxV9oFbJJNzuQuvBje3meUWOwifa
8frlCZNJ6TMvBTOfxZyQZfQfwtaDYdT6p94eyeU5WqLZ9VrDq+XwN6uSEzraz8guM/uFcDGweeLl
RcepGfbwUL7eFyGXFybooX1+tV6Cl43trxcBelBQe1bfPjlk6En8ZQcnrFBVmRh1bDeqQoVu7SiP
EeCVj7dGQtSNTgOPIarT9yhRoU4ooWbUpfoFDMUtgGvqq0Xc5E+wDNQVL7S61Wv+OymJbZCSVCMs
tRHqt0FnpvYnkYBQp0TLKkD2PA8JsJYpLl/oCvtP+6DHGFzeqBwVmfcp/iNYie2cyqL6eh1Eug7F
TgtC0GWXkex4OnEBsjmaIgmMMSmSdkxMH8s6NkW7QfnqAtvh6avD/6Qpf2MuyHU4ZjEV6k6wirdr
tE+BjTHoSNH5jl7wwsbZB3oiP+aOmZ3ua50CjLjLV5SQ6HEd8F6yebM/IcFcsQCbv/RrjCPCzCkw
XpINXjIC1GV9/Ut2TjZ3YIfHEnPXEjULBD2lErS7X1hQRbPDnd07FfEszr2WeLSY29YGQHk2ItB6
sSkwae4ArNjO97v3ZrSME8lX223hNK72oFYYbMf+Zc6byqF/U9rJbY8q7aI2VyhlZtcfewdW+L46
8hhk+4KaS1l0ZkJt8Pnsr1eRA/PlSivUrWiEb+fexltrrmfZ3Eifat4d68I2CPXA74tyky7H2RWf
q548NX8C4haer1hAC/TUp/uczvvd32rKtgdhGyi6XPobvZx0Tggg12SruRmyRBxK9981iS1hFJGK
pT8NlIa6JYOF/UXbwvudEtr1uf+VY3uazXHu5pswJswxT3aea3mhRLjmufOifNXrIiVr7pzPfX9H
uiVPJ8qYmtG1UUb4O5iOXvxWrH59abFU7L70ZqOvCSeMNelbYyxiervd49f9X+ZqAHOZjXKRZ22N
7w9DOBtkCbuBRiAkmHgTFBzVZusKjVz1fUIFlfyKT+Ov/80msGUEOdMiWRggoZ2/dHX3wrF5nFNm
G20MPSkjhUoJTWAJCsxvQKi6fxCcI2Z7bNRhIQZFDgb8FUYBrpzNlpyoAEjCPz0ksW3aQe+omp53
3Zq25tbbLHKvqQWYNfQdHk6W5bztj8tC5d382cjxW3nZdhsAWEumWtObvz4bB3jsRWd/8gYW50PH
CRWqfpN7qBQtZoEuYBBAiqL7TqfQl8BNRBofSMkWt52MyuuOob49IRNywHeIuiih8kztqiaWRCBH
ZC1RIOO6ezwBUuWc0BIXAYZyFrBjTUWw1+tyKrz4ZfRPIS/24FlMdklvstDqqqF2pnKvOx9Bd7Xk
owXMphG/T4otF0hi7gdyA9ENgOh+LXdlSyysmeNZf86VZft7sv4qGY2EmKBb7zTLeEysFnUkDPcM
NiS3kR+5zY48v5ydgBMSWUgvCkjqHjKXDkFru2dhkySvfWge7GkiQibINlUhxkJcnFOn2jkWMO1P
n+onCju0XsXzzTmGiW3fUTtZGMsa2pegsBK9tNjn0NotQOgHAHFVxKjXjuDet4U3Z+DO7ZKZlzuJ
kjzwU9CUGyA8HFPyuwaeDvBhOK8GjzfGaOSNLCmLGHDcZk0in1x5Rn2+1VBFNwPQRQ1TYUc+yqht
M8mkINAYG8zcxTHZvVnYGLA+Ra7NBcmbT59PyDFWvtFzo8HWO5rQpuNlh2TzZKyU3xGWXJi2t46J
d/IOnKfxvxzWN4/MYTWFIJoXis08PmzclbuwxiMW/H1xLTxV6r+V4psOc1jX4dLK7YLKcgMExYeV
b6N/mMIGVcD5B9gZlyANbu8RZLyuGniDReiDYIW2PDoMhWk9inJIXVa8K3hWMFttc1R/Prj55pIx
9gIGVBrZgEq+bEDS3XUdtrQ8+ifJFkgaWIdyw9s581+s/jdJxgUshbIOOwEHCBSQKzEetxSPDEhM
HM7mn8z/kGHDthCwZ2NFI4CXdLsbrNFF3iLfDRFdUMWdDeQoy43nyZtpXheyKsVYACqfXPc9e1J+
JQnx3V9543D44l06NmYLEqHOFAqjjyGSYKO6LuaQvRVZo+Z9et43KxmeAa/NhOr6HdVk47ZFIfqK
kUNLLrrtY3FZGHG44lkuNl7TfSwt01tqSrClRyJnZYkK40tnLDUXaV2b88rwdIOxIbmZBB2KQDDE
G8x9Ra/3Ve/21t8TF2M6Wl8OskS9mSj7LK2xfw3raT4oLlKP8YPIqjFrvL2s0GOSAiPJTpfcLclc
eTLGpKiVIkp6cFhsL/uPzIYNuW63r1s8Bx6vvXM21taxAhbTHViRwzr7JRb0SEURo0/xCpCpzLlg
pTWFULwv1dkmZlXDdlNgDGKrAosnjVHxMtQGOs5sw260H7kF3CfYZHP/R7Mf0boauM0mcLX9ZwCk
SMPhlKTm7sCUPHOomVoaqIGAPDbi5OjaCf9w+JuzIVMCzJGJfjSMZYjq0Gbnfrh/tFXt0WZPlL0y
KMjny8K9T3A22zolyNh+Ub9kWndBrQgALxvFKbzo0ePtPKS/wV6FKQ3G2Pd9rZhCBBrns2v3APaJ
S04kO5tSmJBgQaaTuupimR4MdtWf4tfyN2r3wdX65K64mnsrp4Ro4DQx8m0jtkZE5+nRwu6vffsR
zSMp2VI/0dOcl/unw1E3dtet0Te9HPUgdnUwT+vwLPps8IBdl6qE1DBqn2wGQwwaEXi9Ai2B6xiZ
FWtiALGqAi+HRYGtrLz02JwiTOlR72cqPAktvl0EenJE4teUhIcMgJL3ZTZbrJsSoVdsQiQQq65v
JRCp3PMGHlTjvGdvkSO9XU0SrWoVGfEOvH15voC1kSV3cv+WfmPVffoB9OGZfEAX1JGmLkYYiQQ5
j91HuSQIzcQlGR3PEzntK9wzZJ6xa7dQkfUHuyDm7GyAYmtPNKE2gEuO9Zt1u3VFQt1R1HRZMmiY
PeFMlsTFWHb0/MDYWfyXEYz3ZHjl2YxbSP6XFCe0mIs2oPn84l9B62WDpY7vxaPuxQ99QK52BZwr
++Q7aBA7WZoLgDU8NNwk67xgJx/AKGuSYMSpE/EB9vndB4AcvH4PHqrO80PmLvlUqIy+asElly8F
6GwAzlG8Bqf792H2zk3YYLQxTxa931f4+RSxi7BqbMeruOC4c/mVKQ+MEjZhngPtQISs0An0viLR
srUUe/uaYdzRaoi46jjO22w6YkqRSnWiimOQ56WfgyJNEZxdd+FcXXI6cedjeJwxD3IfKZ2E3QkU
gwcDuSaoWGvleP+IZl+vKTPMI6zoQy+myCVTrwYzdVgvqBDplWMYZ93BKRXmGe4KcQxQXAaVAp2r
I9QBq3o3S+d57QUuz1TQ2/HX9YWPhoYaw8AICUNMyzPM4KgyiNV0+4AjoirowSByJEcV6w4ZNrFn
+masCKICMrTX5dzb+l4h6DxG4eofie+bIza5d+1T1TdGnXLk7jK734yV9WiREG7uZ///0bM9b20n
BBkDFIRSIqmBREd/MF50/pBtxU7RlfjFY222pVmfUGJM0CUVsAA2gRRxlZABCB+vGDsf0V6weRRQ
1oV9jU7CBnQ/NYd3kTmKwub6cqO4GtjrDWxy238cl9vT2vtSV4bFOz76XtzTFMZEAbrbTMYWdDbd
2rwtCR4PonVQ0c52XyfnHZCJNBnTFEVSci1NSPMlQe4czVduj1k301oul3vcta+Dx4N+5qoKY6UK
rc77MoGq2JWt3pq+ele2pVX2ItlrniRnTeKEP8ZayaEUGGGNi2C3dNBc3ufnhQorz23+5V1uxoYo
o1ZmsQEbLyAR0K4W+3Rz/b3/6pBPLLnrRXjHpjDOTbsQi/jSQ4blu/yKmSBFJrVDnh0soEzxf2hC
MZTlAclvmJqSm7Wdfaa/hcr2BRd9rERiBeovVwcrBIO9u2uW8oWUERkPb8Lr4YXXlTr/6kxIMvbF
B2ZjJojURJ9zGM3jG6zmF/DzX7gHybnjbJ9wesEcYXlVIVqH4mIWNVk4yqv3ef/izTpSaLLFMjoZ
+1oF5t7BYzWMUTLQLroc9x5/nm+ei+/fZy5ZUguS1mr4/dKxgYhL4f8bd7AxPHifj3nPc8IIc8Ei
jO+3vglC6Ey27OQYrIPdKFhaQ6rdAWXyvfrUc3qt/4sF+WaOuWt6W6WxKIOmCjhhIjjYb4eK7W+D
rMOSfH5yR8Hn4mhdk6Ffggi5GYwwlaQbWp+qBDZULz6yh8uzimb4GnnL+rnAFtLulT8nR3n46wnQ
TMNAGzYSVTdoqYnPKKGXvDb9aKQT8EA0XhDVC0VLWvUVVn4MJHG9Q2pJgsU5ToVDlrlnYTW2ZiTF
I1xIKL8YW6/PltdsPJlrMVX6UN/jkHnI5RrbRaQYpGztPSeym9lYp+Ae0dn++gfVyEfn9Y2uj/bJ
83q9RpvgmcYc8C1QKvr8BAqWtX9DkHOABeA8ivP6NZE9FdJE9gGy44mR48t2sqfC1Oyx8wsYB7xV
zVw6zDPfCACoEugZg7VdvpNkEqyswvqSH/ON5nBOdvaBmjDFWJxOabVSSsEUXMIz9rggyt+LEGBq
8XqBZ+HksITqP7rL3Bd/DFtDGygp4IcYy7MMlP0gcfytRzFRPM8CLGhNtA7T2ZjPpg4bVuWgJ7/Z
IFDmJo5mTe3ka1gLpYeBmgoJpGy/jxu5cU3r9i6Hz0pAuGMmNx/wnlozxqle6LUoySBHS5qjHbqr
4yp8MDIL6aootj0YRd8yJK8AlADU+LSmO3QOLzxXdfaN/uaaTTIKnRyKSQTdwhF0zjv2jrr+Vl5i
JBrFQLqZ6POfxTcTktSrnVyb8RobQzqAcz8hbrkWYrKAc7B0Iuwf8NS3hlt655wsm3IM/BAzEgsQ
3ChLeAXiBQWKtbCJsFMHIAOfvDTPfBw/YZCxWEpcxdLYUnrobY5Pw4PnAQaRY304hl9njE9SRH2u
6iCCauMF4IuoaXITwxzTqzOGBzl0KW7qgG663LimqwqWg4cMiJk8IAOeidMZq9Ms8HYuruDmBY4i
tkT0JACyOJ1U5ojtlv+9c+90xuhcOr1FT6pPy+ydFW91DJPA6iCVKu4FgB5fV18H1Fh8S3O4LiPn
0dQZC6P6zVVYVBBngvUDdnSQj3RYDjMDVrYg/5sZ1xnzEitagItNaVVkc95JmSV8FqhHYykjUe1/
Fqx9qzybRS2yrNazhD7S79dl8hzsAF13AuZORxZbXhpm3s36z7NhMPYjysJL0eUwWTvYLPcjQyia
bYAOGZ28zT/0kCecMZ4OBimHZAFIFNrxFz6MiHUhQd60D0//DcZk9L0pGXlAzbCdHHodBQt0E9oI
5Hl4+lxKjN1oOsmQmgr6j7mYW/4PoDVbZPE3XDs/G1tMJMdYDz0JEjlWwhGVHjSaAE+IwhfDb+E1
mPDsrcEYDykr0kUsQ9c35+uuJZlXEIDISNwh1NkWhYnDwjr4vpJn2aWF7IZlmBM4Y5GzcHTT8rdZ
TYrBLiqikesW3tLnJoz2Zmvdv9W3zrc7xstgLMhCN3M/HqAmyMJgrk+z5M0CUAR25AD7auWXlg+Y
WLdDF6UUOYFleHhRA/gSNN7hw9twdYkxMo0oXRKtxK0f1q5bWuaAbcNApV2sULrAnrj7zM/ner/1
id3JmozY8iwL0CdkDndYgbMCNu7u+GoQbGMyV58calRpWFEbChYIaLIhYQk8o71lI6ntqKdwB2U7
38mY7lp60UNmfca7T4Q5HGpzd2VKjVHhEdm1vDVBDbMgJLMj63WAd8KNUOcShlMyzOM3pnmLFo7L
zWlYkARIet7wwSv+zKrFlAqjpVmYRVmn3vwfdMNHAN4CrDfKTNzK9Wy38pQSo4BDGYtJ64OfCnW7
esQSKwwjW7QrEPHDF2IWEwsUeWc1FyFNiN4+auK/pmrmD6FKz+pstwJd6R5ScDsESJ88JeSRYp46
1Rgz4GKAFM26nm0T6YuOXM/KBdRePtPz/6aFbHu+LiJ7UdGD85fhSR6JdkHBlZYBYh7owmwr0VSI
zINXAT86MK7gbFiWGHzauBgHNbAzAI2BAVFNu0TLuSVsKHl9paMf179lY7mgILP+4PRDmPcwCaU2
rOnNs3d2XRNQx+Jl/POFnAEyo58vHAd0tjvFUAwT0Z2Kvd0scGx4WajRosD2dhljr9DWf8PjcM6S
fvff9uubDHM1ArNuFkabwX5hIglT0sA4e6Z1Fp43xqHD3gZFHMXaoFcQcUhwCLDoJQJCHYHg7jM0
+/hO5HY7yMm100NU6gMZDOHddSk8Tu/1QNBGNo++OUgLbHjJ19npwylJarUnJAsVG4CMFCTRBQz8
kfed7F7W6q5ZCSiRRXhX7fs8zraQTgkyt0Ju24XRdZTH9KEEAK13GJYcErzzon8/4akblDFtmgI8
ncdtUhLzEMNbok2W9idv/4o4/4j+RwnZmZVU0RJBaKHrL2eYLFtDqR6YNB7G5TlcUW2+o+23ceMJ
V6ohBJoUlTR+tAXrIbTyklSe8qSvv076G910+f+x65LHHfOaLlRJA/gOiI4PL0DCpynm2C42yTZ5
AhgGr09wFj54qhzMsxrUeZSlItXGs9ueYt+Gm4dlRyjWvn5+fXEhz+ddku+zYwyIcA1QGlZAjoJI
nG34mp5udU9cAzLrkxiyBCxpE/6WwCjkcL30WqUYSCUDcqo7qI66tmLJTZfc+HuWowklxqVrpEQJ
DDAFAaqvMaaNMGm0WGG4nGOq5qpQKtpFRUVH/5mB5Xs/75gUXrLarxVcY2X5VHyYx+6tKtHPswk+
7uv9XIHvByXGQegrbbHIDBWUNucH9+Opfj2azp/fBJE+4L9TqyMq1zOeuWuYmREF0TA1WlxhDswX
wrzMA3N80pCreVmQ3Co7ywACqlPaz6diVyz/Nfj4yTNec/4eamAi4GZ0WRHQ4fdTsNEwXMREyQXa
I+6vn+jCXvI22Ptf2J/ABWS74YExRuUHNcb8B0WG/eJ9I9xStDmWOeGG/zLdK/kISOweAT6S3ra1
vf2q9oaL+bjCAmiGt0Godf+Y50IfTQLjEqADRF27qcHEvEWtWjRZFwqonm12klMqqFDDqxZA0fsy
V3SFDYciNSYM7z8oModcC0PU91h68JQ+omKr6wDJRDoYzUjD6wF+9Qs/0TLj6/6gyNzOoV3EwejH
Ai1F7mTbf6JwVUi3cNe1znkSPyhRuz6RZpZeRiCzJtCiFvnZh3G0pc9Xz2o88+kT76BEUeEstHHy
Xill5sHQJFEygXICXB6o8E/CVS7JCPNSKJRKereFEo9bYKA4WN6tE7yQsUWro8jKoK2+XBpvBsr1
H+mrubTi3uo2HtaEAMfYCl+Ko3V5ONktL20414v+4wuZQ2jDS1dhmRC+sFmjMAGQ/x30bayWtQOA
N4jGIpaxvShEpVsKjQ/A6LW8hvQ58/njI5jzKRMluYQCxAQMYpVg0hU1CdcgMdfdovL+S8kn58E8
4HEcmHllZuAWUXd7kt4uT87zV/nBC+/nKl0/OGKe7m4c4dqF4KhZ27Zn1kCLRrXWP+w2KpFJiCnA
wk12Jtr94dEusZR2hw0PUIjFi554FrdqPBf0/Pge5m2XErzEWkuP2bY/lLfxQ7MzIgKisCYt5gNp
zmjjm5wEzlzMN6XKdqMsrr50TUVKdbMb9tFBKoHlFtqPymoZbHukCbDTKHQGAsh99NVdN5+BPWya
D55pmzU036fOtqXEehD2poHPGFBERBYEO+x9t8d+Sqxh/+SYUeqw39EwFiatC/LU1NJSwPuM6+7H
dnv0kJjgToXN27QJU0zkIDWhUi2aGyEXafFUJmKAtHhvLTBngUkLC8wFGXdL001Y9xhkTFoCBB0h
bwswmJPBSda5NXoB+Xhww4Ko6InZpynJbTipxfK07pfWHkA7VhMBw4haWBrUo2RvWMnrPyle/dA2
xpQV13w0Qw13Dvb0jOoVBqKwlYz/bs14lT/oMEYkL0ylFXxIAOkgwVpErvKpRGigHHOXp7mc90Nh
zAjm49JM1Kmwbbr00AkwXL6lAVXjhUue0Zo3w7KsCaYhSqouMIzpveiDLajUi2v7MUECQUC/Kz2y
f3JJJoQYtjq578zwWlG26NuXrBv3LYShvE9mriMUntM3P4zRQzKtVn0fZBqrtt1hL298gNVtye8V
jG5GvHp3C+rTHTePMKsi35TZkc1YMYK2bUC5x66lV2xRDz5jMvZWirvJ3e00+6hNiDE+cqMBU0E0
qSWQnKsVwaT7uIHYyHLiFrpnQrepRG8aNHGk0qINsS4CfMlktxHRfK06b9WSF9vzpMeYNlX3VVUp
QGXxAMfjDVO1aAVBZwLneZrL9vzghjVlZgVES6rvmm7Z0h/fBj6wUmDatVktbO+TdoFED4fDfa2c
a4z7QZUxU4aUlWkXURm2VvpgbBtXOtd7u3j+Wtif4ZK7E3cuO/+DIONdXYyLWBU6CGK4XbSvu6Yh
p6/mA0aEu8tYnDVYE11kTMj1mgnGRaW0sOnmvSTuKiApwLtO3NTZHKDcD7YYIyKMMRrnLyBV2LVL
VydGpYUBVZNoVuIsjpdoM1rV4Wt89k7Z8kunXTUc80wp/PUUTphl7Au2poSmSfWHhmi5pf1+4TVn
zcW/UyZvfz+5cAbQHC5lDRKNdVsrikB0MWJE+ssDHqD1yYNMmfcqkJIxEHQKomgwV+KSqItrh/mK
J21dFaTb5X+S3eX5d+it68Q+NQ8IBze01seR5PylmNBlLkWvN7FY1KAbbjfn6gm5GnmNGN86ob+O
cwFnshmaNCHFXAch6KvougCphKRP4h6V8NMn54rPWuQJCeYWJH5QFYYBEoW9e2hfdQfjXScvXfJS
afPR24QQcweMUkjVRhkQtFcecnYXknyhYIJZM9peJzmVQcRj5TR28uQ4BWaZ3cWhQwRMnnntvnNX
QRY1QZehM9i1wiTAIj0UfFUbaZ6mSCy5JDbXO6FCY2+bLEkIVET8R2Ghwa9JElyF2qC3zT36reOj
37VaWl+HDv0ZGFvlnCGPHCNaWc3jYchBLiH2+/tIHpZA003J/tnjNtPMRmdT1hhDshgWeMSvlDWE
h7vzw5ML+N6l7ylAykBemet/zZ7WtyjZuCxFTtRQ0/8TpWb1FzhDCEKfgmXvrCNgTIW8NMMt7Llz
eGwIlsr+GCeBjvsdEfkjGdcL0YmwAHptbNbOEiNpf8jWJ/s1oWg1mrY+2MhyfWpHwGv9CoByYXNO
d84ITCTOhmmSUS1KkUpcuDjVdbNcHkPgkf5+swZ0CX5ZteT+o8FTbUqTcWsWgxyr6RUy2JzPIfKn
5HW/ljyfu1B8zkmb0mFsqS5rQYB2MNzFp4DQVUuOGVur5ZKgX3kBt96K/8CqllwElrm3X5bQPSGK
NHOpMfy1KJxhM4GP8GEB7FZyBpwYZubynvSlhToC7wjnvMQpOWqEJ0/jpcV7cb2CHNyadtvHVuxZ
Bx/DUKv7ujJ/Wb7ZYsTp63neXqmq6McTuukwd3j/92ffvikjzIMk+WkEKKUFGLF7yQpP4lI7r5UP
rLf2ggfuiNCs1zslxzxOQS1psUEvP3ZfprZdKN7gBpYzuG/lal2/e9wh5DkMPSj+twQZU3qJOwP9
/GAQVdXMxoIRbDmhYIDLR4pObtFSbkcMpyGaw5Pt/F34Js1Y1kFKAslIQ/HpZVjigcR6uKQjGk/1
OSrC9lRXuXGV8wIirU+dDYgDVMM5MdFsLDuRoU4ZnWh7ee2KYcQiCbgUFIQQEMoWHck7GltAEGD7
168TNrJ+cs9urkA9PTu2lVpuo6HHxmwI0G6cBU4OKaYlz5Geq3T+oMKYjmyU1KrNoCEv9nsaE6xj
DR4F8iwQFPoDm+7f4Tmc9Bf/fpD+oxhsTas3+kKuTMizqYhI/NV4oY0FSHejQPjFObzZxIoMZH4U
ARS0gbCAL/FYaWWvXsSnZrBs4VmkxZV9/mgZLg+Yba41UpuSYoxJW9dSq5mpSB8ZWwhWEUbvnOZh
PYgOty9q1gJP2GIsiSGlNRD6M+jG2U6cypMtG4hUHHd91g+bEGGMh9b1nXRtQMQ2SiL81rzT5ZVj
gOlL8ZcuTEgwRqJVijFNKhxPB13wAufpSkrLWOnvorWuNS6AyM1TvUOPvctZBjh8GYm9p83VwaRy
0eI604HXJiAv/hKd8CT7OB5RcrRjVwU6kPYUnTFptFo75UrLSbOCw8vt3Ji1lN9CYC+6dsmKRh1i
8akwSNJ542gh6zKQL+3CeU95Kqozl90sVejoAiqaSXZoYvjQCw/e+nldFoQLZ0aP7p6oGSdBTRv9
Eg0QNU0R7HarGPhRLVlut2/rNRf4bq7Ta3r52PGJaDFekNUEtV0fEayxiy3l7L/yULlmg3RZ1WWE
6YAm0CT2SjRBLTdxDn21gr1sl0t/JR8zrz8qdJ9mhfgOVRVk2eXPhGjP9y/L/EM0Ic5clihuNV/J
ShHuAxBjdw+a9QA381gjzVM5vUVruJ6tHP+Rvf4my2IkFKlY1lh0Iz6phZd5e6sPLGWD4jvdG/CP
yoQTAd/qWpPHtvfFWvax9xyVhJdd6+YEm3XM1kYqfMPFrprVUE1BvgWQY2jtYOSpysAO8IeKGmxX
cjQLsd8RO7Wvq/XpC9iT909v/iX6psaKMZL8orkMVxF5Flq6Cdb9Bx1kTAob1WYOrVnLPaHFuCzm
xSxGVQZnu10c2FrnKBJaLUv3uX4/Jdj4sOQ9FbNdE5ia/rcsWRzZuPIzdazAnUxaN5Os7RqIoU7v
SCbqGPbneLrPIefobu0kEzWJq8LPR7kTn9xumXmKexI4i3O5x8WYr+iSjIu0A4VqYQ+PNSA7EyzH
WG14s2XzNnkiOSbIycJYkZsMkrORsYoclBIxLIeeaj7eNDVOf1nkCSXGQamvmHBXr72IvMrZpiHi
k0ieyufcWhnb5S/LSh68U+qc4PbxujHm7eaENOuvNGqXSF0NJjfvu3f3aSgJlqQRK/VCItzWlXs8
s8W7A4ypHpNL4Ss1uIVcVdESShI9Zxs6I34aanKK181H/nFfK2dz8NNbwFiUUNRDuTBBU1giNEYT
U+dEO7OyFkvrWqxTi59PmnUEvwXL5pMaucv0UIWavgB7JbTQVT0uy9X1w+DFc7crdUd72DxSXP1b
nmoO7AIk+11qnV/aN/Su7DLXPKrHP8cnLIxrnntvEaKNJF9pHQo5vMCSqum9D6Eimdx9Ka+Vqhep
LmH2v3pI3QyIbOfboVLUSFT8OafKuTcs/IQeVFWexrihNfq73fd6ZZIrMtibDp6Gu9Y+ULDiUJwN
kSanyhiftGoiU+4belPFB+yuHW6NSsr/Y+3LlhtXkiW/CGbYl1es3MBFoihKLzCpVAUQG4l9+frx
5Mw9grJwmNe65/RLm5WZgpGI9IyMjHA/Qoqcdb2VWMtJ4Y9YRQavj7BVOKVLePbP+WawdNDdXk2M
WgkeOLjeesd59WQwwmACA1qXeAUxbHvNWmhWMFMApYiyqkYhtk++ITH2WVnqrsSGZV7ViE+PQoiC
IwGN0llgwGdwg8seWO9AmhW/3nBG5o7138YrBUR1IAjQ8oaxOLX8tftZKNbt5ulbG72LsXX5T0iL
1QkIyRQIXQn1nsojXNfIDnGhupiGhRNyEaDM8zhO7+nug3Wkxe9u1SAr1ws5UU72dRXtqhizQcvl
LocIN6eYtWchSVynVuSDMDH1v5i9k3fRgke/gMp0wiyIVbUZcEy7/hpCGv6usj4vZrJaEp5tJ12s
bqbovr08M2eTGCmIQsFQmPV63oaAId9G12b1yjrA5sg4pt/x/u8TnAtaAaqMQovv2Lo+Opok9+Ze
XzrDMRz01+DW9tx95pbVeis0Cnq/Wmv/tM+8Bn2LLxGYXsDj4I0ev9u2DsSMU2tx6juv3z+OgNmS
JhQWVXIbQrs3T23ZS1VrXDHwBKm4BcZc02VvV4mtXFwuNbulcVqVUFJeH1iFndnn2alhagv3bWTU
Qng3zB8UM7+YGAs4+/yAEf1V88YXPgawWWA5mxVOrVJ7uQhTQyhASXNESe6887OnJLSEDD1XMmNr
zaaFU0vULs4utQo+HWLJQDe0bOW11WItV5Ij+Nrb46842y04MUY3zYAWuZGvCYytMagSFm7yHu3U
YxbZzdK6ajhzCmcBuaPM3jpbyVrlzgIbW9VM1rlH3irp3Tz9HdRu5iNcvK8lcbqMbO4pHUzrtiJc
N4/9nb1JT+1Qe1cI86LPjBH+YthotyusJwgJeZrlmCucbWSKN7ZYr6hzeDG1SdVemvraRsUI3/rG
+nRjVOHR1rvKauuxb6wQvfekTGCjkJP/F6Lr+lny3sAYd9At1klNEpBHH4pKGrJ4DFV8LCygsfP9
BBO76OuMDNL8+MV+viOf45E1CmTi9lqoUQBrAdTnY2u1ar2P2+rAiL65NG/6gShEMS5tndehIBzF
ZMk94Wl2jKyAY80Fz42RqFMzFIQojSG2uU5i74QunR26dJZP5v4VEuIYpn1es/mEWd+KQpKxF+Iq
Tsm3Wte2rYAe4AVduLvCjRR0aTKrKnO568Q/uh+h79IUc8IwB64dw83XaKSHhAf6BBhxPpfDqSpm
Y1RFFgWFzj2EUYkECQR0x+u40EgZN7bGzy6yX1Z4zY6RezArOHOZ8tQihU61cOWiqyAha1yXgRly
eLvHZRKVsMOB2zz2bjYWJ87RAHWLxqbpSJBgFeXcUrCIp8cmZvFoYoLCo1JtOZDFi8KRa8zCV17B
y9JYFxeNy4/tzJ9kE0MkPieAlI98Gl9a+NJZdrq/WmVpkmnLNZO7ixURFCjVYaS1wQXfZ90GJrLs
1RbCrcnu8Ew4ZphPMLNxPnGLAiVO4uq452ScVdqv25sAPv9MsBPeRvGEya7HijwKmqKorWXtHg5r
9303mgXCAU+3GIJn3h5YblHwVPBXA2PwWMSbDS6b0b562gu3AkywXubIbvkL1CfrR8ESD37fq14r
pGLot0fhaSXaL+TkfRx9s5WnyaZVqfao6+1S6pccZlBQlr2z//6+W6JZHzKOGwdPgS/WOvIem5zt
KpiapHCiTbi85RNEBngC/RJXWdGJSjferm+xicvQf7mQKoUVnV42ksHD3OnMmfISz/polXjsEgOO
6P6SSCv6WohhIorN7jePdgWrFVkRMX8y4qlWI5O3mmJQiBQOWScmIGzFjSrwcDYu3eXv/cXycDCC
oseCxiO7fjabcU5sUuAEUTy5jkIVuxhDQu/tZthyYGhn5X73pOvvYP92jYKmvu7FqKiIGaKo3jmj
eXMbCR10aJthdbUQMHhkiwKmrOxaPcPt4QgudeEpMFfMS998OHx7Q8HRRSwVISo0An24m5z9wvH7
CJyski+fs93N+7NgZzHz4P5tk8IlyMaUoB+HVyg3nkvRrCNTc9KP8GY+o17NOBvn8fbbGIVNo1ir
UZ3CQWLMvywf76bZMrH6T9CptCB333RxnEjwRXM/0VX89LTMF6Qajha4KySzLIa52fR5Yo7Co5su
d8GowByHbOLcObfndF2ewPhhMwzNQbqGx1FCoSujj5GKC76L8nRAGwSGPe3gbZ/ZoGrBdBvDytwJ
NbVCRUKPhvoka2AFTwkGivqy6UgOJMYY3sy2hk7tUEEQp0UnDQXs3GVAQElxXKI1FFOhHx8QiWb1
Rc72aU7M0QdVIo5gUc9gDgwtthsinzi6O81s0DziDwc0K2jmjnT1m0/V27C/KebeGTYldCgxOLrI
/UPxClacx0s9W2SZ/iYqcjKo7BZRRT5ob/tHzGGbUNhEtw4QGZSVX8aGse/kOeyaGqTOMqXXEglv
7CKyD9FLBlN+R3aQ/cELQ+f4O/PiP12t1D0un57Aht5b8Qk1PsUCwXZmoKfTERwnN7cW3s5YXG5z
iDD9YdTZdFN6Tiyv+GGnEm0gBpuVbg7fpgaog2jIm2vT38hSu35lpbwpef+X/054Y51Gs+WPqS3q
NGqNPq94sk/RLYrhNlRAcnt5BC0q//YrflUhh37DUPapCFi9X6xVJP8+uQrIddcrLYlxCXraxjZ1
HsfrbDVy6hgFQGKWRtVw/0rr83sEPd0nzdkgWmOoaLPLEvOfzDBEA2piGDKnvGn5ph5yzGwc1+CH
e3/PbTCSOIaX2Zg6ZYDe3Imrad+mKMdAGxv1Sg5TvHfyP+Vj4jLQbraBZmqBQtVRqTEynMLC7bl1
0PpOyAAYX2ceuL+doADVIOTqWggTNtnNUKZcom2G3RI6m/JPXKF7QvvxJkux0ZIoc93BP0a73+Yv
0neEoco/w2IRe6zP8y9A+Y9rdF/ZCP6Wnh8bnBVn3wVfHhDK2yNxJZNlrDrE7KvL1D8KJANRb9Ve
gH8gNTheD6EZrtIIveYmXug8aNhZz7fC/APSam5Pmnu/GLE4W2Gc2qewkIyhxKMI+4OHPgJAFXo3
kZuzTkQSDnQeOzVDIaKm1Fow1ggXDGZUZujX5BWDEZP/AoXfH46CwlQHU0BcwBcUJyAPbCYNCAFj
M3Ptm1dbqz+Y8zr8uYDZnbEX5nKyqXMUdtyQQZfNFXYRLkBe/a1d8J/VJ8sMaw0p3Bj6/wHEta0f
zobpNx/1Qq7RKxbjq4E11iM9LQzf5u5UU98oKMmEPkrFC3wDYb0PBbWrGX2wHGOtH4Ulqhoktxs5
wq5mupfxLnGfrGJFx3w68k900FS7SlkmjS4hBBHnirv8TFZooh83SMIMC9s7etqurGYtr8U1RgYY
q8jwkKbeVXOFA+IDUtausA5XhlW4F3cNmjyGnfkz+dtHCk3wgCs2woiVXON9sa/NjiOtDTYqTKA/
/MxqvFGzRe5mBxMmMUKT8I5Gz/NGA+8I4xU6gu4kcxCUwnTCr723eXMi5z6bUDGvD4wtQc9Z8jdl
wIMxWdd+tN0lGv7AmPDM7Um7O9iGmW/krO9IIUzSjYN2lbC+aJiAKKe0gOB0ZaHp/Y3w7Icu+q0g
tvv4o7LOI5qmNxW1G2oOcBLDq6Dww1l7/O2B7mTjYGactaSz1nSB1xVJFnDPVGUqrTPijAsS4qI/
uijcoAfALOxXxVvBQzTDmgzv5pZ0au+vJa11OSXXErCYrVDSq8wjGrbtQTIVa8u7KwuTdAbaU1iV
lbksDOO5mqhIJONTqOuQmN6idoB4LYLWbd41tI3fWNt+LjqnJqjdqMTFRZAqAdFp27vPzn1mgPNs
cjQ1QB/eoxGKSgoDqESR1B/NErjVYhzIwQgGtGgY9uYQdGqOCg3u2hY1d8GS6aXZhugA/80wMNt5
OrVABUOjRD2mIWABb7l4T/s0M5IBgQDucdAx7VAnNqik2qBpYQf37TNYDyPr6GkHpD4YsGeYIj+Z
znymLlGndnQZUhSf7i7ZAMbUFTwwnmErsepcsxemqSXqqG7KIoJY50jACT18QgV6bbkmyB+ZK7Cy
2mym8rnkYGqROrh1rb2WKHXgcxWmfERCxz7RGNuUrqRc61uUKB1MNKRtDrkjsnHUkV/RuXD4c3r8
rRjxTWsC5bdCirVLjwUcnOji6gJTZZeBCHTt/VoORt4Rb8DrEIPbZ7WwWJT4s6WuyUehATzNs7JA
gJOCwPmsWrJ1NIEJG+dy3EJzlhl2s5X+qT1qz8pNkugtQQX7LJz5P1ezXO7QyJl5cmeNmL5ZrK6C
+VJE5uH5ixnz86fHPyhOX9uVapTHbiDG7Q4COIT2jrWB53KqqX/0Bu6LIRV5bCtMFlRPFaTaczPb
bxcQykQTMCMEWcikUpu4HYJBTCMSIWe/B7+de9TtJ8/svZcvRl4xWyWYOkbt3uqWQ5NTQriDIlta
VL+Ut6/H+2k2MZxYoC/vYwveeSjnwhkfB6C0uJgYWn1+IoMZeNVHY5v33EFKcs16+GRgLn2Dz5V+
HIUYi3jxDsxeQRbO0iNegtQmBd/gr59s5dc6WqKci8e69igrVpqCMwz1Fuaj07+kZf8EOj3tFaWB
rnDhHdxRoIIuBNg0P0PnDeweH45VLVlHJAML6cFOCfzNvRaT1KLcX/bPLFJeFkrRM16JoJUp+lhI
nF9x0CdOtqhM37yEphSacgvS7SbBaczazcx1pE7+W5L0EsgDSEhCw3dcRDaRJf6AlOrigMaW/3I7
06o5fNtn6njDDkCi4buCfSygpqpAB3kJqPpiQRXjsKSFcgKlU4pYvO83xfXfo6/wkOyT43UJrPr/
sBEoALmpYpgVPTFnI1s7+yfeOxtuLFjh1Qye8F50gXTfY0hhbT76Fq+VwQiezTsaowTi7p48+eg5
q9V9fo3JCcY4Xuh7e6FfpCHX4GGHnpOz7wd4hb06CyN2DiwRAUZqoFOXhSKr61GW7t8u2F83uKez
nj1mH64ncEzf01v9ihd5ch8B5TZuraClfsPTzzOq6ayzZbasOTVFXRWSrLgNco5thpYnUFjhkow6
agglyb2+Mc3NG8QmIHkCwROirsIinWGBi06lJGi2jUJRgKMgKnBTu1x4nuWggQhXCdJ4wLhN3Oln
H6T49AW9VeJWSQaYayxUjFGjhv5tb2ICce+Zr5v8A3nX8/D6nB5uhN6cOZA1Sy4wXWwqQ0kzTe01
DfYTM0eDimwHF/MPsnGGn6yEgVbRARvKheMkgp14es6cCK3orDoxM0YpTBlUToNUDYlR5PrjQvJe
0FhhMw9xVmpCi+IIqDlehAJ2SveM3gpcAI8pHmoD+2lZm7Jt4u3RcqxFwlmsqgArXAyq8tCCNXJM
JJg+kzYV93MJJSmcCv2CyHN6/SFwPdXsITyxsbaYCzCrNbf5SjuTWXqZe8OZxI1BQQ7Yy5Iybe9x
g8JSu8SUzvJIqj3gVXjbKhjVIeHKAHDGnZFuDOIk4WaIVxiNlrVtX1blnxWYvx8bYaTsBoU+va7K
sUQ2hP3+unj8p2cfTKaLRmGLUGuXJCA1F9fvl7sQLVroZgochhkWhBlUntJyYlAZCsycfAW1nV2P
S9yv/QbkQ2jAtRnrxSokGRSC1MFYlhr5KGtc4tx3v3vaLZ8w1Ml529rqPTACMcKAuf+oe86gJ2pS
3EtXGF4tl6ONJ160ZJi3hYNW3NaRrBfM3xP2Ksb3I7vrAVgbFMCMMj8kfElio7Xb1xFBDg1xlneP
jWh0U1Cg/o9363SDE9A9YneDNOFp/+t1cC2Le2MeuLOZCka2gfM66rZ046Be9Q3oUTiASo2XxMrc
PYEdyMNF62YSjV8wgZ1Y3eHzMTqxSZUfm6HLgyAOxGO+5EdvO2zeQFvgXO1qR9Kx52fwzrAanefv
xxOb8s/y9CXtesloYNOOlv6ttUZT/hJWV/DCEsU2wqnIiJdZvJoYpPZ70DVY9NEgKWAomyJegANo
mVmPrcxeWCdGqN0ehxK4nUQYkS1+Hzz9R7eQyZ+ntrd2VfNYV/HnCeuRnYxOe+w/h3hDuBRfrPKF
CBM8dmiWikifmKT2t9Rl3KWWYBKjp6nZjOdflpX72hIUJVZ5cw/MaCQ+/LWvJwapfZ0YTRmJl1CC
3PXX4s/pP2pInzhE1zK0cShl/oLAWyNdqCDLeLW8N9FGLXdhs8JhPn3+doYuYJRJyENFD7s5MTsL
aiHo6tmh8Kmih3aPvOTjA2ZXRCyK1QnP2tN0cSPiokriBFhen9EmRtpulntzo5tvIWYQWYRV87fx
iZ8UgmBUreoVHh8NfKWgh4SgLJTM9urRqzEtBjXI8JO5tLPQPDFJAUhZSiCi41U4uMbM+659Tu3K
i2wxNgXcWEHfkZCXPBt9JaxDgbHJ6ZJHqV+lFA9uIkh0Tr4f7f1k4SLlROOM7W00b2NBfx5CkAtW
WYCxMzQKXMIkUa9Jhq34eSQFuNp/vNWZH5FCF/lSl2lOjh4fnYWuC9YAb2+SNyhowbEylfn0a/L5
KFzR9OwS5h0iZv1eHQzruofcI2tk/182AbJEsIwZMn8fCpi0to2XWIglIZHg0TvujyOCcrnHWbqK
IRxzgMAdKxWfv/bI3xapbyRUILcYiMV1unxvl5gSQuLV+uSZiFUGmE/2Jrao71VeGozl17CFKQr7
HTUp9wnI8gvElqmD2erD19fjAJkl6sIYwD/LSX2zQBbysFBjQLP92Txh5CVr7BDcYEUPHYulKS7N
jdk7H9AxXzzj/fxPZKYHcvVYjPvExBnFuMcSc3+fFN8/hzopjO4mC0kF/+1kMXRmtsyebVY151/i
9B8j900zCaG6yAN03MLna7K4vSqlay4wvXlCU8LjxWU4cw/liR1oEmv1eIUzyifU04jIgMLArdmZ
r8nnu8fTxMRNLsMszCIJ9e6dGpNB15XdmYsWZaPHvswXMr4D5f7UNLGUpXk03nIsGh7/8T+0t+OO
JXS2zcpO5rPl768j/8wiW8hux9ENhtbcc/QcNGBBXoTPhwtvsrj+/+Uo/zZF5Y+3PhWTS0yC37/3
fQ8W3EJJjHfes5d0HR5RFeowLpBu0UMSs7CZOPIg1kUKV7pGzwK+upCtd3bf3SU4XchN0kTn+4ow
0xHKUFa8zJ9z3x5T+NJqYTVqxGZjndRVhYauFdIVbr/+Yk6S/MvZ822Lgpbr0BRxckNsrknfrsuh
SXTpgZnOwQUSbPkM11ibjUKOruiKITZgzY4CUzjUp8UfVgLGAg6aWkwR9EYMMTx/XJOGGDTXQqzt
tk7BZiKzsINpi6pEKVd+7HuB7GzfVa0yhqZq6HJH1h2KdZ7ShGJDHag39f6VoL6tev77p3nEmPTb
W2eDqor1lZhuUVmlMeRZpCYk6AWkeDruhmgiIt0Jj+Fqlq9kAoz3Qt8ErhojSnP+fpCc/dvy/ZMz
ccdHQodhJg+DFXiaA3nHzRrQTsuqOc/mdIoOGUFe4UFfSLmoSMBjSb5KuCBUzojeDsaxQiL5L9yY
/H0KIFWpl7JqSJGYG7iBgJKjNvmvgTWWM19RnpihwFEGBgcKceOEZFjzUSjH5frxV5qd4NQnNigI
bPVLUCUGXIG4hUveTtFB1671C9j8Yz/ybjZzpG4WACcWKQDskzCAWHhOPo7o1TbeqYwEBd37LCfr
JCMf4tGHogDw0tRanBiZhDp2aZMv1W/KFHKSC7C0sFaSrNQjWxT86WOYdbKMlWxgx3YjW8XTKa5p
rDOTEXz3qJnsK6I6McqQiD3GN7s6PqN3lKX/yQq8eyYyMaHccq27ZTBxwlN68dKa6WAVustEc8bn
uUPVxI6YFJ0eh7AzeOuz6r1nK643czSPFKxFm0+evqPunsZNTBl6mV0DBV8HPJEQuHSQVXQm6fZl
1v1mS2ITS8TpiaU04Iqs0WGpcM727s6ffR/CdpDhWusT6xV2/viY2KNQYqyCUWhvWETprqjrY9bk
SbP2NZQk3jBGABU0VtFvNj+cWKQwIynGvoZkjHS8nFQOs2lonDoYx+w1Mf+zs3FiigKLawqVgUrC
YiYk49Wg44UWTszS4BUGk3lE85mBh7NJzMQghRjFNbgMnAqDvKe+r/2diwevcVv9giLq/6JH4O+V
1MHnIcoGJE1EUabvQW1gBArGspHOZMlidDVTPkSF3YqrOrP1V4ZrfwPHT2NUPtOVrdwKSYFdDdru
3kZhB3oNxgFvJviPcULOVKJ/GiOeT3aBwbVFBuUrGCPseuOmjMzIXqKzqWrIkxDL3N/g+9McdeIX
lVy2YwdzVbmp7cESVwVRELY1f3Ox0D3dEyUXm7Ggf6cZP41SOy/KL1nagyQLvX24snQGZNGqwQVn
FLTzRo6Zj/4NLD/NUdtOiDlD6JoSwQLyL9XMP3h09C0e+8SKEWq/5WV7Cbu8AXh1tguWTXnPQ9fO
sh5bmSno/HSF2mVDCbp/WYMrmADmrSR3riEmIoad3FiNgEyAFR7k8/88m3/ao85mTY9rlatgz5Z2
fnlMOHP0UahiwgcjDOnryTCCvKcU758o+12+sALub3D64QZNGX3D2T+qBb4O5oUxfsdjZyGl+QU6
ONnJoieNYY8R3/TFhMMkzXgjq+afLh+R2+1zFtoyvsudiXWCEm2YVMKtgUMY+17HR7mzVc5NTzfc
+FlMaDOZ7s/Fo85lTrlo2ajD1sm3OTTTBcsW42938S/Gus3kTz9NUcCgRWBV0AMsHGeYUBlr9hHs
sMo0M4XDn1YoPIiyq1xfdVg5+efm9D44hjneVo1dquRG9+xYqvkG2Y4t97b219zOX9tWsSPcIgv7
P0gJfv4WCjfUy7VDbzgJ/ItqNt7vZCmlJpj0WM8EM+W2n4Yo5Ej4VG/GAScmUbS2u3ipWYZm5app
M1tRGFh4l1+eBGcjxGFVhy2Kh+bavrWmvhl+JawpFdZBKRPUn1gZK0GWuo6EJYY/bd0zIGm4O5qe
F6voAT4xgPfvy9eP5aOpjfMygEI5j+907kNHMcsNOBdDNF45yqGNfPaDBNlUD4CXlsCqRIxARFes
IVqco2K1wTOnZtnC3sAAGmPXzVTuf/pG5QB8IVZ8SlYSh0rwjiYsUBiDAenJg0DJcoOmHeZpyTrH
ZApTtCaow6KDezbgeOebmd8tLWZOysBhmYKTsCr0oB5hBTruq2wwUY2qM9PkXhQPSIkXABYsMzIN
mUKWahiMtJUQJePupB8KvCE1zBrNzI3s5+eiIKOMrnXQdRXJtM/2iFJUDy4kP4mcxyHPWjwKMMZc
DOvOICgJmsN1zvjrLKinKYizW1TybQsvstNVNfXV5WZV+hJSzVfXeDMWj31hWaOZAHPoYhtKeV+z
1uZPhit+NaIpLiq2ghdj59ITgFDv0gxJgikiCo13MJf3K7d4w0nGqtbNTKb/iASaX7gZyosCun7p
qOIx/6yWYFoyzB2enypzGa745zJ3eq/A9gXbEiMzZIEGTT1c5GolDTecJxLeH3yIY6DR6oKrSuZr
ILho0Govmi9WA+qq3GeAMeN8USjwEPOkSTJylKW1I4/WkbNS3VZG5jWF9SUp+BACpKRNCTuExGCM
bNyLUhfFRKRYDI8EAgwP4F6hgEOoxiGTIHqFVpqTb2Bq9EnZju+ogoV4E2NWwljJAM3CJLY9rpnk
AoZuBf/2qZvPxArz+ZnlFQUhuiZnGa/ATGedztrOtUWnaxy8Eo2Os6gV1uWI/LlHi0hdVkrxOiQq
ucueFAH5/Xq8mbwH0oYe6lrlwgKfwWKhMfVBWXhMzxKGqZy1g0gWM2rNW2CBQiSx/2A0wn4MYvOA
DM47SQRvFk93/yXXPi67ZEBy3BDyH+4gVxZjV/+LL982qFJHawjNENUdAa91/+qg9mCyR9/m9++3
EarEUehZ2Y8BjJxJe2ZlLTML3UBbtAKtcqjwsrCfbNO/w+LbHJXeaEkn8dWALGDtQ2LQtyqbyP2y
lo5lhQIlVc0ldQQd2PF0480AWmGPP/7M6xPB+m8vKDBqa1FPhBJ/P4HqkWQLW4y6oamHYeb+cvto
sSggKq5tH/T9PQCqD8MdMV6E/9D9WX8ZVr4tLma3sQZIshB5vD/xC8PL+QTq20sqtxm0LJDLBubd
HVR2PYgjM8u+rA9FgdIlB1G0rBAPzzig0SG8O4K1bR+CXe8Na/q8gm7FH9a+mr2vQwuMV0RsX5XG
CC6Ru7rWRlyJIjPeJNv0jf8t75pl7iQYanqOF6zGQmnGTbQ86KIAwn1ZRJsndsXkeqQraFcXi1JE
KooZo3SJEvB7WFq7FA9W4Xa3FNZPnAVhpM2rCl2ym5mGEEFoNtVm67y03jNrAWaOAoWXeV7gNQU6
iwq16mmm8FpYh0gXaus82nFkGiC5vEHMDrrXUHvrFn1sq9uAdSbMLLwiYNUNWVQgUkL3ftR9m4bF
1cDX3hXv7Wuw4VarP1JsKnsGOs+dqT8sUQCAcfJwvEWwVLqQ+I6PhpOA7Bfcho2pW6X7eKPMpX5o
01cMASuKmSONOuuuaSHjMEAUJ5h08ovcaUVzDHEJltCq8NRaMtrdq3HL+b1qtt4L3hmYczsz5xHa
BniQOELWQZYU6icMYd+XcsAhPVqJ289+UV/MywLJmMZ72RI00VCbHHcdC83JCUQBFJzWRV4CNwwv
3Cf5JnHNd0nGaYFgHFGNdNq1uCyWkSm+HlgbaEa9XTcEiL5hcXkewEtBUcbFat4XEgzZA4RBiw+e
vLaWp9TcqZitGU3OzD5a/D/JFyLrNb6gai6teMLBoGumsGcB10zv888fRG2hWDDyOuVE41g54dZP
3cuqst7DBWdq2zQ1223sXDENz+rTIn/1r/WeLAP1lYMuCpSQxzKkF9N4SjaI6GfWN50Bh8lSqzyV
deiNUVVCqBjHdbxsnMGw2s41trJZHcHbmNtEsX4VX1nQ8NgzlW52yMNEkYubSj6wuOo+JLurzNjN
LEWF1LlkOer5ajMLSSyjFEpEXcrFYwZX7XLJQZFxSziFHmPD3+mVwaNLQ5dVWcZOockLesxH1tci
CY5n3jkeIwsFxTOr3/lO9/AzLH4aoXaHihYp41bCyOm8++26a90i03sYRRZaM1tcPd/FZDLadndL
zICFi2i3h6YnZvs+ttuttMr2SJIPkBI2V6uLC7UGCMmz7lT3Kvujn0g+xQQpwgsEKAIFP9FGR+rn
JxnrbTE1eu4wVXz0tis0GYyrlWCNDia0VyEonh5/h5mUDWuk6LqhA6gVsFX//AHjJVTEsgwCFOlH
t21NZTEuurfbYKaL6457Y735zlwif9ijiUbCQqqvXWsEOIHy5aUyQbPEO8WqsAwr2oZvN7M/lZbI
2LwzGaPBG2DU1CQFsvXw9aeXl+Km9/k1l8mQF5Hkki3w0YAGFuQgbxt87Rc8ALO+7UyDHg4BnOpo
/kWrEjLjn0bDKg3i6tLJR6Q1go3+KLw2F3aw23505tVpHA2n4vPH4+85M2H50yiVG6t5FAjgJ5UB
GAhq6IFBh/F3YC9d/7wGmdTX13Vhd+2igPLSagXZpYOamcbNPJwe/4657/zDeWrv6ZzQcnWB3yET
AtPrKrUvh/AQ7JfmcM4d9VX+5I6PTf6NWj89p7aSCF6vIS4a+QgNpfcbpOmXZeiyUkQSKNR+/eEW
tV3CWKzSqwIjtrF7V38/jSn4SVB6Pjz25e+05YcvdOtAVOVaX4qtfNS9aPe0l1bc12MDrOCkm6eH
y00LeAMWxh3/XuP6JNlokEV7rGxv+lV3TkFD0THAZqYhGG5Bpl0TdUPkNZpZIxmyKzemA1YPk49o
ySVC2f7R5Mjsy/oJwkWepVjP/Br0CTkEEKUlw+nZZZ3Yp3YkJ4O+PlN6sjkywtdHxvMLC4TQmb9M
rP0rGRncvjxHq8hBrYnxTWf4G356T23NLGzyS5zA+/Z8+VBX2Jn9ojefgLnO/nVzXW4xdxyxHu/m
oO/HmlMbERca/DNZczJPZbs7ZXFcqhxaocEpTLjaV3+GT7LiYH5k1n5nd8tkvaktKQ2VmjdgQyCP
mCEK6Kf0eWmOB8fJ9h/yhtDgWMZ/8or4c52pPSpLWquNGr5y5bi5fQT4gVDWdN40VjzPPO/BksYL
MhIZ1LroiTHVuMR5qAv4otg+n8J66UGOA3O1YPFcXOzBZL3ZzxBO/TRIbpKTdOF6CbVaGGEQtCOg
C1wihp5AkqTa4HNHLTv3cgtXOWaNdBZaJ35SCeEVj3zoVYVZvMr6N1eQl+lW3Hxpx/UhfSc9/Kwy
4lxe9GNlqZ2qjdlVgwCtjFcxsMgni8JrF/3r1TKefuPNHRSQpvPx8lL6CVbZWB6UnbbUndSRtwzA
n98+E9epTSvWETQiMvyQBO/Evtsue0gmAScvm81Ggijj6mrjPZ7/X7xezB+hE9PUzi1iNROUBKYL
54QuELQJX71yQD7Kg6+HhRMzpYGfoUXtGhFCQNfbjYejo9XmgCb++W1VoV/nQMr7jPSf5RvNZaNE
YHQKghGB7CMh180WpWL0jJOOccykM5B3povyh280l41eQnRDKoFDul+swCNgmh761TEuQVhTc+di
a4yTZuYt76dFKuG8RklySWpYVFAJfXe9ZLl4fJaxsIdmtKnGOtPTDhZutqssQlPYEkFbXBCQjLAq
OfNH13co6hQAXCSllJQcn6u19VVlipZ9vB/Ze8gNcl66yFzO5mwWT+l8vjAxS6FAZGSxKCQwSxiY
CfMXUhR3qdum+cvcdDYuR1A5dL8WrHZv1q6naW1SSdPT4QrDpzNRFnBdAZv++sKBm/zXxsE9bPXM
2bmVWrHFitW/i4E/I4fa9XGdVp3cwTTopveqJRBaU+D7Bv0+DujOnlE+OegslXiCYn+ltZOFpg7q
bNBjFOpglCdN+/i2R1AYLz3QsWxFtAcwQpflIgU1cZSkhtwAatZrtbNAhrQgTypMopu5u+30EKGJ
bmql1JNIF+Vj9BY9i18qHgO4N+gnMAl17308D9aP5rXpDWjc8omEeIk2yi7ZYnrPb07lRrA/l6A9
q82nJxxZm62IYc+taiLD3jia9xaY5YXMlief/90K0/Q2cdgJY0P2q+gIIJ8ywbIDzmTJihz56bGp
mTf2H/FKk9rU0CRTwdBMkBzsAPyHu+xN07xYCNcXUDciXP+wtsjfDzA/TVJo1KJxIeVzBdeIm5vu
lHrLL/EwtwDDlGF3a5DB40XaeOM2VWY+dvbe8vPoO1OAFMehUqY1nE2gYK6ZvFVz9pN7lOzGKwIT
jWpowCPFbrR7YR+t7fXz4tl6e3tFtjBab1B0YW0lYvDRD6LSk0guyujG4xRQoV71yeEysRS8FoIN
iz+N+fXYe1ZSRlebdf5WRUOFdU9Addo4KFG5YFtZXjwhM8Vfb2QgRtugvgCJ3Q+UDQGUj38Ay1kK
pdQoafIhlnGofv5KmPqOAmMpKVSqpKvUQdVDPsbYtiYYgECb5jx2gJG/Q5/9Z/7ej/UF+hpAPiVc
u1BpGMH6H1noj+bwJsKZXePhXlQ/Qfu6MBa8mb8wtg5Zob/CxeA1lcerG6jHyRpM7g980ISX2DCw
WfON8in/Ai8Jw8J8ZjcxQV1RuDbQImlEkPCWavGOt399FUC2R3QebWbSOnuhnxijwr+M4ioQMl3G
eMyZUIWQGd+nFyhmM+l2WStHHct8X4dqNcCt9SW3x7Vsj7ptM/Mslj9UhOfQDUwjQSMJzxlt3z1U
1D57ByPEF/tPtzBA+HDSrccxOZ9IGhqu6aoEubP7G9M0JmIDYCpHCtrn7XSHrQwo/dOtkYYvvpjv
cSTv/TsA/zFG99CXSstduyRWkBfbvp3qKDfppoX5Xqal2UPi2y26nb7QwUoYhhfl3q2ERtjrmcl1
NX9nmtgg3k6WbigNGQT7wf1e/N5Cu8YzPMI+z9mpd2J8JtbKUfvqOtaCPgSwZSx8W8ILvSsueyd7
2zascTppNhucuEWdr3ixzQte5Mid1/bJc8T7zm+c29KuLPf4BM0yA6LfG6hbNJstJn1Xf/6ARYnZ
8jt/h5r8DOqw7Y0gCoMSgQn5ZTJpFyzdZimuWf0cM3xsSCcmdigQSS5y08RBiA2wbu0CUIzCJCaZ
8zWKDHiQAHVmbh0ONouMZGZm4addClKErk0DaYB/p7N/1tzGHw/bFxI+FjO/n0Mv8gqv6ioviyI9
rt02bSEF/4e071pyXcm1/CJG0JtXespWSVS5F0bVrl303vPrZ7HuTB8pxRZv98TxcSIEZiYSQAIL
C30iuPUGJbBcFUc88KmX0OHfECogXPpeG6I4e0vyonMYKCayKLlwtEIcnpD5Xi7Rs0S1YFTM9/tk
/tIr4diiO70WQpxc1wYJJXe58Dte+qP+jA/go96mP/u3ECADpBL0cfe/IPBbuorXYomD4/lc9Ipp
Frtv9CCcWxdB8mp4bqPWugU6CwMjl6AyK/HX4iv8Wi7hHfi8nah+TGeTJqmg55npHsCKtTMuYOZZ
9a1L0dY/0u5ilaYWOo9l51W+AcvFvca7TXcBrdGaoMXszLUgIijp0lgI2lnQPEMH1IQmMpugDcQw
DxVwH2GdJGH+wX+vm8Cm3JrtiJcbvp33EfNPkhmlpv18r7e3Lt7v63URFrtSii6p8U6BmEp/ky0J
hUcJiIhiG5z8SNX1tZ38bVp5tDDCcE+R3wocC4nImr7tBSQN3yibLtVJ0cU/mm6/zCR44wZ/Wc/o
FLpcNsakvWYJQGUa+ubXvmfRP17vAGEEOK4cupHD9yD/b6ZGbg0nDOXjenXNOS6dKI8GOWHOxaPU
S5xoBaKZdkh7CKIyda+8seCpM31kas9rd3ApQruWRBwq31GyErWQNJ0Rc1KJhtHBZgcDAGgTrNyc
v1ShTCvOf8l+X0slDlZhx1QaykFwI0UdYz216AYZkwlz8Z5nmg0WSb/vtcz3/JukMvHiPAUPSF6G
JbuJuhb9L9UoCODqZcDjkAM7pDJqYAqKXthlpXsqRpZiFInW2qkHIrLRerzoRet+/QHEVkfVQFFD
gg/Iar18QcWKfle03a5F3g9eUpWsV40G0Cd4nqK1/V46ZWmGi2HljMSQIwdoJYPcKZCQhANlxnH/
kp/85yBRL5f+NUCZZUWrFuhUFET1/8gjzjdNAcpsJcjbRgUiu4DRRL0DI3OuFa/AqSH3N5q7Ta8q
OwG8YLkRWCPw2zb3X8DTMQaUY3keY6EUViKf+H5PxzM1juQmAB/TvBpIz70pbJo5rzza/dfzMz+p
81CqlbNeUPAbuYRrSysp8ABRl/CQA+sjOl/fMKiYcb8mKNyJd3j3TwZevc30sWn2NuX8YLj54y9Y
QK7drpx4/mNAMshzWHyBbwuv6CX6QmPK88sbv3nb1ptv3xztlUNfeinPkE9JADgET/Lf7Pf166FA
c2wK1Irbx0+hy+pIZo/b1Jxfys/1NrCE98dL/G24JW70jUBiiWOShX7SUdAyYAWZFKOfjoMe2nRn
UJfU+dycvcN5Y6jBy29uHTVMVDAb0EHGAIc+/pQln8+zUHlFRIMFi9rhrQseJ5Hp5bSkXIrWKzhC
M/qmGEPYTvBNpqbKR43Z0+6FRon4eRWDtBDZ3AgnbtuUUApewxDOsVrEan9PxznPXhgDZQDcD/pe
e2W1s/u52XgsU+Q4mQG2lwHSmUj7yK1MU3Q1eK4va+Y+PxRn3ohMSVITJL8PhtYZqBhr6XFll+/T
0oRcYperQo6EgIXcmnGa12qLEavg3Kw1zsabSnf3NLLDialatWm5mW5avhUhKIgC55wYighwUGYl
Gvf0eDfu33W/X4Xpc9gItMyTCQe5a7ws4Dlg3qQ/3FZ5FrTNZa316z5XeSvkLtGQg/ZIpiEEb9fU
hkWR1LdtoXeBIT7FFpCx8pPkGcKo0micNmHekD3+QaMdO635kjttm78EKEdWZASOwX/cqrpSjl3C
ZiKWy3moJB2/jvMM9KjWMw9w2E0wrJz6fUKHEEhcc7oUqiDtBM8dKrtpAKzrvtu9tJ+M6nBI3cnA
AE482ll7Re69E7uVS9IEZ12Redhxz93GP9u3+JCrGJSQqfGHZ77G4QyMQPlqjo+Up2dMhDivWfDF
W/bPRkuEtstJnmDmoOy5uaDStdrQamNQz+kTXAasyGMlvkdez4sVeYlnwFvLSGSFsPVbpaH5gHK3
vOU9R0/ZzjNGNTJQLNf4DRgOgSkCn69vTcAIv6fdXPgB8Pr88/g77p0I8R3EW5QB+j3PGcpDw5UV
l2ouGexOi/VQD82fyGgwQHm7NmPkvm2DkElotBxQGDAi+5SrJznIsIadmfxxzTDGgLq92n/wnPop
mja73Yyvz7adGNLn56h/XhBCrIUNsyqThlUSeEDJOGYO1ghLrvilX3tjTaED3Xzx8fqf3O4YvKUH
Xos3stXve0bdJEaNYJW3lU3zEWH2yqZkVH0Ngs7MoohPUcDyg0Bt/haATG+veSH3DZjMcevmoZoH
2DVjAGcuUrcB8qhrocPCuhUkVhgGAzw5rJ4Q1oRRW5VSRM1p1PTUfnQx8g/iUfj5ZPXE6C42MlbS
alvS/XtOAVP6P2JJ1EYXS3lTpTGFBIQeY418pO5KUzQROayxqC9dMIUVwPzO4W8snObtfsZDr+RR
DlndXFx77myTs/tL/OHO90pFNRXs/saZf82PSLeirvkF9eq3rbaGubp/VM+LvvoQQsfiYqSHKcaH
vGwxlq74Ns2Pj/12u7ULkFTUxwyqJ2rH8a9bl2p7MVKXmd8J5Tt8Sraeu5jv1p2awfLgHY8iDnpM
brcFE0T4oG173D1J9fYZYMyh5kd6b7JgsfrOZxbcNVK/xR1QOIWXUTNSBIV8FAR16wm0JwYXKtKC
Y6lGb6wmbwIt0U2QumkJfKiBgm+mPh15PbFj3ShOm9j8lD5tyRH0xlTs3l+NIe/L+wqaa7i5WYvG
M5UhNcTLqojuuDi7tBZm/8hP3juKF7zeY/JW6yQX2l/x5PdbP8vjceuAmBcFEnEzpBkj+UqWXdDB
7mNax0//9b/A2t3VLbAqTpElEIYhdwqo7O0B5+E846EM8kvhvDWsSkdb0aUseluNeP+tOA/uTplk
5Ep4QNRFvPLvOv6iKO1TJhzKiz/P4EG/m4+wFMWtXu32Xq0pT61d8PpjofddYcqtUMJNS0NPo8AA
ofvBZS9f5ld0TiY92TLWpG0aVM9NQ5Ms9F6cBUeLOntF/JwTvr1AQOKjy04S0J/MMuS0kLCpObGS
+erCbiJnT70dWyst1aTRkFTRJyMJVDFUaXX6W4ATHGUWI7MqCxNRV6KlX4oF8jtEVNygwICmM7/R
1NXrr+yoAC1FcnXhjv2P9Cc/lIfGCUwGsFzfTXcmJm3CqmiTGR98VdoLVnQARTOc6CVRXzV0QILz
jAbJIaAmtPYCsvCLLVisGR6jlTzM/ctYwViVqy8lnE1ZDBxX+fhS5liZNaKcmaJ6AnBa1gPTczyT
OfDHBGTl7dpZLejntWSyhtfHolciS1FdFJvVQl8b4AKQIHjDkD1WDU1Ekjrn5NtME949rd7kRr7l
nPm9+lhnFgwgdgBUs7B/nCQCvX57J8UpqwJOjuoLvdlTx8idTPrzCOC4qKV2M9ecYfuaGSGmvbYA
cqcOLqyaaJnWGJ+FWpo/iWODbUIA1sk3V9G5S7skz0kbPDEk6DXxdXnW56CSrZsL+FwdNzoLvlq/
S9ZZxnPvKOns6fFu3KPyoA8K1JYTcZNp7jdvd6W5MRMMQiK1zWWEZj6hI5bX2Uwr92OkKpfi40c+
PAsw+6HJaBfBSbeyERmtWtuCw65wfN+n2OdPUVgZSUpaYTDX6vZgBCYFT19d1ZdRy9xWVDFMKdcm
q9XHt9gdncBQ9Hwl5ryvwhAy5+O4Wn7VRjlIZ39lKkAAFbsWZQtOh0cwkLKbe3x23Ey6bGTgpH+8
9b+vVsJooKmUZxiRUQSW4Ylov/UGOQQmsr70m1HjjfZvqdKCWuitXRqNnjz5W+5rUBOV0Wiz00L8
ndN6pzNoZ0BZajjE57VkyuInIRZBjhQTtlmZHPNJVSJPcULdXio9cQad0fm/AfoMJhQ8KiTgDdkJ
tdSRj7HTg3rlhEY/QJg17ohQwuBtTP1QV55EC5Ej0izwaTSALOh2Ji2r0nuyUuZ5e2EytbTKC/NF
Y+iCoWi12cBqSlqhZihl8TRQFbqw2yKbKZm8tu2QbR3Ucpusael9tI4P4hSkeOFjRbSY32rMwAyV
3HVVe9mmkzoBA+h0R4ygPI3HEeWtyYejSdVupxcbZl+tPVTnK3CtMgr62ZFpY9CAhogR/3IrPOwY
WWp5v7/4vd68jQYdGZyV/60zAJ/3yKOPOx84FlnrdZtZzaOTwQz8LI80D4LGub9fIh8M05DzU5GU
nZtHztsEbWi+vCN6z/pdfn58Ne4gu7MohIECThy5VJrEIbZiy3RTWHXo7RGtaidb8kbe9C/yxrcZ
PdMpQzJC9GGXDqMpVu4Uh9YJbBZTb5S1AOdux1Fpn3P56AxhORhKwl8K6KaMQ/xvdzgq57xS683g
1Fqp8a63kym18tVuk+52770zboNNyKwYiTv7DFQBvKYk44mAxhSRBGu3+ZjFgyfRABGhbKOCEHZG
cBwx37ADcHr32uoTrsA5QCZmdST6XcrxV7gsoLmXYXhgDebw68o6tlEa9o2UMe4eUoHJ4q03FpVP
RjUxNAp9G5YVA1nsuIwaG5MKDMmFM/Dn55zpHdWf1RrknX36nw+CbqAsCHwTORCxk7woKUWPxtA7
QHFzzf3Yf4DPLdYmrTV7q9STQ2Vt7fP5cABnaPz6WC3v0gKz+Lm1lpZpnoERIML5cWhySa6wH3Kl
Bm/TNrSGA28zqLuewTm8onpkqhHCJFBX4PkAj4jQlogEEPDGCSXUgMO94SkEQOrfx6shDRn5+4Rm
T6JfZlzYAFD9LYOeAvkVp9vKgrUS981e7MZk3S6DzN0qLVdG3YhlfDDbQB/1duVQVraJDCtTafTL
ksLvM7qnK3vm/fEu3REUEdv0m5u+ugONMGLKVoffn6E2Ev7qD/ymc9Qg1PIVWeRrhhRFBCMK1xdS
oUCUt/8KDWEfrbiPta0iXFcRegI3zr/P/gSmrKjsWufBmoD5/1/tVTjGbSvMKjVzgEvgkpYx9VVv
d8iVzjPJ8MfLyumsKPEv+u1K4uQFWU9LWFJt1OjCBhkdhqHjD1/9g5eVMZrDYX22yXzzHqk0EbhF
k8RVaYplopNF1KhPWz59r6xrPmpCBGwM/C1iDE7kSaqImBLreJibW/f0PjszWr7pQE4bocl726/E
wAsX9EYUoRVRGA4SnwF1nr3HW8kAISK7XcOsrckgFEPpJBnjZiCDLkG/pQaHdm3D7oITEE+g9CrN
uQ8ODxni7gSJRDdUwsyqh/ekhteSBbTfqK7JWYgHbuQQu4W2EJanRADLfbyX+E/HdzgrfqpU77CW
mZ9/6U4FrlZE7BkVF16VhVgRoPneyiN48Tyufptw7OE0CZihjt9OaxWZkn63SkWxtk/EHeFzoSrq
ud/RTQf9hJYV3uTQkJ2d1t7zCxbg5kAINylmGVNNAQRt/ZP5FWscBnutBGEL9/1GxPwJV0bGF5BV
iygA/cXN3t96emf0Dr3iJhds/7WM31DsSkYEzJyIEbS8G55aK3lR9DXajEUBiJtQqkXgJJEFPSny
WY8Gc5fLqYzuIw322GKt/fysD1ffjwbGIudT/Hz9Ez3l1jSCBOqxhKXoS6avVkBEX7LHsI0HAzBn
y2cO2tNpUP9uFGvm1nssam0xhDGRxjzrBrDduLowmn2r5e7j318KKoASERSeR64DaILZml3tVhKn
QYd5vFDamRIuVP/WOrvad73gjW+EEEfSZGPZJT2EBHphKLv/zyUQp0FLpVCOLX49x8OE1UyUSAV0
rK5FwXeFAQRFN6sgzsKPwi6uM0DlgXZ8eX7JHMFkbMzSW5sGs2hHro6EMOz9xPUwWljPHLukoNxy
C0tf2bNFs3slgzDpOA86DyOs5eVFggxaQ7wC/qcGTHi75//FNM5Fw3Ulb9bzKzVTxLABtyLWFNrO
XjoBFoqGye3bQd9dfh4vbU0SYe7zqaj6MEYvEvucmLyzm4CBWcuNru3e/A1Xq+GDOI/kBquJnFoN
d5u1VsTVW0nY+bGaWtDc4Hj2W/+QOa6LPk8+V58fb9WyoikArAArBWZGQsoUy1nVCMLMHJJ5av63
DfRLvoZSWhICuIAANihU1NAkcLtXXd5KkZyjHWHUZGs0GLyMfAAtq5U4YslQXoshL03RjjACaC6R
rdD2TMXyj483a0mvrgUQN8arfYlqJghAjvSnvLBvf6LNuHYtl2KVayHENfHyvhkHGkLoRI2eapV7
zh3xyGx8vbbXSPXWdoy4KFGJurs4QBZrMTvPzp21cH5ZAChMJOQpkTUlrD5q8MD6DmiVmjBkIlR5
J5oQEz0+lbu0+WyUQfOJ6ileKKjqE6toxC6KK4+bZ9G9cXr1mm0FbdAKzFB7eeZgYtr/5qEHalHA
7jgkopD5JBRhov2xyTGcyQVf+171N/lgDZvuoNl0OlMQflNmqw3HtdO6ayf6XeiVWEI1xtyLPCqS
QbL7pgu0Gp0xQLAAIkn/eQYm5+cnAW1AotW2jKKIABzKWnR7nwmdd/rqA4idBrNe0Ek5PgA7PZlw
gS8vjR6D8lx9ejqdmMP5JzAC42cNz3rXCf678DnPjZLyXCsjbnbWeX1KF9HsDiE5SrX0IgJEWgCr
vDloBoPj9tzoIKAFv1VXV730mvvNsv9f6cRpCx0bRg0L6S+YBfC2NZlY8xyQYFrvGxRNz+XcQ5lZ
a+WPxVjjWixx2mhBYhqxhlgPEBX5O9uAvWRuhnt8e5Zs87UU4kiHsOBpv4IUWtSPM4oTk2x9B5Se
j8XcAXzIIyT8pVQ3LZV0kFNjzjEGEO37U7sXEh11kefvFRv6W6wiX6vXiyK8WtzEDSUkEMZjMgCS
ZInK2d6TcvoCwOajN6JXT0e4PiMTBqy426biU87MoORCCwv0wzYYrJv9BWzT188/m8vnBfnjFccr
zE7v7htBHYuhccinCyRdIYZYiEIs9/8T4r39UhRLSFPJ1ozhHOz5KEDMzD+NDGqfGHaVGuqfPzHQ
+6DpqezCaFCMq/XIkKH+G/sb0O5e9cE6+1NYPz/fqzZv2figCMKB8ZYX4MlvnTjH+kk+pkgC1Qb7
XOwG9BW6uRWYwWvlmLVVq77j/cksTtuER2Di9FwH6tpZ0aL5qt1t2tVHEFoUDWkeTwk+gjsmOw7Q
huSc7uOLsi8hzTeDbflErclccsgcw9GIjtBzC9DY7cKLXs5luivRHvtWa5kzOT2vjpW+KXpjRSfu
8BDzJbkWRVx5tqc4MZVy3kU1bXKE18wJNKa0lI8fCWyhCJk85C5l0wdV9OONXYpsrgUTh9vJgLdy
UwH6ul1o4F6gLyTarJmaBSHAEnAscNkoIEGPbjcyG/gx6pqOdreKYNSW98eD+zyuMDksGBqBn6NM
nBh6AIAluJUShHLJTZkwgGKWVZlJTztDVSpVcKL9qPKy+fJ45xZ806080jeJmRQyAj+4vJU0Z2HS
O3scTVzCmTINmH97/MJfdog2jxH9JYmlr+Xm7rAKCn5fQglG5oGgQ0aF0FCvEcW2DSSAngKN1jxr
/qNyOHP+Z6ANlTmwVrBZMbIL/gnALg4BF2rhcyaHSBt4AyuBJKrt3SYx96KIxm0l0OQ3Y7qca3tF
2Kz4t/cePUNQGWAxZkpqEgIrMhmT5i3fuwpmT3mWKY0rbnA+pQcCfl9jV8+5kip6vh4hYCuo3Zrv
u7da+HpufvrKyBnR5PnUQ1ZEo+z1Lj3acjiaXb3NtaGo1Pbdb62qPbZbGXwdgFeMGMOWfa6Sed/f
vNsPIOxKUzBRlQjB4AJHYXZuGyPLExutVWvN01EwOfMDkw31ecLtqB+6xG60wZobs8R8jX70roUA
uoowiufFX5oQJNBur6fvjWk7SjF0FaiRRktqxK+jSgHiUb1FkSVGkVrzp/KtqRuVmzRvOijtqdFa
733l3i6e+NWHEE+TMs7zKQ3zwRWOHerJ2H/mVAN0hXYGxkqRHE5wIicp0jofHDT9bopPTGU2k1bH
rd6U5oT4+hgwvgbY5uNPW1QX3GiJn7uYGJG4znUUAR6FQojLdTnazcvvsdkG6edjIbNFv1N4AdE8
bu6MPCVUQuaaUWAinEM2MJSaZ6Eme3Soi+hNy71mp0RrzSOL+w2IigwoGUD89Pz/r25YNsRdn7bR
gBGhWbTh6in+HIMoWzH/i3t3JYXYu0HhvERiSuxd3PI7r+f9bcEFgZkLjXJ+vIP8fQQHVZYETqER
FQC3RsiSWzqrwgZbKHZ6Z2IM+oa1WIu2vAtlYgT6G7TFHP7okUNvgG0cj7nl715jZzSVj9b0ncJo
Tcbqzewn+BQkrW4d/L0zzqE5k789/taFbNLttxLHzfEDx4sFLEDEBmoOjgZGVAdv7xfPMcuqcml7
/qnZr1F43TVk/d72qy0i4gqvjLhQBDORSxX7kP7IvXPHOXJ2FMDYnz4VDKzM44Uunv+VQCLGyGOZ
ATFbMrhSF454lw+Vkbdd5YhyKKy4jN8rcneFJEDXwUUh4p4Si6vYrEn9sBrc3Og3jcla2ROjU3/E
83y62U++E83Mqu3HC1y8t1dCiQV21CCi3TeD/aR6bxt5XKgVVc7vqjoQ1CDnfDWO0TT+WOiSr4eq
/7NU4kGV5lktZwGWyva5MdhCg/kPw7Gy+9ysMjzjDNZTu96g0jWrsXye/xJMFoqYdhAEj4OVpoXm
yGJKy5gbMtWvGMN/cz3+EUM6A2BbkrYpBldWnsb8KVZkraM3oaey0rf/3mWBKjFnai0wYOefvdMg
DKcR0bEI5L9C3MrUY2Om9SE2pG0/VTSp4dUmtNgy1GGMHWGYtMYzWxpBQubrwA/rPPNUZ+9K/VlK
DvXpUz/ssOVzShP5tWh9KaoE/vWfjyPUm6moLos5XKXUM/zIqtvnJnJlXh97JzWkVpNjM9eFeBu1
stpgjo3yH0MBYLKu5BOaToVK1jcUjr7IfPQgpfkuloymqDSpWGNom/f5/hwA8wWqDYXPX0t/5Zso
Lus6voLX8Pg3drTF9l2kEjWwHt+if3Pc/4ghXKAn+hkY2moYYcrk+Vf02+BBcm7SYy1gUkGkCwh5
gD4fZD2BrglQCJkH9BvxRyrZdH4cKAwqCrdM3GlsyKzc8bU9ILxZSPGlzHbN4HZ4RfBxoGWeKVD5
czusJdSWDSemufy/7SbUfgB/T8fQLbxCnJtRuIuVQ1lG74XypER25hfbiX7nplNKb6LG9tpWj6h6
Q8m7UqH+i0XzoO0WACqkRYkcIRnKQTMI+QjzIpXDJx92sxx+0IdCZHZdmmKS3mMdmJWW1LRrgXNM
caVpdaPwUVDideofavGJoxs1xuzy0AzzTcomK8KWfAVAsuhhwqubuevlkzEkkh1yDzf408+/6sCh
e1ltS8nqvx6vakkQnp/z4x7gaIknDtSjhF5mi350h7LUkUZQG6q9oAhnT3l4lPk1a32fkMU8IhkT
N1CA5wFFJSzDGCcN73Xc6E65ZMXtpR9SM506TW43nLJVCmbDhT9KVhuPV7nki67FEk7QZxoOfELS
6Ibss1RvwvItjs3HIpbU40oEOah1EgZU+ylxdLv6re+OVQXYe2CGCa/KsVvFa9516dwAIWWAHpjr
JwJx56nQK8HNTY1uEwBGHOPZJz2zrS33rR1Ua5Wte2EiUMuIlRkEy6xEYhfR5jNEQUAjUYJMSGV2
7Cf3kbOqFK/4jXtDdiuHvGIymA5DH3IotOVKH5P0VuTaeHp8UPevmVshhClvukRIxohF7M+zpcby
Hr2h8pFeUYcFwDXEYNIZLQFzOzNs3JoLJWZGuos4PFIHFDnkL0Q/A5DlgzFRul+r1NQ5+RsbflPj
SypspfF7RAahCChd8NEdxEd20PwJwr+8Nzf5ZXJhs7zD5roPT9O3vVaubcu9/t5+L7H3eR+GgtRP
sDj50zg9N3atd6Kas7ro/8cZy1tJxAGkvtDXfQlJleQEshMLpRH7ryhBanREm5m4gjBZSPNBHhwE
0vUSNJjsjsWiqCAeFKwsTvZcF9h1YVTdeeDQ19G354y2Mtnsa1rtQb2qoF+fpzXfR6LFsxraaTuN
yT6j7DPgejVFu1KwUpq+t03o2UUaED08mLik/AbwV36l72RZHGp2dNuR8Qy5KsHiU6Cptoujv481
f6EIOFsLjIWbu4TQIk6YQS5n5FoCFaDLV3DRg8YMpp8b0nhWhNMkGkV57MRAjalz5QsaJuYI+XNB
PaPhVAx/ImEbBdGfVP6W2Gc+exfbN5HTqNY382ZFQRbMwPVnkg0iPoMR26PHs27Hx6zJiJPRSGW4
UQQ5fgrGJtQfb8svpvPWs8P/AYiPjksaTomcBFDBK6WxxIPUDj0RFAjZQP3y9fXFa19Pu9fX1/f3
98Phc3OZJ+ShVpNo34/lLxwL5COPw8z3AkZ93o8rDSgCUewVZhLcYJcCNCRagymYtZbufSu0mi0H
ynXulFqTLTqMkR9Fg7ZQVEg20aW1H3/KwqtfxgS2ueQPk0UDAHv7KaHiy2KiJCI4BArQXDWl4flG
ZlDvtb2a+76PBWQOLWt4g7NoAwLQ4FYWE0RSWLWS6NKb4B0TW22UxA8YA2VXK5mFBZgBJKEdDb2A
Eo+uTcJZjjQXcRj7JgJjhu7ZFmxSbyiY/uUxeQuzvkDHsAooX6hjQiSHDcSFRvxGdl1IrdQXBbCY
4A/dV0/uEZONQG2rjZoSql+mM7foq66pwqyc6ifbtjV7YxiWGmHxGLmz4lcXHoS3X0Nc/GDqM4rO
C9GV1NDIO72+gKUhdCNb00rwzifIJm1WW4TvDduNUBKcCI1mlGHAFuDB+aJ9jF9lYnCv3G46ZKjc
vjRAWJ/982MFXsjs3Qol0gF0GOEJHpTYd1AJf+yP5vEIEqNjoFHzVLmvedOBlJM5NXeqg459P4Nk
6ZNFNct+Fp5a9T8e+KYw8weh+QavFAVjDQndq7JE9MehFtGM0Z72ZrVLQnP3ypqKYU1AGDN/gQyI
f8aNVKw8IeYzJa3atWDCqgTAIjEUC8ETo7NavlfOVWeVMd7/ZsO9Pd72hSwTVgkaWdBigBWQJp8R
g9KWeUg3uGEp2jU65dJPqic+Df7ee5VCLToF23h8eSz0PipF1QycXTPkCn+SLZ3SEFF9OPiyW8yz
L41LYa3BdpbuzY2IOWi6ssxZqAxZ73kSRmDwGwV3JzJDg9I69fXV13gb9DErvmhVInFTJzpuucQH
HdsA0tNew5TUQ7WNL8yJ1XMTCmpn+7UG4l/zR2gKrwAXgFogkiioCd6uUmTKERCBGqsEkLTbBppi
lNpXoAf6zONRqKmZg3nghLbZTWnV+x7TnuY9SC1fpc0ThvjZkQ5aI8GqwIwQgXwyApJn/voW/1ZY
aHvGNLfXUfe1fis4yZ5yGrS8e1rglAaI1ahVHoVFzbhaEKH6YlqlISVV0jwLwn++5Mc1YPcd2xFu
9czQB/QlCNLR+01EyxKqmg2YCSW30XmN23pP1KkwwdGIltLJjj8CfbL9TW0xr7VZqfI2B74hUBur
sWIcondisQ80qBG8Q7/uV2fZxHHOYHC0WSIfNlNV3h5nJHdhJiehDIT+iF6mj8qRzGnHGqqPUbia
9/r4Fi6kxrAVV+KIOwJxaTJlkey2RrerUbU2JQN5IFUxPnP0+0dWMHNgrY49W4Dx38olborv1QFf
cVimiK7exskPIWBBnVoZr6XTWd3BMx4vdMGezggaPCHwlkACgwiNpiqU6ygZZNezIp2zmy0O1qTt
ciUEWxNDODBOLhlkTSEGYaA9OP6zAv69QpPeH69moZoL7NLVcoj3aSLjnVD2vey+ZWgBDsz42XOU
k78XdzNVQqZKcJFIar6vNkLOP0yqJ6eg7gKqCEVBLvFWPUWE8nkijLLb7MqNiJmHiV4ZvC5Z4zn+
Izw9XuasfKQwMI0je8ED8imRje505JWgVA8UlyuNkFdhoVBE8zN1WqXNWYhmZ07zf0ki9tNvuCCf
/EhxFcyJ1ITA1zCTntPj9iwaPaOxKyHdbMLuFyaCeomb6dtlQvtr8I01U5opbraLzuKZ1af/auf+
JYCs9jf5yIzeLEDcUzZjUid/R5v8irIvvTcEHg8NIJgEBUaEsKOi7ytSJ5YK4H70Z7lhv6uf6JQZ
7Gm1p3TpfBAlAIsiyXjkkey9berxrdT0GJqNWb+n6I/UqMiSJ2ofqNOntLJ5i8bpWhqR42hisQsF
r1WQnlMZWmVLNcekWzA5bKUDHWvVBxepbKquvfAXHN8cCv1rkYQnj1pK9lgGYpVjc4zO/Dfzt10j
2F8yUNcyCOeq5IXEhHGnIKANOrX/FA7ysfrJzWaNIWNJxTGE+heADsoCEnbAhB46NNMMHJlxjZE4
/cVhn0Ydw2DrHWMAqphcHtuKhUQR8Imoe4M1DFRQeIvfWqaE7jJKbiCQ3oCWHQDJyRa2LfxngKow
4NEgnk+BAeBAylpo7bb/WusdWnqo3nwBsbdZ0/jDCMZM8FXkqv+sSkZgcl+1JTqvB1ZPMcAquURW
+R/bEuAg5uIZMCXgayF7Bke5SplJAkuhRE+mxzplxWymH6rpzccbfH+gyjzoF3srg8IMNZvb/a3E
sq7bAsSMtFJsEIf+KSdfstMMOL+CHeiVUHr+tRsLCeYPhUEWAy8EBlpEhEEjF4shXcSsm1AwwnFf
ZXruCZXBci2nPV4Yf3cnkIYXYcg4PPQRRZPFKAwQbqNx4gSXmg5MuaGLrRw5haJKGFnsUa+e9x2G
thLtacBM/PM0PAlgs2YviNI0ibOGb9r/bG3JOxeJNl0YVLDxz7/VZ57binzuK40un0N/Ow6h2nqm
5+ttrTeYfQIkfVUbSaq2r3GiNp0hlgjMU9TALkO85fwVhM6dM8Uq4UIRV4K/n7vzOXxbNWk2vyiz
QPaMsh4xGUVCGjEqWspIwqi0A7bwjbIdvRXNWZIMtg4ACNEuMlP73WoOLwyc4IFVyEXLC2OxQwwS
IY4tnHrAJoNWJbWkOs6eBWVcK/T/H87eYzlynmkavSJG0IFmC5Bs37KUmQ1jZAb03l/9n9TiPGo2
o3nebzOa0EIFgEChUJWVufRpyQQARNhngqZ5DkrthLLgIbJigN8AJyFRwfOoGO1J6iqghz4lvtNk
ew50d3ga+T407lIzYgWIqjsmSltfYKNPyYc5HMbRqUrKtXup8ZmW/5H5NjJspQ2gSiBkL/G/oDgl
tceQdm7id56wltAmYsZBfkv3RH0QjXHi6PU6pzSOCv53ew9fx/E/Oxicc1CnVwlIzS7XWFMDgpAC
6bhQlO/xfioB1YwhYlfkfJtX9WCVoCy2olIBZQqpHupYE61oKJ64ljSWLHkGI6ZndUn6L5lmqPIs
Y7WS6OABUBKFFiZRaQsJ893tcV8DQCasnQlkGuLZCeU9iycVX+60kRuxC5rfeGfKUnKWBW3nx3EB
xfCGtT0o8xWvd8wcZw0hce6QJKxWlu86kgGOl4ByFo/BKZM8d25tplR5WI7ecx4mGa2l7CHEkVXL
jkJBlxb4kpFW3/v6yyq3z3XyBaYNvNwhN62C5WgeC6qephRiKXI3yTZeByLvTnJacdPVVuB29R5w
TOJ9q/JK3eIarj2ZxZwlsK0B3zvnsNaiTBHRUsvdsDENWxRQLuo8EYzHWetvqgBkM0VbVdsRJP57
2RdaR/N12oRjbhmK79lmV9Rr4eTV20JF3zYw6mDUllVk02d7WG3rNNDCirtlpCLTFlYMCpyEEd0k
Tqlkg9MAUmhFdWFsTC6OLAyr1AFxbrgzBsiD3N6Z10kCjMbEnsTdA5IvCJFcnigeikHeAP7jSk+G
z5LoNPwTK+j7MTHbhHhngZa0s9PAVrw7SbUr7gCak6kFFZO7OPuUj7LC1HybhHaMfkJUx76GdkPC
fUZsXToQxTLNF93lKtOFtXWcwtPLuxMjh3Y3tB6Q30Ce43LkCSEtz5IOO+rF06jP8d5VjslDo58L
1aRV/ZZ138MhHDeJtkaN/kO0c2Ubr09UqPAvWHYvbQ9KJ7d8zLkrG2c4D8/ij4MAaBz1832DTop2
G6n3NXFEzwJR3N/4QXzsXlR76C0SHiQG5hGZKvfkOTGsDhwLwkRavwbLvg7Upk/7a5DzC6kpiO4X
GXd7+JU7odr0iq3oe34iqBvWd5KtHpLX8U3hW/1BgNcvLbDvkZXP9FMYmi0VmgZwCicQ64TfuFwq
JYWma0MM7lZdZGcPQ/GSFnbPN17GNO+7Fo5tvima9xRaKIp69IfPUrQ0aaMDF9QTKqUb5BhAQhEe
CzxHxNyOW0sVNuOwJ+E5ju3Qu89AuFHaQrRtTCrFNnlQvlAh9Z7MxzrclVUEzBsLhW9Ve0BXNW2k
U7Mf63fdpD1nPNgFT9HQUDHdo1F55XRpC3v0YvIzv68KSasmgcpd7VRpziAUtOofA34yW9B8B+Fr
UdB0m0SvXdbg0qZ58J7eh9k2ItboH3ntaORV7q3hS+M7LjyqQIZnex28UvDYZnWneeg8Kx/hbWja
u1y20cxVqCzo7nXNUVSq//HUnd66cbQr0jugDH24u+GogTRwPKX5IQauNKCtsIO6Q47CcfaSllau
20V/AHOs/pC/8WIl4F24wVFo0gDQR4iG3AqZR7zo1OOioHG3jhytYMDGF3wH/s3WAlgrpnKwMWo2
nLJ6I0V2B84Wllox32sG04aTWq0MZ+lauhjOFNT9Sp7HqZnxrvK4O5wSlUa6U0VWhyK6L9LMf6nB
VanaqhhZhlyumL4Oxy8XYua+mljux0QVuAvhpyRB52WZM7PSKdGcKqVlCmLFOF2xef3kR2yM6B/O
Hk0uEwv15XQbPipqWXLfrcWzgJsnHPuTzw1a5cBTpLRXcjuqBgpauL2EoLk1cBz9YWcaa5TU1yA9
jET5wW/LU35tLuiahLlcqI3iu5lBOiqjinEmjdxvilaXWDdU6bHSY+M5k7p7Xov1ITV5b2XJ0FPN
l+S3TGtMNohxZMmFlH3lgrcG9V4cITonwZwtiyCL0Wdbo/N8PUgqP3AbT9mWQWiZeskAZa/0TV45
ftPalbBLw9bys8dQeInLo1k6kQ648sftO/q63oJi99SePHVTAL6lzRy5lqvKoKE10dU2ESBN0qvu
DCc4q0hlsreTyRYZw/foDj1o7m3L1wChybIJ47hhAWEks1ilBRZDrkw/drXinJpOyQ+6ts0iKJC4
ivYZ6idwKnlotxDPtWZXxiQNIr7l8nOfZ5afSgzxDICmbx0ozYfYY0Ye7GEqpULNFPLlGxve+isP
wKv00mzI6uUWl9RYFRB3Ra6sJYrbww05YVdVQPHEsp2UYcrUPvNXAvzpC8wuOdT5EImgcRVJ3Hl2
QkiB8Q3EMnZLQCKOVbZybqetduvPz66RQO5K4NTx56XhrA8v3Zeu7PNza7C1xP5CvIwsBPp1AEaa
uNjmXXd6mXiZApl7d4jHPQ9P6rCXSv3kNcfCLUbV7rL3fNi2DLGFJaje8+39tvBAwdsZ4Afob065
fWMWVyXQbm083/PdUpr6K0OIkg807pw2PoE0nyblRlzrXbneL5cmZ4crHgzBk1rTd0c/Z5Hc0FiR
0ID1DtqwbwFJptsznCZw+SUBOQfVpaqLaNeD4sbl7kSDcY/qtB64it/Flt+MFRUzkQmdHrHbln4+
1ZUpvPR+OCuQKpytZVZUvJf0MHSz9DBoD7wdWa+i10z+RkaH/G1bO04hqQPu3O6oGXdm7YynHtdO
U9FUPkRrFdyFcHQi6UDiF+4ebL5zYVW9zsNQFuLQrYVT17Msl1kiPJIHzxFGmqe75M5ASXKg1b3i
mtp9iSb1HGm+nurpytJc15WQRQR5HVKzQPoibzI7T7nYJ2WW16Fbql95/tyWD5VwrySEDb7NA6p5
9a4JXdJbCmrF6t4zEZ1FW7mRqZzZtz/T0vabHAbwl6j94LK53BBRVvSdJHaASUF0krVmA9Z+JayB
y83GbagXsYUgYe39smQURL9gVZ5g8qD6vTRKosoHAXkQubFvGFu1rcRd17xLdXsACmnEEy80VyLh
hQwIQGMTEAJAbhFTnR2zofACCN5gVUf1Ux12gw7uygTvDbWiyVOPYLwKbKmxjTVY8NKBIwRSESiG
TtmxWZgld00e4hEeurrWjicpPkVRgl6XuhxXfNd0r8yPmy5NIQ1CLPycTVBpOnHQDT9CgsOnohLA
ea1cMkvOWf5tYvqsv4JVD75ZSEgYuX4lUcmA8iv4kLsvMJMLL2L6PigU6qxVdAzRYr8Cd1zaMb9N
z4IhjSsmwqEico2c6Gc97QUWxhIgSbmO5y5IW1gcJsnmfz8b0KmaepdACYzr4HK+o+9Lo2hWkVsP
IRpmnz2lsHyFs7DPcR6TtS16fcsi5Y8WHRR+gRO6oqDwsjbyxwxzRLuq5GToOaA15D72ozQ+CkEp
0KbRI4sjVt1KTQ5kWIhWXYjaBFYtlOgcN8bUjoCxd5pK+9LDQTk0gRCAOl2W13bC5KCuNhvKTUh0
o4MKLfKXK1ODCCFPRgmfIzk0BGlXtOpRQzlXGbqa92hNFatNtMZJtrj/sETgqphkSJBOu7QqZmRQ
1IFErplUFh+qrVk8CSNL0mfkupXSafBC741DJVro+RX5WhQ0HdX5pNFDN9VGTRFKAvKl+Vr05HyU
cwjkZG1wEjIDLdRGHN+Hqu9GXiDepWM2bojhJWzIu/f/eS8if4G6GxCaICj5idF/nT2i8Cjv8zp2
myBCt+1BIVZX2CrkM/I/ty390A3N5nlhauZJhD41vUipYlc+oedy96bHTu3Zr81bwFQgVmIHTZj7
PGI6iPCTuzCiw5bfaavV6MnMfBiTLAJuyh/lhtnpa71EGaMgTlykpysrkyU6jBGN9f/9AgSc+T8z
01f/tbCFkcVJ2EWJm4whupT36mj58mGEGtRarnPhHQUM83+m5sGtXHBfbAyYUp7kzQiG61fjHZoj
hiXoEDxBCixwerDcPI1PK1902plXS4moB43cOogJfpIiv+boK0LYlkGeuICb2Ui4/x3c6hQ63+Ed
BMNDywC4pLOqe+3Akfs44P5YC74WLieApf8bwOzokEELgCFME7cUUwgxa2Zs82hIndvzXMimYIF/
mZnFFVzNgNzPswSCLpp333RWQXPZNlKaG44gb6tnudxr6XbF6sLddGF15gw1oyqJamJy+t1X+Qn6
+E0TWepbz5AJ3pVM2TN7+Hi4bXThroBN6HBKQOVDH3VmU+QyB4dBnbhChBdlX/APXBrpxmsmQbs2
EDZNJ/dMTbM1QOlC6nl6jgNTA0Abcqrm7FiigsNRKGpiN24K/y6s+1zCVczVhvFckADGIsVoPE25
txcuRkNN+zgryTHPsjpjYC1PXnwetl+RYFbtF9571YBUdNsIoOQwjdJH+0gBWuxSUvPSEkNNH0+c
jOARCcoq11CM6MxPQUGs7PRRBsJIPwHbjhT3/ofSBzywmj4so1NbxX3KslTDjaCSOu2s28u/eJQB
lZpYsCeNvTnQTc5aQoq8iF1kEmqhtYyKShz0CN6DbrLuSFCwNhi0O2O/Y+jvRWfr7QFcabXg9ab8
HsDsCQG8UBrGoD1xh3DbEBEQ0ibQaBLtK04VhUUF1T8N2ekd6A3kKI04fkXJQWhA3VP/K4U3/wWr
HNeP4ENNSEDN5KnQTqi2/B+GCagzQdERgT74ny69a4fG1yEPx9gdxe/gr7gNj4Kv0kAunaCx2s7R
StoaFI8kVvCGleRN8M4JkNgtM8uY9QjOo53n2ShTRjIro13b70rI4kCfRofC2/PKaJdOsoryOTC+
QGviZXY52gYJcmHspdjNhm2hHZoComrQbe9QGQBgV/luusCukdtvQ4m20dsAjVZvH8g9Bkc1FDCL
naG8mAPTOnSzvQ7h4wB4Q2KVhUC7taL7kgfAGwoPebznp6fb5VgFvwy6ITRjF1X91uKNlltFMnjU
xJLbKKdqNI6TbFuWwhqZ0MKTZkIKAqcyNeSA7ubSclxmXhFpKlZJE/m26hWQoynDeCZJka9czksx
AAqPOurFYK3H1XlpKtcLTsoxgENXJBVUT81gh2b2gjLPXoyKtXLJ4v2BoFYGog8pIJDTXJoTEF8G
DXhcXDFBm5NkOmFD64p59bM2gBfRDl6j0Rr8tWvrCnaHs/zb7Ox29Aw/8MKiSdxCo1pxr5NTIx4M
BwdUiA55vxnWCMSvUVyTxenuAHBMAwh89gl7UlSS74+JO7TIQQBZRL3qQwZYvaKN/IpiiHHvIxoK
bWGw2orpjoibFKB+M9zJ4z9p2HvqyltrIbjGiFAt13RAZ1Chvlx6sZCEoBEExEa+2e67AVAFqSZP
slCRE6hX/YOUFZyJQhKwBojdleflUnoAirBgudGQrkJiYlaYiHTPj4gMSUyhKqgWvukDqnvqVtD3
irJJ+3oT84fSqOygXnPk08TmsRmMgjRqUmCC0vnlxFUpAYqoheWO0L54qMTUMkeABEI7ahNWihmr
tNe2PqKXn/LEIRrkJae3YG6jzX6UUMjzndi8K9JzH7wYsSV6TP+fCSSgjoHtMmVr8PpCguFyjMJQ
k1BKpNStvZgJyo5XLTgxTuYavmahPgRDeHGbU3pSA0jk0lBRNJqRR0rqxsfySdhBJpZNlJ0gX338
LKlcsdsOfykneGFvtuu6MW1rKBSmLhg7fUf9NzVtPH6P5/voqNHXnCrMrcL/H7f3wom/sDu7aKCj
UBljKKdu+4l3QKQeUv9vqm9IloMyI9iopUE9cgJHl9g/VcLBw3ByK47sHq1DzSHL7WxNa23h/F2M
aPLEv54IwqhqHp6dqYsi+dQlAMV3McGu76nkf1f9KlnIoj1A1UQCza1JdevS3jDEgV7lsDf0aJ/c
ToygO/BtPvX45kDWM5GyHOrjIbXbgrFtR62v5OBV9OX2Drjm/Zy29q9xzI5f0qLl2DexAw6gIQG7
voKCMK0gSInex+Z9U1nHFJBWyJu4T93Hw8Na+nUpFXxhf3aNV2mrFFIxrTsFnNXzWXnEqyULwbic
eZg+2HedwHrgH7fnvVTp+G13zjwUDA1YJgLMu2EDoWiyxyObxZ7tjxtIg942Nn3LmYu7sDW/VtUu
iA0fczT0QytFNKzvveGl59+rwJilFNGFqdlVmhiRmg0KpqXcQTLQRCYGncHtoerwtKWleg7/dIAo
nry1jPay5/pvH80LK4RzBBU+TvQgbTPoWWdMPIkv4riPvoHMGSNLAO1KZhdPsraSr1mIkS6mPPNh
2D5dF49YXVF50CRA6UKn75m8Ghwv+qwplQ2SSgAn5mwaZacJqsaB6STCYcI8EieR0OwgQ4JAgFif
PtV2Iqf8K7+KpGGi4ZjhGfnJBEVCs1zD1U1b5npL/TeYmbtKGyn2ewnfOcxPrW/3eNcILBIctMHH
wO0cEktYy4st7+L/TM481vToBbkM1lkhRyl06iGi6htwxdIqlchCaI8v+p+lmU+S5bEMzRR7yUkt
tDWC8/SOjd729qFcqs+BphIVkYlTHlCy2RJ2YpxLUa6m7ouT0fDOt6pT0NM6oWw/uZ2Jz7XbPrEO
GKiVa3cBhAOn+8v0bClNQec81ienaznNN6pu6BpNnZEa7S7dpiNj/+JT9tHl4DyOKmbdnvjypf/L
+mx5tabrorTGxMvPys6hrUpwqT4z5UW09mZjl85DRx+QaLfWaF6XnQRq9MCBInuDdvvLSy9QBB8q
j3jOxCB3Rq5aySwN/OohtAOCR8N4qcCrWMdojNrBS5UxGFTDlYOzgKgw8GQEfwFQsCiwz+Fwuhp3
QyqWidu3NDQ2ANvU1YnbwG7h+LLhO4mcIbTEaDOqO3MTncq7sgDPr+poxi49St9jYiORVh/CYJuu
NaIteTKwDyCvBEeKosJsW3Qhb+UuEhPXlGp0iWbIXxRDCtNhDqaPeg2guPCOVcHri3OmgolNnMNa
BuSYCs0kyPz2w3ZM4pQCm/SAJvXN7Q33o9Awd1ZYdRxp2AKMdnbSlAGZqlarU1dDj+JHm9NMuE84
NVF+fJHevYKK31Xes6qjeb6PdqXvAFg+Bqz+7PuNmFt6aOFmHhMrVvccxR95H73KR9DIyveg0/Pg
7P/xxMYd43cPt4e+eJ/+Hvrsk3idEtWN3+Dq1izwULGiY1oGRMRJLNHdI4S7tKDZtrtbE4u+5vtA
XGZMm0GHajN8xexWC6JB97gOH+hpTD+aEkWNxwpa6z5jKiPg+NzUFCmt4ivYVK4X0qG1ZWC42Wdc
0eoYqLuGrHzGpUfzxZBmQTtiWN9vewypdqzBBpr229lp95sUDbWf+T91iw7UxIEc66Zh8uPt76BM
073aQr+WY7aFoJUAKK004r7baQ/R3zf1313wqB+0XXIMWHkAgWFt/2OVxfYJGFbJ7iwxfscUht87
shWseJGl57IK/2VO2sHog/jJTv56LYggg6qHIslc1R+iYhfqDRj9ak9J3lpQ373UwdT3ogRDUTJP
DtKnZkzEl6E2krdMMWO+cp8s+Q2QRxBQohPAd34+3K/RDAARELynMrepfSjMV1nKIjX5rGqRPLWl
2NPbH2Pa87NvgWI+6oAq8hVoZ52F7Gavhw2p9MzVFV3dGYGE9wHyF5YumIQphZHQuIzX8iPX5PmA
64Ckf1IMBy4KXujy7pAHKZLyps5cObY0QktII2hWmW2VxxJdmhtpeFSt4lRqB0Xa6jmNSsRmxspC
L71WoGgH2DsgiaA4m7cKK4M/yCRvMlfYatJJLmkHfphjgYb9ASTLrLHEXaXaqWHLjTPmNP/UV54S
SzsPTlTWgXlHOQvQ+8tlUH0u6z4pMvfjIwIDQ/Ine65Z4QQft7/xAvrSgB0TogjIfOhXl0Oeysoo
+pgpYG8UE63G58IvaI3dVCAVrRY00dDBQljEkYwpORtHm7xEZsMKEqwt+8JNBWoupM9BvaQT6WrS
mt6iwpLi24N0Odu7+yfB2gOsThGkfL2sdDou+XwQhQAkA24jTcfteLnEZeuDMYQMGZ6kCEwQAhzK
hGopI+fCgwCNniLWpmtB2cLrAj1V6MtBJIr+yvnrAhkwQWpEMXM7MYfgXDHoVG4kdZsTD/zpWTpQ
vVW4DcDQc2dybzO2q0i8HzKU2cHG4cLHRuhhQPR6dtm1UhF6OPkYg+eJrygnCV9pD/SSlcoeCklS
mfkmRQAFnv6uC3JqZqAKO3sRMf1N4bVRZAHAkQKr1cd8BPtc04RHUwkA6RaHSH5Nc0V91XtojDPR
r7qKqpBWwJ2hZ9KRd7FoUlPu/Bcvl8lLmVZt5SS6oLpKm+aGfXt7L91lAFBM+k6yBGjtnGMyhshI
6Zl57mY+CzVbyrG8o5WhVyFPmVB8yO8YjrCXQXBw30F3vpGY9tG9FY4GFC0A0iEouMDueXtUS/Ex
2qQwHpQ0EAaqM886IdJL6AJx11TzjW5D6hzUZmdN3/Q+q/d811md7oG33h6VlQTwT77p8ttD5AFN
kwjOwUyPcsPlpi8arhpRnwau9fZnsNPdabTqHfiQwHaGhaB3kw79pILuWwaoID4pZU/QpXpge492
1vE40WS1IIJ5R64K6oIPENt5ekrZUw6ZgRRiXfv9nj2tvSeu7z0cmEk2CsUYjH1+74HROSkU0/Oe
peI97Th6jnaRf+/3K4HP9X13aUa5XBrfy4iB0pj33IjE5vG5AhIW7KUsGQ9KsqZyt5CQu7Q28z48
K3DxRLDGO2tg+U4HS071Lz+eTico8rDd9yeKav2+Z/Q4/ovuyQpAduFkXNqfRXkSEsKdONm3tE0d
0JPzMeWgkZ1U7+9fRWQCNQRUaHhhDW1W/Py1m780PQvyDDky9GgyrXuOmv+ToruIaCs2rgPJSxuz
fc55zhO4Fe8ZoPqiQffnGjHhws0JC2gHRnV6KheQ2QcUut6DwGcmPCcQpfpGHrPdn9Eu9HWCWB2x
1oqR17mSyRoi46kYjv6E2ZqJhcZbpWyEZ/A90L7egRWUDsJZLz5q7bUjK4Hv4heaOhVxTU0dtbPo
w5NLdRSGFtYI6BaqTaK/KEO25gavk1umODXITx0q+DknhRvGDhi0VBDAvB/ZycY4GnQPrS4AClYs
LTkQrItK9IlrAA+ty5OtFZ2hV70nPPeoLPWgt6sUWlWnAn3ztz37kgv5bWi2bkoFudcghyGQnuPt
ptBWFanSg2lP/Izj1WTsmrmZx6qqRq280hQmuZvosYOil4ATjPf1p8TA1Mj22mHlobx0rBCSAhCD
eAngxNlKlkqhxKOKCcYmGAYEtLPj3X57DRf2HgJAaapXQAMB5bjLj5XHVd3IQcLdWCtfy6A8FmhW
oH6Q2LftLJwotEMBq4zp4MnxUyT/9Zoy9LAL2xH9wWmV7WUu3XkkejPT4EMB62qRtA74fFeO1UJW
amrB+s/m7IP1au/7ioFW0ZMD0snQ4hQ/oDj9vaObHcVlCw047xzjTfu0Eu3+tMbMLv4L0zN3JZWo
qNYdTL+9iexFs186NoAkj1DLcXamjSF8PE/+H/mGktP0oFoabSxWb5AlrLaH3LL+rWRmF3bvxYim
jfDrA+iCYoakLrgbBOZWGz27JeKx6CUrKWtWVWs96ovm4GSmVxWQlnPQQyjl4MNJOHcjJPFlO2gI
04xtVB8ApFtxA0uXK4hGJOBWgF5C0Xs2NRny0nWvohm32RcGqzgWVKGpQftdeFffpxbxWOXROsYF
y1GIg9CeBz5S9W9XlDR7R/nv9lZfAHwALfhrPLPbAyh8qSgEmbtWY0tvp1BloaOc+n+gPuDMW4kx
p+h1vtN+G5s+xK/v2vOSRG1lohN53BSP7VGUDn8JEknkNOQrUcwCPg0Tk9HDRNCCPQl7XtoS+lpM
iij2p7LmaaSSZA9fX4eXGLmpr26rrEFbl6K2C3uznHro+aQVA9jrwl1bHyTdjQ5+66A3HapbgbdF
fiAYAWCPrdhXLEU9tMGdJL4l5k6uD50tAsAm7PXU1olg9ekx8vSVuOfnAXm1+r9WZPa2GPx49EA2
7rsgIyyo6aDoAX4ZivDyi+/ZWfojh1ZNa/v7+e7OeTwKm/jMnh6st9Nh+6R+BHcQQWVbz/7SrUmK
clu83t6Ky0fjv/HNufFTRc9HyG77rgwSaSD/Xyt0fEJ7G5hHfR+SXbaHnhQyETvZih8G7VQ8owmj
/1s/Cikb0Cvt398e0ELC6WILkdl9g9xIEHQVPikxTrX3LgkQvDS3ipdbXW26JHOyinYKck9iaZXA
HeaWYunmd2mcjJbT2Ftt2V24Y4EIQcIeb3R0UM45ysVB64tUTHzIhRp7cEFsxlf5PmDiWwfWJ8+D
NrC4cmKXrsLfFmfX0pDKZlL7me/q5RbN4kPlxFY6/EFqHtR1/5flRiFCmWjOdaQzL09sgwxvSwYs
d6E6SsLkxFKfyrMPsKNpd+eYppbu36G1QQ83ow3WwXhk5vPKGKYw7OqMQKsVePsJ6vOTlP/loZpB
KxMza/DJ682ogdNAVPYh/9txVsjI76bhDgX2jezpNBYrRtZKkgvJvR/wNjTHEN/gKpp5LdJqbRqn
sD9sCC3+ZUBi0QxAPMYiZ+XeX/SQWGzketCCNimcXa53O/oc22nw3URIHF69RKOdeD5QLw9ycAg1
Fbc9CxQwUL0XOeWCJeqgSHlZWfClmO73IGZx8Zibot8no+82+hN4O0xjK4VHo6dGZg0Pkf8wDJUl
ZYGloiq3k/HE19CVensMC8VY0BFP3DQarotJD+lyIaJ8lOKxxhhQCnWS2JJq+q6w9JyeXddNnAic
uv7E6b6qlbg4+SmTjHY8gMnnTct9RQxwMWjweAyKS+hDEJi33bS2/Zewr+xjTV138Y5CkPP/2Zt9
8QC0/kVPYK/ZW/2xfE7vI7s+6tvspFn+33KrnMe9sDmD/SBnMQjPmw8ONvK1T750xtBBBMECvFfR
6DU75yUvGzmJq8AV2qdYtIIHvbSljMp8r5vnJDryL2GvrMHFF6Pc31Znt1/gk7AvW1j1Fea8/Tn5
n5M8Jro/pnvwDS/zdDcwHVy4WmDfA4VKBygbsLN7NtDcX1L3aXg9rElwLXlXYK0JURF0TrK5lxvP
zKPaTAC8dIN849fPZXNI5XddOfh9tgbzWshpTzR3yORDdRIkWPPm3wiyS2OsiEjvdXYASfvhFFAQ
fbAzFFoIk/4vdyccCziPJ1gn2BtmUyuTolQiIXCzhttE/eQ6VWQ7B57dNJ1GuweqM6hsIftXF9/F
MQktH2IWmsrQYB6ba4/vydjMq2N1CXK96MLGS3+2ziiDFUXA0YJq1hst3kriQwd6XrJygU2++cqK
gkwMDEgE7HeXU+4hH6DEgxK6bb0XFFaD1tUe/Htj/Lrtr6a/M7MDuAr6JAGZhlbuvJguq4D/1kSI
3ajJrR5sf0j4qM0uOJXKNpDR/KCG1m2LC+sHCmuIX4DQGlBBce43JAh+RD2Q9jK7q/eDs6Yqs7Q5
LwzMPHBZhYOXNjCQncdDasnfoMYpKeI9alrm8zqF5vKEJl4yqGkg2T77VEWKEKBWYU9FK0P1ioba
dNxDveX2si2UU5CYBosDfDtIiNDfdbkjpCQp5aoIE/elsgEQqy2dhiA0bo8FlY54U4/0sQWq/D6F
zkCa2vULlN73T9vbo5iMzLfL70HMXpw+AE68bTAIkL3Y6thDb+7jtoWF1ZzohLAxEJtOPTmX0+zk
Rpe6Cm27Uo+Le9wFAQhziwe+sgsXJjLR1yFWATkGNBKmYfyKzcrUi/Mhw0TKNnnRxdpwpLJc67dY
isAurMwm05qS6qv1hFAy79p2rxy9AHKtyVssnYbsTRk3gALTai0Wuy7+oZ3p19xmd2JTqqU/5j76
LlikQ2T8XzU+hGB84c9ShffQbrWVfcGJIMKFPDLSHshDzEOPMgtMqD+iExOg+wYiG2H0OPTvJQRt
5Ybm/sPae/xqj8AhwhA6WCYaRvDhX368VpfjItOy1A2GEIpCMZg++AY9NgGLI3llo1w54pmt2SdU
wVTbQ/o4daVKt8LWBJeUk1TtJvB6qxE/b2/+q10JYwiip7SkiaYNc+ZKslQfKj0APqiFs+LtR1tW
X7ctXBcFJxMT8AEt+Mj1z0uVuRSHrSS1wCkCWOGjJtS+vUkeC4nD7+XDQVjbjFdhKRAOOF6AWIBX
GfD02bdS8iIMoljNUf6Gw9q1lgA8ONDgGtU3I+ssBMO3Z3j99J9ZnH0x1OG1PhKU3EWzz+GD02DT
soB9h05Lx8FmDw392rLo01oFny98vSnph0sNrCgTL+bltswCL4hCHhQuXjfWH/PgCeD7ply2/tYb
M7S+1uoNV8cOEwWYwkBiGWA4PDYu7fEg0wyv7wpX3WQodoO4mfgMTd35d7+SUb6KLWeWZi/3MDGR
ZtRhqQm+Ys16akT6NKxxe6xNZ1reXy6ZhIKctpORhKoDS9WtZlLX8KyH2/tjzcz8CtOESC49CQRI
NrRSeYhEtGlH4Ex/J89B4Nw2dh2MTCuHfjsUGQw4rJ9b/dekECeSCMejwPbX/hh/nOSPWZ2b3d92
8wRdr9b+P5ibqOZFSISoIKedTU6DNGOdA3fpAveq00Pwt8icSrVeQdL1xC0N9O8rcep1XgsThCX4
ExmBJBzL5VcTPTWvAt6VLqprAwXrXB7/P9Kua8dxZUl+EQF681p08moZttT9QrSl955fv8G+2B2J
4orALuaYwRmcTpbLysqMjDBoEHjuJWSt0CjLn6HrlmiSDYbpU0kdw59+LqJ8zDuPvmG0c2ov6vEE
LHMLDAuVs4UGbBqR0lXVFECBVtCeT/KUR7sd8WiOU0mq7Uxpcys3nEW4DufWcMqN3P78kcekC1fm
ErHIrcxb4lwTbWvIGaGLtzbQFtyLdM7nNukQct9FdaP5G3lMoQgCNnGq3IqVrSCa9ZVisXv86JDZ
K6UAbJbMpQJnt80oRvGlVAhKDtuGS7YMpfUR4KcXtE5Ghv+VsoSv90lUkQhymTGAgYShApV7A1RG
mD0yD9ESBg8wMXowkLRBZD26c8smAAKRigqLcY5Rq4XgN5BARm+rZbPwm0Ovz9XYHxHzuAXpgTgC
oGyc/b9c2o1PQAzfgXbELqw2v4JEnbXCi4CUZDTA1P2dTKRtvG4a0q9kg0Oi6PnunYhn0BwLfwSe
LB7doaOzQtM154eKUlhpdfXBBaKJ9SlKiczP2Jm4MkQahKBQokNE88D2A7BfJDNJVFq+f+y5BViD
8y02Erg425nqzB/Z1Gj7/vHuA2CI6ow8vneRE8kqCrlzi9bBdmZ8AmckGc7Ks85bH4o55GPFIvui
gm+WxKazj1VVP57yn/U1I1pAmpmBT8Uf+BzkomjgKeHxR+e3zzpFsBuxBKWD6kYGZUSZHm+8tdT+
YmUXIanMXlkH5VLoFyyEAJFvpzR+J/+G1zyYcSaP6UjstduPGR1tp/f8usnlEpcqWCLWn41eA+ZK
egMUXQQVDwLtTVBl6xJBT5e2nkvdTPgyaC1iDyDQRK8rPQpRmCIVayrtKisXKagHKBz4hVJ+dpTD
JTPeAUA64lU8IA0R4N1fQnkTcXZFDWb6nDALigV/59IzlZoUke6DoXkB3RBJIk6v842ZAUwN+ga0
jNQfcnNxQbfErysQYbtvz8/aI7sHaBrQ38UOWp/Dv0dXBR7zfiVFbAsCRCIebUrvzDrXua9AkxYh
+tgcE/QNXao22aZntSbRGW4fghiRXkix1gRrgMErs2O0tPi2wcKkgwnbT3S7/w7YfuYi/yMqv5/D
+28dzWEUBknAOHRrFWjexTkttXdUDQbkQI/+TU8/x+t0J6inUEUk8f18oh75N0YTNdqmyDJ6cpL1
LZ6s76G67XTkLMEYrX0OydPzViHvF4+8fQgmo1rq7vIxY/8RiQ37aBdHVg+FdDy/RkkpSuHbWM6E
FmFaE5IAimoR4IdBjt5Zx3A0AfqdNn7NmB2mdDzlt1ZHpyPilFLmBaW1ynbXCYjPQjAzKYsITZ3P
55d7PIf34xtFaazQ87xXYHxGRIy99t6p4DXTe7SKlYBf6OoGWepPFhnsyFTUnIDlHD3DaxXemszl
qR97UUZzPXzrzfUHap9WzBi7BdN7vOEuPPjW+8UxhCkX/ihTS2w45xvd8NoBZQNNn2VFfbzx7ydj
dCqhEcpBsQgf4GTfDLiIIZPHb4KKB2/xW+CnA/AzdOZu/cnzhZ5/OEJgz8GIOnzVzbApz0lYmqEw
bMJ8Ge7p5X1JfZVL3xBJ+vHBSUDD2nt7x5HQBL8uBXza8z3wiAoa5h18TkhHDpIF4z0uOJ7C9rLT
WTDfhWQLQdhzsHLI8Yf/No/L8GSiV1BQ2U9+9734VXN1rij/2Lk1fAGgSWCkGEhsxjwZFOhCeTuK
Out1fd1vvfUnZ2S7PUpVHjmma9M0d/qpI6vVR7HcWasQ8kcA/R7m9FGH5X04dTdfMVp+JizZxGZD
zAOr1vkFhC8kqbyZEzd14LCcYHkYVICBC79fbUAPUgkUS53l9bpdSHrIKPrz9XwMsIZa+j8LoyOd
F3YiunkG7rEI/DiQFeM4HNzAdBhJE6BdIHZzgnPCY+x4b3J0cpnObxWwQ3YgBHvdblEsSMi6O1yv
23dX3Z+z7RlXvAae6GNLlj1Z2kuHnLn1MlJNQnTdShhiuSvcdkR5WZx8stLjHZpjrd9Y/daeT86U
Z+U49HigJRPtoeMMIU8NBdoIh60BpXUjHPz+PeV1L5JnlnnSDvgL8XYAXBb65vfL7Nt970fDmUqR
Cx9SnzKCK1oEgKL8fT6iqV07FNbRQgOgF7jC7i2lNpfWnRJ06JdWGiIIaBgU2YbUyID+vwyNSeWL
BnMXDodUid5sdl3SoI65PjcxOWv/xjIm7EWOp0gr3u8sKYAOpLOJ8DBggouTztXqZiZtDDCuK8FR
cJt2VsW3eGDFOIdx0qPlyF0+H9HUcb9ZnQcKXmgXUp0EQ3aDN5WCOn8yx2A/NRZo0iHEhescOoru
N0Als3xCh3ln1eApZUKAR50d5Eeej+MPDD12jrdWRoFQI7UNm8WwglQRpOHxOLlu97S+N17SRU2O
7fp4rNW3Wn/74FnyQRMN/RnPP2EyFrz9hJHrBHaitvkcGzDVruCNApkw6GQMY3/EVWWCTIY7xGTz
oSfaaQEcRajOuI6ppUT6XUEbDysD3zA60h2LzsG//V+1AIknMZGDGYqJ6ZX8Z2Hw7DeRAESbRMdv
McAiAGbB1UTnNWXmEHr/y0r+szJ2GELESkUIK56/iMjrNhnQCfvlERSZnnVsXr54AsI4AjEWbYdo
b5hL9GDM+MeZof7xptwMVWp8haZlfEQ5+EflR7BCx3i+X6ZMoIiHt99/2JRH54Kp26ySnA7nAt3b
RSwYdiYvM2UOLz7xkkaxEJgekHsjrYFGoftVCwOf5yq27oF3KcEtkwBli+ZzbRlsib5hoTSdr6SP
VF3MNZdNZDfvDI+rawOdjiiUMMyR3DXFDy9YF+/0S1aD38bMIAj+knw+n9Kp0AJBIj10a+JS+4sk
b1aNZnK/5JKityKAmLpY5wEK8Ksj3snvgT+TvRmmbexwYAe9/GhBpfFIvp/WuMvirGjY3pLB/1eF
p4pJtZQj9JXyDwqXrqJsrmdn8rF3a3K0kn4ZJ0lUcD0ee+sOFK6AC0H1/J3TzoZjkagCxSTh5jBD
f1v9YaCoDYnIUKCnYZwLaNg4gHC13Ft9YCihkbU0AeemFnEXD3yG9KaqIOc0h9KaqD8wCBn+WR2u
4puldCrIySuZ3Vs1mIlEEtc6QMQSr9bVL6Mq0Yv3woACILra7OL5Hppc1xvDIzeah3VGsykMs8qL
t2JYEgZvdPLmcma+AuHkc2NTgentKEebKJFs0B7GgzHn0FAOEX7SxAzbwxy2hBuC6sdFHJRhBwkZ
YVztCNBY60Sc0FvbbaGuDWSRFvU5syjdRBej6hm0ZjHqV2foH4cILqJapOavr1frw8wlNTlgsG0M
+ns4qOPeWiazOa9RlN5Cpp6TjXLBuWqszlZWJhfxxsx4Xouk4pUOZmLwAu27jDRwBDFRVFl5Ldm5
IzL5RAZPJD1I3SMXIw1X881mLSrGA7LMpS2GLJeUfnT08/7zHcKl7/vP5fK4BLmK4VCzuOTHG18C
mA0lM+ToUEaVRy+prKriqgLtrEX3rEUJqSpwc17uUZgPGxDpdhTfUQ8cVIjuh5ZApSnLK7+xENHg
JhZV5ZNZ4yYm8X75Ey++LhAIB35uUE48LSybuIuPFWjaDpLmXJ6flYn8y/2njGYZCINUCp2gsV45
wu1B/kEYAw84QIgiE0jpJb00L2/okdsV+9Mhm8OpPuKYRjMx3Oc3iyxTUhR3AczL1rX7Re+/umcI
SNBBl0mO4ubrwu9F8rbbgTubuO+/qNY/H//0av9biZFH7AO+EIMSK5F2l6jcZ9JMrXxiF9/P78jz
leAPkxweA0y1XKuNq8Gr/dB9VTrkRYc62HKzUheLb1lXZlzuhLO/tzw6rnJFN1KehA0CywLUUzRe
pJriaBHkYUMQuUig+A9Nl9nnwksYr6N0ttv40T3ef8DoZu1Lme6bAHPLkWuwe0cxxtXO3GK5JLxm
6rSxSlcneMS5KHMiNruz+xBmun0bMIPddY3QDDxfoXH+OfoX3SYr1dUX1MsCzbLP99FEcv/e6Oip
FFGSH7EJjDaqUBGt1d63n/XpHBzOyWq5NAX9EiJ5HRPaeENwSCpmKMGDeXEuMp24lO4/ZPRg6oQm
Trw/35Lpw3Fu9Pf38qwQ6Pzi5SSqZ187mvGaRJvNG5Q8d/DhBOgDvJ3M75ktOHe6/7bozelmlSpL
khibn1q8XsF3kSG2ElVjaWvl2tWOP5K+0SV0+UP3zFodFO0wc7pnP2A4/jcfULV1F0UuVoXdlhqY
yBDd4f7AJHhk2RIzXbxAHuCi6yvMQLg9uObMC/rxZr5fjJF76zpZiGoK9l20F9rNWk4tBtQmdqz6
2cw78pFz7t6V/vWO34zVl5WqVQZXmukRSnpbXt8vdXb5ojOrncriItHmNv3s9I6cG/jq0wpqKY0F
VIJgMNrSPTmkHuICvCuPgDttNpEGx71CR//lG9qd4nGur38ijXw/xSM3JwU25XnscNpBarAegApA
K9CrfIOFDtbwtetBTePlcqk0GRQSOteRQc8Wuuj7lACijqVfLGaW/Y9B6z4yvP+okesL4ihz8nr4
qG2j75FrxN2O9OfR/CJwfN4LfL6D3T5HBvr3bHhi92+P3OyBXnGpKBjsgj9xGxGt3GwNCb22tnY8
tscNoQ7YCkDZ4V06c9RmdvqfU76xbINZxw5oWObA1I58ldGlydorIegT9EZSs/pzfzsBm7ib4THc
Lc+LxI1S2Mu1a/ax5TaIB4nZGCjRvWCIJ8fQZhZ14s12b3IctYGClApCmEw1e2ubguGt7AW/t9fd
nN98zGLcWxq5rTD67xts6NXabusNiIz3+1iLVIfYG/MFKbdYJDtOP2Ebree0gOaWcuS0SqUtEmU4
UWJkloVpo+M+ytWwX1LB3G01UYa6H+ko/gpkO01zBbY6U/M9csUVlRED5ScMdHl8kdQv+fSWwI9p
1u8B9AbrmW3LDe7h4cSAEZuD7JAogHLs/oaQu7Dw/RhREr9dXyukNjPVOAbbo3z2GtV0kdE5LF2j
XHNHVC0gfAnKYDU+DJfVQu4HzN4skHMCMoI5ufmk0epnjifnpY9P6g48dMDULVw5WUo98KO28UV2
SNGdVLwFZqZictlvzI6WHa2BURZxWArQU2mimspvkZeqdmZCyu354f1DUT2b9NGqJ5DtC2sF94ZA
ukMNWReUSRD8s+pnjC5QLD3+ZtbnHLtgiVO927Eair/QzkGdiDXy182FA4yXBllQTX7ykhzZ5aUy
3vydsNJBEqQd0CbAbqmN2M1N0jD3z758dOOxocu2PB81EI5ld1VAWxTDzdXnp99k2IoDoB0qNOOK
SGbHmafIQ9iEjJQ0RCzIRtk4/ZLe74BIQ1eHjh6WRYzi2dr5XGSz7WOPewFCfrQiShAQRJ/VuL7U
Z2xRQ9QRpRI61PyyXFY2lau0He2gwURiWgq151uCGeLj+4m9szguNGVxzTS+G3eWRrEk+PF91YeG
+YHSsBlnTD1613tTo1C9A09VAEHQDqE6bQr79VpW11twYSFmcbVs5lQNW/lhXKjLwsMM+a8xwo6p
kzKvW4wL9ONeRtDvqs2cpgn0JMYD5zXARBXQGI5y3l6Bbr+uRyEW9BpD0/37u7MALUFPLt1ershO
PfRzalATPgrI+UGrDdyukNkd158U1Oxav3R6zGGlNwCMfe6P/ULUCgM432RJVMvXG/Lrq3Px3sQt
DDQ9j8YI0AShbWHcx2wHeFFQldBZfrXqGj2VRFAT7YoSkC7wvkrlFwgbSJzOJRUf74l7s6Mws2ZZ
l/UymEXmVMdPpxBkbnyoDy2f785HLgXh3tAodPSzXKpddKtbr0iyxdoe+ZBgfQZPHnr+lHWhfhbm
3tMLlUG2MQSv9H650dn1ytMs0A2bVmKIi9pcrWpzlxmnUsVfq8Q40YQmHXpv54AsU9sbFEdIlw1d
xiAfub8+xRL6Q6ng9lAvPsXrLLMUzwgad2aLTzw0MCk3Zga3fBNdMnyRKXmD7cauqkMGkSPzKySm
ru+GQtXvKdTVRWksTouPQAvN5wsy5QqRD4Qr5iEFhv1+b5rN0iiNuLi3HNtRS2Vvc8Cj+WuKi9AO
Kc8Ym3g4QLWBhRo4RMBAkiiMXu+K7aMKmaAuEG+odQqSPGwBCo+Ho6R+okZ3kbGKNqG2yJ7k5hwW
athaY191a3y0mKxd5HkVIsHrhAvxNRUR7EjI8rK/BdxWniEAKWeJJ6b8/q3N0cpCnFmpnQgDZjYt
WnjThSSpHgX+45wjHaqhl0w6PF/QKQ+CBiRo0QykZniKjAIdponDmguZ2pIucPmgNE6MjNd4ZVtb
drTEnf7c3sSs3pkbBTtVHlGZ09K1xa98DT1x4NxkIpUqXhzXtMsZVo2J3XpnbPjzm4PCh71QhgXG
xqsSZXSxluXXbF86M3W6yTlEZDAgeVGyRWPyvR2lLkVfTsrGammodIpCsJUbSDO4difoVZZTy8aP
GMKDwTqqXMUU+I6au8aHnTHarTgoUEwAv9qAqB1d40CoilBiUmrLayFmZwrpwGRJraILe0w+s0+u
IdHn85UUJyKHO5OjUUeeyKS1DZM8bab5W/VJMZ+8p6bemo4Jk2leQDxm6bZvNJa51YR0m8WHFDy2
sdkq29B+jbp9CTilAM7bn0Apwfe6klu17baJfeTxf0O7EfpmNBZPOHTvoC4QW8PttQhCRZnqyWYY
m1VKmlO/4lCVLL99sOauYlrNyosbfonCV9wcxUrlmqVQQK3ehrSN3kpLb5X5NThOShXErmK3eT4t
j6yEAqgGWDgrNDWht08Y+Y26rVAjyVEy4dN1fyoYlTIqfh90Q0tV4q6qFkTOOieDm/0lRgv2BUKc
z79g4nK++4CRE0HioQu52EPao9H4jkS/nfuLEnVUm5U4s/Mn+gswWB6d+GgOQdD1t0duThhHpyVb
4jKy2MwQSLqptXTDaYa/r43ciM1wuZZd1TX6dWTZRg8Z2y2n2kaEJ+xJem/VHILO5o6auTemYsC7
rxo5mTBtqZrp8FWgt7wKNtkCNjvAZyn9SoGor/DWlWuqqTXjSyfcDTh1oOcHunLoOP9laW4mIxJT
EXTCYWvFvYgtSqtxheAIKeUMbXv+9fkqTxx4DuLygMzK6H2HjMG9z0EBVg6TJmstqaS81xqvU8KL
rT2zmyfKBzLHQJEanLUAfwPccW9GUBKXtWXA9KUwGbQyjdDWlNbVQNWU1iSXrB7lVVTpoSLWRJoH
NfCuUcNGUvnuJOarogB3XU4tUldnOOP5DEydNPTVKQAj4ayhw2XkgHzZYbqgl1rLRxdUa+TRhhdS
csjcHxZcGChWglEYb+lCsyk1y0yHnjloE09TyCHefMD4qEe+B4cM6Hj0CoYv473Rr5rzGZDD7wKV
lQV4XaEkx77VNIm6Nf7LXA5u4qSDBWAATAOLBSan0f3GZjX02XM8p3Jg15EtshttGyyMfU/ovbhv
Nt5LsfRXi+fTPgFCw6hvrI62RNn04HNiAVxal0YIxAQJdhnhjL1xPkbmT0k2jbH5klTAWpvlqt1a
6swHTL2O7z5g9CjAXCA85YfXMe4BxgClT621H6wDiNZp5l6dmmEUvqGVDtgbxPpG12qX0JTodDQi
UPSfCShUtK9xf+6jRacsJXnusE3cqJBkh2ILXg/ojxo/j0WECnHRMr3lRip3rT4CwCiQfHshovZ1
uexqHe2xoE78OeUBRjo3rXPWhz+/cV+SS2VyI8F6mW3BwQm/yaHxhyiQsOo4kM3rFYhdgoXkquzZ
zXau/nxfTZRowcwE2DYka6RBoHF0b4VBIAZp2QFaJRnZ1mWI7PwCCLB28ZIN7Y0j7Pt64ZSko2cs
TyzyneHxwPNGAl9Ti/eUv2CZlSMSVt5IfE0SVnWTmdfbxBsRnTTQGgEoVYAO5OhuUrK0ouQcz4qS
29SfvPKbt2dlTmp8Ao6Ol9GQFpAlKOJC/O5+LTO8EJlSwe3AkddObXTh6n+Lv+2GMcB2rwpGRt57
o9Zotd/IZvPBGNuzCWhDr6YfuKWzTa1v3tDmsNLNzUb/6JaMzkO2aXnp1c3bavV7mPFkUyvASyDj
h9wzmIPGmmZSXNONn7CdFaYH0FUqmaYE6LQpITiDoPn5PpsoC0FK5MbYaJ/laGqlJQ/G1tu9+BFq
oFu3iHQsF1+mqaMrGgSSFDjX2Usz67AnXj93pkc7rVa4ChBMprNYM0NY5JFPY/39uh1UAMNXxVx9
UEthxoNNecs7m6MN1xRpbJcCbEYke5XI1V9umV366s+4j6nHOg8ENmTfQZkEoNLITsiXBdXXmNYE
CbBYS1QRbw5QStNLPGALxF+2UeryNdKyPbWUXr6FM2gvznNyPhOlMKzuzWeM7sTa9u3ObfAZIIxn
wOO7KzG57Kq/6vyesupP9Fq2aN4D5+vyxKCfUJjZXsPuGT3EAEHHLxEtFqAbGC0xbxcJZgEnr0t+
Cn9XyMfn2/cPTPtoAI8LFt3ZjwjU3u9RTG2L1gKc471eclq/4V/lFbD7IuAEoYZygZnrwTLLNcm0
TiiNKNrvIBIAcjXqpUYDYwn1oA6pk7lTPD30f182upfxBM7oqC1by5PoYh04grwT5PD0fPzD/D0Z
/h+2++aWKhul5Jg0hxGbfWNZp3rNYkSX6FqKt88tTQ4H7W6Aug+S0OPcqtOhcaHKMNGu754yGb32
3NyFP2di8Is3g+GEQqh9u2qt16pTIwhAYEn3qfGHCdpES7Qfipz6tjqhRv18bJOnVbgZ3Hit2Jbq
mT/LV3a1NTj0mSXm0TMRuGuZpr+x2B+LX2UZoqoyl1mbXMJ/tsfpcjHm5Dqr6taqRWHRQLtS+aTF
Xn8+wql79maA0ihyo0uqBT8RNqOT/JS2JrUXxjN8N9L+D2bQcoIkPHbKg5JcW4DAp+ba1kpTR5XL
T4cz6vRU4On93M7UYwfxwj9Do60S9QF4VNiutWSm0KMY3dqCnRPsoITEaNx2ARwOPCTTfPaX8yU1
BfNeXaM8ZQu8kUnt0mH5V6WNZnbwYPXhNN581WgbcQLA8AqNpexRxDyzhRwYbpgDKFkCf+K6WXDo
av4zp2RuBko48dbGdKDqgR5C9G0Kw8m6OTkRpEFsgUJXdJGWh4b19Cw7dP2rELNraHjPxGwTsHhU
d9BqwOIFjPbQcSK6jSm8+jPkZe0CYBlPE3MSK0CMkwIiev03X6K1bxVeSjC5gK6j/RUjtefAfDiT
z5y8ywdijKF+hjt2fHIEoVYgXAMUcPYbOVeb4bWQ05N663MfEm/4LUR0oKrTK9eZzTeEi+NlHkjM
hqKazKN+dz/brsvWtF07NMAetJogTbyldimJXuyLO5NDmcqlgsYSeTOo2KJIOKaIiLu2dmI26i2N
uTAgNfk0KxS7Y1JcqhkfOBGM4QaFEA+KhALi5FHAwgVin9sxahn+sqzUViuAgGs7Eh7nXjYgjn6c
P6Cn0fEqgIWBR6L9fv6qoODLIEXQr0CxZKu0vS3qRYlksAF6Y0YmYVayrpr1Nt8aIStRn1nL29cu
aWvKpOW4FYkzPAxJ4OJIqAnnCqCRrUUq+Wk5twzOVQxhQ/RIyLxDaAfgdzXhoTF/lESnAOgoz5CH
8MIkDTdyKXmiLqa8kuhJhOztdxAGNm1ATY6SkWCVE0+VeYHutJyv6XjfupEwSI6hY1kfWkpjI66A
ZCUsV4J0QYEoBEecoOs8rW0cX1w2faMcuKgOuX0iJW245ruEdba56+WUJrqUzZGIYVPa7BPUUdYg
VmD9fRSXQn6VEqlOXmrfy5VlWwItaeZFyKW42kUPGNG+CXlDaUOOgSx51+UrNhLtoYbA2uKWZegM
zSmNzTFGHBbOGT7QbU9R54XF1hUEV1LzgRGa5EIGwtkk93y88hQepOeKyHvlSxA1qW/0QIxVZpQo
cq7xfdqhNaOLoH7n2VQAJh42pCtdsFnOXTC53HqgdcrowEr4sI6/BCECkp24PbJknxGbstAyC+yE
cneoD/DpQYwahV9ILYj5D1JWuegp63KOImzJZokeFlLYYerz1utVuYmS6D0GY5Woe0gYFF+lzDr5
F19UkQP2qr6g4kWV8EqzcihK8F/BaOP6uosu2PCcBD4bZCQv0EkHRYPIF3d1LQmeBfkFB21sqAGh
iV4J2hT1nrxWkJR3nEoaZLnFmDk6SVP1WojfZyXJhAr/TJUYquEKNHz1JnVqZ13kSIz8hg7jhc2q
qEPB3VFVJQpv+DEp4BGR1NTvJVeWJeTrYuUc9mHXkRZihqyeVVGYaHYGQmadxUzjixRfandlTrmu
XnU+K5pOEnr+pmIVFzphLG8HwgYJGspb27lNx1sqRELMhAOR8UPRYb7mer6iSFTXSat3XhI7Op3Y
RRapRZ4IgSpn6AcG/VURd/nZgboh50M5RWniU5qmUr+JpQyCIyHbhpTKU2iPWnBxwHK6KGGSGJIi
WdFo+JbSWZbQV43B1h3HjF5RORets4SOMXluUwpQS0VUw6D1rQzklqBZUqFIXTRRtoyihslewEAQ
SoD3dlnXLWyPKuiTILeAzPSKmMvvTiNJ/mef5KlgOh0lFih8iF6t13aodCrLerVrMKITcFgqruV3
vQiWJJyNKlsxbieCtCJlK9oMizyMwdiSMcoXFUcQRKCdyhG0HnpvPwpSPK4BFUvH3bt56lI7Jo+Z
QA8jJyt1SvbaxGA8lk5zUtNU2GsOmlHk3yaOKR10Lf2lBbWPA9Wjpv15fslMdGVCjXegGUEbLwt/
MsqmhpkXJW2JTiUkeipi27q8AtIvPIWbetFfqcwsXuWlqDHrSFbFbQENDbNtNQnFJceUi1WJDvNU
f3UNPOn8w9xlMRHoALACsh6IxkkyIwx/fhNvOEkLmI9X05adibna1Bmyy0wAfgpMIWFbGzqYPaj/
vJbKZgLZqWoGBCLB9yqAKxK04uy9aaXPgrhhGhrvEMIeevnYFugv7j6lVR6YCmN4vNr+tmaTqkjF
lzvv7HozccfU9TUI5SFpBYbpBw4hns3yIMCjzgqFsNH6OuoIm6EtN7XruW5xZuJJBIkYVDQQAQgs
WoLuR0sLcI2AXNJ/z1ukqQBDfC+uKVml5vP9NoG2HIRc/1kaRn2zpEUFFlCOjmgkRmrQ2IDqggy/
q/RWcxaiCQFGFbVEgnKWV5MVgGaCCS6M6txpv8+/ZHKFb79kFIl4oRSLpYAvQQ5/+IgtmrzMF3Q9
Fdpm5aN7bSbdNpUkuRv6KEmSljjsMfcfgwNbslbXBHmwYXy17qiqCv3DmbzIowwCVvR2kKMT5BcO
yzkVFhbwss9PZWeuHE0FWeZskm3wE6Ng9c7Q6E3iNVJVtXDL6HgxtH6dGvxSjbR6q82FqlNbFXU+
hcW5BM/FuONR8KNUroFdtRLieOq7m+v5pT8GqFPbZOjQqrRvf8ZJTrkhkQFQg0eJBWWO0cKFvp2w
edHSliFQKnOkenV1YOdUzeaMjFZKRLAvZCGMhEsIIG4UnAoVJX1Fm9n2E284EO78G8xooUKJKlqW
gU+FEElyCd8gcfzqKwd3D2Qg6CjWEOTAzRr6einrrkT4uVMwtVFECbcN0vEK6rYjB9AkCi7wrmEs
NMOUNgkgrQnKsdCQrztLDebaEaZ2i4zkKMhA8QAQxiTlYpbJcmPznUUlzDIp1kxEG88ndCqzjTb8
fyZGA8okMRJ6iuus/mQHYAn7eDfQP7jM16D3PULIhShbCLnFZIfi5AFB4PeM/eEmGp+8W/sjP5YE
lAxRNwxRtoQcfTfa+9nTE1PWPDNoVkPDF5zLgoJvsXXhe67VbW6CR2eDZtomCmVgBdOw3clisqgo
vNafD3EYwbMRjo5GkeJYNrmEBL5jgE8WclJLOc2Mws7O/wdDKBGJoChEE/NYoFbIXYHvOR9IMHco
byvlb9IbPL98boWbWjE87JGpBoJjaIe/vwO90GujRLaBr+QI7gHm2qnX/KpdgbMEY1GkMuhcat48
VddTAoHZbn2yihd1zmUP+3I8q7dfMVq5LJAiP/cpkN6kB1fYUuK6maPumVq4WxOjhQs9Bnh+cIgD
rJSQQOqACupIXoFbkJtLFg2ZxYfRoOoGFDIIrwEGuZ/T0uPYBPq+Q15BuEYLZg1Mvv8ZLUElGgKs
+TmzhBO5GaiM/I+5h5xQ1sgutFxB8oGnFLDbAGe0Gvo8l4mKbO4GHCa69WbvL18I2KB4czpUZFbO
ae4bRsnWJvKciO9dVFC7bSaBuCg90LLmoCbRoLdTKD68SqeCWbXyqQsEz18aWSIIIgCecj/TfF8H
yNslveWV8DO+sq59CydS8iygGokibNv4vZbPWfAJBD/JXO+3bVNNsX+8CMoQyu/zlZhMXf1x5XLg
fAZEdnSY8qiPAU0fwLGOQZUEMteMCQCKTBhBkzPzubWJDQ0cLu4toMww+jGtUqwwNgWlBtqKRTky
OEp+FWTPiOnK13y6i4zn1iZ8K5JkEL5FvIyoeCzRxuVDyr4G7UnnC5kWl56jA2n/9tzIVOyPpCYA
R4DQg9zxrz3pJiLnykr2aReEJyEFSioU8Kp0x1SYvhJwHuEs9GjdLglKNaUeOiDhU3ItkWVNnGW0
mcq2o4SJwA4XNcR3x10EAMo6QcAg4RvtxFdnQJlUKylfJ4bfL8FAgD5hqlGVTZCTbg4EPFWaGah0
4D1QwRdR4rvf1VIYhqKfVbRVOx8te0rCi1fyuAEI339EHvTSmhe3CFZuwJ9Kr176lG1mAzPztQK0
LSpV2Vtk6I8pPzI30QTnV+iBB5rrr524OBCAAhPGMUidoqHj/iP7XgzZgAdmgt9ur4Bmvq8RcbRf
rYGXcIgoOAE/6A7gJ6iXo7fzdWajTPibW+vjfGrnQL4P2ZzeaotVdWwkEkkXmjJa7uAVaLHN51Qn
J4iGIO2CJRGQm0Z+4iErnch1XTMiCgAt6SRfbR1Ftz1b74IdjRwP726BClzR54jVWWDhZ4Y7cT+C
gQNYEbw1BjKnkWPxRfq/SLuu5ca1K/srt+47PMhhauyqOYhMIikKSi8oKiHnjK+fBY3tJiEMMW67
H+y27tXGyTusvZZfexU18iuV+nNnaGlvRpQO2mbgFBo0Auq3Dc41tFwZnDzIQ58MnSy4tN3lQHUC
XVu1atrgKgu17q0OByJHagFkY9a8u66ZZXcUs6c4TUTkLJotbxa+jsQe3ymqu1SLmbnzRXT2IAUN
pu5R9ft640HahKqoGNR7SIe/yqAROJfhQlFr1gQwBPClgUSCbNi1iaJyAqVocABjQilksBS7e4zs
hSmeCbKQN/xlZLKmUEytKxHpOnT9FRoLhlN/HZt4skVVMwYj2yYrYWu0ogqNDGyoysQVkJ+8Nb1J
dr6xlN2a39/QAkeHHbQKwBZ2PWRU1BvWlTLadiX+Pah9nS1XRRvqVPQFYVyxNQLqs/YN6A+RZBGh
MhOHibjvWLBAo7T2AzIhpUkXcENO221Hka5+9gld0yotkjACXHogSDoRL2GM1BsIlT1GweH2WsyV
90QedKTo3kIRFc/c9ejraIjlxMNaOMGpFp8zJOvN+lF2Vc+DSAN/4lAW4ksaspxm6UHIQavqPQcu
pdufMV6ZE78RSE4Eo9BJodFBNF65F68fHJ1M9CORtlmRcPQhfywUzV+VnsZD9rRfQG6Pe/inMWQy
OX4k85vymElyOfAtMvg2IwOmj3PE8UiQL0TY4x6+ZWTySPR5znZBAyNKaXbiIxjnGbzrzfPteZvz
uzBx/xzL9MEMm7xkeYrC/uklVVJequYxDjaed5SFXdTpDXwwZnXb5uz0jT4eB/VQlP4nI0s7iUFy
3GNsiO0pd4278Ou/xUh+zNyv3z8dUhXm6COgU9bmXFfsSUnz/pGmpYw1XFqMEuK7Q9KTJEiGM9MW
8YmClAJPUJtJci1AhgDVBwX5e8K7kPY22j6L9EBwQPTZKsjs6EkdKtsOPHZ4wQIGvrFT1YiVByi1
CoSWc2hlZw7YJvW4pcKPLo7qVw+1+JZ0xYAXAcnKwSVyF8vnqu8HwL3cPgyIX7ZMYjJC01ZqhvAV
XPoUUixqksXCnm7gm+gxF/GPKZPIvNaDNBak2oJfpWbWD54RiAOoeh0hp56Ltug64/aSzW+Tizmd
3HFlk8YKSq5I91QlEluSBU4n5DsHtfcgfnDb2FwqBunrf26Q78D74jDTLdfnVBMwdrFlNKOEmES0
Ggzfkj8NVq32wz2El+/6rQxaNG9TPwTojFj4gjkf6fILxlv34gtqmkdvbz5uUfogU1DYRSlqL3Db
PNKz4YDqW5dZciJrUWHQ+TMvKlojJhrvHHvPCCtwKsgHJVrq5p579S4/aowzLj7KSwUUO0XcCFGp
4+KhBzVynthFhNHcC35pZvKC92WF4m0GM+AqD7it5OmNYnLIYcblwkmd9dYBW+XHlhvQwU3jMGUY
lYQZLLRABIhpoV6wQTsGtAliXKgBoLT0lrc8wlrROji2bxB8zcdaxmJ6fSbrgA336zsmMxtmXpKi
JZ2x40arDhUUKzfyNhmIjpry0+2tNZfKH9GNKJ2MxJQ/9BZpL+rqPk0Ym4aMq4n+SKZBNUxTju7z
2nkv9xmkLE7WgtG5iOPS6GRNnSGP+15MGdtbwSsrSSKOU1wAjKLJ+8YuMiNaEs+Yfb84qHNII5D6
B1abdT0HysEZg3wqu04TrS511lt49WdPxIWNie/hulkZZwxsQMqUPoqJTid2irCW9EudabNvFuR8
8FohXkOj0vXZw5olQokuUFuOTCd6E8QNnS54FeOz9+PZkrlRABbO8w8McJUOLdchXLTTVM8hW4De
J3ebiYQ+CN3KX2LwXLI2mbrec+uIS2GtcMwOuPa9MybYQrR5Zws5vdn75GJc4yJeXFv0UIUu28CS
HGkVXGDvkAd607yh4/D2Lp/bDYDxSXCHR6DQFHPKFr3rVXCbbP8rdMGFWPlA9L2kNEjAxd95Dy9t
TQaVIufaJnXB2sOehjOh+IRi3jm0bimpmu6LdbaUr5vbgJcGx/W8mEWx9gWpV2AwRG9FkFic8Bx9
3p6/uS1xYWKaDJUHUExwDkzUYG7Vh+1rs0keZUbzFvIfswHTpaGJM5G1IFMTXBgSclABubLqDY8O
SOeL84A1A/94x5/qU+7VpPPF1e1Bznoyl8YnkYLcpW4TpQlrewrUuDQsHqTEGdRXjsCmLCmKLg51
4kg4YEAqGxZDLQsjqtQ0WrnZgSrX2dZP7we6U6PK8GurXJSInd8vI7MFSDWgEzH+/GK/8CWfx2xU
snYM7cYxu6PJ4PzkrSLbdw+RISSAibm6nGlAIYnGsAi5nUt6ShzoRKCd/i0AdG2fLVPKwRlFIq5S
i+qUgDBC61RB59I1E5i0uC35VcdrykHxFwKnuboM6GZ+mZ4cFYrti6pCwGoL70ZoCcawwvEsttBF
An+jAfn6RM3VEIREK+nIW+ACitbshqUJiz+USZn8dlCBm6zM2ztv7kH89VnAoV7PSCBAUANlD+ge
QHwPiX00F9w2MHd+0UECHDWwpiPg5NqAS+VZ57QFY7fIrJqZp7UZQSO7+4Ck64KDPNdvhlYzNAuO
WRi0SU3uvz4FOYDLd/BFNebN0cCqukZt8jiKGf3rg8LjgbovWDNEaUr82PVFFLotw9jANLVhYzlK
qnVsqbdNqBVFTgA/BG3IgtHZZDpaYQQONVea+aHzkTkS3fSZjOAbHPcDUIi9Xh6ERwewXT08bdLN
km8/h04WUR6A7D3q6agljrvn4rw2HNcMPXCCI3l4sd21ZiSR3FBdjb+/PaGzDigKzSALRixLI/d/
bSnvihDgcoeByvFrS31S0qp1P8RyleiZWQQq62k0rReF6r8E7SZnFh7puU16aX0yToove8VJR+vi
pk5N/py7T6G8Kty9gKzwYpfxzDWEzjikhdDljezvlOS+80v8qPdZsMKFg8pCE00h+fDMJToaOIBA
R55IL3ZJaMXvZa6f+EgHzy2A4Jawgnxk534l7kiA/XJ7DWa+ahQtRmMMiiFA/k4ewHIAzVM6trIp
iOKH3Adx+1JBf+6EXtmYvHN1Hzcim8AGVfJGS8UGT/FbsbTb2uqKXeDuOkrzClnN0tZI8z1T/Ntf
MHn7oPbB1kMIREXao+DVmMWASL3k9Q7eGUNtKsfdNDlQ905FyrYzeCVe5eUC+m52pkGxAFYBiUcs
Mtlu4OEpu7qje7vnmtfOkVQqCBYWc4aYGRLUFzYmrrQspZmUD5jp3uzNYOutvFWpv0LgDn/MinT3
SC6tvtmn16eaLGWA5+oNMI8yJmAx3yfr+jwDGAyp8g7QDeglvblo2KNUsC1aoWoCMmKPRE2gEbA8
87ik/DXzoF0antb5+goIIFEBYqWG4Lx4J9XnNnmOxIWCwpKVyVmR0yFtmwK7qIr9WFXy+lDGsjUE
SLnRNWXcPpj/x2QCts4owBpBsO16MjPvH5NZq5W22+0TozR9fSD3BLMJ9vJ6BS6s48cSe+XcNkXg
B7wbuu9HRedrs0FHCz2YuoBYEdehe89CV/n2wL4vukl0iZjonxamzj3DdUGBrBaKsqTtVXkHOV70
QO4fsDkhp/yo7JRdp1bkPVY77Fvwx2us3q1A346yyucTodaVKaiMiuy6SnGkXcrfzxEjXH3fZJmp
qBLcxMf3AcaJ/CKyfpERGKmZ7pyDM0p96XcggguNwoyNSEf6Fr11lJGocDpuz9TcS3z1JZMtEMut
AkDNgCYa1+JVkHK8oiF3N9z1we9stss1mVyQolQw6DVHHTjGkMtx0jFkeeVpDQHcC+ze4NOGl9hu
QAaz4OF8O4O39sO4Iy/8jRC3SayI37ZfHwbYBr8S8VYxgdtBsOgdObzXRqY3pLI+t09g7SLopEzU
aOdq5WYRfzb7XKGAwzBj4R7kg5Pv4fmS4xxvGDutC7RhWOlR1trijudOMcNoAGfUMgnBYblaWO2Z
TC801n7ZnXhDkMCp5SqCXdaEgOJz+ekoBC2+lvZv2hmvuYv5bvyWa90QdkJSGfRaEwYwG7bkY8HM
3G0pgbMAhIYS6vhTRrIG+h1sLrY0zAjve4jnmRDLowNteEQbGESfnbuFaGv2uFxanAxsQMcUx7Sw
mGeHREDbC6+2EdKJaMZvtt5OEe6cJTzaXAwvw6NDowOLfnWUHa8nk6J5Mec7gGx3jYbU36sPecKV
IpIa/Sr6wozObZBLW5NIx0deWGbDHmFbTXbPrYzmfGnYafqiYvgM8T+iDYyIlXEKGHgr16OSvd5R
8pYBep+W1drMpa2CU8is45VJ7ke5XKM01K9kJ4PSwzxuuIdH/u5R0dISV+HSqo7HbXo9QIgGNCrg
ZAMoaBqslsOQMDxGvQue3aOkMmu1Mkf53i8c/oVNy81kCDHwX8Ymd38rRU7rFuNybgbj7dV4rc3W
lNcGtu79vaI2JNocHj71J/2cq0+F2dmRakW6ormn5XhzDt4v41voUd1aFoQpRqLt5DBSKNQCqoZP
Nn0Ya4USyVjzAW2H6NlYC2ztacrQpXuackeKl17ahImYPvpiQq8ElObMgB6kuyb1x3azrDXRYiXt
S/yH+LWrLNxgsy6LLIO4Bz22AvyWyQ1GDb6XDZQz5hU0x5RowkNUmNYCS8PbqKyO6dsXpUGnYlUT
WV1Cu8wtnawA9oAKDtAeUxg/6ANkr02RgS8HfWDeOOahpwyPZEK/8GAtGRo37MX9KQcx5zlI9tuN
ZL/ydab6zTHDhGZLlNKz7vzlkCbzGYhciiEhjSIlBEqB8EdqlH714sWTiYAmPohkkvAgbzKVosiH
9bhw38ydvJF7d6yZgAd1upwxugrdKIb5rHDVSNoJ3CcfgLzb99Ff9/VNnoxOuyZHxZGU2Zpx9ZAf
Hm5/xOyeQn5gbLsF5h5t4tezXSWZE8lhxdiJa47SB8r5qTTMCkozoEp1X+7W66P0gluHWdJqYmYe
MPCngzYKmFRch1NPWI4pThoKgAfrdUgg2F22+tBjvsGnYx25Q00W3L255YYulIS0yzjpaM+9HmoX
yhHvj/O94dAr3ZGn4mvUTIKiA0EpJFEVLd8kKrd6tKzbkzz69JMrVkGSDoHGSHqHdq1rw3mH+4cr
WIBQW0NJXnP3vWq3EcR10LnBBRp4UBZigHEktwxOjpDAJmiYRKLNDt6ZdCcxhSbKS2C/mWOKQJuh
QZiJhmZcSNeDillwfqU5bMTNrm/0QfUHIF4X+AvmMEdXVibbkxfTMvN8WBlK1V3v/WNo0Tp47N5Z
xYUkkGjhTbTi9pHO9IXtMpcZHDMJSNEBN83imbgeoC96vK80uG3lBEIc8klhtmmsx2gCTUje1VpB
5aT7BJV0T6lRaS9JKM4MHZcDuJ7Gzil4rVPuBj/jmbgZKhbYUfYovY9QjFA3GemOfnZ8YgGFUOqO
Phxu79UZSZhrs5N1HXiPSsDSytpJcRR7V2MTgOp2iiG3VtEQGSz5mWQoGj4h9s7CPY08h6Dx2+ZR
CUEcu+Cd/Lwj8DEs2tIxfhTSp8JqjduWIWJZFu7fyifeZqEQOxOLXP/+yUFBCp1roxqibYBLElFa
8b6nIrWoCsMmKU68CKm4cqcEWt6v0mFXNUt77OdBvbY/mWwkIbomHsfH9iR96g6l8OCEmhPfh855
OIfiXmpV6SMFywzwq7cXesa1vrY9OVqZ1DdcLmDsUYQOcKMpM0Klh+4pL60COGmdL5dKCaMDfX0t
wSIPhB4qF8AwTtvyarbqQwHEXjYXVhHQmnQTS0SqI7TmSq3In0KHpU916Tda3gyDoLaJJ0DNvgCn
C+FzGtDCJha43uhy2d8McZhloHtuu7dwaPtzSsfDRyq5eazfnqifF931V0/CggHkCKwiAiFU8B5o
MkWLA2479DZCV6qBHC1Ym9kRaIcZcbsj1vMHhwjDVJmcog3P9oUnPl/JwUNcG7cH9PM5gpAg1BGB
lR6ZQ6YtdnUkt1zSNyMGBvJWZaT2ebmivFCTskcu0tooVtN0KQXy09lBugvg1ZGkHA0/U5VWSamV
uuZ5gETCIgAPT3TuGo9acB1nfApYYVFTATMK6Py+448L3zFp+dh1fI+1xRLw/mhdFsTnd7UHeYjI
MZomD0hZDJpcG378XERmHR9jUOcJwfsSe9NM8QWfwnECKBqRkUY7yPXz4ZZhLYZNzNrOLnsAeZ4m
6OBUzjalpstk0BOecAu+3EwJGiZHxDf64fBoTFMClCf3NS2gVNcfUwIqZ4gx8hpz16l3oSb8hv+G
LDRa/UeOfQa8P5NzgaBJkvw2AogAkgI6YIzZB31m1VgFPwcDZWFSP4v4P+/bp8C8vYFnIjdUIzGz
QByB3g0N6Ndz6/ci5VBwPmwvJahjgYrQclbVRgKLHWTqKn39ma8Au7cROq5um565wi4tT8Wy0PAb
Ry6bcTbThCqVmTTY+1pAN/UBlHJLjDhL42QnLgjFDm1KURgn/ZVp+R2nrdx1rKLP2NkXOo/GQwcJ
xMoMPZIv1dNmj9LFHH8HDhdHqZIHPnZC2M4OXUVqM9HcDYduTpX2dJUCLcsG86vGT7+R8rla3Km3
XMGDr0MJhqVMC8+8Gu2Fbiuo9AMcjGhJrn7uFUReCbI5SA2iDVGabKWkQnJNVjogVLpN16iNQj5c
wcgUDdjo1jsP5RIkZu6CvzA45RxlB0aBPn2DZxcAfjCzsKBu0cQtyBOEdbs9O0/rCDHIUvS+ZHWy
k5Do7qq8g1Vwm9GJWtZgOf+tkYGQREQ4B4Hz6RVPtWxdhQEHvA37WFH8imMGrQJ5pMDaOUdkahXT
8iuTfJUO2JsMNrAox2rLhSdgXK+JjyGgxREQT7yiDBi5r6+GyAvTjPYTzm7VbhW91SvXwHwu+U5j
ZeCGlekiZqBsQqsprIyKefxrp9Um85o/pyuU8ZcS+DNxK957BK4jgQL4lachel/hmYlAB4ghabEF
FjU2UTuIjb237/K7zRKFIeKG3Q17tJJ7BgeG8/tkKdqbufeuvmF0ki5ug64chDAV8A0h2m8U1fcP
3NqBUOjbIvPvTNx1PdzJu+JHdCDV43BB0C1+mK5Jngi3/kqhdlsuFaNmjsXICs5/T+2Yjr0eFlX0
TtCNtnaC/rG4S+Z/O2I4URyBit+g6ItJq1nRTRUu5UA8njywqhFboI4sNdrQ0xdsE+320zQXzGAw
v8yNn3NhrgglGUDccY1IYZRfrQlgNZ5Del9vT7XVBL91CPgRzw38DA3A7LU9QWbyLExqDgooAWnX
Daez8i54848gByL8oSnu6WFbJotaXLN7ESpSaKtEUzNoR6/t1pC7YdqwZW0NpJwDQpVAvfNIZ7cn
JI6OS3idGZDZmKPCKwCpdFCb85MYsZLDuveqDMCSWM9oLVRUp/a1iI7QwxjqbiRraDDGHGyzzCdt
lhKPOzISHDCv1ZveZqKNN6wjkGSXqVUBBJJtQxa6GqeWUflCFV85CIj1Gt18RKijLCkRzZDm4OtR
ZVDGMjey3JPJ8jKgpluhZu1HELORxlqFamPRuBwR4YH7NrlnN1opIV8Mqqbb+3GGOeja9OQgB20u
hLGLN6c/shCzL7RKc46NphDBJ9wTXej6C3JvKu+TlxfzrtlBm26JMmHOJR4DARYVMvTNITS43iud
i6YuhcXzzhFIRbqp6jAg9kU/6LH9jVj+ytRkpkXHB054gKlHTXvm17lLQoowOxoOmmXxC2iXGQ1K
TC6yisqopIZ4amIN2TfJLUI8rcJzeaYfpU2nNQ/cXag/SKq5ZUBOBJK9Y2GfTpxtF9ChfEqsLVTR
16cjZE5vr/RMlubqWyYLLXU9l6C1HnBsNJqC7MsQeCw3v5SxmDv3oDEFiQOwc1APm1SqGiGXwl4e
OLsS7gOFxInp6h1cw0T3Q/v2iOY8bxBe/rI1eRh6qmMdsPfh6tbQHKOcoMD+5tuU3hvb5Axp+7WV
qV/qgtW53NuV1cmN2qDaUQYty9ljCQAstVtnLa6bBwgbHPTttoCO5XkYVM8S1PLj9oDnniowJSEr
IIIsAZDa63PiO1Uy1KGISENWm8Yl7SloX26bmNslIHxAQpMF9EX4Dpgvn6fBB2NeicFFPUC5Clh5
620Qr72FlOFMT9kYtoCmBXnpMcs02Y1s5cpSTGEoLdrJ+kf3Ca3DhxJUH41FoGD+jg2KkPgdKqCU
/saVxOtNZmE2xbnpvPyGiRdaCrwH2keZs1MB1JaEDctIMBNuUJ6U3MvtKkx7UCwK0qfoKGKtpbWD
bnGe8qRd5w7oBVTypor1qu1BoJhHec8RIYSLQcQspN/YmAcwJ21QVCJ5TpWCyrlghUQfiZOg75YJ
IuSpXCF5j0Q+jgzRiSW9oOq3AS0nd71XZ1DbLob6BXj8ejUwXZ1rsUIJtsSW4gOYcaMDmxYNUhYV
m+UqqGbzVOUSkXP1EogmF//b61+CVCqQK2WyzKL4GI5ZJSkAnHuBvAsFLrKySBosLxPdD1ZAzVet
eQHs/UmVMGSIm2otJyy1ijKQQpKIyaRGzdioTtAuH9GtnhRowySgEgB0OvGKMx21BU3Etq0dFY26
4VuMqSrJqNXW/I5X82vpIGZyfRJav0FjJ5Q37OAhlwFyFk4KWDnZlFArb+Poimu43kJCbtblvbQ5
vW1ksewTlFxtbyuq3mkfaO6RMRnwQkR6ZAoLB3Gm5ocTggoyGqhx2n90DMhtlChB4mB36t5Wa4wd
5HByAJNS8izswa13TjMwkmpipKpUamoLr8X8aEXkNlFTGek7JodD4H2nF7uYt/lGa6jjkB7DRx6N
QgWhV9hTEgcqrHJXd3f9EjZu/M3TsI37ZXn6grgpG2eD4PO28sxmaki4wmTTbdqYZXNYcAdmbwD4
FmCCxp0qTCEe6AkFz22X8Ai4n5V+VzcADSxUL+Zvugsb/PVWjbOe9QUaNgpjtwG5CNioPO3+0zHc
bQNhobV1+rKk1aO8GP/ODg6QSZ4Bphqx0/jzi6uc4gaqZ9yBtzc+zNx+JkbH5ccaXfzuicdWI3Us
cePv7m19bXsAAN7+/bMu4Yj3/MfHTzwnSegCUOHAgBxYjukBWPicNijp8SjnSRkZuGNai0RJt221
4LR9e5u3xjZ5mnJQw8ZZDtOpvtu97g2gtUibA+8DHsvtNl/d3a1Zop2kgECi/fawZ73xy2FPTl3n
BlngejQ/th3s+q9XxCOE19EgtLqPNmb29fQSP9ytbSBIjhZyCL916H/N+hSVSjEZzbUBht48M9v9
GAA4GgRK+/2pAvrRDBZ20ewlg4ANfj/CU4DsJ1PdgTibYXxcqSHQjjvIRghapfcPa/DsfDhLTKFz
numlscncKl0buEMvII3A6+FaUqN7i3m5vX4z6Dt4o8BogFYKfKvg0bw+c0kTupVTRzxSFUa2oQ3V
On5YS0rJs7kmhPTIV0DOS2DpqQeKcyELEm5Iv1CdL+MtJ4mDd+FN2exXL43u3YPy+04FF7Pd2KF2
uj3GOQ8RQL+RQAtKtviC6yFGUh1zEGvj7UB8y/tznz7E1Lln9dtWZgCxmMkLM5MxUhyXRGLJ4fZ6
Hm9NT20OARBTOXl7gJo3zgNPyJY6yqTdqpUqhqBF9aEEQ0EhBqxwNSoOtz9odvcAGwJ0KgNExfQ9
zDw2p9le4m36ldpHrSnWq5TV0EEhLtT25w2JEE5TEDZiea/nV2LBdZ3KnmBXmiwa3BvtWEmiN6GV
LZG8cdzMLQ5aBzBvj7p70IS7NkW5LpXFMUylegmhI+o0GAOnRqvXHeScshOadj/dMTkVEeYYfelQ
5XgASWt8QFeyr4E00r49xXPVDNSbwYMkcUgNg5vt+nucmFIY18PW0natuiu2KUFZXy2eok28Fdae
CM3xpRM7I0CNXXxhc/I8y4LjUVUEm3A0kP0A/RZ5xRtzMrDNiPlOtnqVq7o1kvsetceFAc8tAJqO
AF8B2gnw2cl1UVb8yHSA+5Y6ZZFicNGz7N1zoAnqEh28Z0GXgfDdhPtFYXcvJeFn39hL65M3lveb
IeXlfhz6TisOypNEo/WXyIH6BV5Fa2Gs42aaPqvwCsQRJ4z8+DRDN8hOx1C+yNsx2mGqFTQsCzXx
JC0MGvSFy1oXaJX3ftvo7Ft+aXTiA9V+n5QZ3Fv47I/Pzg5QLrLbl2T12R4Oh6d0u+XUO9Wy1Mel
62LGQQJnAPAB8N/BsyZOTnGYB04glrFgs18gKWmR5tXAVdMtycOO3z+Z1CszkxOT8m4UVlA/QLZl
yMwhkDGnlB+ovYMKxO25nMu2ANoNTxY0gmA6nobsLhQNhaHJBRu5SDJy8d6bB1MtiDfqN24WjsZ4
7K4GhscN1nAuIKCCR2byyoQDnbeR4LZ2Ikeu5tUYWN169cIr8zPxOpqBRB5EJcbndNqP1iITLxSu
3NjdPrxjNM6Kd0iLf4Kuy/RVYfdU6bxWakpzXBie8uM0TAxPzp7gC0ECRpvWdsU7p9hQp2rFxSvf
M4BqbaqzxH7Eveqp4hZNN6kResabco54HXrRkfLCliCP1OJ76FLvcruvV6H/BH6KiFWjrWcWDikb
dGeUWgm3WXcf0n0aqc1WsZngSY5VT4MIZRHtu8wUcrX0QQdmZScxPxRMRQo0qFEksJIzdAuPpWK4
LOJc3srQ5rv2AQINtjGjtawWqyFqlJAOcokg6y0HOApbQT61G7v3d7kQEzQGodheUU9gM0FegNe9
Hf8WlIut7eNR+rFVLtZwfFAv4hzF8VGMlqXGFtDQ/wgZVa4C0faWAZkfPkY6CpReevqSdt2PZ/p7
AVGTYlAIB73n9N0Ivb6RxgVkDG8vIVflQLN14c5csjG5vZoUxX3oWrT2hjfR/ZZt2KUzPb8Nf41i
8gCBQraXcxfHDDIIWrKHuFjzGGKLkHzjnBfujx931WTGJlu+7fNEaJjRFkGzoJBaXKQLxzuHZIRR
c6PdMOpJ+ZdFvUajgMAgBobzBi79680R92JeVnQIo1VZG7UTRaRnwk5P21URA3HUVVDB9eglxqqf
uNBvu/Bf0eMKaCo/mdg4DWIogWLpguCVHtCvxqIb5i7xmRFPXNKEA+NkZ4ofPrvNPul9IWsQrCB8
fbg96T9yKZPPmMw5cJN9QidBO1b7E4NCGbzAkB3dRz0n38fSko71d7X0x2FEEecf454cxkBIB76r
MN98blQeERRoUfjBquC16j0ViDRAmiIF5ZsqHiAdH69CyUrfmc8GCmsIsXX6gwGKMH26PQuLqzEJ
/UrPr1MJAj/YemlkhfW9wKjem5s9KGoMXaFV/dz62xBTAm0uUQupjd/f3/6En5E9VkICOwNcPUjC
oLh6vREhAwbBo0xo7VLc+CJyxIfkoHBqBSXy7EVwEtJZQkKiVS5AtQMtIwFR7hn/qeOMHppaaP5E
84uAXG5LuMDk2p3Ir4RFnM3cVTq+gyOBJZzwafa/R3WMZxMRH1kQcR10WEDxmPArsTLdzoz8dSi8
lspB4E63Z+dnIgBGQYEwMmVwEiThJgvEIaosKREKhx4ubv++HDp16EBsnvuHgHvtRBqUPuuCNRho
s1NQ0BKV16JeQL5OQwE0OUL5QkavHrROaYS3k70bUo5UCjWarJ558xk7RA6I/ILA0kzN2PRrFUi1
3goNtIHsnHsgqzRxlwBKInz/uT0h4/VwcYx+fMpkPihAyoDmH2ibBqydC1sS0ncAczvxwpinMcDU
EDO5HzlQMDQhBUMFGA595qNzDnKeEXDb6UIhGFWsxhuuhjh69drXiXF7lJPb6YfxiZPn+kPDpyVN
21X6kJ6d+DTQa7+xfEZjKkOkFpJrk9f0h7WJS87QlFxRPZY3RDFHfPDbFoJMtRYX+xgaY7dHtjiv
k+MOlSu6SwW0YSYrWndLI6etBMJ8INwJ1Aq3vyXo3SK9xvdqTbcN8BYgVmBEcKV8B/wXrhDjF700
sFhNlEMb2YTwjxGAThs6JEBfMm9LDDezoxwpjXBVQNIJMM/rS60OaJCiAopvB7wuRKpQWcFK4ay8
P8CJ9KKvUjELvLiM874wvXNriRwzjbQh2GiA3702PIS5BG1ktJ9xtec8inXfmh2Lihr00ljCxV7/
2vtN/AitzmDF0FJvxVSPNrwofYmH4itk4tYsJT49RsDC7YeUBW6JFs5ZH6TW7S+dO8gohKOTiWNF
XplinbuY9tLIwYf6pVHjNfQYM9U4OVFvm5mmy7439+hpAEEijlipiTvaNE7ZopwBQtBCQ51IDQ5g
6TzER1EPPlqzgoACpQv6VjL8lWC2WryijRylMpCbHkNNWUEOA/66b1BLDuZ4hKc78vK7pjskZViH
4/BdEvspxpHVGFXp6x3SOq77KrUIY7hEFf7X6n+8d//pfqaH//395d/+C39/hz5i4YNIbvLXv/13
XVbFOfLPyR+kLj7P9R/p1x+n6lz5ZeW/l/81/rJ//st/u/4rftffbWnn6nz1Fx16AFV/rD+L/v6z
rKPq+yvwVeM/+f/94R+f37/loc8+//rne1on1fjbXKj5/fn3H60+/vrn+D79x+Wv//vP7s4x/rVd
f07iczH9Fz7PZfXXP/GA/wVtA2hahCgR+JfHTFv7Of5EYf+C0zr26vCgOkBLBO7kJC0qD/bkv4z6
d+hoGFFU6GDFoSrTevyR8hf0g4xVeiS32TFUFv/8x4ddrcav1fkjqeND6idVia+5PhQSYCEgv4Qz
BKYqdDOjwnh9ej2hTuAJpKKVyIQbtIFRfYqEnsZKS6Q3LHjIr3Yg+pilsYyK/2KBuh8TndfGeA7a
rAoK2SaK9nmzLVlckAbFNn1NcBfEe/Q8QGizjtheXKORHyxsEUV1hSZ7Q7uBGi+NvhfXaSG9zmfs
fe9JxRNP50mvBk4jvNMtXzx3fZtF9iD3QUWSQukRQCUZYvSiQYrIkOI45rQ84yMfenN1zxCJ96Ra
ZZmyQ+rLz4rErHtWQAISzKeMloue++ylUg6TA9aQcF2TVsSLeQZynk1rQHKRB3pQqFwQijkhm1iR
Gw80vNdUkTQxwz4jIVoptjw+5hx7nA/y9yJrIHfb9tQnvrilVLaN8lNUJe0nZC55EVm/TF71XlQ5
JqwyW4iTiv/D0XUsR44j0S9CBD2JK8my8mq13AXRmm4RJGhgCALE1+/TXuawszGqYoGJzJfP6CPb
s+5PvI7+WO2imI5+RUryyQQQFNpAk6GsF771iKEXHHQ1PSL8pl0ym/0nN04/VJLbCFlULtHNGKUB
jgBJlz9oL7PkFErw4OoJv7luKiROf/AOW9qaJyRLmqzTYIKZoY+XZlDz9iZ7poBtJbx40REEWfVY
ZXA87lmnf5soMa/JLtQ396OGt1xIS6AAo5+xJo9yfCSexeGZs62AgrSXW6jL0uewEYmk/yK23OHd
nCJutV4AW0JbYydAJr3TiLcs9YSBZIu1qKECJnOTFLG4ARQm4trniKppuIymvyrNPFQsugwxPKeN
fC9EPL/ki7JpLTxG7KaohuEuwPuqe9hKDdKnHRjBQqOL8r+7XpB/vYNR+2W0it7zSKpHmFGj73Oz
hGecGY2yRzJ4+/0jO4/rbnT0J9l07y+jzoy7VpYV+WVnKfH/chVzIDOhSr49bJsvY1/AQcskMTJB
17xcoYp0yf4PeqxxqzerEBaWr75g12nTxQ2D89nSyGIAq2X3yGg+42tGaIUrC4ZLv/lKwlB7WOBi
1xfRZd9X85+JzQBWWcwiCA4Z5RSznzGAY7JtgGCtkxs00txXW91NIn1QXayGVpLIPheVHd5XPSTT
VUdkeCt8IaoD2/oMbJrJVElTSj5AJsKngTVdL/B34doHNdzOhOWnpIOr4aMoNmHqHLG3YwPnMSvv
Qjn55YzYh+04Z2orYExX5Wije+mfd6NAAC3jEqaDONTz0w8yj5eNjuV/JVqa+FBusEQ5WnSM+JZj
hKHVLVul8VPqIWrkgDGm1iaoBH9zofNh8JPv2zWd3Fe6jfuH8hNB5FS8cvTPu4bSBrxxZ2vXu76s
wQGN/i5pwu9gXe//7OME58ViXPoMPlylhBGQ7Yr8MOp99DXU2UHWKAMruUeMqr0veMnXJlTRJlvD
lrGoocpD2ZAIbN4a5PawEyxd9o9OL3uJNOaSaSjVI6PqkbqiXopp+WQG+MdiMniUwx+hvImCrN7E
JEENnEtTraAe5fFtR7LsKkm6vtApW4FQzAyBvixTZGjJnJPfKwi+Egahg+8aryIYYfg1bPdR5TlG
pTUxf42nUl52lDeJaOUovDMhBrx++9zPLTay5LcaC89OlHPpj12RgFqikwL5YKicfoWYVSOIA1EC
G3R2KMs1GcIiW0SY85PFj7kfi4jC12FJbEJahNLppw7lhvze+GJNvShkRtcyNvN0AKGmfED7NIRG
LyrYupjgLdTwktmnfJ5Ad8tkQEoyusqsaifWT1ttuS1ZXc456u0ebbNp8sKWcxvtEh7jVCCJuFps
CRIpotu/KI+AJkSSFIjU0aBhNT9UQXj3mFzecV7KrygTONdrMVbY0k5LDGmOMpGtd0chL7erwTUD
CkA8Xgo+oEgjqzz/DIKx+LCmdribflicNdbO2MU7maGH6zc6XhJZyK1BqED4r9rM8jjvUykPhKcE
0SYjjOcQrGKncKxSUL2OPRl4cRz0JkDP7BZuLiKMFrS1jo7AphSEU3W69uFpKEY3nqfE+bcsZDqv
IWmjH+WcJlh8DmluGh3hLNQpQ8BKbaqQw8ManQcMfjecjJojZmVu8Uyn56qYZNdOKLtJzc2wQJ/c
xQNiq33OP4Wn5r2fZj83Ky9y2I4jLPyh2wfBGhGx5E9AJBdsQat8xUSzwvqiHga+fUPzZuCBUvl8
Q0aVnS4Qm4zpte96SW9m/HYwY/GxmTCa+O52XdIhxrvXrVAsSAoAzOsxK4/IyYHMr1u68VDuBOUq
YDOJLZitsg0xRSZLjiwUsmwKIhmoyUu6lq0hiJyowzCNSCfkcX9A3A3QnFwuebi6QPHJg02i54WI
FSdt6XDJzT4St16icrbSephYKAZhQ5Oh7INut87FU7pQqEZM5qYPZJesf5ZZJTD9dZ2xZydVZdEn
jQrGkL5DWSNOYvGNKbI/VJCCvkY7i0CUnNGb1LEvOvKQpdzt1wVGKGWTAIxn4CAy8gXG08rb1cFJ
pxmdkTA+n/WCNPBy1YddJ9VXQIEWh0Bm/pCjM4ouaTn3EWCoXheHMrEFnowZ2HdR9CmkLXlw50xo
it9vtOpXMYduw54CTruNIhQNj6n6fL06p2yPsHS3GbR93bK3ZXArKKYmsXvd+X3ELYNW7oB41Wq7
UWtcfW1wPcW9TEd9Gkw6XdmcldcxFf3NnpEBuaFuGDQObdj/kTmBt6FAOY4W+VWs2Q0n+m41SY5h
uFCRbval0h/zJMmHWWN3KMsJRoj6yjOoA2U+8IsYo6ixPZQgewoHRGCGuID9qaKanis5XhDRtl5t
0StwN23Av12nOPqXF0lXs59qy9GJJHXGuqWsxYL07RY5seI75HCRt6NSrcudaJIwknacWS4ONoRt
rDdczXiNiM1vY1DfxjPXCy7lYogi0oQ1lA2KffE73ZHzYOmj2Dz6KRaXB8RqpG2qpgcisbuNO+A0
XZE+TlFuCD4hWqDaznYP6D54d5Q6VU2F8CVETK0FrYuZL5eJe1bP0Ggx9I9J8ZyFWLxKcLhrNCs6
aeLC5Y3UGikcMO2ow0bCwQ8OZ7iaZJNQwAqsEnkzSOnTQ2BUnvfYdgxC/eKjmmYUdXJgU4aLIpFQ
8S7LfsThgpy3UDEez5wd96DKvHZlrNrUczjk0uRtIll1NLPo87oPEXt3yYCxsSwvlkWbP08RGsRa
QC74D9Y/071COMg5JgiHb+Di9vPT4r5tJ+/ZXemEbgATwHWxz2LEg5DU3gXeadioeDP+KbqOfq77
elUlCLvDhgtVs/5esZ+MKE7ZfY7VdRNN62mclrJhQ5TBn30T9mxZRSDrRDwYdQQPqV/DsTRyfgpi
Jeel649IL38kU/ik66B+KduJG7ulDId/NFBnqechrCmS4QaxfZi9hIPuUg5HrUfVcjarsyol/ha2
rsvbkmGDQIVqFzXDIFuaKXmFSHpN0BPZ9c5WPbmLhBIvaUhvlUTs/QIi29VaglkgYsshtuqVufFi
t356Cpj26FHDJemyRwM5yQxhWKwLrV2IbtOV+GbLi8Nuwv2azThQAb0JhIklPrqRZ93nQAun/Huw
oPZqu+7PzsSfaOB7uJvFyX7GbAK+JmHF0XUzHj2mxRUea1vUot22v300jU+SQm6DHowebTqw80pQ
BGys5HcOmO4u04glRQrE1hpnF3WOJrQQXsMltlCVPmzLZo5rN3WHlMwvEUqwaBhoyEON8cCdl0kd
hmr60jOQbBCvy7qT6SkKOUeTjmY0Mujch4AEOiylkKvBY1onedEOPDxUtpcNF2V2g5jd557qJ9AT
umZa06w26RzfF/tEThuLTyjcbymA6bnTf00/HoJDEC02LvLQg3NwQmbKMdvteN35/iLwWnlNkJVb
jng3ix35McMHVcllScOfPEu+9thAis0FgWFChJcyVTGGgqqAu5WEwwRX+XfqXNXsvvKHKd9Ns+IE
3u0Ef7nKnDsmrGDP4/4zfJSjqYE6gUkCibBsl9J5pMNwkN5wpdN6I3a+RXeXXGSxz0c3LnGdOHHc
sul1GqW7bAWf6hFYeKNCusN+eL1DtE6KcBxIyKcVCe91n3bZqd8KD9+l8JXt7q1PuYbviNAPKEmf
vNxeChuvHrlpg0GUHfSeFpE4rLujs/BNAqz9OqEdrck4YuscstBEpXtRs/hlZfm49vHTrJGiFWFM
MQerJnbfl8WjqkZyXJMBrRZqAc5bmvwL+a5zRCtH9FTCu8dM5qaMDJ61wOtF++gtNTvYFwkLTemz
8YbEbv0EEPK3L6k+2WzGgpzP0R+0Drd4d1jt8u6jIuTc0e1xKSp4cJr1dsbMZ/L8SMZlu9FJPusa
HAUMY1v3VmY2/MrK7p12AtOTYum5SgZ37GNC/9hUmKmO+sEmdblt42U0JYbmKQZhHXqOEt9rXt8m
Q2/BlcQInFbHbBP/Ai4TMK25Nm2xkIuV2XULiWroVD2i4evaudSNlottynLF4BWXCKvLTavT7K6g
Yq1Zn4G9v5ArOG3/+lIi1kjgf8qnAo7SQ7UctF3eg5jQr+IJRK7echZ/JDEvf2NPclVuuXjsNw+j
JR69A/qkG7H49RjGnLbwhxyRxLNCXQfwsc5nGJSUrDitGj95TvnJ8eIdMUo1LeHYJIubhU4fzPvt
tiuL/1ZCripyf2lR7jdKrg9V4sDvXR2lN4TET10Rhju1b6BAWH/EvHDUWXWOF9jn94kob6d57++T
Lj1pRVNYSP9QGnhVPaDfhuSgRGs7rOQ9mfGlCjfqQ9UHjmZyfN7LLsNVJLL3FM0Zmr3xzPbopSr7
p7AvV60JnuSCsK+aaZU1i9naOBm+u+BuRSy7UxKtDEoDCT/33O0Yxzt/7neYVI+9xrBXZP4cp5Nt
TTYMTZVIh2yqMW3nEL/tq+U/qH+M/pVgsV/TaTTnCecUst3Y1EjvdJ9JmcnGFDaC2zXmnXyx24Wn
g2HNprvQ10CTKtjdKfowjdF8O3E3vQ8SYGrHt72dEiM+cJrsuzWlqonvH6E1beyMwCrM3vQ+9Huz
ZTJuM9MFRGkDAoOT6v5Ohmjajvu6DE8Cswvw4EpFTyPf/sYg5U40CvUi0vWgGZr8wkENmXb3abp+
yVDAHjAmd3JeIXqGBd87DHOerEvFKw7w7Vgt5IXOxU92ii+bhYrw3i9j+JeEFEfCOIxdbHiCoVFN
4UVeb3MJJQsVFaKbBp9G/+DQkV3cGOP1XR9SjzG0QjwCt3H1ESKsj2GYFqCqoQb1Xx3jPqzv9MeA
GVNEoa4LxXY1Rm73Wgw3atlut3G9E6H7tQ7gnQU2fTorXb0X+mS66Yvp+dFv4XYQ9i2b4+Uxy0z+
XviMtzaa3uJRvaSRhzBTBdBoMIMoV/R3OQdS9pOYYYsEoXC9/cdZtF4J8JaYJA0r5NXF2bsg6wnE
2fwEexzAJDDFGuMcp9UsE+L4EnkYhBcPzlbkN9wH7sk0FW0FiKmeMHwdlUvws2xrBbvgaUmf5zTG
aOy7FTcXma5bHnVNnGLO4AlMEnnPPtBzw92UQ+rrlKhhk/gWxXZEWxtVtV7Fnar2q67sGbTvEfG0
RjYbSCwrH9Z7Zt3npMg/oLQWdjoIIa0c2rWZ8b4l07bjgWF938fb/NVxpY6FFXcj31tCyYzZWQJt
IG4Ge2rk+sVUzi3tWrih7TFJ1RurvoVbmkBnA/YH6WHiWE4cr6aDwRLQGUB4MT3uVKpbzKF/cG2W
sMAhn7jvsCww+NP4NllyG+Fv13SW5WGJo4c1g2SVzbDLAfzQp9DwAtSpGL2fqdpPuQ03gU4xpnQ6
1Xjlz3QGs4qBbopyoDt+4wpQv3piDrnuWzRYLwKUAdq6rtw6hHiH8NyN6WWDW/+GZEcKflj64yym
3JFU+GpwkQaTayHtmq2XJPcvMVsZEiy0LFvkyDViWs5TwFMLaQ4ceQ/zaZvz0JYaQ3/P1SOcGVLk
r2rKa10qci5JVh7mYWQNCkMq2iETybFcMDDJtfv5+HM48CU9TB28KbaY5S8yoEB5vkKzTPsUwi4D
F52+i2hjdnBQItnfqnz7JXbXbt6flhiitrTY/1EMKY1ZAV/Ugwb81gHqrvXko58vhY+fA1+G7AL5
gCgIR5J2OTosB6SrdYDXAQdCfta327YMn7uKwVZGfDSuK49zNjitzsQWGJCSjddZYmyrohzubPMU
XSFXu8quxFjOw3c075c4AWhos9NO1zcDmO4uFx35HVw4Ixrwdcu2/5YIuzpE/PGfsRFVaZ8A6yWx
BZSK3+QQDHvRefWM7UYljixWsEVZtg42dNSBqijt51btQNWIAAbheQbovaM38JjGqLRmwD8Y3Kma
YrDsBNQoO0aENSblW9snxR/qq3CzzO57EfI4LwiOzRa/XyytlnYc139zLE3jnXihy3ja/PIWKP/y
Wwz9yCrPDCMjiPJop5BWhHs7Fk+21OZIdhmuWHX+nhSIMsN+FTLA0lvOSbMZcO0EwErC4R1Tdf38
4vIJrs/oBzOZAZkX7ygOwOu6+B2/5H6ADfHDhAt43DFo+rSbEZ5AAG9XLgMEMJyS1dx4C+BADYME
izAFPgUOadTA2H3DYDaHG5rw9CrshAZg1t+MrnkDCCB5H7v/F71u0/BBAY9I7P0nprQI+vlkq3tk
fE3OvHdYpIAwydlYj7x6gv+Xu5txq2iHaGMFYIbuGB7w7fkxbFhgJK54CIANfi16v7F5Gd8bVvF2
GGP7wOT0K1XII6jUglDZmNdIydKHme7PEWoqV8UjYMKH3nBMib2fT7SKkQpSRt8WkUxD7hus+x92
CsxtD/JVLQnMyWD42+TWvqXyZwlJp7ey2sqL3hYQGaMOfo/Jchq0GQ6Oivc9Q61ZMTFRx/vD1q2X
rsDPkdLF/S43CagK67c6CBjEd9Scd9wPhQIPs+KJRgQVEc9UMfOCQQJJ4zLE57jbzVGr9EltWXVT
WaceShlfrRrG31OeLX+NTidTJxPiuGYujj1VC2ZDkQMiLf7gep7beajQy0QLgtGRdGAaZYaHzLoV
sRFR2q45quAklxVkIuSMrkDRc/VAGBqqYyLo3yoaN0yp5Jz7qrt3kY4Bm1J6mLA/aaaxH440DssJ
yeUQtcbYUzDSxYewLuu1HLw6AZx8LdnkDi6o0IIr3Le0cn/3xdPbwic2B6SJoGQPwghUVNI1sFWd
jnq120nAr/cEmEDWZmfXshz/pcX4Ou/uTKn+8gI4tyqMeVUuKuHbVGGKOeQy2RD9aSoVIHJJowNX
0LUQdB2swYEUMElfxf6GEWLbgOjiiakOvWZOPAkNKQn4rvCIlC2QSMx6uNK/9ihKYbG/7L/84kLj
rNp/ObtCsh3neXYDgAXQHIXoFTmSmLmZjNR/oXDd7yGJ0BsCOo8Oe/oT54PRqqYhgEmIYRenaJdH
RqLw0+kLrO1W5twz7j/bSKfBJ46nX0s102aY+Z8dORxdG5V+Heos8062SFJI+6ZYzaEYxXznFwVm
rZK4mTWnYxuirsc5m8Nthluz3Q2aTZ3r8TsJ1fsAgVWzsBSWZTb8Xbcer5VPmxTR6k0o1ukl2TAE
ThHs1vhQxocumPWacdq1W7mvf6cw5CfNAfOVZb4+dzKsbZhnh9wvktUYN+3Br5PY6pJ1R41cgLcZ
U4iJ+y/aQWmkI3Pq4viATT1WuJ4U9/mg47OyOLQbYfMlnioQxquAEQ1SaQOEteD5cSsW9ksKk33E
evzHXf9nn7snYWN6WHuNTETTnXXEfDNhRXqTASO78WX/HabMtpK5/wq2fEUJzmsE209oHZdWln56
6QzrPlnMX7AefMi74WkcxuI3nN5BwBdhPeSDesWSED8kCZd5SR82P6IObKqSjWXJ2zKnbwDeQJ4e
2H8hIAKeBnMqFMbGulfVHz50FscUECaARCzOPNzqNr/jfsyHH2CtEHexw9Yv5gEojrKfxezVIY2T
r0nE9l8kJUjXNuP5ZXbxn6pnAi/vgmai3/F/d/JUFDNGJ8pvuyoVVzMN/duSY303DM8aW8BW8znB
HJ6QE5ymFdpfOGGKFC9oXTC7981akPt5Ww9jGYEyyLIjfASOwgIJnaJjZsWj3df0sfQWYGIfxLH0
6TUq7HjwkbsSBfzO4Bld0PhdNlM8qEmLZtVkVbVaev/qVtvXeenoaaY5QnBVsjRzpYDR7lnRCC0j
FPeuPOZgtSsEK4GumH77gT+TOMEyQGXHoYeIEyfnGZN8XlcbGrbUFPzocU5u4oWcPIW1VmlvlOgW
1iC3TF6p6ZGFBFH8i0XaeB2t/aXj1kI2OAYs7H321E/8puThDAGlOlf9z6ompP7q3ZQiI3YvD8IK
4FwMuzyqSPqsfBXP9ebc/jliIX2f9Sv+sw4+/Z1O71MP+TpaamwX3KvAPuUYLX3618GUocNAa1a8
abK6RnBAuxg6P/J8uxSUDNehWJJ3jxDVloF424qoCmiCZDTMtaYAFMC80EdRFvwj7SS/A4zonmep
Mf0x9GgAc5MEHgR4vZ/xWe1fqGniK9cqP6a8TPpGV2b+qtaeVDWsFdDIFNgVzocu6bFir/aVYkyR
aEtUidzigu1qq/cxsLJVIdL/oljM8FvQPzN8T4BPcsGwSZegiK1zok94Q/1135fxniTYVuM2Bixn
sgxNUWaasp8BJgZjsu9conoBdPiTYHZr+ziL7oMwpGulIOXLqmREUCzi9CR8Vz55s/S4RwqTfaW6
zzqs/8rpP2qW7Yw1GxCcCS/gnBWmAUuXNKrqynaZs1uZecQS9fN/64/NqEkRSWsXOPkWSBeHx+2k
foVkeIOVM5bwI3JxwWk9YxGI2xNJ06jC0/TLTvCjw/oH4ogBwz8bZgluXOo/iCHwlsz8R3AZ4jbS
qec1tUl+naeAJo5nHrV/G3ZQCIoh53c6SOjtxxK0gzqrworN1Ei26JiMJftYvNlezU7ExTOq39Xk
NwQvLLLH2oV0CiuPLHsm0EdgbsFiumwpvOU4VjpD9VmKfsIid5ThBU8F5cZvQNN3rtHWxrIPrlmQ
ZfyhVAbYcIOoCHMq35siW/R/5U/xgZvNqR/yBKxy/OciBXFrwL4w4d1yDr4D8pjh/LSYNcjYRiPt
//LI9xXKWlE2HfP3ubHksEKC00wpHMwTwbI37JwQf2L2t1mb6SF0He4P43pUxDS93YZujGA6gOyF
eVzTOlnH/D2fI5EfYmOwcfHhRXaeH1UZKYi6cmy+GW6yD9oL88QG2z3aQr8yNqOUaCyByUEVor/L
lrBGh0S4/BzF3J5EOuFgqnluimSL72ZGuxhpOcZrgKwRv0Qo+ujkl3DyhWM36U7Qwbig2wRz2J1y
4QhXWgw2Cc0uWYXTN8Q9sIxdiFuylgoArGAvoJFkz1zsPFyGQqm7GOSUayGw/TEZPfcb+igU6/6c
iICT28X2dznC5D4AHmlz3G6HpSBfg43P2kXfQ8dsm5LuiW+RBqDnLVZCvILDSU7kp/YWrfpe/GAT
oN7X/Wi7X5XBG4QOBYqIHMa6IqYMSTpkMx+CLHs9zuZG9ntyn+AN/ZfSontHr1+Jy5jMBk+AT6fI
JAQOXtt26hzcVtHw9SY6scItvwtsItqZCH5JZnIBSkXaDlGQdblWFHv2CTv4sHf3OoBZlGBhlq/T
LSFYi8HVunKHyoblX7pa0mCFvp2VGiHVGIFOwpLY3mA835p4pOAMMOy6i5UfDZI5fot4BKCIwqpb
pLTvrQy9O+ok4w/Q6bj/BqhozznHZkhDuoOBnbEaOlT7pbKVIdwvdW/VUKTfRBmIapKFvyMg1L8B
lR/+2iTK4UejytAYHvsXsGPy6yAMaBo2DPyVoZ6dfTkIvH2+OlkckN9Vn4WhzbUhDfg7At+dRqrB
B1C0cayHpUsJuODRipkAWRXYTA8YF4E5kBZr+U8MyHpHidujZ69iAV5C/z2LDL/XXHKwK1MW6jTV
cZN6xId2vReNJen4PcvY/tn2kZ8Fer0aPLX0fnDx0LAd7KVsfSHTWt6ViVgPG9CItuwH9BQwTpIM
dCW/Y6G+I1UcbMYBSQ65pTX+Se4t2AkvFMyd3wTG59B37T6BeePscReEGLwlCP/uEbHGJyyZWfLK
WT+AgpVEJsPSKhEPJO53vPcgQNyguQmITl891p99CLiupmVmmDg5cdcoc/lHEejPukqPKWYHLq6e
hb7pOcpHQ8wIPtfGN0rqYg/YDwoQcG/WaZW/tFkwclWeFqHuYBSITCvQV9qinOE12aksxn66Bzya
hJkfc8zpRUHUFdyEPmpSA1+DpDBfo/TugS+x/70zvBLz2tFbki7DoRjAmxKpq/6Lh227oVg/+9rZ
EStWN/maZ8knlQmAaIUE2STp3iK3r3eaAY3obPUIDgW1qOETdCgaDhmiju2c4fsEeugiD+M3gwb8
h4yB1cOwgEpbgB5cOe8uydKZC4Qc7xjZdL1ifKj3rMfVrYurtD9+P8Air4PeHzgTz0Mv1DUBMgTK
WDEDtMseQCJqd428vYqRImsFuDyIziqX5ygCepcUgmGQLTxcyWiAlTtRy477x1RVDewvrdmGcSoG
lgsHHksPeb5mbQqMoyF8/DQSTBMKcmOjMbK9YgVhTiwK1TerqAQFaAE5D/6ecwS730F0fzgmH4Ao
iFu4NRV/GbIVobsUG5VGMNAYfvCenB1GBrR73yn2I5vMb7Bmnc4WkBlMMfbStz230RG9J3pA0Ewg
rgkIhcvVwt489eivnE8FxmUw0F4IM/46IE8Dh/+HKaSG/hG5BdAr7nb6o+jSvxWFIm8xGBJZU9BA
P7DvHe7hCNv/1IqIvgLDxTiU6O2er10MzGJkmITjNYshjKHgdfTMpVdTjfEb9wl/zuclq0kWOdnE
wA//AuLUN10Mx/bR079zZGDhBfJDzON/YgbbyIEFB1fzeazXSBf1EJvXcgkHaHyTtgCrTB5jbLRA
+0jFl8MaU2HZBMw3fcY8erPa4XYH6ePVLDO8QehuMKgW097mlfnbZfSXBGx+CRMCdHTP710JKKns
/uqUbZ/Wmr9pvNLHfpW43fpts20E7h6WZJD+8+GQsWE/gUf8juasfIYKl3xSHltcfFO76fk8VeV+
S+YQHauBvchZqEOWsO48m4AZJTXVQdptQEEzOKSppfHeiKwU9ZAPX4JF49Vt5CNM6feEi+siXCQR
5YJ4LwBOe0rtgxTDciNdfq08SG+sjC/OTHHdJ/BFrOBqxWx+38+7eiv3/IYgLqP/H3tn0tw2snbp
v/JF71GBMQFsekGCpKhZlmTL3iBs2cI8JYZM4Nd/D1zV91q0rxXuVXdHLyqiwrIMEkjkcN5znnfU
5800I2LMTrURTopJDttxvBVLSy1ZUozkHGi39iWH0dnZymJGMUFKRgjQ7nTuKYu6J9PWGY3Rpn3Y
FpdzLvDs6OrdrNP7Ol10NDThwSwH39sC8uZFjl3aem3ZJtSftauW2yIbrwOzuGFNr78WvRV/ZGLB
P9ObOn+nkEyPedK2d15b8IntyhINerukx0gwMQdZzoCQVDiZf4ujI68OaOr2hSxKlh10NUMt50VN
hqMqeSs2pu/V70cPKA7ZWiN9ZLdQAl+VL33jpSveyyADa5ZOvmZrkHg7355vMr/powb96gnTTn0j
dGq5G1NJGexG5M+FNjN2wypocOjlJTe9q6EL5c5mp3cNHr546OyMkC+nBObfqquwCXfa0TtclwOK
gtFdZGkfZfhTjebJgVm/6bzW2KWak0nLGSJf2tuhVdd1muyWbtz27YglsHX0fNWalXeeKF+2V5ib
dRN1oSXV1tZNihChMqffJ8G6nqVGPBMPs3JweP1Q+vrApEr5Kinj6TkzNAeuoCmd7EuLPk8DEuYR
ZvilpO740hplRuqZ0wVnumkxp1sv9QcSDLHTPnZhp+9yJk/vk9NWzX2osuGRsHvWR8mULs6+Kmye
wzST/t0F1iS7nWrK+q6f3NGIrDau66/hUKXlOuWK7CKbTDc72kVm0qaiwAexNwdriY8QAmxzFzYz
pwrOYNOMJUvPw+Uim8nayFz74W5u26GKBN5OUpSZsJ19UoZhc1X3Ln1b+qEQ9nHSlRwAKEx1feXo
GhGsnAY0Sy2tNHiPMUx8Res3WOo7t+GRdHJ+wDJISSMdFkEvzbToh28VKxPrpUHZDTnMLFJ/70+L
hcgp7Gov5sYOIplNXnDhVSpPN8ZE9PnT0rN8X7VFWd4PdjDeZ4WkzB9IllnWGor8kcup27oQJViv
HfZ223lIJV1KI8wRwUI9qxjC7ZxQMTqbktwK75AoBs4UqPQictIB61xAp3bMvHjGvQhIb+Pta7tu
s7MsSAr7a+YY3nusmCWLYL16JIvYMunNFuPvpGVXUJnEgIp5pqjncmpxEtP2tjoZw48Ca092VSQc
afjEbvXVUWl35fdWamJ2NVy1H5MG4X1M2RWWOb5IXBVBcduYiKO8posjzgo1ZAy5ZSZO0KIXleeh
lN8VgwInxdzOHifeYuSwOXvYxPZzhkfpLDPbhI4imP7MsyqV/rwPEJPkVluF2d3orrI+QO7KqBLr
POgPTVNhMMDKUtKUvGzncssgCvN1puiDQ2kOlb9l/4ap1MksILSVmu3eiOqswe4QjtWIIykTiYha
tQzZSyslEpE/ONi2qrRX4iFv8g6Z1HKyy7IdbbHxGAb2sW9ah+is6Bb84M4MPrAolmq8yBa3aKOW
k5u4qSkgwKXJlrk/C+1yaXeKeuka5Gu64NApt/DOMLzqkmbrqdPnZwoES8zUgIMYsY842SbvuvDD
4JBqv04Cum5dZF3SsTLjPnR3TU024ALjqOo2HKgE2242vE8ztW4UutzycQdS17JRBMrCPThZJodj
WAgvObh+ja128SbD+hpWnh+MHH9k7l7lvUzkB2fhmP1xaM0pxnkkk8u4SHR2xN646Hs2AA278TwO
xioaiHSxc/Pxg4MkqIR36HG66b3BmmkfJm5Zfi2cfGTwGtYgjlMshvay8efgS6tGy9oPmJ3cSGXS
AFoPYyf5gOW1Sq7oX+TgJ64xom3ZnRIBaXManUfI1MnHNMTJjAGSqvgjw0zdxXHZltHUtmsH6xRf
73We5+58KTigKqbTIvmEcFKPm7YJM6CMQ+O/TIGl3Q+BlH7LJqsrm7u0S4v6WJiS7t5phyXzJiWG
welNmJ5zhWcWNx9lwcSx5o2HzF4em9ztaL/CODMOXu8787bu2h7bZmPO9ZaISEJ5mNBPsqOeV6U3
ZcrcgEjceOOHtqydnnZAia3PZSnK+V3r4ORjhaX6yOZQ495F2qEM8TSLeYofW6xv6izXU19eubWL
W8WbtZftR1yYHs8A/+tBV6DQN3isw2BrBUn/Fc7QpKPe7KiQGyql+UKZBb1zTGTrqgi5Wt1hjtZy
l6dZeD0lbq+vEanHBMcwTUkmfIh5QBY80c2FZeT9A1ZuimfcSzYwhilMdghJFod3alp0efAXD7el
8NiKbKcslekBOamYd4OZgqCcnY6jFBb84bMeA44InlhNqFnLSnEY8U8F5zKJMZWF3eC9b9kkJWfa
NAaBUO6b4S7tpe/uJhIb05nXtixjordYpG08/N+jhGtHDZZcsc0HOX9M8bh22yU1CwfrYz7Rn9ct
9bj3Gpm6RKll4u6neCjZfRhePG9tMgdIHBSLv3E+xQVVj3pot0PYWtXOMZPlWWDcTVmnNUVod9DB
Y2iE41VjW1gpy7Kzuut5JHV4ZBwX2X7oG/HZ9SqgCrBF+4G9XmlNZy1H6Wduk+6ojxbBl2Z2smfX
Vw12YdfwSHeZLu8y11puwqzvDypUjtqVXpaVN1nZV/MO6XscrzA5lT4mQc0ZBLek7bxjR86s+j/W
DNsfJfeusmfZ9M3L8DqU9zru9z9v2m/1/SC/fRuuPrenf/NVuO//lDQfwbP/HOe7Jyr3X2zq1oDi
2L9O9fGLf8f6DGH/BZQXrJCHyZ1mdStw+u9cH6jcvyhcrYwB2yNDb5n/DvZZ/l8ef2jTNxRcnPm9
h+E/wT5+9J1PZNKMgSxeEFp/EuyzXwf7PFqGChdCGtHDlYjCNuh11q7KjLkgN0QYpYvBBvqAYPXn
BI/KWR2O05bCQpSdz4jAH0pVUVY2xL3t0b3MrWiQSYhmy0L1ZKkgx3Lvf0mwHZAf7m8tBZ8ba2pE
b/d78qTmwcnV3Vq9G/L8n86WfzQEfzu4XgVHb6Zv1C7lt/9iFPb/tR/rrzzApv6/YUCu6fHfDMhv
9bfkc/lqJK6/8c9ItKy/HMi0ZmhDqPU8mif8ayR+H25gjTmY05bPZNX/V8TUEn8Josru2hWA0cgW
418RU8v+ywGAT0xCwHv6nj79g4jpyjX5d+wYdAXEFXosCfJ6zNXu9+D6D0H4Jq4zanLxncgM60lI
p3wk0EVJBI5y5mwRIPSXRvvx4Yc79E/Q9cdg6+uo6d9XFUThecNs2nWehr3BLs9ZV4d3k7sGKucq
u+/mJHsDY/DLixBJBVvlBRR5TjAGnR1TIBmCuyJx3acZA8lDkXT6LQDryZv8/QYC4jC5LVwGGsbr
N3kMiFuOLv6NMS3tTUDM7g4rxLRLQmWembX/RluaNYR7+ryYsxhSTGzUuE54F0VuoYeM/p1VWN2F
qZ37RFneZT8Gb+Hpf3X3friQcxI9FnVoj6by7/CEWlHqB2JjSqN4I43/q9G3zs6Q51xooO7JIxJJ
P1VpKu4qpLd3/CVQ7Vot9JdYWgNbW0560RVJGv1+9J3Eqv8efgQbAFK5YKjpp/D6mZX42dmkB3d9
5UicWRJXTDeQQYlp0LdfcF7ej0juu9ov/Q+IUmLvOVXyJUsE2Q8nHknx5m114cuwO1dpacVkVCrw
I7//lL+8N8G6PpBT9R3zdGBJOXZh7t81Y9fvHQ4yLpwVyge0HcpebGcJb1vHNd+gMPziqQdw5Bha
Jl4W+q+8vjPzmKZuquw7nQ/WOVvekCNPnP75i0l5hZd/bdtHP7kTmok05JTS2u0OvYqMDyYmogbj
W/3PaVbx06tCv1MuwdRL4AbjwOvv0qZJLiVOPr1MvreTnqeeQjocYl0OKnxoWRBiiqEA7Y/0rMXA
s7PqhSiL2znWeIb5pXshLB8n0VLVE5kY7MYwVEGNYx5fer+KcpnGl5w1A6yPjTZySgOheFdQcsD2
TDngdsnrwdh06YC1Lgyz9tEn3PfIwV1gINedfEmnntCblxBR5QTr9DjkF4133jZa54OeJD5vzqb5
A2c+Hj6x9qNJL64B9X20iq2ZZT1yqy2WXY+Ev0b2Rk0WVTl3rQ5iO6qbrPjsoTfpresvubVtaOx3
CDqHHjfKBSkwG6HzjqwTEa6+blFhpSWru5wD5XIo+AMynkhs6aYnjfVJWFA/NqTqTHPjdW0l8VMR
bdo2c8Zf6YaY/Xlad8a2sAbjORlt/SI57h0DmpJRVlIe1s5AGuk99zE82rquwqOFyutuecWSC4Fz
rTo29KZ5MJ3CzvdJPSA5EXSgqNbblJd7j+PfLi4alR7qxpqaKBF98RIkDky2BNdEssu6YWku7VV0
ozyA/Q2TrofmmGDM/Sb1NJMcYk44C0WR++fx6KpgTyTT/lTHgpNbFQJajsjPOkSbgnTNXg11eO9k
XndLgqa7biqusM3xWz3UYLfJzQZG8Miikhz41810E6Bdk4dQ42UQlAEwA6eQt8vUexedGVJKCMn9
r5nM2joIqYunGlUyR3DxJkGcUY+XHAOnYmdPraSQsLQqPlDwQLyo/FAVEUfNluiNSeCypRRk7P1A
4jb2BEIuHmP82Y6RUY6xFtV+qfrYnxDqvOaakM2QwzlGFN6MIZVDpHkfdwzJ+eTZmzQuHxd3cIG7
QM6gGjqqaBXRix32DvuD346o50ua4w7w3YBsSNMppyOEZcXXTTHaJTVkRddxHKaNQhkO1P2QFcNl
5zTOC8hPMd8WnqUu7KRQ101OXodDnD1T18FEQNyamjKNB0eLLqo1kdDhUJfQZjehii1jn3tLiRXF
Vdh3OIKDLZgqTHTE/UbzXWdVNAcjsqgg3k7KBssXNhM54QQHKiW11H9RQU1wuJtgBBs9xo5t33km
DUlEFgRR2Zl5voudUT9n2nIf7aLsP6mhy+595Vc0F8rFLPAmjM5n1VFLdP3Ku8NEhKNLV5SrMzfs
ZZSHTXEkQbtUx5CY4HUHUCE7ZLXbHCEkkBHju7ZfMlvxgJbAq76YJnoJn6D/UE8kDLcEQf3zya66
IkIvDD+FpUOBaybT3W5bpFkZucs4f4zrYcG9wb3FfZ6EBT1ODdO8wpUqP1G8pQVTrav828xjwEZi
1dMDiYzmWQDs+hjgPULlUnbyqe0t9712XBo8FXROuMnrZDI3ZlgYaus1TZFx5mYlpHKc69vA8Gxj
Y9DZ4mNMW46rNWpDW3Ej9sTGVwsB6bhZpNqriqADPgenrSMj8b1HkAbTg1muY1Cb43vd50aCex8f
6oryWPgGuiM2BRtfvSeFG991M4rYoVuxNFRoCa0fKuzc/bZWU3plOpkgAWAEKLFETdyS4lud0N0F
REK+J19uvSg5klpLmZY1QnafhBELGGal1LZXtSkp71Qzz8RiEAsvCTMjG3vTgFNy9OyO1oVGmIQA
F2sC2SRvy7uCcR9soDggRcjB9W57RZP3bTIky6OVoPWcT7kqjtOCUnelmcnbT9UoGwptrp3FBr3R
DYsZqGtqyNJb0WA3uETYSrDdMB3Xw4YyUTVSukDsdu69SiKoNngUrgfpDuivhkNtGmUqtM+N0Ev7
K8qtOSrpUPPmYvdsw63P/8e79a2gAVYYtAwIEi/rYpdIpk1bzVGgFmJvk+HbF8il/kvdjKGLESxf
Douj2oSGVR1JoNKlY5aa4qk889D/L4w6tzWRsUR8lF45X7qtGUwbcxFTvR0dYXwFhta/L6c49Pa9
nvELNrmZfRqrqrg163L6ZqSe9Y39N6YhXeOhIhqbpopUKiG3yGh6IL9GF7h3LcpgvXMAipjW+wBD
xkM34/GN2rknqdoFnIl3i5dhvG4d+hRj8JZU8NO2msto0JBv936ZO19pg2CRqvBloc9It3v5dnU3
2NtFxaYGoInfaicC6V+XPU6rsyEoc6gdDkGXrUn9B8syNQFnO1Vu9yHPByq29oDlmVr4PGwmPx+H
i5jKxxrcwG24qd11ZLmi88JtV7XC3xAhjwUx+gkMTV0LshiqqHdkXXy6jxQ9DWjCRK02HjHEAMDm
jmKddiuaguiht5KNAyrF2CG7UmFCRiJ1TPFNaJK1ZfzsaLxlgyLHtEljybtjSRaiPVuPMt7Ndkya
k90MnXb8EPmEsoyXQmOonFnRnUxV/baYvhdOxrVQk3GswAifJarbqoxRv/OLeLQjDqiFCz0Ht/A2
p4ZGGU7GfXdl2hrPdI/aMB0w9bJSgWWY87MsroVxaZLxS881S0G4a7wi18eqb5wPdNoIjiLtqyka
DCGfTLYKQKzMOaEHDa390mhKMrJaNfmu8KFyXNafm8XqaCNaVdK7WwjpfbI7RSElJpXC/mQZDDrx
FnHBIuRUAFlIiHcVLYN6SkKLw5Fhg+xo3NiipGiLmooxnO6ebBwcNVXczhjNd5+MgwWRF/RJvu3G
OuuIkLj1Ql5Vafx2eWKhv2IVeNGjM45ndtyXnEksOzjYc2zo22x2cr3nyJ4uG6PRrXFGaa+6F2Sl
gzM5q9WWB2aXX+pJ7U7nEuZ1+gi/gKCd65GrOUjQ7TgwWERqYIFkgnnEqXKj1hxY1XqZBdkz0Yum
yaJUIbvulBViU+om/CC4uDrHJ8e0UP4u9iNIkuIG/MNlo4v6fEoaYzpqCBQjVf6qSrYqITfOcEja
bz03uuAj4JfbANqifRElR+wOxKxKPDnQli5HWDZ4w9mpjFv2wKO1HYBRVJvF6DiIDdTebnKL9ZVI
1lLiFA5pW5bqhdQEZy38Cdpgn62D1HjQKF/yohLTNBzbPCymaMEw/zRmk18evx+T/kiF+n9TCLU8
VMH/rDtd0TFiGL79qDt9/42/dSfX+wuFCH0Tj6cI8ZX+S3biJyBEbcdEFLUdQhyci/4Bm7FH/ks4
cOfBziOre98VqX8E0PVnIeOaxiACiI4bmN6fKKCvZZP1wjDLsSXAkTEtPvfJ6dborMlmP0pVxCEB
m3uWczkKQgle4TzHQ1D90bl2vVwASg1KemARozDFKqv8IHO5OlNePLbhZuhje1vMhOtij6YgPzyA
X8haq8z3gzrzz2VYXSwWWyQ99+QyaWksHXXfcGN1IfwPNifnmEb0lpnVuZjzpGAC7euerJvNSsCE
et1oLDO//xTfr/JvjejvT8EaZwGcFHxd90S6kbozR90qtvCtbL7kpZkAWoB5H+cvTdN4X/txwu3T
lP05dSmMyhZZtdyoJYEhWbS3wi/sT17GadSqnMo+5HGGtjsBIhg9ia/cU/l2aYbikpMGBiyzKS2K
UNClt36PhQESRLAftXSPyTQRrpBGw1RL+b7Y5SaRrM7Jh2fcE166E5nP9ZXo901ij59SohSfFjnf
umEbX4uWeSko04bZtlIPvgHxxTJkHlVTUJFB8RUIpP8/lwzzikj0GQP/eSpBH2jqDEz537jF//UL
f88k0A6hIILK5K1BhRIrM/rvUopt/eX7tBsP+TFCLrSnf80kXvgXygsczwCmJ6PQZ5L5ZyLxKLKY
ocOPUC95F13/T+aREyAyyqtvo+Bxfc8GaeiHJ4N9dUYNMsuJ3I6mfeEv/VOLLHAwrMW7HJY5PM84
Il5ANgwPgVX6B0fOFd5Wv+Q0lC5+GHlNPJ7XdZI//nALfzEZvJ7hvn+wAL8bHywErG6fshv9ODdy
Vbpm1OmWXD/YpQRzouKDFpI9kBGUm99f8LV2t17Q4T9LUPQigOWfTj6492TW65JuvG08bk2OE+fS
MYb3v7/Ka1XNp3Lm2VwL6SsAFEm7vZOZdIyrJGjBsGfOaF7ic3UGRKEMnp3h2I81NtLHZOzs23ZW
/7yelIn+Aw6T9e+H6XW9tqCZE1UUlq31m55Mr3HgdFPja1Amiyg+JVVTnqNb0WrS9SbwKqVTHyrS
0/tQ5MAyepQnbNKjfahYHq9Ln5DO4NTBx9/fkO+s739Pt39/qrUDoQOfEyHltJYHeiZB7UtiTNyO
sedc6Z91VkPyhRTIvGlJqL/Lcehm3YhDHXgNLTqt9EyIyfxQ1AUDEBORMVZxysbTr+Qbo+K7zPnT
x0PldkLeFBDEJw8sWPxgSWQdk4APg/1QhE7EKUN+1s2oz/y5sD64ldFkG5E15sGy8mEbSi89xFpg
ZOyT4Q3x9/S14Bki1a5bEh9UKo6f1+NHLELPOAZS8mUBL2KeVuOOo2Gw88nCPKVeON+88Xx+MWo8
f10KAz8ELXz6Xth+V+YEwLIdCdFyv5DnsmFOSfNesl+HZpIBUqqVeul4BMgH/XA9txCn8A+05wZN
jx5NpZc3nsprcf/7mGEo2yKwPWYGxz4Zybrvvc4uRbaLfeHfySHWO2naU+SSMzmrs4kQkazCN279
6QSxRmx5adHc2d2ZTJivb709thhasbnvGvKJh8DppwMMreaN+/2Lq6w+XxqeBWBk4Oq+vgpnQkl8
hdVeE2NNN2LIxbYcnerd7x/rT3fQorOaHVDc90n105Ly5DIZ00SR5zQhEHOJ2SN1j7WISwzvI2TW
ZczEITeqt3qOibW+9upt4rKsd3w12vA5lOFeXxbIU+h1ZuZGTbUY8Rkqh/HiWjqt983cpftKWT0q
l1N6ZqQMOctdXDecv+WibLUNAkM2kcHaCM42lMN9YXRpemgc5ZNJa3IaIXu2gmrgzu076QP4QG9d
9Ls895JLhpJzk6vcuuuw4Hi7dvDNYNPNcY8z2LH0Nh+9GU9qZcZXaRA3+jAyHRwIO9nNNbfR82hB
m+rdgES37+D6aiJFNkIheewR53FqDe9hS4pr06hUvZ9SuzlnnOQcf9GekRDcFCpaAVgUjMDol/f4
eGhXE1hdQqkBOMhE1IYE1p2e6uSsFU0ZHPBkedm2AN32afC8hX6zzly+1yH62BZghwEyBqJUFgEB
oS+OYyj/C4E6KUFnAFIVY3fs2zC+J09FFhX+3zarJKHePx9JTEcUink76KC0rng/nA3KPl8AQtle
5NuVgcm4jA+eGYid6LDSQSDDRF8G9e73F11f8J/GkY3zw6XSJn4C0Ks4TkaCjaSsHEiBi12Fu65u
W7gwtfjTuYa5j85pXImCO0TrkyHb97hOaZzLpXgrLqxZmsA80gI9jQAX4xw0qIB/+fvv94vXk7MH
rgYOXtT5TltElAmsIxzNIkLOhiMz65s49cvItWJJmpv9iRik+ef3FN8OjQDhj6xN8U4mVaI0qZHM
Ll80y9z96gwANRfUe6dD8fv91/tpFbOYvTEPcSWuyEbo9Zjpcxco6dh4US80DBkvlEf8rxknnHC5
srCPvnG9dZN9Ol4Ciyo7Szg1a5p/vL5g6ZMVGfE4R5UY2OBUQfgC3af8kqVLRtS3sp/coB7VwWyk
tdCqoVvembGv2wNhQwe3LZb2g1AFRTPeL/MW1Zxgvktw8djXtHt445X6xegOVosCm0TMHTRnfP1p
4z5slYGdM4KxGV6OI1kXPIbmVrS9/t+4FPtRDFkWvQNM52R0T9PUh11NENYiKUcK2ciOuWHA62RW
fuMh/OoZ+DTl4xTkC+b+k6PGnNp9kE85UNPFiy+hn/WbhT0rEdueRjVqKPMLvA7TG1f9xb2kEE/H
FfxA2MXMk3vZUDnWqbH40egjKBepS7jZ7iEAJto+/Omo5gThUMKjUReGmeDEXIKW55dzDwW3xrQG
RicedsTf5MFFQ4isYijfaKqyfvTXkyA+PNdHhbWQKxzzZFDHqVNUoQDeBICKMoJBliBkhX1jhPz8
rvIvI8ZwJWZ3nLavB2OXDUYbQqeKMjGHW2J944HGF+O1I8KGfqhd8Mb1+Cd//l7MDILpj+dls9t9
fcWyCAFrgVSLBjEZTkQBHlG+ttwp3FuDJgoFTiGNcU2n7XkPIYuGaGogAhgjYE/ww9v8nY8jRu76
gCRMpIWoHppsAmlCUSgutsD0um0DMpqKTLXEZ0WST+/ZtdOViV4f5XMGY5UQjqNe+iprbtC8S5uM
8cjKXUK6HfeNYm3d9IGXrOJ/l13rpZKfdG6ybTF8l4YFrQyTTe315ccu1xqyu5mM2MtNCbILaVpu
JgpqQF8dW32JG7Zf2xAgEMW2Je8uOKSZz65sNcqXsKrHfhy7x4Kn/VKkfXwd2zqkijstMXKRHMwO
XoRRo8p3wK14mSyXoCZdYb54DUnX89AvvfUmxvOtZ4Bso3RblvG+L7IZ2DRxhGvXkBpSCcRMazPA
aObwN2Q+7XiKhsqxTvQ3e+gwlKeJqD6LduiqHWgf+4HDwvShJGtBlK9UVnI5lg5VgHCe9ZeY4mu5
weGA6N4RD3ZBIMAeTCe/bvfD4nCO0zRgL/dF1vXIUSm19EOmCTftUb0GZ8OHYkICnVw9kzUw3rXU
WmH+4/dsN8oruIWjnIW7j8uEP2FL6D1XMk5fiHArvleRJeNeZip5V870RdlSC2lvJGjl92zdhmFj
xJlHjm9a8HH0wCWWTVcZMLxVAXZqkzV2TsgWjCv3ZemxoUyDdmryZTgqLstFx+NxFMHwWDaVSLfp
KOoJjuZcnw92TfSqoLT0LnTqLjx0ZMYvTKusqe+j8s8UpEN0vtUDTVuBvI4veILa2rL7VA2OgopM
6AxIVK3Plr9IBJQ0U06N/XoMmoHShCH9h9ysyRYQ+AiCK0XE9Gh4dfrVbuywOOSNEx+XQYH+LPKu
PmYU1LrthNf7boI088CFzHKre9m8V7pe3jGuM3hUaTt96xoZYhZvNJ/WrljkNh4GvRshMxA5v58s
fz4JsIFAvA4wcIrAPZ0sM2ocpWVZdoS26UFHJRPHEmxfjcJQO7YdwDpMpSI/BqcFP/v4+6t/Pyef
zJ1WSGDLQpmjM4h/YqKqbavr7IrOym1t0MTAwkgRydKGYzZbLQxWr92PLijxXgCaa3sZ3oRu49/Y
PPAo8EZ12VoA837/oX5eqnidBcdadimrg/pkqRoMsvAG6cCoCzhd4Pgrbo2gC7FAheXd7y/1k+7H
VpZt1/rlQ1oWAm95PceGReOMLpmgCPlRHTURyoimRPWl7wr3AnRA/zn1CFdNOVo31dIV3EDNaw5W
fLOIoYWOMxNV4L7VquvnTQK+cyooHH9Xl+ZaXfnxNJGVQvVWXvuRKZvh0hzV2ohOYGdsghbQKACs
98YwqTcG488qj+Wy3nBR5iwbS8DJIrfkrZl5qSKTEU/JNf0JIOC1cXusR9wUIhbjHjwtxT2j8G/9
bPCP5TKCWoWJ3n8ilFs9/f7xYFE8XQMRjH38sJ5JBxta1q336YdTlSW1NpzJSdhBTCMMpXLx9oXg
WLjpnLjNtqaeM/sg/XG8TpKc44jdMnw2MTuq84Qx/HWa0Uy34VL7RzxxJmO6TDHsOcDzzV1HPnDY
AgaX7ZEjM3MdiWx9nmAtA/xDGRnfTOJ474vRNM+Iiyub9bebVleTJc/sPE3I7ZLoAitLhg/Wtc0k
uVWzJz5gGKvF1pyhDEdeYTsxL9OYXZe2nfYbjILgz6qgMPstspl4bmvNJDNUndJHIF2EoX3SO49B
IBtYau5A4Kh1VXK0eA4ES51y2DoqIcwquyqAdkCdpXru4AiWgMVGMzgvZ1AQ4AyMwALr4GurbCAT
USi58Zy2B1RBJG5PlK+7GZl3CfEOwkr2bj6bS5RpIR96HylhN9q6ss5UYJNdGjzzqmqkqG8nTJkD
0WDcktuGZp7vQW0721QTsTkMGirfOSjEvo46I3CdTZMN9GPRM+RACsTdcKubwfuaw+YChB24ZfUN
wKU5PGQLgtcjCD/PpqNZAxA5mWVu7hwsZeM5C3d/xIbRXeu+FdMlDcnw/BXgIIqIvh2Ne8wxXMkD
zj/SOb43SevOLoJxb6QuJrNRBma8AaQgQT+NLS4VClfpTTZRYYPvmKsHM9FegH5BwYGnmYgumkcw
THz8FlC6bcamvZeO2T+n4BHuWKiTZwJR7koJy7wvbHoJk4XhGr1rXKN9Ws247NBSs//IeXJEvMol
3QfSJuviYzCvvg/RqwmtripQCsKB5Ci4FsPdKayeD30v1qkfRv9hAKPf71Rd+Q8Y5nzAMJL+QG2W
URBrfOwFG7OnzccOivgKB6gZpmAsCrpKpO7k3+RzRleXwsuxN8p4WOHgQAnfs2voTdp7AIbaNDIj
N4+lzLf2koTw4wCrt9rBU/PY3hlT+03NYZOetW47qm1VWzadEQThV5DVkk4BXZl6l/kiQZOYWRLY
lyEND9SG9g79WQ3LFXNqM9szU3kvDm08wP4ZFkXmnkEIAEL3sfmYWjUDkDqI8QVwqe8T28M6GOGR
9Yqzxi3AkngaREMVBhg04xBYpg8b5WmpZ/FxHMbZ2IArFVAXC4oJK7CNbeGAJdFcT62QakATEo9P
5lp/Uhjx0GSg1j4txkp4TkJG2oaCdXPopF53NknwZGC5yzZjT4eDyAzdbmSz2puPZIoSaPIMqnM8
Evk3z++Nu6Q3gbS2ZTZ9sUQqsRj6pfmx6ELjAVukn627SuOuGhwFhgaZ5p5XPR4iRcL5Y5EH4mmy
w/EBk23xoiYxXcmkzWGZ0isCO6nbL4922CZfiN77xmY0x7HCPTq4cJ/ByIGtM4hrwnojjr0jqAaE
EAWum8nVe9BLA6E1fTTi+Tv0n3TbZi007Ww3wflnx6WV8VqWFvnFHktRh4+rOtRs+z9hqi8gmBfd
fB5MquW1gO9mHw0DZMNuHGrsg3aQBc+9pnH4ThVDoS/wurvTHhDxfBvrTj3pqhaQUEQdPBZj4p33
XWf9N3vnsVs5lm7pV7noOavpzZSex8pHKCaEIhSi955Pfz9mdt3KKnR148560AgkICmPITf3/v1a
S3HlcmYItEv35CrBsQR7W2EwbdOVi8nI1jLIqiMVldHRl9kULcSx0KRlKFSuo6RcxSxqJ6MTvGKu
sltV9x1SWCMZoAO7hil5vZ7slQvGNn5s26Z5k9JURJAICZLdk+UZ6gcBCnXXTHLhDsK8AMDZ1cCl
RhZ2cjrGjelCrYX4toyMaaESNgh9YO0UOOE3UdM3JFKUEpfSQy7I7M4WNJnYoDUhFrSvErMpijtq
IjVkwta4bsFuWcmXsnWFHi7NJHzjSQOdb2SlAnCeLoTZWlLqM4QfkOrbIFet7xM5gt0i9EOz28wp
DZRVrqeeBTfz6xzX+KxkasrPTAKFTr3TKL6NYtI9drCnpi70KvWl27Jdcdp4RzkJPDF04iATIBMW
1VHoPbgMUNvpzWb9iQZQMzMqrtXfYTbZf/bwC8xh2tR40XFWCjjk5GG6ACJv6DEZGrXasRHgd4vp
M0BXoGS2OR7R2dRM0ncQ+W0fprWiw7YoV0CMaftDhQo1M1THa0Xz4M8K4f8f3PkfND0ITSlm/PuO
+/Pvuvgopv+I0M2oP4f/6WYfzTaNH9l/PB7IuOavrfj/+rg/+/FU0/6mAf2ia2TQcv8LtFGSlb+p
oFuoddAbQZ6X+PzvkoXa30CMUQWm7UMVkdbFf/XjZe1vhnQ04mVgOLpJB/O/049X1X/OiwTGACgg
URz7l6KHBj+cQY1CueZRdsYA3IS7ECo2uHuGE6/MsPKrejNvzMXAbO3T4Qq3k/TcY0Pu8WN2m30Q
N9ft2xbG3upXXn5fguwkO7BGnPJL8VFCQgmfrI07aiM1mM65l7irrzuSD8ecCxLC009zVHhzqDoT
PzPCGQBff4pPstcF6zl1MFRhdx48trU3nxU3jYRwc3ZXCrOwj8BD+2KgnrqAFNSF/MFvQuiKnpOT
4kpucRtI7+3pCmYzav3W1/zqltwAjEg+ZLKh6gpX8l8ouc1LcaUFfJNPxl0PAB9fU1ePVBdY0y2L
QBr7VTgE0It7QjidzFPzGD8It/K5OFm35lqF3Qk5Ly9zJO6T1qQnXLUAOZUIiBfetboCWCdOhq6f
NP01fgDEYK8/q9MYQWjnIaThKf5g/448YOz+S2ZbDlgDN/NkDxkih3X12xDIP5ehelLIJ7hdoLh7
qNpNNPie+BBf1lOGlHPhCc7AnU1B7ab+ggzq7iEjcJ5cKehD5oLPg1v5igPtxam4GN7iG0ERScHy
UIcz71qeqke4iwNYBlAojEw/fSQddooAtRXVLoLZ0Zw62FzYCp3Yzk/pKT/BmPYlnYqH4lP+hdhM
2HAdxMr29OIwzeiOtuHMHs7osvj6vYmontizB11lKPqU4cPpYjzG9+2yuZ0r+qKrOLXduYwtPomX
6nN/g5IHm4nmkiyDCHD6m+j2nnZTbtYVca/n9rX2umj9Ev3R0SJq7XxI9pCe50AO80CLcm/0JK/w
86t61dwyiJUIeUfITYELPECNzLdZThYoTuHvxUN9ylzNzQNs9zc1hC/wvHwTosrdXJmLNb3xV8bP
myuG6hPa0dEUQpGxMfN0U5+kB3ZigPy8X3od50Tkb5/TuXyVHrKfnB9emT8a0RZAqqWfUFDxs3vx
nF/zi3wqL/q1OZtP+dXgBPSXPEpP9Uk9D/+XdrLyB7bxHzWIfxz1ow7wl9wOZyg3etNJ181ZYF3i
FI5u68L/HU42MjxcQ+9+fY0B4TynsozaaHdVDzZgZ3SFFyVS7MGrPtKHxSkdQll39BdPdmBntd8y
N/OR/3NkR/Zw4WgVuX3ECfOLUAqpL+a/Ms/w2EUOygqO5Cq+4ReeyfNW2OUjvFunKoDQm3+wQjjo
0wVr2DxqZylkANxNgiQAmfG7AnVinBBmG37vP6vXORzPRVC8mjnq8lmw3dvQYvcjUDKfnwTHcIQ3
1e352xjG75AUReVZjdDRcWHNe0+uciTdEERBbUe76nc2ZJRE8sv+pD0Z3uDPJwM9ujCJ5lNyKc/7
jdqlr961QGkeTF4Nqx8i9tJ1DTRHYnuvx3nwAUvZEn//muzS+Xgv7V81VoHhZBuaC3fwxBOKwPbn
F+gVe3E5k7yWpqqTO5tduXySN0Taabnk4RzkGFbz1oWjv7rwCSN1YkNe5028OPPRdNtCi/0onJNv
7Di3dT4Ae0aZgxqWfVzcJzb8ogY8lKtwri+7P7uTB92mB7XhA7Ps/Fbcdn/0YRd6QoepDCy2gxzI
AT1VN3MLl+jWQ5DAriPhvp2O7y2v28/kDts9xESwoToMJfipxxGIurDx1CAJIdxzC5vCp9vfRidz
Eaz0QGs6RJjnwoP/zs78wofoxe59KL9wNYMHr7A92V8JHmF2sfr26taR5loujB9WlPMq9JGeujB3
jBfjPXF7tl/2vefTNVeJBDyQwDYmO/NMx3DjJ1S0bGh6AiGEd9pNT3CiutOfcdC/n2oC7/1PtZJ/
nKN/qWEtRkZ9gem2a+fp1x1X1jhMriH13IWUjkHxc8O7j8Kuwx2wlOjXXFKeRI2vWlkKyxXcZ2j5
fLhN+DFjNd7ArPkQ59uftQNSw0YnyYmDmZU03DZAYSmczhPHcPRn/ziyE9+2uj8OCfTZxzXbgg30
zhvwioPX+8i1HNvmcJL8DzfxuEKc68y79YCcMzJPMYaq901MOSR4HGHxx3Qqo+MDh1Bnj4lOdVv9
jp9SjGbnDfybvH49m8HkQX7oHH9iB30c+xkWM7fhd9GBXO1J5YMIuEOLLSHzNXmEoAg3e3x450lR
zmYZ3T9vJCdQmNndhQfRmgtVD7syj3jX1XQWB0b9t4m7QzDX0bkZttaNRcOJKz7WizvnbPjNR/7C
57Oust07sad7YgDKgvWUXBTw+Kc7RBUnPo/lZk8JD+Vr7JlexyVtXzwWB3ies4HvspNn4ub0dTh3
7B012F0Afk7pCo4egZl0ANxhO1e/5nFabFPLTzmzLlmwYwbkl8QqbHQXzQB34+BsDhgsrv7PNZts
DliQ+ITqYekdjlFjIyPaiuHU2MpGVOOCjq2MBATvk9yGL4G10qsqG+k8u3SZVouO2zlCpdGfzluI
JeDpbewWFohXCPax9ZrwWLw62r9Tpz9tLMfAVZs8e+KJIA7aSxoNp+7YqK4eCPfjSRvuFiIxwIZF
IcPvg9LrneeKqxf4+MmunS+I6W2Ly02xClBT/7EWmp1z0SWrcizyyMUX/CfiB6gk+SSxOxuWywnl
8xjooR6OeGVGRzwrFM7YoLPwsIQoC7CPj+9SifKOM5K4uZf+sTElXMXCheZOG/S6I0Ql5hLH4yFt
+ceWqC/YprA8djLWBciFl2I8Yq8PKA26xB0OxMbO4O3f9+9p1HiQhaUB5iqk7dLj6vIA+mhsFxVX
pEYDEa/c/bQiLep9mTMrB0g9hQKn+Nip2Q1IyQmRkLD3w9hZzlY0hGlwHIeRl8B1ZitY4NlDq8hN
CXUx0Y4QptH4S8UMW5fDVpUBUEe2zLFiC0ubuTUriiYGX2Gwq2TWcvNY0YAj9Wi+Lo/qDZvGs65c
6Vq5x3pD+c+2K0LCX5dPswsXLCZWL3aIkXxUcuw6KI/1cDJes3H/DRbBDBaey3KTePdh+BXe00YT
JyHGFlH6dGYcBeeCMFoMzKv2i3msSHzcAhMXg8Kk234IARBejju2waOVw3GsCAPgRcK5IAnFlka9
kW+2bMOXeVKIvToQGDl9GLv0NHyL+0z4bikyPRRMXYI5p2SRR5+FdcUTArIcdHQq/zjcEhbr8DzH
ad0c6TBDIo+ak+pQRbXRkuMW+sugsUkErKbu0HOyIUayZQ9GrJRlJNw5vB6XMl9SYguQjbZkF0/p
Z3M7lro7aVwo0oEe1pP/33oWIbkZ5C8xIXZ7r4KOQCV1FewTZNfnXb/W9+px+80gJoHCSGSTEa70
IZaDo46yCi+zbsjwzGeyEq/kHBfX5IQoTO5LIb+ear86Fafk1ASA9ATed1/P3RWs4O+UaHnzrUC3
C4cgCPrF19InpQq5Fl+wGwcCRZ8NZiPQEHTOamdXsiIbgSOipCZo/Sykv8iriEbcnJQis6FTJSo6
wi6B/KRzaBw6qQ8d/KfgJOQMltN6R9zSejwgf7tOt/UC65NvumD4PCsYCdTWsKVhycfLnkJWEkcU
2K1bGyrB7nWE7ODao/as3eIXDYgoP4jPxmunvzJKp18IxDyG7CitBSaphBboyDlEXCLLgtiXp7/M
GJMIrF7UvLK+bBSURe80P4L6LD8sqDNR939VI5kITvmhfpov6gM4U7JDCPGfQZdH+nv227r1Z/2h
CiDMhzuR6q6deEniJI+CJ3h9WAW4SMLMIw6FdUvzkgBibu6zIlJM+DPExPyMXKkzubH9awwLIikt
4A82chD2A7HpR/0BvfRIh/OSXRKIpp3JV4LFbz3CvJCqgdqFyOZlkfWDwb2Ut32Xn2OYtNkn/NC8
8GJivuPxCkfSRxjWEy8qjskaNtGRh1l/PDeLDxz8/ENdz8IPwlM2oDBc4nBwYfl9oYYlR1kf7UHq
Q03r5u8S++HXykOMfy3u4q/eBxJnGAXKkWAMbYNrRDrUQ9vM1tldg9uydymJ25t7hKEU42xo8DlU
jEHyFenu0C2xyblIL0XXCmRfkgL+ulGhH78GzOpIibcBj8jlyL8guYx6L73RLVq/Np/5Sb7uiG5h
wGZ20ev4hpLPl/kGk2/iKmwrSMxQeJR93e/84zJG4uR8sJPP8qm8gc1X/QbndoR1BEGYtZg93YYk
oleUYV2gqZiR3IO2kvMAn6wv8ZoW24DP4cGxd50P2jY4Wi7eOQ4NGt38dzwAav/+EWwfm3s/7c7r
Vx4c8eyxXEcKMtqk0HzJhotuHfGbgI2CDfqECLyNKiI+7w+DYiPczj0hsIlBIjonEZD5m4Tf4ZPx
i1Dhu2h+EUkfUZ1wpiFBTC15NcbORZUQN2oe98Gik4YGtTdysZMLxzF3EmPkj3DQIojO8Iem3700
GH8rKoM16Ln83ROC45W4X2e9a9yAGlon9tFLF7FeOKXFG952vyC8Rj8B35t7c2CGyFHaONLgqL+M
AYVOzPmxyqQAGGXCgsuc2c3XQMQo+JALe6gF4VsIXGzewAUTSPkQ1J+yWx4dMTbKuZkv22Qgqosq
EYFY6rW/SbXxMEe6KBBV/KXw9vBnuvpPXER/DOj/79JYamJ/TWNNugQwCbTSlSCVSBNQUU1hCb/u
fRKneMxFbPgQVAFJAHgAyHvhZBlZxX6n2LQCC6g6Fq5Os48wd3eTsHw44q01AjtFhSPFwFGfopZE
ZGrv9/g1vsbX/mLd+0j25mgJJCocMOjhLagxEVQvJ42aEcDql81LwjGKiZEXR8dii1h/CjVhdRqu
pY+sZljzn+5ihLzsOp716LCIk28+z0faxhXO39Zvq/1g4ISqYHhFFug+XPPn4ffhBqSXw79VFG8K
Twslm/6JMzwa59X+NXO4K/zBYaosW+OfeNh5vB0YZKyDFu6pzbgJroOWHFaNnoabOnBo4hfwK9Cu
ngWsIXpJJ/1LIvClfuTS/D7sZs3iUViiSHe4FDhILwshKt/vUDlxNh9GafIMEHJkNYdTWjlvi4uZ
4DVH2B4/rv4R3UDzeUTNtvy2u0dscJTvZK/1BwzZsRD40kAIdL9xoaXmClOCT0S2MVM8kQE3AuDW
a6L9VCuPEMZy5hpKWTMWHWg0kTSWnIlqRM8oEA2+/sytYwag3ffmN+Fx56Ap3uqhoU6qr+G15xDH
HGzYS8XjcJBnZX5OrGQGK/FP7x9xpOXWRIhHjE22wD0oZPbaeIfI5yp+yx+rFp5VQr38unC8DyNC
IylxHEShOChZTXRHW8099iR9Qhc0r3jezon/CkmsM0VQPmKmEUJ4XHUnPYHstfPwSG1JrjmzIMFJ
ATEw3nI/QsSJ+OcI8RSvQ+0mtdtT6UFN6hyB4crCTRGuFVvSYjWOkI7u5VHJIahrEbYgKTE4jzkf
y4fbyyX+Vd6Sh8VdsUlHyQF6HCxVSTz7fz6tf0Ba/zI0+I9k+V8GK9BH01C0MY1r/Fu6qydgyJQh
jnjvVXzan3V0G6/0r9wjkDUxjUdoKfn1g3BfqDKP71qUPcPieKaq9rj/Ki/8/au4Gb4S4uM982QS
kqT3mPrxET3ED8mpfp7P7VkKlNP+1VDfpHvp0Ieiyrn5WcRksz1eSKAJY0iNo5mQmCTO78PtXhJr
6A/92XjdT9T33CHCaXrFqWGLZJcKui7Hur7jHIklXfFWYPB2z6spusgP8vt4qi54IQJaGV8W+xNF
zo7ShB4OkfVoJu7yi5ZlF3W+eu7O1r2MsO9YccrnVN6Uu3wbzkZE6u0dCX4eWH8OpP63GjcvDROH
1b+S9/0T4d+/BWUfX/QLjas+S9Lx/w3OSYkmxr9v1tjNOCwEZH9tyhzv+F/4SOtvAIsP6TdZAYbI
qMPf8ZGSBWKajgvSvMcMNA2W/+rHCHD/GYYpq5ZBp+SA09Eu+TvSWtb/RqsGTCNvMuCK1Kz/TkdG
AgX5T/UlTYcF06JXBECEQVsu81/rTCYymD1Yflvr93UGZtYPxU+BHjGEACWckUxUFsnAqBqqTXdh
Exvdsi1tMKcHlHcyimMdTOVuIyXwciQsgnjNKgFNKStZEiqVDJVoXlrJ5XRhSLSwTuI40KIw4cQd
XxGR0MVI2fvkWzZJKzWhfRvjq7Uk5YeINF7l1PMhKl7BdPKhKBX8SKk10YM21Q8jV1KviIfiO/zv
mq8vOkRTyGu8q4j01K4WVz9RAuZUMh5C5FDmNyGxsu/xGku2IY1Ey6WlfBNqrfyRQeziMQpQPjAn
UTuGJKG5Kq5E9yoExrbS5+mDCZ8vPohHmiE+IwgQU0HKAWE9Iwrow6svMkjOe18JcQVxUJM8Tmti
nisr04Jd39ebUcMmMuz5yMwlqsIeuGrlhoD2QE7EFOWn2A3vlpxIDoJjjIItvfQwJItB8L/EjY9w
fe1tcY7ahjp1a7CPRUU03cXSSdSm8WB8asw7ytHZT6kWJbQFyhetrdOoTtfkxYKfv7RhVElCRV9M
b2N45BUiF97XV2g0Mgb51ZvtOyJlhbNNB0F2m0+ngXYgY08rw5+ppUWCLpVBlbTFq66g1ooYbdqo
y8DQVSL5Db1gN9VrzQcx253HNqsCHpjg7soA4/PYSah5SFdmOl8zAO8kN2ZPJW3Nkrd96+NzBRkM
/Zd4rj4hgMtcoS9RK4UWm6b9UKZXfWEOhomDHjL03CjtlGurHCCX7X0Y5vUE5xozt+WOUEPTWilU
Mj1VJFUWni0d+WuLuWGX0eHCa5nFDKw0pf6QTmjIbaJ2ihFWsXOkB6HSQ50VOnK+b7jpCdC+SYGp
fy0I3JlVjQZlo3A1K9e635FiKaztYnVI9XW1chbTeLbzchMcIIxywFh1coXipYUNzKhucTPmn6iz
6yTeQKqiEh7uYFU2slw17d70usRTQUXtdJaZ/hqY2gVJoORBXQMkGWsxv3U6Mx2bgHgCy/aQKeYQ
DZVsIB2wd6eamWC/r6oLggBtWCcS/CbmhGhNsrSpnctF4nSF3PIQGMCAiVIfUK3YiGN7SGbQyRte
VHgynzphAdOfo7YlZ9urnDHnDdyEPCpv0CUG6XSC81k67wJikEyZ/lgUNY/GSkkQBUNPx07UUnOa
VqdOhPLM3azX1FMQ3nZFYYap1hIDFHKq+8hggj939IMh8bLuQ1Lvtxq+AIexvOG8ZygygVWz1M8m
URVnE4clGrqVznEGkb9kDN+lXqLc3BXQ1KFqfs2h+XZg43xLQByt5wRCcgqfVj7C4MajPyWiwEQD
VDFttCXqSw0tJwYKrno/BinxHV44gjdETKqt45GjUFH+MFe5dBhiQbi0r3v2zoqm7p5wtuC1B5Om
3c0UwrSsSBe37uXEiZN6MCFv6PMo7pkz0+Ok/MYovXLqFgnJ9xWCTGkolBNsOJ5o9J/yXPyE4d54
6GBW9CsBMByTQRQ2hroZ3uDq2rfASDsx9hPgsoXISFoVoged0BUZoeOafg5Skc4BU7fJynxvwpzO
cigPJVZ9s6Zl6u0u0aRwREP3o1CZYy9HFUaiXNWv8TyD2gC5oYBqzTrpyRgsOocta9gXTOAY0mXX
EqyPrAwqyXLFg3xcB4jTbCmBv0ZZpMat59JXmum6osKGnmcbyn0blSXqSDvin5DN56GcbFIAU4TL
PP5bm8ynTqIgyXdcRGhQrdj4qaJLCK+R3xpoGo4iYbi6hWKZ3hK5olHTIMWgjIT6B7FcSeO2Yxqt
TINBoqm7xPzehGgj2Kax/VKzZxHBXGjA3rtdctaEZL2fg2aWr6bc+3W+QxkBLXhF1pmb55YqQKWW
57lSzvFKM7nionf0+9Iu2vI2SIf6ZvaybaCA0M7kSYni1/F+39AeBtIIi06K+ZipXCNqKcEcbrdr
Sxo/DCdBY8ROUg4ONSF+ghQI4yCHBY5oquPLUoLzVLcHZnbgdxLVFwycJSF0O9Ot01MVuWcZ3LFR
F6vGKLK+PSoVE2ZQlCieXKWP3YI49GzW9w4ZuSbJn4uqYMKvD3oh792uEuVQE0v1VkKj8SnIKpyp
WbFIj1KPs02FYnBrM9ZfOznpKUFKxSsj1GlYwmFv5wx/Qvqhb6MzY0x9ONIqH9p8JqSLtnB6uNs8
bbS+5LqrAoiTSGxr6VKryS8oB+k2H2JOqBarzoyIT2Sty88YttBrzMCkg26bEhVdGqPQ0jBGaigU
I5TmtJpW7aC3PXmypmu+lasnzCLg4IWOfNYOC9PSLVDBNExa694YPfk3ytVuIUDUCa8cqRqa9d5i
Hid5nD9jRLqlbI0Ms5h+7rUCFaF1r5RdDuPF6jlMzbMmxs+aAPSW4OUDDDJTu/1Mc6zUCwcSTQcb
6qdl5y+5cJNWcb+WhrE5ebk8zvhFSyPtX2uMSbkm31DPYtRkNk7TNpySeHgUE+XSLTJGEr40c0L6
y+xRvV8qSJuIIpZw7JCmRarG+FhUSzuVzKkFqJwPPZOmawYiEaDyMk7SewrWBdolEQIqAB+eAeWd
Xc2t+TVISP7oVVV5WpcV35GPEt6h/r3iScDdTGZtITZpqb8zLkmvRTkaobPysIGLU2vwicGj8COe
ZTowkIV6GoiJBaa58pBMNd+lNdEQ/QVZW1qkiTnWT4cwiNR0nmmyQJ5nL2pTPejy1NjiNPq5gmOC
te9bbKGBZvXlvdh3u501tOb3ARuoHHAWEsNlz0/l0EfzIrxLWYZOCGo5qTn46dqVDpoIj9peybcq
Vy7VhL5RJUtCIOQ7lkIWvoZ2Ua/JvjztYvE0aRY1tpaBC6k9jyX0jVPjrqlVfOVwGznCLuhurIwU
Z7M9yOGlCot5NtyUMNW25g1BVWYLkUUUt9eB2UgbasfZaTcBGjJJeTel6kuLc3BRVW6GyNacdaNF
6K7qULXNEEqaG6Tdc9gLYbzofb1F38iFQazjntK+vbZI9p32cpVcY19eZJkQSq/Ujxj9CuBMwx4V
s7i6UAA5wiw9IXpwB8WtOF3cSdulT43hYTAMFE7HlOrbNlLcQeksKMyi+UzkvS8dSUy3V0kcLeo/
fZx8aAP14NksFarySTVQmBI2eL/W8bFhxcDjqB1ak6v4JscrZRtzATOFyFm0CTO/T0u3C6FUWBUa
6YlahPGgMXiBjmjrZTxTUv+OYe5TqTN+2lVVCgEhsuGNnYNVe6wHpfyhAq69NPJu3uO8QCVXUxmD
XNb4lujrDsFiuVOdqtFecdpSr6/DJnc/xHVB9IqYNyoMccIbrXMEXoaNJkNwSWRgHjKKGlplO3vb
EAolqMy28wm8jRMMft/zCpXmQ7tGCoZZlc5Q5anfB6D2hGEls6Gj1vmU8Si0pNnDnkqNra3rzxUV
kxAuurV+SMZRbF1oz8wZmklTyIN2jA2MtqAvp73vhzUQ57y5Ia6GrLokCfBaSusmzolz6JMNQb42
u/S5avsQChaSfldplJD6qRrzCRmtagnR8tkqV4Xy6DU1RQ6MNtbSx2x16Rs0nvvMDOWqXVoDsUBo
AudxCSojSXqGWQsd2Ggh8PA3SU4p7W5qrpzECfGbK0xNdX3GVvdCgBnPBFfI6mK0+6whv9hMdSyd
fR4R+LXFTYxHWppqjsyqAb0po+86EjXoKZvDIazNI0nXfhWeIOHs2xDsNIyE0DLK2cRh1/XOW5NB
ME7gw1v5e7EinQiA38wQgtRig95qWg8/1rU1YXqrqgzZKZRN0whugl1+mNUdtsoKjBtKLirTsuRo
u57TA4ORo+XAJqnoxIWm/VTFuEKIS+iRAEY7ZX7u5iqWkVU1cdMGyqbLpd6mQ9PP2ArGs8Shnz/q
qQHghGdUs8e0sqr2xFS+RuWuV8w+nLOSuuA2Z+upmIt2Oi8x4bbSV9wXSGobNik4AhU4O92+hqhO
yZvs91bPSaSMUvGzTGvGOnZ5foyFUWO6v9Yf0soUnWbaM5/nQx3TGEwnnvV0hTLLokC9CunDKs/l
CwPzLmq6DtsyMjXmkot0RwsPklm3MITXuhTuCiSPciHpUawMjAQWhqvkQ3PHbTDCVZPNgl78npdm
6+lTx6RDxe4prMk3Bql7mrJspEvXWLcCAsPvTWN+wB5mhqo+v9WrQvVWMHp3UhvpAar7lO6Q/lxC
P2v3bfW6T2njVTGtg7g7WVWCmvq0PIwQVyxtyzxVKZwleIi4XOVlkOljqG1lS0P5tuio922oc3q7
1dHtaNTHrVHeYSM5kSUwYQSpmy20TYAg5++x0b212d6WxbotW/4NXW1VtTsEWqgf5G886vexSx/S
RiPdE7qPsnmAOCzS6vFXLjZhpW+Xfa+0cM6Hd9SDI5QwQdswLJYy56cv8GG3XZR3LWYoFd5A1D51
g+gzb32frJ76W1WfkBL6LVotWJDEogsrDM9qudd2KVYPibo8FTtKtZ0MseIs9AAK5usaD+fYkB/G
lXZpI45flkxhpCtgalu3i6LQm2pmgvlm9TJBJjDu5se9Kb9vlvmD7HwJEcON9A5VIUMnQ+IY6mIb
HE6wzsKq+8pjyDT0+AEB5GuiKF45Tj7Gd3YWUf9Rjvs5nUqK69bsxvug+kKcBzvpRlKaP8eN9dC2
yJSV9w3pu3pesnfYchC2W7Jo2+P30sx/qU0Nl6tY/6D+EW090AiMJGq9CcXJpnpbE0TaJnUOJtH4
YKycSY4dZupeR1x2FhemvZQm7PGCSHrdIC+aV2eW949RZTtmdc51z5Wz1JMaTavMWRZ1Z9IBZjQD
lyzzSUgtvjOdDNaTxBW0cvkJvM5vxlS0FQy6I0v5eS3Fi2kIbt5KuS2A4zjAo7D7i8rTYuSvdaE9
DvkcdJrWP2azTMZvssqmHkFgGslEt+Y+OTt/L1rVCMyxfG6BpIxMO7ZGHQBmeBYJ3cU1ueXF+gZe
IX4tQVIg2gaLx35TrOJVEWeaDuYpncWoaYUg2/vQ2PWw77vS7YcJWhNmZ5aBEQB5Oc9jHPYxeIkJ
ZbqheC1l2ApMOmxqEtVW/SybLfKlS3kCS+hKs5pdgIaexlYKIIOJlEF4jWHVdNop+70iiOwV3a4E
zOyf4u1QHbeeFIhaQmjvAaoKOrwuqeqhkqsdJCdOufUP5i4wDKh3d+ooESWb7/mQfcYEhjsu2jXH
Ir5lijpdxAUKV7z4e59uCtLCch2KMn2BFIuRz7UEPfhG97MXrIdlqZm0ht3ZbsWBWaaueVtXCVUP
6LXsbFkLNFHH6rFMk0O4oj1nPe63H6GvL8TyXlbisz4wwZFT3taHq5nRki80f18s62mCxTdALxnV
9FZEBo75asUKqhkGWqo8px1mEclIHA0uc7UYhZACj4jo6QFe0Z5HeLIhxIZjtE+AmnXnHSJgv9io
J1H2eAQpfKK4RRZOhTLcBWozMfMGOepSyCwEncg0yFLFoBm0n7uafh8E62QUrUe9iYOSGRJ8u/VN
yaEeFBknTDBXxTDaqDecjHL3TLhg87qNchMZW7MMVbSsrkJ/65vuUi0dM1QbOd0IRkaVaPJZllOr
8efBFAuHra1ArU80MQKP2Oa3PqFn2SXfYLxlxw7BgMtuyBkNTX3AXtt1x8QiWj7GSByPkrVwlTUG
0mPLL2vd28ansmVsuDNfRYC78149ySy4CpnIJJOt1cToEiGpjO4vOEnYl5GkNSDMRN5cU8nN98Un
Bad3XnQfZrp7yZa89AupeFbmui8lAvgtoWidQezCuZF/15UQ7tL+dWDpSgi27RyM+4GQO76gYRRw
nV8yY76im23XA80ypdSfUir5tpmb3lBr1ATFEbi+0X3OXX1aiuVHkafXcon9UVpdvdy/9W35LlmF
o8V0/PpWpzBTN84kLP/J3pksx41safpV0noPNeCAw4FtzBEcJZESpQ2MmjDPM1b1Gv16/ST9gdLN
YgSVDFOZXbMqs95U1b1ZSQ8APhw/5z/ffwuof53J5mLMyquemEO1SIZySOST1yxiI/wYpfFNZ2Cy
1tYXWWldh5GmrmTK3iE9khh4U2YLiEToruSnsbJuYlld07aHBke4qE4xOKWbyNgTSHwocnQQOaF4
m38in7Yf7HTrtWGyiD3f3NMHeKkD1aUeSKpXaFwJh1bc+16+alKAtzSuGwusza+iqVULJwvfO3r6
yYktlxZLfVP39QjDXIdYYMpDIzNjYwjf3EaYACYGmD/Z1Yt2aFtnbwQQdQlEPlkDAWVZ+P0msUhx
w/1HyNsV1aFILV5LkFFsjsMvLZ9gFbo9MgubFrzR+kQPkw5dAPVLUoKMyLNiCfHkbRol95nXuv2D
yzWKUDa0RpfO0ClJ+gSLaLgP4KiHWkF6cXZO6muJ/j6toTsba80phhGvchVWJpXDLsjQqzupQLNb
xNW06TXDe1cHzmhuQicPqZlFUxxsEy+y7qfUpjggPYBca6u3jbu0SIKUrjqsXOnuk+rHZKiOo5Md
tubK1XvfoI313SaOG/kDOLV6l09d/67UnRj9n6sNrHOiJwWNomCP8BOrJcNZaFO9tv2q+ESbFcz+
ohq1nJsUSL9VmvbxdQjG4V65nbgncqafVGCcECzFGIwPgypGLo6+pyUbhS0Pt/qAfYLf6IT3YvAo
FdZebdK1C3fLXuIoOCM0Shw0Nu4QZcwIDFirkla6SdX7yM1tmNmDjltsG9ctCf3M0bbDmKefBV7Q
b3unmm6MIcbGNDOIeX8WPP+o2vaPpbTnlbT/cUZv4MngNFH3+ufK29Vj8jg+/nXRVmHyf//j/9Tx
/J+21fj47fGv//3X7vFLntIy9auJ6nl57u+//atnyrLfWDpGHlDOnkp0dKv/ZJhCKXhDzzxeNGTA
oPOo/+yZssw3tpxply5wGt2g5+rvEh3/CLQVf5ESHhRDPLz+pEJ33DEFmcsFlkD9EBcu+jeBqR7r
UEbI7TMtprq3vXILXe4itbA+rcHicGXmX96QqwKKcRaMeMqQeBoYfAJIHNq4oEGfQAOANIqyIfd6
XwTjulI091rWfeiizwCKttCNdK31dQnTo7vC4RS5R2cmi7wGaJGacklia9tn8Yrs8cEa7I0I0s8k
tNdBSHVCdO/gTK2TCH2VXuz7srjt8y9GKrcjDGDbl2/TJL7Liy9zbsgu00sL//A6xdp17K5cG+Nb
3OrX8ZDvbfoxm2nAyc7+xDkaLKTl3umNruCV6BUxWfQlsOBc1ck1qE167sNH05ftvqucOz8lxGMT
EfSng/Ham2WzSsLwW5B5izjw39rV8K6zqWRmHbmfqMIsOlF3YTW+m/9k3cx5LH5KrfX7uHJuepf0
bQZuf2MJe6V5SJQaXlZcb1pbroZWO0TCWjVAKNcQYy4z3fs6Fl21z/psl2nRtyBo8aqIe2ur+uLB
9bx1YU6fsVCm1TPQgo0+aBtBKgxc2z0tzbeDlREpmlg5EJ1ft2VHC3gVr7AHXgHXZlcq0f+AcS4K
kE1Wemk49LjkKZYO4zqx2zNCKXdu6/lPndTTPBXUpbHGcDBWwsLoeJ6WdZm2Awjme92pV/ogLwJZ
b6i4rMtQvh29Fh2K3d9gUnzX2f4FzI+1hUd4nKhrfNpXTVC8Lxq1KUeMhqewfqAh+APlCszJScRr
EtY+URWMwMBALRVaO5WKt1NTbOkZ348l5ujwXq8zu7zNveED5jaLIOCzR/alKasHw2tXZu/NVKyL
MstwVY0CMu/cYpnFeR6tqs6FGWO076jX880cc839HaF2gJ4wkds4sLl1Jp9xJuDUkpdl3XfLTks/
c/Vepq3kcqzaVTsWnxJZHaYO6YiQOxB+b2lfvqVGd0lu68Y3h5uiLN+70GATrthlbN0HYb6DhH7f
VT70p2Q5eumtYpkMgXUdU7NQ1nDV+V/pqlyR7r2lf5xgHumMG69KykiF0XBbT7FRAqVQOZfB5B2e
bam/EcBxN/vNhzVMl82PyB9o1cmH7eIKVBEBxz0B811hu9B5kjUd2RtACg+VTsjRG8MNxBugk9FV
01NFqvJ3HnUXKwPCMYAqKLdVGeFe5K713N8UEWWlQlwVmKRzCbm1Pe3OGlviUnVZTOW+Ne2VjrE5
BZHhoirLvRzk1iLyTAeaKCRlb4XesGg+euyEtYd8y6TrhfUWqfEijEnjUuH1kupA6WFF7f4L19xL
+u+RNOMuUmb9h8qJVkVr8ouGdR6ma7tuV3HTbNwx32JqshEDUkldbLq2W5ZNSuJ0fvXFbddlu1G2
V4XbLYfCZg3Ha8UulDcZCreaG31HoYFMZt0tUjVciArpZIDA1uivUheZf0H+oMFioqSsxJJY5eRv
KP6StLnx+mKXx99gZmPyTH/PoBa687USPILQDnyEQ1sXu1rmt1FAmyLJlX1hsvN72u3rX9yce3FP
VzLKKuDwmOChTTlp4IswIrMldZd73vVV27Cl+HLrj/BHrWxXluON28ud4/lvE+XdFti64/y9bbR2
RYV+xeWQEnv+yYrStWuFYLWSnE5/xLNmtaksazfDHGpiNCdtV1CGPwJi3tPndF964dd5lQjWrc+2
X9nd0hvdPbqG64q6x+sP+btnnEl99E/BZIbQdLxbWYkolR1PzX0QqXJpMmYv0OFWwLUGLzqzNxq/
2xvNmUzNInrqwT4ejeSSqRU9R6mVNweZ5huF2s5sELj6F00p7z3VX4ydvKxQNwzcyEnyImnsAOTi
gL0+8+Sn69mUrGLHAjhgyNnmYQ44nvVnIr7wldl3/X1PAh8g216jykNmH3JDZl/ihLUsCqKMhMYt
Ze26otj1DfJkSQMG60mP25Wd29dRY143CSfq4B2CVl3mQfkAV+uWhMJFyY4qumyfY7QsuvxWCvc2
lNVHa/IvupK+3lDco+h5Zzc8JkndjymW46Y2fADSfVmV9gau7Lc0LbedL6mYtVd6QtdIHH6vObWF
PdzUEYMQAnH7ex+PFcJ5mDIoAUr6KrzxA8hTcmhe8clPzbcW/w8LjbJvLrS7WrcvBzO4KJK0P/OR
5xnzfNWYhIC0ttN4P1tWAP88fq2FQb4/CHittmbuKk5xE/edp0/3b4j2//FO8N9SXoci7Z+j/LeP
zWP1PHpnT/qXuk6KNxhZQBJlbcE6k7O27WfkLvU3wKV0UAsC5+2nGPxv2oH9xgB/gCIPQZ77E8/6
S1wHPMFSOoQC0nOmraC3/UnkfjIjTNwP5pGVdOb1xi85nhGQErXeKLx6VVeFdWVg7ncIdXEGdfZi
EC4hs4cAyG6wDzCbjwdp85EyuDTJJCWaPMjKkPMW7e2fvfLfRAEn2yXbFn8erjUvkyGA+x+PEjm1
lsOaq1YozvSLwQ7vAknEEnbconNdM36KSP+x63X+c8/W0s/hnvjgMz/PESfDeYOvcSUbqpXXxI8t
xiErlAoFKKMRlUQgkRYbY3gm0Dm5Z/0aE+wcODKJ/9TJdSdvPH0sTJ0xky65jErf3TdxhW68MTEo
6kA5aNLcgU8f95Gsf9ll/+MTn5wQT6MjK+SeZ4OgQ4t5/IK7Ee+qNGH02cJp0RNXrjryshTHG//M
g74cagadcgeZZ/g8e46HCn2vTTrkmyu/HHM85XyA3/gUIjbHwOz1aQNk98WX5IJs44BF8DjfDk7e
appnVKXgHa5Qg1n9EkxxegiF8t+HBmLBteZl1WdHJ9HOdWVWEYxO3+4T2aafSWiZ2w5qHTCDJJJX
JfrLDzDzA3TnJMN+EIGaVCkz9TCUMXTFgtybJ2hxFw41dpBeSCdyLw0o69T1wzgl/kcLB7vPmhGE
dx7+Q+ZSxhM2Vp5HERh2UW3BKPACgVrVGvp84/gV7UmYJ10GjgRJbpOJJAfskWe02tKioSrSpg9S
COMrqqHWWnfUemv+WzEMaGCE+2PIQ5eW3rIeCTtL3BIWART6CxUZahYUOVduZPqPHnbCH5paeD9U
7nfJsk2K7BvEdDL9fVRLY9U0SXofBsmU4P+Y2XgDtdN9OEnnbpQjV4gq5+KNR+lgERkLqoy+YWmf
IscYv4qxA6CO82ZEL4mZRmTGesCOaaQMquxNgOzVtzW/XUmnw+c4I1xvwJM1EPOmum5WsrHROFj2
REVE7/TwsVZTq688O9BRy/S2dtHiv1OtsqIZvxZ25n/XlVZedZA5261elcGDLrnx6X1YcyOvpH03
kVfjqoSE85sT9iRuAUXrV+hsQKJE47RulE6O1Q+RBE1TENyg0tAPaSEsysfwnZJFVTlDtiCVgz1w
byPzwFoE6HU3tmCuxtyQdC1W46qVprYr08S+NhCgzu6tkfvNTZP6bajrIVdDEUSkK5KqvNKCCYmn
T2EQMUoxRR8QWtk0KCAFcNc98hc8biMccooituxFWnK3jc2m8jbweCt9OWYIHUXdKfqYDCtdw0oT
0y6wLZoMvJIWJtg+8a7BJuLbmEaQVGdDRPrkDZxNsdC1hx8dPMAPSR+NjzUypI+aXk35IssmKbgC
ODWdLkZhPziyFOOiq3Awpe7ciY+qiGiALTBG3VD2h9qC8crWD4CVtU5jvqv0ooahOnU/mqamO783
agscaaa/Fa1RZ5evL/WTPimMFjiF5rPOwMPEAOl+ElYW7ZSbjTXWq7EE6FrD9RxpA3bvM+pHbjus
I7Q4teR1tPaizd4X5dfevKgT7kLutXQvh/Smj4DzmVeOd0fnYyK0zVAn26df+W+IoG6K79n7pvr+
vbl6LE5bGf47RlHzNe2fo6jDY/YXnnDfs6NIav53fuZANQUCihSoS2oIzwxOenbqn6GU5r7hogQ8
jooWXHME+XzaX+QoZbwxZoo/cZRL4ATN8+8sqNLfcHA/HTJMiz+Jo9TxjQVi58xKdcDlEoaQn9BP
woHQ8ou6nNluqQ0HEeXN6O8j1tqmxo1shwWmolu1C/NuXWlVe43oFSsD6mErWqO5SiQ7TQtDtMke
NHokX5K+1qDpUzwarQCVg6Ks/BGxmp0s81D1nxNOCLUJsF3BnRTf0gTFr47mNRJ+SxUbW1gKRxOd
mKIwb6kRDT+Mi3LiJmSw/ZvIEVz0/eF2wmyhxAu0yB6jqZnUUvei9n0jx1VDzwDGFyHYwd6SPkJK
RFYXvaZPtH0FGn6WUylKbHXj3lynVR0celtGX0U/ISWxazrqSFAcOFCHbolZXfvBBrIKB8Avy21N
6XYjuaMk28xt7twshELtUEAshzLYWdQ3NjjP5pgRGMrbTIFmPIpqdqJNWzpxx7IWj0MRNZ8zpyMf
0Vuzy3X6y3Dv/y/D/3WG7LZsq8evxwC3p3/j1yK0HRwW4TYTf9r2r6LCr0Vou6w0wX9NHIWjGQC3
vxch3oukCBV2OvwzKW0Ybf/qFjKMN/w5uP2QLClJWK74k4VonSxE/jQZIcod/E9uAgB8j0PHMdQt
DktbrAwhtG9T2QXXcdU3xQVHj47Akrx3bqtsUxQWfZ2T/mlyRHTR1XjELM2p9DDdngGsTm6467Du
zLehZuPVbRRVv7AQW2COXNTVe9/oqo2VeYhcEN+pnRG4dbLLaGD/0RGE7KeMEvc6dxCGBGm47oD0
2ldNEF7EFU1L+PVOnxyrRPsisaZRa72eVmRuzR1iKGC1idUTL8EpTWhDJG9AbXXOvg4NTm/Pttiz
t6b5S2AChJOIgMXnYNR1ejfDFB3vmkxw5iWH3Mn6JVnID0QfQJwgb/70S/h3LCocGZu2+s6JUNR/
bWamYBPm2f+EU85m7//nU+6pIlgfexWCHP/XIUdG8w03BI4jPsmv0+rn8nJxJIS8hFGbrou58vXs
iKOYx3yflxFOXDSrsSh+pQs44aTilg8fUXI8Olxy/mR5nVzMHBb93B4HrZz/zSZwkkGKrQmDJGC0
W6udih13Dn85+TZiDM+Lds9ey29m5u+G4g2QMFEWYMhTDwr0E5ldy6jeNnDSdyoLH1C5g2ATw7mL
7cm1+umhKKxiD01G2TXNky0jiJN8cOkfRO40uataa2C8dGGxVprC2NPoxDuaRcrLpKuKh6S14vvX
H9RgW3yeSvg5PlZgrELu9nKOXZ5nO6cU06yi1+stZNnh/cTRzFUBU3gFY/peImnbTl4Zfe1iER0U
VOALFOFAvcSUn7sLn1yFf/0SwiTeAwko9+Tzll1btJrg89KGWdMANxXNW5yioUIFdrrX6pSgn9M8
uKBPrrp2IUNfZVgxvfN6ALb0UwSzYs1r7hC60DIfNcVKb/r8w4hh9q7rc/eM/cpJymf+uaTHyZAp
wQ/m9x6/ODmEGMoPU7MFogzxiDwuEiCnaZZ2NKhDruLx7vVP9Zs5qagxYc6EfZIpxMn7gXbmDo3P
gO3keptMAIT2qfBcIL41znyLJ/7/swTT08PN0S6AVNshsXUy1uhm8FDbilmhewNdQE0W7XNd70Cf
mXn6gBogW9uRQ/sFlVQCxaGanPeJOUsM08nMbmLhdBN3yrSplrFv+x/p3CPLbHgcbDLoElwFuAwd
bHDOG+xnJnOtjwMdGNEQ4i4QRPEkFp2Ji9+ZB3v5DiksYgTEFsLDkUs6/mgZpGp/BKm+jevQW5gw
9vH3JtZETOotXv9cc9B9/AoZCv+mOaogS/eE+H9WRoAf7gZYqDA/yAJewyKW+sLAnBCfGkfdBLYM
uObR8/f6qL95QDlfBix2EhuvyJMjNRgbjAycCLrXNMU05FDHVqoGt2+04eb1oeZ3dfSASC7Yt+ZQ
i9iKY/zkXVbhxHTvYM8Peo8Tj3RpAszNM1/sd6PYHC86k17ngnNytymymt6AzEFQhLr+zvWkQ5cS
j3nma506YjjKpaMcO22SccQkhIvHT1MZfRpFpV5undrxoj2ygfjb6NZjvwjMqvsskZt98+KRinvP
m6+WZhzZHfJSeiJox7Cc+CpqfUgQ9He22DZgTFSc+4kvvu18jM7N8MhmOEvlyeR1x65kDzTAamhl
QU+yyvZFX1tfIj+HKjJ1FEaDAZ4sCatV2qmRbild7WJH9Cu7bY1DagyIS7Oc7uOc1uvXZ8PpdkjM
bXMvpv5v4YZI4/3x+zPSvsq1oM+2mjXpiEHqd3lXXDp4+LKTC+3MNH9xbM3DUZpk1llCkHCfI/Fn
q8ttqRJXuqQhi6uaMgqJw017b3XphyoeN/hY+IvYMmgRQCNQTcbFUMm3rz/w6dd4+gW0e0pSOQ7b
8cnXoAIc6mVpZ9uuydN17Y6QU4n9V+yBxvb1oX7zbjlkWGPCUPYMRTh+2BqH4AIn1HQb2nKJvR2A
NYFHR9hVF6Is1Zl3e3oOzz685NkxmCYk4UOe7P151WUqEjgwGCpKa7KKdPHSbIeYP3fS8rZxRmen
14T260gU3X9hcHe2dOX0IWN2ysF2nKFrG7SMW9OKtRXPPQJoIpl3EKlprx1ylcuc9NwjmU1XP7PV
nO7YPDhFKKqU89zCWvZkC/BHz+p03E+2KKrlFYYG8aZztO6G3oiUlU6DbhiJ6sw0ejEoSiAyg3Al
8LG0SeQcf9vM6By/pPdyG/VGt+uY1JuJacXKyb57MV3uCww6xvXrE+rFJ2ZQRH64+eBBjevfyWL1
ksalM1oX26GJHKrqDgRv2Qq0GyrajaljbKMki7/2mZaeSYPOj/P80GDr4i4+ew6RcsF76GQqowdz
qTc4YhvT2rRIWcGXmDWIP3PRJTvn4jOIdY4ubC4KT9K9Z7sDBH5MyLjRbh2frkWOD2S75lCeeYun
CsCnYRxSDqxJRdj6JPl6NkztTNFgG5G51WqPXlgnImOGDcxK+eTNl5as9UOLI81uJAW+V61GAx6Y
j6U+Nfo21ZsEY1lqTWeOiRf70mygZHOdIKFhcxs7mcXaqGHZjhX4tkrLmu0xh4VEpRBjh3L/+ix6
8S3n2JfNnrOfXIxQ8yx79vj4r7V2MwWQOYXKL+j5CPYmAsQzYcaLzc/W56CXPIHL4kQ6cDxKmHLr
A2sgtmaJNUzthoqmkdDfVq2waN2nC/QPn4pkILBui/2PSzBylOPxiHfKEEpGsi2oAe1sgwrFWEzZ
n+5zjGLx1kD9Uwfndnw8Cr0mPh26NjY3Uz58o0fSRjSX5jqUDTs82LVfHSxakSC0GjI+s8/Nf/to
DTI2mw13vrndjHjieGzC6q6nrJJsZd155aKlKBatIEQQmmKmvI9TH/5IYNZwdkVCUU55RXr7+kt+
+VHnk2ze+Niysbo+mToN3i5sOuRgYyKRt05TzaYdCMkqxykXfduLM5mmF7ssj6wIFXRCVjKHp6FT
WNgO/lg5eBYSS5RB6XQtKbC+d2Ij2SRR7O6GKmh2rz/ki5X4NCit4uacr7Csk73OUtU0mvSnbkcH
/0zdpOGbE60FAILPUHnmjRrzXzv9qmyqf492Eo6bLCLbzKkIlZ6bUxKbauNba1TxEgPP4gNpx9Q4
1MEwfiIAhhAAeKOI9rEZxGee+uWnFdw+MDGf6x7kfuZ//mxX6EAZaYQM/bawSJrHjruUIx5RnVEH
iH3z9evv+MUeZM/LiP3OYS+SHGgno5lYjZFg7bde2KpNpmK1bVM6j14f5cXtwGEYFuzcCjMLPPST
JZOJKNYiS+u2DW2ceNaQSdtYxdh9GRyC8UVUqJgUhIyKXdJmTrjqnT54jCfsHWln0+6FEapokZuT
otCqx1wfXv99L98Cl1mOVZtrDJvJ6fSu2qQKgqCmAyzhVTv15Gy6CF7r66O8WETcZZG4EvhS05oN
04/ftVU6bULNNN02DkCINp+5OZMYVxbCsmVT2R8MrTXOjPniyRB9kJSyMEaRXCtOVWND2SD/LjCd
pcOmeqBFJruulX7u9vfbUVAgEZPQesNSPX6yuMZuUBNju/WKFuS08ryNnVn2mdjn5fujQscVE59B
Chg0LRyPwk4Q6EOpt1sMw/ulZiYlN7lRXFP2Dw9EF83NVMbpn04N9nfKG+x7/B9IOU/CAY/zpdBy
skaNQfYmTbJx5eaYXL8+NX7zArk1I0OVBt6V3BqOHy2xQ0qImtZsC92eqCvoqth4RqTevT7Mix2V
Dc4i+8w8ZB2itjoepu/8BjVHlxELOBqOlRa+Va5swQn45eb1oV4+ERUcwRNRsseH0j35WM7QYkIM
NmU71uj0cXrDICfXvv4XBnHn3gDqtuzcJ8/TVVPi4JdYbvvOxP5hDLxLxO/dmav57x6F7WGuW5PB
d+2TPbLHGzaYtL7czhqPHZSFejtw3zxzkXn5bUwKB/PNDVkhCrGTiRZEsiv7mgRA4rXOBUn1eImK
pbtuu6o8Mw1ePtBMDCS6Jb4lA3CaWjM0cwx8J8u3oVGNF0kVD3cjbdpnwtv5tRwdqHPlgmsZ9/u5
v+j0aAk8WZJIU9028Yd0R1ZG+xq3qXfwDL9/h2RrPLM9zDPqeDyWBXuryf0XJNVpSKh8T7WiDTg4
9S7dVl6l3sncQ0dl50Z90KAAHVJlAw0N0nOFuJff7mjoF7cyMcpshN4D0qkI1jgmI2QcLWNN83yy
en3Kv3yr0tARwZizGJPo4GQy2jLOJP2U7BTKzi9FnRqf/aQdvhvZZO161+/0MyfIy11XGvi/zw7p
FBnpUjveM8DwibFMGvx07Mk+2JUROQvFhW5t+mFzEdGIeplIqqSvP+bTVnT0NUnTzMJaRpyFIaeb
fenRDz8mabUzQ3wDF3WfJg9JnIEejju3WkY+1o5TGOM/rdvsa7uhMWPsLXt9uGtxjg6Wg+vjgaPJ
Es8H/O7stUc7KXzCVKPPZYQp6WysBNjQMso7+ZgFYxeceXMvo545QUjZHEMyBz2kOLmk5GanRXKI
sAnRZPXeGgsfWF0Sy44NNxUH6QhgQbEbUAAAxFJHaEK64YOMOg/0X6f1AOFa/u6hmSJMrEAFlee6
qp7O/2ev2aXWjrKX0I/gj6BTnUS9g9YXtuW55t7uwJVtBXjBO6/y8+823UXfTD8iVgiySBgLEy/J
eDW1sQH+FfvCiEaTqC+xo801Y60L4b21Aj8ElmLVNCfXscTT9PVJYTq/WWgofuZtmLyBQ6fB8WQM
PQvYVCaAo3OOWgt6F510bQED+VYiLMKXvMihiOGta8l1pA3ioQzxX7cKM/ySZghtF6qpRmudQaLA
rT6LMhrey8gn4cr+BTE568ZrkipAf9KxVs0aEhwUClpKNHfp9zKhs9xuvYvCJKBd6o0VGssKa19a
zEEn7eNBwrZroTYAF9TUh6ilDUz48qPu1eC9EBngDlI72GVV/tzoDf4UOFDY67hKxLqWrN3OMu9i
p5gSrE+nMF36ntDwDChIWy/GCCAWM0LRPmjPhneXI+pbY0c3RKGWYyHCW958+661zB7GtD5lX+us
7Pd4u6toOblVDRmjQ/r6tvQzfVhndt8PC/wunVv8YOkvy3Pp31pGSsOShluoedGM1bQN4xirS6Mr
0od+JLe/qLqR7j8UyxWeNWAbrxM67mE8GZaZ4icfetsOCiFWdIExpNoy60PInZluJfXKVpOILucE
KUYopjGCGajHoLiqOsuDROe6MaZkUek8tug9aLlTSZOAnfILGaytuhTRwq8aB2ao5SefWitrLkqn
Jw1nVWE57fxJVTcTons6IntEWBtXTNadCkQtF6YzxB/MqNUetTIxv5ukt9KtwZ19PyLP9bdTYg74
AlEpxefOz4r7pMM7c2GVMkvWImxo6PKUSuAR2oH9oAFrSX+oLjPR9IoQyepWhUDNZJP35aNeuBPy
VbPVnK92ZFB3hmlkbuCf0XLSDA50EgBEjtqzkbvNciSD0SwRZmIeraIuBuwxha6zC8I2r7554zQz
scxGw5ZqyCywBr2dmCt/aBposLVBc3sai6spNkd87SJTwXc0ygoLqylIvUuIT0m3wo1Yp8+qaSO0
y1TFMek0wMmBLcC4ezHYo/lej2SIA0tuGgDmbKNZiCjFcrArw/FBjDHwB98Nhmur9fT3o5EAfAhF
PUOa8ARFUWPCZrHTmO5Kr23Qy+LzG0IBL8L55YaEUMsODJ+1UBnwKd9ztc+FnmvfUAgrWtW8+xmi
kFmDg5MS+ci1bXXgPeo+mN5Cm2N6lTJyYNNCB74EjZptbEvF/QoP+tbceYks742qh7xjthJj8XAM
7XctNGKbhJeBR5RUwwQ9AngILB+HizWRyIhimALq+yo2KkxBjBG8uBnRntnnQTSuCSS9DAG4h7ds
H7b1BBMtGfYxUS2uDLo/4j7Qjj5gd5FDo/PLILmoIzO6Y6ZFt7Gv5TQLEVy3i6LLSUTlXC0f4yry
gNDXzKrlgCLx85D3yl1UuQGtkT3aWGKvHEHtV33I1uTL4CL3Zm6sHwJKWVlxpc9qQUTqCzn5oodb
UEZ40QSxvA8ErQQrvTC0h9oTxdcagg2eXXpl7S0/BfTSy9xKV16eYkUPKTkgM1VZ3lY5Hs3XiT4f
gKUtxptmoIt2q3GdHFaGjgISOkGcvU/sqYf+KEKk0mPX+O5auKGLc5dd2dXaSNPRXsMPDrP3dp9i
Axsr00cYlbWltuinyrjPVchhrPUmHtO+lbprGCOi27hdnPWLCXkMnSyK7CFvd0D+6NQtesXBH7or
pi+UmdjU+2JBCtiTsO/Msb8YKJB/FLnWfAWSbUFxCKT6gq+ZC5FusKf3cJgAcLlRV9EbZskezFwd
twtjwB5+0dlm+l33+A0sCT+q6M70wS4ncmpWcWHSXyhpQvka8hS0Sk5RgrtbnZLla8dRJuvYLQGu
lmFEj/pgdtPdGIZAkAVTL1t16Ndx4THTCjEl9MRiVbFO0LhT3HtImq43r8OZ2rDSxt63VoHqbLXm
3BcGjdw1P9QzApA/bWYmt0XQpWIJYzW8biaNZuvBQUC5DKsy16jamfZF72SEZhlon2gpnKi0r4bQ
gFwGm6kRG9Tn9tzrSQPErvKxIb/JhzjN1qLPlFo0IGgRvhU9yXeV1iVLqDHFwS10451tjOrrBMW6
WTaRQF+tE7zgelcHzUhnraHq+9ROzfHOTO0O8L0Jcp1zoHZ+pKbrf2BnN/WlXoHAXU7h0L2ryb8Q
ujV0QVDh9eh7iWijMqHWBsalVTsVmCrYf2BAB7aWpQ8gJ0b+MLDHpWEjflhgAKaV6bvxnvBCRetC
LxK4GcZUY1bj0jC98P06hX80UKsGtBnk3+qE1BLdvKD9L6zG46QcAPow06fA+lLIWS9vxOx0tzT1
6x8piGRq49I9Dd41zgG35ghloh2NLlm7KTjlwf53talfmU4LjdmBcmNdYlycTjtBOU6cuUMJcXyp
eYrPSIOaBilQatanVdJ2VA2N/JO1H5k+V+xuqaKUV2GTXpSWgUtZSUZ2QZlrhk3SEJEQeeTtXmR9
f1c3pDNW1lAQa2Rk48dFiHDFWKvGca7GIvQBypi5ZQCSSdSXSnNs/Jwid7iBPFqkSxG5nGKvR3An
N8+fjzNXe1yqzy4A+uP4DcIJOsEyxyRJeu1WQkA4aE1vbl4f5SRKfBqFAiyhN5o7RXLzeBSZuTKw
ysLe6wkhgtX3CDm7ONg7bn+ukP6bobiP0YRjcZOeFU3HQ3Xa0CsY4zD2esoeCxTuJCprKl8HaRHQ
//FzkR+irZAMJSqLU1VRV3ZGWcSpvef2LJYg9YytRkvxwpPRuRrHb5+Lp0J9A6BDnlaNYDpa3Tg3
fThiwL4DTNUqkXNfvRMFZzJsJzfa+WtJYTiUppRJyvtUQVeUJvzNUkF881R8P3m1sTNCQReRr/nB
Rpvh3q+/xpNEwc8BzZnGYqMwEqfNhhyDEBLJt+yHZHwgeAI9XN9rFHLrJvrRD9zJ3DGMzsz83w8q
FU3Rcy7kNOfSV66TIMuTe093AuT8dbcOGtNdR0GPWYavEdvSONTvWs86p2n6zaKjZQY5kytJktEE
eDxH3cmox0wWct/HzBO7qTFFlGo684AvZ8ycvbRnlSo9ruS3j0fpOk0p5KXTPvPmaEeV+qc5G7MM
OD/OrIOXD2SyE6IPn9cApdj5pzwrkfi0PMR9qA2IGrk0WZGFA2jTfXx9lvzmeWy6jShlIognHXfy
POMUJoWorYYuzSK7DgpXkMWED103ZnlGCnlaCGdGmsqhQDsTEeYc88ku4gE/hhrlgI2JmuDg+blx
yJLS+lzljXYYam24VaOvlkJ1eMO6vrtLLLe9c9O43TeDjS1wk8o/XiS8WwcJL5IOmPanqWJazKbO
GL1qn9qxtkxNzXjIbA00hUzo5oeXe6B4nVwksSP/eCJRkSLPT9s1PwCswcnXNTLfbCDX7Aksh8U0
lv+PuvPakRtLt/SrDOZ62KA3wJkBhmQYZqQ3SqVuCKURvdn05NPPR3UdlDKUykAdYC7ORTeqqyEx
SG5u86/1r68/Y5NU+fZC0uXn7/j3gYRnl4v8VBexoa5T0y8DiRwJI1NswiblSWXfj0XBZ5t9ai49
bl3j9erUpg2m0rX5ST6uZbVOF2a14Nt3cowxUVQnRNRDoKM8Om0pc6kBBXtyXmtLfTGbAVZT2DWu
vvTVmez0tCESVbjj4K646RRDwTDG5GEaNfBw8xxvDa0Nd0ut1C69mwQ+m4a0UWSJmIfPH9bvHwSf
HDM1xXxWbt7N+4dFMTqJZY28yZaY94da6TmKdik9FKWTn5pM1gH/S1lqtdCvBibmZsRfg+LR+2sp
mlAVYxqgRCxmBQklUu5E27F/R+Xe6fqSQxbOx/Hy8zs8Gg7UxDG+oKcjqOtYBY99YlNRcTCTnHTP
2gebDzXcM5xQP/EcP7jKzw4Bpi80V/u3OrURT1OmWu1eLkcFzzOnqj3mELU8cZ3j8uPPYYebkLYd
2toooR5tg0aRt5aTGmDiMeonO4PWesjKjaaSC6oO8fch6aVvs22BNAi1Kr/SOOMQX7nMPN3SGnpY
whQnKbCyPP9AITqZW3L0JNYfSKF+1QspZnO4PXrL8GvSFLaLFug9rZm1lmseoYPl/h+91Z9XsdEm
KfzgJMbR9H4s1QVVSntd/rK4jXyK85pvFP0pj+Hv90IfIfMlczgWTjTK91dJyaduMAlrQTOQ1Ets
X0SH7Qqi+fxmfv8If8bB6biGqdziQXl/maVxlMFcSJGs0la+5/wC7LY2kr3oK3Xz+aU+uiPE47WZ
nw07YtH7S+kEh1P85EiDP2AIDCIRaOdTVf/zq3x0Q1ChmFhkE2Hj59z5yxTc1IOdDMWgBgW9U5ep
Ek7XxtwCKzVFf8LisT6bXyYVBgKeLvbNmPaQM7jc+xvqErUYZyckDb4AQ+A3dmVt9Umb9roed5dZ
HRLcqNEXL9yuJenxH98nDSqMdfzz7MKO9+74dDo1rjj5JJ0jziGbCN825PnM7I1T+70PHin7FXs9
MlL0+G1DLWetTqMLueDZQjlNU2hBHWKdcmdWKf98jLCltbna+h+Ey/eP1BLq2Cx1pAZY0NM9bXWQ
SaXovzBGiJJQLeYyDlAol++vkodC18JJ14Ko7PMtNxd600DAsppU44nv64NBz6Ucfi4Cg6Ify2uq
1NtWz3YtmNWS8qVFSJtJ4tuJDewHb4jVBbcsVUrULe3oselArhqnzBn09DhcUo1aXHLN+lvm8lN6
4dFKug56LsU3zAmVOfb4dFXGED/arFOD3hzTG1gFazCDbIzamkob7R29mR7obCbm9fPx/uF1lfUo
gNWAvL71Qf/yXa/5aihDjRqQSfbUUB13pQEa4OQ8k3DSuPJg339+wQ+fqaauuwXMjoScvL/gZOi9
Y4HUYDFxELIcGrKBMM2besz++ZUYjetZah33ZDK9v9Iw9gRU5okWqHGv3AjDEW5bWf0VVcF/aM8i
AhOVnkCi1VNO0ImyPuVfniJoNhtXCiukOkYTpuKlvWid5VQi22/var0KRl++La6DA+v9VexGEt0M
qimIS3Ui83EW9XVnSdLG0EvYXDlih8FpPM6fPn9lx10I7LX4CCi+r4d/jsQ/owF/uT1Fza0CAF8V
dMNgDS6sgvjeNsrhQdLrpt9kwBkotw5Kuu9kIyKPSyYD4mDHQ0ThsmzoG/j8B61j5N0KQQGCvjQ6
ZTh2UDk6+i4rJjnZWfoyGEROEL8ok/tx0uQTZsr1cR5fBdMKraC4RNAwj16qNIWGGc1jFeSaE24k
Spv7eaqI+4jShzwlZuYf3xTLAD2pxLtyqDr23tnw9RZDJ/W862I6JGut35J981dS8B8Dhn4bQ1g0
2cit+UKUAehLfjeGPv/Fyr+9XEfPiG4ihoSzeq9YN9/9df/LNgslDfsw3ovO0L4QwohKEsty/9YP
mXijmL5UWJdMWhpRSshXL3RnaL0CQWClGkpfR3Y2DyPdoD+MySQQUU6nDBoU4QXhhqUKskqsSXBl
S5JLEbh1GAiOQWirW8cKiazjImswZKq5BCxWtrfOgFDliRFkh7cQ5EQpXJTAQCqSVj260SntZ/Gs
Rm6exJDfRtgFsVvRvlaCqYwLeReZVRVumkWooTtL0/x9slrK6kkrpfKmKvtQeM2YNwiVqI/f666e
yfEJl1DbOIo+kE1TxLgeHClUXo3U6rNN28f1lyintcVLUyR+Utlz7WsF32VIklkmqlUDTpfkhNn4
4zgbtzUGzNyjsaorwA3KBn4ERQL8s0KexlRb5tsJlwdeTNuGENbPeQTUto8QMAZLH+5oqrXJiE0s
Ybg4DguoeVgOg0WnYrGb4ya+LXssCz4bvfiSAK8q3+TE9wr+jlJ7KTKyOLMBNrLR0w4TZW2MWzoP
aWzsKEx7SzaLu0WhWxhaXJ2VPrK9hUTdC+1CWFIO3Rlvn3DltKnvWrLgJZoh0+lxiavuxogl3SIk
MlUxQJMj6RChbdYr2m+5icMKpBzfGBgqEjPRTRqjhJNFxQV7BeIjtfGF8CYC/Yds3kuxMg6Ed4Cx
64wIXnksTRdauiSRn5K/HROQ1GvE/qKNPTmRNSBO0+UD/sUphgYNFy+Bz9YCwG82FzDn6tC6myxJ
fdBqmxINJID+kXTLGQp6N6pPmZ7mb2GH08FvEyP6FukTWCHTSMmrijJizv16sKS146Hi1xLRj84R
MmNCKR07K6CNTZF4rHH2JRrABKn5yAkPk5qtb7B6DFecVDrGpMmQ9ghPZfdJU3D1WlVTGvskjxAP
H3LS20tzar8Y2tIfYhUjiD9pPTFPlO9xH68B5+MGdkcGPC5X+mJnNjYMkayeQmq0jhRRlnDkhVGl
izn37LRRnzlGT8mmQXVu+UMd8K1kVgYFCa8WZ10IsNSdjbo4TFpTqV6laPZ3CAbipnNQYqohT8ga
NicAFelEn/KmnbGf+6VWxo9y5CznilqifcRS1N3MZiwe8RPgYhzzBLNG1PekuqflBCAqWpT5zUoX
Jz7MddXqaOdRFiCKkWXMOctEVhs0qC9yMUZPcSIbL5UT2YiOqjz+AAhXFH7bIc6hIsdC8wpTanHl
sWJ9lRxneVbTULyWbQJFRE2Hh4J1fNymUlo+ZVXWXUyCtmfQWCSjeFEyWY8OPeGmHw8YjrxcagpY
9l2cvllZFEF+1+VCPdThsjxGeQx3wo7AiXrVVOKEiDrHfimWUSJLFp4JoaXIxPsFctxLkjeIybKY
qszVKM9cz4s5vY6lhtSPq0i89BlJ0kU8AljTlURcVqWxAMbQGvlqVk053iCKLndGImSJoz5y0kYZ
GyUn83IpX1t6G1aiBCCHnTFG6M5lh0nIq03KjhjDmsKVmzE2gKjiTwqs3KZXsYrMRvP1rrD45eEM
BdYcnDp1O72tkRL7pFTdOWst5D7aPSf+ebavVEZ0w/xpEBWHgNJBjFf0+WouFRKMF4fsYlrUyemc
6JG9QdxVyNTHnAASROJ+DpGV2C9qJbMWIM+tSU+6XWiuKeeMFNUQVrEZol4Um2VYqgCUaAUyScoE
uWWmzl0si4hfI40Ga1cP6cr1FIM9h0e1HmSqXYBpAlVZql/UWvCXh51h3xhOpTOF900EogK6lOHH
cbls8b4wVRtiir+LNpFfRjurQWw7SXThRMSV7WZJWt+NNM6rj01vNV8skTN5VdsK0oLI8FqjudGQ
vsDCXZGf+mI+wvic6z2yjJBdRx7MR8nm04DjNEJinRa7/NG0eThtgPLitaj6xki2M7iNBepUUT7Z
tG8dBBSc3O8rIHiBPi9wGolpWMjVVeq83DdVU73kqpUw9EiSeKrGEsip2bdYCklA6YydBb/BcHF3
LJepCV2QXJMK+Pyk6Js8hwThD8aCMhkje5tuCYvqe4PlpCK03TAe6gxcX0rrIESVyDD3ZoRZzJvH
NH3rZImPELUgKn1dzgSJLEoUvU19QuZru5SGG+OkQ8QjREEDrQmp6iLL8kYiRLkcnnAUcBMdhrXI
p3CpKF4iVGk4DNZksHDEQ1vf5yI21T31Vk3y9VoqBp/QPKn1VGnMc08vm8baSdNAqy+ekAXjna2L
K+pmgGAKxyRtLBpnUD5NM+FwWhFNmRpw+ukcz7SEDax+Vnr53hyVZNi32ZJlfqZH9iuRTWEP2Cjm
xYJtJMB96CQJ1kjaAujJB+IOSK/OqNqSgMnv7qvwNiFVhrCnznoDND29hUYUYekRxkQIX261qmcj
ChNijmlHeFRWEtvtcRY+UtRQb9Tamr7yI+avNE7Mt5kush8YCpy3YcwZaB1C/WGQBD9EIt9m05vT
yIyZx08ShokfymgvAArbVVMek0QiTW1Kw7cRCPZDVmnGDe5F+2aBPM3uJgVfdZbX+ri3+gabBWVI
Kg1OQ7aFX0mZg6AVa6C3cFxitoNFKtsu1RHtmyj7OblIMpJ4mKVka1ORgo8vqUaoJc2d3HS/Hfrl
taOe1u7wS5ONqZQNzMmiLXHjhHomwl1vpgCa0zGu+60i4Jnt9DlTL/mEw9FHX0jTDaLv/OoMoM52
o0L7ibfQV/Mgd1FKPIa9DCt4zKqvhZEn39Iw4lfmihZi1FNF1rg1wktPu/CYmC4Je+0XycEG6NsT
hTdS+1emaAQ31esaLDxbJpf8Nm0LKHK61r80HWZAbmN2EncsGp5nk7TF5GnONEG6KuxQZp2vbW8c
1UWDsFWCya7K9WtByGOrWFImrt05acvWtfM2uhHCGLCXgKK8thn7BMU3BAd4eBLZasoDHjNIeXUC
8q3XYGXNVp8yjNrV1bO6b+66ccxoIzINyEC4iJIfPUcGOWDrOh5sEYtpbw/tC1CrlyTVo8Rlk8LZ
r5fTedey4bwHjwB4KDQw7biTbVSXICnxJjLMrAth6BEPKVUTy6f2BjhCtztTeDSSaqG3KFNC/LKm
UUDs+wW652LVvaerIhy/0PsYf5ObXL5Y5LR6HiRpuJTYtr4qTq4p+wEub+vnFRYh8LzKBMIUElnl
mXy2KTGtEm81KYqcYDMiHs19CxQ7wZ9c669muKj3EV7xZiv0ejhL09m8HFjn5o21CPtyCnsFH2OW
zpGL25WIdYDdwJD7JO4LPCCp83Uh+zA5a7KKt6XZrKD+0EuD8KlDKePBATWt+o3aMsmOUiy9zhDp
Pcei6GvA+oXLzMF38AW8p/FBMqPlTusj8Im1ruoJPVCLbhMTZbLpyDqLfsmorRUWL5V3OJlRe5XI
2vASyjEoULt2WvSdpasv9E7GMqMPAnoMWXOYNfsRa5w3iYa9XpemNV7MVE/Fps7Txcbi4cT7SQnT
c6yLKsa/BNeyV1hy+pIZqvSkY6hiy8u+jlH5vSqVu750LKhg6kHKuyehjXuRzgQzNPxXVE9+NEsM
9zhsXcNqrmtj2Rq6vTGx28+dtJ3pcHoIhUbf+dLPMQEnomFNFvn4naaUi8YZ+6esb5pNjLeWTSD/
lLfOncFO4CqVU/UJi2oBIThC9932aWXfSBiU3EpE9iVJAcamGdpNZlX+knU3GpAxFyOqgVWKlK4N
1QocaykEotG6gwpk+sZUbEdHB1cY8s2tmWEcoiTjHOPP2dQkG7nsMAKHxaVm0enchFnuGZhydazh
njImYG4tnfBNgQk0M4dvSqguG4sI9ftCghLIlz+elUkjX6eR41wrvQW6yVaTs9mpzlKrazdSolvX
vdTDh8iA1iWQDB9tHT9UHd5rFAL8hNSyc8cJs9s5LitfFt+lxE+6abwZVVLQMYGJJdkPzI9rvzka
KCko8veRKdGI+qtxyb6HKqZQGmA2uFthSkFWEs0GI6Jrx2YggYXui/HKshZi1eFPRBd4SH0I7M8R
p8QsC2SlB08rxvtctqCA5fWaDK96i3XfsE2U1MVbIV49MQkj9fFoLsEhaC5ODUrKfmomX5flYEHY
4KSSuZWUR1sJX4PL8cOPp2WTx+e9TDJTpyXlBnl08UOHHtWaV0BtlLBSjKzXtjVRlVQiazsXqqst
ZXaQNLCqnVK/WjNHCwnx6Nwi/+aRFZ8vAUO2KrZKWnNuNpV43hn55C+mSfhT2O1hJ/k6axpUXhYB
kV+nWf3caNnGhsLlOUOnXyfCOC/i+TXJi8WfJWuAcFXOO6cTt4UdkShbJ+ph6Fv5uRdzF2CSs31z
iSFajo5fTkq1SSy784zRuDFpdfILMHBQsW5jU5MOTVqXnlZoTwobViJfVaBOVdWQOgu/tSjbK1k0
zotlVd81inm+YubGZuFM7hlNfiGKYWezznq5sswubKJv6AnNIRITKBCgo6Zc3alaejszM2BWHN1J
mAFRQs+zmtxr4kuhiFe7X7adppzVtoyls/MdIOl6Yt8K2tpzOQKhsoTY+OiDGExOMcwKDgEffi05
+6Ll/6rxBUComu1vWaw9Obr+Lc61R42qp4rfP0xdM47IBeg5P2LKfJgn2vEQho2iflBBdVttHb1F
6TZn6lUBXmHjg0gyzk/Tkpc3CItY36uvkVTPl9i1pzu9jC2AoFApzBboZyp2mWlRmoafMhht0Cg1
27gC7Fk41OJWq7Alq1bRnUFj3DNB40DIM3nxjEgHFjjZbxzpmF8M1be1IvKrtNuSMYmZu463XVdv
q7j7liZODXoDmBgnx/CcnXL1qiem8zqEdnrHly9cwmxQZ5Xha8gRfDs52kWuRXeZSvCRJEfTZWhW
hkAuhUjhURyFEYj5n23+YZKsy0nVPQ0r4WRV30q9TbZdXIjUE/ZyzbK21Qr7Uk/GPTxcuce0l7TR
5BplqQYWqGrfsSflx+QsieuMDh0vYhuP4xVj5XmuHhqwPLKQ7usoZ+ff6A+drV1FUmjhnSKkmh9X
H/QpmFI9ZLWUERh6pTfPFK3Szhz9G+OcsE4AzfAiZZYnWleMgO6JG5GDwHMbCi2+4XTKmSpa0/Hr
JHW80NYwRwmiEMIimgffAUKyc/Iq0tBgUjFtoXLu06IpLVYaxWEHLHfUW2RqDp4OGrMnPpUt1Jal
Ng8ssl9NTwhJlgM7ZA4m6ipObx15yosLuU1VCYhqQ5eYixXWlJ+Y1lrLUxoAhkGTV3l7BTm9e6yw
4vJAp7o1LykXptJ2LEq1vZ/LuKI+ssBu7alg5BsahugorkLc/zvkOaCJSLRJRRepFY8vDeIJbQWt
zMDMHQOPdVkTNr2rw9wuH0beRPOs2fUMkJ0HBGh5TJ51FZD3lj/ORE65LNxy/iqkTZphzNjEaYtv
3Iaeikezh0C9a2OtLiEvNdUb7bHS5OKTUvd4eSAEZnjs36DfsOR1HTEOu4FY6C9qIZJnp9SSR61M
e8tNxQBdaKQ6/XWJRuuWZYB+iXHQq+/UVVTNo6QymW5Gef++kzHug1AV0XDOg6pZL3It1z1dN8rr
MdZ4Z9iqSJnPVdqrfLmv0uiKYijp1tmYNXcxkfDkmsTxhpP/mAdq6/Scb0VFABlx6PrPSNhs3KrM
PS+h1Qr+6mWSaO5QJkPhI2vrOwiZyWVvmgb895pJrEgnUnP1dOvItXhSaWSCAz3S7LCNWwl7OK5+
6vpSxz7THRa+QE8z5uXQxPihKO0uw3hd9XHyghObjhJiQjNOmbYSt6z45Hz6c9+XT1IbsWtf9PUb
mBe7/sp7NDPSzXuHtgMtGXDILpp4tppQ1uhPsq2MV1Owh3VELlNObiV8sYgNlJ0Y/6ySmdLXX1gS
8jdrTvAMNyqp/RslV7OLxSLkz4+7XGvf9KkxKZwRCO7FKi0sdMr100veZbHiZnNOKSUyi/oadlJc
kexU1j3rV+mwgjtNeJ83+fikzGUY+upgqq+FTpnCS0NtFsSN52PhQ+uUlX0id/ZIj06e3baLdRFR
cv2e9uXYX2n5AmXZMEMg0YY9M3O1VkadOqGUyuyXJBSkQ016A+aeP2nZrJ0rsTZJG3mCVwRuMoNy
39ShSbiwaS63STFLd0NDZLDXjzpxw+ilieXWVqI8mv1i3TlhKcqtquTDTR7ifSbuXWmf1NisH+pm
Ke7gMyadS52ezZnWRXXpskVeXZVhTouFTAfXrhLJmJ+QVX4Xb2wdo/TaaKeiqxxLt+QZGa3Iwi7Q
Jyn0yYzprxbdbE9c5XfNilMRPj2yEtbIACIM3ysTeTLPQyQ3Mmj7Whl2bN3NGyetvjZYFza0yCmb
eTLDvVo72h1ev/xspBK31UojPKHr/CZ44gXGPaShoeFcQ0d7/0PS0q7YGedYdJs4M0mynSgalnCA
oDjH1onb/l2zAryGloy7k3Zr+1hGnuJcyTLS94Kact6u4xj3MLKEbGbT4MuvDfOExnocx4E0yNvk
ZeKZW4M9j/2ySs/44jjbB3bmhO2L0urmdwLzsL+Vdd5RhuwVp/KLRJ8pDA+pMe4cvhw3qohL3H0u
R/02sNCzyOhb/WikayK4vn/QvRgHS6ShEagDXD6nmNpdpZbmP3Ue4LQhRhnMDGZohLT1DfyqhTaJ
Uc2GsvCE22HnlFl+7pTIUp/fy28y3XoVQI/Ianj9ieJ4f5XRzoWWJuEShMJULi2OfXthasODiZ2I
41bUb7XQSE54AT4YqXQi4h60QFZiQjj6ZDB2GTRuWkvQJg5CGSsa4hGBH1hHlhMfxQfvavVhaeSx
0h76W2t7lkhNo/X2EkxqsbwpXa1dRrbenhgRHz1Fwl4JeOPTW31l75+iHVIsaxZ5CUw9067oqTRr
Nx+GeNt3TbUtNI6SckR3zufv7qcd9Z0oyg2tCSL4+YisRzx+f1kjFjMB9OYSoFjFBClC97a2Zpep
r1RjIYvNhGD0q5w1PRjaOD/OVE3N9VjkZJTOWm1CkhjXbbSc6edqE0kUc4WMRtkqa9vV57/2g2eE
gQYzBomQHBeOXRKTbTWyMxEpX45UvHRBpmzVwT5fpM4n0x4DZ40F9vNr/jZLIXKvqWh4R3n98nHj
R5LTCVihCgcxClurJplfaCm6XJx+LZF/P7/YRzfIJLVGNzNDwQ94/zaELcaEHZcclNpMwB1sFRLZ
CAfvNqMVy7clnXf3y5wo3z+/7AcfEyZ+4ivpgiYG4NjVGevORDexReWuy7NDaOCeKAtOB5VxsoH9
g0thdCFxjuCe1dq4PoFfpiRzzjFtCnUKdKdsNsIZ6IvWIqsPirLMTnhBProW36xlM+FjRTl2ktnw
5G0afZfA6fT6STVmhFSNYpKb57Nzwuf7wTAhAJicHwz+BC0d56azh4/11uiZBCvTjDho5+Tn2kV2
FvE6bTZxlPE+f2kfTEu0UJPLyIK2RsseTbsty/QkrzNgFlZiW+q5vALXtdvPr/LRBEGAFVZKlZkP
f8mRO3SQKmzmCjeWEbT4sjB6r+iSQmrv4kp9lMxBvigS2oRxxJY3DospnFTW1anAheiqWjKdh2EC
aToJMVNQMox26M7ziTf90bMg947dP0Rk7C9HP7JNyqpudGkJdIxpfru0cM/7rj8xFXx0lTVYl4ew
2mSPo2HGaHamoXHmIIQRsCsSVBKhRKe8xR+NWhCWTDrcDqFwR/1scaF04RA2SzBbi7RXC33czigy
HPsxl/x8uf8/4vf/m6Fl6DChz4ZmPdK3QHnhAuYx/jmE//8+z2/Jr5iZD//8v4kXa+TGvxP4Vetf
bD3WrCC6CSyZ1Nm/+RYy6Is1hfI/MX+85b8S+J1/McHyiWAFcMhIM+kC+j//8c4T1R797/9R9sU1
Tc5d+7//5/H3yfmd9iva3Vgx2LnjjXw/oaJ7hqNUd9/mErrrRh+gYiJ2N4gURIBnJPB5emWSdRm3
ITkL2tycaULRERxhcDf2bZvhSSF2uxnyuvlWtQi2VAWSrLH8Jrdkpkwhx7r18s8H3n83WtF6IGI9
/vMguqub710+f0Rv/+vP/nsA4UsE2YgvEvA0Gwv8c/85oMAF/YsFGIcEZ05MvDrX+4taxP9D1yTd
AKQRsRH9icD7a0CZ/9KY+vh7CK4klY196j8aUOuA+XtHSM+yjrmWBeXosED/rzbMeg9TvDmjZ+Ul
hIxSqOFDqdASCuSVY/uZM171tPj+8pSu//1X/zqE3y+df19wnQh/2QrA2RtytWUrgDHOF4OzU3ua
g+0l+ZLM9fPn11DWfexHd7XO6b9cRI6UMaY8PQdZfzsuOqW4zh8N00cA3wzTc2jDa6Es3/C1LIRL
dEg3AIdO3OHPI9BHV19/1S9Xz7EczgmpyYGcjruqyPw8xMrS0NTbFj4yMQkmHjfsUtdZgc3n5V/U
onfTxa/P9qi08PfDPdodaI4Ejk5IbSDZ+s6udl2TBMag0Mw+H3p5uB6FdbAy08en68GcPrFSHh21
/77s0QYWb0AkDAp7wUzh4qq/zK+6xzj2yi/VdXUqC+l978Xf1zia8YAhql27VGFQDppf60TcO+Nu
bq7wu2BEcfw400+9vz+MnuO0pWQeZUeM0xSMpr1bZodu98HVQhWhLLnODXIdw2V3XgyHvrw3yJoo
imZzYuCuT+yDoXPclQMlcIoXZaT0lCu7Qb7uRmsHv3SftLJrZKpbtzxRnbAa3F/mqYhHZqAPL3q0
O7edSapka+mCTIUVhiylydNOGvQdpUC6/sMd+rebAAr+L97k0Zwz0K1iC6IDAiqrd8mbhI4/edgV
w8fmIsRAdXJc/ulpHs01WdikNmqpCBzJcivtvlCoI85IEQwfjFJ+pHkCRYbg6AfcgCeHzx+muOOO
BWMMCeMIG8zoW9Pyki80vF5U8UV8lwh7G19DET8bqcVn8B99dHnzjNCUy/JiaPfTAU3oJUwPSrwJ
1bPhPLs0eq/9kl4b0vfhHK+qy1wZYWX9Xl1Wt3m/0fxsI3aGcSFtHA8WOf/6Jk2D7sKulcccu+T0
KG0G94VNK/ntk2+3+047a3WsKaWbPHW3hGnYF8pG8apzZEhr1wbpZt4bgXQI52DaTj7yU7idd81Z
tenkre7PAQ6vckspLb5oLtt9Upx1ezAwtyZ/I0RQd7ovbqVtfyWuBUk8yY0ePqeP2nkETmcn9tGh
2qeyp2yWTSpe8xtyvoDJDjRzMGFcSmdj4k+7ZlfurPTQ79v9f3HMHc3JQCWcKCfjkxOoTHaX4496
ssf9JHAUptdWZfsK7Xy0j7k2/5zI86m5cR1rH33RR1OypI1CZBPNb/36+crqWgT3G4OoIvVbHCZu
NQBzbb4lOEhCppWhq6+LRN3NISWVk1/4zxS2j37F8QxtTkye6hAGtn6QsQ/IheP1s+2PTnqGTrug
rCJd5Y/4fg9hIbQNCV5nS2x4Utv6ho5Qi6VE3rT4LScsr5OuunGLZIeJYJpHaddHgxOIRNymid8Q
q+L2kTqcjbaSbAs9wYvV+KyJPaE/+ZUkyegIEmZUtVPg1Pb4P8bCNVrcyA1YXPi3qCQMtvkhjZRg
Wu3i1E00b+jnJxxwV+0Uk/0C5zCP9OtJMS4IJfDtNBeooRYCEzp86aaWVVzGQ+lLaUF1N76r4nYf
Ka1BrkyxJ4xIbNfYUpfYqsuyUq/wP3pd/RzZ35TuRAj+n7Yhx63vqa45OfEhYRAm+1R8dZzo2ZZk
f0r6awsnJ8lXnVnfzvaFjUDf8MaZh0/MQn+Y04+hSDgg5YGExzBQQvEca4pfYg1PNLYAoYUn3jpU
DEXSvk/N6X9YM4+jIXRYt4kpF2Egyh23hnKDMwMHBqumW1W38TC7bXJL3ZHpPdpblnXiPv+09zhu
bFo06rNQuEMqqNV1SSZTWduUejQ/rm3fSVGwl8Ng3JTV7YmZ5E93erR6kU03tBgU0zOgL45zlrfN
g9RhjOKlplW0yaSLocmvDYWV2lQPS3TmBJ9f+Q87oOPG4Fkq8Q7C+z0j/+wgdJXi53BoHdr4zfmA
FeznNujzS/3xqervt7CVPOZ2hws+qGb5Og7lM9u411NcfFH7QLoPOyOcKDir1Tg/tfVZJ8QPpqif
H9Evu2Zi0puSaGMlGEIUXCJwwvHWdma/iMlVUZRDwmwYztZVyNbW4KdkM2Cdz28Xfs8fLr7++18u
rrcko+cJW75pOGDMIQiu3tosDmlFk4syOZyVK/mLnjNFZVl3XsbZocidqwK2tmguy2U6LPkY0A31
VGvVuaZ6bZztNCybiCSehMHd3BImmOHkgyVXHWYyBpVd1mwl3p6Cz4kehH5wZ8AfHElUdga2xCwr
49Vq9zFvNgwxKPQeBtR14fbihXD+W205jPWzTrAXm8R4Nwy7xglKex/J+8naL83emrbEM1Z7ZkUp
2Zls6NCe6Qeas6+aejkWh1D/aui3vXrvTI+1/qPTvxTl3apFAjS3fgzd3mqDoQ1kYysruyLby/T+
TuuPbuNtM+3gpEjDPo6CyAiMeC/VWzpn3LRw6xCtWqrV88GeOYigKHpWKe1TTbvKmv6emuK5VqXc
1nKpRNnBWS0WjrY3Z7GJVLytGBcz8r+HiB4HcTnNWbCk2p3ZgFybA1leLnX7UTMfhqrcoaLu84g1
lM+9q/VDmhvb2El2sT290gfnWvZ85+QxnZWa/QMoyC3Rkw96d6lUTaDl5r2jlRekbr10tHZYyXSr
6KMrt3Ewt+Ymxg0aFbobx5mnOIRhzO3LKNlbh10OHTR+nZbfF9khfyOJbxJ73s0Lod6p/lDk0PpE
6SUpD0Nqy5xmKPlcjrP7VFjBnLpG/hbjDNLbCkP2tzb8kUT7hnY6YkOGuaBiM17Evb1JjWYn47In
4G50q9Hci4hDHRb3aSl9I7ORhNUA+9OmUBeiaGXPbgd3qEdsMjjZzLP/R9159catZVn4rwzmnQ3m
AMy8FMnKpapSsuUXQpJt5pwO+evno+/FtC0HTffbAI3bcJBZRR6esPda36rj7GBX9lWJmm3RCb/u
Nc+pY78ibD5kuUHTN7TlXSaKc4LyLlHQNyDlhToAvHITiHq5NWfOlPdd+oGGf7iaFc4EVm+zVUpu
sb+/gj5xoYCunZlkFb3fZVV7MjMSGpMkXumWuJli+4uuiru+OtU62luZl6ZMm9G1cvM0TFtVjveg
625ToZ/6ybwbQ+vFnuG1pOgmZJXU5Gw9GcaxW6XmdKlT5DG1ccVGdFTJAYZXtxshudPi3mi5spWC
cmfoqkvS8taMLvkk+zCyD3ZXH/Bd+ZH6JFUB76+4RiFdXrbbQYIaWk/jZ91p12FERaDtV5r8kZkV
8qCF1e+imPF76+TvJpo3GzFlchqd3KR+V0+7uUUqXQ8eDh4/hiNgLMfNr3kSoMJhS2XOe9Txf57h
vnHRfjW7vjk+g+aYdYyCww4lmxuEwSnseMHzAfCqfAMNjvGMewF9bV/dtAZOi/wuGAP0ySS7m3f1
xNCybNcKoWtkpitX4Pg6KKNF5w957ZbBNiE/J0SHlCPMzNDdpIg49eK+LZ5kmd3O53hUodEY6xGP
B3YZ3ktpA0ES31SxkAqBpEACdK7hcKmK29TqV4g7Xes+H2f3z7fgG6bjF7fgrfJgjoY5HQZsW1qE
kKQ4BNk+U+8L+YkVBggmAhbArTaGwCEUrpgurWO4DntW2URXNF17sZNR6o8JhrKKxS/2YJYf2bnd
5LXpXyMYjH/+oN8a9b/6oMsG4PvFSNEjGJMpXqsJJzWLsLV0OsNxUzQfO/1Wdm4Q1LpWXLmpem1U
5WgX+S4tuqMadOt8RE0cFzzHS6yehugwMsjUQybX+7riNkeNiyS077GwZR+1juGGMBUFYxZsWpms
NlJ2BNzQ1sFqhn3SDIo1cmK3HSJvJjgR+bRbSH5rgDNA7rbMGHV5n4d+7MzAndqVrL1m+dflCGCY
sht3kd+Khb1orZQJswQmWbuR3YB5quqepfETDHd3VI8V8ApQbddOmzw1lVdqc027XRbt1OSsq9kK
eyzlM0ahJFzCG4/lB1F161K112CsPKSDeGodd0radcE/36hYC4LMD3PTdbqnopNBAN/rrN66eLGY
dAGCvjOsvuUf/uppvameSHBotbRVODcf7UTZlCjDN5lqXqau3GBPXbXpzuju+uQxHFFHi6c6uhr5
AASao7TZ+3Nvu1nX3ut9uLazA7bPNo3dBssFh6z9aE13Ri08ItHdsGlOWpD6fSqhQutdCCSbJG3O
TlocoSF6TH2r3FR3uRFA10M0bU+eNlE+oNo5dqlbQF8Ge7nFyeMmprGasxy7KbmEau0lOeuqUfhz
XfpJDKW5CD2oBbTy3gUy/Wbf/DZQDg2pUtktHDAjewowH6XQRVm8DzL5pHrYbTEY39Sxc1V7/XMl
xfegkCNLPqk8uDTMbrSm3oFyuSrNDlsdAlDpDNEpWzXpQxvpH9S83Zlh5/cdIdY6tg4HwnaxHKKH
kDPJk9k2R8gHB1vCBKjqAEife4w3YCRYCVNPTNLGxkAdMRqnQjpLWX2uRnMXVqMX0Vqp+36rTJ/0
kmrfjFdXlL7ZiVNFC3uKq23cBZsc4abM/9ey6Q+NuUEv6yWP9Zj45nJiLu+CpFrhMHD5lWnF/iyn
m9SwPYFXPAjemzzedIj+t076tv1dhipNAy2J9nFterbTsE9vIR9DGCXOYurOQuK3MxuTiOHVrfOQ
BzB0VYFhqbvUk7N5v6z4DULyqzfjzSFinoZApwQg7ewEkAY+8oM8nfHCI0FsJ1zcc/+iZdkxs8Z7
tt87bb7rdmFqH4wSZuokoabsrs0Kkqo7w5d0J3Qo2cPcock1KSuM+UtOg5qy/l51Vi6CjZ1hd7dz
WSY0u5KV6mxHA+beOy3/3x3m3yImrAr8BAhsc1cHOrWx6KNGRQuIbkevTfeGxDwUXfioypBexQHx
vjd3/XvU099e/M35JJ1rJYZqS5uGgjBCXa8u7ENZOc+5jtW6VlfFNBy0KfSXx+gk2aHhsUr6e0S9
350H5Tfblgy4u4TOx9oluXVG4nnQasML+vQSJNT4S6qVS+1qNC5zmTy+swz++kgmv9mxNKkE+EZM
xk6hul/QLLLty3KuXyonGVuTMZJXmfHvPV3AdD+uufIiijXxQ+0Ss34wmZuNIFtXxmdM6wfDvs8X
AawBAzdqLpIxHaxoPhicg/78VX99sv8p4maoCwLJkcjszJGSXG5u5v4GPaSX8DXbNNio9bu19+Xd
+/mdpI394/dUh3mK5o5zYj2dlVHzEjt/kPmOy52VemnTfG1r2xWYHjmcaF4Rm6wDbE2xy/75u/6m
R0U3/MdPUBRd0xE0bSMt4Uyp6l6CJF4hftrkftbc465TiM/C0MjWI+Vj/ZvXfdMMyLIBsLs+2bvW
qdjYf1ze3Tp4bFWLDc58wLHqmYXkiSq9wBV+b7//u0f7Zg50YgW5PB3cnej70qUO2BaP9uLlTKi/
SYa1MpVtlrDldOBChPvC1q8i/DgG3adeSy4h9Wit0T3ixd+5Db+uC6LI+vHuI9qMe6PnbF1l6nMw
hH6rG4dYNjYpDIYylw+NNB2UwHjv+/+6v6y+VUjVeHYb8oed3agmLzatx9xs9jVQBuYrW8MaEBtI
0T/EHIb/zef8ZqpqcTkbks0IN3hzYl32VKPytPFjENpepLYXECYemv6a9Eop/LfmKvUtVyyPekOM
kiOxYx8O4WwcErplPW/wMi3ahXWQaVYqrLrvfMff3NW3aqHeUDPClnRpF1L6WyaMkvdUzBqr93RQ
G5noFI33V/EMI/jrmv+Seui+zPnffy0/81pWUxODY/+mXvnnr07xa4Nu5Gv39m/98ENoXv6+sPfc
Pf/wC7/o4o5T1Zdmuv3S9tlfFwi/lMvf/L/+4X98+fav3E/Vl//+z9eyZ27hXwtBg38v+1Eg+KHI
YKD8XuZx3xcvv9J4/PNn/5J5GAa6DJM6JZzIRZ2xBGr+pRviTxRwYjLU1m+xu0v+0d8yD9X8B6VI
QrT5FMCPvkGM/pZ5LH+0QJccQDAg2Kiu/Csyjx9nIYSDCBUXVBbBtLheEZT8+PYrSJmd2uh1j+Q+
N+11mCpl9DHRUrZSUbMhj06AdHonTutbYfqfa81fV13AbQr9DpJc7TdX5Tdic0oiw1NgxuCXt8Aw
YGdIJlqHgx7fTPC3OFRrmyTPLiRVWG6b5/EhbaKHpCDLxJGN2ZWLRF9/e4L/0lD+7Tj9YWz/f1Mt
OYyt34/lzZcmfy6m71+B5Qf+1ikZ/0ARTsQ50neUrURh/+8A/oeN0JUFG7o62EtD/ucAZmzzDiG3
BXfmLMI7lpu/B7Bu/QMmJ3p93BeozhfG9huh25+EbxYD9LuhRDifij4apS0vF2DftxlisxXklUaq
jRtMQbgE1JjFiFddD+TEi3VhNCfY5eJVEUW7++4WXf66xveamjevznJl7grqZcqFQEv0Nztwa2zT
BIx87LYMTuAqkSy/4IgNLD/UqolBOppOt+vtLv3S5n1evrec/TjVIxxE84sil5kF2Zcjv5WhLsSb
pflTggWwSpkuWqZrrm225aZshfPQkaRDmXUqOP6mMwCQrlIoFbfyezuZH/vY3z4HU9vC8ebDMDyW
+/RdcWqQy6yuJwlkQsI6J2ukp4GpGPd9tLiG/nzPl63gj09bMwkOIEOcnAINN9aP16rGapwH4sxQ
LZIicG8HdKxZ1RPp1GmEhHpDaYjLny/58wDDDgFZFTA1bii8WT9eshWj6EBVENZLQ2c5Owsj3ZGz
gi6/AxS/aUQsVzfWjJ/7zxf+1X2FEspzBrOJF+vN9rQtTGtSKyV1pSJozBsTXArnWCERWyWF7Xv0
359HMwsRGE/HRj66MMF//JoDU28Pxw6nZpYZhzZvP9ML7/r1LFDIDEq6libKHAQRFsU779EvbjAz
CG8uPjO+qPHmylXfafaUUoROhWkc6AylfjgohEKEyee8URyOBYyrP9/b5aG9GUeLXnfJFOCJ/qyW
neWepKs6x6dsyC+GUjJSyUB77zI/P0Joysyd6Lf5YeivP97UQmtZ5SuRkY/E9LCSwERDRYM/MxcR
TY8/f6c36sLlReT2cRljwQAvJpUfrwbDIC1qIqPcAUbHozXkGBByhVaIohAy5YsKS5FH0i3F7aTX
SMEYu66z3cnCsFmD7qIkGhXE7v35Y/18D6jHMEtCyZZZQL6hxL+bHrCxhGUXTORCwTmjuBfkk1t0
Tjqe4jhy/tqL/lbn+KuLIfxAic2KQCj0m5d1nmQ9EiGADacajUNXy/HGCDUoNq0+Vk9//mI/j6Fl
ccOHZC9ZJprBCvf9vGcyA4FH5AxHhJez0ZKRMZRXVVi9U0f++c20MONowFpRHrPavPlOXaCQz1SE
JUiQYjhR5sw28zgaHtZckD5oi8NXIFf5fR6AwX3n2j/Pt8T6cknw9cztuvFmDuqKNuxExXeMiLJ4
qfsYWQrc/Bh4F2yH9NRXcNHeGTC/uK8WVhaVvTJuq59emlqxQ7MIzByzzCwu0pxlj8y87+WG/zTr
mGy7mQKW/bcBumv58++GZQ+6L5n5xtAsFeli60lwCmpb36dxDwJat6s7hZf3X9P98Ioyt2JVJKyB
F5WrLvf7u6uWjTRI2kDf3s4caiyBFtpgJqAxAYCc7a2UzVO4GVI7G/2i7BlQU2aGn+MiL7YtZXFn
B9Mq1bZpnyjvdcHeMv3B5S4LDc5NzAw4pd7uZ7QydTpsfRAzjarccDpJhk1iGnQcFZVUP6tAf9eJ
IroAalgaK3Oxa5Mh5DWe0y+x5dSDawiDdoGt9e91R78tAj9M2LhjEb1r6mIwZdvz5sYNAoNuQhTW
kgxqf2i6If80Y3gl+XnK4uucFJJ8IgySgck+kW2gMhP05U+ziuCQDeIHwxqLrdpbAxQpaih7ywrG
0deb3qK9kjVi8qq5YkqGW2QKv0n6oV71zqjTmOdmCW8iF+Zz2TCY3EFNh3lNyiNRhBAk1cqtJJ0N
oI67lm5XKOTTaIIKGRCXim0bmEmyFiWUonWl2vw9daII56tymu1xEvXxOlzerUZO0CZUkeBDOH13
KxqF4DCNihfcxBRJ5CiyV0vJJlceCax1bUGcmatzT4JVLA3iUqazBOJUaPZBDfFE0vUHjOF1c26n
T4kJJgHok+j8P0+CbycnZnX28dAn4T9AUH97khNZKqIc1YUr3SwJpLBpSM3xSvM9z9WyWvBufDcE
MLfx72OUxgqlkdOuv5kHE9E3ndNE9grElRk9S6rkILYRE2GIKAagFs1Ni4q/UJZOSlJBIuq0SxA3
IaZUTGerFnHb0cQoc2MWkAO80HSiy9zOazBnR0RjEgg5E6TMOCa6y5oW3MIZh1ii8eJFPkm6nTsX
ebaBQIFmkzpOsx67+NOsDpK0ygGkuC08N7+sxsyPRQVJqZ22paiTj3KTLhzHIB0hRw2kp7DhsVc2
d7NdED4wQCdlTjyzrq/LlBiva8Klt0GAM6Ceadwd4SwkbmWXZrNJOhkYQ2dHzP1hH2h75gPLAzNM
oE1gWcXsZnE6yn4w2tZ1rBrjlGaRq6aSbK77SEJZS0BmXW0gL5mbKJrEmmSWBgper8wfyF3eVXql
zc88dLoYrQnppo5E1pLZiANp1bLyoFHK8uGe+QSE1dy3CG1Sa9V3U3IlylWLVh2fYvIVeFHm1plt
aS/nc+klRtZe4RtXtzX5mneqGuVf9LYnUhMAakszmAwrxQ2rRGxI9Tv3SIC0TZPZTYX6pnW+NpWC
+6SCsPUxAF44gXadbfQamrDcTmu1ftVYor/IcUBLEJ7djvpDfCxqEh2lTlubjWOvG01oB26+fEMY
SONWupRsYrtvNVeCydn4YVHr3Zaay5comD5JSYS+petH5yOO7OQ2kiAXlX1fA6OKad1mo6I9dTKc
T1guMEWz4NEoRvXSyEoLa0T9rCRhQfPUtkfsLJKC1GUib9NpMhTHIYzw05SbySHPDRDKDmTU1dyH
JA0PlF9WXKz5KiZ0yG6J1VrdDHavpDdZUL1akXlHNiRsxkYdp80g8pna3pwR7Ytl6BEqfRFuglBV
11VSyVcV5h7FZUN4UrjEY8bzawPky+2NJKSLj66uSjUCArKq8zOiJzeBk88pxD9RbvQysV2Tgdh5
zFqtQYmIO5hIkum3ktTtARJ3uV8EKXK0OG6sewRW9xGqAwrXQZPt0kbWIi8v4gWbT6SIP0OD/wAo
euZOAm5mxghDlhEJA4zIyv6SzxLNcjHKHqG/8ynsTQjIiWTycsdPw6LTKJPmLtCybtVl4wr50jqS
58cmMR4TTo7oi2j0N1KB8QRmxsg6vhqZuJAljpVnSnlKNatXYGINDq2cxJnBt5WdknmtVogzIF/w
lXMUTnjmNGIijZEs2gxw/ZyKxh/0UL/CJJXOahNdyqyr3EDFMjAY0UOBoX9nOeFdVXf1tZ/q+HM0
mPmuKLNjQjffAcLsmbnKMDWeKzE/p1ZDmb8t0uETu53Pjs7iJqThpRG1/jGZZovxrOs7Maspkpj8
VjjhWZrK4iDXOpjPYD4bwhrRUcRPyvy5KeIHO3Q+R6Mi3Nme9hM4NiapcGX1g2917aaeFehPZl34
otWfwtAZQHypZ0UiDrMzEOoV84NmdcLNZXEITXEqQrg9ilk+hJKibYwJ2ieF8spWnxyjepGj+MGB
UbYCKWm6ZMDaLqCpZyLLYXCl1fTK/u5WaPO9LafyWmqpf6gKKh+jAmBWFjlKyjY8VoyxLAJd2ii3
NfX4RfRYHwnHBBZVkRM8CNNtoAgt3pZzBrO3KudBuFESHtl+Ei6UIRqMK1P1xnKSbvIOrR5MumxF
RVXjCrKxF2ZExd8eYcnkJcq9ApJdqJU3dNjQAsKJXHVaZXEW0rZSgZACbuh9OJobtjozGwSj9gXv
SR9nNBerED4a75BdlOcUBZTTjTk74fiLHUX6jt0b3fumVqmiJorxGWelVq2SXBKfu8zoPhqdUuwD
3rOjXs4VZNh0rcCC80YBHE2qhjOiEWJXJaRxutR0Ljy3B6JzD2RPN37jLIeMMO4X4vBK4GZnN3Ei
6y+lK069eQYtmIEj9DM1PwxKC5Ug2LcNIp4YtBKd397vdIpFlPoc1zAEMc9NHPnVYLc3mZU9WNTI
c1dXsN7R0b2vZ+hxRds/JB1qVCO8Zuy/VlQp0AUY4zUF6k2nYXCZY8OjVBudX0nRawsh0xtUZsSi
QItrNWGONqg1EEal4Smpqlc1otkToVN0OkwHIiu+2lIPtbTM468cDyOYXoHs21MZfQY8VRyazMjX
NqytO93o6PUHNQ+FFiy7G2n25aqAJdcrkZeG6Rpc2oZd86YaUY4xJr6ouYN2VqGo0bcLFjYv7F1T
TbeRom+VcbjLi+rY9dVt0YrkoxD1NQ5jDA4RgepqZb8qgOr9Ejzdbh4alXoW5AczDpAdQUEMMoCh
URffzMzOt0093MoG1jZnFBtYgZhtxUmr64jxrj+UKYcLVEk4EUKAgdG+BhM5i+GqRjUTXT/cqHp6
k1rVfTCjSDKoWmzTcfhazlTHabcco1Bh3iiK46AizPvGytYl+atJ43LioajaIdYKoE/qeEjL1qRt
p6qumo1Huw03NQ7LFbsMaxe04qpB79LWCjdylS0PPO+erHBoPUvoG4kJp15JaJlvEJflaB4htTtF
8eB0+Ssnm4XU2Y6IIEl/hnQG2Eo1ZhwToTXd1O20p4s8+1rvPDGBG24Vz58CEgPalRKyiAM/Zp8i
hUcSOOUTNPpqpYIwLO25v45kMLiULnJ43dkEpx/hUjEQgtvMHXrocgKvGSTrwcE4gkgmsiNX06cF
GB7fpipI7MoY0XhV+TM9N8tNoYvLMQgQqgHO2iZNzoYDCO0ralbtoJ0L9tHQcYN7s6iPZpZQlFFN
pFJO9RyOyoHWqzinQdpvwf4ppMm3NWHK0oehMuNTRri321fBTVnm5D1QYMhySJfZfWCF22CcvGmo
fL1GnS5HJytKoD+QsBcURU/7WoKZmNZACQhfGLL6czxEryh/duFybyNzvjfkpoAwpluoWJqUrged
uzqnDNeoGYh7HAwwO81NFRGiPWbJ2mjUC7CylSHfAcqFFle3G5QmjwGntjHpXUXVL+w01kSPDEha
K4+KBiz/Yd/G5WGW6e7LcO0lkMOr1pDWYTqtB8u+UFV+wLrxOSl0+IaGT+XI1/vYL0vrbjTy89yS
uTDn6ZPVAPzTxofShjrbs8K25EDpg66vO7VJ15qdXaifZmvREy+p5tpI3Pzi6yuQ2So0mFbQmbyy
SNqbJBnZsAMKQ4kLBjQYt8BIoJoWtDANvCLh2NzVdes3EqJym3rayoAoukK99bgINVaWkI+ZJN+q
oXWj55SbTCEdlLJL/ExOuz1EaxjXgw5cOgsPkh4XG1TU3KBOKhBkm86nmGqPH6QECLEUwIJ3pss0
JQfw58fUFMPNUJSv1mTAQIUrfixtduTspj/YeX2BzV+ciTWItgY8TtKWWbrzGaabFG+1KZAeYk4l
96HtvJh9RbnI2g1yfWub0r2BD7hrKRAKU/8K9hPW6axxdLOsT7KTkDxtVjlwvlpZ9dp8iknyc1UW
AbbYwxPl9eee3tkqaKzKNwt7YYTjIVLUdVlk80bMItkDqkcsZ4Pek4in1mtsL83VCkV5A0ugcedy
/qSP0r7pKtWNzD7yMs0irWNg3wAowCdN6iKlcea2AYzwxLR2bNI2U2K06wXrSdPDyDyK5mewHjTp
SrNe0265lnXygqwfbrMUnctqYZB2gmAHu62/6kp2JSqKyZ86ElLi6rElGsCtJ2I1tPGqVI6+q+xJ
e5AUnBbq2BFoEIST2yut2A/jfO4so/MkNRzWRrhgJetp8XhF9XOS90c1q04xC9i+niG1aZx6PNar
WF5oROmJcTcfRDw8dQWa5SKfmOfYjsxMoUfLicvAyxWz2ALTe5WgbO+7zsEBGcXnugvOpDHsx6Hv
icFOnE1Vdqw6kyX5kj5iBmiqcaXYEYkTqZKsyDVcQLlm4CVNSlBDkj+Sy7u1bMF0xsyykmvLn3Kp
OBJ9PCORXZDGxUOZS19mo7YvcthGJ/IBpj1ptyoR5TxmUSqSn5ljeNKGei2nwS4a1Q2NIelpKLiw
mUkQxCzeIHsMNkUmXRK7wGQykeDRPZZO3ILZDXeW1RDtLHlyh+akFdqx7Npr2aOoVav6qM1EhBoT
vWAsdCxebHLSPLol/+q+TITuGnNzqWXj41Q4Z6fXAADLyq6xuU0QDoWX9aOf4AjSZ+mBQAgZX3J5
He3wtlbK2xw2Oxq/+EkmfVMreO8IDzoOWbnkE6j7xnD28yx8UhFOQsYcX3GCYaleRx2UJ2lJ1Oub
DS5snzrGLpvhISthW9wADFcV17SLCfCUMaBodXZxHlwVvQhdQP0pFZNg51Q5ZsDxMc9y2wszxRcK
h1qR2pyUla9dJZZ3t1JAIVumb2UWqOuM7KASF54qc2YtB83mjKqmJdTtcTTX0tg0vQuX03ngwNjd
OXIQEYIjS2kO2r6KmFWSJKiyFU33+cbI2EDfmnHDMj11TtZuDcJVToAhU+Q9Zf21hVTfrqSmZcuI
JEe7UbOmpJoVd7q0DwQ1HzcsDfUzlRzjURpysZXkaLzpNDSuG4VEm8cKOem5im05cGUllrJ1bPTq
JaikgMVaGQJzVyKu9DtDTW0ABKFde3I79n7VK/flQN7YsTc6696suugCZyT0+nA6z2pw79jTdaE4
vQghdPiuz8x3FeECL1ozn0er0VaEIiR7gqcy1vooSbI1+IruSXCDGGGtBp6xNDnxRsPVUPN+bVHP
kloOC0l0CqTwXujA0smid4XIbgMOz9ncX9QQ7b9ZFC4x5L2bO8YZUiClj6lMTqqQ0sANgzZ4MaIk
PUdJ5ZeJhYq5REk+J7Y31fpL3dgWPpgAGxZNYub2ctT5odlwZYmxCxKZVYbYlv2sJaFPKEx5LosG
NPPwIY2/+XDk/r6x1KfCrh4tImrRCCN8j6rIekmEIXHmCBQsp8l8iJ2Onb4VfYhSo6b62MjDNmcu
WWWt8ZhNdnaXV+FHQiJVxlxVGquU76RLJeLFrNNW7Ppq7G1A+m0KBwoHz7COMCwOzejlkIUAiO8k
rb6Ne+3czWQMRUINDrTXX8o0QVQeT+IO5lk+HHvRF8+cy8KXumiQR1a4WvHLZrdhpVLZjQVpOZ1k
0EsYbylQelNo74kJny9iaEtXIuNoU/Ym81micJJKouQoF6Fxxwv+3DbiErObPxdOQ1y77ZSpTxaO
9MBBmIorpPPpbuoAFrEsNquGhfW+yjnjZfOMn9rqp701Ox+AdEp76EqXUEs+EHrQH0q9KP3IcuZH
CU7GambT1vpta8sPGcE1qz5KI3+MuvzBmSkgmHFu3BHhwVeAzo1QXLN3oqsdTxjmeKnI43klUNJ8
NQZjeOwXNkOGia1WZPsQxTkgeKLfV7YhklOG/pmtBF30VZyQQ1ILQQKAekBV27uiMoyVPba+HCk0
8VvxSrAX+co1HbSxeaazDW/OqK5jXY7PVUT1iTdmTUgYyQSpHh1ojxR+U1f5biB5YWeXWb6Nh6Da
lpUxPGhiChK3ccyPqtKpfs0m2mUrpax1J1eQEqgE1BHB7VuO48eUhmDc4QTUCtN2BzGZwzentjzN
d+ZA0Empaul+ltthzQuYrgj5GFaWwUamsduP4zR+TbRiPdla4GfsFd2sV1XcRZpG9sHUkhkz1GZ5
FzZyLgF6MZtTV81UrDRtkB90RK8rVa1i8OxO8kSRBFD7aMrCXXLoD2os5A3Jx9TPJHwFUddfJo2d
dGaY2W5Ig8LriI0k76cRw3qQq3Y7Veg5icpQCMFQMwk3qZncNLlZ7eNQx+FYRlO5BtkbupMdhneW
nBonOMVHKVdzD55n9pR1cfREpAXhPko7TrTcLPlZjbBOEimlfSHiU6FJoAnS/cK4eXacJNKPgJN1
nz46uQBJ0yqv1VJp5rxUJ9CbezYqvDuh7pKtljAgJ8OxcUWmE9tFMVWmtq7mfqCAZFsdBoNW6JJ1
LeW4IDek1xmQ26lpqFSAyOUQxdmnd0Piq3ECDpPJ4WSOHHbcdlgFeyWKwUBgaI2wVsjUdvdKp8T6
F5JvBt7erifnxMznovmU8G+OHzX0+toNYlgtfMHnCUZNnjsz3o1534a+TFvhsc27b10Jk9kOqnwB
qFy1sWOxSNCLnNj1d+y1sWvWNeFiO9YKs+QIZIbxnZzr5kuYh+al5sCPC/tbO6Gp0zbZsT3FqenA
lN/2coxlMBvY5O0Jw7O0ddC16bjFCgss28wYVEVq8htiEBpY5UnQ5acQYknJPlIFWUTR1Gta5Laq
0MV+bKaMVIRaF5ds6pNmrfWyto2GwXSIUIsCzlfUHalnN5j1XvI6J1Mil+3yS6dKrX4GLK/nGCFz
3aBVZsigqYjlE9hPy77eUpbHSyMiU8aTFHa5g/NFlqj0IDlN91ocdJgoF7pDI6kex+2NMkvXSRdU
ZO36JbesjaaOG2esbsWYjh/LhPKzo7xKY0KhsD1DNF4PTWtSF66Ybhyl3g6UmK8z5VZQGpFy4Gk/
wSt+jIb+i93JM4kS4/zUZjE4dKqRmE1LNkHU7jhxUW/wiSkaPUIZTG9KKLgsh/horZeVxVHzUxON
5N7iN6NtFLbKmlM8PJRBw+0VNp9jx94SjIdjqjNvShB8q9QR63AI6zM/ot9RMk/vNac3HmWlSrZI
Ul/sTmfpjmZrW7Pb9jlCRf0qq1VrX/JZV0lq2TxiypR+22gF9bp0cJxso8tdaV4JRrEtL3EGZgPA
1KS36ANWoqKaBK+IWefasbfk4iXUx7B20yQedOzNY65Ra1jarWsFze+4TdqYA/3iZ7O9As61WJUA
2C2Xc2PfU93JnE1ZYhM+xqSDENtT2YbjRk21pDyMtWkdilgixrks1CJfM2DwUWvDIOSDlbeScQ76
wTK3ahlLlq9LSAyCYjbSkwJa2cQeDeyCjC6KE2QKL3lCgej43JZVIxtDM0IXFjVHOK7LulPTKztm
Ed6D+8q0I9AOpgJzkPjvxCxkr2S5dDpPqxaf3FwEx0Z3cCKJwsENHRl6JTO72KG9Ksl50Y45qQva
XaqNjXIg86rNtnKczePWzo20Irfi2zQx2EmffxpMs44v6O2T/IQBzyo8GSoGOWcaUS7zyjFzWTo5
JvEPW/5l8lKCJsoOSkdeQYcv6hzqDScs1UqnPXkxLIl62p4Zw3O3bgatk3wNocL4iOHJ8bVGVKQB
SP9D3ZksR65k6fldtIcMjsmBhTZABCIYnKckmRtYksnEPLtjenp9qC61Vd2WdVmZVtrU5lqRGUHA
/Zx/xFhOYrkVVRXwxkNpdsMZHdm8cz4/ejUKTEndSFLJDHuZMnfebWmTk7To/Qnk9saVypLFAH7d
ky53z+GtrnMHC8zkV2caJrEw9HpXfsxgObarEPq32zGjZTEajcGJRB8wGzXOTELdnoe+k+/rAq8V
uZ62f2ufFH448+Q9IYlf7LBa9l6PeTbH44woiS1/GIozEDSz5TSo9aYZuoyhLudZcEe7v65wyKkw
q7zgrl7W5Wzl/sjSRYs9awi1aElbrgUJ0CuTO2VQ48tOq8SaVtL3ZaCsHmDYb7562hePenBv0qQs
P5dUrI8Gkd6P05jP+Yk+tiGSxpaSZWY+a6tB8+OaeYw8wwPIqWQO5jUm0drjLDZSbV1yjoj+srCQ
nSxdfVepURxIpe6frcFiqwGQc/gk67b7xYafAX+05wz65CfVofPBrILxoBqniaq/1YmZrcF3iv2M
aZa8oZdtMJ3zNtr5hU7D5UGyqT5InrsIn+qb02wWdWOetj4rUASIM4lTDoZjfS0hWn9klMo8lkK+
2zPAzixq/1gvU/KYJLpbjqW/PtSk3XMytFUkraa79YcBo2mr/Psy0HQKUMMnsMlWJezkWE5XA0V7
J98rg09ajtWpm+b2RlBOdWcnpg4lCCXbNwkhXrafdn32Q5iJfU2d0+dQWtURqd+VzJPlZqWV5MCN
oe4CJe0L8qIOhmnofsm8zJMDqbLrsRyoaghhx6c2hk20j5XbJ/nBlbbzqY0s1ZFBLJo4jmXNE1bO
3vqrl2Uxh0ViWKz9RY5nKvffM2dV7yRfcE3Y5qPBT7q1xebdaxtmiAGj2S4mzHFwWKHM7mZGkXg0
mum34/bjY7Nl44Mx6EshJLiR8GZ5BlAAtXIHqphCUbhEHJXtZn9k/UZ9EiFYR7tdm7vRIbFhkOgA
iOHhao6ELspTXZjV0UOok3LwbBlhQZ4fG1lr0jAKrw0FSylo5PgaIVe3gBMTkIbmjMiRDMyQnFGi
jLLawl3buSbo/pwKXhXfP5AlKJ9ts2EdQFGJb9ENIPWyxDpllcXOTkuqiT2VAsLNMfvb1JiGT0mH
111RTt/abAKyFHqSYWedRrJNMEJj8iC8uG6Xq95jEHXLwL0WOVhWsuEscYg3NmhMSLC2WHL+6MbO
Cg7J1K+3OCncpwYr7CkYuuq4bY1/B4DjhxRlnekAPLO/5fFo0ubQmcsTmhADq2CDLRBWjPE1b2Oe
f+QRgVnEPU3ab6Nw980tcel4d3kSw2Vp5VOSowAg5b66CoYpOHeFTs66kCB0Ob4b32wvvLJYqLPt
AzUdqHYK9mgW3vBoOMmIA5TsBfKRivJZ27N4n10rvXNLutgm28rAcTzr3lqCH6W346uirouTdgXd
sC3aAuR4hHYw4LPbjda5zLFpJFmpH7ZO0zxWVyR0QnF825Tj/a7L5rsqiCIacJz+mgpL3mFG6sew
0yhQ5aj5PXB6kN1LZEKJR/5sZQw2RXVZ5Rj7lZjos3VjpzfOS9JMVxREb6Cl7sWy5j6yd9N40K4f
o0WrHUKS17ouv1yFzKQ1CDpZO4fyGPOmpYrcYVxAL5hY9FqYvVcWCINqFRs48j9gg6tDszYdTrFx
uSnZxsdwW7InoPDmejGrp4nJefJrbCntyDphaOhIInyDS0uqCVDTysqc1saaXY9Dn8ckQqckvGSK
PwRnImU1XMA1GFY1bc+bObeHkkP0OPEQR7QBI6Uyg2OqnRfaxz5r9GKx64v0ACF4ZPYSr0qUZ6D2
4lIH688Od/bR57v5Nlruo9yecyfy7PWVbo9ZhF0+Ixmkrmitw3zxs4ux0a2V0PMFYEkSFf8PUXBW
TvVYHPyExUDP3GRhTzftdWWwVrfTbLwsVJJeLD2v1ynXczhkujwHoGmA8Mt4j6sOQElWQwRNnF37
pSTFBaHmnV9RmuEAO1Mzap7AFFlCWLsi8ppQ/gWTGRV93b3kpoFciUP12FS1G7fcgrGzWWS1GbU8
dGAvtynZszHxGkCCuSB1eZTBNd3m3IJu6j6ZiVxvtlX3r27CEluDVL4bnnG1rsalXTX9c1PRtjeg
2JGpyCPTbv2gtRtcewXNdXtM9LkfDBrZfEdcD73p37Rp3/8GPDavc6NPr4VoKAHGXoZeuTDvUXgZ
yZHzDNYBmgzSJ20iVxX1uVsREQb+PjO2pGAuC31aa9UEsWUZroK3cNWDxop35+fQFimL/0tndP5D
guIUfytYmJVuC+F5a9U+mVb3y7fH5masuA5jWgrbs+xa70ifQxGpZVWfgYLlrxBVhyx3HM+U4xKH
pofbFZj7KZ0zmOGtTnsRTUC9F2MCatxHRhigdjomPdUJiSmXE5iJuMi5MkK6oPdebARYBdUVu0tx
HC/esmAsHNbVv1DDl+8kd/tz5aRZzrzVwfPQlrSgFl29HDI5Ep6vNF70FatlVOeVOq7I1UjqWdUR
bQJvW+4Ow1syMGKCfWDkPkzmRJwAyJ15vQyGc0nBVKzIplDt1Ukt8w9+/+CsBmYy+m0d87VzvfFx
dhzjtcm1dTvQbXzZ1PZW9H59u7BiPdqFO1xq6qeejJqW6bBLa/vKk70egNGtjfKf3ZdoN0R0KHNZ
b4H2q6PLYmiGEzA+vfNkDNck6KUC/DodJudgqHSIPE+ZOmppkP1aqVrWx8DaktesV+Ufu0wCOBWD
u8D3YRqUoniVVuSp4JHPWzMIuzYvXuhFcp0QVZxFGF/b06PjifFajWN54kBjZqvcDQ0Ye+OM5FeK
eFSbBE/YEHJ6IMzlqtsHI2NbIEGE089bUcZFiWH79z2AHubWTQzih4OmguGp8NKL3zRJxEbu2Wer
AWgwu5rumSVroTycZSISJZs6CsYFQQ3fpiooLLMkMq0uKy/0+YpPe5xppA42zgfXJs8ysbebLoAD
TKuJ/MfZSN6sbfvMlsaHkYf7Ll3OMcpRb8qSmBx7MctYdsbcQQ3uW7JDj5g/XymzS8I+KG5bqT9y
HnLQxCW3orzNJoRJrn/sF6dksem6uqbEc2zuXRRTBJGlA6ce0/ZZJEYf5lYOsoSplFwPK2lPIqUa
KvTWuuUz0WCFBMl3aPWUX8B4eTyQ4za67nzMdDPeVgU9xgPdaNBXWBSQZHuhKVC3FIMbxNk61FcW
S0NkL/5XIFNEDogpT3Uv1FthiPQqaJOU8k3VD2fgqJ4XCCEEy64Rrv2SPvB9oyNCj3ddLgWtVs3c
TvGGEScusxXweOOPZGSqw1If5Mb13hH+MrXsngevJmCA/9jcbo7YHvyAihDIpdTYKJQVcLQS9pgJ
CtALftSBDAprHj7/uOSquBrThhmd/0ayIYc0BHJNhlKlkaiwkKTnybPt4eCa83RMEZbEwH8UuTaz
8zRDM8ZYKOCHpIMIa3F/TrZLdoxgCiKWxZU0wI/qfWvoZhN2VzE4+GQ4NaPRvRO3A6HatY58H1wD
raAc1vpWJW5xPZsL/w6GvgTOi305JbX3YEzjY2YDaY4V5u1QN+12lQPA/gsltrX7E/5ZcolKxyPn
Xto+u6//F/l322rlUMT8dzn95lMLG2Eu9Wjp45ADjGFE4Mzat04lk6t19tUvyHoJEaxGmq+J0HKd
85wkRIv3VFsS57iuy0MAI8k0VixNGW7K1hYRQiozvmu1Qs6Uuq3n//AF/FvGvv8Xj+o/ef9O3+3d
r/p7/P/AyEoe/T/oeXej7N8NsPsH+F//4yX7lVe/mt//aPz72//l784/0/2fVGagBfdRvnqo1/+P
8y+Qf0uvF1yw7n9Y+P7TuWruAeWItHegFf/fnjP5d+MfP4zTGV+GsGwp+JH/VuL9X6we+M2Iujel
G5h7YYmNDfafpPSssX1R+8V4nmpD3RaWQJVbbqTYFHZWZ/+eD2L/Zb7n88/HHoVdwP2LSR7aI2cd
t3uQDJqKjcTqz0a+pBw/oKazY+h/0+j2t1/oY/C1+B/k+PIv9oRC6Nb2h3w4W4EBkhM4uQFjH4wh
rfPNw+IhZ/uHPzxaxDVtm//Gzbj/wt0KQQUVjAnF139RV7eizZpiqfiEe2sfekdwNjPzm4dxgnxv
kyyNtaW73ym85b/4cv9i+MANwcOw//rA9Bz+kH/xLQXs+w26M75SqmUJIkqtuDKyf/Vb/svzwm/h
g/FtYpckdf8v3ygpZM4Ct96f+2VSl1z27o86NSzutbxO/8WXuf+sfzg3//aJ/majQxQvfSaRf342
Exg+CpXn/rzXjuuKA1xNIwc+qblZmTzNTfIvjCX/tw+3G8wFbQF8k3917wEpGuD3dX+WATNokmXZ
2SR/4LRK9+u/f06ohfqLEJ8XQXrubgXmL4Z2dncK/6OJBb+HQjvfEgrpz9MtMkzjg9UZ5XmZqe2x
p6uWNTiRRAY7C7lvXcYaVvjSQgbhGL+NIDB+EvYw/B6KDUFmUJVbCvMYSCPOqQPcO5U2PcduXS57
HaqNNGpiin8mqiE3WC8rUnId0YtnVvLlztosk/SuPl/f5ylZl9CE5Vbh1trisezHQu8uTfvZVDle
H09SqhiuKXg38LGou5BBu+lJrdP1BO7mgOFSrTimJHDYcJoTGcl7pc1mEZiYolhH2ONBy6NdrhT/
LisHDaBefqpZErcGvY8MA/6tTURvof9OC3k7w9P3xG7a0iIx0cqsEgaNIhfZkT9JAl110DSP0hBe
jNuQ3cOZBCvWp8bt5jc9ez005MaIPGOMzAPEnoqqgvowOV5d4OsNArCWvuk/fJnTDrXh1EFWgfAw
QMkzl7r6aEhPLgzEUh1Bo2sz6CWy0MfIm9l0RuOeDnZzumkp8gZETzKZXxjHjBfC3xw7RHykt5Ay
UenE4Glw8nyX+WHeAHdZnzEhHF1EndnF7YrhZ5+YLlLO1CZwiSRxSh22OFeIdkMvGJv62rDWeo5t
s8CsDepQELfsdszwyUxqJHkvUqH3W6rCOZgmgXpHsMDeixK7NoMoZ5cwn83GZlAnVhO1PXSrhcJ3
Mkv9bi0if22DUeofIHJWF0tKKPsw7VZwksGsm4lEpNr1b3VNHsOpzPomP7CtKRKl6hmQtqZ0eIhl
mprrp5OVfYUQsTG8/MIPdh6m3eV9qM3aWg/oVJHODyX907QctYn7uiJunOAx8mo6llZa1tfC3VZ5
9DXlT6DnwSyDnwKpDnpEoPEpuMlm084PfpqB1qGA6fVp6mUWXMwkcKlLJ1s2vRtr20dpBGFHQ2q2
ZIsPdJ0MzaHIBHaMMLMaqwBIp0O3wtHkWwOQTN3lROYR6IMoOx+DxzJrfX0zpNNs/mhcoUkt7K3g
TkNn8Ozuht6nSgTB+GCvPJ5Iyd3mFZolzSNIN7ujrn6e7aOqOk3U5xZQgN5YExJdCs+yNz9zyttu
GQnW6qpENmc8R0b2NMnU3A4Lr0cd2SYtn1dObdu3WQWBc7TrYexjlHZWdfAXr+pfeNqD11RBqeBC
MNVrm6emOBrZZrG7BWSo4Gpp0p1vK7B7yRPWiex37xPrHJklB+LdOEhZEVsr0TY7nLlbWFfgMI+e
19lzmPZAPbBrIgGyWi0HkIbZWyxneyIWkc8pS8OGryyJLp9qp0JilEwAH6Dgd1CcRXdAZg71N6gG
PaxbCqM4J2IuSc6HUzKiosb6f2zcWurIrlHT3NkVHtTQLeb6e1XZciJR0wB6GfziszH7dIuclJbY
yB3qpD/xtuuHbki7Ns7HXH1RMp98moVBmurit2sVoYxLaUSXTV4cRlrBOdiKBfihtEb92BkFjgyR
COPbbUGhTtrOtrcuQwd38Vxjww1mpxZGJ4LWL2s5I8JtOZBQFcLFjbEqDf/RrxekY1DdHa3gTqMf
RkMxuJdlasqjbW7zFFZZiux05fPOEeSFfUVQBPLN2TZogl0gzjMAtKRcQoe7yb6VTZ+pSAEfv5pa
Lc/dsAPJSZsNVawn5Pd3TV4abYQDY7jPAuUz0+TBng6pYZuijgXszdZt6qFryMWXp9Ph17Qh04nN
dpUDNQNO/6wZmdhNZWYxqqyA+CxGXtDdpiPxkuR/l8QzGxmMs5zWkUBK3+mucrfCC51tY0A12Lp5
6NM3QuZklfA52klpihSUdH6BZGUlj0NjoTIezZlMS/QPlB92tnSiBofz7WBhxcUIWG03xM02MtwM
Y3nNCZb/3oq2+mw7q6CKTS0fgbd0J+6++t1tx+1djEGFgCDAyx/KKvf3v9nMpQWQ6C5XNly6g5lJ
z+QsIn+Etx+3LJ5o7J3OvZqNP4s5+vfM3ukY5XLJPyD3/I/KHoYXJSZ/BSXviwHD0A7IjElp2ycL
vc/XXBsJcZEYwjGp1XnxiDwMPXUytlCzNSqIb0s0Kgk7H0sZwdZj9yNPUteEL/Dd522cu5/4SY52
rtqD7mDQtwlJJgSGPXyCsZc3PghziYE5ooRunMO57vzXrunLF6Nym2sAl0hUDTg/dd6EiFP1nVlh
oSz7o857481ECfOmNveGLmN9a3QFdjBEleONGl3Ybp+WCm2VI4BDszU6JPoyu1G00SIG1vUTAcDb
NU3Ot1jf9aEerfZWEDQAQjSQgUzooTq7uzdKJkYQIZKTceAa9ptVi+NsZ0+d38mHGqTMP9rV4v5B
aVPcY7quL8Dpi4vyDNGITxnKQW9A9ra0Wywy5SsPBT3iHnXrLzZKwYO5uo91MOuLI9A/Q2o210Xr
gVDRm2AP+X7ibvLD2Dr3tnVqfqaCeroYUmUox1rE08Sv6uG7X3zryzBK59vSlkhiuU4+99nyls/y
T9FOuwJjsx9IkDbBBsHhCBPrv0GPzPkwj8UaIHzebReWHHDHdRrg2W2wY/rkgeCaMJR465LOvCu6
Kju4g6suBgp8fHQzbjrCMoVxrgI5Hjcbpw6Qo7m+2AoDJEFSwFx5pdvyRG+u9yj5Xu5QJHpP5pJ9
wU25HCzEdl7X1ZLedpZMt4ehG4Ld7KKo9N4TnHM4dSpBqtW+6wemce6jNL8EJjmkSS6S5jzj0xFh
r+vNjwk1pINst9NQba0Vwhy4xlajuOk786TmomL86FxCpiv8ANmcaes4b8322E05L2qVz7WIq8rL
BWvaCrw2ECZNX6GwACTLVqHLTWzybQ5BKe/dIS/riBHLfcdXE4Tr3LTTjdMs+r0ri9H/YAhC7N22
c/Nc1qX4rFXXQpCXKDNjVVlLd5cJPPp+OQ0TusXe8KN626riXvYou06bUwb5leEgLvwQA7VfvzPD
Gu2rtbOX96GUdfveYga+LL0AqUdVJ6DdShMSc4MxXKJuSkm4T5iwMfVZ6tkJUMBDFudEj9pWKU+l
IZm6ZrPO333R4ZECcsLXSHM4dUiJ4kNF1pLXH0mHajOEgRUEdveTivrW6v/UKiVaILPtC7NO92Qj
zRdPBpwP45btVH8gukmnI56NXmZYV4cQ7LaoH8xxDd6tMkhTRBBN9wYE1R7H3svsSJeOfh1cdnE8
Qv1eF2IGFKyXuBWZvWc1kOCb0H8R+jxcDbafweNVT4r8yxFCP/ZjM+1kCZfL2qo8TvqacPoRlbLN
jocbBDPtcaj76UfpFOvXiNsV8BMj041p6OR+6/bI4NEJ+FMLv0uW69onvBwdVJ4Uv7zAwtAInI7b
N6Bs/d4vCuPFG9B6RAy1nIkEzPfNPbLRUtF7ZKfvvLFMuwNWjLdFGeTGoQT+1ScGS4Ieh+QBJSjn
irk9E1bVMsei1Lyh1RQta2H0wVPrL2MQljLpXldfI+dXQOhxmZDVqXCmgiGrboyccp7PpKHOp9zO
FqpQg/pxY2vnlQaPrhUWTtOAYstzL7mGf3sryWwIA6tYf/T5NMD66vJG78aX1oB2HNJ9E5uhfF+N
wqjC1WO6kHLDpiQ0A/aSoaKZrNn7MdTBI003VRzM1njs5ND/WZrB43tg/zlrwchLrSCOeJGptxoB
7Ku9VacGCv1qG9oPUxD/OTrNvV9bV0WSx6ibas5x4D0jUDcdy+EBZzU0mHD+gBlfidxjnvWbU5Kw
9FUbFKVfANuL+2arOHYCrlRSlN/KBoKkVRZl950aYmon4mDtQ4pp5Z2hxjhZEEiE8DqYudNoW6Q+
eVb9g0md/FVDnFLcp3Hqr2OU+klsFubDhiiD1i4HZ8k2F7/6QGDnkvW1WzovQsvslUxwRMyobLDM
ieqETRK96Fb0V7nlP6wm5zW+qdYP8TU3uAyb4IeeVlIkUqbrZOvus6G85p4Ywz4nzL23vCZMGe9v
GwJijlbjrqGebRVRi4SEa1rmp1IJBaOXnYdEulfG4M4n/DjPPWNXWDfZxUfZEwcasHqaZ+vsQCqE
nd3/sBsrJl5akXOL/gcZdhOrDi0VUTrPY8aLXWimPNxDYvsIZH8nnJ7VrZrTL3489uyKctSV1DU8
Xd23MIvrZUygoLFa4zyU5Q3yA+qmybLtrRYNfTUGZEPzO22E7ohRsk9vm6wr6ULF5Oaaxw0RrLhP
/Pxor617QOz5aDbzc0ptdrxIebv6Qt2SPmM/o/haRgQYrXHldFaCnKY0X6o9AulAVwORC3WHUvto
aPvK1DiAD1RTZ4T9s47wjpsUpWe5mt9yzPm4phDdvdUoCjlhqhQZcmDflbOqXuxGToeZsWhPZdk+
fVF+g+YLoIZxTCnFIKc8YOxfDeVhzU/iccK2OYx+/1MHyMUW1urDlk9jrGEjCzR+cUVqDclTxnpw
YPa3+Z0zSodOvgRHJ7e6o5IrS5wbYIdFgkVWgBFqz/RvJZTwTSIQCA4gDMfemI1voiw4hb25u9tk
/YdXDdPr+lTYrYqY6W5Fwxgr+iuF4wZw8Jnt+6U3K3kTtPUr6R+IW+2OSgyVB6QAuBAeLqhgZ7yp
MTtWhdY/ao3WAM173l1VxswaTQgG1CNeYjv9k1bNcmj9IGbHsEK9+ME9jFD7LGarupR1gBdu5T1J
dWVjmJ3K2EuGMrTL4cnriSvghMKbJ+q5/b2XLj9IPTHJpTjknCy5ribVv8jSpfQ9paeuHDkYe3pF
KRlwGgQfCqqdhTV0Zfpc0jWBHdT+YQTZa+DlEByTINOgX65dzWXtWdKH/R79R5k5zQeIUfPVlNkV
hHp3V0Efom3gqWsT8xpd95Ou0p/tVlaHSrRlmKiEK1dq8VMkdfDeWoUUoWEv1U9+x9VA+vlhGrX5
RcqBjGeG3nl3Ha9nntjxhCpjYUUi+IobGR3wZCbza5nX01UjSIYsTbe2bz2lsYXzuCYB+ECCOLLK
8CvZHlLuEgCLXGILlVFpgg/n7E/3QpUj9WfBXB46b8A+7vv1T7fgRy26d88wdOWjnhD9Mff7UKGw
RMre+CPgZPsUuendiUB5fKlF81K1gfbQ8gwVZv8dJEaxbJNRPjaKqamAvWUW5jMtMlmPYPIiToOZ
sjfPXr7kvE4M1Sl/aZTAl8YahnNGUc0Jm/M2RWOhxssKkb8eqrGY36Z+sBDHI8Z+6F3VLJHWWf1Q
buszingOn9Wrb3TJIIEZWqRbDCWO7GQ06vy06jQ7ZNiF8ojXM68J7SbP7mgO7UBkdZ3F9pabj6pd
ANc8/Fyv4GzuRy2UvkvrzezRoWTrH7HO2wE9hn4GYsFb6uHc5GYPXB1zs+2e9q730dB7Zq/PqbLM
6drBiP+rZxv4qE21NqgspPtoOwtcPjKZmjy3kuc7bC3S4w4bis0b2aYatbZRKh1OdKc8EbiDzcQB
zd0u7g67RtpLzRwdUF09jw0y11BLe5RcbkuAe2LzOolDanQsDmzfmaAPBQ7kieEVwUuTkguylY2z
K5/IGHZxuuWw9yOCThaxQoQQAcXNljQewicno5JuLVUTXEvXqfZ3oq6v5nF08L25kqQTp8tJiFBB
wRuSz6N3aki9IOkqnS122EUEkeG14r5bGrfHNTPNyASXYHy3xiH72aeCeVIUK000VlIvgLMsXylb
jFU/5S2JLmzACKCZLlM6PJQPUEVq2J7U2Zs9empKU5wx8hrgdvjQMfhoEZC4PO8z/YKJp6uzo/Lt
cex4rLhwg4peG3dSMtSWawy4ItwigGEuMi8m7siFXZiZ+mPUIkQCI2Wu6mgbKqaUUWftg006wpfo
vG6K1i7zq6t87hwzNl1KlSq5rHa4YMi8XcmhEEfVZ+5PfEGzgUhabjgR1DirMM8GiOamRzyGrmk2
q8j1CzkdfXOysTBlsvtcR7e7dcaFoJGUb1pGW5dxxtgd3iGsPJ36RGEIFuWXbv66IR4JDo6nmW4W
c2r2b8N1OHY2UBzkJZwV4dIRRECAd0tfphLJ2keq76dHt659rLBtD0bDP6LYEEBU8r4V4KRHDNoj
UyV4KzOIDW74CpQ4PM62FgZPBIg1j27erbHcivyUAKKTZtwDQISesPVbPw3kFW2Buah9/Gi3uFXD
kkZ53TdTrDHw5GcfbuDVW5u8YfkhXi9sx3p7b3uelZAt3p6viJlyvzYfy9WxGpSFryxJv3npHBon
p64iEKO1skuph2E9yNThE/i1oyhcmgf1YiSOc2mtiS4/Ofrc3Iad4RfeOv+tRyR63RAxXQGUt/NV
59XtzwD8L0Jc/Dav+djvjSPJgD97RSOfoPv48Ga3O6eeghNC+5+Jw5C0uIhX/nJIKzIJ3lRMKKc2
x1KIhEyxdeEy75BUQ6CKe2RqA6J1qzan5mHKSYsQnr992kj1kGEMye9dgOgxw7WLDq0+RRZBaj6b
y4pPZyGFolo/XN+ePpHW0EZJlqjPNT5upOyTPAqvUG6EQEZLO/lDqLKCZpLJNHxiLbhazXiaFyGO
XVDJLyZEAl5MJetHjyELtdzYd/gBmmB+8szWnTGp95PHUethmLEl2qU9d4WHcu4KVI2YcHY7vWN6
D95+Zp2SsqiqKMuRR4Z9tjcF2cucEx8eLDUghGhxBLuLh81xxAXxpgf6uC4eGOF7Baz71HtOVxyc
niAQF4wZuVbaTbw2ZpDTaFNtpFBUCUllcZ5hAmEEk3nFcqTGrwB5ylVL2D+/t+L7pb5H8xrSx0aZ
lUVdR3tuvaIRx8CeNjTeiZffcKUzRe4BOg4LNvcL6tR6+x5dSXPQYImK/TD32u48T4W42sRo/SF5
xqGbR8xaf0udeO7VkC3uckmCHEFFOQfbgafeZZUnH+rPUI29jqemow9yWTeOr8o2+4cBddo7SLD+
5M1OSGJaS/e3QuoLmCAH8kpWb83Te9aq/LZYfAptAi4gjq1SNC9+Y7TvGeeICPO8XgZoBbP+DZyd
rBG6fVAEPlV5XdakzkSpLhmUwF5q1KEN1l0egRpbYYV274BuEnAj0XJFkGd2y6eHDLOhirKj8ETB
tHdRimblqWG2KA4WHVwtbn9b9mC8JtIcwVL6p8Rg8yNL0uG19B30iL2ZueCHVua9tEQfDVHOa/42
FLloIzSqeU6Xh0H9lZqA8lBZd+lHZUnuOdsogBD6pXOsk7JS9544IJ68bihGTrK60iY2xs3/cCBu
v4zebhBh2s1GiFEDHBVyixdE1FAeoA9VQAHiSa6lV8ekEMwsaU76qypWd4gpvxE3HqxZQn9r51/x
gey9CdKevu256p9Tgi6MaIbf/mamQ9xoEehWh+3q+zgOZXDjAcWQX9G0gTy4uN92paBrNmcGkRRQ
H4UaKQB90MeVP4uTnH3Gn1kYtsWA2vZwLq1pvG0LF94B4sMFZ975H/oEXLaJRiCAj0x6RAVXpF/m
6IfqmuIDpXlx86Yj0U2uFYyc7Ruov5SNtf51m53hnTAg94unq1mjVajhrWGXeWqSnptmztuNlw8t
KcrXfBmQ98EpYqYn4fTi9jajWJ2k9f2gKJgick6JDUzSB3BaUsUTFsy1WT3k/rLjKpNKv7Dk9u/T
rPbBfLHmLfZEz9I8ZG1nAPEs6s0piC8A32DpeyAqwZh/YSlJfwAL8kXg61/X44I04yutWAueR2f0
C25WXDbhPFgmRiDC3SCXRjHs6QHdNJ7SQjpZLMfKtuN+Svo82oRk1h4ctK08BDYxIv4wOh+sh7ja
mxJf1m3W57voM8iXnKgG6M0urktpoOQjuY5JwwOhZOgu+JBD1c/VNRELkx2Kie3oPujF+DmJjL6+
QDbtO3RC38aD0mtyTGHO+v9N2pktx61j6fpd+p51SJDgENHdF0lmUpLlSR7lG8a2LXOewJlP3x+9
q+I4KR1lq05EVUXt7QECCQILa/3r+0k9cZbhr9PB4EhbPJVuuBdj9Zqg8K24LHCGUO0w15Iu5z7+
1iaiWQPae7Y7SxdTomwFXZKSduUJNodc44CQOKbnNCHZSrgsRf1usQdmkE5G1B/jci4+Ti1NEGXv
0PM9lRE3PurBVCd4mm11NVhu/4VWTXoZcjFh0FeJ2iDcakAcBbFUY0UXqTnKAEF25F1zExVRgJeX
C1dkUQaLYnLpO44gSPzs6WKa7kpbW71T59BRQiNkqt3bAufCkyUsQjVyrlmOBrFbtJPN0vqe0CP7
BWroqBFDKju+owDAd95lteN9hCFPT/4wC+IEcCTr2xKcEMlsN3IQK7MyhkOJyAxgrCQlHVh9NBDB
68rCFJhKcFYrA9wnq/smSrz1Oy1uPaYrtDh/Um6bNSeknoj76eAjNcTlUC9oQfCqDB30VFgHqq+0
dJuI7l/RitNlb3m80vDNnsTwVFMVPaDUM76VbeLmkPVm8hH1rMy/CD51yqNlvz3qWAPvp884MreT
JEMYxR4X53lA0EfkZCGLzgqxWctSZ70mBuhW3zMIEKFCdxHk4tguhE9EJLCBhJIaMKPmFjZC67IY
Ue/HnCEOxKOJxAzVYpqcWhLlxkl5Bi4rUYasMVlS+86k9YYGmKhQn0Yts6IAnIP4ESckX7jtr9Xp
eZXFJl46E5Agq+AaZDoe2EPhmjuxijQ0up6gkV1Bn5P3tj4sX/K2n79AWqDAmcKKvKDB2WC15wMK
2+Txc6EWjkUV/FzTUVKwUg5EtysrMoa/Er3vE2rXNk6SgaZQReHbCYOTZ8vVJ0wrkyxNNRSldmHe
j3QsG9tTdxCQwZtH/b+bt7kZNlBsH670xhg/ssq1oBnoiiGPV71+/hE/Uh15pqFbNL1w7xOu89uj
4A8Ua6lMeyG66K8cq7K7Q9xH2Xtyf8XV88M8fpOmQYIApwbBtQwC7PmDtVuYHpOh91ej4IxqM6Bl
ce0h6U+jJoSOlFzwK3r8BBmPJhnEegS6aHXOx2Ob7SmkplAM+6qCNSLEpy6t1MHGpOrz81MzdvJQ
FE4mFV0WjWdauiH2cwN1ABVBLP1V7uUyhA2sg+foulOLoIsRJy86kkGrXoHNQVLsyjUQxtjdKNE4
H57/UZ56ygJKsWHy8xD9bk/lj5dZNEgFqAIPQBeya0BcD0k93UdFGp8a/d9YN6aNMYcwEXf9bRj8
51BcuPAZcHHwjaOMlppGXmmlNC5YZDy1OtFO2pZhS0OXe/dsZRGR9ZnqSUYhn+JLG145laEuzOWp
x+b8Vt5JBwWyuXtsSZYR+AxJT9NBZEahyj2te7fQpwcBkPQcDoJyotr7/Lvar1BUmwan1TY7BNCs
1fN3ZTe0qHfNTOvg1PS/HGljYUxOCVPnZtGiC5DunT+aQ0Ji0+ChU/UsB3343sbLHWLajN1uDqn6
4YHRdQi+EaBkxx7c8LWnTwRGpi4+ia6TP2ivJJorUfxHVZ4dK3NubgXx493zT+DRh/P7hyJMZbPd
wPDe7iN1abXTycfMYby4OGsWSn0wx5w0v1gXeDsoZZrEGt9aNUIQp6C23sMxPYHPufQJP/EuTDZB
tlp2XKqOu/1WguZwZNqtoZwhxRlw136VkLje671tv3t+0vsVzZxNXZoof7GvMZj6+WsHZVpNaNxw
P6LEAfBnENcF1Pib50d5akK8aLpy2QB1x90trqmnRGOt3hymtk46chxTl9iLnq84XLgfXHLPfWq4
bTC2d8dCfrkbLhcrekRjXMI1ShHqLZhFEn6+dmOnDZ+f2BOPz7Yd0NwmclmUz9un/Me2M3tapTmr
3ocwIxC0mDp5ADqfTs+P8sR8bDpISZyiPUb4Lc5HKQ1if66jfWhBV/2l7My98mJ9/mnX1A+fH+qp
CXkO2w7OFhyMewC7OU1UySzqq7qlYxRbr1/Nsq6PLx6EtjL42RZbqJR7IW5frxUhjLfRT5uHLKXb
fbH64eWvBocm/nIWnMmS2xkByF4s6AGdLlw1spyVZSU3VeGpC4HEE88LPZvjEKkg0eZ7PX81Limi
yBmsMUQclwWrm1c3BsmRly8AF32D40nTxp1pb8ZRcH43mkpAOyy1eJ8apcLfRtjabYZ4YLywBLYf
+c+gky3BNV36S4QtsB3ZOyiYuPAOZoptPNE8HXktIkRQrdUi5pt4WMYPeauq6cKR98Rj5PLCqcNH
ZAHT3sVjrO5coT2ZwyyzlzdGQqtJRqPlpdaZp4aRm8EIhzfRkditiTWtSzK/1HJHVO/t+4YKlH2i
Ra7SX6j83p4h/xUQ0TneaNI4XxZ16ZG98KIpdIAUfpt02f80uB7+SEdnvWCa8nhzMKS0sNcgo4bx
pb2bExluMoFkRMOSdqTQNBdY+FXfhLBK2gvXkcePj5sInCbiBGlKXe4Oi9aLQMkMrRdiopQVNN16
34A/1A/P7w6PJyR0YivDpB2AXtqtveXPPTX1UJm0zmIAHNezEEzq/Eq0tu3nVtl9+XeGYpNgy3O5
4uw21n4e1ryJpBFaWoM1VIoNdTnlY+CYubzw7Lbg4fyrYlbOtt9RbNsMuM5nRfZiSHRrM572SP4O
ozHMgedg7qgShOjHse4/VivihYhixYXd4/Fr4xLA1wxGYbsYmLuhEdDbWSQiI1RmVnzw1mghf6WL
F++EaCw5CL3t3kaybLcOKXvqcjZiJyzJBF1VqxPdCqEutfw8MZdtQ9/6Yn7fD3ejWDM8G3oNGIXu
SRzI8/4IU9Z8cVTE8YdWyyIQJELVd58v+lJe16w7PLEU3LY+2XSUjkkGWvmlC5AWPj5aSejAkajv
1jqi3gJQCnD1pPOyQIGFoonVpMkzz6sXvx8ODhIXwsbUiWNxv8XSq+lU1iK32m8cKFirJ33QlwuH
x+P3Y6G3xaqKDcIRYv9FUX5vpGcoaBJbaTJeepQdiSkuPLanRqGBh0Yssa00Z/d+DL1EbgesJxyM
bDpyb/kZJZkevPTdkHHRabSz8EygwWz7ov+I7TTawOGxVzJEtdq/jc3KvTW9Gj/3sgC19PxYT0wI
t6KtcY9tj09093KqGZ6cOTpWSBcxkDCbyCUNlGmOL17YFmg3lgF3L/YCd7feYN3ho1HQ8yvKZTms
jkTIhdD0wuvZ/pbzvY7ADo0JmRyHcp29OyfMuBxIhzTMZnFxLbO0mFx1ovsU9KqrWp/1C+M98fQk
mypemVs4yc3t/E2ZSlk0qmChBxLfpkvHXa+o4kcX3tHjWWHEJmlSIz1FzLO/xLCtcf55GaJOcKGw
3kCqVD4KnAioWzku4xHpaZ9fuDltP/r5oyTdJq1NGc0eQUxxPjWQX6NLBV6GYh4MdZd3IO9wohmc
8srK0JscXNrHofVHJj1tuD6YFmYN9dhdmPv2xvY/BgGawFZLbu2Iuzc6FLaLZKeRIbbA3Q16LeOt
1OrotOTz/N4yxvlta7YvP7dIRNB1wkeOPxMZrfO5t7lLXTUvZJjRhuhL9Oi+UYFGff7TE+ajubn0
h/Nd8GVwFd472Kz0emdtqndhqiaEm8qRzXxCQry1+FRu9Mbt6tz1tdTC3DkFdbGGiBzyH4tyNQMK
A/hzJAaNaHyZyFEFNfg/fIt6Z7aul3LuP/d9OuP+kFt2fJTm1jTjQe0RvnIyGjag59jjtUEC9pI5
z+N3Rkcghxf/IZ/KTfj88eV918pstHoaAjsV0FvwKi6JqGdn0a+5ers+JNn0QjD6+BthTGmSJ9e3
hlVLnI+5pFCgGjo5IRRm6x2xvOZX+uL9Badq/Omqwbxwb3hiPIJEXht5EjJyj8ar1ywRi9aFA3f+
YKA97DTWkXZcdClvXDSUH55fLI9jUw4CZsjkyMxRID2fXzpbJU6MVhd2KiuvUYwvB3p8EQA30aWE
3OOp0WbM+UNo7xi04u5WPyE9baIaHj9pq/pfRRXrBxoS4zcR8VGQxrb14viAvPFm9MjnbVvkM86n
BtWEInCkqxC6h31Dz4sd2nh0X8rNPN6rPVOQcyIG9nSKGrtpFeTy1zSdVCj7ufgy01Tj526cXdg2
H41iC64PhkEowtHN8j+fTIFjVy4Qbod6V8evCFnImCjDvn7hamAUQl7SDDY90lRIzkehI2cr/nZj
SBW1uKJJLrny3BQlTTHa4fNDPTUhyhXsA1xebfofzocq1hi+TiLGcI6k+JSXjn6tYSERvHwU3PWQ
Z3vuFsvv10CHTJYuzzGMdDRe7jBan+e2VP2F0+SpyVDeIblpcFNgbzqfDIqWwWk0dwiRAVnHOQbz
VEDBemGynkuCicMnHsj6BgkwdmtgrPNhrsZiDG0Q3ac+asfA7VE5vPyROVwSLMYRlrXfEeixlFgc
eQOi+Tr+gFwfBimYlO8vH4VlLAnbeDnsQOdPbLEW1JLox0kGJy2iLdWJt3GKhcOLh9lOeLlFONIi
o3U+TLRqRHXAV8KlxYzgBhi8Pd/GqVM2Lx8ISgR7ADdSMkz7SmqNi4yBMnEIV9ONX2sIeE4ZtPQL
0e4WoZ9FLWTxKbuRnUNiyk6w/z51GoXcEmsEjYg7O2E5amRYxlVN9Rq6u3hXxProvJ66UbfhQ8sm
fvlHu932yTPRDiIte/c4q5FupIk28nBQTf1GSLoTMYG+lE39nc7eTxPpmW1wIv0+d8/fGj3U82wv
TLMuzOxGxFb6Oa80A5fgRCXvE4FHRCzd5GsNPeKoVOQdYeJ5F5719ix3PwS5eyAE5M9MovvdNz2O
OfkZOwXzFK31m6TrAEZLCP9iphEJcUM7vXNoepn851fsowOZSjEpKWJS8jcckrsPg3lHfJneGFbV
GN/mNFkFuhy11z2tS//GUHBNuN7yUtGC7G4ZsvRcmor0MUwk9SuULlP3Y6GP9bYr4+JS7PvU4yRL
6fE+WTmutXuc1ZI3lJiMMWw9N7taOYg34CiQAtEbzamBwXsjOr34+fzTfGJjZhmRCtvSRAbn5/lK
ctF1Ul4eR9KWpfE+i/CNgJo7v3xj3i7VnsHFWicztXuQTh7PplTxFPY5zjxjo3evEpqkL7yu7c3v
FySfA0cMEeK2bZ7PhW9hSHOl2P7ndrkiUnAz+rSUAEDaoBIPgFGlv17++FDv4KZGjd/lqz8fcjaX
ll4i6NV6G+WfqFiKgE4D++u/MwpRNgNwt95DaHrKDfAOOKQXeo2vvdVqcc7AE+v/b5Rd9iMtVWXS
GDaGTRSZNP0j+BkmeKAvHcXUARnJbeui6LBfCjOSJDSY6RBSba2Pa2OiZjUgTz0/yuNNgiIqS4Fg
Q9IJvK83FZwOQrXmGCrcANDtYkRRQTLAnezFeRzKgBZ1W53MFPXOveKhycseR5uZd9Pj5w2zub/W
0UVcCNUfn2smHEeOTs5QnW91tzkUapGdE+WgXnDrsZB4KrLXNMS2dCunQ/XVjXTsgMeIBo2inl4c
8JiEoERWuFaiZNkrdNyytIwoIUZwOrqnYw1Sw7BMzYXl97gYz5P8c5jdxp4tguKgjMfQpZWaQmSG
AZlLdmco5zqI40wey9zDFUphR5Ssa0IHDcLiFXrG/fOL5/GeyLWI6zcbFtIkoqPzjzpVMYs3jYYw
jyB903duvfe02v70/CiP93tGoe2MexHBJMWP81HcZvaUDg0xJJ8z5W9EDRYc6Zs73XO6zK/wFx/d
o5KIly+c209Mj+q/bYntsrmtqfOBO1WVvWsOfThCh39r95EWmGbuXFixT3yBv6ljzA5NEvvx+ShT
kkWlXndbJIS3ZJbQl1PMZRWib1UXVs5TQ1HRQKNH5owC0m6ovlitaczZ9yFY0a+g4YSqdWj/1Wi4
L812kDeiXonaiEeIPm/3HUaeGgdybmPYJxhu5wjttdl4qAk1QY+JC/N64kWRvEdrQKhjoXLafv2P
dPSEZJLUjRjCOa+bE46z9EO1Q9J9fn4hPrG3UK8kktruGaSJd98dzVxZXECrDpdVQALIcH1BQWsH
1qhZX3De5VrYOOONNlTphZrpExOUNvbKZIxJrlCmPZ8gmXa7wm+XO0FWN8exrJZ7M8vAOj0/wSfW
B3dCxJs8Rkpt+6tUUWBBVkFyC+nxX9JroaGoPgo6r9ugpq/n2/OjbY/rPAoxqfWhS2Pr+P1tn09K
lsoboSiOYRebpd+pVbU+rgYLhta/lfIzlFbnwgwfj0kSfKvDsWdRD3Z3DxISf6Z5FDTDUSEXJdmj
wkhzf9ZzN91Yc25cCLQevzfiYQQQcNwMBGRie+B/LMykaFzVtuQZE9mQrVqdGlDx4gTPP8gnbjk4
bG6lMotIn1L3bpg002alO9xyPDcPoZ39pc8q84EcPMSxfbSm9DsmKLQjcuXbWtFffJXbRieTuq0c
NDi70aWmxRMxCvszPZC/lCe6WyhMy5fnJ/nUo6QYjXc9dxoJ3/38UQJzouVi5BPAowzruD6bj52F
4v3lo9hbDYN4iKT3vhRddX3dKVBFoauZ8SugEt4VptkX9sbtgZwvfD5m4iAwe2QwKZucT2VSXpr1
ValCFAOJ32a1/NllxXyKMit7//x8nljvDMWthfiR17NPJ6W9Xkgnw4Wuwo6685t8Lj86bqObVxJn
lruyxYXg+RGfnJzHPknIapJ53q2GtNPnmpKwCuPGyT54KbQOmguGpQloguj6C0v/idHYPqhruWTx
yc7uRjNo4V1LvetCZUl1nPVFBViBLocII5IXn9NUbYnqKN/yHwKe87fWAKxwgc9thvaDhVrPyD6h
CZ2v+yhuL8zqccSDmI0T2qG6yne1r+EOrYoqbSZ1P1JCaXxVVr16Z+RiAGrcjG32tpqF/nPSo2K9
IMZ+YishLUgRVCfuZ91YuwfatkbWxhbBluE06p2ut8PtlAVS+5yOeezTBGUHsJoav+3GgD7k+MX3
X4Z3ecAMvQWW2xH8x4Yp8AJVxQr1CpxocoRurodpkl04eB4vmm0QgOOkwakC7RXnPbX5pLMH0BsJ
VcKehprjkHn0VLeX6qKPNy1GIi8C+ZX/hSV7Ph0D20EQWSsQL3BZp7gj1942dKC89JMjM0EyhOsb
Ehq5z+XRVmmWeUP4swicPEdva1PMOs/3sjG7sHU9MSEUwNRCSBu7XLC3X//j/ShT60TrcH4irMq/
pSD2r8epKI+/J/Qi+PHr9Iequ/pXv4cWn5GN3zYP1YdePTz0r/9q9r9zG+8HbtOK6kLf/ffvX44f
6g0qfPYPR1yX++X98KCWu4cOK5f//k/+5D9/5//2F/+JKf64NGCKf2xtH9vfhgd59SereFtr/+fP
v/6MbnytHvZw4+0P/M021uQ/yJWyHfDstzCUIP5fcGPN0CEVu2RzCGoMvp9Nn40vbp/8139I+Y+t
IEdMt2k1SELyp/6FNzb+YVFv4t+idiBI4Zf+9aO9+/u84qH9/ST++c9/8njPjxpSuNyUOJ+RZFPn
5I6xX+sxjgAd123wK+KeuzEdgk0tjtlaaiGXs/LCHvm7rv5/T9G/x9ty8a7H2Ua9cRfK5QI+VwWj
0e/gYsQHLYKO3whQvKMnIMvYW6U1AjJB9Zx+xsSWXzPZggTorfqaLBfm39N8N8smv4ERZgQawLZj
Bns+e9HX+fvnRNG/fZjEuugRt+f2xyfjeTWeMFkBBMmhn6+ekpvEbAGELm17obL3+A381pEzGjaL
W/XofCRj6DBu7Rr8Obyk3Xxn7VCAsT2OmVt/c7C4uzCz82Nqmxnl3i26JeXB0bvfrFNB3ytJQ0WB
YBL+ktFCmuRV6ptJvrweJjpqUhPy1B9fxP9qmbG6eI4kAug0IZY/n2SRFWVXWEB3QatqvlaAxG26
PA9gpbVXZq39en44sS2j82XG2kK9zIe1ibf2mGmo8DFZuLyF1Qky9dCl+fgpMXI8r2u96r5m5N2T
AwtI+2A6jYEp0KpsWEiu/OnodUHLoNkAv4lpncTzpkmkc0y0oclgV8Jr4Qi17I/o8c0fCVjXb20q
Iew3YnU/ZCVtmVfPT+aJBQLnnOh267NCsLIdjH8sRZW2RiGTpvXnEfOTSiksmrp5vaXPtz5Wg7D/
3sf/n1vC9vedPzu00hx+2wLhqrdPoEguq46eeJim6Gn7ClGMcy2KTD+qtnuZ/nZbi66zKVQo/5I0
JG96PjXPKGa3K2vMyrF5OpiYaF65LnYtzz/AXeqNYdhi6RtDH21tesF9UlZKV9tsjhtft735mDX4
rhhZ5H6fRxNqTp1uzlHRDFxXrkfwDSR1mppWeRo+LwRqj749Ok1YWhYfn+VSkdjtfrFjg5KUZYNp
Jjlod2SBNlUlXxWzaoIunc3AhApx/fz0ty387H0yKHgUuFYkdYQnd0kdZ1JjmypQqBXVNN/k6z9E
rSZ8q4/zA6L7OBx1kBpFCtb3+ZGfevCCMN/e2jy4Wewv7sZSmlJLmW+CYuEAv83zM/Qthwif1Vul
4ak0kXd+g9+VeDWM9RxASqG2Fon5wv7z1INnjens5OgryQqeLzRjiDBax2STricuVFAjbsssherV
dfBKY0/D19a91Enx+LlzsadMy3bLlRRa7fmYdsVVCwwMXmWyaLC/pU9o7XV5U2Wx50cO9Qe3Nlc/
GePqwht/4rmjVNpOc8QvAmHkbrsl54nPZGKDZrCxivHo9HrVA9XDDT1OP8+9ygG8FATRGp7Hqa3U
MR5ozB6UuFQwfrSXbJIpbwtXiHQIfnY/yJy5tJmVbs17VvGBNovZl2Pb+dn0wlaI7SPfmga4InjI
grd2hfPHXUztKHrp1H5euflVWxQR4jR9ubA5bjvS+cfEKuJzInnO/ZwT+3yUxUgSa5hhHLU6yiKR
lundrGEU+PyH8/ixoSSBeG9tmRPqibu59MY0u/HaVbj8OHgxJ2UegsHGGwha8IUJPf4yttovvSNb
2hcF8u7LiDKErAM+Vj7tOPpwhHeknfrUtY9lhgG0twKqhqjV5Rd0bo8/Dg60TbdLzYe98JFud7P0
gvINscXRcgjtmvlqLlDMjMa03HaQtQ7IHPqD3V/aDVFL7V8hFca/86UUUbem7PNXuEq7N1scy2Hn
Ot1NFGcATd1WDO/SVG+SIDe6FHNyfagO3TDH17ZZmF9Hu/Ze1S3tQsC2SjN7Yy3uiAfImlXpARM1
gFFiA7lrWWwvx9SxCTpar1oA8LXyazvgYHMdW3HyOqH6gTcgWq4ubIA43uRdnJlHtRjVZ76/fsI0
zYXnnZBXLuC0SHypc65cR6fqxU1jqpgqtjfi6uvYKTxTyMkbXMyI2DaxrL+jAaR52yAA+avF2pao
xCg2syPsncHiLp131+NCKo5mXy3rUdT4TPsj1pKwvay+/eylXJCOdZPHpFnrdDzBcZfJwVaNtyHB
I9hx1tBoP6J0lp+J2GEKEUq1X4tm7d7lQwfjoXUg5jitbr1fM6DWR6ow+lVHnCFv07ks7uu6b0C8
pnr7HcqB+8nCkWENygS/r8k0Z+1QOlFvBfMg5yGYpkj/MZmtuLfKSSvetSIxHTBv3VweJoxUIboA
dACpgUSjPsQlfe6YWCld+iPAQNCkVB2nI6wKoz0aDW6KmAhPCexwR3xSOHovB43s5EI1uDBSX1Ym
xMplmTqQTAUcf01kM6LyMU9gyRaxm14NY6M5IF3zVB2tLKKGt9kBfJpEw+UAfr7WHAYsIO67SQeL
jBIAJujSNaMkKzKqb6VO05SfxnXH9QXp9TEZMbI8rY6Fy0MqDE6jNWmbN03ldjwJUWWWz04+4eVV
rZZ16sy+n05Q8wD9ea4D6U00pkwCzcCv3m+JVj9P0CtjztEsw8i88eBsw080+f+WXn3xmmadAuUp
7R7fO1wUWOCYXprVAHDHc3Lzti+HAYqzngGBaCbLQ03vtcOBJqzpfhpXVpHysvkvp5GwmKaqb98l
sltsWKp9g13C4K4xttJWu76BCePZRx3DJTfIhrkIk8Fu4QBHQw1fi4ztENhLHF3Zy7rYpyGb4AE1
tPr3vpV2xjvsmXGtzkcMzg9RRJ3mOCTp9DqdivzXuAKd8U1jLL4UtpxgVOlDSXiM9srPljx+I4pq
yMFqCXc6xVFdwtTv2+JtUwrzkz4Ryh8XVzTXSUkKBntNHUDJOHnjCYw6ebOpd+zviS7Xj3ljSa4B
CnjeYZFV+tMZB2M9xEbX3+fusDl0FnPdn0zaakbfTmVq+zogXnEA8DlfD/HaenyX4JeOaeaCTouz
RP/FIyfU6vsGUsG6TMYv+jrheikTbPaxH4rFC1YH4C2qJhNskAem41XSu0YVTBY8n2Cu9JVW1iSV
uI6PeBmzZ6TWrY1lDgDJoRq6QLPsGX5bWVgtqmhd64Ny6fXYr6RG3qwClw52o2+W75kpJ/OgNGyg
4Q33IPgGNKCHtCv16WC7tf0Vp4dc4dhd4ApR1WI6OljFWn46tt7PwRj4YSmeax+rPl/elxNXh3Bs
7DjxpwbHRV2P7rbv2QrBwGGzwc403mtW433pAP3DmiIVA9lqqSbMOtjXKrLOpffguX2ycjnUp1ft
bMiYSvkirEMC94dVN20OgV0c1x/Sfhjpsx/qWmOJUsLAL0UuZAX0jdtmK/t9V9GrCNi4yjtfdUn9
SfRrXh4yGvZ+yn7tv/XchetwGjvZX0d80oERg7qCjj9yS+gdLMf9LK+HOxuKHeAsCALDCW5YBXPT
dcbYnyagfJhJt9Hb3Ephu45N5hm+dBK9Pdj4ABYHXDmyMHEis8ewIgYJPyn3Y7NEdFlL6p/fvNVp
i2uzn9r8aGAS93VJajhxSV6SHS+FsYJITYb2db8oXOOqtcsfgNF5r/kSm2/JuNQ/7Ex0UyC7GtRO
YwD5Q6ZTjq9mEErLK25hyVvdbYv8qNuVghU2xfLnCh4x81OcuL8BE0tin4at5m3WtyZUyiqGZGmQ
wHptDC6JyYTre34abQnq21mw2/nF65yqu6nPpRFECAX7IC8tOnC6PhY/syguVurTuQpmPCs+ba6t
39bEwbEj0Qwov3MxDfpNTfYL8FtPUvLQl9n0lbsfIMzWWSVYW5WY7NYQy68iuuv1jf4L3JV/22Fx
7an5tsEXqPQN2h1/jDRWbNbNfAxg/exIBGkjRtcHesTNvBzL2LlGN6nonc+0PD5QctCu27HGEmFq
kZwcWqOGt580G88a8kZ1m9lTpx/p/gODiGuKxWbu4G986HAfwUPbqvO3LcZBS9CqFGNOb4miTwt5
l86fq7bONie94guHVs/OO0lAC6RAEkw4o/W7nVfQc1mhywfouS1PA4fr+LAYYxOfVrs25w0mZoHj
6Gnv5lftuj+MZd6aft6XdovWx0mvy6izMdgFe/XdRToDS8yYGqiQ1sS2biQKfBHvVtzWdiIU7Idt
CuRE1OfWauskSAsnz6FRRjOue9rCRxmPPd7Q3dYgb68N35NV6OXBWhzzF8qbsvNF0uQa+ZOV7XTQ
8FlAyaMBKi5q94fhxZglrJPTAL0d2jJY48W6s1amgDGSmd0SWyksgaLR+AGpXn+wtcoM4GOs2UHv
EPbEo1s78D/FMByLso6+KG7SwEdN2u8AW+bRberiz26uU38sqrX+Vg6LfBvhYgMjMjfVuyLXxGut
njNqSVZx79ja/M6FakIaI416bChnvT+yweCemCkOFlA/pxz2yHVaZ1BJnTqDlInjaA83Rxse6iZd
76VMrI9abU2vhNOmMTlSmKbHyhm6+6lbSumDQsQKAvcc+7VlVlZ3hV3L9GVaDW6aPDj9dT07AiZN
5g5fRoKkv+bB64xrbLjzj1ENDpfwSbmpDyV0OUZW0be3LZW/rxZWufglt1V3Em0+8gyrvACxh7kx
YO8YGWCg58VwoxqnoeFtIPeEFJzf43PoLr+iocSlrjTMxoBY2ZbkMrLR+LDimWgGbbmsX9ra1mpK
y3J5k9Ut9CmVQ+ZAENfkHslWtDt3s4U3Aaj82vnYTg07s5g7W2IXkMg6AfkYd94pq6J+DsiJRX8N
wlQ/u6nLP24Uiway5SDg5mV196lMtsRO1Cn5lUXrfEyaqbnhnItxsSodoG7G7GKtQjjYAjrVUxte
IBBN/LImF4yuLto+oczaNNExM4oYxw1AbMmNXrj1NZjVOQ3hziO0E4UQX7XF4UC0SyCIfqutucOJ
IpJbkegmfpcyF99JEDSgWXWVeseUtp7vLdR8GeA6iaChhZND0heL0ldI1OfiqIrCu9OH1vauLCi/
8YEKdPehj/iDvucl0ydjldnVoI/wKDsrK++hkos7bjzezwYO2kfD6ZcVi+NUBxOqpznhV+OAX+k0
PQIdNELZ4CCAdGoWmoBj7U3V+46OlTQonNJLOakS822bdJYBxTnK9IM+xezv7hhPn1IcN2owbQtx
GsYVLT8cgUCLAa6nvVNZTIhmI+C8HuuYLcnE7uOnlesEfBhVNO8XkNYO70mMN41qAB46w+jm+BrK
1AtnjI4I08opao+5CRIpqLxmfZdpEY4Kaec0P+ldTLh6GCJK/Qi2y4KL72hcu7FtX9k1bT5z7oqj
xUkCDNxY7KuaFARvZhjGd/OSEJ1HI+2TB1QcNAnrolveavY0Qt4VJGTeI7E0VyC3CYZIalyNB4sQ
8aFDAuUcGleAN7Xilqz5jF02NmCbj0sgpzqZrup82lQGNKkd7aKg1OAM7XAPEHYxfX0EOXrAb6F9
aKGnBKM1gNFrsnzFpt0pU+0IUCG1TzbN7U4QVxE1CplXi/J7keMWsICExR09x2hURTlXY5pcYTxX
ypiUX6jEeZ21XW6enHGe2QeICGm/0+fF1ww1Y+e8bik4bdH191YawfN3qLSb/uoOFDBAai1WMLVt
/9oxF3pYY4+q6iHvcPw1Oe+JyvndhwiuTUQGDbKlHVtmxrVHGhXRcMkrnNHjXM3AZosgUWaUYshG
JR533XH+mLnldOviBg3FmFj/OjcaVDsj8pBrWJ4suKhorLsBs4Abj5rIlxGzRG4IfJom0X07fwPy
VR4Eaa32tLbEgxQPGnHqZNsrLnAc1cdGs+b3kaM50QH1ovMRKwgNOnHtQgl162GNjgallM6XJXsO
hHyNrKSejfOdBSCam1ZqGe/iepUPmBUQ1rc0QR+UWZa/PBMWbJ7E7vwGuE9zL6tsIB50spikVpT2
mBG1dVO+H7rS/DqoJXUAJyZQhGF50dSawtkjoNJpTQ/iWh9ymiZUlASVSSdmEHXN+qXrlQWXAYQx
U8pm8w1OQpJOeZN0uF84Wnu1IlfneGfZ23gAOFZ07Ih58dhIy/I0uUrkvjfjm4VmblGfNYC6Y8DL
N94WCqQqeS81BsXQZWvQ6J28odxnW5jkjQkTr7zk1uvi2giS2p6IKl025MMEJ+djLhPbDcp+zn+0
2Ki9nrOqv936MMZD2yp79UlrFvcYM8zvpzjSHjKYielh0WSU30B7oh1tookHy2oi19eYN7L+pyib
jCNx0nZRge9aHLh0uiE14g4Ph6rornSgzde92c0/PW8xl9BdFJK5DjgpZqSNQUoBzXD83RpMnRdW
V5VvEx2Z/ty6Re+PBd5lRydaN9CFoTlclVs986HwVK3PzwTSkxPRA8Kig4c99fTwXSW4t/wPe2ey
HLeyredXuXEnnlzsQKLHwB4AqCoWiyxSbCVNEKREoQcSffNcfgO/mD9wnzgWi7xiHIcHdoRjj7Qp
EVVAInOtf/1NRcFsZE8kh4wmiQl9cZGTE8ODi4fkqBmD8SvFUeClTbTmgCyN2HKKNzq4aXSTBw3x
971WRuwXVliEIYGQZXpFvvviYgbf5sTd1GW8b7qksjwLidOvOiO3MTDsboq+zXhqAz9rEMIwDm3U
c7AJ0/EIYVywnsSfxgS0Sed9VU+4CkctdAwCs2o5+VUCDWjHyZrn2FJnhIPHi5M4m8xulMNkkGWF
4XycsvckA30yYdfJQgknf3RanNaBWUXjMSP37vvUdd1Fm8zK93oqlO85yLLjG1OlcarPbqmfR3Wt
UxVwcna+MsqmPs8wVsPSPJ/lU0Owlr2+/7Pmy66Kcr+XReQcDVGqt+S62fNmgNgAzFA06s8Ol9Y1
N3ltkys9Dm8Ikq8inyhBG6fYBpaM2Y3G15aXmICYrjZeZpKbbmoUK7gW50ZMVl0bWZLFJ0xyYMzQ
AX+p6UC8HFjmkLEJ87+zyrmH+Fa4uwRqXxXoVb9mafAWZLiIczF/NOYh24/64Fy4ZZZwx4c43usN
dAYfhyP8M7uy159tK2VsoVVGW5IFYps4muAgfN5mZY/pK27LWB0Ty8MYO8TlIig7BL1bewRyw6M0
ZaCT4zvv96nVF0FTqPWR4VesMM4r8I+ou6V9CO22uaoTHXBazWQcggBZpbEl+gdIuSy05meC07NO
SqZJLnUxqf2XYomUOLCiLPvKxIfONEE9uSY+uKB/YYW6f6P2MqvPYwL0gNGMhv7SM1th1lSHRTIG
/NTprka4ZM+JYEzjyW5WOAzLPiXDE1N+BvFGg/E/jqCkDEazUrEkFbKxBEDfL6ZmzsVCad9C406K
Z4646aIVxEwGKyQZU3CMZsy6T0MzYOJlbiKEx2R5dfj5eGxLIf62lhFe12SD0h6kmlOfg5+kBxqK
GVv4noYS0pBhLRcKQTa6Pw9gCl42yLbzXemSu+lNA+E2txPfrdyOvWL4YrBJOEGYSHNEuqThR/oQ
jxtr1oZnzt++w3YXR/QpI/ptDw/eLveE2REewBChMjdxtC7K1Mqjq7xKp6//YRbY2JUd7r41KOI1
VKrlZnSi7vgfJYGCi1WMjHnzkqxHlUP7rMnBSLZ/xuPfgeS46eBjwejcRJ2lnZIlrbppw2Wsaibl
igFY0JcXyAT6oE3t7FiTencbpph7/vmi76c4XBVzBgztUMjq7zSSg5Xg0N8ntZ8Po155JhFSPmYX
DbS5Ot2oZOshs6+TLXKQJEhgl2313AzpX0zjX51H8EkYWcL4heQFZfVklKWYWAbgsCvJPuq186Tu
xW7GN/rWUrvPuGzvBizrpRwmA3iQMYU+nRhpfWMpjcE+Z4DmHQyyRTGc7+UnE7IPr4LtJUOIlXZx
KtdszbgVtU2lT+zEssm7Srktq6z5hNrx/ioUoqjDGXDw9NiW3k4awA5BYdfJa18v1Rb5EZ4K69Dh
X5MDvY7REbdyx5DyQbQ1T8bKJZGt+hh3lT/xl87q9YtUkQFE2M3JJyvhgzeBkgWCKAAZ87ZTET/J
F6Ae9Tq3VskKW8hs9JUoTw+EW4GnLp276e3G/mSO/NHEhogxFcHKOnM7NUXQizGWhOPUINw0cT3R
Ctsxra0d8pHnOhRz0DJiJV3Uzj8Zjn30CnJTYczoUPhRxZ88QVUJV1gxXasWbRRelI9En1iONA9C
qvqFAqPzUljErjSy6Q8VQxnVrxdHBotCBuYn+8FHtwH6o+ANNG2izE8GV2ZbMK7BXcsnNUPinDLh
9T+AqY3T8tIP43BRKHrrtwvW3YvSDfvBaPIz12gJ6YvXBm5IEFpGUgvsCtUNHBxtHxLa6lV6aX2y
Yb5b+TiQvL5XWCYxcT8la5JITExR11e+rU0ToVtTHMy6mp39+Y58dBVMXHi7HHSsjBLfvl9miIug
JQsSeQvNuSwr++uUKvLL/8ZFcEPkW0DUwiz77UWGnndK7XMaGD0zzkZR59ckTXxmjvHKeT4ZLEOP
R6cOVxkJzuka7/WpQSESlgxEe+Ooo/jZDmwuF5TYeK4zCfAEgqqt1Rrxl14llHlp+6ym4U+1AIPd
8qwwteSAA61yX5mD8/Tnm/Aqxjn9eKtDGboITJhR7by9Cxqu3FpIL+TLwvylJlH9rZf1jTUu1UF3
qcRyjBxJme5BQezR7i/RqpQbYffj0YpQ1RHRDmqKt9Xjnz/Xu1eCdYYhBrx1eOTosE64LY3bz7CS
Y6JSpSi2UZUAag0iCtzCys6XenghgqzYitn9+efrru/9ye3AXHbdFEz0nmy5b28HDQj2loJFkVmU
nkPoUDuGQK6jWnzGBTghd6/EBghDuKnBRlSRMLkrP+w3/teqi1SWOmG0mhXMU2WuBgXRppuC8PhN
N2fYI0aJe6za0j6a7lJ4ubt8Zph+4in094eAyuNCL+fEpBp6+yFyd6bS7pgKDIYW+rAutU0Ovcez
Vax4ch77XsyTew6kMz1JpdO+6+70q+ksAc0HxKjWlPgK255yE9e1fQ3nlJhWrait23gGwopkoxC3
08tJ8+s5NYEwEtUBvFI/I6B+sGBWPQpeyI4KUeT0wYGlzqokWc2vhdG/mFHi3JDxUmzMzixvsPhT
HgXzFWL56G3+vGTe0fgcKgCMw9dThFVzysmJDbWTKmCKj2Nn/zwiad2pEF9vIOuoN/XsfvZqfLA5
4hYBkR0VE2/JK0Xyt2VTMmyFMa8VJNTW4gYuW381l4b+ybf64EXAowG5ICQ6SDGn+wJWPkkqXKav
JQ/2Vi31mh0rSq6cTIpP5HQnHtuvaxAjXyTPsFXQlJ7aZ02dabDDNIXfdCLGALnI6UHm/iDIzvTj
LmJeN6oCQF/lXUk0uWvG4gGz6QuqlPCgDfUnm8/7O4yPEUwSDac2ii7j5GQgnirK+qEofEMR6c5o
IXNJ6B2fHKXv1w3MHKi6rB62AUhBb988V4vmXOcd8qN8Sh7LhlZuaNzxrISme6xKQJM/r9P3T5Tr
YbbPRoMyASvct9czFDIHDfQcvqGVyZa41XYLCh9u46r9zObuw0uhsVglp/hFnrJ0E+DQnGSg3Lf7
vtmbKwtpyZxpbyZO+sk6/eBZrUQ06PQrFRJK3Ntv5WZMs+ycFTPkSbU1C1Tm8SCUT67y4bPCnIll
CpWKsefbqzgiRis/8oXw5ql4TGZzKMGC/G5aA9usbPikAPrwBv52vfXnv73j9lSrCVpFvlXTL7e1
RbIWbPJ0G0/FZ1Tdjy6lr94GK1VHYEX09lKN24ajIvhq7NWOh2+Q8Nsubw5KHxmfNGcfXYqDzqTl
RIGDwvrtpSJtlJPAp55xaWeQqpeRFT8V4lipnRL8ebG/qn/fHuRw4OkokNsBKb1zvCrMkqlxB5+g
JLnyubYq2LBG6lxLXArSbUXWDQJ9o7/Hgp0Rd9vM27Xcv7biOvRTU9YFSX8heXQQzJmLdGhuUVOI
T17J94t3/ZAsKgFxDcvsk41G7agbZc8ma02ZDCZBjGwEvPzJRvP+tiPHQ/GACwdFNZTzt7cdwB6C
9mDnRGPJYheHRb6va2sJDAI4PrnUuy4SUTSHBtoVWEq0rCeLqUp6xN/ZSDRispRZwDjFfiBZkTx0
0ZENSAItAbqDM39Wxb5/PxGoAXGhPMRGH0+Lt18xdOEaGRTT/jCPhCeWUdSC7QtSU4iW5sZXNzz8
9pylvhy1wRgOc2ZXuzgmVQv3GkJzCXJM7ieRXasMVu5EPS6fPOr3DwHCs2XxKcEmQJtPPmHkdpNU
O0gHjeb0t4oaVZe9CoIQR8S+/Xntv78ZuEBweKE5YQOmr357M+oiU2nmEzKXFdf9rmmZ4w0MrQkv
6ubqup7j+ZOX7f0ydtdinUOMDRLl28nJkkomNDX6UmY1RntPXtV84zSL9Zmt0fq5377SFHa6YAex
WWTiVGsiTaKmnGyC6g7Uer5MBfS1HsQTXplDumwnmSAOozPuFRBaoq4Yj//5xn7wPUFjqJQxOlVp
gNef/7YrY2kqXK0ArKOMdjc47KYb7G+j2z9f5YOVQiWJtfzag+Bhvv78t6uwRzbwEboUyFsfbrp5
IHVWK76aOUfNn6/00ffBSsMR6HY4pE/db7FOU5JRGaB6qG64DWUxPNuqK+/+fJUPOmD44cgUYOmD
8min+tmlkghy8j71J6XpN6nWMTnJiK4L7DlMgwTXrY3V5qRiEw8Gg2juN5M1/ujM1tlJ2E1bxuNQ
BdOZXHHUJJ+8LB8tKpbV2oDhskDz8PZuQ2QJKbpahrdJ3F61MKb8MmOisWB/Bv9WNWjFrbDcSiuH
cYcg4pPrv3sG3BdWzSoEshHAnu4LbI5N2Jt66KXpkN3Hiptd2m1YfHKV920+pTX1ESjEqteg4Hz7
NTNlzFsO5Jg4ZFOboV/H8S4dQzh6ZQ6qb2UZvpMpWauRgJ62KeLlyRCYQWQw8TZK0nebRsnt+5j5
S/C6PP6/uvTfxarI+c/lpZdPjCRLMPWX3yWpr//oHxJTS/3LgcrOf5wddHurWBEqRPdf/12xxF88
ToyiqOORoXKy/FNiKoy/0J6yoIgdYk2t2qt/KEz5CTFG/AifMVSogPD/isL0lG8PPIY5+4rqY1iI
fO3UEj5v14j4KiYlrKynGKqVHZ4RCE0kpTXPy10xxMZe7zN7O406BMGoHx8twq1fGGOFYAk24YcQ
+wINXiV8tEmrH4Wu7EocCK+HbFJuja5lCpY27l2S6piRMCLBPXd0A4ql8nvdt+pdNSb9SyvNLxGJ
OTBDdXWARTvUh3TQ4qsW6/3zWGFSZlWNrRNF2BpHiBIh9Dq3K5lwOeKnVfQmzDi7uZ4HPW69ZWpv
wVJbBmBdwXBvSfTuNlVKAsxNmf+aZQszraaeMb2kNNQHJjX6zyUt7MEbXTP90qznUqRLJmjaZBiV
r5GASX6kiTAm70hK3OpD6+zzSsAM06Plq2VB51CdvLqsanX4HhY19KlmnPC0cWOb1CY7mtkv23hf
uZn2M6+GaFdncLR69VqGo7i3Smzl9WTpHnQmiAWhhap6Zmul60+LbHB2k3bpDVNa73HoyyFZKotx
7gwxwb8ztrZM4bPkx28r+frvQ/l39fHJrsbSoM1cV+3abFLrrz//7Qwrs0UYJZb0gUliL7R6TGBh
Zv5DfPovbR1/lJz/rjj/b1fDS9P1zcu/oU1v/23blz+foASU/w/I1FEM/Xb7V8H8G526/z/+e/fy
bz//C3SvpHm7maz/8B+bifYXGkkH7B7dEQJQKrZ/bibOX6iSQF7YMnhy2Db9tpmof6FRIBAEz1hM
1Xmq/9xN2EzolWhcUN1h6snp9a/sJjQIrInfyjs6T8yAXqei+JWsuU5v10ya61OY1zNtWRh1dxNJ
nV3i9wsBu3dtZ6tkFROYrjTfLBVtzvc+KTLthjGqNjd7NapF0QWjG3Wp83OqFXLct7GUZvVzLHRM
6C+n0Cm/LiHcOR81tlQuGKs2txCcbHlWhm55PUArfo7aIX9WyzB+dKB1030bEOT2fULWtGcS2xr7
cBl5G6VYpl9u91qX5HWMoAgETdJQOVNygbvoOHlOKfq7oV/S2itq0RMiNhaTQTRvlX2BotrsyQPV
X5YIfuEmbnCm4VWxRXYFipnqd5VQRPZVE5jkHYl7FGc47xffzRhgFQZWh/APXGycf8V0t1/0fAFq
hWsWfzdqBaa0oUbDhaOMITRBt+PzhhnhspGXxZY5XIwLyvtAWE6mBlObmMuXuajgs3VtlGm+3Tm9
eMDbJJEXiWQwQJa51PQYgpddOFtLm/SeqXw0PvZJamQ0UrEhUYPoxkNe21YeVCLKdJ9NfIHtxGh5
3MPkGeM9VbXSXRKDXHfPhWDA/lXXE9F6skZc42MbEVtwZggT9GprmF2Ppp5KUNexqdxaUQPNX0hk
PB68lAgZT6GSN4zMt/4Z2szSt72eywv2e/QGCxzWo0uotgH3Us9dOHp6d6eMGoievlgQs2WnVstR
MdL5zjamsAjCaVKNH8y0IgO9/FA5tA8iig6xGwMUmIW2ZKgo06T2bA3O5i7tsTnwFqNEKGR3fco9
NwW/GFVMf8VDH4tNlalF6ON7ODZeDTkiJ9mrFBZM17781ji5Vvr2gompx9hYOl6rZu5DCe0W7QQ4
wH4kqFbBtNCODK8fewf6PHAlNJq8MzImLiwKn2G3EnmWjWXWmLssutzNmdEmZdzPQWMQtu7lMeyh
g2FkZbQ17MW9DqNxeZLTKsqZ1dAVyK3iFkYP4eW2t0hj+o6meroROFg9kbKodJ5jRaSAD5kWRvBA
VBMpB757KLGiIXwCI4ZHRUC0+5DUyO98R5tK0zcifkctBxT5SlF+AXyAb4kzZ/aS1lqOf1mBC1Y0
JcbtTMM2euPQTGf50CqkGpAvw+vDjHrXJna0nHF35K8xbUq+GaYO90qcFg/8Tftaqgm0baQ73S1C
G/2icFNUASkMIA3+Xal1sPpzgHmO4QjbydQdvqW6tdLyRCMnbmveozqJpfZL1Fp1U8Kij/ymNXDc
VLNlrScgOz1Gs5Uuvtl2ZrrNRUYyMd4G+RGTL6RpfbryFxdbvcqhTdnBXBvQBYd8sY7jlEbjtqkz
ciLboi0Nv1eajhwOO3wqFgaamwYrqNmrjS49aKLAk0KZ2jCHi5qMPAsQo9DXonQ+t2wc5tSx7Z71
yW4TTxdMEhejGxqPBBEy29UsRvczlGpxv1LUDeaKZe7so6jpLjJFUZ9ztyQme+oxdAtUtSq+cFED
14OGcHrPrIR9pUG3ftRCx2TRia4+tNK2nqu5xpIHlq0NhT+L54e2d+Mjkhh5W7vEoBOzbpf30aB2
iIEMlJ4VodqeomViW9l0DtRZcf81IaN6AZNBKHQuKYjbbUFY5rc87ex0j2I9nPxICeF4ZoWClCAq
5srTawf7H1mr9SWGKbIKSjVXjrVuZ3hqukV/W+jJNAYaJ+JtX67IZWx2xYHvXa0JEjD1EOAnbo6q
TaBlcNK6KS5NVBXf+sYpH2qlaIRftMOoBkSErQHmEXniG1OkyYUENsxItmEv8iNkG7mnV2rRerBa
omdFz0sYX21s2wFTpeZH1hTpfGH3tjJStqX5y1TE5uRZSxgeIaSxly4JaUxJ34/XeiStxEPVhDOB
ZlUpSdRxHP/Q7CmlekQTR5CHZCDnW30tpLdEPca8mitte6OXIUTONsTifoYjQZA7vNRfmrT6bzrG
TzlxXHhHonlXXXjiuJ/cGUiDLQ/Dx95GMTJol1BoazS/TjVrXkopcA8Aq9+wUtb6M4z1n24IwXij
qWX8NYpy/Q4yHLru0KjahzyZIRbTmfaelhFKj26sDp9haKEF0DA8+jbm5mzvhFExKO5NybKaEqt/
QD83DchpbbK3uxm9DY86c35QzZa7WLfa1DNCTFECuHZkmRSKgdKUU6GIcHNoXNRoooWtSdwMcog2
hS/ulW0xnlez4tLAKol2bToWioLQUHQeS22GVyVOCMiP6zhWgobvXHiZoo5nqCh0N3B1tnSvL1SE
sIpeohcw0SaiZgJn9zt20RaKrgO7JnT08SCtrmo8Z3Eoxst24fO0RYlYiEAIFaVuB6U3WIbc+grH
sDnP+9D8JawGrSpx9YT7SiPkL+tGWNUb3PjGeov4rhiCzOqWaeeUeSd2HThqe9lXRgxs6Ur9Hscv
5aUtl/RutHSUdIub8806bSpQ9gF+8vobYUlOaKeX+gHZBMX92qDFGIu3yl1RDLwMEyIWblWZ53oA
NxQ5VI8s4buiFUTZl0zinsJsWaRXdPyCoJoz7Rn43x59DR0m1EqwqS+hUYtfpZ2mN6JL7JdGlhNq
wzbMfhGOvCoHKxuNnswhAzN4bX7ZUu9/OCrJkt4orfR6mADxOJ3EEnrkxDaISMlkR1nJjPgiarXs
h2PApvEHvTU3iEp450JYVe6W0Jm59+HOpccOrfjI3XRYPgzj8x+GrejjpkcmMG5or2yOJxHLp7Yd
YaKMeuf+GM0+u0AUqj9w9tnpgfUfQrEslu4yjiRxgzkqiuLg9o7Rk1hcwq4mFP2nK5r2bpBusTLu
cutK1yQVU1U2zK6ipq0B/Ux6V+k2BqIaPZ6uhCHbKcD4l4E2sosIenJaFrBgxTwi5rFS9bbrHbM6
72Mh3V2ldN0hUdXIDMw5byCPN5ikwyK2dPaaSBzTkncUdZLFjlvYLXWjJRbNw+dOcCbE6Af8eLG7
b1qoOYemSof7RCKk8RW7THdlsYy9X7JiKEYHW143GQVEwLZXWj5/Hg8E5vbfFHbKml0zWpVPkYEe
ByfT16htrBxEwqFJ0oWrPRYjJoFe7/ZrcKemLD4SwOqpcflS500p5H5CZ/Vkd01zE5UTsryhMxLW
jdo6t7U5R4kXV1rbQA9RYov3qpkR107S2I62YpoHnjX6msZwf0E/aErPhayqbnA5zfqdYfSoL8vQ
Hr6baS+JkOiwuPNkiEweKsX4LZpnaOq1Ksu7mt3m1uy6JYEXayAL1PNp3uSjTM+IqtvYCpIu5KKK
tVc7LX/RZZTe9Rlz+bNM75THCZ+hxxAp/MFqByQnXS7QeXOi95mnRhbqbDx6R7JEDcyTqj4qDmJK
berJyIGOLy0qBFmjtw4yMokBFeI8jreEGjS72Fo17BN6QGy8R2FmHLJ2f1NEsZ15pQLt1hkb0niG
JWxVaD6Dlnluv6iDl1thWGxbrCC3elx31hbqtTRRsmjZdaP1hHaIsRxsD1IQRb9bJ1MHbTeyFL+o
HU6O10by/1yHvf6m/8tM3Zhh/qlbPr508UuzGru1b3C39V/93SrbQGtrfwzVn7BpzKb5yd+wm762
vCtFkrhAKBEknf0TdTP1v8hPBZADaAXOeHVX+gfsZtJDU5gynQbgxR0INOTEyO1Pxm6viPD/6pPX
QSEhazTyUFAB1PHwf9snCwdoes4a12tlrdzNrYk2uOvU1ag3rNvAzjp2kMxou01rryivoaYYSyMj
8cxRAwRTp34Tp6N27qAT+YaupXysJ4S7volQPN/iq5VZEHfckAqC6b0r1cEvZ3ve/nbXP4CI1o95
8jVMbgbjT0gszO5PgHcVow1Y5JxVTrroW6kPlItqBONdj7owaPOivqkmIz4bgcT3KtXw30v7P3XD
evW8fvcBsNEBswcKfWclNiOXLZpxpvUK8/SiSdXsshsTC8ly3aVYE+jobVt6nHO4/MqZ3WczGKZy
m1tRuy8lqouFXkt3lzM+ZXuFmUR9pblTuxtROzK4aJs9CW7C2MDfSslnk8o9ppSKnwDEfKN/XIxL
Az2GhWIgW7bm2IXnf9/qYvksu/PEnO91ybBrg/gCEzAHWK0K38Bxka0ONgWbR9DESjBN3WM7IXfc
UgO4FgyQZTpyCqaWl02OM6AwAfskxjbUKRfd+NHFVfLJbkKr8dRJd1tKKrSKGmEtvakEI1HI5Sej
KfHqfvb28cCPA0dEI8TE7RX7/v0zj4yscyReOsYFdFtCTC9dJpeNwhfcuFo2HIpqDM87d7qlDljO
7GLdrqPOfJ6RhV8N+lSCRZRVgQgV+z26rlwemTX1UM/FeL/EifMjauXcbSq8eGd/bor6HlM5xctT
dzyfE73f6lapXuO+sk3D0tjxGOutUnRWUMpW3zFgrZ8zPJcuYTc3j5mmz78q3VVugKLycztx+20Y
Su0oUcP5BgchjSoKeQGScZBTa185c+lsKoz5bpG9uD+rcLlvMmd5QEpTPgKrlw+KnVtBL3Q0NXQn
B1QD7ibs6/ma6jmffRL+ytbLium8WFLrKIGmLwksL68aMAq/CQf9UW+08MIErfJdN7uxh6U9gjCM
WQCYI7dZk4+3OkqtDPl+uK/R9Jfewi/zbObol7atXMAN6/ZRuyTHKW2vhtzdTo25+C76G2J0v2mg
NzQTjtMF6aRMEWeb1m2M3FW/iGQegdhLAsamyYyCYnLSy4gSLLAGTDFCt+LdtvAL9Wqkix68skeH
qh4zgqG7RrCWIeXuz2Gkiy2Q+qdRRKfbj1B5G+A9OEB4cK+sk+0HJ4tkqqhU/NYZQGisSbq+SUJa
vdOkbH71EMDP5k4ogZIm89WoZs3lbNmPnaIpKI2ygcYdnNESgTCGNLD0qMwBOJKzYX37Nbtog9m1
xSd+vCe0dQj6bFcQ5mFxWfh74r518iI7A6T2aoihxSpqkEodoGpcGZfq7J5NrCDUR8OLCIdxl0dC
36jR3AZunoTf/rx5v+V5/P05sF1mJrXiye8IXhODBmpRLfaHaajv3ITnm6KkDwCexFZrauvOkOIz
N/B32xjEDnwFV7t/IGfm7ydDTFVYkab0IwY6sxYPeOyM9VfDbqIffabjbmEVUUmqEy4P91lWuUTD
mRjxgnr04behng16Ydf4xtyovVCgHnuSYKGDVU8BSB192p/vEC6YJwecWNUUHG+wQnGJRSfy9lk1
o+2UidJYXoI7gW/2YCxK/xzPUte9TLNDTHudQDQ1YQwyMatdN1iHIdYi1B65gxC/TYTP2OlJMkS6
NpO8OWbabG+w1EMXb+YiwDSmeS515SxRquR8AD3wc7N8JNtH9Q1RC4DANry1LK3Yk0Wt7uzcuMeb
bxTB4oTzDt8gLD4i6dyimHWDaowEJLMRySd9U390VP7gQ4fTPAHatnOj/GKKwdQUo0CPODvAaPXQ
P7aaPmBxELvXplCxgutDFalSaDnbRV3i74lrz2Q0Os4urdJm07pRuCXOpln8yCHsThmhCkMxV8+U
Og53WdGiy06sZuOqJSdzHRvfzHjVui05v3xJhfV1qpQF4nGVgh0A0F3g22Eovm21582oNdemWbdf
OqUcfhpRIrZsZ9lRxYk2BCMYlnMAqWnx0DeDOVQKHISp1i9jU/tStem4A+mWX62wrvwIEdvRxI/p
Wkl17TwKS0wKKP72U4oB3VTBCkPBmYGGFPF5azXLeZNbw45pQ3RVAHyyZ6uRLLxwrNTck7ZZnTFC
MZ7b2hKbLrIWBxVepG/MVB8q0GuZ7Eqpj15D6oQ/G0p7NrXOvHGSLAmDkqHok4gqGXR659Njp/si
YjSAdtMKnCScLtLO2QOEdNsiNL9qaqgf9Dp+sKJU8TQyALx2SC6x2iGIAyzbU8eyPeaKWV0YC1En
mbm4zwWnzQ5yMXrPAUZUHkwRsJs+4Iy2wLu57Jzmfpnz8LKtOufKGVDfDlmZX9pYb/ihkOYOM7Br
tVW+x20y3czNUq2+1/TechiQMtS5tWlDXDxEo+1SseCLmYZfmRVUX8bRcq6wTam9kVroPmS6+kAZ
re0rLNQOapTtdX1xdmIGkIudbL4r6lyBNivlTTdP2WEqndmXqfVYQnPwLcUYrxtLzteDq+DcVjrG
2VJQzuJnssOYYfRlD+oSDGSj8dn6Qnjx4MBQBfwJ0qQcg6iduu88w/E2N7vvocyTc+hb2vUwJOaF
WbTkDSqa/bXOTAyMwfG2FjrOoIiUNND7/GVWZmWHy91koxvX6dXSMtcQLbgAn/EU+mTcJ15Txy+V
0Wmlx+g42U4ZmKEcxF1YzglGYksNPYzqdIuLkfIFQ8/myyiW7LmsokvhGNOmMZrqB7WYmviDu64g
HMLPdfQyN0ZsNjgPNP1DWWu3qYyM80Jr1drL9UL4GsTIzYI3iulpMgbQ6c2ZUAXLOZZKbDyhjXAe
Fasrzir2nnsnf3Wd06qvlKrxZtGBOls9yqiMM8VOd1Y64WEy5mO5KdskHrf4fKXkSqYCC5TMjcOv
SmdZ2yxNk5fGRvEfdHFRXiatgl4Z/5V9HmnajjVWPytTjYNM6fgI7ldQY579PHatncii+WBHEeBJ
nixXrdaYB9ucVM+xl0c9sX5VvPFbVJo7jkZ3G6kw40WaXms5vMrCnbCxyoW166HKPSEwO8MSTvNV
SFZnVDOZ/WAzD2S84aLJpT5Kxgdb62s9wJ85D0wjF/U2UTK0vHUV/ZgxjNroBgiibMeMmVs5LLs+
qgevMdtw48ouhEUzoxKmFDjicq2uOvxROeJhWd5ib6+wLUhsCHNqB+prNToLl56JPSpobwBmw7Bw
np7JvXcOtazKSwVHOuk7uZNuumHKfybWam/YLMWjU0b4CDSW8dyHc38b9wob/2xswlZxntzBGC9T
1K1nvNDimKHo3Yy2y5MZTFtZ9f6ytM6HiZlElNkwsyIibXBiMqYm3Nk4sWE4YhnVt7meez2YrbE5
F+xjqc+UWOENWN99KWWLM0synamhWlwleaalG2liBbvBA1fDLHGCM3GfAEVvpUp2EyBrr04YcKni
58hcV1wNaYu4+vVK6Zhal5GuM+0K19dgxjLqvKhJR/Z6DE6xobPnUfvSJJZV/exdZrMVn/hIhDLe
LpWh42UVWepyQaE+Bz3v2qZt8b5VF5MDGGpVspNlP12P5dw6eMFUyS6dFnEkfMMJlkbV96nJ5tsX
FjPCcRLTdWlXGhtx2MTmRsqokdu2mQx9Ow5JPQZqTo1ygO6as167grurZsluhO6zmwrHueAcdx+4
eF7fMJtJ0+dwKiP92sC1hekpxUhGFQzpeps0odr6kXCA26q46H4OUl1dblpxlGnSnL1+VBhyxl7C
JtrNiBXvpFo0Z8D24lj0LOP/Sd2Z7catpNn6VQp93bFBMjhedF/knFJqHmz5hpA8cCaD8/D0/VHb
dcpKq5XtAxygD6pQ2IUqm0kyGMP/r/UtndyvSxr4tB90FmMObxWxcbNh3WeVOehZXtsUMrl7Oibe
OoM3elt5I2pCF0LaAzx0AWIHMxel6qIbrhuLpyUax+4goKLODqdCpAu2k+YzfQeGhj4gSVmYgCj0
TcyBsqZ10UdbnNT8RVqeVrt6qLyDZdUwJaRMn5Tv8Tu6JIJrpVXqyWurplxWhatuDeU55ZIidOMu
vS5mwBaohtoI6hAkeYhUy1rFTrMyhGP3/LPKZqVcIZa4tIbrlGbhuk1n9B0F0mpX1YZ1VbBPzCEe
eBkckNwrgDBro74iotp79IKCRwfwYVqgjKm/mYXjPaIdnr2XE/EU7CgG6zn1de2T7nU1Fkp9GDBX
FmZ3HVMS+TG5Ir4wvcLdWEYAPFJ5DNBwBkxkZ6ry6cW1oeVd5zRv1znG4VXvmOTdU/FPNx59qXXd
jeMm1PIbrZrM5xRJ7YWFgqEXub6uIcPeeGipzgIx9Zdhi5NhVcPIIYLM8e9lmlQDyA3raxE2ulz0
nKbOoFOMJEanyZUjY3XTpoZ5MXlasyrSnD/XyOqsh4G57mEacVKrPUhM7CQ2sMWcF33ujy6k6otd
WafqXG9GTKR+lH4jtW/F8rFNQs2LD3J02amoNtvpupP/yMdiuMj8RrtXYYinP5xskD52U+nRJi9V
+zQ16bxVUXpIe1lXV8pPEBgAX9INOAv5uK1KuaOqYjLwHFVDjy+mdIcoEe6abGUEXYRl2mkKfR+n
ppczaeoVT1sn53OhbN3faUPunCe1GL6TllmvzNTQ95XUhjMdINZtbFaGDcpqCHeFOQUXZsKXjdt+
fPQN8xN7zDsnDG6q0IiWolTVeT1q+pYIxFto1t3CkuOG4k/1EszsuMYprEXIiL9SNDSgRWbiRvSY
IgeXQu84iZuw10j3gGS5FLY1rmvpt1yLhb4xrOEqaDoMxAjlkKNNw44qgvtFhrlxnTVky2l9Iq/i
wM3XZpXpa92KgIaNVXBRp4l/aQ9tfYMBK37ohPykgMftZO0Wl3A9nyGNF4+VpSBTilB5iyiOQEuN
TbTz/PoxKEr7qR2Et6zNoPpWRWa0mia3Zhw0FWQ1G1gUXkdzawi1AWsC3SFumpsmzDUYD4VLiRAR
Ebhcw+Tty29Rbj14xngxNfj2MSuv/z2CPdXH6HkAX7iXHF6CddGb6Zqd6EPOtjMatSst6YBjDZzY
pF691HZz67bWV9rDn/KOOZ0a/i3q17tExPchbfkgiZ6NUHt4PYn9UQ37vsj497HU69fa9X/+zxJO
tt+Ly+fse338V/1vrIMb1Dz+e/np+fd8tll8f01b2X/7j3/T5///3xVwU/9rVnThV0aGxVF7zrD5
WQGX/C8gz5H1abpBcQ6V1j+jTf6ipKKh64JuPWtW50imnxVwYc4qstdYMiZfEz2g9ycl8CPDIMck
ztXYiCwMDtDH3eOIHT8U0Qg85MUacl83Pg96PNBXl2HT9J+9IVXWrec3vdiLro2/e+MIoz738kEc
/EL40FlMdxLeVnOslo828Zn2TtRH5oLqL8XL1x+IsY8qAoYIyiNHlQqWhoI5r/02hLZerKXwzQwV
UUqsNnwX5Wx/eXHvlNLfqi0JPyaDg7qQJOcU+ySegbeVhm4aKtQ+SbyIAizSZj2ljwqN7M2fXwVt
oGZhjJxhBUe1Jz7QBGENtewA4wC8/bjep7nTnUhSeKsC/Pte8HggHQXOgInIeHsvrlZ4ARqrGI1d
Fm861WuXQAZaNrJWcJ6Ewltrofpu1sF44vbevrKfF6ZiA4mCZoDmHklWy5L1vjfB6Y19APaJJu6+
qkGYE552ynI3V37+NTp+Xopcbmwepk516OhJTvmA5mCq4gVyk3zZQqsFLVU+92L6oXFGO1GJ+u3G
ALzwbdOXQvw/96DePlE62qkeayzFyRh8asxSW7tm/X2kuXyiozL/7De3RXeLS+AQpLJJJsX8Q34R
/dJASSqznBFJOnVTI8Z9DcPYhEeGXMGi5nDuVf54wjz829inejsjS3Af2SbzAfPRrxelphNxBkWg
lvQVoLqpV+0PvY3JNP7D0T9fh44grQj6e78BCTq0DHS/uc5khsVny4fbE0Qqfvn4Kke2RYYGl4EJ
9PovAvRemQG/PEMrJk64MVykLDH9MKRpKVKdztxGQXKvKvMiDYpVGtOMqBAEcr5juOwSu9tPWnEx
Ytde6BXbA3u6/vh3vfeUKSsACjA0yEXHbnDqHuzLPQ7tcFDzvW4he0w6/9QAemekYh4kUoSngL3r
OFqYslbmdibPOOsr9ieaTgOQ3UWtyOCVaANOvNLfPkOetUGcBtbXeTk5dl+anp8IN/ZDylSB2PSm
+0Xv3PPatc4C4G0n5uj3L4Z+2sOWB5zw6Cuk/a87kPDYEJsZTI9Ja+iQFGhJEiGNtW+U5amh9Pvn
iEdO4gJkoaRPfEyV8S2Qub3O59h5fXkZh+7nWnfPvKLvl+DHF9rEIe9z5NHHgFs0+WpaIa9dOh06
k7QRNRhOfu2Yx4+hQAT1p+OJlquEuWXxupGPH022dP7mICt0TS0C7gU/SVsaMhv3H1/l9/HEVZBE
SYi81hz893Zu0P0oJKDCCRfAZO3xfFDhLLmgfttvAz+KvRM3ddSdmT9erkcjgNfLbMCDf3s9SahB
mYOeWCgN4RkVedumTjGFyQ+KdWbPwSIIiD0LYtxmVR246xI59CctjE13VVEoPhHF8ftHC76BUBw2
XBqMM/OoAdG0eeBmFbdP/nhb76D8t8NuGGVgnLjxUxc6Ws+KmDNvD7kcy3Scgmmd1eI6Ff6P3+Zv
OwOeLosz/Trsmwa987dP12h6/AkQUZC1dSFQkZzj3qLxpf2I0raNdg3atXGPmBalAxX88NR08d5o
ImgUqQBFUCano7dbQDUco4Y5MHEEoEfmww348WblqU7sPr5VnFrczJu1dF4FeGe6YXJN/svbm9Vq
KfJYQkmFe1mXOzLJUF6amPUzJsc80FZt5Hr3hglEHCJh7RBTMow6HRJ6h9433dfdhygjtpQMCORC
wJZDBPnIAAsBj/uF/X2ZfwUO3zqXXqXamScbhvDJ2W+Bt6I8UvpPDQgO/UykNRYApSW9v6x7Y0g4
/OopyMUK4MptOEQsPHlf1lW2CJrJz7cUeMBMLAK3TwBAjxb2eh+2+GWoZnF9Sw2U6u7UVdACKbQ2
626wm27VV4PcZq4nBNX5OPoWCOwfKwSNgX0uC28i+QKHB10xyPTJtkYo2YCWzyF+0neXHQzOwq9W
jYZuYVt5oBPO+M6tL2yIZHagz03PIbOdCMdwmVnOuDAlkgZ7MaRO2JLUlHGkIIwgiIzev6jQPgfp
TSi6sfLONYhrVfwUqxxo/AJMWNJ5C5J7Os/cjZ4+iHAZVpU7uitXECixJ/ejeTZL2VyrLI1uqDCS
fFEThtat4gpxDwQTU41Y4/XpLvGSMthqsdIcynZ58gUKY/atqpDrLmQCxxfogBNny673vWtU5v5T
lMU6q39bAJZv+dqiMyNUtrsnDcZN1u5AgXRF3FgYrUxyL8Iz25fRUydsrTqfcjZR4RIYsSSTkH1g
9VnrzbJeEKMunmqZupMDfjpOZ62lZ6H8b2C3nvl9kCPLR+tsXgfkyDhnZVYFzYLyUhsDuhxiexW7
frqlOVSgnsvRQnLcl8EzWCMqaL4JcABiqNDDNT3ESJ2HnRofTStzUUiUJnrYdvDNXUCWGY1DWWQI
rvWiL/nEkwzGsaKOhH7VtZHbx3TvbsMqJxRF6KN7BRPXu8k8Z7A2U6JNScPyGgz1ik6gSgmb7FU0
XMROISwPDaqoYBDEnhvUXDglNW2bOX31KWipFS5zcjtuRJF2YjlKuzrUtelFK/ZDunOfy2nQbnsA
8wA5KQ15W2Xq9IswnQdd/jgMZJ4oPWi0OxxANC9dIxf6lpOo7QRntG/pQZ0jhKhFtI9ZqqI9J5rc
3mUkNaTLPmzTbEuilnbtCC1+6anEhADmI68C7ZZGYDlF6l6Geg0q1OGQANCzQJe7ZOqHEFIHU65g
SPb+XHOpw++oS30EOmE9eBD1OWMt0F+gMowNIOsL4H+TRy5Oh+WY+cH2V0A/cWx4RqO1GwD2DpW8
PB8iNCfu/Ffqsx2C3i2PDlF64/PBDRB1FXamZGe7DVxdo3anA6nnQGJLWGMh9G2PlE9FFO4VZ7nC
WyunxA4UF1WiL8AzMiBqjX6yneWIg5s8MNWKNptKVnUukZwT5qaPSz/MYd7aQ+TS8Y+a6RmvifUp
HXWzXw9hl+6jAF3ZqsvBfK90TainsO977wnrxlR/Qleehiuy/ma8sqvzFUyVbWxBa+ckPlWFJc9c
3F8OMDMnqzYVfiGY1Gkmv3Q+QtBNqSbWGmhXpVj5eM6+gtpLafCOobYzOHXkaxVXoIlKJ7GtBU9p
QJFXxWW5YRfg2MuQwgrmHj7occmhBFYahcpMLnEAlJe1XpifU6+NfxSN7SNcrduZCw5CSy7CTM8+
Jx5xDIs+o0e3zGTOLCFDSbpE23ddvMDehpRIwD5otkWYWLdBi2Z5mSL/JRNlUrFJbygGQN6NQZie
IzQvxzuYXYmhL92Z+rslgyFXGE4avGcbXO9atW67NC4IYRmiKzHNnI6A72xKHnvbCwheY9PPJnZd
Rm2leIv4adum+e4An62egISTw7PQu0qnjEc9my+sZS/fXg9dYOxFTa5DH8Q6lG0fwje1+DJJzkJ4
ptDZu1mzm89kfLK1bc/BA0KjsLch95sz6XdL3VFLyr/3hn9UFfyflfw+dJj+L6z74Qv/Zbfxm1v0
vkVh9g/kr/9YPkdfi/of+/o3MezrX/HTN+rof1Hom8VGOpJTdtP87T9N6A6eUlSoiGFRt0KsmDmN
P4uBBhVEm/839EbOVzPG8f8UA/mfDBhtFFkMygWoY+Sf1ALf7gpfBTYUUZAF8VfNcIOjStvca/fD
Zgo2Rp80j2OGMI1WZbGyZ1xG3UQ/uipWj1Ivnn95aO/U3N7uBn9e17O5P/qT6Me4v1/rDhPGpx4N
VrDhyTEH1bK6jeuhXEYwnrs/2l//fS3EMzZKtflhW0dnRx5l23V8ypuUHB0+4CjY1DbJIB/f0fyL
/7Xl/PsqePQ9CrXzCz0mYbDeOTgOuAri42zdYLPZOL6e7MhKz896yFMHImPXhrmt6j7bf3ztt2fV
12vbVHFMg50nhb/jsEKrJ1HLTbn2QIFujU0IuuB0AdA/Qk0W6etKYaT/+JLvvECyaR34ZNQaZwTj
2xcoLT9ukObgafRLgi5yTfJ4Z6NfaYUnalTvPFlC2gk9AlTmcDw8Oh/ReVNVL4RYi1pF1wYk85U3
weH3LSc5F/X4xUq0cxcj0S5tbO/EfR6jP14laJKNJXf56uE+OgXbAqmGEJZYK3ytRCE501YbS0l6
Uujusl6vVhLEPoblsd1EaLEXRtOxc3f7hZySz6BD+UNaZJ14Ju89fqlDnoEb8VpXevv4Jx3zalFI
sTZRi27scoIZ5eF5Q9Z0Ckr13hOYy/AUHBBcU5M/+n70Mu4jAp7DTRfQDi4633oJCzf9AijCeig7
mBEezWWFr3yPd0iglVvK1o/XUTmQiAFF7CbhRHVKIWi8LQm9Dnos97pOlivJpmid3z4CK9NU0NCe
28yeahRB5MLMAVZuQciVR1Q6kQvufRqM+qUkAQ+tUj+yGfD98dIrZH/WG7341NoDf2rU2erMNHeE
HLkqD/hENiOJ3P6qyYJVTZ/vEAXiJUsIPcNwiGNMDFG6i+3euvMHmC4nJqwjpeZ8a6B7KeDzNXNi
Zty/vTXgWjQ+LN4uySnJxqLycI78BA9lXWgD4t+CtLzB5/SG5HcYVtJsMIF6ROkSXEg22KIi++Yi
G4TVLBWmrE9ZVs/U+YAwqrUux1Nq4Fd01Nu5j8VLo+EFAFe3Qc6+/b1D6Vv0tC2UUYVfrBqMuZgo
cyzeJLVl53FY6Lckbc1hJ1lO2AYFm+vYYC+2iEcfTY9esuN2TNlIfr/RBAgi4OibPe13nHueIOKb
tD0kS2Zwxzm8v45KLbwhHIyDN9FWznnEJg55hpfeRqmFsi3fBHBSOTm3jbnFcG6cUeSzbiP2isNS
x/9BLxyPfD/l00MCPPwh1qT3tTGbdoMV7w8Zi7xNyqMaCzWmE/B9xwhj2VmdFeA6hFcSdQ8pkULb
3C2tE+vP2yrSPGbmq1CPkx57CWT/b9+BmsLYF56GjCpw61VvjGR12e6J2XD+S96+aC7icC+g2+le
zgaeX5dtUZTRVJKzQx6f3azQCjufKyqPRDBgF4g6dC2tIvFnrHLjxBL3zpUparMZ0GkU0LU8qujE
deONkYFepbMkIG+6acuwTybc3jUxgM5DH1Tho3BxuX+8zhm/z7TzHMPwZgdhgcU/mmbgKqA7iaW3
loVG10IOrv8ou6p+hn8OIsGrsHBwzhabJCKPbamN2rQrhkxZFGsMxD0D5ttDmGjjN9Sch7JH2m5w
/sB2htTn3jdigWzZkfczGR0PZJ6HtyLJs692KswrSSb79YDnbvvxXf2+pP49cVLZBVjC4Hz7Hgcl
y1EpzVsjfeg2JuaVO2WVt3XSMME7RDnSp7qkKB5uPcFR6eOLv/9I+eBs2qEQXGcu06+jKCGyVZha
5QF5UO22qUzAICJHxiLo7eKM7q5SkRULxaEc/wCOdNqpyQYJs7zODH9cI3N8TBwIr0Pow2E0UPA7
mpPv0BnZa68m9wJnkrFSmvoeSIvo2ax6pnLiXzYG0PCPb+aoav363fE1MFfjBwcN9kqI/qXlFAyD
3oUdFvMyMJxbolAcajZedI4aTZ/N5hUwBVp++6jxzRVxHt5+yKri2qeC/fh/8VNmCBqWfm9uJB5t
VbDswARBur/uqqRiQW6rZxAqIC5kW+/dSRdXTjgBMDIx21JyJD9rdA66rJrbEz/E+H2amLfA0P4s
G5Pa8fDyeJtpX4f8kLI65K2xnyZL2+vSjg7s0Ch+YSihJxUcRqTxO6lqb6uTdbJSkXEKEPfOSAfP
ymuy6SxgRzyaFkNp+NjiDV4PUR0PQZi4FzZf6nmt5+UqNQNn6wT6sxc14zkJFOX5x0/inUmZors+
B12A3LCPj1dF6eOhLrn64Pn+hV977kZm5s920P+Lw/j/txCn+bv679U4i+c8SJ+/kXP3qyRn/jN/
H8M94y+sJLxm0M00dNjM/vMU7rrobmCwIdfh46WjxmT0z0O4/ZfNkQOyLL1bOlPzNu2nIodDOH1s
UIBYWZEHcOL7k0P4PN/9a1WFMTqjo7g0rX+bX3Kc15AFxmgjzYh2U1wQZj2M8TYg0JtSVJ5uA+IV
Nr88m3cO32+Piw79LI1Pgj48oDsEDce411zqSd3lebAb5/2Qqdd4VSnJ78epiy9GN9QORkqS38cX
fbuO/n1RllC6fChsyLc/mpwocvZtV5jBriktcUCfF650DPcLwT+euL+33/zrpdgo0B9lv0AX6PjA
kuMum5RtRLuxzeKDN5lihQ5zDpRMkg3Z5ybcAKfevv5T6Gr9w8d3enR5l5vEF4uZee7Dg4ycJ4Vf
VgQrMSdwHm61S5q2peWRyU1TTOLagDeEXa8A5UCOs3kZR26JAcmtTyzu+tGj5gcYrIgsSiZnCP7z
6Gye9J3lt7Ze7nx6mLsxGYyHluL5l6SLMlLiSawiLTE0z5VRrnBGttsyyzkqBINhY4doav3OsVsI
G3rbf+5HCeLi4wd0NN5ff99c+YcvjQbtNzFIVFgNCVlauStd2owghrpVbQ32jkjlAXNPLk7IL47W
aJblGUSPHgRthMtp8TgICG6Q22CQrndYn3BymOAyIDfRp3DXml+Yt2FRxrdxBXFZC/115hrU6ZPW
GQ9DkSSnfHjG0ec3s5dmFQgzjs4RnkPT2/GRtU5RidZPdp1Rm7OSmmP1onOM+gxGlTMsZBXGB45t
xeeoVd/sKG+2dW9PayCvJnQY3w1v5eRrX8yC4g4b0ipg6yQj8zFoCISqxnCgDqAcvVsOjY4fqYdK
dCiYXw5ZXop9FrrYfIwgNTY+BoAL+gnal49f8LE5/PUWEYfAY339Do+/QNU0eoGaP9tZqnd1jB5l
LVd0iIaHtLKJ1nPU8Fh4ZawtaJJ6lxq9iw1a6uBQtWa9TXxCxwuSnF863RLXE7wYrESt9mXwRns3
0mO7i+nuPeGA8/dO3cbfpE72XzE1xnOLNJEg65zIg2VpdPLRrGutWiCGry+Ax3Rs07z07uPbfbvK
s4HlhXqA+rFySoCjx3sMQX8RNXaY7qZ2Mhd2a2IyGa0/g+i/XgX0ICsO+6SZYTBPO79MK66F1WRg
Xdk5SRV8htE0Qz3qfVeRCwqMbviz+Xq+KVzl7CaZyBBGHrtFnQH34FRxOZlhmkqwSPLDqDLIoTsx
HbzzPbAwzEssQ4aS4tFhJBtIp5R1nSKxCIILWFvDQ2xr6d0kyvoMOXt6l6HDuf34nR1P0vPtsRNg
L4CKCV/w0dNk9+ppaZNnO079wUsTgy1a4/HnS6RPgzvACW35OHqDekoamE8LjnmnXujxND3/BIsf
gdKFfCNWircvVPS2E3eEKu6qwhFQPrWCcdPmuOkNK/NPqFmO51wuxpuEh2vRWED3e3SxTsbIe5Og
2kGOTe/MiCxgnOxI1NltkDzZNF8/fr6viqxfNjXz+EE+BaqdqY5he6yfKiwN3p9HTL1WlhMEnM6x
mnXoFA3SqKbosuUkkuladwIAuCL2A2QObnQYjSqHtgpeIN6DWvYucj+qX1q7al9o5hEKHfY+LqLI
RoxsNurp4x/97hvhoGCiT+FLO165DdKRbCN01W6MAmvuGycb30kRXgZmef/xpd4b9DOhYY5J4T7s
eU755Wsm/qKsMZMqtkOVf6EbtX7R1kQMC6N0z0w4ROeh7Ozdxxd95/44jrANpq5I8f5YgzyhV0jo
ree7QZLh6QBFuxj72t7lli9OeO3f+b7QGHH+42KzSO3o3FWEQP6mURU7lORhvsnsOD5k2FDXSCfq
m7bRx70hmybA2V1Yh97NghMD/r175epo5SE5oyk72m+22kSz32kQC0IvhNTFHeqj8q7aqPD+SHT9
OjOD05phphSI5lX97btkg27Pk2W2M1mzzoZcEpVgg8UgmXqSj4FRO/HKLab6TJQnX+k7zxkvPy1G
h4szco/GUekm6WT1ttpRE+22VBmj27AcIUkODmbjeKIevogQHs1cxJBvLw3YbX08qt4byg5TmQNH
zkKGefSqp9r1u8611M4MNXsX0A3dg2PR1iQA3+Dq1a1FaqSn9nTvvF5mTAS1MyNZc34Tus+iRSLF
1S6ITe/SFx07OsQSmNao8sabj+9wfohHcxmkBsPBuvEqrTyaPBUnJDfpXWxe7NUuSQp+6OqTu9R3
LkJTl7HKfpWUNONo156BQbEmpAC7Jhj8eKEr4cULEWCF//hm3nlyZH1QC2HEclfHTy6tp04o0avd
YJfmYxLVNRRZhbW0SyD6nRgb87s/enJzJYgzFehkjiRHN1WBuusGKC87duhoyEIvMlawCZrtZLvZ
eShKce23RYdrS9gnWszvPU8aQx7lJywezABvv0oRs0KRmlLt0sQGZdiZLyJm1fv4Yb4z9iVGFQY/
Hcrf13BPIFYZNCfblWikLn2cfI8TCqqzABYSwpCyj+BXBKc2L+8s5nzrtM25M5aq48QQNPQ0eJAp
7USTm485sLRrdxrKe1cWMW0pNGEf3+VrEfPoNeJZorsM8GV2rxx9AAEk+wwoa7GLpcxsVLCdXy5i
CuM/+BicByYGTyxaz4MMpFz/2st7r16EUdHhK7bi8gd6r/Sujw1OARUwrK1QjcRl24cvlhmx90+s
hhRltgWgGtGkyTXwtm5XlEZ9z8ZFffr4dt75AujDUJGb117qN0cTlrS1ujFzrYCNK8TMYLTlyinJ
uMN43/1Ro/Z1bZgnRhaGuXPB2fPtKHQMLNKjkbC5tUWwavR+2kyVqLfeXIv449siAo4ViBY5lzxe
hkatbFB8jWSbzhWPWnOGJWmjYgVGM959fKmjDuV8W0TxGJQZmPFpUx53/NBQiF4bfD6uIeBE3diy
p15gq61epdqXvDEma2VWVjFdNenI4tOOrv1NC5P0rhY9xIuUcXY9gsE4NI7KIEdRRV/zSqJlSI73
y8e/1jB+m4XIJpl32pTrmPSO42pLE8zbGFIQmcW/56qX6jl1UnFQ9UBkQR9FwUurhdV9Y5WATelW
i2VRGdNN4ITlFVHjxOjpOA6qokmWmcNZpEjbbhXaTX1mA5gEgZkPWy3qW3Todnbe2yhlP76FOTrv
zU1QL2ArBbMOSh5qIZ760XwWU7CHQ56qXY0ec2n0VfvkE7KTLUA5KlJ8KorNi662sxeAIIAf24Qm
6GKcyr5bUtkj2byEThYtXZo/EXzYwUQp5kLRAQoizMfQjUSO/tMovGVR2E62jRyp1sVImPHZYKbD
sPNUKv0N5GPhwvSKg5Hw8qR6Dk1XReCmFOQrDm5tujDNyTEXbnGegLm4wcKfn5WAWS5GaOEXQQe8
Y2lZgYFzl13TcqyRNy6riTP7tuyb4sUK01isCp/47sbxerrcyJLAgjtnPsiJB91sugVpsPhwTZod
ohx2vqHX66HUfQDRiFDvojQQ31zlS4ZmnHbfnXqiNZP/wBNjzKLgaR0OOnpPlP1LBRaJo3Q7PWtD
JfZWrIE6SgrnMoXcyf136t6aKui+TnRBP07bUVBAR044ofkQSgsZtExDe294dXdRumJqt2iT3b2f
x+lVALdlZ4iR19HnvpiJm9Hn0SgNa4Fgz96F1iB+WEat1q7XmB3c7GhsDtCKCO0oJTDetE4Zr2Ze
rA1gf4DeG2VtGlVboNzoo69AfEZQcpyuuSjgfSA7bf3u2Stlom26DvDPoPovNb35FwZCMS4aKxuf
IDFEe9KbRYtGo062rS/DdOFWtrXOyfK5ZdecNhRluifmzuyrPjTDnhqbPBAUqIAAdFBBrba5AH6K
jjoxEsU76sPnzPTv0NI/elkKbTdHKWtuDNNFpxALfbhC9wTMZUghpk7jhMzL9GpPrpDoFlj64TgM
Y5SsjMkwly5ZldeizOsDGIzqE1jBcaVVfnTmNn6xhzysbfLMdPFsZQD7c5A6T7Ypqv1Ue8kyETZi
9L777ChwhHYmwrNYWt/iqrM2fjPIXWZLNuSWe2cOxbPTQGvJWQnumi6p7q3YkbsaDNyiNYpBLooq
6wBFaMjhAoIH1rVudyX4GeOFI0t9E8qkXIydmZxRyjP2QWnHD7rQxXriJHsAC722s/h+8oGckYPQ
nFGvrXIYO326ymNQQtgI+3WB6GYdAYAIl0UylDwk20NuU7XxuPF1MKmJG7vIlkPK2dgEurZdI9VX
JVSPlBOUO2qNv3S9Ol2yiG11OJQvQxklHHVMIgcgLsPR9y2I3qG+VJObrZIpDQ7tVGorxwm7C7wL
+AGmKO1W4Gt1unX66CzgYLnniFPEMo/MFnWq5X7p+pjJOndbIH5tWy8Z4/o+QyIoFlYnxaM7hhfY
GKZP1TCq7TBE+veIgIcf0KCCB6HZxctU3vjCMVjnmTm3RKQGJGeZ8dWAherg5FGoIV8GmLzkxFMs
LRsYV+L00crqM7V1o15d4n/TXlQFOSXHkHTWT+TE1kQqfGl1Yaw7YDr7UQ3TmdnZztyeZxnsld7d
lk1nfLdhVy9jqq+sj0OzsXLjU61JquQiL2lGVEODvLsLtfE8gTyBgYum/CopCgVUXJXOA2GP7Scz
4ZgXYKnt1tZoEaTM9rnbDY0xfnUdqLXLicieZdJrZbp2VGeniywGllQGo7wa8bVmCyszhxuCMyZi
IAwdGslgrAan7dR1JHNwIW05iBc9HkHdaEa4jqMuewQW4Z4PWkJGb8VYW4HjGla59CtEB31Pwjkk
qWYb5lG89gcR7Uw2M2cWNIN7InwsUhTQBloMYkNdW7kM0enDx2gBIPom2J8mAZ9QT2ibLGg70Yb9
kHcYMi/baO3UrqJAyXsLhAfFGSmSPS/PKDdFq7ptkGC6sDms3HWUhF7q/MeAMKNnck6/U5tEjxjB
mugPDRPkyotN66aWTL4gORzQF2T4pdDA78A+eucNxOeFE9goh6weHTkq8NJ/trvau2pUjIyy6Mqz
RpkCWrCltZ9tVPQXGFvImOjCc6sK0l02xBqhlTLZyEonoceDyq2XVbnls203jjDa9TSZMyrCaFcD
doWNTujpvgRWyArCHuJLb9tasiwpz91FAPuTz6mI403iGM0O6Xy2ZuAj1Cib8bslVHshhtTcj+mo
nkggoWkStvGNoaxqWyP8uEsNq19njgi/jWY+PSpCmNZlmW8bw0hvWsd8rCvyTzTRQ0LvSdFYhBiR
mL0KH7U3nnTulPy27slMTfOidS2oPrK1l1OQ9KD5jJFgEFKboHpQw8UWN8nmXJlVdJ/j708WswP7
kHVmf1WOdgVKuwHmuuYPWCsjGDpeQpgGN5MZR0tZtfY6EwUrG4rPmJ9kRfdG72gbP5DDfVUI6F+h
261diyaSYyjyPzrdW0CWp9KdR417NzkFKjOKmvgeUlu596EzZDdF46tyqQi6hvADL33n1Y78HmoV
iRqpxFiRj2V0g9wtXKVZWGKWCotg4Y+e2lsWcQU8/fRgamI30m54gR41CyhAHyEisLqt7ff4PMKu
Sg/dONXfQh9w/XJSVjDR3S8VPZCe49kqcCKDJjwugQx52I9UtBCC7NB6gFxlGYtG74IDZhG8MxGm
YSbTomtXdWsre13kdnvTkWm1m9yi2BtZQO5AERnnI/573Px2CDtUzkO7nc6rjNsUdcHxaIC0sqht
vUIPIp9hRsE6Emm+HMWcUgGZOFn1NrT4sbSyW3Tgxtq0cHktTVVOIOG776H08vXEbuW8zoNyB7I8
f+4GAGaZE6wUVrR903jewnTL7hBENB1kLNOrsnGCNXXgcekORbxSpnyJO2w6WgUiLZ5a/XNUA+Ql
1+RRJ4hn6SalsaCKpOGiJzlyj4xuWIwFUiboP/HOnopwHXQ9YrrcgpXYj95K13N58NkiGH1f4Hbi
6LgMmP3AY7HuCzo3y//i7kyW40ayLv0uvUcZ5mHRm8AQA8ngTFHcwDQRcMyTO4an7y/0V1ulqOqU
5bbN0mRpUqbAQADu1+895zsry/4jY7R6XyDMgntSQD5CCNckvaes27LMrQerJE5UQ+XD+hVMF8Rj
8DB06fg4MI+bwtIk+qCtdUaoqDqPPPvtp9watGiah/SFPK7xXpuBIoai9dqkvtyi0SvXg2MWMvKA
IB68AbKRVb6y+7GKN2ZmPNlGuVH2ry4bmq5zMDGyRtxko3s0uMknfdy++DnwNWuc/MQcS/1gNK0K
07mvMDrj83igwHl3kSe9qa0ZkG4Nn2S6DJ+9Ifg6diRVrB5roMH6O5eOiMjJeAOk2d5ZrAtxA0f/
AcL0C+FCaVKYmrjP5VbheKWY3md9vexqs9lCQ5KMAOUJ4jDyx90QTPWN7iJ+s92pj1McZFd+kDmQ
hxH/ZulMFEcxHG1PiBsOIfuVDZZcZQuYaI1x6NOAte641vmDbdVP1Zp3CO6n7rQ12houpCFc4/ID
gm2oKepTiGiivNR2C1oqk18oNuOm7sRn0bjuKad4jIzBJavO39qo33I/hlOoAbadYTq6dcBisIyx
WRO6MixgXwtJzsowvQQ6NJvScuQJrzHcWt3AuWMYAjWf4YpARy6fRsLW3Odirbdm12l9ke88o7N5
3QxIPCD540Zq7k1RYWU0tlbtVa1peyLmOjaA2rsp/KW+XQqn+9Y1jbv3muURq5+TGMWmJzmZV5/k
nKn9zNEnNtv5qQ8WkyFP5xDQIcqbIcvmGOBceZMR/Rrp4iDsZj1VeqcfzQqUxiAntc/bVh6MPiO2
oPZF1GvdeNrqzPo2C0tPJrcASNZ7FGfSX55tew04ZRHR5HV2fmLIK+Mmt97QqRK1R/RUXE0zT7iR
DrQE2gNpKFtYOIJd0ahIBQTe35yDeericnBkbM69feu3lnc08uqbMYrpZcIEeGBFVyfCTWgbFkYZ
29LJvs6rU+zcvsmZg1rly+hK+WXQ3PaeuADxaqKntXun2WM0sq6mOR0jlCLDjpR5ddKU0QQH0dBL
aO2li4Gujnx31YaiN1fNOwQbEVkAk1lQ9rmkzSz0g24OOblRsMBQVfFOaymK/Vz2p2Glms5VqhLP
aPWIr6xCR68NlOA4a4PZx5yFOZHNwUeioSiUUP9qonSge5KTUfogVNWyRhq5D0k9lyTY4mB9WMoq
O3RkHEXoLoe4YzoeBh5rj8sZJiqqukXptSwcTP1JCwNRNgnJPDCoERgk2pDh4LMp7AVWr1LdrFUv
7oC2uVf0aIZkBcnFc+qeBm8lKSuw5vbWEI5x21ABHjSquqNfSokdlBPxiLL6AUPktOMCczT5PkRk
0Qx41hafKIWRbrzeGSwqPSLmdLuuWvEVoah7rnpb3UOMPquGAl9p23cbenpI0M6NL5pgZ86m+d7m
EIuhWq/3m+dUiann7qslVu2qalsSLgghdADHufI5VWZzjXUb0rrTwJRSb8wEup096p+aslS3mkRj
J3MTqCnRLCEewhlrNFGNRMeW9/gb2Ldpgu/0yfhiVx1EvyG15clQIHP7uU/3uily3valjHM7DV5m
A2ZhVYhvpTNv1z0KeicklccLPcHww1bTune2vP6uqK2SCVXD0TC74g5rXYszlDXX0ylWdgOhXFPY
1739ZqtSx7ZXaTFgovpZG8f0yh+B4Zapu4Zo+UHMTZcQnSVbb5GMfPUzzMByE/BZ0Mp/LcE+hpyb
jEOQ2/aTdDjyNrXbRYZsA1Ig68LaCbfy2D6K7c2TfFsGeUU7Uiey5zYIro0Sk7/vze1+hmJ6xtTb
PNfN1LChtGmkOqs8Qa4UMXp6veRuuU+uSvdrO4/HwM7dPc7Q4csksynWh+XcVv0ChJiH25FBd+9m
tfNNr/oX056ba9V4XSjW5UIbXcQpqFM3KbzRI98GH3WyuKO8HjCnP67lNBPrx/kxnKvFB4cLPP3K
SpFAo+h/3zDcI3HVstiokFVuq6pPekpflUQrQoEmqEOJXi+kmdTFoTUaFXc+fSxTs4JdJkc7rApZ
HkyMre8kXNnXWuoZ8byl0DOt6dFyyzxhxIQsBjlcNBpe+91KoSxbPZBdd+PNo4XkoN9nQHJHLhL5
pVA/s08euMS9Y3cnSdLVecpm8wqr4ltQDj9yUXiJNxjtYXZIjtcB7u2Dea5Pi2pdm8A8V/3QkFc1
RIW06rkI1vwT5qLhu9O/F4PHWdOBeGymzRCZjVuHnrnVn0G24Te2XHka1Gyfyn5Rd5u5soXMbjPF
ZhqMh7QwYMO48IP3em3Y4XI5y4O1aBP6dulDNrN4pdlWHcTUFI/sruRpdU0aFVmZhWlXLui/PbtN
APzyJpXaRmoEUygKRpTMRI/Oy0H2E3zjvszjSYqc22qsJ4wBXwesgadhDoA0V33/Qmfau12bhejW
vNCvISZk13NbFSGChTZIBkHuGSf0ASZszgnD2FFGa+yjTtcuUBaHUsVu3zJkc+zVrkIjG/SMH6jv
5mg0V1zpFSO4ESr1ths4gjy189IkLZ3qo1eWd7njWXGbUYLn+MZCONBVWOD7Tcj1K49ohnQ2Dr97
2er2Aj1I+wU4X1AQTGhiqElAFZbEYRjSWIG/5EZM3CHOi4CJAAmDgA8oBz3vQl4NFjeyXAiMGWDL
hMvM59QfU9S+4JfJq4Rbkm92XNVeaKDECkkXvPGk+KKaDV6DLSaAlqtIjECL+83FIpvqtCd6Yghm
K0gB79p3wwxepR0Gys/c7J51hdWt1xdIiakUGlC9dPnEcESEtcNJutXd/h1oYPOlZXu8L4AUhAHV
V9iKLt9DSLduJN3r18YFpUzskZfh9KrN4keXZcaelLa3AIgmGMAGrw3K0aOhl9XR04yrrHU+NaPf
HL167CLRy+fWMMqrClTCISCxLXJ6e4vrwJ8+K1e6/n5N5ymGTs76Oza2s5+91HmsFqeMKkv2e6ur
yN1ElHbqUgHz0rTzN4umKzklA+TznsidG7NKx9gLRvFu+kKcNdWT+Y1VJnKp+E6Sp/SKyqA9tJ0X
HLBKaeEwufCM4edQw07WMy2F4Ivnt+YVPofxxlGLdxcEGQMbgJcJIEPqcLk2XULUmJdwnDKTrFqm
+y0V7h0sFEIcQW/dO9kgL7WYczUuyqZoKy35pVTN0O5ImLCx0HMPH/XJEtpOXzP3u2CqS1LjKIY7
KLdsGMPKaYa64ZTKbLxhs/ZC3Sd6kQifDmSJcYk7hhV+bDSMejuvp7/Twwx+3by8PRae0o9+mxkv
Bj2mpNwujIlUzyVLq9o4IqN0eRtSFIaF6KYETv4SC6zlELbH2Qbu6hWfdN8aHo3B7s+ZHKi5K/JK
s3BhJSMmCPSBuwsyiMy7jPTUL1m78ncPrsIetvrZcuMyBYusrVq+TTnwRrfPq325GgatWfxKt5um
DfdtWppXVdp0TwUZn1QTDbEZmiq7uM9ddVW6M4TgDG5VGZE0SWTgVhqgfiHXX5OEWH/Va5fWfO4u
ZIOt5FuAXIVeeV1PDUWAD9D9evQnpv1lL/0cMLswP9lC9e+jLMlNXA3VXJmFz8ZMCBNIAPjU6V0z
k00e9py4r3WJOvBm8GBzh8bsuIe+173vK8SM64118T1bW7DK1GHuAZ8O++oCkiINZWAoPXTKobnq
3MahUzRq/ZOW5fZLUNXTNx2fPN3CNCt81jBmpBh19Dc54hrcamAqREBq4jqT6L1KHA0vQKX7d5sM
gze+ZELiTDgO8WyC0JB50XURE8oM1i1AWLmD8oIMCHGhn4wc6ejfl+aBJD7zsQNtewY1gDVJ1mLF
IWS29k0+kijIaXIiBFK3aZITuHCRBQfZ8txsPoJJMm3Q6do/fy4rVU4IPlcvEgrM/vMI2xZOaKn4
tZtY8eZm4ZOAf7y1kJfcODBPaY9A7T6si7c8t6lZ6fu5XoMT6W1bD6lZlv1N1ng6PrdxESN08RnB
RKpn2d6rGZMKpfLxURUQAhK7LuykLrQGHgQhio+W3kByr/w0F+Gk/MGKCNUYiGutCXlZU8L10JHz
1qeysIZoHBkKsSHkiCbrFT1b4Kf1lTeP1WPvF9O+k/XixAQVcEPGFZhSaCA3glvtdIad8JQWRsLA
jMoCljJfzcjEa0dIGxdPva16pKWRvdKG5wQdaASTSWPW3wDpjCf650US1EX1oi+FIpfLYc5Uae20
h80+fRtnOZ2NdVlPLvlk4ipg3HumIctfXxJHzKrNxNKfAp5TTvTpzYKLGSK5byPEC2T32QV5cRMU
RXbjoc0FRKKKg5+6jHEbb82+GlpWXDtrgaZBoQlW8eDSeAqLnANSXNK0VCG2p6mNdLW2j14NfyUU
Y7lCVheSpzFLHeaUo8+/DlYqriWt8Rc6AnBlBwFBDnjruHxpA6d/KuZm+lao1MTw41vaF81Elum0
Vv9EV1PjcLe2wGT8iyEIhfP8POjW8KkPaFiUBgYmzgzu2bMy4hSqMrhpB5f6oK9Gl00esMjOG1mv
GJtSj6fmRTVRdZlMClx+N4Q6wmBfNOrKiYX0zHtA3hAWEwarhazQMFoY0fGZdSnDAwn4MttLb9Zf
u6oUPngyFIB0sHiyBlXYLz4d+gbmk8UX0RcEH7qDXvFllkV3pQTyXAuTXfqAwoJ9l2YwtHLUrVGv
/PwmIDP3LpiatEqMlL4qzlhe+o3vmwZovS5EgpI7cEIg5rxYPbyNdHS7z5U5ud9d+EzXeZeZtCHJ
5ARYN6F6nEimrXcVJ3OydFZRrMwYdF6eqr3oVIpus2XkVE4A8VbjkfegxBDPicVm10gmR8lIbm8B
pcwBqdzgl3/JVGDUB3pU87Pmi+IAkYAXloHBI+NRSMPA097YFtKbnPjlx9Xx+qcy8PPxJJzR+85h
Z66jVk28GySysipl1qYhUtVaKrMJOd2eOjorktZOzTbc6CO+VutmUme1nTkecaTkD2xFPUETQ5kW
R3eVxWHwvWy4zng/wKUz4njLKx7tkunVuSl5O1enLZO2q1h1oU6+Mp3idhK2tja3M7EWFB15tsU6
E6Mi+Tm4lgjQ3js9a824TYFDMayweIT74vJ+Tx0HnTMAKAbz6wiSEzGLwyG7aczYKGfWey7CXxqs
86fKCmgLz4E5PE7WOjOKwuefFJeVGWw1aXzbslzrTkoOeNN2D40g1ZI84GmJKerZgUqXP6bjrO8J
Q1xvcAAO3AN0v3cgsVvnrayGSnCEzF2aqPTVLx0qvqSlrkCxNDmHoaGusa2uZuFWt/m0qH0/9e0R
PE17DFpNP01bznfBJte5IV8wTW5vGK3EWfg1yreStX3WRXpbOS5rpNgs1jknbVlE9F6zXjhS6vuq
6HqiJ7X8ATpCcNsvZXozY0+Jp9xRBy0zGJYt1NRhTSAUDXNT1NOVp9pxjbymodMKhSvVTqRoV1iJ
Wx44E1uqDS+mUHvTZOYaNWVPsa3TJd3njGuuGZiSWVIQSSrCxiMsjIlphbx5kv3T0hm8iw30llvV
KRVxH9xD2gdkHFj10EfzAPln54zOqWWekO0sH1mRaXTOk83TvYfjXWfUZS3odTYUqmRj6w9dNt+Q
Bzqqa0ahbFkTQdcRGdoqongoDsFSWAdZQH4qModHRTGhDTufycfcoHDc6fk6P9v65FI3DmxShNGh
b7TW6pFCSwPz6mc8vFNBXkOSdz5ZRrNXsWFSHZpXHOPl7doreFJdDkyHzFJk/MViYHucbiWgBXgJ
OummDXuDpi1IoLtFO0k5jydaE3waJ7dSIraxCh2WqqcErD3FGq81I3bfdHLs7H8kTv/IQwfjmn8+
sqn//8ZcO/iZ/9++urCt2vqrQHn3H9D15f/4N9zGdf+FEshBRIX7AaPnBUQ5/xin//2/NN/4F9om
5LcInxz0T5c/+revznD+hYzSQlDJMFm3dZ0/+g/pGnE6f4RNT78o2/B5/4Owx59+9P/o1nB94vrz
UYJirPMAb3+UHzrKHNYgb0kEje3pun5pH1BXvGYPBBsl6X6J1nBLyjOhwMv1cOTsdNyiLpHn/m14
gFWm3ssnhiN1eFLxHKl4jZ7n6PG6C9mN95DVduS4HImbidLdstPJlEbbtVuT8vtfbvl/set9kNL/
30+Bmevnp0Do+6uGbMbV6LVMWpLqVcZdNBzHfc6ZSt+Zd+RhLC/0jeIsyo/1lf3wh0v/qjT896Uv
lkkLRLbnmHxVf5WpjwBOSa7o68Tcb8lC/ntYvfo39Ytv7MsrxFBHksIrL9qac3P6+0v/lysDqOK6
F1owgNkPomrhL3Ply5H5M6OBxi+v54WA7Hw5V8r4w6f87VIuWHWfSgoKOHvRR3lYOlqW1JnWJB7b
SZdru6CKM51m2eD/QS56uV2/PI8frnT5Sf6i+ueIJ+xt4ErKephtTvvPf3/TPujy+L5wj7pwa4ML
yByO9IcL+MAfp3oYygQUd95/WkflmsnU8PR88kut7s/o5MgNc7Qt7d/rDtzeozs6zFrLkcL2pasI
FPN23tauxCzW2oQIk6agR4sIedJLHTSWFduK1IE/WPQuj/CvNwYANaBdMEb2xZrwQZKpL63WOSvI
cggZa33nUg423R8sCb/ffN4f0InoxTl0WB8FdNViiVqNXEMq3hrnRF7hn1R6Fznzh4/BOohZyjB9
DqkfXUXSmwoTJYtIcLB9Z1ePmcrTdk5Pc6qeUYfiuIfgZ4M1aP7wDP/qA/j5xXNltC+XK1uQxn59
svQBVqLSuTI5QA/rTXo3ncTdsp//IJ39+QD9/gnxq7CsQ5T9+FqCk26K1gxEYu3e6J1eUymEc6ii
NgzibZ89BXvMiOEfnmrzv91WsCMsBYDt0QL8+uGawEvHJqiKxN5Xx/bsHKZDmmyn4uwetKNx/Pur
/XS2ffyImCl0y/6pd75kNPz1JdW0En2MZ4lkDt29fdJu2zPD1XDZ/ZjiOVGxirdwidOdFQ67PK7+
8GF/crN/vzw0FxdxFVjtDzpPLwVtwYFPJPnRPfV82OUqPbpHP5oO1KYxDdIH54EqULah2m0hPNji
R/FD+27d+WdOlMfgmEUML6+8o/OHO/PzPv/Nj/ZxO527TJ+3kTuzZDEooYznezxMxp4eMgpHNexo
qaEQ0rtd/egVu/FPJJ0PvtL/ecpJx8C6YNIIx17261fjNS1la4q0HuTMwUqCSEv8kxnOBz8uz9qr
9iquptu0IwRrZ9+lt8gPr7SjHs3X7VN7N5xAzu7+pMz9fVVBDX1Zthy45FTBH74u2V2aqyCck2nk
AHODpRKUneEVyz9FSeAVI9nh4mVgacHB8etHJ0QqzU23ZIUkGq+K1sokZp31TvzJ0vD7UnyRqTuw
ojlRXg71v15oHnHRzHPPhTL7m1tLP1S8K6HcGOz9/Zv2275Lp8v30ZBj+0S5/tGOBgULsmu3anHW
a/ugdmMzODUCHUvzpx3+p3nmlyf3cikyHADOUA+ikv/1Q+VGPWKWlVqMre9hPU+32tfp0bkabstT
EPu35V0T97fb80Lezpv+9U/YpN8Rah5thZ9AasJgGEJdbCR/2fdRDQeaOTPWnBIc2sf0BPU4Ciif
zKQ711EXfv/7O/vxobxwDvmHkAwqG5aSD7Yb9BTbxnyBPCkxxJcmIf2av7/Cx++OKxBRAdsFMfqF
NvDhTSRcy2xkzmxmDcF63SEU+IPF4LePcMn2uKj2qdqRGX+8ZcB0rN5btTLOoEzvcjI2Gf3OXfz3
H+PjVX4a1tguedYpcG3/w3Ohle5QybU2ohUwcGL1fX5V+oyd/ulVAF54nEPYom3ONZyg/vr1F5o1
83CWVWyiFgGobDBrrKt2/w+v4lIps2thubd5wq0PX0kAcoeRe1uDQNqMnSTtK+z9If3DF//bHeMq
AFMcH1MXjKGPjxbiNLUMGKfjJfW0NqLrYiDWnXQY3H//cT6uQ+zz8KHglBBgTkXlXX6Qv7wzExOo
LDUHUlBU6+0Msydj1K7nUNS6/YdLYWr/eDUXwwwvCoUhqC9e1g8FqAcbY6yYO0VpmlVn8qjRKN+6
Izjui8an7gC0WxhqL4F6Ns+jU2bbSCSjVjNJwT3+VCHJRHJYD7qOmwnzKU7LfFThEFgZ6are7L5D
9rZuKVGNI+mDk77P1Gh8Rfri5TFDMf2ucC0iY3Mvq7FG+XmXgJsi2wbFrCIvsOcoSxfUbrNwkpeI
E5FbEs3eqpwnd8hR8haDbxxQmM3VVQ8FAbT+JJ0lduVaALSe5JjuiGDRtyuvhqhPl6lAJMmMol9e
CswGbliX8JqZ+Gcbws7cyBkNAdG3aFUhuPJIYKoZ7mMhVvdjrhmkXtAuvsNdByvE2OzgdkOi8ETA
LD9oh72e0fZi8yMuqDO/9JK5z270q4H8jDQdH1yZOTd9yjAmhtxoe0RigqyIXFmNxp6bmdcXpUZ6
KxngwN32DeYZlaWAuk8MbeXO0Tv13UKWjMhbn72z20nVxIz+CTZGR+7eqw7nTrgh/appJxkkDueb
as801+wOoVBgfqLlTV9N5BnqdyD75JiKYermRCwDrEVi+VzG0tMlU27zxNzQVZ7LawIfnTvEnDNB
z+tEZ3rjXVx2E0J5hDR133Snteq4GvNDOO8ojDqLdqzb0O4K5u6tt9ZamAcU9mApMr3y3k1YnujD
toIWgvTkpIfIW9tplwXFhrTPsJHplQXR06zmWgrIfkovTnrsEOJYeYru836Yu/5LYa51zawU+Xzs
acHa00XFsLIzSC64Ccb2ggXsAzzAEkx9FsmfQOrRLgItCga1fM5LFIEYNPRqiBByUML5BdHymSVb
2rsdbPadqWs2mK5mntaQrN8VnHmNGzbr1CWJ1JbWhgzXRpw7y7QTB89dUj9Gyr1Ucd7wBO76vuwS
BxfOngQyQmp8/BQoPuxGdiFD9aznbdqsT57RNC+GXVffTb92vnit7nVRO0kA4BN4Br5h1p7DbAnj
kXd6cw4Dlg4jLvivvxBCyoxF8zz/mxSBx0znItnk2dp6+hQpM4qthSVIrMcEgXI0cfPsgsXJvSNm
Sr9KiFHVnOjiU2F4yOO0Rqs3Egwm0fN/Dpx24fEOukCr8U2N/jNeHl6vHmNNFvZdqTcHk37lFM6S
1Y1pN1iDKDdVcNVVKcpu5SqmDozUh+3GQqBzWzj8pERKT9Wyz7RlyI9LxlGZKZClfxsLnHYxPgLt
Ubcmh35TLnTCoVoifHfuViAkDlBgWmHv9pUKp6Coqr0AkNgBCV1Lc6etivTKAjr+59JsTZP7snjP
5izU584h3DjKIPHFmlaXivmhRYS1Vsmz760kx47cetJqGdORFjtNz9Iy1YM/NaRqboDxL2HY+jLu
e7KWrkatq4gnZb/4YS7IqugGj9656DjsR5YWjNDZ8Wktj/kiyaSIDAwh+bHPkS2EuByKd0bdnh6b
pQ3yj+eNXas3A7VGhjLqIXakQ7Jmu2Skew0iHTvM7K1d4CSWPej7GuXQZC6PDjqBe3NUTGwUUSOY
QXDK/ci0xg6OXWnnwwGXFS6PLEM4GSnKjgb5pVktkduIkUHwUJu09XqSbU2idXNmHEGjgMmMOEFK
CynljokEqkcgMI0TyWrgSdfQ5w8Jwaj9FvttV2d7OmaZGU3FgOdm1BT6/iFPKT3tvCvk0cvTdD9m
jHih64tqDS1sW2/DJoIyDmxtq8+ZV9aPFW8UmMu5X5Fo4/Wbw0L1E4tpW4sh9FVnsCptI8KcImvH
L5mUthMvNZL6K2D5rXmwe/I70Vnm/o8ZVySvGg5CGRUFFiUsQ4NUoWPhZ09Idd4+BWMXGKG2Bljz
UO5019XQmQaqM7/iyn5VDTuNEJX5BluGKON+Mbr8TM4yM3NElACPpW916Q5DnRj56Kb9msH9c0Jr
luK9L7TcvTinUn8nJ8QPR8YQfkbuxcDSPm8SQegKtZQ5ttLHH92KvGPXawTn7px1se4qNBXdbk5t
3kjQWwI/GdXtdwnK2yVT2VFDmNuz40duniEWNRefpbUREsxhaTcOyje8NaxPq078TEtSK3GdekBK
/VgH7WcMCxOxAZaB3HxFpwBTVjpmR4y76V2xoCgejK6e0NNpfmn06NjFEKjPmbSWNiZya2UjcJBt
RJdpKwSXdhCvGEVZeMj+aL9jLARxgu+oM07MdfwtJJ5P9w6G55qEUMyVfd/SkHraAjUtmGYc43sR
NJLBOFEtyKt4olAOWEzpCDaYb5Xf1XnYmbP1fevKrdsj1dD7sMAwoSKDDJAcsY0UT3CZSQHUBrCV
kW8Rt72zCAP4UjuN92P1AnjB5pxLj3Imw+WGapECwsuXdd/2l9+ekU5+DbzNdy/WEsqS0SDkdWdN
88rq5XaglHOUAUZctby6h6XZ+I5Dy1Xa58kzSKXoRqO0kjzomjetZf64Y4ZmdqgGh+J1sgdWXpRY
1BxkZhdvCs4W4gso1peB49r9UG7XcTOQamyHqbLbJexVj1DM0R2US3CzeqI8bNCaI03QLLT1bfo8
1KjYI00jJQLpmClfKnMTS4i8ebNB1RrDY8FGa8SEUSiwzTLQ49S2ly10N9Y5jz7fF1ukl5fDG4XN
y1AJmK3wlrPdqOm4RNFQVE13HoRa/D27b0tKA32aL8NS46NgSC6PwIOlE7KwErRR2oLx8kQYST8h
AkHjFGwPBOE2VejNhvu9mfL5m3Bmc0A+M+EKnAonxVm8pDzf6ew9CdfB9ZhZvkiEgUM+sUfR4EJJ
B4UFJRf0eq/7IJdvCp98f99I3Xvf6AhgUrTc2oyQANZyPyplGGj4cIjtN9YKhH+zZV8HfU89aA66
U4dd7gjGybQVnoPJ77a9pWXOayknjsN6O+Z5gjohRWTqVitY82zzSQAaPQKkle03+PXs/lu2jkQV
dczyyH1fLPO9J9GXZ3FoMbG4MzEXO70o1LUkCAP9zFrTf4WSxxKH7mC6qrjwFQ+7EpHhFv2wU1sX
APrJyimIncoq3lO/G1xE/E0KWASNYVJhA7vTifH1YuIm6xfX8qVxJ9ZCK8mFB7zav0+90NZnutjW
WmAKq/WTDNqgxufU+2OCbcApH7BMKcxXFP/zXjPdTR76dhndz5xzOveMn6ibb1Sj+93ZqrO0vFeT
dKfDmE/mvEezpazd2Kfzay5oycc4axgfTC2Qg30/+NYUIZpkMFxUvU69MCOdDkvEbeLe1wZqx7Vq
dJ1xw4VGXdRpWaNgzfJvtHL9H8uCnizKljY39kDVS/tl8pq0Q/Ng6/jBgjk7Nkaz6TdWz3nvRPte
2IxMCQlibmyOJk+AxBywXIu0XAInxFPhXm80lijMq4IApthTQrOJH4Kui0vJ8FM/IGpbrF8VaSxW
vE1ye5uGzH4BYGV1+5KDjtoZouy1m6JgvT0E+AaGkAXcITuLpGo7WCLPn3A3l0KTYm8D9BLXXbca
MykmLCOIF7OteGSHBfvtVthQ92aHeeJWKWXNB420aZZ4EOZ1PEjH3RjrCzWfvNzvodVmTd+c7LEf
mr3XpRlLECr0irU1DZ4mHxX4a5M166tm0VjYp3PjbcB4NP1bsIKiwoOJTfLgpgo7/1g5gxovqV2z
sy+2TBfHntFNnsh6I3F2nEgDu6frpbyzySQfkC1eHXAKsIq1neerrEIIUBn2QwGFnuH5mNaoVoKa
ZFAzK4EBDAPVzqlJzbQ6FcZmCLLU2aJv7XKpzT0qG9N57B1vOC8Oku57zeikHQWj5pR4+cqydI4+
daL7Weh8N1gDwYHsUkrS6WbUJQtxb0lLj4Z5kQKpn6aX+wDrvBnTHQjKXeniZk0qs7GzO4LG8oWj
1CZntPp66WNMqVDwEyia9lGxoRnDVdNaWQjebuWNstB6hQa+tZE7izKC0x8a6HAo1hWBBLcqe7N0
iXjcLJtufNh8e2uuHX8S/olQ9toIcVy3duRajffY8DsPCicMEOvRavc1SVrfnNrb5Am/cFndt4U1
f+ozGWh7Fgm8/ii/WlhFI/TkG6m3So8BrOA7gWWfzZ/NGRTAoVSYd/AkyR5TtJ0axsNUiuatbk1h
7E0/Dd4NsXXVyd44Np1Hne8u8vh+9ZNXwvhK5mHIjFvlDeV2VMCYKbZ1fyw99llnQQqmdTk3a5qc
ZkKigCwMnLpAC07pUr0bldDaU9+l+U8owdzNV8A9BbY0gskoEHXF7psh65/OLmjlamdpI0/f1OYZ
Cv3Zz53bthJGdjUWOeDqCv+vH9ooqC/uF/rbVD56atRqJ7ZapifLBJXx0to6O2bVpeqrnbrUJsLy
X1JtFShcelc966PjqUdY2U0dmuus/ehSDtLJFvTjN1PzNY7izbqdKhgP5d7K5PbYEgyAU6fIsx+T
bs9DZGt1ZX2vR/IdXob5/7B3Ls2RItuW/ivH7pwywAGHwR10BPFWKPRWKidYSkrxfoPz+PX9kefc
25mq05VdPWuzthpVWUkEIXDfvvda30ryLxNOyiX1PK7Q484mpK4ypamfNgMHGIuuwrs7dWNyyPUC
/XE719hACTIqv5iA0hFpuaEsTmXeaC8aJRauzbpckrbmKlccUeLeORX9GPKKG32Kp7zzXCzT5tDc
0BCKHjObrNajkcosPRR5h6g215X7XBdz/awAHyqUXklN+pWt14EP4DdO8RdqeFtC3RqHlaMG6lHH
qepwvyxZ+aVTDluv2VSDAR+cQBh/Gs0RpgHrCSL8zGa2zabDvbWpkou+yXiMcpaItcYvv0/1kBKA
oIG2O1vG6BT3Y9sV8Y3uAbs/JvPctVeKNIIQ86BTI+evNAuUBQB0miwdLvBNXnCS8MO8mhfdnpwR
5JtOdJtzjOhQL5aT2FrxnNgQOpiErpXdkHlS14Nb0wlSExtNWVvmOS2iyTjFIWfYN8q21NtPteuG
6wbtUHc1GXZx02c4dddVmDoc8OYFSLnqYfK/tU3o3MAZyYNd0o1uTU1iGh+0Y6aauIy2a3aWm0TE
1KIH0P25J71kA+GCbczpRYHxpBM2Q/9ajCSs1djVN8h0asykVKIRnl/KGAyxA7ADVwY4qxwOpDeT
CfH2Kuux/NrIjHInepFRWD1MkdCSvQo1zlwTr6q9miZbb48y7IJhNWkImDDYTBiVKOIBCbkV0nOS
ILAT+xJFdLlaJtdfMWqiMm00yo3VmPbiaYiS+cXJTPPLoLI6PLgyMcjB1SdeMNSh2rAHOxLGoDTA
INxMY2HxBggi6JQNT4RexKJNs9Ik9NBzIXjyA420oFVGG0M/hByuxGrsavet9ATvL6bN8GzGPVL4
NiiMadPXZpcAKSWRImg0+RWqQ3DnJEEQnKxIS0cfL2mymyMNAzep47x5qUhdpGH4CItdw5H+CDd3
7I5t2kU3CLjJYsY3Ox+j0KsAGcNzIPdVjJyiK75ra5VnLV2+EbPIQ6xShNlWXegR5XXbfg2L1r63
lJzvgzwlm2Y0RrddgyohEtBNBvWtsqrxVaTkdPgRrUu1UnncHgjGw1Qyg7oYNkZQ1o+V1PQXEfC3
27SmDZKsUiM7ssL4wN4yIY/cNoIv6MptsnbA+lzj3DPdybgREnm2ryUYsxAa19X9UJfubRNGGDUL
WvurptPTLx6e9JHnewTK3rTIxdCfBfKmEkkxrkYhw7umlsjsykib3slqwzNRDKFzTnudQ4C0sfSv
JfbU6zhDHLZTTh5p2zbpyeFtcwQXCMab5mawFZv7WOuMJmfAK3GYc8RyIxHiE4HSZGJet/D5Gotl
cJW4DDgOQQNHamNHXcGxP6JvwCkppGHTVgZebY5X3nDk9ZnJbVMGKwtWDonXxMmtK7tvMSemwG1h
9DRT1axcJ5bmqik8QBxajSR+Z1JG4NJ0vAh9RjR8NXJByGRdlOHemkuHxM7GtO5B4civvUIF5I+J
xR/XdYb6Q4aYJEmMBJzjk4tAL8IEqPg9UVb75jV1U23yPoo/HFFONK+NIX/sKm98qSM9v3h1NlZb
bbC7C/jVBbtVRu33ohHai+qHGhJymUwZPWzHvi0ZBTzaFZYoegC57HEU9XPFTq31LA+E4OAkzYZo
OjnBVH7BsNHrfmxk+jFOl2wolQUcx8m8cN/qgeS/VRzH88mpQReuvLjyjlAAbA08xVJCYWaYrA0b
NtXHLHrvCw08GroL3OSr01rxcqQtUCoaDuiitZX2qbHOwqZ8a6cUPwXFmMFKMQb1tIox/6Ur6Tgw
BRIXjM9Kjqp4zYbSw6tnKbxWLsv1WmRjRnINJtXbKdbzhre7pHZuOIDHvgoHimrKnR6Bo8G6SgK0
yu9NTEoffeKw4RNFIx+S0Boe+t7MpxWhhvYGUItu+OMsODyKLsdPEhCN+Y7dBulHLZGH8hf+FsUm
LUKqvuTeyANzk4naOjq4kLe1KCBjx4rBEWmVXiBWWeAMz5KSDvTFkCSX3HW9F9AK+UcVDO3exM7X
b2g446QkqUdbL0fOjRltQwez0Vp41XApOag9zCQ/Xmi/BVedPRXIgKNMfTUtWklb8Lf5EXqdfLf1
OJMbtEqiPFmYFCxapsn80LidfgoL1zgD/6rw6GrZ/K5FLi8Rndv2SziP/UvZDy49My2ZvnnpSG6j
SbA8QZiWnVxxys9QWdF4Dle2yAakC97cfkPdj/9JSTF+ABTFV1kk/fg4wiNEMMPEq8fqonuvYJ94
8XjvmgrbOjobf67a8qulxRmWebiw4AKoWQwWwEHei56zLbta1Z8hAOEntzKKiZWukHlTXLsYT/uu
rA/Z2BbU1qrJ3129lk8LSxSVgJryh1hvi0ezo83hG0QFt77E2AHlIE6wEYxBC2yysDqdKUkaEy6C
St5eWVVMSkyUFd5XL4oKSdMooM0hZqO+EzKqXkPqp2pFG2TpXmhJ8X0WzfgoJ6/5YmPS4820ou+0
L1niAqavpa88CweQPhdvOWNd+CzwFfAAwjg5JIZK6g1hxPFjErW9vtZLU95ZYcLxOJ6DDiNAh7TN
D3WXSE5bagpbgzPgLSrcAbhXhcGD4jemRiBA17Lep9DsZqzqXv4+0wXhXR3kjD4chxy7uYtweN00
keBVCtL2jWQDuDXKU+VZZiTwrUy6+5o/p/Ni5DAJaN/WQYxsR0v5cjaAOgsqnJS9XHMSk3fOMdXN
UBtURWlnYJbqmty7lZzQH2e9qq0VL1HwOvaMG+FlmFhEIlpXHNtMS79MorBfLHMpytjOege1CbYl
tN+e0Zrkd0bI2cpRc7u1y6ltMRBYEdZykB7RSli0+DaG0Qcz3qIyyf2xH4ClkXpdcM9BbOc+GvGp
W8UFEKa1l7amWIk8UI4/OtMSy6uqKN4wigz6PcAjs127FseRM6u/87t88D/l5Sz6Tsj1dMCBN5OS
/kk9EDL0so0cmFAl3c2Y7pLExgR5sYwE6tSjYyQ7c+q2jPs3JVHooeetNbvd9MaJPt21YRZ+bV0L
uoGMp1G991tbHRQtz8YaD7l7hsP8m3HqvxsRe5BghWHQTQBe9evkVmUZHRAwIJvItOtHjQnYdVaE
vws0//NVhM7AGzG6SbSHa33SqdQg/cFHdRmhY3XwBTGJvLakpm3/egr9WecgaZiRzMGX79gmnZVl
bvzTFDppSRUxZjvZ2F02P+hDo850J+TBpcDcuBjf/6bM58f1OGm7qBR1S3yO8ZIdfRvqrGRTiYam
wZRQuiKIW/1f3BV6S34SSQxy61/vqmfeiwLIgkjS6UjKTA14r03ZatGl2VfoYf2/vt7yhP4sv2GO
b8BOcpF182BAXf/1elM1Z4Q1gvzMl3VttKxrfXAo4Dk4cOjWLgUcot/c4ueBPpcEbsvduSxD+AU/
3WISmxnuvtH2yzIO9qUG4UR2re3joyt+c3d/vhTPIbpbnW3KdSznk9qGfN7JcaAw+JrpFWsLm+y6
Cel1jSr73R/u80NPsIhnLlIV2Jsm1PhPl2LxciYsvJZPbCvNuKhxHb+pDQ5Jf/0H+3fXsZY0ueUf
JPyftCTZJMrQC2LLTwch9jaQvDVBe+ZvdDF/fiyEhb4HqjJJ05yEP73C1dQyF0dn5DN4EHcs65Li
TTPzbRpF6dc+K5iWiH7Uf/No/PnmgKAz4cGfYOAP+KHW+vmdJs86GCZ6VIVTVlt6NMahtqvoNyvH
v7uKg5pcItNASep8+grjhK1GzqnlR26jjjYoGaa8zd9dL34I2pYlUHhIZFhyf32z7DGNzAyqmq/Q
7HCe1xU8h2b8jbTo8yrIVVAfAiDF7YEzwxS/XiXuODr1XSV8p5lHBiaBscUZUKzoVtt+rsf1zd99
/Lgeq61krZAmdrRfrweCzh7ofArfyIx+22ieupPlOH7/66v8+fHDfLKoAUkyXHbY5S/403MwAzuj
0OQqHB3NSwwUYdfbdfsQFBK7UsoEKnJdisO/vuqfV4tFucpSIZFQs8B/+i69foagmUWCtdCYcZXT
nQ2sDrurAor041J/y9T0f5jS/f9uMNhSLv3vHUwPDTkz79/ef0R2P5SvePN/NjOZy0//l5tJ/4MV
dSEF6wtDEkPCf7uZHPK4hb44cBYZJ0BzHpX/cjMZfxB0gMqSTRup5Y+A73+5mQz9D6bPOJwwMrHT
Isv7O2amz+uJZ3JWlcsvgnGHIebT06pLGY51aIMAGGB8KdWKzQBa3f/p27n55578j6LPb/D3du1/
/sePx++nrdphuUVhTKIZ0nMdtPinZasZYkNzaPuvtSAJHmIOvuMma2lGYlhsopc0sjRtNcUajlZ9
wtK3mVUMtAcL6AjckvSS7RzY1NJOpat2Az7OabcTs0qqbqeL122k03SthNVfclVPVG+uO74SnNAd
Bw2y5C7EQPw0t1Ykt2YBvcJnujlVTGyM9mW2q+amYQRA95xFCOM19MPbLO7NeoWDHN8riRtTA5pE
y1Hq6RzFDzgw3R5ERK1uEtFmNJxUNV4rbOfwzeqUwQMVfd2ATrUKApJCeK4Js5psVc5BBPWBjsUC
2PTmj0EOdbg2maFeMNbHTzECEib4gLWeajOzhnVjIbddWVoxXfWZTMRhahvrYEJWOU5DLDFW56aa
N9Vs18OKep6+pUtOLdCkNFIjU+AShJXiblYKacpDPrszGGRyBa+R+gWIpwY7uoV+yTCf1mWwFUXB
BCQA4cYEgZSaeQU2JkeRoaUmMJDUfE1DV9CwdUb3/a8fk08PI6UOZjDsOhILHyNDsSxyPy2daY7g
Rk6NxsG2BS0ygqDwQNz9Zgs1lnLml4dxuQzWLJZnFzH655PPVASgAMgugxFdDIc0lnetQnhYdlZ7
QnDSruOlr0p2ZL/mtU2uCE6If/MZPm19P+6UHGbbJrgOjfoPc95Pd8pZOoDSU2l0GaP2nI2N2Mdt
DF4GOQ/gG8f8zQv4aXv4cT0WGW6cV3E57v36zXaWGFNLT7R1lY/V2prtzs+6dqExSuM3u/oPU9Cn
r5dNluuYCw2fsJRfr1VXEek6bgKukUmGtqvNuP2CYowT7BRpiI0EZ+zZ18qEOb1jtzdlqOvfMSLG
0FWzRFwxmAMfPkJIvNSKz70LZq9Dpy0IdOiGjky5QIRgmaDJ4BOccHVtxmEuTxVkxdsIW885ccrm
n2ks/3/T+9mD+5d73hqzLom2//gfH0389q34x933qn/N4refNz77v/c9U/5hMfPBHcsJzaQs5l3/
p4nXsP6wkN6TUOeSh2Toy1v+v3Y9tOY49zHi2Iusj9rqX7ue+QehLAQMIaXGEsP5629ZeE2E8r8s
AriIUbNz9F6SPFBpc2b99SntQQ/VXYOusczzUK2oRQFeMHMqWoSLjrW3Gp3eMAIFnendV2vWW78e
nO6CBrl8NqQaL01YLRJoTRIMHhjeE9KcV0EQY0AHUTHmRgK34xxk+DlNlGId0zn8DsZkOtq54fg/
fiNA7dEHU/KKqhK3QNtFgOsgJz1H7FfxAbpvddD7anwK6ZRf1bZI75iq2leOMaX0r8uKn060ZD3T
+buU1ew8BlE0PY0qkei523drMviNrW1GhxYG+b5CtHIenEisYwYNbLVjsfGCrDhndMsAyHaXKM5T
itb+PUk6eS2zHBljJsxDUun6XmTtO3IV7TlmeHopOwBbmJLKZ23s5XVkh3AfIwCy+RTLawr79iPW
4lcITtFh+Ult4DfqsDoftH54J6BqOqnKy65Cl488kMt+GUfN/qi1WO4BZ8q9OyevMuQLnKVIL407
z2L94zbogDp7NIjl849P6U5DetHNWl4PUwXbiJ+CeuGj4jYAB/UAy0bIQwU9PISpnf1hoYl+9nqr
mdeROSzogFzf222UXgBbRwcTPzARAYsSX9of/FVH4AeMAsFFaG2HMMcwdmAh00eh8zUneaRvHdQ+
2zjntsPlg3egMS9T0ATM7ab0MlgOYK+SJ+6a5iR3ovHxbVnpp75vYSNMTsacsokyfa+ibNwUnF+K
lbF09AX2rPe853eCF6Nh79gk0Kx+/PGAS+urppSM3vlyk8h19vOYawIZVGB/JDJ7rYuMK4rhHZb6
K9RmMqNruySzOXktRCf3sAXTC8Ephi/q/BW9SrFWGheFvux8uKg5PyAixAdR8gdB7yH3lDrvAiXZ
tWWn0/WkNdZX5L98i666Tjt7uCkmHdtmC7OV//VJD/QbIwsg3aq6NA8SnQAGQ6C39w084U0SDfKi
UVycjC6Id1INkLBQW7lPOsohP2VIdrFxSsCKFe5Vjh9pEzoMSqgJhnJLa03zNV7bawTD/UavxuDk
MBhnku0tKOm+eYnTEbOlNcYHbDJLOIQgXkN2I7oPZmjvc97Y+0IWY+DbZhnsJWrTd6HT0V1heKkY
qdHK3+RBQ3uHnK1zF1bA50q3+45MCbndopFfheCf11aDSp8Ex/Yy8MC7oDtWhPwZGBZnYe+klTq3
tT6I56p3hzuwJ+WmCc2I7rGYom+h4kWYZwf6Lu3ufahPw90UyuSap75/bvBEbIrRqtU67WscsbUe
XreOUR0lQsatkceoEtoSlWtoOPWmhO15rU11cOfhAOHR6rwbaKSpXyepvUbTyaR/8ubrsBobtK+m
8K1UdVCIdH09sWxEdOJVCXfZU/tI14ca9UjooqyYkw0TIue6Y2Z/0eGV3utlEG1rl/nAbMvwyDyS
maOG9/s89Kl4zbnslpAW+9Dn5VsvnfYO3lrBDF7hks5y294ghL52YgFABFoVPPX2AUCsGDZDWjQb
oQcE9ixjeYt/3cKRKlYEZsIYj03roJkLJazIh6MiZaQkYfEm6g3jmp0/fkz1oDmSSGe9tvhqliwJ
vWM4oDPEyesuPeat6VQbjyr2YFTGY6s78bOXSfsZ+stRzCT5zsTLPciYgAyAdmibhIbK38inPSm3
JBsORdQdraINnmwTgSpk44lEurK76Z2oh7ZLYtIqyGEeDSJFsw9569QZiXZ2Ghnc6ensEaFTqXrd
6P3SiB0McFmJNm8r1GZICNw4e6+q4HvTwWIC1LgXkSH9yZnj+x52wr4Hb62vXd79ju0nCbaEDjCm
jRrnuU0K82BgpFoPzZjumzGSG0Y4zTXff78iBjXz1lmeXPDYFVu3duvHcKg5QoyGfYxKPbwJw1Fb
R0Hn+o1tjS9MyQmd5+zFW917G2jJ+spm1o0owsR9YXLk6EmQWTEiasCWy/Db3JvcU7MYbcy68/VZ
+5KS3YBKANo7rwqi3CNHkPw8o8XxzcY0Dz1UaL8BMcAQu0AGMBjICMFWo9Hso31oVbzeaHPelNWf
G2jMIN+4XxcwIPkxi8AtUwfdmbx9FQCK4RW1y1OW5wK139Sc07rkz2HEIR2/SgnjFI1ec5rMKOd8
2Zg8UIZd30V6Fe0pSrDG6CMIPS8YDrS9nOdG6flGG9zhTZtCCIlD9dCqIj40JQlDbeXNTxTc7mki
sWh5JcQ1k3zGOpU1mceOOHh75YQcUVfOoNm3cdyCEp81+zBC6rtisj3vcbCqjYmkD76iU/g9pNSN
ORvZdVAg0najtt4hUnI2mueytuolLwSNz0Oj5BF5lDiCivUuAJY7NAihtqqWnYr9LjmYkZXcagtE
uO+n69AevFPczel7Pxgl0l17MX4VD0GOxYPjz7CuhJl/D42pOMPbRjdBzuIqSACTNv1c3iAIuc/D
KfZWpRPIbZ4Gw3fRhLnHYHyCTs2C3+69IDdPNLe0W51pA6BxrZJHhwtil1H1xcPJ8p7QHz61lhs9
mc74ok2tddKxm4EWt/pi6xEEcAuvrLyCNcZ+V9aIiIJ54HGMyzscZugsG9RIK7MCx8So9XakU4Le
MzrrjlXfxrIs+AGNp73pzL3N79/ip7vptbHwY1Woe8JoCN9AsUPyQH5BpfyUTqiONT1QftNhsQrq
UK0jT64sNlxrFvmZdxVOcM1D3LrWcZBNu84Bdl5kU9+0gg0AFfpDlCDIz+dXKtjJD0aiVgC6ffUC
g8e0c8WmanSNlza2V0aGcLsClyZiaWybxgs3pT3qx3zS7BVlmrYGJtc+BUMkT6w0BQI/YRCLgVmg
qFL1iley/JomQxnDiIuby2wb40EjcePSFppYS2v07pBAeLu2HPqV50XzR+M1cGJ1dW/At7xwJNOu
7YLcBas28WqEYvIRrNm+M7hil9RuubHjutmbpdZslJaJTTSIaZvAr95WQ2+9idjF5BLJqSb3YSSK
sWsfHTa3c56MNUb5ydAOiOWnihQdLMq8Nbg23Nyp/Wkq9EeA6s7bZIzZtqDwXduyRQHkAVSegr7d
9VNXb2NXjltRkqbCVB1sZ19iv0nHY+QxMoNSIMqjsLtzhIh1rfoMIwghV8ckKfJdWebnzPJSxuFO
t/MIVbyGBoVhIW6dR3QTzwzJh82M93PTSUs7OHlX7WwbuGscTfnGzZxFWi3gdJF4viJV5xaRYbIV
HpNrNgdkInhpEFywxIFnnfclxPstJlIDZVdHylDR8KJFKj6pWqDksIZ+7xodHCAEwzvNqvX3KUqd
XdKiCNBbMW24p8APY4IebDObIaBG35AHo3536DfpcfO19US8sqwpuZ2pV3b4Ka0rujpUw8q9ruzo
os3UbjhzhlXSFvo9popL56DoIp2gXpfw/nZsDF2zmqQJacLTkPKMs/WSsbu9BdHkHYpK8XSV+mwc
Chx0xlbHMME6nmri3KWBBlYVHpPpC9UPmEjK5oCmSdzwxlYHXJr2GR09qpLa6OIvumzTK1uPyuuA
tBXaAJM9PqhOq7/FFa2nyiwjwuRYUno0EGujVMk5z4b55Lo5Fo8G/KhfxS1yxl4hb7CJNrpF66K9
GAIx2Vq3nWCH7UCVG3YVma4ts5huFGb/u55XFE1qKYJXVKXBnpqwfbIDHXONwzTtoGHHeozLwr7E
oD63QWLXO3pESbYizgubTFK57s3gVfoeYVoGp7zo6lsVeegthBOM6LsK1R/mXFavWCHkOxvFfLDB
a+LLcsLoBgvJvOtKnrzIcAnsQjDyNIzJgNArQlioq9I4kxMObzZAwUgmDxIuU7WEZMauSM6oQM+G
1kToxVqEefmSOYICl9ToxIz8kaPSnWZ0vtFRWKG+dFdRlX8Dpxj6gIDVyR0LHJpR1wCgRvIcqhjn
FI6LsSX7edCMRwKq3HUh1XvDf9qEOcBQkLMs0uzTVyTHW5tR43SSo39BHu1+Ixxn3tSN6vdhE6kr
C1vplQq7b2mPYa42etIZFNV4qFGsBzy076oDYhfmTFVwEJEAwhmm05+mSTbYgtJj2DvDRvVkObhR
rUHz7EuGmTY44jY+W+Y8vOKbT6+zaLI+DK8ybodF509sTOz3haQoIz95Mwo931P+3Mpi+joZCAJF
rMLzyPuKcxiB9TQEzpHZT3gs6o4pNDgUP+5rUofQ0egcSn28B+WuQr1zXTUwyiepjKfAhoPtSBjT
sFFRw5jdlUqnd9ZOYMRF5O7xR2zLJkLhTnhRpnlP2PoeUCLd552dbzuHXloSTw9FWRAp1urMXYbH
MZfuuo0T66UaohnVciJvxBQUj9qIxtiUpHr26iXAQnHT2zLiHGgEsLCH+VxVCbt5/x6jfN6kufE6
5ujXcRcpLHHkGOmN068HcKjbRMzNo44s4irh3g4l9e62xgxBiwFTYJ+iOR0IG4pR/ibjfKGDIPwx
bl4Rpb0WSy0Va+KBXK126wXo86hsjwlcWkhG6VctRZnTGfY96QQfIzDBcS4vpT6+AH5SW2ccbnKy
GBEZt9MVciTt6HQuBB1yLzOBo5pON7dfBOieDO3ZUOAFqQCvht5F760QxmOOTsAKpOZZ4NHZYMUq
j2lINdnplX3UUpeGhVVlOzdMrilLEdzpjDuTZAw2OmFaG9xTsNXMjHjHrr8StirfxlIiz0PAqUhc
N2bfY5PzoUWPwIOle3JnhYLK81oGm3ZIrFd4rJkc8H+IN52d6wgdbEVbc+tm5TnFpYpwqlC7hFp4
TRvoY4JtexgmgfIeKdqCYTa3QQAadeyLE/lqX0tL3c+NhcLfM89x7IE6VR+D3b+J0NkWdXpkGIrb
hZoiBlt8VRbBKS7ZN+nkXEdg3DPaQJpITgn0SAxoOUCE1i23cTc9FZl2Apf+iId0OFsATu6qIIGw
a5YfC8Clb8x3AFyHEMyonxqc5Do7ve57qJFRXzX0uiOMFobxXOvec0x9u+7Meq8K+1SlbHNu72G2
cdtjRhBCm6WU74Tn3is2yZQHgpgx7QWvdrVqvNRinDJ8GfTCzzXkz4pjYegMeDkXjrjWl7vAkhdM
slgMMSasRIKDLuuy3HfNAc8dJAyO9OQC1P3MzzCGIcBjF+TjE6lP+S34pH6necWR8XFFAyB71I1w
R3pDssmRDrBtP2mdd1XhNzmaev+d/hwyvGp6yQqr1aBCigdTC55zoc23cJZfyrZhuRraL4ZW35a2
8T23coi5HlEm4UdiuVdkvCx2dE7j3kfI1B4vJJ8cJQ6k9i5DFBjdzX33jfig4TTgXMD+Kvqtk7WH
sHOaL6S9It+Fyn5B8C2oFfXgSuYl2h5NSB9eAw3sqAXsn9EB15ra27PjVcjL8mmHLtj3BEZtZO/r
zNZ2qsJ13IodRuQjYyNOdRrM7HB+L0Ckrvk47SolyCkJ6he+zPuuiPZlDn7AZZ6G5nLbi4xttT/E
YQN5gSTkTZk22T6bo3qbFaVzKXoNaasMV8mAy91E52bUaqvHFWBcXa+2ZeyB2a/uUmrz0MECPjgc
mzJ502XBDg3d0VXOoYlR2XCqIGYlj1ae0xxHJlf4HHCGRy10gvCbkwg2EQg/bj7saDYFj7IbCAWw
SUscTOKdlKz21PG3GuBb3ocdv+UO7/nFRKRLmJp9bcG17UbADpObPSdhe8eEjclMebJ1Cmmv7n3U
o4/VHE7MFXDKhCndDCZ8tzn7FkTt6ckco6MO7MFCZkveGIRWJmLI7rxDFDKKdON+j5UjfBAFQVG6
0784QXviPFyvFDmQa6c0oj3hpMZuNMPFeyp5ekk1rHZlpQerGV/pt6YxOYOnibfupIYInhlZdddW
6pEmobFrMw17bkggQefq1i4tWuR2ULDbp1lDFQ18vKSB4RXY1gJ3MTBKVkVmJPO5JMv70Jd6h5G6
lzQcaunjr0e3LmgNEaFkG0eMEd73zFSkgkqbIgBt4mtXku/SxXl5tAjGO1OpFu9TamXPyAMgPBpz
fOwknWF6BCMJgphMi3vZRNEbulPjhRabtc+wWN8wPmsfG7Tu8D9mkl26hAQV2nTHjDCsY4jKpSdx
bflI5ROVCaz9kuOPUXPcaylU/ansvmPHy068tvZWyYIvGBzwNnCd8cbtCQRknWjvWo1QVuAMDke5
yGhwpMxqY8hmvmBCDs6TaSHbzrzoJqo5KVuV4WEgRXkc6w4wfhXVTxIn/EMbZem3cErr3eiW3TbK
2JUExjWsY4N2ix+RTx8t1kGTdIl4JaqkfUmwz/sOfhVsHqaLa1uZ2dazOIbpPZGxWSPVFad1Gg5t
g7KWF67A94RfRPVQUgpU3HZsB/fSrDzfQ266lvlIVphdZ1sVSXtfJ7l1607z9ykErs0tBYekbNU2
wLy0cvSQA6+xOASLJcCTHaU9FZlb73A1k7IlG2F8cZJBYZKKC2Jli2g7WbQI4CrTJhFhehd500SY
SBkepKyz977v5F1kt1+Q4JloinvtnHMY9IuYMj6gMD5WhXnr4OReF/1U+o4R8nKTN+U3fKBvQexO
95Xd6tuqA/dBqwu3Yav3LzN9g5ODjwEsct7g/2c623cuhas02lMTatljXbechw1W7KpwoisCTggZ
Yf+7ah3N8kl1EkeA0wegvnRuers9uEXVH8DMu2tYQNol0pOv2K6pVp34fhYcW/KqvnSZjttJrxhk
uMVDbHUmlr/EpNdclFhVuhwfcMaBYQvshxg5c0D8bSXFIcs9RoOkNVw1Dmq5BATGXua14buY4HOS
pgp14NeWb+Q59KegxNoSlXAU+nD5wzZF0hzJnVDMVfgeeDI3YeAY56Gt5rVnDfdhLrpNn+g1u/kY
rBIsx4cCzL4fe0m5CVucPTBpFle3MazivC98a1ThMSbS9NtocEbszAau6rKqmJgazuPIVTlUkieJ
tY0UL4IBgqLvdjG07CMu83gdjrZ9ySb10FfTdEfcBbiBUB8P5VQoquWSZKcsuO3IAN3aZLis8wlp
AGlXJbwV5LJJDGeiLklOhRY1bBK6bXizsfvPCZnTPLkd3hfDxC7C2J/5K/MqLZJ+bDbGVmb9fUAc
531XOulmZnizzqKheE5h021QJ8pjn/DXoGVd+qlsoMjKKPOVMOsdvRbGJo5mX+P7QboYJPWtlmrO
ORjtYMvnOcOCR82YOuKcFCK/grr9FQs/yDuyZw4EDte7Spc0UDhz5XaGO4i54ZH317xRxtBfVFqA
iKq6GozXkAIMjLItOuQXBHLtekgd9yoATL2PcXPsCER6VY0e+OWU4cuL/yd7Z7IcN5Ju6Xe5e6Rh
cMew6DbrCCAGBmeJIqUNjBQpTI55cABP3x+UWbczlberanN3d1NmlZlSBIMIwP//nPMde00ugzGb
1FkV03uSk/rb0V9iXS2Tro6pMLur2uxayoq8/MAB9cCOK5pAZdA8PFqct6uNcVTh4C9p9DMSY+s4
piTKjWPzSAtUdWFpaUZWKrIDMjfO+9K5DHk6nx0w3hsG1noz58qPOunMYZrQl1RJayv/YD/bmKl/
8Nd2vpoa2PuuXqE0cm84zA1G/c5oua+no3/DDsZ7mhyhbpK4sUO86T3+XkVRHLv2Dir/nkq//nOh
8yEKhi1I6bZ8A+FjXC2LAytclaM651K9IjaqY6tMMun813vHhCmXU/d3oqpQfib16u8GhTWkduV1
WgqO9ivg8T2uFuKRCShu+sn5pntGzw85uYKC3Nnc83xyH4Dlux0Z0z7hBD0s2aepUP2xLiUxPC/I
jqlbWj1BkKZ68AqBEuU47pM1oZpZfbCeDKT/7+YwNretXPUH2aD0bBmTF+xmghenGMXwBh9we+xn
xRjGTuV+xbq1g5tmsPnN+A5QK3l269V5sdZtvdorOMP0+rF3FeqLy+QTKvNnoVAX3C8ZKtfsTOqK
DgB0x2CanqZ2es+yMrktQddo9vqu/tJMxnzbZLTqmdSDBulPFZe/ZHQrODqjZ2Zh7U7iZeUrfm8u
XsztzupehMqCe8cQpb2nvnGMdzF3GY7mTmE+txq8y9y609dSL5pu01pLuR+FTrggcnrG7JH3lqT+
j5lDEfvWjHfuk/4EotEMV1NVAdzqhj7MORB+m4GbPDfTQNWRnwxXo+tPX00cJw/W4FHglwjsP07j
/9CVLAhOoMV/LX2rv/GCSdx5jWUSkh1JZzQdH6YdmNzfPNYcHSokhYZD/TyZfHqIcz+CDsW3W5aY
cROBU5CND5MhpbV9MVB1Vj1b72JzG+V0zHCrS/K31g/0A2Ekfa6WhfUXsCBcIguKsmP2Ifbk4J48
cHxOsjTjNJl1448kHajfK3GRhO0ccLzybJKjqjKqUK1sNFIuHdtHdZfeqOJ9YzFYdwv/YL9MfERz
uuShWfb86Zxa5oKOBeqqAvuOGEx8tjz2qSP35LNjduKltbsi4pvHJ7s62DXb7ecNJnTu1Rq7F2BP
fDCEtnhv9HbQyeHPKMSahfDNSkFlGi5yLTdwqXqbBp3Dj+E3LbwUJAZpLVlzsdBlztsvpro5I7M3
V7U2KJAWY3JKvNK546Ya3FeS92J6MdYru+vqt0U2zvA+umXbGA+8zHCxZce9nMIJ/4vlcPXViNYj
9prVG47bp1Lxs97HPfeuENsPtSGTw2Z3oEniXmg4Vp7z1uK1oehqK+E4LgWBb/JomTix66OhysHK
E66zb5EAQSs3HfVmm5g61pCsrn6PWe0SaFbVwi4nsKqvyOydfMxM4C83nfpZRBeLH0s5jcEetTpt
r4uB0qQwVikvGluL7m6Duck/yBqW80HmfaNoWKCMVfu1Z11gOEFnAdgj00dbefZdExOpJW9rkp3C
qFBPUV8p2fM0AWpR7LkvCGDp6zh/idmixJ9InFO4a/jJY54RgOG52dIWHpba4IlkL907yOUGRZZv
EIFQKA3dLZbCwtrZfd+9mFTftNvmW31ZmXp4mvar8UxRr/aeK1fkGMrxJWjOuhONXLXNaWMpqecN
bXhQOY+rPHjRsrC7G2Sap9Hm36zaiJtXKt6r9ZaiY+kf59ofr/wMtA85aHrIvmRAq609uUOzPduB
lSyhxnq9l/xantaa2+7OGlcZec2Yv5i0N7xOchpuDU2q7wTWCxrOKgtSTjbEQY+wX52yh2irBz9J
zD1aEyZ11oLcSE8eV9QlwaYTEkFFi/N9ZM9w2+kdAgWMpDUuq+nGO63MtYORwlyEBElukmq77Lio
0r9nuc09QgJWYJbR9P8tnDP8K0H+Vz3rPsa8JXQBpCTo0zyP9IZmGo+sPioE0Xpor+227VhWUstB
prOY7b5DubOgwaVTDobAx7WgqetNy4yj2ThRKk8VHudfUcXX7ErIYcnUdT/iSfWs73XNIKfY/SZ7
0wvUm5KVgCRq2+075XSuc2cXdVLtXTttfsgVWoPRmoLoIy/2GCyUjB7I1UPHa6q8fTQ5KJmXvHSW
4oJ62rhseprsjkBbIqJR4x6/qnjXjFtxi5HOHLaIe7yyqA/q9EFMthemOLBB29QeTUhw0AxFzpkb
M8TCLoDH560e9p5EK30u26CERlUV68jf1VAUe+jBqww/5joAMtOhV3uSwnq+f/uAZD1JDas8OysJ
rcAw3Ts2Iv2ROqTq2qrH/EDjCEDHKiUR3gxYPmOHD23IPxhPSBzPfTxGgbdEHO3clLOF+sIZ7WZl
b9BRJRLD9VjO0Ai60JDkYevVnfZ1O1cPfJoZSh4wlHrxQy9eiNXR00UYD9Wssclujs539EiOv/Xw
3PIkvhYI4umSikPuGt/GepVo69bDwALjHRYLMhW3ziEQ5dHSPcaFnMmE7fVlZgkSTtqNrxvX+QR7
vtxnwj8L2J1hIZmQZFWxl6jtXeEtFL6z9UiJMddEOTkahykNcwurtK5gyE56CtaK9rA2Y/B18aqG
FlwzAPvJdM3vz/m8Sh6y9MN8XhPR4lVho04rGZtRbmPoUxEJX5o3iag++3gXq31rMRFCNLT2+Zjw
JhY76rtiWblQuSNWGVugjoqX24zC0meoEnwedtOr66at2s9ykuUNWIEnmklJrS7Nl4ANrY73gdQG
SPyCz5fm5kWWt1TV+QTHbQmbAx4FgEL06oZGqyDZr0UtI1Fb8z1Lg+lqhRR3z/EnOwIYidKELKe0
1MUb9QOAzbDJ5b1YmxMb4zMdmHXUilxgZTbuWY7B2qk5X4BcfIhxVoZ+4QHzCYa53mcjPdqqCx7J
k8eIn/owODAZEEyvTT/I9kZq3Y0m+9ygcptDAWhnT28c6zZRvK2k3A7VPFefzAn7c9PMILXjxT4i
95l7NsEXMjjFscox0ZGoWKedSwZp1/aJi0BAffyOEYiU6ZJSipgk+T3VNY9N2g3HxGxyABfuJWmJ
tSf2ck4sFRlsB891lj8LUYZ6gNDBGpCNVtwo4Ae5z4aPvtYvaKX61c5qlmgD4XlYgc+QWYpL5RTf
QPqmj7Oyv8511e3JdRlRsBVBLtrsj0SoI3qMDpD87PPiS3dn1zydzPixs/QMTrHQtNpM67HJnfED
uPy7RR952FflEtJRRSOq03wpEJDPupf+La5ElnBrqq5VVRib4NiETp+cleHMB2GiWkDw5Ndg2es7
d6aMRTDuCretrWu4CuZBsX7pWPLAisjcyE3nl5gH1Tin9bUwFJuO5JU56iXuaf4dLWwoUugn/Mgt
y3JicRS6Grve9Pw7kW3BbrG8+hhvr50KVpmTiw+HyCAx87q6860V4dpPyd3iZIriHmPJNM8QL/38
1SvhHiDHonnZIw4dSbwVpLnewxuncn16VwagBCIFPkvGfAi9Zb0B8uyfm8V7opVr5oGPjRAPDlKE
6fhf68L2jvTAHdpFnth+GETExLd86tNj1hmMDz+Kyr6GdvDdH7GqANFYMc9AZyuTqvucj4hK1H+f
AsuILDiEozmw9d5aldx7O+C33tu+Oi+1Y9PkFz9gnX/L80+1m+O+53DUBiJkzXYxzfxWwPAKAX/d
20ljnMoBPOzolG9eBye9SW76vo5fmql+pgA4WrKOgyIRil1remHfxfH3KR/pnVDL507a6JHLY+eD
BF9978rqutvUXmsISQp0ZvGNQTj0m/SHOeRUV3usbQhrRBrs245+jUMWa+ivDryJygmOjpCc0N36
Lp9lfsCdslxZJdW5fpbEUZ/7L7NoXvLOGvaZUwgBIE1AihDz9dxBw2in4OBqXDK9Zydko215IxlK
ynHWd7ab3blSPdGFeE5zkYEsooqFhRRjyMSsNb0FOTnnoEyDqDbyW6k2OoTXPdVDekV7axgXzSvd
cwxeIDKGHjSMtI5grQaQD3AQa7NK7+LB3is7/5J4tJEmDS7C4YGO8ktvVXfwcE+rH4RsS05ONtzm
deNeIKkWYofFhJPPVMGatFSYVNmVKDHq1RXyP2bZ0OtYYdCJ/JT6w9GpRPzQKV1G9WIciH1c0X8J
wsK+Ler2wohj7Qq/os7bcCEGVlz1pDp3ygeVW+fzmzUXnBpYZ0exQ7uYU+AcmsAW7WM8DTscSPTa
5rXHeG27m15nHzoDOBDLVv0YjIlznoA68M0dsDtaLdzldvIkeWlbXLvjYN32gueWzRUQ7xMZj3rZ
eMASLJLulqE8eHhItwq21qrri13yRQtSgRfGXGDBUeBNS3t812GyudOqYOLBIBIUvDGl0bUaHjHr
JB+B4H3xOe7vU7y6J58JBGApj3LGOZe7p1jb664lF8LMsT1VoLtZ0IrAnVBg5KfjGf1yuhMdlDmH
Ufp+JLrikJZA2YMC6xFou66ARVyrvO33aaEfMhEfV6RwZomio0RyFEdWOP7V2FfFUffzZXC628yS
X3i0XcxKgsWCTrrLlCkwsVruqajple21KB8GRzv37VRKfP54R/0ipqrUitoxOzGcIE2yGSri5pi2
3QaFeWM5jdaQDxagAiIrK1WPmezOg6evjaFjC5TcmKtzrgfKIxEXx24OnbJ+opUGh++o2drUnLOh
dMb+u/BbWe1h8dljhFVGfmjhZDegM+krFXVwkyCHXqVZC7564kwY0uYp3l2Hc1zWlj8Kyu72OE/K
sAR/sIRe7z9YnI73einiEF9uEPLQ8W9hGbnXpV+Xv+dr/ztCCs1H9WnoPj6Gm9fm126y7fW+183S
ZdtY/b9//uvkow5fh9e//B9y3AiPD+NHtzx+9KMa/lGqtf2X/+6//CN/8Bn+5v/6j+/1iA2Fvy3B
hvGXYMGfgkTb3/7Hn7p9LflT/2f96N5es/z11z/yewRPmjSDoVy4AD+gfIktdvx7FEGI3zj1S6IG
EOx8ssKEAP6IIgjrNz8QW8tBQD6O5jASM39EERz/NzI7Gz3B9VhHbbG9f/zgf0Th+Mz4CPnI/oto
3F8zT54jbcoUCEKQhthCT/Yv2es1NdN8AWMVUY+UnQysa1+NUZS/x1f+v6/ya9xhexlyvFATBIcY
n6KZv8YdqgBe5+pJKyrIoZ4XTzQRBeYYYwC7PS+OeNe2bk5TZ5dosxhq3DxpTnNhFa/urIYbd52S
PCTP456w6tEirIYJsnHc/ot+ri2H9P+yQz8/DZAevI8twmrbcktt/CkXlQlGWgiAdgRHoGc4ThlX
SrSrC9jQjyRVMVtPugwHEh3/IkBrbZ/A316azpCAB6iQ0vnlpemm1dnic9xf00I9UqM4PA+lNiPC
it1hHb12v1KX/loC892p1Bye6cLqn8WY9zel20WWmpbzn67if+/SkLYtuNR4UwRFfglS0YHuW0yh
VrR09iih35jFQXllSSTnP6Or/+bLQMChqIDrb7vm//qZt701gJikbLNOy+6cDywfpdTdv0i8/RfX
ObV5jkMLZQDW4NdsX+3yZOLuSke2wv+s0oaSHTN+++c/yi+hnu0qdyXxUtPlEoKZ8Euoh0GcSowi
WyKVxc4NTAWUyKmqH4lTJjRpx2wHAqGif/6i2+fzlwuHOwi4C8d2eXG+xttP/qdr1nZAtA009kYM
8t+aos7uV+aIHQ+NhHjEhlZaCroCS4eCgKmWX/75q//tc91enTtIQCkLxYhiSxr+6dXX1Ujnvg3s
yJ3UvcT1fw+MdHz85y/iOH/7Ygqx5bJADngkK/5WnJc0zDjAvPKorQ1WUjLVpOyS/Ar+G4j2hfns
axwsRYQbr7vpNN3A7EIF95hVhWrsPwLgc98acylQJRilQQ2BZv2WjJY8qRiJkTOEuhqp0j1Asp1s
6rOZu+OV7UDh43usKB8llLoCL6WcmaWTwbLy6OPpgqaTT1k0SRB2OP3F5CJJmOPT2C1Z1A2Ofek7
qR5mB3x8nnbu16KoV2A3aNaxUPkPrxXGZ9hRywFrI+d9fs0UI3BTjmCaT1fUcpCO6nJgS4gmB9l0
+c5pFapu33yMMr8B9BWjgvn4OLUZ1xHKfHxbzohbO2fOvYupVXDltK6ydoSv1vdVqPGKDWBzlcYa
Nw/f/xYPHdv8PbEb1it8UiUyc2OhZOEdrIbqefJw9dUZPc77ZhbeNfx+DnbuwEAC1PdgxGCS6dG2
40NC4iH02aeywlumZ04mC6fpkkqrVYFHAYfeheSu11d83sZOdH2Pp7wUDlVbUCKjTo/148JQ9NI7
yo9YbwE4zz0pw8ydTz7tGpRxIcWppWE72VP26gFwO+OiLbCsSKO9gisNAi2bX9Ka3nLX6cRRNnNy
ariJ73hKW2cYPu45z39uQ/3pPIqxISbneI+4+r6l/HLufc9hi+sEaCjGcJ/nY7BLNErsYNY0B4rC
xHeAEDPFn5bReEzGYTm3W0FKB0arHevDmvXV9SitV3BsOD9MjP5u3IgTSgXCS1KM18MssPHIlvZu
Re/bgrE4z404Mtq6/+aNwwm/p7VvRq4geJ9lNV6nG3AZnNOzwu2ILHYB0v2GEZJCDSHvs6J/zF3s
kmuSNTQKJ8G92/nluTaEfa5qdUlrCkErGG70+UwnYdrffJog8/r74Kjr3hi/VAn23GQZrmKzemHT
P539hE9MEfiKrFJOoZ2wJ9VpvOwlGJdsV2zdI0knxyjrljWa5n6O8EZtKFTyEZhVa2F/IuYdnIwu
N08B/q6QBQ3GJVjS8TLgTcD2JfBMhawp7lji3BJuQeIxBZqxB5YPYjA2F+TqHi8O01VvBefeZys7
VvaKdWO2z2k7xQApi7fZd3tUVja0dorPrCqS+WoVo0ECgHF5qjyoVuVyMzXg//KEnaFs+unU185l
afWpJWnSs5Y6Md28VBN4O6SEu3zFHVQ5/lNQ19M9lTIBFMF2Peemumshu95XpVz2mW4xnsC9juwO
daUFI+B4vG3Z3LvJfKyKbIPls7wyOmiUMf7PyZAsd9bkqWYgw3ivLjFuE+a1b7QjTDvPXl4V2D/a
FP231cel1FvMNZxWAryBmT18GmYNnLBeu2jyNV8tFk7fE7kcleOxkmrMfRHUL1a9Ns/gnd8NMKpR
jQE0VMo4CdBnt/1sfDeAnO4BuqUMVrmz3C0c+nYN3sI9VxXimcmlNQwxJlu3f8NQzzfPTY9E5L4Z
TnpX192zn6Xtjeup4WBAkcvc7Sa4yLMtkwKT05wfl0yqXevR5WxBf29cyiLm5cFa1dlqV3lAvlFY
1n9+ndT9vA1Pds6WYSqJuaUBN/DeO/YdCIU2Z0myXI3e6Fwhsa/gQZfXqTXwjAHgQyRUYd1sWTUw
tUW/fB0D8p9jSfuZxoxhdjKOBDP5m1uaPe8jsM6ZmT5Vff4CVVj9i4McZ8VfH8hsRzjnc9jgBMAq
95ezruqVifTrEfEyjBWk+6ibiozUJOKDVJ7x4a8ywUjHtO2O58CduixqirJdw6m22/gwQ9d/RPHl
Wohnh44WVdb1myb/9BorztAHqzerSKPtfWZ67H+wNK7pfjAMwzz1qiXb0fYj5uQsSN+MbDUBgxdE
GvaSmFt5SEbZ3AT5UL5CMTLGaK5c+b1aOHJnjcJ4qPFUziRe/fKHp4zidRTYXBHI/YEXzlfycOym
6p5HrtcbuMPm8o1Lzr4bDLO7N2XScMee0kQeCNtn93XNzh3tAU7bFJsjG+TS7surrJ+03C+oAzia
/JlAjIEB/BYp3380m2HNj35vT8151sn8ClQW9cAb3fVVY7okwulB9n9ITQcZwWy7xgxrn/kqxB/T
emQMNMiMhKPYhkmtPO+g/bj+Dsu8bQ7BZNjIe6zvNPGaobzzRT7ne/qi5ZPsgRbvMDgV9z7RG54o
cur5MMkUstVXdnBtFGnvMbKggO/QYSxoHOjoxEsG7bOODczp0XFrrwwztcH5tO1BAmPuKhkiQL8S
+yk6nLd2DrHQcDvSGSR1geI6pqeDiACDi8eSNWV+aJrKqbDd5cXz7BE2xEI+BYQ+BpxQhEvZ22Kq
Ku384BNCXC6Bh7Z+6ORAitRNpAUtkyX6zhvF7NKy1AbLCbska9cAHVOGkIOaZe96cfIuPTipocKh
xZZ0WuoglIbMPgjqcXsvJ1WFNlpas6MshdUNgFvhHW0Sr3PUmbpBUhaTWMgvJKVLS5c7fRtRLNxL
hhmtjdAcbfvWXSniufZk56MKlKLqwfr7+AWojDfnLiZgTiFTOPXzguspsbMzi7Jp/RL4k6HDgIn0
2ejrzNnHKfHLKPMycZW7rejCWSE778c8sDYWKAeZCBl3fOqQLquw9uL5k55aVpspTwMsdFLjlUTP
9h5aOzVZ4hWYqTAApWDA6EzAW7QuNGnQYQQW3DbRcfY25hFu6G1Cwe1S+gkVPV7RfSLkObykFr08
rrWy+C69ZNwXaV58HxnWXgHAzK82Ne/3XPIdio5BoP202Mj8IfSWCcpjSyB7XEtd7pH0A9QJFwdE
QuvSZmcO6O+atDeRHLXiDGF+WLEzlJM7XLJRz/y6il5/7zPJzc2Ix4FHo5PqNCqx8Fhcr6zfssTr
3J0yag5Q2YRWcuAW7rmhbJL82TB8PAoSXwNtO/UK3zjR+avRA/wPZ9fmEYb4RmgD+qnxxYp9Poil
oUgmUlY7+ZscOlg7I6ntK2HJobjzLFa0M8jreLcdra+rwmtoXwFeWuPfxYuxK0HdEoF1kvgG5XGR
pLgGwcYw6f1v2qEAYfuu9ChxaEl3dQI/eudRHSSPPZhZjOjxSKUOYlrwsprkZS6Wu9rjVZ6OFBeM
65Y0IhOUI8aN+NI4mPivUsAfpU/Jdg8W1F6YKprMOcKGL7+US25Oh6kum+K4GPnKDQw/3w4/3Oru
qn7x3tWC3Ww2uqW9kDkwyPWbMRZWZbtXAVdHFln8wjQPeTNVV7OA97pb54Q+mCKbuRGxRZ31qbI6
4sJy7TR+c6TLu1mj69OvVsQPrTfEaj+YE31PLJXJDFTIseV+6RTaCj41VIWKX94791dhI14xNoaD
1ZowmoNMfCJskKTR4jn9/apx1d5ZFtLKsSCcdDvJWfgAgAt4Rb2dU8VhVpw/d0irFcYSNhufSTmK
z0o7BiDjGkM8NLe5AGPvtfrObZfujR6ObOYeTwEXe99hfWDKyF9op6ARt56kcydEbHchHRDJG6kR
/1yuOcND6xPe2wdaszZBG6L+hTU/bugl9hF+LHwkX7wa5BNfRow6+5lZq7sQTUfDMTH2vaV1s1H9
O0NIKAD4SAOX8ouda5AorPBQOfvGJTFIO51rX2vVtA9+YKTfoQc1n6aFwWUf+1X/GgvDPJeFTxwI
jn+/wVwwKew7frKvxpzCfqXSum1Dq1fN02JnQxpNllLEGzVv47w0GoOXk49SHq1+iL/b7Sw+TNut
EdMdY7of/Nr4CCTgDCY+GZBogdx+9OuEJ2fVOPIb1o16iFpnTJ5L7vyIU2ZLYAzLqbFAqY3X+rq0
OvfbOibN46gHAEvYBsg2u4uPd8IVCaUCiReseufBvn/iLk1uk980J0e1xNzHSKCt01HMSfGkGBoI
WWRzgxeX5dgdS9P8oTNTTMG2rF2qqys0jH1TjFYKhGmsxC7h+LKeCzEpBJN+PiTazPgGJD4PpsBz
ATl5WfoE64ZOEKyXCv0Z7ojiO+Kg+6cUgLlhMTZ+s0dRIqSwUnMY7NiskNhaUv2ZgGdCwIYU3aPm
PsaFtc0yeD0+27HWj1uKfw5zvyzv9RBozhs8WAm8egbBau0yNoVZptRbOqHA7Ws0vjHs+q5Hv3T9
OyfPyR52Xo2f1q9IOqLU6hRNGnrFA+Ypj5ACDDFsgBJ/MneZGENsgQfrrZnsvuZnW4vnYRqYZWbo
mdCMDepTdsYEWf9YBX2bfnZLJTjt5+lXgyQTQPzcmC5QwpW8aNNvbxEJg8durux8i077IyPP5vJX
o8CmWCK3NPthVnW7hzfpf+JxIbp94ZMoRm9jCXbIXE3gzzAoD4RCE8c7y27y13nWGwOeskj/mcEo
68MYUXR96mPHrkj69cmVp634K00hOYXCPJAIBPCAXCK2lcMnVPa5249jPrjPvk9Cj1LKtVp15OfT
Ahze1KwgZtLDh8GygcsOYHAupaP0gxpl4UceB4gRg+GAdZdM3sQlzSHu6ExBa0RZvbRfHcp1gsOS
L0tw02jsSKTgoeXu8B0ASiaXbd/0o1wl/QzpTBmh35vq4PAPjmvJbudQ2XP7qcsTGv5abMEfXmbz
INS4t4h1pynuDJfz3LiPjW5MiGYJ9ZEWLTcQu2gTsGW2yskzkJe9E0NBxLoATfavqmB/sqj+sk/j
+O54wsXL4vt28HOV/aeNlu0GMEGBjke9kNVnAt8UtGWSQMfOqxt1qFthfW5kaV3nYssONUMX0YM2
tnu72ip0VND75zaY5nPXGA1lb3TtaCohTcvB1IobES/YHP7cj/2P8PIf2572P5fJf1NesDkmr132
+mepZvsTvwsvtv+ba25998D/aNz9qaH8LrzY9m+b1UywcRYWy3aTdeM/hBfx24aiBUsNTNVil8Ff
94fwgibD3hiWorVdGT8X4r8ILf9MeGE1+9c5kQMpNELeHIAGdBf+vr+uTvGuxTSKTtRKsr68oznI
3g7fgmrEjkCa16YzdScFJpyQ9Kf7USi/jveFw3weAnHPn12/da1o4ux621HyhtcUNQDKwFqS48xh
nr/QssrBWXZ1jyWZtSZAb/6xh9NN2jVRgLmjQ1LFLX1hVUCOhHJ0sgx+Y2OyY/v/MBrg1XfWvOW0
4q7GgVDZKqHdMUis99bil5OXEt9vukDej1dedkq2cqWuaTyTh5FiI1bEH7ZV4FgtkibZeUWbHjos
/FNZHhBi7mynvEvl8GKwI5m1f4PZ8rogqcHQFOqpOLBM3rNViexkjmLUobSZTzERVLu3Tvx3GSgF
h5PpLM1z64PjNjzpDPczG+Q3aX/pgpq8o5naN9jOwwrLUBN3kQ//qDeb1xYgVMyQUfn5pWmDJ7OY
HxYfhLOBZX21+JOjpznpNpvPk4/B35szu9++poiB/4laTtkdOFVTs59Z+CNiDeMUyF0XMHs5L4lX
H5aqPKN0V/MB9svOoVRy8NcTrWbgL1L5jaNF8FVl2UTGMmdmrPv5J90ZI5iLcfSZroTkxaK8Ldul
jjI+tE0OB5rIIm6A+/NUF3Nu7GbTpuvMcTqalS1OArjCmrLxaEA0i6esw++R+8wCuyyhJG9JlXcc
qCO7qMLhkV7k45Uupm7aUdyT8Wwe0id6QtGPi0VrFjd9i3HazSeowpbuCPCUNM1AtnKyR9pbgCw4
vZVdFBfzMXbdPiq8oXwgz7YczMUxD3rBjWF2P6cxhW3PjPUPk9M99SVTfCqsKsFJvVFHQCVXPzg9
lCBSpvm0tXLtyYYGoS8JzQxe3Z9a5lIyvX36HbgfNgpD1qTlbJhhSa5XsjLN90SQwiajO/6ougWA
Yyu8A01mMX24xIr8K6YwnGX+TI/GtrzLqh3JwCmgWjau30mlMdnpoXmGJzNWJ93FtBLCvwgeYAPC
ERloDiT9R5HYexc43ZeZqeCZlQUjMlq8vMccIMgTOL73DTmrf+4I6LwtFS+9Q/BegJ9DSLiWTk7f
SVsMnGVLs5V3cYzjDts4tiIH/z3XWGoHT0tQTtQ6lR4SB6bl/q1P1tFngkig4udxZ9dR2iZBdlBu
TrIwawJ9LYqBrf2Mte2jFx5Gfeb37hpjA2Z41Y/86JO5UJ2iGtY017US5Ydn2fq753BivIXnVHdv
RV5YDURWqns4nLNWLjyjGY+pL1R78Lo69k9em1igppdigKY9iLi7zP3i0JNCxmK7O4GSbGNJFyB6
AcAwl/q40NNTWVNNRcXjmUphl7g4A59/Y7FIJX+yFhYHEaBX+Hiyvt7bfAHELvV6zSQyFItxosEx
sa7X3Idsh4eItYoVdyn+yyEw49uVyJEb0lVuQBJIcuJ1cZLFQ2jnNulSkayIYiPVu8G+UtrlY+yd
Ds/OuN1psBQ5zH7sm9LbBCMNO/ZxZpmke9DxOek4etesxvw6idpUkckC3IwaEWyOM9cfuyPUNZ+e
KQcfzmHULkA/BnPHPZR9YtEnJcymibSQ8fycpr2+yyxP0DK6EHMLucO6NSW5nelAnMvGOrQ4GzJ4
Vn7w3VqHbuK9NORcxcIxcD8PVT/gyWbxsM/hbtZ7weXV0pnZ+8O5GWN8KIGqcvAvc+C90AxJjCWl
8ykjPeHHmNWJQ1ln26xWqi3ilAgNYWfJ8OdLo7xyFoSPK2A0lb4uk7EiLyrH6piMvT/ez6p3brFY
45+k+GdINoEmqU+u1iZOGMuzjEPXDvkcgSJv7MienNg6OnxvLepxTLVJ24m2Qkk3QXPNmjP7WFu3
o2246JvlznPr0r32Jvh38HOb/Gzi8oPLRT6aaTBpfBFxFHXlQVZzQI1GV+jhrGdZvQadmq7jVk8c
FIOf8pZyWUCY+Ah3/MHJOixTr9gWz8N0aRpKlvcxj84SA+L/Ze9MtttWtmz7L6+duANARKBovA4J
kKJKy5LLDoZt2ajrGl//JnRz5DMpJTlOtvNWnXNtgEAgir3XmqsjAJGAjlodNFdf5XDpAuoBtuwc
4rFP5XcceTL0155BRuVzblwvK9B7CXxGCEgrrdyMWmrdoqnMsHgEZCJvWNQlA4AEuNSDlYM/KURs
RJ2919AFK+bWFhG1BqVO5EA4cJTYHbAZhxrIdgR+XwFnFJQIwa603+d+LQS55OGMOyNObPhSSZDa
XiEJACPrdV4MpEBx5HqTiMqcTTiCCXaqtd1g81tKwu/q4SfHLRVva7yrjNg2ULex21e/2zqkyjig
QqGPUQxB78mwxs9jPtUuf7mRR7St9STSn1IleoyKWZZf9ZmrhNeIbL5dwnFc5a6Ilc2OQ5zRop9u
kxG9YVWi4Q0BT45wUo34ekBXfJMNbZvRkw2KbJ8DXI33mCK1x9nMlxgKUBl+UzaoSVh51Bn7l5xQ
8uzeGeT0ieUJoL4Z4nrZOFbo/pIBdUD8AB2dCyR8xJD2o/mZrh4+zoyOId7JrMc1zQO2nuxKil8C
gVe8NUfOOF5B7fKXU9CN9IO6KcU+D1aHHw1UQRImacx0lqaWwjXOtK+zruECjefRclElGxbSJUf8
UWTPvkjwkJ1HBrj4bo6CPI1O2g7G8BnzFeSLiOiWWDfQA2dkSPwJx4rQIcEhFMeKUimHIEDS06Zy
8URvHLTx+QZdtf2xbOWqultIoyHHp7c29tjz+joawiR4gUmrPWGZrEY6hXxfmNjGtg5Qrc7Oso+i
qet82+CXw1gDmA7Brb0EjCbbpXdcz0nab818LDOkwROO4mYx5PVQidlB1F4ifq6ddNzNpLLEWxZo
bfJGAeYKqC6cgZAj8Xe+WfdlaZeR4JUFy+FGzQ4+eQLohjUmEHXZrjKj6SPauuKxi4Xxw+Ykzge5
FKxby9JQPqRMxrF1Ybm8LrOGvQcWYwOtbV5N2PnKpGEM5wPU65ZCxypz5tgFs2Axfzqxk/7s+F+K
/IGNZD3LGyypkFtjuf3fYxXN6Jf/+3/wH547V92Xzfhj/vtU9foH/n2sEsa/DKVzBkJMQ6cYTvx/
6dn+9SrvovllKv4JCqr/OlbZ/CEaYmjNXIRr9usf+s9jlbL/5SINUzYUeCRtynb+iZ7tWIJjgdNV
nOoo9+tI5/BPnehRMEtDHetK/LFTqv+yyKD9YJXKXhs76AA2Xd7lt+y5x38Plf9W4HYsg1kva1kO
QRI2mE3psqc5PsstCB10Jnm4uplWfCLZyNojM28Pf72Fd6RS9nFr8d+XYSTbgsdIR+M0HogIda0u
6K5BKsv7L0YrtScFB/WhxNeUbdxYmc+iGwkPr/WODyRC9/+UAeZhk1y3xK+WCMfiPcudI1D7W9St
DcwXLaRCM/ylvz4hq8lm6NwU0IjyihumRcSkQb4p9Ny4i+eMQOyQwvri5y0snh2buug5bZhXyCLr
Igoi5mCE21JHSQGqkZTOLVYoyveDCFGmAFvqX3S6m3iJxhI2ropL4wehscmz20cmEuE2ScMbtp7j
U4R+n0NWFOuf+d5L+tFGWZSE35UtdhExpuYmsVQ+XAejnT79e3+OvQyHWJfrLmEBs8jy/eKkGFcX
TvvWFpyScd20OH0xBE6sRTlxbMSsxVl4mOsqLinsYwqEtBi1PuGpZAbnYYd1+D+KjJKPGzTkA2S1
/EBbH5pKXo/lTYpICJ9/BwOCyT6J2QWIGI/l+Te/Dtv/X5R6ffEUo1DhrWHwIGjWWsJfRSn27KUw
YCVhfSTsvA+gEVmqqQnBwqId67F9YaTJtfhwckE+IEeRKs1wIwri+ILAjdllpD2B60tFFGORlJl9
azfTEPkKgMVDG2Jr87tFah/dFa4G8CuNo33XB+Q79kIyJQOXDjkjpHPyVUHS/CkW2CEbDobjeIUU
k4zW2eninUa/DAU7ZIuNztr4cWgd4DFuRAG5SNl/s20bm0NIpnGAOzTIwjXEgeUEuklNXwtLwCGj
W2RsHHth6yPcmu2+MErtMx0tjJVGjrvUq+uuuabLnhRbZc/o0cssjL8vBdyQCwKAd14V9Urauqso
ztJfv+G/XpU7G6WTU33ycjakUHFkuI+zSduZet5dcUYz7s4PDfO9VyUpISnEcYDNT4H3xAn3CloF
dOlA2D9zrBFepES51dxqvG+bmD1fFiap7/Rx+FzibaELQEAwWn63+hyKtPDsVDWfFkXyNrZYi5oG
jJsx22dGVn8VwQIbzM1LTvIOf8qlKnphcJ8g+9fRbZNoRYsK5attmuJEMREWthMWuATRrZdO4rVh
G9/kBbvNTT/R9960HRneWUwLFDAkoYEo8RboBXEKdMZHPAolvMCFUXlJYMAZrpcugjRQ9iGdjioC
dlYgiSBiD3jKjRVSGN+Qttx3gHUb8yGnZ0cn3mn7YovdBpbj+fezTv3HXxL0JZNgHJuwFFtXJ2U+
Aj4LQzaZ8ip++h0m28JPOVNdLXhsLzzIk2iJ9UE6NmuvSX0B4cmbOBW6UXbTT1AOTU3XejrfE2W1
JYWOs1UtjY0tHNLxRQER+o49Mr5Brz26m1QUJI6e/9Vv12Hyr1iDHdNiSXRPk8rKYXFqgldD366N
GjCJSf+q1tY501nxS2DNt12VFReu+roAHj9shKgOUS8S960y5ImcvVujTnKbhp5k80iHNZdzucP0
UN0Lmgr4GJORU5nCO7IFXQ4xaUgjt9l0qZK3Gb2HeNubvZbSm2o5WGGPo4JJEZHo7NQM1YNAbki2
pEHxGGlZgTVEKmE229YM8CvlqQi/DHXBLEcgTHIjYkz9GydIc65G6eGhd9IBEFbLqnXNsSP+oqDV
rBbOhSKLrc8W0kIbWiAqTNQ8m8kR8jPHkaI8kE8TxDTYQDs8otePr8hWlROS37A6UBSJqSNhZHzI
K9UpUnjnZd+6BS12i7Q4iiiQnasLw/rNNEd5HGSNxQtG2g8S/niBoK0fBi7QeN/MB/d33NXJVb1Q
B4SyABQnleX/6HrK4LXyelE6H19vYlkwTfpyftxWIVUo2EZ0i1yNSPFO+tGcqfrCYHrz4RqU5Q1n
Dad0MFvoq/D6r4mcIPUQTFGZ0V2bcj7XyNhDsZtvNJmOz+e/FuPNHL5eyxKmA3LIhvO83stf18qN
rC1T9iE+OueR2khMapdM5hJJQ999qSjk9l6sqek2KYLqaYngY206RB9k0A69+efC3UiudvQVcTcG
swe7dbwn5mmSYhehFzBBuPh8q0Z3yFxzvh8rGuRIotLbKtTKLR3I5WVyemx+qmk/YRJ2fHAjsSfQ
Ct6WTUwrNaizC6/kpDnHBMed0Zzh3mybFe912/LXc9IMzt11qlJfTHGQ7tu0NB4dY2bPF88dWsAg
nStOuXDyii3F3WChqJrl3xetwVeugcu2tsEcGI1vKs1OtvUwEHYfxRUVTRrw+abOtKy7yWZba/bn
H+o7o4nXS/fItIRYz0/HbziYwGKKMXa9VJtJj7Dj+oZvWP+oI/r9x8sAsSYWD0cS7yPZLp5cy+pa
upsocrwMxcknlHnFFVWs/Mccxsa9I7vwO3Hw1qHK+2U34Ej9CWpe3p7/ve/MD+v5kEHE62IPefL1
UEYDPGVZgYdOH6f5RKnyubfyZK+sFvXdEjqI2M5f8tWRcjJu+dEmW2SmCZfv9vgZJ7qoU0yjgZfF
UaX2XYtyALwO2fGoLuL8E5yn7oHucwYQEvkGWIiqrrHb8da2ZZGDYB4BrVhe2ANtp8g617u5B7QE
mzy2PyUL0tNtXenJJwB9GM4v3L14+9WtHim23cqyLPGqK/1rbKMSmNcZxwakEiCVixeiYUA6NT3C
68BK+u3SVPSjWF/k4IF2oKij62IgVYC7+dXKUMO8qY8CcaI7msOF27PXh3fycNmcMT3xlxIbtzZG
/56iZAV9vakGG0Q8RP3rsWlmzUspTD6M1PkAeDEaPyhJLdkb9FG7GXv6BezFRNrApHKQZ0WjRtb5
HLnt7YSjOtmoAUSUp0hryjzNQOi5jbuGXN0Z7QMMraL5TcMcl1ilgeL2OnNRCOY4OQy+DnU/27Ru
VfSfRNhMk9f3EboNPaoipHjAB7+tEibgI4vFISFWSXofWBmS2bYzf8ncyf64gK50QMIuLNuuMuFP
U2YX5g6hN/2WttJoWmahch5mw12eAnOYfheCG7tTYcS5ZkCswngZEuTieRjXNMoaUTDfiLj5QBcm
+LYk9vCxTerIgkqgkJsnFsfXBeHmt7jSrJdUTO1vGJSB7uv6qiy1lz77ESFKKjdEg7G02aEA3Q/q
N2Mwd85sbYSWCG1vB/jtsenKj5bsgeyeH4jvfLkW6x55NGuJR1knLzoMhZJUSzSPaay9w8mkbZVG
YiTq1+IwW4j0z1/v7a6Vs7eOscdwTcGKq68fxl8Dv6uGhIi9XPOGQDVQc2bwjlUMSHF2zd3SIDHF
moApgyNo+0t1dr+LDPSq5+9inY9OhrfFhMneYp052NUc3wS7GYkfG/gPbT65I06EKKRiQM8+0Tox
Zvdlosz60WgVJo82ii48gzfbZR7ButCuCdM0Jk6zQZ1iQehoOgFNmjwm1cgpvQDT0a9OlXsJheeA
Vm+8MEPzZbzzmx12ODaGTLLoTudLUEeay6yhgYBzO5BEcrDTctsXSA88OhYcmTha9c7Gwlo2XBlJ
bkEw1GXzPEAntEleCGxrD1Ffu0mdBCdBB+uGFpzlTNLXFzSGGghofJvLpP8s0wwMJqx6chrUgu0c
8X7DHCAieqHbJk/JfJBaRGceqzs+GdStH9H+hBGuABCluN2dlhJwBkZro/IFiW9tpiiG6shonw1F
wWlTZJPzMIZa+wlRo/zdQUZ47DBPfWihyuibEMapiVYZ3fC+oov5mJUEnu9txJYvJA1p2RbfYXqP
bST62ZONk/gGqjH8JkbCThqQI83TMaCbCKtpye6MUWddc+K0pqDurHR6uWhDskG2t7jXwxiN3xtb
kSspcql/D0Yn0aEaph1FG7irPyGq9PFmmhvnI6EEUw8WJ6FJBLGt/7i0xsrApu7+sUxjwufMuo2/
ozktQTMl1VhsaC7GdzaCCWRXSYqFy65i9VC2fY39CZpJ44WTaQjgSTQ4sUv0E473UkPwWXeWAU95
QCS5RYaX3ULTb5Av04f8Skh89FIrOwf7R8TefToX1Vc1jNidIh2kKh25XG56a6quGpTvf4zUiQq4
lDL/MEed9anqAYc1sq+fWs0eP8+uyKuN7AL4NnCtcN2x8gOOH00NzB/xg+GX2cBuu0kGDT1Aq1Zi
QUapi3IlfegvkdaQsxnTc1Hbzl20diviwnlOCqI8N0tSaXdS9ShUSQBwoayXqGaqPHHTa8uaiQuD
RAdWA25RuZFRYRykUxJoA52KWiWdq7D/cX4GeTtvIiey6NzK9QxOzOHxDEJXmqQRaP14PpPIZ2W0
NnNfzvcqoh2oo4r1z1/v7deLa5spw3iVMGHTPb5eHpUybrWcBRnsF3OGWD4olttHYg2aC5Pj25+m
r4cui/IMOznKgieXGkgIK2MgAk3aOJ9jJ0vvnRFOWNgAQ6A+515Ygt7+NNoLlB8dC7v4Wto6vp4x
iN4uVYsFr3LB8eRNcV2E6ERysBO780/xvdWHdY49Iwl/MPdOU8HNONSAGSWu12Eo5zOkv3lXTI52
GJPZ8G20m58WGbagguhm3rCrbR9HsrAuRbu/swI4iNLY/tEk4cx5sgiKUiqgQwNqF3MiSwgwEoIW
M9VaijYR/l7f6PpC+Hk9oy44/wjeu7Rk60kFUeB0dE+26k6TGblwUVKiTc+vx9zqdyTTZoepHorr
JZ/rK1Kg0gvnoWP12+tJzpE4hx2KfxLz8MkZRWvaUZVTxpCaTDHuI3oILHwLdhw0O4rFwK0aizhd
4H2G28UX1r53BjTjmd/KDXATryvjX1sOs6RTXKYlrEjblr/ipoO6xgMmvCmxxm1ftdW388+Y8wdj
9mSDQWdKp5KAslQ4p9sqU5+JGEUVA9zLSuOd0Sz6D8yg7RphtTTz1eDOk+MBwAkLz50c0siNCIHi
I63vqMPcVFK4S2e4L7PZlz8WjlyYCSxdczGyrxN4ocWsgXDAwnwLFEZA7kWG+8EOSN+DXcc5Adx2
dZcJlimP9mn4NWa3X6JLWYHB5YgymMig2gL6aC4TFKWJlQ5pPqLlhE3yXc4uHSnDUqZf4NyNvccM
6CJojjqiCMZK4l2Zkzy8GWwqMr4lHcqsLgKca6MWqClaCJfMzCNm0FkzymmD/YU6XUy55xemiyDx
h9gcv4+F5dA/IwsSLQT2En4QxF/au2b5wyb2st1ZZm9gGGshNW6AI7C8oYJHdFhXTgu+LXTGT0s0
1w9FFBGi4sZOkGylWNIem7OpPWduig4xKqak3iLJC2gkkBr5gxWkKzcVCTzRZk3+BQsDx7jbVHpD
0F+BS+h3OeKsgYyd/GEjC4Ke4OQwfIoTsEnQb4PqjzPHAf3oNutnLyvF+ETwVqohxqrmeju2Bvq+
PEp7XFDA+sQmqXLwUkk7NpCmR11/zAO3ghdJCNHVSI2QUgWlQo6DTRpl+2WwsbHHRh1v9HLSvxS0
TChfyrnrSNManeugFia2BVNgOhuWwKRnV4uq/jIRBPOLmWcVwwC/7eHyT9VBVOxZOFjNDT1AdhrN
xpxK+cKs0zOW0CuOe50ko+yBjMCh8ukhogUJyGRBHRMHjbyl/0NajwG82NqCmAvMXW6WGBbAD6a1
r3ch1Vbaj2sQtBnzm1VYD9/HPMuLfWvHuE0iUju/TrEGBz6LNUxQA1twDMS4wdXW0Av5OCBonJAX
adNPAgWCyUNtPv3So0n9Cl2+Jkx4mkuGQq/saycVZbmPYbvHhEXqqr6OKfNoG9jh5R+xLBNkWqoP
txAvkMqpZt3pNwXgxk2xyBlJPYygSulFfBfFwuy3JellX0B/SzRYQeVuk1pjJsKGTpvPrcumvzLj
WnW72ZlRfdpaj0VMVFAdfXxsml+rZgajRYYkv6sdww7lSYkVEtmRprYKZQxBMFk0YMZLi+KZO8kQ
3ccobHByLpM4GHon4xu08q25q6jY/PMDB7gGg5YER3pHl+7JCjvjMssyR4PK2qz+q7ozZtx89FmB
rhGBfmjDMtqnJR7P8/Pge7OgQBtATZU6nhQn0z5QUDU5AEC9jB0U3TpY9Rsbic8eeQ6dPVxMdAys
iQC3QaF5KynUn7+Bd7YWRFoAu1lLnOwwTm7A7vSk09qUbzpWxTWhLQb8aizF2GW/n7/S22WVQ50t
IEyziaEZuP7zv9aYrura0MaLBW43Wg8eEMl9Ix7DFw1TGFgCJXYDCUkXFvO3v49dqOGu0ca8X8M+
+X1l3ZZS720biG2wHFgaZkoHU/m4OES9nv+Bb5dwLrVunaTroN44bdvNk8j0eqBgZaLPuUvxu3uY
HRquR/6snfNE2Xhb/dc2yS6spu/8SMEeSVoKHLONy/r40SZxE5K9tHp+rdG411faxRJJ5/PCA71w
Mn/lpxyv2waHY5T6Js27VVVyfC20x/A8ZIfRHnDh8K2aY93rhw4ZPOb57rfdgKrbx4VtLduGc7LH
tiIYfe67Q5W1VFqzFVVIqOkcSdke0qhoLpw73nkY1DzxhtJAxUzgnDwMuyyZRxw78EZC+e4Q2y9X
hPV0niQ86MIbf2dIS0gD2KlXmI55OqSjRAFYX2QA7y7G/6jNZDZh8d7U9ajdFx3pbvyDTlwY0m/n
DGMlZNEhIdNb0lM/fgOzsLJl1qTrCfpdZPE4JvVs1LP4IEyNQLwQcfuBdi/MQdPsyOZqCJS58Mvf
e8gcf+gxMRrcNxtGmgW5MZG7gh4S0lpBMeUbOmp0DzmNwsfz39U7T5lGOPHgyuV8x4d8/Hsbyn7S
SkvHizBdtTsCQzEcREzWyc6QU8avjvTPmL3rC5vid65LeZm5CnQRcwdgsaMJi/gjWU8zQOZmDZPo
LD35U3L0KagChbxjICiwk+Plnx/2WId0bDhrexyh2bpX/2uenKxAs2r6pyyaynD2pDoWW/ZapN/a
bMouqCXembP4hRTb2LLC0lEnFyt0W2srPpRVP9/7TqE7aE9QbfpDOGcv89zJg1CjjbbUbbTYP/9i
3xlESB2hZjE185BPm+K4myMDAUbkh7MTPhXDSjzuR/1Oy1r3wqXeeZcc01nnVuicYKY8fqip46To
n1DrGMsMs1XISvMDfPeBT2TEXPg5hABfJm3wj78Tk5+3AqlQIOisDcfXBV+YOUrQpjVaYf+x9br8
ojtOcjCwR1ydf5rrcDyemI8vdfITxYjWfDTpmcYhZ3t0oAlqbIX46sJnsf49p9eR5gr1YPgxC53M
r5Qpe1NPgEslRVTcYg1rH3BLqVtSOBC3ITLbnf9drw7D0wtaiPt03cEjBrHp+Bn2nLQSfKyZ7xL+
gJAFgBI+/pqFBgz3Iqv7IG5GNNqRO+2csu8eU6qGX2iuNfuAxg9+W83Qkl1BHydCMJYUODQx43vQ
b5IDfCjat+fv2Hw72pBbsD5ylFcIE9XJzMGRJ+Gwr0U+EuC4QF4aZp+isYq6B3IlwH7EQT/AL8WR
1/kjO8s/vZ13tqc1OaCfAb9CuieR3P6qI+DpvK5MRsq+dWl/b7KKfodI2+BpyEX0XTfb+nFCK5TA
AyB/e4dIaPiUL460vTyXDmkRUuUm9UMX809lkr13YTF6+w1TIkLsaTD4bIbEyQA3bEBqLUYpX04r
BsnMnXtCnH4EgTSfzz/Vd3YeCHlYdOgJssDjFDweB0k/27mtpXCfKRjvxrw1dqkYnA+dk4h7atnL
ByIMx489R6Z76KDAb9RqA8wj6B42xiqfTGCQLl1g08w5f2/vvHAMlSaCXmRblAlOnsJSDZlbxTEv
3GiKPXHby86tyExthmR5IKhrOcRqiS4Ms1fR4cmHgftylUhgxzEQQx4/ECce5oS4L80joUUqmgFk
N2IsWWq4s+Ok4wc2gMoKmRpil6UQN55VGLYvpt7X7l0AYiTbgvunhBLMo8w2yNnsrwRKxPk+73EV
7M8/o7fbFg5XpsGGRTgrms88uVvbCMMeNrHf2lQ3ZDeTytHUE1EH+kDg1TUuMLIYi160vizc5J6z
ofv7/C28M0VyC9QV0WLzn9cR9tfSyhLvpI4BKoKXASCm0IbfSjjLl/NXeWeCtFcXK1lanCdx2x7/
0Hpu0RQQt+mX4ZLVgICBXy8pRjAblpnGxoHT/vkrvv00VombI6mnOWhzwEYeXzKfifGtm1j5Omli
5LgDL3pWi13foZAOdloZGR8i1EF7hVHp4FJwazZOqHRaxuREPUEL0G+7JSaZyaCPdf7e3rx2EK+U
M5FI0szERn7y1dZJrw91YynfWVpKRwR7lV+XYgbfrreiNvblVDuErXYy/DNpcgw8M7fQr5y/iTff
JzeBVNh0dLZVkDVPtpBz2Gk5ASWOX07FiAwuXw7IqRHrdBqmGKhb14BoEv/8RcU7P12wDvBlgnqF
RHkyELAzjthMk8DvW0nqQSvhPO/YtxYYs8SQYnMD7y52YRaIj2YaRL9RW7a/rCgff5LWUVFtE079
Z54WeFGIB12iIByHgtcyZ8EPs9Rhm2n1YtWbqcvGP/aIRJ75PmucHSF3w+M4yOaRTWyMVDyZx8gr
cpTNMNpzZ+/EE6D/bBLTT2XhofHbLjQ+ZNi67C1khHA5wGKxza0MZxLSUwsMs+A+SVV2jUGROxgI
68L+5Z13BOwVTRBf4bolPX1HUiPrQTQNTKOkwkuZN6RmQ56XUie3sIt2nKiJyTr/jt7MCGxkqD0b
gv8a6+py/OHM7aTmulwjlklduSqpGo+barLRlZy/ztu2yrpjApbAWZF/s4YdXwgXZFVVBpA6wqWN
u55FdatNKtzLpJF+7RT1GmgzX7kkKnih6qctdT3j8/mbeO8JswGmvs8XwCR48mORiInasWXjNwaR
WEUMmZX5YNySuiX81JL1FZJiUg7OX/XNEYMvDxgq+leeL3jyk6tCSesRbU4tbLVWHAoQS16ua/HB
ioLMj7Av7Oem/dEUrX6BXvz25666MgQbdCFdfDYnyyMoELPoU6P1kX+730y6Sdu0n2uxmd0kx5oO
DWjbGIn2nz6p/9b88mb+5wevA4oJmX+5p1WBZkmwaAY1UmyDAO2JgOM9NAP9MHS5cUNMdP/z/AN+
q5ZcL7gCHSzYxDo7kOOx1UgNdhuYTR8bOYzdBgqBF+SEuqyiCecPBHtir5KGYIfOwLy7zexuvq/H
ie58bDZ6f+GFv7XlrPcDfpfCJixtZa0v5q9lttTsaGJNaX1tnssCp23QiHqLErkH+5toxNNEC8R8
UuwqRbBClKx6bDJeTQxvRHtubSpDN3pTEvzm1EKkPh6VFvYPq4PFltrKtDXhxKj2hArQzTa1Jfq9
ZOiJrhF7Jw8jO8XvmkTqzxbbJDTEgiK1IScNslM96WyHoQLL5bbtlwS6N0qMzUie2uDhB24/peY4
25tE6txU1sfWQ0SE2TPDRnwVYkq7jRrr6LOupUDUMqhDBu0Bo1QQv4iIakskhvsqrCOIk4QtLmM+
zx6ohODKXXRiOawavaaPJUMEnqqzcnoJGmqE/oiUd2/SmwArh26Yrl+S1m783LiEyNhZDLyIaNKo
vApiMdcHdsch/td2InWI48GnYsSqvpqAFnGFqwBx0CC62tynQ09KHXReBwVJPv+Z3aapfVnHyOfO
D8J1jB3tRXnnFkcAJnBqg2h2jt95FdJNGuMKqpM2D1eIluytLpPlSlGtv7CuUht4ezEqfBTqOX7S
ENNPFtZ69SyrEPxFypmx+zposviWOYVh0FxYtXLaqNk/OaIGeIOmePrG7kiYT0WrZfOOrZH+K1Et
NBFEcyXZN8vQ/DFM4J6eo0OovOmDsPtEZndjH0CWWdZ1pukTgK1iNeaDb61KXED28Ox2TUmokTVb
0kv0BfCP0aXFU5LpItpWNQqlDVF0buQNKPI+ua1FKOqqwHc+NBWSd39SlsghZCR649W6wKbT27h3
hr6F+TPoGLC2ZFeBxqS5hwBK4npVt6qJmvqKA6/7MBVp/ZLFBdZ3AidSnQhHfXw05pnME+BsYbgF
K4f8ULm99lQyE0C1Dwmkoc+5RuZhka+v7XrJu63IKC9tJ8adIgODwMJU61CZ9Z1V4iPKIzJ+1WjZ
V27ZAjhOJzrRzDlEtq8q8GFboDKU24Z+K/FrGaIQz8o5F+6CPmdxW5bapjhcjKR/5lZobjH+GC+x
HdX5VxkOQnlTp1MWppysH6zB6hH1kKVSbZAqIoZJtUh7YTuDg14Btr4bss75MnZUqvg7jVjeg8ou
xVaiwuk3kNLm4HEG+2qgUErtFfnldt/Q38uBHo6If8Ozr50nqCzdtCeGsLWQ8owBkSh9I/FW0QdT
15UYA6DoIXe0a6I2IKUi7MbsmaHdpg8NqNFHQrsJOZqJRS28DuAdTcKpkruWeFeo1QY5aXeuEaaf
JxHGco9UoVKepVnQKqFtyi17QFDPOsb4ZmumVOc2RmZRN4eitvLh9LlN9lA6BnjJ5FSwdeRfar/C
ApO9u8bpbtip96lHyFLzh55j4uywYdZgqTOlfsTp5E5Uvg1anEEklnucwcvHttb1rw0ijnYriQ+I
0R258VellUnoqaklmtSYMBeRNMlNtQG9pi2et/keeQtUO9wT+O57cuE35CaHL6ENmZFWFfIrQkZ6
gtegv3blYxtmTfYowJOaG5UMaKmJohFeko3z1z7u1fP5aeedmWA1uGBvQRbDHts8nnZE3bASmG3v
U2EcP45uAK8uKF4cDHeP1BAuaYze2cuspby1SUirh8X2+HIhpvQ5i0TvF4GZhhu6HJzlJq1OqT+k
vY+opt7h98wOBYq1h/M/9Z3tDMUaF1WkvRYyX5nwf62qM0wBnXGT+0tB/rRTRst21QVcFbWJ8qib
zK/EBS8X1vJ3ni/nZKrQ3DrbmVdo018XVTXnkKGeSl9zcnR3ZaX8FAXlzqHc8zmqR7X/xz+S67EP
x2rBcuKevM++l1NfhCwjRRGS3WWJ1/i73hdJ2x3sYLAo7uWXtDfvbaAEYELEL3TwkP6cbM6BtoEb
6agQaZ3W2T57u/HPLGtManYKzwJ5XJFeE2xLRQeFeUcmkx0V9RW6L+trm0r4nOefwntPnZOCw2EK
CS6H+uNh1uq5VRC/3fi25kaf66VF8YH61+viFio8NO4LX9E7i/daQsInTvOSltnJsE7bodASW/a+
WZXJx7pGEIH4xr1FcRNfeMFvq7l05tY2O80Gtt1Yt49/G7gPexQ9UB6Or+IKVUJ2qPj/egHbeH9Q
ebdiVLRdR/gW/QgIcgLO6hPTH1k+iU2CYFlY8662IExsahs6iDU3sLNMQki882/hnTObWpXPK/bM
pg9zmvjRW+BRVS8HPwLU8RkfXfiAR29+llW8gEkcw/FbjYWcyFyhnlyaoFcpwJlLD+xtFYFYRyoI
qwyaHtjpYMDCD/bTjgeUSVlKgmdnhfkz+ZU6uRpoPFuvTuf6KTLa3vKGODEIuoaf/akXi/ElZNlc
TdJ5dT8i2P6VVLF+vSRytFH6ZxSnyrEcvqCIDp6Ayi8XhtU7MxYSdk4CSNkpAJ0Wwso4jMEaLZ1f
whC86VGy+t0QDzd6VVR+gqb/elnS/MLuUDJ+TjailIY5DXHOVjSVTr4dLUQe6XQ0s2wnaT1TFc3n
sgrFxZLb+k28uQ5Ffg70UOs43R+PY3QTCWiHVdpV9mLeJZNTfGtaM7x32lGis7Xn5opw4G6XRRLU
9rpBvw2MoPgfPGO6weiYmDMd2mnHt+GShpAqp+r92kXaIEfduGmWqPGoUCa3Rbu8GKzcF/b6b6cn
Dne01yltUT2hund8TUQarhtmXDMuSLDMelCiMXZlh7zZIvKzKBA3F77E9W88ftica5l2sQ1TRdSd
k0kjySyrz/WFZX6KM8OTcy33ADLL3uORRh+MiFgyjL0mEr2yUzEVMRkZ9zWV5u8anNffF27n7bvH
oMGRmxVxdTGfTgxUEfKgngdQomEUYSNjihBjl19po4NAqwUTAGN2uEtSfTXXupDm6Bt/O38Tb33u
OE3ZikAFJMMH/cHJpO26Q9POmhr93oA451cLAn9QNoV7M7tWOmKPIlbYc/A5A/GRTfNYLzOkM7Ji
5aMdKnOGUhQOQKqbpvkGJqnO/MSoANxM1C2+EReOMd4a0uaQxn02Xg0NeGLOupF5CePxto/BHEtb
D1DS2hjAUXU8ngYKEXE41KOP4Siny7+0V7lDc479leDZzcbEFNskh5SqJVGHsSHQLqLF3+CXotap
g9Oourg82G0FTD/SK18fRHV1/nm/nYbBYNI5xuXDtPIaW/Z3UaMCYNtFeT/5RNu0tHiIgu2KEmkb
stmPOAWmD5Cr4Syjf/TNIWkufOfvXp7SoG7a1O+M0ywl6mTJhCRsJlt0gJU7JIKIy9nu7eA2t0vN
2bYNrW00rpkaN4WcUIMiPw20C5vQ12bryZfILpROn852QRinXZxFORnFPpQtrEKVc0d0dhLdxkbf
Gw+oUbEhhXTHPgQUc79VWhRp98och5KdS+5eu6TnpFdWJARIhnIEoZVKBygE9DYALPVcg3UcDE61
G1cr3GY70WI1D4JAIuRbbLtrfN+x9qMQCSVtsPbsSKdC5shtg5LCtjFqmK7/H2fn1eM2sqbhX0SA
OdyKEtWtDm7ncEO4PTZzZpEs/vp92LsXFiWI8GJwcC4aM6UqVvjCGxah610+xHyFSYDyla0VP+Dq
jGVXlsAy36fRYkY7O10YlCOSG77jRek9DukpxdlYDdHezeK5Ow293f10+6n+0oaD+SGy4yz7PIZm
dt+QHuC+LQmLXT0366PEvA6pNrv0fOra6gZw7jI6A18DH0kl9QAksY6YBtlTwRpMDrotk0eUziDi
VR2bHDur4PYmf8uXVp+XSJhGyQLq4VFZXte/4v3Rm7FtQJLyQDG7wdFT1UhF9zWQLaSQU1NvDxhN
xMWzpkSLtHmEzg6kx2l2fmld26j3pS26+BNbkZbF7Z925dGhZwgxi7CR0vW6jAw8UTRdp/cHMSfK
dysOyz2shOZ1HLqvCMXM+9vDXYlTHZpq5gJxo2iNAMv5SgwNbgV9udSYIgNO8g7+JBs2HFHcB7I+
5CJwcrUyTmHf18Xe4z1o9wg65lowjd1QYAJqYZdZDANI2GpcbH7q2YAqlrXd8DKEU/gygPg2N372
5V5xCBN5K2kFUm83V2U4x0vQZcvnjDZDSL8o7cUQiHYcH+ouDu1/H4yhuJR0UBkuAcj5EnW8LZFc
nHM1rXFO3iwXLdmieohoq20MdSUW55EjCF4uQMp+9iqs8zCU5Voq5kNlxcPjrGnY+VCFDszcxoei
Z9g7/OangEczgvGKXDtgSXdjD14GtBTrAUstLXcyJXf5+1+nw8EGjc44qu4W0fUvQCTOp8nDuGfX
xrVzUEDnDoC/rcrZeHvejvjZsTSodAK1AQUHnRvGxPnAMWpHQ4jy96GdYJadRKSqz203Z9mTVUy4
asdtV6fHmHLMd6RPje/lUKafLC2DpqPmo/ubBm/8UmeEcoGV0RjmjQePuUtF3Uy7vE06sRscKRcX
GC5yBXo3xGS8v0OkQGSPz8dcWKEvKhN0uh0K65ep9O63qpWR2Ncg7+ZTggnKh3ZKcMfAmAzbm4Zf
9tumco+YXTgInJxoK2b3XefEnzeO6kU4tmRGiIyQL0OysNf9BkhXEwQ5BDGHmKS1xbNt0Z6qW+2h
S+MkPBiFLO9UFxqYNpr1KU2EGj+YAHK+3f4hF9uDr8QHog0PIRx7vtXhA4EZm9hhzIelLJihuFPU
923fadUhG4Xm7PpRiQJ8XNA1uT3wsvnX2wN8OHLcWIws5+B8e8jSCsncTfUw6WNcnibMKHjWYM4A
6kfL/nMdYyCKMoirYdkQT3Jj3heXDvMG4gYyk/4t/oerqzKLoKXHWUfimeOrJ11rgpSYasHsUgn7
55lSAOOscxjg+V1QdM0IYFSJvVjkUoHEG4Ne+C6yp/EQt6P9KE2yEunBYvHiMDreHvsNjL9aZmC3
yOihyUStaN3jSBKVhC6qtQPKSRBLIYfg/KR4efNYhVrp7ifax+VecUNcFJOhUHxzLCneIoCTxnc8
NBaF5EJVp/shjKDOqXKWewr8uCbEkxkOO7TmzI8KPx/PFCTg0Op1UvwTHK1S97jt6fLgVqNe+3Nf
1e9mXVo/kjKGqJ9pTfSnDocMeybWBfxHW3Rbh+zKR8aTAGD7gsFd7HHP95g1arUhQixrPVeM9UlV
NO2/yXDi9lkgY0ttGFuuKAgtZ34dSmxhnnqI86Pvqc5UH9pGOseia81ooZQh+E18GvptmVPZuv2R
rpzBBTqLTzDJkQt//PxnQpQvQ2kszYIuRiwA9YF50cjBVuuJ4qw9HiModPHOxe472TiFl8ETx962
UMhhfZCgV/XzsccJ96iw6XVUa0pl9qVM3M/D0Ms/QhPci1lCDdw1Kd4DEXKeKeZ2tW8NdvbdhAXl
Q/dNNk7L5avJLwKoScEahUR27OpicI2oSl2VHWvQTPxQlYO8n3kp9D2Ogt4diWN16okY9nNZZ++9
Ydb3c0eUt/FNLuFJAF9ht4CHXIqM1hplrMGSZTGkesgA+SqnWkV20QdCNdR7Ounhr9pBhcQ3LaD6
Q9la2V3cg0DdqRAPUZ8PYxTsQx1FCKOBO47VCTXcjZ94EV0a5HaobuIg7aB3vy7s68JO3KJyUPlF
q/MZW7HI59hqH3A4LD/neZ2/3t6mV8ZDYhHxfWpVXCTrijMEfAGqczAOGNyEpR+ZXfiQKkr23YmG
GGuNkurWxhQvHwm0YChYLd/BAHGhr3ZnZSUxdgTmoRU4E3QYJ2U7tciQtzMkZA0sBWlGpuEc4I8y
z/9aMuLC5KsABFnye3vdR2hwx7HcxDIPtYAq2UOC/9mRQ+dEFrk6+FOi4wl/e4kvLyyI8BQV6Jg4
cNAvAvjZGw2ziazDRNPrBCdJYIOWt8pDaydmtpE4XfmelDitRRlygT28sV3/igyzSqcxPxUM5grq
0l2lICqYR08yKf4DEFJvwPbXwzks5lJ/4xF0Fy2p5Vv/NZznRJMmkiYKUstAcRIdyBOMENkhlh5a
pxhU29buWd+rbyMiXQcnYXniUaU9GxEpZG5PS1UOXNnIkrt2jxJBU71XUXyBlo5/BpLoW5BRKu38
Z/9+cpdhbRr8NGaQcgRwfj7soJehg52Ue0A9U38mivXqIJ+a6ZsmAMHt0IpGdloNFbSr6oriDAp/
2smjDdzvujD0FjKMpr6g9wGRb7A7Q6WpXWX3OBXF7xHkxdDYLg3siWQnow9NbJQfbfAByHKqmfhv
RANxDMIqWiikZdz97BNVfC2mHuVcFa1nZ8fdKSIfiQ01B8KYQAipqEI+z27V/J4LzIqRiI6xXARj
op66dBInvWwcRCqGJP4RJwAKaJ7W2BGpXeVgSC1HavSV0hI6uB3O5q5SzwOAEAsGhosl3c8IQD9W
f70aDfsl2uA/Bez9N7tEhH4xE1z7SUXrXVaQzvzY7KvfWdyCWkm5RZtdG8opPeDNx8TbVgnNPTgl
5cWj8RsfQumkjxIrtdkfk7K/91S+9SHNTA/dJcVIf5EgoJVRstEwJ/Hs9nNI1FehGa4jVqpZUhNI
c7fU7UZhZE+KmkDtgPcbQ+LNdci4SVeAJuy0NtJR9FG6+Rn1n3T2hd5g6TrhF4DpLqXKx5a/vQ/x
yYRcqg9KhGNZuUR7RdJIEqzGeD+PgBMwrauH33bnEoxNqdl9q+jH/u6HiuyFpNcFz9ZH1Te9aCUS
qCP2dbAqQ6wOIwq1CIVo8R+SCq3cp5Nd674QkyeBlIeIycnCnJGiJ2cWGA5mzldHqFp0l5Zqehfq
zog2pgaKbUeUsVgSYxaB9JyJtquPyVZf+rzyk9zRn41PdEYig9FoGe6QdVGsL5KOOGCPgd4MXN8J
MxUv8ugtprroo3tDaPjLjJ7SOsCchsnx0dqV/83q4ts1wmc3d2WR5E8CqDYSYmL+k4ah9Z8LSCT3
oVBQcoNQP2Fr6WFpQRU3+5FaGSdXK0bMtAXJMe6caGT8qiTyoQepD85jU3npKwsH79hS8BrbeHsu
SryI+FE1dekkw4fgEVqVCsTSwEhHXDkh608AZaSNB88cD2QryaDXHlXokCCe3Lf+g1Qbro5YgBS/
IHxEzt7sxuIlwVwh3su6cu/qeoGmxq6LQSGG8rqy8Wsv7zowa+TCSzJFvr9uQltZVyRGWNcBDUDN
rxowugmQ0J8iT74OsfmNSaqfbj9Wb6yu84uOaxy9JxQRqDmR4JxfdJWLXIGo2zpQbYEmjIH9yt2U
NWp1qNOOJL2NNbv0dVK94mAqJcr3+FNMcl/qfWf5ndQbrHciJ/8E1gQTMQzV7BDzwgFrkHDienTp
7IIHdHL3cwJGuNjbk9bU5Bk2HUQXKNpLAkK8fzIkBhkK7vJ4fiB+Mn8QVWwk7/TYkDB8TAe0aJxA
sSmUCQU2NcyQPzGj35GIrK8W0BzsTnRvkqdMz+ufM+0oZFejngq94/YUdlVM6bS9m0blc6JM/Wsx
D5ESUFig0K+mWv8JILiZH0uW+IOdL/UKT8uK7j7sSucrj/04nCwATmhS0H79LrD9NfdOOiZPOELi
GmBhcfunjWOVQjIyzijgRrLcd02J/yBRj3IsAA4p4MPmmCqek4vKzxvAPT6nePhWT9qEdaCRifYe
P0IRg4fPkXSIGi//3M8oZByxcoTk2GthsZXDX246mzaeSlEKDvGiu3W+ASyJcclIp3bpFKrBrCEV
VHW0xK1ez/wWbaVjPpntP8ZIPK8sw9IrXdrLQA3OBzU7aGk6WoCBalQ1LsN0FlypSMgA6vT99g5f
NvD5BkejkgouHUMiF1Rwz4dqoyjLo1gFxt20uEzXpjU8KrXdPN8e5nIZTdqSqOxCtluKdd75MC7N
otnO+ygwQDFoByXKwncgHhwMpHKwM4NsknetZm9BSK7EKVD4ySFIOoH7r9NO9GsUejdJHPRDVB7U
aNbuUJkyninEdM/4ymD9vTHPpZi0Wk+k9R3XAmJLH3LNMXOMRpaRaYTAW3WnexW4uXyn+la3By9R
Uu/BbaL4Dr8P9PhaRB++oZkDLVzVUOzw+yYM8y9OZwNoLGjePGcl1NI7C70T/HlD5BEwF+mU2u96
TfuMY7Pe+x39xF8JgIsqKOvFHlUCQUC8KoG4v8MNg4KXLDPjQeFoDDv0q+U7ysNmu/NC3SgD/O3V
xzirh0UWJTexv4WrpYB7LMqA2H9x9C1CXF5yBwQbz6+6uBinufFZKDoZM9Ry8dXO5IRSeaM4yp5e
Yk3DUB36njZglOmYnkXYhKWyrj8KS87iOCEVNgfQ7vE40rDsfa0rp41RNNKJklKZOkAMQwNbSRQx
NQw70tIhFIjQbGkzsGx4p8dohdeVXj6HWjQNe5VrBP2OEnfXA62PUR55ML3/Wo/OyG626IL4c+Rl
v6Sal095jYPO3e2PfkEs5Bl9k4ngJaUWQ6p6vrudxppCTcUHbjZiHcvwcsQowLUVdPktZElyK9f9
Fjn8QMSVdt/NAnMukYUjlt4ucrB2O6ozC5j0v8vSkHCL6xExeuoORZ/Ij0ZoOg+e20pKUWqV7Cc5
uzuvjQwftanSb21zekYCspTYSoWwdSoR3J7fGyLkfFPzCtJTAFhDy4s88Xx+bTEbbj94aWCkOqKC
WaQbZBiq2e1CuwE8OSwuVDNG3Hfcl4a+0ybb+lwBgS2PemxPBnbPjf6jzzF5eByMVi+ep+VJALVF
mE9GNlTWE5zQrPXZeMQ6hkTWGM+3Auok32sgnMbrqXrnDVH/hD2CHPdubaQS6xs02TnXivO7b3Pl
pfBa+z/DLtCmvL0ElxcJqqKo63BJUi5x1zWkCVqngztyFlhTVZ7kjLRbGlFBLlXbO1LXizZegMtr
mfEWhjuMBUgS67LeMObtMNRNFugFHoeoGmll9+Tl+Xy8Pa91Ns7O5VqkRM1gVIDWetWWFo1o1Ftp
MKCe9JRim4ayaNu9k60u9/88FN1pY0GM0CmCLHq+iYC2Up6zpjzoAHEeEVcE8d7Z7gt1GGWDYnJR
EmZa0C6WQg41fxriq+cm1CNIqW6SBKEZi/oBd6L4FNH9957HYaLvYnOnklj04O3dVNhkcXlSo3Kk
WhJ+5myndx5vYP4cpu4MEdLqjRcvy3FPHQRQuD07pY1Pfd+0qBAoWnRv2oP1Z9A9AYFPE2gAUccR
XxoL1ymw5TOdHUlDuvdVq2s/y6ozsD3HDrF5DDt70xXjcq/aHJy3pixoTRqA5wvdKBV427ovAtT1
8a8eRk94HzEhUh6UvCUDV9xhtDY+7oXkNcW5pd/4plgDWmQNeEqKXFO7cSyDVMk8b9f1ln7s0s56
KISinqBGW3e49pU7ZMXEb1OJpPRbN2l9zyitOw8dt52FqudTW866QHF3UQ73ihxktKbiX6d3RrRx
aV9GJBBekVAlvHMIDdYxVoz5hz0Pbh7w7Zzj2BtIRvXlvm4sWsJOWzz0TtxvXKSXpw3HLG0xj9CW
f9YZTFi7WUGI2wbwMLC5Qq7Q+lw6OYiwmlbY7eO2vDnndzaESkhHIMFcLu21OKEJZxDZoK4K5rn2
DkSUB6yxA0j7FtFW4T1j5C19qBjqRkB5MUf6wMwMSwVLI7ZaSzpIm1urnsYmaKX7mfoCrpxYnJuY
2xnNh9tTvNjoDEW313Js1Mq5aFenXHEnaGKTVgcoqWW/jaIzjxSTild6/1RnnGjewrutO5rAupCV
o8+ko1bhkRienyyTK9ltu6oOetQ/P8Zh0S1QZAiBddeMx8LSFrWduOfvPBgnWo5lgHiau3G7XbQP
+BkWITQOGgDNSOBXzZQiH2qUCeI2iNNE+ZVqA97x8FcP0oLgRY1sNB/MKlUMGIRuvhMqcCjpYuH3
r6tPp49zA/TPpYuwhodJmj3qbM0iUHNNPonWm/csnnuP4e6o8isQZ954hC+2NNuZpGBRbuBFZHOf
L782wIoJk6QLQmyb7nKdwiZkmfRYRNP8ZHkF/ioCbWtadPmGuMblpka1iEYqUB9qAKCPz0cehGG2
M0pZWKKLDH9Vxj5VFsk1AVAabkzz4mZimos+PGeHL01Z93wwzqwi4Q93gdsZxk/gBdpd16nVvjH1
ce/ByLyfoEZvDHp1hgA5kboDYEOkdz5oOxi0yPHGClwKOHtVh43f1J5+l9dZvxHbXBuK18mjV0J5
EZzu+VBlhvZjpHtdYKixvRNi+In03vDV7Jzo5Z+3KFsT9S1kJgne1poo0FDyoh51gshYcU4SN9b3
8N5f4zR2e1B6FD5uj3e5QcEmLY8gN66BSunqQoIfrMDh7IE24Jv5ywnxiMTV0LV3rkXrd6dPhdHC
TGvRkZeW+/H24Je3IUReiG8qQc+iW7eKr+K083oQh4SoWu4eY479F/Toi5PCTfECJfL/MRynXoNK
uwC/1tgXEiFstrQiD/BYNJ/MuZO7qaF3ZUVO9n1EW+Bwe3qXp4JyAJ8RENxbyLraNUtEN8S1zfQ6
eDa2sKeTWopw3whR77ROUx7KydiCUi0f7OwRRRiPxGcBjwAEgFp0vlULoo8J2CHvppB2EOG0uZOj
Amm2bWqfapxFHkeLtDOr/NGuh2hjzpcnheHZTHQHFxW5tZ9a7UjPrc0uBx2kZ++U2kUThA2292ii
bNzm15YX0RKSPJscHWjd+Uyj1tFH6nZ5ME7a8Fhm5F9hXqCnGhfuK2pJI0DKTQHli9Y8AD7AAIRf
9Fvph6+RW4BwnFmZrTywo7F6Hy2a2ce5oAsCGEq/t2YDPwVES2lgoCj2lOSp2NWFZ7262Bz5M1rl
P29vsssDDJaNYu8iHgeHYLGG/LuBB5wrKgXyn4FXqNVLKSGfCoOUAHdUxKjcLj44naHsvap1//lT
L0UEVLLhLLDFvdX2jpWydCVWIIFaZ9mXoaOia+mVuE8Sd8sx6IJXhSAZHxlQEL38t311Pkurx6OP
hNLBcsrx7iwEfJ7pHc0vi1D3XT5YRot/q3CDMTUgiVghNKdMy7/kpboFX7m4s/gl7AFvkUghqFm/
6Mj/OHVhDQ5ocbA4lT59osudvJcdZr0wz62NZ/zi83oQ2BZeIhAU4sU17iJPS2OMDHvCI25qPoDQ
eJSDZn7Lxqy4Q5UgfDEr0b4KR1fubu+ry3mCL6aEopOP0aW1lh/2V2OYxcYnKZ3VoBGVBfyNRMhE
zvmdk0U/s1LfQsleG04DwUDIwvXFETsfLkHuVa/SWgt6VOR2FazjI/YctKUwot4NolZ+3Z7eZURK
NRMCMS8BcuhgsFb3ZOKVqrSVWQtUCjAvpjem70RkJ8cqJh7eyXxodqFnkyenWfFNxsXkd6qJWt/t
n3HBvVhsoEywDOA3lgRkfV1HtWIV+DKqQYfXYPm5QwHaflbrVPsGLQQImjda8bgn4+pNhJhLN8CZ
SdaPNAJ74uTcmL/oDof+0ISGNu8UbOUtH9eYBsC1hHCz68rG7v0Scd4C3ecQq6kygqqF00KK9vvt
yVzuVQrEwB9gAC4tqLVeJhowfW51oxZU4MslqCXH+SyBeL3LFDu8M5Q8PSQIa2HaPG2hQpZI4e9X
D2cRWOfE2LQDwKaseYc9iAGBW9XsZyNe7lHl2qe0HqoNsMT6xVlGWcTj+GKgkC4+FsZPutnG6uyX
mj7/Sp3kRznZ+XOfeMoTxWaatXG7pf1z8eD876B0O+FCwdVd69ePrgkFYTBnPyKOb+hDgMqtQrfZ
T2akf9JaFNPyGgakDygs+Vj1YJVnT5bPZlm1xzYZmo2L4eoiEDwRefPmohJ1flLNyc5iPERUcBIY
ju+cNz9c1kuCk3CRlSgG49gAYtk4KW/1w9UnpkuHzDvRKrnsm5TDXxeSVYRtVYb97Cv4Su5Co/CO
Spt5n0qziv5LGyAbaY24QTeo0zGxZUkDsInuc538EtEh+Qzkqwm8EOSw6ZTFHbqJILOKPv82RRho
RLkbb7yPb75S61/8ZvTGtczzvHYLS6tuQuUdvF5r9s6jbdAMj1DnQytNiSCZ2K0D/yL3VGQZ4jFo
zczeY+fqHBw9VT4BniSg6dOtQuMFHYH9RNf8jQXHtcMFeP79NKWiaBTpC0ywH3/oeTfgwSIH78s4
V+6pSkJF3SO9qkX7WBGUEk2UXZRdUavifqLuSUuFRB27JVVR3ykIDH6p7cR4oTSYDLvSAu4R3L5V
1hHl8ns52mR5pM/E7quLegDqU/ZDJoHRJd0Lit/JSeCOshe2vRW8XjwKb2PByEIJYCEjrJ3Cxtwm
SsuBhqC713/SFaf8pCiAr6J8EK9NpOIyP+G0BkwlOUjF6YJZ2FuCuOuXcPkNJJoLTGkJMdbEGTvq
uLh61HcrY/5P0RIafi3eyH4L9ve7VWbq1jZdahCrbbpEVZS+ljcITsD5hmjJnKE8c3cas6C938nY
Vygr3NH3xKkLmyLME6rMuefI6ccCwO0umybZ7GojHN/f/tZX5r7onC2kOMB2F1HA4CE1WUXN7Bc0
XphxP++j1CxPqtpJRC1nYyOFeCOZreeOWjmhgAYXAhrm+dwVRMRCxpv9HpGje30EU/1sVVNHvx8i
qNi5XQjKMFc6AnxRitT2I6DrP4UFjXBn4mqE3JWRtgiNhIp8HVIFPZRSxIiLOsasHCeuG+WIIEj7
AwNs832UTwWbJqr7e8vurXHjar62fOAG2bwUMrmbV0FUJDvPQglIgqwolV032tmzdJ1uN4KB9+cs
NP+xRc5WBWlAhxwuIxHUOkZsBFY8KJRLv3Gyn8Ib1QBXSwsgRFMgvpdzSeTNfH97i1xcB9RfCEdt
upZE32gFnX+xZo7AhSHTg5eg6T4McwED0M0iFGX0LSfWi5duGWopClt0Zcj3ViFwE83jHCouQ+md
8ohvx4gceSkhrlk2ImuVfZirrt9Y06vzI5la1BcX77Ll7389cyHm0aaReeUeIEvzk9Z0vO9aFXnc
Rer89lJeBE3MD6G8BW0Kxp3PeD5Um7L9J9Sx9k5lV99SdGZ9OwEUt/VyXx0HyD+60Jxt2hfn49Q4
+yCeC3ezCMP5RDGEuovHwu6zOQk/GWFW+qig1D/soRjexZoEuYY9ml/aBfooYe9Yv/pmMIMMZZaN
Fbg4MJiww4cCyUz9gKd6Fcu0ejPqIbryVA8N7yNJ33SA6iKhekqk1lA62ijHX/m4AIldG0Mgk77i
mtczYL5kJxVAoqZyHBSBNHBoePD40extfdxrU2PTvk2PI7q+1bMklYCmOCf4cQNGT8FsdlFc+33V
5cdaasrGUl6bGvn5Iv4BlR1w+/lH1kM1yy14C3tBW/JjXOBaVzp18yAcd6vwuy5x8TRYiKwwJzD2
9IBXRXWXBr1qIqGyh4aEGOqIcDyq45PxymExHjtcWJ5RsRqUoFGs9KBmfb+/fXDWic7yA5gmVx4k
QsB9q4uh6tXQCUts0W2nmZ7AdSjvyrZo7hbTzudZTslpRNYtph04FcHtoS/Dt2VsQuClDMVxWvML
yGWrXrPhrI5pX1UH2xTpcISvgVk2kXd416jkXicqETR2Y3SenGNoFiM2y8BvzT/ZXDaBo6G6/9TM
ufm5kZRmd92sxD8iJBfRMYVys/EqXblGz37x6nNFRalELbn9HlOZ7qNjy+EeblkK69UEMIjE9MfB
JDS/vU7XBqXRxEEjZWBTLsfjr2vUdvC7Iheu9oMXJn9k26K9pWXo7RTd+A48jwgiEAuH24Ne0FOW
jcG2pK3MpQpNZnWfoOZAKVApqn3caF78PfEQZPXVrg/TB6tEExQsKmCufd0O5n0ed9mPbrb65ADJ
fZpeRvTyEZbsGzz8DFmCM3chh328/ROvbV3Wg1CH7J9TuvoYVZ6CaouJb4axcAKc+6aDO6A3qNH+
/jMIoPFqYxaBW+dbNrzXLiSAEYuK4yJFZK1eAS1NVDOXeY0zmNGjX6iiMsOHsL64VMLxgm1+/vNM
FwN1vr+LssoFTqTByCuPAUPvu6zR951rpvgHVqGP/aZ6KKb4v0o10m+oMW45BFyZKB0NVH4oQyw6
I6ubEI2dJLUoxu6LCI89zeyLe5FnYq8rinmMNHNLOP3K82rzki/hAnwc/jnf6qNjNmEVRiwsAZ8e
CNcq43v0Vja1U5YvdBYsQ5gkPCcBp0UFsHQ1UI08TOiOdGVDY0G6zjK1j4MIu8ex7UZ0aybl2Ch1
5ocxDdXdWIr+yZ4E3P8yKuwdlYp4N2p6+v72d75y0gFELCki/8eWXqUvqfSQ1BMasoaA/5+F3me+
AjT2rmzD7gM4X+OxTavPt8e8tuREAzC4ljYLz91qyecs10u8UPC07cp9HuX2k6PEzUY97WIjAeIm
E0WoYLlQyIDPR0lrUxsLpEp9EaXps6btU7Si0gWSrA+a2LgYrgyG/AzafuAh+cRvFfi/LswkpSyo
0Nnhs5aJDywce9mwgoo6CfUkgCdtvKHXxuMGWuT+IXRRVTufnFPrna4OjutXGLWDIx28I31R+0l1
y8ZvknET8XixewFWLcw8NjBYfPBO5wPONCgcfdIZUFeg8yh57PwCaDJFhw4zWayIx7aK99Zco96s
R8iDxbAwdF+DZ+AdqEdTX6r01jgoGNMCAeYuC6xExGWAq2v8ZwLS6eFFFjWHxkDUelcndfY4Jkk9
HHFH7bydEjn1lsrGxd5nTiRCiIKAudbMdXfAQIS/LOvC9V1LgfymA9lHrgem4aGUtX7UkLUMDGtT
W+8i1mNYgh8qFLScuCBXN1xuCNtVBBgOTRodCMjJxtKsLw3gFProbSR8F2dtGQxJPYv4A7zw+nor
pIqAuMVg5uJcduemDh4WXTlFW8ra1wZCDoQCI5ZivOOrx7tWSN4bpfD8oQTnavb2+KGqrOLL7avj
2r6nk7OYQ3OPsozn23C0K0PNpQRIrDv9B23Eh60SeeXPCKrd9w3aV7fHu/KtIEvC8KN6zF21zpfb
WAywzwo4XWVGvVGUXfXYI32s7Sq9al9vD3ZlP3J/sHZve9Jb63iMMICSFJsu9CS17kkz5J/ZGNOd
WWfi3ivz4jFny26El1cWdFFCxxcUWA+J3OoulgikkdxYnl+5A4S5CcP4DLCrr+DU+ToP+ha0+LIg
T78TxAL9X9odCyv0/AtOVoYhBwAOf0ZBClJMUWB7QXLeiIIAL0MCP8pxbOlbGgJT6zQwc2fvaI/t
cIcU4pYo+tXpE8wtP4eLe42CQcAorIQehwtsQxyLoYI0txR2i9j5RiyfBLe/8EX8yOSXGI7CD8kH
habzyTs4fuRzzC2qlKGln4iznefMG4fHFDmN19mc1bumM1xcSjRhbIx9bXdBsDQxl13CnXXsaiKY
0g8OGPw0xCLZQn/5sUlg4ZVF230URTp+wEh42iJ0v7XgzsIepgxjlB0GiJpO++q26+gg4IyWh37Z
RpZ8QJImE9+hDiGwLSpl6iof7qxEJ8D18vduB+zcHwet/6XMHc67nak4E6RCKJpH10F4y9en0P0Q
hvrY+gnZT3lMYtrbO6+P+sbHhMUr9qwtHL8mnGL9dS7U+FM69CXldSAkg28ONnK7JqpAh9quUAIG
0OGVD5kytfkunSEWBr3udsl7RM+GuzJRq3HXdkXx2Q4t1L+l4Yb5RmPs6pkgxF5U/MgpeI3Ot4VU
w6Sr0gnVqlbaaGag1vjHDqvi1ADl3Xf6XPxA3wZNL+HV99qcdru09saPuUJrZpdHst4yC7lyLMAM
wNcmvEBR5ALrI1yZim7S/SQsxde5Ge3lSUyHhxRh40ViOYo2ajsXVQmqW/8HYiYUhdl8vgRNWTfV
6KW630+d6YvZnnwA49pRFkAtd4PSU2VO6waOJkFIS30vgVd7+3BemTQpB1Ew0TnWz2uj9Axp6XaI
Gt0vWJW72ogkQ3a56h2QpBbPopDQam4Pefm8AI3HjIVjR3cSaMT5rCv8V2gu14ZfpdX8OJpNscP/
IoczKrYqv5ezAxhPqZlB8Hq7cEPQY12Q2dDozNORvEotZeCI9DV10+Sga+m/CmBxoUK/567D9NMk
Rl1d87YyqkbC/3xgo6grTEN8rN28+iI1Ct7/vohLbPq/4Fi8Cc8XUQ56G1W1rfuY6HjZbqoS8SpE
aTsBbSpIjLdHu9yoJIkImyChwXNBR3s1miMT8orYIGjMqKBXaf5qCw8LhyzV1OOcxF637zMFjrCW
1dWrno/K1qN1GWot/EQU02kgYP+5zp+81nREZI7AfetWfZjz2fjIphEbE722YRYzQGDHEDgsffn7
XynNaOFmWueQjtKpQpfKlqGxzwz4yyVVp8+zx6V7e2UvYErLnlkEFYylTwkHZjWi2jboZSUF7KHa
c6tAm3Rx6EWHJRXi7y/AF6CM5nZW+E0xNF9DGh2kHWX4Pcob/eX2b7l2MGFII5JCr450brV9O9kP
zTRCOu3tGCvGqojvkt5Wj4vlwsY6XxlKQ7OJggAkUBZ8lcpN0jAUB0qKH6Za/s5M3Y9k4uFjF02f
bs/pzX/k/Ckmz1lqn+SN0EzX4h+4uWGulLam70xt+YFSW/0pJP6piQhkgnwRUOgXwAmmPGRN1E27
KWkd7Mk7aEu72O6waIqdUhwi0VT2zrLh9vlaA0v/38/zYqxKlEhBXKe5eL7xXF1Ru3wAzU5jtcGP
HIhCgPZEMaIcoVf7jUVZ3tb1orDn6GJQDV+gl+ejpRaaKH0nDL/AkcRAB6LWxIzBkzbHH9xMmnAm
0qj9PuUePQA0fMbfhUtDcjb593zVHKto6xgsH3z9i9gISPkBeadktPpF9K9atWhTFce8OD8goGD8
JzDZCLBGUn71cC87CBYFthCgIRK8Lko1kHPfbSzM8vSsfgWAfq5uwnUgD2vZlricFw3KCF+OcYCI
OJFG3iNPlDa7yFOSmLBjyL/TlS02OnjXdukSCYHaAyAKdXUVCSQoeyqhU6h+WObjSTX79CFP1faz
1UfyRBUUL61iqvy4mQkBcyXSfwyqWt3lUzIcy7bLP4L0qX6MlZqfrMpKf9/eL1fuXnTx2Z2UO0gL
1wBG10QAtagy1bdrTKQMZMjRIGnteEPf9RJLsah+glIh14WAyck735bSDatGRjiL1Y1uo+I3gpRo
e1gdu2iqG/jz5vSpJnPTF30J9V06Q+lDAjbaCE2vPAI0pHABW7RIl3rw+c8YbXNwnKRVCcaK+JOe
Jc1XU0+SL4g12A8TeNWNzX9t1/HeIPzEs8Mzu3pdtcVPuXaxHrEgS78rXSc6iDEvTro31ve90YLb
os95f/ubXt1yMNg4dGA1UQ5aftXfTx2zqWcyJt/myfu59MFO9ZjLT0Cxy2PpznmCVEEY/rFt2X4r
6AuYgPoX8xbyc/XZjCZb7vpILUAJuP37sagwWLr9E699BxBscETo3YNRWLbl/3B2XjtuI9safiIC
zOGWpKRWJ7ud7RtiZnvMnDOf/nzVN6dFESLa2BEwxqUqVljhD29+YbnQbuLtwORIksNjP1fORxhy
aO4hMFG/WPrS7OzzrQHZfHS+QIhzN65Skjh1+hEnU8Ub1DLET7ae45cUxp6GZKUZ1546DGjQ3J7k
1tkCgSioIiZ5x2vz7s0kpdaSK72eFU+e9eUzVnPf8Mwcf94eZOO5JQT+/0FW10taRHY10ffy5gYK
lQ+hbUFLzwmLHGXMbvqbZQQgi9UbnVaqjZffLVgaXv0CcyqUZ7X8QBLYjwf2/4wmYU17rY32dPev
SwyijgNtDfYAXK01mUhadEUqqphoOFbzc9XjqTilrXHs8eI5Y270m5JHdV+A7757/8LC14C+RIED
TIRY+Ddfz+mSJbVahFpABEMA1XBC7dJmeIZA1+5slM05cg54loSZ5FpnMwEkIZnc/F7rhFPzU8mV
YHycEgylaSwXGjpYyEgdQw1DKk9VpvC9btIEqsQLsBeAmAHzXlchkzLOxsgmWVVRuzqGM/ovjbwU
H2tkHQ63V/W6KcpYMFKwcEPWCx/01Y1Y0SsrsWhSvcU0p+nBHJJx+oBi2xh6qMCwyHiUA2Yu5LSR
ntJJR/u8aQuS2GxWJRD+mvRvoM9Kd7K6qP8WyY2+p7e4dVUgCEzHln46mfvqqgDEFGOeHODxFEIn
q5QYr5Alah8xLPoN3W3ZCRC2nghB7UJeRBbx0epIdT2QE2OihIXoNTzHXPs24OJ2F/RZdrLH2vKh
gHc7e3srNaFGSNuDD0Ge6azmWFhGrA0KV1OxNH3x3U6n6F5vnHo6AEytwH0mKKfPwyL1bh8XknY/
tulYuFIETNElU47Kv9gXJKKALMnoyX7X7C+AB0rJ7pO9SJpK6SSHhtIdgTfX6Q8AzZZzbGqrzQ5d
pS3jKQpjCHBE9QnLM2T6j0TJ1YHcHHy0K094/AB7V8K9zbtxoXMP8IrgzwLdZ81b7VQpJ1tuZcp4
NW4RcaBijG3Px9tHRFwsq0iVvx2JUVQNcHdfO9vSVu0HbNwx8iSZOE/lYnzL+/5FTmrp9N6RuFjZ
AaL7jwXU+hV2nKBpurAy0Q0Y81Mc2kgQUSj/J6mH4vPtoa53OUPRk+IzihHXb2EEgEFrtdb0cosH
344l+chmwopBgn4wS8p4nIx52lnJzUFBBoo+HwC6tYpCvegWJElc5niWOgoYJoV4agD20UHB+jHO
9ens1PKeLOn1/UHgQh0DJBmvJFfc5cORYU+jqbWFt10M/5Q3GDGoSTZOKI3lJ6vEEe/20m7E1hBR
6fQLgKAiOjuXA6KJM/Yp9R2vmefla5RXNNkBe2Wf4Ru3BxDEwZOCst8haVTtKZis+UtbznvP5RV3
RWAHqYcLSx5RBFznORHekSNadCYRVqVYKQo+Qg8nTKYBUQKY3bWrqJ12H/bW9KsrI/VDtgjNICOA
R+SqiVn/kUvT/mUUSdU9GflYf0c5AUHNyJjm0m0Hafpd13btHJ1Mt+9j3Wi0eygm0tfbqykW6/L0
MQ0qpiwnoNmrTrQSzXqnoejjWUo9yiczV2Ib/z+1pCYf4bcH0nuajj1XWHpIey0uvZIahX6+/Suu
bxrKBfQeKW0gjIxoy+UnbVSzlQMNjqCaNBAnjSR+aZH72Ik7rm8akQ/DaRfgOcoTq1EWLCYrabF1
T55GpfxUD1Um+bowb64W0uidR2dzNKpgZF1CFcZYbVPcS/s0NB3dc/Aqbe7pHI3J06Kiw+ZZZose
4e0l3BqOIhRiB8i1CjmryyVEaUyQunAOWbrY/mXaSXHogyj+Uaq7HhIbXwvlbuHCDFWbe3RV8urM
GRVHtJdJopvofwoCYd+qMN6JEzauFSEPTtDNxqDPvrpWAB/boCoZZJErScN9oUyPFPUiCD5Ts5jn
HDWJX7eXcOtmuRhTBK5vY2AVIIg9FBaOHHCoQDVEB8SJpmMH2f4Tlc3w8zIrdoLj5DidkimSH4Z2
Gr/f/hUbH/LiR6z2jRE0iz7MnMgZUcpDisss1upVg2xfuCfFvjUUgvf0T4EzkJmuhgI72ObUFG0P
/kqjojyzBPfSUnNBSdOyVxsQf9nqpgH/DPyOiEfkiKvFrWgaVk5WgZuQhkw7VVGmfdSNdtFOjpLX
qe/EKgqyZpcu451qjhBqgdUG+btbNlTmFGDI5MXgKfTVtpKDUG/oS7N309b8DdEz/4ekfRrcRFPH
vYx4aw9zQEi/wexSF1kNNtC2L6BSMFiG8OCwaMWzMhL1Rqnceqo99zt82a3vicMeY5GW8iytllgP
4zgZlMQCmmJJio+qgT26SizHARDAofzn9kZ9LWKtv6hFl5ECF/kq6JHL44JYGuD8niNKus5/6+PY
d17dxT0YrSxTP8dLPOsu9xVWO7BpitPQaJReCgCYWTdEL1IwDv7t37S1Ajg+EkdCXIDnJb7ImxO8
oMIWRuj8QuLR+6952AxeRTMdWrahnG4PtXULIkfEUrObdWdNl7IR548zaqBenIzNr4Sq+n2Fglq0
c6+LRVwtMmV/0V4liwRXu1rkwJrxrSxAxkSGgec2lsnybxR9EbPsJE1zGymXfyX4fe+8lRunFQAe
sAVSNFFTWz0neqnNOWGA7Y2VbheIRkT1MSKu1I+44S2hO88mLjKqXIVfumbKMPEeO0vZ+RFbQRbX
hQNjDy62IGJffs56mcoe2S3Hq4LEQpx7kJTFbyxgw27VL9KnSMrz2JtMK8S2GWRKiMy9sYy+EXfx
F3lclv/mLCt/grFlAXtTwQta7y0rdHHk1VrPllsIZtacVGepjkZgK1qFHW/SAPF8/9E0CFiFBI+w
wlx3RaQ41tqhFso/k+b4tP/xesjk5beZ1MpO8fn6DOAdwkhANmhxEk9dLlo7alM5BF3k0xnoHq0Y
FRqkWzOekqjY2ZzXFxxD2dxskOUtCIqrzal0VlrNYQNycOjrU2oKsWZbK07pjHsxSI09EMz1maOK
KoJtqqXAQtcAHImcCn+kRPIKB7XGELN61+6TPZDT9QIKr01hYEuaiIyH+BVvLpF6iYus7SCJSKi6
UipOefEpUT1rVee8e1swFFUAePgihVoD1JxpsLFBm2iMliBamqrvAbEIhRJbK4+376vNWYmBWD6w
Gmt4fjBoGIg7MzSnwAyOWV7WHmJ58kGtkDa7PdT1tkDR7jXvhfVEH0S7XMCkh1aZRKnkqWqGol7i
GPMhloIZxJL1IZf1P7eHu5LFJu2UAQoTLFJfh1q0uiZkhFRRLwPmt6RcJy5tFZSSuwA/VjwEEKhE
413uRFswgv4Lea1xerfrDPmnjRA07iaWNneu0zZGDfkp6cfnEc9r9YQOGm447lLWWM7s/OTrLiFd
ABIvGvOiV7gu0AcEkj0NEcmbgtL8bDbT9Dkt48mtewwJ+WmDHzpWeWcm2r2KGOtTGCOYfPs3XF/x
giKABhHvF2nsGlEWzcaoU11C9XQ0MaYsBUI9qtVj0uQlZbBKPVtcuwdkfpPHrIVMdXv4jbYN41Na
Yv7ERyCTL3eJFWFmDwwUkf7UFhAw2Dlegiz+b1WTsHxAM7p18zApf0az0nyK9CU+UtYdfuMp0IBy
1/qTgSbtscyGITgkDkZ6t3/g9cvL7wNsg4IceeNVJ/O1JJfIlkQPz7EPehqk5AVKhDlQ1J8Qm5h9
pc2bnUFFiHb53NM7U5Ak5rNwhNYduyxuG8zCkWgnyzK+B1VZ8j41g69WVufPsrmc+zievUQaoh3A
/db9ILQrUFekUUXIevk5asjA4DUz5GIVBWWDRLV8Jw/se80o9oonG0OJxjSBKrpbYvddDiVFalzM
OisLyZlYzRpToFpTOU7+WDb53j7bOGoMRoQGCxNPG2e1z3BojvkPj0aoWrP9M67KzqdN2ftyP8vJ
IVOz8A+qOU5wHHW0qWCEG44bTcWeZNPWrIUQIWwGZs9tfzlrR1lSnM3gmWJDF4eeo0wKbpBRYD20
tpGfbm/ercHYvLSSELEhS18NVraWEvR9HvpO1ltY+cn45LgD/qqg8RC23kM9bA0nrjLOssCnrlsq
Q6nKddnA1qidESiMlJU/chlILiIV3ff3z4w7g+CeshsxzirJoYTbhw7AF0/SyVkz3crvkjbGgmNC
9f0vhqL9J7SuBMJYvfxiQTtWKFxpgRdOiYPVxKKFXpsM+X9SYu69mVsrSP8Fr3qEjlhE8edvgg5I
7V2OKWzg6Xo49H4Bobw5IauMLWJu5937EyUqtSCZEWgDhMY+uRwu1Wo+2CgFnopx2lNkjqlXZnge
EBlr4c4ybr3PKkBUgdejRAVr6HKwWEWUp2/jwEt0KhkPvIfdt8Awpc9apRR/liCtWxR7av2ZVNWi
Uo7GLAZuil2haLNM/+vRSw+4AcMJAweCCUxiTC390GN88fv2B9/8pYKbbCO0xa2vr44NdmpzhAKJ
ODZ5hY5BZsPFloKqOyS1pX8igusVN1yi6kNVy9Hsz6gwHqReGdw4aPtnI0bZMsb0mRsa28ID3o/L
nUUZYw9QsPF2c6z5F7A5ZH/WhKWwReWsmA2CudCSDq2TWo/wHxzEMkbtQPlT99ESxN+5HlrDzVpI
I7cXaiPCg3+L8BoHnpVa0wDCOB8dPQHQV7R5f2x6aQD5zrMYTNMztJH36nER4IFG5VmC6we3cJ1n
NMZM3dbh6sSi+F5FK8rDFJwQqc3GkzK9XxREDCcGwheAcdePcL7IajvKOA8mXRcfG+pnBzgP0dmZ
MEyptbQqsF4x+i/LkFXfQ8spzlE7mOdmWKyd/EAcw1U4AKgSUWDK4yD+rnDVaAf06E9Lnjaoy73w
u0WhVm/vbn/Njd1Eks+9TejMQV1rFBD7SE4YqJHfY5t4ly5R+FFKRgcpyrzycoCCx44f7c4dimGx
0r/XKIaviwwnEY94q2iRr66HQpN6W5sB3WA4qBxzxP+xlFZQlGsi3TdqQ3ZtJEd2woKN+xbuFv3u
V5ga0768kzplEqo+pK61ElgH0KGpjz+ddQjG/ftvIwJBjIDKJxhFTsu6VNRwiTucxMhXlmaJPbAf
5je9Hqf7Rpejg+qk06M+xYuLTDFlgTGF1tCF8Z7ew8aMyfhNUmebwJIS6OWM49apUewzQz9eRuXU
lQSUFE6yf3sCtb0bX2R4q32rC1UNICz0+uW1mnWMBZRFRz+CE5eV54o+8pfGlLpTEafZ3ZC39Y8s
7RzxsBZYk0PgPetNBVMkM4J/+hpK9NRBN9lJeDYuLbgsAucgfhLFtMsFaAA56FoCgEJy4j9aC7pE
CyP7YOZDciqddtq5I7fWm/yGzJSSLKyQVUC91DoIyErFAGIqaP2OWCFxP9eQYCJao38xN0qeIK+o
+9KcWQ1GTbVFPL5nsLKVyVwn59HJEvtcFvBrvUbrlp0Bt9I3qiMgzA16XNxNq+0ErEbKDRQ9/FGL
lNPQadbJgtXqB0ZwwuTkAxhYU5gKZeeQAMStMPr80DaD4rfIst0nGlqVQ1gh3jfqP29fZ1sLTx4D
aYmeJiHp6hFPMC6d7VSL/VIu7WOymN8bNNn8tg/CnU8s5rje5ugVE63hdAWAXRyDN0EbVUV5sQwu
EWrSH8yoy//tMNaloFB2j06hmC+GBdvfsaTs47unSAODChg0H776+iwHkqkHQVCEvlQgizdNC0r9
bQzrXhv+IlIERQ9IheasIEevVhPYkdN3VR365VAsJwNz9gczgriUtsWeeMDGa0d9SuNovrb91tX7
OUCNPxezskMleNKiUHsqyyV6f2qEXreQTKT8AjB2NSHYQVFWG3PoF/EQYn7T9E59SEbs59tY3usS
bNw5HEs+PytIl2Ad+mpDB0onJnKhcm08OvnAizYXU+zGtTM0fiDp3c7u3xqRmEEYxArm/JoynBZT
rhYa1/xcl8HJqpbah874JzK18AHc0B7tY2s4kj5UNYTTDG7Bl0egCeVlqC0j9Nu6lvyuVvQD91Dn
Rktkf01bO/6LryeyCFQPoENBergcb0HMJ2hLPfTNkSg3DajAmDOO9VgL/UVSCwoT01OZQJCUfbVR
ihoPw0EXtkB1tfhxUDaelcfGS8Dj9P5ohD3yamXLlQWl93JW1tJBuSq0DPlidXHDoJfu5BD/hwjr
nvfXeSgvMZhwkQFrsRqqjmPHKhY98+exbj9oam7eY/g+PiaLNO68ERsXMW0Bk6QWOgBv0+qJyGs7
B1sfp74aVegGpB0STHrdFLWbDsO0s4Tid6/uYsG4EPa48A+ukJba0NuLRWPMTw25/gaqpX5ow119
E/GOXo2CfhVVbYRVrnh4gJpoSMVN6rcQPE9zYmOXUSNnNS42hnywyl2rUVBiTaf8c9RY7zVII1SG
/CcobGLvK2tftprPWTnJmPqzGY0nUKsvfRDnXxAA7c7llAQ7e+VaxRP1AarqusVwJHxrAPRELyLT
lDrx07whuDC7QKc2bAajPwVO/tRRT7yTusI69HpcfwBDWHxuAeA9hoWux16Z19o/ujHG/7v9+m18
aqp5+DoBlKCgt379lEJ1Gi0vE3+JBxlMogS9JEr3qCwbjzvbiO42MHpEJtYtu2AmiOqxLOFTz8BD
ge5ju6eSlKBvsaTmaRot88EciWjsyar3CsEbZ4c6GpcBqRHV4HVoASNkBiKRZn6Wzcl/hSWFj+FY
m/exXewU1LbmScsc1BWFBCRJVtec2ltDwYcGgVE05j15SXomFpAP1Oy1w4he/2NgdMmJIEC/u/0d
N94O3l/6NgrlFgBoYg3ehE99G8mVkTBH+pjxn84w2sM4awMew0bd3vX5uIcA25oqFWfKO8wAMr34
8zcDdtFiwjsC4Zz28nCk7zu4bRJDj4syHBWT2n4JhqVyVbSuX/5iqnDUFKJS4ExrzDvJTowSD4us
IxLhImM9fm3t+dcsT9PJLhzrfHu4rd1D2YAuMLm14BKsJjoD+dGTCXmAwSh+TI0RepSbscaKOvXP
7aG2PqJw6ybUEBHOWkW0KpALLBY589WxMOGYFco/RZflHweFDqpmZs4OSuv68FNlozwDsYqCPg/Y
5dTiZmnaIZWwXo2X1MNZp3xuh2VP3fN6AS9HWYUZONmlRZmhRtComfJ1KApqa0rRfZxGWgbvXUCu
GFBuvCh8KNLlywkpUjO3UbYI2GhkfUap9Ze0lOadA2r9ISuGPbzu9QsmuvU0XsjeAAmvS4f6aCh1
KoeFbwujjJIktXVTSGrP8rQ0KL/gW+wao8jdJuxoec7SuNmJC663DD/BoTZAHx9g5SsO780xrAIs
f2QEgXwQbnbrq4VefTGmtr8PNEc6ZSjUvFugEYscIZohei9QPtZR6lDo9FlsRpTpph3SKlZOix05
NKD0PSmErZ3DYJiz0vgGgiEm/2ZyrV411Hfqwkd8pqPPTL/iCeZd07tZYDg7WI+tw4DagUhm8NMi
cbocDCRYZ4fOiCCiDuGVflDhYvsc74UB4gm4jHrEjEQcx+1F2251GlKkFNHuQe0rrlud2pQ5uJk5
mLSnF9VPtMk5zrOaHSq1m092FNDtD9Tgv9vH5Pru5hWgjweAgULlle6SbKWRXdpq7g/l4LjaSCZV
AAU5Y0qfeIE+zWc2/ezLcz7sFGG3tqtQxCa4IukAwnO5yPjGL1ZQcRd0qT0/G8n8JzPUIXeRGTU9
jE/Gw+2ZipRpvdroIAiJHR5/wHWX4yUZGOVQZjzZWn6PyqL3blmMxeMUdZaHEHPl9lEX7VBFt5ZX
YFBeze6gLa8GLREnqbMuLnxHpyvUBoRTSCIguJIb6VPfK+kpjZ34myL14fvrvxaiAUJnGFUoUY69
nG8RVx0tIoRhpaqPPE0q2uc5whuoQynKzwqj9EwzmXfS5A1OEI8xnXa6IWwp6qGXo0qFXZmDg0gm
xVkUkwpHynQvzkztF1dE2B1CACTFWUI5tHMbK8BKCEfeBjzyIMRW21HdAzeJbbT67MBBMEoTDGUA
f+tlIAjsExktv8VoFLdOreUeWX20q9Qu+HN7h21O3tHp/SHUAPNmDeE2qrA1dHxN/Cw1R79K8rRy
I4QLKpdIlgfViIfHcoyW7yDOicJIGIeX2Qj7U60njrfzYzZuF9Hb4eVz6D7gOXr5Jea0yymjoWWd
WxECit2S/xzEr5iUIL6zMbQn6rbzs4ECiV86anpsTH2PVbJxkYoMB3gyRS4RN13+BqULkCyX+A2g
BUYMEQbcmNvy7v0zxT+JgV49XJGuuxyF2zKXgpQ0PyT4k5/qyBifdHt20C1oUtaZODkqXYNAtHmU
zDj6FmRJMyK9opNn3v4tG2EArWbh58HCw4VYLfqUSDNG0WHqL0pb3fejat+lSj7eFyUQMUkLtPuy
GzIPpYf+6wRXeee6ud7sIBNpCNMQIQSgnHO5EnOsK3U1IGe1zDlYaCwBvUmTInfopca/PdPr6/SV
VELnBYcolOfEn799kLO+mmIcbj2QfA5MXqX6NlTp7Af1lJ8lXFu+65MpZ+/f1dRzUMCACE3Kzv+9
HLYrG2XCtMHBL6VT71q4PX4KIf0J8tbo463K1baY6mf4FXfzaJcPytTmO7/h6huzsKZoq/FyAgZ5
Ffd6M3Mpa9us05TRm5UYWFkaAwpFD6DM4EsNkuUq9mJ8iso57ijUN1NxoPyand+5+vwG2tS0LklD
SGhXH3qUgFeoYHuQIDDC+3TuypOl18khSiTrZewzx3XmXTPVqxf7dVD6sogfCJnBVfrTKm0XDlWF
kKFUVmidRP1dUOn9oZ3z71IYDKfbc7wuk4jxhNIOtEJQFesQHob2oCHtPCKsmTvfysys7hsnau+r
ZZl9DTWou84xx3sCButj0yfBCz6oxl3fOf1jOcnarzrsZmPn41896KKeCLCOFr2IW9agSK6TFLXF
RpiWS/axKCvVjcKi8/Qmm1zDSUcvtRAlUwdsWG8vx9XZFiMj//BanyFYX+18A9dPpwch4HWZEx7q
pm586POJN1vNHoZxc5KiQCs8ecSYl4csp0OsY643eJbZSM/IL8ouZF7lrsmT6jg6jnRs1LpxZbq9
OzHx5sgMKfJ5ovy18IxjLoXkVEzSNgZoe81UK08FqLF/Z3UpT6ViNy+YWDYBPuuythP1by2w+LZg
FOjn8pZczlptq64xS8Ymfhkar4w17X/9nNC9LnUn3ev0Xd2fJKU8EDiFQdoBnLg6wUgrTEU7waSw
8yo/LUMEEDPGWPfzOLbjqdTy+sWae0wyb++izWGJTcg8aNNfyWmiIa85zZQOUGjz5RRoo3mnFhNm
rskSH5xXo5Y8bna27sZXRdgRHWDQCMCw1jcm+GsSSRMRwzZtEuyWm97HRV5za2hZsAqG4LdmjeG5
W5LheHu6G98UGgl6tq9KLfDCL78pLXJlgEGAjm0hF2cY/+kHWxuz/5RKUXe27sbtSC2X9xD2iugQ
rQ5NOtdaR7Q7eISAaNMM2C5hs1G1j1mv6U9FGTZfb89t61Mil0vhl/hWAFsv56aqIXo4bT3ghhnp
hzCZs3OmOehpyEVziJsAxcApLt7L9GLbvqIdKIFxQ6zvZO5jWwHGP4DEiqZjgMzc/Vi14QOM7+gv
vh2dWFg6aMzSvFlVcGSW0+QgDl6DDOopThr5yR6b3IvtPvh5eylf1+oiSxDTgk5mUqmlVbquSnet
gbmDFQ6elCj9h15KE1CzvCmGB6nViVyEFePmOOtKb7q15AQ/nXBIP2W6E4xuEiY9DLQ6hYYSaOrs
I7KZfdQkVTK8YpQj677LWsvxpSzQfziE5E9JkYW/ajT/cQDs6DK4M2Xgd4PJqMcShHLi4HvyUK2u
MyVtKzkaHK7SPtEfe61rT60zpIdWcdoHYOF7XftXi4rVGgpJZbEpxElfYy1NZQ4XrSbkbEBT2FiD
4B3/H0WzzHCTLBjD+6Ub058WK7ncDUWe5y9JPWejT/EUUc3eCuKP9hDkjmuoBdIelGC7+fuUTRM6
FgZSxu7SL8PnbFDGnah54+SCIxEcSs4vN/FqpWjDZmYUSJNHwgbnHCe68HfTGzXOlLEThS5aHrG1
kyhcZUZ8HfY1NXpyRWJ28ZveBJEKfmPN2CpYplVz9RI6zr+dWqo723prEKxcqcgLBQFqLZeD5O0S
K12rEjJEWe9GhW5ChinSw+3Ds3EPUfUE3waSAVDTGmi2VJUdy51ELKoMyx2fdDjrSyfUA8L5bsnR
ME8jx9l5UjYudo0GDuVA4dZLOnA5tUSfOydfiMPSpin+DPMSLcdAsjT6DSjA7QR9WzMERIe2DfuE
6HdVxZGHpdWSkIi/qmJs0/JZr146hOe+N0g/onuRNEe7Cc2X2+u68WpSTwbTTkMZxdA12itpR2Us
oZN4Uyl3nRcWZvySzMg/DpjzInGWGemjrKfxU9aN0s433VpeUHzAFyH0UuFbbU/QerFSOFweoit4
6JtZDk/0PNpFEAKlcedR2dqnbFDBsgfHf0XPKGRnArMUTZ5VFOZPvrmqunJi7lUctyYlnGdhxgDv
hZ19uWcWx6kbg368hxvejNly1T4MU6XdI7aBpOPtj7c1lpB9t+jxUttcN+knXmd57oE599S4fCOa
CHdaRW4ek7Rp/+IsCHV5Hi5iHWst3VEgGQmuEQOCRkE9PGB7eDOd3vtZVpKdk7DxpUjHuLTp3grs
5erY9eMyokPKSdBkBMjbSg8e0qKpdvbDxoVMARFHEPh0AnYnfsWby1HTi07L55HdV0d0MsZKsege
Gl3uGkNU1vdzZpo7wf917Q6nPvDARKgoGFILXz0ClE5qniR7QGetiqUDp1v+D8qU/oSO0/wHLz/w
FUrSVqAsnCmX/TQO85NcS60KG65EbOrd+0dkvxBNxM1KYHm5BFEeArQqEq5uyihuMs0W2IC+PI3o
oexMfWOrgtzi5SPpojC+JiUn46Qm1DkGLH1L82S0nfm1rxMNqlya7Qy1caUZVOl0OpscdiAXl7My
Kbv1TY8lERB+/ej0+e9OMcZnyVKnD8aSynd2jW8BGrvax3cvJx1qIRiCpaCQ87gcOO5YxkBjjoYx
R89hVmmEE/FYZa6ca/OOyMbWgpLPCEV5Hg2UCS8H6y1oyf2M1EJhtenXNIH8LEua8QhMNznfntfG
SRG6dgStlGXAp62G0mvDrGQMCeBoSuPz3Crq8RU92rLDfa0Z93BpGy8h41miYYUwLGjQy6mljto6
lWKgcVv0wzGkQuZKQ/3VVCLtzsqc6VzIu75b4uSt4kquNb4d4RKmiWvgqSnJCJjGQ+/Nhp7mbkiP
sHX12TGfQzQ9KrfUhvx7xj9rumFVl19UOy33fBs3PinVNqAjnBRInZbY2G9upN4JFKh7rHNopPn/
Il1KP82yMz+ZdhfvBe5ba0zRix4nvVXkn1ZrbDaGHYd6RF6Hgfm51ybjAEVqeEpw5faF2ByA7mxP
L3xrkd8OutpInZIoS2iSAFVmgWPYYs3nbAlhGUephWt5Ej9IZvE7J/kVam9/8YLRCKXfSucaYZqr
VDaVjTYSoyPuo/vlqFRH6PYSTrFFe7x9Yra+JKwPuhJkzTwtqy/Z6GFILYnVnaJhvlMK8q4MForf
JaayM9QrgWa9c4WaFj1rOAJXAQeeP0XToT7oWYPZHpamSh4WSU0eGiVKf5UW2gWuk9T1p7pXPSPp
7/oqN2s315sYDkNmnETwTgS9mL9xQlgScu7e+Cfq0VS9vSbi465/J1Q8wTgSfE5z9fbZ06KawLjR
vpsL6bc1RZPq4gpcf2or6N9ojyifbw+48RFgS3Bl8SFYmnUYAWa86NKE4wQzDatKO2ufcmrKR6sJ
l+9/MRTcJgFNoiWzNjDQRup9zSD3KFY30ietSMFBpXPOvVUP2k4iufG88biA3GcVCZDWKTftgjov
jLn3ahv9aUmj4dhyzr/0RSKhiFlUdxVgSreZMOi7PcuNuIyRicqECg/1y1Vcps4tBW9j6r1MM6U7
7E9Nz4FAsLNPrqWcAEVQUxBwD0ewfsXV9eYarCsyjUVnQ0u5mt+bTfrRsurxMNqhdNBDKfg0Dk7i
TjJ8p7DSkXq0ij3vps2tIzyqhLqmqKBe/gRn1vSWheA1kDm1emjrvmST4oIbnP3bi7o5lKjxI6kB
gXtthdWGMjSpxGaXOrN9h5tAioZnqhy5Vd4NThALS5seFpEQ0F4jaWw5zKKFpqDnVFZwiAfKRV2k
hqcw6nqvI39GWrzco9Jc8zJfRwUYjbihcJhc7ZolMuU8KrTeG9BSPy65lR6QHVyebdTo7mgeW/Ox
KvX6mNqJhr1imZWAcYPhMZCz8aipyXgapBFlPivso0MGjsMvQBfsCctuvIciMBcdJ/6Hg3X5xevG
DpMwUzhVbTh86OM54ZkonXt4gclnhBgd36TTeHf722+8h3T5SKiI4DhPa7SIjk4CUCq2WdNPwxm+
SfMzTZb5SV6W5DT0eWq4atAHj0mDjIAU9eqej/jWrDllArWuUedcv1NT0lHWiYh6NGmyT1lrTw9N
SI4X6nHv1xJeG4sqZTuYnK1rROwDlAqoSbEXL5c67tRWLSnPe4NR2k8hfiVuH457biFb54qeO9Ui
cZNQn7wcZdLVCuFwLiu9rtuDUhXF/+q8/S9I6m4nkbwW0xIoLrINOh5CoWUNQOgD9gzEvN6r2sB2
EZeUPlRF98M0u+JZlcKC3qWu+nIozWi9FmD25bLFFb7WH4s0j37e3lOb8xYYQVEoo/+yCj3KYYyG
VBXPgxF0R62T/kV1dvhCA6Tc6UVsbB6eIAOlDSqtgJBXR6ZoU5XYPOi81Cnl0G2LXjoXatLqLhrm
y4e4KbUXTC72wGQbExQoemqAeNwghrOa4JI4/VAude9NlOd+KUFtu5PRmR+mfNplv29NEU15EKvU
mxEtWMUsEbL+AfcwmU8v68eqiqaviJlQmFBHsxckV8u36qIN3LFrO4yvUD48prFVn8GfFydHL+fJ
tYsk0Q+D3jtnJ6YD5YdSKR1Go57+YssDr4M2J7D1ZO5iNm8ezipTmioeHcyQI4qwmRPFfpYEyaM5
NHvcqK2PoHNfUOV6bdKLP38z1CTNZS/VFQtTQ5qLpyr4N+qr+MG0Smtnm21cFyLHFREBm/pKfquJ
YykPGY6uCSvmtGZ+UIJO/XL72GxEp0AdhMIwYHbge+LP30yonkecMXuMpDtZnRH7HXPnMQM2/7Oa
Ovs5kdLmz+0Bt1aQ5EswzAiaYBZfDqjPRjPOpcbpQRfuTte7L4ok4XUTt3tSbJtTo0IInwd7Z4os
q5GirKrrkZHQVyM4hLzmxWGAXlEmT+c+KaKdV22ryiWiQxEHUzHA2eFywDnSQ9WqWUs6LAGARzn6
PqFgea/pA84NDdCaA84O8g+5N7THtA+kZ4nX925I615+f4WL2J9gVdCLSMdWn7Wtx2bA0xFtw7Gp
P2RBrvk1TvaRa/bJnp/x1he1wWYTm8PJQJD/ctqA5jVSWta5ysMo99AeMO7bEuFEV5PS6dPt7bN1
M1EjoGYPaAW8+6rINUlNJi00r7wSIaifcdqnP2pAKS8lnK3OH81lLlyVLtzO67J1GB0FBXhRNoCB
ufq0utXyNxt65+VTgI9slwZHqS/l4+3JbcRFwpQN6AvTozuwOhta3Ftm3DBK4nSjH4yJ7ELng4g8
54YHwTR9DLosfhxL3KkDY9irw2wPT2OC7J024zr6l8JJCpD24i7IYUYXk1FBepu1g7Z03XmxuuW+
M7Tu5EyORJ9WD3bOz/WnBdTJqSFQB2R3JWTSjFOddDpwglRZlp/TkNmHALW+xC8nh8pwHlij5A6l
Je9cgdf7l2yHf1MOJioDz3u5fwvbLMsiikYPkx1KNHMuf2zN5sP/cXYeTXIjyRL+RWkGLa5Aqe5m
N4dNDtUFRrVIaC1//fvAd2GhYAXj7NieZrezMpEiwsPDvTY5qve/7++I6BoLoGDIqSTBgkkI0nc9
1CTSUY8b8BEsa2vzOKBi8Y8aYbfqyalOvii1pZ0DzRZfxznO31LG1B7dKJZPCwb+uVR78QbpW+d9
rgR7Untbi0/pAflR0rEFH7v+ZXBIcj2xgw6oJKDbp1EwXKqxey5woGokBpGO6UXNvMf4ut1yHGag
1YVqxw2yNqBtMbe2DTy/fNdNssorZmeCpN5YzRc4h6rlI7MQn/W+7L/KGa3MU6LPmFHd/yq37wS/
AbkpADJuy5sC2Zw1pU03XO/Loq/OjZL2L1HYlh81CtcfqNP8tYzHAnLy/6M9D94dLfjXSz3bstCc
CJh3yICdMDhKDrLG2Qxmi7VzpDa2NjOC3wHri922Zuh0qCXbdcrfTnmO/Ur2IXwWx0KqKd9rkNkc
CnE0+u7J7UDor2cl4ja3KgMoSHHlS+EsjkqZq+ZPltbt2hFujsU1BR8IPWJCl+uxtN5Ow7wktQYp
Ueun0RxK91IkmNorbj59/OvtQWfu0lEKCZp67epkSOlGSu8yWFnhgRBI4yXW5yA6yMHODuo0JHst
yLdvDWp6wFkEmfh08hhcz45XINIxIwbYhMDxQpcjDO+Sm+D+tDYO/LLhFz0BqpqQM65HMepEmO1I
OjEhCjwepIPuhVfKKrlMo+1+iKxaO8ZlUOyV+zdnZ8FpID4hZr8B+0PNmjCy5qIJhDP4blREZzgc
yh7NcmuPcMUC2XGpwXdcfscfga3S0Y4DcgzAo9ewaBtIvBmyH34E9Ha4v5SbQy1/DU3PJf5bDZWU
aRAPVKV8vVRCnyhJfcz6/ofR5c4OBrqBEaJVR5WEhJuTRsB+PSuBPsQCInJZOE3l10ZT/Czy2Tmk
lZE8FLOw3hit8Rr2g/o9jqL5E85Ie814Wx+QIIUzgeoF9/Nqtqhim62LUp8v6aLyQ2ueTyh1xztr
uvEwUOKjgmCjvUZhanXEcUTLijrNYHBOcuYZGIKH3pyyo1443XNbuQ1mfS04LKrd50p39xyGtj4p
zFFKw3DQgbdX8Z5e1ro0e4o13RzFp1Ek1QFdAEqr1tge/373QNyENL/EHjxB15+0kaNwsrzAhDqP
Tb+ppvjQm9j9jUb11y2F/HWiD+pAtKFzn60+XdhSea4USH+orjfflb4p/3VlnD1IqGE7O3VjAdkd
NL0Z2LrQrrS6XrKpNXIxl9TZyEIORiaroxjtwcuGxv379xuVNYvgHPVR7rTVVhmUoEceBTRRmXkB
Iq3t0dde9G8d8LbQLxNMZO5/sg3ka2n7Qa0EwTWIjWs+Q52Zaa8s72oeY2vmZelcmP90YhjUY9GM
1Q+rNaIW8niXm7T9xfa7KrNV2iubwH47JtiGHEMrV7tvOz9r42hCVqUDz1364ilWXG+leDRDYTnc
Dmk+VicxWEl16toBVzYujfKXZUIn8WlAlNrHRg7Wc4IlU+fHqcxfjBiHgzejKW2Kg2mmvG/1MSl3
wpGNQ73gJojCU+MgHlmdKoRyRlOJYtATyNAHC4DIRxfeOLpV8jaqcFnkmVIv/VR1AOC6sVNg2dqS
mmZg2QTyq0OxvV6dwjbJyC0mXEq8Z+Ghi6coVL8rnaXuIL1bI+kL0wW6FS0F7uqcxW4aiookjb2H
XXxRAHvCupG+OY/Dzj258YwvySLLuvTuQoi4npROtCUReiKYlNX0VNbhRBhbO1AvIj08V9qE83YF
in5/py1/dZXH4L5j8Ljy4JEzrGIiG1C1ocGtR40sGvxBG9MvllnkO4SWje3CKPbCCeRipEHjem7Y
E6lxb0BoUTHIPWRzqz3JJtG/uXFsn0RryBOiVdYhckPNK5TGeL0/yd8cwPUsVZebBTbGgsOtNkzU
u0ZKU33vtz0O2BctoCHH16cgmGi0U2XgBxWNMUe7K4VxDGTRjh6uE82vmM5e+m075WuVy+pc4EF0
6oNAPgwov/7biCSyjmEyGM1JH6QmvCiVDfjQwDV6jIrGKk8TaBh9hGY6pI+2KfJjqodusTO/22yU
EGLhuC9wA3DKGm5IcPtqLSIjbMzcj1HZn93AWgq4SzrqCpfKVIZJ1DTRjpTBxFKXqw69/M9ZZL3L
W/TvzPbd/SW/2c3LjkJV7XefP8HU6tWIzT6JKBkCJYWT+dSiBpV4SuUoTyG408luHVqpCfj2NDaW
D3n1oX8PSwmMaAZwfS0NWtr4kKU8HH44uS65uducjAai6xxMNoTQpNl5P27uh98HBzIJY0GTWB/a
DNiqRMscwLqy3XNZ9cMlDbrMbx1t3Anzt4aiXW0REHGIudfkD5LbGGI6xYrFuvnQmkZNMtFNeE+r
e6zr5fZeryJUAOp6JIALCfT6uHa5ZjZR1tOu5dRBQatWa3zLEjX4RFNmc8ArE1XFOB5fumk2dqKN
zaFRP10oLlAR1qVz3RyKWDEGPuBsSXRvNcNzyrg/O+MQvhkX6eqsqlOvGcu/9iPiU9Jgz39BfZn3
6o5KRIPJSQODOKZxzmtTbUYb3BqOQVrvSTtv7VINZij9mSgI0Xt+vb6JXpux6U4trpdN6gEkTofR
RYIzM830MPeWtlPf2xwPSNdiNILwdUUNJJKPTBnAVxShHLMYbntlGBjhOFhtUuTba+ffHI+MkLWk
R4T76Hp+RFzxOMzRYvGeDK9tV7kHuiKLh9oKIZjU054TyG2Fnm+n27ByYOaQz6wXVBNFBRyeEQG1
qGucFIEpzUkKepp8vbPNt1lsZc5Bd+2Od8cV4dtCMdrhH0V2M+sfy2Hw8kbPHc9JOgcLhJxWTf6l
9p7+e/OvM5LlxyJ2/9vUl3x4tTrknqOKTgV1E577ozs68UsQkTWT2Kaf79/Ct1kmY0EcIkFH3ZtE
c3WSwyHKs7kUVE6EIj5zZsvPiTEbF7ub1O9tndMBq2Y1VS8ugVdDOPMvVak7Zyde29oPJNXsBuAX
RHNWuW4w0YcQI5vuK2kwHxIZTc9Gq1mflCCKPpeOkn68P+2t8fBngZ28eAihonW9/5BuTGlmq4G/
O717OwZJi9b93De43gRxcmijco+GcBNGsc5cWDQL6iCuQJ3XI1ZhUqp2XXFjNoX4QBuk+k7KYCeK
2poWyqZwPPmiS9H6ehD8WuZ5sMvWH9zJemyq7H3cQEEzE0ECMPba5f4qbj04fw63/Jw/cBdVhU+q
OEXro9yfHWSkub5E1vXQNLF1vD/U5swAPBa2kk71chUtOF3W2xkFaF849fQGTFJ5VxCOfy6J5wpP
TFzB3t+PCBqwKFBwIUKXuZ6cErhWQB7f+o5TDRfXaRsPjMLy8tC0jhq0wp0jcNs6xw5BXJHID84I
Ge5qivSzmeao86bKftTl0Wwb/Z0GpmOdqHLX78VQtjHWadUYHTFlnqIjEU5oe2adt/9iWjfZHroT
aupLCvDmA9cHHfO5pvXSK9LS0r1ISdV/YtlAhDJTLXmI8XozvF7P4p+DgYew1yNdqe18t60tAk7G
HYae/yLGfr2KDR/GKkxW0bVnbKOBc0+tnihnl3LzTqKytUXAbIFyFFQWQSOuh7KdvLRzk5JWPibT
se4z8zsAWeIPlilQAdb2MtytqS2NPVS2uUfIAK/Hk8qsR2owM54GuJmLTvdbZELOhhHs7cWtoRBe
gTyHAh49zquh1DA1AB0p8dppEKHPPFRv4mmiEabJo518diO8AlQgl6SpGVLpupLem8LqjUl2fofB
+a8ANfvCK42p9y1FVI9wL7PjUCrFYTC7Ktw5chvTJGeHEK9TLeHsre7IunGSqChzMAMtKz2rMttL
Ak3Ss9UhOd0/3ZtDLSxBeOEUo9YeL7Y61XqVE2xEUfi/vi30k1Z2PeWoId4Zafk2q1CZLmZca6h8
IYu5hhfLRNKOrfDAhrkojvHS+W+Y5Z4pwNZ8TO4NYFRes5s0g/vXpTOb+bQm2qWerOrhc9VqQ0+u
Wabf/37xeMao28I6gxy1+k6T2ygmlnGdj8Zd5ItuaB5T/BFeEPdW/70/1PKnblZv6U7kDqEfYd0m
PWKZaMUp8IrqYhOpaYV71ue+OyXJYProT6tA08Nfo4yLNDEQI/EIiASp1PXJRsK3nsuOQeG2BG86
ngGEbwftNAX0mfYQz3YSt61JkrKRy7D3l7zmejxN0uRiIzPld1ZbHQejG15xAzcubCc7p4+qLh4i
9Hd3EqmN+3JR5+ZO4YFbipPXo86j0ZgAcbw3VW0f03xwHlyEZ7B4RlEPImp/vP8pt7YolROKUDzf
wIKrXZPEUVggK934RTfnx8TulEshhh8QufcKChvrScc2BVdcjMAA1w3vS5WhbWzR8M7BapZBqX1K
jBTx90JRaBWwlVpg+dlqxtf7M9y4Oxft26V/iNEptV2vKJdpUNVLjDfW+nhwYmF66pgWz0VmzIt5
gO7FhSkp4GTVTv52K/GC2ilp6fIMAfHcOBrUmOO4dYfBqVW3xWtCC3QF4tAPb9seBBoXFN23YyU7
xV1bHLS5bt817oDYPfrRP8pJqY+hiIv/gLVwJfGz0ARYnpPVepT6qHdmQcIM/WU4CrPSHkJdD7zc
bacHKzSV8/31v2VlLavg8g9BFE0K6yhRrx0J5gw2oApger8RBQFSomWRcxF9N7+qU94Ypy52w0fw
2UI9DCLpY98op/p/vdMTO9z/QRtbnt/DqUa9dgkRln//Z4BcRU6oKfweOXaEj2Vu4vyqfQGq+A/x
8aIZQIl8MZeFc3A9kg6bG6wlBjBAtEKe54rs0ptsvYXSaWbyJXb1dI/2vnGBUJUENKAxnvh4Xby2
1cwsaZJrfBplq1Pf4T00LdrLGQ/V65wijHZ/NTfH4w1dCjE82+umR4Q3rXBytMa3x8L62rZj6bci
1Sh4hNQUxuyvlfjZTYvIIXA04iA3LFynlVWXtmaDxIsReMbQKL4O1nPWWvFfhuIyd/FhWToX1s+c
mO1UmpXa0JmkUwKNq+h5nNyfhjuEr3+/iITHCMbzyIFzL4v8x5bUgjkdauzRERmw5MVsEG7Ejfqz
sBpcpVpygfvDbZ0ALsKlJx1iJjyO6+EidBunhrzCH0Oz8+iucX2jiFrPGnbhuY1Ai0+1MBwIgJAD
Wh2BrnZN+pklgLJjNNg9R+oFdfd656bd2oQL2RJGF+wpXpjrCZVzhCeeSsVPyzX9bSWwL9EglHl2
WSgeVd18Jx7fvNOIH+GCw/FfelOvB3Qjs4lTh1NGM0vOHQIoGBWtexS1Gh3mZOhOU+uIAy1v+aKx
YnmdljXnsLaNnV+yNfOlJQvJNorK8Pauf0jr1HRLaLzfqpMnfjXjTa6Vdu2NVKUOVYU69v2ts/U9
sb/g6LHQuJ6tvmdEobeNIr5nlYbqKQlt069d1/rn/ihbG3Sho2EKiCYFQd/1rCJyC9Vpk9av8T8/
Aof9LJ2wei1heeys31Z0sBRDsRJdLA/XvFJgxXrQdeItC/1pP8Lc/ksw1MUb4I4M8Cman9wEMRli
h/D9/TluriSHnqtzYW2ta7HWmCAu3ILTyD5TP+VFVMLloA/m/ijL91iF6qTCS4sP+QdSG6t4su1h
OVklEA3dBOJC7T/6Eul5iTzkMB71oUERAMGni5L1iq+OXbQTfG1+yIVr9//Dr3Xi63KIrMxlkple
WlS+R/MfxBtqnza36HJ/pptf0qLUQqiOUNVvAZ8/7lBVk0JTBTuzJnc4FGqonNmjaFU6McFNMOs+
1bb61DrzXh/O5hlkjsTRi53wOm0VcdTNzB9vcBHGENQm5WBIxfQlEZ4/VbTh/4eZLqPBJ1zu71Vm
EpvV0pfFeEUm0xdXZsF56pfWTydLx+QYNIZ4jeeufZ1Vp9h5On5TGNYbikAOwiaAPTSo5Yv/scxW
20JacELgRUot08NQ6b2KXt2cfIT5oGgPZKA2gmuakP8McSct3uk0Oaa9DJCSwBPI8tu4UlwaHSBD
ekHiNoU3jqMyeE1la+I4GY3yyYn7ocaXvdeNnbXb2pAWGOTCW0REfN3EIyZNb2IMRn3U+7sjEbkq
vVGZETYr0cX/624VgpU/R1vdllMRq3msLXsS+a3TmCYKZeYoix6j2Tb28KitbUj6j/IEFotYS60e
wQHeWzO4oA1aW80+WVh2UdBH9Z10Kk5uU8qdS3rrauGL0hnD485juNoJ4ZzF2SQo2kKQFk86GpGK
Z1jTpNDNOfWlX6GCNxw6tZMf49R0foyTQU/r/aOwdYnSYregz1Dm6bK/3o1JJKWwkhpgLJXK01zW
5nvLyvb6V2+JCHxH0riFwEszFj3v18NofL04aByaHgo5J+cI/9OfYT2ggi/Y+cj+WsGHLMcnCe3l
NDtEaip/2YFTRRSLMLoEIQwpowzjmD2LXA/aA/q5/eQNQp87z6mz+WvZlW3mO3pW2l7ciABVMcsc
pacJNStfokZT6SRPqzw9DE5b/TUzh71BDRWsA+gInfRVQGhXZVJnS2fk2GXW294JSlp1leTUtsrO
e7tx/njWlz4xira0PC0f9I/ro5or/HZKUJWkMg0PQQvzQogVeFoMK/r+3rgVKFiYnrh/8s3AxG6a
qVETJZBxyPzdII5z3y5Lundn5FG+RrEm3lFcjW0vjJFffaBfqDPft2VhsYfNcMi8yLQwNZinWH12
AMFqL1bKLnpTN/XwrplYylMZ4gi9k5tugCRLRADJeSm70adwvTwzrOCpiQF6DTgDp2gyy6MjtNy3
Zq35ORWyjLwyKyxz51bcimdRRgDNW2r4C/3jetzSTq0qkqTatZ4aL6IZzAP1DZl5BbAIbcKIQtPZ
P/SJ7yS0xPeTcD2rdoojR3zPHGRji5BMakA1AG+LPfT1b4Hf3s727FY+shD690j22lGtHPiuTT8l
e2/pxoLTHQ5hj7ebxsU1xcgRQA6q0/OWBlX+xkla3e+bPjyR8iFzmWrZV7zMu52vvDFDBgXj5j4h
AlwXVrF4QtulnqHQDhXy5F2nPRidomDv3f6HUs/ioAwSwHMNeL88Gn+eN9TdtMapG78x+uzolJRQ
+3TUjmij7uEqW0u5nGooyRBQbsits+OMZpaS5fUaghDwXlK/oWnpbJVQhEu0Bp9sQ+7FXltLuSwh
2QL5My2N1/ObB8cKNUzJ0IGsVN+I4/ZktDZcgKhpdwLMzaEI8PgPr8FNP2g6KJHZR3njy0yT59DN
9XPrlsMh7/I9et8WAYCqKv0ptMPQiLCmmUeRUlD5B3rII05aQpuwT/1HHkdtwsQmRVfS7AoMpqNy
PLguFXJlSJqd1OG3pOUq1AP1gH73W6wMvuj12hp2qZQ9Iqz+ordenQo+6weAivDfuS5tBP4Th3uy
TEQaXpymp7dxVMqy9LK2TR1uLDt8stWRWh9Qn/Uw5DVheY3W17/3r/mNsAdHcgLR37V8UNbrX9nL
qkAWRKt9ByVl6jlyPuqd/m9Tq+lj4JrhDkC/sQvoksPQBGSPmGBNLS2UCdKKBf4EOyfF0Tso6LIM
wjdlOSt7D9iywKsPsLTFIQSytIFjKX89NYK9PtBHUIayGgPrqE92d6DIrSP01Vf5ZcyxY/fUIMDQ
Wp/EOcYPOfMsYYrTXy8xbXNLjEDXA6Ybq41Qgt/Y0Qi8ovQThsQ43B+kFk1H0+3qpyKvwo/3x9tc
Y/hySwuOQllidWmVCgnCOJOU625nQSnDAhCYo33sgQT+Oh4hl3F17i0UG7g/VkFzMU6q1lo6JkZh
6l4wFcHnS5XKKavaPYPj21ktQzHIoi8IVrPaqA3m8Fg3W7XfKfl4MukO9pQ+6E5psNsLdnsmgNoh
gVB15CWFqna9cabKToygCBc8cUbJ3OjlA0VweZwtrfIoC1QP9z/Ybyj0eqeygIuIKEHTUuRZ5v7H
M4P4ql1QIWNugPm6n/eOWZx6QSru9ZyRt3FuQL/G3jYhgDFb46lIDBfvAMMJGyTmB1IHfcBBwwvs
PEuOKEXpj3EW9D9jJ9NOQRC1yaEeR/UNa4eTYYke8z8hCh7yeH8iGxcvKCWPF7xqSvvk19cTCQox
WUoiaj8xjOEXAH72UKBz95Bn9Jx5tmjbYzIK91xh4/vgOoHyCbi9DndO/tb3W1xFll5ntsq6ezxC
0ympZMIlIyztKEJbnJSmM899oGn42e8aLmzEf8hMgOtBaqThh6DretpuLXVdLLcaPuLmcz4OoAl6
G4tLmWJWmcYnaRnDm4Sbz2/D0T607FvV3JU/ug0h+BkI72nQzZn7un/CmHBP7VqeWD00Bsxl7O48
prJHrLohcgd5vCRGvAfzbyw20SZUbABA6iZrWZiSxGhMG7P23dqh68cupjeBHjUvg5skHa3fPerC
93fZLVSFWCP8SlpoOTI3QctgK3kRLM5pVSrgAlTK5KeDhqx5Rd0rEsLEp25QDnavVR/uj7zEzqtz
umjTYGpC7UQlLLz+zsCBYzmUAHCTHA2/zIv42Zn3hRg2h6Gnin9IKxCFuR6m6ppkDka39hWjQlYi
sKbiwWmmyWsDLWm8FmE0eRRIGx7DCdg1jkT8Ycgi9aC4iXzXOn1anOpAytMsdWfnrtr63PTjLnA5
pFPKO9e/TTToVGoRZ2uOC+2DbtD+Ug92crJDWC4HNQDjO9xf9K1dvSg80RyC4hLeitcjVoGlgJIx
olDa/JhJw/Bl69hvWzdBf07wfJugYzuDbk3zz0FXKb1ZFXNmKZJye5dYFCfi6uAKIgfDCrS3fTD+
tTocK7qEYZQ6F/PRdWKvKEM8hAnOEtbkTg+Qy2qvCmpxxKRo9jp7HI6AlsYZ6+c9B/CbmVKHoP0G
FAgslNh8NdMysieLAj+9MCKym4th1CEiGIsFBuJ+qZKc83kM9+xblh18dZDISwmISOLokoT+tcLV
g1nG6UT1zO/ors7OWqc3b8w6UJ9ySw32VOFujtMyGC0wi7oH2OvvQP2P13VqkrbUioIMOJy1t1k3
aie3yu0P97fpza3EKDTDI+CzIOi3pR2FDiYCOgg2Qy/fRSUFAqiWJQi2PXvEETRIgmAemmLaa0m+
JUowNPcgCB4pqokY3fUJWYQki0IAkU21o37rtEL+Iqq1JoRQoQYQiumL4bQe/cS6e/6I5lHoeuFY
ui9BXJvTsUwxy4QKHtSv95fk5uQuv4sXAXAR2hJrf/27bCdTR9GiaVXHrav7VRmoJ3voo0PYE7PV
TWkChai4JNwfduN7o41MLZMeAtLAdTRlL8xnd6GaW1mQfMpzR6pghcYu/XljeuAeS9EZ5BSS2nKy
/thXRJ9VzWZgnFGJz6khncRTnTHS/aGanH/BjUnqhOj67/fnt7HTloqwRv8Nfma0FF6PmyA4SJsK
484hRdq8qduTExWGV0h1Prqz6uJ15RgemOQexfx2ZRHtJW0DpVgi8HWhuBqhQPH2oHQb292zGojp
fRW1zQ6+c3sjETwS6cOvIaC4iYY7GU9MnOy9iUPXj5veuOCO922e2/4iR3De+8t5+xlhi7FZIHGh
cw1b/3o5cQh1O92gnB/Rx5z6GOs0p0Rrw0usm8FrYA7aYy3i8m8T4YWjBhry2wqQfbp6R7OyJzM1
4XPN6LGdwiIbD0WmR36UjOXOebi9bBmKG2nhLJEHr6mNrdGbceTAo+mQ+f4uizH4Ocap+jYG/v30
H9Zy6b74DUESK12vpVDlwFJTsDQR0bb/zbQwlEcrjEhWciUZbIh/aXTGjyffszTcnCQB6FJLQX1+
XdWbhF7VwL8cRqUKzqVlJE9OltlnHXB2Z8Pcnj8SQ/h+nHkYhgT815NENc0UQgPYoavfOZcGTX9n
t577s65Xzi87VArHmybTfjZyae1UhG8zLPYNTWrLRlUoAaxJUUQieNwLzlxY11riZY7SJtSNugqF
/7CcP0WGNWSncO7rD6aTz/9zIasgIJx2o/r+/rfeuAwARRfYkNhhuWqvl0EEMhnGgDpqkjUZtjg0
lvpqmjv6znJvjYOeCO1/S5ZxY8seqjBJ4WWzp4ysfgo1UZ0mLdqTft66dP4cZfkVf1zmIPhxX6Kb
AxGrS+jYxeHWaQLo4EVbtic0vvtf95fvtgl/Yb7DXPgNLFPV0a9HLAAARY6opk8JWvuAB6YhD0Gq
2S85RfYvPXfwI4CNimSuM+gPyI60b1JXj16zIM8ebanTRHf/F20uAWoHODeQ2nAjrn4QQg5RspA5
iiRtPlqiSB+nxFa/VE5mHxwso/cg760zSwy0QFXwm1AeuR7Q7NqsbmeAsSAR0WWgmn0Iyik5LrJK
O2nL5lAL6AhJhdvppjLU2vNgOVDEKvrCTrOdpw8QDdpDrA7m5f4ybl0PFDtpOwQXA4NenQsrE13c
hk4DUGWn9sF04u5XK4OuRVXaWORicUtW6kg50WwRn++PvTHN352c3BEkaXB2r1d0XjoocjQ+/B61
yuduqpR34WDTOUrjzOn+UGjrbpxMcCtCAYJP0rM1sGk0eGJUNZx5G8um+kmMiYNRckXNFicYvXit
pWCaoSW1+VyrXfeBFvgRFNupResZ0k6ikwqV9r1ILPFtmsbgfVEHgeWhTZCph0kJquHQOJXqerhp
TtN5Us2wP0SpHSnnsjPLn1WtG+Wprrv2h5Xn4+jVc21Jr+mj5t2k0JzmR1Zp/HSqMfmptmNcXPAC
MlKvasrxH2xlusIDSVuC9FhPfxDTqx9zp64tagSl83lo7L45T3MRf158dAvYxkZj0bkaJK+RoRO3
1hq+VNjMNzL2aBdWnpu4d8sLkCtNVYScsDBiZa5/9n1tpS+pBRAFm5TsnKgVZy8Xk+vgMKZRbZ3x
5UQ9Rcep9iTd2YkugRu45PZObvcHtC1z6U/F1KRH6ij5fBCFGo0nBELSi1umA7BaKRzdy7KpCt/V
fVh8hi4bfsvrvPuMF6dZQNbIyoa2T9T3DkY/m89Y0WKfSbdv/wI2pIqDCLpu9IWrjepTEGel4XFJ
xD9ys5Xi2bGl+gqfrMJ8K7KD92pdEmh2SCyhSClTyOeNktvxa48JTHx0euh8Xmrm0yfaAGTkaVrb
TfxPqvjjPM69TkaEMquJ7ghIWS+b53wWuHvMas5v6kw1GJfuquiXm9sh1mn07oe+MSZj87ZsaQdE
AQwFrVOIcBZYo4i0F4H3S/SIwlv+Etl2wEylmzyGpsjMU+aw/X0eKONz0cfy20Aj7GcIiC4u5ij7
K9QD4umc8aDqx0g1qQ2kY4yKXGCEZMFpHlMnyLEjfDYUYxqOYWFXiENG6ph7oazxWIVUO2XnttRx
68rD4FOfzaoJ1QBxnEM9qLFxsrvCTWnMycvkGVkCFdJD1svHSlUgrjEL9RS2pjQehTECcUMQMhKv
0TNZek6PDMvF7G1FHNqu0fBVBQt6FDJwfiGRhMtVKUGLWNDWHR5oK4kxxQkV+5sxuJV5sgLaf7wU
1yTH01SksV+7MU+mc+Smo/OQT6YaH1CrLMyzHgT8MSHG6XEwIlMgGBEX7xytKt7iiVy2XqrUzZs4
kPrrMEQK+updNny1LEr9vjbABD7jxpUmEPJay3xUnSDQoSaRYmJND43/NDfOrGLSYzaw2CKHaaZ2
P6YPioWc6hOxdq57Ng4ir6YIBXqRStgWp3SqK8ROuir40Vn2lFyMKmh/FIGWfxpNrBpguw8GwBh+
w8VpCif1fzK24jeTMkZcRZases8Y7Zp+ejs0bC+vavd9Ewq2azFVYGmscXIZ2Ys0XFpd+i4ISySt
R1KCxxHFYPuMYzCZZF5o+f+amPoGdPC+RX8Aw9nEE13VPNh2qpteTeCdn1LgKPAamWbdZUjt4OBC
zzeOiXQC7QFuQpEsh6L/AUysd94AXvfqYq3hHPo6Gx5C0xn+rXsB63YykuCLNbJVDjlOrvVDH47y
F+n29MU0Kqs69Jk+8FJO5oikP19aOZSOKzI/dTr3tbX6IT9qoUzCByHnYUQSU6BjpOVlFR51Z1DU
g252yuzBxzCUS6JT5D62dRJUXlHQFu0PE9Lbx1rNBU6cszLjHhyUoXNolCJXvDqXMex4pejiFyk7
tN6bqJv6w5TkWX+JgngMnty8GOrHSKHb35M2voh+2I59/1A4IsUdqm1A9KYRxYqLmMay8mypiPGr
jMIx/UCGa/xUnUFiMlLKuniGwaABpSdzUc/vGn7OcHT0CUAM3fkxe6NWuj2ecTEPnScWH4F6a4J5
Lny3SuP27eSMevQUzKIPjhVCccVPS++t7HMo05w7cZoqEeKDbTloPpwts3bt71YUNs73UJ1aLQJ2
7esJNU/kce1PWmIirekN5tyJ95Vhxu6viXCxPDjJlNfirMhgVIVnTgEFUG9UtYYuK1E6STnRZ1sP
k+IXSmIlZyT0G/kNiWQl9Vp9duafQu37ysTYxCqrSxCa6HQ/BY7LneWrkdsqH9qxU8eP0BIDpMPU
Qh1e0E2M2p9Jp0ntkzDiJn0SvCq6jxZjGPyv1nGU706lszB4zuRHU/wO5qw2PI+jnIyKvMCFaO01
mSqK+FCDOBa/InfW8hw99Lbo3qN0HhVPyThUNqU9Z8a/u87a8DOqbaZSsn2ULnyJh6o0MPcLx+JN
CGIPwabLzEb/4Gjo3QLEG10PiXTQy/hVpFaThMdCS/SY96pqA6dElwH66XvWTdEP0JG05q1D/TIU
3tygbolczWyExuSTXppF/ynVaXw6xkruTKU/AkiPkTeFzhBcWitp5UubuX35K4vmRSVy0Nn6L0Y1
TOZJ5WxAxFHQv0XxRgGxiX9RMmnC+tDrWHI/SDLo8KAFVvbSa2PbXmrs9QpK9UZfPjkFCrOh52bo
9ei+VZVF8BYpwBKJQdWeJ8Px8nJwkfKJpdFRpzOKtH025ql0n2Vq26E3ZV0TQPzRJwSjPNxKXetD
1kR8FLhpYkgSrx3drjyPiRuPlyTrDO1SOGZjPCTFaNIhrhRufCot6HGekS7BbCH0NPfnrOuUEKMB
N5Q/HXvuw5cSjqPmzWaGAl1Y9ZPhKV2HalQjJPVFTZ+mt80iw3GYg5TAtEz1AnMobShxsUChNjt1
Y6EbfjWgeFVhYtpG7gE7wYz6eBKpyv9xdF7LcSNLEP0iRMCbV5gxtKIRJeoFIUpaeKAbphvor79n
7uuKy+HAVFdlZmWyYT2S7zGS7HQ7JU1Z50SPYSYfOFv/jAIck2azOe1HvaL8zia1BtbZQ9H4nIxh
5aXuZCVbrpS7/rCNs6q0ZxeQrA670lc4Ouykxzna4awakmfypgu956Pfl5+w+dpkm285c8osVO53
o0jCI2elZUPn0Ui3KfC8wNoojNYe/Vnp8vO27quvIcBiJROJqsbLEZj+gajRoc29XUz3q+XY9WPJ
DsBRGFXWz4q6x4VDUvs9uEnr6tS4XRhzYMH/Zesoe9iIiP83G9qN5iBqI1RmqgZTzdoZQz4MgIih
SEd7WexfolsG6Lg1mUVKqxjLNCkj4Z1I0lPJOcYAI0j1Moo4j9aJyjwLiQ+1dLaF4AF7O9Z3Maxa
nptmMPqL1tH1Uxi+vv1XW7pFMUJUgj6XC+tg+1Ola687mcpoY6U6GbX8GY/9akcnQ3y2i9dbGcyF
XELdF9KpEuvLUbP9KWb2911M7+VxtfWs4zREf8171bRNVNgk1VvpwTrPAO8Tu+v9uATtxS6DZrxT
5LbFqYM72vbi2Nq26b+DQ+SVXY6mCJno5vtj3Y/9vO/SXWlso23gUW9XPycnjwBdZ0gAZ8NhNyzR
OEpjlhzE5kq+U23yZBoDp1DNTF+WMk3P1RPF2OmeXB3W3Uuzjs74fEz4AxWtN80T+1Px/oZhX9lf
UOpF10b2tchE2Qhz9htAtoeE+3j2exPwbPh0vQVmonv3MoWH5xW1kPHd0lrmXySQOe7y1peOfTM+
dcEw/+iJ5lrSSNq0KHKHcECoq4cwjb0GMWpkvP6Lt2b9CtjBsFNXGhE+CLOKrZjsIfwvjLdqKbxQ
y+HO66boP6X8pc4riufDNGPxlldhh2x7oMEdMieY+ibfZTK8acrEq7/IlQVHpIOc00Mzlk/kFXhz
umwdTi94ALt1jruJ+7qLpp1S2uPpmxk43a5L7XLSirE15R3n8IyTYT3Sxa5zdXMfiw7+iDio5f6Y
EDD22ImbidQ8W6pLKalyympLjoRfNMPyKxZD90Itjw0k9zh87F0HqMebUL+VIuCXbiErmdmOopfO
TFnHXOi2wSJMVcQMFuF68PELjskXVg50lEIts2vXdck45vNiMY7hzZZkiwx6VqH30n6pmzZoaasc
MuvWeJnuq13Zww/gueV3WcoJ1aFyxHzHOxmdrQ3p0WdY91UN3z20bUp2SPmhVKtkisjOLHlS9bOd
0uA1v9ZQridLJqNIXYXi/d2E8WAeFl9YTQYKvK53/b6JL+Ulhj+YpUFEr14d68vqUwWGdkq2k4xm
1d+FTWSu3czdep3KuH5wFJWxOGbXOHe8muV4Be2YhtSXZIo86M3I5Rz7UAinTo5EPVhJE0oah1V5
xRqRdP9zcXU3/nS0HY4pVmxj+6EHK0wyy0x+m3btKLEoGb2kROIk19+V1aPvYPJpGz8b9CaibE/o
78CvXRpczCRcc1Jtr+O7eva6LhtEbc8/MdU84rSKmvKnS23Fc6Ov1He/XetPuzP6R2x8+SGPaHw6
BmF+Q2+1/TWmdOxpo3iSc3cI1HAup3r8HtVrCQTacPFG/H7W39YWeTr1ZiTeOpTxh6zDRF2qdUm+
4nI1yzmoSuW/JnPrB4U8XP9PaTl7mCftGMRXyjglNWjoVGfT9c5DEE3TQx3SVKUcFDEqVynsVzUw
sF+wv3G8p1rP63LRxJ9TZKJyGh/7xWzdRfuidb4PZhPzt86h330QqtnP7bC3AsGAsu64k/sf30gl
zr416fHbQGPqPfibv/1XI82c87lnJTj145sXWRdPy5RtU0sG3hogfHmsm56lcwe7ROe5dGOrw2Eu
iP/a9p689+TKrVfAjMZNdduP9uNGcNRVN11c5oHlx+qsFq+kFVuD/jx4o64uzWQ33yw16P0+HN1V
X5bYKU81kMz6MOo2uIbKmYKs0q6x7weuDnHjN7c9rO+d8Qr5GrbXavS8d6+SPc2Ft3Yo6ufY++HY
hkC1dQK4Ta0VJPG29dODESye2/HpCFFTtrIZKiYCTX9uupQtwTQ8o62wS7eQriNe0Y16Y8aZad3L
Wc5triOP0ARf8sEpdh7zP3ewSrq2cm189NB9s9Harv5nsO/dcHVngVdRGc7eHSsebZQpZl/v275s
8Wl2o7g8B2Zw+3SeTbsWipBFnaqBhymnglLc6P/2P45fN2M+SWXZaVzFzb+pnY+q2MJwv2s0Pm57
2juVB3ZMZOv+0E/lNKf+tgIVeU0TcKBM7Tid7ANJxZkhb8V5MrZMrafUGUkcIn4nnp7cwOr2C7kp
IGk2du8UE9ay5lu2cn/vmja4P9ohslMbrNp5aadFmhOglxucFNT6D29P3COTLbadJxukoLpz23E1
OdpbjEhKt2n/jSWW+CmGgZZz5rV2nbOiRxkuu48T7NWvzNHct8d+S6xhH8tP+xWzZGZAq46zmHsk
L9Kro/N2eCxQUnUcVitwTgpOVbnVMkPF75hHzDXVWozJ5G4fq0WfWBj+nIKelf31Cg3FlCnhdTX4
G4MO72hSBZiZ2WAnCx8t08aKorfKKccobepqqNNq2kBa4rqSrBt1Y2llLjb4z41Fhn3asa49P/v1
EV06u2/nHNzK+UYR738icqj91N398au2/OEu3lxEuNbQ2N1VaPpEzBoDHeZtZ/zXlp2pX/y1tzSJ
jnz6cwtG8YkFiPc+8Papc+9K2Rf44gQ/xuRoZOp5en5cfQ6n//Rq+98xuHaWAiV++7RVKjZMJCHY
DxDa8YtFH5/EULW7daZb124erJmLldZq0lcxecuENabrvGxtZ1uXeiaC7SGADdhyHJ7D+5Htky6f
xiYRJ/Rs3ms8WHOC7tht5zQMrXJm6Pv/vTU6sf6C0gnxZmJHLM+RT7JlITe/0oXvL3Gfb7OzvAUU
iX9G0almmIoNwdXrF/XdnnE5LwTK96SIOW4cqn+sHnZ2E3nyeU/O3Z701vdp7LYv40Z6yte+9uTJ
8XV/W9fyzfMqxdJfFZuOa8r56X0MTmCqPB62urx4h1++GHfaeZ1six5ZW7bMJ1VjooRLKFs69VKz
VeCte7Wnm1mlx22tuG1baaJnFM1ghzw+q5v2EiFLfiCvvGiFWU3qCuTyxT7a9pz7HUsrdGPbiHtD
Nx2/FYJbkbVlr7u0iaYG2HBY61eM6csOEy4a6AsOxOA4XbB0L6tgqe0EWju/z0GHtAwx4jpn7DHB
bzb1HP9lttmvkcX8mIIliPPQuGAPydpP29eauHI5TYvtifsxqGbrtyEz8L9kbtYyW/rafyjnXvyN
AYa7oj20/33byuZq3LLqC1qGoEkDXZMzGwMh/ud1gGdFvc2YX89y0bhTjCVsfMrd77bXeXJ3c1pZ
YFK5oVJcfZrpvmCz0H9PymmHsKut5SPxxv11Dzl6+gOcKJPV7LxPR638u2EX/ct+6NJ+DWkKtpNl
a8jNg12B+QzjuTz3bCf0KaV1fLYMw2Phy3m8xpCAbrYbesjHYB/MWWMCyJxgnH4o3Lpdf7hon5cr
9qz9k+iXckyjKljV2bGW/hLvk9vcDTcBCUNOMEyAXf1E68QZwWZ0qYe/B2D6AeQ8D26mVo92Xpea
dashNGuZH268/4gJa+3TLo68b1bY1MyDe2w/SmIo1yJyk/03vWnfZvbK6JZH9Ph9hqXR/lMkZfAN
Z8N2OFdd5H+fYx+wToVha8h+OBJg4Cluf2+qud1q1wRFaO3j5432qDNhxtZnW3AzL6M/MMLhYYH1
rrHLWqWLqeQ3VlxJLR10tPEiiCE6xdov9ZMKZVIhpTBrYdotXJ622KJjqmLZPdLWHE2+NI2r8j0K
tZMmQOfvU0WY2Ucnu4HLRCzS8mYzgH1i/BqbTHikLz+Jo9kefAxhAt4GlstbSp7wvbQjL+O/foJm
Ox/HLJ7YGAsNbACxGs9eE/LAATaLtHXbWzNdaTmdq3FZClo55HauNxB86+Lc/baiKBvvg6opLwsn
yttkRvdhcm/xZW68TSiEh6Q0L1ZSu6zkEOuU7uCZGA/ZlnAfq80KvgAHA3Fljg8ejZzC6qKNZM2S
7S/vFzL57qukYoFis+P2cDh9M6U0XMtH7zW9BYdj6cdQTxavPsEcOA0f0vcyf4ibJY/Lym7ZrBh4
P3lVE11EFt8F4HWPHo64ivzCwWwccTO5yc9OEIBPHMnWS3QKS2ynIE6+lbp1bN7FHNBZyONAR1Ba
HnzMYukSc3vfOFnlCFGloB68PExaYKD0nJj+Rh5xLLQPEBnXoD2EDYZq3PYCSK3eOKMtJ+8O5KpF
WBvVPITOwrmz07fJJxDKo31QU8L4g++wK66DU9VeHrTu8Vy2ZvjVyohVGRUQo+rFRCE++UvLZcOb
rrGyTqy9edwHb/ihAjqwj34I19+9aoLgtfe8hVDBNdich5hE2Ltj9xtVaJJieKNKr/HBUsfwb98l
lZNCmk31Yy1s/bguCzzKMifbT7dqohYEEjM9UuBNlM4smNyLELg2H4Z6f5rKVm1vs1qbuMBAYh5T
36sEzA1xNHfV3tX99+RI3O12W0P8+rWePr1IDvVVMQlbhYeD/7vcd8UTS7xP8uXNgHHkK9nVh9Z9
/INlVP7oZsA3MMVTcC/zbdq3KQ93rxQXOezRft/H3fhy8IAed54Q5feYnDv/fZyGSGY1FPT+GYp2
vsN1EAGMsb3ByobZ3cHn1JyQLUnNX+mX+CpUlB4rfjZHrORSAhNbl3GxPOuxb9AgPN6gxN9h64U7
FhEhbYkSi2vyY7RnnWsVqKOwrNb75W3rYqWOlYxLWu5KNiepYdNy43vzB5BOYl3W7pi/nBE640l4
w/w3XO32ee2Vx+Ye0lY3W92Dxc7O2bXIoiaRLxDxbGpFVZ1cD5zD3PcuaCCTHA9LrRx7iyj5scOi
dRcQ5V09xE24vPUDrNnX4m9bmwlnnSj04XDkPVPAwfzHAJ4qs4fBvZvwPl0qReT3Q2NEIIAdWSy8
Hjh09+9LXc9NShMjawgeA5y6MOAlWVcrr+EqRgdgdtg96UD740ui1+k/0sN9UrEQeFFNh8qaLys8
obiQVsoX4txfuDTIyIIL8pPoyKY5aC6HVfpTnuBudaOQyvIeyidgHmjG5BELnbBBb5a0WCEkUv7n
+UwcuTcupL6GZgvNbQtlemERZ3+WbT/vmcDwsOQEFaRehFBUoN8U1S2v4sm93JRf+P+LaGu+Qbni
VwZpXv6xmdgx6RgiC3Z3DWeTxaEzPzVEdc5p7TTmN/QvFCHBoUGZ4kZKp4KelJ71ZkB5P4Vq8i6L
6NofYZxQOYbWVH+WYSqHgpmbH9YIezHCZTfPpGIDPT+1Q1z+NeEw//MbSbOtO6ehTx+DFx+3R/kk
MU3ZTovwrIJ20qpPspHj+hIoLS4O/Z0BfeyDKa1rJqYT2HsgznyXyAX6Go43T6GUfpXM3/Ksdm19
JP16YDakZOKc8fKW4trhEb+knV3v32JYl7ZYXTOhtG7KQ+NVYhhZQJNWm4AzhzpolsU5fnrHLiET
k3FnOI17lgF2osX3zES7/brVe/R7k7XTZub/z8fIEkif7wir4cCNdjr8yd3kpz2b2oHJWPo/o1Ni
Bz1ZE6ud9WCHZxUvbZPzK9u3SlrSeUtGgkZS7S79ckpm6S2YCUUHCM/mQSN05LCFJ+gyvwXmt1mM
0Mi0TBpMpRjvoJ9wRSRLbJ9PsWh8O++qqToeS2w3n413IMWhONn/jUvUP/SIvbdzb7ekx3XhHhYt
JeUGRQ6yR7PCa14nLFtlYtZuizeZB4QltjV+6IJYWFdPOFNbEAk0ikdGz2pLmfcZ5L0h7HLYvF3c
JV0M/ewymsJVx66aCsUhAIBcWQBz+Mr9nj2vg/WNx1UU9ehKJpXNFUM6KrF/4rqwcO7tXn9G9lkZ
yuvgN5ekqdrlzoff5Do4twe2F3uVhxWt1zVAfdtkXqTBx5apxLEIHAUXAjzFRh9vNTec8MSokz3t
pjohT40DCiWJZ3jprZHNn6KXm3iSXQMfibakjlMGE/FJ/9weKYN6H6ZOREuWj+hRX8eGrNv7VkdM
QdYSkOeABbd3YglnmHMzRrp9CAIphiKpyhgAJdir+ySxuuPBIgTyYVo0G1Hz6kLh+XvNBv9SyW26
cEzZ3yd3sP8F7kFERX1TqILkTANJ4L3T8bxZ5d5l//fXKpbKW06l6sbxcx97mnjVBfbTslYD+vd9
ZN3Wd2cHfNU6ljmN2ds+0og4mStOITALvg56P0WzWb91jd87p3Ur4bJob7Z7qGxdnxfHh7YzTsVP
Vws6nOuOiNdCXO+vIjU4QM8wnId6rSCjlqwfqo3/UCq4eM9ghXgMUduc6Jk13rg2WXcpc5a+JkcX
RBk0Wydvnh3mVXWI+vOKjaD40tdsYFwbPKE+JPzknTbrMWUTXH1Fy7Tp/nSI0bLSnmHiFmrhiO8D
uMrHaA6DhZq+SRRUHPZrXjYLFkRskbfyzoKgfpO0Tf53psFFfPO9XUb/wN1rZAJRA3kzAAjtea9r
B4wHLSJdb6Wnr26bF8Ge7cLOGvss5bUcWpzjlqPzm6vn7MuRo+OkVsOal8d/oWX4QcUQ9IZSo6df
9xbjpYh/bEYjmSSnJq6DiHo6HO6l70X31lay+VVt8Mh4tUwVggUnUYbNzrH9B6fhQDAYuLiGcr7H
y+kwYnVzsAKEEPTjyBbhqkJ8PZM1uR+PmWC8iBAQFFJDgKZITUJ8MSnQCpg46v9M8GYq3RtQqMIZ
HGXuj67zioN8d8WiiyvzANG7uDJrbEvRV2wW5GQRhneuf1MfqJpaniG/ODjhgnqHKRfBaGf95Jv5
eTowhwAbI2cunQSlTfZoDi5qm6jX8RyO31DzSP/FdrlPv0JhenPZqOVxutiqDt/aWLgRm2YtFPaO
W0v9BO9BrYNZBoRzF99NWPXFaC2tgLl4W8N+BGYZHA3y1nsfMEcc/cPaVvNHqCn7P3q/6RlBb2c+
57t3ZFuyLu9I/cuuuFli1TmXWfyQeou2x2a03fYKygLrP/z/qxg77n1uML3OS9V4iA12Ydofhzhq
mXbDzs5dIqoWz92maT2WsI247jstz01q3cWZK0usXRaMV376QBk8WYhDhmwn9mM8OYPPURXxj7+l
DgINqh7b7+G0N3/to26rFNGJ/TUtUVjfl7MkZw7yLlxPziHEu56P4V8s+tkUuDq1+kFsw5aQaxZL
fEK9Gltes+EMfOc4S/XfYC1xneEdjZEjy4z2KzMQ+vMVvLvi2jNkKTdGidUGzsr5vVDSs5GgE11g
CVf92ZBGva8o6TVfoHXCPPYlMOTs+5abz8lY6V8iWqY3ouoTREpmqfoT+dQuuoK6CfNhwp4eFxEp
MSWynRn9gJHJSnieb+rmYekjd0/bDq+t3KsWwHsJNPlgEAKgLDr24D8ZKWx+sV6X38lxmzEnmePj
bQiF46ScPR7MdYed4oMRlMQ8MmtISCnwcPko5wWIf5G7FRUCR0v9a1Oj7WeqnTf7EfrdkYU/Yt1W
uFbZP8fL6O4gVT2nWLlsRr2E2grDfJ4PLe/a3aJlmLvZfwxLbzsKrK7WOjd7m9gF5U3YaR0HZNFI
6JpiisVs8rVG4nbDZ4+HMV6c8KQO5fisQklxFKPVhiE839F/WAp5IBDBxjXvNArAl7KJEgr2JsL7
kj7hrfR8BF9egmxVgdOwcFLKUJ+SZI6eaUOmTwgvb36Kl669rLa768sk+dWYY/Tdk+NPCg8zKcSz
NXbRf6Hp6RIgXOPxBA/vP8+0vp+QBVOQsh+DwAYjcIxCpdijOA1qBBDX0gdhsiosrf91Xm2OtEUd
Ajuqxd7ldJlIXxYDBSKGxW8KKUdl4xiLm1dgV20M4WEzMqXobuhBbYH0uyDolvOaJJ2VTrSHrCnG
YKhQgEHnv0qWjYJs1d7ytzwoY/ftijwjL53eUbm4TZKMsu1GY11WzfO27MP83nTo/R4sEvjeb6JS
k8b+YS4hqPLyyTi7fEHVDt7T2pf7kKOaKYPConN9MBM8auZoyzw0y777KXqIJEhr8P3tAWOo+a0O
ArLEeJIpQccaUP6I5BVPkwmJKkV/cfSp0sfwKxy2oLvjPAu+dLk1TwcGOu/JIkPcxo8AtTtyie47
/v6qzHwbxBUlkx1/A+P318c65OBJxVwnePVtofprGh9IHoeeylx6t+4eD7ttUEnB5QNszAtyiFj2
8R1NulfntQMDkh9hNbxrRSD2CUX0bD+3taLyMEvOf8djb5+HubR4JEeqfbaWfXdyVhJZIBBBYn8c
47AuqbLIckYPXx5PkzZ6/hNMZn/eXE/FZ5r70inWclUJGkYr+WVEFzAQ4vcPqoSqyPkTeWgFi055
0/mWlcF+2uDVtH46SeqMUqSX+9ar9hX2AJu7TIWN9yysYPvNsasPMmO8aS/c1Zl+VK3p0B8t+Hte
xsTeqzvRbQuMpxySJ0dsoZ8dZQy1jBFY716qZB2/M3sPUNJ7Uz1TBGSU12h8v8QRtZ+eqgDjb+DY
D3+Q9XtbTl6UVWBGfGe8e3gYuy4+lTE5E0Vk7Op7b9cTbpErkiPUQ31ZIZKbKKjVvshXqI8kLTXB
wShJFw/waUHVSvsQ1z/7remXoosT8V42JUUBxUDwDXEsQi6H7/cyLEESUCqqdki3WfrL4zZY1ScA
K6G7dtNMGIsmgjIbVt1y5/lmP7J9anB1xDBv/weqx+Imlv2mz7YWgrvAEg3zWEeGyXybRSL7tdv6
yUWutjs1xunW8GSSzvu5sV/h3qnY0XcMbS5nGqeKOru+8cxLB/j1u42P3crEFjFVMGZW4anZVPRh
cIxun/bGuBUTbD9+BocVbcUeckmosY1hKmmWyS6iI1oBfuq+3S7tlkys0FZedQWLbsfT6ITtfeih
PIYT7zlS++MA5Temd39bu59Y56rvK75OIt3HFpDZ4inVs8hNHXt8zuG6P4/F68Mzun59cRkCbuP+
LL/F2nLrYgkCnswYEdYnLnHAorryRqTjff3azFFVZXLbgj9DGKE4Gojm++4Mo/PWdJayUMmFmPvo
hGjZTEa0HidrWIPPSK39n6Zx1AceGWyfhxOXlz7NMiBYbaLSLYjMfwqpyXZ2Q2kxtY2b99CjGfzZ
oOKTJw2NE6HuuNHOkHIbu4xkZwsE3nRtzeiLI0OcVdEWj6K/X8tIj9m8uO13v/ScI9O4yVhnM9wo
f7J/1MuANgrupIz6DxQ8/oQaweFCuU0YQBkzR3xrgrUiyrVJ9G9lt1QbHJzih9JGYXnSh451ClZb
fZbdZqOitQIHtymvH47UamHeaR6xlRJVI9oCjHT4OSBkRJq1Oj15Q/6E48xy89W5AJAuVHlncUEN
2+ql5LFGXN5YABXLPMZIWvxwxON689xLvTn2eJFOsD+HUBpttiL2iVK8U/Y2xWhmnm92IpFKq+CA
dLF9gNdvUVdar8ilEGVUy9p+VwqObkwVU+sdTgndiL5KN4ieWehmZKJVhDiyhH/Gyto/8nWOEskv
rJDToX+YTDohIl7Tei7FCfB/hjBMjtpnllCV+pXgQfWn9cvoH3qg6N6bA4BkR9PXo9NpwiSPk61e
i8rbXfcccQ3eo6Rx/QIR3HbdcMtZn0ja6v5oadX2E2KMQN0t095vz7Uj4hf4zmnMhJrdb63Gg+xO
Tc7wa0T0jeTKt8mOGyy9PRFgGOq027zmAZHJKgmAH6wPGMIa3TFC9cwVISeFq4f+ZRJW9KVxzk3+
IDb01lOL6tyHz9TtI4J5wEex+cnfScXASh7KsmJmpZToD7ebmixWq29dukO1Bv3qYca7YC33/Tws
zjDkM+pC/wEypPy2xfD/p30eBTC8V5X2aV9ayH1Lyo7YAq8BDmJqfbPRv/YnBovwNB+1vZ9uWSRs
iBgRKxRrG8RiB+k2FnuMFORVyW3/rJZJPW9hXInTVm4SgiCcZckmoQ2b3gW+DxKgLG/GQNAN7iuN
9C+1l2TC7L+n+nzo0e/mL2zdOeeOQbZWbpC1dY9efIzyNRgavae2oFlAuK86J926fctDyZB7C8Bp
nDRcYbRx/0Z3cWK9NoKJEUH/VMW3dE9EcfaJtBSXPYhtPe6rUVHqcYRAGjZPQ/W3YTE6pOkGnrnn
ufCKUY/UQghY4aI7lhzhmL/3B67bgfzSbszOUTnp2c9CFtYBfWK11ZwaspPfndUF1mFQhV3Ut10D
pORyHc5E1k3dpSTx+rUie7d7mP1mG+mpW32PxkV8HJio3x995TkAVg1lzZasREJJHXp3ct/TsVNY
Ion8x3jT9nhenU2PFzE19pGPK50wSBNAcOqQisSBzfbcRQbIuFkw9jqEWZPTfTEU+SwXzY5eCqdB
+4IUvyZnFaVlfR/0FpxQHdUtT0Ls7Y/DiI9bgRBtLOwmnCbG3Vjwp/T7/OkvB3ofoYbpmrgCVpkn
Aj5cczeWl0VUCDHn3hePieC0SCvrqMMU4ehcPsfKaRAMlYeffKsTYm6KbiOX4DFSzEIZ4R2Jd137
ahhpN8Je5fUeMo12iJceoJun6cwEu70Em48+rfJZuE6dMnbnK2VrWRnVpulfHAFsIbpfVwq5SeIx
C1AzlaeAQCN0J709OdcNdILUh5hKokgCe5+bvvsbRfBkBWFpvLyRXLafFjC7RzVk4EtRYVbHaUJq
RiKdaPGy6hzVf3ebWtenofNsB59FDtfCqkUAMS2V5qQZK9Lhw1bEHwblBA15EtagH+2OtF+jG2Ce
mBDmNshzgczKDf6/ju0uP1Q5BJkODvWMy4PYC7bTmzkzZjsgCNQ69o8j5JFIm8Rtp7wzxMKmhuu+
8153x55DvqLFWK3QOiuqmjotBOXUp9r4N43Brssnf1cCdNoSdZlKW6sfWFzPL3qaV8ZGgk6bTCC9
D6AsWZRJg6Fr9szrtsFcNU8zYO5wlD8DPvKb50Xr27CQFVWMXAgYw0ghNJ77aBZ3HkjJI0jWhqeo
f3NYcDk6nmdtuvYU1yLCxv9odlZwUD/OWbXbdpvf9vihTamaXxFLA14RilV3GDm7LeP4tpOXE0+E
zqaNPyGeTXyKAiJDWTJiK0RREg3Oht3M0L5Zqonm61YG9sPobjHQmsMm44LuEewgmLzw3o5YwmK3
QbevZLYvMGzRuNzvnYp4qUGpvrrSnsITADT/VnYcqhngxPq20neUqbcmzTOAQhAX/+PovJZj1bEw
/ERUiQy3NHR0zvYNtX1sAyIIRObp5+u5nTqzbXeDtNYfi8W1y3vfbcfnubHF8i7tPLNOA9WT4Xcz
ecup6m1tQNanufhZYcr0XaOJxIpRvztE3ptlNRxSaykPFmJ9+WvST+X9iVYsKkIYQECqtHqTxvCg
Ew9UIgDUtVvvPm/arus3jzVZA8cW+vqob9dHpl1roHdDBwd+S3s94oQYz5VdZ97RsysLka2/1YkJ
IrYkuHTrCu6JfMZThs1p4e/RsO0poN1HljWcLQbK+r8mc8QPmYOIj8jn9e5TPExA7WuGg1ECNYWH
cQbW3o1k0AzQtNWIjFxI5x30zNRJS5z6Ag07uT/h0GInQTaJetpEEP05tK34SrUOvVtdTdv4PnPR
fXCNbGHseMTW7VBzZC2kTu1944wBptWzq4u7iY01S6TZVeuOym8j4Gsp56PTQhehiMpLL266Dtyj
6VvxrHM4zgO/DEpIFpb2vUIS3MeguVafWLQxyYRFoPrtsSvKP8NLm5+yQcFxkL1vD7GiMPjJLWDb
pN7Y/21gE3eAas7XN8FjTWFwQYXzLgy37V4i813PvN1d+1YsPiKuaJ7U9AVM0g0HB4J8YUF1BqoI
MfYMr9WYWfJpaF0y9UfXQ1vvbGH9L60d88bWMxBR6TO4xnVAMnyazaDJ5irM9YIEsdp2cqvGp8Fv
MHpwd87nxpkawvmNGokkjCHvqg4dTmR7rDh79Dh4D7lXLUjZjSy47W01BNcHZoDpEd4my11m6zD/
qOWayYgRkjYG2BuTfKGCb4MsqOxSICnUp2HyO7TsvcdCkAYNcyhlWZoxua3XOTYcHCpRMJp6ZWKx
mS34JayHBXZpOEyFWF54ufR0lHKQ4pBx8R1hyhBSDd1g3RJzaq7fE/RBmvAhIxR1SKdG6zSO7U1Y
EmwSmz770GnBauig+KHWNlrUYqEWk+a2/RscSgjvLSqu0sMES+fctEsd7Cs5WebeIir1Z8atfgvU
hBh7AQFKXHllevh4BaSxP///KJZTDtasxr9BBNtrqZGyRqYei2eHvKs5FlWv743VWdWh8Srgv8aY
a9J43QyMzt540WnxRi8Q00Wvll1pOm7z3fh9BwZpdukfIEuJucTqpnLf9ThGdmXBQ8aEU2YfeSUg
0ZhZ53BXNxt4i/TBnXeZQrBynldworHuQWkXUwpohhZcnr1Q1tVRwmXZD9qYt3tMFrjL5sFbLxU7
OleyGHJu7V7kQ7ThsmZac2rMlAVoone3TJg8cNtxIASdJZ4QRixVbHI7+7dTq5vutNJgibXM4ZFM
2K+We2ZSWUayADdmscaNCPZLzjEartAeY/S3wolJbvOtuByy6SWQjMxns8xZlOzZSC8t9+VJ2N74
3vYpnJxN6wg+flkjQBsCTop9aljifdaMaFEtu/HZxZX3gBMe/KSZ0urTGKb0RQAhg8OtQ6l2Xaez
H7A9tqlyIIbkVTAT/Cds0FWgOyZ5KNdqfei2deKhLzHHHALRCC8uuZsegV1c4O0R++4hCFL3dbVl
Y7yG0k4Zh2s/eFeq3T4UcyMqi61g6prchdAO0RCwbEwCaaE26/6u4kGtEj/DAsleNnvFTZb1K5wR
vxOgBIWlZ1ASV+ydMRDja+XWfnYS1ZBdv586xzKSLzYDLJMdpIhrU+Lc+cUzYGRaHEmVyD+xx4gF
HK7R8IculqU9Z0TT3De1cO/ozinQjxJV+FKXjfHBV9OsO2Ry9au6cro7ZWf+70RN8p/SgvF+tFvb
jYct0NXP2AzSvZ6g1qwgjVvxqi1K+M5om7fmGf7dzTh5hgDsRhJP9aN5M2HqUq9j/JW5yaBWCmtH
HNmEIGs1aIyfgrK8pP5kL09Ib+3zqElrJDgOZcGxaVqjO1o9QDzTazA6e1CEAsX4jGIIKlWGMNLa
+R6EXXHPkJZFpFs+Dw8EIOHylNjSX/pCiP/sPlvPfWaWgJoV3DkSwW15wPrbPiJXyxSwBvkyj07u
dK+Fsoy3sa60vRuZO+7NXhjpse0N4xaNZzq8Wg2+u5ig0ulI7z0gtlFP8okp0e74+rLJijB4i0vQ
KR9ZbsgTFFmgT0QGuIs4+vXoq4NdZGt3cNZuWpJMjshDg3Zw5UNIT2nxaatQh/cAA8t0qzXDZdwu
3iE0SPMYRuvL2aT1DK0jembufnUPeSqs4thjbFBXssv6o1QjBUNt5fAIPFbmR0SNxX25blP+APgQ
5FGxefMv+f4cTzlu9cWIiOkrxr1TmL4Cp2uKbdenPjd00+AO27VO4fiHdQFoOrq167dJtdrOoR4o
S9/nGX0anxbRkTkhWVLDOUu0Y+BbQAHxuAa4vFE4sCLG66zy8lS1Y/fL0Z29bPZgTIlZSaiq1u7x
yUjamf8MpvALsvl1viifrXfnFDMhb6O52clstW4Zd3Ugg/1GBCRuigXEvir5XGlM4QZ23bWeoHlr
E6OrmZr2Cad68Y6GJCgxWQZwhQxAafdirEbzjWcD+qcFGCUYYB1bG6OIxudZKKUuVdaZpDQNFBoe
5h6v9htp3fMAFQaGDXevCo8h3nUYlKsVeVDt0J6C4G74LwM9X1jZmxJ9OaZl4HHLQJyIxwBJbmda
/Cp6CYo9xQSti/J6CjOwMoFPi3F0/IBYrL5sLgGTB4yFGhGyzPZuRyzuVSHgv0BD5HcLppw8aqrO
UYfAbRHfTt5mQ30HrXNjMpn/WY2/mvstgF+IOoJi/utZ7/MT5Fz5axUuqsRsmqZvDpF2QWPPGLrH
Jqf+FWbhB/hcOHQiPG6WjtYNQ2xcsRfi5HGbFGLZCf0vbLI1uSBFHZgwSbX69n080xq81d9JBr5L
mg0BlWja0f8xCqAhU7PjhqRcNKo52SglnhpK6nkpq2VxwSlL9TeNIvh0RiwPBCNB6lrZwnsfGg43
Y9v3bXDQq0DSmnnN8g2tLbsj4jnvDv95sd5vA9KTI8s8BCOh89uIi3IQP/jOAMfwKWTnWuAlQQhp
VtVuye3FTDCwYsr0By+4mKBv1b7aQqyGJBCg8XPMwPptN9N/H3U73sHTApE3QTO9DrzHNW+5V18w
wyB2a0ZcUrK24SzEWhb3c287Yr/2mcNRkmmU9jni7rPhcuPEtIXpexLC2++gMJ2/te3Ky7biB4Au
cxSMHqbHP4rd7BebvRS2lNojY1/4A+Vb5QTKaNnNVsfTSP43esUM8Q2/ILstkontgbda/4fikfj/
voGJOpZm6x0ZAAhSaJSBG8noG3SIpEXKOO9sy/0MWaPGWGZuY+2cJszXoz1s1nSaq7I5N64o8l1m
NL5zhPtW9S4japD4CCW2/sOlDcM8ISeHdyfdoEa8hGCuRwrCgx/NfrPcsOUV4dlkRepvJyTIj2px
ao8kgrrgPg+YbZNAEMkXSTmtt/Z8hWBMOYd+PPeOwz9i+E35VWz4WA4A4zzmQWka+olMIkftnFSG
l9wwroBb6sl7lz7FX4GIRPB/L/yLyIPsi00g3CJ/TivvRFRbU13aCjT7ySw6ozg1my62OEXRj8C1
aUwgImwuvpRt+aDLWZoRMI36qsMQ2slpGljE2aSBMBkyc8rjErf5HSZQ7IqslQ5mbW9ebvBYwr37
DB5W1Fr1iCR19Amm7MvaWWLLXEqXS5Oy0l3bj9ONlfbFjxUMjvr088X8t8ALNTIWdZc2Cd6j/C4A
3qoOs1pDVH0UIIS7gYP6HjGGbf3H+1SnlzpX1h3nZM7hrNx5uFEcCBgaK/4+86YCWrPPJUFU8uTC
Cd7P+TD981Ej/Qh2yaeBbEUnWTbZfwR9kU1J7gzN/NQg+I5zbLe49jtaF5tg9MMzZZnZUah6hvXM
dJ4UFlnBsY+iOtvbqRPUJzDXpqN1O+T05ffXC+PWXL6OYS+G+6os5MXn2VnhrTqwhnSi9uIwAgIT
GFWV1c5EUY8nj0D4N3O+Ch9RooevTYCPN/Jmv/vKpty5ctCS0jHlUYO3C2GRi8hxy+yfaqBkUE+A
fdKnAV0Rc6ksz0p6vF+FxI4ZGZxr+pTKdPpwmVcfMrNSTA+ONf+4pp5fFkn5BkPmaO9DLFpfUhd9
HSMeM46i6ct/gR5YyEu7GSLYLIsMdaTLdpxDYk/71ClyFVPeLD5QPKl/hiv7C09Ex42YS/+pbguR
XiyKDy7Emiz2KQtI496jnMUSSUzQ+EQacrvFGPcwpLTkiaQXtickN34N4R+tEA99pC1vtNmDlPsJ
KRfmR5PHniuw9Os3YKR+usmQ51V7j6LRibhH0fwxuLs2RQWhJbilLFLncTsEzlGzAWGj6zuFJcRa
Mmsn5VWtpgpp1jekz03zvgwHGwa3qdRjDQsJNGTKAFn/krrbbSMZoZlnRs8+NZ0VKqYWq0z3qwtQ
kcy+ae3J7ArYi+EgEMeldbcrsfvS2lkOKy7P1TJO88yAkswD9FQkwEdQFFBYQdDENCu2LZKS9GWY
roJwy+K2IUm695FTpdjA0GfKe0pl4bJsuWiiaOaJprSahs49udwbd21F7ktE5Jz+mue+ekn7Zq3P
1dqs932ZjnfMwZCVtmOtyCZ7p7tJ0Y1isTbSniHcNsZ7C6e/ha/KnS59o8LtDff/dueLoc1Z/S2U
0wyzGsBtCzCS80o8LT5BSHvD28gC5lMJfCJeOIXOMuC2P7hDXc17A6qRyxYhnUzIMajv6fzlpeXq
c57YlZ3mmLakmpDB1TUfukr9y2Zy3EcMtvVbZ8v6diJ2WcVZlQ57trAAIxsgz4lBFwVTqRRJ+rSX
BXuXMdxjwVUetLXvd9tPqxxUE+3mdvFQpOkdgSZDdgNU6OZyp2sR8md105tRZu65xeTNpwqFdliq
1ZmSHhHhGCngUoD5wrfqH2umYOAySgxvU2QUzqLeKyJW/qs7G/WYMZiLhaedyPt5ctwlapSt/D0j
HcOPJESgjMgm7KDLyhVdIgS9mSX1lIqLMr2rVQijn0RQb9jIEK6qx125IDvHA2c5oLQDSYORbpfV
jf0rDAMw46T45/Cpb1GHEmm4M1a0Ivdt6Xvf7dDaaPQZEHSyOUso3rnh2uC8ULy3QZ1z+Eb5ojT2
sMUz0EO4cjt7JXxMExnzNBj7tmMijAfRcYI3aDp3Am9/tguRL2If5m7cLUUw3YGXh7xYHXPdXpf4
VK8J5ot9QU5FuTjgQIfksJD6J/XGIXtFOZr3e5fnKN0NqiNdKIDdwtxfjhrnLQbC/GFMrfYJGdGE
H5ZdMNiR1RH+58xjUJ58lU8/9bLmt2MweYT6tLV7b9iua/0ryUFCHZ2jVIla2I0xvg7tLAV5ifFQ
T6s3kxgwX11ka+Y9eoIqAC51owUItca+f6xL3PP8sAbbWOAtRZ8ERec8pVcrLBO3cOqEHdbBndwj
zcDBlCvxiLgCadwkMnV39R2dlhqpB9BKDcJR6xx7UxcWXc/q3fjFgbEJX4Ptrc9eSz7q15rhAJum
MKgfVuXkzSlPc938zgaof4SFAnJfwVP3R/S5/i169gFmrLPwNoTAasBAacibXyMdfIT9Z7DR1kju
j0cgz7v2cY9E9uquL2DhzqMe9fJdwIJ+eunW2nd2KTfCbNiAAWfapmYK8Ks/M8vWXwGHk0bDNvbP
Jb/QFRWB/Y3LHHciu1ghPnrlp5YdUdES8GpK/toJyqytQ4jSQbmI9pmToG+JO95JIjNgJEAyEjOj
PChHtDvscQ6Jc7Z5ZqEOnBk6P3OUXBvhEDF7iYWOkFtT2Ns3mqJpiylgDoJzWQJB7hxHL5eu5v5K
SqvMOsKpLGU/e1WX63PQpOM/BfOBF4pAlbero7UgSqFY7jgRmbf8gst5r/Ma2Fn3bOukbaCzSFBb
5fVXbrScuaOQOjzJfjYf85XYxaPJe5NF2VpOd8YYruMuJHqBJcPtmfz7To/Tjr0e6yicwIx10yR8
GK2/an7NnMjBqA5Ld0jshq4qorwzfGH8JSnwl+VlNwOir08fQgNSoMhJHncGPw/jjKyUYidLuTwo
GgPejXrd+pfB5gnhKeWNRxXa1uMrC7wc330PaToW2G14NYjpeQfquXr3u1w9pFnJXwNNOt6QzNFR
okNVWRuFzeA+k0tIBsFcyI1bgeUePSTGg2AXShHch+agMYAvqH0neINC9TeObwcoNcxseLBT39N7
k4yKd8oovX983LZ7dNJNsLD3+Fb3QpeLd0RiK88m7aNqZ/euCWgGOEAw1IDad7dRMw8Bztob3IbV
wjo8qYB/dvW8Nbh0ap1vVJZ1/XkuUh8GLSAmZgeIFACNgDxggeV/ASKCo1d7fAC4hCa6p4odFpAR
F1cptjlmgiW6I18t3rZ1ylInLvscge6oMyQAQKmMrC2xyWgFyEszkwU/0AG1ReclBlY+hgJQPhFj
sLTqaGsczOS2ssRj16c4sTkiVYL3NTd244hGYVf022bhIwqkPs6zx/kiK5XJ/2p2q4HMHSpno2md
28983UJ1RNvneJEYuuyl8KbsdcIED3fphoObZEWj/wFV8XkFedl/9pUQsEOYSvwIH5G+gZaHFRj0
ShCXZS95cMBb2P1XjsRUE+YRrGk0Fg2+jxSn6Lof1TQ/bnTMppFoUOySeVKXz6TKbOaBeHYMaanH
13Cu0smaK841cY03Jn2uQpdkuOcAd3B7LiqfCIKGab4/sLXL57XneN9laNgG/gGg5MTHyj/vq4bQ
lSgoCIOL7TxMn8daSPPeVLV3Qg0wFjtydrI9CcxldVybfCguiO640HqUrOIcEmqrIpizAX9GSH4g
oiTvABup9Y1JwJq5C/SkXvrZCV9MTNTOXvPiXE3vyjiMbdFlBx7P6yk/GppTemzLPazuiHposfz3
3quRGfaLgYBpcngnw9FyDnM3oteoCqsODpPqRy+esZTur3QtPhfsp1eE0gEKxeAo2v0yzMGToRWi
j8JphioO0ep/riR3+XGFVvgJJTpsU4rjGCk61Y06GlvLrQlEydEwL1rj6TFgSkJEptiyGL8KFrXF
RUGIvWghl+0qJsw7s5PRQBzbz8Sd+rqojawBBEhWdz/zs+7MDf9EQniGkfFzq/64YpkyLkC0trdb
cKHPSHNL95RiUB3jqskBTDk55jDCvfb/M7gLiodaWgCfHexUZMI1ppd5HRuxHyuLTATycWznt/ed
4C7oBj1Dx5Oeg2ZO9q0Z4V72xa5Iw/GRL2+qIDMa9R3SA/zRIujxz76dSnE0Q7GGjM2W1dzYy7h5
vG2u9YW9y3/jhi/NZETxybZbmOG3qQ3zmXAAtt9ezeAcNcpejXHxJ+z6zdrVxMmM5y3NzOwAiB3+
tl7b5ifTFhnB54Dwxm62x3ZLOgqIlhtCJ+wiZqBiDq7VpN83nTp5pI1AYWA2chMBS+Ays5doMKaT
6dUDr09Y1cveVpgI4jYD3U88l1QP8vYo3oX9Tw3/maQGzBdehvp2vwEtAuq5i3MygYBbiBiH4DWX
LMXzSOO3uyNvjJyDZekXSv2EE3CEIFh8lN0iHfjoEZw7RyZ8sQOM7eTB8orGEsaI4D7LWP6RsJK+
2p7RFEfcZNY3ZBHBnIxnMzGco2UlK9ibufOCvlfwXC7m4XIqyZvL8clwl4uJwil3umZQIxxm4PPR
ezcREcDNn4O9S519l9lsJ2uu/oS2L/+a4pfj0+S9Cln6yR8ZXxm2+JYUhY1b7Ky+KT9F5/ULorWW
QJQs3+oHO6QS8rAwBfOEgwvUT2R0KrDKzQFLKDkWPowKzfkReWxPnmTtAyjSPtKgw24sL8Vr7Au+
9Nnko76vNNTEicGE5nS2qaU8I9oR18boqSR61K3yAF9vQHACpmzov63uuMk5LLbt4ldjg1ek3qrg
Duvs0NwBQHuffgcl92KQAhMkK7gdP9BA1kWwxdZijbIruR08HKpgZWORdd8hssdzjXlrvUHmJraD
PeMbPkyB1tM9fGp6Pyqv/BbN0BdPiMDRLfIMrkCUOI3ZIjqbGhMxTq7/ZQP5yzOOuULGfZ0xUZR8
gQqDp4UUrOvVYJxzKxVv5Up957EcF/ki1EDEwaTUjI2gzPAJBUFRXfhgpoewV6pIuH5U/S17Zp6k
N4qtO4xusd6iJyd6fDW195GXyAsX3m9e20z3ORJYP1vum6u6EgQqeBLEU2H3tWy570D7ZygXCISn
JvMQX+AjKMebMrQXfy+Mujlsgg0Ij67oiKTg27iYZjt1O/LQQi+ZpDMF+4ksVfT6Lmn92C7k2Jxm
O9CfpH+2UBQ2/NWxWUiGTOaexeYoCYVIVhkO6j50h+bDLbbyPSAykB3ITNeXdZNS3VgLcrqEsSaw
ksxCvxxny5al8RCsqDBzApl4NzK0WiDLJkwRiyD8/hJYyAhryqpz4oO2y0KA0HhQYVY6Oz6/csLb
my08rEo3T5UhZ+MVeTHtu6Gkq+3GpxMzTVAf5yGcmWBJMue5qY7scKW+7Y2ufxCL3U7JNMxTgUpB
5m5iEn/5UaLMKvZ+Hw7jAXIlp9w2ZOFaWguVByRJzUW4GXJKxrBrb2xbtQ45Mv5WHfp0sXiLXVS8
7B1GPf4bwgX1VeuSAYgFPQwOG3LGPGKfsNgnN7O2CX8sB/W+cCch9zCNoY4wCDWwZ2DyCy4rR9bE
XvhjGyFptZcH5kGr3ZEJCZAblMo9WxKB92nSai5OLd8FMAHS1/YGJeg8JxsqptsymDL3fh7KsLyd
l2KBjC775YB8tPiZDcMXlHZJvjTT2qwT6BlhT5bXXF/w3nD/mnzqlju4X1/v+6ruw/Ni4ASEPJgx
gUOtDVliEvdJEFbviDdDuSNIyOYNXP/+CthDbo7ENuoVAW4Ft7561AyqiYKhEeQFbrCRIG9WZt73
bZjN5JR5vpu05HxzJAxMXXuzBTMisYhgvs025h/UGu5fqTT+66CW2I5tpdZbfG/5D1NIW19t70Mc
zgv6v+tZHrP6LLCy+ZI9KS3BdxFvgAgKLWwJydboX/LKim+WLAiklHnv4IMB5De4xXrKt1GfjbRy
DNX4XMyKvW7I7fSx7Ez1Mw/4j0lywFiYlGZP9Wteb4AaZmCSCe+DdoZkOVjEbAUcGlxE2Bve8rpT
wTnN1Pi2Ndv2TIgG+QtM47+YpRSHj0+/MSEMfXi0e9RbhPVs64soO/cqZlhRBHo8XY+9ncsjlVrZ
A2sTBJQ3YJw/V27PnnRNHVM74sGIUXC0acgoGCbTP7VDqX/GbsYiaWls9eTRdniXAtCH9ShwI7Rv
bUUI7f5aEPbPLZdhPDe8uwfcyulwWYam/ANR7AXiMnrPXGQaA/GjeFD+wgm3FEgeSl/e34zBewpq
u0sIpVNhpO20PoQyzKiJqgFCzouUlQnpt1ngti5OBVQzbXlHVllW3RFSw1GsppIp17OBfOOuYmW8
LrFTeg4ExGIirM1XidAhmbVug48ucoiTRZ+Ju324U7xpX44Oh5/OV+kNwT8CVfM8oAfp28685siz
2TDbe+WWbEFuPpIDjfRJh1X7iDoCirvnaz72RIFB4LMjfgn072WMjJdgZ5JjiV/f0tYsE6O0vT++
LG3uGjK485NTLBZoTUsM4i51q9K9cNWN2YE8Iic/4KLkK+C/nI6BbCpuJtf2+5sUSXQPLb+mPIJ9
E7znzCj6mAlirM2mMX5dkZbbcWvGwtovctzU1U1TP6J4BYt1ZmP4J0gIspFpDNtfXROzd0t8i7b3
+SSG/wiyz3/ZZ5a7AmnjozMrbH9NZbZvZWDarxx64V0x1sNHiE9yTDIjDLDI1w5urdl6zxgk39xt
m+coIwdhYE3bJO3m5GCfSlRNKOIK4XCdi3Xo45I9A1d7EKD6H9qRWObUSd37Cpm9wREqx//Yl2Ev
q7kw/xVoNL+m0fY/RTvRF2FKwo5YtjP3ubJGhFGKDl+uqdKbL+RjefauAphQ4hNKrE5PSmXBnNTA
Xs5OYl7We1Au43lLi+3LElrrmIJq9xOYnMecUiI2JYJn9cNKjgERBgS2QH0jR7p3MoDwiCHGYlRq
zOLO6NBjRuGQqTkJDa8COYMLintdBCOEOgwEclVr/nVWWT1Q7puicuYKI6kqdXqEcymNyzvXnxd5
QxaneB0m5gJjqlKKZKcF6FIE8Gyz6zfGLg3t0LsLttAkdbN3xaeHz+ER9U6e70rkqBSQNrTIk4WV
jkcYEWz8TWcE7zSp+mZsMAPuATPJIhqribARSp6WfN9w46EbQIu3wx2lZYInDBzTrYlie0JuL/DK
kSaC+6wdYa6XKxXRQPJitajwF82bZQ6HHFnBNRGgr9i5CjjgqHfhBkkOQzx2Jr7QOtgUuHb3vS8J
fECeY1iHylzoV0oBIG3U4a1Xv40e0VlomvnZj9rrr9G5Nb/R2unhJysI0IG4m832zCylbuQ8mARs
LHP7u3qGuLHAaIDyIchv7dJqx32whiirS15Y+waYcJOxa7chp67NjX1nrkgmkq0ujHrfVmPwzm5A
LZvQxC1GEEvcpcW6EeHXST0QFsMEOO/rYGPsTu1A6Su3nBWxO+NoiB1pXWlew01fV2+t/oaGKf3P
NZn39iSRmuOl7gi4iQj5IyN/6mARI0duyksaaiNnOAagkygvHPd1zlsF3xBYYPuyK7CQwwe1P6u3
1QvpjGU/xwVm1ykijaxz6aG3vN8ajd9Fr734uwqLssic2Ak4fUAfopF0wavnCMk+kbBr+GzW2VQ+
zEYw5peibz2MfJj4eR01ptdOKYktSmfDoab2lUBRJ6zYP41t+y6AdAi/U9rcq8wbHCCdwEEfOBCk
fJt25OhEtLf31XH2XRAt/GhCR+lguM8FccE/g0cmMhEu4XxfhjrNdq7dc8KmBe/v3s2RKuwr7a5u
tNqtuiNtF/7eIJ+F/NhFvHu93X8PxJCjqLEYQw+BN4lfSZtRdcdtq+4wM1Hd3afCHBNDpwKhdIVB
kT8gk+CfpHSfg3mQL8SfwEcRmadfW6ejoBM70PQfCV2diiYKGn+1o0QaEzsBkUHiWfAwVF7OdMBp
S5Zd58i/kFeQ9F9rkrBOzuzdzAzAeJTy0f+vJsJ2Im+K7JyoYhX0I1KYOASaSswzjnuNny6Edj1v
HeMGq9fCZEA2j/fj9Ui8e6l1urOqlNtD2dq/RX2OwQUlUviOpjw/WrogjUfXM1Zk6RLInfB9IAkh
sHxAsLME/pVmy1FbmHZXNveibq3/FJqA9hQSGFmTUd6LH5o9DHu3Zo2NZbTxBnkQqNXvnGCph0No
pdu0qzTcZrLSpCMOqO7WOy9YRmwrS2YucV267b8qy4rPFCHjq+OFC0Fvi+Zl+qHNUNQHsp/GPvJq
kQnENuP4WNAXkR6lLsvihNaBmRqR3XAKHGUSIoV8/H1piuA9IFqf+WWaFmQv9UTKtLlN/4raZlrf
hh71XuWwciKIdF+2wPEBM4nlwoboUrUCBzOU+b1hmO6rEVZ4gY3Sqa5tnmDcIwkGHlqJWnvoiYGc
rmMA/c7q2R02DsW2xWkH29lP/d6bGvdzzFoPe7m12S/ehqCQxoRMJBKeGqUG2RoW3LPDdso7lLvk
jWK0iJEj+5guW/yBkYAQLRJz9YGZnInI2yirOVrjHAwsmclnGjltYOp3k4/o+w4dyEBeGSQQydYC
E4RV7PhZYZeIcS6rl4ykkZSY6wXyEe1kOCXk7eI7SL1ygY5Lg7U+ciEXWQwc4lRH20ZNl7TWZH+T
/auLYytyxNi5P9g3pNlPZTyi4Od0d+iD4GEz7A9TZ95Lym4bJHZtbhUSJextse2j5YhR7TCm4mBU
Nwt1KW81eojvUWmjgfoLnNe6XydSMvBeA09krflB9nz1FEx65c9H5XUbEkWh6VG+lNV67oR3LdEB
hP9rOFtXFG8qDwhTnFowdyKw6dXwg+W1nsblo9sQuxuBLJEg99t00cUCxmw7oiALF333a4UOz7os
dBDgC2PGusYKYLM60MmkH8zJ4gGZkdS9rK2tqCtUfEpohrAvE9I4o6ciWxwLhoeS09gjMCJXaqAE
8Zn4ucz6cr0ezHym+usu5xT/zzEza917knDqWwN3CVjxGgaS45WEd8DA2g4enCrHfjBi4OiSzcqx
Vcp8tdc4Q4J54kYZKwJJFcrp3nDcp7F2R26yisupxUM6RoXVGSXzpKfP3lSEYSyb3GdIISHGTvxl
mL42f7XfzHxtrLiHlaWja+oCHuuMQrv4f5ydR6/cRreu/8qHMzZxi5k8OPcOutlpB3krWWFCWLLE
nDN//XlKd6JmE01sGx4YFqDqKlatWrXWG1jpiepxDqlGB3aUPU6m0AVFFtdvv4QD9O0n8pXpAf6y
1h5rnZp+QEiAYk/7Hj1w6LzFC9hPnqi0bsOPPV6hIL67QI892kEOhXmfmofHkyr5rKD3Ue2RrJzs
Y0mP93MeNtaI+IwyPvxR8TDhNUSXyU5NbhlRINTR1xUi5n9UoTsMVZ7iROPomXiq8RH5pqthTBU4
E/ROeh9uAtLclf49aCGdQkMDvoZOwRC8K006Ori6xJT78gyNBsowogXo0qEL+JXSeOe8VHWYd8+0
sjVy+KIO/A9qN4rZ06LZuMA1ijKYNlWY7/5wB12fcnI7D2xN/EhfwUU3nK2eHP9QSyoWJQVCL7R9
6x96de3HXI8jmUABwxIwkz/9Mc+QGUWvw/61Gs0nrRWAFRXQrdRCysw6/gF5snWF7aeHwtJCfS+4
PB9EggnPOQbDPG3YQq34GWnSV42/xRYIVUjPod+csVQRIO6il+0eTNKE0pQJyOU4Du2on8cuSJ9m
MHZfJz+ZLg6FA++//vN//t//fB//O/hRvPx/S9D/5F32UkRUvv7vf61ZDBn0vknmDUO46sLrcCCn
sYl1PH1gdwBdQpKWcp77eH+UNdskpPIMQI0gTFxnYQEYxFONZRCvJ0WjuYoK40+la+s3vDPGh/sj
SQ+tK+NT4gSoc0PovH1MFvR6MYc4DAo0tbCUrZXocZg77cRlOuwNBV8IM9P/rq0BgXMMNh4bs/t+
f3A5jcXg8huqtoHVq0VX+nrwKuyDBB4+3hF5HV9KEeFXiVTHsQlaGIJGH6LBk6SH+4PerC1dPzp/
DCcA1Gnu4gvOUzm0oQnqbW668i+hI4ydl5XyJ3L40Ws9FZmYaxq6o6Pvg3/Z4jPSLBtb/A0gmJVl
c8xtN/egqrbe6OOq9NpZGSo1FdW0DZQJLbEw+TJ8rS/RwEds0rbe126cPo969dPI+uzN6wfiLWng
Qq+yjGJhypaqlgmwCbUAdHKb3UhF4E+NqHqkBw478/5YNwZwTMZwMIF08dlzoOpe7w8YthiuZK6x
t1EbRUt60naJXtCwACW8wxCjf+3hluO58nMRVzS4ctfjxWUbIHTGeDVo/BOaj8rB6Obs7atnha+n
5tKkEJQ2jMWnyqpg5jZ3SDixI9v7ReweIYyijNsKxE/0wdrwRbzd8Ehr23B7Xc2mI7Q84qoCDzYT
YPBS0TV7zbRo5lbIExmDM//16qnBrtRM9rvNGhqLD9bL0kAWYTcx56n1MS47Gg52afxsESg8gVcN
XxsnbQPnc7B8lAc4YJqc+m9XgYIfABckKDoFMd7zHBRk5ECo9tzeW36MK6vItsDCDokmA3bM4quh
cdBK4gKCM+iAnjF04QRQndnDXes2DCbXh0KJVv7rsvOvZ6X5MFPgEMmzbFQ7RYvExQdAWCuxsRGg
Vg6YTswgFgK1JfovvlepATIcQ6ZSg2OAocsDewjG+BSaA4prcxW/PkoxnisMyzJdlnIRe/H6GNLe
ZSvmuCCfxkEPPAPPsFPbxD/v78TVNdRcHakRR9hc2NdrCMkf7xwbYnhS05afu8A/1AUG9fEY1P9m
Ujp0SsESWqa+GCogpTfUaCRKDRo6eSgFXEwf2gXCD/aGa+TtbY2/M7Ke9NUAKOJpez0roOSAbnwk
hdHCyQEzD6jmHAPycRry2IX+HOoauF6rKXRBZnDJD5Or8+D9F0vrCMc1VMfRnaVBe8HjPa9HdB40
X6nwQIJtTrGyPgtniDcC8q+/6zpDgL8sMLGwBN1fTV2kJyLI2oKGmL7P5zz8rNR0cHbtiLVRCcrs
TxGmyUtU18YjzbHmCTM88SdX7nyg1e5cgOLYP6ak7H8Ay84d3vdgs+juJ+c4UinuKtBfNi4seTLv
/dzF91EUYKqJ5ej7hH5FkId0YP0R6wOMLg7ItYt9NrURWsMIhdz/Jr/yznsja9c7A2UUKC4DIzeI
NwJ4QFkuc/60KJztK9XqH10JCaBI8NOv9fpJRFl4rjp/41esHTqCP9/LkoHLkX/+WziGPGTEOuge
mH5oS/oRGuMNcP8LIuHVxlDyUN3MFwEFTjgwYMtaHDpKLnEHdc/Y++1XE4zmiaZMTlsXHdkSEaH7
q7s2mC6NRUF6QH/QFjmPWyatIfVvaTvmgbovVKN8Uuy4PpnDmFKLN2CdbcxPXVtLh0oBGYlm2drS
zdiFY00WgQcnAi4N2r54EYDA9suLTbp+mXD7AoyiWUfkAoeXkpuCDheeAAdKI/FHRXOtxwnUd+XB
nxHHimL56f6ayKth8QEgFavIpzjU+rhCrr91Lpe/QEILVBzESqcCb2/QejvcH2VlFbiWXBJaLihN
iMW29ueR7iuyB/tmEkjqGgik2Ka2g3s/He+PtBJaCd8qF7vGiuvWYu+mg96DtiP3oztUX+Yw9y8l
3Z09ZRTZgrDyU9+oIVqQrvKEc0j9+qBKQk2ss6h5E1UXWywbYX5GQ2juXaVQ3raWgFshprJ4gnKd
fr4/1ZXtbGJxbPBSYGOpywc0CEk4wBVjARSWLgA6PrXU6UBTzxXEMqzPNtZ25Sta3Ix8Qgy6Tbp5
13sFEx3EPE1K+oDWmodqSND+K1vnqdYcd2Mo+VcttiVDuapGWsPLeWnhjEtPgzGQz2Wc2rSA0ibq
kCiNQkTAMVU7DIbQnnHGUjYixOoMHc2xTDA3pqnK0/Jb5APEWceoM6GIBuniSJ0TFEmJJjqsjuL8
6q9HZwI9cs6wYyM3ej2UpaAlD72UJHf2xXujKmP6BuCOz7AqExccXl9pG8FodXauxauSO1+1ncXs
TL1ViYFsGBEEbXVQEBV7RtnEjL0IavnrnyusIp/QcixNJwO+nl/Lwwk1OJYSZRULpBF5jo1f96Eu
gXfeX8q1eRG5HFczsIO19cW8EmS0C/DH5h7CmYnBEOrDSopHbQf4cGODrF3Q8gTweKCkA9dzMS24
+sLqOqaFyZMd7Eun6E1gAnZxRlhfQcM4RHI4Hdx84J02DT/quuovePnUD3Onkpy/fuYWdxnNc4Kq
aS7CTZPiCmUP6GRiumufOxhQx9FtPnYDpNh/MZLroocFvofbQgaj304GrzcMSvkFZIsahgLQw5A6
0sC94oi3scZrZ9+W7zNc1ej7OovLohlrIFoNcIoSuO8FPUa6bLhXeTU9nAeEo5UL1ETnXxxH3hfw
b4nc1Cj06/kFNjqPE8LZIIrTAKYtMIwstNQvk5Gdy9n1N168q3OkfWQbpFjoWS4+XAHHwdEmdJv8
qOje2pER7/Hgmc8oaiRPsASxnECr8PXPRGK3LqFVKmmdtZjjjAQd+Dqk21OwqupBkkbBCba29sZl
7G9mFEZf7u+atWk6tsPeZIdaRLvrVUUJzfBHdDz21mQ2H8cZofG6AM4a40j61xA66VM3KNM/9wdd
CwfUlVEUdXnOGeYiHIg6tytjQCkBKszoFZMy7a1UgSBAt/j06qGoe1KToSooi0CLFcVlWzLN6B1A
/1W9kGrlE2Xl5JhWfr9xI67MijI5NCdh82Ykx7leyg76EqSsBqVYV4hjArKSXkhqIX/t/Lw/Kfk3
Le5eaH5sSvInqjFi8dFG4ftNUqrNXgdW8qbGtHqE65nj0Xl/HLnHb8bReQRDlRNMaRFKHbvKkxhp
W/AutXvmrBQna2wsfMd1BKdmy/6o92AWSq5DTBDs5Nv94WXEWg5vCwtgCY0yi6LQ9YI6dd6Zga1z
4oU5vLd9Mb8D1Y1kqdPnx2rKlY2K68pZsPE6pUJOjUt3lhG0A5tohwktRWcOYB5lhf2jEE2wj2jv
I2Ai7SmBQL579SSJ2ci/6LouBA+J60kifYxoP1jtfe8iTlegEvGnRXf6iB4kmia8KDe+6a9VW6wq
lyL709FNzqC9CN5uOky0SRuE1bok+WaGmf1dhvhvwobSCXeqRp9dDccQCtMM6QM0V/AhowJpefcn
frvapm25ZBQ6WRbO4ovjApkD+aaIQqmwFO0tponpT1oSOKBCQHhEKsG0dxMEG2N3f9jbTWXaHFPm
Dy0E0QZ5in+7Ji30hSMHUyX8C3EcS3IpZYLN5AU+yw82YbQxy9XhVEf2mFzV5dK8Hg7JQhXqEiAn
qQH4ARyPcalTePGjMkLKDgtk5l49P7mi+HxBgleZ4/WAjiVViYuhgf6j0JaM9ax9P3eGdYlNf8BA
s2g3ZrjyHTF0Y0ybe4S0dXFR6lUfZbgsQf10s+Yc6SXq9Vg7eIrvJ+cwVPzLrCjan/dnKSPP9Sam
pk8854nDK47n1fUsKdAWtJE4qnh6gG6qR0wGEzIeWy3Lf6ywqv6J2wb/AEhGG+fnNsrLkS0yA97j
FvCr65ENlIWmujK5MNEvPdB6ti+17mhP6PwUGy3Dlb1DBVfVqcpRyiUIXg+l+FpchoYBxKFEs7Ee
p/kAtxqw81y+L3ycvO+v6erM+ILUlUDXGebiVkkyO1TmCOgJFOf8WJBBAvP3lSPSOenGIq59PpUC
j2u5tJ2EvdiksTbC8cikfswMAbCvleBgoLuDwrf+F41f7YSgkbRJGJWNrE4Glet9Q37FkI5LGsmK
LjZrMkw4E2V1CwWE+pKCS9ExovCxcSRuPxzvD8rH7EtCzc0Z7FU0SSB+t/umiZHUgRTgIUJTHlHq
RHEIZ5iN5VTlTlhOy5aPMzpPGtnx4jjUokQkudVbmk6V8SZOeUGGcY6pmaFXEa4tfn0SZQNZwBLZ
uaoypEojtz20faAj6zFUzwJRtY/3t9PtN7bQ79Mo5dF55gZZbCeQ1wEUPL5xk6WoQ/QE2c9B0o4n
dIKsT20LE/Mcj7ALPXDcgCzvj77yCVzemWR9/ANvYxHmXdsa4eVWNPab+WuA/DGNF0ymJyhNhMDj
/cFu8ySikEqblnNj6tqy/SxNcRFExJ1CAO0+Y8iFyI49D2c/wzKXwpp9KYIMMcmubeODCRTh9fVg
m0PE+PwKC0H2xXlKKZEKBJ66vZPE//Agap5xaPcRkk2Mt/enenuAGImEDAopdzfzvY5JXYU1X2KC
t9HGHMZxFbaniHbnxoZeGYUMjAemTA3oSSy+XqW4yGgLnwWdXWi/mP88KBpSqffnchvwbFmClLOB
3sJ2uZ5LgWYtStIj8qxSzmsK9f5iqfFnfZjn078YySLD03nZUTVbZLI9omWwVwaMXQEj42ca2A8Z
4sPofejp5f5QK3uR2jmPEBWVajrryw8UOtjSWFI7Bt/HBpZEZx6NURueVY16/S7Tm+RDNsHba+y+
+tQM1usryajPARnSAChYdDoX5x6BXuo7GTAqzAvzJ9rh86EY0KVMxGgc7s917QP+Ai24vz7fsiGI
Bkzf2Z02IMdTQZNKIJPBfY9fUDvc6kzIZbuOsLjjMiMJZBEISi92pONjUqVOsC0rfdbfo3dXfioV
S/ukKeB7d33ruF5W5MWrrytGBbnGg1Kldrb8mMj1jGMaGP1+BEr5iLFS6amDa/6Lc4DBHXVAiSeg
kXt9DoYJY2hhINEO4xBd0FlHq1Wf6z1efq8vUjEV3pPEDxqrVASvh1I1GMuArIE92ViW2Ii0HnDC
M3eBjhzL6zeHrKVIEAEdcHNx5rS6wRSo1/t95TfTaXZRxg5pFB/Tfvx2f6S1aEUjjmtGwqtoTl9P
ymr1zJ1T3Daquuwubc0LOXdA+t8fZW2zc6HqJtxaVDHNRbQqdZ/SXwz3snKwDUGVHyno2qzOc1v0
G5fnzVBMgqyalzAmXyBMFlnSjM5SY3V4uwqzt0/Yo0znauioMcBCOtyf1c25kkOxchZFUjJdY3Fz
KRh5wytC7ijJs+AM/DlAgqgNX/Bka764vQElNcaxo9iY4cqwFlku9kJ0EbhmllGSVjb7oMQLkyuA
rLr9jG2iekqzRPuB5KpTIAJlVq89ZzwYfh90sflNpHCyIBxntOwKyGkaBjuocrTHKRr68/1lXfmC
dPJcZqgDoRE3UKSIJ5CGZsK+RHjzAcQyypw2fm4AwI2Nc3aT58lZAZ2kXctaApi43v0+4JJIHxNp
zJmOWLMh7WroCPAAX1BOZa9ZX8nDkvej3Wwcu5ubbjHwYuug6QKs3gjnfduqw5F3IOpFkQlVU53j
8gG19dBDyQsGPubDTzSWs40DubqHuAw4+HRQqExfTxyRvbmtXaxORIgJ1S4SyFp6QZjmTz4SATEU
jQplkAmJi40rfn1g3UR3ii4aGef1wLWtIsGK0xZdvqT/C9WP6m8NG6ITVBjbq4Q9nxJMIF9/UGWP
nGog1x9AsMVqD6XiqrlfyNkC4t9Tsmqyp67N8+H73OfKSx82sUIFt6i/39/KN9EVWBGvYKq3FFB0
4HXXs7WK2agmFHD2yC8oM2ySDlQ8jsX2h9ePQ9Kpk266gEmXvTeuC61yavjTFmUo6agz1f5jGMJb
2fh8axMitFK54MhhwLiYUNTOtpH6iZCayJi3FvgvzE2/1Z9diQD276MsjmWYoNGO8IfYIwfSnmzL
R8U9dKUKkf3qkghfiGSdHgnkTBo0i+sCHakq60MN0I1VaF9CZVLfap1Ntws8kXf/I61sfZukFtd6
S/aelzg6jHIcN099sUfxDbU9NCtRBR+mS90L5xzgrLvrEWff+GArEY58xbJoH6iIb1qLTELYoa1g
sqUiMZfV36m8/I0i4vxmICY8QsHPPXOW3nKujaj8/emufURLVrioJlDvX24VzO6CNkvYJV1mTSdo
6RgxxrD8NLR2Ni6ntV1J1g7sjcqIdQOWden11IGJRAgF8OJUiKLybIoKGzFTRomrNJqtQrEQCJ8N
e9FZdg5tA8nPasbFDXj1hHqkXV2k3+2xknaXQzVpGw21tQWUFREJ7rR5HS9itDtiGYfNl7avzTw7
FGE3HXH+mk7wGrfqoKtD2QQQQbpu8py8jlOigglFs0nbV5ASD0RLhAkxKEN30t6CyK6uIrcfdUVK
g7QqrodKItD6mZ1q+wZPzAskBuNS4p7yMMJc/HMw9eB0fxuunTo+GZFRI1OjvXU9Hs4JcdtaTE3X
6x8JdMVz1MKaS3DI9VoMIzCvnouNMdfmyJPnV9mcmsoSMlACeA/ykbA/ua3Yz2qVxN5UDVkOhx4f
RkSo86f7s7ztjLA5Xa420DMEF/iy19M0CwtDgMklMMduF+3S6Jfk9eiqxwT5ZITrUA0jzjnHKDRR
o4NvqB79QkAzu/9D1uIN8+YJD+yLJs0inia2ik9UGIF/ix3tRcGQRYDRsIYT5bThe160JtQlZOn7
pta34HC3Y3P+CbAY+VHOp5Z0vQalElhjP/nYdRVx5XWGMSbo5O009wg3qfEqIxwObdYoh/tTvo0+
DGuq7GVDYrKWD10I+9S15MWOt7pxsKfYf07QvjvfH+X2iMoBQHvzkuamEMvJJc48YSQ3gqX1TQJP
gJkWci/Hsaw+vXok2yAKyDc1OdoymcAXnSLdaGuwE3Xt4CZzeBoctzqp82BtTOr2cNJIl8BdxwKM
cQMyC6zIVPImAprvIquu5wXq4UJBlip3/COAWAWpgWYLqHR7Ouk7AwrlvctjlDbI9TbpbMjcnQmI
D+5mdDYqvG1rbObOYwvztonAEb92PWU5iec870R6Tcv1zPskafCfQiYrnDu4vmNNZCh4eDxl4Gs2
NuPtGbgeTG6j31qEZeeHwyARRHbdIkTtNGhFBJ3uidkcsOqFt28XhPgMV++Nes9KCNKAfSGmAPZc
JjqLSFsIszUDep903GP7GRvDfq+ExudcMXErKpE9RZgU+9gRCdOqxvHYzLR+IwzeflqLCxNClWSX
EADkfvtt9kXkOmEr1MmbasV9UIYpOE2p7Z+TrJpRGJq2UrrbQ8l49KGhsTAgFZjr8VIkHJEAciec
dDT3mYrziBlaqHuB0W0VG24/rC0IMpqqWTyLIWJcD4WazDijlTF4Zln3qBr2TfsxctFsV7s26aAM
j+ZXjFfqxwA39o1NdbusjM1HBdlsUFlZUqzSSUVPdSwGz8Eq/HmAQXPOKciie6U1p1Co3UamfLus
Mm+kEUz644Bh1K/nimPOqFiRPWCIWBG83XjcIaeB0amoP98/m79antdJnS0BrlydtNZkz+t6qDSs
XSr2weRhHYtM45CBJ9rVBlapQP307q8ezawXC6WdP0HlTmj9xzRHdlIgGo8CDHZ3Q5pZG73T2wvF
1gjAgqRZXmVLFCDiUZ0ARoyKii8wHUTOJ9zrQz79vD93eRUvpg6Py5SJCiWAmzgITxzXLdVAXSFo
UBCC6i72gH6q6KTiOwo2TQfgAFPK8ZDrbPVdNqGbd/8nrHxoii5ydIp1iEHITf/beTVcH+3YxGFT
myJ5IkVoz6I2xQOAeX3jIbQ6FP00KDjEfJC/10M1sU4W0qiDp81KixdaHqrGPmwaFJ9tfeg2Hj8r
wZBiMQ8uHSScfO8tZhb2fAmBZAlKSIOS7ztNhS+Nps6DDmV137cqvHV9ik6whJ03zVwHL8GsbvE9
174wNFY6RA4wbhhByzmjIaipxYi/kKo+TZqOT0xE5S7PZvQKcYNF6VJTvDSF308W0324/3VXh+dc
ETxM9vPywWukjR8mBA5PVRMTDUqVhnLSQ4t2YnNELxF8PCDrDpWHEptYxX413trhG9BYlqQg+Tpc
fIPWAtrRjfXoBX1WfitxLDzpfmfuhq7qNo7sSoTk4mEvwwmlKrIktQRq57TaPIzIpCRIaeCgfB5G
QN5I3USo3mjt6f7Sru1mgEd0bulkqiRP1182xhQzMWy2V9W74weLATwYju1jXEZbSI61aCSLIzJd
Auu13MltJzCOjMA6JnqpFZcwd5BbwggN44H7c5KhdhGPqFFwb8N5hWG7pLza6dSXQcENV1S684g5
qnnwC2SIiq6d37cmotfIbbmH+4OuLCQXt6zHSGSF9gud8FsEQufUHoIEQT0rKAdMxPAK8kpdmgTV
DeJfG2HhFyJuOUd67MCNYJFI/sH1d5sAHme5mLBsBn08qOid5y6Gf3Mu7ONc9ep8GPyoLdBdzqZv
iDKYaMsjt4rgbyXlaAYqpMOuFTFyoAmuFm/AZ7fTiZ6oGhyHDin5Ga2Nr52wMZhFuo1vhG2MNb9V
1EDxd2Yd9M4BpfaxfYi1qHhm4kGKMrP2as4oe0Un3yE9cmE6aIuyUx4WdWqbHaJ8qGK+F8XwEAzI
LeKhZT+kBlYKr/6K0OF4bQKSNSmYyK/821dE2K9v0jQ1eOJ27mentYOnAoGCL7rWzxtp7sqGgUHv
wBgFTAB9ZDFUM1ToLIWd4VV65rxHJiZ7bIWZn60RocP7s1o5ELKRRVXGIjm5yWa7JoRP1jEUjfDx
keTa8dR2Dh/ilAYdvEvtScP8aGN+K5GM5JI+JytJC81YfDl91mrbR5LMy3IrfxvZ0QUbC5KwegAZ
37ZbGMO1Of4+3OJA5Kl8UlPX8Gb8rtxz6wQIrokZs8Sd23BV9XRIcaIxSnG4v7hr3xGJTDQDeH1S
Il3kmBHSqcgNUuQdplF8SajWfK5EUH1Mk2x+uT+UvGcWh54OCy8EA1gVqJ7FHBsV1ZOAFp1XTbM4
UETEzLvTf2Kyg4nXqGj7AgOYn1VDg+L+wCuLy8A20E0+pgop5/pYmDE6Wr3fqF7S2ujwDJryAdTU
z6IT/ZuxBVdpTWq+sa4r+8el8EPFl747MW4x2cEpkU62GbP3a4eLAoGS5wwQYLxrNFya8smxj/dn
ufIloYkLCRih20KB9nqWDbJgbjcjYDqghfRFFW3zZjJiLHxp5W28L9cWVJK4+ZoEccpc10MpKfSw
DMkHZEdbgTpoWw9O+9Zuc5s+SKtpe612nJehhC30+jlCbdR1NJjIpEy56r8FuKii9KOTRHq172Mh
1KKS+qFKlRp5NTerN5KZtQVls1JQlNkykeB6sNrW2iSiue7lue980oupwFgiwjTCcqJpI0dcOxum
vA5B6AMWWSJuEuz7WixgVM92/brBB07tH/vUMVHr4iFKOUZGAppe2gFVgG4DNL+SoLoAfsg1qA4z
+iJBJLbOcVUbWBuYpdJfJjsNzraP1vy+mgJwYm2qGe8yX7c+ZL3Z/cwb6lP3v+va9KlUShQ9nUl+
yPVS4wtqm0NT6Z6VZMi0p40ZjyejSM2/06QWFxPT8UMI8s9rJh5pG4OvTZ96DWgnySi9wS/o2tiN
hTXoiIWFeXqYbD2oELvUqveJC5TWKPzkEcMAy+O52h+gwm/hvdY2Gs9bFBikqhCX6fXsE7rutYLq
EIhOPUcItxW7qHSNs4I8x78IEjCEJXqe/OAmQQ/VJA5t9Mq9bAjRcwyd7pTh8XrJSpxO7n/TtQjI
EICeeMCTWS6OjxbkKjJnse7hV68H+4HyyY98AJK8w9tleOyxa379kEgtcH6oMYJLRpvmeiEDsyjR
Cqtn4tLQv3RwJg/4dmJew/8d/y59dMvuz/E2EDroWqEuIXWSpMTP9YAIjNcWQoGzl6pa/Bm8BipX
vqLuEoGdU4Zf4g4Z5nEj+v66O64vUsjGOl0cKfZAaWRxWkZN4AGd9BMKoIEovLEf1cfBMP2/B1jl
71N/Cp/aoEEReypz69xm8fCc4Hh8mnpX/HN/AW63LlkgaQM9fehuN33VHpVTRCIUKn+YAXwQ0Ii/
5eAFn8u8yj/dH+r2mJIFSjATVyqvomX6oOn0huM6nr0Ote3DmGnuIcSv9lBmjfnB9bvsIIao3nG7
2ucmG/3D/eFvt7NMQokQdFjJlZaw8wCmtEU5DFUMRBRzVBsSJPJiUA0kZ1pdPfW9W2986JXdpeoS
OUEZDBS6s7jtHFjSPYaFk6dKWkafWvVB7xT3gE3L/A0PpOqUaPbb+9O8jcQoOFOld7hlyTSXpWNM
ytSxq5AorJso+phm2kvjO8U7IqFyVocQzVEe/55DMrwRLtZ2EsEPrDAobN6gi8kGGaadbpgIrFfR
P2pHLXhUUrD9SZsEGxf7LdbecchcgFbg98NOWhZWm7ar08HE4EIHFAqgdohRmE8wEnRqv3jD5hl2
KRazXqwN48VWg+ldRN71AblVvFDbNHnWKjs431/4tY9N05JqPTAsMoDFocZdLMbMgFASzZANMAV1
AKNj3BTsfewtMFdCaPiSuya6b/cHXvvipFJUa+DLgaDWrmNYXGDmFY/D7DVlOTxhGKT9hVtrenEa
PftnGmtxLBA8OKqJMWzs77UjRfgCIa7xPqbEfT2yWqCP5VfoJlPvb9+MjVowV1X5hC5W+1CHgb8R
Qda2GIeYM2WCxaXzdT1eBlB3sCPsKaGPdscRVeo9qR9GEaNTbFwM8mstQjSxitWk4068WlZ0iwwj
XumQiUTu2L6lQWEgON8OH1/96ajXyDcVdSny4cWZqRABnJwmnnDvzMZqj1+hfalyBHNUJSmPSG5S
RWqiFndRWB7Kxr5Z2bBkarB/yZF5Wi1xwJRzq76hWuXNwVzinlVVF7MctDcd1mSPlMu73aiOxeuj
MOkEd7sEK7F3Fp/QpOVvRlEuFVQbPF0NA8sNfKGPojc/Okmkne4v8C+8wPI7gtYlf0H2wOTWvd4y
Omq2WoK5o0ejNNkj/pwcsKqcjvNgWm9LvSu+qig/exOeKYdR4Ip4qGthnfDQTD5EXYluPYqSxt6t
eBRt/LSV3Uy7nWhLFR839mVBklSOPmbTTp5V2NpL4irzxe676j3Qt/xbgCvcQUzIqSZDHX4ueTV+
j7H8EYhGGsURx8voMOMf8NQSi84iiYeN3bFS+ad4Qt9KvoINqv+LeAYhvJxtvR+9wSwapHXKYUi9
CJmdL43QFftoK/ikPlioZHwfwP4H+yLIxRPazCgRbKzUSpzhBKqCxh1NWUBE1x8xiykOhwX1f7PH
pRJ3vSQ4dig8P8pO+3xAzUV/mLBbO1t4JCN47ubfu2kqo0OBVplX2Ur+DC7WOEV2mT0l9YAJX5co
5sbWXslviIIkUmhSymaB/PPf37Z9ZcP3EqMX+8VIiX42okdtKrJH7kr3K9LuyOsWqL2zlPlU7kQ7
+X/dX6iVEy3JAzQLQNvrROTrX2Ai1odjpOBwRSbWfgF22Q/4GvQfrdShedO3CG8fcOtzXn8PwLhi
SElbBLiyuAfittJ6OvZ49Sldid1ojU30j7DWFSjUGvAHjN7tTLu8erL0x1UDuhUoNn356DV9FXOs
aBAejkN1+TVQpvAc0/WsTg5eAdEuaHCLesDpZnp1ZZFqImGbyglBjON2vcqAEA1skXIqQ3VSVvjg
uDi16EmVwmL2lfmMY71ebAULGRcXcQyUmVRypUdP2rO45KF/alCmE/TrCwvVO9UfEiwGu/LR7adv
OhikYyy6l9FN+tOIzsqeBnD3/v6C38YryhMQ7LjnQZ0gh3c9b0OP5yGkUuuBNNM+USwyYdOZCDg1
OVre98daiT7gWgRprERh0NxdHPnQ5b0jZg7LrA1N8ZgRoHJPT0P7i9HVTf2czdPkHF2jngx84SE5
7hsfDW48a7Jii859mwsABrF/EbrIb9HFvJ74EOlIm0DGwJqdsLJrKjU8zVjmbJze2yh3PYz889/i
RzuUcEscvfOAtzkBzqRO99iUOBvg6dH87ca9cby/yGsDcmCpHIEboCG22FNtbHXmmCU9XnRQJp0C
xyCsTCFR4YC484HbbGTIa+sIYl5+TgoKqNldTxCTTRVAQtN7el8Hz8Xc5B80c9y68m/DMKUK1DJ0
pJvIEtXFMoKZc4c863qsBKrmCBkzsXYuFjQvdKrql9l0/ZcqUfTnogwyz+qF8XJ/VVeOCWOT3ZCg
mhJvcj1LShuhMcSMH2ZN7uG9hdN42zTP0zxVh/tD3Wb+VL10IB8EIjKnJfsBMetOmyHReNg6JVik
lLHyKc40+yFQVay9acfjBJJr/g9eBslW1e1WtE/W3CgNoT9Ev+qmHVApWA0EWstEI8wt9jiC+I/2
0CSPuWitCuEjFGt/WSp+DvFK3vtG2f3VVt33LGz1D000p4ekDEcEBnv7iR5R++7+4qztA8i4QGYl
vxS2+fV3KMLRwFIo62lldyUVbUSG3ilWEZ4mpdR1fKMdG727fkDCKNbFe0TdzY3kc22/kwegkkoQ
45m0+AW+kxt+7fILBhMH1l3oZwB2Y6fZqP6uHWM4nkD/4ZvCp1+EpwRrvV7DZc5TFNF/rAqR4DSJ
Cet0cue5Ova0jS/3l3Z1YhTOrF8cjduufdQYOAnkHGQu5k9i1Pw3usUj5f4oawcJgRA0mAgaMHwW
4QI6d14UIfEwT1txaBXf9qKsxxysUF6P36FoASqeiglaczzfr/eKH4VE29BGMKN34lMxDK5nhSI8
+IFbbuRKa7NCOIgaCaUoBl1siq5QizTS3c4DUYrSa9e1By3UMDYPw62KzNrGsInrUmRRowC1XMC2
rZ3SJL5PGJw9aqKNPYy/c8yeY0u6XAyvBvqTFYD1kjgVwPfLe5LGRl52+BF5PiQitL6z+lSPVeCp
2Lgd7++NlcinCZJsMBY8UEgCrz8YACg9pp7We63tIDnrz+4+yJUY8EjfnLXA5ZGgGMA1h8TfONQr
L0qUiQh5YJFk/WkpWB1q4JtoA3WeoYTNxzyZ7MjDlNPeqRHAvHNVuuoXZKZxwBZ4qE37cKCcyivU
yKXBOqZU7OYOtzJusHNQQkb07i/NygaT+FUqnFR1pW7J9dIUk1M2NNMGz8Dp4DRX6ZcSeyD0wq2N
ALsSBa4GWsSdxucJP4SgKWdwA6OHigiWJXprNhvVvttXDU9QuI2kDeCg6EhcT6jDgHvoFLaxNs/i
5PZ9zctXVQ61gZKgI3LxRkFPcGPQtdsNLqVFZ4D3FJS7xQ7TaAt0eoNRaRdbYbGflQkjYB3N0L0z
5No3pcwEOhai1b2Yl+aA1YtuvM31snxXVhOK1ESOLiGL8oPHmGfniRMzfrr/pdcWBhS97LoRUYyl
AE+CHaFllCinxKpifUgxZT3oUaccgsSltBKPtoeZtrURldcGlThAuqrUb24UOVHVx3/V9nvPYTOf
47D4mgJzOrTYk14wD8Pv1Yf+eX+iMiZeP37oTHALmIQXlRC92Gl+3MywbRQyDTfIv1hF/zlBIPMU
lW3+pLS9f4lUG6msqS4eEz/5cX/wlW4N2THHEfyj9EFZkmtLZ/Bb1ZL3K5SCxsuaungTTXbg7qZi
Mk9R0ab7zBfDcYzUcjjXKXChockBu9JE32I4rcR0+QajXwPkVWIyrw8DPpdp0Kcq3zxr0gshdnwz
BNrfrV1PD9ZYNaf7k1+Ls2hzYP0iMzwgUIvhEpwTlQrviXk22584/cBfbrPSPJhDhS87DqbRY4BE
3JvZLN2N62Rtqg51H1raNIzIUq7HnnURF1hqt55aTe7JDQVO0SY6JzvXrbNDXQ0bnRM5l+UuQwuY
y0ReLTB/rsdLsjJU3Y7xSE3HQ5rheaxYdXFMTLvbeCOsLStkWsq+wOD5j0W+EefzlGSYqXqRrQ3R
oXFMfOgohmLf1TRnHirtD1Sf8TAFpq19uv9JVw6w5DFKUC8gxVufFi0okixg7C5XrGOntNKBDPvg
Z4f/W+2NPG4fRqtyDveHXTnDgHdoehI8ZAVh8TVDs0o52jUM2CCy8nMixIBlmUINIfKV8d1o68P/
Mndeu5FrWZp+lUbd8wy9Abr6giacvEIudUMolUp67/n081EnuzojpFF0NjBAF+omjxRibHJz7WV+
U617WVD2E1h2dBUa9VTF8sldBw1CE1hfhnLIeB8+YB0zP3MW/MYVzDZZWVO6N8oee+tZ7lZiaZVb
xPdDt+HwPvEWfbKzwEUsEFeiPBpBR01vPzJqa2jT1hXiyHzGm1Zdp5NcMqTKT0kZyp8uEposKQCK
wtCeDheZi7PpzyK+O8NoaN9rDIx3TKbkdd2n/XZuu9ANAz10DCnKHzosEXXIEMA0ZlHFAykx/T6w
oScM234cFTcPgCMSWHPUnUGeN09VqYR4JuX61eDPkYLg+tw/Z7C5B+7nPOy6NKocwoRm2jSlcN2L
9WoTTtEpb41PV4lu4tL8g8V6jMs0zRBL22Zo8aMSijthHHYpqmwTFFO5tpmtTwK+leN8Qc+1OlH8
fBKWQC9R+hCagC4fb2QZd8OwNprWbbGr+kbk3FdKETSAX0EnaKF8//V780mWRQds4XYs8f6D5EhX
xWZIHtm6elNSRcNX7GQ7y0/pp3y2RQEQsS54bKilHW1Ro2r8Pg+F1hWrDoONPMkiDOTKZtqVJu6e
X6/ps1gApHY5xVD4ZEp9uEdxfY21tJ+p7AR1uq9Ntc5v5taHUt4NjXIx0I+asDxqe7wtqa69IcGi
7+uv8AlhBtwFQgpMLhEYp6l5+B0EvBb6XpHgV0paNSLsj3IsehFl45/rcw7epQ6U+gGVEDW7MMJJ
XizB+wDFkFZ6TcopeZOibHj9+kt9EprJcRkHkbiDdTwOUGFjpVWq4GIM1HI4z2Lsq/tWa1dZkE9e
VDdyaKOmc0q47JOrwide0EsWuRXzqMM7EcqJhfekULl92eiPFhwzPAcrX92LpaxONkMT6ywJu+LP
F8vcGMgqDSyFM/fouK3Nuge3ii52H5ti4ySwhc6TggGOY+GE4qEtDVSDk+rE6/vZahc5QGDPtAc5
kg5Xq4iRFOr+jF95rlmPWiWPFBKqH0MLqINyJbZ5t9LHYDxx2fe241F2AeqEHGqZtWLTeFTFiLlU
J6YsgMpPeLcuFKnBk75XrPT7RA/9NrZqJbFTaN6bblJz3ZYSJgquP8SVDNI9xGjWRBrXlVD9RpUR
2gIaZi3WZPZcCMHb1/vwk2DwXjsuw28ezXEmJGlJOJTWgNBVncs4EKupFU3XuoIyR4ZtY1efCgif
XZAwzpiRwprQenQyg2AraaqjrCUaJVh/0uj0rE7LaJe1CCI4X6/ukx3Ay0WfYtkCbPmjHdCNZmOG
HPeu78faY1Pr90U5ZxcmjsLuWPXlKqqCUxnAJ4cGOndkeu/dbzb84a6bGFSqSWlU7lQI2MPEaWPg
Jy6m6M/q1fBYWcP/oA0OJRka+VIoLK2AwyvijqzObZvVNLLCIYE/Ec/tJjRHhrhJZKGXNktCeGEE
6pDthrlShdjOa1l++fpef/JgYXkjkM2ce8mpj+51xPTBz+qqcqUMgPFk1IotBAZxLMTQbvX1tT67
x8jxMARH/4QU72gTWSkNAV7nyg3jur8NpHS6T8Q+s7m0uc7nMjzRyftkH0GdxCcCxSXSgGMVWkOl
1QEGhYowlaob5P5wCh3FOByRt2zjq6r0yfDMvj9FvvkkI1gUayAakkijQ3Z0eiqpFGtyw2gsAn3j
hWhCuJJJcfz13fzkySEtSfua2YKCnOlReI5EKzKspGzcNOkKKObqtItxfXdCK6n+/EYy+WKIQE61
XPNoQXMxtVmvdK1r5VpV2UECsCspAvOWO/AGp8hYwXAIvD9en4W1IzQt5ouonh2tD8C0WMgmSsx+
Xs/X/YTLLVKhAlhAKT4R+z/ZmEiELEpZfx/tR5cykwQ5/6okheva8OeQZbUnxaJ4DgXIuM0L+RQZ
+LPrMW2gvFuyCDrnh69+l+Z1jeR161ajarQeB2s8b7jH1hkplbwfm047Fd8+EsIYPkA+g3gMW4oR
6dEaIUZGaT/1NOnkFLmDwUDkYTXQB89iO+qlInarRlTupciYk63U09RdBVPVroNeJNFUK9FXEOsq
NPl7rY1GvQ5ELX4zfa2eVhkaluQDQx1nNzPv4yIYofjXQZMHP8K2bLGDE6wC/OZsPqaFmWWO5edy
sDZTBoEn0sYP7zxvAic4SCJw5nSfj6IqpdvYaVHNMsG93MQcUe6o1KKdluq8ibX+lftw//VG/XhJ
CPm0JRZ1N7gox4oo4QwCMskLza3ixuzPACVRvqkp3vU2PYJ6XgkJac6uA8pzKjP8EGmYnjJ7oXTl
BGGQdhS9mxiXu2kKNLeJ0ZjwgsXpPvLZAH/6Li7XIZBSDzBoxwPjcMM2po+HQoUNDcomw2RPSIk7
g5Aq59NoZt+/vp0fXg6uBeMFROJC5rWOxVXQ6ciNDn12N1Z8f20qpfFU18p1J4S+V2Qdx+AfX2/J
NMEAUy+KtGoP1yYbWY2pJfeQhlImdHal+9bPMIx6zLdTtvDeUnJ0D76+6IfyeMHgMtpn+gxC9kOn
A6PqWsIciouKAdroYty4cxlnbl1HnTsB13E0vIau5EA55RCzbImDNJcrw0RZ+GhsOJSDD5db4DDc
NVGsu01YCfd9AFBtEyOd4chBedKM8j1VO74azxI5U1Ir9ufRzW3kLhXxg4d2YqHLajdtqJ5XGJQP
NllHfCOakBxtXw5kyvNKRuZaC2PhSio08xYzmeynXGVIH3DFTHHhyMwLyDPvwm0S16S9FtZhF2IS
SshU+OG462JIU7bcisAlDb8tYlsUEOJzeH7xs14k07evn+LHzjMDD1EH7kPfbIGWHdWoaqiRsOGR
5pZBJJ5DFZAH2xq1rOBr1nFtD6PZaR6lXXnWaTVamcak1bEtjJHR4kuiGNnm62/0sbu0fKOFCk83
i1L1eKguNmpY054skA1To8HjoSbNKlKCWfBQYZQZeMwzNUnegEyw8YdP31TqHeQhA+zznDkW9cap
8WqvbREMfG7riHIX7jyKqriKoCEkTtTE8XVeiSma6Yo+faPfrZV2i1p94hWYnNxNsoEKVpqouGNg
0Nxuo3mwImwGNAlyD0T916/X/HFHI9yBhDr8VSRZ6EQf7ugprWBcTXnpwv7TnamQ002dteAd5uHU
pOtjbIKBxDiHUohR/gfOalXDCwlQJHFls+6+hb2qQ+DSJYx50PazRYrBE3Hi0x3GlIsaYUkVEGQ5
XByedEG2oGBduY0HjxMejGxaJx6JEZzOPq9doTJFO4xnzZsBcGzyyfed0CiivwFf/+fAa755955/
LcqpjtB7P/rnf1yVb/m+rd/e2ouX8t+Xj/7rVw8/+B8X0WtdNMXP9vi3Dj7E3/91ffelfTn4h5e3
UTvddG/1dPuG4XT7foHgrVh+87/7w397e/8rd1P59s9/vBZd3i5/LYiK/B+/frT98c9/cLT9tuGW
v//rh5cvGZ+7eEnblw+///bStHxU/YvuJobP5BoL1HEZfQ5vv36ycAwQPQHiBCB+SUTyom7Df/5D
0f/CmotoaNDaAp2z8GwatAWWH2l/kYUCNQahirTRoiTxn+u+/jus/v1IuA+//v1veZddF5D4m3/+
g0sdBHv+PhQ0qJwq02b4B8SDw90jDkEmBInQ2poS2ZFpeER7t9N8J9e7mxz982h6aRXlWkpf5vDa
7O67Yt3SZdOn8Ebs4rUSl2gpnmdt4jXNfvATu2g2tfiACepGAUYcZZIXVMWi5uL688aUbma5xQ74
aS4v9AgzMC49lHcydBM2bn8mlK9F6FqCh1hycK+PN2K6Nuq7InOz3nBCzGlbmIEKUgxyZ0MOd4ti
w4B8rZdr3Q8cRHR2uENsQNG6erQlk3RrOEJiRQpbv6VZTLc5scXmugww5lXf1OJaBykXVfW+z2kg
lT9Bldu+9TRBqZWy6rvkT1etOG0FJbXVRMFuelNrykUiZivAUfaYPZnJdxJqBx6YY0S6LRA19Uh3
Jd8pBlwAJ8URk1e5LM8LbS/68jrsX0aleNDMwBv9YaVNc2MrQ7HJ/AcLQyapDFZZEZ4FVejBglxJ
o7QVip6b2JKM96sigHMrRG5ilJuhgJc0/hyHbE1wKY2bKXpWq21P/aoW37rgLISxqhkI5Ce1M9WX
GZ19BXUz32/prb9mdKEn9IzkTSq+SfOrOd8J1oukwzatFU/KOiecvmuzbMNeuLb88A7AtpcYG7Qb
vDpJ1mIzOaPxJEbzdsJZuSsHD49iAKXtBZpQTiqtwRN4Yew0o0RhmDrBnKz7oLvCy8GO1MqRm3GV
KMhyhgrEuMop9Q7bxN4zxvJSYTbfUBYjUiimgxcCGh/gp0tm5YXVS54GCMawdXDUFc+GHgpC2Kzj
GZuMLnb7KTqDtIso7F6p7DH+kaumU8UBWiFgKtrtaKp2XT+LI7CPInVywL9pXDsCPbshUNZjw/7W
Ui+H+KMroZ3zp5Sg2erNWigAK1v5GvDUuZ71Z0ag2It7Z5lH69m8KjlUFMMLABPkcroL9Ie+/1aS
a2TpBRI0LJTvwJuwXDHQnqWuwyUmdrL8WzJJ3CZ2qrKNo1djHLyyhtGnIKvC22aWihNUs9uL+GRz
aE4+6Z8qrKDrrtRo3uRhC9h04NsHaDyS4bejmyuvWRJtcghT9ghbI80Dpw2nVTVKtr7IwyCrlxrX
es3CxfNe2pfJeJX5J3oQ71Jr/5Xf/QowgJ1xGiSJBv9/GGCAeMpW2EYdYqs/I3Tfmuw+GXiWfrbS
wZ3I1wFIPkuQ3Lk2z9UqhvqceVIfeuU8rgR/WBcpXo86VBpFWvWBbgfqdeaHK9JFPmY4pfQ9H2/n
1EYcqn1bYFgRn5EwurdyW51SVyxWQ5za5B223J8V4S2AusIQnEzGrMKUbBX4oKE8T5GNKBFwkAey
NU/mbdYRJepN3vHKNmeQ2j/CGMgVYnV6c1aR8qTNNg5fFIvhGtYFyVoY7lK+RG5iiqXptq5fNeFt
1k6ONq5/O14+CdtH5LmPN/UoRe8MwIGFyk2d03uxTa5VivOwTOwZmcksf57Qn83FJ93gpqzxB/am
KjvxXN8JAcfPFeAq6C0UGpk6HY0c8l4QTJCiHVpKhqfoiJdiO4y+UXOdhm6sf59R6WqcOTQ8rfZE
09HkW1QecuGpMrYQQ5PiilAhyg9idM5bL0zbUTsLzHVquQnINlGHdd8RTE+YMx2mZ+83DgS8yF5c
vjmiIoe7UWLHRJKVdnZtfWd06nai7szG+TKo+PoRHZZv/3khhFJIyFCqOy6iOtw1O3HIUMMDt5qC
tLGzwDHHdYS+8imLBgYux6c4rCgGf+QR1Bpo3JBk/I47H0wR7Q4/pDQVzs1cvzV8aRs1w4bMfNMD
scvV2YXZaUux8jSUKeevspa0bVJ4WibayXCRGobd4llvJ1N8b2L5JSXpKohze0qzRzEQXHyXnFDQ
OTuzTZoX+xjk9aA8hLy8Q9T+EOrcI/47TL+2US864hLNEUwqg8uheZXUaN1q0/UsuY05XIx6vRuv
VPGmMjtPYdobTDcIUdrQ8l1L/zlpilMroAF5MQVAQSZlUr+wbUAIWn753GfKthDH8zFtbVUilAyj
Z9QpmMGHVDeJsdW2rANXCIVNgIna/DMTroOkgc24NunZsytQFhjdtr+UelsuGpzyZDeSJHIV2Tar
2mn9O3ymIxMhunZj5DeFMhHVy9UQNbZkoMnHbTC+9dTCQ/koaA/LMWzUyVqbHkNVt5VqWviiGyvE
jVDdl8YEkHq0J/FiGCHkTT8kGGFm5eqo94XC3URVVaU/JjPbiZmnx9pu6lAos36a0g+DW6CInlBF
zpC/dElE3n5lSLdxdtW3m07cJu1tz8mh439XCY/BQgSo3k+ArHhsO8utTEyQIVB1Quk08jnenUqM
XcIEuLIQ7BSC4BDi6gHXWA9LR+dtVUnaWnOXBKPbQNcSiwmJQYxGmvNKFVm6ZbfziGulsm3n7M5M
23UYmJyfEa2ffnDBVW5GNXKbNnbiYjOxeCUpKXkDe+46ttSrjPC2mEpnM8askuJY0SakV4gKc+xL
a2N6jZknghryUIBwC5l4z9mHPJsWnKeB5QLv8FRyMy6Xh7pn1eo27n2s6x6g4u0GfYcMZK6sm1Cz
84JaVn8AvufBydsY+nXbqYRyY7McqQqVWDbGyyxvLeT1RoRdlWLgbOmXWvTD7/ybMfH8VOOdafHu
sFZissrkJ1OabRkj6bILNgp8tAAx0V47A3PsJlO402Jrq2WGPZg6/kQ4KczUwH5ONX2Lo/g+Ve57
rb9Q1M6mNbmTyrUf3Jv4C1amYje4iDWhF5uMd+TIzvxbbBXXpnAd+pIjdTfg7odRIfsanF6MbVXc
9RMpAapug7EazGYHep8cJnbl7Cdm9+QjOkWgfIu6u5eWw1bKfEcuf6KYqbe3Zd1jaugOvFu+ItmD
imBCYsKyeIr6gb0KDtcS7KKQt6F1Tfo3mG+zngFxJq+zHFiPniw9VOZVh16KNm/QDzzLFA7xzOKg
Fu606LEb72j4bAVamqii75NUtmem71LeOrV85YuCZ5T1pmtehYLnpT4NHSKIVuhOw7AL/WC/pJRD
3HidlXsZDAw17Fdh+Zo3j2VSbmRyzSm5YvK5artvYhTeI7Hszo3o6FXgkd8pzUbwLxrLC8yH3uCk
BMwXBT/lklRTw34hMpAvdkyzsEm6JxLSCcmPQqO2yHQH4A1b9TqFrKXgh6FMt/MCFe0eDfkiIMw2
/aMv6bYasS/RbmwxZ2I8jl3N6E7yUyHuUHYuNd75HipQsc3z3vaFdqXI19KGObyrqiDGHyoh3NEC
B4OYPFhDj95a6uAl7i2lRCelV4YRePBeV0o+r6sss7W89Whj2D06XFmY4v0d2SMwC9FvrirJdNCc
3sRWBm9+CwLBHnUmvTqvcf0c0IO3smrL07LHAa+Leyn/mZMrCTEQET11MVDcoovvRPFDY4jejEJU
vE/HH6jC2FWBIHFWculbQdDX7TTvwkxHBrXExKK+EZrbKpm3Po2t3AhtvVYdPdrQ0XElXbaDrkXg
crJnZfTMfM/RgJwo+On0ThzOwppdmm5786wSXqQhf/8qLVMPSbhOmHIa1CtBMHl6zTfF68XUGlvV
XodBc0yJ11asXYXdirD5NJYeHCm70gTE59RVSFYbSIhdcg4lVLZmnXqBptmy8ahN+0zNXbNJQYwU
u9j8gZLZEvI6XzrjYF8HEbNNLbPpxX03511vbRD2cBLtgv7wmd8ykdx0Q0prbJ30m178hsYxc/zz
CuGL0si3mnolaOtRdpLhphbcqN8E4rr0d2p7rox77LYrf5OSFZhYKNPOlFuGHaK1aSrRbYS3Znzy
qb0WiCRO4E0iEwvOykSzY309VM9z/lAu18nSS7qjz8sguteqZ6gzjt/lTvxQFY1rJjPhRV41412N
/By+u4sYnW0tcmaxbOfooHfjVaJNLvrMjlEGiJQYlwL1dztUK0wY7Lovns1ok/SyK4zVWTvEXjqv
VGrYxAvE8U4qtoV+2SffeuNZktN7qdYdVfqZKaSB86qMCxcbOBu+rpvNqxA/sVmkMAlld34e+9pJ
5pWfOz4FURhtlW62Bd9DH9ruatdXM3cSNXsyCOAJkajMbetm5oHFc+SAJXNHlVObrcrY1p4pXUsd
tJg70uG1ZN7Rul1VmGEafeCG0q4mmDIpy1pl00v3s6XeyIXmjaiBQXJeJ3W/Gk3LLi3hkZ6zPRT9
aqK8CksmbOddV9mGhRKSX55L6b7hVG4FxsFD6FnGE8X9JdIVTl7d++ObIEyXaDVsBRXJd1m1pyb5
KUaaXbXQ8kM0Izy6EjyYb4LS2a1lefmCzUpHpxXzCyvzbX8kECcd+keU83cDHpRZptFe6LxGoV5h
W5d6j3mp5izrNyfqozCw4c/autg6RRXgBxnfRUVFNFkOuWQ317zW7WBn4CPjUfB03OVz2WVs54y5
k3F/xNn3ajZ7nBFHuLsKK9T8nsM9v5Dlkk5s6KUcMWmv2ULPeV6mdmFlbi5uwizetZgKA6NykzDy
ppRMrjjrcw7fYunskpwMzhRpTiaOlwLvckhfpfV/VmPmNvRfw9x3NQO2667UoQAAnIkS1qI4mTqv
A1VAPihj62vrrJZss9DsOZvPFSp+wY/felFz+t60wfuua6XcqE26ykTzMlyyFKW5iqPxXsH3OVI3
0pStJviKZcruEcsLNSjcAiUIPHjcpHsY/czpmtjTfXZqbPcCc4h4vEwT0s4kuyjbqywh/WDcOy5V
65i/yHF1CXpmK9eJb8ODc5OeRKL70RAyez3ddb20DfRgZaoD5WrtjNX1PIEPzuJVrM9bi0Q0tCjo
A8/Qsx+KEa56wn6VSzRdngEjrOSxsROeI8pbrm9wOmSLmQjZJ/fI1DKnFxineq14poizi/+xHQjR
StW/IQHZtarTBxx/+RO7WfUdaRLX2FjacRu6iYCmKFSV1H9uJDITIduoUO2LAoxW8VDL8ypXeN7F
/ZzfUxTIZbNCqX2lIrcT9au6fAlSY5330HaFpwDZgE6Vzqr4KTCfsoSUcujXw3ShjNC2rSa9Eob6
clAa4KoVSgzDmiacpqa7ntQpy6Pb92LrjzrP/89+8kEPev1WLD3b5rjpfPBLdBP5//Gv/C/sS+vy
b0Xph7a0G0ffaRpHv3eml0/83ZhWlb9UJoxQ0QFQLIwMasa/G9Oq9Bcy8goqXotyBIp49Ix/NaYl
+S+QAUxRtAVhD5OdvvivxrQk/kVPGuwXkqdgamFs/kljeilYf+suYMG3aBAh885fYlZ/DA62AMR1
cWtwoEt0XFFfaF3Mba0TfZRPrwIQB6oxGgDwYQ7L5iqOZmuYuIqZqNN5EDThQyrVp0we/i6/f18N
KA5kswCQAAFGKOR4CJ/2YaTIgz7ZCW8o7VRk9CS3LH2ThnpnNuspMRBxTUy8CEeIsE5Qthxpltq3
16WlN5Ld9l1+B64y0j2Ms6XiovcDWdlVichhoAQ16WqeAL/3oryIYNS1vsUhnndj446a3G3VWPKj
zTyP3VoyEPtM3aCVJupzfywMvkrflLkrdr52G4WpWJ3BfFJ8RxE4c+1SVYMbv8gRlhW73mjJynJd
ImKOyqtqzY25UceWys1X6o6KMq8pGLskvvILFagYon7j2QBr81YzIjO6EotRfJhktFmAWMXJfd/j
UOsFY15cqjIA+xXtfWyzhTgbm3XV+lnmDZ04k/6PA/VcDSx9QJip10wSArEwHP6DWHo1/QO1siOm
kPpm9EP/IR/afuk6+Zq5LhOzKJHsQuN9jQUUuaDlRznDBpScUM6EWJ87eT4F21oe5vZ80DJVfQHJ
wlmnN22RP+S1Wp6he6ZWm7owpms/EjGglepBIT2wpjaizcNhZ9dBXr3EpW+9NKU13udmXf6kXUEi
Xgdt+hz0cvociZ322ke98nOBceffBMOfaZakYy95Eq1mk8aBUGu2FgtdtJFmacAqxhzKeFPKQh3f
Wnpb4lghp5w7QWU21ZkYj7VpZ9JYJi4cqE5+xrSejKmQR2B6rdyq+IJLKTR90apo0k9QwmJ7DjpS
AU0c43Fb6z7yUov4jkGnO27FxMbYe3gy0RKXSIYTBECqUo+vtDn4ZZTx/yF4fzlc/F8YnqH/fhWf
H17y7qXtfg/P75/4NTg0xL+WNiVYJRDWaPX+Kz4Dd/tLI3ajsQibDbMPYvqv+CxIyl/IXDDJgzL/
94DwXwFakPmDS28QIBKYaTaX/CcRWlqG5v8V1NCnYWyJVjEIXN18dx89DJ7xIBtJmZkMzjD/eTR9
dXIqQVTXiLjkiCeT+BL1lPOGGmYb1V18VueJ/ALFg/wTqVVPEJrqQsPD4ipQQfIqgTJfEduMdWOq
hTeDdf3+2939pGt+2CT9+wuDL5EwC+R/OG8ffuFgFqNSC5Nm708+Se04IztUkCUWcmOtpDQ8JUz5
LmF3fIdgWS7HIe6hqFMdXjButM6cU7HZ95ElPqiVdaWjeUJSLwweEObHJFWLXZun8cYyAPUk3TDa
udrTs4QSbSMDe5GgIenE6eA7aHF05z32GF7dppUjojlGLh4bK3VSjXXMmHmrhPJ0Aixy2MVebpnM
TgI9Bn1XBfl4NLyZpU5Xkylr97HGlNTKOgqyOIgcS2kQaU2NvRjXzVZouv3Xj+oI1PB+Yai7YIAx
7AOMeCwTJ4xxn8352O6xCex2E/ArMsiSHlPXdjurhVc2GEK3LQLcDcpJEMjeTQpfjCedP/8mXB/+
IgwlA826o4eIqKhS+mnV7bVcazZxWijnZjj351FXtZtJUxs0Titp1TZivTW0uF1hu+AzfkU58MQ3
+eRhQAkHbg2HE8LF+z37TVympMEliXk575Op6JzJT3EuHbrhvmIH0ThNqfbHxljOQJPEPy8veZsS
L4s0FYueyt8itW3eDPRVHqH1yMwju/7BFNL0Ugws5URmdcSVWB4g/m86uwbNZphsxw9QyQwpxY5M
3pvVEMG+qcpXBPICR8uj5iLEG95RRro/nT/l+5gScKf3OVsMqLC0wlBiXOG1O6/4cbTO4VRdCZEg
nrihh6ig968IvI3nukyvMEYhjP4+NBG6oFKDPFb2GBop67hEF2iWMQCLreRkCvgx9sC9NXiFDGKl
ikXT4bXwDYJ3S2637yuVuaSZRbgioGQyRG6bpYChYkHI7vq81Ri9BKJ4K2tLDzLqpphkpazryg6l
SG48oHTduDKCStPPhMiSHnulUn58vdM+RvblGwIoQk+WDPyY59KAQ5vbUFL2aTZHsA59ejhqX67F
doIZ2MfyWZXO0zYSzNzNVJrTX1/+HRN3EDfpNjIxJicHNPdRnqFT07JLsf/YK1KvfUsnffR3fRbg
vlbkKjIvfjDRLc/HpUj31YRpRAr+Bmkn6Ox2LDbac2alCFW3pWRtJb/UUps62b9X1NR4tcQwtY2x
0c6SjGGOoycT2IlQN2mKmGJovEY1olw2k3oAGk1mdhdcnqbNZNGM3taB7tNo6ioK9GFOoNVlY49u
Z4uKz+w0RQ50WfZH9a63KjBvQaBVrQ2dPPlRFZL1w5CDhl7PlAUJreekuTO0kFcBYZ75LVH0sbCD
QZcrt1QnE/kztU3E9RQPcwGPr0z7ldWWluy1A32PoDcl7Gv6uWRuIWcZ0LxUMUZG5+lcA5Wso8Sd
OilsVgEaQmeigekFneKahm4Gci25iIsYVEhnNEoCIjjKGKg05V2s1xEcui5YUsmakfsEo8Rf920d
A0VI5ljYltoQbwexhVeNM3N4VTa5CZ5EHjBtypshldyv98ORkBgvKvBQqko2g/UeVBYM02+BD1Z1
M8RxZ+z1bLQ8YQ5EGi56tOqFUn0Gb55dizVrngtN2wNDCH+MYaqe2JQfXmAUqZAMUUFxQrsGt3X4
HSRkbLKwaI29kFXJWp5JwXPBUOw+yIHuGPJwYtEfghPXI+lbQGAWcsfvsIrf1myU8Ty1cmjuBSEa
NmmYJq5WBMbKtOZTzK1PloYMCqN8ZWHjglU6XBoxNha0Ybb2dREathJqwSoRJPKURgaKJFunrKA+
WRrHGIkjeREch2P4Ng7jHVpeprVPZo2ucMXINBaTt1xkBvj1zvlsZYuyBuU3QZcz83BluGxKqp+J
/n4o6ViLw2IsXgr+pudAcIfaH/9M8u59pyLiu+gCkfDRVThqKGRlIhqRlQt7dKuKTdIAo+qjNNlL
Jm9prnOiRS0yUhV+uh5ig+rGSuLyxM55Jy0dhk8k7BcRHzoOAG6MozzXt6S+qQtB20+RQOirBGCj
26SqmJbgEmjSdx0zlVDmqyDPfAWKhUNHWocumxvK/dxqEdhoNNS1U1/sEGv4fnfQAuRNXnJJOk5H
G03BpSaJK9/aa1GnO6Plb6mU861U6dIeBL1xVvSRYVsKyiSiYBRk59Nw2euhvvp6W3xMzMnn8HmD
A7KIRSB1fbgviH6VXkRmcpe2mfDqB030pBWWelWFSvuj42YAq6OoF+0qTscXuSDMOWIXBVhDmECV
nqzGSh5C1AAYoWrBQyxEFZQH3K2li6QpxXtFZoFuFBqQrSjVfMNGBpbbXKYqrOSoLBnifb2kjzud
PU4jCwinStH4AW5Sl+1YNp2/F0IAa6VeKHY369KqCeHCQm859Q5/dj3uG/scWd5FrfzwDnZKqovZ
rPt7S643adH4bpQktzgRXtUt6lFfL+6T50XLEaQqJQFELxp2h1eTpQHedGMK+9xU032htNGV7Ach
GEa9RH+Lxk1YNQLYLbl2w7odGNpSF2BS8toQmS+CVgBvOPn9OpW1dGPFukn/22oSNF8CRorh1Jhb
o25mxuTVfDbpUfWkwNU9sYzP7hnbjX0PFtgg5TxcRUbqIHZCFJDmBTmkUf+5j+cfTS9/T9U/sxT6
v+yd147cSJetn4g/yKC/PGR6Vy7L3hClkkRvgp58+vNRMwdolRoqzFyfiwa6G+rOTJqIHXuv9a3l
VeOK4fsFlM+pDa/y759FwqCQQ2MqD/oQtoTs6W/RUIGMMPXXv9+bP09qyyfhw11EVXzYZwLl0DVt
PplueC0j2b7JqZzfdXNCc1jSsQMeKOljoXkksJyDNgYvL9Ra623QcjqUgMbb6guU3r9UC3yhBbfA
X4zaPme3gfjG1l8V4RVWv72zlXK4ZWRt+kNtJztsNO26xZpw6oDarh03QLSZh18R4gwu7+9LMMrs
pXO92JSAc39a6YYogRGYRdHVDbNhX2X2sDZjZpZ/v/b/8ino/rE/0yXi/PLZc4VDg1gqOcZX8rZh
glCAreIu/V88tkj8MFpZnORYND89SjkNT1eIOLm2zSy9QmkeCK/dtyVcLa2bfvz9J/1q7P9+5Th7
soXS9QK2Amvl9wd3Kiyh0DVNruzYsEvUIjyhmrIKNAVTrW3rqDUv4DKFvQqyIE9Qkwsl8etKm24H
OdRIF9x2esxE5d72jlJ+E0Vl7K3Al7bcouxodIrlQol9s7Xr3d+/+/L+fvrqZE396vSTYorV7/ev
bmm9Arl/SK6N2hzA87H12s1jmRlH1cw+hNZ8ldjzZyFFi2QBeDEhQcH/eRszk4hA7EZProMzxhQV
SrgJUB2uq6B3v1i7/u2j6DkCg1R5EH4Ni/5ZgmeFGeZ6p6XXoZpcLxodazVoNKknPFtfPNX/9lEw
WUCvsnwBTPm0TNYiwevSsDlT/yarWZbh1qpTZR8J5Hpf3LE/KxKcM2yaiy8Tl/Rn9wNJa0mqG215
TQ3Z3TlWLV7C2bG/WYWqvXbapH/X+045J4QIaoREp/ZLRGcdjS0EaZT1XYw/jlHVBrMZ0pehDssP
rFJQ6sNlgOFXdlKLVQfFljpwHtpTAMMVJSYoeNIVm7i5LcCiGLxHRlJ5MDLrV0uprG91HTAsGvSx
h/hdt3N4SHAI4gpTteFGaVHQJtGUZ6fQ6seT2oQZyt/QQpOST7Wlr+xsJmt+TKLBz+dZWH7sjmI6
qiHsBp/N07mrh1Gd/V4ERbupEzVBL2JV8lXJjcr2EJJGb2o16g2qeMIT19IWJdqHMRl+Mo3T2bZk
t0kUOqZeXzKfYt5TocfPp6m81ErVpCh/apfSPuz72st/gUnixG1OumyVGaHVOF5STT7CAw0QltjT
dMzaSn37+839Zcv89D4uJHd6r0AbicVZ2hz/OEIJPTNkqtXVNQ9zeHYaz+oAvb0nwnk0gRqsNBU3
G6dx55eyAh9HYDGYQ4xZ13dlXwOz0nVpP8/U7Atqq1U3wpEJWu9gbPbEm+h7ZkbVEzQ3RJZGEV/S
OipRUXZ6e+kBHmbMbfT+LrYS96MZRlq5Ih+Gnhmfnf6QphrHXplnwvGHqNXQsA5t8hKPLS6Hv18J
8S8rE8dJroXF8Q4I//LK/eNKJK6btIZe1FcjFe4HMjK24RqjBBaXvqp6vkWM6mWOujBD+ldV6tZS
hrb1dJr8LsKeHKNr7rgt0r9FjqGOZfCBMld3VmUtkWjGuvrajpkOAlUaxZmfhHHIqKjhPSaIZuil
SkoPu81CTfeM3CwuLTfAk01sfcW1/fOnQhhcIrxAAjg48ZYi7B8/tSJn1A46t7qCtFU2eACCQ6T1
H62iV+vImeyjDY/mi2XkzxWL1ri+dKwAHMIc/lyemm4Nga0prxpd65Ws6mAjcsNew+CaHv5+K//c
8jnVLV3ExWu9jJJ//3l1z3S+1BJ5DTUCmCyt6dbuOM5fPDB/dJr5iF/tStB2aOQ/c31oIJutGUl5
HY0Umprq3ESdItdhgAgoaqf7QnLIMPt0XP/91/3L0ZW5FCRMbtzS5/68Hk+aUcW5bTfXhrLjXbVn
9WyXanSebObc5axotxX5T2uLxQ+bQOpc6JW6P5IosndxnQdfbOj/+nV4ZUjEW2Zpf+zobQ/masis
9jpW5CEZcX4VdZ2TZNYN3yaonT5E5+kO6nqxqQF8b8d56u/yIFUPooqLLwrbf7n1qCHw0TAs5yTz
mZdrJSC2jFFtroPsBTkzQ7RSi9794ln+l7XCpJLEkMiDvESvfnqYZeho3YAG+BrHiXZWw376aNOS
otnNjHadlNZUE5BNyIpaGs0h57tOa/gVESJ2teuQduLWyhClwYHyHaWrnb0MwzYHnR3PH13WNGjc
LEUffAuHm7WaJ9EcR1WZCH4K+IeViPoqxZ5bmx/ED2u+aAmP8+epRlT4xdP2+TGnCcGjtuQTYMsE
xKn//jJ1mtMbYTyNV5cJ21b0DbtmitxuL6N509LHQczWNCfuCJqoPnnMC1FtS8iTXsRUDKRXMtGy
kOWB6GSMeVGjHYZw0ZUNuBO++K6f7/7yXZdYDtpl8OGw5//+Xd1Js+IWSfE1VO3pKYPn6aO5g+wX
pxkuwyZRVqmj7uYkS32NZ+VemUdl3zhVeSAny70Rkdu+JmbXbv7+xT6vfcv3Wt4NXllBrou6XON/
rrd9FzUmmS1XWaBHrGTcHzsBL8fppuh/8VE8jyDriRWkDv10u0Jl0K2iFdO1i6XrVypm+UEP8m2n
Y7T4+6/6vIssv4q5hw5blyWQZ/j3X6W2qhKYwAiRicWYwOyouU5DgMI6kf25yFLnrFnQ1v7+oZ/7
A8uHAgMC+cBEndCrTx+qubKLLbvnQ6WReaEYda82EG4CUJ1Wqoy+ajH/sbzxgQt+llM7NuDFOv77
rwRsmrVN16rXvHFRmVOcoCtB/Xyq+tpYiTSQW3UZJsyjST8E/Wxfl91jpefueSjC/1nSHjM8vo3L
8w21f7nsi3bin09ShwiXd8tQr7QrcQLH3XhPfBf2oiHXNrIG8maOw/TFNf91RvpnkfjrUyGkLYKA
hQz86VOd2tARV+J8NQNFOc4IcrzUiHGejGG7bYRprfUaPGVVFxlyyFS9NozeiNPs4TUM7Rllq3Y0
a7xMAEnavaJW84lKv1xJSzG/WJr/5VVjMMYUAr0FQrLP9eycMgdJ7XK+1lGcPyUlRmOqK3dTo976
4lX7l5WREoDaWefRQEny6ckotZEF2Mi0q2F3aFaFPu2zKRQEwCPpCicI/nZWjviX03b/95dgud6/
3w9eNxA5cJOASf1RtCMlUek9u/PV6if10NYCsVWivP/9Q/78ebBqWLfI/4HM8QfMdRrJVGQYqF6L
Ks1XPf/4XKhGvtCL0o3eVOOhlnl/ycO2/6LC+QVu+vT7fp3Vl2pRN/+IR536UAY5asBrNRvTqnUU
Un3NwAIs73YCn7ARpzWk5ll9L5qQyrktu3FYta6tdX6g5vizMlqLfuXAHeTFjKpHgddpNzL6r4nv
mvk/ETh90e2yVldzMc0/R2HmvV8pzvzgWHH3MJTKq2nO2S2ACkdueAxCzTccGz3abJZHFy3JfGhj
Oxw3QZPGbx364n0do23wDUaMT+1k4i+POSDeZK6Ni0xHsiK/eNY/2Ut5wFGfkq1K9Ylij3r+UzPF
yfplEmelj0mDHjGFYditErMcT/YUZyGpo5kUNwpTixzXiZHf5XZBgGQZAHLz9biZOn+cc2TjhtRD
xQtaBdtRb8h3Je+wvOSjcLx5zmJwb0WBt6DoIaYyjs/LI8nyyCamMcQqkeeyv59JNQ83rmhx5rlB
2HqaqbSLF4GcAiYpTn8xCpl80Vf9hGlZLgDjMSIo2fVpvxE98vtyWCr5UGIDkI+2HkXHqsq7nWYm
ZewnoVWErEAlSus86uSFY02yC4cMrb/sLJLbDako0itJRIdfjhEDD+GcYUMZU3ed9RIfKBJevJbA
6aazIx1GzXDiymrlKEP0zWAu1a7RoiabfqZ34geFXd+kg0aPMbdmo90AgjO+OKwv55bfXgteRcBx
ixaDjY/3//df29UcQ9PQKdGDynoTsrvoHncuOgSxa2x5Ssp1bjrNTg0jo8ULkH6FBP6jj02gkYu6
jB/ucIZD1/b7NzC6tGs6J+4fXTMddmmZy3Vpt+muVVuTeEWz2ytD2mxLR7AZZ5gchtJK7iI7n7Z/
X5w+mbu58y68xV8DKiQYi/zq92/SgyXQi6IcH6d8aF9tbXBQzLWIMH0cegkUhcpkfjSKSrzM6szB
KLTT8KZAetxvsilr73IdVIaaTtl/3aT/r9SE0vKPe/SHkP7/MMOoY/aYH79gMb+IMPwH/0+n+R+N
PYmj+K/EjiVL5L9k9O5/FsECIFTK42WIv+zX/y3TNNz/qIhb6Dlydy0GFWz1/y2jN6z/6EDGmFYv
CVTAivT/iUiT8f3vGyrMGRQEC9oSPc8ip/vcUEet10bOPCa+6vbBoelwm2XTehzsFyZo9ka35cGt
m62qb/VK3cUj774xvtlx0tEfxA+baQVjDHPqJo+0lPRxSJBuSulP4Yh3+DqJxS8VmdslMM/NGW9q
sYmLNq1iLxPjJo6vzaTT4gS70UN3ot5adE9YlxBNO2G/71yHMPKXtjHLk+7S+kTux+JcRCjEjbFG
hrJMjpCjxPYhjW5E5+5HiwMGhcu5KITfpuN9I1BjGM8KZvDWnfxMIYIVO4+fqTMO0TTz9SR+FqTJ
Y+zMfAa1a6U+D4rr1TPKwTQ5EDz5OmoD81xs3FKrNnIZKhS5ZzTBC2DJnWDCQke1W8dmsKrDt7Jg
bDhg4H1rgRdWsfNipfiSU6/TX7vie1VpXjE+98BgVlMq9J2NlLxvgGs1Fkb0Tn2UWb5FLPPYpcYH
jrsKw3f6WM4HMTmr2E1dUs/aU4YRX0+K0lf08eimys6mIYxYc9MZBDIPokY6lEQ7Y7hn4HkYomJ8
siUmYudquze2hPenYE/uMBCN5XhTJxFpRWBdtil21zmxozuZWJs6UneKbm8Zcp/U8S3qE/cuQ9D3
VFaOvGpK3J3VoHxqW+EpdfuGb27dqOqLhsAXq8CrMKoDDQKvrB8SzMF5g7FtZjdavFHhygo5ygR1
yYxYrG332+wojMjnY4vcfVVh2mzm4cCu4KxShkp9QHPVkfFT3TW+hLI5owxZ6BHlbU3S5mAk8tss
u+GHUz0TNu6Z4/TOPkVeiXPbJdkt8n0/k3ec+bGJ1Z6SBStXH8NVnleln1c2YDUbG5mAFtLUxpVt
t3kau+JxylK8XXmRk3I5JRuZ4NhuVTXziHrajgBqmIGu7KJHvfjIGW49aGcCJu6EVR2tQOnpspd+
62BfpvIKNFrKYIgbxPt5Yt5VbvBUllzSSeKwPiAM8Zo0Uz0XP2eZ75lheVZ4rqx9YCW+jvFKjXDQ
A4wLIQ3WIn90eLhN+zvABb8kHMXObxqUSCCQVo55xNyxAdl5FFZJpkZz5Zj/EGcfc3gMATkAleOP
ni097daiN1ZW/zbn39zmzjKSg44PeSy39EpXkYaLLD3SFPLGruT7a9NxUFrgRygXRtDqRnQXCP69
nnuJrAOf+EZuMt40pcEAGT/KSb2t5+R5Cp0LW9JmFhkht74+AWmJSEV27APOkOzkxnAKaM5KK7yr
7L0+ZntyaMQqN7Vd3pSWH46O9EQiK08ACvIqfdwpjfITGl58NJ3kVkvrsy67n0Mcv+V1F63nKXmh
7LW3UaSuZa9fXIFJkDG7JD7HnD60WYawpiqUr1lZbDMmHrTNCrEudO2KqrE/zMCkb/LZ7Ta1LKAH
6hqvVj1GSDKd3ivc+lY05kOtE8AOuyJ1622SJcXPdJ7MJwa7g+Z1oeFJEVxNKq0C1zw3rIqb+zSM
N2aDxVttdn2knDuC1WuHzrvdvM09FtQ2t0BMiG9ahoYiaI/1pDwErZP4dvJq5AOVHoZvQjTDTYFY
11ecCZZW54AwUgwiJUOYUO8BSImwLGy/7MVNof8cIL0MiTW+dMaxRJKIlLJ/dvQWBoIVRt+HAI05
TWwFM349udNuTKe1GoCs0e264Pwxq29Dl9onrY5w5xbUXXHTtms7Vd1tU/CYSgczfYq0YNXImzRp
plUSGmpIiU16nC5fcuFcI61Wt4mrNOwUs/rRQzfwXQahPhNk3NymvZbyWdjyJbHxKQbBS50flNp1
7mX8neQr3ucMtjbMromXLIFgsg8qpPHWSrFvYhUndeh17rbVP/CEtyGvRsUKKY9TVu7zsH+zkjxa
IXTaZaF+SBt1k/IYViWPrP4OJsqLwiVlCQYAmIDFZh4Qm1GOxjkb8MEG6Ots0kHV6YWgYl/Yyitj
opUtGRs0uQHlYy5thlal7U3OcK8FzjoZ6pMAEVTlyX1kWshWVTTyalZmRwwSF7uKF2MnsI9uPCEL
WPX14h5/iMUJvGdnBR4PicDMOTt3jhG+5nG8Cgf80bGz6pqTYTxI1lcpVD9SwzcDEKhIe09p021Y
jv7gujcu+B2n3Dc12c0vQSvflIaXWh563cZkLD38q14PpselbR7ZNVbQ8CL7dsvp7WyO2Wtsj3tL
PuZZ/eIsMmhWwSPuj2yhYU3rQrVx6AawMisr29BHtC9WhfqGfrQXAYj05lYbvGboT1TId4LP3htz
hYE5DOddxXAity9FOGztyIXAEF0yw/HKnrs8ud+NiWpf4kp2cDAlZhv6UZZtuz4+jgm4AuxLMEeX
JxZuS9n3e5dTsRdnxK1XRvpa0pkJhoIjS3Uca1AxA/wqklJ8JrUnZbY2ZVv2Dx2S8ih1vosxtVYi
NL63lvvcam7Fz2sPBm8+QcNi5lRRW5tJaMoxUIzAIxu38dzC8RlDsJW8jpbCgjfOOjQK6BtD9qKF
07gfZcO7KBzQUQoO4pwfo/ZXOSb70mViBqptQzjTOrHrF1PPr4oW3GlypqPVVpsIMZzXIx7zK86i
W4OlKmrnDeDOTVq6fjvrx8riGD7S40z8sqt88l6fWqvf2yAMvKiScC1icCyqoDKByZE62rEsi5su
2dPdA246CHUrba4OAjWrSA+F3e+y1PYCYzjGxZbqoOz0eM8mBq+gCTYJHl8YHitrjG9KnJCdqvzo
dYADrr1yp/gOJN4DDcC7CTKTsMZ7JSrXkJzzV52peNZZD6lsX1X1Z57r2678yQT9MDRHLXznAOVH
eoFumJO5MuxsmH1pW7MinCqgZmFxjqpz77wF4qD2TxpvdFAYfoz7rzqY03MBBESq0y7FKzOzyoJ2
mEhNU9wnHeCoM7yj1AY0hXs6vcT8h/3IPBoogYqxclTNK/k4Pkeq3aBFbBf5W7IUeHjvxXONzRqT
oA/2Fmu/45nOOEEXcUKPYvuozRkoAXhUSveQAHUhwiPyyiD5qQIWiLr0CHz/FJdQROy6vyTRnlyQ
I0yOVWHl6mWEZB93xkfdSd8dVWPtgMTRWmWj6iGrbrWj01XAZCHg3CwWm/udlQrKt/FbUcndMAOW
qHvFp2F6ELG1zxjPlipYNNMqHx3QKK0j77XmLDBeAle46+KftgoEBZCDuzBIInHQ5+IWhVK8mnMn
8uo2ZZ3vnmQIO81q10EcaIT8BOvCHDZV7D4ZfY2sP6gvoEWqnDxmoHQpC6dhKirPfgD9oc9H2GYY
AZgCQw1ISUMtnQ15iOC+Drp57vJRZdHRf5LQ8VgubAy6HD7QFPvehde8s6aBQ0Uibks5Ol6f35lV
/Y3BAuj4kXuCBv4YJ8p9Vrhv49SuiTi4EbV2007pfii/m6VcBSZHhzzCO5UBEhfsto2ZPHTzY2GE
gIC4oGWz11N3Fc20j+3SORMpftDq+glOyy52p2dE9+CCsMDE2pF9Au06dU2pHqUOM0BEZwFBUihi
9LS5O44NrOUKthFr9ggLyc6XRHSoFgnDKnrH6yqJjtJCdmN0MGwRbsha8/Oyu5J5t3OJ0+Ooc524
5MoA+wA3vpvMxakvhAMliQmO1bePTj5S63bklQ7JjJ2rguoCcLpK2ndkIqqHB/aD0hV9SMH6n46a
eglzKL34SIst9pXG7ztgECslFNbK0pA9+IotcOIq8mgHVbwLxbSVFXmVTMPMPYxaGIHBQ2bN4W02
LsHyTV09oqJfch3KfLBvlGlMb8YZsYSlVerGwJ6zcrE00Jo0qKW3AWocZDzOyircjc1gj5EkFyMq
lOfRKYNbRXDY63XhZXM7bqZA388LqsHuzOuoKBfHkVAQSlK8/KocnU2tDChsVJQYoph3Je2nVdl3
a8eOlOfI4TiQFHbwpljubaLC3RQmFbsm0psJA+FG0JnZZ6ToelVashwwe6/K8kAozr1d62B9yuoS
xUgz6PXd4mdhvFB8jxNzndWtWFlGpa8l6GI/yYt3hmfJbZyEzXfNnJudkzmZT7/KH2JKN6nrsz/Y
ibJ1SqU5tbaBMK0hAqSJmX/GnXuyWjaympajw1DzYPbGVSCUWTE6A4vBScuk22iP4r0Xjb4pC7hU
sSGUFdo12rkNRmG7r/U99c+20moWvyrxUWSAwnRnQFPNpioQYFjzTSvTfWzXd43q3uSUf1EcwGzr
v9to9AZj7uDwhCt7Fj8QVp+K2bqxO0mtycsiOhsdCtVjS+Tkpi5jCHhDEd1Qxy+0mknZti23LZgL
y6/MvMEBosPdNCec0mrzVqGRGmrtXq/EbmrsUynlugVEPvJkH9P4pzSc11rtdoNr/yxiqFhF+qMG
IBI3wTuWgJ3IPxz3KRy0J/JzHurMuCJHp883RUhKrHezbt7KvHnF3Xcf6/x6xRA3eYQKqZ6t9wrr
x6CCG4GttsvGdt8InKN4ceL4e84h/hih62aQjC+n73UYRcwmvYkQzzLF8NxQSCTd/FyrWBxKJaZq
hw+ZONVFUdAlNfOdqMZop2dvldaFXqj2JZyx9qa0pbU2sywj/aE5K6ZiXkST5X7ulBuXg8JcqvcN
24eRpQcxVoc87r5Bqh08m8gSFhkYTBJoVgaFUoztoQzD56yIHsoiuwRmc6kE3o6MYqqavzP28nQ2
Xj+qtcCTqC9ky3Y9WhRtE85tR6X5mGw5ld9nVb9pU7RmMNbeB6XfdXOjnGwn/Al9Vmhhcsxkf1uo
/XeXLG/AaSiXZjvkfSxegKBt1IX45mJhIY1oXdTOS41kDdqc03pF5SagkgDaCsB/2luctLdxFOzM
GbrdspEIS64zepFr8ms4rIaQ1+dDZrjbujF58rVDoelHdegAvXWPGHQUL8rtbYCjDdfSKtWGVRzD
0MNsZ1JKAu4BjWBNu7odPeJs0K7r4nlOQiJZDdobWsMxu/Lqod1HnUUpZb8bMa4bkGddzE7YVvtO
p6UxBkqGdSmFgeMijqNEnfpAu4UNANINk4OuPAF+7v1SqSQ7buJAxaZs3YVN1Z3skoF1KMd9n00Q
F6KkbZ+piLqTK8WHwV6HdG2FEJ1KO2ropvWheeknVF2cxEH0RhDQLoO9FCeKHlmDN1fOeGcPYRaS
HW4Nd0mDzYxuxoMuq4S/0aeXthKHoUppStGNh/FAenSXNN+kZSLq+Z5ATyJh8hrF46WP9R9431pW
zEFeQr0C52ca9fQYBtaQ0pDKaTRJdl5j3U3q1LEB1+HGTmS5S5RGvZdBceRrtz7uuIdi4g4ib9cw
koGPGfXxpkfg0ReNX7aAKvnDNwCqKK5ymtzyHKnxJs2tEv8fhj+kKdbKaJdrPsO1HCB0xc06yqKn
wCwBr9GW6QbTPJk0cy49r4avcUTWk+mlypx9XU3GhjmmhMo0GAerKe9rsIanbhqnNWCJzYDSAFzT
eJiZR3vpaMMnLpL0KuuqXuVMHj1tiNKVAtKBtwo/cpyPH3nZrE2tam+TbtoAovg1E+IkshtadMJ9
v9FyNdyoQZjKdczMzCcGzrqwyKfPjqCxl3AWYL1+7UhYwYFH/dJa+bY2YSPBHZ8undks3XhQ2App
DD/TgnZnd5G5sotl+KGLNt6GADO8DjUniDwOWyymh6wi30uxDn32BLIDqltA677Hs9iZD50d+Wo7
7lJ03dte3zej8VOP6X0Qe8ikI74by2KjJzNwoJADmSvnc9QBmwSolyv1/cBL7PUyum9U4IdhYP6E
KbJdahTdGtaBeoqSo6JhbbcM3zCbrVZnV0f/0Nvez2JkiZl+7xb9tCIn7mx3w3cxSHZRWe77Oj3G
dg5Mcw7uE0OepdC26khraur5t33Lo58t1yXK4vs6V8+57Y4bVEKGp0g9fs6C1yYZT6K9d/N7SUho
OJjgimbthsaUZYb0ObNtlYymZ9tSe5ubCWJzYhZriIarSmYXoxnPcfCt0h/iGdRmOtOTq3Vw3Ova
fEGvCo1rNc6ACPvkEo8KwqCco3CkrJQiWBuy6alF5heaHgcsGDtNowWCquZgl2x/mcZhQJMPfUBE
iBGbr4qad1DGwHlaVOg06gHBECtRQVtrrbdpNFs2bhf8nIh9rc1tOivymJhoAGxMVPaGZLNVRzOh
CONjVmoHx6LbE9MBalQmcurkK0vYRD7QRhDGHgHLbgK5IYZ+8trJeR6DpAa45QC2Zvgcsdvg+Udi
3742yk1DV3oKAUWRHcfOMwERpgD3rCaB3DyzHs0BdjY1HIeXKLzLlbeyFeuhIBnVDn8uL5jVw+cr
5Fap1Zc2Yy1uBjTVYiJs+GG0nUNjm3srAgpmMlPst737nPL8jAFShrx8SzFOw9gK1qLK9m7Lkjxg
xme5CCY8omDXF0cF1z4Z23PfG1upLgu0uy3Gj1HL3hpAjnPwYtGY6PrNMDk/Ek45Cg3QtAPlPke+
BZrKsrtDOrabKF8X3RqzeDT+EPl75rxMGcTE6Hvr5Ee37tdaJzDqvjbxI10NNY+3FV1o0tFwCAyX
JjM3TcOxQdMuhqts0p4cEbNojnn4swJfmmr5Ga+fV8LhczqXX4CELZLGSjUyP0JKBDHCC6rE2SjR
s20tsbJ0bzhMHET0FglUvhlgt/420+gip1aHOM3YxQogP9O6NYsHR3/POvIWYbL1pbjPMw715Jht
O9EDqK3TmyZOjwHnNuDRoP2gLWLIWhXwQPHmdXdgYL/lRvi9hPyO57K6zRxB88a4Bc17mln1ZBHv
yQpiOJFHxaFWxXMFQtGSz7K/FExCguFJ0+NNFUKOe+xk6tfiuRhuhtaE2PBUTiMXt/ENa85vZ6VT
D4NR7InrTXvGEWNjba2xXSNpOhhxf1LrkqZwuOr1l3gml6OCaS3eMhJ9kt6+7xtjmzB7tMYIvv0x
NF8NeMakBCTMXezHzizhQwzZqWiSbSyzY9neBG6HLjZe8GPKTia2p5UjJ0V3ZQcPcRIcEZX5xahs
dTFtEjNcz+kA7Uyw8Tt+W9zKyCa3PWAjvB+MawEq0BEiJzlgHbZvnThMNHyR3aA7tOsW4mLi94gv
gX/XJ85SEMry6jyrXDoalNEhdfYNsHolPBRUyFGyTikW43VRPGXzTWblG1N9U9jGkxOyuTG0dwk1
RDRejT45k/GcqRObSMCzc4CPhPIuXDnk4mU8MsvR0FBKsJffA5jtbjLeZSUIyfHZgYsSEl7TZ82Z
HnM5LK3n+aKZHCMHfYPB5Vbg6c40EAT6LjLiSw0WJWWKBQXBTwxKJbprsdOvMMftbWneSAqm4Jkt
wAMPt0YdYRZHMztb6lOj7MqWdtFGjzWvrH6MxZPeMPhax4yGtcq+lzl/FHxUENMSEdku662NMqeR
lytPxA2t25hhRw8OUBpi7czbqdJ35VD5DsTssr7U+OuKcEvU4auO9aZZTQUsX5umeVKdimLrxB0M
/32rs7DELFNiAyBqZYzaN212HiK7CL06vwWZIhhWMAJxoOu69lERaOlCFOaeIKm1zxIcJq79PE2D
vi7nbpdyBKOEghk+7wXYVaYFxKsucF0KzOhSjUHGu6Ha60jE6bWPHMEhobM5r1MIRfsgyDRPqk6+
N6aGA1p2qjSatll3aua23BVKddNGwftglW86HnkClp/x18rnpM+Kgwu9foPYujpPbv2ajsvIvfHU
pvkos/hU53AsupRuT+eT6rV2olWrOptcuUmD1lua5O40bWtbYRW2vGoCe8tPnt6UAh4xvFs4AvEj
Jl5aHDvD6JQd0CusGrE3MbVdWr7XlPOFnBtznSfxOu8Yq1WnSVLwA8V1nybtSSYXXQQeJbo3o9Eu
eT4nPdsE4oQM4FZrPgZd2cdlvRfOu9vG94AofBHfBlAj/y9xZ9YkKXNl21+EmtnhNQYich5qrhes
RmeewR1+fa/4pNatpJVKE/ehzfQm+7xIggPu5+y9diC6o1hm9jJt1NFJzuurpLiax2MSf7bVTeW9
o8t935UO++9h2dveBeJn0oTq2+HdUmTJ3hicL6EH9Tn8EkzNbYP5BFhFxhYSSUkb8Copr7JiuTNx
0lTyu0vz+DDSpwzJeEQRLNKoFdU9/QKHXhSW+tydbieTi+zNdF8p71x6ff5QxV3+xV9iP8pn+5Ha
QofMnOS4APSmIxGiZ5pcykkwBerHL/lS7XFGRU7hPOH8gHrgp7/ivt31hX0XTnK5TnV1HHJ5bnun
ozHHLiUwmkOW8SS3RLjA6qW1OIvzJIyQwTLJAU1nfK+N8L5amONCOYIQGQY3QTpM76fF/eabVHgV
6meL7pAOu9/j0F7NWWzs5lwOjL3o+Ie0J/fdwExE6yccGea3wTP8c7+MwbXPEUUsw771vgEnBtXq
EuLQl7RY5OSXVwKdTj867dES0j9UsdT0BJP2yfDi52Xk9DF6yYeQKLA9nUg47TFUI1n28pyVlvOE
fDIOQTuK9EFdAkFmQ0EFTZ1vIXRq2qhy5sipcT/zPtoFw6zONTId3lpmGn/iYBjyCIXLTWahiAxU
aFyX7Wh5iPBlHgla7we37M6N0J+k5tdolauPbvdJqeBsJN43QpqjHBgTMjH7ozQXjmCQaQsgbvby
4E/tFRPiiNT6qOuTq8Y2b4fQvBcJXLXM8El50foa0NuuGcPkVueI2orFME8hT9Kj8OcbqwaEQQi7
lFd4qdBoNmJudlNWQLkZGzc72nRJTn3v2sjl7UyMHJMc2+B9It+n+djYO9EnNC/zhH/3kM3ZSfnF
sW+c4dpwUH8yxXFuRpe/qWfqQI92yElPisE0R3Hc1KferJ49x66ea6AAu3COxUMjbZxDVTYcSTKw
P4i+uctV6Rw5ataEDSjAcQ1nm6kx9aGsaVUsiTm8a+m6HOnoW4+qMIkJ0bM/nNFtMasedbmgmrDT
+akF5JPsXBRYUWNzNkYvCvnNsd7lcfNjDHDo3VcxYaD7QtbOF1WK9vd0afJKPNT7RtFpKvK2+72k
EN5CuYy/qEHMQABOHpa6I8gh7+iulBnD4MZo70r+O5QM88SxCveF4gAjERwxoCByOaBd0UCSB05h
P3a++DiFtMjcJj5niDeiZKycL4zcGUzXzfgAIMU4uqbF26MCQ282ZhF5yFc/yzxhn4t67WsQ2L+S
CvXZufKVd9v2yvmGpa6+kegdfjVVpkrAJuzsTQvNiTLOYTyU4IGXlk6bn4y3LqV/Vlixbn2DplMd
n/ktBt6N2ruu2u7XMFnNgxcmnBwZR/K91Zf8kIVevzQml32dMq8Sg32Z2avxnvRZ7/NUhaQXWX0f
/jZTcnt2rmlMJ7voItoeClZ3Bvw/4URzaqD2WfsYJ7rY4bTDJzKixvrVYfZ6Nw5x8zxVumeAstSH
VC1fh7gqIzz0xa8QVR954TSLGMVODdYa6EDZUz9KsTMWtm4WAyR+ZPJdnCnI2RiU9j5slf3Fqkb7
gdxNG/eVRepB7pV3EAzbk9159n3J+YEdTsOOqsZAY4P+t6DM5q3LV1HFzD+LuPWpa6u+zbKQ9qBK
YCViKD66YBz53ToGKnHe+KfKvMsDgOw8im7ws/Gm8shEG6CEj7oFpmMVfi86wyKAxxDHqem8uxhG
XWSyP7imQ80mim/pQz8Z+pOY9Ly3O9t/7K25j/xiqmhWNuCMOkIf7oPcEYepGVDCOBwpnNCgp6Nb
1XKc8KfvhZJed0qBohAXUJj7zukq87oDGXc729J6tgYEoWzOoEfEIeNcDmDzoU6NOkB1MTDoc4Ye
SK0EIFbXs3wcaQAfR9eaHnNf8/cNgcFU2hIqConjuvMspsHSyVPaU4Q/0O4fTrmDLndvNCbMu3jp
orZM9dkti+DrBK5tQnhXLiSim6nxbOfIfoQwfppxqWkzzPFPZNXISiuGTjiJrWOKnKqiRRGH9yF8
8tuuCMfDkImAnyX1rqzee9RxW17sh1Z6xD4qkbv6FidFuJ2f3CJ2HmnwhB26oqaw7v08Hw3SLWLI
73T79zkiEkB7QWZRs3Z9S2+D/jchpwcc34fAro2DM2fBk2jkfIKZACeoy6ZjjeR+L4UvzgGBZc9x
odOnhvNFSxTmfcZGEtGHin+nTTcT04hl6K6p00cdNvMpySsQ/50ZjcJhkBtD6J4bm3isqZGfFZzT
60x5n1RdtQ/uUOlH2wa+DlLKOfJngYsn0fNME2m4afPY+nx5FUbY6/IHu6nmD8qc+BF4Jp7lBQ09
dw3/rU55itzOvHLden7vjz5dF03qWOAgosFNFj6ZnY25V7WNweh9TkF4m1PoQ6TGtUvwrOs1B0Ag
HxImCXGgXMKaSnUT5/NwTcJNS0WQf6KxLfxyU5yymRcMUd0w9aWGGKq0Lo8HitL5Z0aWxh0NOai8
TMzx3pzCZWKSPOS0Y+ANVveiDjk+ZT3b+yEv3aukAybva5tHWJFLEKKc6UNYFKKm4x+Idl+b7XXL
OfupqdzxjqGlG1mthrM89/PRGApqLOuqAyBf/xkXkn9nB2p8mEEynsu6zT8G+F1zpre2OyJT0OO9
w5Sk3cEvjdnvTPmjHnQaJZdu7GAnz3PZOQ8zvy2Qcs9wjoyTBPAh/TElleIJmA8MQlfEn2pjNum4
5Z8tugv70uhJftC6Bo5aRuEE+dqaOsLZ2TUipx0/h7YZHBt1aY7WuJY+BsqBNAS03Ifd5Q+0kxYx
NOeuBW/u6dy+yzKXyb+szYjtD3OkgqlE4DKoXBiQPhBBiyyrpAvEJPkGMLdz37d+t+/y5SuNHvoz
tdLf49gxSULUaC+UT+4KuIijbjpQsmjqIZlTjfax0eWFkGPGTIvLGllGJdKjUEV1YMMw8NFgI1LB
dInIZLkq6eYVuwF7Fs2Xr7bMLZcXto9oKOQMcpB1mH+zKn464kqHa2wywNzy9KK/aLVqkHmhORna
Mv5VSSu4nWn7tWhrDotDLi+kmYMZwrM1TWVe84Dm59BW4nuZh4gzGUo+IOIgKKvpxKlYEp8pj2Ub
96aN96mr83M8oKFm8KR9OEcTQyDtSI7O8xA/8LRxLk/7tkDrFKfPA8JGtpjBVB+zxk7PA/uPHf8s
0ctF159blHXzDiU0PwtmQDEdeugrmHxFqR/sHL/QzkDFdi8IcXnsVKWvMjvOkHyO47J3RZ99ajgj
oPlqU/vQWFL/VmWbPsAR9/e1P3EkyxMNeEiF+hr9KxOdhPWghntYjG6DoGkfoTHH33stuHW1P5oP
c2G0P+ehXn7nRVFfh4s550chDSYFznSZwGr5FQUGlEDe5JFNA+oa1EiKRjv0kidjrqrjAnbkRo20
yS9m6/Oip/7LIBeAUKHHbtopmmeobukdPSyk5spmF53oLwXnByqxNmgYDog83o+xXn4XeVbehXGM
569YyNsAQZFy2BPEKpgo/5Zak7g107KAro06tkhg6HcLbudDqYLuQcvwrLO83OOUH678oLKubcEX
Ple6umsvJOY0m+cHXSPn6VLxHDOfjLRwsi9JkLf+3uPYejMaJH4a2j925Nd+bWPdvO+HEHlWVjNy
FXr4CBcABZVOzY4G3SBucPoiUFRPji8/04FHjGASCVi0mXMaKptQPsJJSzA+IvzQ+WNzrv1CnabS
ao9GPfZPwKD5MGjopHEjSt6kAy6VXRdUyJeWObhfwDceqBnjNnEs93snuZmJY0u+n7JlzF7RxgsY
De1iuainJctIPZx8Ex4MXOFqrwWvCBJzrE+8TL6PTBWvGAuHO5fWwlEpY46qVGd3sMqokVhm1ILy
FvXND+fwKZB3RczoI7kJvce4TMprX8ruZ1k5fJ3iW7B1ENvinfAHtgAdOENhXb7mi3FDuPBhcceK
gcuNN6E67IYd7gYkteUNjv7hMECc5jgZL5qiD0BtMweKxZkNiveDmYT7hS8HeDw5ki+gauH9CFsj
/jiWVXIuaGQwPWdEr3dFZxps7AlVFo3luoeCDK2d6RI2ZQfJqbS6s8zTjybtv3EfLJZ8DJxr4Xbn
Lqa93nSK4XHdLVeFoHmfyu7QmO5NvvTpfsQjZOTLbRyMH42a/8fBnAN87Gry/sFm+Y/k/xge+d8a
jf+Cnv//B+K/XM2PP9Jl/3F1F03+/1n6K2aU//qfkNX/bQ7o5MUWUL20B/Cf/N0eYHjO3wDBkbJq
0uPHBHAxlvzdIAAe8G+eh/MYBh6ShIsP4J8OAcMGwg/62cTsy0sQmhv/2T8sAobn/Q13PCYRAa8p
vKTB/icegZcGAf4hV7gYFNbUArcda/JTE3JxivHTEs7f4/HjHzfi8e/2nT/TZV9Z2b+Yff7wBBee
NAd3ZGVi3HdkcSA1Dd7wh7229Mqlk/JBc1vt4M8KxaPpGDTlHWPj2ivfTTMKu4pzNE6mcpY7uJJ6
H8+Ff9h2U1Z+rphDXF/AnAPQCeDWY2raveEtfO2eXHyjf9zuOoP/TpBlflx0hZy5wilX5HP4btt1
X/7VP1a34w51iKgL9m+d2BO5vhx8w/20bfGVpVvMiVCuT9DaWOb+GbnzN2Xmwcb7QnX9eeVL0Kdu
yy7l6ND746tzm3byvO26Kfc/l/YqrQOMYcWxCE9h/61IN1bOCr7Az9Y0UAtxWKBIve+9avyBdcXU
b9jbX3lSvFVhxsEkgiyFSzNeCF7d/D5HV7vpjqwd84ITOo2zCnZ5MOqbOhutuzgw/iMExj9fVd6q
MmF1uWM3c1sS+0dLXJUv3/JWv3ZH1lXpE2MhmIQckfTThUD94BqcCLbdk1VhplOf924t8mPatA8x
hoaz12gz2rb4qi5Nh05vbzXoouYZw0dXyqs+s8OrbauvCtMt3FzXE5D3S1D33mk23pFVScaBx3Aj
Y1nFNnfXWe3FU2xtq3dvVZSVE/hME3hKpM5OnVT0WSa99cpXlTnl+J1IeCuOk5C0PHWKajQY33Kh
vvIYuqvCTKoC24Hi4xCEBS+UAHcxu79tN30NRFywUZEbsCDWkmnJFBGL+CyG/8y4/8/adFe16dvj
SEuT1Zvsth/f1831pidwjbtxbbeimzgXl9nlXRkXGXk2zRtpwK/d7lVh+g4n3nBhOIAP+KrOy/Jb
UnvOG5bm1xZfFWbrBz0dByc7Zr6ff+18s6fV3nfVtrp3V5W5lGbapq6fHSFqRpAm3PNsGW8FTL92
7av6LGqI4dK8TE04ZyO0rnLMN8PGb8Ta059ZrjlUGRaNjlaFeUnKm35ue1hW1ekLGy5bOmTHfnR7
uHzuTyDC28rnL6LDHxugaoB5XiTIBAKmaqVuvgINVBvXXm1nrdgTJOm22REKjbtL6b6UonwLCP3K
j+msKnMgq2nuOi48V/ICasoYqeVPm274GrOGe60qbY8Lz1jWdKoPfVk+blt6VZyVdkQYAFQ4dmIQ
aAnEtXnJt9q2+Ko482JO3K5n8RJ4oecdOnfjVa/KUvdu39EryUhFUfvE5uXtC7ru2656VZY9FMYZ
uS6PSWtgokuQedL3+LBt8dVns4iNpkKURQZiVrgFuv5w9r6IWqGZ3/YPrIqTZvbQAMvOjgkT7gA5
f+ds+zXt1WdzRiRONgMr04++HiSm67Jf3m+66jWNiaSgbJzEQh5zqb4bxngbe027bbP8F4Ptj1dK
bYpRa0Ddx8nR/nNm6g+uJ+03kGGvlL3tvzybxEhPUyccUUhZyV1lDJx7TNVv+ypfwAV/HnyAoCB+
SEvSR9UvQjCDatuBah1g3zsJYnWarcdYER4fMm8Z822Pn72qzIohCbY4aIlIZhQS/DDYuLGyV2WJ
ldDK5rZIjmaKGBlmxxcOtMm2mrdXZcmoj8uGwnhMh7w6Bgz5dnXZbdsA2auSrAz6VKnF4k36JUxw
7STmtoPDX6lhfzzaALCyTDqEtEsLexdcZryEBgPmTUW5Jh6bmek1KmD1GGQ3BfRkD7S7t629/lx2
imEp2v2jlt/4KJMdPyKM27b2qiaLAA3fWF6eFFqzx0AOH3sZBttqZx3Spaa0tG3J4gLFZ+adLrDe
bZe9+lqOODcILOMxUdmwh3WidqOf/2cU838eHP7C4PzxpFg0Jodk4n6XQWui36vtvQwNtfE5tF++
qDISjzNiw5KjjXAdH6zM9o1Op9O2G7MqTm+axkkHrF6bCimY+tUuiJW2rb2qzSzuICIQNsNkB386
ER9HGv3xti/PmiHnykBhG/BBx7bAtUEFD3ssvcm28lzDIO1OjqjeuXTkdPulefSbz5vuyTo6oSuR
P0spEmz7TOIyFU5PkwqCjauvqtNg2pflSc1bZV4wNmCoCLZtk9fgZVmrSuUtK2dtdpixrDEy23ZH
VqUJDiVUiJioHqPGjeF81yMdrG1rr76YGCcuA1deKDlGv0MyMwBDgna3bfFVYTawIIq67imdkenY
tEwHZGMb3+FrjFjSI+JOjJbFB2LvT+W0bdtjrmoS/vkIMxvcyFDPt01R3C1vgQH/9W4N7OfL95SJ
io4x58AVQ0zBR7rpA0+Q88tlK1eN0Cs6dg8BaAdG306cHLb8gHDbXi4dtkMVJMlELS7+damQoqRv
xCi9di9WdVjMjqm0y+emJT/jOXH6D9WIe3XbZa92rrrsZC40PyEckncdiqU23vT6YGj38oZogNYD
WCvsBvN7OR6rZNNDR1LRy3WtwjW6jhSRIyC/H7MFoGKBxLDtbqyqEKWAHIaSx0438XhC69TuHeKx
Nq6++jyWBBL0Jsi6Y10b3XGx6/gQjMamTxiUyJe3hWRJZ66hDR9rWTXfRNBYt4m3GP22a18T1ovQ
RyAXsvzYLvAJEn0apOFsu/ZgVZaNxB3Q1uxfvbxrPy1xPfoQ2EZPb6ugYFWb0jRzAxoOe4cie8qh
OmXBW5GwrxRnsCrOGghyMfXUT1la54R4ReAc+bbuOgjEl79p3fqT6NSlOMuTcOeHWTebPjcEI71c
eSagC4M9xelUwTmv0Maajs6iTVUUrCo0Bx3X+w5vWaJKGiTSckEOLTJi1zc+jKsy7cxy5pTGP0Dq
yHKTF+PPrLXd521Xv6rSsVkax1Z/2aTee3gtLb1t1g2r++VNH+PCVnD+2XxjNkmcmJTNELLZpssW
qy+mwDKDg4LFC1Wfk/RuMdJNu/rgr1zSP04k+O4GWpm8tvKgx4VnWJGfzOKw7bJXpSnmxcK+OiKP
DofpdjTN6rZllnTctvqqOn2zkXjFIR6lGZ7UbsLiN6vW27j6qjzzysr4FA1+JKemPJF2sVyB+3oL
fPrKm2UN/haiQb0+pLwJYzXBp5HzMfGzt7IlXlt9XaNwj2cVQnZCSIl1U4Je0hzzt73QxapA0XUb
EGdaPwrGprwPPUmw+IzzY9uvuqrQyotJrYulD74K47tH6PbJIAb4jcf98mz8P/bu/xzAg7UAqOJD
V3kGBMiSKNgfeIqXx6x3FnS5bYZbMPW3vYLXciAfuSfpPsLDmd9ZN3y9AQmm8q2Ysld+3wt/9c+O
JNQGGyx8zV8R+tVT67ZkXRZhvu1l46+q1mTP2Oql8aNh1OOTZ7QaObTQj5t+X39VtSl7PuG5lR+p
MfAxYQ/B59Idx433fVW1eBMTnY+FH1UzED0jT5zHCZfRpqNtsAbni7IMB3vg6alzu95VuB7ulO0Z
2zYy62gOo4LnZwruTJmNwLUaHwACIGZj48Wvy7aPXWM2WJ7sG1KMDaAkZSC3idQCf1W2wpqJXUh5
aFQLYtXQJYEKgdp2svNX39bCoXOYSX7VPC3Ta6dH6R+b/sYNx1oh5JnkMlaS95nn6va9V1f276Qm
lHXT874WCaWTTFuN3jfSAxSA2BT1eWTXt+2ZWauEQrPH9nN5W5bBPEQaPveu8xf/jbflK+8Zb1Wr
JZy5EteUF0lSbk46KNzjFJj5pnZl4K1qlTiZMOtcvrBDlmOPnJzh2LsYorfd98vf9MfGJlU05MfE
4Nq9VuNQRtw8+t420Rrpvi9XJ4Ky7TNR8sx4k31mOxbsF3vOo23XvipVvbR+H4wmxZT24wPh1Ajs
HXAq21ZflWqJfRKhk4KDparn1vDc67Fy/fO2xVelOuZ51QD78CNzqH9iIgmvnAEA4KbF15IhWQbg
xJbAi8bC8w941MZTAsZq2xOz1gw5WCEWHHHwMCsz+UoeDXQCOKabRnJon18+MbmLfL8oHT+y8Nud
ytgV18bsAHHYdmtWpVolRthkbs+nqR1nvLrOfHFElNtK1V2VKqamGSZ66EU2zIF9Wc0+iv0s3vaa
cVelOsUQ3/Ane5Gbl9CAEZoerCbAZLLt1qxqFXavqyd8F1HHaPsmw1OxN0uypLatvqpVuwiHEjuW
H2H98XdmmaeREYCz/verX27wv9ivruVDQWandUnQY0TkFLjuvoU35+npKq8hDfz7f+KVl7y7qlgt
knKJG15l0FMBVllm9xSW4GDeuPuv/AVrKVHqkvZBzAt3P6yr+y4uKiJbKh7+VsA33vQnrHMskgZD
kda+F4El86/CxJBkm1fqx7bVV5VbTSk+1MryIj+Ab95YqTj1g7WxtbxWFZUiS22M2F60LEF20h1Q
h3Dy421fEmdVuLbkwvnseVEgU8EhMBYndAHFtv6ysyrcwstHDpg8Oolr+Ee3t/HRN81bUZ6vPJjO
qm69xDRa6KVeNPuJAlgzq72Tgy7a9quu6tYzg8TvF07gRi/LM270eLd4zbJts73ORU4uPhaRFiIC
beHvUSsGZxFACth27auStYZYpZJMHD6yZfNTN71/oyR5dJtWXyuMBi+PYQaw6wOJaR9tQ4VAClOx
bce61hhNZsuLz2C3nQ0TJEoDSPSvRtYwLbdd/apatfA75c2s38+z7e6gPgJhnFwoXtvWX31oNRS+
qgqoV+QYw6fA7NPbpainN973l6v8F+/7tdYIFe2U+pensnfySe4LJnD7MKzhnTqpc4iJkdiNjCrl
tiJYS5AmJhSZLXIiURgHH3q3a+5rZWWP227VqoA5tC1YJWnQYY29JBwA8LcwAh63rb4qYB+Hs4ao
wXYNQcIHvurELpeL+27b6qtNsscDM7uQwqIea/ENU8UhWrphmzwwWGuRyNXpci09P/JRyFh7wBM9
vnegf/G2OdpakmQxdC8krx5IDfbycQxi9zdZAxt7OGtJUl45apo8wflk0vrdVLnWg0si9xs18Mp7
31pVcGnXdi6MgFtvW8PjZBBPDZ2x3vZFtFb1G5iekRhVL6JwUHV8FQdW/W7gQTW2PZZrZZKBu6sx
7TKMvO7C3cMAF2HGFht/18s9++NUm7XuGLhNHQL/y5x7oA3mbUhA4udND/1anuTmXlAlSUAQT4+h
zhixRcuuUdt6c39Fc/5x7b2JJdIaHcjZbptdNXMCd7TR07aXjbUq2CqGmhbAyo7iJUf8RO7Aj0Q6
9a9td2b1xZ3xHITTaHPffWP+iCAMaGqGePN50/JriZIvkjxMxRxGRm63w4GkQh+efRzO2xpoa5GS
Z1a9TiCURzMjmbs6J7/JNDtn2yO/Vip5zqgGu6riqPCIjG5NBSrTy4ZtH3RzVbB16oW1i284AuNh
EOthGjjRi3DjnfdeFhQY+ZRsDvbbtKOLGzUkziUcZ9hWruaqXMsCy5rMyUZPgE4cfchV90M1guzf
9tisPrDgqUPI1FMctbVpHg1wBd8IdBq+b1vdfnlrOqef5WhXRpQq5IQ+wJrIm5g/blt9Va9Ch0RK
uL1BuEppffCdujg0Kul/blt9Va9Lkzsmm2MjiktYoGNgxSc1GNamn5XM9pd3pqyMLuvDIo5kXxR7
o5vzR+Hkzo8t147x4+XqswaCeRmyRYUDvC+xjPY9R/Riv2311dd1MZNy8MfZiKZ20p9tLfPrWJjL
pkaRCFfF6groKhDm4qhaFjtSDcDiuKxP2y59VatxqawWzE0cCc9ojtYFDayXJNn0FhNrSVMM1KYx
8skg9sFrjmj+weLZ3TbxkVgLm2xoc9JbPCMaqkIuV23RtO+c2CeFYdu9WRWrLAcmpdIxCN7JHQQf
SoHCssfU3FRQIlyVaybIsG5drr80B1joThB/ctw03VhQq3LNvRFOHDEa0Th37U0yz2T5SP3Woery
tv3fhyo+FS8Liu+0LebA4y08j8WVjV/uY+6r8q0T4eXZ/lfLr+q1aTipQRsyoiCBTLKPR22ecLmN
Ud4mYLL82hfLtuJda52QsAVFST56NPdCAXd2bAxGdb9x9VXxprVvFqlceCU72rk2XekSxTMXm7Z/
Yq13StFShQb5WKdeeWDwTUiTH2oaI120qQLWqqckrOdBB2Z7GkYrjsgpVecMYtm2+lrLngbDdutS
1ITh5rI4jPOUV7ulTpff2y5+Vb4uMNPUwtx+Ai3fHQi+7Q9lkmcbL35dvMlsQOUsjZM7srtMaiBH
beZtc3YR5PqyvOIkNGK4ofGJiF7yHmwYpr8IVZKbGkZirX0yMR0kQKPkObcNszo0FWNxP+/0xqd+
rYCa+rau4wBMhmggtk72NN4OMAe3PZVi/bl1QpG6Jqjjfhxc49AUsgEmkpTbrNEAcl7e/BzgaJmT
aX5WudcRkc6vWsEr2fbgCO/l6q0X+GacS+/cZFA/0A80T7kzqE3tY7EWQdX5qHgu9SVRovk0K6/6
RbZk/2VTRQnn5aV3hCWoMi2bq4nU+6+elTU/m4G0x3+/uv/X3O5fvPXXKqh8NO3ZtcfmKpkHR954
dIti6yQGx/EquJzJSNRuRmqeedMEtXDB4SojONmWM8e/FJzPy4CuyjqAc2YPKxayt7EYw53hkrla
7Q2iYUUkfCPJvsMoJnSA4GQ9OztjLn37OqnHnKwyhzwEM8rSycm/G9pp8IUtrq+sL+Lyn2g2kGm7
PPt67orrKg7T8k4kIquuPRk0kszesSW9q6l73b0z23Ysmj0AyMHNdvwRsfxu2MqS8S437Tr7aRCO
qpa9DkctP5BcpNoJUJkBio+8gS5+IHqdEAxSTBaohL01BQP5x2UePzcTkIo7MtwCgoczNKPZs2jH
HM4zQTKmFoe5mb3uY9F1RXLCc1A1V2EwgkmXw1RONVTRoij5+5NxacnTcolotEwjaT+T0uBU90Ft
hS0css71h9s6nOyWBBelg+Bn6TZWC1bZa83P5VBMtnmYrDLl9FWDshHdvrITKfljhyCfx6uJNSHb
923gWt+XwvQSeINBm6XNfiZq2IRt62lbgIi12Sp2tHbiqTnKWMX1PQEBg/fUSa9nhcAzLjzdwrOJ
kD5KxAPeQ9ZXeUZO6zIV55CzScMfFMPujIbe4ty5kEdfPGW6BFd84ANfL6fEm73+QsAu2mKXwsea
3i2hZw/FntgBX0Ku1YtszolpecaX0hnmvtqlqAoFccLE+hKWYXrag3o9BI3qxwN6RqdTeyx5s+Pc
zFkx0VYzrRkUaawr4RGw5BiFJIOYSCWPYUgVxD4RIE7oNt8mp1fkLKSA2z60sddOHWQAeDcpEQvE
OwmiSKWTXPlj7flf094ust+DKciGjBCSLza5Lb7Bf7b3SVrW50zzV1mnuYz7AnIrdASLiJtK8O8e
qxCZHDWh6jH4Dc4vcTJYxm2MN7ENxsr4bMCq9wiqThZn+WHBVjF+uqYoygMuiqGF9teE5dFpVKur
m2oG7UxMQjskUOK7uQ71IanqCfAdYUqO1UWZCSCvOhphMkDO9EYnickqC9JS/bLpN4zPQSnntD8M
9RD7+3yUX3zdkYWa9RekqNmRHHXoWpEOPywC6dTPNuttIi0AA1rzdWVWpbjFxN7bz4QmQMHbcW4s
nkrfT6+VlZuPkPYL92cNJDvfg/haftgLWSeOO1+4/pZc3ru5peRP6fuOe5IiBNcKLlaToXmni3rI
b9WQz64iXtKNw1x+HhMeqvzOXZLQTq+h2ei0gHEfdsmnnreDWx+7TAuSKWyQrWQJZnKe2gNSSJm1
B7eYffXJN8x++aWNbmo++H1oCCiQCU1kk4Aqd1ieEivmc3wo+DIQSFkokWfLjreHoVuCGhkzNtHE
HL+zz8KcIFydsDr6fbwroQ61vzGHNfBzJUSWoUFCDpgl2A3uHNjTToxZ1n5JqwH1QkQOoiY/DIJQ
TkZMX4WjJCzOcFuT2z6DuPrs8SoNnzu7Uv4XZzYGScDCBGqYa1OTcn8XQ+fUT2TfBu1nmPy1RbK5
dpvxPjYzW39TEmA6qDaS5lIikj1SgI5920CK2pljUqZWpKQvkAnkZMHl9m0+WeZk7Qq3ap3p0AWx
g46gIPnV+qxHBRpWuCDff48Gh7Diqq8ltO1IEEqYR8BT+47w2WwEgJineloiaK6ueJdAZjC/87OO
Kt4FOvBSwJoYgsLHsRpsgdqqRpPCfyMqrb5nhKRJnuZMmxZB37LSNrHmbTMYLUShxpcPfuKQKmEP
3mJemak78L0Q/gTq2wBv+3POiyl5ygW5OA913Ho2yQGBdH8UgVuSLJEFXiA/8KEfM/idQU6qMFFh
ZaWugtZdCMT2w0CZEgZrxgx8P5COSPQ4KYij/OCGVj2cYQ736jOce7cywPqnSa6OxaDb4YJh1+b0
NLa8Z+76jLxbwDxmau0ttpP5QYIUDUqYo7X1JBIXYGVVzClZro1LeP0nIx79pX5ib5+RMtp5RP82
N7NoFkEqed/oGyZ9BtxZ26768YRc23JnEpZJ/oUTb9Zz+d0rNNlHpBUkiuZk0nYueWRjAhGI5ERD
Jg9A8jte2XGs3W/AxwqCH/+bujNZjhvJsvarlPUeaXD4AGDRG8RABkeJpJgpbWAamJjnGU/fH0hW
lcSskrrbrM3+XwuFkYwIAD5cv8O556xjumn80nvT1iYoHb7jd/iJ/e62yDIYrM9iO0Vi96yE99ez
DyJCoO7SqUq7W24nb8yccud3EHSv13JdmStkFvq8BUDQL3aITJVjFWmBigaTW+6aeguugx5e3Pp9
3Xsd247OzMVpDutEkg9t9lZHpXebN1P0MbQqjUswQ+Q9P0GJqzeiT+mk4zc1TT6gtLkTSPHl1lz2
5wp6ZLmL4PudkC1e+sm7s+HML64jv0tGH9m0hZD+zyRcx6U51lSO/A9YQNtJglEh7HRE/GwYzFlr
EPJKg7KMneXL0qDScxk62WJfpI27Tg9lvnbjtbKXqrdh/M0SLfEtVowAXMzsxzX+ME8dC2TndL2L
VqfUsoeudpmdYn7EqqfWp8FdXPQ2UqcApxClCDg8pX5etg+tN8gqOlOVjD2xa3LT+FfabrzI7Iah
ysZulyBUlJwvJdyv/t4fBQI9cBxjne4my4WHG1+lUeU7pMLMcIJgtDfvVztD0Q7OkkSv6c7p+wg1
uJYx8QJLRBKUBy7pgDRPHFW0FbnCkfm9X1Yc5UGlY91/suZpjJ7qNFRdDRy4mIYlGKnGpx/9rIYp
JrCgP5W/ixEVWKRN2ooAJoC1dLWQkY3hkBKHbi3rjP224BBqBHPUkl5qM7bmjuKsRNh+1U3eMxOO
aEjCmga9OBe3nO9DxzSrLzwV6hQtn0GXX10nqZEVVKWEGj/I/VaYr4mOOAYCtHTz5PdoicIWdlrP
wvcJ5lqHzano4hTpEiVBlT92ebPJJCSjHVsMIOSxLK1wSdzoTCf4sZCaQ9uZYgdHbQn6OuCAQb2x
h445QpYur8NTHA8dI5gts7jC51Deo8yxjUcE0TYasXKFIu6PpZJZdpwbZ2qzQHWFDD8iR19177kV
jZELh7zoLie76px3plCehXbvbETgFuVQ7Sw/60W+S+HeC++qUM3tScx57hxXxfzgcI+V/6F347ml
5bGLlo/h6rbZECyxJYs+ELFdqWtrZU+8t5cU8FlQNxB1o3wZGQ0ts5vmvc/jL1WUak4NdGBLXBKV
qOwgfZTQnroMdrQ6qG3t8/4ipcB6rgtOqd9X5DDcixmFYP1HJLAnX9eKAXuftb0eb+MKhZobWPd7
5D/z0qXdjvB58i76smv7P0W9luPBhrlUDwHqtnF1Ho7od/6R1dBuIKOo8vhunCw5VEFFo/LymCVd
1pxTj40nhDps41aPrU3N9Bvix6IUB9mOs0ExmCLh9JCh64hDP0ZTrU9Lk06Je15EaU7jaRJbqBiK
sB70kxiyVHO+ZlHxOGFEGB8ycolmDGYrZBbYz01ziSRdvn62Ae+9Xwi19JU7WEhCjf1gv5urgaYT
mbSJ/yFJknQsdkRIrb62Mj/LPm76sOktavfaObYp+/Bz1DXsyV2mQx+1oFn4kh5KoZ7GEAma98jK
tDPB02TZ+ry0Ieo5UYT2+ocqR8vwCzJFHo+Pqc+WW3dCu4zdli99eR1ZSzoEThRP5R9yxo0M6tq4
9imto7q5au14lmfjkGTZg9Z1XGTBiNxOcZ7XCoFVC5/ucQCNVd8OKCpmZ13aIy4cjHbpWQ/olkTO
U4aIx3DGydfMKHQ7qKVwLLqsSpE63d7ux9S+atUQ+o9lXeYKm+1BvS+Swas/zPDb5ydGeWUTdNDB
01QwGFyy91Y39aSehyws08OoGwSVR2/s3Tsr6mbnoh0j5Z6n65TntCLMfn4j8zVDtqFYsT4Ps4+M
364q26HitInCDoXmtBsu4TuPzR08fsWYITXu5n10gOJ/UHek4XR3TOcxwxJOCia3o1pRsziru8Jz
D3bdjVG3p0VZTQeIGuLyCufTRZXEi4RBG36IomMq2aEXBRK64UGrNSXYdRPRXIVjZm9kpEOFJFxS
ICIPFkRM0IDbSz94e4d4N0c1U9fdaUC+2qcDDbmPKBi4Q3OOgFZibmbtefIKuVuZ77Wx0pqbpf3L
DWTkrfZl2Jqs+hoZ5FH/GFzRiFuR40UTwNGiZG6jusvaQ9v17XhlJsfUJxU2PTZfDKN9SlQr5is6
SGGgCEzaK/9TVqHMdPSSdSwfMnYxtA7pKpqzVhLU3Bo04dBCg1d00+wZHccvrvOsdNabEfG/rsx3
gzUjvHPSS6RQUAXOl5TJLkReyYd10zGW/EUa4t9ktt03iT1dNMKqUhWdZk5E2FvQPwAFQ93408/T
HP/u+9+k9hoHbQjcm/iUz2iuUV63b7Ky+t81AMDt/GOKxin6wcVPWk+6irtg6kTzsHh1+P5/de9v
m6RcvbZNKavp1JgEtvk4T3/fPOZfFLqeEVn/Iv/ztksKMecWldIkO+VVjhbOAa1B+BoFgg0nDRaJ
1jXIHKN9bxyLZb8U4BhtOLWfEj8j1kqrSN8kLCQkzxxcr3XeqdpvES9H4RbFncSj/XCPsKzHG7pa
ReEZUqVItqZZ7bhBnoNxvbZ8t+wuojERMcu6oyZmrwvi6j8fvy2D+K8e8E1mEbD00kfpPJ18l/AB
tT8f7dYuFNOfld2LDEXjovlVLfjfrDPzJs84N5m0RnRRTyO8d9ZFnlS+pfcyEXa196uVNAyaoSvy
LWQTLG/YxconfwZETlialBjaCIjqyak7CN1byBTlYdee+4V09JVB+RS99ZKOueGg+szyBxICbV52
N4mTGxwydH0HBKDDqOvq9hbAIDpIUATEBA9d7DUXG74M0Rg3zIiqET+ykLw95HOVununjRf0Fyfs
jnOWmciZocVvxfSAOi+1jSA3YwE3fZij25MRzRK/o54iNapSU7NG6KnY4dJUe2eCdehQRNbcjRfK
m/3xpvBMBB9YNnVTmeyfp/R/xGr/36Osvx2fWlQ0nv52/bnu/nYcym+fccrLt2T4/w8y2G/N+v+e
wf4hfvrb2efiS/IZ0nq2Xb+cvv3nf2yfeaWwF/I36vqK7Ja00eP0NpzYK4W9ML95Qhh+r3z+Rq3z
HxT2fMpzlKfxgZHkcdXWBvfKYM+fyCXZzgb8BbC/tTv9nV//3ct26978/D3NvHiGZv5zW2pXurZy
bKV8V0hPI2Txo/Gsu5kCeJ6/d+YEnRXcHO9TWbT6PfEqHilK3yHUsUokvf/g4qaHO5oH/Ae71dO3
tUbuG6l3L71AsbuYEAn08t/pUYXRzapT/5R3lfx9DBPHPqMlUe39OFnvKgOwamcTkscXTWu51lXj
Fmj+TsuQfEAhpfnEwvfGs5Wd1oN+Q33wOrFi2w6iIo+aXcsRjsw6aQCThWiSzE3jffIJKsgOJhGa
2olbS9S+h4o0SzquptipZCroo6cPDQ92nLoIyTo0L4xPkmjntVYrd2jUJGmwwCEcHnCe2/7IV+IJ
1Y1ka7ckc9EPt8OvcAEjqz2BLCSNBBI1OkSlgKMjlaD0fKjkERid1abzujTFCMyrD3M0NyYS5Drr
xmZHMtzdRLTHlHRhNo8PNYT/N5xgKwKKzarR9hlG5e8IQeI+aDVJowByzHnZix4NoxPtaKgX2bTp
ES75xe9AyNx5PxWq+R099FzuSGNbYIRmCO136Ekm4rDWDqI8Uo5NhLPRujeJtco8cMLag0t2Cu35
fHHpndstU0xKNPIAlZ5beRXTADQiujyq1fmmRayiI0ncOd/Dv7+gPiQrSN5GFxL93VJPFjrieeag
EFXYbrRrsiFB43y21od+ITsmHlHCSdBCpszNp1ad9ecCQS90UIAEiWAiA3SVTwhU0utcZBF6MG5d
HPKime/GxIaFlQbLfI+G+DwGRQzS8tAh2xzvslTEQzAgDvsKh/q/MG/1U3nft09PPfbt/wOj5my9
Uf/eqoFy7p++/e2+/9w/dd8btufPvVo2Y37zXSmNdj1pfPiH/2HZhOv8poXj2/Rga63MRtVSInYW
/+d/uOI3qenUMdJBjJ7j+e9WzfvN5xQVvi8cF91aaD3fWLGfWbXnlo5/GrXtiihG+kZIB29Qem+b
A3KBsBehgX4CsNUP/sGpVW3lGJ0xWR+1Zg1+hiCIUKVsEANTe/JfOp53VhXaX6Ky3fKOqGdm7oVP
+WTYZ/4mOkv+DB3iXBe1tQSES7r+wiJOZ7SEjCE/g+qbq8STO8MEfYfwl5t/hq2lDr/KQjbmJjKU
JyV7Oem4FVXrtriNIZGbSvKWuoUPppp0UVwJd2m45QiumOXSKRDD/NPqxorPfDelr0fB96Z/qxh/
P0a+jXKZr43yDdPHEfCj4XcpYQ2w2XlPIYpyaXPeFzDXn+dq7Fr3fO2iPpl2a1LnyZ+5jQn/VSfR
M0z3h+u7nD3S4diTzBQ38+P111R6nUFe9lsqMlQCd31FJi9G3BhF4/TYzlPUUhOJ+wg5M4vwpy7f
TSSXOmcn1GomedGbuIQfvKoa2Qr4I7yGv/18jFjC34+Ra0tJYoklZASpZ5blj/c4xwk0iK20vhnq
GLazj1Y3cpsjmW7KPAGnhDGfMm2HvyKEfzM323WVj8azoznoPfn2uvWwVG5lSe9btLDmDJmCOu/+
iFXoIAM9IUORIOwb930fxHHlOL+iT9wCpu+mhsu7ykOs10EvA03wt2CASI+JZUOy+81yc7eROz3Z
Rn9mI1n9qVoTN+cEEZW4llmzDPfwVdkr0UWc5AzKzyfgr3cClYxRRnu2b+NEvQkcYzeGvX6x22+U
o9lyx0WYVWR4BXC0KQjaQmU+kZ5wHBSKDaiGT5W9EGEcEDCz61/xYW7Rww/Dgr+FU0ZWFLkhB2Xa
H1dDbxI7XbIy/Br6a4mUZtXURchhHKLJvpwtXkuw/uJhI9QUPVXvXr78+036DJX/8Zo+aN7njSox
p29BMbS+pNqnNPMlTlqkw85hBts2RDET6la7YUrVqmCTokBQB7PvSAZCJ3Y83BdIgy270hJtee8j
64XSYaOr1rkr6EPsvvx8mjZo2vd3KYTEhbSVFugHslve2BLKTl5rN+v8hVJCyyKwB3I1CPzNk6Qa
MbdytO4BdOJLBSXtEttLUke/iqH/Mlh40/jK0qaCpCSlvze34TWUBJbOVF/QCIUGY5divdYpGClM
LBoaP43d76KhzT4XqS6xqG1dtEKfe1ZqUV5oYqztZvmXmE+VyZqPl2rO6qr4hVl5bpv5cbwYJNcx
rue4tjZvcwqzpHzpl6v80oVkcYpD2nd1Prxr1j6pS0K6peHmLLcY+VuFI4lOrpeti3U/1WTG0Syl
4rorVuLVyyJuqHRSkrJN2CNpZlv5nSnQJy52hBYzJtGBzVWUF/bq53xrllC/aX6xTZ+7Ir5/IMcI
ZDJ9arXA7TSnyo9bg5VZNmM51p9cDWRf72obuRKSdeHg++1OrC7kwOT/X6xnPij+Njybk1pQpaWE
MPXSNMdhkr/eQ89yFz/enMQZ0T4yrUBE/rIssjnrijCu6k91yy5qDrLLPHXtiFgul7IbFobDD8d8
fSTGXhaXgl4L+8gOgz+Zu6hZQwt5Y8BQj601dObGS8zmIMxqLAAzZYPepqfqpM8SWkZXj3e43dn6
uDVfTFkA7GQ7tBJGnwmqttphFsilxRPxinlm7pAXQGuSzK0d9d6+1iAAjsaFCc3Z0d2V4GA0z5f3
PdLQ+NfVnPIVFc4Dd55Y5eYb9LUuss80mpVNTeNvK8Z7Jau1v2rbLGxJ9FBJL3ZWhJjueaQ4XD+W
9NSpx5FiNIuMBCx+xtiUFS7Kz23DW6vpGEJM1xWeVK7R8m2jlAwXJDv9Ov+0iqKjaIRiq1uTpqvS
Kj9BljBhKH5+xbfWiIo2UDjBuS0UZ/fbK3at3cVTIaePkmoWi3Ea1Gb+nI4OxeaIbjrgkjCVK4tw
coa+i65dDAvr9Oe38Salh5frGuO4nBXaIcbHS/5xU6xyHBrLN8VjoeimkJt2qraeqiZusEZx1lFW
aUMX9d+R+jkWp451RTzp9Q5QBc9FShW9VSdqLvPQM/ezbHNvCbpJmPEO7gc7oTa+ztUli8hGINlW
YVIHirrKttljm3VYjTHexSlM6Xhh59MdLm8dzvt6y3m1cv4VpfNbu+ZJDijcDZ6ap5XEBD8+cWbC
uJwQ8f4wDkip+Qfdtg5O7IgYzRSQ5VDqPBYTEXswZ77kBWzWtnotU29LWg7p5IT34Wy2XzpgFor2
nFKk3EwkeCKU25ucwmhytuolY9ehurn51JAGFexOEvZso19M4pb6/s540IGLdDqhidHMoBBvW54a
WSLRk5bOBzKokr3VU/HhBnpqZ9vWfd7Hjm0T4B7DmLJWv8NWbialrRsOGjjHcOPFTCtxAztY1mWf
cz911Xky5ds4NLSEmZuwIQtzmUDbytcsUWG6Y2a5aD3UXgtmisC8BB33C9/iWSrhx0fzhaTgy1ax
tcLf+3G2+jkTbj5UywcZjZul6lu4JO/WfE2qr73tgTwIEI5t1kfE/bbzEbpkwYTMhjzMclgLg2L4
0ZfWMH3AS20ZjslNJatPjivWpEwsnyVGoaberNuA2TxPHEBkDtAz+IAoD/ehzU/EWIKhKCLFUPTU
Wy0Y04GPsCXIlKb89DI+mynMSMT9I7D9Fw7WG+vk4S7gXbmO9gg77b+4umIC6LiYxnoYQWVjHV7c
Wyf2qGHtiCzjqPyVWXgTVGyXVBLH3iYItg1e04/DbqdUmk09uw/dAKrncw9UkgXF2c/4oNiqKo2S
g1VBhGlyiar0eT6GJS4LRo9Rmto579+5pvPC9Bj2ysMYsCHHuzaveNdcWGz8fi45qF6nLWqmkqGc
c69kr7CLtumIsg1FsbPID/HiL6k/3tmgm7gTnWWcTZnptzj156NN+vztdjLbIYCRAJgk/hpR4Q52
FmjN5SGOFwNdeD9kst6hXBGmN8ZZqVrAYAxExAMe6fhpHLRtkzQXdj7IWQc13o512UaFpa7RqnXl
rpmqOfpqJ7l9jvK2MntgMFX+TaX52t4VlSnaz9Mq8ulWjcKe172XQj9T7xr8x244TpP2xpu2iUNw
jqawC3El7RbdhbJsfbEjGTXA54CYbrMCrC3HVs27aM6o4ZLBaqclD2ZLpyo9+pQA1b3J+0VFO3sW
UHOd1f4EyA3/LYz6Ux+7eGY7d82nFUXjmKVYn+ZsQS286Wqo4EbfjeReF9a8PkymcpLHQeUw/QGW
cwTMD4q+BGSw+w5YSuJM2S7SOVhzR/Z7uvam9TL0S5uGkUnEzjGyOi+2D3VWFerDoscosz74lT3P
D2iWS9DBXV9ad5wY7vBNt8a0H1Z3jECV1UCn4u69P695dhaiCjUf10p5BWjVrJJk29x2Bdn6RQBV
KL/FTg0mZM9SWZonf+gnBEiynAJcet6jpaK9PXGAzs0ZXWiZufGFa2XZGXVwB2rmp9grZc8ozySm
W3W9ympkSa+i7eoYpWXARDZsHaqu3dPgh0mcX5UInDfRgUacfhqvJrDFSXIMFXgZfReWjmxOZkvJ
ekfWiiFvWo+rzbGeIwo3+QGa12ZrW0CVM11OyLpZcXI2JQWnzS7zJ1C0+xHcnv6jsqA66U4sjslC
qk7itoibocbr8oN+kd5sbnNUp3npX35pJUnO3xAGUVyORhrVfFmHBoDvRWraOnLOxWxZrrtbUqhO
3LO5TAVKiVoBsJjA11p0Rl5FkpqT/DyHi7H9XapjGDFvl6meavddGlrptMEApeXUp2xYUCC/NRs/
rx80vr/lJFxwIXH26EZhaK2XSuUdI2VRFBLFNVa7ifWlJcPWza8EImgif5emE3AT5CkwBNGhSkDo
tjtM1nZLy2jltnOwo3hJmr1dZ2nr7cvetnT5hxM5JdcrQPL7H4bIa0jJE3ozsg68NpwgO2Hi7Uu4
f1wWktr+5tOruOPpd3UsSsir0njaRkzmfcYLlPa9dQ/IdTP5auwjz935U08f0WEt8TfOer8teF/9
8qgxwMRNej6lROJylnQhV8tjQZAJw842PaJWsaN/F/m8jXOpIIjr6UO3WqbCKjN4lZ6oGvhEHG2S
4GmhRygWl9KBF2vItlnyQNof+7QckpLxQia8OgM3rsR8TbF+u+WEma7Xe8PK4gqSPzVfQjTFGQbT
WtvM68Xid7lfbEMzjoK3csR64O6c87HsuOzu9XnaVsrmCwm3mN/pua7MfaYB4sqdmnwSQEHtxoKx
eF094dpBJL93U2t7uLBfngdjYNWgiP3i46IHr7efoDjMrqWdtNb961BbL2//+yC/vI9MgZNdu04N
SGMnSisev2SJqZP2LCnlwkM3zjpzrciRUWLfE4BHFYC/l4mq1rFnqRF5D6galUhghSBvsnhczK1f
DBWjNDpFzlucmhxbuyPNQVmBdoBlc3qjAnw7exQcZ/PFfxlBGpgUT9i8PFPsJMRotAeUtCScL4O3
Ref2y9S+LA8TZlRgD0YlfOKg3Xx7+NmgkNscI+rrvD9WcOm0O9jPbTf+ANGeGvoLnlRuw/uykNZh
GbhLHnL7FoGiHJ+TVNBYXdTXt1t/GVBrnVZ+qHJJQzm1GKT+0tPqaHeuzyKbJJJ9mBIKEuMVbJNb
5qObmN9kRGnvizBRyfLpNB4rD9+OOLu3Hbns7QtpCOBFjZHHS17a23ag4L/dfwmgJwY6n0d5lBzL
yON740aCLzzPusXdVApe1goSoX7vnr0OuZ8CAbQPcyIzvoQToOLiaZ1knPOjaFZjf8BzS71xXzdW
D7gEqHzIxXUaV4RMPUC8/pSTMCBlwzTFw8mtom07D5yv/I6GB5N6xwxncV4uwLRRzz7vVWUXxS73
VV6MQdhFpA2FLwbeH/dNxwtOo85vimbg/6WYyNtpexKkihpy+YB4sj4kKTC1KVcXwCbHR1OGM1EA
WNZt7U8+pjw9zrJxsDBeG+eDR6mII7Y4zBYtKt1J+xxV80fbADvbmGOqKsvOX9PJaZ/HbQoXGkry
9ddFdUpKWpNihuNMPu+ZpvJyBqwLpyxcH0GLVlP/oZFTPJnz/uXRZz9CmXIPVdia8URZNHX6YFZb
YOX6Vm3DJ+Z6WzXkq7Yl/pI/9bpsYgTE4GzP2ycJxK9BywLn/U1C9tEKknwlr+wrJyv9gJTFYopr
WYuWd5hFbDHsqIeOdfWSZFmFzqEGGMqmDZ1TFFJEtIL1JfUWEpaTNWy0ykhRhiIj9C0KYqdy1+ck
JvQl0PptP/VqSkjCR+hmYSqlCRfOPJAUPsNMrLcN3pDILVXgDF5GLh7QZMTHWwj95vrjhHsWWhcT
eIk2ufFluiUpq4Hj7trNQmn696CoiiU8zGFqLfHRgBzMuz2pC4F4o0sSyHxSkRSE5ByGAHY3jP7K
U5my2I6NQofbcmudFhD8/mUk074iEy0TO5HjxbRqwL7vs3WYrPsWZ5qswlo3vvmEvWV9WVONTvtZ
quztGcK6tDD+hJdblioHpLzlAvyimupPqAPGjfii5tzkNwBl6yU8KqfqeuvPKRHpHB440WSuqXaT
/7Z2Xi7c9pGMJFC0Bztq0ojeXb3IeL6bXHyb5ps/JmPjfOxCj9TEGQDSsfCpA69d9riqgW6KYOB0
oKzZC1HhU1L49wcxsMqLdCu/8kuwxwGARPzP/euTvMxlU6ckiHda07nAYz2bmxxMLcvNX6LNmuD9
b5s36YrtHeVz9j5Mne13mv4n3rFEy/ZGOss17yBy32obSR7WbOUIbzG8WftF1JuYn7vtSr/Y/vK6
ZPEpsUS+pthDCeA5Bb+ZUyvatbSLSTcQDs0t78DIR1MVTDYMoZ/UQr+Zc5qactvlQHG2dGBHnYgX
hVvWn5rVZn0rm/rDDXnL7c4BgvPR1wvp1udIo87NZL9EbGWSrm4WpGU9qPfZi8GC83/75gapJlaD
lTdbErJrTavUvoiKpgqDuDGDdT8kuuaZ+w1lPV4kiNMxHjFwYOveHfPttobnDWdR8GZd05O9bfLa
2cqM+3KatzXphqtDl7aOu7IoDnGasxsp/281CfLAm9HLQFvzvaoTVnoZAwJ3f6XW/qZsRC4H+8AK
djBuRvwlrRz3BucUYNd9XFWGu3ajaGY3TBVmFvXLbQflI4kX6u9Js937L6K7H2O77fJmq9XYvtaC
678JbNthrqypc0lVvZhGOkG2fbV1f+a/YD99UxdiN9mubXMtUlb8/xbohdxz44W4kn9fIzZMtNWu
qUOlbl2fmhUW2cTbpA5JygxXqlVM2atx/Plj/5hC2DA6ZIWE5uEph7POnR/jeYDVDunbNLoHyIMZ
S7TY/PGOHg+wxxWu86/G+a8XdHyfxIHxfIfkov8mr5jFLUiIwg7v6E3joIgyTvyTu2Qstded/fMH
FFva7p+Jou0Jyd3ams4EzxGUo95ccM6BhqIFae5eLcYUr1vSfjH0GujjrDpvPKZ1uLbvh0ku6b4Y
ys2egxm37q0OvN2vqHWfubt+uCNCKdjNKI36WpGie5NoXHzbmtxFNnf0j22basKvY4+jfBli1xNv
TJiCWA0LOxNA33YiNla83Uhay2ZYd2NDZH/Uhaxo+JkxLcsOU9/wdvZHKG6SRRJP0g76XM8Cm76Z
2Z8P69tpZOKULWGQ0qRkhfe2ysq52/TObI039MFtlml9doTqjmaR9wvoRPWL9uh/dT1tM5HbP2Pe
sp+7M96I49nDzeuxN0cxrSV2hWWtAvpVov9Rak3bpPwF+iVsDDhy1F/MgZxCMtGgqm5ejiWc5G02
3CxnX5Rdsx0YPx/Qzb58tyhYEJSfFDsQPIoio/kmnzkt65y0AIvAelttpmF7Q+/ok2nZML/agn+9
FFPnUcHzFJG++9bUFaFTLENkovMXV2TUZEdYRzQN8/Lzp3qFYnz3YOQKuZQPQOa5MO+9LRfaNnUZ
ui27s3Z17Lg7OFD3MpQDyL6h+pPWH2rou6qLyK36wLZXosWg11EviktOayA40a7KajI/V44i92C/
K0K4wKvzBd9AVzfhnKB3BNjLoeT0kdbjgjCoTR1aFA9FPqxOv7MrePKLvddqUm1XchaVNO/8l3pe
ZghG5G1Ir2ozX2dRPPpAZoYRuDQ5kRSoxjmBhpsU+xzAPVPx6qC4Fh+Lg+zFrcBD9zgszLMZewk1
ssnGdE90jbL3CA03N2Aa6XezzivHI04onYE34GKZwb2Bt2Zz5iCi3Kx/TXGU3W7XnliTIOv6AhEw
emN8QLCmdnO6Of6e8mg4NukUfnFknj0oKmsT47s23naIu81IZonYIjPOgSZ8LllkRBXjhU21IoFd
cy464iny+Xmaf5C4vb68MUsPWO6UGtvakgHd2JJnXV7iMH9aOtnsY6SjSbuSgXGpMgRp3EOttrOG
KproEm8k6CHnnd/4tTsdosYojarA4o9r9UC9Yato4QPajrmp+o4iwkMCiaWK9oCQgBMc47YRIt0V
AqfzT9rhms670JBdOp+EpinWuyFtFtbvS98H+XdIy86yiYQxHHO/A8pFLf1Q0gdjvP00OyuIctsi
MzHS1k2nuLdb1BJOV+jC9FCJUo6eEqJp5IGpiyax3Z0pm4aWLwYe6yXehwqHuwwKF2TpHyWZF2sI
QMpuJbdXW9RQD4/MlVdgt9NjGefGGfCin/0sEt+bn0hr/HbovCyN/NkbpLEjI2RrfRAxdTC2tilo
je6iyuU2nCxzgimzRv8BI15593XpW/mRBqNIBzTsT/d6STTSkskUniVqlOeJLddT0cIXRCajunNb
48BToOMb+rJzm5zx2D6ELOpzFemqC9h98Ze0rfM/aEGt9rMvQmLRXPZnBLuklJxSX6J7/6nK2I7l
VBvA9Um9d1VMf0hjgy9P3Vkd0ioZblc6xewDK7c/eLTw5axYA/FgPdzTvFRftsqKLgtQ/gfdkYIG
+xKdj4hA7mN/8t67ddxQ16+Tb0nXhHvaCKJgUWW5pwmqufBWpzguYUkVuKy14qs9BMhUWrrHia88
ecRjX1oarc7APYTf6P/Iz7IZ5s8AXQV9jFO7uq9pz1+DnBRNF1h0UH6Y5tX7nFulJpQfiofJg5bO
dnr7QtmAfIPKsuSVIk13bPuufELiIHxP8jABr9RL/5ug1EM8I2pxNzppnBzrpbQOoiv6u25UJBww
BftumQc0OiBFC3QxebvQ9cHS/5GMjr+cQCAMXztHpQItzLonzEFYm6ZJqb0nr9dusYdLpr0ofOAI
eyX69D3U7RlxUlFd6q4XDdT2cfXZTrv6anaVfdkZsa3QUG811GicLmbc2WvbzcYT2W/rIslk7Ow9
rN83MU0S0p7VEzFhc219nOoGFVvLmndOItbPUGpCoOGHNfDBde1YuXFe53SBVe2wr9cpmy/MEIHF
tREKulkESh4LIdVunGQuQe3beX3Rzk17dOrBudQ5BFNkeh/1tHy1hzC8UYLtg5xcvye1aCdBNBej
u9e0Qh6U25c3dazajwuMmLASUN6mVxI1hTnLdm4SaSDeg1SfqUxXgQQWfFaRKAgcu+jf/xd7Z9Ib
O3J26f/SexY4D4tu4COZc2qetSGkK12OQQaDM399P1lVNqrKDdfnXTfQgAEvbF2lmGQw4j3nPGc2
6vKuyxayzCUh1qc2W9pXNUtB5Hge5igxFGnngs+H4grqsOTBm7M1smd/gkDQZVVEKLP4KIRciZXr
4rlu8pag3GjcgV70D9JUfjQoPTnaeW1/dL47nwvm/SOygz3wSxPSEwMpdHiB6dn1tSYPK6MMPnCJ
63rssz8rQqfo2lvSt+WWhd51oyBfvX1vNNktPh28HVOmnkhPS+J4s7Er5Oh+gMN9mtjAPa2tWP1d
K4l1F61IvxcuyC7rvWHYsA1ccPgGECuU3aLYlmkf6tk4HlwyuLuWfagRpl4XPAV1H3xas7QeC5U0
n+M6rt8DN3iME9q8sjEW7HTeFHFLYP2B/aUWOlM9njXVle+rTt4bZkWCM4tx8nW26DbvMhC+vChz
0qlAs4mqIcxEsquLHUAz9YS3y+Lzj+bR0GtrW7hW98Zcrr2laVHtjaUKHoRQ6yntinYzeyy5HINF
fl3ben9Ugz3d1l2iyD779g+iLiwOZruM1/YieHiYad0YVj+cZuVNh3yaCQ2BzKh3CXFZEu4uDkvG
HsFh1VRyTpJM3a0XeofP6OSNlseeXFuW7nnYvKvV0Ho8TG6+rYLEOaNwG1bUiwAb+LrUFve7qrek
ZZvbkhH8bTo3so1whuhbNUFskP2FaJk463pWgT2cMCqVTAdE85haKy0OWSrmjeWV/t5A84tGudo3
/phaTOaV9qUlJh6080JkMA8iqDXsdWNvYKTtn0vHGr1+ozeKmCV5ZpmcJ02mt0xZqmsNt/4zkIcP
foYS2T7HqS7YwRSDV1zPQYH90gFUcAwaab4PMASmqMom/Qqrz/CUm+PY7jKTlGAUZIZ3spNG+dtA
J8N7FJkvY3Rcew2J70yxH6wCUsR6yQSTVK6vGw29/7RQYcC1dvWpV+c2GBF6jJkMxKG2W3FjzbZ2
54EzkRHIkKzZZIFU90Waj4KmSiq8TiInZhhrqnYwISaJoe28sevW+8UnuZntLlsPPQ7auamgg4yy
mUA1lpzJVQU2gZ1L5AhiqVdMS4ousgYjfZy8tVmiRq/cM3a9xIgngy3iqecg3j/DY1h9xTqiJNgN
Nk5pja1oP/aud3TMWa+LxxU4ESCOZW71YDiaLHb6geb5kcwS5ZcqzsbOGR4CLYUDgG2fgHmotITm
00izg/kht3DNhGZmV3cNyPt1N3HQLCLda039PAXFXEemYo5/5VUspzEGuTVumGwdC7PPIxdy4bHX
lrkrbiqAZcFqcflrfRYxcxpB4DpcpOmImwuhCOzK4hZuZTJgJ2m1aXzkzWgwCO9ubGOosnNJKM8N
Rc2YN1qBUNSQHBaEHygj5b7ObafZpAiFV2XOmDQu5nzeW6lt+LHr65nHSKxQBtlcJZEjB8dbQnNC
/XZ7s7/WnGD2InGJ/Yck2y1Gcczsng2pqa8xYGtiKbmYO7BihrVJx8wczIgtXKY1Edo8VrQJmpF7
v2h247ExG/wFSgsrac//odG1fM5/sAi1vrvJZCVDJ22NOdiUwjNoA5fm3DjOlaGN7vCEmCuSfUHK
5SMdx/d1zdKnNJPvaSAdUjHtJB4mvB2bxE/UTuflobNIuAr5y1tP1WJW18rKh+2YqSCSLeWYoYdN
U4ZCOOJB1ZUbK+Uu4eDnNuvr2IsfxInXrdeQMmzTOblCYfT1yJi7qY1XXjb2bdBl1oOHgUjF+cis
h/uBGybEDzd9Qbgr72Rbd2RAPC89d03dPAxtRw4ZqtSYHJgap16oiTk4iIaYpFm3FRjFxHmoS93Y
0BndnMrE0a7McrZPpkS0bNIO8TrgWBSbZjJ+UDc57NbZNOG4eLyEYz0Y224jDbe5xj849QepoK0E
3aTPhF3SAoRRN8owMESChxRD5HDoXP64zcKQ+2FNVP6VoHu3uwJ9LVY8lBMYjVJd85bn5Z+7ZRXn
BfsLPkJyz1sn3wLOBkxRy+y5yFPjncnbvMW0E+waPRBbT3rFrVboKhqFm70CCXqqCpxgKQe3rWcm
xRuZmL4JHatp3iw9UcfBtBJShAqqQJQzHD0m0uSPTnUm3OBkIg671g0wkuE4Tkb+g9Y7771MUuO1
NKzpDAwDg4Jsm4PFyPiZ4btZXta0WYZWobdXbkIsvkTZny43of0Deg8HsaUWl7f2bHafzeiTTKrc
HCGUYXLjHmqnBt3RqXzu0ZpWsvKtNxVGZJETJkKl5YVzVcnO/MyyrC9DE9hUHYLbyfyo5N+NGH9x
T2QLGALhDqYH8RAjJ1AbXt9HIZv+BRSrS0ZIWpb+zot3UmGg+dO41/rSjXtZXKBxjvl08Q1sjXUE
7pAvmrxxnLn4HEZf8nrg5LlthgQ3VJM41hnpTp0k/OsqVClbmvPcDfKzNPs5j2g+YGObj9X8o+8X
nhUeSs5pg2SK+TWiWo0hity4qYvROjKkBqIw5fC39hfb6DcpQhjMwsv6k71wfgs1tiN9XCUtQCut
FXh+9XV0nntowW+eHOeo7KyOSJTW6tfD5BkPqGsArpGEuVhuP2XVbmJTdWT1q6fN3GZZwVYuYOuJ
i0Nrri1gD1o0JBcn3iJ0cLVKjiQMcKRwE0V2JkjqlyPVpS5SiiijomSTpjaXY+wYkTjNTfbUFt0M
rxBz6vLGbIwJ4uTY0TARcvM2q4yUMaTVstMIstf2jTtYiR+WRptbHxW2Ua2ORs2fi2SLYAav+KrM
GrcJIk7bQJbCYc2gAkQeL1xniTP0K78KB9zc9hLX40JQ7LT4iQlzqxs4gMnbamQ6ZNFwlA7BsFWD
bPPXNC3tJo0nHhVkFNI4Fti1cW4bt9+m7NVqeAGDJn7SijSPzibD/yTqjdOitT0kuon2spMYpfo6
VosNz/e2GAixOc+2hl0K4t4woAGM2Nz5878pNfV0rmNX1EscyGyGgIHKlD38NqzV5EVwgDt+GY2a
cD3kKQiI6iC5so4zv7hgnbyv1E702d3hq1553lqjC/K3Aa61loW1z6BL42SbFJPLK4LluH+m1slq
/XPPhnK+1otAX+xoSLuhLXcr6hbfFq88+FyfFvCzUcRO1Q9LfbIG/rw1JKlrmgQknc4SyYPVOzJ3
Ny5G1Rx86zDAL8GHlPfscTg7pMB9pF+wHmt9E5e4kK4gORBHTGTAirkEOZso397lvSeWRTKFHZmk
5hGWqgGkE3lJGErVRk44bgJmB3Xjn1e2fv4m0So3QQUbk0AOoWG3gb2h+xdkGbqfeJb+UD1puGv6
0GwIn4X2wLOzwW0ivvS6ZJeF+z0Dv9W4XZDFI0gvoporIPw7AkPD8qvL/ggXbrx1cMfumQPnZzKd
VlSa7nBVGMsiNtISmLXGACFYatVDEcyTd2jZwoGIADkGeKOeynqneh0X4wwSj9QpaKIvuQK4ZGm1
RRK6vEeHuLfW5b7LtWlmg6BVG3agnBCTQjrOTrl2T4mj8OdPbU3mRYYGyVXj3i/z0omnvK5/KOAt
KuyKkaNBvWojpxFF0nHDdkJ1+yFzyvGLnPdl4sKOGkjUCl9oS06LnPpWDIaPOcdsgzpKdLtpNvai
d3uja7y3CjiQ0UVeYqZNxEAxdzihekt3SYrT1mDqztC/Yn3ANhEqicsuwtMBpLEeDBNfEcOt65ST
NxS0ln341YzgRiDWKr2NV7rVEbIInDWM14Qr8NZJgXXDXIYu9msnQJLS+mxHboEvxptTLbTw1u1b
WbVFNDAw+1wxLHBvJMHdoOlUXGar3LqGnG9JB8+xHSR+sCnwVnxrmJcYHgJgOWssw907h8spu/MK
oS67LsvM9+xg3KOyPSf/ZIm0lp012sV9M1lQ74QGDg/wjQz9aZ2xq0EKCst1zedQ5vr05M/OcDuB
kuRPIMaGOuzBH5+4pwkrlE5wbzA+9OKgAAxhMLTI4wlvzMtEPHeOSPrae/CpBfZE5Ty0SdpsaTbQ
X13VGWHg4UPMVLXi0O9WMEu+s1yTqTTz2By6kVBXVWOQD4BqjYfUVbjTunrFDgojcubjBtXFGsFp
GBqBt5hbFCJ0Vt0iWBinFNSx9GrkHfKwlx72QgskDpuCeumurEEO59Q0Rj/WnVR6W4wQ8nGavR7X
cV/zV+IG8N5tlcF6E2zAby44vjrsfPtCDtPgVISErgPsKGUL/Y8XeoHzinHJ7SqYAMCHkdLdlCMG
u9jSRb6B98bPpA52OmwjQsajJX9OILo3ZtLN0dQ7y5vHajGe5r5WMq7a0b/vHFgC/DoH0qOGp+do
0eVyZVWJefKzqvSwCSVgy5SRBCdNy8zPpcrLI41K3S1evSLCA2Z+kIoZanQGL1ii3OkKFXmAl5Z4
mJaiCyvl98lmyHKgmSRUrOpUGOZCVZU7Oc9aksn5mslVaTEMaASEVSmMt5x21yUUGDGuGxwmkPom
Z+FQEJikGtpEdyAvGEX2SLEegEzem+zq2J/HmUV8/HLd3JvJmhhDW2aTXAPgtl5bXBZpOA7Vm9WJ
5lX1TRNmec3sEUclRql05Jav1FuqXYh5ZTdrEZQK40oNxHs65i7vdTpoBwWFs4pVXno3/dA3x94B
XsqJvDwzF/D2WqL7z0yM6aJN69T9lOZqbWZb7+5HtZiH8pKjpkHZny67NV1gnakZ8Xhd5+87K6vd
eAUtBQ8mD+Zd7ZhjdU9aNo8Vw61YcavbUWs5QDGswACV2WR4AyfjNUuW+TVIejBP3aATnXTKDcWb
yU9sxXpsO3b/5LPd3xl2Ynw2ONBfdX4EDMfMhcPy/0rmxr+aEfl3cux56vzhA4NyfysHfQFz2De6
wXOw3gapBjRMGbbY8T5QNceMzop9D3MKP32eWlO9FAw7CKNzUGmbvF6hphnNs0YR7UORWTaEAKb6
Bylp52tCnJalZf1YoCErtSkl8yD1yQuqFGOMBk6K6ZUTbSPkvbK7xnZu+iJrWeU73794k1RLMgST
wLwUokVrQHBsbuwFK82ym0yyGmZsNfrcZ4cLH7JYDxi5l/4pyefJ+eHUcDf3ReOL3o4SW+m9Fvuj
Y0+KxavEzYKmhT+iCIzcBUPbt8bKttHXlzxSpav0+TAsM1PMEJwqPZh2Pfnvbl33LCotdIC5Yh2j
EM+J2efhU4i1xU1TDC02HivsyGzjcVUtZKF5aLCx2w5W0Ew233oLdKiLETQx6m06OS1lhmKZU0rS
xzJNLiZy7sEWGYRCuVVv70awWhxhcmt2lXpu/CkZixgh1ufcR2Qon4vromi6oYm7yaUHGjiUNXTt
51Cuo7GE/CsyX9B1bbZk4SozVoZ9Qp65CCAtLpe/xHZTPah2GUAAr30BmLlCy80TSmmrEC+8584n
re84MJ+KpUsqN5r1wPfG7d/Ic38OiCD+EaAOyMoicmLTw/jwZ/m/1jlzFLMMfoADxV31m+ptuqWD
/KQskeL2BGdRg7wQtoK546kKk2ZYoaN0UW/Vs/dU/Cp0/fvP9We1l4/lodMTVw3QX3GBXzL4f2x4
yp2FaBJljV9lIy9CC6yui/FDlEHFjag1yGV/I1T+2X1y+Y3EuLkal+wwku9f61cZGvq9Tl7iW/z2
G8ffXDVwrBXSfAeQc8AEN8J+I/KRF4iVv30V/xGv4bER/OevCAbytj8aSRYnzfr/9d8j1uy+m+sP
8d399Z/6vxBRY1zQC/8MvcQf/cfvLJrLH/A//8e+qb8G9dH9EeTw64/8DnLwrV+QzQNDd7B5EOG8
NJb8jqjxA3AN3Nd8scCEHMwm/yQ5GN4vtnEJ2hEcAv3pXSKhKMkXyINh/sI6yKGF+H4A4pt/8D+A
Ofz6AP1R/XZMg1sLj+Tl8zHj+IvXg1gWc7jSpfl8mZaNxZbNdpDWer24s7TOBo40x0Pi4mfz87Bu
X8i3usc1FeZhnDW1MRJar2thbSEv3P/hOv4fwkO/ciT+9NEsDu7Y8XzbdnH/BJdH4g9VZLnXMWHB
r7tbJyN5qxDZ9EgDXlJHDBzKHbc48x/P6QS22VWvznIOgH66jFAPOhi3hzVf5KZl3XtkJtRhKSQ6
ENsoRXtJMunW7HvjPMk0y28LspwS81pij9jThfmZu4Xex0OTJN8mWA21KTLF2SMpE+Os2bb6Gz7Z
Xx03OAgdYkQEevgGoAj9tXajA4MgWGopP9E10IA1aY8tmNuMbJbh7V2QBA85s1rkxFLbEZTN34Qj
YX92S+YPzE+9/ErrzeImTxxj5yeB/4W6bXBIlZt//6X82oz3ly/FcwziRXwx/Ne/dKYiXY96kGe7
gp39bSE88eQ7wUYhZqCAo3ew6/GfZqieVDGO9s0aSP+Ae5DDbNOnyM7M4w590uQnd12mv3td/MVL
hT/vkovEqoKhKiAYeFm3/3DLuM3sVsw7HA7RXf/Q9JTKMyn2owlL155R/shOrbyxqzY5dhhszk43
GX9jBPLNyzvpT5cIQzP0D4gKfA7vX6gCdddgoFaptfXooauu6jlNrWMqfEyedvmaFraMF6taoq4q
mNajOUc+PiH8hE/roPK4hK5yKtvVZFWf9LPmQK5sJ2p18SaEXTo291OH1owMvOzdpipx8eJksHJn
2s2gpCJZvC9kaiLV6MVz42B57WRdPncs4JFg2lJNTJ+UNj3CJ5FXTJ9huy4w70PXGPLHDI1PIwpl
jvVubLyPwklpUQY9VG0TgPlN5I4jTulkyJ6E3lZANfUzgyoQqRMko21AzSRD/CUdD40KSi1MF0jD
BWO9lyHJtRBGaG/xMRwb9XGUAWlqfRMYxaPnlXPcaZZphKVm/5iIQb5TgtwyQYR72xn0GVlsSUh+
rrPHs9xW02aqHI7DMpvEt6bR0NkywWL0yvVF7AG2zAASPDLFA8960QObTt1pT9SifQ9wqV5rolpO
qfSXXW8OcKmYIR8yB/OtZrfdB3biqBAEVCgE7rdIeuI4lKA/C6srAAtX6oD153quSxF3c+sg5YzF
rnGx8RkOxGg5Avpb3DHbZeABzrhGsu+gr8qN6bfjwdDkA4GkKhZqfCVapba+l0w7fVjWV69q5IZs
XQBFOmA8P43A8QmlBO+IRW8+avC66KCuxsGxHpsJlpPvj4/5NMsqzvwleCyosPiZVjjuTzNSz7Vl
iRnItWHQTlGnm1Fb4eQuJdd+6fL5OjWz7lKPZooHd5FjvNSGu3NUk+/muX9AO2+2mOKT0OgudQau
jcaXBgMJwyIArWMsQ7T4oIsrdPxNkPMlziaHFMQQ45BMXf5tdAv+Ir2uNs3kvy3Efdk/Tm8VgsO3
lkGaFpRK3TJGf+fYUEeE85oQz/+0QTlKdrYd/NCWftMmqA1zNambZOk/jda8mEekE2EDRQ8YzajB
W7ShNRTon9vD48ZzE+fcSAIU64mI9B12vDsI8t1t2fmxrQBMV+VqRTyNzOeHpP8qK+fWMRIEsTa7
FjKdtlmV+9/a6v1gQJTjIEhr2Lu+Q5cH09ohyPnGzJzcStPnYZIlOBbMzjzNY5L9tBQzH9YaPcAS
kJlv09rTaGGU7tZI6CGGfpGDK1iVEQP+Wg6KScZGk8E3r+qO/EpK0HlIphu5lOu2ZDr6uFSKkF3T
2rccBzc159RNwME0lsohP5gbi3V2iESLkKG/vuGtMb/TL4GWLlr7UIyZ+6px5HiXtWVjPbHzM1wV
3YqGCocYROUg2zuomo0ZrNez4Ytd5Vjujd/WPyj+eEm7DouSFTjnThrpnr1vstWwFTwra+0esiw5
rkm1Hhshkrty9tZzL6CZN4G7Z+qfRwWpO+b5hlnsy6DQsJwUPtk62WTDz5Jn9N3UXc0HwGiKmyqd
0z0GRG+LxSmNkCYP1HZVMT0LxQ67aEDYmQPBy1AX1gGdg8etso9DtQw/dWedrvEiqw1U0XrdNEm1
FGFKDyh6V6dFnmu+FnI5q4SpY9axjHHebEkIeu0xc8W4EaCSTkunldfA6dyX3PE9oO8THRV0D9lb
387fuqCISqVl95r022s7Tas9bSEDW/+pPhpea9NLMQWPZIIdaMFYcDpEolg3O6AT4KBynHBJEITG
nMmYA8RNmg3WFvvhS2O7Rh4jGHaSEf+w3lG7KMKehJMZ2rWhdsXaurvG69VRt7o81nOfYgcViMgL
zIbygLRyQyZOdy1hhBjNOzvgGCxeEXzyJ72s9Z8yXaerwBSf5RrkJ1IQF8Cu5jzORVXFdUpmwJiK
n8T2HoaKIZQRDK/rrzuqLJX1NhOivUqXoobp7ILRs6R31XoGJQCkrG4KV9yJtX8u7MYPYUY88JrK
jhZWxs2E1edAmnFLQY08umo6F2534y2OtZkW61rmgRFqXePgsVLqAJVuoCSkNfbEpBH80/WYjPpd
TYEBuFUYio079XOoVK/d4QtF7HCXJLIQhmOdFpFtUiSfNXDvOOsSXnetW+3BqcO7G+WLatPmgyy8
xFhQVBtCagRvrVFhp7SdXe4hqq+VXZxqFxcYo0Zr7yJZ8oDa5gbYZ3aws9a7s3s/i7MVyVNUNYKz
gMhdEbG9GUTRVlFrc3/z5kMEq8fyhJPTeVqCmkmI8L5mU7tSff40FMYcGUty24600+CbKH4uthiu
yG+IqyLx8j0T0jryqJBngDXnzjeRxuqnlw4TDRVtGuMOAPJPa2aIZgfIuwhktyk17Byx2erMlj0Q
kd6hIwCHGpj2LF8GeXuMgZzn/fOYNoPaagMa70nlI/awGkp/HbbAfOwNzfKasevHmaBZOHRzZT3A
llcZ7Hho6MlubdssnrS8NkOm2YznaJRlVDAw3f9R83KqrmjRmLwTSMgWnphfr92XsCidjHNafvRI
5wZq9jVOC3snZ9GXD4xaQbMl1cD6FFD/NLpO31/3ntW4+7TtIMIJw9TTg67PdMabk6Wmu6FeWnwS
iJtseYiAnFYQNVeGPaU/B4VOgmMkmx7Mhv3VNbf5wAFGyR0Nu/XZCbr52hMz18NcFq7QgkqH3J8W
4xmzr0mthLl0L7ZRGU8D3oKdPY7Vtax9Ft3FATKbi+BDL3trrzx8YXXhe12YjWvn8cDKrNzUzjDw
xUGcCRnb5/g+MnszgP01sZalC7Kd5c0ExsQsI00fZytG3Vpxnyxdqmis8yYRMVUqnrzSrrRbYQ92
uJJRJOmTl9sRkPuGVUY/rYNuXaHIGbAdm+TNy0nubOgkKRkFe2OzbLIMDF0YUGhzlc4Se2LSy+So
EW84lib+NmZOXX2QZD8fGN+3uEkGGjZMffSYlBrmHij68skVYJ821IlkD1q49w3ZnmNG6orXmJjY
Pc3QOUDif6Il50d6EwwVqSTPb5H6rZdG6tY7e23iGvW4fmqWt24SLyV812iN923VhPcxz3X2gyem
B8Xsl3NX/SwoYohpw3rJuW74CWeGbsV1qTkv3YpAvdoWG9ZxhM2LLWZjloxb29E6N/XSn1csNhFp
aYJ3tY4LxnTb+j5hlS32hbn6kkOs0dR7iZoTGS1NgYVWjTRNOdQaQMpzCsxFZE4w/BEmO1O20QM2
hgi3N8rB0K6ypO/Mu3wNEHzXXJVfSM9DqLO9/FKp1p50f7w0OZnioGCDvmbIRIhmkLpWL2da7spH
rXEvQcS0PcoxYH339OBGG4v8wL7Viwp4nytOpmWYQwPD7M61WnIUwCtglq6YvexLicrHNE3dp097
Cei6yj3YXtudIagvX1VRvIFR6I6NgT4XwmZqorxT2bubNxyA4dinsb725keRVOKwmG161bt82Xky
PqWtcp7wha7baUivunqWr8bI5oDmT91i3jo0H2hMbsI5utKfap9lLercbOqjXEFfD2s3mynrolvq
S0hxq2NKv+b5FVdyNlFsBj4+2FfmGjH5alqj1tRhb+P6PxmdubGY+uMoxx3dLfpRB7xTbAI1W1cl
W+RN5rT9TWuQ/+JKOFUMrhC3XUKlCePrzpdfuRt4ocTsBS6qwQNGJwF23Hp6D8jzxJRA3VlJyo8Q
UR9jvaiTl9K2myLSGK3tyHDiHp4HcbM0cg8mnu2IxyuVlLMKmwKYhj+OqIF5IM6Mrtl9+lrcWint
OCrQQpyq3xWmyJuyKw68d1nlkrr/mc/G3JMwH/1gPyBLerHSepi5VL5ckrxdWmwqovqUfC1lu0uN
fu0O0pbdFdf8Z63neImDxdlbDfaZ2tI2CjcSCFjqotAODlic+jvccHdTDw0W299LCuQ2sruWzaSl
qGtIJyz7PF/OKJPHZK7uyqI00Oe8+sk3MWwy7CmX1zTnqcS5h31owImwdatq/mRFWXe0gMTDgnTB
eZHfVxkS7NuEL9nljNoRFj+kF3dJkrH/iqH8Mziyy4Kb36IZzqVAJQgyZkjsdqK88GhAmbIiQj9B
12ISfW4ake3Z0pUnW6V62Pbz9Og6NiB70FpGWz0sUI0wpoiFUCmGlbBQTf0k14aGsNkbR1z9jKCp
e9KsB4A7KIRiMAVIAl2oi2NAnTJ7YZGHQ/oSLIZzPRe2GaXVbG060vZvvHEyVMbR3CkJGrfJR7QT
mmA/9EE9y8r1rhGWik9RUnMipmDCtlBmbFnR26riwdb88i3JIF7tdJBxB5SuAutV171kiEfb3J3S
Zza22qnBCnmWYpw+hrVTN+vSUjph5bxw+WRldpB9bjHDrS22D2tj/tCpvcrgLkl/K6A/jJHOy+Bg
V55xxvhFyocip1NemMX3r8Od/z/ifVwko9ofDelatdx/p1gu/jSv/cMM7F8GvP+lhk+yWd//5I8z
iv0HpDf4xed2dByQXDaT2suk+PfZrqf/AoFI9y/ERMtjIMX/9DullwGua14Gt0yeIDp6/p9mu5gX
mesy4L1MPq3gP5ntmn/GAfGx4AaSbbZMyJoMoty/TMM0n6kHUBiPFK0h7hx9Kl3eH+l+Yhx5OR5M
4kBoQjwOtGsdwWoN685haYiktpaPeSfJ4OQCILXiQGlXFCfkM6UdEnVhiA0820fVJPk1RR/evTn5
9cPod36D/sTs5T+/Mf97wsL/uyh8ppX/7ja8b8RH/WcQ/q8/8dutaAa/kGHjrgG3hVceP8M/7kRT
/8V0Te4CDOiE6VAV/3kj2j7/E8dKlgu4v2QkuT9+Fxls6xfuHSaj/7h/jf/kRnRsfv0fRqKeafMZ
yPPxoIDkJK34F5XBb7SyXz1cPTJJ1/bkrRA8YiltgzOWprnr7QisC3na65AW7mU+NtU1bXCFaVLG
OCVTH680iBlfuMdaceirJACCZIxGEF0QPGITpDleviktMhI6StdsvMadE3zMmBfInlap0d54q5UZ
Zyxcq7bvC0HuNhxSuvoey4pcxFUjBjtIQ5AlTXN2SjtlQ5h7xn7EBMNMZoTd5B3MKevu9bZZTg1W
rztryLv1kA+l/QKhW5Mx3aBOCmNuEjdeAsopHlJvbpewBWNPwV2/GgNWD6uecPt7pZr0OLOMWX/S
GQgn1y1Ss9xlIqhdXIBwLTE+JBg+OV448P31rH7DNZhwAqrGcd7XtBzATKJ8LWHU2Ms+WgerL7H4
tor9o7YiDdQG3XVoujzhW8ELSdumqdfIuO66Kb2iQCu4EtYsHiTH7XGr2m4667z5TRoQR8Dv/An5
O/Vi/f3iTpxeaNmcjUgbSUosqnD9jZg0ZW/tosSwYlU+2rIO7w4ePzDTsboC7TC9YvGWbkjNlIc/
NVW5wbFRs3DcDIP9nS89/ViZH0NGWQQ2i469dJe6dxUVnmf6BTz6zXs3TSK4SulXLdhf7Igf3Yvq
Ylqs7I5ZLc0dUdCkIgp4Cs5Zb68vi6+HHvQkFuBUHlnDsbt0Y6tOE52LZpyba/LU10mBL8GvwJUG
w50nzHnrjvqj37r6S1UW4pNsBD7DfK5wAVvVD2A0OEpaUTNRpV4wuPFKh9I5CEklRbrG4Jz0Yi7e
K0icOGKgWcyRpO2JP2ua/Z9Y3AbmtvBaH4dsoU2qzh1A/0mtc7mVN5uxIkXwQJ0udDEVjHKH+Ddh
Ki2tmqvFnXu14t8gKbNmGFbYeNBqIB1inNs2pfkwdMxygjLCCRNrEE1JhOgutZO1QRuAcgZroAqT
FNjcw+AK8fE0L0Pfgif53+ydyZKkSJau3+XuSQEUUFhewAY3n8x8dt8gPjLPM0/fH9nVUhGe2RGd
i7tokStVIpVR4ekYmKJ6zn/+AV7cco+TYDN4qFHWHsgYUs2dpIWKApNuLIfhhyxbOxqau6KO4w8U
aWbnpSIZHkdSyWrIvmK+gzQvMzdq1vQx+Ledsp/jziQykji7DyrB6L7h5tdcUzDiHeOtPvGnca6+
6jbMbD8PmuSEzlGAMFetcqoLMyHEldRU6eJmnqk86CF7HjGIg8CVlHwVOqaJ53mXoAMrQgUOeKl3
M0TNdEQjFgvrpCVpeO9gxw2P20qCnWJG9qs5gEf5DRScB3inLTOFOY5uiEVViHXDHx0QUiLoG/CE
ecvJ8IHy3PN3eJIgKVyr+fEihCBwF2dJedNAZe9o4Vq4PoUTjNTaRvuoMEHrLmTdz0gJDUMhOTdw
LjlNmaBgHpYAV+WItTZGjWTCM3JLvbaVKnAgjaXpACwxVmg7agySSVxV2o9qVMbPUjRLdlZ0oFJH
s6oZ3CwabB0Y9+xvb0tg6oQ6m3rxEvIZ1l6sF8sFcD8+a8h7GQlhyJS+2yHZxdtGg0xGk6zI+27C
ntGjpZQ9kR5lk2/qQUvvNUuZA78D33qcgMkYKBEX9t4Uc3G0ER8B45s19Bak4qKEE0kmr4cnl8LF
V8nF7EB+k90AkUUdUbVtkRBFX7qckD2nDBWeoMZ07aGz0SvAcJqCiyLECnBbmdqyeJUVtNGmneFW
bTsrJXiqXSm4How42EmWNdn3QlcAUiE/5y1BrUN+FUGbRplrDvo+mNBXu6E2Jce6kmsIEY4rpyBT
chxCRFEfa0y1niygWfADA98zcOoFYhToV4ADdITnhGfytWEtJpw53tS6KCPfqIPsNVdHIb1mZN/z
a15uA9M1O8E9jsxSopPVypxohOr2ZC1aAgYUlFbjTxEIGapQ/ANcrcqUQ2WUaBJ5rZd3GYT2fYmU
8JMwwOUykzrgT+uE6Qv0VKZkGoxtfPIybOY8ayQP0W/yML1t8W/ogY2MqoFBpgHYiLSab0dij5Ld
aCppRmquRA6UqHkSMd+BMIK8twjyrYAAlfjkJBUwmwOAD8Ingw+i2NmNMnMZcJeBUkxPyqe8L+ui
Oe9jmyyafFogBhJNmkS7qk3Vm5D46Wlj56KhZkyM/mwepV76lj4PNwvaDXqwIEHBPBOF95ipfQjs
24yZh+6G/qZBO21j51gu10YLmgUaH44cuszmPzIUxIdYJgok9bldwVJU1UyaFpSU1At65XHmyqe6
mMSzZnUhLvo41c1uNNqMSezFMR4ZCWg3RHkiO9NbrIVcAkblftQKALEqMVGIA0iH1jZSrAwrCgcu
JMikUF9h4TSa2xpjAVxa5NaxmCWH0NLXRnsxM1gTkJWN+Uh4JjzBRgNW9ctQbx96bPFOjHRsZcup
hnZ0FrF2z9FVpgdz6Jlsms2wbGKI34zKcI4mjhT+veq2nMjVtgybOfJXKy9+kISipwUcCc60ZShX
Tu4suTsyQ54AtSGI+TIHNBnQ9eO+VpdQ1sWyWubiANq/8zuCbIM7hv6MU1S8cvpiscnGSuf9ihbt
kE8poma7ihBWMtCKb50FnhVLnm9kY1BENL6+FO15wOBGuGHrVNKLkEI6bq+p6duCfuOqRr1DYCsT
qY7zgm/Rr5KiO2lw7OZDTnL8LsEaErkptn2GW9ozHBJo0Qn4RaI3kxeFQfqkIZlBXaeZ9UWGQZxD
Xjsu7V7eKWzgM0Y8jyYZlQMnVCvuy9TRlh15DgshwZ2y9Nt2nHAoY9QGvIoycZxJS+VKhMEmZef2
aA8X+DuVzD2Ll6YFpxjNO4uwZoEdPc/fm5LIOWIoEA8bWfWxcTHpFqQSk1FRj7+ygiX0aFEzu8Ey
6G8EBhYaNUZgv7ZpGL50U6/VqP1ki9tgnnU5cFOr3GRokVNmsZFFSm43I93S0sSwafaH/hRF+CQe
gF4UeQauaw0XzWKvrxImUH7FkZBcaLMB6buPB1P1SruZFWgeg3YzzrNAuSTSF9jScqXpt8kOoDlP
tugwM9J10ehax0yazKQbtWgL5PhQelEBdmFnXlKxMsQS1pRaFwug/3wtjHRcNkqC3+abJI6DwwaV
qd2TYU99xFRx0lR5EYbtgEYqZ060C0C1xgsd2YBzMAjILW9axBhgHT0Oc2f1aActmnZNC95NgNFo
a069bd+JuXDqCxNyp3GDeFFA7tfURb/+oR/6G77Qz64h9BgG1kx8MSY9kAadav37H7gfmPOsRtdN
6Of89aXRpDGpdDJ///VVvtn1/HkZmyQGYGWV7dr6nn6DMSVuDl2d+pUxkUTlxNl0q8mOvZOSMxFo
qvXqwqpK0M5ZUCKqDao7RjrN3f+znvh/WX4SdlT/Pd/u/1IGZD/hMfz4v5pg4w8aVmt17jAcW8Wd
/r+aYE37w5IY0TnmSnEj9IS/+Rcaoxh/EGZBitzqeAx7SDPpXf/VBSua/QdGNFD0YPTZ61+Jf9IG
/4m3/JsYRDcNI8hRdbHKM4WKP/PPK5SyHpWPIbcSKS3GGuSp44+Zs+/02c4WmYpzzGDewspITLSu
S3cGf8NUPL12ZtQoiGK9IrLz13oGcmIwl05PzRKN11gQKy8dXc0aURiNj03CHNpru2S8MjqGzudZ
3zWwsMnINVzKCOV9MJRo1eohwHH7vCiQUigMhOm156zysrR3bikG+saVWBpNKBfLediAYZtiF4x2
6DyqBCNINoveuCvNVG22BplvX2GqhrlPVO40b7SsHxGatVn8QCxxXW5iJeYKMq6SO2kWIx60SBBK
H5Eqhf0U9PQCAxRrOgLGugbCN71cj6haHby40LoHLBTD6VChD8o3bStROTLOBQB35TTSyippk+2k
WgxgwyMBpetxqehJvMkrkRRfPyy53241fJEmZGNu3YHRCVa2cjp/3GrGqmJAaFlnsVrI61SV4yNk
Paf6RxZW/HbbIcIEIy4DeqhQHRbtj1chU73rB127HgcY875SIljfN2XfRvshXBiv/fqeYJPz+35Y
nlBUWZusSi5IyAjRDj9fDyv+NAji/g22aJMx20izp8KR+WvsOG25X2KFkb6DmK3eQGxDE6VbEZqj
acarexNNcXWOeenq3dFF4zOWxgZjcr60uv1EDmdrJUpBBuG7KtPC45T2HKocS7a6s9Fy2udi1rrR
tSCaTMzrAtZeOAGou6KGKufGzTQdRMPxS3wuqdQUTmF16Wio5I4Cf4pH20A2yYimE6O/GHj/gXMa
mpcpKDL9fhnpQkN6W/suGEXFrKMxRL5ZgISarWpTQqN2o1Cdqq6p9lkjxvkgY2uoSFrMhbZF3Nd/
qFiiP0GStVFlNvY665qNIdq3sWrt+6WZq30dm4q9M83M/IQkYB5GE1GhP6aw7omEVZAcQWRqp4W4
Qb2upmro1zicpPCSSDOvGzkz4UAzhhipShd4GvVCgx/WXUwLPVkKchVRTXLHxMc8TkXROofYihlc
i4VHwCwkTd8gjIQFIIYVMyNlEKz60DhpTEwD/w43UIX+iuXrPFI/57PmkbwVG4RLkbK0zUhf0m+W
BTN0bDcjial9VfZXqBZbAlq7fGg9dRghTuIM7riYwqbOeaNnto5Ix+gfI4GGlVJfkrFTUqfKA/HL
BFWbvP1MZCNGjUmj9HdNZsYrXQUH1i0+6OKRyooo+qDpldnTE9vqNqhSJbosI4/Wu7JT+oi2ZjTY
KTaPwkLYf4sqQo+pISsBpabvVEhNgmZkN2kGfc44JEHrYTA15iydOZQHUaSSOOwsL0DcxKScoXhO
InQzVVztkhompCeLiNSPZKzVYoM1kgrwggrtIQ2H+nMM5/QzMgBB3EGBps3buFhMb8OGIa+uoMej
8qssn61v2Xcwii5sFGZI0Bs189rFvNITvSgOmD4nGo6vSUoFiEbIa+fFfBT2Mt1D2qsONJfdhknU
+DlJvX8k3loy7TGapMKawMAGKUQKqKNuoCn3Krz7WoKqh+Zo2ekMyTVbimIzFnOi44BrD5Hf6aZ9
3WmL8W7xjB8zRQlX1yQHdoTeaClGUzNm5LslbOB8mnXfmR6WW3wbmR7bEo5RiRUFSs/xFoFj3m8r
YaPQM1JqWi8O8UAK1J6WjeQUaAndKO2zzlrqr4wNBiV5ydjBrzsT/3tbgQlUCL2506J0+jT7UWAf
JSychCdNCXc4jzamN3MefvItMrEIwFABeVIlqvBsAkLx69kKTqQ4C4b4S0X/6OSL0npYuk4Ls8aY
nmXQS/uNdiy7REw3aef9UtlfE9TrawRe1Sc+41WD1FuYBWShLIOcWsMZcrMxKxaPOU56H8HAvZTV
Mn1hHga3FFfk4InJHSJ7lkcMSqlVbFOLNuq3jtFWN7Dj+DFeIkGbCSVwxvGqktcIn/XQz+hnVx4b
OuytzbD6vQiN6lFEuHa5HY1O6jWKnjk+fo/dihsFrL/FzmOEYch0tqVaOjeBjWjMheANSDgOE81r
Nhtq7UOGr+8DjsfUVVIj+LQW00rgSAjy6konU2fPyGD6dCAXdv9eQFTtPKWuk9wNWK78zEho/EWk
W+VJbacqposENt6vo/Keli9cjHInyLzQyT7Ql872IrRvMDNVUxkOdb9KuTJFrxWfVtXUXbYHKV0j
d+R5mq0KasImqpMOk6HwBNvAgEJVj68XaY5YrZTkYk+4LshNhdfUCx4Jub1Hd1R8xhZO/VvcuOf7
plYCy6WbLlC02E28B6pr4RbD5ytouBMcaXZFK6orZx566VstxMe1GZy1XZaGVe6NaNCrQySoBej8
0lWkHsSkzvaRrT6Mbad9NkFtf5i5yVPt5jC6FqauPE1DorPIAyX+SsJZQAQAIOgPY5o7uB62Nf5G
td3mvEJ2b/ZevrIYUXhrBrnXjDW2dm6oDZTqaeK7CvSp3mQQisES4hi157DgMO+S0gNNQsssA0ZQ
gB80NGWH3T+el+IOhzHlvUkc45m2vLterEgyXmjU9yII4Cs6UVtR9YiF5jTTbSz3slaDgKE16oD0
DI707K7SaVTITZA8JlJRDM9yQjP2jWEYS0+oSYDheJmbNSQ4Q7xBfmTQYgI6UsLBB3FrRe2uESdj
ZB0yIwDexKpAPYdpaj6Eahffdqx3TI1nMz01qc6+j89QcD11Tjb6ToevwErMUiC3EljxXIWDmXm9
skSlP48YKPoG3JCDOfF2uTYEgdDnEEyPY9L2HDqzAxkwTqPuqC3Ukj75ltk72XFV465JeV900cVT
OoRAVqmakeOShPYTUAlfvlYoKpLQIId4pcvS+sig11NFTqu2XDhdoW+ydLLuliazXlEjhM85ITno
WtoOkaOatjWZyOpq86GDsU9erCiqgHfoUMtAex+e8iKwnpgxkxPvRCmZ6/i2pfWUnafjWGHBHMch
NkDmoJZfBIxKjUOs1a8AFcoXZFvi3ZRjt7hgACjxpYURjJ9Akkv9HOHtcFHZMms403HZOmI1kTwN
NAEFkuk02eOwOMN5Geset8QhKlJvqoesJc63T7ONA6Vl8TCGkMUmQqRH6ItZQ5nUq3hB5SCgHu1k
lyndubO0VfU4hyIwvEmJleEGRpwzeOE4FrcmIRb6FWHDU71vlKVjRRaGPqH57sslgBU5mAZjN+DZ
xtTeiqAOBzxOdazK4alQXlKYWfUM+22X1ok+4+ysSwejCb2Ck/iYYmyRHWoT1XqwMnZCAo6LcDTH
La4JtAtunjZL/IZkPjL2AG1i8nDnwesqwxeG6OMi1yWQKiVOkB8VC4h89hTKCB1HE9OMCnLYGMpA
KKdqVQRTv1hXjvPSL+mFTRxeEKJRhDz2oTdmhoofCbk8pk1kWh/QBrgfOyji2NgQKJfbZ5C4VAe+
dzSlau8tY4FXOBPYEju9QEdLXaK9Bm4DGKWVYVg2y10r+zq+b50lgp2E3U/SP0D1WMp7OHi5vs2A
TIO7PslNgcZBLDHYo+BI3IcO3mLwE/PGhlYWCUapLsSBxrqJF5qP0IuJviqRpSeSU1RBcAqinOJI
AP0xsMr2fkbR7TDeiix8XQSW33KjqaHRXipRCd0R6/phvGxlLfGrqSCtSOJ2JhrfMzSwtXoNsGmm
eFmaYjxV1RDot3pb2dZl3oQZrppiHh4cZWFP01KylUglyClvEPbnnhYkhmACNM1frda0qDDTZrBp
8mo92xehGJ9arUJbYUKfPa+tObbdNg2A9jTRcBoWoGV3CrX15OKbulibOMgJq4b8qYewhGWrslHO
CyiYk447KKBCeJU96k/Rolc1A5ze0PY17LdlY5eLWWFcSKTVQYPAj6FkFDflRuKcFLG+Aos9qgOo
42Ca8SxdyPjsr+suE9EGqt+QbuaGktyPCT+qDgnK0ngDqTb8KtdgK5c0HQfZBxanNyjR42U/t2au
b/ARobSfNTKjJvy7R708TwbsFzm6ZcCNKCQiY05pUAbXAfmXvmkb2Q1ZDP27Dur4sdD3hk+Kio1K
VjXhKSwLfC5QC6edixEdKClTifFDVwc9OQaooesNZicSJ4HCYbJUR2W/ISiM07tgaX+CuFXwhpQJ
/jD6cWDTxjZpJlSgW1faZjOdDRG+apMhcBrjFMR9aqmLVYkTW3C643Y82SWwomtMlqrvopaRrqfQ
7cYu5vLmtUY8i41XUxjeqY2VPy+US5brcEIo/oQUO9vWmKjwCkXh8rbIBKODakJc7JYtjise6tTY
OMMqxX6voYCeAiueCHevlpTwJbQLKwdNqBxKyMoCXhG4c9s/m9x/xHD6HxJJ/peBZjZg0n+Pmu1e
336mPK0//p+omWb8QYkGGiXMNUfAWeVs/0lisv+AkbHySXSIkysZCUDgX6iZ/gdAgWqgXQUEFZCZ
/o2ZiT8o2Qxs4IHZYHwI6E3/QJ+6UpT+jUlIhM5EmqEsWeE73eS3/YxJGJkNrZWFETXId7BaaX3c
c6rNBH3vN6b3P1/JVjG2BudzNJOwbPgzDo/hR7SlqySGRzMYAq+TJ0lPcPEKwpKYRKvND4/+f4Ae
/Xkl5KyIWnlQjBd/vpLNvDyfTHxBI/xk9cTo3GaaJ//XF/mb28Efju/MhndDy/6NcRPCdq8bSY4Q
nr+cMGV4jQCw25K5hwDrN5eyfyaa8ewMHM+xfDRR6qPyl9+AzUBUUR/iQEH1YAtqha4OLp0aveWG
2gibxsBMHFxSltaCADKI/hzJf9C6RFDC4kZdnGOwM0yd7ldFyDjeDjuUFGJsJkDKtCuXW6ePVUE+
jcgHj75S169CfN2vCXvRm10H5eS9xq8k3Jhmj2EavPLyEXevOaesATO6UuqRvyTs0/rCnyJBPqhG
+cAgdDC/YoAt6fErjOQ05zUXJpJK+zDYRcMN4dEoM5VxNOnwq8yxD0EiLaaPEJLHK2Q11n2Pn1G4
EepCxjz2dJBSEafId+ngn+wNesDkkTjOzIEwIudnaNTDU9QaMvGcJGiYgmZD0jFnLOAJI3jIDwM8
Z8S/kv28SMc82GQE+r0NAIyP05jnXznuzJd1CdMDs+Cov5kme0m2aaiHAzduRApav9h8wlfXqLyl
KJW3tq/lPUFu6X1AM96QrhVoTKPwouzcnBSU/slOmAGpvhbl3VNujzgm2yVPuqCQfDFQDd5gwpLR
4HZjcpGDmqfeaMDhcjuyEZ6optI39CnxG29N/xrN2EjAXi8t4UHHqAYYQXr7KrV2ybwFP95HVQlj
cmHCPA+Z+c7pyC+ux2ed99Lc5TZmHt6CrPY5FIW4IhTKOTUNhSYPUyCiY4qWPk66TXUp0ul6AWIr
IT516W3RNzpslzQ3HjTE6XAuCP55A73sHqcgGx/qVMEdLaYMeTdF2t5ikYuqlXiJ8bJJKTTcCfUw
SSJLOAHfTFboQ2HKUXZUk/qpjmPyjm4mS8A9VRPfqIEDm7i2uvd7g5GQ25j2QKwf6XOHGgKq4FyM
lYtMz5Ctp3FRkcXnIHz2x9wsTh3endBxFtxzfeQqa8VXhsXA6HrJl9O0jOERx/fhJR1l9BY2Uyhv
aIHDp96KZQRROioKD+MbO/JmpR/xH+kZwPH/IyPZDHXK5HFAAgtwlmjVO9ZrYvXCk/2TVuUAr7oc
xTt67GL0gL4wo7YC/OtYfyWloYpC74p6b2Bq2zH8hL695DeFsKOLIGXE7TmMWfA3pgcG5AF5ekG5
gPdeVmNc4QK3QD2oCJY3if6RfYZFQFN9kHuo4j7TEH3lFr0y4n6LO8l9kwzLPQayNnQc1Yo+SGUk
QitqI/lMX2Sd9Aa9N1lgMqD6gghCNYXE5YRTs6mfE4UGMaRLtbTaYGnI+lcrzERwgRYTAXlGbj4j
+4vf4Q7lx7nqE9pPfCzooAnNorlLMKB2wcFzGgiydVfhzTQ8IWlhdjzy/r1PLKAbkehPpcN8Agtl
5FeQEeZPEjBYSX0dpKNHKG+Z+U4a2JuU+q33cSUvcLsqSUbxka0ikmTLfGkCnBEhvgmmgWw44IaO
FRSvcT7j09VaxKfj9QqnbhsSNUCPHgjqsiiqVsAG7w1AWuJKISnWHbdpKEx9MO+9F0rCD2iwzoCI
1QgX1jCMxNeisVQmZ0Jg4SA9qf0pDhThFhnYwSbO5uzEDD3LNqQjjTchN4CoKFUXxi3W4GNdi/Wk
EYS13LaWgQ1naJdEVQoTyxGvAP+20QWYCfVcooM+W/FgnQtLG5+1woSfoOXUb65JhwDTo+p0NjO8
cY8m3rnGXkfpjky4UtHgZlNYuqrZ5AfSslSa5xIPbD+O4R0Cj4BXZYL9WQaYPxMRgGNQIzaDJguS
w8YJYS2MZfPYDDlG1qSjxO8Mu9qYkRUwHDbtWED5SdqL1Xx0RKMX9U70nFVhPB+mwgw/kcya+OWZ
yXAkSQ2AKkyySkeK3023PTJnrD1to543ZHESHQu1i1mZmEqg01jMHa6X2tC+oyDqIy8CMsuhP1Zs
vsyGtT1eVjophmNBvmMlG+OxMIoQHb6Ugx/FivrZB/AmaBwQKriDtPbCniPLpQjKVddYEJYpKHfO
UqOwYbhqVnQx0Ke6uDsa53NvZndqmjlvSm02KKsmMBBDaaE3jE0XXpq53V4RMlWJnaPRSsCEjWv4
MUjBYvTmWXyvyEp9G8t4ujG0kcEgp7uS7krMmY/gG1iGYgfQvFfpqD0SN8E8piOpM/ECUFAw8WRo
ED9bsn5T2ds2ZMMJPDh1zLoLUidPZYNOyMgb7cixIK/aqlFHT5kwUiOi833k989IySMU26PV9c0e
s1ebIE5rXedhwyFTJyYKwFEW7V3Q5tGNk5OosG2Yqn6Ac+qWB4HK0nzZ6AvHrmT/cg2tag5KLEzp
hZZUQxKdIed7jd7Zk9dpUXPWsfjemBcOnQecVGbugAxtL3XmJ24OJdUvnNa8xqM9RoTXt+oeoidv
JAnfNVJWKV/juobkAQtkvKwwdwhcxdA7cyMgEuM/rLc76DiMxFSCsh5Zm9pr6aAEJShO4wBJ+jnt
dkIbWE5qkeMWbFdJ94w/bZj62L6xA8TNAH2pcIzpWhqdkV+UswmK2jAegmFWO/UzIA6vKd7R2WmG
7P0VqUCfTLbCdfRhaaHnDCFK6m59P+jKe8sHA0BNxjC6eESEEL9Y0CTZ2AdT2RtVaOIelQetrzDt
AgqKbVz0ceHldBjJ7rwHfofYw3yzR78zo1xy82bqq62cexQ2CZZfoJhUkxCQGR9czI0gVj1XRFyy
E0H+5Zl22KWlm6FDKAdndVSHUwH9MT1piAmG8xYlbirO6tA0TrrE4AIgqeW7E+xRLYUczD6PHb5+
G4DmMgVVoWvbDQRj0nMH3EQG+CreqOp2el4MYrTOyCnUsVOXJVLDboyHYxLq0ExXvzLlHFQxSl3s
Jsm7tmuU0CAssrkDHsO7ACqpsF2TEJdjN+ZFBKXNbvZVoU/pZiIuHDajmSSF2/QG37yhpdNbAUHJ
8mdbVw/JCqu7Y5QCCRtpH4lrkfDGcZAo+klH/x1uyyGZsZucGPwfO92iJmrrmbMLEox90VQqvllx
h9+Bn4SqhXG9rDIGCVNLYddPmrWGOVrTa5OUNTAt5yJiLxRbkZ8k9vABBxBrfzvqJkw7O9GBVhgr
jAJYxmfuZ0JkWVgDRr3h0g0HqFrtB5wqnANNq8SrNQ2R4oEeGxw4YdvgyNA46oAwtcWLwJs69mC1
nNWzkYlJg0RPZraLz0JVn5ZpatvLboDmsiEnVjjb1FQHErXxZo/cSKmG1M8gHRDIqFniTY5aKzfE
naTGJshwNMQCE+9AcU0AiL4FodMJCJmHlBcjsjiBFsi5B4EjOT5Daa92+TZmPq2x5eiDsQ+ssAsq
vw2dAgtbEQLyl9QUFvNNyn83CGhCOJcxULfeWrBXfMsiaXMckNfsGJe4iCp8riBD4EiEEsJetU3U
h2Asp+o1jhOnPoLd1vJY6QZjSJVRn0HDUlrp55/d0/+HJP4P0MEPjeRfhFUPn8Xn0n/+TOb589/5
l7zKRF5FlJaAeqMKIrsFNIv/klcJWDtQrGmepWliMMRf/Qua0MyV68PvAVkGnxBrUNW/+DzqH1i2
Wfw7YNFY8OsIYv4JNqH/3GOjr0K8hbAF5tCax4W65edGnjKvzxUSyP2H68XN3Y+X2D3G7nXoXkXu
1fFzd3/4evo43P7wkP4OPfiZpvHXq35rtpccSBwtYeC/1O7DqXTvODPdJ/7w9nmBhfv658/d5vnx
9er84eri9f7r9v784zS6v/sc3Ny/kZm/foxvyIyKWAKZGDdflg+a+tZEp1/f55+Ay68u8A0m0SeD
8fV6n6X79HDK3dJ9eXh6OH/7JAHHfeK/L7m7uHdv1zdn1y93Z6F7duMez25uzi6ubm4uvKvNxe7m
bHdzc1j/aXM4bM5fbq8uvMPtwXu+vfJub8+vT97h6/z26nDyz8+/fvP5V97Yrx7QXzRPllpKerPA
v3y5fDod9pcv1y/nT0+73d355VPobi5uLja7w8Xm5ub65np7vX7Ew+n2dH67uTrsf/Ms12f1i2dp
faP2lDEJZS2ZcTzLt3XZ8Czf3u4+j6F7RyIJj/Hm8y7mWTKB5B8pxd2b3efdJ4/3blpX8yM/+Vi5
x+fI/Xp9vvr6eH49Re7h9cTqej5+sbpOt18PXx+lG/Kfh9PXAxi1+3S6uHh+/Tj/uo3c08dvnq9Y
1/mv7ml9/j/wPY2Uk9Q0uSd/e+nvL/31f7euuznbbnee67kbjz+4e3//G2TtTx7Ury68omE/XLgK
yymLA5Br7pBlePr4On+7zrnfN6Sn7s0Vz6pwL54PD6/H16vffJPrW/Wra7Pv/XjtbjRCEqa4acXa
11jUqARUHmNmX11F5pr68Ot1o/3durGwvAD9RYuHkvTny0HtIxM7TQJ/qerLeLzoW7EHIHIH4wuL
mQ1slJdlekU+vimGG2N4NHCuHoyDsrzO6f043YU98TLxb5Dav913rTWMVcKOU6mmf/5UKTwXOHdI
/dj83kp2v5vYfXs7vl4cX5+PVx+3qvvw8bvX+Rvv9z/3ux8v+u1RLCDQNn5egd+qa5LQo5QzTvsU
lrc4CSNRC/zCPte635Ca/3LEWKiHkaBopDNzpK3E1R+/71kh30Xp1wiWmgZPavHSoP8fmZh3w/L+
62/7+7UkIyC0mUBr0A6wGf22tpphJMmtC23cbeRw2eLO8zoYo37T4Hf1G7Lh314KWJrzWYWw/R0C
L2MR02sktp/V3XJrLmEHW1rpMteC23T/69taP/aPr8x6WzAbeZCo/3SKhZ8foUQVTt0upW9g7XFN
nxdsbMv5XWbu310FQH8dfcA/19VvmwJasQkpp4ppuYmMGocpuSvk4vi/vpe/rML1Ziyb0segh2Iw
8u1mKpMZOrbk0tfbifkxs5nHccnQvxSmDA5x3uhYJAVd4tepbfo6IbfvSWEqv4P8//ZuyQlGTok/
LzXat2faR7WRlrPEOWWBcOEMkJPapfN+fbd/uYqtmutAYbVyZFbynS/dmlEji6AXfk+IyS61Fx3a
UhXt/ulVDIOZD1G2tikYV317sUPCv8bIkhjXreZEjYOtURTh+/Trq/xlxeNiyoCaqZiF4Fpo38ol
q7XaxBwwU4UU5xyiGj1Y3wn0PmH8u6RWff3EP634b9f6tmk4TBtyzeZa4IkudLOb3JZe3Xb7vg/O
EglpUMkfSxvUeAAxWao96wxeHN50U7/XrHEvMzQw0/IqLPzMVH2bCLpkIbR7BHX/7LEwRESzzhZg
0AZS4397+JHm4DMDUODjMN1WHtPnCeezWZR7tQzaYfPPribXByNUGKLU7ib86p+XraoFIqFvR6FX
JIQG2OIJVBvwJfmnEbY0BlzJYGFxY6pDr/LzldIOkxZRiskPRG5dpuSKY+SJcPDX97M2GN+/aF4N
2g/uZYXdf75KGeCZNiES9clklhsricdtNg468agM/ysoyGe/vt5fVhbIDx2VyqiUjsfUjW/vfdwp
KidVM/vaRXM0r/uH4rJ5cj6Mq4lh0GNznjzMx+Uqel2+4qNzCDaNP/6mANLXw/3He/7+Eb7dM8y5
TMEHcvbLB3Gr3shr46r8snbhQZxGYJij3bvKvXpMYOmdtXvAmDvjN/XH96f+/RN824MHPO2jXqln
PwT3sbti38D40M3xUIKY//qBf98BeT1I1EGdoiFowUT624JVErNSu7YbmUTlzLPspbltQqIufnOV
v7mMgfEwWyArlXPl2zOFRR1olUTqjr3AmY2+0Edw9oSjP0QhwKqiQfOfHqLqXmiYzHaG2zv3koSo
CC6Uq9jYzdnn5I88LVC5TCSr0XnWjPvcIK2IFLASzFZdYPohUkxenWh25/atY1ygPU/mOt440+aZ
2JIPnS9QVR7lmtAKDVyOqOzjj7KrXjivtyZMQ/c3N/5tLfF4Md+28GhheC1BTb+9Pwn5D0vA7ebl
4rxNaWi8lHn2m03nbx4uFRwaDnZ/fGLMbxdJNOs/qDuTHbuVLMv+SqLmFqCxZwKZg9t738pdrgkh
uST2PWk08utzURGJkl9X+YViVniDCLxGvOyMx87Ze+2hN9FWbsiENHaqVXcgXvX5X58JB6E6+EXx
prfx9ky0O7WdwEa7cXqghMgBUcP1fvpvnArXC1wIghF6M0eFtxuMTuiZ6bjJ8s66dDwblTFzmROr
zPHGjruC2QqjFt0VyzKt5f37bX9l0byXcaNGRG4ZJpGRCM7ASnvSKuZhX0UJkUKTNq8+voDLXfh9
Wfl1UE/aXD+uI4vb24OGUVHldObHjYJhc+61LRknpoUeG9E8Dl2Ce1dyjulnhthzPz70nx4QiQ4E
Cc5Sgf9adH87X8cizq7ISq4qY+lNT1gjMlnXPPz9UVhLbGlwksu26e0JMmFKjLnFRJKR3rdLnXw4
J6t6vvj4KPJ4cVyuI1Be9D+/5CDB0XUUeaXaqivGDaStZeIIo7eZzOhWYZw5z8LJX2EAKBgslib/
iiW3pGt3L4HOD7aCGWsjpySDrnisRw9x8ik4969i7vg2o1VhN8B+AJ3P0bMVmQPWI76WG2l1kbkO
+7b8hgWhvmmTalmLMsIBXVUeZnbDbONl1N11unDatUGMJQmas1m+fnzFlgty9IsCJPKsRNTS/Kqj
Jb61oaP4chg23jjYBxRIHi1+L94hiD31+i5/1NtD0fX0YEIF3CHq9qPX16n9qJY2cEKV+MwH0Kav
+mTKDsrFs0OIeHI5W8Yh1uZ9bSDX+8vzlAbOS8a+Lv+zPOhvn79FjeAPBnGRQVHOEUPHnO9C66nc
3GMOauX248O9ew55zk38bIbFRomDHn3SDLT1GMcMUOtpc4Pw+XNtke8UehN0FgI2Pz7Yu8UD4hLu
UPyAi0eUOePbc4O7WurW97IN6iCScCehrkggHs7cvlP3eBUVH5gR9zRK9d3HR363Vv468lKRcHl5
9Y6OnItgUG0XZBt38tBZi/qyHepoTaTLlzaAY1iV0Yn7+G614oiU0J4EQbBs/o4ubGJ1mr4685m+
aY11jU6bCSAKiI/P6+j2oS7lDeWjzEth8devKvC3NRFLBqJab0ZnLWE1XBZ+knf3buFqa02ec+Dv
K4TZ9YlvwNGryEG9ZXtgLccEfnVcbaFeiEBBtsXGIz7gNcn7bF/wzamIvoutrx+f4NFlXI6FE3mZ
XfCtsfmivn1kFNuC0MpkwZQ0kXdhCp8xmYtTFtI/HUUugxI0STiLg6PaI5yn3qm7EXFCS2LGLOP0
a2tZ8d9eN56HwMCjZWMmZBU7erWhwkWEUXLdnHooYBZaXflsgrLKdwNEqRPV9/EGgKaHQS+ADxlP
mcEpHT2A04zBC8BwsUkY5/kQoxEr7xCbo8zw0aLZd+Q1OQHoq2aa3Zt6bMsXfGDgexpnmOBtyrKC
rp54XvwFOUT7jaDkMv3hl6K9wl5GlGdcJqR7ruzEtHEjh77bAZDHP4dCJAvu/vIxoOy2aGRSddOj
ksZR3QatY2hbHBtrgo7iHeovcxXKbDzxNh2tEujROAqNowA9KP2p4xKUzNsGGKrlw7CHhItvKfnS
CF+9SOw/6DIDOAZMy9zHvzw3bpTPXIznjykZjoW3j3gzBomYETBt8H8FiLgwJxRpFZ6oa96tFDij
+XCy5hgei9K7mnQiPhG4EaPeoDHJkrZ7XW5Gtkv+ujfAEWEv7Jy/q7Z5BIEB8AX1AqTJrIdHZ4YP
FVWDUxYb2o3NdkyDCZ2trk6stNLiAv32vf51GJf0IMgEcAFYJN5ewEyORIcHWKAaTb5G6cfRNfCd
bG1A/sLl4NcPTT7DM42TaEdCK04GvwMZLBu9RzUdHWaYp89/e0+XyhyKgu2afG78oyqy8Hs7gSeE
K4uQsAOggnGXoiA5cebvli2uL61JKlWeVTYzy4X5bfXXekrAzXOUtAVO45NPjDlMNCe+2n86Ckvj
0jqxDfAhR5dXdFgLrdbOkZTjckwGMezNRJb/xrNCtYMBkKrTpDZ+ey4k7joir4Ocml6lO1+P5sbx
IJr//X1hLQRHQK4POWlH94UIU5xG0spZr2T+s7LIzyCvA8nLx4d5t5BwY3yuFXeGbhOb2bcnQ02w
6Ns4TN5V4k6kaJ7LZG42so97DDp+dgaY4dTOZflDj18DPsk0JyhdObWjK4gMJKoS6oGN74eARzNt
HGxY9+s5bYvHj8/v/SPBAkJ9vMBdWPCOG2rEynWYJXS8oVPMNkyWTXmZ4lKvNx8f5/0p8Sy4vNKU
8rAHj7vBY4eHl5igiNyFzP1cj2w5mlXXJaa7DRw8uz8+Ptz722YymsD7CwOWTebxaeWydTtKEQ5X
Ke8c8BbxhZAM8LfVZWjvM/iFB4Nbu//bwy7vMbQd5jw08hcG7u+vcTqR0YGrV4BFKxsCXWQnmr3T
iOoG5d/koM/WcYpnvmhPdJWPNjosnMtzytMIEJVP36/R/O/rRytVDz1csFKO4QV6IER60P33kBem
NWGtzV7kmbhupJXC4SvHE+f9/pNEPwkvCSHCy/DueKKAYqXViKXCtWckCTA/HIHFriC+VBEEDoBp
A4hLyROP1PtHl4OaUIX5MhFMKJdn4Ldzxq5YFTYp8Tg/fbEVQ0aqbgpn8ONb+v7B5ShcX1Pi+jF5
pN4eJUhhLdIXDNcalNl42SYl3cA+RgazyWB+dCc+BO8OR0VpGh6lOMdiNHm0rEWDtp3Bn8XaHmdj
D+rqKccydDBhYpxY2d4dieeEr8CvrSlPzfGRmEgGVjuY/joLdXleEiO26qAg3o14D3YfX8Oj3eJS
jZm8DNwjdm04jZY7+dudchP+FvZ6kGqm1z4R36LVnTvkAmVsmllGdMWO1rP3fdpHRbAi9qvUf1uw
s+lY+jO0evmTPPPosuYdhDsT0yweGz5HorZKvYIq0j9VyOL+dqOzHAteDiMe/oKb8/ZssSekBcBB
Zx0T7E6GlqiuTCLK//a55Cg88/aC1Oa8juvodCIDVNDZw45vZM1W2CIottDxNEZQGXmnWnbvn5bl
LUD0ZbJ2L9X125PSdsvMmi/IOoXgdpFm5LuHpZY3XmEX24+flj8eamnWMP3HX+UdvXER8Ffo+gTW
FqIxpo1yGvtlaoRT75rBFCeK6XeLiMN5/Xawo0dTJjUW3554+2hU466G/EGERlOcWB//dEq0wvmm
M5jntVv++W8vAAvVZIKAJPC+8DBJpX3r4ULw/EsLv2r/b1w/j0ULHjlBrXQs3h5sTnKm0wPXL8Zj
sbP73NhCABZA7Nz5xHm9W/cXTBMfvIUJRefpuAk/h1MHlJ9DSW/o7uLZ8kF7kGQxYLmA7VsWJ17j
P9wtuhUGfScTEp1znHY4BKpFb01+YJX03qMqjOgAr6k68Wr98SiujewgoHf3rmXayaCuxjSz15jj
05sSp9hZMaTpX2+EuXb03xnF06Vme//2NukY61Lg5TzmXqUJ4y7jPSDQ6cTD8Ic7RGAzXR4WXxys
x5tF/ui5s0tyz0Qfed+5g/WWWB2EPE3HBNMsO3Xi4v3hUWeyZjArYdANIO1ooQB33gra++gzBEDG
tUFGkI1UojF+0OhmVPnxWrF8499Uyo785Ze1uZKsFcc9/kQBf2wijuZoK1i7abykRKkxuIrGOt20
ZAoqSDgnGjJsfZezeHNcH+uwh2KeXQ718XEXkujD2ZwzUzG/b/rHGuDUeOitpL9EzmN1G7N2mmpV
mp14sTBLXRluMdJ7J99iW4g59XZZUMKY8MjRu49SawpWnS01YrPUJsendXxwVVZUPGR12FjwPipN
trNLrvyOMq6v16qx44eQV8FZOX1fQTgSebuO/Ai0R+26oGogd5qfzMbpAH6kM2FYEaCDNUQbcxd5
M0T1uLftV5v/+Cqr7dnfZORV4XzzvQBaSUS49yoboBnv4rCaHjF5SuwGi8Kigp17DjHE+xGIQJ6R
hBv2wC/C9NJJpoj+oYUtdR1jl7pByoLPNWrGHLYGuY3bvjHcb5VNM2s1DLSKV32XVSTstQ2hPUkj
PBjrntlgtkijlyY0SF1woo5z6uBMXsBTnfLzMRx8OmFK+fW6ntLqOYtVGHGNwuGRDWH2Mqg+BDLI
5xGwgJDyfqjqdNpkE597HBcy+eyYPkp8OojVtJOz7r5HUuARdsYuewx8XGdnECf8Z3gg5R2KJjsj
q17Yj8qqkmfd5X1yMdQEepFx76l2hdWwOuTRnAUrE7PhvDZD+NLo5xtxS8Jg+jmStJvWfQyWaNu4
UEAApTuYX4Uv53zFyzJe4RMumr3XRxBy3dwiDGnUUZbgjKrHgzDrVmN3sK1xG7lx8jLhj3qxRCPc
VUvYo3MmMp/3eED/8KND+3VJLcxFIxO1ujKcRrdg0OboUkRjX2yt1PO/wmWGbQ/RFVBsz/7TAtGd
4A3sCbv85tWjQ7xfktnPqp3aryPoh6s87N0vDZNt76JSBJCuBuVhGDAH2BZF4MJoJ26ou49CQYYh
/owG12g31Xo7uwsYoqqbOd14hIr6W9XV1pmTzLHY9FTQzNINCxYW2e9Tu7Yy3zrrhhoYnKnz22BU
1fchzoNn8GsY8GAJLRGmbfFF1nb3zCRNfEoaab9GABY9XHGVn65dmn4g+zxlnMUJpsg1hj172toD
ABS8uQOYlTJWxk0fzKMLP9ySjyD5yIWvyqC/7RQ8Kyj6tOp3jawAMNWxm19YPEA/Y9yH4UZHAlCH
O4YVdyuzogfFCv+opmD6LHygz9gtQftiItJjTVSPD+oKhIW5xdrkFDt2j1G6q5iOgnpW8fw5p9U8
7kBIdfvAnMSiNYVqQ6U6EHAw2vb8VOSquYjYTSZbYdX294mos3TtSe1lBzdQzba1tBNi/2K1pLkZ
4mBzoza4F3EwD+cG7aRnukkgfPANCazUuftFlKnuz9AulBdGmNTJBu5xf5f4fm7vurCPzrIZ89uG
UaDfrzUo62xHyLtWZ6NJRbGb8TYDWFHOj9z19T1xY7ML5li1xFdwCfDnFX1rbExzzh9F48dPQtn2
jTl2GJaiqVARMpKid9c9gaNfZqmb6yLlfVxNeREFW2aWlUMSkMQcbmkNa5hErWCbWCYLFUFyXrrq
3XAxdleqTDeSZgJiR+oQrp2jnG9qhkO2itNZP/ERcr39AE8Yj6UUpd5JQn1n8sQKXe60T1SmSaS0
sRkHx3kcpOrAOluLVUn3LSzAuSiIHCQzLlvXphfZmNpFR34wL71cj/XMzHQsGgnLu+nbC4/A+u8k
APjFysvj/mXouu52turoripL8cVkI/5zdtOGVUPnAx04SdoMD06WbQE7tdMapzpIsKSxrVVbzXl8
0xioYZk3TdNDWhToQfo6jV5rQmx+1jxa00ZTlKuDnGK81DoGZLmKe/Vk9kN3HjnA1lZpp9NHu+nc
rxTwTbKzhmK8Zvovf4a6KG9Aojp6609T9RXUkgJ8lHXWt6AA134Y2HXWq2zM8i8wTcjuKETg7SPN
tnuTWE2FjzVJhldMmimwGaIavqFV0gbRed10BUKS6FJlFzy1LmrqnQum2NiGuuXPlJEAhOCLYMz2
ZpGouzgNxR1TWfF1Mgg1XYYDX0j4U3wj4FE+lconJjMokoFJBhgpa6fBbfHVALSDCY1wyn2YZ7EN
9rAYXimm+sdRDzxsrl+qB0yK9msckwWAIW4kvzHIZfM1ctXE0piGfEkcCdyGsiWHMeB3cQm5ZXAI
AMDm+dTMcJGIHiwTvsP7vs+KO8vow2JbTR1O0FqTPLwmGyO7be2u/66sMjwjSbh7jSGegwEruXE8
bzy8qxqH5iMfNvdbEFskNLaYq5/gQ6QvWDzrdke6miAFM3KKn0K3LjluWa52UVa3amUNdo2DzRLq
iwQsNQOzMtwt79WMAp0cjUsoRxEhGZjO+hUJsi1Xxxs7nz1Hln0ir5r1BmxNkjITtgk+MxpWvrUZ
28NTTrbYSFINv3TlzOGCsc41bOy6naPmfIyxHROIUZfzZqKYhWLpRtCZfG/GBD9nkqPCfjTjne3W
xbhmfXeeQn92SOsWw/BgCsR82wg0k7EOUdjNSPmrCDbnGEYL7rRTXyy/4SxaP66qfQNtqVvbSgcV
i67tP3cd0dRAsGLCoeFmcQI2GllIPokq+rVNPWIw+gqg/GSz971jLtxuRET+IpelC0iCTkf/NR9L
87lpNAmrakq/0Jlqb7AQz696rOpXEUvobgw5sHSieA/lnu9+etWUIhwA/dfEeoOqj69DO6EEMs0h
mXZhppJgh6E2NTAL1NljxoTW2KhW1OQOyJEYRrLrxLcBr9+3Gl7psCGsMMUD2WifRSe3nw1UxTgj
SfeZ9m6mAAU6XRQiaYTZRgR2SF3pbxIKPmzINNP75NUMSAFYBRqywy4joad6Cdh/AZTn+0LqLorb
h8SxoJXOTgSbbIoloCsr4drv+1JFPwimaFG3zr6Yd2Iois+UnTia2CDk8x4mHG+MnBltXXoE1ocH
gDAur90v6yb82njaasuuBU+z376myjGGHTPGfF7zWRqwGxbptCDhCpGeKzqwNmEniOCozlhGPRoT
Xe6c00jslmSR1Egvhi5KClhO7ZjGADbFUAf3fl1JsbXHvvQ+66aIHslJb7FoTsjhog1ASzc6Y8Yh
5idftI170zNzm0n0bOb83CMbcWHnD1QX6yTwzfxC5MAXtwOIlnivlTFld7EVq/MoJWR7E1mGMM4V
tbZ5DhUx67/bMUWmWsmWPImFEGbk24GgpGldDn067cfBT1AAMiQLwq0wEoO0XFWr5NwmjHB6iea5
DvWBQUtT1ysb/ntwjvym6Aj3myj8WE7s4SGnvhlIzY4n+87q+U4aMDpys93yZ1vpbsK+H3yaixyx
2egoghRJx7Pse4uSh1wMZnTpQ7WAWD/B38qmlM23kUXP3uBrY9V7iW98TkmvTDHWkyJMVmznsGXg
33T8s84mTReuXExGvYxQDK2yuuhjem5QPNaumRGGSpFWAAXhY4Bj2uNzuW8L1ulH2XDjLoe5iF1Y
wV1L3kEFTHAzNYmnPkmZzfOtHdMBrAkL1DWCvBFNfuKtotKL1Q8/DMmXSBNAjbvGIpEVYXgfiyeP
sIr8pkFcXGy9NhqceePWTmicsxnGYKuGqCORqWb+XVATsW0hp8OGSLt2pqh9qkabrMRoQHzw6EeW
ADFShpbYx607iSsAxLUNsZlQaVaDqKo+dwNJ1FQJscx2FhCFxS5O6M4u64hGWVm1jjgwty8hJmkQ
lFOBFzZyJakuums4F4rFFYNH3uwUwJj5og/pIfwMjGDKt5ZOoQ27Zdn6V5Vb9OqepCUI4n1LGAtV
Y9eoJ7wU3vL5H4t8eoYArUrIlt4QtjfFDLEXZyN4ODJB8rhlyxckVf/dyPyMUq1n1E9HwomvqxTl
3rqsrPysUomaz8xUEIJD0FJXTJtYNGW+S+I4Sy+DLk46jC2pp24lwSMtdZM9vHgKK8ON1dI4X1lw
NofvGDmccus7Sj2TJMMS7Xuj3Wxsv8X1HsFtv2dIJMutNSVuRTIGguBtY6RjuR+aWC6xGL3HjiKw
ndbYzbrVXk/ekvbjbQpytKaka2bl/SSSVobXuhOUd2qarU+hVsm4Lqnqpx3e+SS6L8zCsza9OWtx
gToAi4VRWEAjiCtJNbLEVJmPPTex3IEoLuQmDNPS+EYcs+0evCYaLeBSPVyX/dzohRzQ+bLFzd71
xVWW+mFyNTch6qHJMDO1JXVjrh/o5evmZRCAXC7IDU37T6NdlSngv5j92yqPm1buAzT6yVk0ZKxz
IKgtsevHtv4ZOrr7LL2Z8IhQtIN35k5OVEA2AfoGtXyM7omBItc8AonXrhvDGvMLInMzAmprOCSr
gZ73OSNZC05DMbCNopMm5G1XMrhZSZOwaGTtiWbJIULN3Qwu1RF/h1M8y/uKtzWfFrZQHBBIvmKk
kCbtutKT+qaBWwe3Gaq/8BtIzDI+T9lZ+hedgmfyrDOaGiRqGlN5GVud6Vwrfvh8DeRhHK+KqnPY
fQZ5O5Rbalo7X9sxqs1DbWie/26sbfc2LhwvXXg72vKo7YixewIrK+ovc9roH4keHac8lCHHuQcx
wspVJHTFt4UsjHMPWh8LFzWQP30CIFA1P6fIsLLokJBqI29dIy+eJFFC3lYPRnhr1yV79QSq4Xao
gVfvuGDpz4hXKtimVepbu5jgXuj9cT8kG06dCAAj9YF/tgbb95zwyXMiklLicbUzXLpO6/AqdKVf
bhsnjsDWGqX5syckOd/QYODL0GV18+qoiMx5q/P0beqhpOPtyadxhSUeVEbWVVG8489DZWeCmf7M
FpcA2XnQ+SdpmfG8LSbfLtY+IA0YCk5vX05pRHp2pSrwGd3id1qxAcmHfSd4eRCNeGa8bVXm/Zzb
dK8m4uP3g1ury2qQPoihIB6+8G0mSxYcc9htJzophCyTcHvhlQn8iSEBG7lNQEVuZaOMb1ZHZPmh
Spf3vDUa4Ft+6gXJjgnltEmwbD1yR+giUDaE932c06+LnZFMrbSZ1Ks7Sve7Jrg6Xwu4rPd1X0z0
2AzZXHmt5fHAzqbz3LcpMHDPQfzXaJit6z4xk68NVJVu1yRK+3v2lGV93QqjBtKUGHCLSBpOpu+e
16F3pToJXSKJXSf76syFc2kSKTavAz0ExtYxUvVAh6SRWzuV7UPuW7O9Kcx5IWHIGtyosHJEtyPi
3s2IgO6lJWIgWruj3QLyTODbQt6sQehq2PVbLZlZLKyUfj6kQtJ2FZDGf3Djcm81TaJSa6xm0Rcf
XCqNAbsdgdYGdvpZJgUJTJ7Z8/GMgrr8UnUys3a1IjBsZbpKvIxQ1gSMHDIb5aF3yD7aTiAaYvDq
9Tys4ThLuVJk2XGJdWfTwS6r+ptnpRWoZhHG22DQxQ/ixDv2sBXYqjEevHXCfp0fDPQInA9bhk/4
+MZs5Xc0QzddafPkgu1KHo2kDaFZ9bbvrMmi+hmXNHjWE1D9eh+kkf29taIyXhOpNd4QQISC0aUy
pnvpE762ohk5XEy2I78LJwVNOgbe8ChHhGU6I9FlvaQ7e4d8MIJ57QxFLc9NYo3LTTBGFSTZDPhE
W7XJZwJlPUg5JUX/RoA3Lani7Qm+DNF+LzB6ZQPYJKDeIOQrhN+Lq4IgngsiCayaQIwoBcdhSXpn
LCw9G+AiqF60KVv4PKGoGZ4QIL4w4HrFprQo3HnTjoLFVmqq2hXvsW+yzo4Ozcx2gtKOJSlx18k8
hd/10LCeq9AOiCyKl5StwPGtW4ohqtncDyGqUxx2PxrCnS0ynoqoWCfwx3JEcS2qhb6XUQaeCGj9
ygX35G7bOkx+CtKXnbXjp85nkHcJeUsFjCx48cMoCHWXNIibBpLRtVIhbMCQJW28Svw8Z/UhwWhc
Z21tUndldX1JrdhAViqUL9cp2N5n22qYxBIgNhAIwqLHJrMfgK9FmLr8pbvk/YiGcIzXDNoL8wCE
LrMu7LbF2gaUufs6zZ2m16hqmZBX1cdUFb3V9Stw5XSkpDHqeR3TaaEj49j5Q22QLHctROxnWyg3
yRceRog0Pp9cuXHZFO0t4FzDmWrcXmx9Gv0lCwc1BPpUGUHtr+oi2o9BVRN3H/phuxs6O2G7Y3il
s4l6XcMFspoSXiutOZaiMqBlMRB6GVPBVvI6aAuTSOyohzuC1T3Xm4FRWrkVRDb0RED3JHNV8Nja
gwhLOzgbKuH8GJJesHOPaVRtAj+K7sfe1A9BUZzThmrIJ20rNI1NEnbYREn5kCt7cCZzYyhyYba1
GSiiKYaqhUvZ2Crc+NnsGlvlTMlPIPh+stZ6Jng8x2AXkXaQFEo/tGHWDcD5nKVt1FneNch6dijI
Ao0ffhFCl6spFy/qwtDd3pr7cFh57L7kprdMdd8PnvWJ16Pt1y1T4susraQDSCgfrrG10scQRQbC
C2jWtnLSGiYfaJ+XkK7Xp9SsYD8nqW+8EAwpk21QTbSESAiAf90FaZ7vE6n5r3VaesxEZvLuwex5
RDW1cWKIjZ9DkFvRLREPbVqAe/SMyniVYeJCuKEzE5/NY5/rfcL0A2CiKusbDYZ8vmLoCxRaRsB1
VpGpgouUdLiZiHAKcphnmVEe6t4pAFGVFWtV5Hf+J2IXBJ8/6qlkM6PY66N7Bhtxcduy27hOPKr/
jWcLOkXhVL3WwrMjctCa/GdApvujw5RqXg3w7iW9tSS/TDIl0V1pe7HaO/FnOnoYm7OhLQ/eEunG
B42LTE9p6m70MMyQ+cqJAsnQcXbR9nkTbAvfpex1lqSOiMZr4+BlW81RjVWaGm9Ue1qqROVqCzx+
RRgLjSsxtvE/9XF/xb+5+Qi2+6r/8xUsH3TDuP/v/4/znReVxf+b0Pugvubfvrbff08aRyXyv5Re
y/qHg47KxN8FptZD2/S/LBxp/IO4HjQypsGIFms4Q8F/oXB84x/E29r4+ZEFsRFeArH+hcLxiL2y
2F39GksaeE/8vyHhvNVbuTCDbQdPB4IrVG3LL3w7vBVCA1nvDD7yXjfeSCL4GGMINEQ8N0XgX8qm
wflAewPdY0VKQ38pVCG9598u2O0/543/UQ7FbYWqqPuv/yPfjj//+TMW5dMvBxJSCa7R77qCEl1k
R4gwP4NYj2wdas26WPnBTOM1GcMvCfJqxmnQtT4PjYv7ZWhJ7NimbkZzbqib8AaPsmef0YhjvbDj
qDt3MxpYK2NCcM5/CMXv9sRvfjtdR5Ft2kxUpDR9fvciznv7m9OU8M7SpQ4mXHemk1JO+yT0+uvK
NeoLxb5p22dhfN/1fYqoK3XPCsPPVikNgotIuR2RXWHD6BQJeXtimCzfTnX/+dP4bSgMfqk0joX2
g8GlkwKamkN8/IU3uYiEpijdAjpQu66f75ikWmdlZ3Yb6GzykMxOu8nl0OQnfslbwdS/fgiiCkjr
qNjlsYQoG5tmknDeyXgMBNOGgqnA1Ir8Fi0hdEm+SzmzrnmGZj6FJxRox8/Ucn8cD+m8D24BfdiR
/KYlMUT6ocf9ca2ZoDKlAe4lQ2rQcPTJ8PDrhXdaNRR5J56MP1x+1LwM2xFoBe67YX43tKGBxhu0
ShRZdON10NCNN/1Dx7aFkc9YtGdGCYylxTh2Pw6TXE1UzXdeFgYnpejLG/x/J/zLLXAY7ns4VlBo
8JIfPabujLVixm+1NWvRGzTCREq0rLSaCOpM5ZlUNHzqzltSH0hLcHX+tZbokddu3URfT1yY97cE
PgmjacmQgB/mHr3mo+2WdOXZ6/pkseDTUF2zw6oUXtGOoP4d3Tx8SUgHRMRU59fMkKZPSiTNIw3a
Xe6WRsOnfKpfWluLS1JonM0UiPjQUJk8f/xL3z+3v9ZFlFsONjRE5m/f7R55fJQYY7AVU0yojsYJ
tG5cXV/2bXQFFzi/tgfbfpimOjqh43r/7i6yIJKNuE6QFaDrvT101cyhwnuTYCkxjJ006yleVyD2
cMiL2nhJis58lrSqf2ZBrA+68uMLbetkl/neKYTNL03om2eHX+CD8OUZQr+NtfftbxnSKAVhHWk2
wAnNZPJSXF7VimXtsqfRfl8SeD+dm6zQN/MEYfyMGW7HlI+GWbDpkQXcdXljJRdlI6R6liFt75Jh
3q4jkBrEdTW0oLyNSS6EBaLPK2aZ/b4rK7LIbS9fyNuTJnnn43sr370RNnMh7C22hyDGeieLSnO0
1onM1I5eRn9Qwwg6o6Q5MMZjslFNZe2szKL/X5rpq1ZKHHz2cqfW6Ld6Jl5LfgSeK6Q3ki8T/+ft
pWVJjuhA6mEHVJJNW9czzV4pI5VXQe99AjVq7z8+7T/cTCwMFkofcHwuZcPREa2h1bWcgmGnseq+
GFZV7bI+tx9NIy99dhbs7uuu1pd0f+rLoHaMcxpp8blj9t5dWRXfO3QMT8xRGjoMZvpUVy5lt3Iu
YjlVOfu9rjgwZYDlHJM2hOZMEGrsWsJ7/fg8jshWy5XjPFwqI7696KaPTQWWsGw6f6Ha9R2y0U1r
G/3WJVzxsy2i5qKSyjmEAYVvIqL6UM/RtOmKynsYu/pustua+J8ITQM82nubz94WNvK4gmfq34SZ
pRB4u96J7wFswqMlGHYhJRZ2IMyRLnLot/d6CPqMIU077vymTX5aZg5Ku4LV7kz5dBeHsXkweWEQ
MZjFvSfG16CsgsslJBhGZuMm2zmdxKUfzgVtLre/MStr2PQC8znNhnl6Bn5to7Ap9Q1SiE9eJLIz
1YZXwkpTbzV6fGINodS1JpTpRA30/iFeXiPg4NiDXUQZRydm9n7jp6VUu3AwpssuE8NWQZO9oZKb
zkLLTk88w++Ph/udOm6RGrpYjI6+HzC4LYcmoN6ZWpefrV58p+igW8Ge55sRJcSyffys/eF4No57
IjWxPy/37+2Na2sGsw49kF3SOfYnqCzZDzEzenWcJln5Y+OcYIb9AnW9XXDh26CtdbFaG/guji6o
R0Aa2rdo2tUtUVqD5UU0EqriYUyyxlhPyrsmpMV+aAahmCyyy0N/VjoZrHBD3iJzix6tnnDCvtfu
ie/S8UYBYCfknV8Wm0WMe/zWjT2b4A523i7I8aPS45FPEQB1euvucK17n00pE7Mffa+KlYUc84T8
80+H9+ncseuBXQW+8+2dqJoCfn1H73w2Mv3JELX84gRyL2xkPdu+662NFv13v3OIjUuFd+Lk5Vsx
6LLmLLGqGM1oheCfO37waC+WtPixzHUVNcvKHwLnsbXrZp1jVR026dw9Bmh3btGmniVxYJ+1kIFv
LCaV2ZquPpzvoQ4F4r6839P9jz59/Jy+uzooiLEbAvjBhwoMZSlnfpNlu/mQjIXRWDuXUuAAmMC8
qVA2EGHQNJ9Hx3r10fbcx7xVuzLvjIePj/6+ZEHCz198Uw2Dreo78WpHjL0VdNaOoY0p7kVFPsDI
aHm8Tkl7sTd5W7lyHWm37rdd1qEyoa/XHiSJkglzl67/69J/cS4g2sWBCaaO5KG31yMK58GAywHb
R49I5VRPXF1oVIBIRDa+eLK/HERpn318Gf5wE1CqI4D28fLwMCzP0G83oZjtUIMPs0n06Cw2eoGS
P3vHmfdTgXLLVmPxSrQITXUSaPdThRryVGGzLEdvVg9oUpblYzpFJw3I4+gx0DHskfh/ODuzZTmN
des+ERH0zW0B1a2+UXtDSFsySZ9kAgk8/Rnl/8aST2zFf+4ctuRViwLya+YccwnD41R4zLeaaSe+
qqlM1V821x6varCBnhMBOoqs4Y/cC2sZzLM3oRbL+nrsbzdv0Q1/eHb/NqX8/rlC6nh6otvXEvz2
dVTh5k6OO0dITdinHHZ0s0HKbJ4Qi8ledqjdcTCwHuDC9Bjdws47VYvWQbrA1r6sPTPOdFoIDjkn
DrifY99sdA/eYgHtk2S2vVWVYeZOhuNenLS5pRr2wlrNn67vv94CATAnZh9g7W7ekRuf+J/fsIIw
5EhnYh7S6Lo436YlLZuokZGDQAThHQpiQkO2gSR4p+zTERkPPXKRqCGmLd+2aZtOZGHrJ6fnb6aS
ZCOZedsGjOr/91YktJKcIugkCNcZLf36QclPRI/YccEthj8gf7bgMs32J7Ldkge32tpzPDrb90AO
py10q+N//+H/OjQpcCjQ2J9BxKG3vj0n/3gOfCUEdLMqOiYsl1+bvlyeQ5HY941D82CzRf+Div3v
8unX2wvt+t86fby6AGx+u70YMGiwQyxvRdTP36XlraeWnpfVDew2NBT+kBd+YM6cqXFKBrqdN2sz
XNyb3A2qfPc47ABA0BnpO68L5KnbkHDnfcs0pCv3+LMAVHBAPEx9tVV/IiX+ZhXnaEGAa+NusV3q
jIDz7dfLJQSpLTYhSWha3fjRU0ny7vSeJpLbKT92Kz1vu1qiI953m+6TDXmsU7LXlSvT3gN7t+U4
hk3Z/6Fm/dvH+utFhSgGLQojJOcdzphfP5ZiZMICxNuPBQFCBFRw7sFlcwv5oQr9Yvi0IjAaLmZz
pEh9dwmHvJtVeD/tXnSdgiIg0ojMYhTvc60eEpaRxdF01mbuzJgsNmqNagnuJan3/5cPnlBs46dg
7BGFv31w7gS3Z5GJIj5eb4E7SWd6puth8txHYfGln8ZpS7Fa94wPvTl28tpxzNeZDNrydlR7xDla
i4Pqik1nd7CiMjrPxTpQa9u3ils7c/AiGPfbf/rg/357c1rh4Urg/FD7/Y4mMHKKxOY4+7Eabb+/
bRCnb0ETPzmtV770t0S9roytrz64sJfSFfo9vkUaGXvtH+uJB/u/P8W3sfRvhwljYfwvCVwtDKN/
NzX/eIwnj+QDFMbOMYzMdiyLW96Xu1bXIQz0Q6FRSGaE/VzjwSTXwZrWx9bZuwf+4RK5W/knONW/
X70eb1yAjAnAkiT4/UTf2qF2O71S4VTDqUWPBkuhk+bV8kVxG0O4dx66++OEM+O+DNVNQ7m22ewD
otxnYqlY8O3Pg++1ZGwt7R/K9v/lDUQHBOsemxCn3N/D/3++8ggILyN0CftRFYvlPwyMrw+EBFXy
GfUrIVetV4nokwUn9xS4lrGPLHe89WuV3LwRbYdu54hydXAeGNczSy6CkETyuIjJgrYaLMhX4FXe
kMlonGQ2BoUYju1eUWZWdC1/utT/yxcPEOZWTTIcufHifn3yCSBu2MORYt3fkjMr4Sra0DA+rnVp
Fbfch/3Bc6kjzFK+W1yTZ0/V5OAkhT4h8g3+0IL9hoy+vR85yLBkM8v2bli53yr/kG9PzHQGR4E2
51Lbff+IqSWKMzSNO3ItQGTT5umUmFfCKdZtYqKk7ef4JotHlWqfp8mM7NZ5V9CZlImfD8JT6AJv
MrS9gsiMrGa23qMAFC6xNTXukPFISvX0vRrW+kvbReHHPzxb3r+eLVpYbJScWzxeiGh+vcSqbjar
wdR1dHnAnpDweQ+hKtUx6dvm2xIR41k2o8xdu9pYbBTJz6o03/kiZLbrTbxOZJQf/g8fiQYLsQCP
PXPr3zpPolwnt2HfciwZFN2jeZX3FffrgbHynrmLg7C3befPCafSI+8F9PoUcchOnDDf+VWedrv3
//CZ/jU2YWINQ4TJo80cny/o16u0aG9ccTUWRxJ1wk8be96MRdHwQE2/5MIarA++jro/tHr/y/3G
yJd7jb0YmwP/dwJBQ6wUKCR6BzGW/onBp0t8eRudat2tJ3L2ujtQHsPnStX1ndR2+Bco9W8iWBDY
hX0wADue1IPVJk1/cL3+LnB1+HizB5BO54DsIY1Kn1BcEgdcW+1l78FHDYTEvnPQ3GsLIecfriL0
tN/uNp+v9fYgo/CJPTqU3+62plXu7Ui0c12NKkmJlEZxQkJD9F7j01kza2EzfpjYSJDqZweyybzZ
TS5I9jQSko2Wk6jsadyJ3vWM/Ni7Q1lmbl9vO2mei+0+braH28e2l1V9XR0IxAvriNPO1lrfksZI
CSdu8T1oxPa58BzC7uO++YjBm8yBWaAskUHfZ2ijJjydxNjTOyGvkDgamg0rF/XxTO3mm+dmRpuL
FjwyVRoKf/0akEMsUe5XDlNNPApXT+vS5MvAhj0Nu4atfThae4Y43EqyXgVIY8fQb1vyk23zGLnk
4qRb4BUvXDrolHWtmp9qrhAvW80607kuZbncLVQ5xdldtCFFx5205hfEmnahQmheGOSovyrXJf1u
45cjZmfbifuefROno0PAMQKy8dEXCzrmVurBQ9Zo6TWdgSxBtoqCEZnMarX0Ct5m3c2k33wuCl+G
KeZhQq52y+DpGwq8Gynqbw77blMJrUZIBpcOxuWi233CcgFfCKl9Gfm5jbsYXPqGJNyBC1DlDQ4c
YN/kCdkIBDq7OJlpks6JLMX2lYvH61A1twtVNKWd8jQ2U+ZgkfvRjX2HZv8P75rbCfLP2pIbktc5
6GjKdVrWf1lrx1D1glc6GsrKudaEcR7J1eN5ccbqwUMwjn8KMwpQ62a9+oPXXOgfnT+06/+atfED
YBrcNi34oyl2f+vXbV/tOqZjzLdaIkJtivLa14Gdt3H1WM6mv3hl+BYTQ8g0tVR33aqC8xYl1oml
SJKX04ZRbK70z/9+cX7vnv7fp6LGiUPYttHvJDs58vYf9xIA89aZn/gnZLrOkXpGPt5+JlprOP73
n/ev2oU3HJ0aByxpOPhXfrdvS+K4+lABoSY4M7mvTdFclS3aL3hIkOgEI89G6feP+9yVF1xkVX+w
xXJrs5BF4xp0AtYWtdg/wrHtXuHB129BJ4miklH4YHcz74gRO8shWQxLHVs7fyI48kq+tUi/3E8U
hjCaqDXgaVN+/fZNJv4aSNByRS6dmSzywY9UfBlb0rbgyk3EoIV4Xq5FywvtZLfe/jZy/5WHaMYQ
dTSBYx5WhD7m1KAkGwA209TeMuiHL5WugZo6QGiI7Wy81Om1/a1sGurupa9AKI2x6oessuX0UfX+
nVWgmT4VEb7T66i16tPqZqZ5ER3x84fBnXEG7jLqP4twN7z4Ji37E8M7mJ6lxNx11qacdE5mY9Hm
y7wM+6VEdDo9J0WBp7Tu4uB666+TzLWVE+S9IhgPh+PSfZcSR8IRi3+Dao1O4ns0I58/Y5+ATIub
jsKx9RWGxrBydv9a74VLLHystvu9YTSWNSXfF0M79YMXRDu9M4RR34XqQ77JuRS0UwJ13rXfeyjF
68JaL4s7L3hEySp5EOwKUQaRoOabb2+de/QRKRPrxdzPIP29LZhQuvTlhbVYuaYha1uyxqdq0mkz
Ju18kGCdiCpfyYI/LHgpzZkw57a/Ri169QdwUWQJ9GjcT8Y2xYPr8mrfbElcQ2Tc14KUeRebsKca
pJEtdnBYzs9g5GeZTkRgZN7aWwn7xto9dqjwz8zFxjffm3rrXAyE+aVeHTRY0BnUPhmrIwoTCb0W
wLJtRHeisd0vcWUlz7ouif8VztDYOUdRguuu1/s7kXLK5HsbtM/WMC0YsJpleVixhSgiJ/kdBxP2
+tyuNfm6aMFJRStmK1xzbSHXPvJfE+KeBYNhZPT+3r5FqqseqfMjcV3j8ibngh3+Vlnu2OU7qZHj
uxs5s36OoqFfTiP0aJVvg7B+NDW966UMODNzZJN+mBNVOn6wyilZjsmIdzMdOlfpI9Pydj2IxWdK
hvdR3Q1SonAlLzCM6OcbgUBi0El1c/QkZnz2lqq9SZy3/gMK/am9X2MuQhYVja1S1M3zCbKEmkhD
xCZ8wudllvtlaRz+IyhoxVSvHAqAc1WMZXiX7WvPMbtA86+2jEyspn/WDimxpNLOVpuizndBASKk
z1wzR+VD7/tunRf7Wr0iM6p8ghnRut672tvlG6jC0Bxank1zqRREkYO7m806ERYaLwc/ngE3+GvT
1ff7FhVTzgOO9HzyMDyedrdp4VWEy5IZBvrdzyaQeCdtg1ng2sklZJnCnx/PydJiwSNgesZriFOb
KF4mnX5uxbKZU8NAdn/i1pP1oTM+CX0+ZNwjBokNT0GsEFJpJ5bnzipGXup0LTR5JvmKCVmH2LOK
lXTRSN3zReIp44qtF3g7VnAo4ip5Uz1r5GdeKGg8+8lZy2zZb6sYwxb0vUXnzukVa02C7IxueXE4
Nx8khrnu4JeUskeH8MM9I5vPa9INYbF/KEYt25QUUCfAqrslb52efefad1vwNunK/AgUtAFWT0uX
pOAnPX10TduJcwdkBpgy00dCwNWuvviuhEYkl7Yfb4Z4pz9YTjsgTi5KC3EwaHxzsd16nnNjVPWx
wXj200S299FvVD+mgRVMuEwCZAF3Y9t3SKk7Ewd5ufU9JfO8IOX3ITzNBy/q6u/FYJsp371BfwxZ
96oT4g2zM8/DOpctpeXHpxZmmMidtpyaZ8EdM6Wz38vpJcJCzxxj6qkYV7epdF5H63oHHrz9T+3E
VpdPCTpVpA7B7r/Yk5yuxi+o+FoflwLbNqXDB+HX4iu6VlQ8eCd5TwyBoFphsa4mHBghgAhdRjen
0cyjziTbJFm5TPaUBm08vdjjPH3YtSqmVC/NVBO1XmuZT8wL3A+Jp/2/uLpBf0f+5ObmkFT8j9bm
W2OK1mm/N0brn56nNOPmfYnxaUXTZF8sayeXdK9wir0C2AV+FwSYH07ryqN/WqmIl7wmsffDrGQX
HGK2dt4lLIv1AgSgnS/NPA5vmjmAc/BCrBEPawXclJsyCJtjazl4B8pk75psjGBu86rXmLHHjXMm
YJaG+HcRocIj6P2dNBqD4POCIcjwl483G4ztCvJhZyTGZOJyAwtd4m5WbtdfcS5wBySd4tr3u5xO
m9thfQ+l7b4jxtfVW2FVHOUz0dLqOoh5n849tSkV2zS/Q2aUd6yfyxcyWp0l38LaeW5EF35esE2t
p8a2t/lhG/T6FnlaiFx3GMKepuYGS3DwqNRYX3xescLfQyvld1lr9nmVibKpUYLaDwMbkqjRRplR
O1NxFWHUGc7oyv0kCGRRB29PKu+O+0AXaJzb6dUsUbGnYRQZQqb5e4qX/upEubN6Mn5hd7AOR5jl
yU9Rk8B6iN2RESXzYSTlJGuDN6mFw/8lmAZ5WZdgvduXxRBMfXt7HTAxcwoS84RBzSa2VeDYrxi+
JTOz780gqcsaM27lsW7igpAU/pVHpKe/JIdE1c5Vuf045D3M7o+b9Nr6zjD33i4qjpDHN24HbNiw
mb4S6kmtA0ChDy5FuKP+sGaoLAnYCTx+XNbHBnFhnEadh1cXd8F0t0UIuKkDo1lke7sHpPF0oXM3
hNbO6rPU63ovZcxudseKdZRVvDEgWxkwX4tm5SBE5S2pCioGXp7ew1dkR9OShkFrJ+9dK4z92LE2
E3dzOYff0a4l+B4GF7+nUApwAhhj0pB74HLf8FU24hDMHj+NLn//ElldJPNlSdQNcrPrgHhSo6fU
8/Z2OyzruL3WAKWmvMX3/2NeI/tb5LQvJU8Ln2ucnQ2D+s6Aafba5RTKgWQDxObeS3HjGae3KTeS
PjZQzgNieDI0wrIhOqO3mJdHeFMsfkZid+dmabrluOKkHg84J6KsGxdMN3D14+uEV84616RSHqXt
dOWHiunrgflmM5+Nr0X5oMseyYHLVIvAV0mW9aGeULVcmMmsl2Eo3el1R+FuHaJ99H9GvVidIzWf
Zb/slgLxwvMeFvCdxfTiJyyi8qXR3KmUFFRH/S4oh7Gn1wmd+k6IuRinhCw46U8ZMtWuz1aUsMu5
J1V4OfLWCHWuyIfdUgJQKhdvBiO5c0FQQJmS+uS/jKMHuILPjwo9AMeQjrzID2toDOP1VvoyKwIZ
+xfIOuQfV5ayWAjGk3We4ahM3xh82jhPtWUdNpaWLTr8XQ/PZRfOxQn7lWCt6XgN6Q6B00EUkBXk
JOqf5FgN1rqf4raaGEBoLYJTgcevAy8QhvWFXzAsXoe5di8I0Ir9YTSbEU9+vAQKWZ9j2RA1Xecv
hk6eua6yteEX2tLKl9aHqxBNKwvKTif9R7+yp+jcV07Y8YxW3reGrgN7lIWGIJvWdlePxtqoLAfp
l+PZxzEfZxhwI8ztDAGiHIRo2pVz6m2dR1x8KNpvpdNFH9okJk/CDefQPrj44tznpNe809mjafzn
1hp9aWq/jJ+l7Gt1lOQekCsna7GcqxEi1meCuaCJBaYXsDo7d7zjDc4cJhLuCoO4S5qrZ3yJuo0V
4Z5G62jqY7OXWDeScp/Nfe3zoN7j9tDUwhLe36XqyqrIXTYNz2IcqTCEVDiUbo4X9tpVLMy9SGZf
3I2VIPkgFuibTgOBvhQYurKycYCYBWfD61655VG04Kun7CRLGptwBCNkODrD1t5hv/X7DMtKGOU+
8J57l3xfXGVGOQ4cLBtXC2/w+BsEoiHIi80efuALIYm+jjt5KXpnLLMW+op/tu0meB09UAJnaENk
HNKwFM5Z9KLrD6xXyv0wtKtXpv5k+CQrUHyTbl29f7erxqIPqUR5RW+agIzBpnlnWSNHtulmGDI2
CqfxsHu9ZeUVK+DcOFtFvTOV48/SB9tyWFvLeI+1FXrnwt27795q6EpXI2OEUtNQC5Bi3fgTGEBT
XIaqnYdTIPqIRn9cAcqYYagkZiHQJsfEWvAZ9US1DMcYWOOBYGOocUtTaOu16yeoOA2RiuMh6Hz1
fnsaTDqC4J+w65XyI/vK8c3hjq6yAJ431st6JapDdTjs07akFYN2VIFyaBy/CtJae9NpGtaqyjFR
+u8Gws9fplFVczfOY6NZN3redWqjLsxtX8rqCnTFmOMYtdj4fOK6Wc94i5u12IRQrE3W/FyaPo6P
U2f335xaN9VJVj7ABN6904uhlQhzgtiDHyPhalaZ2cRYvCWwVu5AB/dn5tx9Sn3iDCwggdB9S4Ld
fqxWKu9D16r1WA61id8T0AmMLnfJvkJD03dzJvqabKl1032utVOoU2XJEgRC7O/vSznL5cJGqbjv
ZKjCtHYd5ZOF57n66Dgj/awqqzYmlmuOlkOV7FF9rEruhwyDlPg2R3IMUuzYKslWl7/jAVBzsy6K
BTKT2PV/QKSuPs5+t0A1L+X6xtxOvKoRixJ3BYwc/MIDVIGgkPuFUn4Sj6Uc+ypTwdL+0I7QZ3+L
8INuoUV9EG1iIOAJBsr6UlBb3HBEw4RIuhPdkAbO6LgnLA+kHTQUcNG92Hs3vo/6kY8D2mVJUril
zAxUxE4ENoIpb+oUytQnogwSmXIc1AuVx+YENwpP8Oqj6VqzfdlBWPC4FJhzE+0W3TNVUHPf+7E1
34uIHFPAq6774G1zNFM9d0n1bBl3crNhwWh7cCvXvI52xcDA80u9nQaOlugDW55e5QlqRIwZpZVM
uVeuo/ckATucVlCjHnrFIqnOPDHJFw8daF4gJ+cQoGjZL4nbBEzQXSsJ07EQqvwgypFywG1LSYnZ
RVeRbISM2eMA5Uht2i5yymtnuOK4qyJojqTanwYWeec4gs7OWJgpkNfai/+oh30Ah1ahTEqH2iMU
y9eJuLM3YX8zUxRb6Uylc0V5ZJvrhi3fTxk6VPe3sVR5wN/mbPkIrCN8TbC1EVgQGtQq8JaGLIik
nu4Cu1hw9EsvfKLGUuBBhGPuiijcVe7jjm7xf7e3qS8qyjDC+7KYKN1LgIEH5H4VAADVxHNa43B2
NEz+bWwucmuS9i6Qic2YHAcsA2fS1l+ULqz4WAgTXJSJ1JTVRbF8FTvzBbAVob9lM5uA8UkMSTu8
J+NsJY9eG0EhYlQdMWtHf80pGZsvBCtyWFFjUTX07HyzXswlfU3ZLtNhllHRP0MwEeFF1djkLxF2
bp1aW8+RMjpajGech7wyrXYceqoP+uVL3MwBLu6w0/bHlVZ2yydD5ZMvjpT7UdYA9A8aoum3uo55
Da4d7RQrB4T3mRUXNWD5NgzPrJ7d+cxdZc+4V5ia3VlB5dlPXOTou7D6sEjBKtdbqka51k/OiuEj
6/bd+U8HDw3xnk3a3kuBAVbkfdCv/bluq+AUNYNXX/bV3HpEoDbX2u8bgAbsTXSqdmf9XJkEW+4K
zZBjEC9vmSaCmzWVjkhS0zM8yOYY+QtBF776tMO6225LRrz6qx55NQzklajTjLBWHCHpuBxNwTpP
j9O8I3pHVzNlxh2s6mGNFuNQLop4vET4Z/VT39rNR7yu9Tdvacg9csdalGe3DuMlbSM7HC+LruBY
CG3EZ1ZTUzp58KEO1BXb+963JXsFmu71SqMzs8Ab5iLv18HzMgZV4loleMGzCpSBk/bjKItDVDqC
pAm7rh9w6hR3daQieW93ir69GBfpXwPOjS8TC1OYjcL43xMGfmXe1UUvH0DHAGJzZVVuqbDp8A/2
3hCVsTGdXO+SBBfki2wSVOmYa0lE0AzkP5sOIAPw78TwPrbCJfriadV9hg3GQrLnEfWfKqveA0Kg
ttlcHHgoD42wuvijmtwaoUco1LXtG+lQFI5TlyYLpJo0DMsbPA2NaHvSi8T6suqh/blEYYQ1yo/r
v+jrh/6EDXQvHoN1YwXbD8b7vvSrDY4scOJHkfC/PfDR3PjkVIrPg/mxwTvfBtYLCkBfnZgcVTkL
6oKibW2N/eDsNnwzvhTqcC+yvJeeWY9DdVwmP9HCzW5emq62z7Ws2Q0uS9Q+CxlskNsYGANWpGim
3t1nwkf3frlT3e4y7oqE4DzbkmI6Js42moPFb7Sl89AQSwptM4nw0RsNCrOKup8IbfZL3M7Od2aD
yFjaWzgK34WTWfRb4KvhA37e9qZx6Zq2qnjehXS/1GoNRRaiZ8SAPGsLU3zRTYRw4hXZqbUsra/C
xh2dyVD/xajbRC+JV63qiEHWUq8ehxMOc+Qh/VHtUUzEhSnIIGAmAcjCnne3vZW6MWwrK+7Eg9eb
leDJVpVWBuCLO4zv2lwC4BtYbIdYoi+fdqq3lWb9DSxjF1zjCVzDVYrRfpgAW74ZKHWUAfFW0+4M
yZZO+43846q4yWAKUWFuUBGYHcqFIHBCueki6WrEcymjzj1IHe/qoNAOPcBqr8Yr6+lQH4UHt+RR
JipSj3a0BfBKZsjVoPjGZvo2W41gMRkbRboRSvFW2tbXLoTYgeDSlCcqxH5iIiLlA9rULbkUyFJr
KgZrC46kKbdDpvHSjzz60+LfZhbRDWe+7MFpRG4dPdl9gwuHtKZN8LfWLfzEDFN2+egNHaOWqhvH
M79xLQ8bCkadF/isliv26MB6qwvP3q+T68zVuWqbMLlE9VIvWRnbsBbiSsfWfaUX1RwDY8x2KHij
7XdgR8efngwWKm2cqiOVBIyAk7UNbsGwIula90mOwr5QV05MU3dXPRmqJudsOjdCwO4k1OAJo0/9
ddQoZx4NPND2ugaD/Ow3dfQdNbALJ6CfhH0K29F5LzxVvsAXCExqK1vTMqim3u4weU79SZdekCrF
mX4YbYl4axsHAfup6+ftPqDa+7TbIWeTKb3azXQwxGyXw/1Gk9DCbzKfudmXZB/jT1G/3iTyBROo
rKMh3JhY6i2HWbR+H5pOfLeHufxaLLXezrFlCjQ4kBJ+MOKbL76Zneio7GLj1kzGvbkBa+Y37EKl
c6DgC6vU8M0w8hVujHai7NRtEmrDgRsDBd/IiT6Njb3/IP51UhcAc4NB69HZ9ZHnWRKGWjEhz5xl
8tbz2DQGSmlym34yGDbiwVndBQwFv1V86hdl/2TI6hefo7Eewq/sbrfinu7RBzJUO7NzbPqmj18l
miSPRi9al5+huyVL5lZl4mHH9xGu1tyJ3vM+7p1KGw8cbUYxp/1jHUaAMZuF/R/r4ebbkAjkRgF4
xqxd/ejUVgakjLgxLw43a8iJi8GPGZ2CFt8NFKMEJRMMCjVsbXXo+XLaRxGFZjju7KS/LivOimec
QpVILThO0R2l5JyFnDm58vvKOo7M2UwAV68ownMglu6HdAmWziwgOtOPbZhmBD6m2+rDrsoFJF9s
09dvfQfWkjFAkzwIBlcvRd+Ekh0Zeo80YQ3yyR/HarsvDKa680qtlXFEcSIYJm3+944b9qMunFnm
tle354SgUfcKrZH1vleVrsdo15/dW2SC3f61QiZoUoM8Ux6hBIX7XV0lQuwp83GfwGZbmTNoz3bM
DLL3H3TTAHw3x7X+4jSmn5LWrFsYwNZmv/U7d8/jjsmv5iEmAQ5odxTe9wrmDztUBvZp1DZDknZt
RzjeBHb4Xfc9D2zXV8xRKyHjOB+m2k2yGrZbnc5ileVhBd6I4DH2uvlkVVyAg1MsBlcsaukot7vR
u1qwSvkf2GFPUi3L+SzYas871Z2N7tRGNUla+MD6Oy3ws9afjdqFS8dZesUH9m/DE2qRKTiIWU3N
3bxIz0479NzViRi25AnbWFgAJwhdKzVTqeacfwFBA9fwf2KsTMlB7Kt/BqpifTIjL64D7GFytHhH
FwVtl8tLjdmyjT8PRQe0eXbOB2YB3oUw4WBIMY56YTprr3yspk7V8LiI3T35rETWw1Y4PUzqGK8d
DxhwBUbcpdSXAoINhDV/Y9Cpwwadi5mrGemvv4VhxuzQqlkTIYnPBvbAc7aHitnc4qxjlxJsVNFp
qG54we3odEfPAgn2bXVC/T7y6vusnGauchyEo8vCaPIehBsMOm3jdf+4iTF2ruiBRcNKAWAmSljY
fbknI6Ev8SyJTppkEztnwMLDfxgzcK0kNHAep6lZuqx1Ac+duq6NT1qwmUvtVrXJaULHTDs1VCWY
Ol2sHzU09v8UOoDcu7C0jFKviIqzQV8MPoUmD0BbHKk680zs30GP2dnEWszLDiXObAq5SIvwxNM+
+3dUq/js9BKEP+mExhUezTYEdBytia8YsJCQFEPNvg2K9MBMugbbuK3OXOdsleLbWNR1nghSijcA
xsiaWSkKRAa3BugBeCeYEmkcCEBtIrejaAuYKit/5AUczNKm0QAP9WIIeLu3yWMU4LkT9XNt/G48
LAuJ0lcqt5axBXb8Y8ObeD6CBYzrc7cwv2Gyxho1E7sx/ZOIbHRKA79neIqQsPrHmCysEzuESt2z
PmRO2G+F+1ddAkOm727X4K1VXlEdi5AwW7rYbj871cw2HXoP8+tUwU2ys5Ce1TtUW8wgxgFORk8F
tSAf55Ur3kE0vupV2mWux9D+WvULXE3mjuvyJ+nav4ReAa5l/+b+iBE7Qo9AJ/EPyW7Z2PRszpzk
Q8FMSTNTyaYlAJxsVQv+waH8UdrFyqbaifSRwYdzXAdYNNRh3nUL4+IgzO5e530Pz82g2rRfJvFB
8sxSwJflF8dug9wn/Kg7AIfRH/67EOX24X4RcYChIDLsFheDJN4OfxNxtN3WhgvbkuOA/fPQum51
EVGUsNZZvEurW5YofbQyN2V59wdB0t9JHL/+bP+mtCTNke1w5P8uIGFJtcd+M+zHJXD10xwgUSvg
M7qk4CZ2eww5sSAQ1Wy/6xMQV1NkKgy38NRFxgPZltggHCq3C/VZyd4OULrHjPbpspHIAWMHE+VR
ZFd3HHTlC6GO5r2OXLM/OiBw6gP1qmko4iUCZsheM4jFMexKCj1GdLnfykUdYcPHgGxY/rBgYUkT
5ArqsXws2018qgL/5tEe9+qyWgvy8G2czIcKczbpBfv0w0POlDLQJdsRROMziw6V23G9lshalgDt
iZ6iEAjSJuBrCptLzZcUVi+UKPv4DaJxGGf2xBaOqBm3/ravuztsB4ptq//M0BlnuPYDi1ScYGh+
gH9En+5snv08A75jE46cbnkVJbFDJ8dHdsUbuhi+Bmt844kNxvqKcgV1uV0Kf2aU7ZuBIWtrMdD2
msI5gi8a/4e2M1mSG8my7K+05B4pCsUsUlkLADa7+TxyAyGdTsU8z1/fx6JbqoPObLJr0YtYMCLo
Zo5B9el79577ltowLf6kuP9FN8StRvyF2NXGuEbr+Of3xaTXS/fdwd5JzOyWNdb1M+xIB8nl3xh9
roeTs47fWi97G+0m+TCjwiGvcj1DSGLcXJjjzZTwnX//IvziCMEZLi0YSwYOo7/s4T9/rZieiaR1
OG8RodTXbGbi2YvTfgcle32oGN3vGp4Gnw4DBOhxiIxnC4Z7YCDaDaSMx8yXU2H8QS73WYzLl+LV
4BpJBykOaJGfv1QPi28QmPQJbqgBPXrVcDkpNOkhZlH0Jw6dBwvFzZ9cCJe3/uc308LKR265xA3r
mp8dxrbTUziZDLO6mqZ20nZUnpnZXqOlR06C35kJGqfnB63JkyPgqxd+THmTu+W6V7Yjtq2me7dW
JrrN2mbUSr+/Vf/u24H3YK2FMMsN+/QA6YihM6ag+pYV9mbKyq7zk6xozrXMYZ39/rN+cVlS7Zk2
Mjc8BjwZKD5+vgMxQ+bYGBSLttab34auMYHQ5Uu36UeRfJcLtVqTVJLs7Xo5lxVEXzevHabT0br5
/Vf59dcmPpNNhna/KRwwFT9/E+Kt6skU8byNkqm/zzi6025KPA9E5Jp+//1n/botuBIhpC6QaV6C
4S7f5W97Gs3JAXVFvG4Np+Zg7iAPJRjFYCZYYaxi4cni18HlxD9QDPzhs3/RYqLQ9y5XHGEkzn3n
0+3tZjdi6sQzPyRmfD8VDABcORaG73Z5t9EJg4z/8EBJ+fl5x0tPR1tiucL1ID6/ZvoQr64Elw3o
Oc25gwCOYhYlUW16o6CmN5JhPAzKFiPiv6ypgr7Uqx0NLI74HInEoXRNKpJSDNVfku7euhValnWB
rq20KTPKAZ4aJgHGJqJWDKM858iXmH3bHZGR5dqf3CSfryGRdqS/EYB1QdDw0HxyA/bZzFPUxBzg
kTp/47yzln6Ja/GR5b88Ncqa3hq3QWVZLKxphQOy3so8uhntxSDL9mv5gzHSDW6UOA+DZnyB5Jle
/f4h+3df8lJ44FfkH7TePz9kbPVzUTDm3g0VYF+wosmwPIlKc5JA9LPeHTG/Df3X33/oLy80l4ZH
VJJoBAnHxdf+86ciXxKtCfFnV1dDc6DzU1OZmdY9NVq0WRmYnw07GvftwvDEn8rLgXFyDLVnGP0n
u99f5uS/r7MEAwKyYn252Eax/3x6zZQmk0owftpFOhlbfoU68FR1nTxbmVqdq9om3OC0cubLrnkj
4MrjwEudQ8vZCS+xwxTD93DFG6BbhTdeIXhliIGGrNVPY63Tulnyjn8j2o5lXMs6C/gz05ytbbhd
QxYHy5kPhlbEe9nV0ZWXIOCAtt7RNq5nmbSgfCvlHDOTde6Y6pmMrqyVBlvYTfR3/NWc4CMkdOYk
cwYDUjsHUFDG8cQZ6wrxffdqgZK5gM1Tkd5UbUlDd+6W9VQDv7dPhtmaxrUkmshPrFTYV4pHDVjw
EOPHqzRQoGy0o/3k4PGOwskrrOkWaVs8B7QvcUa0GGF3f3g8Pi8FNtutuBg2sPRTEn9eZZe8L+k3
zmKH8UBEMAY8YhPoe2IzU8KBaGU0eP+CxhLuiPEphuRMwAWJS16UDPlJzO6E5qcR7fiHUuDz8s86
LA0HDBO78kU+/8kghs1TAF9Ty27NIR/2vaoxpma8rdDStfgPCwgb6aclEfgGXhQAIxxtqD+cT/te
taRa0dm92qFcc5qLAEyvbqKqyX4UhlYvGwNTBFKuFHXY3eB107MH2949DjQI1c0yYkjZZYOyxBfl
Dpy3Zwux0R39t/jaK5DVBcpTo3nK0CTpbxXJGfNjEydNvmkok+dNXXct/F6XGUdoTYJyv1tgIZ2j
in47Rpa/LngFBOx6FZEimYqrn26ceVIQMLNJk4q/ZmX685Coedl3nZmvT46O/BuqvGkw1wNoou89
2LU7U8PSFl7Go68eiQkffRXRRVG6A8hO0ZWjsCv7hRCAJi++yELpO6HbkX3M9QUVLiatiGiCDN8S
RnuIJtT+RneDhLu1GJ9TW+2YiBVx2MXLYDOPUkO3GYjhiJ46hvY7m757Doy+qN5nQ4zlFg1S66JL
rptHr5UYUppGG37UVeGQkeJN+Tu7Bh2fwiOJ5ZUxjWwIh0r0x2VOUvj+WWm0L3VmqYPi+FQczMEa
740KeDLWxqiKDoYTzd8NVlaWeHioZFpmw/DoGqU3HSamh0bIlLp7vWxWnt+gMAWVn05Q0CszBiNt
k3D1Q88lTHVS9JaPEhXlg5FnrfOdDAPk6Frc2ITzDlGUpTi7J+I9kk4Hvq7zsFwtNCSzoOym2fYd
F2/pBrkNOPxaRMPWdIqS+Wo701dk+MMpBunPoAXSTQT0tKzIJtw+ZLPzLSxhsI1yxfGvuKna2RxY
10DoQ/nmAo6XvlOMkn6WXUdf2CDX6lK2EcC0q2bH2sgU6c1ezekinzHP4jiWaz8eTb1NDs6ore4G
XZ+Lj5pxHevZkNbuPod2VIRW7HYfczoydyx0xTmygeagkZpjMndAuNZPp4YNKN7OCuqWr3H+rfb0
JZzyFA+1Ok2wE5sjPXYHQ1bixLNfGXHyrU/LtMZqPMGA0+FFF0HW6hXTi3F11oA1m9sQl5aJlHhc
ShkyvlS3EHbxgSQI9rJQM6a022iFtdSBYXfFg0DqTGRwOScnd8xM7AONbX2sqaTRjzOF1BoCcpYb
GMcMeSuWVfeGHjlCGLVqt3PltF85/dvepTO18AQU3TczWy25pYzirOPgOA9q05zhRJtF7TAgjkeQ
R6PuBbIsKJ+mOJIKfr+RHG0907NN2Y/I7bSifPTslJA0ZATf0ZQ0B5uYB8bCMsvMbW3ASzmUBncQ
gEmO5hKfjFuHGufYNUjNanF9JoXGVSItj116LBEC91ZXo9TBH0vxDVvhOGpN/Ew7dmjPqq/ne6Hn
DkxL2NNXSDq1Nlx6h6RqGpfwIp3VcaL7Sa4xXNoRmHmIsoWHFMi8fCt1QUcNEDpeARpqXO4S2SKe
Ml2JOcSHKeeNnc2EpLWQ6lpm3lF2q+V5vOyXmdYWQrZU9oi86HRg4cGn4OdW1HM1rDVBaOQpViHv
IudxIrO7KutkmTZQLxODTrRW3qHab15NmmSOX62WdQ8S3SbmzFXVab24531BiWCEToZ2hFSobCKq
q4yqowsfOyyxArwW1KRlAJ6c/J2S9Kf5MKZu/kpPS8wAx1ewuStDmSLAtgXquPUIXVgkLYGplrBl
9DJ5yzMML3uvaJI3TIxYaMjom5qdzNf6WaXoAoG2OTMrH9PEkqci59nmx7tPU5IkEH/tKH0hbACb
HjLvOd+sKH+2azoXxKwVWYPDTnoi2pZxmhCt5cp0uevNovU2UW6bt2VN2lNQmnF130W2JcNWlBd5
yIpWOrjMcnq/AEpDYh3tufc6o27fjMXq1Afd7NfXyY4pQ4yOJzWB5mW/5AjykZsgWUpDWvi4EmWv
8ZKPEwP8aqkXFVQZMUVLRCs00GfP2mj8iypwagdBbkwm3rsdW9RIc5UA+kA079xN2czyU8Z99IWs
GnJBBhBFLD+uh9Cxnyw8Jku6Pq2QvQqfOFz5QN1WXsLmoAEcIIVd9OwefqVgtdoqnGOmiLSvpCb9
WZha6cdSOGQ/LDSZ05lpKev4PMf3luqy7+206ne5qJp4b5cQOFmwSOfxFdn21ovOXKX23RZK0BH+
goav0lZsR0zXXvSsxKU/ouerNow67VAsjHpUrs/1S1vHcgxbt0SVzjLFtNmESQjfYyGN+bYphdpq
HsKlYF1J7d4v5ER6PkJuXWwJSC44nDIFkLt8xOY3GTNxeDEUcXubVrrbkPAoqw8cbx2CmLzmOscN
mgjkNgTCIUl0CD9H69PCX8BdOeAMW2UyX3rYVfPuMoQVtHylATV7mS1nP9qEiD3WnWvM6K2HUb+d
yXqznyKbRy/A+8umBsqJ3pY3Ro3vWAgwQrL41L1MMfPgAB/nXUv10LGQY9UCM++lXJGe1qdTD6u6
zZn7XXsXDn/IpR2+GEumQcfOlDY624RVgr8z6R4MPKXlm9aZ8YaKWYqO3bRpo8OYaHlyiskwe9IJ
ki8OtO3xf9Gu798zdFol3guSve5cUZgbZ/DA4SFGilskYHpa+nrdvPQWmYqbuETMttWdGLfH4gLC
Qt+aXRweXsHwLAdhnrEqv6P9TuFP64Zp76YODwfy3ZLohmQenp1YRO+WvnrzPuKWbuKsqL9mHBTX
bZMU1YejXER+LW9mEdQK/RWWBUKMwgZvccnilNELm6bEEag92LvwYVj9GowYOwd/mpr55HDkYRqs
ryPxk1oLlqfn8MtpGKDXtczB9TyB6yXXcdDmxtn2Q2U/9FlaqK1tpqxjuW10/H3h5U/Oukwd24+3
Xo1VBp8TGFB5gPtvRrx4A3etLxWq1sqyr+oIlmQgXAwP22g18UzOiYvVz50l0mct7VPQvHW/rHeY
+Wqggx3JKeGYzGYRthkZyzvN9lICCwApfp9b1biEhNXS3KVz5rQ85x1N/VU4aDt7l+fAU/WDTvCg
Qo42dE9jvcBuV45FJq+8dIhi3rMkUEvNOLxI+xndGa0zkOFeMzdbnhTeIJDt86nI1mW8YpzTfAVw
hfNAn8Vo3WgMlafATRb9ekVQx9Kz6vUclqWexFdlXw4taZ9r9IWcEeujYTmx/HFKrepULqO8xQzH
gAfzc5/ZJxJ1yzlM62ZOj24C6jPMChbrK7gYdX1BnKb1hv0gMTdy0s3ompd+ddHNjfPG61m0zhoz
+LNeL6V1GmqK+TuzIpJto8fAPI9uyU0KL0dpZCSxO5K0JFCWbWXaWldUyesSepkw0eGklfuqqTkW
LE5IIHySUht3H6ssxgG8JKtGuQEMaLNoqHtL32Fc413HEeeIUJf66gbzlDXrTWbZc+W7BmGuG6pq
8jgo0KNuCONqwPcP+kEPU4m6YYNestbCcc4pFJXArPJaIyGxtvlYNTrblqYZYSfN/gxSWiuOBQ3N
r6sYJG3goUneI5t7HeCuGfqrSkcme2oKI7fJpgVp/6OzonHcZMj4x0OZruadliamtaOi6lj1UbjN
A5GUGW1tShvvTY/Ncj9D0nd9foqJx6kDenObdLHLCGKUpdgQbs//nWoa7jbTItznKjGVl97n9hSL
LWGdERGabq7iRwcz5sUOWRtqk2SpKG6SFT3JuYAWm29xh6jpVR9VzXG8W9y4RAMN+odYyWjcMcSr
1H0OHht7QDMa+sDQx+6WrW0XUYrEcM5dRrOxju0SKaZO1d+gUkHIr0238FlbWlp5Wt2pnmyoLeEz
zRQYE7OrKzXRL30xY7O6Q/2I132NkQZQXibFqyBqyOv+0Lr7tYdEpY+ORXcd2/CgaPzczSlVYiEP
UITgMBm+BgLxpcbAN/nMjEVYE8fxB+jMpXH2944N5BDmBHBEXIAdELc+ATs8Dt/5tCzDLl2y8bkz
kiRgJ0jvCTIYtkwrCPzzyukVzsxwpt79k2/83308DQDgYrSO6FR++nUH16bD3DKVEMmEfIkMCxAX
nWm2T5MZd8+e3qkfBDuhnKqS7koztB+/b498/vzLxIb+CGJuLsQlR/3ny037dGlbzFI72jWV6+Pg
ogtDPXZA/tRvoHg0m9WtxosaD009tWUT/v4LfG5LXLogzGcodnS60tL8dAFqqolLONYCLgw1OZJr
ddSSWrx4/OpXrj2MbxZ78eb3H/oLu/jyqbSCwIXZjCsp83/+tRXWPElEDqh5LXtmYpMcx6kkShSt
ahKKFJODSl33lOrANXJk3/egJYo/9H9+ufRQ8Ky/4AkgjCUJgT9/B9edMAtzZ3YxZWh1tGygbicx
DeMUAEAkTaOBHFXex43Zfi88JW5AqvTd9vdX4q/G8d+ff4oqoCagC5jD2jTJPl0JuCxlpevIxNPF
WkzOURHlt2jraf3eWs003iNbkU7Q0k6xLh65/oekEk+2ObCm/tynnZ6fc3OS2i35YlX3Y+rrHBNw
YjvqpEwnW/eUAMvoj14PAWas15w0mNqZWbxj9EgEBLLgau0ybLIGWQy59HouTuvsIqidm7iatrUp
7GifArMqnrBfmNUrOnFXXrvpgPHCiqNB7ekB14AvbPBU+9wZJnJ5bbog26HyzBwLOY5Df9bMUkwY
hq3qhcH7om+GQRbfsY6K3p9a5IMEiOv6I+13neMO1JT8lBVzZP2hS/7LYNLRGSwDkLEM2DiWY3y6
5AIR7eJkE84ysM7hjDJmG1XuGlqNTJ5ThCBXVl7NR3ImK59sP/0Gmry1y8giDNJhSYJK1NX+94+B
/stzwCCMAZwL+dKhywb57eensV/rUmlw6LZe58J5mnCaaceeFEjtuV8uQcNuNOKMREfZBMrw1nIz
OFRG1y39Mt4RIvuG55mEivaArG0RO9Q7euObI02P73iru2cX27zaLxENo81Uas2bQ8wDas95Jipt
sFyb2tVpXrSuzdPjnKIAJoM8araqEGu0NyXWAn9oJCTYWZaIM+BkoHgpooXaUNH22+RJVKMbHLLR
OWHXmMoj3Q/LvJuMdK63uQld9sHtbdUcKDt7wfimis0tRvdJ83stda8y+IdmCMreeiGesM0R+hKW
TrN8iMq3WneIx1h6c+CkC8Cj3VYp7RPfwwrHEXmk9RTofW+hudBln94uFKrkykwcoOjRLGu6Wea0
HW5s2ZZ0EMumvTfTWrChIs9ZDjYgIPt50OFmKS01EE+hz7CfFDfqmcxz42unWUN96mbaL5s4hteG
BFZG8bZcGa+gkO7Q5cayWtdtjrwsuZ76duKA3K3uo0nqlhVktVrvO16sMqiAiNhhSm0Qb4tIo6vm
WMWUcJ4bPDzEKT4FxAwMw5gTeuO1NaZeFYJpoGMOH7LdcBfWKMRjuGTbznKHr3WuTHI6QK4cZ9LM
ET/Gabcd5iW1A6o4foV4iG0UTBO8TgQCZud7UUGsawdWPrkZUxA3x0oUPOYWgiJi11RdTe/wTlHv
+zwAsJmhrfageRiEacaVar3L+VXvND5L2fkO/aq73NZZJ2o/0ZzulSMZhTDSF5RwXSbj+UZ1XmPf
60OVHxEz6SjHXTuPse0kww7RU6VvIz1T8a7UZt064QTkl06AxCXXAA2iV6zuMNC9zDVbkAzQqMgj
jz7MuMcPRQoggrEJauOxy2enOy5ai5RJs8vpuSAcyvHpBIvhD7vY51IJwCF1r3UJv7mEpxiftAQQ
z2sRJ6uCrgUcTxFQdLe2pLxQzqyHkgftvznHvXwedcIF6sX90J1PGxbF6DCMks8zCs14gF/8vuBz
iQMUJ99iq52+/X5N+mWIy+eBynY9giPQLcBg/XlJcjSvzoHE4IZzLIwzTjvfxMrbtvgg39ICsgxQ
qzE/DR4pzV4ymbrfe3LeMWt336StvmaOKDkg22Y4rQ6IWdjRqUu46JREoYdSLqAeqq6yeiTzEls0
ftPEfPn97/B57H75FfgNpHQZveiu+LSqcj6L4iGDukdIOn2inKmogy8qtJ2VnquSANEEbUBSdAdv
9/uPlpe55993dvQ4BDOQesTk34PF9mkaW1UDusghsrdlguUG+WIGILebShxkkbAG77qUI34i5MZI
XTtbofXQpnR9nfvGGkLZQwEPKBohO3WcsTHqGYPcc8jE2wB+a323c5tnzV5pTOD05BAT4O/x4q1r
DYiZVaNr5zpxyFa16T+N/u9/u1+efYYAXFtUIyxBuvG5bNHKkby5aqxxJy9paNPv+aFSeK66jtEU
JbqW/qFONT7Tti7pLxeIPSo0KkZq5p+fRgVrEPyQanbTIuh6R4q4GXcooNThvGQjMNspOTm0I4qd
VK0t/ZTCyghxABnDRvRJtgRmJTCYQOfwLrnNbfFcdrnZo0BIMA1wHsOH7MQGJqOVYfUzYYLzk5JN
og5IiWjWJyTj5ZyKxR43X8GZlVS5Q4aG473mdLiZLtNjVt/u+a9L/f8pn+ycvLcVptD+Py4f8P5f
uWU//7H7z7/+rD6q8Gv/9ac/MDZgzHQ3fLTL/Uc35P1//gc/6H//n/+v//F/fPz1Ux6X+uNf/3iv
hrK//DSVVOXf48Uu4/n/eyBZsH68xwlqhP/1sw7f//WPy1/4+Nr1RG+5/3ShcJkemWQ8EtLg7Zs+
/vov8p/IXDha2MJ0PAf+53/FkVn6PwXqLWavjLM4flwA8x1EyPhf/zDdf3IWuCg70KvZgJWM/04c
GY/jpYj8P28/tRxHN0CU/CA+B2fJp8d1UZmr2bwXiL0q94HR7k03r94eUOhTClTh0BAv6S9M8f2W
PlXQDs5Xo6jd26QQzibXvJRO8TfCcu+SJtmwelE/MM4Y64ptrTfPa2WV15g/T+Bk8BbP0wXb6FwD
rhC+1VWHFTSfORoMXLv5lLfdvo7xMa7E81r4p73qDHLrrDFwTuPq7FnFF7sQ79VEode3PzrNOzud
cRS1c0/PejvQJc2fY++jmk+j99yvYo8YWE2A5pIr3X3KGuO6I7v44oUPBD7ZaNmRyopy1Hr36m98
u2BUZ2HDkox0cniT4rb35pDI540L8DxpnvMRtns2b9yBFHB16iyc/uYSpOvDmoP6hsCTRZNvae9p
Jp4YmRwmb712wWegZN9r3uNU4MKU1k3avq0lHB9q1XrB3g5VQcVHNVfnBROtnewc+5sZh8vwrIp6
x7WkKcPedZ4vqoljI4jLdUsaPNaHprRHmnYyKHBj5+Yt7bBQ17rHVtFSNDEfBCp/iC4rgkz3ejNv
8UPA9YxucahtLIZtbivg7NT7VeD1KdDQnJ0122lW+07g65FRNbHnM9FP83TliOkmXlByLDGTzeTb
RUCLVYWpnJ8JCGE5QzItCaXcJYr0F+D73qgFhsYghPwhdIP9QTIWu1N8bMwZLjOOxnjbyucUwMZg
oT2ZbvP+ePFVleO4XQZRkqLtxYd4qK4YaUk08yqwovZekU/v6LdRaW1iJjF5294qe3zAdDb4DU2C
zqAniq918JGcvs3QsHzHXu5U5Z6METEbzjS/dNet6FcvYM6yrSdx35FDDd0yezXA2jIVIz92BU4h
Pky9d0JZjeclfRZdsVPo5DsHa8L4grVYP+AgCCCa0RBgTt0s8glHAGQ0259EGhQLGcH4qBkAWn15
SswGml1X3dgLeqPhB1Sk687LL7TM0O2rXTQkvpW9FXRUx2EKOxdvPhg5szwt8UPbTGEj+3Cwvi5D
/tQqj/5DhDeO8bQY4aVRylbuVdcPgQuo1+4SJlPfL6IaU89fejk8RIQTSBTEmM1DCPnX3vIIkQ3R
sHXXgUTQ6/yQmxrGhQlbnHj3custXvT3FInEuu80QCL96nsEqpnVM9Ou41jCpStvWst5ANjC4dmj
5S14DO1xT2rQXTQWP2JlcVd6TqTmpOs85Rg8SA4f1rH/6sj2nQPWMf7rZvSMAlEKJRRqnMIL344x
BC7pW6xFL57LS0Jw1Y/OEx/0iSAFuKOH6ZtlIuKss6YnyQRmaFWYquLWI+cATc7dPGjNtqAfEKyk
jW71CTxRqt48K1tD1eD1Aw2NiGl1D3GFOgWdDZYhV1PbOc5vZofaXh/bp4X3qJ1ZG0S+FxM0j/Jt
rTeJZb1mUbnHMgWey3hIejJRSXTsizUkeo35SPyNmRc+rAWNMA4YkEoJOboYUxPtwl2LzPUGdNV8
zzo6hbqzXJGMVSFssL9Pwt1AHCceUp4o/5oHeCv0hIV5YEEHlLs8DWUWrKYcbxvlvEb6xZ9RmQ+Z
gwJiBSlh9qDNXFyOvoi6hyWGrk8wxF3RlTdNne3odQelPeMoyScamPSL9xHSj02FA3i7xryatEfS
DUrjL5kEj0/izFBFN+5F86BlV25lLo9WIV7afLnNYPOmjnWtl10QmadBU2uI0Oujj7X7dYqIAfTs
j/bikZqz1A2pxOI9jHpzM+UuUXhmMYeFNd+Og6W9GVimaDvHnN8Xi2n0RQnoj23a0GS1Q2fhbTK1
CD8ZyJekaWa/GBneMXq+cqyo2WNRhgXFuKK/7hszOSdFJAmqHvBfGbYPOHc8SLeqfFEbT06tikMa
Cfvg9p79oLWUsxwewBlp4hwtUfSK5w3nhj0nz8B9pi12vPqOBwRdQK+SK6dIZnpXHinFnVnt7byr
mIQTop4DovMLFtiwWeyIXRHXWqOvZ6f1tjQMuHmayzQx3ilDg6wj3y3aeb6etouPni97UG7UbFrO
zRsV19VBB+Dny+o71pAHHSWF0dBeXuR9l1TGFYA46MAtVl0kDdVt6wBHsUfPLq9bwwTOHfcj3nyc
OSv2K/2woGgk7M1DA2TJ8hpw1sqpZ2xuQPsNmD8e8arDwkod1sdlwHSvCNBi+1PyC10xcLauJL/b
KI5Z3ZP7QJCZmdR+YZJevcxZduid0tzYw1qE8ZK99Qx8sLnWcKy8+CUnPxx28ZWaa6ydi/NArVue
TSfN3qEha9jzphRA1er6uGyh+dKOCRe9YHVqsAqQ4q3vpqbCWVYklAW2/AYrl9aR0nlg7SbfalV3
a5lENVmQCwKT/EWmfgUc/+by04xB+ET9FTdlKb8aYJN3Vs3cH1LZvmjcx8mQN7QLmWdUVnM1CAoF
51nCW9oRaQbDJSX1WquWb/jjBlaJi7jGwgUgcD7vceDKXcetDrTmvMw7QOltsv5QPSc4T2thv9hg
Ccry+2iru8xqxCZ2C1YDmZ/1JX0yku5Az+AM8fOOLs3WMMp9bw2Psi1C3WRHidb32cm+VAgm4Krs
Wi47AYE7y3B3tjv4Ccpw82pmiq+DToOqd0w6a+dlzA0T0CP6FFYFBwlwA2uBtAnK2g4/OhtVc66s
7OjNxY3ysOdNN01n7YFWXtNw3kWGDcYJYH5E4daZALQzXg1Tr6+59lQQD5qZesc6L523KupGsEyr
uoAZeP5j1EA3uabhNyk4KSIzxpGboesQwSowajpCd3eZYtbWMn8PAQxpht9P2FA3cK9FEa6Tl5Nh
2tWNb2CE2yvaM4EGaCMNrFb3jk1tOCeKZPsb5rIZZUZUnUbEsUGserGDcxbfIfdkZ6TTlW+7scDf
vkb4nlXubYHesTuPvbVh2KwH3crGVGIuPo2xqd2DlEh3w7Ra+yHO9CssdukX5pPNfcVpBgw6dBDE
YWv00ERVOfnwpDAei9Qw4TfM440lnezQkOYH22JuXlqTsEFzMkBtCugiAY16Eq9FvTym66KfWw+7
WGf21o9CpzVT9VN/5wntqzWREYqmIu2ZbDmNf5GUgeBphAaOOs62g1smj2KYxMHgV/fHWDh3nB/w
jTIRPuS6U+8JQW02lQYdFfQsnXojNkJ7Qqsz6VNxbGnnZ4HTGMuW9cMw9kZt7OfcVsfRS15l183m
Vu9pcCL4Q5ky6uhGnCG99ew5Q09XMPdmjQaWgz4uerLHwTugVVm5qajmVBtRpizEDelFp53KixFk
TT3jxUjpjxVGBzjcwCBIAP1KqUiT+ytI3dgHSY5m0HS6YTc5xUA7XktfWy93DzTaZsUWWoClKTFo
fQfBaO6BvZmBFvdfLJuk1UUaWuhog3mWlXufeLQIZ0YU9Dhxj7nbppXhILRjo0Yk78lc4LeNUdoo
7RyVDBDb+dnM5hCj4LWcK+R28TjPJ8p34u7GEgXawsRryKIvhjltIc2gB87Kq0ToV17MDogi44AJ
4NGdiqeL0BrPBpvSzPJUPbKvHo3O3QgMfuHcooOyVPqmDbQWbQ1/SQIwD+oh3rW0uwWsrIJmKAPH
wj7rsV766FXOuaxgjMYHr/vKM0jERTbVG89Wz1U24+CNbrpGkxSAogNPB305dZl7w0kqLi3rC/rM
fFknUmlpzHHxETVk0v3mzTYpI8CwIDYnyTFdzPpRygaJzbyajyuy/ODSN/KxO1ELpzrs3FRvwzpt
n6AOevdZlgEIUUzn+9w+Fo6HHN1BDYuq6KZpcSzVTFd8VwHsEE5Ub+ZaOyrnwifx7hf9SwUDy6hh
dY4tnSaa4z2imwLvPkIH305nWu+onJGK7GbIblPG1RvlsLUg0PhNx60tNSbanbr29PH70EEAdamw
wzgX7TZPeNRRO2oTb1UCR9PmF+YMMGXox4YxnMcK/JWTDSGR7+wYtVacyl6Bn5DXCh7nEUvHLXgV
lEfYKHe5Z4Ae6eJdjYbQ6tCgdMjfiA4pEbLmY4FkIW+dEuFD7Zyz0aK+kirBVGwYL6JlScDeC1tE
Z3SwNQsBx7kvbfy6OUAgKAAbXc+TsIiUe+Iox0ugg0vYSpVD7xW5uXctI2bcmZdPs6Z5G+ak8S00
WeQ19NlfDIQNO6aC7a5nskFyzjp7L42r1lt7tMen1F5AHFs05YQ19lvSkvsE3KTH9MLq83M8NukZ
eZj3UOZaHJCLahLMQcgzx5mpOeBPKF6memkfFbzYr7OT999G6otjj0D3CGZAp4Hf6P2TNzrDzZCV
6VFDLvwFLCPCuxExys4sW4g4gEe9a2+y+9fektFD1qaKJnvCRjR2EXWujJLicTAW4wtGgzjDi+NA
t51lE4WGV8/7Ic2igGQF59FqG7kl02C+zrBKn1Y94QgGs5luaaE/RJLxU5W02v9k70yW40aybfsr
9wdQhh7waQDRBxnsSWkCIyUSgKPvm69/C6r7zJIUjbSc31lWqlKIQADux8/Ze20oxuG0z2qnuiQg
y9I90y5Z6smjbVW/nSv7xKI/H2f0uwNPTp0/tgn7pAaxxeuxitwSjBM9jcKpa9+IpuaxE1YLanse
9QcaCOO+DqW5ps9ZrBULgFELup6UWczKoq31mxELEMJgilpISlPCrenZmN0GmawbRw+pNM01gunw
Suh99NaZvdBWsFqTBGT13PFoEVW+na2q9/RA1zYznIh4hTR9OibAxKoVE4ZDM/bBaixywJmNsZYD
DWqe2liMe40xE2hP5glaw9SHpoTZ2neZUl+xz2Js6akOAisA7GzeqoCGUa8GfkrLe0d2AzKeCq8V
oErtt1ioakYd+GS2xl4/yux16uL2sk/lPg4yfFEc0NfdYmsNFHediOSpCPR0qzvRZgClIA3WbCeJ
r6XVwB5wB8qu5EdejMCQJv2pzrLL0iJ0uFPU8I6ZCVJiZimrHmA1dYMODj2f+2M6cKyM3mZ6JaaD
2qlTH7so2IsuXdPPh4DR9D2ukPkAZCXw29Q4jHkFl2KY+e/S4VTo6QboBao6DmAGWUqcRpfz47WL
gJZ/OfQ7O+iEP/XX9nwvLeaNKd0G+knId/2ii+5UsHFgCIuC0IZ5rzrFzqprhGxY6TnwaeWFXr62
+nkuqLQsIIepzC7pejieltiWFyFq95SBToYDPA1/rxDHuNoYepXyDsUtHL3wFcntRmbOaznGKZHE
ykUzAhp3qoayChD0TtMbqmyd81QiyzMnqT238reCh3RldIGyxldMGOL4jLXvikWONb7FvWeUvyHn
rNXyKVBmkAC0SyRECi8vOAm01XIokz1BbWlibRE48/GR0rMxMc8Nm3WTVZxJRXns6rk7qgkm9iqK
cGXbYl27Idg6MKtoymgSWsgi1TrcmO7JSDehlD8qWzuHSflLgZwA5Io9k7DcaelNu36WF+aWXcdd
1aCjgBZl3SYi8ZXCgST3rMiqXcUrhKKuaK7DmUl71bgsLdmq1Jq7pBhPaMCoKpPiAcGeL0r3GRZo
j0Evj7eamlz0yU50dCVaBTReMl9otbqKkNdHUjASVQ2Pnnyyq2QVeiXghjXQJdotYnoJUvWErcS+
ZM0e1mHeHM2YlCitLsSa1CO5otPrpRZ8BPpAazs05TM2Jx5Cu4KKU4xv2tBam3k5eKp1KtchGoSk
NQ8CiBvNjOc0jtWTGdonCE85jTNNO3e5LcjZMcZz0tTOdihKX48mIPEYE+NOX6BIb+BC2GQccWHz
HKwc51bUZfFgMLLCs07/dlDagduAa3zESILkvHRX2Mqsk0LH6dZgQOuF1RB5bdNe1sm8tePwOssp
6Y1ef5g4a+PAAUmnh9yvPJtVWjJNQuGf4wjHuFGE93Da0q1AAHe09YCCPY9IqEB+DzF0XUfjlZZm
1l1GezF2MUeFkN88M42cbVGg9cTCLrcyJ2qcOt69VqLkVzXgZJjNA5/kgT3xQoG4mjnus0hz+loT
toCVZG8MwnhvxaaHKCuGD4pYDhXvVRUI2osWE2gXyqUepJ1noylcT6Z7FFQ88M6mn2xWcNVEvO5p
BZ26RKOJqqvSH9SpvupjrTxTGlxobXO0l/cCIg0xC4O8ToTiHJogfNV6wCG9zRDLivWVje/jFtgs
r31SXCsABaNVTaZ4SOLqtZ1UTNbximCV1Xp308BdO5RWaZ2mVIRnAkjjXYOAZoOzhJ7MlBcehiSP
jeuKAVnpxaX9YHQJYyO39XWnLK/YeLZ5pYod+kfrjAo4WuWswY4FW8/Obl2rYr0yfqOV+bMr8YsE
U+XziCag9ohYhKdybzljsgtNVlSSulSTQwS4prarHgz7Z8wQ9xyOKgCNbh8Ghe/o1z2Us1R9VujD
3brFoqez3eqg1XiBOXmZt5M+JVu3nfu7PAB2Nrtjd5a5oawJadiDvVcvrKib1oAWfnSkVXvUXg8I
4tFVY1kwOgA6K7BUZIABwiwr8Fr4B8oT/OnEFwF/2OlRcozKAEvtudet8SCVoiItB++X0691YHl5
Xa1VuzCRX/JCSBuzUqtMKYUKTVmMnYkI9iozRehYq94omN7jGozvKXp1pMr6rqqBzVhWu5akrc+0
XR9V124uogYYi5lh42qqTgNV3m9r1txEoqEPTITr+uL5z3Y1IRNjaTOveEoqNL0WCuRjDn7XxwZo
7nIT2iX0nf6+gOh7wXYJAr6f2Adl+RYplQ9LsFrHrhoxKJnlxsaKyUkvUqyDmjCZAP6lbpo2+wW+
7ohD4jTaobFPuuSpBuV77DsboUky7DNApzvEnw5+q2VEnJWpz8wCNEDXaK+uSvAxLs9Tutx2BVUY
5+jqQKgEcQwTXEnd4F7WL9jeZLFSMFl6uTWcBpeHHLXNgTFNvclck8SIGqFdpjW/utRp7kBTvGJG
8nuY8uiE0fzmyqbvInakUAxeJ5lhQTpWNR+CevNSudZzUlbCS0Rv3JXucMdjcNUBXvJRr75S/ein
UrQHY7Ct42gpx7CXEJBCWsBiGuJ1DluOkiNA3k74hSbNxd8w7MPSyD0yJxCoZMZFIscr3UH8FIaP
SjfRcjCzrTWHcltJ/QBLOcehQy1AnMJJl8MBatjgKbpY0Pr0yuh0AimUBkuVtc4yeUiaQawMeRF1
B9LOnOQuTy7asj5zTMWOTqju5KBHq9HaOlXLuggI3VEc0hkKmLScfhdOllvWFzj2z72pXXdYPOCm
J2voHgrFjTijrBpX8wB7RaSvCpa/jAe/wP9MVFUGwjpudsior8ZW3lotMUBWN5y1ujrUQ8FsWJ8u
O1DcZaX+DuyYlT6GoVnFLaIv/g9np0MVnxAsgJ8EYkFqTOCBfwJ4e6PU3jmKC5BP6TbK5N6ShnDK
p/jcBt3vHGzIyW1MAcsLP4GOUfw8KeGxnjjBlc782CLFhhZSsHFfZkp6LcJ2RavQi2fI5ca0y1tc
NTNARXsUh0E0wuf2x542ADqppuveVc8le96g3lcOLyauNlB9W0Qvrm8t+Mq6ueVnXVEokb3aUyQ1
gbiacN+sSmzOvcYbl9XJ2SzmYzfpPqETpzCkIZZjWl45OMp0sO0awoKVToAaivyCXBbxCKIzxyZG
p7OGJhBe2Ut/XlMeOysGqjzJc1/I2QcMSkNUFvM5Bgq+GowCmGTnWHt6Kk+iKq6JjGPvGTGooZju
UNLMeESjUdlmFsxc/sqOZxr8JzPP7ncfsT+jQq5Rm9uXQmSb0I42yGsvYPt6dhVtUk6NZcd7r/1I
dW30MvsF19zPkL3NLgEG5Wt0NXdTfQEi7MIccR84puciJ+h65xzHwbEI3IqtWEpKwNjLVJSvNb22
W7vgxTcL3SV3DAx8Y3NUTtX5VjDYvasaAEulM0lPMULtzigGGTFCDIN+RcOqOHJYPpi5m3BUCzJv
sWQfJtMafGLQryXnDzrUZuPrVQu2bFawmSrhrtLcV3TPHJsY3iKrJ4stLSI27n4aVrKqPTvB46Pj
QuzLRVSzHILKLk/3VSZ90XdnnMFUVOokqAPJbcfne5109UFJw+t6QXe75jlSUvhVUbZVEhSYpmiP
6GiigzCVYUNez2NSRmdAvXstrFO/RFe1pn0Hl4tGEm6vtOf+YLWgh3gvi+pNVWmpEkzjruTMBZRB
3DqsgDjCcFc3eWpuFcMsj4re7iQukaKfbzIdWSMnleu+MeV1BKy7XwmF71TGFFO6UE5l1GyypD3P
Fb5FEHlKPG/b6VcbVGfVusmLYNdlvWdlKee4mokwuWJ6A0Z6ym/cugQ0RGZE8rtpow1lPZHlcGRz
lq59LOUm75BVC3eDZ3RVhRVTbnsjpEGVAeevVP3BOkkNKVxxxMHuR+YdkICzwXIeRtVlrCv+2HIC
MyCT8auZP4SR40OGkuS1XbKYYO0Q32jIWWYYggD88QIYQgC+ie27CK9bUj+Y6bQJrOQyMsNNWO/R
7aXjyXKirRn+EhzD8VV4FdWAAkSVLZbIgTe9XHbbkW8l1lYSP9ktxor2F0JK1SifUlk/B5NypQ6L
tgAnXR958+IgTLJ13Z7SRPfU+DmPUNpy3JQsw1ULIhH2Csq+bDG32D9gsrFc9LFPQe9RAx4ci1/f
UVO/suLgrqyKjik+nbsEDJVndynsTJej9ioobfVGAsO/rcOmusozGoLlvAT71YrYIuXQPR3K9Isq
AnObgwhmVLO4AOtm0NZM6otkVdFaYP6IoeNI9oe5aAn4qlM0XZRl1xwCwKpbXBflushy8yGPdQ5v
Y8NSL3X6iaI2k/UYlWdT5toPC5W0Z5VTS+M2Dd+ISAn3asISTZx28dhpLSEuA/SXdS3d8mZMA9ub
U3lOQw18UiyX+EZIRYfRkRl/fXOVUA7cjRT1XpinvqE1DPKsp0oEOycrbmWt3DttQKEt0h/BVK7L
Apqzk7KIkpd2jTfSZbN6YGBebIvJLFbBkAerjGMCjEjPdm18wjzOB9KYKkLt01+6tK8Y1j3ovbnX
o+gN8z1HjBIOKO72NuUk39k3reseCKzttuVonYVDL1cNjLMa87Y0QoTrkslXGTyxyiNRLTp6woaP
yGTVW4wBnWDA4arytgzRrmSKYeoF+F2jvQbqRhZakV3VQ7ubhQGeyzxXlvOTIOUb5LoHabQnIlC2
0iIeQ28G3NLdrOzCRF6lAL+pC8PbUZWHzGif4GBN8L6xzbRmZO3KVNnQH4WzYUa31WhcQWf0IbFf
LPBmbxiZN3aMabTkAnM9GQtO92Ilb7WGa12luPc4paIkocVroLldcRJ9ayP6WcHA1ob3C/VC6buC
f8C+T8eYcNdIiS5No7t2W8jOwRxsjTH52Qmw7WVYvnZB9GKoBeW1HR9qpM1bY4lTCy006dG4yxXi
Jc1q48zhQdiMfQKrYKIdHmUgHigMLw2kblQI8dWo4taMpkucLvAarZF4iOwkDbbTwnB5+/D42JAK
V5qW+XYQkQcxTSt8+/0O/z05vkHyVM7OFtf3QTPHZaAYrMpc+OSXp9vS4sgStD+nMjvLAJNR40a3
CPgVYAYARvrgplvM+qn+k5CFvdl2Z6Tjm5BeBSLVN91U1E2oi7u4QDvRVJtWcda1qpNl1FVb7H3G
zpnyiXiD0VhjaBdeZJps16l5CXrTazPjqs+avS2Bq3KYfCZDz12ptvJT6wjA6RvtTWqT8HL5Z+pN
E9ntrqJROwdivNTV8Ax91reb9klXAH9DgVOc6cYRALYhlqmXjAthguLgtmwiRFIhfICYXsvZJ1H7
XSrjV4txKCL3SuOdBNsCIoJSQ7tIGVCbDS2WTN8D1/BAZNxM3a3r7CfSbt08ux6zWz1RYHvYixQA
EeusWrXHIZVjW5DsQ0FwFlaAdTTo1mqMMNnDUDw6cwM2QwvOEj0bcz66VvMC1IeGqNFRprhV22bc
lBVpug4cygo/oA0LwVNlihwns38rc3ZC+nFrAdBUZoSnixZ0pdKtaxvyjhQJIHKkb96zp3la2D6l
5XRIHfN3WLcHW2g3jNZ8R7oX9DgOHFcn5mHMNTlfEsZVozXuM2drYFV18mI7ldYWYAjmIVnj0mvB
G+c4rZBh98DCHSaQlGFEXRX9qXPV3xhCV65p3Fdl9hI42RGS7muXVr9J6tiqXRD6NjICT+/qX2hy
rxXLpBfV1TcuTv2ot/dgO1FahSchsZ9mqTd2konem6q0/dp0XpvEva/H5LLRpqXjlemXdVqd2rY9
A2UEqFrjEu0FKPOCdbSbiyOw7WhVjEhcCPZ4osjdq1X9nHZQ35vAYA7hHMdBe5j66o3YEzLxaODR
/lbuMHSuNBpQ23l6nS2csnC734ZQd73OtZ9pH2NLjk1iBKLqir34oKNPd90IRLe5XVQZTooWmNxs
38yiia9IJK/LL2pN+knm2ZmWHSTAJELaPJQnJUO5FCUKkULa9AZylleeSrUdXJD9KpPZtCn9UAlP
dQO6Iadjtmr0dmK0EWee09HBKyZl71a9urJRyPAoj4c4JPaiN+ncok3RNqUtzuRsq6cA/6PHPcru
G5I/C115mdsWQVR01ykOtHbcoA5RpWsjcaNjHE3cvpKpGK69gudRO+YMHry6Iv6orUv63byrbA/K
tkTbs63t3vQCPX7DAXw74axYombo22Vb8DE/W5uQLhNowoIBr7nRAAR8p69/5vV4AiCQRLiBQEKa
JZIM23qA6+AzJLXocpBQP/WYBSaSRZRa3lsjSTr5KGAMA5V/MRT1DSs9a6r2PAycs3AH/NBjSTr3
mDKNCJeB1Evb6D/Q6HoWk1PZWhCrhYaaqGKFe5oRvPsDnK+VoWenYKwQMsR709Wv+LmOeIfJ+HCs
K5mafglLpdSZSaRoHtIAmnh07poLEV2O7UPsSNNvbXsv9fIQzvWuqvobN03LvVryallacGe1NuKI
DhHMpCFqFMPBNsYnvHj2JRZ0x2eCezuXE3ly2VEb+8s2dkDmcguBHDhRvTHpiK2GzFbg2VLlhMaP
oLiu8RoxoJs3irHwbTrmWVl0U9GbpiVHzqK41tA1tuH4iJ/iZzVHxrYd5C20+l89gsPAeTUoGxqG
vINlMP+wDnq7VYZtmewnq0StwNQ1SS+W10IWmxR6cyjvO+Z6oruJ6QcM6wR7Wc25VmXIAZ15piNi
TEgNJ3pGbRbrh9zq1IM7JKSiIAlz1fU9ORDa2Vom7IjRwuS6IuHpLq6i4AbUAHJpQBoHHQfHq0Pg
1o50U+U1Ae+8TqM+v52RP74ZML7dXG83WsJOhMsluozBTk2+bmkmo9apfUwQaV2ios22uatOKAo6
eSSz3d1Pc2VssNo2p4kS6JQRvf0S5Hj4I4VzqxHUNkenUcVDo9Y7BXgbrJWE3AW8BwSvXNSWfIYp
jgUbAyezlpZBj+Loa+SA5amP5vqChKfk0jEyda81mE9zbiOUF6VYG0r+4CzQnxU0bwPMA5niXQcY
Iqw91tx1FCobIGekCZBHnWvnookeJ7dHxGY/NFD2fC3Oq+UQdeXkuu6DY2JgwHD9rpK2At6Jxqfx
XFBYeEj0yYdUL2SZXFWEt4ZdsFNoQOzoIylbJsrQ8c0ZeEnfXlWxc1NHbnwz2KWPGhm9lJ4DaEAo
jY0NfpiTdpdk1T7FcXss9F+yAybWcwJhMtMybW6Zx8uEbDBw2syoAjV+ctWLIRDY3E+aHW4cZi6h
fVU4/Y6h+KqisHO0V2VgthgR7NYp/mRUPw35Mi/0lviB9xauEGdMM5x/QucFMUjYpxk28Ht0UqlX
oD6f4SMdWxXJqWUX2JEYsFMtwkBzwjWdkstQlntLZ4g7hQgG9fixJgtiOb1UrCqhPwPhIYWXHzpH
jqVcAcT3ahY+HfuRvi+y7KpyzH4DBnyNQw2bEPrGjVFQWIMgGYc08gGoPQLu68v4WMTTtVyaSSNM
l/WguM1+agQn3FGl49zfpp04Bb2Ls70VuT+78bjXZxmuIduixwbr4OXoZq8CVXEf6AxGG5ITqfvL
KPHEoG56Qgm9Ft1aQhz1qjcNxxeOi6d8qVnqGPIU4X9eOsKeSdPBqy1MZAm03lF7nNv62LRoc3Ps
7oSbIowSv4XOEkl7RfnhaKPmTTBSLqRd0ZpX5qNSDNs+nbaJYs+cixN3Fcuxp84iVSOfRxJPRPA7
0pkAtuhcFdFfVF10ctrXuFER5piUSKY1zV43ps9subw6MO2nYnwimWRd5EhcXbZ0RuXJahCEqPYV
hVmm/XLkr7qENE6r72JwqP87/oeFZJTc4e46xQrhlSqhgSAZJQvJ4K5jo4wuUdKtWJsFkwiHzmhX
rAGW3U1tWKxdrOGvGchhX6Xf5odaeWD8f1HH6gMT7sjrzHRAcW1lpBukEKPSjDHt/3ks2mmxTJAm
/qXJoi6e2/cmiz//xf+6LMR/KPR1hK8GLjD+ARvQ/7osjP+YLgFRwjYsg8Hc4tvPi/qPlcL+z+Kt
YLBDE1DlH/GN/X+Xhf4f/BWaA43URYwGGfDfuCzeG6wcLBYYNviLbEYMMPzcD9Z1Na3EqOQY4KIS
gSy4BUgLDKy/Mx69tzr99zIEszPJs5lWYYl7bzzCPAs4JoDq5MRad2PrjfpQ2arC2dTERBqMRXev
y344dkSCqHTpkd6tYLYr9Uq646TQyXXUR7g8xJVNOf3alTbVBKjbOpRSK7ezuwinc3ZcEBwcaLFa
oeboQUChtqSeKrpRsh/pvYvUgMPmjwzr5O2QxvKhT5Kx204De5wfZa245XjnQOKjowzJLZfHCkoY
yY/U5Ge3I37jG5TvJzdGuFiKoV1rJvb15ff5B9OWE1SOUVqTKOFmr87FpTO7t2Z+H1rfIEYXo+F7
Lw1W/X9c6MMvgGqaIC2wPV4Vdo9TWVxW4DRsg3wQAiA0XazccTwsfZF/vAlX/73A/5CzfVUQW9Pg
Lnp/Wb6XAKHFQ04MEOhG94N5kAwTTm25GqCVznKvJ8eJjQCwU0cEwcYEfrZC6ON8Y6z7gFPlSeaq
ummBJcZC5GC9fH9XK6xNgRhYv2ejE14h+phVD5nmQB49FQI681VD0ONmSPSZbjTWhhF9mZ/ysnzD
rPzjUfrHfcfbahg6rz5ePwEq2f3wUZqM4VWYjdizbcIT8E1E1oWFNZXehkHUHSMN+IoE1pvi0g3D
YfTNJs0uqlha8Y4ZPg16te3Uk2aROryUa9NjjMXoxqyS7loBDTAdylrTMAeBQ+NQAQx72nI8nUpU
hXZbYf+ZjIuGf39hEb11RLhjX42KAUY3M6TdEvLhWC/LaqNu1EzD42jUpj2heZDTTRn2GimB7BpY
iYCmbgjbRCjj9KkKgsdq5M9qStTvaBofXF9/7hieWR2+p+Vi+fxAM0HVFxJu1CkcbwjBWLl29TAF
yvRSjmRaff10/gFlf/x1ECu6LvwIBvLqh2tlbYlpVKJL62yNhq5oXdtz4dKewInGV7IlrXt06BA1
eCkvlUQp11la1dcW45hd3Rd5So+eBEQkcMUB8KZcExdHBjGp7vKbZ/rDQvHnrmDddF2Txwgb5/Ln
/1go0AKNyVQgt5lyDiyEFSU98mAcTSyY5Q1p80Ox/vc3hym7Sf+eDAYN4/T7S3ZRXeKMoe6qeMdu
rNRxX5ekpJ4OWh3mTOsBZdH8jNJdNhkCBYuZTZpHC197QuVEp6hXgmlPFAHp80OeUJgPVtbfx46O
hDSKe4YMX3/iD5vZco9MeCS4Fm3DYNn54BeEV9XKwOTX5OW4qQzSXFaGlfOyf32Zv9Y0oBeARlzD
gmdiWn9Wn3/8FBNddhBXZGQgz5tI1h1bjmD6baXMLcpHutVlOX5LiH5v3WVJ46L2goZ28EG6YA/f
/xhW6BiK3hHXRgeXg9vMrFBuLVHhBJNFV/6A9L5M2BsnNFYOBMwe0T8OMgx7hrz7+vt/cpuZ9GNB
pwSBFKp++Cjm1M8UFXhtDAiMNK9IPMLCH2++vor26WV0Sh+LKkXlEXv/jTMrNS0X8euKqYG6T220
jKgLOkoV8mvQz4Wm+bOn2Q0qsTSh/roYPAnWjn6VRRlfFqlLd7pzAygtBB5ffv3hPv1sVG6ch+HR
46Z+/9mmgqlLZDBsrNKo9TnyK4CriR3611exNWjzlq5RH7KZvb8KwZAITEQNf0xq7ZVTDGQ8lrrx
+PVV3vv7/zxZvN06b43KO2N+fM0deCLajPx5pRlRtlHsJtlWrZbtCA6cL0c7CXeGiYdzzpxg//WV
l1/ww+pL3analovb2GCtf//9gCf24MR4kEzZEGmCNxxLB8+bci3NSfgwcAvmFLby5Eyg/VYD6SjX
X38C7ZPNxjYNHSAEOKUFHfP+IzRhpXamu2w2Q2zgYGEsVUszIrvBljdKN6S7xZe+bTqj35tOWR8R
3XS7RLPp6BJtTFdjYGeFgOnBGpj/HSHgvz8NDxglhAo5H+D7+0/XaUXc5TFJ6opTa+fEtrvrsKGM
8FIxE+OTamX9zVv32cPAPrgsbBRRf20zI2ReIzcIYmedzSDCNfPRHJTiJQ9FCgPYaPzYcIyLCWvR
09c/xSerqk26A5sbLCyd5eX9dxVhpxIVRhC30VWUYnCFVlo59L4IzRpjYoNZrWyq4Ju17JOr8gC6
7BUEE1CgftjjaL7UJA117HFqBrd2qMIfQ5/B6KuNoYPMRMQT4op+zrZff1tz+Ys/PPtLhgl6V8rU
5QT4/uvWY50NHX0IL55m0/UlMu12ZwOpPoTMMK11aC9h8y0VGJoEafQHI+uUtwmkoEJb1JyRN/Qq
whk9kOEuS0JX8wgP1DOvw8BR+rGY5pc4A9aK0rRCm2uFfUnTOzXBmXMUI8+Yhpx754ZEU6+It2i6
nWbic943esZAaszmBmuVwaTk2CRTY9HWiLMdK76YGGKDMdXd0eg8WLDOJRG8oD+0oECA2sEA6lYt
A0jgzgx0yhUqP0Fa8dhZ47rLhua7XJhlu/l4Jx3VsBm4UPPb4sN2ZAgFm6qKfikTenskAmZYSy1l
VmQAR9p2YY7SIkOjFfeIrZnFFEcBBRntizR3E7kZe3fqyr2MDHFZtap+7o2BA+Y3P/dnn5FEJcOG
zmdiuXv/a0+ErDV5H9HCUnP7t2Q5w25V9T+/vson6ykgQHYKwkJs+AwfqlmTiICJX5/CKyo5amSE
kPs6ndxq5bZqDGq9wMQL0N/GzY3yMAYu801B/cm+6OI7BH1Iv5R9cfnzf5RG7UDc3URUORYZRXvS
dEC+UjDp+vp7fla2LwgT3llTZ62yPnxRDnCEyCPNgn5sYVpJcT1rKux4VBHZZrI6lBRTVop9YTKa
t2gbbtxqjK/0Zhb7Mk5IDcumOn+IClZs4lJUj/wGBGmTTLVvbsjf6ykvuUnTgz4Ny4v64YZMgoFl
m7C5ZrnDHgGado0uRj6ChgoBqApcr6F8HFuMvt/co+WRev9amJSpS+HOlWErfVjZSLUQoojoIiO1
tXYpqjnmxqLYQ7y0dmImF8OJe/vNhsJKMn3YHOBoDJd10RFQnkdV9q/fAD4OMzt2saU8/8hmYwgU
gOcnPt4A3+BnBQBd4LbfBmZ9cr959C3spdx0k+X1/QMYNXpJQxUa2hjppMknIGCreqKTrVXkGmRo
boBLVO2PWVPRNdf0pMmSzya/idXC3KSqka9NTWW4CnI9A2IooxcdFjtaZ6JQusx0v3ll/64/TDzx
y9FTB4TFi/v+82Jhz4oWCi8Cp+LFJHqZoBvmwB5IcvxrXz8Sf+91dMtRGPJM6LbxFyczzMxC0Sbu
zQxD6txBh/vjOLqvJtW+X6SVOAcm++Xri/75YT8+h9CjkK65rC3OXxVWRtuN6BKeQxEtoSnVhvEQ
q7MO8sBLpwQWgpJFmqdwpErItjZz9MAuLetkjFF8WnZ5+PoTfXbLOUHT7KS9wNvxYefNGWx0hOfw
iBQNko6K7LyVUg5LXmU8Bt/UU9onD6RJ78ckr8TQWZQ/vIZGZNMXENx0PVeMm24YMfcA86uoNoQa
iWTHcNpAYM4xfNiFcWAt1tMcjmOUAo71iOccU7S95oJdmaPxSaRhSYCoHbXyLCr8A0RBZxnAVwu7
2+7rO/XpZ+dJWYhRRCHpH5bZTAk1XIh8dqfXhuteSrkrXCZVBeDxbQGn+kIPyCMP6cV9h9D9eytj
raDN8adlzo37cGmpzfWCeqUx4xqN6umUYA8wqqB2g6WPletWpM0Jm55lvar4TO7GHkSB//XX/+QE
yocwkZCyfOpEaX5YTCYrCcay1/gQ2L/vhooUhgL2OL4K695tAAJBKuGooBrtGulWD8W5iptVsvjm
qwHvt7Rwe+yCMlK/qXk+uTuWxg9iuAu2ifPB+1UjnkoVPzSW9ibU5h/d0Ep70xS6dhH3ZLhvB8KC
wvUYoxsMxGTE+5LDRXn/9d35e6snMYTfiLa1a2scGd5/hgVtLRqHILE5IBKcByT3x4l80K+v8snL
asOAYzBBhtryGL6/Su4CgnELVo/BEegbrIrhH2UmKFSlsMdvNutPL0anhY4DlAn7Y8xSntmiNV1L
4SQK5QXxr/vc5tnToI/aw9df65ObR4OTu2Ygf1YBVr3/WgmmQ0sLlzcrD6o90boAZFVY/F9fRfvk
OYHYhAqAtqGpcTB7fxknZZxsIiigEl8yuMp5eIi6vjH2cVw04Kr0SN87Cei8CVSNP4eaRAOjhL/1
oYPj3rfps9tp9NOAc71lcVhhorMxXvOXGcRNFujOiwlV6+3XH/uzm0O/w+A4SAYr5L73n5quouVO
Rq+s0tHV1nEr0D6qeOq/vspyLPiwL9ElpF+IXN2mA7B8in+UqmmGA3AOuYqCa8xrWFG3sd5o90YR
OSfq2O8oxX/geh8vSNOMn4ERmAmt+/0FK6RPDcUw8WER3dNyJOSaiM7KN2bEpyEEH9SOwXhiHpjA
xUp6v03GWeITNXS/TOJ53y2JHVbiZjubGOtN5SJnRqFq7kFUnJCeo/GQbVN/U2x/9muYFq86hEI4
2+qHZ0jHNaiVTqCgvsIdFNp1vCOjfFp//Wt8ehWHxD2OxMIxPjLEo7ZWOivlbFvMjXWoZ2SEuKbb
b67y2QtuaZAF2ft5vz9uaHOYxOYQUG01RUCK9miXxgoLh/RTLdNi7+uv9NnFXGpQni8Gb/bH0d44
W2oGgQh2TIQhJB7iel809JIIKRD7ry/12d3jFXcMlwWFjeHDb9SQfjHkFY/WbLlQD7S62adtZl5/
fZVP6kdwf1BaTc6Xy3Dm/QOcRJNT9yOrSR87rUepDz94bvFBNDdjk8P3iKtvfq+/vxezGV4XPKS2
zklv+UT/eEetJq5LY4FOwBoqV4k5lmcLz+w3T/jfP5RlCYNYSkFNzKH1w3qjablGh4OdDOt2ulEV
HDurjGDsNYEm4Xd9Hz7x+0WAazGZZNVnHeAo9P4bdVKrI6XmWhaBb37lAmMKq2b+Zm37pOqkg2fw
QNjLw65by1f+x41LkPvHRZCH2JUa5VedYuoatSw8wCIaoBWQQt3ItL5Rk1Bewv2rjpacuh3tZpPR
N+KYBImMr9Xdr2TIxe2IhvfCRMXz/6g7ry25lWvL/kp/wIUGfACvaVFZ3pBV5AtGsUjCexMAvr4n
eKS+leZmDo5+6ZbOi0SJkXBh9l5rrq+NmqN0Ov9anbj95KrSlLcNQjc5Jez/VkIvDPKpea2wmFBQ
Vwo6K6KVKGUMX/92fqzjV5hqga4Dp+TrZ7CD229aPjURjQpJo4oSiACdvlEhEIt8umFe+urgOXKw
SF+4xBM7yf1xD67RxcY2FAUvskLu1NqqjXdweOmGnzKH/GFNTg3D3sYm1iUxtva92yfvWeIi+B+V
pNj0LVaKMZHF+/nbwTp3/D7anJYtqmd0qWnb7N98sGu0lAEPLG01rMpHYjAV5YsK4T7d1UFmxc9T
3uvpEu6H9ttp+B6XoDaJ5BIE6JSPFtxhd1nXinqX22VqbeKwqzgfGHiRafPZpseDhw8cBQEgRase
8buJoaZb3Qc2DoGSGCtklFgHC3XS8HfSAiBSF8axsnScJGQL3bh1AvhnmqwV7SwdQbJjELNiTdju
oR2Djl1S4lJ/NVZhPXUu56rlJGX3SJEqJrQ9qPOPvtCi5rrtsKOxkynJPPMHAwQLv3I2B0le75tU
UPFkrZ0bt22hY3pEETK+Gnachmu31oh/DfypwDOm6uU1tcNqXOIzUfJVMiXyAxQIX7KD0IRc4sq1
bhC3tPbKSFuYzXjX0kdUKvJXraboShroxOONFamELgZ14sNg7P0YwG7Xsa1Si2Z8tdgsPPkz7EAS
mlttjRAUEpNSYSIzbQx9tt307iOAhyhdk1JVGMumZ8+vORKXsFNymEZg30/Gqsh14xu5cubPpilT
NI5Wb+6w1RE9mFoAUPIyx4WlqSRYUiOs2Xo0Akez37TTB1yy8tVubVRxtbEk/RFsQAf44ZFYmA6m
hTQghmjEpmcbK4/BH+hx3QLqRELgLjRiK59kSO+H81JYym3khGYPKStElRvWUfoEf2t4w0op34Yx
ezSqLr5C4Fdra8fP6l8VAKyPpIdb4LvK9ICvqAC7h6L5p4M9FUAnYYXVXUlHIVvlyLLVJXi1YjY4
cXQEzWBjamuCoH3R+k600Aka7WuegqVc1TnhCFgDSndYFn5SardtBHvHt3sLpc9YEyhZa1EgvSST
46Ot+cq7WtsjWg3NUV7baHQ+4rI2JyidQfhs5HPXexyaGvOIL017CbNFfB9zR9TEMRXTg7DzrZ8p
MyeotfFPkkyWvVWE+hi4lOIce5wTtABWOLSBuLZs/3mUqa4v0j7QbqSNb3KBQhesCWmjP0ikknep
KVoIp2MRXwmpxVdVylZwyucUPuqBzXMRx6GG7Rf77YJ6LFrVxBi067EoaoFFpNPTRWkUZbixUW3a
69BV43htowQBEuj7QBZGt4O8ZLYRxiJcQf47rDCAApbb4mIOJp82De8fDuWsDLeDMsygEjFh1uiV
oF1OuSCOfhSY6Vfm4NTpNu7i/mfexChGqkZLVlOp4qsptJwyCIWu8msKgrdYpVUDzVuhUfmjEzNP
FYt43ZH3ZToT5uk5N2ygE4QyXbp5vR7saARBqlYlxhZXm8DYgjeav8PReE3qhqzOTBuN69Gnsz6L
xfrfiSbyF63jvImd35KkyLWN3Bl0egXgz9lHEcss+lW4msSYqCr+GxicAiuyE2O3Qub7XS3y/s0s
QFPCsqTgjftykAKWllIly4jjnrVU3S67V1ISu0CA6e2LahjTWzeXKbra1ohzM/PCBdqvo6wN26n9
ClIbf3EfWs39pFkkjfiEWn4Tfeg/RMza2FaaqHuiIDA9uiOsI948k1NRVE3GuEWiwIrtG6PZ7ypn
Rh5GZNRVCyxd7n3eFOlH22gheSbxJNdWGZv2iuwYCWc/sn6QpdrcQw3FzVOavfpDVpjpeW1ne0Gs
VjBiG1YqYiej5HdXW+oruGWdGHKzCR5RcwG9UyKrQZLsSotbXDrwBYsCStIK62n6JB2AzEv0/SB/
4qjBvV+i0l2Zldndpl3r2yvL7Ct57ZNfB8w4jtKXwJAVUKugNF8IoWDWs6skflKdKvzBkY0iug/y
4B0tU/Iawd98hjI6TJ4qDHhcUlDaXKCoal/VMCc/k+knY1ZnoqiFjXQ9CNWJ98NQ/N9QfsbXFrlE
8mwjK39j8nadG9XkqEw+WVl8tDYuEk/AaEWLSOjDiIQr/UKexpRtfD7T4cEOIqtdjijc9Hutz+Fx
kkMBjbpSjSxYxEYQgl8e6IIsUJNkN0br1zcV7/KNDAYFG1hQ4a2oQYfkfDJdrl4pWZwijfFtoKxR
0env1IOJrc1iGVz7ddJkuy7Wa1YisNhk+EXaXZvWrFUtUZKap0N5ZKow/OSefrVfI5x20YThETfb
RUhtMkY8xNQJCc0St52SRPairQhYWyTgjjDpZDr694EO0nNWVf4TfdAZpTLnem9Cp9WKtaiN8AtY
zlrf+qh3amx0c3gwdGjJtzYqOGaWTGlZQ9mOkDra5oqirQrevtELnEm5a2wXY04AU+ZHFYqs5c/0
6l4r+flrAu9Dz2pDSmoObwy0vUGrYIOG9SS3ahxWT0muOdGGaSBiByFyyExZZUAw6AlS/QiYYL9O
HNx/mopIVK8AcE7b0Zb6Q2vrBaFhZlfoeM/8yl7kdJdmsmKKqK5pCTxbclybnG0mTedNF/PVKDYL
x2xeEQ8DRH5lPag+cQ1KXoX6ovCFelOXQ6FglFGK+2A03WgJ1w3Eoz7WMvA6rXffet3poius5sMt
AQcOnmggLO5dmuNfzPQ2c1fZH8FQY+Xm/YDJEwaKW6LNI0UQn5ReqoQeJMnUOQA05lc5cNvK31Sm
EsUL8i97DbCSk3Y3fiTcn1Yt5DeqmCY+gNgHwuNMMcmuNZLxhVFV2Tv7QLJrMwgIvNG9CaZYs6Tx
jnuItTJkn6fgvBvUaGETnKotYsVhqvU7SHcrMgj1O7vp3HsiC9sn0gPDO3uqgvuQQLYRrTmfqz4a
OSRfQxue6ryG6wHsB1ih06NjhFHYjN/Z8DmwB62EUFxflSwSqhYh8y+rYVSXbE3AKY2p/i2poDmt
gmnEbpN0trjDmJEvXbOTdLNDddUB7vgdN7by3un0NMnymwEpSgWBhng5DaRfHgC8i9gkbQxj1DwL
/kS7DjFPJttaj7AY0ZuunuxGHWIyAvU+eOL7CMvl0AKbWRYWM9Gco+l8k2MSprsyjvP0OjVNUF7Y
JMYYZnxYo1NJ1bQmRRuF/1ViqeZtl2eFtixF1eG8YhNRLXTUBfWt1cFXYH3LcJFXFsi+VdVVebvV
lbFztkLPo3I3YCzRqQPGgKoU4i3irdvXsGSSboTbppCkkMKHeS4i3cVxTT8hXaSNYloLEeT1F7Uw
EvZAk9VjW9RIFAZr7QaYuS1SoFZd7yavKKLg5/luoX61MhG8WDA99B2Um3BHALVGelNSZps2cVGB
t7wqD9ABcQoZvhN7BFhAwHXgft/mlMloUw1ICRYoNrp8pvTCCesB8HXrxm7ELEGrXBQz0YT9N3HY
ohnuwHs9Woq4SQZVy9b4ujNxkxYG/Fw2Ux37FVjAwVLKxn2CdCGdTcG++Cc01EBspgFC77JOAQN7
OkS3GLqJE/7uAany29idgAkc8cH6+jQPjpBhFUpH/2C5HL7yMVkDkeJj+lgYEi97W2YPmHOgtJW6
X39TSze/R5ud+OtMJUO4AEGHbkHPZsZzqfXDMmA3D/U4oItOP6C5YS5pYSaU6pjd1BNQ6fVEdGi9
Ltuh9IRdxM3KlOwCYClZOnFGzSiaTW2TOwKwzfEtvrAuYUpKAo3M12xk91/6+bCsqcLZFmamlGkf
T/n0Fa18RXqRIw0vnMbZL+k2SfaYyDAp17B0/B6zR4+9z9eqDJd9aJijZxkj////wpmXEEOImgeW
Lg1fdoUEX7UEUS/puDT6hVr9iVYfJQ3hiNlRgKxFHJRrkjR1x16XrAG46VAhtz/B73C2G0OEUo7m
cx8ci4KzVH80IKR3sHibXVoO/i841uHfV3VsGu4C96KYJaEH1aoRZVdeZzjGeWdmNmbSzAY7fxnB
RwgvnO+Pa8kc7x1tFpGhi8LtsX+Ktgyf7bQB5gY5yRza7DYr2cTN7xyzP8yXTL9wbj8hW7Ns/BQ2
7dw/Et2DO21UaBhKkzKSadMm5qSXs1AqEyhtJx1++mEmX2wrZwoEvf4lUZzyviIhed1Z2L5BNkMy
Cn23rBapMgzbZMLke+GOnCq0EA43l3ORo2iHohwkmmphNxjfydck9wh0F5ytgaSFqXeUh7ZEc9Hl
xXjhDZyf6UF1jaoCOi7VZVj66vvPQQSsjnxRjGoU3TUZWBIOBVldq7jANNoICBHw33AeVwXosfO1
lOOxeflnnapQLeJ8DmuweuD6iZMzdk1U2q5IpOPhQG++YS98ZxvsPwwZxYFmZuufH/j4VotZ62PQ
IaOpTV9w/6KHSHHB5eBFbBTZ7TjvZDvIy2ReUvQEjTGmbzTD4wt3+viNR/qKAofWLMJUwj/3B1Vq
zU0x9M8a4NjYYWLhZDDNfGtIcDf8Qbo9f5En3ngmFpeZxZiVElRZDgZUo26oSqSQjVIUm6KN0zXo
uHQ5DewxWdNsX1uJwWSlhIpJdqJPwjWHOTMMn1y1yjfT7MvV8JqiNo3ccCnJU70ksDhxU1gGmQER
n1D1P9T0SViVZagTcaj1UNgkTM+NWtyEsbFRK+3n+RsyP9X9Vx35tTm/6EhdEAnPpfNPFV6pqGk2
5AIJVF8UN24hasylpuLaayMUAGVb1wxeu2lQiDoLVRfGtwOk4kJ9/thoQ/kG/wcNTA3dPU6b/V+B
ts6yg1lSovtjm+0KfbKdZR1G5nOm1fJJqSrt++D3cGpylh2804bOxgpvhQMrgeSyC7POiTqro85y
pzkJFzGzPj+hT3clMhyl/GNZADMJNDKdTCxAbDDKKXEes7CgqJ2F5TYoIH7EFRHQaWdUm6rze6+O
4/5bT/1v3ZWNvzr/tI7fjPl3zaFIBqD+IytFrZOGOra8GXGapbhpkTSIaMQLFTiKl05grc+PdzwZ
IWmlz4BjBHkrzdT9+9AqvVrxItIrz6XzOtKeWkRt2yTsHuYjQTCyuyaBBqmN5eB1PT/4/Jfvv5pc
IRMRnQ6mRBpt+4PbXRwbpT8ibZVjva2rUi5bjmgX3r0Tt5Q3j48AUwxWySNlnW3HkzZLDUMTIHiC
hPoByK62aaCukXoJgePCZR33KVhRaIDxoaBQpoWzf1kJdQlSnFnSuqoO7skXcaBY5mJptojMzt/B
E0ORo2zg8Jw9bKpxMKX3mV5rrYnzBmHttJraJl5DgaDEV/nDpYn1eCJhBF4W9rf0pLmw/csC1xzF
8CdYpIcwu7a7vHzFyJOW9BJzBwJ3ADDYV2Rzk7mK6slJ/633UYGPPFKXZUvBuBNFsTNrRJVVp0xr
SjT+xu5M6AiUaOUuRfd64TefvD26IVD8IjSlvbr/k3t3QPsZ8DVRrIp/0THqr7WCLNpInaar80/i
eEahGc2zdtEU8gmzkzwYC39ckjogAWlOk2dedzMVsC2q4Wcc1nmDPa1Pv+U26qNdPJjEh2C/D/v3
ClZouwZNWmWwdVCBrQxaFvpjGYLavbDz+COI2PvgkEk4TMKc3/GLoL7d/40ww6GUqxOcMtqB42sQ
DYG2lNg3YAFTrh6gqvRjurW1PIT9Neju+AUBEbQVsNP+ahCWOiwRQcx8a6b4TQWfDJdfWXWwx9MC
8TidHwWAVavXmx6yqFxUpg+OE64D2rmBaFm5yyyjvu2yqAEmmQbDuiEbebhSOl+l50A8x3jXDHqn
X/hQ/ixzB5eOOWjueXMHwGsfzDW+DyiZIhe7LrZ1W6lUygBMxkm+U3swCHwl3TBeUzAEOZuMZlpu
WFMluUnYGW8x9gzjTRWRRLEopC2em07ExveU/sKzEcXjhxAx1UKiXgk1sFse/YLdV/c9zgqdEkNv
juk6HqKwoZsYhc/nX7yjSZSCJUcKl2+Sf4vD7WQV+GnCfhMIoMpBz60tsYREJi9oIY+3VWgGOB8Z
0CEcdpGzz/zzgsmdciJthu6TsgnrNuvcYdvkYxNCCCC+OJrAJHwZa59EjijKQcw6MeTCqAO2SY5e
gUwxt1xlFcDxU66pdPj6uneGeLqgZDq+G5jeEMjSp9Rdi9zB/Z9pU9vWBtp4oMniYRt00ONVDnjr
v73nfOhMgw6urvlLOniZqIlYMR8rRaRQBBTBEQws+ymOygtv7XxT919aVCECjzIzmJgPLPtXo/Df
6w2k2aUsy3AF7VNb+FRK1mPWwqKKg8G+7mvNQIQ8mM2utqLE2py/0qP9ATYB7ieWbMRP6pGoRxL3
QTo7vwBenbJpoPktBE6zG7qzwANBzg1rU9EgDtIXfDg/9NG6zdAuMijOSShi6cHvX/xAq71TI4V+
qqympcR5chtVhf/EpKM9Dj58kPPjnXh15lMo0bXoFTmeH9xsn68cOS3FFpLw1KshNX+OeOwvPNE/
Srr9RzqbtjkJzd7MeUe+f1U+J+E2Hft4GdmZ9Zo4BP5sQvKd82XNriFcx00SJKsGRjxsRrXL+/WE
dXQsUYIBR7cRYBRGfw9et/tQyMMDJUoD8Vp0ZtF5dBbSV9Qkww9fCTvmgaKhqt7ocnpCv6bfpUK0
QMxlJKAFT4UB6JJf+n0oNVdZd0nSm6uJb8rm44Eih9Opyai2WaLo7ouR0BB4cRaAagqKynOEBtD/
5ZCQ3nu4ZuDZZHIw3DV9WB8XLyrhdJUoiAJWrZm105rCc2aSKB0E5oaFfmgXSK/sV50E7GBVl6X+
yJlEFi8F5Z/xmjxwwu7SoQeGjux64JjSDKkGKrQlpQTESwOiyog1EhhLa1jFYYjBNLKp22/bZCJE
MiHl4B7KmiBuZWzoVDV8LI8BQitjgW27/HCxv/heqGOF+VbSar6yRAmykGPgVP8zW/xVpuz/mBS7
lxt7X/7Kn9v616/29r3cD5H9Jzb24z8Rs/9vZMpaGnUzDtuG5eL7Zws/V/LOhMymUVn+qtsi/19X
Tfqe//wcN3vy7/qHjKKwV/kXxnu28ZyZ5ylX/w8a5c8f6fRziel2WdvNeS7+NxtFU/+FchYjgcCy
Z+hsk/8PG4U/4s0mp3OuEVASMZ2/YaNoYv5q//urPvrph3QUN6DtCjk9vuqy6xCPMSCnrM8IvBwX
Cv1xbbxLAJLJ1Vgtx+lLFWzUnKV6FVtrIHnEu6YUAwtSQZatuS4ST3zQJzfVK9d+qipwz3eTuy2B
NqQeEGunu4nFT+Ill/lIBb/9qMxHzbzxg5fevwqDVTDHdZAA885Ww0nulO5OlLtKv25gTTk3ZvzQ
N5hTH/prxb+eIpJytxz4l6l/rWk1MNE7xF0LAatoau8E9D66+WryQ+SeT5vU/WpFpAD8Sggj6sy7
mtRN1AgA0jZlepvFD2Z/RbhG7zNLre38ZaBCbSz1aqXEnl5fhfJdp22P245sIAxf3VM2PofGy0RD
M3nVpu99ciXCW7/xCFm1x+tAbmv+HrmxwcQTFefeoLEgA/Ar1CfyAdphUST3A7FB0ca07kP3RsPR
l143BIeF8Nhvx/5hVGFwr0Ig+f03AgdTPP5zqyd+ENSCIHFynJ/eVlbgKcNu/qfYTOZrODx2yQtp
qsAjr7PsNrfuSNKpmmc/vSX1UbGWMRhLWEv018kUn1ZtvB3tHYUVtGJ6QsbVRi+3VXj/52P5q3nk
pcj45/+DqWHWxJ+ZCcIo/fX565//5//+2G37X+w5qEnMu4697xyTBfJ0anr41eYN/L+/c0UT/+JP
OOaxP7VtbMHso/4NQVIsAEnQByB24K1hzUWW/J+M7Yd/vmCm0n8yt//9nz9Tahjk03dOIZ1TPZ5V
HGM4ntHlM9193gUbIjXwKw7TtYYEA8KiU9jpY4sQyP8CK7PQvoRBXPz4dGdOjHlQO6OCicVaaDZN
Cnbf1KvnH/W5VkWjnVSt1NmJxX2weHq9uXt+TC7ULPZ3msdjHFwY7RizBJbp7JLF2/eXYHHjLy6d
IGZt8X/PkcdDHOyvRrvMCGdhiGb9+Hb78hCvHqblN2C8Fy5Fm+sr5wY6OKpUJmJqa2Sga8Rlq5dw
xcUg/bqwXTyQzh5dj3VQ5vH1UFNj6BE70rIBBG5J+4MFh1QKfYlAfOEb2cp1PFc8EyuyVNnPKWgJ
/QaiNFBSw9wROLToyu7CDvPCkzy0vJpQi/+5zdPm/t5dbu/Iofi/HILV+PMLiQ3Q6iHOObts8T1c
vrSLOwSUF24vX/rnh8gbP/scOfTM8BCVpX1/jBIR5ZC5ot0WwpTEdgJxxkxiLKpAuXTQmN/tT+/L
n6FsrB2z55RZ5BCeUCq+PqRuBeDT8ouXwHJ2IP1iTypBspOubMlDv1h3PZhI0BRrhsquhChNtrmc
z/cvjxJDPJGplXmo3JrNpEp7YfUdflfC4XaZLqLt+UnkT0vh80XOA2pUQJhMqLTSC9wf0FfiSq91
nQEzAsJ12E1rIu3sueErkElIQOhJ5W/bOHTXYVuJa8uqS7J+pEPwCcD+IGnle1mqNbpSDaGZX+bO
ihQoREFdNEwrZfDhYNjwbxsrI9HeR6JIlafwgrp0tiU7+XXU9OLKdDUAsjEOEZO208roqmpjga9c
jkIN13ZiIJEUWbou++zSWXZ+ZfZuAVpu9o8zw4NtH9vC/VtQtJnIqFsEGxCJ6sZN0xROlew35+/0
0SiWsOHXAaYyENbTdNkfZSTd208Qj21GbFNL2m39BsvK39ndWH7Yb1MSmN0ilCJYmPZHmWol0a0x
Mzdt69ZfSydXdmllyWc0MJfMnYdfIkNRpadLyqrMMnvordATPxNh4pubMRComBn5C/WHbu1MZvd0
/t6dGgr4HP5vajfHdsUiG50iMkiyn7TAWotKTrBdI20T6rBxzw919JjoRLF+037lcc214f0bGOv5
VPpRSAqFsK315JCbRmXqUr//cGqBY4h1j29v9ligdzj86pqOcA30HZ7wNf13XmrUXuvUjH6nvsu0
NjWifHab3k1X569uv2zDa84+h8ONZVE8Uk1jPvl8nqFRXqoVfQF/i/cTqwal5/ottRKZbHJExa+t
JepvEXstGvvIOy6tD4eT2+yYELAowTpQzqAavj96hl2w7MHTeRrQN3yfQaFZ3tAUQi5FnahPeu8G
2oVV//BO0y+j6EcJ3qDHiHPm4IodeuYUxRR7SwECni9K6bfSllTGamFcTw6Y1YBwFO/8bT58ifDn
cMDU+NdM7qTFsH+hVuZPGY2xwstypNOwuYvbqgijCybew6/izygzHXHuoSMdOVgrNBLbRj7Awqva
BgZ2RliynVrEJDaD8pdfBUNhbOLl4YNgBT7cPAS9pY2DwwXZtUumOnUgtMtEy56/bScuaCYvMhWT
SiZoc+7fNgJsBkFSSunJXC/YJDWk9G4CMir0VVUxD/1zbvofN+3Hw7Gmg5TA0GdybjgsJHZO4Q+J
3g6eVFE8FjD4rlEbo+qE2vRXIC6+Oz449ukW7yGrOlym/StD4NUWoWWPHgmeNSIzYjvQjA0XttLH
rx2ftUNBnoK/hUHsYP+lYPYOyBgePXLllU2LYdBTqvzH+Yd0YhDczSwXroFW66hD3tAFppEXS68s
tIlY1gJPThyF3e/zwxzNFdwtmvAWeggai2Bv9u9YAU20oo4pPYV38l6gfrzR1bq6LcdZyT8O48f5
8Q62x/MTQuxlsQNgnaYjfPgxWWkZdJCXPRt51yOiKFL/jAR8bJZVK+jzyaotW7DlpMRdtUZUXHh0
J95FSr/CwKI+G/IPzfAJ8yWQuV56jRUp6znpGFxZqA7kpNv9l/OXeuIJYiJm4RZMiWA1Ds9Bo0q6
EH57L8ijBKlvSiiQizLRuDD1nromeL0014TK2//HOvbpfOoDqKaR744ebNT8nTsqGgJBmkjbFgxW
XJ2/qsPj8OzIm8lBMyn1T+f74I2h0kYEgJEqXh9Iw9mEqV05D6oSFF/zQFHupilHTBVnrvMifcd5
yus5EqYKVUk6UJe68YXZWTt6gzEKQniElgIphGc6P4ZPl09dOTZjqapewH3o6eoOvbtVBCmhGx0q
f72q2tFq1pHOpnfF9K5qmyS0iQsxCUUQW9ARbb5JLYGbJlOmOCULqlW+YtgaH3SaIPHq/P07+gD4
uShfOHXMsAT0YPs/d7BF3IH7Gj3iK8TP3FdUuQz1jsSNWreupR7EGzej19IJKda6OsoLs/HRQj2P
jzKCNwbdAtqT/fFF25WWmVWjB93eB3bimuTr9dHWyLL6ze/N6Cbn2i+8NEevKINSuaEcbOHbZbLZ
H5QoarrZuTJ6ERqG7yQ5krQaJJi74VHkzXRhFT05Gr0re8ZYU7ee//zTG1HKZKh72yJPkDCHKxGL
BkNJUxHVFOqXCB+nbicyN6ZOAHHH/SQ+e192kA+8tKVu23HkYpoeo85zi0iuC6EP60GI4JJs86Af
zEo331FWB9ZvrJmICvevMYQBOYlmGL2paOsFCRppt9Vb1IsGvlhzGau5R5trU5YieVUDSU7YYJND
bCRLI6QHQ2snutU4tgDGTYNWv7AxO/VNsg10UBfDfWSXtv/rlEgoKQYb1RtNkk0ItRhf0i5QSNxq
Yf8banrp5HLqMWCrwuvOFmquW+wP6IuYOFSZqZ6VkiOTZLl7C1e2+FKaVbDuasNEK24rF5rdJwdl
IqS4Cemd/cb+oGoK+8IK9cmrUpniVYnNem31evWsR3X4FBpqiLCxLIxL2OwT7zfFC5qy8x6fIu1B
5WuokNzYWP68SLqluUxCt1HWCMydnzYP9/X8fHXiIundsNGxYciwUzhYsJXBReAgxOiFiarwFrUp
ZgJafXcybPI1v4OEPPLq/nYjN69j7BihWSDVOBII24TupkZt4xejLlrO3quqWqoyJkfj/OUdLdJ/
BmI2nm8kAuiDZ+hgcjVSKspeFpNhx4Eq8dJBvYQ7OzXK7J2fe8+IxQ5LyGrli0FrC81rp7roVxaB
eGTRCgsjwPnL+UOL+1xkmTcAKBWo2UGr5Fx08OXlduoqfqJoRBSjmllP9dhVqxKN6YSNer59GnXg
F/AWsCzl1EZEo9agkPE/1oI8D0no80LF+BN5kRNZ9YWfd+o+sENHB83bi0Ninjc+zcw+8cxllJUa
7SSndFdFnFjNxjZDBFDn78OpT+TzQAePlbNq6o8GA1n5kAdYbisyDEC5pE+E4BrThcs6Ou4zxZks
1zMAg03Y4QdZVW1XyCRn9lEUAQPDUF7tuNWvmmHInjOrIW+11rH5ZQahb+cv9MR2ArkEnBrdYJPp
Hq4Doy9xywjmgjFz8xfLQduNksEdnlgXTKzjLSFbAXjvneGCox37FLnf+V9w4plyvOPaZ5UncuqD
Zyr0ApQABi3PxhRZ4NhrMOpGXVO6F4wiJwaaNTjMQ6QlISI7WNYRyE9JnrTCUwPLXBFiNawaxMx/
v3RxQmGHxNqK3PIwAaMxoHS5gy88spFsavfIKlxC3aPsg4mI7JsGjNbb+Tt44mUlcQBPAl+GSQPt
4MJ0wtzKKkyFVyhSrOpANGtjHNUdR0D/wvnnxMIMLJjXn50yZ/LDdZKdkYNoRTMpQ7ftd3C0+YPh
+gr03iorCblGnt5d2Psd9oPmrYrLoeFPwgNl2cO6r1XU5ahpgell+lSJDegKjLaAK5OHWoNoQgZ3
+QTLpPtttgbkbHuKNLKSU7tYnb/NOFqYXg4mR07TlBvZJ4C3PDzsUoRHDTzFtte3nRsDLmQ3smm1
tnpU1MC07zS1NvKtY5U0lKPOJT8sGXTrow2g5m/0pJ2NuT1pZGs7Iq00Jhu3wFMYcsaKYtykC0y+
tKURNLZf8z+GeGKWyW4KehNOoJpP/jPst/RVU6LsDtVlU70ZU1Ibnptow31mC4mBu0E7uuopbNlb
xDV+uVHSmLDQUVdMeR0i6nSWk1mbcun2o4iXmE21n3Xdt7/ZgFaYGHRLATso9eRrhYhJ4QVuhVhH
aVM8wVs1xSJuFLzfZdOIfl3orfnRu44cccT7LSDpXOOWyFFx3zo3EwP4myGpVwm8AGcz8GUQe97H
Q73MEsMnhbXti6cYZI+/EgbwD5AA4D3o71dNCiw8czWcv47uk0ZtDt81uDEtQZNdfdtLi6BrO7Tq
73HJBn2ZUut6b0hBJQktQ4++ql1r/Nr2ZfdStnkeL4xm0l5Qeyq/xlo3P5ymNattAwP40XZTgoIT
TEsGxExEsys/4WTHNnywjMdUs+sAEZLuP6KEVkCUTa370DYlsapaHvgfYd4OYtHHfnnXqn4vPK6p
/1J0neXf21CJg4Vl47Bfp0Wd3XW5BtUxo56FB5B02HoN6yv7LudInS04zPTLIC0tWfuVxN+s9iMG
Y/4OOLZaAzvTwi364QQaNFOjKvP8migb6JpiGqpwERQY81gNO53o1o4ftGmywKk2Uc6p9FGdJGHE
WV6BX7H7AXEn4i/Vn63oY79sdVWSGm30SYM1ONS9pC4LdYuEuPDh8GUN+ciVVBOsvonxUViB5cI/
1KRYYn7psx12jPR9yLrhgy3kRCBr4sTwqXRgm5Ze1camdgb/R0CawA/TaDNtU9SEIROrqyr5uhgd
5U0JVLtZJU1aP5ZsI9hFdCo/g/cswP7YIuawFEMSzqUO9NlkOmQmCTOt/vu/+mSQQxNXBstnM//V
I9VPnNVRecmBdWKddlnn0AtxEnVm1dHe9gO3g1uBQzQ9UxqYjqC8VMk6QU//VqOe7xaBVefAlbBi
Lvy+9S8d/U9NP3+gRtTb4Kcf0iAzaAa5VEvda5kmkbQIB1s5aInz09yJDTun3vn6OB7OgN39ixxg
LeBxzHRPb+CsjAv2B6z8jtrBzVFZQdNlZ6TiRyjGpvh9fuhTqwvLM30xQgLmVXR/aHz7wbxV0L0x
jauMtGdr3DaGOj1ZpSO2Q2N/Oz/e8aWSuUUnkboPp03In/vj+VhxFS2UljfN8nL8nAppb24lSzyF
yWTZC6WxpmETAlG+VGM4fpWQx1IDm82k9MsO12yaTlqEhj2+KuFCu+uiFcaPIMITjmxTOqAgCpF3
6w70kFyQ5+heOnueKMNRuKVVNx9aOJsdHlzaMbTNkZTiKzuyw8DrbQfPcB7lRYXVj332uuVIpy1q
JWoMjz5AqWx6szZwHjdq+8VUc5Ti55/G8TaGVh41LdQCbIF5DfafRqJElTGkUXJV1Q19aLep3eux
0axdX0fO+/mxjt80xuJbdmmzYXU4dFKUgVXlhZomV+Q5d+vQiJI1aNjuNsTNvSGgL7xwbcdvGmcW
JAPccirX8Nr2r63vI9OJAB97TkSoJIogGCrWlN0a8aht8VJokC/JXDh/kSdu6FwgRIDNNSLHOBjU
UIc52MVwPWbu9I6FvFlMoz2tg079Ox78XE5CpMmEwTsB9fuocVIHoS1aMqM8Qiv0jUKo666NyUs9
f0EnnhrOHL4ayrV0sg/3X5o/cVgoO0Q5aqywhPjKcxPKfg3/QfKVauGFKoKu81j2N3zs5Omn0Rvk
U6Eav//Y4mEy5MCpjdqwjgeCfFamP+oZRnU94Lt5LKpc2leyhdiylJrv+1t4TOF9I2vxEClmAeMM
EDSGfL9WXnzYAMH/Ju28etw2vr//igiwl1uJ0oq7XvcS54Zw7Ji9Dvurfz6zufhbFCFifw9iBEYu
MuKUM2fO+RZfE0YBDFE3SwsEY7L0D6K2ug8p3O7wrVPO5vcunL0vS0QqtDN9G/sBIACvPVp3wHDX
3exk1kktrS68TKqORWaHQgrOyB4bCD9RdMhfv/2gnABx8CTp5MYLUBGuVy8gfy4QjNz54Ja4UZ+o
GrefTSSTlFc/I19AwkgU62g4E1evl6qZNUyDYy28dIUgvYwG+3tvF+0OqeH2CpajAN8AakRfZt2T
8VpGyPM5vFS2EpOMZEbaf1EnPGd2Btq4H0A2I6MujR5kQLz+nMxBLsk26/ACZ99ZfNJlnezPFcdW
9IV1aEN7PNUuYgrYiqCtdf+cbW0UWQ7g+cq2Rw32evCcerEyCD28IG6XfCYj6vS/stQov+hKa9af
Xz8YpUEeebxhAYytqpHo2kQjmiHKRWk7JEebFPh/1TRqMGiInt8fayOAsPGp79LnJcu4gd1MS5mZ
2qxcIgz3/HzoOl+N9PHctfM/M8fj9VGfZgW4TyppNHzX7WRL7brJKzTlQms8fqfjHOvbi52/EZmU
9qoHJWi1wt7ZObcVHXAqlPS53inn3KicdkPcTdzdykWvC1s9RIUah+hVaMI69baYwOEVo+0djKQc
fyh66D7oQszmq0vbmH+CqQA0AwGKKuz1DsqQqCssu0f6Eb1F7RJXIcCwIbLG8Wzkw6z6i4cVxdEN
5/bT/SXeOqFQGsz/qklgZ65H5ijGQy8K2Nbwnp6KdEHriOfszvdtjQJBmM6sTFcpmV6PIpR6sVq3
YmWRYHVwvQsVwy97hNJ3BtrasVIVF2qEBHesEwd78MzMCjGUzh2qSanX1UcvGX5hGw0VMkIt9P7s
bZ18jgVEWHCbUlf2+rs6hN7yGjV6EDHC9E2jErSfEIac0+F/OBz00GXvFVgaW2W1RVwLHKre5+Gl
zzrgYb2b9h/UuDBBMhZ9ASLVrPm8tPG81wcB4ilWHFJzGAzGamCIU1icLnxjH3bdhbJsfli0xf6S
D9RnKLaWp1fPKXPJfQv9WkdJf7VXrJyiunxMXnLNmhBQQJNyjl2D4qPYc1PY2JZS2dikhkzf4yat
pZWPpxdWv5caW9G3uV7Gj709pA+v/yBSMJI+oIvs/dUHQZbRRvTcyIqyfHpyRdqdokaL/vUiq/Tv
D7WSGnpJLLkbJPmfkIbexuoq0vHIRqEx9S6pJ6rApL5ynmY9lY9vG23KEJoa2m7wX6IelJ5AtqvG
pfZbayzRQ5gr7k79c+Nahg1KBgAsjpt5/WzLKWwUmC9x/4s6o1HoVvVD1bfDY0QdDVu5KD8lSIhK
STTldX6p/00FQvYcSnlebqiHCfAxpy8Ym15LmyIYOgGHcksTVK6NvM+eJ91GKOB1RBBgocka16uc
GEndl4ZFtqh4dRDbk+H6bInx/VhjPrUTdzbCHM7BZPX8WyohyB/zR2NnDBdvdAeWeXGAUmsT0u1k
PMYhBHxxELm6p0W9UVQmM6UzCEhZ5591Lmwrw5iXVuddRL50y6HodGi4vY7GxGkO1VY525DN0yfK
/CjJFZEYqlNcGklDPXSCYr+zy+WJWb0z+CnUIvBg4aG4DhHpaAozdc3wIlI8344eRZjmsa2KKn7X
Vi3lVoTn3PAUYj4y+UqeZU9DkU7/2rPd/xXXbtUhyYBRCN7OSapxL2hF8aB2vfM4U1YfD304NuFO
VNtaMZldvJTmZWfyesXKMIkmpAjCi5e27b+I6yff1SyrpMZaPiOYMVh7GgC3Z4+nGJ1y+ajgSbsO
BQ7n3Iq1wgUUsCDeZopB+x5aYaP6oCvy7iRqZI19QDnmp0UIT9/ZorexFdF9WmRcHYiN3Tw+e0ug
0430E3mV0XrHKbJT55xNAPx27qftgaQdDTAbgs3qfsK1CtG5yHUuDaoxD0qcl0HfmdPO59webz6H
WwLAGsUW9tz1+ok8grpcCUZB9/CsLZCHi7aMz+AS96RHNj+IJxDkJ+CIAB+vh4pxUY3BKTuXPARE
48EPuNT6sOewvvlBpBEUDolbZGXXowCyVRcx284ldtrSF57WHNtBNQJHaV+fJTF3PKUpRmKLewOA
xQDWSib8xy4doeLolrhk1B4i5suMJuT90LD5VShw0W/CkgEG3fVXlYWkwYJIvOAJ9U0DLAQQexQP
blbvSUTcHmiJsEJFiJyZbuw6ZU8sUIaLPTkAu6ouSLTSxSg8wxrNK3W4Tob16gDCN/E4kg4JwMnW
tZUwNvQSdJF7KStbfazUEF2ZfBGn0hDDUbPHvZC/8X3sdgRUXFfnz5oHUWZlTOLQET6cVH3f0+r+
wLutEW/CYrB+qmGV6jsvsY21017w7AD2JEtptXbRiGpOr9TuJVZ6qfOLeyEdfMef63lPaWJrKBaO
5IBUE3vW1eZ3OszlFICSl6Vc3MfY6oRPC2jySxMG//0duXGaqRpKKThSIJkCXu/IzGsMu+PSuRgY
Tx66VmT+1Crjzr7fWq0/Rnm5v/9ICAwtBceL++yFowH40tNnen7z8Hl2k+4yFbb9P+xGNj0VcbRl
ZNJz/VUj6dtMN5e1qhYE0dHt/jDb03yIpqo8m2aKWO79adxcMQqmKI6T9dyUFhV3cKjxVe7FGcLo
5AivP9sA8uhy4QN3fyi5ItfZBUVguK+yjU4VeG1C1VupICEomctWRYkB1wU/M9mRWbFkmCgY6qV2
6T43MBV8BHT1X/eH38jhGR94AlUQwHX0W67ntquWLMZg1r2MTmrWl0SLsn+9ZunR/E1cJ5ca/qJ6
PzdZOz7gdeQ0JECG+FQgifpYUyKj2zzGabEzKxvpBLEAhCc8FzBV65yrbBFjbSfDoe5kzcjc2pX2
nLah86PHR3c80nb2UH0yhv631li0gO9PirmxJnS5ILpQYoNJuNpvhYRGNx4Jr90qwp9yJFqgESvB
/VG2NhmbywA3BjWS/8H1zMeRYyIbSdvByZr5bYtn7ykdZtd3p/rn/ZE2EmpJzuamemEs8V64Hqrj
SC0UeNwLkIfh3VgC1jhq9Dns41Tm9ncTUwCs1rxoDFTErr+gu0+3t1P2mkgb8wpFEjk8eno8KNYt
gt5IDAg2s3fBhTJ722f1cBjm8tXQfOSJVC4TulXIWvAivP7Y1jYzfUQa8xKWaRK+VEdAYc9ul+9E
iduHAQMh+EWDjRL6TZYWF5HEVaB0AsmgCn1koI3Gb/M2+5rnoZ08jmnePBtap+4V7zfir87rnq+D
x3nb+ZhbOu9llbM/80x70zHbjxMuSc9m1HYIV7j2w/+wfyTeEGgfs0rf+XpKnUonR8w0qiSmMXzP
3LB+tkXs0iOhdxBj5nWyEnJU6K7eg8Ac4zxq3d7m2fpo2gfsH+QBTH3dFZzMbllEQherb63s+4RL
q/dgO0XqHeoSAZMT/2HJTvc/fOOIkoIjl0DDnXt1ffFQ9hiNwuOiczunR1M2xja08upziuvH/zAU
Y1G6kWGYLPl6ig1r7tHxjLnjADJ8yRPP/FcQnC3cPSwEzO9/10Z4Bav6f4PJg/rHBa6q41RaM68Y
GyF3/DHIwr/3Sy6CCfhYeYgxIXwP2MN1DhUI4elyf/StMMBzQzb2cX+7MRTT6T1inKG4F4waqrcJ
SrFvYAroO9WgrbXjDSUDDRo2rOHqGzPyibqfCa+z1Z5MQyogz7aJUQ9qL6//ICqltJABinJdrSK5
GUfLouZkXRixNkEWLth843D7P4wCBFO+rmUj9wYU0KVw7MrMvsR5ET8sWYGyXtLUO/twg3KDCwJt
QdJiZK0pn1/PGwVs7EHswr5UTV7DtdPEx9lQMAEeTGp6ZmYfkRVFy1ufEl/UITouUN3eAB6jaWn2
io/RknZwnKZ9W6RRhYlKau2s7Cru2vSYKU7DM+OpQH1//TpuZhP3Fx4hQSqG7n2U5sZ57pfqC06V
zRsXNQ8sfNWdK3RzTFlUpXxL+2K9m5K5EqYWjmOAzUhd+C26V0/kBZ2fTCrlp9pUUdCiAAkS8v7e
WoU9PpYnA/K+8A5hW9xsY4ypyyxLJ7mtrPithzLGMTeH/FdV9NW/Rlqzre8PuDqd/w0IFZZKHwTI
G8AqKrn9GOuiCWqsMoMl1MZDkSVih9m1PQpFWsnsApywOjIa95eiYMEVFNWUx6iSa+4HL7X1nY9Z
BYH/PkZSG6QaxO2yaVFswdTu2qBFxh+/vxljXht/gtGPjWj4fX/mNgajagnrHQUEag/rtBFlxBkd
17gLvLhTnro47c/xFBZvZ7VOdo7A6tUgvwstHpIpCcrhhlof0tFCIqcORVDXoul+4ftFcUPv5/xt
WefV9DAkrTU8lpgrvIc7kr+dZ23sduZ2Ywmpe3P8ZHglTZdH5o9LxG4rKm5tJAJaYP0bKpoLnX01
/Pr6SQXn4aFmjAMx/eHrUdwErHsCsiSIYb6fgc7+wBEY4wqz3ut5bZw0ebapgUn1eK7H65EmvL9j
bXLaAE1j9aGf3CjF7cQcyoNIhv6h87TulWQfuYwgFlxQOUgooeG+OgV1FXWT0VpdQFF7eo8pHs9Z
e/Ge9MaMzvfncf0GeBmLphrPKa5EnrSrzzMbjxw4t/oA5EtTPJpVjKtIgSse4E2vNR+F1Vb/ltmM
EkkGSZc4qH7Wo7baiWcbh4QNA5OAn4Aa9xqCX+jGpDf60gWUQJbPbRTiz+EmQoHjYOyRCjZWlAmG
OyvlGm677Q5aJ/hNJX2QoKb6pIy19SVs+qK7WII3xFFg17pX67kdUprMEzqp3YPrWn+em8/oRCYp
1q/tWJ0myz7ZWi58tc69YzmmiX9/VW/PIMMhiI30NurzSJZe79llJMmKOxf5Ny3ugw65hAeFb90Z
5XbNGAWpDiB5VMw57dej5GVfUdwM2wAb6AW3P0Vag3mQqbR+j0S0HoqVghhP65mbh7f3+lGsoGkc
eyhYB7A8m0chdTTRwKjOFHXbnfi1ORSHXRI7eUutwzUkpaVo2xw5UmzKLmbZ/5WMNWrwhvHKegKV
Kz7qj5HkpvkjUmqz4WVZV6kB7o3jeexxXDMVc4+otL4T5Cgu6gjoq1LIv6mxD6AVuSl6LdDIRhDy
tOyv1JvoPwLYPg2dlp6qQfeeyfzBDWhz/ToGj/xIdFdlw04yj+GAXX9kpmVAArJaDfQxFI+l4vYQ
gpe9xuf6fMlRqKgDmORJxvN7tRWhbNtmQmQJSmgLfgt+BnLDMvrlknhHq7SanYt2fcDkeP/lKBj4
kkbo11/VLwrZEDzuYIlydThSlEv/alvHfZ1PtSxuIlkAiwYgAsYJNzfBgF3RrJS2HmRdD443DNOl
CTCzGbVHTBysPQWwjc/ipckEupQRbkvSVtXYChh8I6gHC8ZLk6ZvWFwnuB+dVsa2/30VJGbozEBW
JMn0evZ0SDWci8YMOPHC+4qDcTwHsVmJz02tuDPcgRh8XJhH8bk0xfzVwD9b57pdJvsQmdqgY8+X
aPG5c3tHqpio7YW9rQG0o/eJiO4S4+zaE1YxV5qH5kPVlp2CS1tkv19oqxanJVcM82yPWeJ9nzx1
Fn/HdLcMHKFoPZ/tZYyVxylUs/7YWQv68lMOyvtQCC/Zc8XZiDaUTngbAjPmbK6rUlOkh/2S5XoQ
q24aLCka9amSV0GkYap2f9o3zoisWsvSlMcjd12eT9M2bZRxXgJ1iodvWFx0wYQdnt+bff3vNA9/
3x9O3jF/VLDl1kWNiwomqagUTJFf/kd0c9uxLxeV4Vrs6VQUiYrfoTO4X6LarBDxnvR3epYVQV2Y
xs699JL83QxNwYTUEJTiDYq1yKNUNE2/MJ99ZD3VpZn8lfel9xFGkxVUbuRC9oj76B3iMc1fetE3
ZzF49ucmrPRvYzcU74Yeye/787Gx0oiPSOQUcFTCxyrRKib4cElmLjwDhIVEWyceZw26ehZVe6ST
7aFQCVB5BhMPV1OPJn49DorNSneq8QyJCb8yKymfKyXZYzlvDsV3UTTiuQY843qVi0FvUrvktozj
BiJfPEydj6YXxj5K1u305jY2sCHfT4iR0je7wdc2MylIKtwl6HExzb5G5HZfJhhRzz0mEMVPXZ+V
nctrc0QJPCUKgyVfP+9jpUBzOyuXQBtr5yMyapaPPbOK72E0oIIS7cGF5B5Yb1y64bBLeNFLSs31
bIpBwZ0w6+YgiyOsGXRQ0UONT7A3NMU74UQ/gY/ar8y85TnV2ZMEYjKeG/igF8dI9EUWAbh0qo9R
76pHYTQIyYx58v85lLx+/ggJXWWEVTS4c7Dobpqcym4ePxRZi1WhkqsQRO8fuM3JhLcB5psO8k1O
YBYh/JiJyfTEqD2NeZ0/9Gae/0Ya1L5ES11/VUlOdvbo1nnQabRid0HQuwG8pJkq6rGv5sCqKvXt
1MX5Q1e3yYN80u3kIFsB9kXWhdcmwPb1KU8xta4IalPAnRUeNHyTgCLBvkQLUedRQfbTC5zEy9DR
d6o0eyPLY/PnOqKzkipzyUfSUz42haOcFG82z+pUehdz0vpfQ4zryaG1q3Jn6LUE7Mu1AvaAlz9N
OKkseT12Y9VD3+GaGeC/iVL1AsII6EEyJ4MP/DV14XQkMU10nkXj0Qb0G2AtEkNstEMPq1DF1Q6q
2ZgxEBDpNajpCCse9HkKcbq0Gpq5uOiM1bt+HKr8dH9Dbu0NqkCkdHARbtEuRVyE2lxgdNDkbn4e
PcXx6yWnl7qo7s7e3wpcJBSQYLjteXWuwrI6mHZujjjuDG0zn6MqFhdvmCqQ8/PyBuX++eH+p22d
NancAYmRAW/axQXVryjCyywYvNDTz2Zv9M/FCBzvPaoeuhsUoYLSuZaJ7uP9gY2NlFXKsABr4Kon
U17lknbEPaei7htUyoQXLvIW5o/WU5M06JzGbR8kcsY90/LLktPYZvFypmltzZgxTNZfaKmo5Tu7
bfH+BC5QZ4ewMkfXr1HziY7ukonsTB8+xrG4GdIvxSL1pIYS8ZOzWsdt9JjgIPolbQZ1qfBPtRXe
iV5v/t1FmVcfezXrfoJUXCofYQ2kRkpUXT/PKJrgfOY20wRfFqvkJ1WluVO+fgdQrbW4ErlNbomn
U1piwSujA+el6o9WrWECk2bx+LdRq2l+Fn2fNOf7i7Gx6yRmhj8oZsvNcH02a7Uhs+wUKvCVirgn
bOeZbUdkOCFHGWpHEeNovpPsbY8JDYVuHB2ANTK8jagOSywLx9xBpXHW7MLviA1nQBnTp0H1djbc
xn6jO8VVSXZLlXX9dnFKyxjCsJqCqFhMXmSdqidHayzsvWbcxpEyqU3TJZFwB2CM15NJK9xIZjQ2
A9MSTfxGzVWUIWNRqBCypjGL8EtfljepmNMf91dxI0xJgVsoj3zkrfjsMqYCCm47B9hkwW2N7WT2
TnZIi/c0wA14HVlCxnNOLnVxoJM2OZ2chj/uErOY6hkNwDlouqV/LEmLNd9MFH3ynW4x9JNt5Htx
eOP6ooWBkBJdRlnkWQVHt4qjzoibJRiH1iufu6xSW3QJMhs0W/HDVpRnlOQMbLfcbk+LQ0ajVYIn
2dAy/dcwvl1XdufZQSuF52lATGkuBP/8VMD+eWxdjCzyzDRRVNERTm9TBQTN0LQ7s721tpJKKMGC
UKrW0ZIScEFyrhEVuvKDO41FAI/1n6XLi50LYS1W9rKukkQlaz/0qtbZSaZZ9VhGDetKmqS/i1OL
omrSOkrp97R6HVDZS1E/G04PeLyPtfLvRjQ4Xgyt+1UtSiNHZcHz/uEUNPZjgsZDF+SmSx3p/mbf
OM5cV+CTwctLCMpq+9lR3znAw5cAQaLcR5OvPxlC35Nue9EWX627pBK/MG6pcq+zFkXXKu7jhCIc
t37+EA5FXz+Jxose+8qacLgfxtY4pomGeblZLVBOonL5Th23Wo7dlIkfXpMP5YPqJLF1cZxW+yXU
ULePMZov3UEsutMdzbBRyoe8HkVDnECi4hQWc1wcU89LnX9suJ0YLFPX1594H+bzxRXNGPkwwrLx
0CaFEyLqheuRnyRZnR/SjmD9Zpjn9J/JjOsPGBpHv/XaLjo/HLVIPVSho/bHBrK7diyGoX00IhVn
rkKxZwQV6lHH6VYU5ff767XmwMt9hbSmBJ9usg5yGNiJfNXzjO4T/SexpR7/7Y24/qYnpDnvVWD5
vHmTwR6fmn5aMAhgYeIjhbT5t9O2yh4mbeNIUdHnKFGfIyldA1BcrXbtvNHMwKhUXUFPQvvCK998
35XcP/c/fuOu401IvwtQPahfSwa2P2Kl6rXlWCHlGGArbLs+XKjGfHRTx0HrsAvD5SNthvj1DxrK
KNQg0VVnyHWwjJZET6zJNALLA8F5IW2A4TnqfTT9NZMM7HXbNm49APQv6grypb9OIWLQ4Ka5aEZQ
GJUdGID4HuDmkL6jo/8ti4zxXKj1h/vTunEfsJ8oHoObImKt1TN4OjpDV8YmXW0wd4fYyXVxBF06
vkdVi+y5GShTRUv25C1mNF7uD74RgNC1QsoVxXBCsrda07FYRGVGuR0MlK1OapQUD1kyza8Pc6jI
o5BPpxRpeUf+ij92zpjo9pLNpR1kvTUeIt3JMfDS0p0X6cZRkIBVsCi8b+iu69ejpJ3lhSYJWTBV
auoD1E7fGAVqv4DT9dP9abvpWxIHeAPiYgvTGtWul3fBH1/U6miDJYphB+3gGL4KdfWN6XbJKVGs
BWyPAwwYE7S/zH4w/FhxU38xBmNnVjfOo0ScsHL/4YFXs2rXtip1npzAmu3qW55a3Uen0cJz5Y7W
t1l40V5jeOurEbeH6YkfF9KqrvxFf3y1K3K7bj10ksl2y89qaRUPEUJ3B5STaqCZlXJsZ08cs3GC
FRIl4zFsFse/P/WbX+2S5ZMi8mPWxyWb1XmK0QwMzAJDUihfjJLakuMUDj7Kl7tqvxtHxFMpWkME
kCC4m8L1kOZ2GvZOYIRF6h6mzstOTWuWfueOzcmpTUwvscr8CPAh9xVXFUdEqhR/Bhd9GCj5+uOg
uw+J7TZf78/E1g+j7vkiCgPEay26j68tVW5VsTi7rvkReX6c+/oh2il5bIREZvr/RllFCEuKjiRq
YgdqpkUnrr2/Xa/Tv02j+WMo9elRjJ2xc5Bfuv6rfIWLho41nV3oAmvF4N5RSNldbtm6LXrlUDvS
TqMqp/o9fkwiOnSVZ1XYglVifleKWFTPcR1m/bOewj98kyGM8b3rqvmCfUU4fE9yxVTem3qJTduM
nRMmiCC18DYsYgVK9DhmH9FGsH+LTB/sI/XRaHpApnb6Sg9HQUQI2rkVxDU8Xz8BsfKAfa+W+Iba
L8WRJlU3+lWbaiGOsrEVfnTDCVxSZci6YmRPeB2K0U6jgwDJudfC3TyQyC2Q3/6H1l6FPCw5kymN
hE0pDATzOU1J3h7aBmMVnBgQajwIQI0KbnSJc9HsftaPoR4RnCwnDvfwuBvhV7Z2kCjCrwsOtHod
HLyk16ounu0AK4/klNoRGtwprkjc3OpODNi4MhmKyrgFu1V2DK+HyqwMgywAg8EQJfGvzBqng1vU
4lRE7fxc2NqEBFo+P9LSt3bqGltnTqIaaJYRFGi+rkYuGiD482IHYhmWU2khAAFefq9XtjWV9EB5
JUqCJ62k61HsfJklz8EKxmXK/wH3WhDZUuNbFsdf7seQrZGIbB59KonCX9//3dzlhmEU3MwebKos
S6ofoJyN56QDTnF/qK1AQq0Y7oRMVmkEXn+UUoatU9fsj2JyjMfIUprPNsYhbxIe3W/0abT+Rq9g
J7fa/DxeVzzyX2Cjq4mM0snI0oSJdFBYc04KSVhxTKyhPhlqlu48DrYH412gUtMjTV4dRrNF0dLC
UCNISpjBdoNgTaRo6cXqa3PnANwOxbNV2m8CvSU9NlbbcE4SKzMHgrKn58tT085IzYbW8qlewL/f
X7bbHS9fyAb24BR0STVWQ1lmlRFUdSvAHFvF4oxLvsiFe74/youx8XXI12QY06TcKh+2zry9IQ7R
pE+NYERoy3uY6FroHyxEbuOnYipKXDxUr3+S++oXZrT6Rbhcq08ZJdLPorXVz54JrvDYFmmjDQcN
s5/4aMyTo/i9hjCcH4pOw30z7Nyvk2NjravFevl7SRL901DjzHAOK9ukQjmF4U87T2ngo7MdfdE1
pSreuC0X/CHtqT0e2sVQtKM7hPbPvM8s4yFp5+ynY01udnBjxfq3jQfjZ4snwbu0MN1/Oq9vqiNP
2AH21KDX6sFrHPEQe3XvfO6chRJXtizN8BG327R8yjAB+LCUFr494VAvv1ycKopLWCVoTM4jkKCj
Ojf659GeDTBIDSjfI8iuUkMpM8OZ28zL0ThEdZn+zDFQQ25zTrvZJ5aaz1mt2OrRKJpOfdRDpfiB
02qhHnrHxTI7t43e3rnGNx7LNN65wqUglkGFY3Ugkk5V5y7LjIAseBGsYO5F/6hNzG04ilwzn4fa
GMFRZKmOlB6imu5Dpjvje64s7RsGTfhc3d9lL84Mq10GcIZnpMZmhjiyqr0N3TBWJdAcUiasUhtT
nFKa9JfcoCLfPruz0536NjRxAaV1VSmm58dmnPp5axj0mJQMO9e6/Lzzo+Q0rH8UhXLcLaSsPhf5
dWBciqppp7zSAzOf+yw92K5SvknKNHTYbV70zVnAsFymMjGxNh3wMzgWnrpg/1UlXf5Y1MWUns2k
GPZO/hp0T7GDxxoAO2ibYPmokF7/MNpf4EznygymuKqGwJvDOj3l89h4z7On9j8WxcvmwyDQtDiG
fa92x4ZGli4OplCKr3rRTepFSRYd0zdHy1GEzLruB+35+V2daMOv+9O4EadQXQNyCKqa7GNtymE5
cyMUvTVolhfqp6yM1Ok4G/a8V0zzbldLGqMT4AGtyom5npShd6zOjWGJq2Ppfc+HSPXBtdTvDFLV
4oDNUSpVIcYcG2uRO9GhScNS2wEG3F6l3C6g/i2ZH6DLv1oYxdUbO8P9LbD4yyf2mnto1EIfDlUx
KdGpUWCz5cAid54CW1PMRUBXB3A8Gm+rYRN8Jh3RLRS/lkE/o2ycPvJw0HcO6cbdhvoCcABorlBr
13lCmKuVooauGdAFaBJ6N8L72Xt19AF9LjXduXc2PomHBqkkBWkp7bMKUWT1w1S2uRFUdWEFM3z6
D0uXRjt1781RJHcFxCq9+fW7uRndMs2c0QhIK6PHUPWGA4IVzY72oNx5qzgCcgO0HkQUG8XtVXAr
l84JjbEZgzIJQ++3N+p25sMrMBFjEhzA55Ke9c6YGzvRRKkMHhrJwW0/vIT+7zq4ewVaY4i/R1Wi
U4TSHJyhSnxklrM3c9VkO4v2omex+lKT5IfiB/wTqXhxfQYFQhhxMhlDMGRj2z4XegNWzmljeifA
mdr3TI+iB8iTYpmGtA49bttBQzuyRFwfU7ne57GOm8ZPigJL+WgSbfRuguf2ZUwW+lwSqPHs5E2p
n6IsrrXPcUTKcwCMj1CylhFwfxhxFWffa66qH0oXa9UFbWNXAOTSE+c8ordSHQuy6+hj7g6Fjdf3
YtQ7mdnW3L/woaCsSY2RVYvOiT2sTZuuC/Bimj+FCgLYCP+pDXCWTj9PqOY0/qQ148f7gXZjm8nW
HGh9+nMWyMHryY/LxsgwNOwDbRq993lkLUercp1jXeruB4JVt/OZMqqsF5saJb1IkNeUEeU0/FF0
ogTWk0ADJE+m2Powlpr4WVaYqI+xNZ3itlt+vgjRLqUod/bZxrHlbUkMwr9Int7VNkOXFCpZSw+0
N4VzMBu9e7BQvXy4P59b1ywjcIpkdJD29dcf2CxuOja1PQVj0mfVY4dkt7jYqaYHdj0iWZWWFfbB
jesqip/3dbw8WQI+6qdeC+kZDr0Rdr/aqK6KM4FuUN+H2L6C+0Ha/4uuzrG583s3th3Rkr6a5C7d
EorycUTBsk1p4qFVQHvYrt/PUItJBDoj6w9JG+ZBhWnLnsfk1rjSUJP3MLVd5DGup6lOjWRwl3AO
lMqpL3nfJR/MtpqOw5Bp77gmxTHO2+Tr/cXZ2OwvtXEqfwgtgSS9HnQYJpvVqafAcJfax7El8xt3
cE9TX30Nq8EN7g+3seMwUqE5y/0qBdlWR7otM9VEu3gOhOhRq3cGT48PZo324/1xtlJzerAy24Rk
gKaxnOw/DtViNbQDa28MLLDQ+D5GRvIDYWN1PMyUtsPTFLdmoCkNhk6iz5JPqhKb+sNgNtabiQbl
/OP+79lYW4eUBngqtwg8xtXPmVDVNt1cFUEykuAFVZ44H2r28UPX69UTOs9CP2l5XL2+0CIzRY6F
Idf2pt+zZJma0JKAUYj4/Qk13viQZ5G4DKQFp/ufuJE3OgQw7i3qOnRcVjtp9mbeqkktgmqRsvwR
StkY5nhHNU2682TU4YMWqt054SydY7daPt8ffqNUKDXo6SYRS6lRrAEd6QK2PdHrLkCgeAl9HWE4
91CKqUB2uC5UPJg9LQWpxG4/GUmOk0uXatE3Nbb1Pf+WjQwPRTqZwcIXBI2wiqsTr2wk4mHuTFk/
+zYYHftgKlKkH9G0dq/HvnGEieAwGDhXQNHW1yTvXaBbnYDbNVYg9rq4v/DM6g9eVYa+6NVy59m7
9XVoAUi9ZFb7Rn8zbvqqNry0C7pJeNWxaQ23eZiwi/0+uLHQd8z1Nm5HmrI8z7io2FprpSwa+rXo
7Rb5JYGjX69o3lFYWhX0qaacnWnuHifkvD40OTXE+zvK0okR1xcz5RaZNvOZske7WkbgLWlY5RCI
XMvKOKoDqbqvWVL1nzKGSgsM6sjbJXfHTx4m4+2hMt35G5LmyuiD4QupsrtuiEfcsriu34a1itm7
G46q342diA/10uA1Pntjq/nuQkXoJFDgS48iAiyDnlU1qYfEXBLrGBmh9rtAUK4/II0zOwcnrJ1P
Wi0UhDpFMb0Ne836nTmaEp+tia5BgKCn9rmKwsI8DG3ZA/QQ/SdvdFpswiFqpMewwzyCxZs77FWc
0RuOlBUywLyaGH0LVmJg63E4/q5iuw8DSHudc8R9GDnLtkV9AzmqJJvig1X0Qj9GTWy/km/OnFPg
9kj9pOYbD/XVVREOPN/tGJtl+A39Ua2K/KD5J7WMVXhU1m4tQCYhfyz2zXDy5vrjwsC7ly5QFNmX
ehi0H2FnGr+QhhiKc1+1o30sWjO7pHVcfcaYzqwfyaoG8+SFS7NnQ7A6Xi8/BDYS4hkSSXQDeKhM
fabzOdgXZUy7v7xYA/+mN9G7zCrjnZC9uo1fhgLrS75BLZ4cezXFKA3EdklRCBth9kIq1MWP4nZP
hW4Vn15GQVgWchxL6dzIOmHbNSYushaXOJ6dIBau7huYgyCrV5XvG3OIdx6jq7tWjifRK9y3ZLZc
fnKC/1hJylB1V9PEvTjD0j+FQ+yd2qVQ3jID03GyrBK/JPE/CIng6Ue3Figh77Z1E1WnvRC5CoMa
XR4esrLW/XFUrIveW8lOcWRjPsE4SVYo2SJV//VOjZehy5qYVUtq7wj9PvEHOM0PsSsymFtVtxcH
b0/G1Xir+czpA6ZDmjqXyE6SI2Vr/a1Tien/cXYezXEbaRj+RahCDldM4ICkqGArXlC2LCOHRgZ+
/T7NvWgwqEHRtVof1lvq6UaHL7wBRSqRXnau3K2hUM+FIIkZI3ix609XT07e4+9kX4o6LfwIi6X3
I8Wnz5Ud7kxqaxFJ6mEvECDJks/1SJ5hAA9zxygYq2Tww4ROd9O63dMyuukhpfjwcH9mq+jodVNK
oLDHs8mga2TgkBSKscAsDIzGcfIAVH35OS01rTpklTH+cO3Jy08EtG7kIyuvP3XZkAb3f8LGaZdg
bDYEIQl3yyoG7eJJRe/FjYK+brWTVSM2RgVOHO6PsnqvXydK8AV0ARI0rbDVbrH0PMmFMCJEbbr6
2ajj4Z3tLs47p7Ht5yiks31khbrIdzov2snc1+yF/w+OJriEDpO5O/Kr/3b0aTdEhTKVcRA7lSdQ
nsHnC/Vh4APPfTtiaaWJCsmGqQb45FtDG4ePVj6grD0oRV0dIQuaD81km8vZHvJG5qSp0z+Miutm
R8utm+iwUOfVD85oij3Luq2Fo90rmVDyv+uMpc+owdeWhxA/QW7sO7rinMM+jj/kydI9eoBRfDdr
1ZMzF+7OOyC/yertk0kn6ZI0ErlRrw6dKszdblIu9EvGo9cv+kNYWNORCGTc2YRb54DUmiMHKUp6
KV1/IYdDB/x0SYKyjzPvQeAwsByyps67H3Zo6D/cwdC+TzQmUj+JTfc5A9np7YSUW9MlHdKlfhhl
nnWBx8i9rqG+EweuNiUnz23C0wz5q53jZeeW2XiK4HwhnUX3WeohyNX4bT+mWRqp5pxg5EA7jCJZ
EmHLmfRKsxzigkjeH2yvG0+JGPt05xxuXHCQYWAak/WhDry+cPSR5NsYUHgw0EuFLTK4KTimoUJj
ruLffWqpOImdl2ljYU0uVa5T8hGZi1xPd4rJv7w0Uy54cn3ORVd+VvPic9G5w84X3FpXVpMAkCTE
udmwuWORCOhVeMnzhiBUVaBGLngHP4rRGUAlIWVfnianKvY04LZmiHuuzOPJ4m/qF7OqdX2Xj4id
513sHmk5lqpPGSk1fGdqlp1Ma+NKwJuGrwftXkrprNbT6ZWcpwR582aq9ejB6xzsj915cLtLlRKi
P1Rc978AVEZ/lErUzjtbaHN4FFRhKRgSwLnavZkyxBxXN7wQaimfNQCq1TFyWnrHLWHG9Ny7plVd
TDetmkAsUGK/3H9KNu6K/6MpQGjQkVlPHzRwpc1NGgdpMTjDP/j3dfFjxf4bjpDIMNqrXSctsdvL
+tjvI6upfc1r6z1xka1vzuqTewL7ubV+wXhFzKgscIinNnrK3T713RwJjs6Jip0DtIb1yweM2jP3
PwEzO3vNiK1KN88WxVEuDVIB0TuvBvV9pgkdl/4APzeoHHLvxO+V1qGKYqtF+9UrQIEcVD3KnTNQ
2iZ9cPDnfbQmRemfRkWZX6YePeGdrbm5KDI9o9Bh3WYpVjHW4KUjBfeusbf8vs6iHwowdfOAOlG1
15PcuszYhEidc5lSml29GkUW6lmYYYgTl4CkFUtUlm+68WIEkVFHfyWcnz3lgI1oiRdRCqKQe1JR
WkVLpGfdpEdqEpizVpzbGjWUZbT3cLa6/OWrp5dAheaSh8GI7LpeX5mZuyRT5VpELE0XF/+IKNOS
Jwocc+I3+pJNfmLokfc4d145PfSqsyhB1Y8WBHvMQtIg0o08/SpMmvj+3BjN+BSWQ/8Sj4ndHTpj
qK3DvKQA4soEdNyjnjp18ylBHc7+pRCFdf5Y1BNRDZZ71c4OWZdg5V5+PTSQZ1Efvzm+o6lNGfIF
SaB4ueEFmr04E6gTeoi+mGcvetenat0c9NCL1EO/tKxwYZmtfjYMJX+pvQyr1fsXytY3BYHDWQaJ
TpomN/Vvz7GtKa06GnYSaNRPgkTYNSV17GPuj7JxNIhrqLmCDQHUvy5cCKG7Q2O7SVA4VvqoEg5/
yLqlfnAoyXy/P9TmhIBH8gfs+U00tRRpkzQLS6xHYDqnVK8PNOmMnWXbeG3l380xl9hH8ufrZctV
kamoZCZB18OYVxyJ/BwbxOurGn/S2tS7d+hp1A//ZW4sogSA6TfKo/kyoEvScQD1SIsKH5qjkh4r
4eY7a7jxylkUFqX+AB8Ntd7r2YWj21Z2lKdBFsWkRMwRUcyE1n2NAl9JEc8L3aR+QWV2+GwWIn27
ARf5DhO0YC8hN7i+aCKx1JNJPZGLpiEt83QTyreoX8pGDS9l18WX++u6cZcyVSiPNIkpjqxf9TFu
oxq0ThwUVpeeF2yoLuZSG0B/4/mrOqV7EhYb4wHiA12HOgcwhPUN10nFLiqdUVBkbX2CK275SMeU
D2GdTBdVlP/hZbLlAwp/QdpSrJlxjjFGOVK5UTAPDf4DXV6fZ67yM3bFe2aIGyedoXgBTTQAvJto
kKs7HWORRUFrJx7GLLb+JNRaC+oxaYL7X21zKLjmbFXKoTeZxDKlGggqssNhxN14SRHCDEXkPipF
P74N8iDvbRtRE7TJgd7cKlotlVaMQ5/FwTJbc/k0tKHRgL4sLONYiwVH6zlO0/CbVXRL/PX+LF9V
WlbPIWxcsGIyFyX2lSHhbze0ZmVCt1BDp4kEF/wBZSiMgyfXq/5p4w44JOif6twvIjSOiLTP+aHD
a8U+O3YS5wc77fv5oBi1+XVopee36Hvnubf5H062lSYvEazVeCdI3fowED7BkHKo6O6tQpMML0zk
lQbvMgorolAfeReqQPkjmY+y87CsW1yvX0bmASpNCbqn662tmMjvIyIO9glbh5ekESaBcDXCG45A
Y4g4Po1FO51EmCRH0cTqQXRJv5PSblyXMkbFIBbMAOWdVVzUgkttUrWROt/18G9VTcNjO03mMXQX
8zCbyfjJtYpfIaT9nb2x8dYRUFCfQO2TlG/dX1xiq0qSCYHxDGnRSwj07YMDQGNvjVdNn/+vMSIL
1NqkL8a6fjXNdW9MKg6xhNtZ6dNiMcPjnHR9fNYLo/mO7UL6tSuU4avVDfwfzDQuyTUBEFZnZZGN
G4jVXny+fzA2LlGKdqgAAruWOcLqXOSoGcYoxePNhJjCu8SJln9tL1pQkZnpI4Fb/HZ/vI2vDICd
hWYBANmsu27x6ET05NBWHhv6Lp79r6Ml7+PGfici+2ujGX9VJfYI98eUO2d19mG2UZek84HA+jrM
aEd6Vk02YXgVGdX3FnbtQXVhtkWTQ5l2qf9RM9vcues2Ti9Hl8SCg8tk1wVn2yjijtAXcz8v/U6l
qTvAqUXbvFmanXMjv9B6dog4yj8c3xshBbux7ApMO0LqCcD2g9LpXQ9nJq0nH8qF6fqV3aGtV8Wa
+DtqljY8eEWjfLi/xFvTpfYm4dB0cG8uq6rJlSERFBS0WtEL38lU+6V1LLQjBrsDxv0fRuMdAVpE
zfkmELbaCQslk2IJuJ/8oFlV9KWx4vSQGIP4LxP7bSh5efz2bgyJMkRTMYSXpE3LB9Er3406Hc+z
lo3/4SRS0EFjVKO5f6O/W4wkGLDl8GgEihrUeqw+Lw2XgztX3cGd2j000uYnI+Zmb25BAWvDoJiW
i/ACoaNNAMDOan/S2674ZWiLvucItHUGyY3I2GiM3PbOklIVatvZeAvaluShTUmRvoAutbKjPs81
BZZU1+j6Igy6J4G+NVHCcISAueRlO/L6E3rGZI/xrHD83XQ4qSzIS1mB2zAqU5zevjGp4NFWdmB8
3MqdTok9uzE+m6KKljMsOI69GakXrQcq9PahgGZQITEhdHLRXM8Klr9aY4jmXDIEvz4UqhZx9mbn
MCy12HMM3LpiCJxoC8p2602kPTpemS0qjUEom84HoURIuYWm+hErOMQttW5s35FmtQFGxuP3kdbM
Xn699WoAarZQPJVs/XU/OTIzZQEiQGIYhyGSpCIs+/NC2eSXmkfhvwKSSHuMxtz4SrSQ75EFtzaQ
R6kBnAhzvylXevTwaDt4zsUp5uJ9V9jTuXZb26e4Y+3EIptDuXCECUbAGq2DBADBcWLR8L1U/RCe
m9RYjmJIske11f+DJxjevdTvGYhvuo4vDX0mt1IYqvXc5bm2jeHQYapyiEU6+UPW7G3YjU3E4knz
Bugjt82RyErLPgGvcpFuUy1eI9byWeCa01CJqqLvs5XxejWlbv0kiageZ71Nft0/MhuBHqAEnmRu
Wem0uToyc9TBQaowqtBryzk0bZcfh8LZwz5sfEIcZulTgrBAdH/dbjNcEJx6jD1YD8D7PP5fskyf
HtIms3cCm9fQdPX2E7ajcg68Xkcyb5UjxIWLDEnveZcBzarhYo1JZpR+R2/jbxHno/dVq/PQBfva
582vSOms52UykxetDo36y2LWtIjMoXbGl9EYlek8dmLOvyjjgGp61s2OdlCGKireFVpc/FHV9F38
tGmWF3toe+UwI8u1PA+1pv5BA7hrTgocjv5hmcP5Hy+tB6R8w1Y3zvo4C8hkY1sexrmLE0CKWmTJ
srM2HxssrePHeQz9xsu9b5ozztNHq5wgw+tGYmqXMmnzP7SljWy/xaR8OOpgw/5tTWiqfla3dXdI
i1JXLzPuDX8pldDDYxP1bCVXtPEnO3Pnya/tzCyDvBvEQJ/BrBM8ZrymPqh92mF4odImO2lFbS2+
W7vmS+rNafa1Aqmjnu7vwI1oGzYQyTangA24Pt5zM0CakmeOqpZyGMe0DhQj1fyitGBW6aX99kCJ
8STQydAgqq7PeEIIGlojdsjWqDofK08rHrsaow/ktXbO1tau5w6EVoDOB5A6+e9/i5O6QUkE+r1R
EFtmVp2dvowidOMikP16kqJ0cH8hN8IJXj7iawoyG+jiWQB2IHdWLj3AoDPPY/SnNU+tj1CafUxN
0zxSOR53Bt2cI3+rVMoA27Q+2cJuRAv4mC7kAPCVjxe+6F5lv8dYuzvdn9/WZYk7CCQpwJ406lYH
u3Umcx7bhr4EgJWBjpAeUbSwmsT2GwXHhKORQy87JLlqPuowq6ZDGjuGuNz/FVsTBnckW65YXN+8
+1ihFxjzUS2s4zH6jDtTeTAXdJ4KBaGV+0O9RmHrq0zCqyg/yKby+okvkJgyurSjQUUgOP/Re2X1
g36oU/t1npjxOc+XcT73eljmT0uipM9RRwMNbmlmf8tAKb8Uee11gZFbKFU5KE7TvbVANGF5qZjp
xySyvfKQTBaaO0rcN59FXmaITrZQLX2ry5TiUNIb+QvsRvqFULVUzph/o9btOfiZQEMqnzA3SP6D
uyl4FsRr0EMB8L9GyU/U5BTN1pWLpxafIXx6D/C8DT9XJ2PnW248ftDUIUdRTZTWX/JEXR3QVPdC
BygGFvD5KawL7t6q3tM936okUWqm1Uhjhttg3aOo6tr0msLkMybm9CxQc4BIVYX+4GkscVqa5t81
3u+nyc6+jUMMS63Xft3fShuXLD+BKhJavDq33uqZ13oKmaWncExxn78oZpaPfpXUywmgkHZGFjja
AQ1sHBOuPQr8PPYmFTT5739b2naxszFvZ+WSmcaAbuuQH2A3JQ+9wtt7f26bX5EYmGvvtU62uhfE
Mhmp1RvKxUKh45LY8XwZvcbaATpujUJiLQFdgL9vikIJsu04G4TKpY3M+YBebXbSOzyj7s9lc69I
kBzsAUrqBDDX61a5SuJOMwV8FYGDwMOC+VJOhvl+sKl8W960/EvPWgXhDswdQSJriY8gwOyP93/G
xlPiaZIdwx/qCevy3+SNRZcrCWV9YMeXGVfjwwBL50RoulC9mfoH2obpznfcGlRilYAf4GV2o3Es
6EwVaFLR5Y4jcNyqEj4amCi9y+NMXIaoFJ/0Hg7e/ZluPCqS2IY4DP1njubqCmhakdjTVAEEi5P6
ixbHxinqBCDFxUiOk9IUTxPG6Id44uXUyv/i+CfxJghKkODcVm3UZNZrJAo4lzQ535VdXR41r/4V
ulQaSfunnSW+3cTUNQB3oGGBaO9N+yvVOq3W9Ta8xIuj/+kYM3YAXjnvnP2bzJSsFH0gGjVUFvgj
f8VvZ3/WRSc6uhoXr27dj83Q1O97T2+Pfd47L6IwHExfa0CJ4JfenGgwNNI3ZKXUFyVe6XroovfC
FP5df5mGuFf9xY7FjzZcltlH7DTcs2S/Pa1cBZQ0PFpStGtpS1wPF82uuWDqPF5AY7BpIGvAEYjm
dIneD84k7COsKMc9LGUNtV2QeOh+ro8lMbVl4UdxfytvLDsJMsx/eXoIlORW/23Z07RDwistB+Ze
erAmAO4Xp4jV+JqK3v3mqqI3z1FrONCyYotk4s3DS600HhjCI17T1TXcL7ExjHT4L4QtxqHqKCz5
3WK3fpklw3Nbguqs89x51Pvi69tHRk9LZpa85TfNCq93K4oszcgDEDaHzK3zJ7U0xeSbRTk+aEvk
PjWN6I9Aq8Pg/tBrDQgMrzlO0kKXvUZIuJbwCd02HJCEHS/p4gyPWdOZyDqUoX7Uh3h5mLRWea7T
3vjuzT3WKiJpz6lqhL6wkcmgh9n4bW3FP/uw9HYutpvblB8mn0P+AXIIwZXr3VAZGHHHqT5c+lGx
v7il7fllvTgPcBDwpPJi4zO85PHz/eW4CTMovkHop6DAiFTgVnugBlwDLVrvL3Veq+rJmPL80jpx
8n70KqU5Y45rxjsv5s2VJut9KNTLjo30j1/v+jHjAEb1cPFK8l5LT+aTShn8dH9im6OAHYIYzWNx
AxXrUL4qw7AdLk3TW3/XVlZjq6Ea/2EUcjReIfACskdy/c2EifcD6jCMMrrWQ4vI+ZkG5F6nYGsu
NOwxgsPOhBbJKsRoZ8us52EcLmanzIe6mePj6KDtf3/FbhFJfBhgOSDreAuI5VfD1IJKhY23/cUc
HfcB5mXUHMvQ1j6kkbCg8wOO91BuKa2XJamqDwKzR/coaFnFh7nO3b2n72Zrwt4AR2Kirw7GhQju
em0rp4trRxPLJVb6TPeNkqqL3yEPEfu2VyF2OhF3/XN/DW5WWo5JeQ0pA3wbbppsXV3FQwsA7KIQ
nn7oza59Kepw3Nk1mzPDJhQmDO86D9L1zNwqsawB6hohTLQcKtPrLyl66J9o3+oPGAh4e9bxNw8N
/XCOGn01gjQpVX49YDR14OM1a0bz2UxPHnC2ZweV5z8mlGv9SYucBySCxSXqkuitHUQ5Mr0E/sMb
Qy35emQ7oRkECgQhGEXUZ7MwYG3P9BJsD9mEnYtF/l1Xybcci/eMr4dI7w3s2TXwBu5qZbkAbTZP
TejNz11jx3+MDW4cO2PdBhIMplncmTzd5LzW6rae6BA6na0vlzFXxFdj1OMn4lE3ORdjM3j+YLaJ
5net1f0cI898cQdvep+mVAR3YojbHSsbtLJrCvpWupBdL7AbdfUQpQT5utDLD5A1ujNIsG4vxd8a
RpINcTngnzBXrocZiq6CKs6WZYOFqY+0duseoEpOe7n33kCr1yHT9EIRubFctEIxn1IM905Flr8Z
dUVz67fpvOJOf4u8pBKDYSPkd0H0o/Xjclg+1mb6M9SX4Sg0fdqJtG6edjmcQQ0Mzo90MZaT/m24
ZsmpKjrqcrFnezlVhQXT3TSnhzFdhF8OqAmNBUXht95l14OuVrIsZ81azGG5uNakPSztXDxGYtR3
9t/toUNLi4IX/+U+o2l+PbVMJ7u2F85BqE/zh1ifxalz0uoSQXXYGep2axCwYwwHFVNGcevHVlHS
uGvNwbiUSobWWQyCx+zbPerb7YTkKPJIU3G+1YCWFUswh8K4dGksDvqcj4fRmOo/kp7q+/0vdPsO
AFhhY8AgADp6k8qmpp6HWaIalxmrbt8NM/U0L6176ooiOY6gcb/eH+92GyJ2BHxek5wJGE369bfq
2N14j8YmBYF8eEAnS/yoqnQ5FlEtJTuRZxM+UFZ1pxCztaKyT4C+El+P+tL1sBUUYScuMKEGyBkf
QeoNh1yjWV4pxp4y6NaKUouRcAqWFQjW9VAlmZxQy9S8iDwTQdz12edI2MvzkurzL2+mZLvzDshD
dP3mgDUjaOI14OW5MRNE3FRL6hj256gnzV95kjniEXNxCAlGXVQ64W2rWA95UzgHjJuUoDT16uf9
r7qxvLKfS5REOEGku3qJ8I1u8zopnQu22GgXeU59MLNQO7luuqdVs3ECqW6D+GfKG43dGUH/Uo+w
YV8qI36AFGcfF9bmdH9CGx8Raow0/0BU6pYEBwXUwtnNs4hWhENrzirOY231R4ij9cOYT8peeLSa
Fp1YHjZcKYgxQf5QALneNQ4ogJIOUx5QWXGfrRD7x86M9/K7jVGgQPOygCABYLzO9vOmNzwc2nP4
Oln5gkhuc1xwA/x0f/FWZ1zOBVkGQlcaLhtCmo4ppN/pnAemVvY+GpXaqV/yv51BW2rfnA0ioQgk
xNuOweuoAGJI6qgh08ddRbR912mwLJo8GHH6+zOlifU4hEaa+mOZVp5fZULSiPsE1LhmRcaHzKWf
9l9+gxRykcJxRJpyZX57ZPHUnCce1TwYZtX9ZBkEXFPoOL6IwvRgJ0vzTlE84aPnX3zLzab+/PaF
J9ehnUcyTb65Gr7Oaf0iX1IFtJm1QzOPxvfQsYVPfNYddEUv30EO49Z786j4XIJnAQBF1WLN2VjG
BpWRWVTBAtnsY4Qf0IOwp/ZLq07uu7TOfiVgML7dH3NjI7O/6Ng7NLluqzdaVebd0gxl4FXCeI/O
La4Fippf7o+yulnllgJ+wAMsLZdB3K8qdQNliQn5iDKQbmw/XNxgs9Moxqy+ENk0WH1gUlL5Q4ri
v58hCN6c6jZskp26+upyff0V/AKgvAbVKmiN15tq7Fyv1ywsUWUx4VtoDj9xnrN8rCz1P+/Pd2tV
X0GHRIhc5OtXMtbqBfuwogpEGHZnD2G182JM2cP9UTbnwx33+lRQWl4FhXGboOzULGXQpqSetCCR
ZTFQGu1a5Y1wp9elQ5JR6jhiMIGG/PXStZZVpWUsisBxJv3LaOQwQnuFs/vOViYZAevVYAdRGqf1
kUKkVewcjfVUIVDL08iNK81+eUyux6+ghBEAQ4Kzwqo7aSNqfuMIJJBmd3x826oyFCNhQMrlS/nO
XUU4klCShHmL+Cg1a1yuxz5/yERvz6es1738cH+09U55HY0GCC0IUj5gyNcTizC0tbAS1FGt0lqf
fWu/WzrT2om25ef5LbIhhtIkHEdyRcAAE71dj5Li7yZyEeGtqqvJO5CprZ/ohf0MQmEBeqHWh9nI
tb/ePjVK87jGEeHLIsz1oFRWQ8dMVDXg9imeWh6zoPL6PSOLramh50fniqI7aP3V53JJj3VzcbRA
BiHv9bIxnpGJaj9kWWT+CdxYDam3EzLsbMitYYlKZaMD/RtijuvJdVHRJUvSq4Fm1OpHJUnV85Cj
PT3YhWoCMyljFFy9dNiDmaxrFXzKV6QYaM7Xxtk6KmYj6eYACDnIhO1k/qQ2WnFAcmb52qZ5N/pi
bCy0sFRUXWEdLZdOIwM5ZmXrJKf73/f2TPJLiBxllAVNwVx9X6XDH0UrBB5C84LEdeYsga621kkT
bX1+81AUaKQVDOBAuMKroUqn4zY1EyQKYYuFidu9ZFqnHotS2WOp3p5H6TGNKLCMijk1q5G0tmur
lhZxoNPiFUcltEKpiVnsyf5ujYP+gwRkekik2Kttq+N7khQLDsTWlFbPc9eVx3nQ91KoVa1QbhY6
q6A5SBORkV3PJhpZIQtD88CeMFg6LlOTDmekQlL9jEZCPRysrk//hhWAjefQltne4bxVd+UHUCh5
TfSpWa4/3KSnZh/ZsxZ0pjZgL1b20XiYsrKpfFuDr+ZbKlLovmkr+id0NBCP04Vh/lSsyPvm2bXx
U82m8VtYjNriNwidv9CD1p3DFKuI2o1AVn9klOuGv3Stbz95TT4LnDBpT2KhlUfvDa9M/8pi1/pe
60ksjnmEd9nBaZ3+R2Oly5PRZp3iJ9M0KUdQLsNeFLtKfl6XH0geDxZa+6gsry4JK3UrBLXlDRj1
8XHWp+moKhHOOrk1H8qs7nfCrPWJBE0O0FPy9hEnhBIo//1vUXNbGHqJkoCHSHvcfHaMeDmYCmLd
ShHXwc6J1Pm7fn9SpOYU1S/Zusegk0vneqxkyQt3NpqJeyhVoXeEWvuSK0QHLwugE+fgNVP3ZFZz
NCDUlMTfq9Ye+8dUaSf11BmDrR/SkQj7W2qGM33pXC0ODdnWX1MovOSfxsq9ZxXpOBU7EBTX7Eek
KCxxLAZLQ59Gj6z4fRsj8ws7t+4r5G9y8POYX4UgNoghvi+zt9h+XSU5iow55JqDXosGa6HWztuD
Mmt2KnU0stZXl0ZEQGPV6aulYFR5cAqbCXWF60bHGAnF8sM4ji1ic90wv5hh0WPFQvaMP/HoJcYH
oeMR7yfRkFEWyOjuBLqTJdFD1XetfckBxEQnxe1S9/P9L7B+gfgAEjHMAYNFQGC2ihzUyskVzgFa
ukBE0fdU+/jBCMM+fxrSyaWLVdT6N6+Kp2jeeftu3iCGpkLB20c4QYPztfn02z6z8YE2FcUeUFJt
ouzgxnWy+PFYRT/UKsPIDXGUWXm0O80sAq1TtC+czmb2i3xxlp2exMYqEKhxtEhgCLXXMkgODQkw
euWAyqr0jELH0E+11P7pmelwsOuC+onTRjvh1Lq7BmGEzJ9BLRRvIN5aq4NGwTnTq7rqg7ENWQY7
t733WpEP4qjmowBVZmLl48dzWKnvionsh8RVUGBR0rqNT5A+02rnm6yPPpQj4hvaGEilmS7/vD6O
cZmkyZihqGuWlfc+6pU0cNXROC6ifWP7gMlTNqI+Q4UFxRa4D9dD5VwM4NlHGBdzn9LGLPLH2u72
kpv1AylHkXVNWiEAaunwX49SZN4SKvqgBkveF8d4QZVSa3JzJ/ze2MpgDyFrw4xh8ajcXg9jOTky
tRlXdIJd2KFIe/UR7HJ7ckSvHfWsiP9EmxywnnjyFGG/aGW5Z9t3u4P5BXAAyHAoOdK2v/4FqBRh
NmnOatCP0HSStk0uwumSc+KETpAZzXyAs79HfXjFg1xf31Tj+IJkFKiMOOtWk4EgWJWP9oLgpw3L
SUcYKz4o0yDic19OuG/XmTCfFbqAB02fW4SGTFU8VU0Sdz60lOQxdiLF8ZHTVJLj/Yvt1fLg5rfR
uKUTwdty84zlkZdiqN4tAVxQ/alKR7vw2fzib2fxwBIN2VBMD3ENUfzYWqY0TLA8smAVSZb4oE5h
VMKMhprqzxjHJn7rtIV+aTqiC8lFjCffVmq7ORgdeckhjEf7KxJ59uQ3NeX2Y6+L9oPd2j1KM1lc
fU+Kpq3RURND5BdmUfw1cvrfT0WcNiiTEL74TSeK0lcjdfx3gI9c+ApdkwQMbxQNfj4Y8QeziIrv
at/huXF/rdYBnjwlFBqAZPOZUFRfRRimXYeJ17VL0Fha+KJapfNcpNGUgorOvH/wLur/FX2I45pT
Nfaf98feuAWlhBuSywb3LgCcVazsUbRHmydZAtBuSXVyZh1h1sgaDN/MCgRQrMwN34u0T3OoppjO
HmXQ8DXvpiI9ambX7Bl6ybO62jc6tBOqsTIAIje7PkmKVlFW6zo1oFpfJWdBAwFUWGnnJ82YMaXt
UIZFzRXDw+I4m0YSoeWzTDtZ78ZFbNJIfr28pPfF6iKeTKWMwrkZgxonuSBsVRAxShaiuh3tyYZs
3BwS/IakDjQwPsVqKLMNQ4L7ZQoWdfbeiy4rTjNyGocxqtXHkpv/WGRpvvPQrAcl4COZB1MCt8eh
arHacSORJ7IyXR0sfaaguTzMQe7W/WmszOLYFzq9p6kzdrpO68eAQaGKoLkNnhEy6powOWLhU5bp
UOEopRpnI+wr35vGZWdq608nR5HSKKA5ZAthTWA06kEBdRGWQazlpo/Ad/1QGzru2YoynN54dv4/
lrTd4evJwtr1XsV1geqCQt0VR/ZmejCaUBBECqP4kI+aaZ9rJACeI7sZ5uNQ61OGqxro5FMzO2I8
pKpX5ju37tYS27JTTsJCeLcuJnKfRf2izUweF5WfQies8hME7nce3M1hoBnJyJWtsm6c9FObCTpP
FWlD23yMxswJwsFVdiazvhbl6vLXww2ViNQb2UOR5HozeaIMrMHLDL8kjLWPXIapdu6ieHw053hS
/HRQ0odKdwtt5+tuTJLwkEsRGBm+hGswpjcqyIW1C6Lowjb+VKxqfNS8Xt9Zypv7l1lSXOOWlTKg
lPZWkQOYz5EOcdEEkWKqnz2lCd/Xjeo8KI3WHurMVA51FyuYKizdOe9QE9ezSfxpKUW2Ew9vHBzQ
8kjX8RpQaFw385Opb/QujpoAPk75MthW+RXAjvBdIxoe7h+craUlnSb+pnYiyyfX5yYl05iI70XQ
gy4+DSUyRuyhN4LhJW1MQ5+BwgXxPT241SWH8Byxp+dkgergk+3n7DRmg3I4Z5RGhnoGFNl+iPRw
jN66dRiZnpOsmtjQedYYzrykDJ4KJJpAjkWfDMozPkJh/Y5g2c0qMgoxA6V8YHF0+FYvZeg1Xelq
WYqaj4OtOQJUfjmLvbN+u0HlMOA2yQiQlr/ZoNhQJ/QKwySIBsEZnwvkIHyrKbz6ZciKMfysE+Wp
j1TyW+M8qEOCrACy68oJLOaCTR/SqKke3N9Aa+Hc128rAeq0FYEwsI2ud1BYl63uxG0alPVsTLxb
Ko282YwKUOoTG+6kFqRRdVMtjh+7qffToA8Z+iRtavoUxomEFOOE51N4pXk92Ub7XZuRiTkvIdlC
29QZ4WeUJXuaITeHjMUkvUMNAOkuWZ68/t1mP1BTTo2MGqg5PaV2mWCOnYcfm7zwdp7bzaFo85CO
EE7d3F+KB1y/8JYsQBcmuyxtrPsTif2F+O3z/a+xNRL3MyeMRw3c8uoZjIoKMmHUpRw0nJU6A/OD
PJwMJC5z5XR/qFfPzt/DQ3moER4jn5SQIG7N6wUcmjaLPDXNArp++j+VCWIZESHD+6ygrTP7eZcX
PwTf4EeKNUz6iB1w4vpa1KvfkRtqcgwEehNXA8Ke/p1VD9bHLu8s5UQE7FCA0t3ybzUMTc0f2sn4
UmErufh6XsD7xZFl3pvN5sKR70t6K6HR+u7XBZoKUB/SwBmr/IB5c+oLtRGHAYjrTli0dVkAppB2
2dTFuXmv1y2axriEQZ4GZqKZl6Wfk2dIdNFOiX9rFJ5sC2FI0hjAO9ejQI3uvNxx0sBOPRdLeQSo
q2S2j/c3wdYonHzeZuo28vW8HqVFJx9YZZ8EVjFbR6ycjDPllPbtK8YNDgtH0o4JplY7LUE5JK5m
VmzM9OjD5Hbt0bL74u2XOKMQ6ZBloJewfipmxR5Lo48YRZ2bE4ow2dkMR2MnytjYaHTXwCJpr+HU
mqXZKB6+o//j7Lx23Ea2NfxEBJjDLUlJrXZot7P7hrDdNkOxirGYnv58nKuxrNPCbGzMDDDemBLJ
qlUr/AEcyhmJwjU4BLkYmjhbwlDFfqvDWyZ+f2VuNPF2XY9dYowc6vJ+p+GCGca4VWeIOuudnkKF
nEeNPhLOMtuXxSqGQ2lWznezrm7NuPcddhEfEOqmkv0n7DGUudgbReDv0JaKKWXvpL2TdwYaNNbm
3C2h2byximX+rCAd/h4NETx3pvf88t68tj5gH/63e+kwzvxzfT/zhFJ9JM6Tks16JOsLe3Tcah2e
/Yhx5pvK7vrHASKkPhCxepU6G84pNxKs/Rq5fAu7jRRNPOiAf6XOtWm6TkYteS7MSZ4cjC+NAwVv
+H60KvWhwILZvu/c4dak6so2o4uAzhC7jI9wuc2MJpybCHTY2Z89Z02yUHUejjAwvBOFoMR/v+Ao
Igk0O7iHIdllfucwAyo8pc5NN5t2bG1u/74Lu/x5cVb/Vkp35Y3+sZj953cVbtZ5Xp+BndBCvjLC
Kk89BhvxUH0yKvNrk3nNjVh6OXfipmPmDug1IofkAS/ijy7HuYtaV5y9uhdTLOpq/jgoCelMLqUZ
7prWcrlhKGrtj3GxcXZDUW+nXNAcuOQcNwPGKlNbiLMMu+0x6jYa4OWy3uE64KS5r2YG5J1Il8q3
7vKhmRKYKP2B/LH/MazqlhDJtZfOxYhCAG1EyGkXiCN2T4m5WUhiwRQuZhyu75cobF/rHA/gjLoJ
4r5obk1Grlwve6AkrQY8xxDk4gjTzxTKNxpxzka5PY4NVLzONMIfLweKa593B6kQJ4kW/mX2jljy
Mo8jiQwO4cZRGdlwRBuy+9DDA3kvSry3Xl7v2tnkjHAsOS8c9Yvt5I+k50PERMHEtg/F+aU5eLkO
Twae7//TUuTlYEK4dC7vZ3PxF6MNpTj7ve3FXrf8aF1rS1bMK2/ca1c/1T4uxcQV9NtlCKiG0jBq
5BPOha7UazMw5vsMlNPdy6/uynW2e7v8g8qgXr38VJHZDzqYKbTcSm7Tg8qGfImXqNy6Q6lV1Z/9
MnfsFAOtLrhX+JD+fnn9S5X1vdpBQZVIgDQ1udVl1bDhdhkMG6m8UCG2GnD4zbvcWGApGFsv5q+O
VQb1F9U1ijke8MY5Lo1V5oBmo6D5tJaV76ZVW/VDsnmVqw5qU8I/Rm1kTf89aeKXRsg0cAf8rUQD
41s5Rc/ZGQaqGgE84hXNjRtH58pX38FIAPRBlbPMxVaeMhccHjx3hqaYf1LYiNjb1vZGP+TKAd1r
SzYxSgL0Svfg9K/5KFrOatoNWs7e3AfvrWwtHwZvKb+vbVh/6sjVbzVlry1IKPgHIbdjxy/uswBu
qVHIKcdPs+lSkEn2aWTu+yY0tm8ONITDy7vqn9TyItaTqbMSnOO9wr9Io9ss7O25mYrzKLvm0fG3
wo0RVSq8FPaB+mDN2dS8CTPTR7WJeeXdrLcJoKU7r/f+utne0dEirFK1g5+/V5V0JAyNqsBAcJSM
D8xVYLs2VmpxE73YFqxuyynyg8+8XYAvDJ194D42Rqzw/DWShik0Vka7GPIRIEFzjILK6O+7LHTG
GD/2ysHuM+jhD8CEDY69teBo/PIruRIjaYiTUHD/UV9evpHGVm6IoBhqvqu7HhgpzqhAOk6ajcN6
Y6lrHxt8O+65HOu9QfXn7qr5o5n2KkoNS7SeM2Wrj+PY1E+oSJlJKQz7f9ld9DKRZAXvwcV+sZ0z
FC4YYGnjbrZ0kOaN8za3XOpNd5jut81obzzftTMK9JxeP8GLdvTF5tqkMDU0KuMuM80hLR0vT9tm
Uzci87UPRo/fs3euALPsi0hg4giXd5Fv3Fn2aCKy01mvBiZ975FmFR9e3hvXHujfS+0f9F/hAKke
fLJCBK0Hpx5B5Ah5Chpkwf+HVdB8oCkAeQU56z9X8f1tKaZduySv+z4W9MVP4KmrG6tcudCYOEH/
RIR/15S7eG11WSy15ar8nAXOCIbJMg4I85VHBM7se+n3xSnH/DXNa2Ley893bdtH//AjXeaJzNf+
fD5tjjYKMJwwvaxlgsu3ODVTbcWR4HHnSXrJy+vtu/oixtG6xNx1V3Ulmb7Y9RECPdShAeLx7mo8
uoMVHgXtv+OaW12Cmm2NhNl6C1txdVGgHPtUiH9c9qhGYO915YXFebbs7CDmbUp0X3hnxIGDdGq8
8S6ip3rj5r1yFBDath3azjyxF+3791/7Mxj8LjOMAeXhUFlvW+GPFLuB/mxMkXN8+aVeXQqYMzxp
rnmO+J9LMTD1pxBDWnzty/Co/ayOpSHzt2E3Pf8PK1HjQebnAvYupWUqFUlPtmjjh17X6cTCBrdl
wNbIb1Jn8y0W+F84EkIVUiskeJw9yKF/KTkuedGOoijOw6j1azc0xDFwa+nEoMj8D8McIiLryW2T
iZsN7pPbON3rbpPyFlD+//kh+/CLw8Jo8WLb5m0XdE2NL1xpdU5aWJ04tVmlj7PdNodiigxqwG7i
VVhNmKBfTlQCH3B4+eVfOat7dOCOArZPEWb/+ZnRV1Gzt+CMNwiNqH0VPANNHOLIFx6NFf8WzPTa
rqL2pEdJz4Kp2EWxVzeza+PgjW3R3t9Lm0WXCEWNxY8Rpvoti5Ar0ZzdxJyLLjIN68vO69JsXZs1
rXFXynlOHGvo79cdQPTyG7z6SKQRu08ODO3LS5A5vq+9Ghm2pS2HKfWm1rtbBQI78TSWzreXF7v6
uaiDUEKGWvFX+ljMpt80NtpPxTR1XqLGhi+XWUxBqsZK54264EbIubYiYhBIn9PowrP5Iodp3WDh
bkFNEE0IHAtDV2oIJVWegSH11zH1ahmYNwL6tQ9HY4QRPu+VfOYi9nSYZke4WeXnqqw4htKNkGvw
b61yLYKTlpFX0Hn4u4+dofLCaI9UvFeGhhLjO2V36pEOOuL3N74amUJgZOwU3unlb3hlw+yjZlAv
UBJAZV680WimuVQok23pVdZ9UTTlAWh0EGfABm58POvK1wPzCxSfUdTuGL3/+b8uDPzXgNdWU3me
ilyaJ1tmI9BcVQOV17PdG58zsLr+0ZG2LO+U7xldkqkBjpINpq+PzcoMP5hhwRw1F05zJ7ScPtVy
qPxj5QGpupE4XHsz//61FxGxN1aIEYNE5RXgSOquEzYC82jHmKRPN7bYlY8PhoLZEr55kAguC796
qJhBMaOm/7NNH81la5JGMTp2jKF7aHTrpsM46htffv+yF4nKLldDBgnLnWr/ovjDBKvvmp6cIVBR
9TjO1grAzSoSLRw7Cf3aSFEjdb/xecx00pF8fHnjXdsMTJEJHvQa92vwz80w4Zo9zlVenH1bOSrN
e1C+KGyN0j7lCxap8WoGWMO/vOiVNJTyACgSiS5VyWUdL5GGhxKLr2Vk2OUrSzfgs+dZxJtRW2wi
WqyWaCdIm8V/FEHZGyrELdiMHDG69JePu+RtJWzYsGejzfyHJjBbBn6FldhVH9z4sNfeLPIngLt2
WiRjkT/fbLD6sCblPgupsj2l7xzrJH1hn/yWzmVudtuNk3LtraJqQVW0i1T+5X5VaVk5cDWrc5FP
+Zd5EC2Aq6469J61Bve40kcNxu9+dKR6N+SNxf/puF3s42CvK4DBkjLwbf98XE9bGVPtjjeri0oj
4WW4UDZQ1CjuHeRn+wOo6Yl555QXqTNS8jIFKUw77p1QPRjFMH/KewOCssjtQT0sXMxe0uZWdh84
ehSPWVaOj1Ef9m9wRzLtpG3Ddjv2odeoGyfiykWD8BeCMkRI/+/2+9IXnVt1dEe6tloevLW1QBpi
Bn58+QxcWwaK4l6fMDD6q8uEAI3AC6Iuzmoy1tchnI9EucEtO5Yr0RMTH8RL2YK4Wl3mk/7gbdoH
gXtuPfRHUgctEBzKjBaEnEtb+OnlZ7KvbMEQ9DgAH4anIKgurrEJu+1W7MOSzBnC/JgN7TLFILTs
DxDAZp34RavymG062qfVXtsqxiklQutugALyJG1oPUeeo6zTtVr1s4P6PiSYxe7ru6AJ+A8s0sAL
UEdhNpyaLV8eZ0Qy5gfXLPL5w+j78BlchbNqorssN+7xFuq4sSZoFW6u1SMaM1t340NeecVoKsH+
BHpHk+UymCFJK3WgHUm2rOSWZN00n5zchbOjK/5+4466FM3bI1hI9U/0okTg/r4I2Futxmkr4fJm
5WSFCYrjtZVoafYyVl6d66SwR/k0lq5oX5uI+JmnNjeqOfbzgAYTDN8hjI2ptzT9eQfs+LzJtrsR
36+9ElhjO993J4xf1sHKtOS2TCgfqCrk+5utPhrLOsReXf9H15F/XgfcW2CfENVg0ly8jtFtigJv
3fqMZY11RJZ+/JnJTCXa3tTvl3f3tafCxwv6xD5dZT70Z4TL9+l2ixjv2Ryb8LgKx09HFGcTX6iP
L6907RhxPwGQoz0Lq9j5c6U5E1psgK7PdGOealmGhwgfkNhEvvbRjeYpwVRXpLPVVt9eXvhKUIKO
Q9ub2SMguMtkJBu93JQeb7NpxvbgrGvwZgX89d/nt7s+L10ZJNdhoF5EiXpwazX0A9sjL+u7TRjt
oVhwXje0dctj70pKx1L0I7mZgChdpnTlaGYSVhEPFObFfSFnlfQ+FVmpV4sLyCgSxBabTy+/xSsb
JQIBwQ7ZgfV/4Z2zEbqtNyFiUq79ABhqyF5V1vwUNkF5A0RyZaPsik+wCMgx/lY8Hks76onG4jwv
xrSdIxvjpPuCYNomnbOgs7FVzbK8nYCa+h/yPLSzW+HoSpazT2MIylwwf8MexrWXZt6YSKmYbvkz
M+jZ36F7XH20/LruYG/48iOy6XRqMWGo/PfG2iJ50pPx+rH23PLBHmu/OU1oY74C4xUGZPd57sZ1
htDZ4eXvcmUzUPQwmORG3IlJFylKGbiTrgTTtJaU7CTtxY8bU2x3jedsSS3J77NymW5Q3K5+IkCa
VJP0l5gy/HmWw7aZzSyYxFkHtfPNipr609qombrcLU7VMIrXkvfL9WZ655cf91ozaRdBAJ2370T/
cmm6R6uCXyygNK5FE5cSUbwYzZCtSmpM8aC7hXZdI+3atCqZJmE5EGVCB7G8qTPev/xjrp0JKAA7
dJzkkEHln69hVA61c+DV+ID4XRhT39tfy9ztdhNdc1xufOkrcQy9EuRK6MXu6c/+a/5V4lJly6Jp
uYCA/gXQHAYsMVD6T//7M5Hv0o3YhYT+UoTOyVdoHGpWqa3gERCtExfmqg459+KNB7p2zEhGaWgj
iLe3RP98oAXV1M4YfbSEvEycBimDMnGWIviyiLlwmBdo9em/Phx6aOCIwFORzJHZ/Lki9kzIJ0aV
PNs1Nnpx6E51jwlGO3pxs23+jdWuNCXIhCGl0lj2CWeXxBTl0gY0MuJIOIX4u+mmwtVLSU98hoZE
JePKIeySEamm9jFq5iKPsywCPr72nrGefC7ilf5wPmUHNftVcfA7d1aHTtljFmMI2rn/+YOgZLBT
KMk6kBm6rO7sYYBogeHKGWG//lBGi3ePsG17x5ESD2M0bjfW83jdf5ZXAMuZToLRgTP8l60qeLqW
vksDJwkTp4S0o0+qEINN5UzB3ctf/h/Vksu1yD5okNKMguZxcT/nY4dzPfz+M0FlHdJCT1jj+btB
WLwQpz42lO3fEFnpmtMW9KVOVugaS4xaGLRZU3WtiLtRFv4rUOnLfb3k0TMgpl7HfbSY8Bjyec5T
KIH+nE7VzG184/fv/emL389A5B+nE2CiDFP/3LrBhhtR0AGgKgOrf4eMSfhjzsjrEN2yNz/pM8/9
ReEYwYKSERFIBG71QQoh19e+qnGrKuDTlDeSnr9PMILB7G+AMTTevMueKe9TW9GwX9VW0360SsOP
nTmKDpOcrE+tXr68/BKuLLd37gm45Fh/u/+VhjnP9VTWaBhRjxT4x73V1QagKfJp6rhbdYs18/fl
ytElK94JzFewMpVLiDeEB/anHMv3cwEmezGhz62bG56wyNR3GM9VN/Kfv+M8mGbEGTCIJmFlpv7n
l4YN0MBhE9O5FWZ32MKh3h2/ghsX6X7E/t5SjEwpasly4M9ddp99WWbmJOroPOS9UxwR5Kjyt2oN
vENkrUYRy9mYrWQuluCbNc7NcCi8ZQhSBCwnmPOhMT1jh6vsnZbmfx0XL39os7qQb71uwNUeEZip
ew2rZBySWS1rw5i5L3IgPXY+nLI1Q3a+y8dlejfMqvbjctOKWlhk9fhq06aEDdsE0fferI2vbufJ
d5JbNqeNZ2dfwzwvttivSatSYIfG7w2N+TVV29S8tWQ+fl/XpZavo21ZfnrWhIqG2XuTShwBryPh
UYoaTv6IewOAseHzfoSLeKEt6h270SvWZIuCVbxDM77+aCopvgaV3Xy1lq3qT4VdD5+LkL72wSq3
bYvrfp7xZdaZEL8Q6y2as6Y3ZMRhVBdz3HptPX6YMwUpPUalSrinefYZnUSGXtvveenQI1zXzntv
mE34o5yjzjuU5OHzyS47XyBoKcb+tUCQyX4toUvlqfaWWrzS0ljNV4DGHefHVEelESNzPW8/iWgC
3fOutoGrW5vKkjJa6zfS9g1uvL5vrXe1yroP0jMyyMDA2yLzeVu6SN0Zdjc7byqnYTYbT0CybEJz
YKi6P4eDAJj6bIeF9hNwWApucuN4z0wWlP+KAn49iXXrhkTvrsV3Cx2n6a4Op/q5yGz9lYExmYoE
zvBJm61l3i01/wdEK9Ss0mpEhyTG6yLAwhnMfZvQDpu7BABR/jtUreMm8B2rLdZK1k/od8zI7Ml8
ZmjRheF7LKasGkSYLL50XtZ2UMz6+tuIt06d2OFATr5y2UVg3ADuHbCBlV0Mmgf5FrnVQHXqXkVg
rlZHPmc5QviJZQH2AI6fr3kKTi2qU9q9y+dsLay3pDHjN0BEozoU7SD6w1Tncx/3djjp2Md4sU7C
CNOlpPe24Tdn3Esn4BWP6xDB+y7X0X9tKB0CtQsYPMrGElZCJSKSKmt9nUxRUT4aQ48Bk4ezlY4R
XNSvRBXWTcxf/ee8E/WrynPUyVCy/bE6voxOtlitNh1wMK2TCDuox3JsEBMxlD0tCdtfVNDCXdOJ
+80LflmTk33d7Dy/b6qlXA6wanBpV2bt1Olocs+8LrrOhlwiWvcewSyybLOdh1e6rFaQu0GePVqb
WX6NuEJrDO7K/EMjsuojgl7bU2FUA+pEZWGtSWVn+U88qQsEbeypLhMByzKPDQzh1xRxJhXetda4
fHYQ2HkXtbWj47LJxedFbN6nKHf1nGzd6r/VEmRpWpTh/LNxjdWO9dTQv+zDsEHCRmoHEcahrbBS
C2RppkUzrRoZtm0y+Pc6OlSh7jM8P5vqAauc3OLJyqCrUj006Lc461CuP6HtcZSHqPSKtGH+V98Z
I2oDkpHZw5YVUSrRCkRTttHzGgM7dLdknKD/pg3DPRlLXBQSWQ/ze8Px+yFdx9l+cHOn5m+e6lPZ
bqFMlm32ikRGWn0tRV//Fq3hQBtWrcXXXfNgZBcq9a5buyJIvLXUX4q8HvKkW3K5xTjRckAmRGzw
6PJU90N42I/HGcFMpkNH+/A4Ikvz2Ter+ffgh/VnR2mxHEZ/Gr0kGvzindcafn4CTw4RaFWdRk2m
7j0NRItGYErCH1lkOXk2xHNu2Cd3EDI/ols0VPGUD/2bRdimINLJ+VNmo8EQK5e8OW6CyvlZmmVe
HNYe6e6jEGtIa4fpyzdnU1WRhrTKylgjx/9pMIpMJ7L0vS/09/rxUBk52kvwMrffBnPenca2hFu8
Wcb6pVlm1SdRbsi73qWoTuZOWMh+4pAjUp89E8WWgRwOHLfqKwALMGDTME5LHEXm+JTnWYeNtWrM
7zh3jl9qsBaISQ62eELuyO8OOQYLfhzNIw4cQclaSVWWO8cCtpkXV1nZ/p5LIERp7/mVPEzTEgRJ
F5r1gw0d4NGClbAk41IUY0J+7nyGyU0P0ix12H7KRtMfQaRN6vu2A0w4jpbRH7ZcVeXRDlondS2J
Ypjo7LFPwqBYPrewdEhNvcXw8N1W85AKXE5QpsVP0oq33sbChKYtbku+2rbgEBpzAAYnMIAvgFPF
zsZ12/XcmEiEnYam3Rl/6N3xUuyFjn/iCWEbiWptSx6q2bA/0x5oOmx3ZgB6ummc50FG0RvYR9AN
A/SL8KiRjVZp69bro7NM7WtPFEMQu3kPuIkrUjysdr9+chuxfWrqjr2KZLv/O8zI4w7NRjpN7BD2
/VIJ3HfqPg+7o7t0mRNHrR5XYJUYs8RGJd36tdNNCLchS/U9bwgL8VwVSB8hmNB9GlynEMcKPaPn
iTZ/c48o8tYx/nGH89IO1vdO5BVGpS3/BY3vXkmY12Z+UH0w/26nzcHcDGIP3WQ5EAbNoYneQHLI
8nTVa3CybDV0iZN5vkrQCBx/eSqrvXhrzaI4VusYSE5ZHv2GxI1mkCKaGPHWcFsmEhhgERte2dUx
M2j5W5f+tJFbFA296KZ219gCVjAmVt7ndYxKZPRQ5AXytebqLclaYzMeu05XfZ1qXfxqWnue0ixA
x4qutuE/5o7ZcP49w1VMnGqPBANRIQBKXKyi4zvHrlbDwxbaekhWUub3mQEd7jgQ+8/aX7IoXWRG
ctxyE9n0ClcdAqcu8SCCqset6/tZ/8V2G3sDhJOLj/26RfVBNQBgY3y9w4cWvYEpDZaMPdnY4zLc
CdhqvxxlqHfCQM4j9pAgmZM8DFuRzFU0Lekq9qjFFGN9XPKm9O8quyrfIBqOkehQ9juew+undwIv
z/W0NpD8j0QJ812ojX4hKbDWQ6NlG72lhK8eMRql9u3dDo0M5a1A3VbEDWXCfbMSkbe8bg9madZj
3OYm107u+EWANHFtlq8NJC6aeOwbJMdmyBbcj9PSckSJ9r/UNlbvEK6n+rfcwm4T/GE3+24b1fIc
WTo/Db7yIs7LuHxs/LV5VazO+NE0Jdcg5ofMH1Q3dFnc2ETYBGdPOSPHYnL5G0IgWBsG4A78fva/
1WHFCUPWy7nPKony1wrww4uznqCcWDWCXrFrFFMT53bjv6GWK5c4wEqoTd3K0eZhE41tIzHXERd7
Z/G8FJAOMKIadQabI4LMJCAgPFKDrMhEbMwrMqFeUxivB0QpZNx2w8QfllP00NTM7bhnAmnE2RzN
82ka6Z4zP6tJvCr8G3+1tqdLmPkkscApZeXF9WCzV7JVi2fNb8swrSqsD1K2+SfD09HXYDC55NE6
877oavHM01wUWX/st1EiEu3bVk+HujUa/IQX32DDK4MRiq+ar1NkTi2dO6Hv3LUv1F29lM5H2eva
of6wSiduextMY6R7Sx3NznABdHtgNFKmGthQmLPKHtxwQ9ulcJkUg0XyMB2hwqr7uF3tYj4WjGpG
1OANDLkW6GU6NnxP/NC22vo75RbGeylN5KIHgOqfrB0gkng9UvZx5QMfj0FH2HdKGgvzO7x4MIFf
Zv0hKtvOTMQYTk+DaeWvi4Bjl4jeqbs76mSrSqBUcJMYFDuC9FC6b3s3U8wGw8K6n1fDmk8S2N0Q
1+GsPyJY6/GrTa/Gcn31zSfRVtX97GezSFSAbUwydu3ypQO0N8aFhXBdHEEVX5JC94gYgr/P2iQT
sygOliYRTyJFZZOyVS2VMErqfxbCndCNjsoAOTJ7MMw3lgEQ5BXFQVDHNgL2lFKTLd93ZdkMMSLM
9k9o5x4pSKSwDQu6Vh7mSrHJXCxzZ+SPVPcuB9KIbiK6Lz8cbY2ft1aiaLeQfCje014J9HKRfTqt
YqRxHi4ChSKGlqBvuq78MFRb9MDkhvt/81GoOQ6kSW5cdVH+c+yc7DtjT7REvbAzkU7L3JZlMXR6
2zBHeu5djwy7MP33EuuGPlZGL96iM8MAdlXe8h1rZzz6IgsedOI27TCnK5nXD9ez+i+71rtxnMlH
vhqbpX+jwiUFHFId7kFarmMsyF6+IxHE49nDOtFdhgfwNmMeMx9toy5/UqItv+u2RrgWySG2qCvb
XlBNTN0cV4VLEM4Wjx88zxaiLTU1hhxoMWXO+AZEAypWQrX1T2y8+59uHnFr1C5S+3FXDFuZjpXh
fnU1tVniLsH8lYKWQEbAAicZEp5fixz10WS1yqlISfMQzsRbCUmRcavXJ2/xuzbGSJna0rM35wmi
KJmPUU7jkgovqnv4S1PztczK+dnTEihHJSmdYsApxgMZu0f5qrs6O02dtOZY63HhM9deVx6cNh8g
L4CzHLkVl/WbLLEDiMegN5GRzMPqPsOWlmjTi/WHMeflq8ZehupRWUCBGkP6nwuI4uLYzmsEGaFp
I+cVVnRlm4aDzE9h1o8iJe9sAbBY69Se5IQ8Q7z0q4PalZ81CCB3tqZylq7NsZZLnZiZvzeMZc41
jkdu/6sSXSjied1KakB6f/Vhv7SfNsNdxtgHGiRSYnT2dumc8rfvj26VeoNRv58QI1bpvqlfNbja
krh3vtkl8ApszDWrgEbbMIKem8keP4Srr/tkmOfFTICEGFx/htDPItvgpEXG1ngxRe5yp6qos2JS
q/5THq7hkgQVChSx0ffG95pL40e2+A2qofmG/1UdaWK/13hUxD5Zl+UuVkj4a40oqep2+LLWgVdi
cLz0wZF7f/1QmU35HZhM94gStnzq/c0KTstkdSMOOi6F0uCvLTeGVKhSFpsMCP8SOHAsqXAojkXh
fte6H986JevGJd6sz0srZE3Vvc0ZOgKVw1XDXe0lZrfM72r+7H1dGpFx8qW1fsukjN5n01hFaWYA
vOIkdD03s0sDP/6HIoSuZb6cpyrbUHSrtQMcLNw8O50RQ/skyH1PkQyjp3nzXeI4Eqke8Q7DwLht
s+gXmj+diEkG+/4Q9ZlbH9FFCKvECQsC6prN8gtZo/V6xslOx27rWUPaBtYwHBuzC5HvrNYnd7bH
e8/a3QK63F+fCdfslXD0WDCSWhElQQzmsUUL4HlcvfBBB1u3Jdj4lD/IjyI3XkND3UPKGAO6FBrE
Af2ALjuj+kYfaejMbT5V0VzRsjcrbg9/64OIgtaRp4rKfLnrcXs3IMV7hnUohnp4A25lXZNyDMuG
i6mjBaWMnK9fdbqv48FWNdeZs87hK6OdzU+66PUDlG+Soc2VxWuSZsq1tahzBUpimGSMXC8Nu3Iz
HPJCkH51XLQ4IR4k6qSPJg6uCJHazft5GwYDW1EMgOPMCpcmnbMiaOMtnGaFQEQYlkmBUuTbRUOp
oF022eshdIv6B4rg0ZNpjH2VFF1kMZDttkjHU7jaedyGNMkTrVvno2NOzVM1Rqi+lX04zzSfh9Y8
UzfqmYx17sskH3vTSgoay3nshRjg5G5LveEj9/fWNKK6S8joCuMIMZFpBzxI731V+JZKa1vjauTQ
4Fpj1/IRPKmCpXn262kc4nwKNu76KBw+i2rJ3s8L+qMpQwb718DTvBWRDZ8wsOrwcSnHhd8oq52N
bAdPGZAsGYuKogzpWJrasdtH+fcRY408kU3XcsPkRdgdWqr2X7Yzh0WKoVvDtTJOzhZ7rQMttAFY
/DZzJHdqR4NmOFo7w+5+3LrpwagrWYAHHKN3rd9rArRhbjQ2gt4ZU4NuqzpsXmOwGZh4W7EpN/u+
0Y3v8oMzH8nhAjZbWE/y0XCt4g1GrYtPR29pvgSrHtzE9Mvl41zZOe8rX/17o2+M4B74cWgxWNL5
knDJB/59hkbu7xaVfAw4wc/9bt2VtkzumhiLSeAo5CtjrZ9bb9Z9vCJm/prMbNUnCZCZRLGkx5Ms
ql0eetLYJxX5Gp0ahvGfoq3SBQX5gJYo2X/41Kqo/jjhcslVsSCBBw4ypBYTWzO9i6KmKqi0G9s6
uHKTPpSqwPzAQNDoz2qkto6jzPbf1l7m3GP5FNlxOOX6Ce1S+YMMzv7tyJVZQFG6k5HMrYOQT5sF
oiBj26z+lKnSfAWHtO0BVmfNkoaI0H0vHb2GjNCifEDEIfKHw7jl/eeJXptN8p6L9kAuQGsx0FuJ
dZcsut+12ZmI8qpM/pz6nPBZ07MN0zlsDE7etsh3g7CK3yB0qLHtTk8fN2tYHla3mL+xP5z3vu+6
Pwq6nIijD6BDMSnJuieJXsSbPG9y+7SJKf++kjGGSV+tzAGjgGIs3pB0/ZLPk/q2Ccv8+n8cnceS
pDoWhp+ICLzZYjKzfHV12d4QbW6BcAIESPD08+VsZjXRNysTpHN+uw3O+HMmK+jT6tUcnjX6wSf8
+tFvIapypKBib5t8AoEb8sNyzBldGqpChkz3vwMV+JcixOizG0xvMqKOWFyZVN1//Q7On5MkFfLM
rbwka+y1BOfZTvsa+iXxea1bIirxuf/tNKEkK0n3vkvmLLDJqT4nMwgLY4tc3iGu3R9NlMifa1DL
O2cSUXtZetuu85ZsED/TXCaG1EPPpo/WdQ6V7tqvXktr2it4OLf50EltcWwaTZmmlHPw32BFO3Aq
lM8n6fZ0nxBTPvpA2609FnA++nYMtYlQPUTLu1O59cShVnnReaDMK055LpE889cRNbCv9j0HEceb
KGUJ8zo62zdSQk4Ve68jJ4NcktaJ7+vK9vGYv+5jZNgXyJVfb7zR6CDdJTxiOiatiVNGj+3XhGtg
SLG9xGBxDbNs2sEKDOk0Cp+K2YUTJu0RYAsoE/JUAbrc7j8FwACe7diIMWflDScfbaGT+cvqsT7X
M3ZcbCIcjZPVsRIfI6kqaQBQuOcS9LRCStJ1z2s7lXwfug8ld65MkqxqpvlWu8S78RGbrcn7qPIe
uqknaJTabPu9NHP4raAvfg7VxoyxtDyfK0rfGZwwkD7Hk7KS3Ou64cNdqI1LjYjE27Z6m/dGpa7/
MiElG4dTPEJ6f8BZq//WybU441W8epKlmbsuONPMOD60brKyz0z9fO8I9BwXAvg2EiE3Wf5aOTtu
mAxNf2pGNBRZFy7yny/Khga7sovnlDI7oOfWok0steW2vk1K16CsnNn1eYuW9YFkTbzgIqq273rS
142NBfFHsLfj8y6caCDpYPY0w3/TP+jRcZ/bzdiimDBoiZQg9P276UPvTtbR/hqMTvvR85QGdE5N
+nk33vxbNlP4PkC0g6AJAoXTwWvWtw65tbyPaDCe2Yg6zVo5uQzPW+80QELbFrBLcJCK6XEEXZ2d
Sydjb2sBYYI98ID27V0uNmqmiMYLwIJZkcc9rEPElNPsTO42wuC2qGenZOdyiLYdpw702R4otE+t
2Dh2PnO+vjVW6z3HIKeMG0hx/tPEsn6srbI+Zz6Lkw60Ke7wQsrBnsi2/i9aPB96hRXZy1AcNLcL
mNaY12q84oCcMo+L7XYSF5arp6Ip+TiwGia8xRox+Ce7xsb+r3NwK6c+5PdC6ly5MckkDJQkcrHR
czggQ1vIcCspLXkMjG+bbNv75OegJzNdXEqTSPbv6du5ggv2eHE1S1wRuL3Zis4bqo/BQicLfDED
6XSHrsPMpoCnyeu9PpY7O6yasjDeESX5MITxkgo1RjqXSDFixpJleMGxsTcQ8/uEFDvSfBFtMuuf
ABFSZU1C9vq/2u4CWMG4nu1btTpHkEbcnnWmRo/xbInLruVlYkw/QwxRS6lWFocpHKc+n/p+2sFP
sW4UnjPY1+aSyiaNK9kReJxk5xjnmV7iDekmd9yHu5cx4P8QXFMdR9/r7SLsG/O+ReuS5JpYYBzM
IVRW6iO+OJ74+SY3W0IYt3zZ4vGOS7v/3GbtXZKmm/623GD1ZUOZ255ivffNKZym5KnfVN/mvCxA
CI0bTTVrRtgmhXRwi6ZiDRgQBQD7eLpej85NpYWMHhoWhb9l5x/f3bR5X3Kpd5k3HaHSqSGdRWZJ
h1eF1LnD+Q4Gn8kmBQ5bwrMTje7yvAdiPT4BPYx6OIDAw8JnjKnTstPVf7j4qv3sQN31dxRLAMvI
tY76d0kGqXtyJqIwckBBf6KMwG+q0xbNtXz097E0aaWPaLjRwOkzm6i/RxnvBUMwaLTYb3vPV84n
xxYbTUIsNO+U0PMapp3gDn40dieCZysh+MRLrWQ3S4F5tHtlqirDG9v0cn6SpKUPdIMHu5v3tjz+
SQEU+Hu9mjfPCw/awitvQ9zVwnYKjyOvKUSF3y/blrorOXWH3jlNcbWym/L8QKU6mhA3QYnTwv9T
lv4taVThcpdch+43Glxj87fprFXxBnP4pC3rI9+XEso8kr26crRJu5lpTeo87yEyJhS3bLt9m2GP
aADSta5JDi258cO/MgzG5AyU31dZFyv4kZqCiq2Am0je6z2x0AJOh/vX231lXroyVGshddsmmbVt
jKhqgsnNekcK96zHfdIPBMxaztkis73LLHpt5Ylzbvo2njXbJz2VxDYscKGn7nD0v7FqwEEIdzea
4SVxvjf+8e0eCG5qTx4g5vIW1ZxB5/0YWB75fpwnaeM+y0YcCky4xPB4mUO8yHLvWoO4rOM2Djlx
Peu9M3D0/uNiiXUG8zQ4z1Y5xV5Wx2NiPfsMcCNhDce6PSaljqEoef/1D0eus34Aq478T4dAkKhQ
RvkwLXJ39W2zx3p54B1wlowtcySnc+GFyH2JSz7dNhXYfx147jmPBdD8jae7brwB1iVdAP09l8iC
H0FxbnFZXOZgGes8CIVWZ5caJkbJxN3d1w54SKV9q+nbaW2g9GzapRkehkhxF3TssSrX84BA3ZBd
06cdnVxdilDCvrOdrQF0Eh7h6u5IZjSrEQGptwnA279j3OGY0aarpWBxLb1TNVE5k1acF9v9kEw8
R1Dch8kXRh/5s7maJ7irBLE4ZjWrlcuw9SmWcNaySQo0AaHJaK3afrntsflZgjH6SHnglvBSdVGz
nFR7hGwRid1VhTtsw5LNfrO2uXKhhoqShDk3rxd/2j/auHdtyEp/DV8DNTrRbQK3ypJIrmHmWQMf
vGqG5W2eTInDRSJuzzZMpiZTy0jVk+i2LWRm35fF3F4b1vbcHL5oClw1Ln9WeOCnqa1Zy8dED8EL
/zgXpOSPe1eLVk5+LGtCvAW8/j82KfVICFK1XyD56g+/vF5Hdadj+96uja1PY6KZLALNvAljZzHm
1WHVj7dNtXAvtrV1hDkKkAP2e4m8kUoUK5y8W9qk/Z8+6y3qu2Yh4C4FrGwH1oZyPd7lbk996lJM
VEIvDDC/lEqV5cnebH98g4hQ/DBb01d3ABnX9HdBd1AWwG+FRWdqhIjozhRUdtU52zswfF2dDlOS
NopTgsafkRZmdN5BvJjHYY2shwB5RXwDnBCOqTXawrkLwD7e1q0MAEtrBGFwqMriBJuTAWjOb326
qiOUh1m3e5QUKrcfQeicvqxPS1QRZt8Itsnb8QjIBB5a4byAzLJi9N1Mtt6SDCCp/VyqX7XvyCOX
+hBl1ofHqNJykr7ImwH9ztfY90y+HvRUk0ZeN3SXWQplPyUtHspTv/Wx/WCTd8cJvgEZwGnCkzD1
YA3wgoIRglCfrtThcuZhPKZ8nRXWnrrpAHkdlL/Wo0eQufoRXBM5PtqlrmvI4A22thibkr3XR3kd
/BxDYW/5uhEw/K9ZyniCLOAc7ZjPwW8AZ20e9MlmCTv7M5Dl4+E6jcgthK9esQQ6WS5D5av1lKAP
rH+uMyVF6YwrbjgZiyTxsdt2edFaLa89edR389zEc+6K5YBVROeRe7UTDPeR10iqV2JKMS+hEUAk
YlEQhbPwNnMi1aP/BO8qw0xMcVlT0Bus3/2xhIKAgG71b8ZqJpRpwwrybxwd9aQhvz7xtpv/4yY2
RMCy7N4JqNhyKXwGHniNqyTeU638aMrdsbFKsoQYiQ0hyJBeqAu80zAQHfhKdg2S9Uh6w3/Nqsxx
O3AI6sLSIkYFwpFHI+EIbaN53dwX9BdS2lnfAn//R0lD15xxnLb048BjR7k7ROF2mnxoemxlxlon
mUZH04owte1tGx8qYsXpHYuBaO7RvIrtFDZy+rXMaKPAqFYBspjYA/EZRHuWnIhVVWXKPTDod9sx
f7BN9NvTHCT1Pa7iuTrX8755JwlIDEqwtfC2KjmcAZnN4JX56LZtmM56iVH3hDOgoJpsP0oDXGl9
aixPPwg4++QsNIdJ5igowyzojbtTcz6zza2WEutpaKfxvCC2qjKPyvD63oU06/NyxTF8iQnIQoW7
D+2e03K1jpl0d+fIlyqQawbHwI3NNS88eG1/tbI9iKoHQ/EzQeqDjkH2krZ+XJBwoiSq14A/TDhH
EQpn8c57MsxfzTBXjxuuZbQwgs/tEAjcnw72qPe6nsLHnc89ZEkZr2zflZAf2nTub0IQ2hc/6MZf
Ven0KC+2wz+er8qb+MHxNkBXtEuKEBtAbzr2xlgeqSZB9pdog7FOvSXuFBCIlYi0UmFynA9jDf85
NIMNp86Uy3AaZhEEZ17GJS7cOtq6E8kRiKQWue/j2bXC1pxDFAUqU6KKghOGIFW+bivLcj77/vVC
GBb7g3/Mme8XBlbntx6XJDhLaTluLmt91KcxDlVy2htqZV/WchNvfuPz6go5l19tnCgQDON7v6B7
0HE1xIb9XHYAw8JUOvg1V1hI0okFD66YoYVXnoPpXYG51bRrzNO39n27zwXc0COIYIusJlyiZ6IB
ZsQNcbA1J9h1w5vk1qWd2p6kmWGWqz0QFliFIOO9PbzV0iRvzR6O36iG/e6BxhSBeLnH+eBususz
CkzA2AJbjHjaJj7ZzyWYZH1BuiWZATaQ69c1upIWTNrrj1BP+x8HLQ4VILQr92RlyekfBF0j7r1h
4cIvw1D5d96+KPWp0UtGdNy5yj/PNefLrWsB8Z6rQ3lrPilvQzPj6h4Lasli0wApmZtVRMtPonl5
RGlLGn/1eNn+0JcS/7ASkpyzoSJkhjeyrqJLY4gLyOtpo+91PErbv6qzvO2yookdzuW4bS/HsvXs
0/NIKMwCQ5/kbrzDHVVWtwDX1YKugHFkvUXMoXd1Qci06tzaJvsZixFomaynmVxR9t361LMO/ie3
2EBO7RFk9Fzx6P1tBzNXqeeawwXF3Mx0g+iPL4FBYqS9bdj7k1cvTp2HZvG/2C+QDACi7f37KhfN
Db5u3ElrLGG1U7whknzk0aXzaAWEbR5a2Yj3Wrddm08yceyijVY6wKKpHEJ+NA8WxWvhzS62s/ia
ZKHe/rOUGuEOYvzgQFKltz9qsQ7SFCaxLheUQlQmUNBUxkCO9CLnER1cTzbzsP7XTSsYy+pBz2Xa
VjiIu8GqJQqvORSn2m/Ilk3I3COdzxvHd+2SdH2a9TzrC2dS6xX8bwdvwgo3wOs4PM9q6heNH1Uc
n07dlMOZhF+yz5Dt+UtR8qAC+6K0f2u6yo4eJurI0CpUi1MVpl7A0O3ECm93ax0Bi+po6uBw5uuE
SihmkAVRgGCkwngOuFrZJYokCJjhZugo5823Ia5MjvatrpGZjMBY21gtR1qOMeigIyPrfR96Nim+
ri/bihWQ14iNDGYf+jc3VMKNiPmABzmDSaVMTcWvnB9rF80XAbn++1AC+CwCO96Y46qWQYPWvNdt
E8l2Y2rj/BeqOiyLGfz7R3MoREZclTXOijEKr/RkvxbYskMsJab2c/jE4HVCThMWWBrK/8giRJtz
DdF5PkK3b85J2dvRLcfn1uaM257LFTFObMTBYaMhYp+vTxVjY3wO+OG/bb6vifl2icS5Q6jc/VYz
SfkpIwecdCqiwb1AC1S3OOOt9QZTadJedTDHmIW9Yb93gSCnFxmCpqcU5QHyqSZ2zB3nZqOzIBnj
Ir56x9IFRsG5BAS39mcWoxq3X9XW3S3K5dYgygwUxvQIpO3EEz60Dw4C0543EJSjwLBf3g7zPj/U
Cz//6QhX+yfk2fZCxUnyyx1cWO9acTva4NM2Dw9CRftbzInVpgvEZp1DBDneqU0M5AYofIcizACE
r5OYXyLt2zqnv9hg6VyHMU4XhHMa4bLSbgHq3kL6OcJFPw5GL+5aOk1m7HLOUkHkg2t9RoMnrXvh
MQjkyQQNnPl2S1ydW7vW8QPNBsjbMpVJmOvODh46NGD1yy7JNmrS5ejVmqFKEQ/U+DjDk3foGZJP
UYd39iwhrkn6ynmx8WESzmcJ1/yYEllhHrbH5T8jl0bfGTBg+cRIsl8zDeKSeXiwpX2GemUc8cNl
cp9Bpuj5tdikR07XuPmQSrd+6pVuML8e4L+MU20FNswQbqwPZ5qs7X7vHNi5A3NJ8Aj81W0n2gQC
/82S3eHlyLoM0HFI0dd1S9F4NxAt1blisBVpq5vF4msak+eGBQ34GmLUviBoTr481N/NaVl9npsk
6QxSRs/b/65bsnMHthPUc4WShoeqXKpva5yT7QXpOMSrD606P/t1vKMiBSzSz4e3br8Q1LYzklaU
e+m0HWF/9hfEUEW1JJYi1XlXKpMm2p6PtXE3BtlSfi0MQhX+E2l97aPFsNgFLq6mxOs3/RrjA1n+
hoDCSMl9vWCOkcdofh4Uh9jPC4ARkgl39f3pIvTGBVWhiPvhRrvvg4MEycfgdPbvKZmjdw+l/nrd
86avvuqa5KdbNojH3aNvknttj1X3bA7viljFIp7OLrJbNL4et1U2upC9Pw4BsnQ/z9OU3DtjBL/g
L1v7M8BnGj5ay+o2Zyag0i1cWhJLOqOTzQLnssqZzTashLlvAvCoQq/h9jfhqt0yVY8jR7WS9nDq
ubfxyDuOAvsn/+2pQZPYp6EY6WUMBjbh5x0ASeZkfQ1lyqTRLyd/PLotRRY7k44ZQPujnLymGbB3
bUwt4+Hy2zOMEXvqH+WSRfMugcKku3pZxfdOdNU6acl0EcZjZnPgXkdYfIO53OG+AfbRUN6WvIJJ
tgswzKyd+lgyv4zTQB2i4RPGyWjP35SWeW591UevezEnbuBmDrD4l2h1p1M8oJ5brFEd+Q9qlvyO
viK8+YFcCyTUY+KO6rUDoz1OOx0l16cxAZTDmUHF1hGqoTv5SFV2pJhsNw1JHmiiuK+5BLcw+HRG
gKaMSdfpz62lxvlOb614deaxV9mmmt3KV4NKF0bWQ7Psg18/HTRwWKc48HqvGMaqGm+1MzX1nR+P
G5Oqt6HR5Kth/hyE3h8HQhOI+Jo6SboqzbYNS6caFKN3st/iB2m6TxzP0YXE0PVl8mrkQ2Yax986
iLpvuMj4lXYaIPHVLZHfH+7xQD92+9ThfH7Wg1zmwsBUoPBcd/elYxCG84bufvE3LiE4TSKQmI30
vGRl5yJ/tle1nfSgvOQemNKJ8jWu1S/ehomrFAgAatzRtDpIptCvPt42zBL7jBxur4L4uzKJWxWN
UK3JEMap8ZLUk/fdW8hbi7BDVMEiGbuC6NypGUP46Nb8WbEAfBjFHXHltEN18o+ptZ8cqrZ1Bo3h
zjeeWMvj3CJZ/0IlhQnC3fv41YmWcH4aEektQFaRo8FZ4lI+rfHOIa3ijRi7zcTB71q0TXQG6oAt
k5USt160J5gaVB11Fy71BelpVNlFFERzX6BpRTyn8GDeHUyWO0o7AgZveydxfkjaji/lIBE0uVPJ
H7ULXTLISNu/jaOeU9abpfraesu1T1HdcL6zt3PI8iFZklrRhdNvhwvlzdShmjPKRkevsIPaiy+9
YMAvcEP5I1POEJANVVYywvcyoixrQt3/NV28fuy7Na23VmTrm3apNv8lXo549yGWxfHPHjW2Hn9w
oQI0WWJfM+r84O7g4MoRmDcDrtxxSk7HGrB/gd2auj85lnEEFga9PteWNfwj8YN9eLft+Rd9sI08
IdVCr9xsG9C+HEYZMJ8P9gcl9qp+xYej39hQ8NSZeE/y/eDeRDXh2bhrZu7hnVH9T+fPmjZZuXKQ
zfFVnmV7MfLnnhXzsUFz+UaoAHSbP9XT3wit2pLGbTLeRZ6UfhGXK2COOlpxB/TB80PirVEUqbrB
L0M76PsuYhGlCsKkTucdmQfea3Fsqd/RrZqCR0tC0+ieMYVTKubKaHFQimO6RsqhPcsFQVE76V8L
SRqv/tFX8BboJP5GK27nm2jTBz5q+wgpBnQRimelbbzp7DGmlVdePxHZBpFRTFbN9EWCvfwreBHr
22XAtgaY6LpdbmmPA3a1pD9zMTPS3vc9lAZK/gltCYpCBPSDy0JQdCq2VDEmlXkkOUmHfw6+SXJW
mBjtuzHye1xSzepup1okq1eE2tvbSxcZf+L7CjgjuqNbcPxstRE5aw359alhkKRW1YYLAaQf5S+y
tzB98VN4IocbvQqORjv5Y48orygCPjrxeNiqmworjNF2MZH4Pl+uP3A2D9NWrqcZs4y6xBagO1Tu
gWp2XhwwZoX2VeU0isgExc2OxFcwfmPcq6gRK0j0dpG21HSSR3p8iKJFVXlUL1V0H3q788czZBfD
rG7aPwMsmf2sRKLH362KlJuJDY387VUtNubUYoCBAPHFWx5aFS4vRos4vihHN83DMTnyL8vx/sJ5
1oozThrxQJ3xOp61qURwh0g8eSWeSvwdlnUn5AyVs48seJip/5KDqFkpifBO+2jjakZVNQi2EmSn
GWYD7EjQtxUgk2RNPJGYRp3fJDyuZoR4wXHWzbb4zxirHHEq3aW5J4b5WArFqNs+KjaM07B65G5R
kzpzWgpr/qbEx29uER5un4lfikefTcPkyBGX/6rQjj5HD9vVY5zoWV6O2V5+RJ3x2i8bBOJ4O6pN
95d42auFZxQXST5E05YwIrSRummqiLuFw895Mw6pt1nnd5xyDPscu9yAK7mibE2KNFpn8M+WXn0r
x6swvABgi29pbdbfERkfe90Km4h0cO1/W/3AhBg5dBdc4IxCUQR11zI+NaYuXNFcKa+Y2kiwWHu8
n0EUhnyykenibfdav2idyApA7Y/oz2BqyDtnwynE9DK1R24GXKZFFwn0hBsxbN4ltFCQnJv1cL+i
FUVV7iDM7s52GJV/Qs1HnWnuJPEIPu4J1whSq9Ugi7mm4aDlWfphX24CsO9TG+5mQvHAs9RjiBvm
j7rZLBea55pAOHuBNucJ7HPiUOjj33iIvR/IK9w/nOpbeNVStdUJsHGqfzq1vY5o+7mjlx91qyUM
DirTsmh6s2uun0C0F8etXObscGe5ROY+yNwCHv+UU+2vZ29n1YLTqmT/ULuUqODtK+X6bNfBqPJt
2rf7dmsH9KaII1mdPJjAB4wX0kYWKw7I/94baZb0F7Gai+UAb6cgrM7FHbvQRudlcPdg2lBNTiDQ
cBc0w+Q/0TlRz6fQusIwakvEMx9o+IXOmO8nPeDJmNd2pwZSGNxq/OmVBtJjPbYFmS+R9rhitNzV
bRPJpC8SG4Vai98OLT5h5fGZM87eLlaNgBVxRKI4HQHLXxGo78zPweRWD9W8DsujTo5jxQcZHagX
ro2fUBcLnhe1YrU/g+mX0QsfagC/xbpTZrq0vbdSQuxmoyNYd6O6TkrEeAOHcVIjGdyps6dSCvnA
felaQXQaMD3ctS0P/Y/IJjnpwp6OQJ8dCxFdODlW+dm1ZgUPHaT+DhAiHDesXbM5W9C83i1yeQbN
cGi9E1L3jgepEe3DKh2NOhWN/CvuKdRfPKeye2H4TP4ieWzxDUfVOmVYulw2VgJC69dwqqvf6Iyi
/TQS5RmwSdDNh2PLj9zT1P9/7SQpz+O9A3P/6+px1il62uYBjGgWtzQ99Bt5XK36Nm4Nyg0YhO5/
IjSQB4jeVpsCGEi7kx3Q03oreZWrvPOFeBZV3+DQiHiV37mdB7wAKAOqhxq1dHyLsFx4+dpiR0Us
CY2bl/sy3fWd15QZCF78MRE61Z7xDjLJrHSkjjfR7LT1reMKSbsmxRAYdKCYSM+kQxZstoT3zubO
V+OHli1vmes2hFoSl0YNQjDYy1KAdsfdE0Jd0vZDs+NO2d2xeqI6TnLrbp0pIAH8sugbDcQ9Wl78
NlTom/hLd10+8JIhsbgucz/tynfWS3fETC5lFHNEhAFGpRCzb5wrR3H1J94ow/vVRNgOImAADl9H
Rw+6DY9PMQfo5RSgfJL1XgnrlrQ2O43bbPtzz3+HbwWnguAFHtlEWjcaRGYjHwgKj+YNXfQevsBi
cHwQClmB66XrjNIqCyvXb8/Icdr45Iq498/Ggiwlk2uYz3YskNdOavfExQ9L4Z82UXtX/VjQPC2L
LiUatzYcn45+FsMP3l8Z3pSOpc0NRgrg4s5fn+oIJ20mx3pDMMqXyCxOfJVrj876QEKQiW+TcR4e
qx1D+02ykzqC/KU92CHEHqN+KZvvA6frfAO9yfoEJJUI+7m3gnhMiVhrfZ625ujyfqkDmc/QqH9U
D5VfRMqSczZFYEiMWEf1Q+ELML+nxYMjE0xsbVEiDgnP4wbbdRm3OWJypB7h2+OKxOMR0c+U26Hb
DOdt9Tf9vDiyDTH3dft7pMnx5z8R9jGGBW++i6Wp7LO9oHtN16OCniDygYN9qPArgkNN3Dx9ixQm
NW3o8EHLBt4DcK5Drmxb4b+E8u05q1xTiyye98kpeiKtb0zC8ZmhtiTmNDjccOb+MrN6U1t1hPBU
tCtJhiZG67la9zfVlvGPCorHYXRA0p/b/lI2mYMwCb2zrLE9D8Q34+roAqXToIym31Ah0PbJkHjs
sH6N1JAvR4BZMBe2F8TkTlu4XnQA1YSrL2DBMBUXxOdU0cmZAf9vdqQ0gFYD8lNGsNZWgIHI6/Ip
0sLKmlZxt5UkP/o35kBQfglMH/+Dc8CMBRzUVIVnJuMVh+z3N95i6ETMmHsaO7t0zt5AFi2BCpv/
OqE/lPcy0ftyW03B9s4Lfm3o29aq6BMp/3mLt38j1xU4yCZrRxMWMzyHK4pPLo0Y/9PYgLfbiVxg
vDHVJWfLqGPOTFWWRzF7HvsTj/sz9ezNNyR6kqMBvHqRQKbnz2PfjoYPFzILa9YNrCVbNT1BUk2M
hwbNC+XQkOXM5fMcp7I8OPU8eszdDOvNIAtKPAL0LxOnUW5qYuFThtr9Y0uC5ac3OerL9NF+6Ygp
ErcTOPVdRFLa1cSqMd90FKmg443I/wfTKpv7CQ3cp1vP8cBoKZ0RGTYHN498NJmCTKsSRJO6legS
aytu892rsQYlmuSNOkbscB4R+hHpYE0xioS4Gp4pCpu+iLutX8TeWl/OOkDs9BG3yT3ZWJ1XAFRu
QYbwPb6PGoORhMYdHyGUTamf10YIJPrS1ZcrCQq1h+geXB2F3YPyzfjHpv5YF6vxCSIgUAHPeBTL
Kjwb+jsSEEEkRy/LHiYseNw9KctS8q7Q4gl8M+UaEjNUBq8BauYGisY1r1F/TB+h31I75Tmy/r1w
6pmiA3/+M1kovlJExpU5k0pv/+aRIDmUNcVmL4q0eSJgwr8m5h2BT4/I3LaFSlalnul5mRFVe4fz
N5yOgW0EHm7IZUSadl4d0fhTkP7jFdO4Vs+CCKl/XOZRmFtrt7ss0o6Hsnbouj8DTJ1Bgj5F7DWH
9lHZeS2U1rxJ5ESHxzB/jHhW0cbGbXCJXJazrEZ3D3jkksGchjP5FJnr1DAavqkSMioEcUYLBM16
biu5UX7OH/QZ247G3+L1wVMVVexCTpN4n1sZue55lZH50Yiu6u5ChCvfYbSJT2WNvMs979b/IdJj
zUm866OMaKT6PZKy2S6TOPBrRFWUXCya4vUj/jB6vrbErOgpXeHtt3GI6pThcQMNkS0dpmm7mPBr
1waZgFmTpTy30NJ3DqY9cRppT7EZjdQVNsYQ6Z8P69jv12nR642LBS/Jw5alFcehTqI7WFLV8xJO
fAprlQDR+DSbFg6UTIk8cJZmfKSSnYgLnl77reW0GM5Ituh6srx2Vy9tuDbPrdqPvw5uhxvj4Kq8
8uQ7dsRNTtUJVV5wYE6KAayTMkzczB+ZAm6GcPJtpCgWmXO+qNvqHJDNACkf+LLKjc98eQaRr51f
/+PsTHfsRNKtfUMHKYiAAP7uKZNM52iX7fIfZLuqmOeZq/8e/ElHTnJrb/l0S91SD8kGghjed61n
Te00fiqtwWhPmBr1w9KFeXOjQUL8HfecLCivVvkrgs5i3I02D45hAKlgz4oJbWMM9PJaZr097ygk
zKh3GwMOW2hq1Cy9MXPk4bQ/h7chNcqjFBMd/iTOTYuNy1D/00mXQ0KHtKDbdaOeLE47S/CS97ky
TgoDwU+RZUr71ijVv/1S2TmlFS2egyXNkdyXbv91jZBGLILxn62CVXj23YLQkqh3qCFPBewqpMw0
k/q7uRrs5YTZvHh2KYCzakAg/T5ioKdo7trtd0/nkeH3lNc+1vgTkh2W6PixQ0Wc0AOqrGeTUjij
bFb0AuRcxsED/sMYn2faeE+tmWXTDb5MQnjl2pFBQVN/NMyOwpQopBcd7S6r+XyMpuufvDGcwuM8
ZkSJtZDfy1umJ3ZcXm4S6MtwzIgOmtw0Yzw5sETiAu1IFNIdYybqXHVTSctGv/OrQpSvzlBqGyxT
+xl/971dTgMjLkfFxMYpohMDw6VHGmjSs/qRNpH3lLC8QYdhIfmmsXc1d3EUhPJoTA71BwoSozo6
MEbiA9Zb51UGi4nkXVVRTlxF4zx3Uc0s3/Zs8oy8xh0LEgfdHoULGnI7+gmhOixpUFFfk5VzEvSl
0DgVkbL3Pb0X6o9ClK9s0tjIjaUwsbq1TFM3i63mp8xkDt0NM2200U7idQvdUG9eBp1QGSvjaB9P
6IB3Q0CY0r2qRNaudhS2kj840zgORBBbPvGcWUtsW5AYhp9+frHgcX0JyroFvhApdPhLzAxygtrV
NXeCE8xrODopNny7ipEIYagadmWCHP2BsgOFsLBsrc+BmwbPXbgED4JOTXBvlXpx9jA3jPHoeaOZ
75bZ1PN9FVrw06ZO5P+RPlj9bUR98HlGPLr4KUSu/2h+xASaFUggdlQVB6jgdURtzAy8/AN4aCZd
ZQ3RD3hGkXMDVI6wxHnOZs3xByyCbzhV/RREtUkFXnPwOtoNrT5eQ1TgY7J1oG4dAxE9fny9oGZs
6oYeROmaB6vI631K2KB9S1uMVgXqmCQ4WIvjIl5D6Uz2Rpr1xSueh/55TvrhReVlyzSNoL1FjR9N
XxprPZ/gHxnuYDEgG3PT3BnvmeMC8ZHRiJFCz6oYkKzZtnkMA4olGEHRr+04mK7gfdGN94E7oZW0
DRtaJs27fK/d0BThLiVi6d+aDvsqWcNpvKNoP/zdmy4KcM4pzWvUVUj2oeHcl6ik7GMw04KD2xTi
RwtUGP8T1r05HZCMg35ZmRlytyD5CE42dZcOYIDyvtiBjD6Dai8/plPMhxNbRXc761II2jCRdY9B
J5S7hEED+p/9TnK0UwVVYo6Fd1N6ifpAV7YrSOOmzP1U9BmaHArV9qfOc4d2V/Wq4UNA/hNQTghZ
MS22j+3jEsS1twuBVdn71ixWF3fIvuZohGbyVbdJvZxqGi39Mz91em1YnADzG7VHBVXbqjsu2A3Q
U7J2aR6XTYczt5b2M8gnuj9Z5lY/W29wmp0ZapelIutxbiDiQDNiNR1KwHANR9gnKsjjm0ZMKH2A
4hDdQTVItY9y8eJPlPq1/chAzGCGSt0HR7O2WdMo/tM6D3vU1hQt7To8inSECMP/daiP4I/hFiTO
AgoPPyOQf54tnivKRxReQTs4yaEZxi45tSBtIw5Y0fAo5SBWiIAbPSyLMtyPYWDNn/L1Y6Q8kXDK
rUpPfxIoQMAb2FV6HzZupiDseO3XgabndJPjsX/MWRCIUyuIhQ1pO5UsDf34rQMN/S/EBOuDZeQW
aCPHDdx9aCGivsPJJiA4V+XkQyey75qGyMUdxhZUEQs7K8Yr53z7m0lB9IuJQpNtE5ojCprYN52P
WmaqOg7NoCHdsCDvW0xGPiCKob7hv4vSXTtOmG8yqStxUDiL8pNr9fO3zBmpbC9D5IUHyQk4/0ZR
1j1i8V1LOqph38zxzlC3CAr7u0EN1JEMt7bZlzi2953umcww4ZvRuj5Ah8YvkY3qEyQ28XFqZfbT
YJz83eZT+RBZ4bzaRgJmUDuYi58Y9cXqUDYpl3lA7P6NcoMwO/ovetrNrF/3HiN9vs+sPHs20iS1
9wu64GRnO0gNvkLGCHG7kUOMOw08M3X7hZMi6wzN5kM3VePrlCRL91rSrsM35TXd55yaJNJQcmC/
orAY3RvkY6pGBVQwUxIK6di7uubgeTuK0mi/0RgXxV6OcV19oK5R3pXsr5abBlmMPEYiNLA0IOEC
0pNP0Qv7EPnNDAN2n8WCbATNdocGbhFJ3YHTIflhV9NXKikrqyq5WRZvxlFWZGyeKy08xlxUWGyT
mQCnU84RjlmgbM3qCZlr+oiZpkk+jFVmIwUSOaKrNFQFauHECo82teSKLeSw9kFrKIwvUNCwrttm
7BY+Khmt9uiygu8QuMLkuertJjkRhSGLYyO9EVGmK+tHApzremfGgl+N0UbKO+ki/0al7WY3mZln
0R0F0pJ9G/FEA6qsdhZfO7cy/uE0XvB0x9J5mXVuIb2ck0bvwEb28cca6ddJhdPcHzM5ceJf5NAi
gFVBeUJVlzybkI5ARZVltTzGda2IncVqQwAc6tswf/wflIHa6OJu9LU7RHfgOSvnYZBx4O0WZ57M
w//IQDUWotjcX4KBpCwzL6oC5I5VZMcRKvB0QoUuSv7UgiihTKr5tmrmwjlmPSvW3PPiME6k4xW6
5xmQqGaDA14TuitnlPW//w2NS/NzptFT9T7AaLE37VKhC0G/KzlnXoNDr6DNDYgTSAg1Vg2Kkn9u
QKLJSgvF0dP7PZiEQwD06Bhr6T7OwGH2VIicb0awcJ7w2AfS00Z7VrIbxwiYqCv0zXOgSEcRHU9b
yCGWaYMENRjSlMtE77fO0p16eJhgsuPh5jJ08wwDUzvA4Vyp1lQHtcFRGiFl3JljiN8HzUdeYPhF
oTBfe4uGT/2AQ1SdYci+fFHz7FMGgG+iZyY8aJtpUmCBHAOKjv44DOYzMgb3xpKmsbdoyJzYdUEu
Ql9zzFu9HKoxrXeEm3r7aiyvhfKeG1pgu/73h6xM0t+GFrSlxmk0D3nIc+h7yKxc14zvsYsOVyJa
z75O5BoEQq1g93eEVz3pzLGa3tf0j2+Uq+xHDTbuCrP67FUcy+FpKYWwbfM6B/QpvYlC1Jeks1Kd
suzbcmzs4+X3d3bQ/HaVDRlbdaFGhTX1foUp2iehIjy6dIe+QOIq7pIGISV7vuHK93DmVRH5Iwgx
NYVDrvDm1giQ9yg0Wr3vwEM82tXcPfbpGABvw/Z3+f7OPEW0oKhqNHIlaPUbAHoPbAk9SNL7BNVJ
/LOddk9IJWme/+l1JKNBKNJvTFC028kmKpjOEbEw+pJWPZaLRCq6TOGVMfGeq8tV2EYqy8Ej+Y44
C6wRXbjNyAvALZ7cspZ/Bd5kTHdLnEifOmAgr0Szr+//7SRKHhWRksxdDgD57ViXRJ048Ihany1C
/zmyOWYYSZYep0KHIJVX1n+qS+hvgZRXwLe/gjo213YITfA0zHHLJRZn80XTdcEIFi9+Nxja9FOE
vqCXLMPjAFwVsvQHB92h3/Tsx27pCuiaY4pp3/U97oRTKryac1WAp5gePdwWO3PmfI8lIrBvC+y0
iAhyOKB0Wl0vvMsdmy58hbx7l2HJz4/EQaGQzWGeoBTMFuuT0yyqujJ9vh+eUK5ZGCwUMxbZNZv0
QdPLyjiO5exHbqo/AYpCx7BE4uXy4Hz/va1XWccLMzThSJvvrUmN1KKnMdOqAjMQGWOHuTCS/lgt
7c3lS529IU97rmeBUATL9PadCayqixs6XIq87GNqUZldpYNXvupzN0TIBQlySluaQvvbqwCQ8prG
swgZREy0n1sb9MHCoQ7PwrW0wTMfAJVNQW2VU49DV+7tpdA2F/gW3ckPOSCVuywf4UP144o0AmAo
ow9gVqPvo9cju5WZMUdXJpb1728+ApfLm5aDZZW+wGYCo5qa5L1VTz7lEoMSYk6/thyR6VFxuK9r
kRy0Kq+FkJ95vi4VQJukMqYZkpvf3nQVVHHidM3sJ0ZMpIces6PT9ONRgb3581fJpdacBIsED4Ik
314q1AkQ+ZSxmVjTV0tOPe4uer1aWfmVK519kr9daTNoutoAIdPns9+xCX1Fu6UfC6+cscbIwa+h
nNCTdfXp8vdw9qIe3URFkI5gx/H29vDDcYB2MXS0iDd+8MWEP/OKw4tbSPMhN3v5fabz+uPyRc+9
Pos1z+KhWq7Y8sKxrYU0ddLRD/G43NU5HivDwvFAibq58lDPXcrV0kKL55kSIuHb+4M9zRF1rCZ/
tICCj1aN+Sge/u2n0fvDlYjhIVywCC4bBw2Mav0lv+3vdDKT4MDR2KeXWVkf1w/D+w+5cx/d0K+m
MxvlTQ0uVcHg2dWKZv3h8lPdzgT//wfYDgsiYSreditRQ7wWkWPMvqGtLnldQHce6Bq19UNI+s8N
WN3k0aHg8jRXZfj18rW3Cz/XJkeFPTY6LkWKzGadiOEcZUuqFnpgZYFUkbqvQNhPwT9zTvOor2VJ
b18r15OW5KDGp0kYpb15rVnqgLAkL9KPrLY4xnSUqV+Kf7sB1PPlO9t+INsrybevdZKyiFERCb/D
mH7sJq9HEDsgSigzPOERkkx7muubyxfdrlK/LkoElGuyr1GEkr+9aJfM1hBE3B788mg/Iuu/GyAe
Xt3AKP7O75P3r+uwf+HlsY8RYnMELSD2dL1jI6QakmL8rAbaD9+8ukzV98opl/ReWBH8+JT/kdx1
cUO/F9htQts+o+YFckB6tR+SKk9HO8to41YE3C4HzJESC2aZQ8NAcw/RJEOovRY0qiq5h5sRYQXS
KfhU4KxzfKiE6mu/BQ48gIKlOYwewx3+qSxAuscorjt6gVGwGMgxTOxKdYp/4ADe0PT2ZmvCpKbn
geczxF0w3AF9Vf2zETmp+eRC5Zw+edVo/LVyZCK8DGEf3tuDi8gf03/4X6Cd1DlYFd2DQ93H6SvO
ezgcy0glaL9gRk5uhNDVY4JYPztmQygWltFYP1k6h8GlVVf8LFNhnYieMV9w6zjPDT/+Xo4eTrIw
CgXuIUTbLQB4kkvojyZJ/QE4qg0BiR78Z7MzgbZHaMInbq+Tj2NnLsnXdsEuAEok7DL657jY4JDn
TfXNTXq3+dFlUCGQ2mVedG9TyZmRfxrJ526eo+BQg7cpT5SgvZtBkiz0E5Fi/JFCbp7eYPubxlvM
Vkv5LEo+mZ8F+o6G+zUqkFORbtHFdIv8iLaCs1U79kl2rKaqL5+TGov6Xky2G3+XbVbKu9ZtoIkb
PBgIDHkjqTLZxeDdIsQIYp+Pl9l8Qf50h8GuQwyQNuYM945VaF9ERWc8Zd2gxz1mSEQ9Lhqs4G9d
Jfqu6yS6akMz59DDiJKvho3wDfyrmU6fsqWSHoRHcERPQZxY1RGSB2gLh36a+3kMnX78sNT9CL6c
nmj5PUxTw9xJp+luVcN5eOfVKKmBzlC1/WB0AY3YaeqtcLdEVWDdNwuU69sQsMfkV63AL0STxjBx
Js8a3g69vvZEAYsSOmQhbz6IxFbVl6GNnfFLaxutBKUr5fcQ/X97X8YFWqywjdhgTsy/4nbGvTWh
7iImfud1qnyybc006fF5ihMSIUGBTdMwmfK2hgq3SJDvsNg9CGKVNq3k2DX41ncJcM47UeJF3dPT
lN+wOgR0OTA00J7JuvkFWTNeBzdEJAyVHysOSe3TQ5mnc02ps4DYkXJS/BEEDYcSBzRvdV+4HrTi
1olXpHfFa7cDa8KiHjm24aPBRhOf4ZmLcX0RkXnM0OnonVQ29ojONsD8t4PbmRicXfWjsUdSLWq0
KljYUCrh+Ib2lR9C2Yj4UExGnN+aeW/md+gvkU/EMKY+l5hJ7zX6elQiYHNehN1p++gmAJXubMsZ
5rvKM+P25CxO4DMHpyRbSi9+QPslypsMs3+zx0bNh+UAmXPQ/855+EGYHbwbWDZge9gJ/7RdzJwI
oSgI7xdb99FhJHUVMWNlJFThwOmle5I5M/sG/cfyMDdufc9T46GjbEARV1M8ApDoisI8LomH6UYn
ge4/T6JrnH+UECA03LZHfs26EGAebiRr72wXq4nBtswD4u62+KdAbWX+nBCpfoYfWDybmTT/sqM2
CG9iuGT+iK3GPMwlUvP7uq+b5oY/ofzBjRliZUMK8I6Nm7ySU/suP5MFAQUoThzbUqS5WJvVzk0r
O06y2CXkOQ5rNIqRe7JyaX2H0KE/Qn9Q3yrbzh6aSjUPwOLcUxtKGMJOY0ffwqGYgiMOLTQDyD7M
75cXxTN7DLZwnHPQmoGTszeLoqFj6YIgcXwdgFxj2FenyfOm+0I0870YCvvPV34KMnx40lIeJKH1
9/y2oetCDAZdxbMAhSZeGnRNE+1Eld0GjGUQm7H2Ps1l0H++fJtn1v41+dbjeIPM3xGby6L5pGWR
zo7v9XEMAb0dPgRCzKfLV1lX9s3K/6tCIxhyHolpm8NGr4TuvMB0fCNTYNGAFQXYe5NRPRb4/j83
dVTc08cePuDxGF8X+BE/L/+AMzs4Dhwac7Zke67czW1SU0lk1/B0EfN1h1bZgObCafo4oVa+vXyp
9U9t71VRxmNrrDSbxu2Zv060mHqCj2B+sxpjoN4zVZskhrbeoxnOy5WN+NlbM7VGbozt9d3uTSZt
i4xEOb4po+9WqOu7BUAk7KRFXLmzc2OFT9Xi/LaOl22doaSomDKdOL4FcGRfZ6P5aA/j/Hr5+b3f
Aq+JrrbEO0Ueqak3k0Iwa1kP5uT6NrTv+yQJIRsuBIvQkCPSzRNQESWj5/JF3z9ERVWBEWLaHo9y
e6LQ8LvjdBhcX6JipUCGyIYaNKj7argWznX+Upy8GSHCsrffAiKqOhBjA0Vwhh5AbY6kQsueb3Kw
dVc+u/cvjMxFx6G9RMmcislmKCKyjuEEMeoJZuEU2E/LA7ve+so0/n7Ar8mOtklfSXi46TZXWTIV
9sloOT4zeSCO9GLCFRdpO8hzDQzwFBfpnv75+/KogpLiZjPstkcWkbR8DUjqKTATYYeFKWkJJIpm
Y6+7erySbPZ+9lKc+qj34niijLedI9u2jTpUjbbfrxISslGCMLodMcyjFhtD6RymSQHm1ezscDsS
GXUYXegPh8u3/CuVbjOxkJIiNesl45Tqy9sVAj5HGc/UZPwRfJuxR1prPyoGqbW3aul96mOZ/IdM
krgQs/bmaocKhRCathkLjfJK1yCHCJ6uTtTkjfIGAOJoEj0SJulpcCmFHDDYNu4h9HTVPI95J3sO
FHNYfAwNL3Ee5mWZ6XL31iqGpjSI+oR8oXHvLNr1gd2AuquSVP1c6qGXV2bv9+OYOofH8VQRV6re
rcV1OSzzGLF8dHWR3Ea4q+4XUfRXHvD710xXlP4SdRVFkW/7fD0vHiC1MZGW9ONe+7lJ/8YmBa1D
yQ55YIuZ+K7I0ajApyJuEd1+/eXyK/7VxXr7iold4kvS1soXt8zNKxZtnDTAvyxAbjAYDiijdfFx
hAXc37uFMVFSmiIv32cckT4N2MtaZLwCu65ROXH3d0SNfyQHG4nwbQ1gIDiCWI/r+zoZHXWcjRHR
qIm/p7hSi3r/engniiGp9doF3H4f2eIYFYPGomgBCihOiD6YQgRNlx/OmXlzHc2S4r2QfPbrr/ht
gzTiwPKa2LP9YnXAdmmGrbOKGeELmXHLlfllfdCbF0GJct0RERPpUvh9e7EEPVwXikxT3UJh03vT
/HVYRjIoXEiTzxab1HrfR46A/tChY7t8p2eeJ0RqB8s5GbOSR/r24lDIQ5VqkI+1Q9kOJHa6B+1+
bXH41XzY3iOtMx6m5Vm2uX2gS5i3TlP3rk/3oHtwp/X2ZgzsL6006IFxLiGw5iBEJ2tO6XwUp1yk
nArSwgCGrQIiyYAN6OW75aSVWA0+IV9JmaypYEkMlLxxF7BxUUkW4tFNk+au6oAY7DGxxQ+1RyDG
zk775m89sONA6xu5PYk9rP7i2EK6/umaXX3X4lVUj17OKZ/jnySLpUMCrY7kc9F5QMTj/fFcs0oT
1oKmZJtI//ztwwf2FvAfJq7v9m12xEysbpWw3Suv+NxgZiivkzlVWk/Kt1cpPaIfwAQ5fhzhGp06
YHIdd/SUYGG6snqdG03EkdMxFIL9r9oULweZsYriMmJ/2IqDaaD+iNis+5fH7Nkb+u0qmxuioJfU
lpXy2GS8HMOyyk/hFAyfEgSeVy51ZoPILlTTHaB3x85j84aCEfRvCtLe79HgY4WdMfwwd+M6ojb0
wauxbwNxc67sEM/sctYA17Woz1FVbvdSwdIhBzcpXloRokAbwO9JQADe21M5HRuUrc+XH+i516Zd
5SDrZnxR7H47QnLRIIoeR8dPeZaPC25nrJKOe2VwnHuWjAuPmZWtG+P47VU8kPAI5DzHpwLpgdEl
LgwLFXUVNOh3VTsaPoLe4Vqf98xggRlk0RAFMWe9WzBcSnzEE1jazyakV3FlhD6ie7T7XuQeLz/G
M6+N2Zs0XA65NivUZlwyu5NdBk/an+ao4MyZ2vKnoYzpkVZb9uC5Or8ih/l1VNhMq8SQA8riBmky
q83sPSG2CfGFwGPJwvChx0b3j+Gl6gv1Ke/TlEElKtKOCRH+7CEFpP1SJ2UwXdn5v9/LKIftMf/i
aef9+sVmtmwapyQrU1Nax4MPLWhJ5mk40CnNP0dsqDw0xBGMI0+CVN91ZlHFVya5M8/e4TNF18vu
TYhtCcWJ8rxQk2P4nSmWGUGukc+ItY35v2IJmFIjICpXZu91vG4ePiUbqTicmXJVu70dz5YdRU0E
pRZN4xL70zDp5xLvwn6IZ9Bc0cpR8IjgHThR3FweaGe+V4f9Dyc6ZKDq3WsfgWlU3kLxEr+38zxq
dO2Y+7Ir3+uvyW17g7gh2QczmNklrj/jt11Q4kiXvJ3aQIEyCRPnu7v4AyReB+6SB5rIcVvxrzCc
9Bn0JBFbVI3jJ4H56zuxBfbyKY/SBJYPm0NYadJepscyzst8V8ZemGCdrrW594yhQykXGrF56jrT
CdDPJgI9Zx96FDox+y/HAVH6h1aVnUsYR2aC0dcZeu1IQyyGmx6P6Ycho8+AL2IU9i28G/MTyi5v
vDWNpKS3EQ7qtR3b4Eujy/i1awjuOqRYpdsjrZSou5kz2b4sZgqVuxtXR3bH2Z2wqbkGCz6mq+Nz
iK3po07J0NmT+SoI8Jp78wkFkEY+bufEIhUR+Ry42Ao8TJGD4wb8P1CywEBBDAJ8hfVNOSIJp+6c
9pAPXpXvO2wBeteFJup/m/7QK8sMEHy3IsdmF/VTTS8HOvILOXUoaNHGYOZ2i2ySz0Wiy+IQgSxp
d0nqzncFh9H/cruTABxK6Vczz/g4hn3+LU2rFAA35ex2L4DY/ECxrj41eZz/oKUZ/A0stPkJRUnO
dwlZ4X+ZJR/oweVWwVBGvfsh7W0HAI1jQLaOUs58AfUhbEpmWmXIMhLX+is3HB1dWXvPzNzr7hvQ
OY1n7KebyY0YxlaZfW/4oCW/zJPUdAca0z1aVhFfWQDPXYrkR6yW7MPZJW1mbqiGIz+DjYooiunF
U175TJxdcAecM7yySJz5dl0UApLij63XxvLbj4oGXxIg6nf9jo7JbYrp6nFOEDBfniHOTIeuTRnG
9nBqcZLdPDuN0BeQgOMiPzWNr7zA+h5Ki4j3asYuvp9KtxwOly957saQUznUL6y1kL3+pN9mizlp
gfyZCwf02UQz4wzDAzCn4spVzr0pdpg8N4+DM1Wtt1dxI0BWMWorf2zBRqZDPh0IS/qpxJheGX5n
74cZ1qbM6dm887dXsrSRaR1xPw724Fv8QBjOKnDIl5/a+fv536tYm/sxUjkUWSEoBsIM26dend3Q
OIr3nUjN28uXOndDrFeU/RGBw7jdvCB4A26KuYI6lgk1oKXc9U9rOMmPP74K6+9qT0AQ7byrn+BH
dTNC7D0/bMkxUX05n8yyLP78K0IbKViUzFVdut34JDOzLaYDD2li7JI9QAibd4vLd+yuPLQz74cT
E0UmB82bZD56Owo6wr7zvG3oWVR9/wneIEIBqdoJvF9PFtrlZ3fuYhYj7ZegG/vd5g3JYKD80nGw
sQFvA9TsjEPWktSMyvuaRn+dZjZru2ezefFoxbCD3O5VQ12wc5H0YjLKH8bqt6I/Dk89AaJWGlWH
IGBwfxQR7gSTc/fL5Rs9Mz157Nb4jimoInjZ3GiknAAJBXV3zMT5ziDnBtZrVFk+/cr5U2up8Mpr
PHe7Lq1UvCsWks/t2F8yaq0J4gxfOln6kzgiDIhDGywH2n3Zo5EN05E4bvHYgqv/P5y/qa5oGqT2
2szQm5tdNOEN/Xq6cpNxuSNq3GarYzfOA/IPS16ZH8985Ii4FdozTgTmuyHUMoEEi1M6fg+EGdyB
lz+SPpBducr7gYoJla4JDYy1Rrp9nAPZEg64S3AeyB1uUTa0u76NyqfJCa0rb85cv7C3IxUJPsRu
G/msR2F88/hs1zLpUkeBX5CRBjhFWDP4T8pGYB8XeCwcKZpxj5FPj1BBc7DXJamxQDcrq8CmaFns
D4/O1Orpyhz0fkytP4wiMak52rXczdQgAK3qtojX/ckShifqnumPPA+tE45QsyJRr+2svZzDJt5l
JTa1/8vlVyEVnQkm2+03NLkl9n5hBn7c92QaYGCeQZ/FBclXoC/L+2EU6kuIey4+dmPMEexPP+G1
o86LoT1H7Wp792WDSYlw1sBfQhIykYYTNSSq4VgEnnrNw/Raq+7MWZcFhXO1azLr44pbX8dv+4sV
TUpntQx8ofCzD1aXgyJhkN/MPd6z3uwISCLQaS8rd3zGT4rdxxqr18t3fW7gc+BCQcInDSdo/fx+
+xHCtIa29RrDJy1WQZud0lOQdQUBII595Rt7/yWvCygl09VBQVb1ZniB2tBhOZaGL6dMoOrhPE0W
lvo/jCJ61K5DYVZh2tp8Xbii+oq4g/WpJvNJmBm2mo4cnymFOA1VPjtk6agIEJum3eVHuf7l7XdN
f5fSmsUSI7ZFrqhXWLEXK/Cr2Nb7GtnxA6yqYu8Ko3gy6EBcW11/CbY3VzRh8vCtcs333V6U+BbC
687zF+Qh67ktT+W3pcrC+tVeeb6ngpTTL07XKeA7hZXtHQgDzr4I1vTRKCub/4Yqt18AulDdufww
zs1y6CH1OrT4dWzZ3w4s4E9wjZsKSUZmp/lpGNP0o9CJdLHuut2XETt2dapau/gmDC8E1NOFxQtp
tLI5jL2TEKNjkM52ZQi+r+wgQWU7wldnr3WmzY9qU8foKe04fhKL17nPP5Qm0rvYa+27OTSzI9uD
f/A8LwegJNnXy0/kfbWQ58A/OMNI13rnz9CFjJQmXxj1v34AU3NII+DLjZM9ZmWE7A2M8+3lK575
tlEH4UNk2XTphqi3ryAMh9TAdOr5HvkHwGLEcIwyU/xDouCfqxuo7LKpZDlzf60gby/VV7NsqX94
fuwQTk98FGkEsuuuvL6zN6TRNtBpxPS13XiQlMQmlRKMj0wPcxkHP04YWV18XEbFYePPn57tsBbg
uqN4vZ0Zw1VLFZAj7ocaUSHa0+LgFIGN7za4dgZch932O6bMR3QvlU+a5ZthKUoX6pPRez6c8D6+
7QY8AISnqoRSSgS0aE/KK0p0ObjhR4EF59rHembmQgzONoszAf+2FfhQ+3DZYjGPCNdYDm5sLcdF
dTUIoQHKyzjOV2bKMysBQnBu2KFh67w7uAGiliZYWJoQrT0+cBiybtlUXOt5nrsrii2ahW098Gzb
RDM8b1iiNNjD2SNWzQ7hP+SxYhoWlUOOH/DFP9e6Mwu7NHMxoZxRVoxYfFoZcopzRuKCRdt8qODw
P1CJI/Pmz4fn6nzkatzbu29hNvIeLlYu/akS43GQbXpqqEnuRURUzh9fiu4g3mfa+2Q9bpdUsaCA
UbNWfuSgoj8uI50PSma28V8VtWl+ZQE/t3JQmnUtLsmtvdsfp7W5jIttKx9lJ6ktuUoaqDqpSHdJ
xhmZeLkSXIZqxmX207CpLCBPI9lPaSphglQrW+Y4CUgxV574mVHrIoyhBMVYolqzqWwkQVeTNr/Y
PqF5zZdFhF8mQO+vl5/1mYvgtGHzQomaOKXtJkJEgQKUVmjfBGO/N6kU+saMuv/yVd5/GmtBCzUO
OnbW5+3WE06u2VurcJGIlOrF0KSpAS8jusmsl+R7PIfWlcn0/QzHBTU1Bwoptosf5O36ACjccVoz
cXyQwcFLp638NMVe9bFEGgRFJxq+Lm1OsFFit1eK/mdvdV3wqeEhzd5O460ZdCoRg4PIHeYxqrGK
ZhJAFanSnk6kSk6XH+37FwiSgMBsiGqshLSp397pnHoEUCIy8tfcmpuSwKNbUCjOHy/tiJnWYhTs
IJM94GYs9nKhH4Cmwm9COk+zUOGHoll+kGtU/vnzM1fkAeq0Xx339X5/OyBYQENTcBVsW4gmf5S9
hyy6a0dQO4Z5WkRsX6lSvt8m0WlcibGsvezRts+vcQYALDivkBAQWJToGNZ+ZQ/7wQimOyOx5j05
83/qIrfQDbmc+zWrEcvwVrGCMMMjdaeip9oQOEKIRA3dA79CtyzlX388PlabLlpaPj7OKZsqLGKf
nutPwS1Rn9HL0I6N71bmeM1r+n6rhDgSDQZ1E4QLPMy3r21Wna50qILb0rWMiiwWAJ4SN0V/IMPt
Wgvg7MWoeyGhXb/wX+7r38aINEuLqRFq2Sx0dtP2FXxiXQMxM+trSu9ffc83eyUsurT12ZNQLLff
2dfMwm7dXDfRHaBbdJnR3DrOUYDZJcF+trqfc15BxC/JPSCIrsnKlYPXFd+LxUsKYDrk2cKIm+ov
hV3m/44FRadTv/RzSaUhK39EXBevWE326d6yiVfeJ0tto5GEfOE8qZB3JndhaGGEyJaEeLnSiPsM
fGKp9S2s3qEiySgNgwOL6fxF1UH97wheGz0hwq5+r2AurzM7UccF1P92z1y/RvYAcK6OxDx2w74i
JunJNhZKXPkSRvAqF5V/WYiPY6KEevTfkoTNLboi2zxAZjZxzo8AqXaZWNLXaXGxwfzhgF0fuETX
Q2eWSuP2zIQDMS/IOQkBGkOUp9VDEhQpfVemmXdDCJEtXyDfICcuxKKbaUZEhiJwazL8Fk3YX5ao
1AH+ff8Iof9apfjdDP3rUmsfCaH5Kll8+2nAyIvYXqDOcJo2PqqhkfdLkV8TEZy9CusA9STK+u/U
iEvW9zq0F4pp5LzcmHNsHMn6/mNhjbJMYdPP4USEomdb9a4Wr0kG1w58movyGDhdtjfhXH8NvD65
s5oJ+t7l0XDmPVHlxjy+Ct9Y0DcPj1YY9JUqDmHBlca+aYVzE6DF20XRcO1U9F7Qyc1h/adLQRdT
4+t4+6JKc5Y1skzDJ6eh/ouTpeoOazHtAzBNQigobgxEYhFAMmJ1XEY+lUh3dwW0slc4udOrLCZA
WbaCSRZkJFTuylIm7pEPt/hB67m51vo688qZlYgKXOdbXsfm2ZiEYU8dVjbfyYvkRTR9/A1zpXi8
/AbUuVfAJeh20AZFnrPZYRDaRLyG9jBWuUZMEz4KR481WXHEgKMmg9uUeJaF9JzYCPcz7E3jlvAg
jWfbJF0tj4EmvxBsZQwHoPb2V3LhcUxFZUsWAPHiBOnQf+wIPhJMnvdDSmYZ+bJ2E72YwbRiwv4f
Z+fRI7fRreFfRIA5bMkO05zRSNZI/iRtCAWbOWf++vvU3I2GJJqQF4YF23A1yapTJ7yhyE0suEq1
M65YbUmtB+sg/V5M+jB77WCAV5y7DOvRIk1b7WxYPaYMkWYgvc0gD6wFOKPlX7rANdy3AK2Pg1Rz
7yuQaqr8RV1krxFukpEoRlijzE18jgi29exrQQ2h9P5n2PsKAlbtyPD+tqSHoVVHo0D161brGBb2
hha9q5QMBVIzHtAW+fPFAJiJq1Wm9bEeGShDUEi054NblgwptENsEdGCy59A0g3n+0ttMnUOnQUV
hk4VPcPN1HsJLLymA6YTczzp3oiGMCLgmX2e5WV4amlsXSU8UpHHN81/7q+8ac6xMmQLpCk4w/am
PzxEOQIAWIghoABE0a1mNIaxm5lOoxwhjo133Vk1cflCNng5g8IvDzLPvY0DWoLC3Vbh0603zqgs
6BL0rXMzigAhNOytPNQA8oP6YO/9gmDAoQsUJgnnKkigL7IMRiA5N91q0FkOkG+9Zhh8fBVcvgdJ
Gr83o9V6gPL+uGPA+2XiJK4jphzkhm/DqVQC3kpssHX4miEq22h43YFyAl1cFX/aMSB/5yxzMpil
0XsRr/q3hBB9RHksxH4N7CZ9KlS5eCzq3ro0Fc7j93fNzldjq4II0WkJbNt0s2jRachF+/ZYt3/X
eMfA+MyHA5T+zleDViXqEsbL1Aqrd2diNDFPuhX62mCn/4bqMF4LnAXiM2YSzrdFyTXimlFE1zyt
goMds/eEgqjzCtcVk6K3L9NKJdvumIL5VdkbV/j32ohiA4yr0/03KZ7hbWYNBJleAAU6Myl61W/X
cbolLRgbhP4Cuw/zrfhhyYezE3fTgxoW1cFqO29UUNWgidLqYDev3uiszbGuRmHsR1pVn7PMci5o
XZvnHIj6Z61W65tq582XDo7QwebcVJiChwRDheNHmGPo9/Y58YVx7EjG+SMzwfhN6GBduyxLP8GY
1R6zpfkXfnxw0HB5jdCrlysU3oB3aISWTctzzk1ghlaW+VATKuw3VF2y3QIx+da1Rrufzlig5bg7
xkmpPQST0g5+DqIN2BrC6v/L6gQx8BnTzp8w+VUEk/W4qM60/ZePmer0yIm2qN262sA2dVtdCq+4
j5mai7iRYRPGDPk9VkBK5qNi2lU+jl5B55ZWZ2P9JOfqLzuf4RJgAH0bKtTNhBRr/Ay2NvxiLsH4
JQjl8d8YL9jSDWuwXriQO+pP8BbZ1yIP4/Bs4l8UPRvG3H7rUkP/yIB2ebbYsJD1F9lEFB69wE/3
9+vud+TcU9+CWN30d2tcHnpEtXEDi3AD+ZYvSqfgw+aMyGznIS4Zo7Av8yY4wdrBkdy5qiiqWdgE
/kDVsjqS6LXETjLnEU49fdZdcY4NwTG2oW58RJG9eceGH7E1So33pMW9+lRPAXOt+4+/7ZOyj1/3
lMjHCU7ihP0WZGNFy3oM5WN/TtIu/SszuLbBMzKxh0hCWMKnyVoWTwqUEH8RZfowGdMgn+D4tnjv
1tbwsgxaIh3E4+1Ym5+lCwQTaBx6++tKzsTMPWw7QmWJ5fhwZqG2Qi+ygtkyMYRUXHTPY+OqKEPV
ebh1G7jatSaGYDj+KAdV5d53AlKsi7TChBm2CjJ6D2CCdkDoq7DwTmLMeUaeNHhGPFk5B7lpuI5U
FKd4gnCIH0jw8/4nEttgfegBLDL3E4psmwImmAdkFp089JGeFWLus/EUkFQfnIOdTFQIgTJLIT8k
413Fs9mmAoRoxSohlSawJzRRWOUy1stR6NxfSgxPGe2C1l4lL5ShrRU4KVdEqjrnDmOMv7REGU9o
WNQHeej+UjTbeSw4uOuZWBX2ZDFJGPpJPnYnDDEwvUC/3+2H/mgqvLtlKWdROzVp3W6OczNmUVEO
nXTLitR8RHemwPNXMz7hed4+T3HZ3WK5yDzZWuRLNykwvbQg+/v+Xtk9ziD+BYVSMALX1W4dYKse
KSQyvTJbXxlzYj9f1U31vpWzBCUTrFrz65TqEZjulPD2blbGcjlhzz5+LXUFg1vVLJD3vf+z9oIs
O1gDS2EzkVjX+3KaLxZRJPS524YfUTVMQNlxFf9sBV37mPX0TEd1xLTr/rKv/cnV0UE0ikqEfBxZ
WV17G9yUQEHbmvrWZ+qC6WZtO92PElz693Ka5a/4OdYfh9nKio8qLgEol9RyL7uw/RL0dfClaD2n
66yPKOAkn5e5rPHhw0nxu4UqYuEVS6980hAux4qwqOvBlbVR0j1UbJT+ZJvRTFdBqprLUOoqnG+H
i7UeK0xdoj6xXpLYygxfg/vXAvFrEttDZrH9xviiyB7x0M1+2XiWUPlnVnXWUWYSUHVkbjwUgCL+
PGfJx2Su619SImy+SngAAOTRO0EbKY8SDW+4MmiJjHP5vbWVUsFiYa4t10qwmKc0lMovrW2UjwBE
W+0lXKb0nOvt0j7WON3+rHG6+icOo/HXwQfZhrI330OEut8umyqc7TnV2J2jkX5Xh9hCC92qPcSz
l4c/XgnSPZB1WJwMONcxpp8pnEbyIH/WAb0ZQzg+FONgnYp4Mj7cX0r86NUmE3MNbivaRmgyrh6q
aGvbKhG/9ofSKR+7BWUEs2zK0/1VdiIZrqzUQsy9hPTiahULECwGCVPi0xLv/6cHaYxYYBBfinE8
muttJJS5ekFCGyBbABPwp1WApjtrR7URJv4oOfX3dpSXbzPMwr9ltF9esFQc36Npn39X6iGuHmI5
Ght3GLUeeXPdDr7df+6d0MG9y5ulrEdaYz15i/BM6Iea/ATsG/6aHeZfeG2jmQt86myUifrFMTLz
4JOKG339SRERRJOF23Arx9Y4mVTUpRL5NVpbZ8gIkDv0qH8Oe8yYJfg/n//DQ4pBHG3KHa4YwlxY
p/GUfhLH9JjQLkheQqWw+GMWB1+Z/k9YWNOF0g4i5N7etS2HxM8GNAJm8+2BJBYi7cTM1o8od2NX
K2zMApfoSDp6izFjR1GvCFy6gafQ+h6eE0fpLHWO/AbTGM0FIDh8kvWsfEi7AGc1SzixS3Awf9ZF
gDTlUOHlaLaNU5xHPNK9rpMT5VIvQ33wofdOleAmQmRgs2/mhKEKVaLpI7J/VUmfR8kar2NgO0/p
gnvK/W+886qF4B7FInmI6E69fdVZNGCJVNWRr6KC/81qVO3SLbAg76+yc1wcGYVU3jWgGNr6b1dJ
5Lh2sLAK/Vrlwpm05RT3gTfLyewFKZSrHgWL0/0ld94hcA6uWVp+tNjXoXacihGCFYrFBY4eJ90M
5aupMJA3EXI5iOo75xJsrSnaCyBA6Y6/fTrExBJJzsbYr+ZWehwSu39GaBq3sIysv7sUEib3B59t
p8NAUSiEfQX6h6Hy2yUrEL1KqHBCZC1r3tVk3i+tZc+Ped/KfhRH/aNh4gjNhC+R+vOfv1k+JPMs
cXQ28/lBXUwrl03aiJWWX3Ur/jrUUvlBret/7i+0tzc1Ij5tDK5KmEpvH3JOQRkN4niWuD6+By70
XQZucFBG7S1C0g9aGXEPuoirNxmU9qgtwh1CaZMCt5ygjc6RpjdHNNC9I8BlIAAwoNA2m0QyMMmJ
Oh6m74aXmjb0ldm1ddG7LMa6aJQrL27gVh/sk71TQK0KUoy54xaHbRYosWAtTSSR9OBDU424FysT
jifl3By0gV6j5ep6Evx3WnlC7X8znICxobWhWWU+JN4puKh9Wyfvm3zq/210A+VH6CMotE1dqJ80
+o0WpkRR96FCbQLw7BJ9TRK0sLGFCqrvLVChn3IY9i9F1qG5mBdGhduKU1lHyfj28xvMZUQ2gWo7
sIzV2eUI6e2cz5lfaXbr4jWvnGs7qA4aB3uriLmZLDpk27mN7fQku7gB+uZYxKcEXZTzXKfVHx9M
trFG14ZPDZF7ExT6aIq6rkaScTGzCxs+uzYY3NzSBrbFnx5NhjXQScQQmKHNpqBr7ERtxzHxLQks
fZW11bnBuPhAQGp7ZuBO0QHiuCg029fTwHzuMBjsksTHsUkdXbWrl85DH8N6H3RMZl21mpTmPAA5
OYJivNZgbzczEynSAjEngiS5rg1NiimUJePcBx+kiUSkVW1vUHvc1SuMbyM3URbdeXU+wwKdfqyJ
eLQ8yd+rTO0/F8iDDqcx6aFUcpuaDJuGNv9Z552Cn10dommIc9sQPjm4wAF+BSb+D23I6b2Bfqrp
QYrQ3+tOFH+sFRO9lFp1GpAUZa5hBtYpWX4qu842cbbDnes0RqE6X/lemDTH2TLlHwycdDMYzK3e
wNBW8s6zGyHNkrW5HmP+K+t/L1oJXRqnU0JOgi93jBZlYyMmZPCP7++VbQziVaKOjqADmTLQ2Ldh
HFg8eEqcvvyq6JJrpi/VWS0xey6t1DkI5nsbRnDt4f+C1dkI5FSY3Y2SNmF8jcApDpi2+UNPG3C+
1tC8wElRPBufyIOzsL3+eT7KOjRbWBrJlLfPN/Sdgvs5aTLIEeWhnYWBY+kouD6oEiL0U32w3rbx
B1yFgs6kuAPTvG7QNi22RoVRJL5il0Z2itNI/5k0ZqAIMmCKUiw30MWanWI8g3ixfqohxmYHAW2b
f9B/B1PF7e/sCW8lUSphJUP+USVF4A3BHH6iF509tvOYP5mdXN90temRleH3H6y9t58oNxlz8Nq3
iPIGINasjqyNr6vjCfyj0FDWUcXFbPL+1t2L2zbdH5M6hE78+lWnUk2Jk7OfAkSEz5NdVA+413cH
cXtnA5GpMlYk1cETYr2BsllbOLdm6qtS7pUY8F0D+u+uXCPtAuziIBdXdt4fLnqiaOWRtlIYIb4k
klGCoQnVHqd51JnMhwT02yc7KtrgLKLBdDLCFt4xLl4o9TZ1Kj0NOaiiJo4zr5D6unwwR2TDvACi
+mMih0diKRtTE1GUEfRJ/YCAcnGuDhUGu/jtTj13WYhN+3UB/gIShomAcgo75MGfFNQF5XPdV/37
MJh0PEBVbcDSua+yT3LWp/86gOCWRxOrjZuhyp2QtW70b7YTJ9bZhGKXnOQhtiEgZnJV3jL6X5Lv
QAoYPNtuowrx3yWdcP022xRsZjL8qeXO6xPCIYLPSwaPPuXbsGHSyYjnns+goAbySc91x9XQkT66
QoWK0+oiA7jDOYXuBu9x/SIX3Ny4xwEaOTY2NH6MXrzilibzMaB5UoFVumagud3HtaH8ZVSlLnla
yvjCbQ1BZVOFGSFqXvMYeIklFy9BuOiIesBIn/AVljtauq2Om6w92KWrlhGgAqcHnOglYZHhoI6/
/DvqESCMMxaCi4dFffwz7fSeUeRi/sj7RftolPOouQoQOezM2yhOzqk62SYejZLRntoMStdZ6WtT
PY0D4126LNb0d9loWDQPI6a8ZWmMnZvHivytruLgn7wKzGfFnPHXtgDFforHTPsBhR6JxK5wKucx
KBBvdisan8EFd/vha7PgIegSxFFayEL8Fs95D6EW1xK6g245jhKW7OXsfCbDktLLoivRbU4z+Zcd
FNaIbUTT/cjrAeOcEuxmiBYKqugunY1YeZdgS/K30sytg9FXbBvkBbN2VO7udMeoYvjSPAVN9s0t
O5uRvVRogd+adkKamV7pKcHd1AvlfHov+oTPTpuUTMy64l0udf2pY4biWVavHkSz18p6veNAO4mC
ChzXFoAfqlqejrN9Q7RE089OOETVqU7aunlenKnmZKlRHD6m2Mwm17wjO0DhXkrjhzaZGgyhO2d0
rsC0gvmiaSMa9LmFtEqKDrLhGrTm7SfGJnP/j6w0cechlETbO2e7fJZ7o80eWnuJkIwPG/g9kzRg
z1v19lBdyi4df+SZhT0AuudK+c62F+educymfmois/mQGFLyBVNCg+Qu09Oc/2xq+eVdPs+e1Fpj
4kqoCXyNy0VOL7kld8DF55jCZIn0fPwIqZwDMyOMXvjD3Jf+2MaYwXLiUKDJsBJ9L2tLa7uWwz47
uKh2Eh+KCwHt4ZiTGKxyrKFGPGeZSuemyjXu3GqOOWtHjXUaFfaAlGLzFpHpHqy6t+lYFoEKuOUM
mNbjuQDbsBCwvH2LkCdwExP0xpjm5SmueqZZfZl5dt4GXoc1tCer1fiI6lZz1dr5CGK7k49wPVOO
8Ftg+m5wJGisJ4w++CFQy05jnS7Pkjp1Z2ZRxnPXyxOq9rl1MYyjRvDOZYrtlowCLNiSrXaLBW7A
0Sqx2WWnuARtgrMnNukXIdV4vZ+M7LQruaiYGdIJ4VNvWhVTwahVxwfgZqdT9xfCOlHhJTYYbLfV
FmbAZp4u2MsPSO5btcwkE0JYH3/qR2n5pqmIJ9SIM8J2csM4kIs/RpiB+yeLEQxJKulNs2bCcmUU
UiK21GTnNM4XX5vG/GCVvX0uJmfEN/KDDc6Lf5HnMyT7W5IkEsMtgLOfoKU04vboHX/qU8t2EyOK
jzJBZSfrFswGYXAF+nWDoAOZP1pdHUk3fFrb6axhl0x2mzsG2BX+FY7vc1ehC20M84/JiKd/iEXd
R/YNw9UC/z7cvCOtc86mEhhYrWsoZp8Cqxr+NwM0Y5hnJdLFnhrm9wk16ceDrbP760U1S7oNpHo9
p6GdPOKpBD+9WohU4EiZaRtJ1gISUHL9adawsYD8GV6qUpEfJyzUG5e62PDgg+nPI14pXisN0ntH
m6TLYvfyS4hX9QNYFOmLprfTNcqkI02fnbRYY8zB3BhaLE2NVQrYO3hEOxGQY+JIdkuWPLqOlZ7/
k0xT+inOJeXgJe0cZQgyQomJ7sm23RilNZySjvWgT2U/MxgmtVcOffMh5NI/Yh7sLkZD3MKDFEWG
dXu6Q7xfySJTus1Tn5xoQeHSgk7zA1JsxuX+x98pYuCqExoFQmsr5Vii/4ZIDM/FIHnylAX95nI2
tIOqdO9rCYwzO5rH4bu9TWd5QtKpqKBGyICeVPWSnXVaRNeQROgUleoRxm7vBXLb0QWHkrbTT4WK
0mAPEtym3OxPBpnVWRrUykVN48+bqER2IQLGNAYDwjUYSQ8Ca8pC8Wjx3D3BTJWRXrbTm5MN8UF8
230qgLq07wRPbAMN6EbGrH2KE201xO96yZludC3bb7kSWe79bXG01OqDYTajRFOYcLwQZblYsk1r
DS7x5zCI/1jZns4614LJX0xLwTa83RsWGMARmm+AeZ2MvGA/a42H2cv4MFkEkfuPtXND0BZBCUEU
1MzPRCT8bZgvNZ2agCmBb5724bnVl+QZY9jkZBnLt7qP/tFbZTy4mHfe5O9L2qtKbiwWIwUG4dwU
M4YeVpjq9FKinTqQnLZHEIK958ONC8zKK9p5nXLVAmIj4/dxq2yzeJZwqHlM61Z/LMwW9dkxHLkE
F+ugr7b3hMIeQ3Rd6KutAa38w6Vr+8C+SaWc+mbU03vFvPUSGmN5sC134ohu6kJYi+EWOrerbTn3
Xay0HSllOUjdaUGW8TRqXeDBXYs9SnXzfH+/7K0nRFkFhg3jgPUMGHZw0A8F6g5pPyQXvMKXX2Nr
fNW7TvVjc3AO6vGdN0l1RqeHMSjp6ppvHitxIWWNwJpgev/E5VB6OcY7V6Qlj/xGdpfiW73en1se
7VTG8BZhG/gE3/FJK4z5ma6P+aG34Rrdf4k7AC8DHTQEu1DiYKS+ngcYZobrmRkI9VFHuUxzLnnV
VOinCVzGVVKsmUJkgVgLQe250Sph+Z4WnqpU0mMY0vG+/3P2npyxrwlugb20mURpNeuXDp63C6qn
5xkC3AM5nXQO6dQeTL12jiP6M+wcce1x/a2SlKEZgtEa4PbhhTY/4YsbPiixJF+aJczOTWt8mKQy
OQCfiCOwKrBBBXAPMa6nf2qthLvlNs8Qtp+lW9IW4dmZi/QvZhHNgV7x7kv8bZXVk1VyXpr4P0i3
wUxi6nGVQUXi1LGLLjTgpftfbK+SBJ8P95WvRQ623kC9sA7usH+7QfOwvuMgbNxGpChOQwBDgFTU
0T7UOLY9dsHk/K3UqW558aIBJauDP2a5U11AuBDTCsqMTS2tNRTviUZqVs1y5nemlflO6ByZSuy+
XiTuhHwN1P11xSrJiRUmeRX6rWZMvp0BorGNqHt2nPw/DOt4p1ACSJMEX3p1/Y4gCpO6BkRrTxEQ
TNUpHrIhf7n/BXcPglB9o/1AY359RSBE4DR2ADQ6wIXDna0ZNxAzxWkwQQZ3yOLW69Po+/01997h
a+AGvsP1tIZAA05SJguBXF+fw5beoFq61cLbTANIw/9hKSEqQXzjb+tipCR8ZuiXoR8NA8+b5xSz
jVbObwHybQf5+k4vQ0CDEemGQLIFdjNBa0q5plZDoDW79r0tI7nSpxdEVJNT3o/JVwow43MXTv+h
JQ040ST5BMki2Bxvc6dxQkAHsWiieFQ51xLJrZMV9/PBAGIvfFFg0S4hnQZAIm7k3zI0FPqV0bA5
6gCP0QJpJPmWqmp6cAcoexuSwlEoEeC2Bevv7TJWrzBudZAskxpjCV0kqmpQtN0wK66JRVXzEFiL
9g8DMgapzaJM1alp56G55tliiL7VNFQuk4DOOWF4DZxW7I3ILbMl/yUXS9OeaW+qR6OgvR0tRJSp
a+ikkMK+/dGqukQThmzSrRjk2V/sJvvpFKp2Nq1J+Q8H1gK6zxQPUcKNPRg6Wc0oVxkNjTK3TwJG
5cam3F+rrhguaToXbl6WyQHXbO+jvDr7od1Gl95e7TCQjU7UyMDNpGAc0H5UsMDECOKcGtJfpj1D
V4CS9R+OriDDm5SnNOnWnSlHhUejJpD8LSXUX9KyiT2UuJufs7V8vR8kdk6u89r0ZhWq0vXOzpNF
qdoEmJtUoJTEOEFvHrU4VJ7xvnOwlzTC/MXs9Gq5Ai09Knx2jhW1KQGeTiSdnnWEshL8rXCADX1j
AnzrKo0MZhMFXPngde6uQw+MTpjAmaw7F3oZmFHdGrDkm7Qa3cEYrcs4Z8GPP3+XwgES7J5MfrV+
l1GOksSiDzQxUUryGTYjajUDBmXeG/jIzneeE0ITxPLjqNzfe0Bai+SzDuDQTWtGZdhltgFt1qbP
h48MtGroJs3RpbyX8VAPo1+OAI3FGVyFwQBfFGuuoaxGkZBkXeK6tU+QFYTGbjUvtDHHorLOeeLk
gQs1ZZzo3kYjw5JF6y1PawqtOkhm955cEGnBMIDW3AiRl/YUGkkJ+z7X5fm5pfsAI2A6ys53n5wC
j2JBgEF5/rdBzsgQSKwgq9xgRygPE51pH1u08hSaUDy0TFLBg+bhM+ibyXWifrjJnVOf+tGuD7ot
u7+EoypsE4AYbmh2o9FLA4fWvmUSSianPALCAC/ciOtTYc6W+YAEUY+Io1zjOK1SqJwrRFqaiwbU
wHZTyRyTg5+0cwE4oOmBrohadKNIYgCtbGYjDW7pHGeXBpTOk5ZMykWAB//D1waTJtQuAPBvdIHz
pQwQF4vZ55YcnY2uTs7SVB8RkHbqa6QT0VMmnUDYcH2jTXMRaG2NL4WZgqCK6ip8GGQlBQLUBKdq
SX7eDxt77w/kG69OpVu/Yeg5FNNlVgpnXhOKv9wgDVEVAw4yQ5r9+V0mrBoFzEiQi9edA/oTNdpU
oYSIWRxcW61NJFc3m+ppaBdDIxONFM1NjWj5+/4j7tyhpNlERVITlJbWXP4SMfUOg1xKJXwYrk0v
Nb5tzeFjkNhYXyBB4E+tdpSYvLpBrYpOB0IJgYGQT7m1urmjCno7RqLk95VU6Oe4QnzJiyO0WJh/
FJRjEDl7v8fTW3MTLWp+9o2NVZdVA5KDihlw0cupLp0goVjzQwdVI3V7WNClVzfN3J/tKBv/mhdH
AnvSpCBFlbifEhcrjuQ77cWJyXq+5PGlQ/7oC+6baejB922+yh3Mkw+tMwy4zAGCekiqxra8gRAW
HqSUe9c7IQvdWcQsQSCt4pYlRVVcVxUtZykqEZWfrPSpnivnUlsJnec8astb5KQO858qvt7/6Huh
GQi9DT+f8LxRWM0MSOSFUiPirarxua+17prHwRGKYO+wOhq9ELBVYimx9X5Lzcuc+bo8cvVJdZI9
GHIjg1PF9DmoDCxOSi096Cu+oqvXu+r3BVe7qqlwTYR4gOqpVZr019vcEwLd78MJgCB/clx9xhgp
A/DmqgE6X1bMpOT+q919aFqARCn6jRSvbx8aZ3F0VOClETKq+v0kOc0lXkLVk2rNcEOnPJqUbkMU
/B2GCeSjNpKBr5PG316yVLfJEKEZg3/JgIH0oKP8AyvhbAbZURG0DRVvllJXj1YmAIycRMg221bx
Y8mX0XNQU/KY3WnPLXNq3nF+JBUkOuxvvykPJaSbGdkJC4vVN63JsJlu8k2nROV9Bg54SEAoZzsO
ssHNzLb8Kw3p/jlSiwFVZv6x77FgDIMoVTiikMfXhV/aGvYyqX3ka1oevY+mpXiy+7pabgng1uBg
B+99TM4J8gfoy26lsNqhHVUJJ3s/DcPsWQvaDjeVYPqQlV1ycF/vLUVViGLvK/li3Wqc9HDWkyYD
3Go61alLbEyGkCo4tynq1/ePxN5S9L+wKrNtcpF1ySQ3RSWHHczYeI6lx1mRsl+tNnQna9amT/eX
2p4+emD0GkjBhPDdum+U9bk0c+0Asab2lFpuC0Mbw0sajOmJJslyvr/cTsrHesJ+TZigkfuJ3/Pb
6WvaZI7DEc1cpBLtT0NTBO60BKCRpVw5D30/g0AztQuODPMJo6v0qcLGyptSRTtog2xvE1otMA/o
hAAwxx3l7Q8xszEaqoEfEoxd8sEpDcfTTGpTZAssT59mw41rCex3MRgHhh473fq3S4vL5rd3gMhR
Zgz9nPr1IsstSJ226oyzbKTpu8VGo8+tmiUeXFrPEIhzpdH8HlOByu+zQL60XMwdb6/WjgLHzm2A
FQ2aF4gfcoQ3kgZTzxBroD731QLbiKJozWsnLfElGSbKvTyrHrWhTU7dMNh8tCa6JuUo/4etL9QX
ccijxt3U8K2uYFfBHvHTzrC8oGjkr0rfd56Ju9nBd9jb+vR6hDs2bdkNpGSQw5oWEkSqtFr+h5RC
IXs2ajQnqa2sl4JOwkEA2X2/JDAkq8hOaxtepRbpaFUYUuQHSZ9d1EihwxXPueb2SmCeSi3Qz0ZD
3CpVJXpv1PRssSBqDvoHe09NJiMwveSv1NhvNx869XbRhrDllDqxv8lNZ74f5rS4IKvRPupkcEcC
Y7sL8n4x6AQftKFyWEqSBJlD3FRstpaRy9nHWUryR2uUor8ytKEPUrW9S5dCB7kF2rhE0FWEKaM+
1SqMbv28R6nCGkdcBosJo7qiT2ZK2yE4NYmufbwf2HafEnSHwH++tvnfvtYoJPNPBjSHGmeYvk5V
1LmFFCXPoxEwrA3joy713i3PqOaVGwO1aX3LqnWTy11hR75Vm7jvjUjFKPnwdTYDA03+fME4MEq9
mWrZLbL51/2H3dvJqDghKQ+zhHi+vqCMoaRN72BjGTCnwl0wVBC5VBTUhq5SZy6XHNssX21U64JR
wPiOdpn2sRiWyDoo10WkXOU6Cv1Y2HWIgiH+vPrWZm1MUTb1oZ8xz3YzBBZeqlGSD5KM3VWoMoFx
axyaNXrL5g3bmc2saI5r7Reduc81koT/O3inOxcSdTrOWYz56SOu961G36PuhUWOXEiL4dImoo0Y
L3H3rpcrfJxnOgS+bEfWF05uloJ9RTTVLQbQpW7Wg/l1pShYGnd22IwutqF96C0mnuO4QdRGd+qL
QXhLlmkqHV3q4q5cfwbRqiOI7hl/ZeTZTpwrlOKmXjueNEbLUzJFrX2N+1iXHxJynJLUU+2+hLk8
GCfLnuRHJUir72HXB09mmdn5iVyg/GP7AWF/ThaF4DvAsk0bc4SHkRWGBKhMCsfLVHfaJQJL/0vN
SvmvqViOhPD2tgqZCw1FdBIEr/ttGGCrWNKAyLOvwkv3DTVAfKiHQ/vh/mbZ4cehzU8CBUqJanEz
D0PvR4rogoV+niWZ7UKSi75Hgal/bhe1ZifkAWqGUJPC72pvKdM7adbyBzSLmsFbYL+2z9pcptZZ
zUVNAr1z+hpZJgiBylYl+8EyMrtBVGiYv4Dyt340Q9LJV2XixJ9MO6kRPljy/KW0AwxFXWY6dvcw
oijmnMu+xO/NgIZquwvmE+NlnJBoeJg7e17cWS/LR9B9TuiOg5K+FHOlmu/kKOkr2rB92FxVsBLf
LP4n6b9dBD8daG0TWue2IkU6w5epw5eDN7mzdcl/VbwYgc1tIpmlLmm5zB0MXXnWfNDb5vPYtsXD
/VV27iTmhgRMohXNsXWcGpy4RACAuUuVlPJjU431o1nErZ8taf4M+/CzUwbKl/tr7hQRlEWEEnAh
jBPXE+5uqFo1L9n66CxU3pTr+a1mBnyCQRIfBICdyw/oAKRjZulIBq9DF5d+ktULoKG5Ln9Wjj3w
TdP5BbMP530QOkV/kCTurAdvh56BuAAZeotQ+lsCPQd2CKgkByIQaDMESgEZuNSZRMMqlLRm8qBb
ysnn++9zb1GGEiJlouDczAZx6c3quR+CWxdLynkZ1R9WtLSuOVdIM1bLkSXEzueDv8G7hDlKYF13
6WsrbiEoMZ/om3Ik3w5F9Oa/NnSvjLXk4AvuxC3AnHRuuSdfc8O3bzTUtSqUa4H/KGsUImRM8cAM
agcX6c4rRLITHCzqIgLMveqHaDok7MpkvNrIDFEutUp34sUcnQgItNMs5blqytA83f9uOy/yFSFE
rUm7FmzE20fDMNZoUROUbvWo12geLtIlrRLGgxS7B29xZynmKkAhBBeCAcvq+bJ2TiJEywCs1EN5
sShf3w2VFuVenR0GLnXnk4k0l+JFiItt+t9QQE1JXbTMt9BdLs5DoEDHNBfZGFzDGBrTjSkjfza9
FX+L87zPXV0ZphSaVqb/k6ZJ/Y6IWy0nrYG5fK5SFY3nKYzsiz7byt9weWzTi5xKdSBe9XCEpLFr
fyiDKv/S7NDEMKVMxhcbN60jd/K95yLJUuns09LZtFr1qadDMEmpX8VOg9j9XJ0CrEQOIvLeKq+9
FboeWK+uj5fOTWRMITW4oS/ZQzUiceNo81EvbG8VUI2wwkhQST/EvfB7oAqVMLa1IfNBAnZPMbws
ry27I3PFo1VW4bCvWWZU28yPDaAE2mRGF9Ws5f+wuUU4ErwDUpz1fQI8HyY75BK/ymXJGzX6Rczf
yosOOPUgTogf/DafBCtAkEAM9//Frd6+NlAjU9suSeorQRg3HtVEcw7M3P44KGYenrTRsC4o/z5o
VhodFOnbI0yWT9v0tXOJ3crqCDvkhaY86am/FHqBsVMsu5o+zH4k9fNB8bL3lKAWGWBZAmi7xoVF
iM8VVN2Zr0WQ3K5Rm7T9pbEmO/SyAgL9T9Ua0CvQcy3wu2mGgHs/MO6uz5wZ0jOZJOS1t285btKR
STRvuauM4lFfxvCZ/qns2q0RPeTRlDxDY5MvMMrag5V3XzKiVmD6KRo2vO5OtboYnDgrL7KyeHjE
2z8MGJ+ha6vV0b7dng5UgTh+pgKiZ5sHFWOV9S1K/n4MGRuP+Tl6gpnXX++/zG2GB2MACBJxC37/
xjsk0YqROW8BYRpJvQL1vsnIT+gQtKU7BDWxtY664J1J4+VoaLTTUhVkBfRAUK8juVzvo0YOi77V
0twvkaD4HJTN9C7LElM+56iF/Yw6Y/irawvrhMJ+/5hqUph6aZGVmWvauIr9h09L2w5WNRiaLZk+
BFGdoKmR0dusPtVRbt0iI1JPsI6jT3/+xgFLCJSoyAPXsk+gjNWuN6P8/zg7jyWplW0NP5Ei5M1U
UplW09B42BMFsA/y3ufT30/cCa1SlKL3hAkEWZIyVy7zmwBkeo62sCO/X6Csu05ed59aZyjPFijI
g6HzTucDgR2Un9ZBADKC2/jQjQ292yIqgnKs6vNiRmhMKMb8PNFp9gdL/XdpBueStT2ijHlXnuh5
HM2C9zY0X5qdRt9krVs251aaQvQKrCxoaZBfhsbWvBRc70G4331SUAlASUGi3E6cJd2OFDk0smB2
2vw9Rqej48rq7KRurtTxijKfljdVH8Un20yKyi1rc/oscDA8AiffZo0roHW1sQdwbd9Ei1CdoKtj
cxfgqZIJt9as6WedQftEOnOOTqWS/ZfDzPSMoKwAhb6hAbUDWsIDecFKIcY9x+ZyfZw6hv5eNoVm
4w5ZMmZeq46tcXB89r7t3yuvf/9XwkD7G1+jLs0Du5LEW31qzADz4vag8727CtUuLQrmdKCfX64y
0yCNiibk03aOUQaQAEN0TpNocPz7Z3T30wE6QeQJ8N+NqG8sT1QbDldcqKvN2dD+RYnqJ0Zfqlc6
SDffX2wnBBMNiIP0YNfSUH35VEMvz5GVaWmQTaqafmJOkn1VccxQ32WmFV4wQqgeZHmYr/eX3XlG
qH2MtIgL8IK3LZ9eX3Sm1Aaa790AAnoUVAdemNICS9Sse1TLYTzo/tz2fhEvRRgSBVu0A28E34F1
jnXS0ms2y4nuujs1k9q8saVeAhVrV+MHIaujdm7KJI9/dyhS9ediinr90+sfHLDsKlxIe//m46Ko
pGYsnQQ2gOgnKK2VX6vtCEyuit7E1nAkCrUzN+O5AdKjRw3f/YYrNBIQGY2gPGNrAyZZcVj7Y7Lo
b1pb9JfWMrEOiTMklxa18/DKaT2scB8zKVK+k9aNB599b7et9y7oqhW8tb11EWkfdJ3GTlDFGR3N
fNCl4mx0zvKlae3EHwe9e3BqJXq99CB4Z/hS4BdWoNW29xGh4hZmBVOrKAoLXxdl7rf2WSmA+yfj
m7F3nrXUKg+uvZ2AQZKKIc3aG7gdSAMUAsEwOozK5BD5lrq33jqiOuKC7aSFrIIK4CqhsKrmvTzA
saMWDoUSgqeGlHiQM9qzUJbQXwo8a+/v3b2lIOqtu2jFJm9b+iWAlsoSiDg5YoL/1PQtrk9Z74So
OY84SN5fbS9EQFGCYEODf0W0v3ywRoJl3MVSGhTyjFNbArqlB0BwdUTyU4Cren3UpT6jPQYYie7A
NkeJUlHpSaumgdoVzQNjbtsvJ617oETMTmlodAe5797LpAm3tqOp2G8QcSUiIoMqsd44dXEQT6E4
9ajq+BXyQqf7b3J3qRWZycR+h3KSK/MiJcikB1JBUlKLUj1lc6d87fFhOniLt3seQpm69tZR+STK
bXZj10WOk9ZzFqBKT35J5XlSe+iQ9x9oJ81iGR17GW6QnZ4REHyTja+yDALDHjaz2WUtZ061E9nQ
+jX7Gfmw5mIhaepKyqz7pt62Bzfn7YWy/gY86wCuAwLZxrI57ZESWsgoDWNgwxDFr/MoLW9Svrc3
1c5suMTzysX1C22dJT3iQq8Z68t6n/XRGkSdlh170x6X+8hEYdAmH1G7NnVNs33M7K49Rcz3vAHk
jzvWYnnfW1lycDJ3PzIHkxYa3u3sx5cns1e6AZn1grdfxP1JIJt+6Upde/Wu/dMYZ1q6Ak1ge7xc
BThpmTQZQlZzLIVexb/yplax/KhrpYPAtvcqFSQumYeSud6Au1ceveT0NUuFfXWdLKs/98Zcu5Ys
HHhTs3wGRTmdjb4zjjhaOwIpPCZ1tkpVBuNnW5F1jd4rEm2MoBlL6/1c6emvYjRA/66TiPFCaxJz
jjyWkicmb3VzdXorOXERDL45d8mnTsRgTRB3fHVLh5/F2AXAEan1Dc4j0saxlDSDvDAymwXkVhp+
EMhCdr7UtoCG7x/ovR0FqwD4ODoMEAw3O2qO6tzCLjoNQsSzNRd9LPtTY/fd6yUAeSoOK4DYlWS1
3VOJxeBdJFVK1T+04zlF0vGzjTjwiF6HPT9WfUFtDzk5j1Ak1MKDCkJVdo4sykPozQLZvJXSt/Qx
r3unSAMhRJN9UIt+RrNMi0TkK6vy4NdirkeknEolQVtsSid18TWQbJqrKoi/uYmt1zG+CGlZuVIC
MtCfjc7urrkQ3bd+VmsoGUM9oue4hOa5LpY5ucryqIWuWPRYOwiAt9cKymwr54JyiL277W0aqN4W
VZmlQSurRVBk8+z3tpFfe6Ed7Y/dgA92nGOCkg4tsPUE/1XiqaGjNN04pkEMmOpdNeoaSmWoVJ0W
9NlOSZPMT7YxIecEwe1/dh+DyFOwTXr9LkXDCEk6OHrMmTYRKe2TITIMBGTBGfZvZzFKnlUU1kHc
2zsL5Kh40TGFJ2/cNFORJI7L3ga2UGTN+GBYrXRFM8w+ahDsfT3WQAiTj4cex+aNitEeK+TmmK62
iunHcmJ6XQ9j08kj64CVfZvJ0YAAGYfOFzD0G8UtgvYEMWUiyxF1/6QgEI9lOy3LeVRGX2j24t//
Tru7BawkUzP6XHRxNq9wyGa0F1cnplxo8k/UgJbx1FvlqD/milUqfkszvHFz1AVz1ymzynpOhtJ+
J2c9FKb7v2XvNaPJu7Y5SYhuKg96tpFkL0i6x5CEfFtvwyBOHeuc4lB38Ni7S1HDM+PlnNyoJuqg
SCCDAuutwAqOvpLLnfI0ofPlYd7C3Pf+g+19VOpKWqd80FuQSIw1imxJGSVVb5TeDKTpMUrBHjhJ
qP8ChHkE7939qOBDYBpR7yBJvbkj1BpFdVpuON+Ek5q7aBzmj1qv6/UVnWOReVNF9wB1qujTUsZp
c6rDNrpmc60d9Wd23jPiymvzHz0znfzrZSzqeCuThl4XLRMxe4UicJQBbpVex3JqDq6M3bUIrtQH
jGJhOLxcS80HPjVeNAHwZvVqOml7ciz4dJkCCeX+B92JO4x66TexCiP07fuNplaPoRGzfdAKvBRF
V59DOTzio+zdgeQ6GIvSjeEq/POZ/4rk2jJD24VAEZioteougpTzL3yllH8ANtlvNaWssOqYQrV8
HKqx5jLEe3D+gdZ66pxQa68/984iDycd+f5r1faR7E91OmWKqykLtqiKjmq1l1J5ty7mJtkK4LGt
k77UufP6ow0EhmKY2htdlG3mhuc4E2bUiwPJ1LDkbWzFzYsou2Zmbhwc7Z3DxlKETq4dMKjbWqMY
E21UpyQPKvTFnxRp6G2vhY70PRmk+azp4aIcHO+9jQenBtIQKTGY73W3/PWZ4l6g1lGQfeNSsTwN
nW5fGinqEU0cnINyYif7xsUD0Cn5L5jM7cPVSyVGaH1MgewoeZZKJ30QbWZWF16+/gRlzgqYazbY
UcIzPPiGe5ueIoY8BpQRuf/64v96TLSkgG4UrJ2g43FaAGOeeiPpD55w72Wuylhc6YRL7tuXq1Ta
qIT9Ok1zmqIxXWBNBhrtUvrbFHp60FfY2yrgSMG2UzPdkq7Q1EyRue9zfNrM9JSocf04S9GHWh0r
v7Ts6UAbaG85YBRr6g4pgB3z8tEmxIfqCThdUFaF7nfcNl+iAXqzpI/ZpdCMowHW3qukZUwOhmYU
g/VN2mIkmdXqepEHAl16P1On0GdLln6pSa8fGeETQDuI1iEc/xsMDPUKWiqgtAI5HMNHpR6bUxoV
RwPl3QdC7IGhCSCpG5VD4NXDoNu0ufolsryZ3uzbqnZ0V6DP+/l+hL/tvvJAUHEgcNNzv2kVZmMF
OqrOs8Bue3GWiIvMwGL7HdDZ4tJ1XfaQN6H86i4oiyJnQb5MnLxB6JYg+JomyggkDamyESkjd1n9
7/0n29uFkFLoS5JpMfZan/zvY1xgma5CmQ00ULxQ0Fu3cprlHC1j40tKefAej1bb7EG9KTuuBVSw
xyox3tR58SNtsuy55+h5dbdkp/sPt7dDALORq9PmQWt9s5yjLvAqyigLlhGewQDkwJNi2KdRxQm4
v9TukwFKBqqHQuxNCokPr0DQmM2oS5JzTjQ1v6pd1HtJmsinNp7H8/319sIv+x42OyjjW9qdpgrH
Km0aL06m5GdS+ToIV1Xl+6vsvUByJ8QtuKZvZ1y1jpWvM1SIwNmjczKg4Z4WOpXXaFDb//CtmDBQ
oTJuIUncfCublnE+mYTDKFWTcxUmseZLs5hPiD+PxcFie1/LQlKXwQ5dsptmaxUJq400YqEUy5AU
lXjyEgshZ1kwr7Oq7giBshc/QN2ATIU0CIBu/T1/nTJQJzBPSq6xxSnKz23Rdy4Cusk5qTv5M/oy
4qQm0hFsdWdRkkRuGCphvt42y2IfFm229sl5AV1Q5agmu3lv9t5i9pFnSgVmxkPbfbu/ZXZXJUau
ylBc3FuVJslS4ZhaIg26EqvDhAr6kjMiOudtbD0i01OehaiU1+/TVbCT2aShrL36TYVTj44Y67Rl
0aXL3g6liD+kSpL5hTrrB2CxnSNB3U8zDH4RtcX2U6pWrDtjiC/hbMWKfQ7NvHkXZSAnHyqT0uag
tNjZqMSTFfsBK3JV0Xi5cWbcPHItDqnHs9z6p4mb8DIOTXcxkknqXGat08Gls/f5GEJQoq3y2jew
Y16iKMcRi0docZKXJHiJqHocXbVYHc8l8HhPl7HCvr9n1rO9aciv5cA61v2TEG0+n9rYw2hi0x40
pVI/W8r8ljLWPCcWvpxW3CSXJSrny4xZ16f7C+99TNakPED67rYvpZTtkAE8oRGHsFfq4deD9G8x
wWIaTTP8D99yBa3T9idu37SnFpWUAXX4JNDMKu49NPLrzqu1OqYZVkGperZLLvqDe2nnnuAC5F5H
sR20wjbrw3O2WDNe6HDrrMV0yvzJxoPr4APurYKOGAUWGR8xfPMBU7OBFtXT824Ko/azZW031mN5
ELV3oGecN0Z+FsQfCqvtw6RRPtVIZwPkU0givJG675vT1NJzyzFMvQzVitLtyqasXQUmkB9FuhH7
IgFoIltaf9Bh2P85Kzh1JU2vVmgvDyfkhKoAwUh6oYH1iMaq8Er8M94oojS/4hJefyvRKcc7Siqu
OXM3f8ia/imaUY28v433fwmd1VXNbYcyFjtzzslVKKjzzGi9ZdaTN0YqJWxpM3eCLoz6t63S6uel
MpZ3KDfLT3GLpzwuOv3rea6ANGSH7cD8Gc2jzVvBGtgUZUWvt83iXzmaM1RtaeciuqpeplRq/sPW
I+si8hP2b3HCUd4BQTFMUkolFR8Mq8nexUAVDs7uTqDQyPwVXB1WsbxtAxvxDXOJ0E0PAJ9Np06z
fy1d3J9JleuD+2UnFsL4J0hwjFbe9nrU/k4VxtCerVKGjN9W9Q89rtL5obC7/K0Me6F2u7gowbw0
mF4M9mxKl/s7aW91Gr/Iu6LVBGB9k6hEwq67nHZFINF7ZQAM3CZtuuqstHN8zRrdvLT4DpxUAtnB
d9x7w7QhmekTiLlb11/213MPUaQsS17Q6paz5ZRaku3HVphd6FRVB3FkZ/4MeAB4BFR8QuJ2h6Lk
QhTupijIRNcHsty32IgUhVd00fzJQsPfLbFLu1gxXpEuQ9bXswQpwNdLgBuHwLwd9WMbMWHezSde
xuwEQ0WcRS/g2fRd4vNlD17szo1OxORnQj2gzbtFg+B5XqHB2IYPZeqgxiQZ4xvbihevldvFz5jb
nuJJjj7d30c7jMGVAYmmM+gByspts7Ij866inBtBxjVkPonIYipsCrMoTqKpcHgZQYuhXq1llQJv
eDI/pEYfQ8E3zHD0ZqtWvipKhG2BbU+/5SnOG1/NsGLw2qaQ3mR1GOXwrFUEalvcr6zLKObofaLM
vY6bUF8/hlUmZBdZjig9921XfdPbSlku1FJZ7jKE738wLmriM8Ou9gsWtYnOR0cx1V9yJ7GvpWEu
iV8oUfVcQg8c/AFpyPwX7XGKO7QcxEn0gx5d56aKlK+q2i+f8J/tjpASO8cRxVioKYx3eZnbqWuG
ZCIExyQOjDxsLgVODedxQAcvl+r0f2nNQGYJyxgyTiJf73/AnV0DHYEGDop1ZJ7bsWEcKk1bTgy5
1DquAnwlYW/O8fCergf6GGPUIoiaHWHndw4m+Ts8emxFQDtvc+smxzJncGBHFkNUnxyRy36GXPbX
RtVyVHry+jJH5eh1Fvizca6G7/efeSeLoVuwmhYCY1rBEy9DUGWNaQYtlAQNIfKHLrGSs5yL9kAJ
ZG8VOi2A+MhjcGrYBPi6wCPLWbJ1xDZWkYuP7+hXeTkftBf3l2EcsbYjYJxuU7JOcD3EoBeNSZSF
WyxR8aOMqyNni50CBW0jAjYB7U+G+fKdRatODTsfu8fYMZ5qGz+ipNNUt0Mwwa8mcTTP3n0skln0
YyDtsElerqdNOEU5JUl02Ut1kNp9/nHOx6NZy/4qDnNQh7uYP16ugrC/MURc9fT7UPn3o0U2vCjL
E/X1aQV+x8A6ue/IwrfoDSuFxg4SCfGiSe8jd1Qq6q3K6qAtTxIg99fvb1aiWwStSgac8vKp4kpR
06IBM5eX2J+1NYjsuD0UGtyLWbBsYAGTloFK2axi9sNQNyCQAj3SpLccJ8tPEXd7I+ysQ9lytnwi
Sukpyvx6ke0/1lTwblSUOG5aSEJy4IplwEYVwQBzqWRs6YQ0vIc1+O3+m9xJVpiQr6hgOBmMMje7
cIptbW6LIgkisx6/V0bZ8GRJ92kGKH3w0fYO2Kq0DxWYodKNs3nqjJqd9Hg64//JHKJ1gl7Nc88s
xZc+7r/ef67dxfhm9IPXbb/NFSDc25KW6Zh9D1H/5BhJ7BaDbJ9r3LlPM+/iYFa2c87Wx0JcgBY+
Te7NXkmEruaTViFRU6TLmURieRBwSf37T7XztViFfJbcDbrdNrVM+nyaF2XGjFtNxLu5ww3HZBr4
ZuimIxTnzuY3wdiQWXLCbpMtU8Y7CAOUOGDQ4uhBKmd56ptiaK+VLTkG3oJmemnZpF+cRpgHIX/v
OYGOQtpgpkRdurm/Sq3CNwafoWCe8jbzw6lQPobplNa+HKvL+f5L3as5wROATGHKSVNzewakPApL
szHLIEfD8KQsWuhn8py7qdVL59FSw2uiOJ8oFPFANkoHUrIS+/aQHRzFnS27urHh/8D1w6hw/fu/
6ga05puwTcciyNUqeihRwvFmsOpno3BI0sb0KEfZ+cIriXANcCvGaPvYqlxJepNYZTBps9wiLZLE
3+RZUjvfUsKFzCUx33VZnPgLhMR/77/zneMCyA/oCFgVxmvb66KxJy7zUC+CrgDixwcOjedItvoj
DaWd5A9wGnkfwH+MS7YcdrUQvSHB0gzyaYxQJh6hxnIfn8oOkF+DpLfXtV1x/Q8PR8cRzA9CpzeF
b5TW6KG1Shnoodw9FnpbPLRT2hyU13uPRk0CC5Y2HHif9fP+tV3Aoep1Ji1lwGTI+NWNQr2GipV9
d+pKg00TIeWE9nB2hFnf+3LrSJnGiAH4eKuLC0wF+GIYl3TFs+GUtVaC6KY6HcDFdgIAkx5oBkyE
kHDY9sdCGt9Qj/IqkLW6kl1gPNr3Nu2qEVvK6NDUbOck0JDm5NGbVjBe2QTvpidDG6WQkxCaznC1
ral7YtoyfuscJS59SwM66eGzOyjgL5e5Mi73N8weAJgfABGK0SUFw7ZG0UMlY9fYTHHEDDlFDHom
u+DE2h9d7KQY8TVGLa4jYSN2rSwq/tVwrf8i4m7+2fSqndJb7iPFleBahwe39s6X4MbmCCmAvHYg
V/jHoyFo8tMitFTlyF7OlpbrVyof+eA17ARAUhAm4H+i0g0hTALCb9IDy8nlmto3RDW+wRxxwBpt
tV6Hcn0QhHZfO5GWIAT049aRXDLyCHYxyI/BCfu3XWoaz+T+jX3GbXWxz8ksSwL/wDmT/Q7JZzPQ
crP9iNoqKu7WIKXygygy7QoGHznL+1ti77VT7aztQGhpGGy/PN1SHU+VMrMjqtQofknJArddQuIj
nAz99TBv3vh6Aaw2gjfNX0m185l8A30CLflthLrzxm6H8azRfPj8+oditgUNhRbkal318qFmGENh
ohp5kC1Z5S9yklBdITBXqIt1UI/8KXE3kxgm5SvYlCL8NoXGZdNY4qQpgj4P03+mshXv+ykXoTtl
TvagTI5+MenAmK6eFmjv2JVxmnraN68+Pg6BhRGbTYF8i1VJlVJy0korgkZTJt2DWThkPli3FdS2
qO2RTOjttnFo1pNBrOXeSvZ7+YarbBhtOQZdbq1hs8qW/Mtimj8QetVefcmxEhNK8lGIsDfN8ZFb
vQwRnw9UHLRcQw7FQ1PlR/ib20uOVdBhQtUSh9ybwEibfNJGO2Ewgf7uZ/aJfCWJy35p4O0sV47N
4TTKaMwffLXbSAQcDFcnAh+4vpueUcadnTbpjCihMPOPKAGrMJqr7q256E10GbVEUc/3j8bttcqK
FLP05OEF3MCVraqlQDP0JJiSCKftqS98qbaUgwi79zrZFbAsVhzETdqlVQS7jnF90DV5dG2rSjkt
xWC/TfBWO1MK9B9XOc/XH0XG9gjl/in8+GOTqcQJhYoiqGaTtFTdLOToCWeIPRqFy8cWZdvfE9PS
B2Vo8zMihJFbwxkvDz7p3gsmygFEWqc5JIUvT0Zt6xPvhGEOnfTiEsZO+EjyctQGue37MTSEF0mn
ygShvA3b4DsWBeuHNKglaRkuS6I7V4nL+1OkouV3VvtRluG/x/kHALjJ4DFJbZ9fv5NAGNJpVdlJ
xJ2XD4psX9QXagx3IByjB02TFH9CLPeg97d3QjiaYDbpXxnkRy9XGXjJQ49BTaDakfCWYh6es1ZF
Dz2KfqY5YJf7D7UX1wjmJj0sgMM3CLkSFReceaAPyArBTWo1DVea2H7okR072Ch7ZwQXR2VFyK3l
2GajjIWqsf0soN1xXvuDYwAxR4sUhollxqvKch9dRbkMX+4/4Q5Jm64I5N2Vo8y1v615h0WqJ7mi
4I6MZg49G6CNN8+h/CYC8vrbKLq29+DMKxcjyhbHpVbUw1MjhP0Ozy2J8U4Z2b/u/6a9M7N+3JWB
S1a8rUgLFBDtdhnjoJsS7WcW2eWzPv4HQ9f1mqYLBcQSCPW2FpRsCaZGy2jANvowsCZkWBx1XJ7M
Vj6SzP8zEHuZFfBhkcAjADKuusFzUgsjOeUQ2NMsyTFzRc3hTVNMxeIKrenAaGQRNmmRhazXOeUK
/YSbYBH9bKMqhj2idl9Hsx7eyX1ftH5vNqN2sS22PC26XpiuiCtdcZFw1JjBzKBiz3bvGCccc+ru
Ig1yfao7W89pJzTJt15zpsXTupE5gDIL0FuOklSWJ8Drau6sSN14EP13Pucq2UW/FCWqW6FURKfJ
9SQQFHPlfFKG3HzKEWY/KEt3TiqLsIfx+SAWbiNgpOVqn/VaEkAu6n38wpkJqKJ5NMZJPrgzd2IQ
4FwwIeunvK2a1Dirl2bFvOiTrKApL6Z3U6/GT5YQ6o9SnseDyLC73jrrZJ/uCHmNVolkvsUdLeWI
JCaJ+Q0dzvw60r18h4KvfXBv7n0udDmoC6mlblkSUu2MqGPE6NS18sB8TplPMNT7g1X2vhfPgxYx
nbbbJncTCaWrYF4G85Knj8pg1n4lqYoHNaw+KOrXyLk5fKtkOAnAKh3ODfXyzqjQY8SFBIBD3BrL
rwytSW9gfn+dh3zwaslO31g4RT336aFp1c5DoppIPbVO5Wnnqy9XVnqF4aKGOJlDG8g4o+uZvU2K
tP2ep1L/z/2gubNLACnRR4DxxSvdqgyZrbYgrbzSCeQlOWPjUPXeoDMzLrNOat221NWDAm5no2DM
S1XF3AWC3TaAZpomyjmpi0DEUuWZY6ldVs+Z0/3n2nuH0AloT6yd5xuHIlMy4CSKpAjaTqfDHcVJ
gFGv6QFKO5Lq2FuKHAoYN/kFvfLNRkH3anAwGi0CdLjEDxwFo9BjIGd+S+Do/Xv/sXauewRhAN0Y
TEu58DdrjQRnPTUwTK3UKX9S5mlpvbDo1I9JqCalO6tKhVpqlR/E4v1laaJhFacw41m/6V/du2Fl
J9cLONrWnsvBHQgrtTvGuXGKZ10yvBbVsmCRJ+fIbm/v3TKFAfUJjpwsdfO8C6fk/2lE0zyYfoK/
4KdSw/m0mGX1w/1Xu7fU2nSlr76yEbeZlJQZ6pwVFldBXxooziAw71q1np+KSQPucH+xveDCfQMK
F+zNrerEhEXyUpj4cciTYX7t8llB31brrAczb42HVNTaVYE99JSWqX5ECt57UFrM0LN4qbqlai8/
pg5ydtF7sgrDhvZSNbo4yU3SnJPEjg7O+l50+Xupzb7JhymP6llhamwX6blM7e48cXv8FlqC51AT
h68ftYKAxlXwT/NvJVe8fDZN6po6KXEhGJTpd6KP4Zu8S47AWtwz/Debu2G96NgutIboxW0iNEIo
CWMGQFNhHRv6p4LyRlQubHkJXu6gyudcJJ3lhqGa9R5iOsbgxSj4Uy5DLMF6pSwLz1IGabmYjW3W
3hIZ8ntcbrSvVldElguzJm3xEyhmw5f1vDOfF5G1vzMoSqlr263zKcqMsrw6JnITF81ulOjUxWXV
uRIC3UGuKLi6O0UWyl5cztNvUy5tHFgqW/6mmKWj+hEoyffjOIUfstEU3Wkq1LL2TXVGwN1Jo/GN
NDtdf26cVPtml9I8+no2RI1X5poo/JwxjeN3RjMOLia6koTRqBBvZ1WrzYd6GsC6TxKQe8+B5vrL
6CgsP4R02ogZoZkpF7VuO+iPi6BPOyI55y1JleVeH0rW7C5Gz0heAFvEE3Epyu4thCOchpvczmuy
i2r+WSA4iMI1vSWQKWU0f5mjOftMlLLEu86xmEu5YP1z41/EJmekIDol/t6lTTI9FLXuXIoRzsiD
pE5ddCKbV1JPy2Q7P4VynpknuYh0XCT0SNWIa4kmeZWWJm8FeIHcx+up+x/RYzYf1XxO1FMkSS24
qCktx8/pQpHjC1svymdRNd3HOm3MJ+T1osIV5jS3z4tZx7Wbt6b4ZhuZ82syxXJ2Zjys3CFB6Ocq
KWZrXUq5KVA4nMbx7ZCVavY0ddM4ufBPI9unrpxI7wsji3xRjHBHM2fSxVXGGy9yI5lb74RMv5X7
yjLorVdPJs6GNb2p7prJo1K4UV43ut/2TvJYLlM3YPydOd/QIJtsr59L43PjGF3pWoB17CdVmqbA
qJUpR1kYzq8nc9HM1zGulgbZB7vQE+xNukJxewfmFESfeur9HHxU86BksYn3FpdF49pj1P/b6Mj8
uWEumQ12dUycvQ4Xefmx7oXxZZDCGACYkZZePpSIKpoZM2p3AeUWPY8Uk51b2GYjfSnnVjW9CHp1
INWd+KiliNw/l9jsCpecLR3ZlM4yPsxJ034el87oXb3uta91owrljNCqWf3GklItPBUzjaMG0s5d
SV1I/49JHnnHtjKuszmC8QcRwxgK7RkgbvjJaRz7V0Ft/rHplH/buV4OrpObkL4SMJCA4oIk2blR
Su8ye7IaGATY6SyJ161YuzqR0tMiGT/vX1w3LSM6/Kg1U5Kijclamwt5pq0vG5NVBGan5t/t2Sne
R1pvgjly0v5bjT7nZci6ipO3zF/A66b16f4PuHlURk7UUbQfSVcZJW4i/JzOncinBt3oxqnez/G8
4NAYTpRtbXb+L0uhnQG0mytli5JIx7KMHBkiYDjB1yzKSEBPqI2zKoVHNlXrr95eKGRzjA5RsLnl
KCSxAOxol8x7m6n5d3Xr+qUMTMpe/0CrNi435KoZtO0qRgnaboD5qZ60kWPbijl1PNtOjR+rfKw4
2JR7lyQFL8anQO5WcPHLu1jva21xSgqoDKb+GyfRpsvIgHi+mNpM2to4yfygj6VyqmRlPjqFe9sE
52vaYkybAaFsOn5lA/iOFhGnsMM6suj1VnZV1n0opb5/vRouIBpwAejyAl27gdOUZiL3saCPqipw
/jOVEGX386XDjOTgnf5Bnr7YKCt0kauSN4pv7U1do5qSWSHJykA7zdPJXxumj0vrdD+FXtr/M2Od
+0ou7Ex1i7YtnzKzje2nRa81ye9jyc7P4Zwn3+WwlBnZThS293fYzTdffx52azARmI3e7DAsOxcd
u9IiiMO29PBU5x7pxKT5ee38GCNLO9n2nHthWB4RqG5STVamUgBdvkJIkel8udsqJYmnqBkKypBw
PklaWZzyuh4vRmaJN2piLEf9lZsdti5IxbfSd6katpEQ6eEmbGIWLHE1DqpFnjlW9QcoKflBk+pP
oNl+dFi0FCYMImkJrm/9r/IL15sFhK7FJFIV4eiqUwRie1YnI/J1rW+5F8PGrlwylpVV2ZQNkrZL
2v6jZmn1XsbE6ZNqJPriiwVG/HUcEMt2y8To4qvmNNbnouvMCSOIOvsHuED+PVdDsEvLzOOdRrVS
xGlqNPGrnCXEPusxBNyA4KqSY53XtuoX9vzQu2kn5vF9G9OpO1kdpFKmbDDsXdIek6YaKL3vTRQZ
s0s5YCUeDqOp43IVjr0bVbi/vCVsZR9bZKBCV1ns6ev9jXkTYPla8AbpWaOABz9SffkKyzI257hE
1j7hWU+mCPvPRiJlr8XVravQBWOcCQPnJhDIVor7lZwXgZz3KnEukZ7aojlStbyFgLEM8yniF0XI
7XQoSdPczMGUBsIKk0ueh9OJfEf25yQd+P5K6MW5qr+Lkz7BZc4Q/8Stpb2bmFv799/qTa6z/hDG
gGR+kAhhQb18q+YUynSymPsnmb6cMCMi2Esds2lZm/3MltiTBMeD47AXY1iOo6DjP3pDreOkOWIF
ntADicr/RUYxPqRSZFsu9aV1DvVK/wd+WPoUIsp9RLjbO/To+azIbvAHZMAvH5itVXPI6jIwh2V6
bOV8BG8WYo02Okfyv7tLIXJMS5XVbtRtUqmm3FuhS4hR2zQ4pQimCmIBcybsg0Rn5zPaMgNWVFlp
ytHvf/lUVBGRtqDXEyydU10WPauDOrPMk8KowaubuHqUrbA8WHTn+WgooQ4DbpIJ0jYZabXGJDMX
RYDUdv+PhiPlJWmHfnATVVhHyDpl53qgX4ZUEO3wHdNLGmdUECObpqVsdNvRUB7Mti3cqssRJ0wW
2QWun57abLB/T4wK/ToBc5eZcndNIdFcpFIYD3TB+lWtUrhhIx+pGe1k1ox76QYh1CSDNdxcYKty
kDLP3CeJYQGfQuCxIFgiUnfG2qH6hBlQ902AHz7PGRpRqG3ky/X+ad59R+uYlCO7Tpw2MbKxgbu0
lNqBUDPzUR6MZwwqUOacCphSOJwc5DJ7yzHXoRnM2PJW2rA2m1IwcSqC2lakz3bVITxgFCiP1mN+
EtbSzwcL3qJsaENCb8FsEozS7dCyG+vSyYsezGpo1m/BEUWnoq9jdJeMLP2ON9F0zpu+tjytdJZP
YZ+OD3CdqoMcaW/j03KHok8VdesPqs5S/n+cnWdvpMj6tz8REjm8Bbrb3bbHk4PfoJmzs+RQZPj0
/4t5pEdjQEbeXWl1dFY71UDVXXf4hTrXAdnkZhPf57Cf0O3thdtKeXwQn3dfMc5Z1GnkYoDHXh7s
PJNnYadDfrMzsz1ZYexc0EvJ7pwqtO7bubZ+vL6D9h6N3r4OMA5ECs/4cj01GqthMDv4sGHUPLOS
MXsoL+tfjL6v9YPPufdwbB8OHRMn9FZXB6bDbDrEwipFawl37VRJ54siVHEpESbxOmuM/sPDUWXj
iElLk127PPxfWVimFKkVzDglVJyUyxwUH3tnHE8xlqhf3/4a/15pefK/VgJVooQz6dCtZcjsAwtL
6XvRd8M/9qhhuvfFqCewRloIkcb6zKsNLjCOQkk4NVXpluD4HrOmxVUK9tuX//BUC2aUbij8tnWy
MMF7xYwXdFQiF+0ttjjsfmkT3wZs2KSDUnfZaauUeYFsa0wN/uidrV5hSqtMpkuU3Loo7LzB1qb7
qLLng1Rk7+0twpqk5sZO4Tc0Zqy3wGHRqZ61L8kcpaexNeZzNTdHLZ69B6LAodygslpmgy/3RJ85
9JMEg7omzFAlop18A7xzhGDbya3YCCSvXANMu9dDEAy4zWQUuI1B2EQXVW4iV7en5mr0ZnSKbNqz
seibCwnhUajae5Vk6FA4wAFu+eS5mYEq4FJDliuJ4WvI0x1dqNTLxrQ8v74Rd18lNxwoEQa2G+pC
Y46YTEVmdiO9hu08tWhq9tYRuHH3tiGbgvFFTcx8cHWdoq8djY21lByB052SJplplMrRp0mbkzPJ
ZZa46CO1Jy2d6dQNXYNhsVUecFO2qGHuvIWVAn2Bi2+TsQYdep4UPxle4q0anhI1MEd66Yl+7hOk
CACV2DmsYAmivVsWTt1dyjJH0ThNcWyl2s5zFyhBdyXnPmp67W02Yg6/jJ7JFqxd92FSBCpDgAK4
9P1gCoYYpiW9z+Py1xCM8k8HsbbnnpHDwc2xtwEIDRQP1Glbeq8a2KakOVV2G+XefLTaIf6GVMmR
NNVeVs0tD3gHvhpGHqvvjxmFWqRVnt+s2Ar/l3dj+N2R2slVRkjuQIhG1xnTI3f3vWPEIy2aPAsg
dB1kWx0LHbtFzsnIDfkxV6a8cgPHanUXSJb66/WDtPcBFwU4nEFs+t1rhLRZN/Ys5yzGj4FSq8VD
dUEvIiA/riP9giZQ9G4U8uDTnW4OSu0lgK8C/IJVpr6E5E7HZ1Gu/uuOjKosRJSTeMhASf8oFOmf
dMycf7HiiqiBu74+GGXu7JkX662+Zh0Fau8sI/A2U/rMLdR2+uXMauK//kp3l4ELDY+ElGaTgxP+
oTdGWgp/v5QeJQFfmSHuQSazF5oQYFiYlEA/9I1WOl9TZm6JjVkfqX1/h9AQrSTs2k3fjDNT8SXT
jBXXKDpTdaO6rQsXl50483P8xt48jkawCvlWAL6UnxyU1U0tW2lN8CNnFGX+rBkpLsJ2Z3qgTsu3
39ZYm2CBQEzGFWQ9OpADvdaSFqHJrsvLr21p07UqStiB2WT+h8xg+YgIWi6Dig2At2e4r3UZjTgb
nYlPlZUaT1FSBb419tZB2bbXDlqagoQamhKc/FVqgA1IIZkNqmpGo3dwTya1+zdPq/JXLYvqYUyU
4KxkjYDEj4faCQplf1W1olNcvOy0g/27E3/YUbj1gjxDhcJxXh7LqakrW1JIklUzCr919aR4xlDW
tywLp9PrR+X1pQBKvVyqxOa4nx1gUtEUxF7ZdcJHtCp/J2kUzq8vtRPK4Q2gZEgfxlnwNy+XajTM
gJslIY9SBcySBT9hjJL46oxtehEoo99N0RF2YhsJQC4BF2S/UsBxg79cc1Rj0SZFTSt9DHBgC0Lj
M3WjfKQJvI2jLMNmpAG05OXrkk2LQsuYHXqJfW9PpziMtcdmkAo/kArzIW6aIyGBvfVUpA2hBLNp
6ci+fCw1FaU2K7R94qhS3KZSgkd1iNJ3qtab4Jcwznn90+29RhifADUYyi494JfrFebotI2Ap9oE
vfWpk5T0XSsr4mCV7V7EJArjCUaSGhnNuoyKdWp5E1GE20Dq/z80c4Nz2kXjoyanB0Jx2zuXlShA
F/Y21c26Dkh15llTBHwOSkn1v9nBNcmzWtm42MHIUADd0qthMHuNbQwjD47B3rtkzYX6QcWDL8XL
dwmOA7axBqiuxFbp2oyj8hCP1RGSdG+H/LWKuvpiehBF+aQW7Eijld+H6pSeq2iazqbS/ZAAPl9e
3yB7y+GvuJgXkBFuEJBJR2IOSx6p46lqvWKQrMTFwCK8j82uuTT8Nwf6ZXtfkLkoGa8C3GwzwTYb
TQkGWIm3WhGja0YWEBs0FJD6G4NPEthtmpJ98gNjd+cojv2x/HuZNdFzAhfF/lmK/k19B56/o6DK
b0MytWBDLDIot8UNXPF65iOfK5EqRFEZJIoWdLd07KQHUPsYWWEG+Y18zvyJxGpau/aYJzlCVUF/
sL+3zAJIuQxTObGklIsFwctNZqupMTBsgOAHFuRjmJbpeaj74DMaRv0DntHzHRAvTKwzLEVEbssu
ms2aF/aN/ZiVVnRwsP/s6fUbA9DDL6IoJhqvfo4hg4aK2x62LYT+wu3MPKi9JNX025APdu12kVHE
PuaH+XSWhrIqfXtEAdSNFS2zPWBNeu7aQW3aHmBenKdDpY3i90lSN5bX9gl+ZFY+g72KI5sO/9jW
qnzwCMupXD8BdzI5CCEB2OhyAP7OlIUdlbFj5jeH2u+k00Q6dygMwQm160c1QN3HyRCKm6qhQIO1
PtKy3TlfBgab6PMvANlNRYIJr4Nfulrc7L6Wnga5b8+KkRmXupwcj57QkdzjTnLLYdZQX6QwoZO+
jpAcLqkIQwxeROLI1wmfPk8Y2jd9dErhGdM8Y5NUlSAQIGv374Qw8q/woMa3vnUQupyyRaQHBYzN
vVoWJj7xTDOvOMl+F7Wev4f+bi5jV+Ourur8SZtrUGDynC14LOP6elDbJCzMpxaKMJTcRSN+PVzh
wUysQkbz6khwQUpwY0/MjvpHRg/jOVexOKV5ekS+/hM9Xuw0BLMXAC0XlAUV0VjVZKPtzHYiJ87V
0ZEdfNBUE5JKM6R6eq8bo/MVuWkbkaesi12ztsX7vqtk08W1Pon8FFmvJ3p5snQXOBOTwzlIw08F
m/edbKKLOuvNfE/2oB7VH5v9yY9GlACxZTq7iG4t4fqv40GjehyzUrKvvYi+JRjMXXQrTM8NVH+v
bXRxkLXuLEdebEI4Bfy+5fRgCtgEi2HqFbXG8WNgNY3HhBj/7ymUftmi/vzWjQAZFXACTbVFuHO9
EWwrlHsd/9drqRUaA6006B60Xv0uZYH+Pke08g4kaHtwpW6yIRw58J3F85XOrU7P8uUrHfNK9NRG
zhWw0XS1dWF7+oS64DAgbvj6821SEpaiTQfLjmEiQKNVcOu7cgyDZmTLmej4+TbqcuGdDgbkn9fX
2X42qArQhBYyCC90rQjXG5wmelXWVQyZ7Sd6Jl2tDnhPMMfxua2EcrBNNkEbfSo+G4JKzJRpp652
ZasOtsjVxr4aXVh/cNKyvRMAKu5Coypvyuj0rmSV5Tt7ROt80vKj9vk2fiDTQbGDFh197Q24ReiZ
I8+tYl1zTQ6ekHbIfjC27FjVKIxnhA25lB1LhP7rb3m7cVgWOS4uCxKkTbLe1S2q8XAsrpElzZcU
fLGHvKhzRks8Odg4Ox8UgiZJGM0jRh/rjRPmIaqDWi9x7OUvALTV6xDL1hk77sLvqzH7+vqT7Sy3
mH8g1wNcnJO/SiNQK8zLRRf9mpj1kLvQvZofg53G78YyR4h/mN6MhwIdAXOOj8hYf5novjyDUwOB
jk6Ac7WHwv4kiUp2EzQfvwM7Z7qj1P++/nw7G2YRnFxKf8Ia++blch1+f9SqinMNlopugGv7bko7
5UmTLOHWjtJdZ1nrzq8vusmkl2dEqIBJz8LWXqeK0FCAp8y1c21z3QkvIU5nlevkC+xjBmWUXhFx
lJ6NrFB+lnndHjkVb2MPywPPWFTdljC0+qZosXaDaRLKax76PNlaehfwkAddq71V+NORZ+Ue5zAu
O+uv+8lONK0LWtu5ilro3wQaorcyDt/cdzTYLAx8DEAtcPvX7dQ8bMbQkSDPWnFBG15q1FNXpUfZ
9M75frHK6o3Zta6H9PkRVZuc5iScCtxwoMkuXYeja33ntYETZk9yJ/B11gE7LNn2eoiirtXOwle6
Sb1qnR0cBKzdVfg0QL1V+t9r7tcYVc4gkdEzn83nqzKmYOXD+c2+hXwcplUWcxyIFVwIL7eAEipK
LmrEHrWk+Dq3QXbJayX2hGUOB1krFSh/1sscjjx9wWSgfUdcXEMG1FwM6hhjmdwMtvVklSL83qNf
8aTMcpS4nZYiMRQXsT66Q5kjsgYuRM2+Fr0BpT7oOxMkZBSB69WH+A5BDxwXdJqST5GUJf+maggH
hCMN3HdhkqWPsYl6mB8lnfw/uYzMzoWqoX60WguQaEFbD2fJpNcfIzvPJjfX6T+7KSktJs4S/h4W
qNvYc9q4V8+Z0gr1M0l5LrsGGjz9Cflxi0Qzy+XELwUugR7Gr8y6Jqs035tzWsjUPJKVnaRB52Zz
OsX+R7dTuYK9EHLfpPWov7enjtqoCWdndqNBzNM7klzj3mhqFCP70ZZ/lqOT/BtFmvUBim8Y+IOE
3rxr4nzyW6+z4mOWITl3KYj+T2gkBaU/mBb4S7mTUs3rcX35lkhF+dz0Xe54g2Hktp/1VTDggGlF
n1MbZo3fQr87aYE9dHdBN5qPopfG9lZ2cZ35UhNo35MWDgatem3B7ESpdBo6bQxdEx1G6ZwqsXjI
x6GJvSGV0ucYwar4rkD2a3StRqmdM77YUeHZjiTAj8aIPcB/GZEb61RDPOFvpgg/GFu18vQsF/p1
bhB1Qs8p+VaiCy9wYIyguEjx3AnXaFrbdM006iUfRpnVeUnJX64tGdUTosVS6osAsrBvkrbJfCRT
ogPRcgG/m2owUMyKJu3eyq2xfpTUfGo+NKEm/y7KWdG8VKC64PZCzOK9GqTpJTFL3DVCelaSC9al
/l/Fd+69YU6DxBNNAWdEt8fyw2yNg+UaiSPqO0lVxb8oEWTRtWZJPoUKmcY1Yjtx3ptJpcpPfW/S
mqEwaR6ItUgogISrQGNZmfUTc5QohSTV58nHAF5peaBVsQ0py5R/ISESkbeKGIENJkpHRPnKxW78
6MOg/cqt0r81cME7BHSFtxKp8xapU0WzxBActzScgdJ3CQJSz1ZsOAdZ7OZZllWIXWRyjHgA978M
XHmfSoElmemtJ/SClKm7G2ie7O71NGCzCuGR1gKzdoBATD1XqY4ZC0WGjhffpjYc7hWtCU6GWdQH
JfXe3WVzEVMlkppueD0T99aIrwu6MN0Q+/ChZib3XeLXwXBkMrS3FB0DWjWLyBsD8pevDVNDlEfj
DDX4WcI/iVoNWEmcXqgbmwOW+85SJKXQv+lt7Uw2ZLUpByMR0jVIWs1LRJ2fK2GGD1rbO0dYo+Vr
r64WeEq4BXAb43W6vlpaw8RHDhA4nhh6dzInOT0ZpZH9lPIwexjwQawPcvydjcHlT46G4Pwyk1ol
pRlUYbXsi+A6W83o5zhU+ILAdNSx3F1mmQotCv5b8a4WdHWGXSwZGrmnn4nO8Zwa93YbcRDXHFT9
f0Zfp3fmlGt+boblfS+mXxzOzA9ns7gbKrXz2rrsD47FTkpO3xqFOqoNQAjrxJGZEhY2c2hfG7PC
uiB0IpD9Qj61ll0+65NpXMhgj7A1O/uJRcGEL7a5W2ZsQAifM4DY144usx+gHXLu5xBYQCdZB4Fy
u51oYi+DEJKYRbx8+Sx/JcbTbCMraFTqVQnDrHOjcAzir7UMdXoooib+WQ7BkSbE9unYTkzlmRUw
bqW393LJsICLOza9co3HwfZrdDNPgQrePSnEUYAG0L4+LixCMcXfy0Nu8CMVcs6TLZgpJXpvixOO
0eZZlcPA9NoI0QZ3Givr37TAjP2cZm1iu7KeW/ZZK4Mq8VDzt76ojPNCn+ZfHPjjEMIpBSs0cs+W
VummmtoIP+qwMceJtlSfYuj1I77KJRke8sB6epaawXjv1BgOX7Jiap8zINu/lSTNvxrOFKoXh+68
c5VD3AQeNEKW7uUMo7lQnVH9x2xroznjoDF8txAHnO4qVIGsU0An8EeB+U8Mbzlr5nOrZdl5Voae
aWBdGtZ1YY1XZ8VJJts3e8RA7qWuIVUJEdvRfUPPYseTpaFDqAIXmOAUlSNQYYXs8DmHNFzikpGL
xFUhDxh+bEut6ta6U39qGgjPpBo2cAbE/SzFK4OO5gKy8JqF+ndfRy5pVRm4kmNOqqtnYar8GPPS
LAHBNxlElVRLfhlxHQceWUD6v5BpmH4uYsf5LlU2HBYnLLL7RnGC+lKT6ZRepptNdO7g2/9KcyXI
zp0xth+VtOoSfA/icnQLSGmZW2qd9jDM8zDfa5UThY9OKtm9F4Dn+m4MsUkeG1nIT+dOOt9H8jRk
vo2cS+v1co13ud4F5T8tfrTY+ZVIBPpKHKQSPG2terCdLO09BGYm3U3GUPs9Z3n+nLatdo+3Sjmc
1CwcG9eyklDcJWkj32G6Kbdu5+RgQIZC+kc1kT60ldp4ngZHukt7NfvV1Y34Xhe4M8B9+Ih2TtkF
sX6XBZrzaUq1KTk1IfnpaYmGMJfNPCncaE7633x08Zho3ay8R+TfNE+22nfZB9yvMDHtYT/WvlCl
6XMfj7CN8qzvL1IyxdpJD/IWXYYqdp6QeZIE/PMhZoZizu0pt9UkuhadFpQeKU/1nGWQol09ro32
3DiznN5ZZqD/LsfKET5VowSqLSLz8bNuhsE6pkZwFnJYFZ7a6l3sF00XsgVkaawnd1DG5mMAjX/x
/i418SCHFA5uWzSG5Q9yoKUudoOQzsdZau/MPpudO0YTCDeOGMA+CSnSOQ3m8HEuA+exKXX50xQx
27yrwjaL3bw3sy/M4LKJr6mH9Um0th1eGktrnqG1QOyqoDP2P0N1HhQ/d4RC5ZFOhrhEMcSAPG7q
1J1bUUZepNjV4NtVn9+NsVLVPkFY/dgqkTG/c6Sx+VGXpvPLwo9AuscNXm7voyikvJDCuLwfIjOy
T2GbDMB9Ri1TXMgQ7VOdahlcRmjk0mWSUNSCXxw4XzBdG4dPyEnxKtWEHc75JMg/laQQ7SfEQOPm
w6wWTeh1GbXtja+iAqmf228BSmXGRS/m6nNV1mL2X88GN9ceOeeCJmJUB/xmkw3aOUrdMMwY+IvY
G6E7Isba6acsruHmz4156ss382eWJYkmII0Xma41ucwqmQ2CYQBmnw/DuY2xyaiaOvLpT9RXa7Zi
v9eT6aBU32Qdy6KgCxfBTgZ76ySxqMo/otSQAscm+Nqpqf6B4u5Ig2xz4/1ZZbHnBapBe2914/WK
FmNtHEKZGEXuMQxVPCj44mOnl0eCX0tW+yI9/LMUDdZF8wuFp9V9TrlDHxwZ5RvXSh+7Q1dhdlKn
QBcRWQjcFl8gsE1ldk61OPz+HzbNn5EVc3G6H6u1y5g2XtMBocI8y/KaqrXor+vjKbNaRBXGOJU8
LgL5+fVVd14u2EUmlIxL6LesgVt5HqG3MSwqGFVsP2SYZLvCkpJnBFCPGvp7SzEj4QNiR8THXHXe
oP62xbi83HnWU6+fUNpWtLzwOywp3tqwpA2MCir6B+Sc25GTZgeNPmaYXKiF8hST+d7XCC8cJN2b
5I/kCDjPcugcpD63NR+Y5GIRbkNvDaJWKCf9yTaYxcSi0F2HUv6glti+QBrM8iJ9wCSdbuyqlhjk
CKf5FoZ+mLAjWknW7hFenb0QpvPBC9x5tqVW5uWR2m7VlK0+kGDE4m+XhyK/E2mRnuqsbS+ilCsP
cZLDue2m57c0zwlcVNAUm8CVX6a1oCsMs42H9Ka3cTb5Am1HCadqLfuQS8lc/1aVlNwo0tSBsWwa
Te+LEdenPpoUxZ2mBOkbg81111mLS/PrR2Qb5QjhkLU4m4sw8jooBHqU95GOlbCU2Q1GVkrwoQm6
7uN/WQWEPB+Ywdtaz8fRatohqU3Ts1MrX0Jn+x0ZS//P66tstxAHY8FtLVJhjJ5WQcZoIbpxeyDy
0EQBrolB6KLpHX1uu7E+gP3vLYU/IoGUlj6yXaulghS/ghTqxC1o1eRxGjPjQ5DPw+i26TjEB0dj
+40Wm1R6PEyYAaCuASawYDUnHFA6Vc1U9gYtis+aUh9RU3YeiftnUT3jJkJ3eNUUmcx0LuniJzjq
Ss9pU+T+KOXqFQ3S4WA3bFfCmXRBRDJ+RWlh3dTvO2F0VYFinG6U80Mgpn8ya8KwPdbebJS97DgY
vsv9zfhqPZ3Xk2FukChNkWqHRNwXdGjhskmuGlVHsJjNQHlZioehGQcieYNHacF0ychBc7uW6DOG
XW39cGCcnjNUNr+VpWl+4ZH7axWHkG8lYGgH1fqWiLL8AACL9OoYaGPh+zLI9L1llGXFDTS1lhgv
eRGbjqsJ2alOVhUUgasxp7M+1Lgt/rbbSkn91mHagLVngERBltpo2rSRabmhIhlv5nXz45itgNch
AGxNMBC7crTGoFGph4lyq2ZTv9CQly4lBp8HEW0vP6U9ojKURYSNDf3yPaDsNJHW8SFw3oXbmyvZ
O7MwU3cYgIC4UcAUoGzmI0jG3ucHMAryZJmXbtjFLW4ByK0jm49PunFCZoFIPgjzolGPX1qmcl/Q
vJ69dIguSnRk27S90EjpcBihRQbMeBPELW3A868izxGSUX7BM01yQ6Qs3SDX0tTFPUc+6GruvWPQ
zHC7gJ/Q/1vexl+tIXwL5UBq4TeMhhF87aNQ8nDMCdy0HfLHrkrmpe9RHSTk27DBU/7/RUnoXi4K
OZ8QmcSkWEiVXwz0we8HsTDJxaEy+k7EBfIAPHIJvHCIV3sIDLDobJi9t35UaYbQ232Sg/ToEln+
lHVCvnhpLGKdi47m8ln/eota1MGTDnggBmTqR4xu83PTG4WHdpauuOWYm5ckGr5LSnM0N9jZregU
gbPhlgQiuymoBEhKMU3hTaRq/ytE+WpmvVphrq+C13XRDHPEh6qwrP9pUyHX90iYJkfA4J2XrMJM
oTe+mM9uxC2UXhNQp4sQD3BzArcZhWddKo94jzurQEVZgEUEIGWTV7ZzOZLp0utPUCi4d4YxMjwr
qeyj3bm7Dm1EdIOcxStgtWVAZIytibYdbOlYwU43C58yGIEHZ2BnywB4xJSIHr+5zGRebhnFTk11
yCXpqnZ54TGjdbD1VmZ6RkJ9Z1eJ6kVoyr8PQY69PeOhOjT/MG6AYqwvbdWI5D5G3PgWhwFSdYYU
nFBmt/0unKOD6LLzKmnJctgRH8HZdQ07CbV+UAneWOYiXPC+HizlJ+S45GCVnRhGF4OfyFJ/yNkv
X+Uci7iTuiC8lTZ+kidFhOpvIzUd1H7GrLbPEFaq8VqG1DoHtdVOIPt/bCzmXECk1tizrOjr0lZB
abQD3TInSms/nubKHwspur45JSYPtgku6MqCH1qFmEFp4gwcGzLyVYzdKfVDAUYxjM/4G6n/4bG4
EJahGrCvTT897VOkzgMrRM0w7HBWySLzboKDylg5LoYjg869l8jQhXIKDDKk92UT/RU8h9pwailu
4lsquNwt9Jn8QQSGb8fS0aBnbz8uRSlYPYuMdd2jsVWltTN1phYugvCR9uJ0kbTh39e/1BZWjQM8
QGYyFkA1DI9WD1Q6tTGYZG03qqPqlGhp/QHFKKzX60E7jUkrfGa9uJAmknkK4sFAmXN6MxCG37AI
I6DnhvwO0fnlS41iq0vkgMx8kHNxzTShXLQBNXURNtPBbtl7qZzuRYtP4QLY7EwpduSkQEw1zaL2
zh6T6TKmdnzAKt19q/CQQY8xy0K9ZfVENBSZgMIguMmVovpRqVrncs5n14IG73Vyl/kDgmJeiQiN
W09d/kEE+pvJS8tbhQ0C2B7Ztg0UMp6mPgvlKoZKW5bnmAYIgMtycAG9ZAdvde9UUMcTO+HDA7xe
nfcIF+yqa2r83McQu7Bustx6HOvnqTlEOOwuBcsbyBy11SZ7EZYW6QYc8xuk++Skoorma2MMDzrW
3gxbRV0FkCWHg+YB3JRV/2QRF9OcTMnh2Hf1J4Az1leESRBLcMzIPChOlze0SsoWOAXLMUNHR2N1
w0qcbksvkHSRsrY/y7LcufNCwVbrRLrIRWX/ev3c77xG1mO5Pxi0zbGXpS4JVRnNnK6a8wjxYbV9
0CjH3gPXCg52x86Vh3jMstQCHN8QdHu9GuAsLJRHxuSJb5Dr+SgkOAXCCWnO/6GnyQWBW+vT68+4
k7XAT+FGAA8DcXXd/5KNUqsQjyVzV8v5VKtVTHyTsyetb2Q0bpOGwVQnPxVZPrw9a6GRiXgrhJWl
U7M6D2OeS5wSAwmEdhh9I4wiH2/E7DTmh/7Ae6GGPYoN4iLOSPWwCjWNOaHkleEqzoRXF64Vm+Op
UpXxnBSmCXtfU8W5M0vrpkoAr/xyFJ15Lxyt+/bmt72khrQcaahur6tKMuIwUyXsDYKufoyktPHo
vTHrTYPfqYqbr4xzjT+OsMxeX3gnpLOwCTFm0T3fbGWc6bWpMqmaolx1HqGK649tlcSn11fZOTA0
v4noaDxxddjLJv/r4i/CTHBH0b1VGcx8VuRuOKvhtGhpHIqc7j7QX0utYgFeob01Mn68tWNl+o4y
Z74ld0edo53TsTgT61Rki77wH07hXw8EwjWqmqWYToch/wltN/yiQt+5VOQcVz0p4gQGoVEwtzW7
4svrL3Mn2r1Ye3U+VG3qa5nS9qaneXFClsti/ETzlOihuDHv9mCLbLn0C1+f9gzNmSW1XyPWSpE0
UyMhKgXwM4wAEYTZNWlT+xvNK1wAhw45K7cB8uPLUxDy5E6mPRhhOT+iGpgfgUD29tIiWUBrHg1i
hFJe7qVEn/n6WPLduPrR6reYqj6aYBkqV9eG7vPb3zUUdzjumgFo6E/8+Os70wgcNQdYA7pC1XPB
jO0cJQgrQ3KM/UwZ34wU4k2jVLLcK4T6zfzSQcEIdOpENzx2qluk642XWLrkR6FpHPQe93YwFSlZ
IwW2tbHXViMRDJGGm65Wg64ALhpEHwapRDM96oC8DFbICKOOzWD0QRqlb9/DZB9L05WwsM15wCNM
o4Gc4E2OZxOojvgtT0jdGGrVfUisJDvYwjt7BkEW7Fy4Q4lB6ytFGTR7ykAe3/q6b9+jGqX/K8JB
/Kh6qTuKqLtrLcxSGsrmFmJmG0yDOhMhndYyxociMI2rAhTt2hnQK1/fnXtLwfUgITcYAGxuyiKQ
mT0ohNWo7aN3szTMZzPM+8+JJNTL60vthFVyXCI3PBY65ut0Li0GUy4D5jTZaCTvR4DBdwA+/sN3
Ii3lzakwp3a+U8DQWdjyMnMS0Y+paYXXAth57LtGO3ggdecAMODjuqWcgRKzPtoSEnJJgMrDbbBn
SwK8XFn1CU903TmPQGxiT6vzpPPgmoGzUgvL/BUUOgK/Sa3Jz+2MMTOlSTmB1zSU9HOTj/wnUTuY
mKNIfYOObxbyv1tjMqBzDiTCVp7biFp1aIfhXz8lvedEjhT7uA2x4cMy137jZz0kZ9kIMCCIWxvk
zutfcWfDMFhZcn9IUMvY7WXsBM3VOWMOkQEZVXGC0TWdHAQnn6JmeP/6SntvF8NI4IAoaVBILf/+
r8Ap2WnQ1MiZo7+iomwMHvNij2Z6waOhxKMtzz2tC0e8+LDAe33lnesRmDAflbn+woFcPWNntXWQ
qyWeYn2SnxLehyvSdLgkbdi6eSH3B0+6czJAuDJu17mRtpgTZt0Tpk1goDtTD09lGczfQdY7B+n4
3pf7wxdfGvg7sAg1imYwjPEtmOHnJb06fJQGhMkQ3j3K/PeWYviNfxEIUur89aejT2iEoUxDoTZL
X8RhfYYjkrkpZP2Db7XkfavCjanigoKHZ8Vlvrzbv3fJBOleVgPcWfREGi5mq4nvqoSIleeUQXzO
xyT/AM20Cv/DOViwBOiBkcBtZttiUKw5TGzWjQAGwpcaf+TB+K4LLPHx9d24+zK5dYAlkUFs+gjM
ZQHEGkZ8s6QwQWku1D3URnVvUsqjJHtv4y9bkF42HYvNJdcOf8YfU4z2z5R7JlzZn1mQyZ7hhNOD
JWigvP5of0yR1l8PbX8SI/jUbJfVScNLzATbiQKQNUTGd4YO6jcBcvaDDKr1m1Hl0ecxE5jzxFYd
9SixB+q/JdiJTzbEGtmTO0uaPPIdPDqtXhRXtAi6ybUb/PIGDFDbc5dY/c/eaOyKsacYoTmNhsj9
Wi2Ne30u9CMjvZ0JC70DHgQ9I/6xbk9yV/Q6ijHJrejsnkG3lP9TUff+Kq2k7j191m36P7U6+jMT
oi/aYDfzwaW0F0uQAVraTgtzdH0eGsMerVpYMPtno/ymmSDLyjQcD7A0e6cO1BOzbb7cogD98tRB
Emp7Y0F2SPVUAFSMm8sY518cZxR3gIVrz8Eu+e71zbJ3Dmi6LjhxJlibQnum8mwCHfBFb0m/oBwp
j1WaRHdq1nYHDZO9Y2AvfGJSMJpP6/pgDmlQkHCBjpll6dmWdOWn1mRpiK7ZXD4MTXGkNbZ31TnA
cf4ADmEIrl5n5ODXYRqLY3dUV08ciclzYrymKsnWXbka2q9aI02nLGPvvv5Stx9So5kF0RLI/w4o
qtEgqpQlkbp1huyEA/MAaNoeTzbWst7Y4WcpciM62D3bx2VR6njokCi5bQB6syCDSRI8O6WgLe5U
Sf81mKnuZXOoYnSUGU9NUBq+ivXlQV9oBy3BypzMRayamcX6dNiTodXxgKWIXlbpdwaumeEO8TzD
QsRW4AQlGb5zUqeID7SONBB3DOdr0DTlO4Gnk+o2pLCq1/RZdBR6twI9zL2gIyxMCG0HkoX+uapS
FFLPGIn1FSxHAY4JGfXAN5S++I3BWGnALpCSp2Zqi195OJMQ6a2q/UgBjc4uk8M8O7jktsGE34S+
DWRfqko6ai+PuVKOpZR1JNNy3rV3Wo+8qVnDSXx9D24PNm0F0FvIE+yJM1pFwui7JN1ygty49VJq
R16VxZLqdrqTH7nK7G0+SjgQeTQjFtWtl8/UKXlsdxIhOo1i6T7PDNl15Gw8UUzKl1zWpnMXlvq9
jrzPQaqy+5wUU+CTES7dmOdAO4H52AG1ApMCHaAHOV0LrjFJQXPp9Ve695CLnjaUR9B9m36L0Jok
h0lJrhdG+TWCABJ7ReBIum9nUoEb3BTYX0XQVPfJjGTrwbbZxk9GL6QrqPoteJx1/hwmoZnofMGb
0KbGm7I4/WCFVuTO5ZBcdDWNDu48ay+KMVWlu404yqLM8/KbAnmaYlEuHtW9ljzGajuUcICrooVo
USP/ji1jXvNxYVZ4c2lDTs2YWP60UqexT5bdjf/H2Xk0yYmkYfgXEYE3V6AMbaRWy83oQrRGEt4n
9tfvg06qKqII7c5xZzorkzSfeU0VQNGY21fE3WCMLJoNezYek/HdoC3C/jokoyQO1MzS4nmx1Ipb
sQdl45PfGdK5NbMpPOE8nGRuF86K48c69nfHqXE67VAMYFyRcg3LzqVU0WuQCobmeTSHVOAVFZqo
fqlK+FhkA1SDyl7Mr3Sj7ciV46Zc6TKV/hzWfSx74GKHGlK/qF5zK0FVdJwkrTqgv1Qkh3aBH+Fa
eUvNLOJdxNFCz4cVhKShMzbQ+JOYdFJBugFEj+VWP2sTuk3m8N0Adav6ozFZdDjbIeeQJ/ZseWW3
YCWrGqKF59ZJ5egvcidgZUxDZrr1Ygyqn3ehaR/VPokVN6/lYuL8xnr9IKW4wR97xPCbM3Gc9rko
a7l/LqB71H4zDfKLTIc/cfvQHGJ/EaOivd4/AhubkLQA9c61DMCeWPfMH4nBVOORota8qRmWZm5B
r8Wbm1F/l/K7f5iRNXy6P97GHsQEwVhLnI6KHMMVOKpQqkVITZI+5FWvSp7uPBUoWuZuKEfaj6GU
u9disOudl3TrSlmlSVdBNzrV1xu/R8CC5xlMwZxGmk/tCutFYuBTMwqxEylsDrV6s3Bpout0fagF
HfkmMXMwBc5SHLmlWw9RmfCxwyD9/kpufDnEY0hCEGZYX4b1Vfrjyxkw9JciGWjeomShuX1rpq9k
WuZJTLb4bjTyHop//YOXWQhqI5SDKWRSyrmJLIW1DACjGpjOhVUarhRGDbaVEvfFzrW8NTO45xTC
VxLnjSiWbPYmvRLMwxc5bb2RnrPfK41wKTsOZDDznlra1jej/waXhSI3scXVvTiFOmLpNlZBmrzU
JzyjGr/Khu61p4F7uP/RNodC8YvUEV8MSkOXHy3iNR3kMk4fTLkfHiM00B+UWusO82zq/8dOJAsg
ydEgwyrXjhHlDJQyTydWsSz1g9RluttEcXuIdSgLfz+rtdJF/9VcSwxXsxKmOWlxjVr0XExoDUrj
lJ7RSgtDkkzU3O8PtnGDwLlFYo8a0G/VrcslTHRlRlVjdfbT7MzTFsfuXWDLvYsMRX0SqGS/o46x
B/64TVnpGcJE0gDPkrVe31t1XiGrKhMPFZOefKct1RwyXWlstzUm/MPpXoT0Y0yoVtBcHfNzJPXO
bvB7S8oFk8V/jkoyXQv0KS+nbskt7w7v5wMsM4uSVNlI7yRnRGq1jpv8CbEZu3iNICy3iPuDzvew
8ak/F7JcEF8kiNLsfIqNgwoqfjWJWgu8NLEvf8+kFOpgJhUq4VOF2h8Kk26bVqprxG12MEW4x8fY
aJCtthDQytlk1F7kqwVweJnA4REyxWqqumJ2pnPTL7ab1rHlZ0aTnU2rqo96tESHbFlSis19+LDY
GKLe34QbdyHO9RQ/AeuvRLirH6IMhpwUNs9mmuf92QqN5INT6OHx/iib86WMTPOItjlqilcHq6Xd
ifIzBimpveIt7MI5Ylyt4/CODEw32GVgOTX8ffIgrzXQT4k6gDw6BfbT/V+ycW8BwKKsRgeEn3I9
X/T6qspCq+FhmqfIR86Qy8TIFg8X8b1q1+akgaywvHRB1p7v5a4quiRMCmh2D3rYaIMrV51twHRV
2x/EiPV7GJTp5yrpjbMRz08jyvikeqUadHG3J/O/cdWsbUKmzV0NcP16f6smwclSM2ujk+DWxvnw
SHerfzH7pD+RjLdfqDpMezf3xrAIGMAt4zmC03ldHouEoEJHRTVQyglDwmqxY8XTUDE9ttCVSg8m
O/JBXW0j33j/M2+MDH+ObuFaG+NvXaE0aivqzEFkTqAbwjqqdVkGzmhNJ0mHopui9YO5TLmny7Vx
loDMrrYrKzPkphqooTdixSWDJvg4HMHI5AdzoMZxf2obOxi3L1oyVCeoPV6zrACo2/QJUY5Oga76
UpNGfqtrxw4K9d/fDbj0UYbmLqI4dh1ORMsSA1XkQqxBXbiT1qovIkrVnVE2EDVIAjObFYzIQNcZ
OhashsBUBY1XzMpGbxSN9JoqdkfENEaJ5C59berPMsj5lRFVNwjPxl0VPTUUdtK/D2v4dNxQDmIR
bNqrfYO2bGiFsogeQpLFY4Vqwecxsww3tpY9acGNea+sY1DJPABrILAm9X/EvUS9OZg3UN5miblq
6YTLzDunKN87tVgaL1WcRhzqegk/Jqs2hFem3fDeEa324/6G2v4hRIs8SLBLbvqadjPEQ88N/YBG
Q4iZVJV4uN5qiUuhLITB2CnHLq5nT03U2S+SSXXVUDd/3v8Vt9ua1UCp4zdjE7Wj9XD9uRpNZdQY
X0tBL9foO/N7EIqyTUSHjWLnBG1OmI3GDcELzJZTL8eqq0KPh8iQgmw1KvO0qEk1N6k0XGFz0BNn
ZAVUcapiWUpdKxyM+FgYUfuABjK8xvvT3ngkADsyXwqjEP/QRL38LQznZMIwInpnXQxsu6rNjyk6
b++KqB7+SyUtwcFp0V/nvJ2DvkLm+oA5qK655RKj0XX/19wGh5c/5nphFJnkeYExopZy+RobFope
ozJbT01aj14+KzaCQ1DIHDt6qdEF+/urgFAIYCsnEP1ExI0uF6Ppaq0fUL57QNEbBQadCP83Mvo7
5g2EfnlWO+/moQqPaPmtAneS88BaSOXOLXB7ka9Qc6IhaIXW6rV2+TNSnc0YmX30kBmWOBeGOUve
kiddvzPObdjJ3yaNX3GLtFauv30lLCeWRgU2iT5B5rJScJlG1R8Xw4xdRNGkD/c/79YZW/1EKC07
Oq/yVc0iRilt0Z2J262oJb+b6unULkPvIjXi7PAutoZaeXmAZ5ge+f3lEpb2EJX2yJ2SGlLiRjT1
/MheEOgrEefYid43xwKTCVJw9W/5Lcb4x9VhpUZZlGUWPYg07iADA4o0OnkCW2bstds2h1rpATYZ
KU2Uq1uqzAAQTLGJ3m0uxx8Qk9E/F+Y4vMPsy/nn/sfa2oQrHtpa8Tom5fjLFexCCfd1M4W9pQ/j
Qa9D6WhlebETmdtbw6zsGKCkBBPURC6H0YrIqMJxDgMn6afkaCW6LJ5nSOnRizCU/mvSZrniFdZC
93moG/GWwNxJTyjqlZkXV05leDwQcwKGz0k/FfPUpcdooFbsNmKWf0wtT6dbh1PVIQ7UJhm+LyLX
Ty2RxeIPy0zlsovN6Feip23t8hbhQhNryZR6VZtbgy86CY7jYhlJ7KkUW36VEO1JDQxjesGeaApd
KkT59L4JK7azjB6m8EZHLckZ09ayzpEtN7o3xLFZ8qTm2hHNjaJB2q43W38Q0+QcyPmzAS8GsETP
srrYn1Mlm4onbHwFQtUoYh5mPcVmscMj65xbZQE+xKrj9LxkpvbNzDEDcMOyj8JDNg3FcrLyUeoO
iqhQ7KzlOrefCPfncxSh1emu2i/vNKkCEz2PUv+ltfMiDGKtbX+Q3jrxQZLr7FltRIPK0lggnAMd
UvQHAYYc3acwQR2yRdKgcju5iz6SMKE/EUd4zrqditWbW5bKjHhU11I3SyS9eqP2n6Q7D8XGOQAN
tDZNZcWgAnoVu4QJ7WAV/Zsg1cf8kXcdN988AvKxUG2Od873bXeDXHg1huGpRnbDWX/MH+c7bNtK
i8o2eXDMKDnQT5hc9MIXv1hkcUBhwC+LHC1BK94b+DaLADlDBWKtpRkQKK/egV6teq217PhBl7Ps
S4rzwtdRGVN02FVbBLgK8xaLOjJ35rvxCuPGZlCkWfXYoepcztfW4rBvMp0qb1x1720W5Yzq/PtR
t5fH1NH/o60pndppoBBf9c3Oxb3RM6WcR3kZYhCwAnRBLkd3jEXRC9EnD8iIlg76WkN9wpeJulQv
4CB2rT5UD6hDqp2LIEnxDZxR/9JrDskkcq2ZOymtdkrifjzfvw83thyVirXRZPN+3QCorSIqlqSV
QU1VuGjydJI/pv3kTzTFdnb31nfH1ZBLlyyAZ+VqwyXIr6lL2sYoESUmlNKl93Kn+ClrUeWmveMc
6Bnvdea3pscVrCswUlZ409WDGadzkY82REWY++qRC0QJQkTJnlJJ2RP83hoKOVGSSLLzVTPh8gtn
AvgZARbbWqHdatD78YdWGbDELufT/Y+2EeGQD9NJXuVLV+uXy6HC0bEBp+g8Yukcam6VO9HT2FeD
oO2eilMCNUzeOT0bQ9KOXPuRqy8lBePLISNcWnDcsyNcxur4gMeA8Yn+U3R0YkTRMmOSdg7MxmZZ
m7w0LyBk3Za2qlQbqWAgkZ04Kk90P30s27z6Bi7b9BauSdcY5/n/uJkAJ7OyK1kKmunVzZQDB7fM
ySF3TJreawfVfC/NJcnz1OUeusvCm+r6r80b+YqKSa0aDSuU4s2rQU0kDO3BJKabjAqhxIiSpOWF
HAjr//iEazRCjEpOCgzu8hMqUVeh9LZIgYYptUtDI/a0tLL9VUfuVCW5dLi/SzdiIIriUHpWJDF1
4KvxwiwsUktMUtBmbf3NssveszNjb6Osf+Wy7bQykam8002jKnZ97KRkWFIrs6Ug70r1NM596VVL
aXtd1Rp/f+zoEMLPMdmUpPRXJ3yeZqfPHYbS1ah6HiUIH4Xm/JOmjX3A23NP1WnryP0x3DWhNAXD
bNIfJnePncSNY0M5zVopfCPO1QPotL1y/dZKAkbjcTQo/lvXOmNCi7vZCicnmPVldBGmqx7QLdW9
fpDEDlZ3a6iVfQzZedXBvy5OzTU0DgXhy6Cbs3UuVX3W64lV7GGT39+FvxtZVxuEHbIC0Ojv3tZh
upazlVkxnnClWp5NpMZ7QAXpGNg0758nOSSuG7PWyQ7YWKc/Wr1vR3ek9AxQqZ85kbo228tZlBpq
3jnJs/lRTpxFfEK3VxcHHR8Z2UOaPmz8olpk4wXTNPVkl5nxNdVFNXoG2JzHOC/Nj1a1GF9RQyV2
N80l195RlLPCI8989aPOtQJRzcEWzyG5UPTdJvCcXXgfOHslE8Ayb1KVOPEtMOyyO0qh7bi1DkTe
ReZf2N+7ZRDyARZr9C3BrGR2c2OU9cBuS3n0wkQe/snUdOxPCOEYX6jH8UiRoaCSr8WI1+mSEmXu
YHUz2IPZSn8VlM7pHN3/GBsxJ2UI/lnzVx6SdV/8EXMuppmaSY2ic6xm5mM+ZqE/Kyitrw0ikg+S
ZgmQyM8ciu/O2d3YcRRdYQ5BsEdq5vqa6BQCKBknXvwwjOo48m/4edxR75mN6fX+JLcKYSuMgBAX
JU3GW9+2P2YpakmAM9OkQMK87zyT20IRk7KZ+JodKOWz5PJ4jV4bm/p7vdTe0L5pPtz/EbfzxcwF
fDrtCZ2mzHXhr8AJsTdKIImFqB3PBMbrha21fNJEtuw81bf3/Creszb5EFeGLHV1LRaFXlqRSat6
pDF0JrqVznnW9L/uT2hrFBtxJpshNqosxgKGpy4J3zF1VJ6qedQDVGzVPcyXcnvrIreEMg/gE3MF
yF4FOmJq0CICZwVaz+4/KEBc3rJhWkwPGbl88IBYU0JHGUO8J5sVn3EXWE5zAi02WRTzDfJq8l86
tg5gZTn+NGMjcB7Zzp/vL8Zv9MblpUaZlZYTKnwEtzf1Tco1uWqXY/yAgHX3UFGrmV25j4tfg2RH
Z9IKhAZVqIFPcxkN5L3F8qlYsvFQp5LlG4MlHwerN98PsbkE93/axsajW4M0B+0aehzG1W6I+yWZ
8IVBSN3uhhMOg+3ZCLG3KU0l9/9+KFgDQH5V8mWEyi7PmS3ZtMFyZFWE1Mu+nPd4LpRNeMi1bFdG
bmP7AUeHicEzApbzusFfEhaAiCMejSB9vw2UUAu3osyYnUKtH99M9Bdrryd5jdzGCPv3wF+GwQXt
I95MyhriSURIX0x6N+hAwqj2+NPiqN9rIF64L9uQZVxkWJfpGEeyoLQnVU3mNoPWfcK9Mflqt8UY
uxpt3vOsTmnup1GorKWXavrmGIBxfdno+5d6xWL7mrkgqt5JCqqoRTGhU6ZERm1AnpK1N0EPhvJv
XhmtO/CG/JrGKrZdgbC+SUNiThtPxTskpBpdJR+beHH28DsbO2SFVJJhU42mJbT+/39cjxIdr6yL
0VUp7GTw1GkpDyqw7Q+TVu1Bd9bNdnVM1iY8rgh0HLAGudqMvZMbWuiQ/i1l+k3ptfi0SIbw7EJr
fdXu5BcHNoSPG73sJqWYd/bnbQ4DH5CCA+0+xHhoYF5OVAFxYPc5heFWy2S/aB3hQ0NuvMhxMBaG
FwKssdmT5tmaskaEv7q3Inx4fSii0SoyCXnwh0lO7UNL/yUQZrdi6foxfC3DcAaUEhbhKa4r6gpN
3wIRvn8ut+7QlbS0xsn0G6iBXk4cqZxxdkI1RPVaZOw7Jy8C2kCh82vGuUH5z6HQ1LsDjY9AgJpM
zpg78SgutNGlQ1vq6suYpfYXdSmNX/pYjcgpWgPF+2WU9pALW8tFMwLoPrWhjbpMo4PistowKMzF
bkBOgCdDpDohBqwpXpmuSBLVgruzTO25NqNY/qwknW7vLNnG9QKWmp0KXAZctXwVMpSJTGaUtYQn
mjN7o2rmL3op6r+mZJAgsR1hDKxM1euMTGSZ1aHXLgVzncijb0hO/DpFKIJ61Vy16hF97frT/b2w
8Zyy+S3ISZBpbqsiUU6MmXUiDLQM10+/lWrz1BXD7BzA6TgfbZr7n++PuHG9AFdl/6/oG2hRV5uv
U0Kg510UBi0XYkNQfRAa9YIpz4qd2tnveuzV9UIsj6IYMqZrs+nqATKyJsySWUjBOJnSsx47ueWS
jC6yl9TT9J0Nt2AcABYJBHJdFnOQpUryfaR2U/pSWbdvaPRrjQvbzvkZmuhHu7pkKs9GNhov+INM
o9spTap4iyJPCF8Wktwd20EqjYdZramaWR0V9J9Kh56Lp0bjRAwQ1pGDm8HUvvZjgpepOk8hsLdM
rT8bSUdRlSQpLjBTIZU8DEMzAEEIe/GddgtSSeok6Z8GZaG51NZO+SLRKQ0c6lkkLELSnVeiEvkR
8zJF8fVBN6tnru9JfKBTBcra7tNi8UMlB/c96M3yQSfkljy7dDJouEUpteckK9Gxt8tGiX1JbXXs
1XBVPDnQUfMPhP4AetRqRiuitZ3J8PAIsISX9Krc435d9+8bWbQF1VOL5mmcy597uCQfe2SdWleK
peE5yZs6QnSGK9lbJtCNVeHYHzWNhArg9mC908CCfbGVrrIBziA67SeV1ejHmK4pOPclnRa/XJap
cYt2oNmFuWXUeoJ1GdwlwpHJbcowtn07Nm3uoyLMex87mrT3YUPIOYIsiwPBZKpyeCdqJMmuldXl
vzAl8GVCUjX9cn+z3z4xeH5CcbdhuiGfep2zD60wbHp/RiBTTD4ISU3+yVFnPsrFgKLkZExH7An2
4q6NBGd1GmXXk8fBKb5+Y2JBMmMYrRnMqIuhkqQ3OjpXejUb9CQB+Lum1kY/81bD64zqpM0nUeN2
zh8hLGXdzhLcnvfLH7NerX+EE8gQ8XEkC3Z/VkR+iR3hoTIb9TDJu456G6sNxhm6NnUtWszXREvL
LDhYo6oHCjenB7xffuiNKi5wr1yc48JBeRYa6mL3v/HGBMGVEsRwyawNk/WK/WOCMPNE0heDFgxc
m6fQlBsfaQO4GeOe0vzGSCTmQAX4H7O8ln9NhIlKeYqFTA9222+Ekb4KOZYfm96I/7k/qZt34beq
HkAdY4Wx8T5cTWqUknpQIyeoVel1YVkflLH75HQJGoKLFu09ClvDqTTWeBCY4U3bVyn1ClhSisUp
HjWHJRa6RzCheE4aap5eLHv2mzcruXbW1syEuBNE5LXIK04hsRHKCxi90Co+h4MIwVdJWJzW5SLt
yU/cxDDrYBTskETgNboptGIQGBk5soKBkSVJeC7BERleXqrFoVHNrveWucFvb8CdI+KWjPP3Xb+U
O2JxWwtMvPebBWnw8F59z0WlHYGtqRXYtK2fo1m38tMA2rQhts/Lx5ordCey+K3tc/H6Mm3CGQ2N
fTLOm5RM5/YuAPY4QZzZZndulC5ffI0eGsRgaAoDoCo8Q0olMeDAOX2p+YoYwh9dOaqBsHrIy7Gd
RZ/rJB7BN9Rd1kGtz8VezesmtONnUoChrQtCllr/1fGV7IXnR8IItgHG+ElFtfmnNWh/rUC+joL0
IVQxoJ9E3ZfnyVFhq+Gzgd9r2Uzf6mI2wVjN9PgjFJI+3z+7WzNaaWJA+ig/3BymSnPGcKGfEaB2
Mh2IifvHpE5U//4oW0cIoRMHvs0qM3R9hIjuioJkhV2djpmX4YVzor5au6FDTfX+UFsHiKQeXAi0
FV7SqzjOHDscFwGwB51SypFrGYP2T827/aHvi/BrDiohxu4oagldwwkEn0nbZN7JALYOEEA9lMdW
Gj+TvvyACqZWGGXNdjCDD1ztQCkbQAbrhpRCbinJAWake/Pe+JCU0ji1pAT6qvh9OeaMqDmhuWoG
pDS2X5ZFc9YQ/Q/ur+5vyOXVQSXDIk7hcuJCvG6r6a1iS6mM2VsEwaru/GrpxvZAfJF+LBAUEIeU
RNb2la7pBNZRJhKeeG7l7QsKpkBolsSoGg8HFMn41mKM9NKHGKG4QMSjyJOVRczvHGRx4nehFVf/
iMoQ0uPSI4zlzY4V/Rh0vSDGlsrliNyu03mygT2YHkqYbPX4V2B21SlaHtRjFX4RpZX+sPss+4gL
tmb7KPvM9lnV8QnyxrYZvsnWDMZk0sfxv1Ho1R66fWPTrwLIQD9WQQdqBpdfRB4H28pGjMssu21P
ihx1x3LQpGMlsvJ4/7PcBDPUQ2jN8cqjasjDeDVUmc9xa0qYcM/E2h5gEMft9Dj1IYUsJ0MtSJmQ
ETvcH/S2cLmOSsWSXif9+BsUBiXcrDaQTQyQ6JGO5OUl6QD9m4+VoigPCaFk5JX09J6noTHeL11W
PEsUNN4LM0sDc3DgkAhdNb85yPHGO/ncxnEwWHX0aqDx8+uurgEeLmNJa2oBqmRW/4WSsXyYo6n5
f9addAKOikpCfB08p1pniaSxnUCq0KhLEQiqvDCP9fbJgtDQB6nUVf81aYag+P2137jlCEXWB4KE
YCVPX+6tVs3buk2HMACYTKvHEY6/TE7ozWZaHsa0kh/ElDsHoUTTK0a9f42C5ctTfiC4ZIPrN/sN
X945Q1nfIbg0+qAWTuJJaV6c87avUbNS8qfWKfpD14/qsc4NdadLsTV7AHn0YxxCMgiRl7OfFTPN
lSYhArTt9ssq5/De0CqZpbdQ61O60m+UvHNJIEdvsuRddPTG/Y4lJM/ZKgrDL1hP/h9RPPOd7bDM
w0Bf2bvI5XXlS2rnqeKLflFfpkWVSjLEtvmZLmPMxsusfxsj1h9BdIwKosmLNp0FjcxvYagTpJR6
Er1MsKPrnW2ydQU5cM5XXv9vUaDLHzq3GQbXA6FrmbTNt0lNLcAC6UwePmrRuPPIbxw5sG6Q2+k6
rjns1ZGzommS2og0QAXVSqdUGL/MSe7/vb/zN9ae/AmAADBdijXXa1/GSi5LUsUDlC3mGeUt5XM8
C3GUQ12SPdH8Nf0LYi/9sBXRgeLuTfSfaaKtxzZ2gjErw1OHkHh6sIq+LXYyw1u5CwYCY6qpgLdo
Tfy26fxjUy0qUhxhSuBSKgLXjFyZTZsaRK99w1NLqj464Tx871QdcVweAvGm5omOg4ujU3u2yqR+
SK06Gf5+A138KPVyA+HraeF02diYZbbzEa348IOKYfChkcNlJ3C7rUSsCwBagZcMNBTBxeVYjVZa
bVXLdjDpYX8aY3BPCeRc16qc+lxw23gQLTSXI5PgTDpRpOrLPNvZxBsnhotNp8q/VkV42C5/RJ02
SybVHRE+z+2zbkrw0doqfEC1d8/Nb2uolW1GhxId4pswv+yXdjYKdlali+hXJ4b+gFW5+GKZ1af7
Z2bjZLJxweqvBHJu7KvwQDGopCVg54LO6PRDEUbV69LF1o6WzMbJZIwVEAl2+bY8vNg0Lo2WqBcp
quWLHIv0POLX9JKw1JGXOb35/f60Np6BlYK08vx5CilJX34rkRbCiuTSDqoOmLJrjU3yLZ+sdPon
VgogV3rlxG9Lm/evUw5F1xvQUN07IFu7diXF4uiDEAC6fFc/AtFmq2vK0QpQ/hy/0ZsLTy3mxJ1r
D1qZuiEpQOxC5isXGhJt+whGYHmYbaxOds7PDR6DRGMtLfEer12q6+t3XkK0r3rZCJyY8mfU25qr
GGN2SBVUjos6Fx/mfpE8Aymhnef493t7lRTAluDMrvomKAReHRoLyx1rjBozsK3aWg761OnHBo9U
21UHVRueELmsW1dDDOJcOVr4KRZW+Cl1rOXd3GXh3hHeCIbxqlkRyVwiK7nxcluEpFhxnodGoBZt
h9ER38cdIT74JrIoR6Vu64NdtMvb/c24ccaQSLRQEgQYfEuQ5kIHJN8UZlD05rdmacpHuAjxTmVm
48pAURrMM5xoLIeue6CklTkEb6YmEizuC3lq0A2f+/k7fnVmc7g/o83BAGnQfQHgjdHK1Tqm0eqw
PVOPTosqKJFueVgNYn2nG/W/j9apQIPTpKW99nuuPlkrF2aYm5MRUMUBnVHU4jjLRrZzQjb3KUEr
bHKeRUQKr6LmSS60MZxTI1j0qckOtlwWKP8UefoaNkoqvGZR0qc+qdLMwxEyftfXQJvcchpxRC7l
AkXmv19h6N6r3yjd85uWtmNVXZfPGTtVreLHgcJS5Y7w7jJfHmy933natnYo7BXgFQDebkuL1Cr1
abE7M5Bo73mCXpKHD3C+kxJt7RpItwBuIRbzlF59Sh2XoaGsGIU2PmQ9zRi9TG/mI+ib/v9YPgjq
vGcrLgqpy8sNipRhbdQlQ8EHyNzcGafASSfHD6NW2Rlqa+3Ymtygv0HT11FnnLTSUkMQDWRLKh4G
xgPpOO1Ztm08JuitrMU/+gM4NF6XDBxKJTZ8cI5cUjg/BFbaoRcuQozuYs5IHStAU38QI5loHBVL
jll3VWa+po8Ute5vzdvHnF+ygvtWGVmi7au17SI65naiGIEFiOp5yLIBZKUwowGTaKt4Umeh7uUP
W0Ou8Kf1JKz1paudY4JYTSJCxECFqXaGt7QqwkC5OkZYgD1MWr9Xzb3dqpQHgKXzUX/bMlw93RTR
h0KzEyuAQDD4adFGR+pJxqFsQRTeX87NoShIIBy3Fo+vu8vaJGsgJA0zyCWzgDUt49mGZOmx6VJ5
hyK6LtPlY8ys6PkQTVvEsNdCEkRgNJoxVAu0urUOcjgNx1kMb0oy6YcstSiJxnaIdFaDQcOc7oPu
Vjrczfjkfyu/3zRBc1+eSjnVpBj4jxVMOBOBgYjajzhmKY/yEOIF3CjjadHaqncznJcSVyvj8R2y
NXtYha0F566jGgZk5TZNHKDKpYYeWYHcKcVRhVzh6dqcnxWVfv39b7tRB1vBhXxd3paVo7r+lj8z
twqEMZxvMwB0jYAqAmDqf3kazyQttvQpB8FwkozC+di2kxlMU4ndfQ9N82nJ5fGxtbXm1CdD+mr1
2fTr/k/TLfX2a7C9EZBBThDh4etzrKc2UwfzGYRZ5AxvhF+1/mE0ckXyNEmzmqO+mCiYWYiWqU+w
egRI6VmaZ3dVWFOOU4yBZ+2WRoNcV5KBBjQ/1LVUdvWTkelG9kLE3yWHpuDPu0M7VYk7WFnzCyyb
Xf2cS1NEx0YBwfok5DJVnxqH7u4nIyEjcHuM3e0HtRoi4EKzXC3/xrnTlZ7Z6ejGSYYzY6djalH6
BuinGf1Bm3vtJFlaoZyFrQjNc+rQ1D30vfvwl4XNVgHiYEKMzaOTHaXP3TC2SJRCT5/8Ac14niO9
6t9yM06zI4h8MFxxgTCdF0noi3il3RfCJ76lJ9Ehrzu/j1N1oHAvOV3udm3aPPRzMoZuAidhcpHx
R8AOOST1xU4qOiht1yA+k2WzUniqlnTEnsCjbZBG0/C9NarB9BI17mNfbnr+yzYJ4xek85r+IUsa
JTxHYSOrB1zswG13kTN2X7JeK1TTtyiOW2/L2CrRsdQ7KzzUGsDuw2QnM9YQYGiX/CvwDLt+mtJE
KR/H1JirY5uTEnwfq2KSPeDt5uCVk6pXh6TsEYiqkP1sP8h5LeXojC7zt7YxSt2H6ZF/FKjQS9/x
7a7eRVWmyT6s+tIYg27plFq4vRnJ+nM+41XjNbo2Pa3cKNAUgzC+W71qhC+K2VHtRuGu+WqYzZD5
yAsDHlNEDAoLZrUquyilofqL7og8YHgVql+g9cc/Fa13iLjUaXoqGsiaJ7Nm+7xCwC3eaHFYjUu1
Potd5GGUf+ZQlbr3kLUmxW0VXLqf6PNo74zBXEbUovT0R498af0ljvJ8PlFvHp/QjaqKl4UnIT4k
kaGmbjpkc+cKw5weMMkZwuO4VMMXpGBUx59VaXxVQsN4lOVM+uLM/INm8TzzBidW4fVzHP5bkdYZ
rtyG2eCPYl5QRHCU0nLcPrHixYNmUr0V9HIjT9dr7aWlyDE8msjvIWg4M0dXK3pt9mqtwXor5n75
bI2leBOd3au+U6R0LmTwOv1jFraFdsqkROvPydCXP6Fa1aNfYhb+vXD6rHEzx2g1tyYdPS7CTN4S
ZEO+FRY+tq4p50hoRdLofE66WFboe2VK70ZDP32QaolYME3rpHMdg+ac2zdmohx1gJ3OEZlDPF8k
0nB/CkN6rPFgKeR4SVEGAo/y+ZxpRR3yI/XkOcXx9YcYbaXxFaWePvfRbMY+Dj32i4l+XDn4Zjtp
1odJCQvd05KwN45016ErtHodC7KzXpG/ah3CekGem1H12MKICCWvNYU1+xq0aYB9sQHSqqxXPGKr
W+TXYxc7IZIYo0Hk12ua9GrpdWE9Um8TnwtBn+/NnrMcQ8+uD+NnpU0V88uUztmZYBU4fVLFHUjd
Jp9G8ThlkRa+t9QkaZ9To7YqD4VJ55FOuUgPkeTMz7UjT9+HdKEGBnEA04FUafQPdZwJ+WVBpsnh
KkQbhps01/9TaIFkHnxVZ3rQ7E4fTjQiu6eJQsD/mDuz5biRLNv+Slo+N7IxD21d/QAgJs6TRFIv
MImiMDkAB+CO6evviqzq25VKWarrPl2zKlrKSEYEAwj34/vss7YfC5K08riD+wJFEiu3uiurBSdl
NvUkIm4MicSZY004z4aqfZ7JamTgwdXbzHg52tydlqO4MeC6Z8cpk/W00yhKOTdds3rg38ruQXat
he945R3rva1/HPu6mz9ahc7ELmd5ud20qgLGXQzzky/D/hagrnLBW46mxWx3p5hqRZZaY+jWWxCH
SgV3AWA0l3kfyGRXloSycc8En3rZBoPPh5OHw/Xgc2/vC/YDzKJDHSamz5xOAg28XxPfIX0rbcEa
rs/EX9XrPnews112m1WSA5MvZfdcGKOyDi4T6o+FXttgz7UNoxs2+1UnpJ1NtzLr8iXBEzjP13IN
sKJBhQlU6pTDVoOKgAAYi3Idm9jtzUIkQSemfi9q28/3sqWcZouztNg5NkB8ChKr23sN6WZJmU+4
v6ba9t60uygrbrUtAMBziosR8rh5V2LD4mAV3cOC8+WLZejyPQgG5040sGMYZ2yrr+U4zF/NOvCr
VE75GMQzkwVmOuvVfUQpr3CmWpvJkAz33zMb8tikke7W18jqs8fJX8bLbmnXb0voL3SNxao/TJy7
WSfaRamY9MP+ebY3QWiuMLZhLxqr/RA4o3yVmVU+oiUXBN7UQu4gX1oEYpRT+Mmr0YwJuG3LOm1B
93zzQ/oCF5lZTN3J0m1XpPNUmLddaNT9Cb5zebPpcPaTGkd5FquJnLkEoFTxAfC2DDiUcFcnlRk0
8qSwf1YpfW9/vVKd7z0XWIIywiF0YMZAvJdvc0jHBpIWwVEhw4TXAwBkN/YGD8qw8L38yhWtrGOm
Wgo47asa0mwaWc+8OtiQgpUauWTYA+8b+i10OVW+bInRVuXbJrPN3XGoIEvIVe74aco7Sz4vS9h8
pLc4G4widUB5Wq9gpSVZyQhOepXFKSRpomPdcKJP87TKN5cUG3fHUtSYr+u09N4+GzKLrIZiNd2d
6mV7YwfN8OpA32OTn211rY3BfkFPUFviOaNeYmfi/BJ3No93kN1a+mk/LtheYiU2GV4EzEo7zIaN
0xDXgyjBQoB9A2rud+39vOWLh/TdCJ1ko5mdKCWDF5/DXp0gsWVPYQvINgnXfhzuKCFt9hdRSqZ2
oyrq0tUwtrc2mEwv7jQhK+mARYGzY+CvzsWi7LBKmdVfrd1iiMU82JM3HEdLBV5qdNVUXAk72B6G
qevdAxmS3OPYnpaPg8BPmWhlBzopwqgWXJGeA3c9YM3FiuQRlke9IG8IctvWowc9lDN/nm0fVF7w
V0b4ah+arpytxPVn2InL6jRGwUxutvlfWzX2w/Nfl71/lkLxmpz1MTCfZz7rd4fXaeLT4Ba1dWqC
xj3VRqXnVJk1ZkZn5QgU52aWX44goa8qHVj9Tw5gPzh6gIkCkEWViUPt+0M80+KmYEezTpGIzkVa
Xt4xDdzE0q9+xib5wVNhXkTrhZBON+z7sx4LciMMxVoMuHpOc+qoJMiy8bgq+S8Tf/iDAOIj6rgW
6vL3J9jOMfOumHvv1I6Ot8tgq+/zucnv//rK/UADOAPVEG5tVKo/dXY71WhTd7N3wkNsbDGDMPLj
wpr06GTzsPdBB7/99RP+6B3E2MrxjUFxBqq/O61O7tA1s4gwZFJX7qxJ2VdzG0DyEvXPuKI/uCvP
QHfmOYguIMXqOz11mRgUJHbQZenprH63wZTeZXLN2qPKjPEAjS8k50jNLXujtIqfJXH8+a09tyfO
dyTKAOyG7/7Sph7LNu86DKEqd/eBWWaXtsBb60aTmQLTW3+i6XL8/cHZkxBk1EBIKJjmvvsYNpT5
2xTaNojBwvgsARxmZDfwKmJ/GxyRDIM260S10zQlfhOaW1yP43jVZ46JL6slBXC35ozdkmJCODSv
uwo/2yMZSHFFj6OK3dyc+nQw2VPZKpyOKKLejD6vzrDBZzsjqlIR1DmBtq6tnt18Mpbnue3tOpFu
671MZu2yUBlljbF5kz7g5oyizYQqXpHA3jBRsw1KUjdNQGU4DMjS2NV2pLILHiXbLqV7Xump7K0h
LSSdmRoI7hzeZvhO1oexD8JyZ0yNDA9LL4q7QZqr+2mwnMUhyMqGk05BaeWJRPCDCFOwweWpkJHR
xCYDatnBz4eZw1FmjQ9RNHZnvvQ5Leumaiy9HLFa2AA+ynahzdI3hp+Ypsp06pYOQM2wMg3rgIy8
1Olk5J6/L6PFalOKoFYDavH77tgvASV3btuVvJl8C5AH0wx99SGAM2fEIYzV8pK55V7uAulKoEPE
hBPN5TD+8cHlCH+7LXjsk8pXjk6krrYtyR0I8rE/4m9A81nNu6UJJ3GNndt73Lyo6pIiYmp1NxW5
1eysKO+I+wb8jqmc5oB7lFO3fV6WzfqYQfZhK26kzK8MKxjbmP4We4/bdA1clbIphwM+vv5OR2fr
FkSSJqJOspfzD0Ji3NlE4TDjidhdxGtmbCFdwFwaOzUNpUoCkFFoFdqrxqSV0XhvOGHDzsA+pvaG
6nkPkrpbnadW+kLncRP5s4pVrUV/02RlP3yrtqF99s3S5/jguWt4WVphfgVGlNhIzlK1TnDuZBf9
UBPzGrVGCIHSFN141cz26B1Xw+fgwqh28zFqRe8zxmF7fA4wATxPs/YvpFzs6DCuVsVwdZOvF0p4
QxfL0sumw9xU1pYqPxQvumTqDxDh5BaxWGrnUXsyeuWYUz0uUW9f5jQijUQXXiOuZIhLNh661oiO
TMjra+GujFvO9RZUR3D5Y5aMNY2CvRIVhUODGblLydzUMuajasJb6u3wpi5gGmFKbmGJjX3eysSf
mu6z65KWx0dQRG9u3hQzn5tNujuKLZN+ZJ4zngKXwNoSm0EYD2piNz1os3XrK1OAaGCOcc2e3abZ
Gij8YflCjRiIxBfe9hQhi3+btt7cdn0ulqd6W6Q+GIybK7Dkzvkxq6Ws9/Uw+Q/5ps4TG2agEIJa
r72Rk+g7Gp+e85UjwGZcr3OkH+cWsms8MeJs7kRY9jVjPGsQHLJQl8g9DdEU+w6vxrshfLky4YJR
MJ6cxmkIFfDWB5B3fZsUaIx27BBj0Jwi2Q6HcmyiKFEQubvEXKPcTCjhm/ZyKTGqwd0ySy6WVgwe
b5F2urgwnGxX1jKLYtPw+3rPic7hdEeaNBfV8PbOXGi6G1a2XGp70lVC42FpmAiWtLSDTs1PUzmE
tDgje3yqhi6wU2wFvp9YHqcvOk+C5GZCo17yMXftg9fnS5pVkwQ/RhenSFQ+mqd6cJZp1wyDoZN6
xd10WuycNAJryqo7ztz+p8bWxfCTLeLPXRWgfszWo1Rj5WKX+KNwKiymzAGzOKftLKHQCh5Te8qj
n+mz54f5oyLN02DYYtNDe/8TCsYKWg4lfeWecMbqKp69cbyN2qod+DzP7Ttd9fZ2HVvvUBfARePI
r6R/niG1QSc61etfFxx/rgIwzwIzNUH+UZp+/zeHGwHTARrIiYij7irKOJ8atq0v0P2CeyS+Co5i
pOPQberDXz/zjwoALHO/O05+0JlToh/tYByd0zjY4f2iF4szxtrsXR22N7OVGT/pmf3wLz1nQGPT
giL6fWnlFtANZ9k7p3OpF3eR6tKwd8q9yLpPWdT4LxyRGrTKYdr/9R/655oOdDoF3dlozqjN9wW4
UU0MJTq+ffJFvoHA8nS62HWIqmWuP3mqP5c4PBXyFQA05jaIK/zjHYy0UVeVlzsn7A5bKpoxv1Ys
ZrfAuat97dDynPzAT/767/vBx+YcNUm1iq6PZf/8xv9Tv2Hy17HTW2WelNv3p0hnb95q/iy+4Ad3
C2MovH3EMJK+9H0fV05FVwLYN0+Lpfw+CfXcfCFmV13Deo/63RiW3k8mWn9w2bhbGN3h/3iIvve0
lr4GgJ4722mtWUFNryjBKLXlXhth8xPHyp97ZOfgZpwaEXUwYu93l43oRXvqPG2dyAbZdtvg21/O
aLEDM23uxQCRIeF8NwAf0Jzywaf+ZEX6wXsLJsqHfgH1AX/Fd09fFrUIBO2a0wQFbjdMWHhrv8oo
S7cq0bP7//CBwJdyLsN/B258789pajphjTK302QPZiK3ugMDWU4nz5vET0xgf4bjYR7g5jxbb3iD
Wdb/eHMOnj+3nvbNU5N1fLJNIxg/n/H1fWzNxfAWCbJyAGM5rYyrKjKqhCPfopgUHawbrfqaUcfA
nIhJXqL2Xz5c8tI4VQIOPLfYv38b3F6Nvqb2Ak1aeg+D46xfrGmp6nQOpfsmLYSTn3xSf7A8sNLj
iwJ8RsLJ953BXjDl5wc1Qxm4LU6TOS7pujkEMnpSX5zDDxPN2Orvq8O/vy3/kb93d3/f2Mb/+k/+
/dbJdSjzQn33z/+6Lt8QX7pv6j/Pv/Z/f+yPv/Rft9P7oPTw/sv1Zzn+stft18+q7Nrvf+cPD8Ez
/eOVpJ/V5z/8Y9eqUq33+n1YH95HLdTvT8drPv/k//abv7z//ihPq3z/269vnW7V+dFyXtav//jW
6evffmVE7J+WzPPj/+ObN58bfu9xLtX2PojP7dc//db751H97VfL/A2p9vesRuoBNA0+ovP7+Tve
b6DWqRaY3TmTHmj3/fpL2w2q+NuvbvAbPK0zHAeNgsi8iMvNSvv7t7zfMKTT2+dKMx8GOPvX//7r
/3DF/ucK/tLq5q6jihj/9ity0R9KFoQPFH/uUyQdbh4e7nvmLOPdvVUya267W/FSQ8BOTJsUsdhy
q6KLTdqxSVRvQzLZ9JEmMs5TazaCO6pvUKkUyjtZRGbsAoq7iUYlHwuHSbJRd7QWtHXbLF10WRsi
v4rWdrqGhteJ1B6r7rotDclhCpz8FA3EMAf2iSl0f4tbFMuLpdzCE0eIcecb0qyw91kzTRZDH4it
IrpiwIjNPPb2igvTSpfJC8cTANz1Mp8c79KqIP9FIGSZsJcHB8EceCaj6kRZ5MOLyryF3qQa97aU
98KjXRst7ZAGYpoImqGtcQjWudqJ0XFSVGSK9GGN6PwVpXfobYcB+aYUy30lTReHtB/B5iCghD3S
PThuJS8CpeaDyFtn39jB9DYL8rgGx32ngW3vzK40kw5fYcLgHZk9olnhcgm1A3EyXVtjPl0Adqpp
hQMnOc0TMvBuLkLanpaTwxIUY/FitqvxxTY2lVoyYirjrOJ6VrleLGPjqhh2lPG6DZb9pcG6dFTK
qUpaP330mluqvhjKVT6O2snT1Z3EcRpr8W3J7fxYt4AnMyTYkU7IcepIaii6LAsY8nIOajDbY8gp
+QN09C3Rg5dfs4cGl2Ph9V7s1uN0pLnF7Da+be+yCzompeSwnUQdGTdOCf4s9pvuEHVmla5dBcS0
dBokGrgBQHxFV8TdypyX9rxvHRbPy2nQKMpZt91z4vTuwQij1cgGEy4q+iHsoXogVoyXE6NetOJq
/8KvJ7EX09Ieg7kBishF/WALY06z0ar3VDr2ocdQkCw5+rQXZl7aO4b1xNyRgGLci9huSiQjb8ti
uQSHdSAiY3Q2atZGHohfC77MQcBPdeg9qyvMNFiC5wiK2x7DUpfUQUbOXNUHF24+u9ct9kmUEhpr
RMY1aZCJKUadCE5NuBEM2PTqKJlmi/05OjTTZH5EeQ2fXD9T+5lq00giMyt2whfhTml/2hVd5b50
QhfHAaRQH3u53V5mEcFPsTnSq2oIsOsSd6ysl0IU8KWqaXrLJzo5We7YfRzOtp2OcrGYtvVUH5tt
WRxyMWR88dQOMRKg7+Z04hy9mSXROSDesWtnp4Eni3jlWk7x6tvWjmgIXwP3Xj7ZA9iKEY/8l9Yu
vKdpmz/VhjUkArrzjTVMlyKfSDOm+js4hmfdRu6Q7XAiGocZD8Wuk4W5bxveIoUsdN330BsYKJRH
eJoQhLnRCLsYvYLBPbkK/bGfIzpuGWTHXebpF8NX2wd7GiSinDvvx67Zm8vSHVuIraltUIH4Vv3S
gezZzW6QPfNR1VcV8zP3TbF8DLIoOGrPcHa+fb4bt2Zwbhe3ehClqGPyL8o9il19l2mdpaCbOPnW
86JvepzJGlsc/XyYEn390cdEcHTCWd8qZwre+6WwLtdQu0mDO8FJKlsRR99nM0QlZISrxjUXYzfn
hn1ta4WTpMnnsUecitqbou6h/hWNh35ZD4fOzYY409sX0sLXa9g729ee7mKJNuWvBynHIllcf9mP
uLxjvBnRu5UJI8XR0R+gLaiLVjTzpV3TZmXKgwGp+gOYH0+mJYehIPYM3cwXqBBTdFsiQdHk6nX9
3PNRv4FEZlZJxQDkfWe012E+uKkT5vaJrazIcL/0mUjmseMODdz2CRSfK08mIY6HIqtHmVY2SbaR
WcRlY1zYATNAy1qia3ksd6KfyJUoJ1vswtL4KLTyL8+n1Sdb+/sGCeYqnwcjxr9gp8rm1q27ojqg
6qZZl+UjMmOUnxy30Fc0UP04ly5tJKlcwBvTm0PxRVu6Ah6kV1zYlq3pA3EHFQs+XxGMUeIJQfN1
qLbr0q+m3VQ2B6S+ch+57ZtfD6+0SMlAml4CIW5cs3j0jfLM0gSyuvdb34ePYlk6mfJFMlslP0+Z
s14bKzEonBR5sY4zHM1SjDvtKEcm+ZJbR7mxUlbbeAMN1HkxMtICczBnF0XIdIlDzfZUl8H6qeyb
cIeNakl6BECiLqdRxe7WvdrIKtG03tRzdBsqFqhhGr6qoUdAs7XuWBgx4BXzvmIO62YzXDfJuawn
4Y2XCl0yWd3w3hHYejCafGkxOjyrURapU7dlmsMuYdsG4jzOZZWWIe3hpC40zR4QcTF6ZfSQw3W8
FaHjpnqqw3shyjAedX2l61z0iccG3MXchM3RLSPzUWLN+txsXUVDOcyDZMGVQt+j7Q9j6S2sdlo8
r1m9XAy0pg8hmkliktCUZGHQvWiMBG5aWdqOsURQ0drS+ZJZUu4J4i1lvCkHv8U6el87mKa3YKLM
+4Gsrio2eKm3bl6viHkjeWbVejEHefaxmxavuiy7XtxhLHmz5llcDBmbmN8t9/TvnUcDUgIhfVu3
z0flnZHywYluIrkXyite+7X0oriXjvFaG7k8tV62tDuzxbPas7uwLod88bwDN6aZVp23XHr24t/W
qwmwMReWvKeDHHxubXE3kdDAYQWB0YqLZmyvucQZk8bB2t7N26o/Qv16Hjs+UUs45kk5CYYbNkgM
lc7FviOFbmdh4/lgZ0Z3hJviFUmLNTHAcQbiox8oImKUfZF6QvovsgzZB6UzXGZmn137tpA3BeOc
D0M+LidrrPu0INsgWZtwlUnnVOze0WK88RrpFAMQCtlXmC6+yfvMusyL0NiTyKaY+VWkkw72zsmb
7IpsIudQCOTReKadtWAPaopE07nYR7o4GKNsj93UXM9hZXHoAjx9Mbm4XQB44Q8CYEc4vHbrXaBo
9nbTUGe7OdPuJwWYro7t0FjilhyAhE5x8LW1h+UIHWi96TIJmo0oi4tlsIanago1W4i12vFkhUsy
W2Z/N/XI7AQF+HiK+LB7x6LynT4pRWZ9gvxBamEeWnNiG00IzTjP90EWGo9g7Vm4usw3Ytx78uOG
Je91oD1qXglYX+/C6bX1WGTtQhwRgyh7yD1Olmxl8GlgDFnE1lK69r4lMgmDX98ePL8KP7jd+A2M
+LdO+c7jHGUAgRof7x7bfhN7Sjaf8UyqM5Ow6g+1p6IbPEeaCqQJP24gmPF3kDxwEdjWwQoLQUVS
dI+uOw6Hc6jEvp/q7cGruFX6kAA1NeMW0mrYm+sAj7akeIy7xm5S11vUXnHBbz3Df3apJfeLZ2b7
Bn7lDvxR9R42W5AyZ+LQQGQnDfy6PsKJZJrFIGR+mbbtQ7tspPI2n3qm7PB0kj+Bs/srJURNehKV
WIO+sAjvYDWvQQtYMSjLK9fbHsEhqFgqY/pcKe+mqtVwd453P1Gn3NNI26OA3wxD8W530S5c2wfa
bO+t2B7wFL85tX0wOjM4zt1mXzEl9TSHM+at4C4TEqvBap2ITRzj4GzuGHswFm7hn4bcZ+9Z8mXH
Qlgng0dNP5upcIuDvYrty1JlBcvmvFKiRaqq9lnhjw/r0lvRkdDeWZ4q3TXGfceYaXBv1OVbQAV7
bxuOegqQXzX9NB8cgL3m90Y+9rwRYiZfwxYMSjvNI2HFVbxFIKJ0r8KLemSocd7m7Tby1hXoUTRM
lLll5l+SP2wA4GCyNfXwz93PJqa2fcQUalr4Q/WQa34km+NoAJZiztI4jlFVHkNkFhkXgt21Md3i
ZNBauiMjhNBMjpTbDVnE5bvpDjlHLjKIS3o7NwWgSZSn0rtz7QGqgizhYy3YhFiMHf+gqXKwtx6E
YOaMJgQRGoXumQed9FDsHFewCjeyONZz1u4EGj9RF1xgj24VXlnt9JcVrv2ENtVy3UDNwd/z4ncu
b8TYLgZ+H0EF0fiHIdMYq3QT4MpbK+tOrmyulR0+iE21aatf2oau5RToxwZL0y7AMXj0sXntw7Cj
0eMFF3ia5osC891hHsR0X/T2lXD7Ox+DyG708/7ZNAbnoa/XPib+e0zb1S6u/X4rdu5MUyVglvww
4FU/ebaRHToz2ggY8THllaF9XViLvWfSyj14gqiPtQr6+4r+3MVmz/NJj81MZbFcTwQ1Qv+wrlzo
BKeZGbXrbO3prZptVO38Ym0wAZdT87Cp5auuOus4a0B6q2XgiV+dnKTiUhvtlcfHbo6JvPeSsljK
D4FNI7BjzvnBWuf6WQOjs3cY9nJ3N8/m+ASBoeT40ETu+QGa4CovXb7UZX5fZna7JIvfyt06RFta
WKwIxmb5CaHkA72k9iVnvO/GMlzuNnzR0xUCaDim9C1fBsIQdw3DSkRqC/MiJF75Yps2DqzCOdah
bO/AdQUcI6v8bpszoHx9i3PW29S+GMwt6X0J47z1ly8DVLi0Uga33WrK/quUTffsKU/Q31tYhwhW
gl7XYYpMZi9zPi59aB26yq8fce/RLYQAtVfMVZ6WYKuvy8p94mag+NHE2VxsxshA8iDdJukWoz8p
nZW7wFyZIPMqrm/Rj5oglIk51EYURAsvy22zqvBxyCU1IQaJ8KXhxrikk67QO6S81k5gJs6wrk9k
Ycok0IvxhSi4NRmhr35Dng5ffGOtTjX62tO/dV7Tb4opjLj0rOL86RqTQmbO0YtwIJWB+dkKq/ny
3zROrAqhA++uE01Hs4/aeM2j5UZW/k1V4lJjKC6nWijvOXZWN1Cn17+j0/8lqe6pa/jf95rbH1S7
/52ad3jvzurX+P1D/X8o37l0NP79v/WxP6l36XvTvQ1IkW+/PLxL/UXwH923X1Tx/kvSYVH5Z0nv
/Eh/V/Qc6zcHKAURGggGZ8mMSYi/K3qW/RsUpYAuFHg70PFnHM8/FD3vNydgWBZsDrwgMldDWin/
UPQMy/kNGZBrD8qAwQnH+5ckvX+0nf6nDRlaZG06KI6wT37vqvw+RvLPbZuwnQyDE3RcrsucpVRs
dUO1juzTfevMURf4haVo485pBMsadyum6sG2X6VPpHNs+TNWlkZEFYkkpgNuPRv84jSpiGGCJmoE
fslm28oDE2zBnZuX/Wdf6/yxqA063GCUjYD6bdFbXA2iAAqZmZZDQ1ua9AFwxcHA8/sxZly4g7fY
YZVK2aOpD/IKWWKKIJPFel3sZ8NlQAoTgRAfxiDv8h3eMOkmfpa7Q+LA1zb2K5bU4qTnCasqJGts
irm/+W9FkS2vvOkqvOxqvzbipe3EV1jmtdpPXVdca7NC6lE1qepxtAXDxbn2lexCEPaTIZy7ddfC
7JnQIPrsQ+mU7Rv0l00fURpZdAk+RhA0RyWexm6moUmYqQ45DxvtJ41v30+XEbXJVDYQzGWVpKwu
KsCh6Kn50agXucZKRQwZtMySP/dOxKhwqyqGbOFyenxVTguZMbPmNYl6CgUOqJspElthR4iRQeaX
ucWlguxWLeRlbaX4FBKmZaU0XngepEz322rW221jrzVRzrWb40oxNveoykh+C4wQymRTl9Ny6uVm
AJjPzJJyfcVlkeAWDimeXLdbCMAePHtfjgDod61d6UdzaU0yrXzDfJJV7X0qg4lygEou/OhNBfRu
mxiWjx3b2FtNkKmKzWAxL1nEq3f4jtPHyVmACVdDtjG5bvn2fdG57tdATz1EFcbyOK1HSM9kYE+W
SrV0GM7Zpm5AA9Y6ZJ2ecL3dFyrDmRq7rWtA4Z1pc0D7KlHrrymwOFS4VLMRXvMeqQhgtblnDkLi
dmg841PPuOONWZHCmx0s2Rbt0edYhSyRqeqCMTLmQsrJXMleC3PsvHxyNjINXEHECsVJjtF0CuZy
EASNLWN4n1Hhc1xw63Ywr/pmYUoiWXoknJtB2YDFGX3laxhxivzYDtHgIFECaz0Rc8yZjTy2aPU+
rbbL34k8ZpW7ruZmvNyqKJpIKyuzjfQhVNO9tEkk5xWj0ewi0YJv7Xu8LRcyNKYxwWnlhImqaYOl
zDjX5jUuE89+cVrXzR83py29JPM1kL9xCLc5xbcDCnVi9mFLJtS77JOwo7L5yESGPd+YxerLS42j
1XtpifERl+281BtHct3L6MuWVxKhLGinYr/gt3AfzAZJKClmmfUHRLh5vpFSB9OlrFsbcavWQcQb
FnFEp4gMocbO4zqbjy5pzNzWFcFOnPGy4bbiIvI0VqDRrDMgvK8IuCRv66a3KN8gEX9pXGrP1ESY
9V9zURY2/b1ZfJwN258TIxqWMwndw/YyNCsse3+c4esqkqnwX1qKAORRvbtT3YTXc1CvbZw3DnoJ
JuPFuMWjE1q4kaWr9kNWOPrzWrjbY1aVoGxYd6syBXcky2sw6W6286e+GR/M1q+xKXWhex/MXVjv
mRGZ7v3FPgtcUcGixIw9M90Q7ecrKv15/pbbVEt2NvFpLkXVzpzPuKRxpGYGFjPPsB/Zn6rm0avK
knG4wV6Sut3y47yaYTvgaIYoj2qKVL0n09K7r8d1fNvKUL+4dSHfyqAy9X5m7u1LTeoeDRQ143CL
VUVl+UoPA1kpp1lQHdHN7TGNImeYGbcqeSW5EgFA7RkF6z4C54Mjq11qMxa00LJErSVvFuj8ud9D
kwdo77b9ess9MLqHUrt5Ede921wX+PnK1PCLDb9VbgctQweiu+VIH9X1eXQoWr/ZssB7UumQ03qZ
Z0uYTCTwCYTcMpQHJHFxUcNJaWPeTze7qVtVf0DCaIfd4qN/xFFm+neiJp49bgWjNwlDf45JiVuW
L6qfnFcRrJTYhAjIV5cQEW83r3+fghFjz9GyYLaQoUSRWFaD5CY6u4XwucJ743hYtx+tPtIrVt0C
MVLb5fza5lXwSE7HMKbYQjmFWaTE3JSyyb51KFtB3Ib59tTlapwPPeLvzGllapBwQwD9MRGOzVOW
B61OS0wxQzyw50TxOeojSFwG2+a4dabugLgQ0cSpzi+1FqPAD1mpct273nmyPWsjbiWGRPFkFpkU
067OHCE4jIfrPX7+9bUns6baFXXliRQvjMPNBbEovwgdjrYglUcJTd4hfjwhLi74AE1Cy8ReA05x
TGqqIuHOdY6dMUa/45DBRp3TCpoduWiKrxzBrxppKrAnVcR4BH2Z0Yd2jLmBA+Ei+7SU5tQSCXhm
pbrT6OO8JD/ygMoQBim08BCgZc310wDfH4SLmZSs37L6ItiZ2wSeMstZk23d3WhbGaixynI+oBg7
4Rm1yRyerMxPVY+56sxch+028m58oaLxjP0cqOVV/B/qzmNZctxs0zc0/IPebJlMe7yvUxtGWXoS
AEGC5NXPky3FqNUT0QotZjGblqLcyaQB8L22R0JyVSgwVoyu4RKTlX19jD3rlSjA8svWyORn66LJ
uh4BCILoQEeu7ZXrgGAz6Wy2zTI+16Hi8zQMlMGtrSS3cHKma06QHTILJ/F1iLcXkh0o3XH7fVc5
VvAS886YzO7R5aWAhaqk3FWO3W3U9kW3U51j/YLWDIeD0Kb2SU+3xBkQy7jpAIka7mLjJF9mBKwP
09LQtxwjp2Z1Twb14BYtBqea7RqmZqmnRwp5pD4uwqMmetEcrvCgFn2yh4HrbJwRrE1KD7nceyWk
WQo100kAXBpe9jgE+eM5NCtuzWGqkRdLwTmlWZaSTt+mbG8pjIvFaWwIeMlMyIUGbNvy/n6rrPVz
VhiijsE8b789FYE/+mMVL/tAmry7Ha9mouuzt92GyhM/g6WyPrBeFq/FWiB5i7VJvot+aOgbcdv1
V2dH6Ik3HszPfLGSDmuk5d2CDoxzqldf+Sm/WJ3mZdy+eWqKaQdoLSBIlXuokbfYrnuOtLZ4n5yI
+7O6Y3TfzpOYdtXCYrIzrQnAaZSqb7xFancvyZe62MEsvb1Us34CAa9+mqITDlDM2L2MqpVfEyQb
Pwu9JNeUjAiiZpm96qs0hWkhgFX/NpX9+gvlhHisTZXTEEG+6auKkuYijZm+cXzNuX+OUT/YldUT
vtMFHn1A/sH5R9TvVVA5v121bi/JILeTsbqBTywt9+tsW93zZDkoB50B6Wy6gu/88EeN9NzHsvsd
wUfxsSIP/RZNBfLMZRr772JTqiWeck1uNXUeY5qXednsOF3Gnx1Pyt0STY6/g0xhtqcrT3e7Hq+Q
IrPRRbuZbCK+NdHabYyn9YItcADR39ldJL6HUhq1WxsRealGEP5aWIs5QaMtkGDFEj8q/AgT8K8C
KPG3LXlZ+zZANjpu69lhyQfAjhvzwZpmU6+80KDNuhwNxc7avIgDkzfOwx8NgWovrk+L28xkpeMO
bcGFOwUuNCLdNAe1Cv1LuKP66lv11cNNAGcNQS4HZPqutj7ypTM/wiG0X2tWDLFD7U4wPd1b0dta
NwrsegPQOySU2p3oVCeYtWiHpMBNOFowEHoJV9QIGjs2nYXQDXluq4FwfNqaU9espIdWjmr6fW81
OjnpWnkcmCktJ9g94jy9U3UTstYPvqh3ObRLl3I+tl7zMdcgYpZPfJry8neJsQ4qmXOWlRFnSYq/
08SFty+0XP27pc377gRyE0JGWC0tLriqww/CVkYn9YJZVKQ+cWLfzboTbtrEkKbIAOrh17LMYbLP
oVftzI0BkMHXE3YWK/Tqb5qnBHuQt7D5CD3bXxfLMAHOpRiB4K1uDNI4j3S8EzY/dF+ZBa5qMeLR
aargU8WWV+ymSZl7y0raLznUk5tGW0J4uvbj8r2kCzc+RJtVbjfMlkOXMYH5265vcvNrs2tKMnB7
QSuKUWLX53WZTvmQTLh83NbQdNUHYkjdwqbPVDHqIeNcfAZIkQcrBoTWiXu4Q1z1B38x3YrVXjJY
YsaEKLFQQ4pTbHeq3BHmihA8bPrISv2JteYwBmDqQD7Fwq2hQLXM2sC5kvor1EHqODo+IMhblzQI
9cLUUazIKmLfkm7autuk7q1Aw6mSGtDdRUs9u4ca3mDYycUiQa8LWMpIZFyjJUV+4KAk7LGM7aKZ
cMh9g32/SEVLKNRL69VIDTyrYCSNzFYVp8Eb2KaWPNTEngwYFI5ULuVVumCgERkq8BDzc9zGPZaM
hhGhRnBqUnsLWs7iW55MWcDOgnfRW/r+yGFmfLXCZmguRL7TDu+1Ao7DbxwR4vgQrLIo7YP7ZOtw
e/eFsZ6XjqPtcVQAk7D7U5Pc4RpaF9p/Yr4afGPys6aAY97J6DoP4y8U+UEwbbS7MiBK5dLkJGSe
Wl/Pb7JtJusoQpHMyHBH1724pZ0UbzZ5vQiFqsbINFzblgNsGdQqXVsyhDPelzJJCSOIJYoK5Te7
pGAbAsKvkuEoWx6tgwrnyuLixjXHTly9jH400DnZiNLAyhgJZZ7NQQ46oKZ5diiZbqf42JHunQMP
I1HZjR2V9acW40l5dqOyiE5QYHK4z8kMpj46LkR352K4qE7s/1XB+63ptkW9teqzwE4BO5qvEdUu
8vq7lFX35SF2Km4zBptRP3LMNiJFRSvdn7kXQVeKkNin+6Lwt35ng8rL+wWkOkqdFnbkWAemK7Gh
hKWz5wM2A56CQnn7LSCzZaenQKs9LqVcZAUD4u/aNptzjK7be6YHK/EuJR8NmmcbgvgBM+mAPTtC
rUZFlBQd2yaCvjMcA+lOhVwXDEIbprCDb+a+R8zF0/80zq5dZU3b5MFB4JR1MvjLfDj6NqKfKUto
OgZDcqWKD7M3jeZsliEyDxQx2vN9q4epu8FHvbRPySBU9ZpHshU7XeWz+ZwD1DdUEDrw3s/zxrB5
m3hUpVK03YzLYV5Z4lcxq/pieKpRErgCrNdLqjx/nQSOHhIpkdCzHU8Sgkoy4irGdJCTPQ+UTFK6
MRJ3163lNt02Wjp610lvG/bt4hcxgqxQ1BnQvS5PhMzDDrmtFuQltFsps7GsnHEfhsDz3xsxWF/i
qOvkRQzjRqC0Gw+IJ7nE3SFGJaZvlTeumh21Qrai18Jb95ucjDiGXseUGSOlBY0Sc+/gN4mSgtN2
ZaM4MR43wyXjvtyPkO3VLpRLKM5Vg98DhSZW7hMpCip8lkgZ6ucp6h3J2r6J7hg1nnQOwTWTaDc7
Ve9mzgbsD0HLpTx6yeLdWvGCGQ2dJMIjGoaqNSUATz3XYVt/M30RWKkYBbKwdVIcfVFsWVSPTWAO
WSja8T4O++jRXoquS9e5nb7G2lHHbUE/e3R5o8L9ojY1ZD2feNgPEN4HoHqeddP760vl2Hmc5vSe
+JjVWsmd2WLxGtpDsgABONpOgR/7FUeOxVFTNRHVqtXgxMPep/SOAFqDlhD9UHgGeiMEBTlYWOzW
se4+YwQ8eUp6hL6/Oq3Wg8Wg+wXfSfKOj2GFeAp5akk5GKKvTuU331eHJIxU1vHAnGWtCBbgu9DQ
+U6F79nlOrNagiGynXfMsuTM4NnxVbuKzMVA8xVb69V/h5OyYg6EyCVgOBwpdo+G8Scvv6WyJFKS
hsuZrOcPVTEfnLHbLO/kvM8VF18ppsYiXjiKNhiqBtCwopnqO16mXgH1z4s2963ABNQeq0ERY74b
bCZnbzf1ZRFmoXWVE6aWCJnbjqgmKY3SPCXmHnSrLl67HPFA86iccPDuKWhLsNllU+c34gDRjovM
DnGXaYJsilG82E0CAR0AKIX7IIfY/DHFm+totrOAWpoMisbi4I6zjDGynxa7f3WGLpD72FvCia6x
xkcSEoMXicOwKppOYfsnueJUKl3hE78d5kCdJXnQ1QGHm0WqTJ60ISS7l7fZLIdQXJgFZ+IZGwY4
CugmUPGj3xMXp441pm3n29yuyfzcFtQlnvwyD3xudlhEz31jr8sv6u5yTqgKYZC73RjkaMMRYMBm
hOkkDkPOuIkuWS4aYeLpR5mUs7mzhWKyI1DLnh2SXB2oUHC6rnC91KB8I7EdBnOV3wn7WvOv2g2b
6ZWyYQ14Wdk5U0I6QZluzODDSKQ+LHIS+F84UJfja1BsMXYZ4mTLn25lmTJIWbyX8CUSCYfvBM85
CjmfdGq4oMqf64eCR2N4ZkPKg2srUC3QqDmE1vtbKy8UHa5viAuX+jjH3qBrSpCie1tdAd4aeh+z
nr+dGP0lln7XmoIdN647I4UMSQay0AlnSO7mLTVL2f4ib13+EkPlvGunBumpjLT7vSd9joeVJBef
xXWpxbHQDdGUJMZQ5uw3Vd9nytLRLTWDyrngBl2IBBRxPiKc8FFULh7ZQ8fYqxwfqlVwTnaYw1nF
LLG+jFYMY2xGIh8u3ja1KsWdA5fnyCbmVCR7p8sIim2uGU/O6O5wkLUj8JCNiskR5U8yvAO8a2tj
vYgS3S5kgOjc/QrCRNBAw4t97pehfCThgIyj3Fj6DpiooGJXGqRuhIVUewDNhcYrd3DRJWsdYzdE
hIH4pDTtzyHul/dxS4yVVVQJxelslQsZGGYUG692DpsHCspXiEqr4QYFCyCAu4xuBntRENMzxPMP
6WkfNYXroSeIc+04SLOM+jL0HiGjcTu7z7XRy0xDyOr8YEwrDlXUNs9Nv5TUf8claVM4Wt5idFBE
+GwB7SJauyOzg3vlVpzZ1ETuiLg4GBoVypSnmWl88Ry57DaxRV+HxQSkfheu+jVHU0gToD03Tys2
x2If46R8QP+2iVPD8/+c91E8wvYW87PPgDJkDHnlL6RiyTNwCFdn1sq8ECiOMY1FLUc2bI3Bo1UV
BJpMG8Ko1Kp5k3ecHurqIFQ8rXijsZCQSzWYD/oOQ2YMnCN3SYRODd8E/ResWjkn0W2mxItESaC/
rGP7azAatsAdTa3ib6jnzMKSJzqEva3+NXtFleWARNkqWShurZxsf/R4Xc6MDhDNVlatvZV2Xdx8
+pyG10wOBWi/sVbziiYjKUk8sJAU5h21odnV5Wl2vhWZO2rYwwGU069/MUdVAVd3iG+7pjbWvqeW
IUMkFLo71QtrObuVT8ZPS67Fb0pvw2pX6x66JhBQ4XvECpyTa0REMNjCjlhT2sZHHeeH0t9boCTO
XrH6lRdFcxxHZA2ANDRJy4BpNziB4cgrjJUSgXFRtLOdDnVl60PSxSM1mSxLfiqsgpM+XFjfXBEa
6CDa7hg5hbIAPhh6w5fcePZ7rPNkO3SbVz55ypY8RRDKSOtAmn42LO7AIVDYAhxnZhwHxvDtixJC
/kgWubw5vEk+rZ3OeC+mzkWgEg7WU7sVJILU0bCSzTRqWK+pdfNX5dOEB2BL+g1EuMUwLxNIEGSQ
eQw7PUx+Rk0ZfzPXYyLTAtw3Om14kYnuamX5JaE0yEIy5oWnLfeNQKkBMoylQEqgnBApxO5afNad
mf3cFya36JLj2PX3I6V0S0bIPd5otcDLIfnHeYznu9/CnSc9VX+O26B/13KmZcLu2vln5G9d8xzq
kVIC174CwMAwEEGoQ6ZnLbbEuqFijsLsJFiiVPq6/hJ2rf1kmL/00Re+qm5HPt+tjMkITgl3297p
k3YEAnhsXeA9vfjto7qddjYROBbtqLYidyVyyue5G4dvtMPg5l1tOb7LhJCg1Bbt8OP/mctG/Opf
tPr1S2Oz+f+AnMck9nfs/Fl/a9c/U/B//Pl/umpiXDURuSdYW4kMDv7FwYf/Q2Ix5Hzk27QmRHDt
/4eDx1VDfDZJlS6yLLprQhxj/+TgveB/iB+mNQivbOJRMuL/N66afzdj/eGpCZBz2D6fLyDJ9S9u
43/pQspKm5saIUh4VYS0GlideQDc/aoX+dO1+aez589OHkIe/t19HFEbEEU08mD291ykCe5f3JoE
9je8vhy+BS/n9sZuUvfnzopFlCXk/TP6z2MdkpG9CnGPDH6IHpDvODQP+nA4N3UPaXbxgGLUwZtJ
iyQkHmqC6N6t2s4+sSh71kH3p1OAymd1U4A1DvQVDIcansX+jNuBJm+RKCkuqHm7IQvoTexRB81L
1jSwFJCByKzTWrjioyim9ac114gxt5EptGgACdI8GucvM+eUmfAxeMCdm5RGPdZguy8hNYAM+eir
wouThDBPAdO9dyZNwP+ClH0rjlaM2oqPthg2OSJSIm8/Eje97MhuctxUNuArOy9wLNC6ZG0MGkVU
NyvTFcf6m3KeQ9VmZAEoVKec6g0epm7pnkfGUjcbihmjhjNNT3XpOIDxRVzubAKDPzsIAwsOeMys
rSAjrBp7lFAAdmnomehL13cj8VPD6A+PuYlwKbQtXOML9qLV22vjTe2tveUEN8VhzZnQKZ3m0zh9
+LHYVs5hQWETDUQnPjnIqAdy6M33iehK+seISkOdUW180cFA7O8cGK/uuz2gTdtDW/ClW3ASDpiW
68AOW53rnEgY5NeVB801WZ0IQP6JDyMZszDFLne9lzlvIk7XfYt6PQ8LvUdhr/fbZNC9plaTyOmx
Wtd5fhm7mJ+Zh538tKk0ZMJdAeq80fNxXqLZutSVHu5BMSz/Eg9d9Rr5A+hYXYym369jXv+wOy3j
dKlkUO2xibnhcfG0UARkbz4yg7XrsUFsOAW2Epx/Iy5P1dZsfsaeWhzvkiSy7jfyWTZbXFZ76oaD
9ke8tBP46vjY2YP4tOea/4vvgXtPwag/IsZrgQKZDtBDPvCjsexD9iJi3VtRkqvHZiRh5VF69BAf
87VbOCCR9oEFAScVz5cDQjM+LVJB7+BZGnpCn5gwPPNok7dZv4HIwp4EPPY8hSEcjj2mV9kNO8o/
fzEmf24+LYmLJRSAjH85p1Y0ajIC7K6WkVagat7wsebBjFEi6YuJmr48Cr/6hVWs2VogHD6IKCyt
DyVLrtrGEZBHu9rEJ9Nv6O0tSawJaMvEt+69kd8shIifKFKtyhTNuRw/14BowCwPqyHjTcHTRLqs
XvYT2rR+18+UsKfWpLR9HKLFaZAKYBzjQLWs9c6fhrZ+R6+tmkeD86N7xe/ZjaSoVKwbJEryQKJf
qKqsDuvxtfKlVZ3lWtcc5VYvjn6Ak5EFGEJb2EfCNvtferSq361ykmftDiL4LPsY/dA0OPoQ0PHU
NISjWYxh717tNwnU9ui/FrKK7ofJse8YT09l0RE0AXLKQrkrpaqJeFh9JouIqIzoDGirv07RSkFW
OB22Ingjoms+BQW3imSg1JOM/nqeokeyYtpHGdhkmVA2jkSXcvobr3Hy93mLJ1A516qip9DtX3uv
+y2H/CrTrIhTs1tN6NFG0gdy2ImrX3n3CAIhmGXim5feYSFsK3f4Cc6IEH6xw6d26E7NUqlDVAQf
c43NhLATTBbk0ghybTvu810kNTJ93zkBxY/HVYr8DIf8vdfdA0K1eO9qgxwit16sOiF0YiS+Mrne
GMQ8nPRjecG9mElreUMec0RCXh4AwIjXq0x0h/kA4dRMVKTi/L9Wzj4ZHc6k03Af9T0La0zTwpJO
RXWf1HTgdt6+gt7ZtYWr99FA43tTV+KLUzjermneQYduYpdqaNspLtMWH4F25QXCPFPgCsAmKLwV
hgEXW4IPYwg2sN0Uw9geOlq0yH9MKrwRHGIZvW48DQfhT/UzO5jJFPL8tMAy4wqW0XqLDyxVwccW
ra9eS4GN7nr7VEIG4A/b1Nm3vTNKBrqZICHzfP6Kymng4B8w0HESBKhlUHAaE++SRClaLDyykUOE
2nHmDUCmrvcT8R+B3e2pr8AQxNitnzn8EaV+UBKESdt2Otv9QTjWLYbZVy+pD+z8TJfECePYUJoQ
wbhjIForenyhtcvpYM9e/ISmnZxUT8s7vwgvRdMn91MePNliNruy42EC1f+Y5+jJrhkhp5FI4yQ4
4WwnNLUp7t0qZ+Fekm5X+PWxEJACKOPX87q2j4FVdhkDN+Cm7xWXxGqAH4KRjcrC6XO2kO5Ari8G
rKKqe8j5kCwsm/URqnozT0lMwC3A/7YPTPvkqKvnoNA2YBhnbCZTFPnfjKZqkLEv6qxMLHO7r7Yg
b1OO5XJPghF5oU4fnMgWq99Wm2wlPmqBWttBUIJvLSy+0MZW8GpsqHOJQ69EVroTptR8Ea+9jpxv
ieyKr4klRLgLI5WQlbYKXHvr+qAwkpArFcRforh3sLU3/beSlC7n0JUr+voOFdp+JVEKcUWRFVHQ
nIoQjCdVtSfq/STd+HUUE7m5ZU3BJQimb+1Hkwx7QlOru7KgR4NHfSsye5nHz6XUzknZZfRVhFSS
Dsw9Tw2nR7aJZp4P4bKGD5OTfLMDic6nsHyPtKihbY6OUwzh96BJtHMLCY5fL54K1AMoyXloIry8
cCQzbKmeEGRDlz1Ip1h+J5I6zGQYGkmzulV9BCj7d42b1+FOqqEB83MCagSbXLrMp7kXztkY5vgk
XbvFZ8RtjD/sutX3uFgNQ5xb2vGhJ03piUyGxWSW3fOlXeSKWVGP1n2Hb4cjl1DREU0ARNqsyofO
csZj7proewLWcNpsgwKcCvgdrYjeXo1aZ5Q9gtiHS0d4HblcIsUwyZxoh5ITRhI8RZTSAHtOm5eF
I/med0hYq11bzgy4A97AQ6Aa+SLlup1cfnXZQTQ5Z7ta3ExgSWLXJ8LpB1EH65HkROeLFDQtsiS2
LVSiv5SoJq8uWPRR/pdxwhkLVqrpocd9hT5VVvZ7hKVWXr211dVlm/uAZzYdJkCKFmvOcDXmBleL
rnM16xZuN7zEOHkrSrCzcYS0S+15PDUTIZxABHR99XR4si4esdw2boaHx3lVY06Edqf6nczJpdrk
Yo4ocr2nqvWrk88CetLSrc8VhtpDzsGd5RBUjWjG8QbXmDr2Ey7mxWvnM3x6T7BTEz4hedqeJoXv
ub86oFF0/F7shZZJ2kQXbD0zCAn9WBDlHV1VKSOnc1c3k30J0Sjel1fZBxQOOMO+yLvuh4zHsdvX
49yfY8Dze4r7DtOA4TdqFCJFqJMrzk0MavQMIsQJqyAb5OhcfeVgVtb39Q+vuSJBqgwS0Z5xyiX5
CVYzyRbRxikBci0qu3C4GSP0Josw5S/2VCjqWOOAjwwFzWvJUBFfTfKeMX5KWrB5YunBQ88mFBxL
W+DXiks1nTZnpv3XIgcWfrhSGTa/mpy+armgZrQONYq5N03i8gyqZK2nerTrG41kGJO98T4TBp3h
l49nC0JOY/S9IZxbPzRjYt4FAkX/IIiqUmnrw2Wiucr1SzzL+A7xCiKlqZ0Jcraxq27ASEc7R4FU
xkuB+LOdWKxXPJgQC1fZv7GdGcXtFJe/4dh5pOtudb/iIrwKK8OC+IQ18XbSV8IQKAPBuZuNnRxF
X8QTIe5xDEQOCiK9ef0uoL3qQwJ+R0gpNuKH0JDedkGyV8Gp/OGTWOpiwGO/BU8t3ZXAsg1KoKO6
GjAwjnWvuDgIpicP6DI13oIf5mrbuBo42qj+IaQmH3vTznwbDGgvgVZL+WQtq7ng7ASGIhwRsRAK
r8ZuCMdvC+McNn/MEY3MLOqDJR0I+Wql1GD6w3gCvJ8XDyW3vwAtxmKEKSZhuHGBCT0K4qqjO5EL
RmKyc/KigECWYX0mua5tDsbUY5BxFNM7X4v2Du+Qddas1LcTWfW7aa7e87CscAL3zg0WtOCeuDFS
F67+mySW7mGegvwOKsJ9IPc42rtxZXEGKKq34A8rz9XUM1ztPfPV6DPWnv8jnjbxEYT2eIsAbX5C
49wc+yF+q71Wnu3Va26DoOvfFAKtw4bsZK/pTj2i2xlOuevS0sEaJLKmn8gG6K7wp4hdc9dcvU3l
mtgwY1fXk9x4mqfIsDjJ5Xmbl/AInshBoxpkCeHS5uOEIRSfVbkC3nk+geUYdvLguLhyPtt0tWqE
vrkFkeMxKNFlAIYVhtZJdmY4eKpfUrJ9QrQsa8UJUSSg/dimhuA9HGN/l/fM3XQooVsItMsmvo3X
qRJWC/tOc2y0UzzmS4i1mkqpu1b20XtBW9jvmooEkslsG5W4rR4YIPFGE+sxoi6e/R0WUIfEAmmh
ztHWlNzkNWdFPPeDfUMDa82GE/vcLZhNRRL2s1Zk7emek/2xNVbziLpnThDGFw1/VAsWsCIgdSkl
Yba8TK0Zlp2Klm1PZQYtkXlb/ZTDtu67yReHtax8dTCE9+pDLxFRoulwrw8kY+aNiQzCDsFoeWtR
vXtexy5HKdTOBFzyyvtktH0P1yl4Wc26XdpxJPLcnkBdZ/Sp6/7aReLiPOpjPN0qnos9LaYNwV1e
8eEVjfwM2kKnvfK9Z8eb5D5YC8pd46i69IIEK7jUtnudzOgku7BfiFcg5Sj5HbAUvdJv86tDDUX9
bsEhuHTH2UP7qxIy54AQPtYCfDd1a+H9UAgoM/zhIyd2MhDxB5QL8yl+8ptycxui06r5YCmKvtCA
xvQgSqrtrAp59BWuHQ785BLFOzyLq/MroTl5mRVM4webW3eGY/TuAfX1SVlyWMElE+HuFtO3Lwnk
5F3rtdUrGQLNPaIXBEBCkywwxDcRt+UCQ9YcpEfZwZ6slYmUTdZ4Ngq7qX8iRx0PEMaV92Mlc+Nb
21noH4s1+k5iz3KhJkkc674fzrZKqmAfJQoOf2wIZmYvLsyTVjnNoG0Zdct5mh2yOiPjzifh6v5D
z9z03cA6dmsaG9EW0zS2NRbA8Aaflt0etlZjsJ6aqjm6spTVbtVN9VS7zET7nLz1rzjc4bzBbLoS
6l2MBVaNWrenyG0259DqkQgPERt52wQGYXK8YtGkTKXsv7X9Kr+hutveaBIlZGJBAKB4jTiXcvWo
Yr8zfr8WOwqKOv+G7g1z6Oq4/Cih06HtdWNvJ8WJ8zeHM0o8EPWgPLYqq7pzR7uYMi/gFcMP6nyC
TtFJghS8uIkqMjhlF72yfxNQa5On8NMQY17uRI/tgydrHb+RyeNeTNn/oSO+4ltBe9UU42fof7Av
zOXZWFb0FHvOLDJWS/VWwT6DYCFRLlHt+MMJ0QMJPpoI+QvN8nJfOrZ5rTQ+nQoJA+fHxCk/JhG3
F+puOwddZVB802IAWAjIKmBSyuHPrA+kYF57plKm/5hDt6NRYXNA16ARQQaatVwwp0cj2vJEe22J
4zrmv1CQiD1UeQ07051TfV38lg1GTQNIRJn0YFFxVyJwd1XgiEs+JlAZwzXCi7/NoZ/osJhJrRWf
urTyGwJccsPoUDcCG0Si+EdEwBaVkYmCs74Vkc/Jfh3bvT92/lvs4PNnZ+KP8U56PLwJKSUphQQE
Zf/j1xHiXb/oFTtxq847x3FxKYoeR0hSIzc/V3kA3YAUSrFbp2HeTbYgbWVytlM7uktTQc/OYnjo
ipqL4Tr1Zq9piWO7u2mT2ZDaKVYD7IQoyNoOUTcg/qJoqhgfwy0BnlmTRXwiGONaCbLOcK7HOf91
atzaN2DW9vDmuf3o4uT3vfYN9y+3X2kR65MuJ3Yh2FS65dLFSK+5G+molt+7nrxyCjhBWP8J5YBf
cZFcXQMFTZ2q2tuytmDIehnlwz6hsK4+2cayl10YTPXytORSfFqBxz/g4kLAkPMHtuMJzss3llUG
I6ylzT0IRcGXC72FP5MMhrq7MSic8EgvtgTyMirhQk2N4ivp0ePf19wnkFfUxsODRUkX9aq6cbob
qTBToNl3+JWCoP3hzXanP3KWqOY5jnbiN3eWr7hXJeN6c9etpLUEuzWup+beYenpbuepmT44+I/6
Hf9prt6wU23iYEgjum5oRa6PEx2EEouX4F/rRnQfR2WGoL3H1Menigm/uPbWJZbc4S2my0nSAXBf
q5EVZeYzLDfxAmMNruUB2+GWzslatUQ/7atw4Csurc/HJ2fTLByQVAHpTTSGGv3u1gpJTlBq8d9h
LV2m1Lg+dYFzQKe4da8+sqkw/V+2W/bAbZhFB3KqcBRA729sdvUoHnzTO8M5Hsbg8+/Jg3+PCaS8
K05oHPapFU3osgyvXsc/5zzWpnATuyIuDtpLPvQwaQ54Ct0QKSWKqjp4OBf+U0q4+3/9UP5u4rph
4HAQdO3wL3QFh2ns6Rye0jCyxCfoHaF4OAXdX4rxLnPhyy/+OkqCi2YLASX2Ewu/H1BLqk0jn4gq
rsUume1gX7v9hH3d7g4I/YOvEjLUZEFJV10qN8Fmv2KnIxSK3PM3P7Tml0g65YH+C+eClI5MbYJY
VfdfhZJyTXkzYy+kjD62IQv/ek03yxUO2wccOsgmz/agzgX8eEao/fKojG/uPOp3djVZV6//5d1M
HM8jJDQGTvCgIK8X/k/2T8mrNlc92sC5djlYNm14BjUuf5UBfTaovHFb/Yf0wb9kMV6/LIfWOImC
KyGHtOaauPmnH6n6apyQHyPb7dr8fvNnUhgDK7ks9YaAQebJlYSX0YMVzOLSx4ouIrWg2sVoOFqk
YA+GNJTSc6f/8MH+Penz+rli0jP4XwhBjNjRXy5FL5XbSDZ0vH3u8hh33fJYlwgNOMzUnA3+/rpf
35J/2W7/8cN8m6wNj6h53qa/vEXJmofDMNJ1NCcdw1XZCtLKk6Xwz3//c/76pRw3gmeLECLyZBHK
Co3554u9zpD/vFMDL+cI2m6DFbV7NZTztAPKYG/4+x93fQ///LX4cS7PEYIEXMUREYb//uP6FQEi
6xGB4H9sPBU5KuNhXQGBjnHesOi343oFodgYQJY3zljZ338AOu7++hF4piB1XYLZfTv8x+//6fGq
jFuRN45CmvO9nD7Ksd0szAK+DmEgrf9N3XntVm52W/aJaDCHW6adpa0cbgiFEnPOfPoelN12lY6r
qv8DdKOPDRQMlbW5mb6w1pxjhpesOdTBE8iSpFsQtelTsGQlCcRhjde5N4ASuD2pEpbd0VS8aJEy
BvioDLPyOjklfUTB14dav1NUAGpTgFgjhfszOnWILVnoFnnZTkoywhYWormkAFyAgSNITha3VVih
Jtf6jrH/z7aMNmDWcmkkrGtQVaHFJFObbmgJqGT+5MLUPpvhrMYH0tFi+YJOBAYp0N/zvG0yhOvn
bJy4iRZZLuUdewsmVDo3dAfrBM+W3w0iH2zi4cHG3WMT8CcxXqfeMeDPchDK1EvLQDvUuHKu0A7z
01qDpGA344oJVhnxpM0oautMnESsBuQh58tDpow3HYpfPspUwpewmhB6x4lk7kk3phCsdoQwYeKw
PkQlYqrkGsesAbCvIkrriFx4KKwAJVgTRdH90nTLFVz8jslUVvkKGkGRiidTf8+OeAqZ0DMMZ9mx
gymzbCMszv03DS/YskXe0ws3U6IE3W4uB6b7ttcsihMVlju3XFCe+SUosuyoxFSSYNahECYviSWV
A7KPVVSqmFwo6jTxRphI27QDujnLNmhDodt1+cQEnaOOpp/3uR5Bw2HFe0QywuTHSkcpFUrJJG47
aRTzwwRLENU3gVhs8oHi1Tjt1k/oY5WD9DRoErdsx9qwJxQ11pbe3udFMDhpgzZ4w0OD7Om4sMZP
nDHHI33GU1ShZkkwTsjVFFBpxqMAY8p4QMPLU5OI9DlmYawvgq4rcsI7oNVWgWC+AM06tUlBb0En
MflC0uH98QImM5C1z1XaNCZDyY0d8EyhlHFVKpsfUpnKVzNJMUj5TJikCKeKJduzbcIO8uuX9Yv2
QZbgw7DBho4AM1rXJfnH0cKCFVSRx4sOEtjl5IT0FK84R8YpUw0E0ZHq6CIxey7gr4/7dfAF/aQy
zRocH94uTtwfjyuP7A+D1UWXZRbjO3Q9HoSS3e2fJI0fmLff6yzWwfWH0RCM7jrZWZpp4HUwvoyG
1FXVoUvQGquKYNxHlpR/S0SlqQFLWRqwfDwnsZ0tomgegkUqHzteio9fn+p/ucSWpepQhWnhEP8t
f07G342Gi0VaYJFDShVHczqXM8t4Sk3GlSSvdlxFm98JceAa/PqoX5drnDHqmJVhoXCtMU/+eIHp
wSG4p2xqF6qJjU5if8Ootba7MeQ+DWE8SL8Z9//LPMd5op+AnI1qB3nCFxnNyLs75ejb7CWKrctp
Dka8EJPyzZobhpJfn93XxwdqMnMMpHPUOrqEgujHsysQrVjdhEcoRH2a2+zqU5BPaMiK118f6N9u
Hpm5uqmRYU8Ywcrj/e7mRT3JKriyoEIsZfqqrTpsMFUZP7AGlONGY07vfwo6fn1c3vwvT64sIvmW
DM0EFM01Vb7cQCa9Qm8hSrD26bJLUWzb/azibbNT8i4rj8BO/T02SIbVkOq/a0L3acw3gWpHSgye
liywd9gOQN/QqmiHlA7i7EIvyK4M9H53n2nNOBPIrlsV0PfkhCUvOeEtnVsGphnZCdU9ptphppAZ
x6RIgVIYXgAJrpIdMmP2Gg9f6eLXnV+wuEHSEhKhTo6MzrSYar18HYkvqjeLJE+wHbvCPE+SwXQ1
x00YP5aWmXcdaKMaCLKtCwYRlnjTmKh6FgaCU9FIg8k05Eaw66iJ9d8suWMYagNzqfYgxVSDdhrk
lC2CG0btSE1IJGz6lQChftYPrAYHAfuMtbgkKOwrTjl7ffOsDjOfEGYEDl2I2G2vUyOUaOMuYyfm
+14PEtNr0WeiHurznD2v3OZ8ZhGVMhOntZxDILPISkwVscpSMW9k9BdPCEhz048XlYGsIEnuskUf
cDN9FoKisFmQ5YbLO5rVtcIGdfGy1fKOE0GmQ8155ktaCQpuovjU2lEKdD1SMXxk4OALVClDyMQ/
m9CdW4P3/thqpAuQt6Z2btVUvbotq4KMRV3Qgoc4KshFnPPe2k5LqDxiZhnvSR+LWYcIulbthRLo
ctGEKiaOKCGMqLDMFq7WOjJ1qPG2tKtNQmnLgClwTkjOc0zCtpoDGTCI06pRO/w5J2hUBxvGtUBI
j38WhRI1LtqnClcJt8pChQ0lOmY99uf/TyfIDA8i1nvzGHcNUcfkC6ePk1YqrmHqK6BzXiwdj1Mr
PAn0Z25VZDZUj9CzLs/IYtJDIQklHs1KqKmas8zdaLOl+TjTx87PrAkHr7hAgD0lBQVov8nxAXqo
QPL8FI8tuT+4WFTJ1RD4CA6yQx7mP+UvSzPzlYuiC3EK5SYVa6IxdfySCtBbMnlVwLjR581Nmhj0
Kj4SUNk476bN55v//4z99P8j1olR8+dYp9+znPj1v3WkzKK6JPIPfyoay5W/WE7SHxLPAnFi5t/c
9r9YTsofhmjq69aShQC6LomR9i8dqaD9IaoANyzDhPcEvd36j3Skxo8R56Zoita612M/iaJRZy//
42whC7pEaaLydX2eXCUs5/CE609RjlPNqpc4ZEHEmrBA8PZAI0fTfpKn5jGCWd46LJTKGhqfQIto
oRWSuEA1ewQdeEdFcOilXro9sgrLoaWY38w50xasoqQu8R3CqpGzfrQQ+uTT7JUyUZHQYqPgo9BS
sfFnqVdvW0MsDbBLRn/qlDIoAQcpi7LtGccZe9VyHjziKql/Jga6SHdaTVNItvBPIUDDS2V++qqk
T48V+xasUDVuk6386cIasGTgrkoE+lgIeoJnJCtL5ZJRROsxYSTGCvbp6yLnKMSbTxwt83ahxSfr
0wWmyz0ujeXTHTb0AsnF7KmfxU/32MQiCZfWaipbaKk81nTgyYadMJ1hpa4C27QyCU4nACZaxatD
jegvHfvj6lsDV5edo083G5NAaTprSTT20JIAjaKBigA3LuNgcrTVFEfKbtNwSvGsurpSC+ieiCUj
VyCmUV2sxrpl1MrSGz/9dtKn945SKuZVseoJecKD+dzG5EySFoRlTw/05qL49PHVn56+6dPflzGS
9Q6KSVUgLhwLIJyh5rr89AW28eoRbDJyR10DpegRyAguQhLzcBT2f7oLI3MFMRaQJf2GnnZOe0XH
jVgjSE2up2bo9Oslr8d4Gw/i0O7mXjCqHfsZWjA0FdPICy2pX1w8/5Lo5VZDR0r+dES2VUuanN4g
LXaGQZ6qjabHNOG0sFsEwuqxRBxTYoi6I3RWIfcjXa8mV9IbETqqrBT1vkVu91iDpEleTTp3kCj5
HlAsBItiPNuRWvJqKR3Qg6AlTtz80/9Z/OkF/dMXSrGsP86fftE2VvCO1hPuP6+uGox2Ai3W2TcG
QqqZBD6Np9QYQuG2LEdd80OpSjNnnoUWNFQ6Cg+romTyIzxpqt3oSRgfY/Y7xnXcgxu8w5WNx2qq
2EQ+5XGS07LNKAfcZgIb7VNaBO1+Go0hP8RxJw8XcBCs8bLprG7c1ePUmj4LTkoWlLGV4LGTrVT9
4HsLUPPn2MTtzAOk+e1MScY1SnSSV9qnnTcUV2tv9GnzpblPDFEVhV28kxITKzClIe4N3b46u9Ca
3DAvWbGj4YpgcSrYtyiMuHhwRGkTrU5jQyson64OsdQTEa9mDo2/Fu1PnGelX38almmfYV5Gqism
G3y9UQn7Ip+aU0jtpHCyoK/yC3kKGbnILOzk9zIp0AnlYtB3Z+vTNN1/Gqi1mjocnLPVWM0GDpM1
tR2x25Wf5msi2/lbWSnTeAuiqcagnY1tsh3Fpi0vZImRZ0uRJIt2bTtmmLu7FXIFzD0P9g1qbnNT
LBXCe3QHtQrNUWoCd22ZCijTV/M4imyM5BkCLfVGpYkAJy1WJw1gy2zek4TB1+Hu80uF0Zp7mM+E
QEYoY55S2Wg+6jnQPuZ0wqZftHP5II7r0fNW4QcCcbQzStRAxOQpkS+ITRgvIOObuLr60Y7OPENd
yp1Qa8urAzPLfOoP3aWsodZYURzGRTQs4nvFkqTe5pA3GsZvipd2ORrxN0mujYsU3yyqFLknxVov
m49OXMRg26pq8zFPAp5xWUKKmoLG0OwCPhMva5SVD7TETNlBj16+ByCPuF/Q0xoGI3FqkWBWoNaU
RVvFSsv8ZI3oE2xIfeLs8P5OCGqnMMncGKMyfWUFeNNOhgYFYR6ybLxrTNox/lIE0/2IJbA+Snmc
3lZdGaUbQtMBpOKLmqhQKKVQuXRPlEdN1FJF2IZyqeGOb6DoUCYr+vLYzyllr64AJeioCQ+bE4n5
cJdLpvItHtWUNFEATdeD0dbUeCYxBLYd9OJtFGnaTg9kDVZAKQTWVpXaAFmIqrw3CA8o3Uk6Gs1G
6tCpdUEykeqJorkEiJh1R5lM6cKRLLTnftSa5UU/9ngyNW1WQDshgnYGRe6Q+MogT8j9yxtwSLjS
nF7J56uGyrC6AbLXW7ZRB/B6inlSDFeaFKU4UAlf/XSTKN/WHD6F3kpUtL/0s3wIwmlA+KVbbez0
SBFje21H31YgEq5MVpkPrKbxlUFzQbMWxDk6UWUgsqWQFAazZgqfZZzi3G+0LglewlqfYRnVS44L
AU7hIjbpURexOiErSJqnjhLaCZCgVPgK/diLeq6Lh6rLYbRkgvxIIxBMaaDK+bnXa0r1OsTD3CZ5
OTAg6oWoPWUse3dSB/vERmyiMMcQbAnOIRCiHWv/shY26iyIgorONCHoXDZoBTPIynPoVQudL8gP
iYy4UVaMdzkoQNwRLDFcDUbRwhbUCG5iAQQ5Bg8rW7fEHKG743iHrt+S+Q0Qo0ZWUBF0x45JlAKK
S4iPLnoqeZGdI6pGSh6Uryu/qICgPJlMzIpSg5cYauxzsGgDlOyJAWqik2LpgfZa85YV661kix6f
6ZQJKbZZzBTOgMD72lBU8VUO5/guQ4cTuyhIasVBN1QNcN4WWcGaL5UXZaZwZdsaP0gl43hZy4/N
M0pyuHm9lt3KYUlETTRBSbSyPnXVKSvfNUPOUYiCs7PsqpwwWlA1i2tft6hk21mjqQ+4NJKayi/N
OjuliLEtG7FBpG6yn0TtwMThJNLQAn8zCIaQpxLVpUjkKFCShF7Rlo5FPXudrmaljYV0uqFvgCpE
yfJkcAU1Gc61PJBKzvMUftNI9Z732TxEUM/GnuxADEgobFhJsRAkuDF2tU5HTdmLZvTWDligUdMI
6rkbJ5FHPyxBydFFTVN/USYzwe3KhtoRQ4qVHiTBhXBKJqN9WQlCQeu6WtELIrVrCX27ug2gj57L
CqWVD/FlZA5ap1Mb5n6FN5bI3qdYy/RDn2C7QHEtxIiJljkxaebWauUIRplMfpoPU2ArQVgbaE7h
faHCQHgmhOBafEktx2vVopLvzZiTzvBOI5RPQPZU2yx1EjkkViroR6Q4fBSEUPlACjzlLjC9iTqf
gKeXiq+Q37HwGy8LlgUDQpduPlnVDLCqmxUc0nKAjx54U63kDiGlBWy7CjkB5P85RMLUjMVLDFo6
36m9MtbukLXmiOPSNJ6rgD5xUia94IpRUiCw5ooSL2gqpmdF0EzdHBoYpWp8mCZD2TR/o14xXuQJ
m1UH2Mx8TVe7fVNwiXb2XE7DI0ADpg/VUnIZzQGlnnXRzDo11mU0QBO5uqVrtHp+ptwfv5ELqT1J
ZoJYvGXNoLr4FdZ1digmlTcFtFlsHn9VPpSsNVEY54Qbj3lN6jr6EFF18ArpV2EbGU/yPCAEQx8c
vYsRlWO3ToblThIj2hstMlzwsgCbbTFqRRDJQVO9k4XRZx6LKCYhymKE8ZKoayqgjHplsGMznZ9R
wMJLJD5DBfBHonAAtAkKddgzrRG7LlL/ZnuSXkyEbiYcPKpRMOhRttjmnLOgx3VKEhuFAuyvWjnA
C2yVALGQVL2NiJQwG+MWC5FZyOT2NUxwoEiEnqpOW1PMcuapygsngBcbkbEmCg+l2gX6dau10Wtj
5cPzvIzh2cThvlxByQEeViwj/f0oKLmjvWj1LNfxnVzNpDyXuEII4mZ2ayzRwVcYHBtyyhSIp7q4
bzVzwIdUTCuFUFma3iUaLLxSdJGezohXJXFItEje4moSv0Uyol3bsiadhOclnI4o9xhX2nScsCPM
ynjqMEBnyDXS9ibR5/iN5h6bkjnIxnu9avqHCVH0qzxMggBMTmWM6hs8wyISjZu2zFZ7PrxHFE/E
DTwkC+UNpDg8Ok7PQvVKLSz5YjYUeGOpPrWOYsmStpE7c3gysNvASyeEI3QXAWiwPdQsXOp6mQgP
qJTolRAtpLkCggnFAcCEfHvQ1O4Fy2D8KiBmem2RBj2GKaHb1L4kMyXTTkuOUhOyI+THxTWG8eqZ
7Q1SQExy/aXWqO2jlcBcEt3C4tV4RGWKuA9RNoAZhHI4PwRsk3fpZOl3YlEKr6I14HozoTk+4lKh
bojThcd+nkyyukMyZ66R4hPoXLDcId43zz+WcZoepiFcXo0JQ6LHjr79RgpyPfo8WPkeHw2xgwDb
sPybIE4jBHyqQSsInNJjhm/4WRSJPHcMVn4o1qWoNwEL5YiMG4JqWDVPTLceqlj9DgMp8C2cU5RQ
kyqzzD26DAhKM0axD+rlUeiJsSC9x1gmUGYrGESuInB9hiOXg7YOYPngR8XCejCPdX5QjEgL0TVl
EmyiYs5ZMHTlg6r1rNYrKbBCrxWV8K1NB/AwKpSiSxbFsnzRd6RZAWGJRVyiKZy/G3VkN4Wvvasz
Rp+u4QmRZ3AKMsN2gUB04cWlqk5CVlUaUn9gUtW9oF4oDMewXCrXrFkoehCcy+BkLUWLmYLcIvOa
vgD+FTueIvFpQr7EWkpoQeMNDvYeHAFjY5aBpyxLKD/EgAbPYWXOWOIbLe3+SvP8j0pp/2eM9Mv/
YV5si8rTzytqm/i1ecm6l+Z7O/b6K39W0ah6wa3S0H8gf6CPwvv9v8to619Rt6J6pekKOgLCa//2
Yyv6H5KmoVymxKYgjV0bPH/V0da/Ek2KbCJQGN0C1vOf1NFo5PzYS0I7oKj0d9ZvuOYp6iJ1vu/b
LsGCXAG43IeEzmS37Krb/Fp67JBQQG2c7MrVvfd0TxyTsxylLdSDcjNu0q1xsA7zN+04vFN2PrcX
xW22Ey6z9+Sdiu+WNXXkGW/jPeSH+qX1qOfsZqf2rC3Ak124VT3rQBLqOwHl1MBgru4zt76q9/pL
dFY/4m150o7yixVBTtiy55Pvm9vu2O4Fn2XIJTYbn1Wrk+3Se/mqOo5ecJXsFL+8xhTtZefZq68Y
SrCqmbe5h+MkdCy/uCyvxjtgG/xNe7Uczc107O+7XX0tXCpv8h6ngD9uuqO+SS8IjNkEbrdlk783
fLy7Hyy49nzLC+VgbIP7/FrAYfJmfgjMp6Yb8b5tex0MNlJrOs6uua9BNziQaptLy9e24l04XQLR
ss6v/Sne53xseBGd5711Od9zCY+cw4fsFX6wW+x4j0XQo2dwadhku/nZTXAr7yCPOZHTOreMQ17u
VUdxrxyR3TmiH12Yt8EePKnH4twl6WQzfisCv+m96FHblnvJt3zB67b9KbhqINkJh+DZ2KYb9WbJ
3OmKiA1inZAz2ELrVMBGaAmIENe3fXRC2x++ZtIBjuN40Ha9ozuFj+GT7zUdEQOA8HzqwFki3HeY
wZkXjvk2vqoOhPSwK9nVW83VHXJjdp2dcVmSXbQz/HxbbsKDvC9u22esVifzzBEeLF8i2c2LMB/Y
Jpc93cQb3TWule0KxH8PLQdO6mG4HDfmx3wCVjk8WNehPT0oh+6muVzx50QeDbYqbi2+qGYLW/Ei
9iVPdKtN70h+/2Lu531XOGjaPPBsl8INz+dAoEhxGedbw5fs8sTvu7GDyNLXDxQWRZCNdrzJXDQJ
tmTXV8OZ2TnqbMgZTBQwNt1pG9ELE13pdgqYQHwqddCFqiM2fcSkdv5KvJJbb+AS4TM+nXPHBlZ2
nfg0qXxjm737HRAUW7+XC6xn5EBxmZ5LT2Pt5AUOEUee7AkOyM14Uz/np+VQ+N1lyaSO+J2PeE94
jPAXEQNiq9KlXsNFLo7YElif9b6kPyLx4U3+EGSDNIOPLDhobHo1SDqUqE6dfX5rfULIJi87ENjp
ELHiUktQ7oar+Ua7y3HHU/nJD/wMJG42O2XmtG+9G9nTHcY+ydniuFqQ98iOzrOYHYHoFtj3mNUL
hP1kBFh7KurdvBXfJrV1Yp5d0Qs2Kg7gl3q/PBSinVh7NPwutahkH7yVt/0Zk2tUePrAaezrXeGl
xku2jy+12/ojlvXtbNwEFzikvc6f98WRkoKviN+0O7bdmFsu+xuqToYjKX57OZwg5oAwO2n3qk/w
iJNhrMbRw2NcSn5hdFS68T3hOVHZ5sEINmwl2oVA9zpO+KQvtyqIiGGj3DZ7XmGblZDsrDK2EkOa
a7CvyTLbBCR6Ks/quynb0OH8tnXkfU3RcdoZ2Sl7iW+Enb6xCL1Cd7KZPgR3dsTaeyD6xbLZFKRX
gsdLvaNfq9FoU164vuJj2yCRetDhUzj5t6p5ELyUjcammsHYYKLFR+fJeLQyr3gd18r21qAjESPf
O7AHw6HpTDbpqNekhruh5OoRuoQtET64wFdnC5cPA4v0QGvDSctnKi8SOOfRzYK3IM58xVdu+mWb
R/SRCaDcy156j1VEelIPhnwq7tiW5Q/9A/5WGxK3ua3wWLIv2Iinhmbms6FvDFxs92lEe+a+S32L
4DbaA1torSI73ZigSzjQ7vLYW662bAi7SHFAv3Ct5xuFts12vBlvjHueKafg6b7orsXBaSssNnaz
765S98bY4SojmbJwStOfx/eIZETrKhTc8aF9EK/YLhElJ3s97jgbZbPgbJXeLe6Es3ndbt/ZaBXU
XF3IbRXC6RfjBAzP6R/ryz7F2OZrwXiSwmvqP5d96EzUCJ+N/q7P4YXXxkbWEwc1mTO90bLFNWXn
trGLXdCUbnw9erOnB9SXTlAWeZBv+ZxHgKBXkYFwGeObPQGThI3k9dVJtk5A+20+1k28gRgAskR8
JPidA+ICDZetbGpcnBIWW0IYMMuexpwsR3wctQ0yi4BI3c6fcJkRJiHTdiX+9lGiav4shTvMZH14
bD+UDn9k9aY1d9allh76fW4dVXHj1h6A/UsK4thM7wbPG9+gFOgJCRtOQjHLVh/ooQ8nCWxTVcku
cN/Iq07EADO4Ozz2k8HAiuczvOr9LkFJPKSkQ8TimRmLNvpba9qLWdyrserraf5AUtd4Ypuekhjg
kG9sDV6xEUY72fe70a2c+tW8Ni/wNcZud6ISRf1Rfl2LkCfUWMfgkvqxW7+OtrbjUNzUytG97GgS
Z8ZGZVvtdGYX9ZnAk9eqtsdD/6qcx616oBcxsjWH4Xsuj1BU68dRO0tb3UVH7XOuo6NIvjFt+I9I
tcUtfJMg4kHDRhRteVaxcMU9QNotNAEj3dTVLon3AaJJTKzaw0ip7b0nhAK0qGMA0sr34FDSyS+N
zT7a85DxNA8nFSALm/9t7L6Y22gCXO3rpj/q+6A7i+WeUDTIuu9i44jq/50O9/+g3CIqnr9aj9++
xOPLjznl6y/81dOW5T9YTYsaKUMoqNa18989be0PBP78kJa2gSad3/mrpy3rf7AKtxQRIb4M132F
B/21FpfFPzRSGXSW6SaV9f+QjST9SCkCM6Ma/EtU4o8r8CGUiJyZgG1VR+lyOprnfCufAQRic74T
/O+uxr/AkDiP70R6fx/D+KKMVsNGnKI0lI76VX8R3dujLzz9+pOlHzvy/3z0F32hQRqoAN1HOipH
4zo4Dg/lsfTF1/BDvfjdEVYJ2D8Sw38OsZ7Vd9KwcdQMpMateKR3lZ47Yw48I0waL+mxjnaUB0qX
1urEmyRsQdy3pDPGwZYywuTTA4posxNAnvcskoQxkcgtYIyoNeTYtCFiV24hPlt5rm3nutEdLaol
FxJBxrBmmt6osqzAGVB5/Uh+c2gl4ob03tFFhWhg8YH32jfURHvEvRup0U26SJnmU9kJ3yRETx+j
RYwCzn91W9Q9LvR4wisn5rlrzcypc1JQfzOzqtnoRn4ic4difXhN/2XbWUPlaYRjOcnq6i/MlJiH
Qah31LcsL5zy7Cxm4ltnoumxk6hPbmSQPb7ZWyZpkoq6GXq1h8o8du9i2bdekKj5Jk8SzAWWXD4C
hlUObdNU5BJ1hQcwKb0IWpjRJUasDc3lF/x4cH07CtpD10qnIdKL27mZgfyF8YiDq6mOKeV/AuTC
tS7VQldPmG068IRvRtqDuSIKHORdDfMxEkLC4YxiE0OGO8AyJFo0gGxuUYR28iSUaDER9UT6qLKj
Xf2EHW44JbJgenAu681vnqR1U/tvD9KqBPzuQUqEfgiaqZaOhnQU1BNoqwaJNU4aOsyuYBx0/WqM
QQLsyAi2f33M9TX4t0Ouz/R3h7QC2lilkClHfGR04db2DLXPBJcfSyddrmW4thMS/Qjw8n/viF8U
m71aGj2oIlIXTzEznTiyjGBWEn9zQvLPXvgv0htjNkIIFXx+A0SZ7cQp6b3pnHM6EG+twU2uo4Lt
BCTEwq4HO3QlNIN4hIF+Dte/PkX5ZyPCeoO/v6q6WaN8t9jI17Fnhe3taOTe0lpuVCcnVUVnl1sX
BaloMFxSNzWMJ/hwRL80S7lvFmQ/+WZNpRmlh4h9Z92ETibgCV2M8gnP2oER5TdX60d19D9D1xep
rtF1eqYW7XLM6tbNh6tRg/Xi4oBABn7Q3nt5+5sr8pNZ5FMw9d0V0YlI0CM5XI7JsGmaWxqmuMLl
pbcfDfoUuq+oi52aXhkdjD1dI/J3seHWd4Zw7vptk99U6fnX3+QnD/zKEvz+1tB2KQGqCzM7s9J0
IYAVylGvXun/eda4+/UxPoGB//JWfRW1SxKlMSlL5yOhG256uMQRfpydxNUu0tOwQwli09Lf9W7p
jOw4cYGzl5+cC5I7NtZV7d8Q6rqbvRsg5Rd7QA92f/jdTPulsPb3Hde/TFam2Bd90vLVJJRKIkZc
W9JPeU8NpXXLD4XuHmUUMBM22aTUFF5/fUV+torQv7z1E7S1YdGShazTtfBA1aSdLK/MCUBoL8o7
sDPLgZSuy98cbn3R/u0GfBkEqDOj9+yrtZIWbiNHstlXOxbjjLIP/d9dy58NNZ/K7e8eahIZsgiQ
HmE5m2DT3xe75tg6YN23wY11V2yHPbogJ/CiU+AJu99699ZL9m/n9nXIppCLKLJbjqgQ6cW+xMll
gsqHJTtrguiClhItidsIcAsgdezp0CWwYhKy8pun2/qxNvvPI/RldNPB7xXBAJ6rIAGj67N7U9Qv
FEWFukFJhpiQxNgN1qEpn0m8cWkc2UWq+plmbGpkYm4Swp7ivmjjTkxgiTbkQ3UaNYb0kBZPBJpB
oJ59cVqO1fyMa8hh6evKFrXOZvCVofPqdmf2OyE5tuW1WdzKxkCX5lATdNuXe6G6b8XrniZvAdNH
e6D1aIcLmhbkyeaVzDcspdFLQe2AICGg93INeEOtAO3rzSCAvg12ATt/c0No70HKyjNGz/3cJQc8
7D4pVZ5Sbzp63iYoSiU6h2q3m9rRjRFaS/EubE9Ah7aTxq6O8gZ65Ok06r1TBeJOK2NuFNwJTb/R
J+mhs/rnaViBOuPiKaRqK2P0FklkoVeL++v3QP7JsPvVHmGZcdYB2FzfgxiUiS2esoO0ZZ8dOwUb
TeCQL+abeJzu9IfuNN7Ix/Y3A/7PxhntyxsY9/PQ5xFHDoUzQXodChmVSNFdkHn6Pehvp6U3lu/X
KzXXJ1F5nuSrX5+09pMhXvuyjJIMsn27vFmOU9afFsVC3kpJP2NS66NxAznkTCNtZ41o+Yf7AkOD
JeDiWKVV5kbtb8O2fmyt62VCGd9SfJrtJF68ybjV8FL2CcF9Uk3weGivuIC239Sil+UExTQ8kEPg
TuqwqSgR9A2lxRGBSRj5JSJCxtx9Qs2lEaB9ZiQep1gIj1KwD2lmBulTMx1F/TLovUq5gYRu5+V2
VmtiqPtjL7NghUaQpr+Z9n82HCtfxhBStJDZgbg+koba3U43xnZ4EL7pTAanVGDW+fWdkH4yVClf
RgoQ7QUCEQ4T3pcv4/WyGz+mo7HVb0RKqcIGeM99f5N9+/XRlPX+/svA+MnZ/W44jnqyCKSKoxE3
z807LYBW37L+0EUeCYy9ROv2LFwMO3hiRGs3GnXK4XpwyKEGFinfS7s0e1JKl7FAPAf03n2CUMbw
whzPPaDI7nfX/iePp/JlQ533gSgoaiAdR4x8DEcy5lvdDcPHsfcUOsml8tZTydeKHfyUrDdhKp77
HXrQEf/k4dfXapW8/9u1kr8sgyQoPvj8uFbRsBEtpExXcrHVbjQls3sQsupljFT9YIheG4dO+vqb
o/5s5viy3BTxjJpDx9TVt6QNSMOGaiPQXHek0k5Ck5Q/demWFxTN9N5EKG5oI8M1sPq/GsI/dQP+
7At8ufbBSP5bmzG1tLQZ8gl/zlGRhN/c2S+EhL8nRkwEP6wtU5Z9FXR1GaNsLT6TdANaBvql1w3Y
ypPGGnxjILKHjAvQS8kk741IIcJBSi3OdiTnDzIiYe2MlWjj6A4FurFtg36wK9VqnAo5F7VSIXda
pDU+9pjeGzupvZYVc2LkGrLujRwTupa/vls/eXk/h9fvXqclF3SzC7lWrJPnYQtCFDgK6WrT268/
/2ejg/ZlKTqZoCHUhnF63iOO8EtHo5kkOISoeJL3IbzTpNgXzm8O9pMHXvsy4s1xJaljm83HKNz0
UkDqsu6J+RVb/gDCznhNaog9dC6CJ7U5lMllo/w3L6P840MR44CqspkFd11sUEZm5NqUwmVDasev
z+xzMP2XYU/78lJZ40D4TWHOx9yrn0XPfHprqVnvJNp2PiqWQ+JnNvk5nrkt7DMOJkd23ySn2xhu
/5q+slh8//UX+Rw7/u2LfHm59KGC8hQY8zGVTur4Npe+VG5pBcTP+X17ReoMjZeDiiQX3dtG2CNp
iW+TkyBuGspfokvZXfrIcaRuW9mGNPaboU7+yZ1Xv7yVQ9iEAhrG+ZhIIWSg59S87xJSGYbN8pGi
nx7DybH+F2ffsdw4z0X5RKxiDltmUlSWZcsblu1uM+fMp59DzSzU/EVx6tv0oheGAAIXF/eeUPww
u6IzwIkb4fLqG/QA2BVU0Fyr6lWusoEYGIQtbGISbu2NMi3Lk+W6iyc8nC/YkjJhE+K7jVNPlvhq
9FYDHvSdx2Nh5YssTX12wmiJH0fIwWDTO+jdOd2p2hYG8t10E6qpifbOR3EIzVTL0ayijeTKqQya
y9RhZfhpmGcznD36ULcm03hABBnid8k3arqHjmgpcyzsPVFcMsaUQCqkMnC3FYBUyH9iM3SvYw+r
Zpm1oFFcFUc2uEG+BDLEcvUN1w/MpVlJUZfyhbn4CcePftJDKRAyw8A0ENt6X3P1bhw2ZQXOyxvU
qzJGY0pBgao92oyewZcQlZP93CCDHQP3TV+HZ3SfXiE7yDF2xasEsH9xSlpxCzknu4NcZFAfIEPk
A1jKZtFKLFs68XOJmhQWRwSkEgan1HtV1EIFoUvlZEGFGLyKGKZC+k0hZKBEZIgNW7HMW7xqRFag
gK5o40kq10ps/MePPAusLVVxsANMkW0H/qbke0MAiHCEFNMxIM2hIwGv34EhKYMKq+UJJDlLpwD8
OKxB+fehKNzXuhd+jvCI8gekIEDMwh1Z5ng8ZFt1ZI4dUHBkS6ypo0x+Ek835Swew9EVXnjldOyQ
eyh4aVKozgDa+F3sQjTOQI1QUckGI1h48wBAlcAAsF8v1VIv4l4uejjxNQGwJg0InMPs3bdcbb4o
c7hlIJvuQu31EHeC4bMjN4vBbglZPinCEPD98nbBldGLU65WdmoMJlTmLNjRfMWAtEAZ40ps+UNm
BG+wirhKNoRvdkj11E73tnipW9DWXduvC0vOzCKwz0Qp0fP4UVlv8oUBcljmgqiho1WRqzlya7yu
tIH4pQ+kzkUK0aoBRJOBzzVYmPVsw1aX2l+SPnSRyrNaIB0B/SoSG1aNDMzxKCTpMvwCgQ8VE3m8
vV5JavpxT1ZygsY9FgqZBKXxlsOPbhROj/eFQemoG2jNm6e94xY1eoPVSZ2yq83aA2apnjRn+gsl
AepViyHRLEYL28k2sQHPRYtRq20Aoo5eQ3dPAYvEGg4UHBOV5Pv1ZJfmOgvULZHHIxj06L/ZnINC
nNprsNbcCs7rP7+08e+79WHj0ySZkaCVUA4UFuHLxyvSKb8yUDzXwm2grgyycNndw/zDIHUqDXDQ
wyDSGdA3yCw1OyA3FKmU+Q9SzSzvEO3X7o57AeXJ7ph7tuTge4hh6dEOCRH4CGUBxRWBj1fQM+oJ
SAYh1G3hiVs3OtgL/F4qt0QGxwW5QFpxpbuzJ2noOwienF6bXKePPQWyogyRGqHQIQupVpEOuRw2
vBVA8VUq7OEY7gBAiyiZfWX2IBvwQMujffC3cWlFwL4Es59Rk+bg1eid7b1TNjkDglyxkmbeZ/Zs
xtPhflhekWIJPumxvK0KuK8t6bSWGbGeA+0oGqMKO0TZPw1WvWHVwoGew7Y2yA13GIzPWMvfXn/j
e33i2Y+YbVSQgPsWbsU0xHvVHMa7HwNhlZCPM5pfOgdYQkPdTQMipoBItCLdvlBaEfflG64aUNNo
ub0CnLSD5R/QDLBi7h1WUCq4jkaX179vqepFT+/Oh0UK0JCHNigWCWVuHvg6Qe3KK0T6t73ZQDHX
EgS13uBVyAMUsxLyFz/MdB4exkxG0Ck5CmP2jeFD4Av4G62tdNh0cFPyD2vdgpD58yi+RQbG5fp3
lMNhLvjXg+6Y2VkZgwv5mPF7gIz4XbpWJl7KUu7NsYffNbUMBcjBUg4ASlYm+8aV0lGG0VoVNh84
mL6Onpj8l0LLA4QrTZRzo9Bq9a3XcoNSKsuXz6+/yj1kP9s1sys/gdIrtGHxSzK4Gpg0AoIy2nSi
QhocKF7RytD3lSXFvVbvENY14e4oyRAmBP+C3HsaM5jJqIcf1AaOOv0ZAKpzckx+3R1PHPLwnako
be2mnAy1nl069zruw5p5YBjCpge/1He/c1Efqy0qB4FSQf9TQYrJwP/aromzb8QTb1P2t8RoSP8x
gN6vpYfBSSZ323668WAoqSW7yM4UiztqtBprQLS9/hb0tOZPvsX9un0YZIyjMmKn3VpiM7ROozXG
aOZaZJAT9lKVtuUuOLAfpRJvfYM34D+rvx556Wze1/xh5IRpKdEVMbJoMOqoegDVBugKMTb2wz5S
U9vXuJWlXGoA35PPh7FYgBzCdMr0gl1tsTanxpfcgSAbyhtw2bvAYNkAotXGlWR5F9DeNpK6pr63
cJffqy0PQ9MdCZUBaZrmkVIvvczuXRlo2JVcbukqv6/u45/34I8FNjByWD0ySe2vYLSaZBDW2tIt
5ef3iuXDAB1NNnE1bZBah4QobpYKSGvxAtSyDByzAnE2ldD/+GvRc7o5nu3H2fPFc6tBLFkMRytw
vbEvJ3hVoFt4YvHPqFL6PlL4vaeIMq0maqVdPdVVxJXBF/LiueZaKNHiKJUYO5JZLVGQk2trpXdm
aV6zqlANU2aRn75TrUMqijVGXUThh5QLrbQSLTnFaqV4YCwAUWQyQJcDroSb/AAI6xcs03Sg3ffc
tt+gL41Hu0quHIx7yv9suWfvExZOV3X4f7MI4Pj1iebQynB9ltHtswITuHyNNRqINmvVFcIOcv+b
AV7Z6InTa7Vhov5i0SpArjoQp1pnAg6tr4WmpeBLTifqYeflRRBmw3R5U/sRvA0erIZ8XyiU2su0
VQFj2lnCsTjk23DNA3DhI5GzN0ZE9JA8mEbMPajCCfuQsEf5wLiGXwGOpHrVF4X0EixmJYIMHxBL
K59hcaqzZE5ovTigepFyxh/iY7ygsYXnePkH2cJXCzjCPk9Uf5QHizl3FvtdvK+E4IXrjZzW4WGF
KYnM68mFxSnV5DT8jmqO0O9Pu45SgFHDCQMfEZCccm2Bp7zryXYjp/9/GDBM4HQ2qQU5I7pOf13g
xosjWOfYYEdgi5F2oO4r16XKQnTrsjLJpTHZf8ekQQYOYwZrOxyBaS7UpNL9P20NyHtDT9wD5rNE
qg/vloHfBsFKNXFp0FkY6wgGgvcVB1RV/0lxVwlEkBhm2CtTmoLGs2WcJVA1RNuFssUycpQMUU16
653gYb5lz+RHiQNyfT3M0u6Yhay+78qMj3nkH0MsoCUFg+cCXAM4n1WKJHpGlsNiOO/DleGW2jXk
LBa5EExJyBDjFVcBaPNds3OvxTbcR7h31OZSmpUz2lDGkIPfyqTN3IZXkdGo9ZuPl83rKS/0QDhp
FnOYIBxHosFm6X6h7rnFs5/5CA9QBxkN0DLzX8bOT+XOP/Kn/zjgLORIPej3ASSyHG8n/UguDDFk
DMTDbF2Sub/0O30OwPAIFf6P5+YqdXs97EJCBEXUfw/FJLw7BlDmdPbtOTvB36eQq7d436lwFP4F
x+acGrDdBCldA3GIR7mq2Odvmfl69OeHA5DofweHGhTbuNB3dyaHhq49+cW1qbiVw7FQteHuMJmH
GFN0EpSFMmwj3qDt2grAdAO6aXpjoPrqf319keaojdp0XeUr8Zudtuj/HsgJ2v1PXItT3hvaHjPC
WsIPwIHtvO/KCQp+4K4dks+ClZFZKt2efHffBbuGmkl+DSzu1HVmC9w/2A/oKsIvUAm2/S9zBfc8
t8XvHF6S7xNbY+Mfk5UtvrT4s8iUhWCzD1DvdABA0aJLsHKXPE9z4Y3w7woQTSNJTYU/y3MfLoiI
wmdfn7wb6argl1OD8XrnLPS0OGkWkzwhTYjuHvl+ghO9o8DkpDmQB0PgR7X0wtAyf+G20DeRvTd+
YuxM9Ux/V0x1iHqb6dDKssO1+vF0WJ599VnAGiUCKpkVdtoA4ui0v+Bjq8Q6Z7gyr/5llGrva4Fe
rJyaBfAQaMKzJR6CSuxzDAd+nxbgeTbqoEwBnM+rh1xmlFYDkELl7VbFUmy9lb290JbhxFmEioeK
JYQBX7axpwoaDZsTMwiUCLpKcrCRTu2mMagNfaMvxDY4ECp7LH+qjf+ZH5Eb4k3M6xynkx+1nWzh
3KK5G9ZbOeoL6y9O//9w0tmq5aFUVeMarD9iEek6YD804HYhSaJF4a+Mwi8NMwtXjVRyXkhSlBPz
gMj5UauMIrGFtge4hj8u9IOFUNySvQWlAqUmCi0EklmsUS3IbmV7rmlCowGxFCckS2OSATYrAMR1
9C0kuey3oATGtULVu6AG6/MtRzkkEKsjATATA9Wj0f9mSbh6egpkziHOBFJUMXA6xXWQ7tQl9tZG
WpeKFmyPv2J0w+IWJAAz9K4wYucB4gX0sB8+y/BSUrbLk9e0gzwZuFdj04JWRduwYzXC+D0q9pHv
KQyJpwZcRmHyi7I/F6y9Uqfg8uSkiFMwevhSOe+T1GT15FA/LAuGmEp8g5Nanmubbozkh3SVsdOy
99dBYuHJCqHef0dLGqjnscSItJb47ks1JnoNeAN5QNMqrrQ+PfC9WW3BhiPQ8CksuMvBTgRIAEgZ
0vrr3zDtjWcTnkVZsi4FLoNwtQPVD5hj407QIZto1kW6MsBCP4QTZwG377IEhgFY0lJv1UGLzBAZ
YG2234TGWj/haSrYxQa9IS7Ar7ye1ELJhhNn0ZdN4CYED2VktcagVbt+Q23Cs2f7KmXzem2AKzJs
UuP1YIvhbhZdYz/uoN4G9kVHDxducC3G6y/DGEBTllOlcKqsh7vCZw1KhG8kHMB7N5Ap5s8ApWsY
goFm2oCfHql1+ckCHBrw6KGBvrLy6xau0TlFKoHeHNsMDGoFSC62zE0wmXO7D1HbVZnkk88cqHtV
cDhwMkDrOa05A5ILf1VCGd+g3REAUtXJycqGn/b1k80mzCJ0kdYwr3TxWcThqxQvDfSqXs9y4VIX
hH8PUiBmkH9yc2Tkg+JSdomKNJVeW86qpDeoW2tJqb0eaPqlz2YwC7FJiDJk3WMGMKyEgQncjhgY
UwibeoiN2N9W/e/rcaiFQCTMAtFYE7DmzLCp0JTaZ2CVd2/eUdDiL/FjvLaf0coXWSircsIsBAGB
XRUJh5VjjWpXOrEFBQpVVKH6g2uaByAAT4pW5mVyk7/FJhCO72v39dIhnSujt2jtJpSPocsDlBZa
gIxR2PE+hVNq9jb9w3yJULxj1/HvS99uFogoyBCG3DTVTiH2eCJq4yRzoEMuAtTb3AjUm6CAFq2t
NRaXxpsFIakJINMzYDwGfQxJvkATyFljKy2UU7k5L4YViQaqvvjjNUrSww52SXJo9hqNxOr1DpyO
zpOdPue7+FlLgcqFDRjHn0z3hzsWVkdCFWSl7rAUNedUl4DN6s6bQnSrZ3ZvlvsE+iKhCrHCXbtp
N7WWqd1eNEFuskE07jaQ6n89sTte9tnMZsGCa6sOqkKIiPgqH7EO8xeOlkfXiDiZ4swxNwloKqBN
YkIRi0OhJ9aqXPZuHhjsjTZsGA20yKIGLmIA3R8yTmqwZw6vf9vSs35OdxG6EGp4HVa9ANhb5xXk
S3+CSCZOoH1tpCOtttvWSNSyXvnKSykIP4szRZmXYgF9HSe7jk70yag1tLZ0YTsa7hn9TslCt4jf
1UZwS9YSgoU36Jz9MiBRj6hpyAISN5E5fW24m9ogPPzHoMbPkpoigkmfS2MEeBfGMkworcRm3tFK
VSMHzFozNwe1VDg7/krxuCYN4bJaC16a3CzICIHQdcWUT3GMJmUXaMJAOgx6Eps+tP2Nv/KiW7hI
+VloIaPBJaQCVZGoh7RfzihxZ77egUsVAn6WzYTwMavDAK8oKA6GNw+G5CcGBpF7l7klg1E2sHVQ
m1aDLhxXowJ69tiTRB2R4gtvbXehTRg2xrtmD3piwyjhkaqNkdW83+qvHyAZUgNXRw/ZDlHrMDk4
bZbn1797KSDOMdSs53rDMEXbQkOJSPaMUKctIBYN8fQfR5ji/MPbIIGnfF7AvhLVoB8XRjsMpNo6
eJNnajvIYI0BY3Nd5/QuxN85yDkuujgSYZPmQIqm0iDmuMcb6FRbkESyxqN/dc/1DnC4/CtbOZcL
19Wc8jNwbTTwZDgVCQqbSmVO44Al+rtaQJz25pOwOyf2sEQLbXbcKuDqY0u9+2gV5VtSRVCT/6x8
oaU1m47LwxcK3YBNWQKRHdY0OY56qFUtzGd5I8WDM0eJTXLoswil1c7G7ayzh3KIAJwxy5VjuTT+
LO6QbcSSBeWhJwihxt/43MLJXGnXehJTjvlsAWehhYLot58XBOmM+37vfrVWlynxgX/rTp7ddTJl
QGEI5NdwVPjv1wu6kFZzszDj8l5PihFGhNOchJIKUkE7s2r4nx7WUNYLzxNuHm6gKuATOZYM793v
eAO1ktc/fWGx5uBtcYDWrFvi77rdCK2fSm6JnV/IUrR2cS4NMIsGOSnBYhkSw1DuRP00vYhHD2UP
RzpCJtGhbMJItWRPXNw1StRCyGenPfewt6sGngNDJJFODM+cqj8WTKF2UIvidwG0f111BMALjsfc
Lrv43CVtjq/XcWFLs9P0H4al6LGFzDfWEW37NxyYbbH6cF4gk3FzHDUBWdOkd7GE3m64QozuyqCv
x8Bf+yvar71/lxKcOeY5hhstlKVjIGMsVgMxfCN89FZk07nMF6i7QvDX3xR73J+iB6nqld23EEvZ
WSCAisfYkCRWrbbQsMjeKCM2m29h7c8vfZRZJBjcNuzJDvmNIKE2RXIKGAfsdyOs/Pqlx+ccb1wR
bdXz0TB1IodSphql7RRosAJtAguOk6sXsd5QalOvVPoXSGXcPRd52GQZjIOLCBImjkBsqW9uC1e3
JpQ9yz+6UP3SUT50AMFcGW0h4sxBxQMc5Fuywj00Pf/AJTT/00GZw35FaOmXFOEiOvMVpOGuBNwq
uCvHKZK0goa98xGfXABzmG+WtKXURQKuFzsHBo4DSyew60t6ECBNSNncMVXzPbTLYd+dKyTw+rwe
qD5AIsDkXsVNBWkswVrDoCx0Qbk7gOTho6E9I3ZSOJXbgQVJddKmjQgVPfeSbxoHvQxl0Hy9tv0d
b3ZmYxIq8j+VBTCLu71e8YUIPAcHQ1ZbrKkOL8hyOMBbBdRkOJ5osHJeOQYLh3iOC867sAoKIkMJ
RmYcYgcBFZk4uKfXP/6O1Xn2MWchoslaGITl+Otj/Bk4fr3pXUP4bIsrpLZ8lMeB64AxyFo/aqnY
MmfUDgRPQDW9x5MITIVRE49hmENF3BphPc+pAdLLSFRhmwqCxxWmwSuTnCbzbJKzBAKmHmRUTe3G
ovv+Ykq9o/WW1wsrzFUaygJmU77D52fNkvJ+EJ4NN0smeLrm4jzFcKFojZLF0b90qgSpxkJFlFPI
DNKSeIt1EJqMIGJWsDZ8xcjIyiGrClH52J6E+BI1Kp0A4G94VKDubsOYXmFGKBoKCmThCrDwGojq
+4QDglFY31jmK0GJGXzcIv94vWoLxDNuzrGtCcFlMgHfKnRGwLB6Sc5Ogg4ZIrXcdDrUay9oiqJA
xx/6X+/WfwX7CsI71+rwevyliv0co957vRB6kIVyep28Ntdm59nMDq1KldMyJ7RROP7hgbVNT5Aa
/I/JLT1Lb/hKgg/nVA6asL7cJpu0UiG5GqBFWSvEjdzUx9pwtdczXEIV3GPaQ+yCMYUk5i3uAEq/
tjqeJNv6UhjhKdhy373jWpnjm5kFHD16P4anhLv/D6jutBmfbNI51FuqOmZkAyQkgJVCBhj7yRpT
aGrKY6b4g5ZAWKgY/tuD5L7DHuZJufAHoWIkjT6j9IHWnt341ktX+v31Oi7kIfflffjz+eQNAiee
KclW0SaDs1jdnEB+gu3j6wGWLpl72fphBKgvQSGt5PChVPZttOg32J8lhntg3qckG4UwIEjhpKgA
fI1zYYfTxzI+oWD73az8hIW8e46sJji+gJB7xjo0DDNg9+pts6pdudGXii1z5HTiciHLcZiemMEv
M7fSC0nreNqxFiOptaS34ptbHPji2kFWFBBg+L6cxEFJi/esuMKBCVjzDzGETK7duAVak5yChk06
2i3KNngUQoWZgwis1RudBIdck0YPUUg2eQlJX1kq2pVdtnBR3uPIw0fK+BReVTHSxXFfe29MfRqg
TRLoDPRR1izXl94KcxA2nxMdQwUB5ZBX/8KYEHIG16iCUu0W6Y3yerctvRXu//84kYpvhKqp8VZo
hGPDsD+U/0ajXc+ZiaT0wy8soiAn62voy9yqIDk1HMSniEMFvwSey/a5tJYd3Ks8T4LEvT788Eua
VOT8eqpgktGGG0BtI/U2uxTNqRj2MDqSCb9XhHd2T0PeIQghQmaUw6hnOz43GAAYfMhgjZWaxpNQ
TY2TCf4EaYb7hP2bh7EOqb4QcqUkmEC9LolakpGyD9Aa8Q4To5A14EkgN7UqYVqx4rEaT/8lQWqg
ghBy4NtQQPmvg4ora6fBtix6tfFUqHVoNFgPYu2Q7Ofr77FQfrjnMg+LEFejxOU5OsekUp55+29r
p3ZrhMbrv75wsOd48YEdILbllojD3A9Z31xv5VAvpKX3R9XDr4aSoFckHj7dmOzRT8h8U4LMrbcq
UbVwf8zB3yMslDhYMpNOF1qcqyZvrc3YEAR3xh756eu1WXoB3o/hwySaPg4JoUWts9UhPiFHcm5R
ZmJB9FxH0VE6xCtHbuExdq/mPozDZyxM2tgIi8UALx/fBAjZt431ehZLzc05MFvKvIrELsIGwit2
T0E1Eip1SKMSs7SAStqgC6Bhx5dmegVu2a6vpRFdVlFXC2FxDtKmxbL22cxHBVeOEwVZHHtNN7Ct
BaF66q9ISmCMmq8BVizdhJU30VIDiZzlUVkU+ogd2NUxNJddozJaJ7wEm0QTVc4QdWiiiD+DI/zH
fTIHZg8DieJQiiPaQUlctKMtIEXsgTjFMqWQ79JhWHkuLRzWOR7bL7M2TERsehbWL3BBk0Pu8nqT
LAV9chryYQv2dTU5oyHoU02zjZgKBWEf+Bd3DwMbneR6jakEJXPfepLXihGdcJdROQKUyQSWq1nt
5Cyjse3vyq9ZeDGR0/8//BoXmqvcGOJZWKudVp2abbL9W2MxaVU0262/km4vbU3631Eiv8izisZn
K6nImWy+qj7T2mLcJH2klmxipVW/cgiXHrrk7A3YwT53QhlM9CkWfhuRDdyP7BBGBrYItzLIPXl+
cl+SU7B8WDY6myx6J4RdatFaZUyDeFq0pW+sCsShARpsuQGL0vDOsRG+CQfCgu3agCeFtPILFvpP
7ByQDQQQ8BrTNAE9AUWmUALgJkAeVtZisoSp/O8UWWn6lg9THMSwJUsKRbKo1IsEV7dZRWqlU2BA
1nbjr9yKC7U4dg64Lkco5go9VpIwYWR3/2Tgkdhg1kAEYlCj/Rpuamk+s8rySIyxxNAIznWlAX4C
d1+UWIJDeVxDGz1/nbBzfDXnuokXCRiAtyu4sYzHfrsGDF/607OYUbdRw8HeHlVx4Y1hr62rMxHk
GPa5v1J2f35AYdH278cuGKERiB4DDJTRnFyIW0ioUhSgZiu8u3L3Lrzz2TkUuh/TkMD7CoufaBDW
a7IvP1ZElHptJpWjYUfhgVFB9wW+HJC+14pfWlKhhhxI0OfRX8e7hVoHO8dJ0xzDjB2F3xChocwq
dbIXYgewRwF6d/CEIK+imhHXLOjUsDea+kMcTB4KD/BX0VugBvD2gdWBAxWgP69/0EK4YifTo3+O
mRt4Sd7hB41nWBFsYDurBUeDMjg4TO3W2INLSz+HSJc+TwRkhydTPbxzmVUOGzKDxDT0BEf+sxAH
mYWuvg+nOzCb0Ib1aTsTzYHYCP2F/ILRYgBrtdcTXqAhsHPYNJEKAgwmUSPgOvrQeKUe3IJ0UCSB
N1tOD5huGzLbgDnCQJVHUhFeIbOWUBZZ4ymxTUhIC2zc1F/ZkwsHa46UbvLMl9wCP4YYUqWpQXei
JzdxEKohxemvYI+eZ+isOIs8eK0mreAjxOWCOY7o2nGnwketZ+UqeJ7TsnMMcTNGkPvOMYe0ARuJ
KmQC6rg+t9YInELAk3tgDhpOi5aopemiAQfTyJ1RbjfMbrJM6jWgdVD+eL0vFsKzOItAhIRqaiJi
mBYeQ1CWlid6Aums9eUWcnN2DgtGPbVlqelxR0MZ6eCdByXeRza8kT6Sr/ad/hCgwACdHW9LKbGk
QPMiUj1oDK71uJb2wCwrCag8Tpt2mh7QLVFvQZZdguN9Hq50mRYC+Nz9IA4ZovODaXogBxc7pAOK
iA76yjFZSFrhoflvlKpGj+BrAmk+rEJgBNBdU108QxRdEzu5UUe7VoTLgBImd4zN1/thgfrJzsG7
zeiPWTa9l+kOhpR6YMKPFka1UMCEsQpaTbRZhioPhyYjOhBTsBxWRl6ACoJ2+e9k6bQmg4zGyP0P
+HZxqVLApKHprXkGu491Qgmv0A3BTKVtdInAzUfqBRuW1/NeYPKwwixaSIEnDRGY5ei6eZ8Zvuao
swqscKSzZ7rqcIuMYdvAYotXQd5JT8RxLGWoYG/DDa9nZqMAuOj/ff1bFqpg7BwV7PkS69MMIlen
pGqqt5vxWOlwJDYqe03SZ/E7z3KbkmIjEWaWlJPspA9YgUfwv3ZwFK9wM1cgl+y4OqexugvYJEBc
K8dlIWbOscB0Olaw2R0ZRwzoX6IG9lAcIDWcpz+vV27huAuzB8+Air+f8Vg4ae+DjFk5a4jNpQRG
mAWSqIMgZ8jiwZbC2w9FcJyM9/qH0VEvg13aodjCPBpOdYGRwaqHLs0Ydl02d6OdYWXpljKWORRY
KKASfMc1lxDv+YJaMGwrwD6oCBmuMkr/V5R9b60gv1BfYOew4KEaC7/k0DlpgQWWQxhEgzzwhzwI
lTzaI+pcP1DKrt47u7PhJ/X64y29SeZY4V4gSHeYtmT9kVwL0DgmJyZeZVTXqjVyE+mrtNopy3ty
ud6pVQ+PrDZnqLHoAdxoTgT0GmTB6HGzptsCYW7l7T2do2dDzOJJIw4tNQY1Wspi0pgi3Y1KFRXl
SrhaeofOAb1iwUNChMJ+9L6gAEZo7WT05Slv1Br4ZCkcz/G7cHsZ/KYpSEc4eyd0kcNL98tegUiC
TQHMvYqJS0jBwC/dwnktlgc13a565kzn9dnizbKSiA3/H6xrxCPALvVR2CeGpKUQIoh0IdRKtVg5
VgsRg59FjIrqw3hkG+CtUAwfyUoe+J3YUDIBd+3X23ohw5qDeIVQKL2BnhAArg7R7hIOej6ERmFP
6BNw0IVOULjymlzcFPNHDcyExlpA+BO6cx/Af/urEVhFgAB+492ID6L/CNZEJhcSn//B4boSF7Me
cLhpoDJgmuZWnfxpJL0XdLglq6+XbuHjzCWG2YSCB7dbMI5L+dQXH+aJEvchZEnKDr6VeSK1K99o
Kd7NYbitT7selTej4ythB1hxBCu36iN2Vfh5S4kKDWaVgbJTVshZarGj2ra3tPRVZu20LV3Hc1iu
IIpVLMA/3Wldu8s2zUDKKSSvUo0EURDqq3AuH6Elbwe9lbjW8IOw33h/k9jJE3Jl+9xxX09O3Ry6
69ZCIkGXH7qh5QU8QZnKQ7Ubb6Sg+YwT9troQjBPHHdNvovqz6FwkTSwCpV9JIHuFpnSxgVMalOF
JcHcLFIlH4RTGJsMJHKl3oPbeqElTKEkrolKB1Q0YzzJDJjUy1SyofNcS8KvDp2olIZkI6nRwaUS
/gyN/novLX7iWcITkExQ9BFWGB6yNv2bXoCusAVl0ONdaVLH7JJG8jl8Wxlt4dTP9aQDqUuptIX3
RwN/XRIKTp2Gvq/uTTo+EBv0v1DrhdYy5IXllcOyIKjGcrNQllGuSMGACnq1YH/Tl6pCJSlN97QH
gaf4rYK3OOUdWA4aP+MlDTnD58FOTyMNJvUOL4z7orhAlgRGBTgCUIblec1jgFbw5STsFei/NYOa
s5ncUikcEXpZ8DW22Q01v3IG76Hj2fabpViiENWjwHTwAHJryE2gnTKy+siZUSigEnERweCpKpxL
lGgaejBo/09E7PKs/AOVZtmLf8boq8koY/D+ivF7SqGgZXUsIZesWYfvRLhvINMM8V7p7EZw+IWf
K5QsuLDbJDjlPESWKwDAXFg5U+88Gjkkl+7ZzMhzQibII+P/hcqJkvuQWvMJmOd+9GW8bQkjlrQK
RhkD/hwUcSQm3QqSqAilxoPC22UrLdKFRh0+0r9vIyIQ4JrOQZWWRC0AFpwnykxVFGyvheUDd0es
NDUXovocTh3yA98UHDs4IgD1LBSBZQ82GF4GavZwkdrb68OxAOBi59LWATZU3HEQKG7VbgvfFEmP
fksDGFTOpA3cvZWM/uBIiUpjhI7w0VIaHK04QaaVrMtl2olQvNRPxGR9VJmtrzQVipnQ0Wh3NRRD
xJUNuRQx5ljshqJYiPTjQCEgR+k3NLE37B4utJMUUfQhKHUNIjy4MgoVqmsPjQXaGjtHYnMuX5Ne
H5IoCefA+1dHdkRzAZRFfh+85/DDzfcjdenyn6bSyWPhKoMo9+IHS/VyVWfvNCiWYLD9NLD5ZNC1
IgO97bbDoPixmqDox21Dn195sS89SebI7pAGH5pgkCJSlV14oy6FWBMIpUFmgdIq7yaBtQ/Ad3kj
i7WSyNIOnUXxMa/zPiIxJKTBTrHuWbxZHdaep0uvvDmgOxzSKkonmkILgoWB1ze943KssNV+sxeU
yaFGDk3FzbDhLtIx/W1PZayMBwoa0EYGj/HXx2OpaszOAvnAM1IWV9NhP8IY9gavISPcUhalRna7
iffJFpUPArKYyR8WP+X1oBx932FP4u//wMFFFrCOmoYafBJeWFI6ksNHTkTf8MQ+Zgxfw6Q79imZ
ioAqGqFRQDUfDHUKOM8ug0otq3SbFZ5KIwqmx8E9iIGelcc2O4ccrALTSCnQdoB1oszA9cnr+4ML
6dEgGf74bmPX3rArucQUM3TnwxzuPyGsR2gYzkQVEqASj83JS7qADWVQbka3RhWm07zY0zpoXsa+
xrig+pL1iaCkQS4lHvIjmS7RlFr0rAohd1mkrTRx4qbYdtK5ANmTIS1g2rQ6FX1Q9/aUq9W9qBD0
F648tXZhdixmX01gkVyrUJguJ97CkAUkB+L/pOw230kGO444vg1SrqTCr1dJpthXSjTShYrrJqr1
vH8nE52oUVPPxDJUYg+yCFEbyPRw8FlYtDNUvvMSH7p+QwecU9Dl+lhHWt30NpIlsbT+D0nnsds4
twThJyLAcJi2jMqSLecNYY9t5pz59Pfzf1cDDJxEntBdVV1FXNZB6MZHFBdHcjtfp6zw7Lx61pMl
bIR4T+zCXfryK1nm67Ake8UOxwYn0KGSd8NgOww8qH12atIOIyXBLlzVrMJBSaTV6PS1zsGlGX61
YayPxZX6nudhqR6y+LvuR0/gACRbwkkyi9O3csyJUV0xMZEyNvLw0M7GR29pF7uzs7AzR6P0zdLI
/k2l2n6NdVtiy9Ji1V/ZC08QNy1CnaSFpHgCJPdSTLRC2famw1Mk57wz+cpJNfxVTI6ucXgx6O9X
Nvk2UveWGF38ptfVa1Z+DMUwnfRcD5VF9+opt3aFWD+Ufi12tab3b0mCR7gtqt+tbsNt7jFO9rPh
HiXXeXzujGuS9K5EpkETrAM+ydMOU3cqerNKbknn5pHta3GYkyMdHdaqxKu/JGLRskcYmn2XENj6
kLcEZ+vfkXDU9KYxTpwcs3hfZruhOSzdtacUTvLI1cbGi7B7Whw885KZ8HAPt1aWbsI5bHilFC6Y
vA/pSYwneXVH8UC0TiF2NKIYwFnS47Sckh5JixHqnQuAbfok+WpulL/I25mwg3JGJdnJXqc4kbQe
C7k9R5iGlPAoWKHdrC15tAlsXBlIqZvLnN8b1q35tspEjLXkW951azzV3U/Z/izsOdGR7qB+NguL
RJse+yEJrVy8QtcxIWbSkkiLl4oMuZ+c4F89unTpbsIeV5qnSty26Kme1XpvVvIVs5Fr0SnnTu38
lpSv/TrEr6NiBbEBnrg95sqlZLBtmT+2vD7yMdYZblLCuKd/idrNnezhuMox+mv7MGuRvR8q9a6t
4pFMW+3JiuZ+VxKFKyWepC3FUc8AJdi8TVmRnFNhZMXSEBBYHV5PpG3XsiuKV61NvGXNnnDfnlfe
eUI0bWsGdXuZto2oeVPem5pfTqW/5CRedEG5bK9Ty4A6UW+TLVGLOkt8Gd+L1eChltdpJkNXwk8q
mYDKU+TlZHRIMUTW4EssFb1IA9ozhkZJNJmfFiULOnPzal1za7PnJcntXmm9SvXlv1kvXF/qUyVV
McbcZ8n0JlAVGVNtn/ge7+/nCFIhl1OlYxKt2mGW6nbQyn290xIU7bbRvLeNuDXqGp3K+D7P17H9
GbLOIXl4WMO8fbJ460YKWjR4zB2wO0qjds1RdnvtaEi71KoirxovG97kVtqepKTYl4D9sZyXbpfa
TxHhwt7EbahJxl0deiy0pfzAA57DtjiDPNmxPw5OdzI52a4y0LV5mwbsnZlcSooHeXKk4gNlvmXf
ib6Qpy/DjnRHQq7xUdihvO6IgGDaODPcoXCVL76z3fYZMeYkQ1h/aecKUkYIAc2ZyKQy0stMkEx9
kjcnLh9r5ZbieVX5Aw1M3AaWchyiB2n7TUpG9Kp/Sol9B+ENJi7s+Rg/T12yk7JibyTF85C1OK3n
tRr25SGB6Gj7MrSmxAw0pvB0mwTgxQh77qtRUwkfIOB97BY3x4YWW06dK03nFPyzcjzG2hMnebqS
a7NiWfShQyXE+tGmvxLVjAWF2bi6vkvkbXCruuE3xAOR8ZWZfin3Lg0W3Y8KZv0MV/2jZ9FblqFm
miHDYBjcLqarGKnD4vHjXrhSjQIlZQ4pvs266m3m4EgWUYrmuScpxoo5RLd9+VtseLsw9vHYkN2W
Y+69H4zcHWoy6rJqfhf9eF0G3NIxJAf6WP2qOBEll6vYlZFkN/mjcmg0X0r8VoMzxtVm4PdatpvM
6cCIBU/tM80vPU7dOW3RzAzmudr2Wk4vKX40GacB4a31JZOfy01yapCA4WAavtJDsXTPWEeFen+K
hRcnzAW244NeX5rJ77HsEgABBKOW5BMN9+1hQuCTDY+MYlZRR3Je5ePSbZn+mJL2IJ7XlfOoWgKD
0fNeHd1hXQis9kb5w8q+TZLsBtqYIP0ZLQ4JJmlrzikEL4hmMYhX9rWtuaoaKIpvd09d/KzXB+3v
qHCM6VxXR9iouLwYq9/h+wtCLZzadJuGc+5dWu7l9lTTtIjRm6K9ykzbGFbDzib5E4zvbYuP8I+C
zbEln8QgBZZqn2yjPVPlkds7g+SbyuCPbck5lK2PzarvY95oE8tXQRdaNOlwysidqboOOgp6zhXt
5tvbcsgwH/FjueeKWfMr+exOpSR+Zhif1kfS+Wm1sWgzVzPUXdwXR6yoDtPfwwfRteY8GEkIbTec
3utg4qBveBcgN8OyHPDtcJV29Kr1UsDST6156wbXHg5FMnjq0obrOFVu27UnHRzAIElbaO21HU6q
dI+04tirn0QrV2vEdP4w3bRUujFy4rYYhOIy+TSaYErSwZCIP22xmFxmxRGLm1nZeV5ajeOpMsjo
rLvjqJq1a28rlZWyU+O30QQyGoVJUSX3FHsUZYlqBmu5lF/bxIWfmZqXlQHiZXzi7ToUsRGsYsSF
qffGTXNG0H9AS/lsNuzffM8lYAqGyOvtIFYrUCvaStUIk3a+LvMbfLHTit6V8Q7sytlTyWBca+Em
+skudHTZ1Xq0t5Z4YixFuNhS497MfcBgJfmRpMmCBdhSSXyynLxVkRlK0acMZADa5mz2wTYfSDkN
7Vgl+PRvMTMIFFXCsR66LtTL6NDY1u+qxZo3ZdKtrPZRI38qGUFCKa9an9pQbWaeGMj88wDttIXW
HSG5rluObR4RfLdUIVv3sa5LaHfYPE0vpf2hyi/D9iJWyjq/KR424gCUIVgJUsFqOtoneFZSCriq
kT3OqvYzMd/lykQB4vs2okorr23anOvJVh2tkvZGw4qVup05BWodymX2T5itn9gDFrp/tGK9ER5P
OGtXGf5cGJnD9PxC4E98bKtyPs1GT6pbNST7ZF0OE8kqDsO8j1OtnI1hTXaaPL3X3OE7Zi/tsO4+
lS3zq8z+WRYyVuvMnYyXzKB8R7IPzp7eiHYnlFMpv/KMxmQqSW+bcXyZWq8vkG+t44Fqdt9G0rFS
sl3SRCExoy/Y9x2FkMJ1psSZqvRXs4meiQlL0wm1N60PeTUp0lh2BvnknJaoJOrqwuV81FAX991p
yz5S+13WOSouZm4nTs6GryZCPTHtz/0GkKnXe19qOUqmBZsd6O5jvy3EOzOK5aT2mJyWwdp1kXZt
zO6kQ7rFTXncFpsRNpqBLgqKOPNqpeLxNfJODDVE+baelrgM0i119fVVFsZHs9CmKdWxVNhQIK6Z
/pP17wkV0lA2JMYzCeC3uu5vY39V08GVtSBRv3q4Xkur7pLy2GCe0s3PZKKeSlHcliFm0sDiJxEM
ehn5DWq/EmNSrBRt2mvf1e+rZu/qPn+pkvlFBZ9Z1Fs7npYq+SEZhPBGorsIeZrWiHsR/qaUGKZz
ouYpJtpRYQXeBwKG2Au5nzcXTti69tX+mENCK8Fqh2Vxt2kHqDX+9q5oDoOt7pSK8C1u/3ZmlZAg
/mSO7b5NOXZb3VsllKHK5yw/Gas3ZkwOCeVHLcY3ff5mEXr0Y5wfblSWfpdkXpQvXtT+M0zixrWf
evI3sz2tFHL9nJ4UTXak4cewJEchlbp61qyHMvVKExduoO4aG4oFLFWr3jU9u9mRQqSHlO9Xxkla
Y+WMg0Kda0813rakOKxW/dymqAf6cqfKbiljaM0QTaF7pn0wqRO1f1nscbYO+YcweUhuyhhGxpMb
d03qi/QpYrq2eks0z8LAQ5ZOlrwrvyAYO92NiS2t3mftTbf2VAnbEuY9SIZySGeyPfrkYNqB3nJT
06Yc9WW8bbN1jjHMYN5I7itPgu4dBkpaDFMnw51wsxpyPFOpiYbvZSMDlrgL7S1awwzf+I5x8bSM
fTW7iPbTYHzJmjKS/WjtpkA2zjnILSaYBGYNedCaB6O+cHp23DBTdtKY1ZQfVIwlF/ZPM3iWTBAJ
YXvC8mzrI8ZSpyMZW93rcJDR5/qcIExo//yHSzUwt5eFkb6+cAdAJ1IAlH3DhmovkRbo0dmyCYxy
6XQaKr5B8kbzMmglZ9GxGHC73eyLRRUs8tZX8IMCEB673FPykSQpjmyq7L6M9zEdl2bnfky3oOZs
axlO7XGtAH0Hr1njM0Z3YT/QUSzDQRqSwFbwzEz/gISUmNTWj4efiFjMtFiDdqo542on7cIpDju9
wAnyuRN47ISl4ptFxIfojlkRe3WmURunniEv17k293oM3y60bznGjKrsdlztN2kWgVQEEQ6Ly1vE
/EZXFftV9jXjUJe/JkfPUtF2+ApwaZTtVZSVjsXYNkzOfmw/TLGfENfX62ff3ARTH5UDvzQQ/8UJ
UDhU3/nkF6tT/RBh5LS18VL2ezW5DNIb6d6hNBNSYWESgJkcT98aPIJILfusFFRG0dHmqp1qhtSy
pgYnq/X0+88akm7ZNMeHpJ7nd72Vl3cRtT1QpTWKgyTVgTYvYVYNPvhE6yZJHhikQ0cDna/KyHdW
/1rstbjqMGSfxaHolsMcp6Fqk4lkbLdNUZmYyoNhnfaV0n1vhpGeKYGfbDmudkhNXBybngateWzL
+TeOadwEdgpRlJjhkFSPjcX8VGTZj/JqG85iJHQva0QMq/RQq6vbE0fN5/LkdfyyiikJ40j5lSzF
r8foe50f8/ay9W7zobX/4AhHRj/oeUZPK9zin4HBWDZ1/jr+FXDmcKxfJZWcCtzosKizwj+yxaIj
E+cmZcDPNyXSyzxldtbKV5ZgqD/rlL/eEcqT6J2icRPxN56wZ8eK2k+Lg6UEeh+7UReQKQTEsJZv
+FNSCFZIfr1BPiogdk1LGPyezGPbvpU149K/xpdyFS/au7QGhHsroTJ6iuE1fVCk9zE7j3rvwhzr
t4HLWo89wAomWfHFTpIwry8d/1vw8RbQNqcvzmO2r7DenNwqC1scL+2rloUG4dmIiivTb4kZoguO
DxKFTv1sYCoVPU6t6o+lM+X/UiOIUJ0re3HWUCLWG26LX2aWO0UE5fnSMrXW7zLtWJbNPjNCQuAZ
dZ2Hr2T01HQfZT9S8hltT/Hwb8q3faMEHW5UjUfrVwETxh0mwQ6Rqn3r2821NjeOU+RsMRhYfqCQ
25o6yKxPe8ouhY6nsMGXsT10gg4aAl9F5S4ZSyPf53etielAH9vM5y5ZM0+tsMDKkjNq4rDtk5Ow
TsZVb05MkVsY6SCbaTz7nzS1dNl+bL6UIBPVtZ/2ykYifA5Vj21Ya9CHH7vsQJkgMbYvk3PAUKX9
XNr7Rn9LFAYQi/nREP9MDHozACZC6mcOs+pNdIQTSoYv2lNZeYn83avY/VZfNvq58reZbjrsv8Zs
ee1j9KnoABxntXwHZxqSa9TsW/1e5edOP9VMzyMBL5meR9wkSz6X3trtFXVPQbDV31XkF+SWF6Vn
AtoNPnaojgpWlS3D3xgijvDJZHjJL1dSREbcIp6rXnDMBqME0EKI7nimHGmYMvtHjee1zU7Bku21
rB3ri0ulf6l/9DaI26fC2Atm8sm5J+FjYLIDS+NBs6drVNYPRHA6WsPDJKhefrSjkATGxHrms5j1
Q3UXyUu8XPEalrbnTqOySVI3S6tLM9DH01QbSYmUaQwNmQ+3naPXStoYmSa8Rd8LvOLyBuTmWNhF
aFYZOx6LQNtTkpt0EHhIVziHn8q2fjG4JQuKMDWhmS1e9PoWr05dPkQDS/5s0M5UgjeAJFAW2D8T
HLm6sXVb87u9bZR9Z5j1qbsiV3NM87TWt0p7bqOLTkFbw4IVgRZ5k7ori2PKnPWoAR7mAbhVVu37
x5pzEHPmXmXJ0tfcmyowjY9xO5QSGG/YfvT5bmbw1/zUyH6TuTQZG1w++FxmEs4yMWfKv0rsADed
oj7oaYAJCzHothmMP+wyyfYHsYMBnalAtltqPjfVz1h8Gm3/AN6OCkHrT83gipx398bfWmXvi9Y5
bQdlaD4iFrV5fb0t7xKwiKZ+WMr3Nb1sOITEb30VO6X2kEVhRT8eO6b9LBYP2M2+ZB04mBZq1R51
lmtyUk00YoBABRns5qvSHg1kR3lynChlOUcMt+tZ76eMe380aOcVzpRN8oCGKCm6ak8FRLOcsh9J
1WMtRAsT1Q7O7KBeNoNsdhBx18Wfov43F2995wpmijChsa9VXblY9BpgJcqxr8FRjCsihqkirS80
sxu9U6VybRqFY2ovFmVF5NabK6OI7R9avCRLLo/fXL9p9a0sXCMOY+1btwtPN57y2C2yfdKFo9hB
cnANT6Y7E+fQPOMbnBXYlknntbr3hEE3lzG7Jf2rXgHgHntp9idmBrLiY7H3mvxLRddKsWtQpajU
Mckx3xhhyz1pQYPjti2pGE7Fmqd6kalHnKSz9nMk7kMdw5/w+TBqId9Md/rvud6xU5rEy7rQynZd
R/Hy1BMM18c/kXE0osOGCDbxzCKcvtuMUg0HJ8b0dT95WQiSXTy1vzI3TC3Y0+CpTzaI+0kjx9ei
RQFcktnLKVdgaICSSNm+jQuv6F5ygzjvEsLjmI0UjeZe6j83y3SN9FDid0gMvGzuKiTOJG2oXKeh
eckXX6gv24+Wvqpkgks0v68RY/Kcy0blyiVvn2BEL648kxOrPCMlkfTvHrj1aRUW2LZTYhrfcY4W
JLsOgcTAJHGdMALL9yL84Ygb+aogAQJefOIGMiMc7NSdavzLl7fuVnOxJLsU3xbKtOjHKF5nlMBA
WQVHrXC1IfLQ6EwG5TmwI/iHM/f7FbWkbr7H2rkXOObkwZzwkJZndT6yEooWjNDVGMdrPbu/yAPS
TsBeTxWvKeCDeZsWD/cnjT5SeZHguwVIstQa3rQAiSHGMB2z/amjy4yttL0X7wZ4TkLZvFuta01g
5OgYFr4DL7NUe+genW39/sMD35H9mvJJXh4WJEW0/k0drr3fZIE8u7XkRb3fD3tsq+X0w5r2eVZ5
ywwTJo8P2hQ5m2mFcYzPfP9QLeww2k+dZANUeteseYwnv2t27XzonltCWXGY/6X3jJBCitcYtaLl
R/cRQfm7+TvmXqK4tYxD/U61HaZ8rHk3HQb4g9FXuaN/tOyg/JQC537MBONI+GP8YQ1vi/IgnjRs
CNTpoX/T1rDmL9L8bd2AKh+rWNlRgxDF6dLFR+nHpsmuhmQL8wS9MvdcyeAydAs8hzD/g+w4eq+x
/qmknJT+UB4B6231J4m9ov9KixCklYhna3lWpGPfefmyi+SQhs/4Fbnpdu+Z+G7GT0BeMo+d7EOl
pL7nlcUia/40DVodliDvxSVa2n1nnOGxHQLnBbeuNILCBo0GPrjcde1zxAHAepB/6/qRVqIwdiKu
nXY56jXX9ELfujfzf63yremPf/g/RlCcbGp5+w9Y+ltywslOabLDOsZ29XoHP4CKSwYYSrYvI9vL
RBrKzwWvfOabNwak8zt4swPXakZ3+Q5v0hNyaCxhuzzrxT1jTSUNZuJY1c6PYj80l0YLzdWLlgC0
BEEYYQCYcJeoG+ll2F34G4WdvG+VgPVmLh8j10J8GnTfjNwxDqOm8ojoref7lmB5cLTbO1Dx/G+M
W7d+E+LOa5d7r8Cp3AinLgCqnhl5+NqMYxYRa2CAJYxuS1Ejtby19UWHnklfeulnI8CehWOu8B7H
vyAC8adjc+24dLXGt5XaG8tv3B7M2M9uW/eqCfAVhZsQ6/03vOKkfEcV3az+hF5K4vonfh4JAEF9
3RdxwrZ+LPQwy3eF4trUrkTkWLiLDaFlcUYHBa0vpxC531K5y8eQrWmUAQi3RIohcFIRyPZL8rkO
dOol3JTqTslONy8KMj/1PLQ7W/0385/bfjL3Te5U0mvUPDeflRodouwZ5uSv6bFHRPodNl/9W38W
QPrdorla8dAZR2XiMlcYW362o9clQRRSu7wEajWFQnvTvQxKjJO4p3I2YMgnR57+DJBSL6/RdvOv
vVFRNU9iKY+LQdMmgpm1lTOG6khPBsMO5Y/QlPdaYfa2AMtbIDKYrupUjZvjuFbeYDRn8//XO4kN
NQlQ6zy7CSlNdf0pyD9gcsV4MFv1TQKAcCR9/OOw69LtO1h7riEL5Fkvc1Ai0mri/qnT2kO/Jnu1
ql1jbHZdE/3KWfNhT9aXpKZhC7Xs5Ebqin5n5HlQzsI3LV81Ji4Wp4oDQTd7Q8iEgNSxFK9OvtXk
S0WNoB4jK6QFJ0W30/ZKc/yD4RJPNn6h7MtvYtR3qYbpNjN79bW9j23sj+vvOGkeCpSeiwvMeSf4
ybLmK5s2hsvQJi72bcGk+50SbFZQQbXoY/q7GAcV6mSxxvdK+DTjbe8Kaz7nLR7Mw3RcBzZxCSam
Ml4DSK2ml/rR7t9jXQ6yGVu3Ng9iM38AAgjy8S++S32cpr/GHqB2IdG46f7qZBl7f66gpVv8uOV4
bbYzmFq0Te+KdU+17KGO9hlfrevSo5DueIt2OdcERve3JDlzb85rsNnUWCf9N55/ZpTWMQiAQ4GP
BYXpKeI4I13UcMuKcdRyOWr/il6Y4eEPfVgBvofbHO+q6bCCxEJWQSVo8YNdwV/A8+x15bgZQO6q
3+ScgtuhXoGJ9tsGG3fmFk5H1zICsdwr/LY7JzL8mgHNiBSTcJL7fb1e6m8TzVVuTjfAZVCKabpJ
40F63IYTcRbMUE7mu27FPF2vUMPS3NlNjLbhx8Aqpb6q90XblznefXtC7pycfG5OvWkMaLhF9yTs
R9Qu2EkjJ5DUu8rSp07mHc3CW+JjRpUhUyDg12JhpQZhFGMkVTnzxBcCXvdfhfk+zjtT3a84FRHX
tXxPaAJLCLzrxFkuRqq10s+hiaMFv3Et2fXTtcxebOO8zpcclhWgVz+IAb0d4G7rdbDObVCMKWj/
G9Y4sCd3ijxKFAV/xudpvbbKffi1v4vUcMbUN6J/zQKAlab3xRjfFW6GlW8ek9e6+SxQgtnzcfov
93dOA0hRbfAkxruGybVO7aRQSrznVI+UkUUAfqctjr2zSaqKrkUeFtXdnk7d5EvFVYZbHvMjwcWW
Zr2uby2o549Mrw3uGTbfdfSjW25u0/SjVc5ll+cu65dt8XSe9+LinGu4q6BwdauXdCYtSSn9JH1v
2rP8ZfE1Y+4v5XdUv4w4uor8RgsICQl7JMR5qzNvENyfTAz2yiGu+6Po4ABxJIJiLOX9NtFJgBwD
9QXs5YHa6WwUL/kGnY6cZUQcUPSB4PEWr1jfLGI9ttRxquHZw2lTrkXrLjOmzyFGG4E4RuZfdrfw
1/Z9keH5XaH9rH9yChQ1tk/3oSFbaSk2/vqbXKWwQEVSuDWIHyUDSh+bQd/svX9SaE0ad9B2y+Zr
j/Zt6l7a18x2WQ+AoIAVSgy5Jf0W1QeuZE0Z2O8Vhaby1gGzxNlOrmxvrZwYhWzpaabTJLKn3tIK
Otz7q93e1zWIoh2TQLL11RIkfgU9Z8Qapuhqcx3UCg99DsVwaEY6GpvsD/XYjl+M5J5MPL/FFkjQ
mNtXNKGWqJ7md+nPCWY4Sag0uoZAzSFIOTTk/UKrVG8Y/Z1jDVXs3z0Dq6A2fjSet/iSr+9t+hYn
vi1/yFB0qXg1cjvUT4vsLwbc47EAgbehfwjukFPj2Vbkr7GUjnHLTRNh9Phige1LzZuRccx6yfip
YII+fWKZn+QevUaFytA6rToWVwYvB6G++FmiQ5lJoQx/nUR7eeYBZfdxagO7zMPWhMOBuNuuDVq6
GAIUIfZ0aiLOidgz2NpN/S9LLinIdBy7HSKSuNtZXemupLPRMCTdly49aeWMOGhGk8+4JzskNine
kT5WSZBtFTUEuLbBLdUavpnP/qqjxyligActvw7F7DSKeR5h9PF3llxNfRjjOxGTcN2xjUDKod6e
zI72Pn9MGhwBpkLv0ECBmKjNLjcIt7HowssiSOgVYZ5BTIZXq/m0lJB1STMOpCjN567+LGzWRArg
QnVqJfVFsVS3sh6k3vt71NODGK4lvzAuPvlpZoaM0XooxHfU4Jb9msnI8xUacPVJIj8+0YNlG7A5
otmlTo5QhXNUlDvlVwW0t5MAZKRdN+SQkSq8yniVyFu3jw1H4fZZ2199HP99y5H1n6GKMWLahLMw
qbtTVxWP85Kg/CrfubItBTjRNJwJiXZp5h+9AYRaLHjavIKDMKaDgAxi4E3uT1Xy28PDr3S70+8m
eu8/ocp10y8j1HpMj9ZyJsqW9VZTEqXd21TkB81Ck5VkB5U/PLbMI7GYx3JR7iOeBPOhEk9RfhNo
GePoRe7n3tts5ToOU+R36l+1Wb8nRRaWR2l5txXwa4Ru7shHGV9S+1FVp2ApDv0GTxU9VDGIkvYw
xIdahTl8VKSdbvmbHXnG9NPVfgK7Yph7UbpUu3q1T6XnVJ2otP8Z9ZcAYkqHvS6gW5ysI3GyAnnP
cYQtH4d5uGSl+lgIsGriy5LyoGOjWP4THXKJYZVhnYmzr7bPueciTew7NtbsuaX7Mpb0WbLh2ptN
Dyplgn9C+ah19b4d2eHDqHOumf/GAaSEG1iZJWs35tZnlKwHcvqe4vGwqM8msuKaEYK0fdWl+KEH
1O5oMFJTms4p7D5wmiW7VQqxm1O0BLomJ0Gj6o+mEad3TSAQamNq+mqr98KO77VJeI9AOFr/U+Pc
V3VtL7WoGcvtdZP/ICCOnFgmdV29FAlMLkIoEf0pA+kbhd29ljZRepI1HcQ8MQuAr5ojKnU32knk
tpmZu6PcTmEyiK+4M+MAJhTVwpqcrQgBidAmskMVqvvqGknBUOyEYjPf5jF3MGvzi8T9Hum3dXqi
/eyyo20xO9GmXoUiqfrSDeGZBCFsjt7RTuWY6VtMwrhd/JtKjxohRTShjMrY2vxARBMknIKwIVeY
MVsGjZjAtn4sLOnYKtLsWpLm6/hyqGxU27OG+6innlLtVu1Tt+C/1LAYWA3qZ7fQ4peoKZoKrgTO
0voj6HAhrjXXxMhoa9pLlzSvhqHcY+7NeFB9xOzikCn6dcJ4E5hgpYq1gLDIdKcM3qUGXIH2LhI8
KpNk2nd9eZrmUcBqRbBdGAwnVti2Mi+TgTnXtMrIjaReOF0rFD+Jed6mDU0yqtnqQfCc+6q7lart
Wpwi0tJctP7Dzgg5x2ikncaaBCfdW2x0qLrWfOvSyazLfRqPzMaNKfh+GcrRVZ+CjBQUm7EsjUjq
VbpqFoa2OAVUl0yjcHapIk1lRwiFxm2xxGfmlFKqzrV8Xo2D1AWqfaj1MF7uk3UUpJkyHsBuG5rh
gWUdBwOBHdBZYgOrzyTwSA0NmII0S/GzRQP3V8xnRtW55itMmtLto1+6A/gK3Wg9uGX31JCaEdPd
XKG3JfMokkdD93usJnrPTsGZIHpTbpaRzqLYdnQANgNSjLRalj8y0aD5yB+CGgPbcTU9LebjNvu4
tfbjmgQjCoRRpbFsX5LZb8dx1xbavhWDgHujZMrQHCJ65vx9aR9r4NTR+mf+j7PzWI5cOdbwEyEC
HoVtA+3Zjk0z5AZBC+89nv5+mLsZUcNhhFZSHB0RDVNVmb9L9m2K36Z7SRqbwBrtqajeAc68Kjs2
fnhU8k2i9jeT/aELwO6UDqVSd6NRr0aT51BIWxG8ajpDWyQX+xlpUbtEqQvHzuQX2V4z8tGtCuQv
duW9VFnJAJ3IQ0SCGm9QdFfKzZfQUiYqHwYD1u1jo8gbNQquoxc7XimYdqc7hheihMgldLhdPa7r
yiLuc8hb+72rCnnZyqNwJcUPl4rhfSg5elQWtdbWDJQsGmTDkcy8hdTQcv4H6IOg4CSfUhlJZ81E
MMu390iwNRcGkNVRt+kqjqJNW9r7YBhg8hh+g4qph5DPBx9srDAGJ6jzFVBbnutIzjrgG9Fl0T4a
SnCp4FxiaiuBR9o4O0iQcVqnbCaUiEObP/WKvQpFfEKee4zD6OLNBkUN3KmlvJ/wraSobkzTlJdy
m7Urs5gVYsfB2Mt6JG4npJ15b9qrbBbtonN3+oCYfC/Ymt1iEunGRupvUFDpdCcR3qQclYJ2bVjy
JfSSl1aUbI28NLuXbnrWy41K36khJ6tQ2gSUJ3j0JNc3b2v1OFg2tU7hMtnaU42F2vATP+uC6D/P
vIlRIFQUyplFlW6+xFJJByOZ7pA+ZkV8r4jRPI3Q3GAJCa35rN5WYs1NupNVnM3gQapAqXdyls8L
LgvJnUzN18LkQ9N+oWlZtTF2NBkFcaCVnwVS/tjpxK/Q99daCFlRgsLFsm47YyO2jA1i8tJnTSZM
PVDj2FckHFV36rL32HsNOuBOlrAYPxAZ9FTYaYQfvwGlGGVlWZmrqV3VuCPkc6evLe/iKUfNa4Jz
jHNTQ4V4NYbpPSy6fhfVDyJZN4n5YaQhY1a6tYFcjFl+K5TyuXYye+YGdAnEitsUTtzchabqmOTD
Wr2ToMaNtWbTzMo78q7Rhgw2ml+xDJsEiOGcl4cxQPCEelWoKSx/6ppBtTEDlNhL4u2skUkOfF2L
nnCpuajN4CdkmD1pYycS5slfHL7ITpBwVahAZLru4jkk2S9V2F71ZZX1x6nfht5eFafaiByfLSbu
HrrqFtIJarlPIVJXdgbyhujUxpbrSIqx6mSONRiaoIufOyk4xVTjerUfpOe2t1ds2pdQL1dSf69r
OtGrPd4Ezc1iybgY1Hppgpyhq9lpk4tvCmPTVBMZIJT/y9xr4U2VC3+/UwMHERMFMos2j5ubkE4s
TaeDr5DUDU6hAQI1XQStOp5EYs4qJmWdypskf5lGEj8G3akm1VGUp8bLd/aQcB+4YOMXy0I7xf+x
nuFAeEjlM20RwKr1wgKTb/Bq5FoSuoDh02hiOQXpSKadzfxqdXLTIoAgIcg7FX6ProC2N5I+UmGi
IEXdiNA+jNaBvyrIh8kBsONw0xWjoL/blqI7D/KIu6Wrw4JQVQjtLIG41hvaz5JAFLMewRy0Vdd9
BqUlblEGlIsuyNpzG4Dos+0P8Fp+oIyuLOPzsAGqohu5jUqnK/QHCxkKBo/cNM5Fpq1DfC67Clcy
xhUp24iUcY4ShXc7ChbshIhyUL3AnROdfhUFub/j9BhPnYR4Y6M0csYBCDpShc1a9Q8Dk5wKSxeL
Uo1OmbRMEIi0OQFzmka7aEkwC7LA9ZhUG7WTkLQOYIAUYpdW8q9+l7jjoImbZhhfBgncUDPkyhUq
6uHcsm9LhdFp9nAL4hpXj9XcKdeq/5nbpMyHylmjENWLPnZy2zqrNaxyclK9O1TqyTKOnksGjgyP
bcWhWZRXT1w0AqzRE7YykwTEwxC/eTRfVfkY9E8Km1sg7hrzcTBAdZV7GdAwmhVBj5EOWaxxHZfP
5mj3eAe8oCxvrBGSyTMSZWOFgfri4VZNIU79CU4u9zzXpriSu5U2N3ctxLk3lTZIqrXtq1h/aaZy
2aslhmbvbgi7jeZZbhoPyp0s3r1WcjgWjDIMH5BIMZfBRJBRaYWFIriXXivZx4ESvdR1+uFPASjZ
YzHV2zLyHiTgBbm9Cwcg2cBEcFMbSbwJrEFl+aDqzWU35fNbsA8Jw1IwAvg3urlJ5LcxYMig0NAV
a29pKA6AF+0kZOhkahNsOUjf2MeNnA3TWmfZp5aZEIwNkUSD0u7lIVAIC37L+0ezxScEJq/rNudd
vK7HdGOC4vntS05Kehvc4cRC7o4KseNxsz30922PNFSXM7qVyDVAVNQJdsjSw01DGQ2CDjbVz3cT
VausvEDLJnTytniqLfnWz+zntEgpoMEvzTGV0BbM4Q6IHtdpWj00JuUdgFtkdgcCiSNphW7cb4a1
hSEKBbMOISLcqqLbqaJZps6IjEUgQW9AaKcaqhfDRP5dRIb3C+CXDaz8MNXitePNouNQAqSjhO3F
Z4KMgUmkW6k9CsbSODX9hTuWj+Q6ombRfCftQTlJS26xdSkt+yTNXJobl5T/VOJp2XTNtpURgUxi
z5TTBbbiQUHUUgknacJ16I3MMQaekR5HnzdWKofCugGCPFQdwLcwz4qfb5BPp35f/RqYI5u1Of4h
1GokPFsN/z2D/aBZHqc18UzbumJhGUQbFp+9B5CXD/avNq6gngO6bgmHc2rq4DJ6scKcMJBxekTW
Xm7rxBabyS6BXwP9JotA+6iFZNfP7fKgtSjNhFIhNpZ3nkoxHNVuFBl0dT5fYS131KU4UWoDbXpg
wxbq3sXsTQAkyzhKlrhaceko3jEfqxuTil4TwaoWgMXCYRvbxzb1CgSYXz+WMeKUftjkunZiKCDU
3T085IjHYt33H2pp7dPIXuqCNwz/xfXuQHertN/4XbkN+VlKjYa/u8+VfmVEz2z8mzFP96Ftbbx6
TXMctAfj3kOzUxTM9ka1UueK44HtTlbnIMPeBd6TV7E78qEgrgnC6abwjVUDu60PA1CsuC+IiMt7
ptKYZxOpN3ZrqGfZKacPHaVW47XbMnu2mcVE/MNcOfVo47J3u32U9GtrvaMDC8IXX4ZIQcfWuqH0
0pPTrZs2twqiUTE6Ih7dvugwkUWox+HcgPhj/axFT15/pjzNGzCsglWM6EKyVnIjXdW82tiBtqqI
j3fGmYvRBn9Ll77WBAr4Md900mNfxmuTJFs73KvDQ4EZSe2Y66bLjgjrmeYwlaRykk4CjJwXfc/G
HhHY0r7ZRh9sdNXbxob1HDDftiuT9WDpjBXH8JZhvEkR5KmxicoMYYKp7EPqIB3zplf7h7q79n24
Lkasf2ax07AQYApcEqg4++BbnScldZCdyK4sfUGP3GGfz0HLaJN8Y9jFqD0MULo0uFbmqxReZdPF
X4R87WlUX9XizYKXV0pSXdunPJvwgEb92zjkeOuL7EnJo3MREmJba81ZGaz7YJLJL0gnp7DHvZTs
C5uIuZrpdmKrgIpFdJXzc/ADfqaFBbHiPWFokf3gHVES5/Ee7Ji1xe6ZW/Haz5Gfx1CZh7Y4B96V
ZibIIYX3qT/bJldlGy0bI3ozAE776yjdU++HpXfuDKirgQAA2e8RW3sN/QaQPP3/ronRgRt9f5GR
pE4obe2x2zQ0J0KEyUIV2VEtR3cy0t0YGOot87LQxGoNnsmwGZaiRYGrKD57d6KsC2N8U4X1mqkv
VnKeROsklYTARa2RZKW2fxTG8IKCPY/tZechIvcGGVQ5n6uj3EvvlQo0nxbY9aOm5bvIZiZ8Tneg
shmKkV6X2A0tg8oa6YkL39rIYqVUDFkMUZdmR+blrBq1cixWM9n4utD2cQq53AhvN8TaVY+CVWxo
rm8PGDHWRbRWJJSlSNtb3VWrdRYdJeHdYoZowre+ty7++Mvw37H6QuXThZqG5KrBrWJcIkk71+Ds
lVUcpUF2TF2sclM2b60hRgkVWNqKJo4Ap7RfYUV8DntcVz0JbamI9BfLi0mb7UqGgSb9/5frUoKo
VIlpT0QpQZyVWIHblvdkDKspQHOEYXLIHoV4Qfk3aW8FZIGG5KFzB4kahg2leBDmdEfPtDU5dTIF
bsT25WOHCUpqXocpPlrJfixhOvzcDbMEa4WFaGjcxMO4DoR/lNAalEN0MKJip/oGHpnBWLWFqrr4
f5aJUYI6ybvSAzUIi+ChiuUl+b08AnwnIYrhvF41aX/0a8/xoVfyaUSXP0WuJiw3yXs0dHWpvBST
bQZAK0S8So+1VTmtzY66YYIDwPVWRdzWMw3AxK3mJj4g7Unrn9h4W+VRjFvd46U52Cwp9m+ngPgW
VOu3FNiFf+X70O0Lem5Rb21aZk/cFZkJG3OdzNWQ3zRUEkoJaKA36154V9ZXJhOnJ33kiOS1IXYq
vWWVJAXCRLtAKhUVkqtoonFCv+YBK1m6S+qeLDpA3ihyKzp3P3RL+Jqy73dWYd4yfKtwayO/1PV1
DNaa5uqhti9AiBXtvilzSmifRmCZJ562KEssaflKhnXVxOAkc/oS3YqWnaKhxTj+iKVta8vZ2ldi
dT0p09tg3vbUZsV0tqX3dHiEDqdFnx2hDMUhmNcQk+Pl0Qq6NhkNdJtiV6J8EPVGDpTXri4QGae7
ASBGzXaie/e1Cfl5+GapCVi4xNlnkwv20OThYSAEnIF04jWYaNY8bdrrMPgTtUQ7nPC7gKKMy5GD
fDxJLOxONrAiKIuwHX5hGWrs91D7VMzNVNfn1DjBZEITj/iNpfIYVJmr4ciPjOqQTOdKT9bMfF1W
cEdaeqmyJyt6GCvOQbzmYp/0aNkr5OLasSKbKq4EIOXMV6xyC+tU6CazChF+1qBoRYVWT9ahkj41
InMTfMNmhQ1mFim1YYE3XyxxEAXk0tXNhjlDThoGSyjekYmJKo7bFeJn1RSO33VuPh11M+NfhpHz
IERCzlapBFpEiIolMUs2Y3GTqjcq9Y28bqYdmbEA+4uJHCRrwNA6PczEl7/Miy0O3RBU0tgCGOn6
uulOZeukwFz+VfeXZUaRjTpb/yjn2VgAIyK+l1B3oJNAqRTcICZfxNqroH+GTUBfJXUQrxUOXenY
BkhRGH8bI8azacpVjXcEOxCeYDQlg+MVZUXppU5YZ6t+7G+KGnLjELb7enwadTcyDUeN9010qYeD
iWBUDU+FLPFpBvFTkepbSwie3ptdnCsp25kWLG9lo8rEGim9UnZsacuB+zBqgyMt6yRwp0bscttm
LCDGLVrcvIHXHowHWf800gxdl7kL/ek+Kl9spU3xrWB1KHvFxZ3qjmqD/CFeSxECWbH35ztqX2nT
efPopUCnsf61urfMmuJe7tqbEDqmtQiOrvZS52MTk5ZB5d/50fxVhBfDDnclT1r1lBWsi6NV7bbR
DkIeDRJRKWEjv2baX7yRm/qI2Zji7k74+S+MGggAIARWjGFbRurWiwlK7gxEJeOUuWP3ahgacFEL
POAXa3KxwFMrOv++JancclR73CryOLplrxPJmd3kUUIyS0AVlnUN6IrZ+cPKEw2z1kra3nJo1xMT
wrS4wt0J8tQO9X1Y5az22peZcGeQsaI3qnr2JcW8n3P7ZNekv3f9zmi3tgJw4NtgCbqNblMMyESx
QGFJkcbHcjoh7YyVX3GVO1NNUgF6+BLu+cniaB/8awkJZGCcsKuVF1UvenOuTMwSI36wfkg/shqz
81h71Kgtyn6lfLAYOVylLeVX37wFmnpTlcpOzFkQRXouyC4ycxFu8u5SARzDqU1KvPABwQTEsaVw
LGKZGQxjVZrvDDci5ygatl7/4WNRtgMauMC72B1lUibG4pRViNTw13d0nsyfNfD29crJm7vHAipE
k58SxfhF9JGUt9s0iZ40Hz9ulo63FrMErqCmG0rPRgfz6s59gvBJwdWwrFlrVXsriOtBth8Gb2Oz
VUNpKatLYbVb2JV1QdBTkaTXgLws6qYJqRrZgpToTGZA3Tfqz358SlPXR56NKjQcUTeM55BU8wV1
NvkBSH8DyTqn0+RovedE9TKo6ze1KdasJberg31L56TFkmPAPloJ1HXprVWQoWC46iOFmXkVoK5u
7Y2TY6UJJTbpWFLafabzBxeuGFu21swbBDuld+11hjKKcl3M5QWoW1k8Y/lt+5UIcbMxn8oEI+de
sR6U6goRkchhqckzyq2TjIYvor9QYsKcTfzHXjUMlBJY3vAvBmHiTlnGOT7VR6uXZk/kBXQnj+7K
coXxFi/+OYQMHene7tGLkh8gc9eDr+IbA2RY+emdaJfeeKuQySJtWZZYWgt7VUnPfYOwJlq1hjNU
z+i+feb7yre1twv6u1HZdt4m9iV3CM9edJOgPbXdQb0m5Wrs37N0aWcvIay8+RwakFMPDSxq+BSw
V/QPcrK0GELVH1QATikjniajn51q+vv0PKQg5kKZRZ7hjW9R2JxiNg27u5iGmw1HtXvI9KvozJPk
G88FZ2cijtTArtwdoSZrub0vg11rP2oUywU4eNJ5+bK2Te8k2t5Ra15aiMejVTGB0aww8k/vW+tk
l4Qd1qjs88TS99psqi1LQeQntLhTkXGeKjWVaH20DaQ9U8QWNaVgjKl2airUWFo+blpJwETl9c6z
craFdlTXHQIsp8R2paSPpfyWROO6xEsyFkzpraaJAJwu5F8y9qPmbZWo2lZFuUkk3FKJtFYwAQgS
YdKbYJ4HMyyD6T0QjvCik5w3NhCzuSsUmc5DQT0Nqrm1If1rYL2ifwpiBtlnKgWMCbehrDXbunY5
VTxy4H1lUBCN2PHK9JncuZtAponO8QRHwaWzMrbfcS3IyBnSdWOeNPWkalsBJAQDKVs3Ca16PR6E
oSyMsqx2uhV4bhQYv+AmCByB5q4CIqQgFgPeeKfob74qNhEer3iC0Y5R4MNyBJ3GEtcWpooni4As
OXpNBarXAGpmVPU18G2hU9SKaVdp8SHV6muoI/mVknvJD/ce2gxD8o9GHWoLUWBCa6KNLYKNOmGI
IGFtyEeXqI0OAjC7kP2z0KqHIsLP0C9z6cZriYweU8MpZvtRDEt8aflUOzZXbXYqmzEbXVmaqLtN
TeM+m1vQbaj5fOHRLQbqgFkgrNNFW8q/pNJ7kiJoYZgp0yTtIDDeTQ7rKlkqCPPtejuEKzOkXAnG
Tz+K9pmNgh2jAhWUkQPSjbOyM1u3dru0kLEFSrb0zEvgh4cGbY4hg1LM9XmCAzcz7Z1SEep0p1rE
yFlogWKAXZi1pnQjPPHMMDdwF9bSg69Wrg0z0CQBgo2Lzy9C1h0ZpTtNcLvZ+F7ayEAkKBlCX7oR
Q5RIbyxQwwqBaRsiKUIVuNDgA9MkW9Z6eevl2clMgjPjn7dDKs5Fe4h6QpXa9gMhTSRthHTyY8Ml
cuOX4gV7LzVlJw4wJ1DlQ0PaCzCsQ+yhcYoGBMX/jqNS5qTXv4VRfQm8i/1sSi27x26zkJ3X6RHD
82KOTLz0CzyDP0QmfhNH/XVGcBFHnSGrBgo+fRVId0Vz23gPP9zAnFr4lxv4Oii41AN5TDRV2cty
X8wCUbU6jGoQIUU0YIeUsSif2rjHGmtUBhV9AOf60foCWkmfAtQHP/yObzJUtS+p6nGjZlVno86Z
huMcn5vgZ4cCXE0u+i58SuqyTBzmpcN5etIhAm+Qf7i09d0jmH/SHynLVaOZk2lxMgw6wbpkd5m+
J2PIG5ZgeailrzHjOeFusNembbLvtG2vbM32ZWgIOqj5wKRy3dh4FXGDhM2vMlGXkWS/c4rVwYb1
CzCX8TTNRQn2oNcX1RgddaRSs7mp8jYYHzO24fpFK5VNiP5DtjGZR775EvT3nKGYn7BkOgKHmVcM
jJ5oN5Eh7RK9Rl5P8vvUUtFinOfD1vDipwvTv2MiiVWRcFaysl/kDltltinbaqPEzS4LJLRIOkNa
qQrfE/oDtdyp/LMhwXmnweL++5X+fnV/+7Tmz/mP59oVcZKnmTwxiDG4Obnpzjvn63Dx6j7Um7hZ
yGukJfLiUXKw1qGVXez6xbV1xQJw2vHXn77zhgfpIKOFXv77Fyl/f9PAj//5izKz94xWV9LDeGE/
xkJofqTFSmV3mulCB0iHivjf1/r7miWQ9D8vZXlB0WYSl8qjQNmKrMLqSTrGMEPk/77C36NbNfPL
1tNIVeZbYcgT+tSX0tFECV0cUF3+EN09JxX+99vTjPmyf7w9HXmJr4ALHUbkIcn0mtQ/bTl/3zO1
r3HJnl3nZlLnycFQF/mRk50CC6tvy3n5Od7pnOiG6z36P4xX+eYxGV82FiknviscuY+Y2uGhupNu
gWDnYML8hwuo5nd71/wI/3hUgZDUWrJ87cZXuw3JZzLKIan8xeCCX5WlLgpbA/T2lwDCM7WKVhot
chj1+N40uj1CQeHEkoaaf9dCgnY0NJuSMQqvUf0Y0vGl5OQa5zI420qysfAPtD5Z/iPcZU8srmyo
R8TT5/5NLu4TYz98GuN8AYsYuGmTZreR9iCRvVks0Uj5JzkgC20WnRzVXmCbe+xQfWbmDhe13i4R
0V6YY760rnAdU3A/GiuZ0JWYENqDRJncuhaNBboGNqqd/9Qo+AwQmWF5XU46Tv5V1kOkrIm9vJ1N
uqD/n72FggpDq8O8IPmgvRFsWJz79kXjtKciYstJ430CjTgVJ5j8oSA9Qtoh863EsOiJxusWHglj
GagaWGX/YD0iCjC0G43iiC6k7TYQYtgo635rkkbVxsc5+y3V7gYimhEnqu91wdYKsuIhUmGa3YQK
p381dFTuQbsK0+mI8ZW6JQjUhSybbJ/+Oal8nGb6Q6Lq5zA6+DlKK/uUImol5iICeKyXzbitVR11
8FWox9b7YERSM5y0oVwa5euU7TGqoX94qHD2mYyLKdj2iefCa6WAj6rXmI1aKa+VHrbkuYurWnTn
qs1e1dhybTpphUIyzUAOSD8kcWTcx4bt0J+G1XIgfwIIg75gIaJX1cuI9ShWAcw9E9QLf5N6L7V8
zGjPAIMKXZCITKCaSkYOYrlNnHCWaUcqownOR0PQnfGr4n6NZhmx5xSRjlPQemiM3tMeRywm+ACj
+r4ad222V9GtVCjoUWaWEWECYcSpbLSfgihAT8ZEq/cOg87NCYyJ8Ys4Y6zh3OqHNL2QLaT4W9sk
eClc0oD01r6scTfG+C39p1oNf4kgeIizTSY7dnEfN5ciU12l828luom06zDSM2AuE07Q4leqtWA9
5PECSX2BsLZN8+u/99Xf40v+e+fDJPSfy5lPpBP2WCAUJuMH8xN5oFL3EtZ0T2hgO+TRJjxyQBsw
JcpF0k+pQpYAeaSoK/qgWiCdGjT8rDFIWuId+tL6lHRU82kzW3xeCoBTGbCC7rAjxD+4IGcndmMf
IJPHsRO3yGLNykEdXFrUyCyPeKvUNSTgoZd2TXKQxK5Ld7apINq5S+BxEyRXSX0pxs0Y1ecOmDGx
IYCKtlkn0AELIwguRmi/5Z7h5OK99vYeIjIZ00jaXGEalkUzXOKhf9W8bqMPo6ORyjAkhFCr/lGf
nodsqzUHa5r+t5PL+FJwDaLqM50okAOiqAkJ4dF8Uu+Q6k8vxtO/3+E3dblmfKk94lJShBZxCf9l
eMve4k/9s75ItzRajbIWb81B+elKc+3w31+LZnzZ/Hn3lqohgD/0nwyNY/eH4URWfavqJJY71S74
aH/IMf7uRJ7P0z+OmUiSTVl4cnyQMjZra2lr0g8vRPnuT88398efDnpPHRNrig+BhBQv94mMq40W
H2GdkIpYy5DIISEZWToZyx4Q35Uai0mPZt0emzrX13nS5Dslm7wfKrW/V0+69uVWW3J1E2ZyqTde
zGoJJU5RNm60WTlxjf/+RMTf71n/nU//xz1nso1+P5GGG4g6/GJEMVZE9CFOJjDY8KOFqHV84skK
vdEhQ0VTxDdS+OaRTy95E4K+wU2744RWXPqIS5iIMN76NfRfJa1EtgtitlkFfqDAhVCD+6ada6S2
qyGfDme/R5mtPUhgOnGSFuNa3AbJm6Jcg6hzQU4dDtVKOdQExmk1cHkcPrXZMUfET6KKnXBmKM8V
k1LbYWVLD0XwpsTypZogf6PU7QJUmgp53HYEaSO1TDN8KPVLx8z1Jj0iuRkKRmEMz0VIeD1TMVoI
tNHeSTZqL3qemz57G6Z7tYK4C9JjNWBjAguAK4+gLcOksJx/v4Jv6nFd+1LCyg2QjGHWkEzNOpCI
OMSV/UvS/Xvdx8q081ISh4lD6H7oSP5eCurq/M//fONZ1o+Ia+R94xfm1ari+gRTiaEkzXObHP4s
I0QmsVzkdzEBesIyzj/c6DcVojrHhP9xZVmaZPaIUdtLdQXLO3nZKh7Nq9RSt2SoBjNr8LFSngy5
ASP9SEt52Uk1et8eWKUFBc8BV205FD98/Op3P+hLVdwHad35Qantg76WcOkmjacxbSCTnsJcJu0r
hBV+71WU/HpnQQGaqowOxmAz0JuE8BdLH96qOJmFVUmxNUnkJz81q7N902OZLGO1ugwWlYuae/Vd
b5sR6uheQV8xLzpiIkLEmslE9k8rau+HXez3Z/PfW7H++2b/eMqtokaRTDLtwWxN0hotELl8lRO6
iY3OaT0LehYSTy6eJbTPhshpbch4Gk++Fs5sHaqeOvzI2vRaJONaR7CeIo0MmEUqmCjpozquqnbT
V5B5+JT7qoC6IdrTCpepb+7+/aWI+dP/2z18ObgG3fZkNbZzosF6SEwUV4784r2QRx5BEhGSIzS8
oWJjaMCKLqLZAiX/h3EtLmH30t9L9BCwva/9kWVFnNN62kuI2bh9nAfcEENpiFF6NStCWTZW9AKa
TfywurAfm884ucF+wHf4keRHE9iNLumxYsgL7eUbNaeEHmekZUZwJtXLeFcTMYH3nWmFazwGTUaE
3qJ8xvJeyYv0TIqp0JdxfSHGZgp8FKR7yJbsh0kTvyd8/e05zbv6H+9aHZUyn4j9uiHOf6Vt4h0E
1g2a20XAnHFpcScYEqc75o5pu06wspHLLiSm1BUrk4FdJihD7HoLKtINCOz8/3JTB3usS5COo4Ph
vWhL7I/rxMGHesLwckzWFMk35GIjo15DG2+Tdbtp98FSrDDd/a9f8JdzzxS+V5k5d8W8bYdwhrW6
li+YlkkGZy587xKwtTS3PObFsNBdUm2dj6d7341X9LZ78gDKH0oNZd4H/vZ4vxQE4dTGA7u+ymg/
+GkXn5EzPyJzAVDiEAGxCFfB/b8/eWX+m3+71pd6u2J7iOP5Wt5BumZbBlicxzei2J1s+T8iqOqX
g8ZukAxV6mjdeDZ2gjI+ChXdZjbE6g9v7pv99PeMhD8+x0buSjHEvXWjSLNJtmUmUhnlJOlLKzsp
fxwO9M3u8Hss0x+XyTS7Iph/AlKDFy/61tXHe/oDBCrWqjeZb1HvBVCN/VOR9M2J+fvz+ON6bd53
pZdgj+hahg2QYSqVuxSInvhBYnZ6t1CZTZP98CF8U/T9nm/yx8U0OHg9SeBWOTjWk/yikQhg/vTo
vqn2lC/7qq+bxRjrGmOVfOvSlZg3idH89wf8HdD5u6r+44dbVipyM2jBrqucbKu4QnsRB7bZODht
CEQfTMpm2cJYXaDDOikDmoDQII6MMQ/BMjUCak4m/xKHrpEu0ZYNiEdu+4thkluU5CrxMSOyWaYa
EaIvS+HerFV5m4hA3rdki7hDg9Gpw/NPLFkmnnSVNE9mMnvIEcPJtm5EqpAE63mEpSWy/d4SR+wk
xYDJI9FzEi4ILfz3k/huFXzZvuDJqwklKhNBasKSSGFnD3HIm1ioxg/7/jeNnf57E/njWYeVYWLB
4hKBFofrCi0lue2BsewspImGYsnLfrDqg9oV3ikMqnaXpHgQieCNML8Vkxuxsf1wVn/3vX7Zt4Ix
RZhgmQPvraTzDncCydsYlj9Ux989zC97lmRqZiQP/ngjlQfmXajDSthk+/w0SOXvm678pRauO0/P
B43RDWFSwSmQ1lsfOlVe/k8fgvy13m3CNClRLd+YgowfXbafawJs1bp/Tbroh4/tuzGC8pcaFjNw
MKmTzEVGoIw2QtOf5t0uSnUqumAv7Ok0aaO1IJPeVXXkQv++t292Enl+X398gSXZP2XpqQPexPs2
fcqjH3Dk+dn85RiUv+xQwoIbr0r+rq/s4mwOOUQzr+CBDZbm9EPd/91vn//5H7/dDJu2zPL5t0so
B8QqjLMfDsDv/vKXpV+RFGJVKX95TrFr4msv/zDr65tlIH+pRFqmu6aepPCHE5cA6FFx0X2Tafjv
l/nNGpa/rOGq7n1fUvnrhhUsGEbiqcT2r//9t797oV8WMJKpwY/mX27jwJXxcc2ZAdmt0B0krf++
xN8fjmZ/WcVB6vn/R92Z7UaOpFn6VQp5z2waaaSRja4CxuWLXJJrX+OGUCgU3Hfj+vTzeWROVYRX
ujQ9wFw0UBcVKcm5uK2/nfOduc8QGkkLG77Nob4LCOON2uHHn//X87/tH/TjuBjmECBxuXMR7ofm
HCyEUtZW9sAOSSr0aKiMvX6G1qG0oLJ+fNW/XnyiD/m1lUYZMrhZFuWui7uvZWo7VMTtfJNmwC7K
tMOBAuH440sdGURs/6A3u11X4oOakx2uqPTSfJhzjOInxs34YC8+O0o79i0d9Owqjr2KTNhkp+2S
RXpRxxB9a+9rolDmVrAMPstD/usWZ/sH3TsbY1/YQQsUF4sBrqcsflTjuTFhEWyf+6j6pI7y133d
9g/6ep0bmZSob3e96cUPNV/8eeCXwenHX8lfd0nbP+jwUZiEflg1yU6G6z6+T/ors/qkRx776IPe
zrm+NgKZJTsDYmquRujFq7r5ZEY91lcOuvugWNGJnreSP8KsL/C3wZ0TAB5PZrC5n42zR67iHfR4
x056xLL7d8/xVr9pvnH2kZCdESxGkCfvH38Fx3qFd9DvJ0/ofsq4SgJxrFkmPQEVsCwW+BI74yzA
yFF/MoIde56Dvp7GOiUkmishs8anQMESL7PXriDwNwRmfPJAR75476CX+2QAB2kJZXPyn/rsJcta
YCRvH7+sY5+9/+8/zak6d/xgjPMckMR1j/cYSnmk409ez5Ee/aN4/dOHY4drbQuR/07uQOZ32P2o
NF+b9UqWn4yARzqzd9CZpe76vi+4QqcfocLhlvzk1o+9l4P+MBWVV0WDgYFkHuEcv7X4Z/UnI9CR
VqMOekFhNEOC+ijdJdYSHogJoQO03t62sazhDX4Wd3zk3aiDbiCzaiq8/bFICb/OsK7sbPtxmzky
I6iDVo/MTjZu3KV4LnOaC6U6Jam+I6Z1Cuvx42sc2SrZ6qDR24Kah5fE6W4IE7DqbtFPV8IoOnTQ
DEciop43h3uktV8mK1SJw8qfC/uUFcvXVHvGqQj74ZOx8diLPOgjvhNEXeFW2a4drwx5Qd7TJ43s
yBGCrfZX/KmDtNGUeXWWZ7sKpIbPUSguCUACi+4teG7xExPS9pl86NhDHPSUahZd5OV1tksQ4Nfq
UbefjCDHWoP16zN0HJzNkeunO282NhJcTkPZPybwQH02p+7b1b/vLewf0ref3lKXycaoCq7QGaQn
aDg014HxXTeQZ+1k+XF7O/YUh/09jKnwO+iREqzonbxLA6QCqBzK+bOI+iNfwI9a8E9Pkbrl5Iox
4gTcyh+zVqOmNl4+vvkjL8g96OlRYht+M6fZbn7r78XX6nvwjDX4488+dtsHnV3bus/wu2c7PbkO
PDzrqZHGJzWIY/d90Mc1uJw/RGAdIjDiMR/ddXTz8W0f++iDPjuaSDLrJKRnEe/B+SDiT0tC7ZkT
l/g7SNBB5v8/vqH9m/vpi1VV7nah5g3hRCK8rAOe8fEzHJk+3YMuW9Tk0kEEpMVohDTnxdq89ovz
6vWzeejY5x/0XL9rncILafPkm4p7zv33geMN7usFCo6PH+HY2bx7sGjtqzKOzL3Or3MW+WX7Wl0b
t0wY9hf7JHzxTk+CFXLpj6915HGcg0tJty21XYl0V5MjizzqOXxw9tqlBT6Dj69wbGXpHIwSrTng
XCfMcFe84fVG7JZ5i+zJelM3wTPr5I+vcqTHHeaD+3WpTCIVsp2KqD1SDC2b5pMHOPbRhwNFZQ5o
3rl/k1ptrog0TYJP7vrIgkkejBNmbk8N/h8a04y6ozBw9tt9NUKKHOrlxy/m2CUOhovSVOAh5j7d
9dC88MmD9HApDH+2OTn28QdDRt4VE3m6TMZ5zinL+RRvhuiTSsSR0UgeDBG5aWsiJfno4QZkN4E6
zXJ8ze8+fi3HVhHS/nUAGuvYMbwBoQeZjeN9f43iYp8GfaW/tFf9l/brJ5fZN/K/mIal9etlsjoG
f5HyEOS7kR0z7bMjFmDMxCbmTIXQZvuTVnqkI8uDjjzGgR/EyCZ3aAtgcDka2OBmCBbxW/XZrHas
J8uDnrwPr5bQ7pgyI+JtCVzB8cP4t1LNmiN9GP/eZ6dQR/rcof+h7vKW2GVeW60hTBmnHSPhx9/I
kQZ76H5ITDHOQU0VvDdAuRGrbLyUgLI+/vBjt33Qn+3B6GYfB/SFhvxmMi0E4vbHJ//H2/if4Xt5
/UeTaf/xX/z7rQSrFoeRPvjnP+7LnP/91/5v/vk7v/7FP3bxW1O25Xd9+Fu//BEf/OeFl6/69Zd/
4J6N9XTTvTfT7XvbZfrHBbjF/W/+3/7wb+8/PuV+qt7//ttb2RXY027fw7gsfvvzR9tvf/9N7L+D
//j58//84eVrzt9dvJbtv/36+2ur+UtT/Y4jynFN4ZmuK/eF+eH9j5+Yv5uYwqQ0Ef246HZ++1tR
Njr6+2+W9TsmJtvzTd8XljD3JbO27PY/EvbvvoBA4tvKMzk5Qqf+f27rl2/mX9/U39CGXJdxodu/
//bXjUD92Jz9tLSpSiP2pUs+kpyvyI5tzfVPj//ndX7+XOGafz2aqMOjsBSW5dB0Rratxr0Nxepy
ojo96Z0GBfyfxo6s29LPnEvRmoSeJYl1ruPC+lZYc4xImBzG7CSmnEt0nmX26YKJH2n63NigtlRZ
rCuwiaBpYViB+giyd3Imp+tWgObGg+dFTzqAPmTuA49mrSv8guEAIG4ev+QInl+SOi4faxFFd17t
6Xdc8NZyqBSwCMOzK4AZ2r/z9DzdtmY+PGtvHq8meBxos7vgpR76busZDjCRcQpB5YwqTr+3xlzf
xi5jTdkK+85xuvqrn2eA8mONgq3MzX0MUkyqjtu2pNpadV+cUSqzCAGMnGabD4KqnOzHbDU7QUDe
EChUQFkqe9Im9lizTXDETmnur0cxONdazbBLKqxxvhGY65K5uQZKL0glgAxFKlJAbEHrTOQN5oRr
UQQiVkAj6fNLQlXbGSau5VnuaW20NbweX2D8bJBCo1IiibUgqywb7fA9bJvhVVLTw7Ho+82qSBUW
KNcBIZXNSXCZaIzlaU5oVYkQeuXrOti1tYQcECvYf3XQAtNxp5FAhiF8wTw3Pvc6ma+LPICHnCuy
N/IOZqevnZe4iq07lUQ+oRSW450Cd8HmOnMuOvm6z0/mWmEQNsxpNcYGHh1Z1P1JJbx8yw057Ect
QQZCoc/GIVCncWaDKa2FbiHuTVW0aNpW3Ks59x5MEQM6tLI2JyU+tMM7xuxgE4DpOe1TC8uBKY2t
qfq0X+d0kHub8gCczLy3rytpdLu4GtF4z3ZSIqaM27sUZu+iHHGR8wjYSO3UvOi6NsKG7GQ5BLAq
Hi51FJtXTmLI9GQCMZSTbjkE371w0muvJMVL9tVcrOPWS087L5pWNMzhpvHcBisWRt6wAPDnDl5r
niRVFjzMJcQSdJ7Tznad4tQNSK+N6ym8Ljsr/pKIOdo5LfJ6a+ggsjg9eVZj1lkkxA3eTIF/Ch5g
lXlfh7btiDmMinZZk9y1C6c0+g7ARS7LJsHjjxrTzNc2i9brqRsNQuiLaBlwzAgVW7QnLQKMbzmB
PDcdmfFXVZSjt3IKfxNSjPjaqkieJwmoypkOQbE2q296nxvPDS9ZlTLVlPR8wwcYVJG8B/pWnIqB
nPuFzfN982TTbnMjHsZ9UC805caC5FZps4JUWNQGSO9Jkea5F8WDbimg9Hd46pdYeIcvEyrBZ7Or
gotq7ySWYD8fYhMmpQqM/CrxCLQsia55YiMpH3y4g5cJwqLX3iFz+7SfWIIiIC7O+jkEdkl7vK6t
3n61e8XCNJ7iYqvrHpUx3J6z0o78Ve2b5l1Y9ZJbG8WVnHK7hqbSzdyUp+tbQ5OP52Sdseu8kGS8
3sx7fxEVPUurKcHOeOJllXUNi1Od0xQwElT0L3eyxxvLrCPsMKlvv5DAbiHD8AqLK0D3BnUDWItP
pEv5vvHiTsb4EBgGKRp2N953lPDWdkWiYNpnMCq7bh5XQU1Ykownb39W1QHdMUxEkan9DEljeg5l
yoqvGbHs9U3jbLtWzWuyHNMlj96eE2mi1k41EJGK9+BMJQbxn/iFnv0aUrqYiQ3E0SFAj8/GcD41
ZczQiKv3Fl1pclGNemCUU8K8m0fTvJ9sF+69NwK55LvHfVaqUW2zSAF48EzcGUkvqos2aribEF/z
ezQZyXc78EZCgKo2WRmBm3Z7BJnYhHlS3YxoSiANzV5z6xWOs6xjKyQsNGmvEkGuWOqrfqu7SZ8W
3Vx849uIr8a8d9hykHHgGn3/1GVYj6Y5rKYbW4TA92am1OpkHi22PKHHSr9HJxoEACQd0u7yMgAN
FlYl/FxO0V4dYfV7rCvH+sNodFdxIz0CXIsEd3huu9O7EZcEmlfhVG3mOK0iWOdJczP7YwPQSDp3
YzL2p700vIvGzCaq6dJ6knU/gV4a8+xhSM3+YpYlDRxzxDrUBoe3YrKvTPBUhBb1BH76DAQ32uYc
YQxikk5S+D3jkN6y+PgSI25FZZ1Op3UyY2+bNccCrpGM6yka07VIctIzyFtZ1zIBnsX/O0fZ34Av
6hhmqr5J3ioq51sdyn4d6CR/ocjpP1iD256FHZqQFWEP832UpsM1Dtx22+Oo/2q3CfmxXunvurGI
TwksRoXkdeFef0GK87kofWeD0n5kAI59Oivc+Tocm7XfePGTYOEEWa2p7wZH+V8jy2IwoTlFD7kk
IlLUBptzBjOykaayvzDR3bz3sqXiaoYBvNRG+aTbKWLthqB/QVmCJzvPKyD/eloNnpmPC8S3xrmR
JHJT2clQLBrH7HKE7RR8vKAYrvykwAxWDZV/yWKWKAq3Ny8aUdjbPsphC4LCRUHS2zCoElC55pCc
G37kvoiM1LLUn0P3BFoGk785gVKTtj/o1WiTLOzXuXdTeXHMJJamd3HVRVtvaKytbTTZ3VCN9s6V
pYS4L9SJk0/Q3CQTz0b4kbZAs7mY6cJCkJ1nB8ZFkbvRM7yG6dYe1AwxIAhT4M5FkZ6LYrDJG+sq
/9bRZNjIXhT3jM3Yg4NS7ylecXsi4gnlcCD8yYLZ2GP3csrSPA+a3N85prLP2sAHMj7l+jYw5ESQ
YYCTK9Da3wWyK05UbNiQfZ0ygE+KZdCBxvLWWOZMhGC8qnvBFhbia7ga/c59isakf5sq194FrZQX
M6vcL3abachjvbBn1kDBeCrcqd0mVv6eTxnE4KAj/DtNidzjT2593OdgsNKgvDMNgmc5KiLVLeqc
VVqpelsaDPV1kysydTxkdY1jK9yCoftFhl510Y1anFZDTsRMirpVnVQtiMPcTdal55rndNx5U4RJ
zAptis504ovvZCAAHnTgsBKcoQIF6q3pwHsqSK6uMxAHN8rkpZSlt06yDEJWSMRxllErV5mclsbY
2rtRgD7QUY+/TMIbJnJjAO3Ksi2pwRQH2VlGsBD9DZwZzKjMPutkIx4n3/cu7EaMt3Uy2Nu0auWT
00TW1Vha1Q18Q+fUL8XcbhyISE9UaTRLDjZ5hGlqFMaMHddoQMPb3M/StZkMME1p0/UdiZ7kJUsk
aEyrdrhyqhq+ROEk2TKoJPSEES62HgRULCwlDUuMDSNYsJ2nABJ8O9tyHeSGwL2XE5YlzOGRkAXv
3mz98H4ICP7mqE1/wb8DBtaFwBQEXV6v08p9D7yeRYmEbukNq7kiDqMMzGxZxRlWMBaa6jZuLWfT
01DPvFiDATebzr8cQJejhukMCH10hxW+Vob41glIU+q6B5w4cLHbKB/uC0s6N7EdpG9OaoWv6P5q
uUjnNEBnac03NovB1ZCPHoLbwscgldegqzAQ4QxlQ4+rxNWA7m3DKYkOZrZflFHunulgb/lMwznE
zY5pY+2EY/9o9ap8NAk9YvyzoAazpfMbdjxJ9dYYbrDL6okcxKbhoAt1pzWdWjpyr+eizi/I1gAz
PvYjxxG6RbWfC13AigdZXACTggKdT/YqFgj55g6SVlck3qUAGnUejpp8TV+FxiYCGkVAQoBlPFD9
XlBvR+69V3r9OfIO77xq9k+k6hxqzsR2J3DG8KtvRs213G8DESGCN8o4GYnGoD0d82F0wHhFJRnz
IaGsQ5jGl6nE8pkGCc3Jc8LHaQrpqvZQqHvWVenWzOZxV0QWptjMdtqLoavkqugti6bFvLsZXYwc
i8QsAXfYLIlXABs5ukzt1vwmBXnsNQm/5kK5RQwuZ84vKic3NoYoorPY14RwFsEMHLuz53vhx+G2
VdVw7UzKXhASUN40RJZdAp1NkMqb+2CfoNEbAXu/WvZdW5/Z7NFPDU6/z8tYUUBWVmmcBo0o77PZ
mN4TtmknpZOEF75BVjEMZ+u76uJ2U7p2/RxXTn9eatKvqjSwvlW+ph/KwrkcwggUN8MmIV79WAEK
wau4Meuwe4q8CC0b2cJnQ2WBxu7aCk5nE19IZ3+WPdjOuExlIq8ZF8NvFpnlj9YM7WY5TjgI2IWM
0br2evLG84y8MEX0yLKoC1cv2iLwVy3Ii51oJ4taeGr1515i2TsQtP5Gks9OQGo+Qe6f/ZBsWoct
qG2KBIqAtp+FqJuTQjpAeJQsCeYOlYSQ2qcvTSnKRwIomOASCYpVyNJdgNMmiIZFnbNi1vNOfKgi
72FKsKEH2uUkLqMCTqOYz5temXzLuLnLxAI7l3tpdj970N9W7FuRTXu9/x2hMBW/cabo7UPqeLKG
ACo5B1wTea9OcQ9oY9h2fuA/BKWl2JUmejqpvViBPQ3anCJFj9/E1fh6LXcANjQJV1xPrane6hoe
V5GKjAIpK91LC7gkXhgXzlfWqi1gJmM51LyyhUNLYsE95vqRRHvva0hSdHOuJ4BySOHqfT4JiAsr
SbPzkNrGtRfRyEmqB1JEiIu3TLkLos5JvFq2cwDYzUo57m/1HvYyko4b6TncWUYUbdk6OhdOh+G9
Yy5fpolPjG+XuS9p1yevoiSUp04d99YMyKAecr+xlk4YOlu79TLw9725SQOjgI6b2+vKYplB5bJ/
xmS/zOHF9pDmNBLmqJgUUTFW8OCXYb1zqdFzmlqal9VoinU7zOrKcgxaRdr48mqyYUdOjaGWc2mK
hxkAxGbMOTkjWK+9c/FyXvhBND5pWQJWN+LR3w1WU5xZZBVVZHRZGdzozEiyNbo6siu2DtEvC6cZ
/XfltumXKbVRqs3tHK6xAdr3QBXarRnm6Z035JJ9pm8wFYt+PZtl+mgb1fy9Aq2/0aGKLqchrIjj
RWc+eE7+BUwYbvCatT/xn1V+7jLDL71gJr1myrKL1CuSq3yIBjJBZt8552uZicsht3lkE4CzqJp8
JJ8iTM8tbmUjR7Nb+7FvP1JjahYixnbIwvl+mIz5ziOK4zTQHaSAvqh3BePfflLv1g24bDzJjaq2
vT9PHO3Cl5tmuz8JBRmDXbOfCs1mCr96SfOinNoB19xY3UtkCgaH2jCfqTawXS30vu17YwctWxXP
XRvclZ3qV6oWE9xiyLwRc17C2qsoT1tgScaJUShqKK7G0bAIhTF/VSp9aM2UHCV7FNFau51xAxnM
QAfSVk+9Ldr3xCjktyjd33TdE8rM1iVYm8xVq6kyyPc1vX5RVbNeYySf2Zz40LfbCKYfQwargv1z
y7yvznN3KpgLfPCRBJvsHFWwYIdCTiDGTG7wZJXul2YWwdWYkjExROyW8r7JMYazdA8JVLzUtZtt
kqTrdm3eZ5e9X5OYZg9mhMXcJPlsrmsJIDUfbOvEM+vqupWuJOwyhwPKykScsR9nwQVcKb/TdhoC
8Cop8NQawyoQ4tusV/435Qo3Ia23ii5cK8IkRsZa/JWqnI1aoc+ws7s12y8V9OoKvaiFl9Ctdk6q
6pVZiafQnIC8NqSpGj0hknZZNLhJy3YM1yMlKIDsZBaciUmyZErLfiQ+RJT1rZ1XpB4HfcgqiEUf
TmTNaxWjAZysDu0ahsvebrBml8NYaEmmwyUGxOS0Tczmq0V1f2MWioE5YYMO3jm0mJq10GR9S8/f
j3OcVMSl9K7ZuQKxbKLiDXJpUUERrptLWxvuhR5M22TpZROR5iXdkkUTIpPesMk28Kq4g/lVjG5+
No+5+F7FafYkZx3WmzhM0Vg3cdC+u7g7KS5kFeyLMfOuyYiJxXKMdD5/U8E8XfeJIuSUAUCoBWxO
9jN9PDTlAk0PbSmJnfC2U4IajjU78abF6lFQGyzlIwqlYVtUCiP92OITdV2tn8IggS2hSPlxRJqf
VbUdrZlDiV6qar+/rGqAX34sMf7pOSa5qGD+sKA2m/lT3KeUdy2zyuuT0Ck0gPwA2JrfFu4D4CfH
uA6cfiYkJHEuqDgoXB62NyzzOR1u0t7CrOoO7Tc5t8N5a3t45YqWgIGF0k6xdt1+eBidfR6BF0qI
467xzYv7YONWVbODwsihGwswfQ99AhKxzMsrrYLhpYAT67OrM3ApTvl8UwnZ3zjAPc/MiT0j63ev
2MJmh5krC9nf1mEZv+dWLVbprNCEWe4s1n41AztMDd/fxsJxX72Ilc+qVLGql3lREoUTeHC3hZqh
O7Z63YxxBPasMIzvNQNchijYL86ckZAwP6fn56k0T/XEgpbAL3aBFjjx89IsDXK/E7EdIl2uO9Wa
GAhDZ/7ijRH9TlHs85jBWIQW5KtblGEhkkzevO1qI7gbjax86aQVv1OiVM+u7MNTnRXNt7kzJPGo
yfRlDmfIgm4VbJQ5PDtitlyMP3Z9UbSO/FJa7XTLkYCYVqrL7TNo29lTO5NmHnhFuqxycqjixAYZ
zNYmbB+CpAabV2R1eZVo2bxJN2XKJSVAX+mWGHgzYE26IMZMru2MDGNVW96jZ5XZwk+VhEZB0EVv
psZ5NMWnaRteBVZHfSTNlkUQnQpOJjRsZEvH8bek9ORaDV5/F7gGpuJIVaA7epMiV6WyeBW3uKXM
KvOeqJ2HkpErjwSUzxqb3tiXJOM11vy9H8T4MOVFd+aOTkVMalPoTeiXNF+HSe3MMoeOgEMmkNeu
CRlyZG6halOBS8tMJNKkKnDeYjpmTzjmEIBkJG3HEiI4T2zlbxJ3nOuNAHQ6ka+QZqsMth+RbvnQ
wbdhJCBQJQc/o2aw0Kt80t65EWaML7E/QFvvZfjSdmX+QnjbfGdRhrn1aW0UJwoIu5FfnuWUhjaD
NoxNxc6nQ+7KnoCdE5uZesI520XImxazq7p7fOrJOhgNDKysGymXGVRL+qKrz/Cz5PfOzOgXhm6/
ZnNRbGLZT5i7WveqrUd9M9mzeWKZwBtVD+W2aAprTY6NWgGaHm5cVgukw8/G6RCSBJM3gr1P0Hdn
eVqUpLNXCbGKumM93BkFeepWBVuf8KQipAiWFxYnvLoklMHtyrEFLV3K1y6Ja/g307RKpa5eyAPw
lk7UNiszLQAJZoWI4F0SIrPkhRHHOENUTiHy3MVDnF2aWTAsh7Ajv9iSkInCpjkN2wEwjOzlxRj3
iFDMyXzMHDOmmhTmnKU2Y7FuODo5z0bgMlmpzdMhSkP2wjZhCcIjeTW0De9rNrEbPRGu19abMmwI
vAo5j0Ig4u10RNzZ0ip0CHaMMe51iLJ+WBdFIp4z0Xv3RTNnyVlRQnTchhGciBM3UzFpiabnPk5K
DRd52vdbEQ39BRFzxCFJp53kc1sQOrDkXNkv1sIC07SlrNQ/kHtj7pLAbe97MzTiRUVpjUVcZXPO
1ZNNEuFiMwnUauijr/FkdI9UKptlH0/BRdKTWpO4gUM+h4yoRAd1sDKhe1Onn2ePsxnba8XJFCXK
W6Pe5CyeHZP2YT7H2anV1iyZmXYI1fTDabpLOhEAIRWa+DS31cM9igFxOeez8aWQRA6Q0oezauXW
cvA5X7PLU0blDu66OxOeM+bOQEK1xW+0/STkxhwpfqwMp0rvS9nAe5KMtG86mKBL6dFNIzYugIxO
U6efKsYvG25dz3kfI4mPJeJkxNEYoYMN/JvCj4gfn8rG7vHadwFskdQPz/ndanidJGagL04w6f60
bSeiEJLImNnh0rJ8oOwxQAmG7cyFsuDm+9FaDk7+Gg+z3VxGBiCcTeTPVnarI805x1y4qmWqFChF
hywZ34F37HOtDcrRK8dr2KRJf7b9bZk7RDsaxI15xF+0w7jVsZfbJ3XJ+KIEoT1rLzTa29xjmbri
o0uou1JJqpxe2IC6nC2AtibnSCchVLiNadJJZgMomOvmU3SadC27lCGOm4saPGl2Sr0wvy0Tv0Fl
F5G3GVvGlUj9dDhhyV0+FcpLAArnurptqiz5NjdducmSublGsVdxlBnmmyS2M2oHiv33YhrwgTiG
RTxrUSbzd8Jny3GRBkpTKe4i8dLakw82Py5Zl5luy0Ypc0v14IRFrlbNOAMUKei4DEPzg5qnDERp
Uin7pK265FQNTU2JErfOeWaN/X1sw4mIzMbdmsVMWEsb9rjNMhZXk0nWchRpvfFKTVxcEVgXjHPd
06xBvCe4+WAUtH5y3gKneMp1PG/pt8VlpcLotGy87IYD1/AsIkqX7RGZlvdVVsjvnZnnL3ro8cyF
roPV36YkddKlfgsVAIjFznLrfRDtCBksY536rhklkbj5fnZeTwK+K+iIle/TG8kbJb8lc/RdrtqB
6JgOF16u3O6umbr4VidyOqHsW95a0ShIO0+IrPKifBe6Ncm5JKTfZ6rq7yaduhdI96ft6Mwc0I29
dZKmAGLNCDJ0X1XOdyd2nEs/LCbOOmbiqymaclSRzF79OLl9urbjOj3rAXIu1DhR3yFScB/kWwww
jXNPLwiMSLbJFHIKQlTna8LRg1x4WSvWo6Hr69huSfalpxhPOg0IBw/qfUB1FIbkSJkt0e+lTKh7
DPIx1A3Y43Zyk6uAk/2dZ2nOB80hJJlAuvWlmWt2EHXeGatCEddDnT0KbShiDmf6pjfC00u6i6kr
AnwufbfycuBBCy8VUEyGbj5BigDEk/L0S5rWZDHA/uu/JMGUesRIt96Z4OOaRQJck5N+RxDh1+kA
9GZm1OJbUxAmKOxovlch+TCr/y8Kms17udeftP8TBDTIQ47rZ/5X/t7Eb6/F3+5e8/L1FyUNf/eH
kAZgvPe7kLblmabl7wUzSHL+UNIYjIVIaXyakuUqRzHG/1NKYwh+RNKT6SNR8WzT3Nsl/tTSGEL+
7kjPdXybCVzSsdz/jphmL1P8l37OUcrm7kybhTpXsa0fRvyfRDVMa6y1nF7dUcyzyFnmLNThTHuV
ZoW5DRLdfmLT+MGb+vmCnuuaFukllm0j1HAPHW+g8zlEmsv+Xvnwspdxr8ltakTknc1+y+JhkNaF
U6fhmrNE+7T0ZUhUmdEXSyHD6CwJGP9GKM9wwbxebhmdpvei6l5yarzDQqFCum3klH0JibjbhIEw
roxE0dZBP8XbiZP311GmoXkiysJcRq6GDSIl25EyWovgUXXeqIiamK1VNdb5J4r4X6VxfMU8OhIp
R/rScUwUUb9qFoUV5AG6DH2fWkoCxbZgLk/289wIZ/lTS/wLKdOv0s79lZBH7ZPipIM8Vx7qX0mr
yBpbu/l9oWJ9GWeh2KqaKDhmKdQ5kgPg824Irc8EVL/Kp/64rCOVZTo29Vbv0EvE2FSORTTm901t
i7UVo5UhkrYhb3lfs3CsdFmGHB65OroA0/SGbGG8//jBLTrNL+15/+RI14QpXc+16XO/vmPTDKdG
Wnl+b9eFdRnWWJBHTwPScfLLUvHIoU1Ce2UQBByZ840ZtUQ8cNYIZj9N8XY61kqnxrBxsyZ9SWXZ
QCpUMUd6/nzm+i9BSvJnGw3zRdZM1unHN3/YPnxLebQNz8R7I3w65a/3Hs4dmG4/Nu4S88mFlVQa
ZxYc7o8vctjh9xdxhMMFHC72bx2+JyrI2BdU7two37jxu86JTODMbUwef1zov6WoPCqX/EVieVW9
F3e6eX/Xu9fqf8C8YO370/GJ4WH++p7GrX79RY3544/+mBWU/bslpHKVZNR1aKj/nBQc53cORhkc
pHDQ+5nuv+YE6fzu8B+Uz5SiTCEUP/pzSrDV78ITjs/4Aqr1x2zx35BX/jp2uPsJiStzKZvzZeaX
AwG3bgmojFhiAj+NqSyyANqMRj1sQjWlq4KI3ntWM931T2/oLwYs/5duu7+oy0OzvJeOx6D1g0P2
0zSEr8dXCR3t1O1yEA01/HIElNqdMRwgT4GMD7F3l9pW6C7YkLUodliDik/6Bu/9p8Hjj7uw/jd7
Z7YjN5Jt2X/p5+YFaQOHV6fPHnOEMhR6ISSlxHme+fW9mLe7SxESFFD2awNVhQQysyg6jcZj56y9
t7QtLYE0yPhe97cf/xT4G9dlZibHOiKYHFP/gP7dJlzE6LOZfsrF8kRl+/X3t27Z/2xK//kmrtfl
c+hQBpiuaWnrrV9F3MzGbOi2PBi6Gz/0TCNnInjnhwGnQIyHA6gqWhxBdgnsRv8dl0zTtzWZgr5j
ERq+SZNp/tp006g+EactnsOEWeMxhpixP0xRkWArgBd5tbVg75pjpBORPerU7sWVNQ2kIdfE7sgq
L2h4N318yKQXlhujt+8ciXNqm0ocbyxzEttS6HK8BHHa+cbcy+cCBzhfk5dbkrXHPs+zo5Auck9m
fjKNLoG9dNkwdysTJHil2YXYF2ci/WB7UfEthd/HjNJQftjap4VoYYIxx/AbRREjs5yjG3ojvcWM
xzuIJb0DH73zxug5nTtFUF9n3BNSG1R0yrvHZprq02yJ6tZcAIhsuzC/ZwBzm3koHjFJtR9DegrH
oFpDkExrTeTmIomTCKSiRXpw6jnbt9MCBLrglg+K8MLY8UsdBB8NxsMM3m1x8CppbnGnbjZiTokC
6ozvzJa6bBO6BkkTg4Aabm0cK7XM7C/d7J5DiMxtjUu8T+e0+FZR1n11ObKQNzQN5sMQqufcSRqo
WHmhDdcne3q5nr2L6yn1NgU2+Mc+kwWK4r4ob5UTrsOGgb5azQx4qSvKMyy/1IT98mClkKdVmN0B
PjKDMckBuKWxrL+XmSaPxc7qlEmhrcbbUXaavMyIk9UGHaD6ODElJFXT7RPn7Dn96NxGjFs9v0vT
CfPbsjDUSzNZuGMRjJnXDyJexuZR86CmY5YO4ZfeM9rhuq6ddVpZeOJspwoGTHkkMnGGZ92TnDsj
x1ymEVdqlLnOtTGRPOprqP7+EvZex+Ct7B/WORDJjcaCi7YRgBdZpezCXSRMAIVJxECwtN9FcXCi
GFNEvD+dB5FGtjw6xKkUp2kgWHXP+c766k1O/yFbitkkIsfAao9UKtfC62vQ1H8D6BwJYkltFRgc
WvatGt05URupGN+TYhMteqtUShwV63hEB201IVlLBYOOPfBtxylr1GO2m6Oyekg7VemtsJPik8PW
uqZcV5mxCwz4KuDFiHRjG8OEU1YWVvU0dARFYLXM2dTPs5SsbzD6giCXgYwV32lcSYhJa+CKnLiR
XewnOqfhzurRlJ1J8IqeRs8ovE2HAhU355xNZZspJjInlcRrzIL00voxxvxhhqZsyEtM7Lr0oy5b
o3TyzO3PJJLk5snEj4T7wlnt1iF9mLScgbkXMWvMG3aumYhuNwiXMF7AXjW/JH1kw0kMpfeBPpTM
HsmMprUdJ8J9qouAwzTwwaOnzam+SYp+yrbSppDflVG8nm6LJk5feKEJpAtTobFLl/XQ7GnORcmm
bSLXO+apLK6xGmb+EMKaZ2zySWs/9pVR219hnWdzZ+bz5Jz5OspmpzJA/YtnKrg94UwM+xj55dTU
tKW2CAWs4SloxPw1HtuKtlmjkMkhOi6WjcPhisjTuWtG1NveAv40jhfZFtGDhibR2Ea7JEvTepuj
PV5CxdclS0lgKsxANvySMdMGNBn9B1jYxt0BxvePbZHSStBBlZmngunfOlTOk+LCSyuDqzFuYMh1
Mi0PCqwUH+ya6dimKyavvBETqNyG78Z4hvPHQUqJufnmmblutnUTEclVaz0cDJVp8HI2oK/moPr0
MMR29US9a+V/V0LbNzoFSfFxIG0ISLeB6naOcobPYkoa99wkBb16yLGy3iAEqC6pk68ZlSPe6Fso
hNr2p9nJvzrUoPel5bQtkyIvmvyqgHOJmLx9Ji686jZzm0VQbTGIM8ny9FQc13haByh3RmFOAHwq
Ig7YzaHwSVfFmVSCvQCLxTHc/TQSmTi0IMV5yNH2DOqtm0MTEsx4z5BlKq+tKh2X6yYIqL1VFUbx
sa1jwu2F3ca3zjwW2cGonRImZDbWvCdbgirNdJPUTdpUPY+AVJy7VGfVrdGV2MKUVYXbgF7lKdyR
nY4bMbFwttHY8lMbpSCwiIYbQvFOTzWzSTkHtxFjz6tmKJvwrptjBuilUpik8Qf5xL4Z3gp4OYwM
4iw769xkItp07UdVLmCxOZL8MuT7teIOxUfw+Qk3Ia+rL/bQYKyvh7h8SkJZoWzAlww1RCteCser
P9e0bbJtl1lM3BanXZoDsXzuQ9czY9pMbO2ZNK+EsJqb3Gyq4dlLmIz4oqkMJutu2X9gQmDcQVH0
xP+EnX3HYCa1WOGRax5GlUfFtrZbUx1Ap7F7QGkwZ76cewixWM/9Dd/TtfAZbOFcUmk6wb6uZ0Pt
xtAEklfp1LRkMQXL6u+U/Q0eTnB2li15cdDsMJiCKhS8p8a0zOZiukUbnSeCa/mbHY7zLvBramaG
ewM+MD0wW4+bi+s2KSPVoZPdXqWKeLZSdeWhnEk+9JPMaprrkmQ0Gl9F4wYXlEdZe2oncM0tD7z8
u58AjN3EmKdjj/vlsF2sWl/zxR5h3Nve+VxB7VfbuV1aEkczayG2tYuDb9jYmvmlj9FBbFtYIfj5
pjch/RJvbSN41vgtYVhKKppJ7NRxGFyj3womx8i3I6T5fHjCrNyoBiOl1B6/FUPNSKnth6+do2+j
yjIuZe82OyEr95PXCh9G6rlTcucBtpzNCglbLHoC0L2m26fYOZCX1p3HIGfY10EREVuVYo7rZCTg
ttLmk2gaBZa1GROlqyVr3c/AL0gDPQlYFHnBOR2j4oS8XB0HdyGZpqvwoavHCuFGB+JbpB2z85y4
rKEOPhhQlS+hRVAiuX+WvFSYsDm+g3TpCj2u9XcX5fXZkPZ0rryaL3Usw73wkviTU2nzQ6IrRqOu
ABRPJ2OfB9QIozU80L+5oSAt9nWVXQVSfmJ+keyyfH3jjKo5DWnXEjLliSOt1tJPVNv5ddyFh0zM
57odzGMfhs52tk3K/aGbj5EJ/uZ0FuC8beS+4xnJLmYec5O5+S1lULnt1uR5ZboPTZdSAbSjdbBD
sueEd117mBIFbnrWVnFA4FXtZyJ6t25WHFF3HWl6XXAVQ2ykxo+uVOSax2O3KUpSKTByiZl3AuzL
qfGu85FsZGtwhiPbw/ceSdJBO82nNvS2XZgER9Px/oLiZrA+J7vJGsrbFPRrh73CmX8mgOZtKtLT
0o/ATqaP6A2kY8ZUT4tjE7X71svvKZDJxTDM+wB/YeUZ+hjmLfNam7RuksSS8zJ7yK87U/hhRdie
nsEF+EP4jL3tc1ASahTnBGRbWK8xLzeYx5G3UNtW8hAtEmc6JCER29WILyzWY8dCjmD/GbbYtBvV
vmisfTxW1R2F+5RsumHMfUbXPbWfoT93DOUuApTvCf8cuuNLEd0Maf1JL4O+k1HWXfWuGeyq0snO
hjLuBFoOwqWCJ0sz/QoGu9lwuvPN2fnoROZ107hMLbXVfQY/WMd59gFkEKW/LvVZGk5EiiLOq0O6
HGomuLUXvYjetrZjEmztRhyMzlhTfquPXQGVRyg8mH61VIeqSSUBp931MiXMEaf4uRgiQigJ+Eb6
Tcoo3ldSYdzhmX+7YIgoOGzi4aNjZfVPVcNcu+L/69zi2w9omN8AWRDZ5lrPVC6zscnw39kV+WR/
7Brnr2QkAX6iya5JkjrYRTjteuIG+QyFJFuxzOcONAdqLxJk5coslw8qz8uLcNX9vDgPMtL9IYc5
uLHHwv2iR7KgR3t2yAavL6zR/sluUuY58qoqguIqInduHpPrQipiGdMKeS0a9w0pbUSnMB85aQzI
d5KAj4wA274b5m2zjHt6kDnf45RMDFQf41l5zUEBohvo+NJ4KI4tucwXU9bO13nOo48ugoynUBJM
Iisv+zgXjriJ0AtXO9ze1U0U9YGPEw7cYm5b95nhYF8eTBaWWfDvccI417Xa4mAss/w7kHEMtkYt
ZYaxe9UXQ7A1PDPdByTPZIBvu8qrqrNesnNpwp5QJPX3FTmv55EBhekZ7tEsa+dlsuRqAUELoHJK
tPyD04Fwz2eFMzrmrkZ8LlIhjxXG2DvHbEnlHQPG5OUc5Z+Xynyc61E99ZLPHdNuFPrs/uQc2k+N
Y4UPQ4KSO08Z7i3CASE3iQUvZFwiXQz+QgRzAZoA780TRwOajKTVI2/AzW7u7JdQAEovbOAX6eYc
vgiuYFjmxdd538R7o4dO4NH45sh4sIykuXPsfltaJPGmEWIwK8KCdpGFdWspj62+7GCSSiM4xF66
cPpWCBwCC1rSIhUXniuQFuwb6SmOF3b3jCblLbZHaNEUmLIifOaiQPL33ZRcOHDGWz1PxlOwwMdt
UATqL44z3Xtx531Wmt+KwyXD+2QlFFxGYRS+w7av+xOa2XPJy0NBjiP9hErMN5taPyPQtK6xr08I
NO0Ksi2qHpdvx0W0I8N8bzFhP9SuTR6yDrunIslIPiDAY2KM4DdWqrYLkaznZQnSh6a3CTvOSbQs
a/e5qWhbbAY6B7dSDvYxh0TyZ82RICcn9hJF8XMHhvG97SkfBIkuBGjCU7LLjVeyZKKXogQBRrS/
9jZ75VCS5NYpgm/kYakS5EocCjcIgbxd4C3VmSQ+cc4KlmsLibBsTZD2iWaCRNs3DnnqPUZ6mNoK
JaErpztyFlzZklgbRAnHT1O29kPcAVHFzAeWSJHYZLM7rHE8jU3AbdMKBt1ETZCaAkmp254Ts6fr
0B/zGWs2dEAx5fNuzMTK5IxEAn5xvaAfiKg0MnSq22mCtN8pNEKVuzdXiTYf85agWLlPutAs56/W
aIXenWrrD91YtMMuFrEmgClZ+Kfc69E0e4GYWA9Nf+9ViPKZ4Xt4O3FOisvB+RhOyFOaz2mfFEik
psoBFzoRg9G4FEgxskgiV22t5HRYFqjX4DDYSFOJke7lPCx7UbeYtJwndC4ShC9fBhNvZE6J6JT2
UYACCtOisbb3pZWVn0jxQP2AKGwviSclnC5r3P1SkhNRkx/ntypsfbSUBy8XX/nodr6HvOyxYRQc
b0pPWjsVG2io1TRuJg8+VHvl97Iaqj2euOQWOvUHsjl3MBtAB3Z5i4T7nNR4MyfkiviqVhxgl4Sk
hBJcrGYPAII25cvkWs2OqXVB+QHvZOq6PzbYLxD7Zw3WavCP4Nb2zI+5bvMzryJ4aJQ6iDNy45rM
Fs6MfZYcyxHzKvIK3E2HSIDAIm3UW6+zLzg3x91xqU3epxmsbcpWdsPu7uMeOGDvtFP17C7oVf2g
a5j+AmQyXq5qzk6TZSS3XjGnL5YRJH6HYHBfK6esd02NjTFm9XFcbE1hsV7DNkL2YtCxxHY/VHQk
5jri/LtoB+8cGo7UEpZXCRA6LzpotIXDtkKA8BzFVgDSo9PoLHi026RDbKFcrDRDZ8w+mGXibOKo
ma7qdrTJlphvplalKBGbbzWoZjKL1tcNuFSuiCfO3F00zfVJFu1IxkiCAoS47Xu1jMGxBH+4LZA2
fDAiiK8mo9bIlugmtTh1IFArv1vGDBjXjqK9arrBujIMooViKVFSeHrbsg3txyy6Ht3c2ANXbRvL
LM5ZlGUHb6C0xY6GlJG417SyyKdzHkwNB2fWKNtDvLkfaznZnw0jrImAzeSpHWw0fGNoHQrb6M9t
LJ4r6VUnq4cRpw37wc6X61m3iCT6RTQHM6nv5djyme8XeWUuw/euQDjGTL88dY6qGRi57Ump+ZgU
1nRfjqFLJE0+30ZxbZ/i1BOHyq4YpxplaU9HR0oEtW0f9Az7cyxyR6eL/IJVAY8EhMRYqz4aeZH7
kTKdLZNLAuKVEzxRKyYn245Z9MIokWCIB1wbhl0GlXpfMvKh4Ammc4a7r7GXZUzep51XAGJ2vo9l
HPoOefVEnGUd6xneM6TDGTnXdlRVMbX2EpwF6WaHTJG/umNq6+Bw0sdXYdoaJHIk+rEiObv3kfVz
f0PTkB9ejt02aoYXUzvVX0vKv6ITcH5GsLTudnrE6c9w9F3eUw833lA/MpFqNpDrnu/FETELkWU1
G/YDMmPMKoFjxCYmGS1rD3C6q+x633hd96U3FRwkzVrAnpLDgZEvWz0F4CQcEWEhVUMKb0g+m6mj
Q0cQ0Y2yUOxAPWR7A8ge+/i5f+bErsldjfJQw17PtHXJnyNkxTymqWU3H+OJCD1BM3kXOFV7M3PE
vvL48z/R25h2mhP+p86mKemjnvpLF1BUm7TvOCPVGU7xEFt+EUX1zuii6WjRiR5GqzkHupgC37ND
468Zeodf1yHFGhID6mVRh3aq67MVENfYKdV/6FoOvxixW3+LpfkOy5Ef6RYXelsG+fBYhfphNsPG
J+dn3s5k71wH5UJ8agf8ltiUEsUY0Nabw32sJLKuRH1k4ED661Lbm2amyLdoC1DH8QV248A51OUg
rvK2W47B5Loruie2HSD/qUHKs8froL+dQmkzZs+sA4067685jOMbp9Hf+iko7mSssgMsO2UItfbX
Chh9nyEDvUG6PW0Ts0XqWRCyqjszPAK6zvdj0H2kE0UIO+paj6pOu+FZRe68Mfth3AZFQ+uhKR40
SVknTA4Ma2chlgf8GiGaOPYEHHwqXu9iVah3BomnDboE/BXq6NimORkeS/eSi2Y6ebkbXdEjddFd
R/I04xVwZ/ZBiiuDpwlsqsHZDNQ43uwwj9aEdsHarhyt2zfyi4365ADKGaLxKyXBeHCx7d+0opav
KeqXs+vRVHFzPgvWDNDZMkMm6tk2bpPSGE5GZuB+TPuKtNWxi55oAxR7waTBXyClTw0KTADt/EKf
sdx0uTrGXeHexNF43diW57tjdHQiYz51dYuiPIijY4Ew9tml3kh2Tbmq7/BPRFoz2bZzPwd1QUGa
sZ2WMznkU40JAftoPYlH2taFHyTNBwwQnD1C5+5lFNPN3Jv9Me3rQ1MUzCBQHU7myIqO9EJWJi2o
9joinPFLLYpoQWtqEaogC9Gme9vxkj3/uvmJDkI7fIKFW7IDRUh1pMfvnGozMBrf8HIEWFTrJCHT
ET7bZVKEJ+2gPvmYejhloril/VmFf1NYzJ977fHNMtcpk6dFTqK9vcv66XlIck7i0xVNEJwbhLBB
4JPqqpQ627kaigo0ikJ4liUtySnLzFvSOI1w73gRoh3L4YgjassnkwkMWJhfRBgXe0JLnG+zzFu+
xeW0palZ3NRmKJ6C3lNnpw84PSUyTjZjbej7oHXR5xQxKTF02qCnh5ISjloAi6ahOaUuL6auoNux
fpwfi0pULJvFui/11O1ax+ADHJekQeVwiPwhVZc8KGNys20Yj5xau6Q7EkFCAKQ3MtKaLLqkuHmU
dxP4+rPF920j6CZPm7xeebU+krs1a2rXWar3aTFHT/Rf+j0pYq0/GjK44PTQ+PiElM+ByfbOQMk7
z5kQDzMS9oe1Y3RPf0efRYLCcNaZ3a2Bpf3RiaV3yFxP3Q981Z5QrrnRJicf5Ui5WpE/zvgjG5Pp
Ad7iU2sX6Yvtimryx3YgKcACo6Rcb2br02LjArSJ4oLPCn8iDiudnj91Q7M8W6lrb6yhslqKxiYH
/oiZvQ2uy/rgeIpZDWObpJVHztguHeoyVudehsaVVWX1OUGpcJUmMngOMAbxOTeZW6SZDgcnUlye
ut4pD15CEHNAC/PIWvRW1Bx8MSWFj/YwoCVZjrkt5/Az/CnqI9c3jLmZdkWMHOESpTY9JpIoDeLn
maCoqqPfWSJIjg0yu5/NzpwShjVI9P2Go/L3fuo43PhU0/TeXNPtLpPpYjKQywrHGgAiw7pgtj9s
EsLlSTBtPIYPzNNsgj/DOC92vdVUj3PfLsfM6wM6QZpM2UY6yR5aNENYVhefZCVspos03FLOWbW4
rVPzC6M3Z9jabin32DCIG0f0lP/AXbTYnbSRL3WdRX+NRsNggNmL2OBoYTXbzHSGc0hNg4AeC40O
c4tvLoSw+ZDScdzSv1yeGoTHmzFZe+vC9rajMg9eWT8OZsxCsc1dO0c3yRqBPXgPFTpJD3XtFvXX
U9w4n7zm8+LJ6rob66MbBRiLBazwbTepC3ujT2c7PSNi2OgJH5xioQPMnPfg0g+ls5ecR6QFmzAL
ruaE6bMdas68/YUb3uhM6K2NaUsj6nmf4Emwt5ex8/uy9V17neaUCgVocacNZLcTgZtzF93AOO37
CXXv1E/yOPTiYZqYf9WNjbUaJCVEPQG1bfKSe2T8oKjfZrEmDndh+kiv4ohqbxfm0cUYqn4/ehl/
n/96yI99Rskn0ciNAj9etQgs9ZrDeRyMO5lGzqPDKRBh9XRrGlh7uqTJerwjWxx6tmqsbv6xMQkc
BCx9+90jKW/hJOELqvl7g0lxM/QnoZPrbNAutjX45riRX1dTemxm07kLR/diZf2wDUT1YpnZF+m6
t3oWdCjtmyDL6y3eAN9lArjQK1c9pHEe3uezeV3l09csbEa/YielSWJvKukc8oqA49r1vK0bI13O
+DTtFrpkm6DgxLsaBV5iYCKfk3tI7R45W0bC0TUuP/XEkYoRRjFWqJeBgnPafjBMV3SrY4CJUBKe
QOsdrV9aJPe5pPvSNFSwAfNoLHJyfsjQzJH7NQyD8Lbh9znOQ3SxCMuVHvo4X6nauTRsIQcqvoBv
CtOnZJriazwnxmdeBJL8rCLONu3ACl3UxHyjszHg8Wq9uhdbeIzUmRvyKiO34PyKLx3UMVMf2rQe
cdLCkeHWga69URQ29HwtXETyMoGmKAoWQh98Nqpc7Nb+BIrO4VOvevl93b98QOn0a8AEpjmnFaZA
3Dp12F2URE13HTAYm2gsjjZBwWrkYDfWwla3DgoPyrcmjh5VanozxV1v56i7PTavc4vAPLxiRhQj
hdKD+b1nP938zy43IX6xzDpGFYXUixAFZia67qqPvydR3kQYwqG4HrygBA+zmb0hc3/NvyQgxU1p
RuFRdl50n6HMfhitmsOTyXFi2k5uYTqo2wZ+cRQM9KBrCAASOToveCn6UtzCKijDDww8JA7Yw+jx
oWAy3voAGODoXRib2Q41wpTshnzE8VN7RdxDIkz1lUT+jEBN0Vfq5QAdQn6btat4+v87WOz/g2n/
g07hD098dRR85fh3/fnvz+Hn9uvn5hWtvP5L/w2mafO/YLDgkIBGOV7LFUn+b1pZSRAzWGHARGGt
Pn7/8f1bYWX+WeXRHVekeksFVvV/YGWh/wvEDRaVgxJAphbyT2Bl9YrPci3JewAay5/Qpd4z32ao
uFXQuwwzU3+Fv06Li9ZWhd173pivATjwMws+2VP8oW3hrff8+i1wFbaIU5sU/qDrS2TWH4YeoyU9
7bAArDaNIvLrh6fwC/jt7W1xKd43j3hsYWkq0xXZ/AE7m2Q+B0k41X7HS3kbzWgSPWd8L5H4p6sI
i+0MKxgBg2yZ7hu6NEkpiOZkbvwa6HU7m604qFaqd0C+1wgdP56wgCfYQ1y6BNp8a9KYGCnnxYZU
5TSfSPVmQtORlJmq+Cp22ydUI18BQ95zEH7NtK4XxSgYNzXWhqA1+dbRFv+rsCN8lShnuw63gDLd
3qlmY4dMZ76iSqze4QRfg7rr9aSE4cbiiQBXBp3r3//hgTnzbAaujTubIZlpBfQluFzpqzDt3rnS
zw8Nklpr6SpCtm3TWf/+D1cKsCTD45A9lmS26UyUDwaFFXPjP1yAQvLDWfwvjIm03mYhDumY2Hxh
OqKSSYI4JzRIDBYjB9B3LvTTqyWkFrzDcKyW0OLtSk8UaYcMH/D7yDB1oOmW0sYrte8GMYYRoBjf
267Lj7+/u188LdhYxBdwtWxG8s3TAmOwF6xueh9FZLGzVTHtG6UMBNnVn7muu0DbLi+YC4wrLNf2
3q5+09N2P9ZS+glBEQcOGfJE4fKep/ibX5HFxw7FWjfZAaF93+oIGhq3OOUsqZ/OwYPWnToE4XBV
IfKcEG14dKfeeWxv3q/1gorXGljIlrb7U4qUXtDxTxOQgtnPF+wDNU/Nc844AJanOo2ydx7Yry4n
bCRnVCSskbevM11n5da9lYH82PQSIUmA44aozi6EZRmMG9UafPz7RbK+SP9BcF1uUdgWy8PCR1TB
Pb/Zg2VhJ5hZwhM5o22cKuU9poxv/vjGBD8gqgx+RO399OAiNPktmC8XAYM6UfyqEw7BSMcAEHfT
SArxn9/Uuj3ZNJZZLG/rOeWum37O0I6XPkZEXyHD9vAQ+f1Vfn5cfI/XiyBXwthNr2z3D3tUIUlN
w9gU6JFcIM4NRoaaXMw+ust21dpZu99f7xePiu8YS5HnhZbm7V05mJouvNI084I88dk6U/rgdCP+
9Co8IooM/rNWA+6bKsCbUdbpeZ1oVnBr3dA227Rvy/3vr/Jmb2LZsdYoODyKJMtznDdX6WyvjV1E
oL7b0KwQ/CUOVgsIhkR1+eeX0g7bL6UaJkNvMx47YYXOMjokBSyZ7Ue9mh5bi2QOT8wJ8rb/q3f4
RUHzq7vil3PQtPFmoT96vSL6Bbi2wtrSD+zwqcLO9zJAO22qGfH/76/081rAuMNiCss3hbX3tlYL
TAsWM4zov+vQSTcD9jL+FJfOv7gh9nbNVwRRxD9SvR+XeCRLZ6RBT2pzYrTXCwyNdSP6OghvAOOq
dwJIfnVP3vqx53OPdEu/2YrGpKjdxklz38yYPPF2DddmGbqnP/7lXJxmiJxjo2Ws/+atzQ1z1DOv
qD82VbNL2uUF2ZzzzvL+xa2gwpKaKpqVrvSbmjMerCQKLC5i9EW2i4uGPNGuHt+JrvrFcnt1FU4t
Pz4dUWH3VuScyenAREe3grhZurrfZWJ0Hn//q/18KUURIdBzKnKtqc1eX0qPBqPOQTIzGJEkbPgU
pltg5uQZqtp45wn94lpIUdBomZbNoeutV7+HIE3Qgkt9VycKWtcpcNAJ48+cJdQ7e8PPzwkp6fpt
AqOndHmbDDoGTBXnkkuV7Ks7vfJOqcAw+fc/3s8fCmVryb4tBc6njO9f/3hFwnTZLZzUh8YLh2vR
l+XHLISavgwuOKyfCiNz31mBP1+TQ4jNiXF11eYE+eaBjRyuxFiGGdbbEj1PajZbI8VqN2uxhFIS
Qf/v7/GfePLXhQTKLdeymIW4yJne5qOXPB3QnprWMLZwre9AUoUH21sJ3s6b3b+M0fZShHeiZ14/
dC0uV0llvoi2aj92tAltJjZ9KGiRCjxcEcr0t6r3cvJr7XTKDqqKW2PfK8O+LEqG72RB/7zkNKcN
z12PvsBh//jj//Apb5I2DBnNZz6Ghv8YIw1txaFgCb4YGW27d9bDr65mc8a2nPVsw0/2ej0w2yc5
G6t8f0ycbt7nqRYfGlV3DYIDT78XMvyLlYAq1ETehvKRAcCbT60IANQgPzOeegq2pCIbnm/A3hU3
SYyRgATL5v73i+HnQl0j5iLygM3CYc3L1zdohvYCTWhnRD6a+7i3v83Yk4PugTjWtPSVGh9/f8Ff
3SNvryMEBYvJWe71BRmWt62BeA0IYTIQX8lnj25pncXY3mdQy7+/2i+eHz8mnaJVtkrfcN1Vflgt
eGJIZlyKZiVnFejSrq2ejLlOT4mK5TtRzr+61vo5RO9Ot4Qz/utruZVmCjyC7Gi3nXaRXRqXHD6b
hjWD5t/f1i+emkOYAL+e+EdC/ebLWEQFTE/QEjYKoLgFxHY+CJzsUQDAfHKEhGnGTPSdb9jPT86l
q2bTOOEFXN+91/dXuqJfYtqj/kjiwnVLyMNOm6N18mJyPL0V0v3Tm2Sctxbt68EY2/c3+6IhYGKQ
3GQcwnEAZYLHzBMgv7/KotFEZp9Od4aAl/79VX9+ii4LBSNb1Cj8hX7zDrZqVqXTc1VygrMDw3jl
1yluH9lqAvD7S7n8YK/3YfYvhKyKEgdJxNsfVCaekw1FlfuIxXr4zlnld7S30dzIYin+ykioe0zb
Gi1DPJNc/M7W9vMaot3AesX24Z8u0ZsbzSCYVFyleEw3jAPKLNd+jSwG+9tlTG6AcZKnQOe4AP/+
pn/6jisaUgglef8BE9l5Xq8i5D/zDEvO184jJwVzuOzKk7jx//lVVvU4Ec94R2Ah8foqy7CI2QSd
80XOgIeZIxx66PbvrNCf1gqNL16E9Rf0NPrmNz9h103NYGlqR6uZo91akIHCgr1BSiz/5lL0VDgr
gvWJtx8i0KaG7FkmDyIf7aOwu2mrTMYbJv6ohz/+7SiwNF8hpdhe9Jt9LLdi14nRe2HFTSpHbrLb
bIMmw9f2X1xH0CRi+dPzeluGwNP1CcIuDkbtWKEeCaLsk42IZX7njf5poa9PidYJ5zx2Zaqs12sh
xDsTGyGdY2SD3+umxWLS8N0Kt6UUlvE0lYZo952Yq39zf+x7NqbxgEw/BVjKRCc2klK/0V59bgKD
MAPk4fG/uozLKZ3DpcdCfHN7zZI0Dsa9DJplr2nzxrAKBu2wd5bFPz27V9sVv6M0LV4mx2VY8tP9
OGkJbcDzIo0mdOedHYVPWYRxZa6zU2kCuMc0b4pRbAgB6g+Ohw3dn6+YH/4Eb8XvXja1DjoLDoS9
gTDVBdN+7tWiH/7fLvPmQ4eIb8L+mAc3yGm6zj33AyanwzstqV/sg/ya6/bh2CzOfwadP1QmYljz
PIK11oIubfauiUuvgQbYfOex/Wr103ywsVlh+dNXeb08kLQOgFRknGj8HzejmqyHVomRrhQVnyIf
pA6usOt775Dxy9vDE45NkWqPjvPry879/2LvPHrkRtYu/V9mHx+Cntwm02d5K2lDVJUkmqANmiD5
6+fJnsGd7r4fpnEx2wEaWkmdVUwy+JpzngPSXzZ8rLvm9RjjGF3fy3R0/qF8/e9OYCg9NEaM6q8U
o79+jD8tgokl9V0iPfbimPL2CwAZCleAKct//FLhYbZ4kK8T9Cs+5q8fBizGnQz6r1i0+LDWJmvz
2MlJZPmPn2g+hyKSJh6AEu/Jv36ORzbXCNQbwtgaAgvsIU0evFnn/1DP/fu1o3NHryc5E23Jxu2v
HxM0s9vabjpxJyDNQ5y/bKeMjI/Qaqp/+I2uR+xfjw5KKpu7jw0iU0T3b1euXOZJ+LSSMeLvZI8G
EWAeGqV7gMTNUdVV/w/zqb/FFHLSB3Tvru9bVHDXEd/fCmTkSOhNxDjHBKGp4r4tEXR8lMw6Nb0V
hsbHzGslYL0haq7JFqX9FhTLGJyoGUT7/H8/Tv7tOkPJuuK1LMAZVFt/P7WgcRZZC+Y4ho8s9nkg
q4NkmPGYOf+YfMtt8rcrHfK4uXSOrL95r2L++OuXitSyToYkD2J8/IKTcsGPE+FJdt3+W+20Ejm+
Ck03+mhRhHsVKQfhut7rKQuRk/HqKOKSMewL3k6VfxQYA+st8pymJ5mi8e5KOq0nj82id1ZgvnvI
0Maad4sOnG9uoXAWwKRCbtRprJnYfucufYUEH/yxHcG9yPwTBRYqQXtwJ7BzLmEbTohXCzcMJRqm
Z3MHlrDVT0k0I0aMB5S8yVsly+iIatCdUboWyGw/XfwgfoVhKQpxkMo1yBHF2c3iAP0j5651PsmE
qIIlhnNX1Y9LpkTQxU0qsBQiByS8gZQDHfTVpYFu3uxGdESoiUyZOs5tnxeJaCCz9tm4Q0Ekgptq
UklaQg3U1dXJ4nn1msZgGcfi5+zhMDsHXlgmcVE7ZLM5QEtzJnxZhxS4qOcJeWYKRzLHnY/h/t1B
AehejRJL4j8F0Aqikybb2SNrzETBHjgsjp6BL9iOCeCJrJ3fuovkV3drJ9uaJirIm1pGP7oDMogZ
CZHj3N4kCiv0vVl1KV5FWtn9BRKZnl7CBUEqxhlLnqc0qz1iOwGK/OrshJCGZhT2jTPisI/DLPeD
c4e5fiUiRxUaBVltxlOaEsm0yzEzB98AkSov5hj0oUCkSfrTpagKST1KQSTj1HXr9OKYOc3RLAU1
zijhZgnoWg7lZjO5rl6+6sVhp79xLAxLP3jaVLKFHVAnz8SAhP7Z8tow2PcKA/z3aiYJa0cOmfY/
Zp1JQJRTC1+jQD5nd+lO1WjQNwofiHwiTHPEZSY0VFzsdpjkK+wt/D6GKBKNKvSXbkp8MTJA/HV0
RpmVFIRtkO2QVScIGxsp7nsaUrUB+ZnPLw4Ueisue9ertvYyeThL8kR+JwakD5Aa8rOh2W0HXgRd
XmMFgNV4I3FQ4Ty0jVzftZhg7gf66oCDrRwMsVVRvGwsrfJvtrbx8kAi9dwNPtSx244MGUcEYSkc
jdKtJff2qgJnm8nZ+bKmqkKMHq0AwiPWY9mmjuYi5D5sivt+KKwvifg53zYTEP2DUWJ+iZI61CdP
jqYHTRLIGcNG37ix6mvP31bgyb193Ur7V1o4aCBDaOnTYaUR97CdwkDZJ3BjvgdF5bhk2IV88LL6
uEURgmAnwsS/NDutGuulNS7OPBJ6InMOWvizMe7LVp3DZJELRNY6/TLYJ8XOrmynjmvLH34EgEKH
15xieIx1KsiHcpRPFcQAuINS0cjlNlApIJzOwEhm9roOkbfRE+rRuxb2PoECHsZSUCFhJreTmKrk
NmuTEEtNMoQ9DqsxhdkD/vplVWLN3tfcr/kyiqJYUEHW7NcLJMqvHPzZO1EJyRNnt31lR/l+8Srq
tua4AUe9Hg1n5m8t3eG7N1UarKofFd+jqc+rywJ/GhFi3/nzlhoctq4cVfVLEhzzmk0sqkHeuAN5
vCnZJweG6FeP3ZyA+J+aKZePc1NZ/XvVLvJJajHcW6vF8MiIyAX2Wqb1PYFoY3kSVRs1Ry/RCm9H
YHXP7TAh622I/Ps9LRBpiBCckcpHxWjnN21mye84mbz00C5FKQ4og9JfDqYVxJZhTxRIhfJw3A4I
1RETUzGGeyvviuKGfNHIOrtGeu9+JsFX4SqzvxWShj2k3s9Ex8NOJuN5SSX6Tty46w3hWsRV9V6j
xC6EudXEfpKZKY6SJfPNxjS984DEGKyf6q7cFqlWFxYJtJrxM2Gd35FigFsT+ycc3B1nSWA2SQA/
BU18sT6WKyO1H1r28kfok7z1iuRJWZeyF757XPBlQC5OPafHY26RuHUNbVAHzpLJ3pN30KIUXsgl
sbbglxesfM5cpaCeZ/XZTp397pdNmOxdS1SIIZwSLI3MeQfo3TyaqWMe46QdqVykWr6UytHRe6ra
PD0ERGZxdje0IpsKe+eTA8jWje0icYuLlUSInOmKiIKRpKMV26AjVGqrQzUm21rjM7hP66kt3/26
dHDZo9pdb4IU2dhrNrQNJg8UpIozbSqrrWJNGHIjFhrbYaZJWQbrLeRBL9zl30UJ7SYuBlDerkhn
Q+gsX94uCnPZg4LViviiqFnUVa6+Nr812/6FnmmqIF8Hwa8OFKj+IsIKjxN3VOftctHgGmlXLENb
1Va+98axUTp6A9dLRo+cVn1/bFDJAl3gGXXiHDM5CS4IzXEA2Gmpk3e787v8WYQj8axmDv1lm8s5
1Ifrnn9Cx+222XPVJoMLNQmMyhpX4YhhPJyCunoJgetH2aYH88Rdshao4HVGlte5b3VUHtMU1W88
raG7EORAP6Pfa4FDQcXRsFYR2S2rY00/hoit/oc3pH36lE9t1X85JITwCOVJBiysSsNfbpNAGTeS
lNRzjmyDELUCH+QJ3JHId0nDsXxIfLTwKAb8kCscgwXPuzcqI0K7QA7g8T4Sv2S5L+h2pXWvK2aJ
7/4IF/8ZIEMwHqBYmPJeu2tn7VkvZtMB2JFDRo4zlu/Gt93laZmcGp+RWxVE2zr+kMaRQl16wgfZ
gT4S4Wriph5xEFgLUXFejzH3Wwv1KYltcgX1xmMbfynkasJjHRQMz2crqru46Ceo/xwSckKQPdnO
1gpzq73vF204glrDd46xFRo4KAY51uJHVSlhDlbWpWYvJJ9wQzCBCfb0laV1q6y8nmPcBCiMuwno
0h4ZCqanCuzc/JD2QtlvWHDFXQeYOriZWOcOX20kJ3PnpgQIijhQLtzlzEY/sqlwUg77QQSt9RDU
RREe5OBGH2KQsn8jAsLUaOTayC6RxQuC53g9MREVAiOdICzLXySeJAMu5oPMRyO+dQ1mBa5Qtbz+
Ubf/fxHu/wjp1v8llvg3De5ef9Rfv/6sv73+/f8lv40A+9JYXcuAP+TX1/zu/w0L9v4L8Sujerqd
K2aVlvxfsGDvihGGKnuVkKC0ZRr2L/mta/0XQ+DAZ6zJ0pWX4v8LKhjt73WpxI4YaymU1yu18s/r
Hg6xRCdtLTc+2n+y8KxifXOVF51rXfU3Cm++/I86Wz4DiaVtMX1ABXZV4VzHL38a48hKQLhrerA3
xC7EMDMC+gZjLCgqs9bt3gNE9w8zD+uvs5U/PpOmFm06wz7++/twu+mwByWSmNbZXzkFimmpEhza
SUHLYZMoN6dtsPMDP2ENBFj3G8MEAfgjdX/Pji4/CU9jQkifM79Hg2P+aZ3914HT9acDG3ydiXsu
KjX2zH+9Ik5z5cilPOgKekFPiEXPSyBZKcs9i2C8zVqacFt7zTJu/3SX/jeSnj+ki/9nysAnc2py
D6F95U5jrHa9bn/6LtheEnatadyo1kUTN+wfDmnprJrBUDZKcJlyJL3Dt/U9eV/aunT5GHVx6fYo
9nR6pcwvIJ/KJ5J0hn/SNlt/HQP88dN5SLZRMfCQ8HT8bVTlzm7D6B49eJs0s70RjuU/oNSGvKEV
cQ26q3Li9LQIa5zRevEPdpCBEkB2K1Eqi/4HDvL8sRpr3CpZn6cCDBHIwH+YcaGF++sIATTydWXC
0gQVYMiI8u+juyrM/WgmPJXuIvFOOSaHHb9NcVG8UI6B1D8bsgd2zKL1W5Ya97OrC3iTCB6Hex3W
5dUd5X0HoOyS6FlP/aOYiQ4olhIYCkZTTOdABL1vTs4WmGzKDGZdP3kWGS7RMqBKnejLFKHZhy6N
SkjyoRjWB7Mw/H10CVj5XKmg3WNrJ1QlGyxetXpYWaARZxY1jvNYRDBrdo4enJw3VAOI8RrX00Rk
A6R6xgBsWWvxQHWaz/BiSf/YUFi6/XbgcEu9zTT4wfCM04YAthbb8WcgRoBnmsyxHiWkGPbT4kET
G6a2UMARMJCz+wyAv3mkLMRiHRp90mPb2/dwPZPltGJlSDayGQThKdrDoucD+yb4fTDzB/lsPgy+
OuJh8DMLCfqSe6shrRvSMwcO/8eV/mCAYje57SbB6POoidaGWa2YDxZBn9+SIenqW2LTG0mW08yf
Yi5BM7PVT02cNmh0iFJzuZRDsybdoYtmBi9kVACvq6a8mA+LkPKTKAXMy5G98hdZlozon1s9bjyT
duc2SS13j/U6K1+mfugvYW8cgR85K5b7kYVxsSEDo3xDbNJjQEuj8CdBLNTyHmEAcWWN8xxX0Rp8
ykUT0hq0BZ5MLGrzg499Vh1Xpre42CgwSAHIbOgIIeGnPLWh/EJ1qNS+iKLkNiTecO8v7QLAKJ0c
lwiSGjZaE63xOpph2s1LOlIFi5R70B5lbIYZ7x1ilexxRVACltbgWVhyXF4rIVebvrKsRySWA074
QjHTJekqml8Y80IJ0E6TRfsqg8eZUlU94Kuv9aazh/pdcLJMx4RA0Ku5tplPBFQxiAALah5DjATL
ZppTSmlLR7m3q2H0nTqvbQ9CDdbZKcMPFK9kJPvU2x/r4Ar7q/WJa+9JffoJrtHrNoIUboZrDJOs
nTfW3Q4/5nihA7+Ydlh/4q6Tm24c+oOT29OXhwL/VupCvgSDJK+PdXPNz7DOw3Ew2rkbWOSeUn/s
3z09OltnSAjpya0K1qEL/6knvsqDqHU1KSOKxUSY7iB3gItTopn2kcrAwtSey72L6ZTEiWogW5a2
hHPc9NbXmobEEEMtst/JFk28jcUsxImbqdBH7XnjSE/n0GbK4BdFbvEiENn/7qBLLjGeCAzlPbrF
l6YFN46XP8jPlp6BSakw2DLwIptl7dvnwhXQNjv61neFDGyb6xCfMZ61a3AwXzdWuQVq/k6mTAqq
vuf8Ws2yngNWEc8u84ZPtjr1vZ7JLfO7LtmkY40dPB+am6bB/blppddcWs/mVGk6nyjCZlDFsAeY
6ul9ObrQ2TpL/GrCSN92wbxij22R9IJjy87GXaAzgDdUv5ueKMU1IeWHeB5mrxtlhHqYdRoCMA8a
gCG5Xp8krWRsFSGiuRRL8Fz0IrslvWOMLmUH3cuaiCTajKTp4CuXeodyvo/iWvLmknK9V5EAz8fw
yXzDIcnNiorVucWfyeRs7NKHsLYIWVaKmaFIhn43eYP9SMLusOXKXCl0oRu7Y+O9dbhFc/o4oFCb
rBHrPtL2ZAH+s7GmdkV4LDJEqygwXPr+sVsIYiUt5Qa1mgtNRS4kOZOWvGHI3McZTLBn3vzlZ+jn
zi2OXrzGFePbx8FaTbZ1olBPV99x91Qhi9BHsY4j4VVMG2KZJ/7Fm6JQXaahJhppmVdYnZDePGly
fKiSrOo067uYu3j94aRgwQB8uP5+Ja2Xt0+K9OVREcclHuHdjO0J+/oaHXkhi+TErm2utqa/5r9y
x/JsK/euD2waR+yPu4kksW3hZyJmVzBuBQL481x6D1NIT+2EmM1D+0ZNy7I3YjjYyj50gfVVletT
K6NfvdU+WU2085X9uaTpvYZqxtLrIRc0uZ7uu/urho+coj4cGXSknKmZ9Vy2/u1gyXzf5xN+49Kc
54qZAwviKoYYgXM3McAleJpfExORaYpchXldVBynpbe2uBIcEBIrBBamXL+S1sp2DAE6knbGYKd8
M3xOboeomY8IePs0/k6HXEdkNt1bw7BKbgcpjtmyzv1eAs8lH8cB8HvWQDaXWJdRexlBDZGwLMs2
xuIzEq6txo+iW/cWHo78lknnaLYWs6Z9QH4hY3UuaJJ+CG8mOipMQvHMuCTdcz5n6SkvQAPFpVOV
3jFJmCDdQtv0QmCTWf/SSA5Vu2gtrrAiQnrtxuSp7px166ZOYoh9YjmKIClJz1XdYxefB+8GSuS6
D4acnFNKDRNHekaQ5yAru8MshGo8jEajb5ylnXf5FQEV+44spi1pIh2ODdz6R/YADAR8wI6bxXHb
IG4a8t5j8L2L3MhhXZ+KhGvOMYgRMXazyvvejUEWMcrMMkAdaKw3Rcl4bx9QR73yzHY3BVNPE9ci
pG3XU+1vi6VqH9ZrMlLhiKXeTX1a/gzTwbleo4DVCeurLaRVD7gxEqeXgNoecrKpejcGAwHUOzTC
fQwECrmyiNTv1krFKzmF+UgESl6felJ+UhzRCkFDAGchgl38OuOD+JbZbjWeuyZqyZUcchciEFFJ
vDmmxRwy2HVHl2DW7QwtbAtkQN83jJmJXrKL8j4U0fx9tKv2iShOfV5gOD9ep9C3LPjepxAvME29
fds4ZfpmLwRyjpk9WD9YM3ogvP3omCal9RtaQvCajroHC5KMX1xZ7/tgJfLCF8cdw6+X6G2lbRz2
eenpdxitEKwJ5nN28NrK7VLrz9lu5t1KLxcrZ2yPva30QqYhbl+efaqA0hWOAcxZWj9AqeYbeK0R
KUMNRIhw4udUhg0C/r6JgE7VoJlrgMctrPbPPqyKw9gZtTUs6HaJafP3grnEZm398CyrFDhH0M58
k8BgmGULj2BlIOOGgHrnAr56OlcJHn2GjPwhTfC5SCIJw5bHDYLSKXEKjN04JjwC+HpzR9j9xSxl
8zSWnlkJi3Smk5nJBetEGz4Yb7BeVObVl2qwursFw97D0gKwomWqo70yTb1LLIA5ZLWdxDKpH7Sm
GcJNAzaPt8YBxoNIdkHlrveZw7gbZhE0Ac+hI6Jn7H4S354Adpmsi9aifyVxxzoWMIrOVTRkt1cN
8kMn1SUt+vtgBenYwlGxtzQA5zQQJ8z26pufNOaDfUXzOlLsHMhee5QqP1DEgcjJmv7gCtltwmAq
b/QIH72VAO4zNt17gMFEgIkq2HrEo/FCK83+Kjrbl0CUdoWEN4jMrn1xwMPFuNLKw1IjybHDDD1V
rqwDJLqboGytHXDB8Y5MSmblPvQDqIgwh7oQ7ZUz9/eOUsnJ+CPEk9Esl6Vvh3M7GfFCyWVttVeL
ywS+MSPaHSqAaTtdgL8HGnANZQEg1JWH0GmZwNe12daj94nLv6IOGbudiappV0GlJELa+dW5uon2
oyLzPk/c5NIJTDFZ1sMtzBb7XlRL82JlfX1b1dKfeUPlwQ6GE9X0AvtsBdmxD4NsuIChAQkB5/io
QGBtWwRQl8qt+5dsVb8jE/Y/KxOpbUq+IKBMm2xZ1FlmkwNOPrRpUR5KOQBxEFkdbf26uamy6ueS
NMme2ru+uBgLOZgZKQ9O5/xQ1yy+tG1Tzp0eFi67yw304p57ys/jzGEF6tdUHslKpz75BV9xrg6g
1dbHMRzsl8DNiuPcTfW+NF1GCVJ3UGKwZgBr1BALi477wNEFXMCl/YqoDH8FGvjbOFm8Z5LEPlV9
Im4Jj1KHpXfD18hN6J2GoTQXUbbjjrn3W7gSAYsCnhSzsiY/PLL1u9UMWzEkxXloIlKBjePTWlkT
r/6yk+AJIpPeALO5QgAHeQ0nWG+S1rf2Zkif+U7mTUYO0zbJWB2NkXkLIV/FC0ye07zIh9611p0j
eEmTubTsyyo4EHJa75yc6BncVdwikw8VAV0exwvhjvva5BxHGIlJvJ7kSw4P7igopU4h9QUNXe18
QSOpAE6YJ2dAjMC7IMreZS4eyjRf98IOf2EEtUH3LdYu5NWCjDYnvmFcwOgNd0s5mwtnAa2bEdUz
9dp6JGuzBNZq8y6d8xt79AjvrSs3RPzCwHkXdeVymAT+Nhnxek95vElgjJI9xfH3KjDZ4Rp19Q4o
NLrtlonKqslI0qrXkajWkXNERZ99FD7bAHAgHhY6bltrjC0giXvfXoC+EWVLXrVzM6uw+FmXpXk3
VcglmMGLneBdbBw4oA9lUVYotAIVPCfgMPbwesBY+egIQZdkydFb12+5l6373gUdSr87LkSbppAa
WIuAzQn98RQSeu9CqR3ZGitgls8I/DOc9AFdk9vRImzClOKDhfBnMjTv4LzCn6Dyiwv/sLoPehYj
JxLwvFtypBhUZ1q739Kxcc8+q7c7MJbLhxKWfjCY8vpNYpbuiOb5w20lwbSsRdrbyffdj9KV7QP8
8+LcIZa41XbtQLWs3BholNoYiyUeDaV3huFcH9p6bM+4VNtqw4LWOtW6HM+iDs3tkGvAe1mp7zqi
Y2+HK1VrHIXzPFSzYLThsuNyJ+uzMkO1lQKI4cGr2UpvVK+WY6TID98g1opOaKV7/qAT6B0W3B1l
3WsbrPJnItx1F43h8tPhDj8YL8RAHDTGYpdilVB+cLt7YmwPc0kTBBRHdZwKuP6AI+ISATcDsqTb
6L5yXgPbwQOXNB5FJ2vX92YtrTwOKun9mkSPA3tMuu6xJ4jyzVn5JNJPpvExCcRynnXAIFQp/ZV0
c3RUluV8axrTnNPa+wmIvj67S0Rohu8EL5Ttz9gX8xuiJYd14zvro0ED/o4kKNtl7TwepZTZp3JD
9att0cZltk+ZpQciQmV/hs4b3Qy6pkYaVPsSTl34KANd7wpummNUSAmNWYGkb4sJfOFgA2xPxZNt
6sd5abOt642P4ECsLwjTaYy+z9yqyUCriRCGZBYwpU0zi/YTjdwkD5xIOm5UkwIUbAgWZVM4J0ci
Ettvs/Y6JBnkIqdwnobrBWfTKtNblrvB1i9F3W3yovDPBIcbZzNXFYMcqlh3n4Ql9zu7W/Y+jhse
h4W93lNbLkodJycaxH4lM+bQ2ov/KzA+DBzLFLdt2jxXTjI3XxncookACturrce0CiaCiBhr3LP4
8ZKd8Tq2PLOW1tkadUd1Di4y3GkOFndHTMicvXVMnwCF+q38tKLWX/ZJacYfEYWX2k+6iw4J+R3c
hcFqX3wG0o+Tgr2yCZeK2RmKIhGh7EBCBqwnWFDlHB2ikK+o/JLquFpKP7x43YTGyNZqCY9RDdrs
VK8MXG7YzTJKgyU8kUXegY6EmmkJMJ8hXZbF9vvAm2+BsGpI1OE4rdVHN5icMbfysQFcb1rvm8lo
he4yNZX+byZwMKf5OaZhoX9lKZghdCndMdk7FSU3kDh8PPeuTyYyB8vUFygAZvVzspzqBWIsjQiK
oicyp+bkErimfBsqXb7RPXUYhrFB/1g1eUSHvA699U5OjZ0fcsBqOwgy7h2hqiXteWF7gN3mLK92
C13rbdosM6w7ZolAfoakf9B2ktTnwB6HDliznW+FW1c3ddmKZQPV61puNuVcH2q0OJSaU4pOLQnK
DUfCVQiY5XMb13Vb/o5GZq5bC0qO94okaygPTa450zOL1IddagMqoHSyhm7XGwM6cBCu09xZcoYA
rQLwPZuVwaQ6Op3PBkHb6NHiel35XvsqYn+y9t38MEFPD7d+6rvTU5bbhPXMfc9fDyg761gxyntJ
Wm5PuE5yIU/W9EYTwz5YQwyBzp1i0mgZ42WTppggCgMGLGmUpEkQcFdgehDzLZb2YL0msY/vLDzM
ccKq7z35jYg2ZQKsNnY8AqV4b/BYPXu1E95SlcN2SllAxM44Vxl5xaye4p4bQsY51WcQF6kCmRiM
brEi9VKZvJLhmKJPUVUnm9VS67gt5yFv44EKDPQuq87HFVokln0wD/7JmXKHoUbrmIfUSwVXpkbK
Q+oXbgm/GCTeLIo2Jk5ou16KjLjBbb76brrxp4UXyOTmM2lR4C4HEFgVZ8bctD8zV6PHG2m4vxud
ZA+949Q/h6Ac33yb2OV+avt7t5dWj4yNkHQwXzPxT+zuzWF0Es89en5i9aes9Ofw1GjNnDbTbmM2
aFL7m74rrU1GWfWAqBSxwzjV5RsqJ/t9sef1LmqCqIpbcBIOL9TGe/XkgpNHRwQQbSiWg4+1M9Fe
MCnnLT3XgPDCNpiqd8iPCQV91Qf57ymaGNlbWTCqY29YfG+YP9fVnjFMH92kvG8PEWKHFnJWsgDo
5Lz7mKbIQ98hEoB5zeLlu3EOuPscfKNnkoZRQq2NfsFbOdwhjEoPzBm4Zdg7B+F2oH5Mj8Pgreqy
LkqyDW8BtW8beN6E+rikjiFbrZBRVLOksBLCsh+8LqicC5nFIFwGhK8IaOyrAhk1FomWMknnZEsO
k1jizKqiy1z3jOrDRXCwDQo2e7mgCYDz7FRnSQA3FDyqhRXkHPX+1vdG+SP3rmVnLivz7A5Z7cRZ
M/JUSBp3nrmxEqelnzjqTRlQUiCXYjAIg427Zcj9Hdl1PeVqMuvqCKRL3fXhENn3SLilzUACSMHP
FhUZ6TuBy6+geSqn2G8FbSAUPe53GabZr5mcdhjctHl3+ErZ8LcTW86wtxq8gqNufvSecUjxNQhs
kSgN5TPz3PAj7wb1Y7G7bD4UJM682RSdLQ+rct7QsNRMHGuQpVUaoGJryf+6D3n8ClqCYH63FtWb
bU8qdXGSOVzvs+oFP2FQ2crfEeM9oHVMk6KCUptCK0PP+JlMDJ6roeMBHdOBrw7emcwOgfFa+FwT
ZTefiHN0S7pFzaR7cdq9CkHFpkUnKriaTPu3ET6VO7RB/GqQP0mJGbRgv5kIfwdSMHWuTkWRccdb
yXCStt2bAynC0MEl5H7eGDpjuzLVk1vuGlMufVxNYJ13Jb8Okp9lLYPdCND3vo4izjxewjDDK7i4
exqcqr4ZC2NuencN6RODIVi/+W7VfJEH7/VbXuP2cvHoj+bHHlMe5WllbBLQ+nUxiH6a7tUMQdvE
XdWw51hEEU5Pf2yxlitg9SRXULiEqGXWZ9Ob6G4qQr3sCY8Ja7p3O2VrS17asyom2z5eD8+dz8MW
bEQ2Rm/klwU5/Wg4PEU5c5NTqE3d7PIo/dVH2EwchBE8dLkbnbKJcRGO83B487xknbd61A4RQKry
mHN3vOo2deeam6Szo3bf9kTpeCJkyD8w5a+PU2/zZsj8EuxhWtc3iWXXCflJUeX/HAPI7Q9FNHTp
nfYHHl4PudFwI+epuwqLWDZeehUU67GZBlaJ9M/XqKNoSMhQ1KJFWIxY6rduRAqsaBXqrXU6uVzM
rOzku736WPA29pyUJ6e39PAhc0Rkb3ZyrQ5CywThjkipKNiBFBQQnJOCtMHMUrvWGqIx9pswc7dM
gJDeouadN1PS8QyxRMmzExSgnPbStCNpgVXAm+LTXbN8XTez0dX4wFS+6B+rLrdf13El2aHvImfe
y6ZP4QGhovPuRyFKqrk035LWc1G1ZT+BegYdzWjwPSjV+gVQLrn11sai/fW8i87T9d0l7Y4Ku++f
gnRtjqQTeqgEfbY5gx8eFeXSPVYlvbVbSxJNmKzBDcUcn2S3ctyylQ2eMToNX6oKUm6fKA8OErjz
A3vs8pfV6ul3v6aojR1On+1aTt1TXrRFdDFjFV78tvOvDnNj8lhAQopNmizvKL1IsSra3WBHQ07+
wxr8mF2geb0MoldB6bsNBm6FQGXdthCp96vKqxCopRPYt9NSDKdgqiGDof8PjhnaBZuooMUqN2XT
6m3ewJHlMPCOtFWwFBmVNJ9t1voc4CPAgv0irxEaY5d9OKtbHEU5MwEITXTxHXc+e6g3YuDW0ZnI
DDaHswruMrDxO38ZBnL7KtCPW3f2CG9PeEkeqjJbnwkkgQea9jUul1Qz4AqhL5IFOOQfNgmiCN8j
dc8T1IptkJUUlQGQ5C/jXAlqCPotlt5TcTMgSSXMnTFKx1o6J9MupdPdT1EXqV0TVNn9yrw13eRt
z2rVS5d640I+BpTSJdXz6pXZb3bZHHYWejAC2CXJe4yUiYXXVWbH2ZShEF3IldpR19ZnM7ROv+1U
jrKxHBu+VkvFRA0kpyUy5aYIw/E7OY3lliQMfWOva4qOrmQ5ZiXvXshwC5A0RjNSN9Gw7dbC6PfF
WL/D3C3u2nF6DQhc51XYqN3CROuG/elyP7eZImXH1flTM5AsGeiQHASmnkWsk947DzMiCeRd40u2
uOHHUprmxkJi8cAwlRt/BQO7l56W29nruDeiNLc3/5O9M2mOGznT8F+Z8HnQgS2xHDwH1EZSJEWJ
lETpgqAkCmti33/9PEl3h0mozDJ9m4jp6EPbEpmFrMSX3/IuTQjuBQdrtHzIr8zwPHd129rAvBv3
rlM55daXeh1/l1arXTB423hDg2WMhkHLIV5wJQEfgZ2V7SH7FYxUx3D1xC1IQnkJkgTrT0zJ8bli
knhmsmdMqyn0b+x+nsegEmN5tYSVf06BnH9m4iC3XdabNNmKmDl96CXWxh59/x0WgOW3KRm4xUZM
Ej+NledeJ0s6f/Wr2gRJyZAJOTrjS2FoIx3djisVdgINCyvTk3jfowLFLFnm74TGTT4jSYvWum42
21GrfmmuiR9TUXX4pQER2vx3PIKatTMQkwsC1G0AOtjcse2wFETSkLNFYXmRJjSlWhPfydwbi93r
EJmX2BygHZ7SkEIF0YDrj8zFigrZEC8hBsbE3LQmUkMqFO8WvD1+QGti3qZL9306mmSWry/7kv7z
tKwATwL0S0dz7De5mKJPJrHMHQPtQnNhe+SzHW5zet6EVOlRHLjF4J1Y09AV3OefcCBWRXoMFUaY
iihLueCrX8KBIAIABM2ZPneDrbqZaakzhwKJDu3EFF2zj6exv5tCZahjkFMDhvCwzIhppAGedJZu
F2P09X3OW6CliNjrFK9PxhjC7IR27mh0zNF19dNSfGfcTA5dCTv9hVfPjAfNACXvDP9E8oM5Nbof
rl8yAurBjxvczH4hzwQUnQ8pbQ0NP8TFuh6Mqv/kUeWOyJWS1n4oG9hoB1Pvq+4s7uXQ77p0nOdd
NoZuvTU6wXgupTACPTpDB9k6kCmIorx0tMp83bjzcS7Fpy3F1lMPUbllqjTW1cZ1huVcoCf2cbLS
nFeLWuE7HHvuunjy6MGSWu0tjeRyU0e2ZW/xK8Ujkf4fch+gsHRnCxnDEOcgjYcY57piPndynZpt
QjuS6NnU1YWROcjvkpThwdsldbGtRKk9ysJLyDWmyXUPTKySr05emOKQpIPX7ezQmH/grJkoHw4g
7UGGz42+S4cJYEAdL2hcVXSiKTRL5Go1umPaRk+tvj7PZVfhAepD5Ql8t2ne+UvGNQOAFr4T8GMA
L5ELFHpbQfulHtOS4oB9GYC5Em0guUudDgI+FjY5bQEj8wnfwGYEovV9c2EboJ/39QQ+uPJn/U+6
9Ztgpncl+Aa59hV/4UD+7/mUHx7L6wf52K5/lfo0P8oK2V54MO3/PP1x9Fgq7OeL/wHsKOnmD/1j
M398bFF2+8ulW/3Nf/cP/1R0vZurx7//7UfZF536bVFSvnQbdwkT/xqFeouhbPxft/3Ph99/6h9Y
VAsnchvZZ15tF+EcwHV/YVFN6w+AoPzzT0nX/ypK7vi//80w/4AGDuGc3iPtRAHe9C8lWH4IpSlQ
CBD1iBxITr1FCHYValHfJNLSQnWo2yxgiStgaAQ5YWL08VXQebgTWWTtChwALpgvdFvmcPTMkqE+
JZIE1vVl0FOinwjP4tCOuoIBmlahEJ9hIDEqsBHHGT6XTYkKCKSiaKLzKcJ7VHkqH9OLgaJnbmX+
wR9cFMpl3Lt3JqXpdwsn8wMDUkucC1ADWFuTkRiHqkfe+PPkpC4vhdNOPwfQIheAS1t9b6U2vyI1
avy76QxP0b7qe7M6tIjp0Pzqh/uwQ5B3w3CrEVijLxb1r5fN76OIbYAy4Yj2oLl4dDLpybwfBd92
dgU6EVOZxEOrbyMbPku/KbWqYlLlgOvMf3XwG8KvGCFYGebvCZceGkbstlnt6myZmnKHGKObgLxz
7DZnltBozn3sZzgmYksVMp9sprgR6bbyzN7/gYlKOG7Bw1XFBxOI6HfQu+lXHIGr4jDFVSM+eklp
XdkjBJfP/NFE+2LyoGLtmzqxcBjojQkACtCx2xKk22fNg1S0GSkB0c+JBypan9aPQzHeD66uBZGM
+uggIa3R621Cb1/qLTgIKFrtFvs6/azmULVb119AaUXjJJIDdtkVOu6AW66Y/WQQMsyJBlWOopy5
1dvSeV+iNo7H2UKP82xi/IBJR4m/W2AMqPrupAsp1IUuAAAasFVvjx+qxMP4I3bld7MZKyT26OSP
W8YTbTDKxWGSDiw1SIn8QxCJvowDV/QxBF6/l/3WoJRsgUVMORhIucxMaSyjxp+mktl9bDvD187t
JMX9bMzelnlUVmyLjtnITtf6Jg5m0wKMghFcRS88WQr9nd7l+t7BDfQTfUzna4jnihYMDvt2KIuy
s2AjddzLZZgztGr8VtZnE7/j3I/sCJmpmbVjN33sx1E+SoaybgB4NIwAt4n4ETL/YG8jnYTbpX5l
3su7CA6gMs8qmkn1ppKMooMQNnS/odig2W+Gcrxspqybyc4FqihwE2H8WTi8/NTlNJkb3ACb+36J
UeS32rH6Cd2koUOkJ9VFgVfyJ8jVdb0fFte0mW4AgwvoGI3u+ViMxUGCr+8wM7bCg0vRDZjES+mz
IaysQ//LQmlv8T0UH/20Yv7r+8lHqjSzDfRJNtcJZmKfbX1w6t2itSNzz5S3yWPu8rEUxthucrCM
Fy5WTPIwcDHu01hvVfNscg+U0NTZygD40pfZEm7NpcBbMLdKzIU9t3XLDbgp0GB+aNHDCi1oAIE0
ERHApajBaEZmKjuX44CdfGxNWb9f6LNEgDV7+ni4D39g7FIOQaI1y1U9yeHrJFrxrYz85Yvlh5UX
TGba3yCnktymWV9cL1JbIqbvo/9rgP6DnATZgXVhKOQ29jR1fW+HyMjQTnPca4P51R1zW15iZ+j8
j3buzJ+zfskfbOar2S4MQZfAfdaSCPBHDv6NNud8U9oSYKOHBXy3q7SJTChfDCoLT7mGgbArImPL
tAnJB98YYnMXpiLT91nvgchhhoMx04Z2dKrbu1pHQ+SXzctym6Hn2DwmDD3xAnGX7sp3Zlrfllea
3dYCJFxuaBDjgjNCZaQkIhcDz7B4DSMUs5WMJ2K7SPbYfkDOoWppRL/PCh71KmoqIX5KENoCf9a6
bvFKrODOYHS2hNMMxnFClzgwG5pD8MymyE6iPTRuJukeExd32g99q33mS6YBtDQDaL/MAa26q9qc
/Jv3yRwYjwFzd/Gkn4u222uVy77stbH1nO9OD2fy4CD7jwlRWCW004Om8gpCkRkJQApLTI2WXpUN
4g7bthm7BY8ERvxncWHGNopNVgMAw55qSiJ+tWV15rWa5CUc+cGZ/UMlJTLp7AZAV7wZzDhkxoxF
3Qb+MzPPUOsmLD78GKj3hbqi4CtlFnpNZzUeW85u8aRPjIvhLerNJViiZbyaW6xhGX6nYD/vImkA
dVPqDIauomrh4nLmKMwIZjMS03UGDebXRq/ktGua1MpIp2voawZG7L9mUYefR/qqRtBrg/5YmhMW
dYUejXXg5pA8N3M6isMQxjZ3nYj1e6Jd+Gtpx/iyS3X5K81C7zzturqDesiIZ4cpWV0EFAquzugg
7K+8ObNT+vfWZO4iunYfMU6DiYpI+AX8q+6hlx3ON7iX1t/tuaN1n8qJBx5q7LN24VKBQ4jSMa1w
qOQeZ1IETBLSfaV/Ing0QNigeFwTsbQMSKGnE3G1uD1vXCMdsSBFNisYwM9hEUUJ+K4wYoVPnCzP
DBK3cB9quCQ4H7iVzbtP8r3sKamXH23I3R+AvCRXTjKp/7S8uLnrgbegJsJFB+I2z9yP0VTmPa0Z
E7iCibagRKUs1380Ft7jgV/l0a3fJOb3CesNUhFn5EF7QHo6bF8Nc63D5HhFvK8YIooNRj4z0SZO
pw9i9LzPS1Z33Q4QqgQpk8DC25EszM1hKi05bABb0tzL0wjOc47n09cRcGwWlPQEPfCXNsCWvKbw
3XQMMT5pks7hnkLcqXa+hsXMFvNRi3kK45d8H3ll+tWaR4GzlB+ZPydeaxrcSx8/RA7vTwBGx6en
ACl0CnTKzHSLQ0bJUChZ+HEbh8Jre2J2D2pkoXVtehmQhkmzMopJeuFdUFul/g73ej/cYMdKDkJA
Hvot7bzKucK8CVgTiRmkdlMjfJHiLMyWpKbWbhy9cs5T6tovCt3mbiivmSYuADlN0HO2Ue/sSYLv
Y1ZQ0j5FcBun5mbOmcxlJhMaiynSvPUAPswHpn4p4OaS/Icax222dttm9CDGcrCBptiKzAgTedl0
VpTsXVm4zkWiJ/WZsMG9bwcz9PUgwSWEuOQRcZvRGcASpWF4WfCXaeR1mmHgxx4O1sYBL8oWCzfE
QBpuCr5ZmCF/GYHeEXzNBHblxOT8Zw+zAqS5seDlMzHonTeyyEGD4IVq3wBMBYw4TNoZbukMzKCr
ED+iegZI7GjiugX59M2X8Xhldw6xO6URe83RnL7BT4vNvT0NOLAAp9EuvGFw3+uT8v4QuMc9gkWY
bsYFy5/9VGXaF56cfruXRsOdpinOVTu7Aio/oMsucGbPfijdsuCK8q1HAQ+Et5Mylunm1EmiXSyj
91ORat8Ayzc/5iaNUjUuwmawLprofiJbuAmRhL0a2zn7wrfVnzPJARLseuDlAlM3ql8FHel0a2qJ
edfUC5a1ECeo/4FyNOMBGvJyCOsW5adeANncDFBevo5UdnApemlMh2H0opD3XxsYtEJtZRqKi7qk
7V/QGANu4t7maYnHOXCgkPkmeAhOKEKeX+g/jQI8ByEmiKMUyItK9YlgicablOhWig+Vib3UJpqH
3oTXYUUisEQNbAnbeudy7KPlIy1QZbgJ3lbCa/HR2mLgmt3gtaD9EsAALpaBhDEYW8O9LzjwN22e
2h98Grvng4u9KZuf4e4TxxEg5WnU2va8xntC0JyMkA6Zm8XRN7YVxtci6/zHQkbWN0QLygHXO83R
9nphExQEKXgWAFKxCwgNsjbOqdmyS6x61NWDW1+xl2Wfon6XLB4G50xGgMzR0k5wajWwLOJHyULr
rgzrnSed5qOR5JKJcxgV/m7shPrrCpS78UnoukNv9P1NwRAr2ZHJcAYTv2ze0yZKAUUCj9/jUU5o
cnG4fe+Ohn8vofXjRpEsFqbZc1Gf04tN7X0a0e7c1xLmQeGGESpfSdTLS9QP23jbsh72d16e4k3Y
O7Fzi8u5VaBER4IXxKlc3tOskTicJ4kykG7qCL/wdGjFZeI0zPDDtPbOxyatQaXN+OLlVoRVMxiL
zNlkZqZ0GYBr/DTCPLmXvASfJgvGAM3Slv585c7YPlVaKL9HoJ2/JkPLdqMeZH33FpOZ6WDTaN/y
fuvfitgnb61MqFBEAPtTYxphiAtPWIIy4ANt0BZTmII0SYH86HwIcwh9cPVZqPGJK+8urw3X3YIz
dw82fLGKXGiEthdXOgjm1uhpPbfm0jhnrigaZ4O4YuFv8kqn7umAZl5G5MgYkwMKlTuNsIo/qNb6
zgaVW+vM1HBXJrbWmPqOVtxXcA1691M51k67AcpEmEoU2yCIwbdGFwR79tf3Z1PCbOSG24FK0O6Z
rswf0pAsZMcblQ27zg0NNnlEZYThhiYos5w5xSAsb/NkU2DEpvxE4xBlCmGWB8jr3IiTa0wu9EwI
LsGiD1AoXS2e7ltKkT8dBd7Uevr3+krvq8fitmseH7urh+r/QHNJKfz/697SZoa61j5nOKu//2dX
yf5DeB5tILxGxJPP1F9dJYvWEZKrypdG2EiSKnbxn10lWlGODxUXjSeEl6CePusq8fvgpTKPQEkJ
cSa6VH/11P7ktNKOoztHN+4Ix9VU7NnnTW2kvT16Oxa0T5MOt79i15Y+QME2ZLYihwXnmtwf8XXT
U3wANxgd9reNGIYPWtYYl35lh9/HWFJul7YBjD5lZI4eTWueARGvPqXGNOLno3ndQymc6r5FeKOn
SWG43Y6WMdMYd0jiYl+YiHbsn233kcdQPOyXT4EemG957BeC9TToX3apmspFEqbh9WUchT5iAoZe
a1OxSRe73pZuxFgg3URp//XtyzILcGBj6BZdw9Xm+VMFhCinAT9HOPYyg+DRuGPl+2VaLqphuBpV
n+b1NV/Sfhmz6DTpnq25mkJM3FhW1ak1Qe3jWYrnILIgQV2bJ4SxTfWb1pvKbuI05EEPF2vers4g
CTklTFwT+OrDRqK+N2wp3GO6ZMWg3XWzb7+T8eyCE+ypoxiidcG09DOKJ0nkvNO0Upx5FBIITWcm
ahL40lKOj0mfMWQ0jQddSE0Ek7X0MPoYMtwwq0SmoYImdMruxxCr/qnaN4PeOz1aj6RMrPURjb6w
TXRiFxTc9AXcc2WoUXXI/BvVdiTHaMogWhgqeQwoD1YDlk7Wy72/VG5yGEeRv1vGwbgCbwcfq6Ex
J0m76+ExtqHxBXZee7ew5AwOnquF3CaQ5PvAAIkHIvLpOU31yDa34DkA0xDWBUAgIAfQPYHHq60a
1ab5EYJbu5CdhKoIZi9/2t9WbTXliYaOGpQChuDquxi1kbxc90IDr0iPq9gCgxMjuiftx5kLY9os
xI/yQtBCAJaBKyROiX2J6f2yTL/sqYLPC4y9N3bxaI8LeA7f+gWRcIGKK40Ok3cTH3EAoaFNS8sa
QvzwQCemly3NRn65nAoKiLaZ8q1Vp84cCNtSmu/IeBg718DeOqAj1YXYBRhRejv7cIeidNqlRmEO
F2NBomc4ywSjFZQNjTty8S8FggcJuQIwt70f9R/jUtp3c2YNX2G86vpljGNsewMpczS2GF7Lj5Is
/jyeBkD08DrH5adYpFx245QmHimFP03XE/lZFIhRS0i1hnb+WHolamsxjQMOdwt79eCgyENqasNJ
AQBsS1L0Trjapu8bY9h6EX3fng4MGPIoyehUUoPBtJvwoGxxkd4JgK9zkLQDorYwTkWG7JIY71BE
ay5MPZHywE9xTBy3R+eeHtgCQ2wR7S1E0QhxojAyf+FmrqxJ7MF6xM1cGFsMeC1Y5tRwD6o/9Lky
ytHe9AlfdI5sjEceU6JBPiGvnW40w/IhXoGReSf51iYgyIxFd2FcQevIaj1BRbxxUKzry/q+VUF6
gNTAHF6FbkcFcSbjxPNChfayNYnyngr4oQr9rboEXEt0t/8taWZktDawdvY1f1dFlbObIh1BOsfH
YD2w9UkD49nqgMAtJ/PvErJG+0QMXGkfEAQdl5498wiGnjh5rIchjMlNNIfYysV03xeW/Oml87CV
IN8IRckliDVuJtP8hRHLFpBwSyXrXNqi8TfYRn2cl/mszk/NwtcyB+ozqdkMFazncKmulBL/uTEJ
JZTNbEM9vJcBehJPeyKe9ifvwPIHtdq2WW3g0+Xw/wnY39Td+q8TsF2TkEw+PM/A1A/8IwNTRo40
11zfRBQGILfSuBwf2+7vf7OcP5Aqx9+Lsb5SmDH/mYEZ3h+6QU6G7ohl+OAW+KFWjRCfRn4o3xpC
6YHrNk6wb0nAVqACljQMEjnHRvTFA+i8GuslDKBkrAF86jzN3I8RkDwcrrvDs904kh+RLj6/yi2y
S/Uv6+AnqQTTX+ZHcZvRQx5hhHpZXt93aF+cuUU5XMQSobTA7UZ5Ai2xylLUgk92gS4DVciZQj32
s7HhtLi1RG+QC6BuK/opbgVVlCFChunYiaV+20G1lKseD0sunH9XS83QdPKC+zPo66z4BnaAYkur
4rvXd9BYZUPqiWw8B1yOCScJjZ6XT2Q4cwTYtKcfkfnVDbVzmQTmqDW3RNsarnpZPoadHIiAvWnR
aHJxKTfa4r61HHcPMDU/kZ4d2WHOLqkgkvScnrUNVAsxufR7Pk+K9cAQUAlrm7Lt2oeoN9MTokRH
1+LyFggxsRFPudWzbxMAIgDWlN4NEBj3fVUDc6ncTGwTN9dOCT0/Kc8/SzufNpohkMcrqfynXHWW
ny02Js08l2NFbQyeAukGP7xzRATTpNTKKy6i8iZbRH0R6+BsxgbVz6DWGZMkhWpCa6mzkfoQ9jSS
0uFd2uXQbJGHe/f6aThy5pDY5rBh9eWDfFrpQlH5D8D+lXyZ1CDRMvILMAY8JUB0bBWHXQDK5iDc
vPar0jEKdmMvcwK3diY4MYt9l7lOmp+4TVfFk9pwThDRDFyTYzIPernhiS+bUWYR1uDmgj7F0kfn
KRrIP8o5bc4tOWseAFjbh9Fimrev7+Oxt0rZGOjUbOpsPV30z75s067GtIPbgaJMXFZBilrOmY9L
oLsf6HW8F2kEpDuCkrTpHS+G2Oc37VmB0hBoN2csHwe8Bbevf6Yju86po1iAcYH419pQJvKK2kHk
hliJWcUHlEenbYUs7N3rqxyJyFRV2EsKIaB52upTPHtwwFBjYfspcd/Q5BkjcsOEBNbYGCQ4Ytnj
hRn+eH3FY8/lmYZh0tfiylHolucrhnWuM32kocpYOUXdoI0glmAL9fZVANB7Bleqb/4mDz+aieFC
twXIm4GWrRagkHOpndIEO/YsoKnxCUOzmFihcrFnu7fIwTTQtxCk3NVwAyw02Xn1Ur/JgIfLWP1m
bhehbB5otqzecs0EGMskXwQkFjZqhvSIQ4gd1F3a21zjnpbyeQlM3gSdanod9NzCqBwNQ44Aielw
C1QFcc8QpvXrX84qRVUP5NOoQHqW95WWxeqBdDgistPhVTCj6omTo0ttn+2s0NliX3kLRzmhZevd
DLF/ImAeuUF8ak1XwbUx3l2HMk80CApUCX7zI03+SrRy3y8Yf6EIrZ24rFaF/tNDUu07iI3p1Pwq
p3t+NqCauBAZDVsBNNHZcVDoAHgY6xENisK8YLTxNh3/f3x53AXIFJINciusAqjwSw/CeYcG9WwB
72glTWorNU4817EtBEdKKxHLAKr61ftrOrQjcPezoVgP1lkZ2uCFIVpcjz0STG8/J/Qe4cEgfKew
6S+3MLKBYziIhAST7kRAYjxo9no/HuhxGpepJRG20bL8rlmiYa9Xtn5i+WNPitSob7GXHFRn9aRl
2dkFI1FiiFRUUM3Orxxglle5gWzL60967LAo9zfhIKRHMr9KNgqEtXGFH/jqmvH9FBYf5wQBkaxZ
fqF2eAkpPDuxoPrsL7MbVydJomalStR1iocXp7PHziTBesoO8EhmaJOF5rskQSv39cc6tgptLuQz
lVUH/cmXq0yZ3fZ0qmxoApXcum1noo0Rupevr/L790TF66heGnGYhvRqFQFDCUJdZQcNAle3qR77
P/py7H7m4bKcKGCE+l3rfSN2kXc/+VisXcFNRNlVZw8CUwnmnAGUV/VbJBgW6FrGIN7744A7Q+yN
g/KPGax2J/jPfGvUo47Sgz0k35aQ30KbogTUPGKCoW0QZ+t+gTnOlz29a6RuUgPmVgCCV37NxjhK
IAbn3bAvARhczZjAZ1sTXTMLPjDq1X6M5PImifWhCujg21PQMdK/C+kfAW4q+qyEiWXLfN8lCdQ1
x+h+WVyK79H6T7+U3ujYQVXxqfm8pjO+E0Zh3yGnT0rf5X7R7iM+8NcYUSu5M4tEXPqu6hXF+L1f
hOATM0SbBFze0W9hwmaRLeCzWQKajp6j4nDCAePIicJnwyVPo8NOlqjOwrMbN59SN4kj3QoY9plX
sq++ebMRnr/5QNEhJepA2XYJ36trPatQfHENAHDpkM3vUssssDb1Y9hueXvqQP1+ntDMVPehUGT4
dYxJ60RvSpHYAUpe+UENKGsQBSLaymHOxYl790iaS7sTXVrEbB0KBmt1QxQgOKEKUkAVbuX+GHsB
3ibLK/+mmSqkjsjNGFnCqKUh2uhMx1PPVNILbXKAm5R+qAH3ndjqdQuNa1LtJNMnwRWp3G5efqF9
ZdldSYoLL9PML7rKadtNaCXiTGPSicRXkXtXNX3NmgF8Cn4WmbPpuh2Q/AjKaulg6icCIaMJYaBp
k7tx+KGePP2Up9fv8ZlPCdXCU1K4glbNy0+JR2DZFqhzsUXS/E4LddpmlSZ+UfSbj+NsONdRnPaP
bz+GJP9UI8r1xPRX35Zib6E9NLM1pbAuZdrbW0mH82zpMu369aWOPZ9HQ0EJDKCxZq5PvIGBAAqt
0PViClkdSA58g+lDk5SPs0ivGWstJy6gI0Hb8CDs0KekAHHWgdQKpZBppNol/ViftRVg7Jz/E8VL
JDtOnPtja9Fu8jn03OMgq19+ewV0KJKwljQdKsq5MWrOBhpxdanVS/+fLMVR9i2f5hzv2sulPDWX
GZQs8dIZIwNJndORU7l19qls7+hDcRYxwOL9wYDo5UrYxDJyR3E2wELF2sMIY9xuQLNGhsAH4vz6
+TgWdkFU0+ACyqdC48vFYtfysTIhII1ulV3Nk73sKZid729eRflFKpg/zR1rXegYoBuZAhOeUIyQ
7zNA+2eL3sLZ/g+W4Tl8ZonIJ/irkOPrI7KUI8dhoq1xXsSmdekkk3729lXISkhKMJdX1IuXW0Yg
owOmM80RXTt8mPB630a1b554cX+v3ynWGI7iaEgJ+hsdQ4x6KcB7KdCtxaVoy1+h0d8YiXsJ8dg5
sXFHjhxRCHYJjWpuD3f1HgESnMPJYjEuGOveKF1v7+vxeGiQyDtRqB05cKhJK5IJ3W3GvquANNma
h0qXIwIX8N0lWBtv78XtsH/9OzqyexZkFgo05UnGm/TyOxKtETGKpZbxct0987SmPwdhZN/WHepT
kTWemmU/RZpV+kgHDfoKJ4/n01f3yOS3oDpjSgq9KkLUh3D0+SIMG3QsDekP4F+Xn0m2GLeIEpRO
MET9cDby+Q5vf2wkzJ9wGwjLr0tT6Cqol5LiBXVSLUCPYZi4qWZ+7roYddewG0+8Cse2mciheyav
A3L4q3MjeUfCfOGpI0xgzxsPxSN/jONP3RIi3ekL7cPrz3fknDIR0S3HAY2Bp+gqCDfDRDP8qU+M
sNPe631ji6QaIgOuc/8frET3DIdpQOs0pV8eIMyjdHRsJlJlRcIYmfhv/HQo3uX9MJ54I449FKRP
elocVRWHXy6FmReWgDbvdK3biKwU7md0UXG08qZTUxoVmVaHlIsLDA6zJdLsdbAHSeqnZshKjTlk
N9wKtx4owW1uNwxpYteR20EHkDYO5Gevb+eRt54WFz0uiy4/aJbVW9904P8ZriBXDmHzE3sAXg7O
+4njceQ42mrIxScn8eC/Xu4kLQ3f0yxiC+i+PPC05d6tyX4jA0ZNOL49QNO/IFjSQPBI9VeFNmKv
FGYmMdOJ0oq7wNc30G4ioPb6uKvoppw4Jse2kEmLmiQy8mKc9/LhYFJoqqQTQdbU08c8cvMDKnin
3uhjq4D/4ZWGdO3a68uNZCuvzIJzny/xJ8xL+h3StKdqg6OLmAoYRo5IsFxlODJESqIOqUNL0CdX
TtWLa2S/jN3rZ+7Ye0XXn+4qT8Mwf3XmitKqDa32IMVSzWIVCDNjqiExlEZ6yivh6AMRBCFq4ibC
nfPyu4lBbZObkdAv6BBSKk/+ZQp88kS7WH3g9etLFk9vh2kcPdZVtG3wZCKv5QRMSZmcRY2Idh78
p/1gLcv5WCPV7WrVZaPjmTOXzskOyZHVyd5ID7i3iB+rZ4wSY456feAVlpn+Oa/a6AE3CvN94Vun
LLd//+Y80h5AaCrUA6NYfXN62kc4BwnSxcGbN62WDLdg0PPDZA3RiRvz95DIUozfcQABisazvfzm
kGOPFxwM6FijtwQL0kJmE2iueEhwgcDGQDXL0bZRI8P968fzyMrULSTEBBCF21y9zyDjF0fzWlTY
0Sw6gA5Kb7NSeJ+oQbEJQ9YKIDYAuS1ECaY4r6/9+wZTEJKAMaZhis6M6OVT+0WOyDPVBRr46O6o
wuwM7fjofC7d5cRSv78aPoBCuEtUhC5aAat3PQy9RpQ2LS1X690bdPa787CDAfT6Ax1ZhWzct5mU
AtqBi/fygWiyVumU80D2HPkbMQttw2c5BTo4ugpTTJUU8K4/dWGe9ai8En0FbgSom/hqnDk1hFGr
k/ru9Wc58uVw9IkijE0V9HP1LMIppWVUHlxGueg7q0OS35+bCB6svZy/vpS6EF9GFN/STZC5dN5U
Q2IVUWYMruRInzwwZZvcRX3vfZyxpXyAj6R/IEajax+bxpsvMhZlKMllxqCG4Pzyuwoj18+jZqLJ
iR/nNxg8aO0NWvT99Uc78l2RZgBJAQENQV45OD3vJxqzZieuuXAiKKP3yFvZW4ZCp6zaj69CSKZ8
ouZbr4JudqalHas0gA13fG1AGNDZ377+LMdOBH1LSjM1WWU28/JZWrYnzjoTHchxWPAXM5Vjhodc
jWeNJ7o3R9p2REMKQZeUhgz7yWzn2RkfmZrNM42yoHYh3ECL0YsdtL4e0hKJ5fnEDfA1GW148YaG
bMxoyp+Uqr4f1JPdHHBDyXdOI8aPaVuY21HM9pv7xCpaYwOtHKzI59ZhE1ljeyJfDizEoc7s0tX5
JJBKXt/x3zNJVuF9oOHDuJTNfLnjUROGiZ/xDkZu5HyxsIZFPG5pyk2uxziTY3xz4is+cpBshtmm
GqhQha9bgjPIwggJHyuoIke/GqES72ORzicGKsdWIRlSDQWqNrDKLx8L1fqux1kUSUUQyJ/4GPeo
vp968440o1UgRt6C2TY9LGOVhuPoU8yiU1OMsrKvZOo5585SVLdt0xUwiJKo+CKzDJMGGMdXmY67
wJLFPZr2iN9fCRdp6de/zCOvD50GhRSj90SLd3Vk5sYTELJcvkyKy49gb5ND6dTdrd0t5olL/chS
XD707lQ4QJxj9abiKRXpjQm2I5Vd/F6mbX7poMezH5ewOfEiHFuKNpQyvbKRDdRXS1mlW/xjBFeX
Xv3dc4r2MEPJ3w6D0gZ7fQePvA6YpDEdgzGio+ag/vxZUEDxbA4BwtDdMMLmrIYAeR1rrg9YHwJV
OyenBrRHzikzUxqtxDxVFq6+Md+mAvEMadOVDzFULJPkzMGK6USsW+8gewZthnEpGlOkQdbqqcZO
1J3bsMrcMwiqu9hRWpXJHS60b8UQoiOlK3QC7X6+KoRWXm6gMzP2g6PKwJupHU5Xerqb2u6kF9p6
39QytIJxFmG2gJrLKnEuunYZUBdWMEzw6FIcMrycrSTfLpMFZ9fdQWfcTFmFlnpq7JGy/7ToEV7Y
WFqY5Zt3l8/CFU9XXvBerTsoZj4Piw4jGzhBXm6syDa55jvvUPpWt339eP7+2IrlpINZApXhED5f
7u6IVXImExAZnqzSC9+J23fwPE6N8o+twqyBQevThN1eZRSw5HC849UP6taZvhlibr9gH37/5kfh
SDqo8JCQCU7my0eZ6z6u+hYFQPxZi22cme3GFslb0xZadXhlMKSh+qbx5KyuN6caO8S92bDM8uqd
Q177ThR4Npx4FnsdN9Q6gBDg4YO2oMRRW/osbpjtgBWEhRq8A9j5B04p8tsg3fzb4qBEiPejW/3q
cLP+BF/Ff7BGo36wUF5kLjamiN/EwNegrhhS2ZiV7nxDwBMI36NTe5EPk+7eZXJGRsspKrc5JCFC
tqhTVtEZGondTW+gKwH7gnkQIqt2cYl1HsxSZxqsH3j7acsugUJ6VgylZWy1ZbbwzOVVQfPN1M12
h26J228bc6wvY4EIWVA7cffVakLyPJmjgX5WjQOcM+4Q7yxvWu2h7f08Q6ZApvZmMp0Eu3I9zyKE
CtAIj868UNOdTUlSCsPa77PrHGLT58E2YMJ1ohTvcZKw232eocqNo0OzVIGB2GtzrsP9CfFvlvJL
2fXxLUKi1bzxnSW5kk1t3eleZzxUo2lDvMzraQzaHKnWw0TqEu48MXVXJATZtxHO8LSP4sk29sgo
G5gqpCFxD6HsMj1P0Xw0IbaNdnQIvRTzMMubfC3AMgd5Uc2oCjQJJwf7uioVeAObwK2iT3E9Tt2m
cSr4LJE/INwPyTtFOSeRqPjWfZliPaw1OBmhlPNQ6ZXxGYWCGgW3OPRR+igK/84Wk4NKdIteQ2w5
QO4wv0D7kPDWfBBxnt3YQ4P4bhtO8n/ZO5MmuY0sz3+Vsb5Dhn05zBxiAXJfSJEUeYGRlIh9c+z4
9PPzVFlXBiIqYam+zGG62qxUpRI93OH+/Pl7/+UP0pYEH4MUb549Ck3wW6E6OY1UIxxVhC7z5h5m
rPlZr8oWRUg8IT+r/DX7HF3XK+n7K8CKuw0aMF06iMPgIVyDJF3XInlYLBjDVAswbARHxhHlRLVu
lF3S6PaPMC2xDA4TUV1hw8b/YnCqCY10R7rURCIO70FWLdm+MBTj90jN1OmoF2n4xcG4IrxytDr+
4Ay9+1SHmXGdzr13naCxdIPMj9gbwOYg9xnGt1kJ7c+U8Ft7BwQ1K9CU7EaxDxcD4TfoNNAfjRTH
jB2wtALlcyobf6qTkyWHusCWBwkqN1EIgkL5wd2W/ZGpoVfv0x5lzr0L5GPae148fhDWsNSHpibj
3LUO+hI3VM8gGNqaLI/x+s1UzFcH5/PQVshqLPzzP4dhyotgCd3prsQWDXGoDmuvXK0RLGbrpXzu
VGhYybjN9Gc35c6PsQPZc0wnFaNAo07jLwiY6+UhxFL0yQZo4x5ytRLGbtYmNyzRhqpRQ53Tuo+P
tCuWO+y/iukRHIX9PRaJlR9Gr7Qav8tsBDWqzgbhYDboft+lupuOj1YrDON3K9eWGEOMOeIwNDkO
1aWZFsYhtz3sPtBuccpncBLtVyx+XDWAOoFzHACEIfyaGq1a3CeLtIMfFKyDBIptNdqtjbXsyyaZ
v+Tt3CCgWGZV6n5rFsznNC+ZqrvSRmPoqgZ5iO0zvayvArselB+cWRr9dOWg7TPrRcRyGlBgQmj4
Q6RZFYRs1uK6NFI3AdTX4lRfW72+HDotctAxqXMTuWeT9Bm8To4WhwrZYzy4AknxnV6KDhDFMoTD
HYIuBcZISV/eVQ3axHiCpny8JTfxybbVj8T/9lvdFXRLXKOxkPgcaglfquuvNeZsHtKJduMdjRhl
Mp5VAl8u6G/dYyqtHfeT2uJVCnSUv4nlwPQ5TrLoCd14FEHmTl/6XUSLOqfu7c4owIzC+gXV0o9M
J/+uJWb0lIWNhU5LoVZzECIpx5+upujSzjwPcoxbYnM6NIuL5EjhTU147KLEeOyKRtcPHZx59J1m
vdR3S4Ki7KED7BtdFU6boyszdXWvX1MXzVGpWLxy/H0W4fAcaT2aJU4sXPNzYw6zizEsTl8oOmjf
BNLJw02vWZPx3bZLnsLXA76YY1C7GHbOnN9xP5ZC/6poAzx9oSe6swfxmSEYN1vZE/U09mZjiDbx
M0uxWWzNRZm08fL2OXHiFMkrN+vdAMGkkj2QIxB3RIRtfhBw8paDNZCO7itNbaZjM5XmAy5p9e/J
4qBDAhAO/SQ77oe/gHCh36smBqpN8wRa40tf5k183XTC/FQUyEIK+wYj0+LXjPbSvMMofrnJMATB
18gLoWvIRpN+5Gi0/b7nPV/CelV4zyIn5yIhbWjZDd7PyG80pe5eW52iaodSbdRv40IUQDB5dn+g
yiY3kzblf8HU0zt01SZ98luK3QhdFSbI3qQa5u/42MafcqtCwWM03By3Dg4UtfA8T8R+WeqUDVzk
SMkDPXY+LLAYn51eMyJEOavwxkClJNs3qstvNxE98I5oINY/krGv+sAFi1NCPm14eyxFn1wnnTvG
vtEULcVZM0ZshXVFDGhCoHbajVOYBdijJc8dwkjLkSsMS1g8OqwrKYCM2kRWwNWe0RnaqfSfrIMW
ETKOJiHvuZ4SrdrHWV+biJIYCmffc9CyN1VNuc2mesByE6O//MpKY+95CYcJef6saR56hE0e+g6r
KSz3lvCogoP39k3V2k9s9AW11pIL/qdmxHG4N6niDw8zgi7GfYtiYPi4hNo4IS7Xh84vM7cUxe+n
2lUfNWCxKUpMHed4ym0sM9jWeBarPXYNePiyS+91O051UPBIaXxIzJbYl9h2P/sxDl/2HzjPIb5l
9krfBLrIwVQl7WKl90quz9oHDwk9PVAgEOrXPHmq/hoN7bz2tTgZLT9MW9i7ipeP30Xdjf3jnPbG
h3oJw3BG8SbG/wXnj0E7hk7IVuVFbJVf+2Qwfr2dRJ490uCVOpREAO3xb2e0KNzRWsL5DI9hRgM/
1gsLcesoe3TsMXp6eyj5OnpdDSVblc0V+WgB+E/n4TRbxeAa3Ahy3jsHlCn3km0fbGGw180OQ0th
h/1NErX6dVvPyxFVwi2C58WpAlqgwCeBkGsMwZipMc61Lc+YZEG/tbOMT01oTAc3F81G2+PsLcNU
6cbzpLe5aUloT6caZ2Wlzy6w5CqkAaxo5hw0dTe9s0TBgrpUm1TIP7RXALudjoKceRk6IzeX3iLg
nTpkX31vdoCmkMN797cDzynrBcCY6DasqiGL6uZLtwDfzVFjoZxtAI61EtS/3Ng20F4vEgRs6hjr
N6e+GZHU/vn2+JcW9KWZA+QBOYP1+E2qOCUpHJByF8vqeQ5rDI1oo749yqUdAu2FqgXUISBIq/d9
3aN0aXmjuVNEVaOYpbRHExX43TyG3rt3CMV5mhl0IIBSnT0RRWf2mShdoB2Jlx4XugL3dmu5f709
ofNlk6PAa+Bmo7r0wtV79UDUHPSyQipOOwQbq50+uNMBYn23sWwv78zTky0pIYDh+X8osGsdjQSa
tOtEDKO0+fjI+9s5phb6ayCgUdMXbe0+TO3Uk2kM04ONdtER7WVEFy3AJtduOwwUmlGOdxSv3GiG
yCOw/mVU2QFF0IzjhKyOCLqbrVmRQO9MVKG+R4OF/hMXsN8j04NFgwP2D7ebLSDIpWVHUZ3SGiho
IBmr93+IfXvFlSojHXo/bVGRxGP1eHz/x6UFgQcMsYy22WoUpDbHjshpYplSuH5bjF9UddpqWJyX
GOCmQgSDQw3riOmcxhgutMSNbO4H8PveLu60/o+yatWdhofHc4We2N+T+v8M+P/SZS/oP1PgPyZl
9L2uxF+vSfAv/8zfLHjO1m8y1PMNVix4bpnf6GTSMZUxywCi8986RNpvRBZTAnZsCZ3gH/03C/43
LliQy7Tv0DcCz6O/iwa/2idIayOsSHCUMjr8eep6MyaJiaizUgZNGWZUGnAWF3/rl02oxOn2Z92e
i++d4xjpLvUMHg1TOGhIOWYCl+uWEgFiH2EJlp7H5bU1iviIASUmzRhSTQiRzUDYh2bQHD90+ke0
na10J3joQJbAOGwnaiWi7KErOLrnYnmqAYrw6KVk9Nz2ifJJ14r8YwLYCNcbLXMxJfWWR7WiVb6v
c83O92G4BBo6eOoutRP7C/IvbnmwoiGiU9d7yj7DwBJFt8JOpx1VuRpN3WbBSLxRN3pILyDCVyGL
leT6MYFX0oHz5LV+euLyIXQ6/LerAEHMKztUq1shLIxEcVpD89AOAYjMhS/QS9hTyRxu8DK7D9Pp
K0wVHXmT8fuE/esV/aPyQZjGrR12+V285H9VyCse0UR9NpbQ+oEkLyLVQ73cL4ORHhyetzMqOGKg
EYmfwC40l41sRe6As3lRv5UsYVSv1juEynLVTupYBeWo/PBoeCpObtznVlnutVj5PS2zhxgfyo2k
83xfsppyn8seNU2P1QVgxXGKfOBUBYoxuCiMp4afSA05rHtpf6AWuXGvry6cl69HikSR3EErlaz6
9OuJYjAmRbEq/BD1+QnHPvVOt9Ci08YoPqThIu4dHnkbSyv/0PXSvh5ULsKra77yCsMWCJIG+DbD
rbIbF3ncUDvOS7pFdF3T+/+eIPAh2mK05Y21qlQJWypyERrmM87owBriKHTjpjWim8VLtQOO94g3
m17kI/L6kHWUiOJySH86dZsdUMrQd31RVPc8vxEgbXp1IxW59LnpjtIRQW7fw/rqdCVEFOU9bmVV
0LtfUMVJbjsBeAtc5nglaC+/CtBPfy/w/yr74qlKaO387/9aXfMvSwFpHnwH3U8An6tvjfMmQqkp
J9UNF9yjNDXyR7oYG1O6tKMkLgwsn84OXj9b8ABtTdG3VQBYyrxGMRTNVruegxx12L01OTURDVGm
fzA12UoDqAByRV9NzbaTKusMpjaOabqfyqQ7VODG/LdHsVZPQlYQ3qFm6lA3+ReZzOnn6vBJNevZ
roLYuUYsyhXXIb5BaeIdq0q7zQVZfvFhLK8U5UvfzAezdvZdjbCu8ktVfE1gUIgRVBd+mouOorLh
L/lx0v4ceQiFVDSQed0nKC7N2E/j7S2cIDTsK2Ec86i9bdQ/zd48zqHYRe33IgTih/qrVJM0v2GT
GXvXYX6P7DZ9PpvqqRZU4bMRlWiAzncCM/VOx5ZFvpZpJIxRL0VYjth4+RHW2nj4bD1NdPnCOj3j
3I1gJsDr0fOj4X66VEjce8qSZE2QJpQwisgGTcdBeC5TOz2maG8iQN8sPoWV6Arfbo1S8dhfda7q
HC2roM0x5slDMnRNwJNUDRrp3wAQ+nuToIWMK03mm5Hbbm3eiz+bQjTSieSOpAWr0GTn5oCcuRDB
7O49vLDivbyXfzqfjF/4+VW7+ojZ+Rdo162Oh/PODuwPz/bfUOJ35ZRvCla+NkP5P/9RAFOO9/+Y
Z4rFcv7nlHLf//j+OpuU/+u/k0nFMX+TvUOK8BDEKcZIkMnfmkpoFf1GL5Ejj5gBajmOBPb+S9YS
HxUAXwRWkDT89xRR/p1Oer9R8JBYT2S0KHoY78omT/a6FNRA745UAdQotKYzyH7VdFhvdt0QULWf
fWFo0SGJqdy/WowL4fv01vx7FDjqpMc4iIAqWQUfLHGderTzIVDqASPmpsr2uhanh0Qx/qXrxYa4
LNO5NRSr/fqCTlNvlD2lIaCU85NiuXcI3dDcRyJTN1KB04j6MikOG7UatBNId9YNbtcdczPX9T6o
KOQftMpS7oph5FxnXVwHuH/UQdGqaC4bGr6znjDYQf+9wy4s6umd+K/xZYyStT5kt1YXsKaL0MuV
sQ/sXrd3eEDhoxcaWxovF9aTK54NTEwkqqxRdC3dHo1csQ80+p+3C12smwjZvJ3oZvtdl/zfE6J8
wj6U/QF1DTnSRgzJFrXsg3Ya3MAxQgdRPiCd7142slRJccK1QKYUpxukNHqyKqoRuHuF3mNuIsKN
GEj5/rlA1XF40L8gqNYOaL0zovtcmx3dmM68naspfMZ/fdoY5TTRf1kxvgvCOLLISvFjlTtUHW00
ai5dENFFu25gae1q+g/XeQewICJF3yOL5B2KRI02Rr6w+eBv0L+QxSjKr6uRsXJziq7sUNvuZxx+
K/xlxsSej29/q/PNB98XogjKXfxYcpfTb+UsapXAZiYDDmloVFOj3GlTYu+1ZhEblIRLQ/E4BkKu
kyiBeTsdKvSsWW3rqQ7gdTo3i94710Vliwca4+X1+2cFMwVopOwFsNlPh6KNGptLkdRscdXByFag
CK/oqa8s+pbCy/lngvvyaqhVTmBgnWbSsWKorkUJxcys2ykqtia0NcoqEg2D0tPGU6oAQSbqxnQn
75Mqyq7+wbIBwQIJ7b0gZk+XLSlA+jeIaASoJs1XUMCQAFWsBGOt4n0YVnmuWLZ/D7WORNiLYBkf
MaGQYsi1E1lLYCf6X/+j+awvRbs3mrpavCqo08IN4rB3djG66oe2HbbKxvIz/zuj/dd8JOUFoUbV
xKfsdOl4GGABofJqTVtLBBEt8Cs8FQs/cYufRMN840td3A8Sj0+lAZPCdV0lxrMwxd+9CnJkkX0F
p+59BvL68Pb6nY8CQYkSHMUbCICMdTqpZqBRUeCvFWRx97mfBoyHPXP03x7kLCxIeJmsasCMk5XZ
1SAV4glJ2Kl50LkDZuBa3CE20TVY8wi7eO/N9DIWQHAUPZB6W0vRcFuFFZliHtSDPX0Po1A2v61k
S9pKO33mshsYh14FZXNIeMBFV8cVoyq3iEu6sPT34wfF9pK7cm7H45hZeLyKsn/U7Hi6VwwQY02e
6Y8Z8ilf+r5c0j2t92qHycdy7/Ro2DrhlN5yA7QfS2OuNzoKZ7tW/k4WnYsGFiS119MPHOp9YiVd
Qrc46r1vogutBypbTaCAyDioKZpYb3/rsw0l0fjY97EowOXR0jgdz6RzU7aSjahryudZHQHbqM70
3l3LICAiQV9K83QKGqeDZEsZ0qJvEFIJc+E7RTMcQ2voN5Zu9Rh8+cbyyoSuJKtxJDCnw+RNb+D3
pmRBy2f6jqOPMWNSaoA+KU2wQDXGDtRjR6HuS8Sp/zCM2AsaKOG/E8n1Xay39UeQVPodNjXOXWGw
EDssgjCjKoZ2OcLrq/yxrnC4BwNUP7/3O+iy84gOjCxWcMBPf7uOrVfFJZIF2LliWdt31ZUAxbFx
ss9yJwOS3EvlCsaLfJmdjqJEnorJWJ8FoajDr3ONClk1zpGPS1ZyKwYh7sJx/suhX/jx7emtiCny
20h6Hqk03wYRmHVuaNROiXRAlwYOJVN0YabU+IiLkPUdv+452Y+94ww7ulDTMwzcrALfNjfZnqpe
tNwB7uHYhV3rfcuA/32LkOaeAGW1KlC+t3/n+fHjbUF+R08KGS64uqcLhIg3aA40vIPFzo3DmKff
0H3H87wr5v28GFuyJJe+x0s7A/UGXhtrSjd21WhHqUsK0js0KL9b3dGST4+93SVhgFeZ+a3PMjug
iFV+enum5wdflxuBVAy2AybNq0AT67j4tXGfBlNoV8cu7lDbM9l/b4/ycrRPbmFqSvBdaQ4R4Hly
r+JumVQ2kq15SkVICEozqgZScSimD207mZgGCuNmnrX40yLRNcium1Bhh9A8DOgGXUudwvde0/L3
yDedhYA/RYDV3ZZUi6ZVOOIEbaFmbH4AYyLBPO7taV9YXKgqiGRIghzg+VXAE8uM0QH6/UEfK9Mx
0ov6qKWA+f9no6w+oZaEM448jDLOTnHMuM8BFmbKRsy4dHQ5udDXKER7BPBVaKLU2bj9bMbBPBSP
bqkaeN1HokCTyMIiM3aaHo+hZgbOW+Ph+nte4aBqVnoV+25qq9eJZ1clf+npf+ocql/15CRb7tuX
1lsKksi6EcmXu1rvrsIiKgrdOEj7cb4qFnd5MnMjPb693nKi671sa1SVKZHKJ/tqFDpy+BQkS4Ja
fzHeWF7T7BQPwCuZ+7Dxac/TFZ0YCagA3gkvwTOEz5iD/sIyNaC68gtxtcc2MdNd3jmfaD366H/9
eHtqL3zl07khVgQtnWIVAkkUzk8DX+xqwyKmMg6UrskCsHozjsFh1B0anvCPmraMgSLs7nZKVbwp
rKj0sTKNn/iU1pe3f8r5KnNyODiQSw30tNclXQ1fxtnLkpiMMF9+t126PjFiGhBh7GIjGJxH+9Oh
VsGpWrBhSnGdCXTSah+BtezK0vo5mBIvurP7xvwfjievg1eNNM1sB7UJGU+dy8y3q9pAVgYfDhrz
0w4mrLFxdM+qdQQhGjs6hVgLNspaiyol10HYoooDIw61qyaDi4DjIp7dCNViVqKU2FmgHAWsO+zc
r3kaar/e/paXthVLDNSauwalSWt1ZGIjU5pWYx9Hjd48C1Chnx34BXu4b8YtSM/42DgI7OWzmd14
EfDh3sU6eVcP7y0/sBIIQIJmealPSY3/1ysfT5XjRbmIA3gz1PE4dvt+6OnN2PkW++3S/pV4SVIe
CqUU3E6HCkGJI18UxQF99Wy/zFAespn2RK6D9H17eS/tXyk/TGolBQHWq9tV6eT2kBaDRo1jEMHT
eCyEFR7TGSLBLN3l3x7vPMxScuURBfme0MSNcDq1bBCKhwl1FGQg5G9LMWi/VKcsN6pS57GPUcgZ
qDJLd6G1GkBD17NrGzUKAFAMX+pcNnUjQ/N1Z4ihv3mQWES6VfK9ODV2KMkBMFWqmKdTi6g1kmqW
UZAbav1xqfrxOdaMLX2WC+kQDFYoVXDEUJVEt+J0GEVxpwl+YhQA7y+esyWbf0aEhZs5NcIH2ErO
DYaP8dHEmZD6WFruEfOZgK27xQ7fxy2e9It8wyrqG8iR0G/XJZJ0nX/GDfZ/elqw1FgvPWZkcJ/L
eFG4QdsGxaTM+KCiPijwqjSav2CTGDjPzeZVFqbpfa1H0bVRZogPvX+XATfjqQ77TNZbT9eoUFEC
TJQmCkSNy6WqlphL2cO4pWu/Ev2S55NvAUsPSSVevlw3p+PMozG3dhdHQc9++FHptXfMhahvvWKx
busecsfsCRrvUasc66Kun5dpnrYyxcu/AlUgieilSbMuzbMXPKDj9FyNOV3+KEdh7tOq7A9dnOMF
2HcuJWC4fd2Spg8LdrkYmHvVH+9ecUoOGvo3lMl4D6xWYnAIWbXp0vdVnexZQcr66HqZeP/tRwOP
0ArnmcmuZQTlsYtt0Dko13afcVxu75O48MvGmohf3saDU/7k1c4G5MSbHAcMrsC1mKCR1MaSDZ3i
T7h++zxJnSP5hPVk5aV7S9TPPrx/CYn6SC456NbRSj/dTJAdXavPeyZneMth1DLQ99hZ3/+DUeic
wkNmDSkTnI6CPDSJE+5FPhh3nNDslFwwnLbKNRcCsBQao/fA/0FRX1UJaHLEeHcyyiCs9CmaXYws
W3n21ajdAz0db0XVJhtTkz/97IO9GnQVGaN8Fn238HpBkMO87+qxu22wkAtgsZk/HGMMr1rXHYKw
DrcwRxdCv8XdSaaNzIBUuTxd1KxUqOckkYKhWGwG6kDUX0CuBW9/ugtpAZsRZgJLyxdcSxUlma2N
lpg8XyvAA06Io++tytN3VYJ979tDXZgQ9xgVXIdHt4ztpxMaQqHlYwx8JUaB6ZM7NsutJIFspFQv
ClyrL0ZaiX0YxTaehuuWjt7hqbiI3POhWUz+BA+5OGohXMIS1c6fhjaW/pKqyZ92Crp/P1lD9LMy
e+1BX9QscOxsOMzcuU9tD6Zkp+EErYHRVJR9C7/xHhlE9zAjQruBf1wBzF6iPjhWDREg7+Ult1oc
lUcNnJfE8y0Ulh9M2IRhgMsxfEVIUYDHrlKlx0mEaub8IckXKMxoaSY/M6XKPuiZFT7huKcnu05T
F/ww+eT1zjYrLARmYDpbnJYLm0amzrIaRbmfXsbpl2wyr7cVrXd9ZSi1o1djqz2PSn50xKaU7MZQ
67ajOnqRLTqp54lx3SPXRHut69N430xLuPENtoZaHfV5GMPQqTrXjzO3/b3MhHrl0Du5a+J+3Mgl
Lg4FchmtCPAKiMGcLmBfZVHq0R32e1UIFOFhsvb7zBDehxBX5eO7zx1qX1KZkfBMXrXaWgoVn2FC
r8TvrG7ZK7G7HL3R2UraLpxuRnHIwuWdTWH9dEo5w+O8w56gct/vUIKH2BaXxUYMuZSXnAyz2nqZ
ay3qhG2lbwxN8xkvQNreoWLeabX6C08e7bsRWj01gcTaq71d9DvbbjP/HywoOSCwcxmX13nJ6ORa
aKot218UUP4scFzhjM3KPxhFKjPRI5KqzasFXRYv05KsZudriRbwn2JWtYiu/skoL9J76CYi4XP6
2VxUocOhKF2fIvmveGoiXyubYaMFcnG789CWHRAeamupKUQT5HuT7Z40vfkQx0r+eVRcK2jrcKvk
tjXUaj6VKKAy2xxi/B6LW3Q9vKDDJRQneiwl3l66S0MBCZOXJ08nztbp0uk2hjOAflx/UKPqCm33
9maay+QAy9n5B0eY7gR5gIR0n0kpow3tUdvkCFcovJHBVeJI1qFvRKULCZYr0cOIeCBzSp3rdEJh
2XYZqGU+0zhYNw2+Ojc5aLUrE3e5XaK74nYo4/rL26t4cVAyfKnpgc/A2kNo6DWlHDLc5tJhrI+y
A3b0QnO8rbpueaRs3NFqMJKNUH8hDUfu1AG1h+KPNOU8nWktPAcRSHZ9nWb2QzGOhq+7Sn208t65
h66Zvz9iwMaS5X2q+7zuZPB8VWEbMmup1Y6z3FWiPPRJVx0sbNXf//2og0P4Aj0IuGB9lnl4qDNA
ddfXVGzXx0h1DyVvioNWN+Ve4H/6qUEiZGPQS7UDiT2Ha0edAuWXVVqeVkUtBlbaJ2FIC1qTevus
RxjF+3Zful/7nBhp1kb5FLW17deJ7KiNGNvcllmkXyvkLRu/6MK5BEwGMB1UJrnzOnAaUJnnGUix
71VhcijmXuxVNWx8lMX+yXfF1FayOyAaUvE6/a4mIE2RgSb360wkz8NoYaQYDe5GSnvhaqVuR25O
u0MjhZZH6NXusZVqVFsCkN8hxXrs1bQ4JH0bv/++QcqMMhMJHSXJdRM26pc2DVNGqR0qvqnTf1/E
UAZvn/ZLU4G1JZXTpH38+ttkzoC4RwGfKWnT5WjMubsTFp42/2AU+McS9SLf0KsFc71FT/J8dHzD
E2Lv6ZW7G9243/gsl/YZaBR0iEwIZfStTz+LoSm5QBXK8dt2dq9GJdJuQiUung1PFe+/aoj83DOo
oYOwWUP8lgjPnnGOHV84JfzxyE6OCq8Qv4zVLbX3S7NCRx+ZS1rOGhvhdFZZrA3OgsyPD2KhPix5
V1zVmlMcImXcTObkDbl6qtFGkgZkRCzSutXx0bQU81pgHpAarOskU7KdXsGSjeI/HKWTQH3nE7ow
PXISKjGj1b+NXfPj7a1ycbqgTNgosGfoOJ9ONxyTMMvoBRK9+tJHKpeqXmaWR9GgC/L2UDI1PZst
2TGlC0I03JnToazJRVBMnW2/rXXlFjMT/VBHeryvQk27t5Cx2U1j2RxFFw/PbtNG/+AO4n6FU8Pz
mxR9FacjDx8Yjp7t56hp7BwTF/SBWLkRfM9bK9Kpl9grr1VTPWOTV7CZ52RobF+pPPzCygQZnpZu
wJ+K1ui31qKZh7oNbYxR0+pTP5qDn5R9+2Smiz5t/JazYMNPIWgClQG9RPNO/v1XcXNpNH3Kpt72
4YMUt6ad5Df2oH55+6u+kIJOPivVNV0qjqMoKFmlq8861pMk2YWmb9pVPx+Xptea3SgK4Jfq0E++
W2rzn6GRkU01qqJNVBPG+GGG5ensHCPGanI0ExyCoAUhvzR0OCkFg9WWv7AMw4oYF2JuVRHWw63a
5w1CVbOWDR8nBMU+OQieJ8dBG6H9lJaGbokCSmUjzMlg+Xp+yCzQEpBXvJQiAAp0uooRAjm12wxD
4LhNdd/yWkB6xE1QHRwX9aqGW/NJTXXlr7eXdX0uX0alSAR7H7wLrbrTUWsrygpdgwxhi6Y9plke
HexuUHelaNvj20PJP2o1QaIQlxFVfSQQ1k1tGBeh5XLXgQUpPH8w9fhpWUxnP0W68hTXpupjU+Z+
7xY326AtrJeWqig5EyR90MXEnjX6T1qrWzoOQOADzPkXddk/F7Wu4RBHzVVmu9HVtLTT97dnu17Y
lzGpPJMiyoHXao6xMyPxMvA5ob3qhyWa0h22Ue4eeN2WDZbc+a8XlgocIqKAGgmuBHhDBsRX589y
UyUyShvuFdcovtJMra9Uzj+IR2SzSm9jOdcBVo5HKZ+tKv3RKeifjqcn1VwMA7I0U2m0QTXpUJWj
tJl2fZJNR5xQU0TuPft64t6+pcUem+/MO15+AA9BNPvpEVIiO/0BjZfmbmjnSHV0rYP0EhfcrlCn
Ysuh6nzfcHvQmMCDS8Lm1nAwt8e0lMhbB56L7u2+LvXh52QPknJQlZCmNbw1C3CkwXu3DsNSd5ds
KK7tNcsGtSZej7RkAtRAv+Wum+5F3fy+YJ27cVOuAzfrSLkIwhUlMqpj6w9p1O6oNNoMGZyU+rrA
2RjpOGW+evd0LADRUu6WJ9mZOvISjapdDwIiq62OX0YjVK7JvcuDWirZ1pvkfEbQylB/llIy0rxP
nspXRwH2PY7gc1oGMdzNnem02o5iTL6xbucHDq4hSiQv/FUULFahGi00NaGIUARN1MMX1TpzT3Mt
GE0NoXcl3JK6vTQpXj5U/Hj3kcuvtvuUijoreekFSjV4e0BDEUKT0xYU+MKkeLjibe0ZnCyi9NnS
pUsRwy3v7eyLXSzGPs3Mq7Yr0t2o6MPGEl6YEx8Zo11k6WQGvEp/u6RzkM3Uq0BM6vJsdNXsj576
XlitfGAZfGBYfjDGwDmfzskMFWvQGq0KGvT47sZcmz4bldpshKPzUM8oVARQ75Vyx+pqO+RzOaPP
ZUI1WNTQhwFFmV4bzGAqjPadqZacEE1GAGi8hKT/4OmEUhVlyExRoWvXaKOp4P/o0/eL//aJvfRx
2N0AWJArIo1eTUihkG3lE/zsehy1vV4vHYSDTVfrSxsOmj9gW9JkZBRWqYc3VUSB2iuDMWvcP+K5
1Y797NnHzBuyvXCaLf/QS7OiWuPJW4P6/BqLmvdakTX6UgZ9StcK86R4j2TAPzisbASwHexpyohr
bvvUI+ZajnmJSnmuHss2B7ePYO77txwNIQgTEAW4jL3VFzJMNRJaYkBtH4fiikdGgTr0kAE47byN
oc5aAew5Ho4OZRfQj1QTVjG1zhGEVVJuCSq03c5NXUDKxhd6tT9EnP8q8uE27suP1ezd1onYaAtf
+Gby6gCxy+CSkHm630cR5iPFBbQn+mjGgHeoQZyWW1O8cID540Eng+6EWLh2x9EJi21oVoxStQCC
OwIs4u/PiSu2wt556kTxXwpIwF1FrG4NofKWxlYgQ1QBMPTYR2QXu6vW6IMwb9MHY4l0NIa96grY
Z/ShQVF44yq+tJz09Ol2QNKEoi3//qvrUSqY1E2fVIFTefNeKLrl0wztNnbMhYNNB4IrGCyuBqRk
dV+RaBSqNcBSijurfUoXBZB3spgNL5nMKJBgVYeNEc8TNfQrKDFDl4TGxjPqdF4ZKtPKQBwOpMrr
Le9DXn9RZd4LLV3i3QJbeAfAoBEb0fji0UAdj5ybbcPjabU9rSlqSwXPvgANSJpTUgsoEmV24wrd
/DlV6AH1fWw8dUkpbnQyxc+oRWw1BC/M3QIlx3VAskj/UX6NV98UD+lR61WvCLTOU27SKc3vTZWa
d2t18EdTfbgHEfBejAExAYyevB0Qxid8r2IChPdOjDUZkAA5djVnsYdFUNS9f7taRGtJTuKocB+t
pka0dq1CLwK1maPnJa7x6qaycHz7tpP3zOnzyaWMQnLAXpXfcfV8ivEHQZ91LIKw6ZLHaqn1R/iq
5QGN//gQ1nAu0yZWdlXTR4e3R74QdzDa4G3BBuJdvMaKdkWvp4ZoiqCo9Wan8lBC0x2vqkVXx403
2xnWT34xCs6oaDkqDZL1LPlvAQ+NdREotv0TRfA7S+nuu8Q7pLl4wrf8yh4Lj4zCvW7m5oAxzrEx
oitRV1/envOFEERZmpyZQiTYhnX5Wy+bqOy4tIK+F0TAAlGuLsuWjZ1zYWXhAPPaly8p4M+rEJRZ
bllr0ZIHymiLq3Akkpbj8EVRNk2ELgQ7FpRXh8Q5UwRf7Z5uzpUyKwExTyWi1q3TuygNAr9NJr8o
390S5ytKIh2blQSDPGaVpBvhpPVd7WRBImr1kDel+GqiG7zhjnghpMhHFMQVLl3ypdU1UTjRmCAy
nAWWl03f4glF/XlB0QtFIu8mRyftJh0ibYsLuhJ6lFgiGq8EcqATHEUSjtPjHiPxVMbwNgIgqWi4
Kn2WBwWMnSsHAd0gTaPxGBaz/rxoBdah2kLLWRG5P7YmvVrLzfdRvRiBFTbORhZy1nvjl3GbSW9A
Xt6y1XH6y2Yl59KOya8qo8J/XQmdXRYjrA1058410wcMhxJfV6NH/G/u0nJ8KBpXR7h6+vPdhwfM
B3VCEkwS5zXmKhWlOVgN/DTF7rSbvvUaf577YSMgXjii8p0pNafYA1ynp7Ol1Dj1VqmkgdmMLYho
W9yEnfXz7alcOKEQGuWnBg0txWJOB2lxkK/N2U6DELTdYYrjZe+1cKR6r98Y6cIJpaXDRqZLyeFZ
g66NCfjtghx6YE+I/EcJIa51Ir4eyf/yZYmyrffgWW2e7QJdCiE6MgL+Yt2BaMsxy4cE1pu7JNGN
ZUyIiReRknwcu8gK8MzID8qUiEObu95umuf4VswVIuj/l7Mza64bx/L8V8nI52Y196Wjqx7Iu2i3
ZMl22i8MWZZJcF8Bkp9+ftTUzOS9uuE77ofMiCyXBQEEDg7O+S+uKM/s3FOfcnU9X4Ur1p7W0Ule
k6XJiMtsVR/stktdapEGuPIMZP/Ut6Qyj2obbQ80H4+Oh++lSZGi4AXztk52YynbTQCiBqW2Sj8T
mt5P6K2AS+UgeCtBHgVAfU5t5cU4ZMDB0i7tePreK1u/PLM31+fTYUrAKG8SiUB5Yd4cTahCuTkY
q7TcNxUKH5GaG9E+2ORy8xaeWdxHlaqHeJvjh5uESjZ9G3Klmh9WRD0Y2Vgt3yn/FjLqQY6b1IRo
iG2Qyu8e9D7vJ4JH3Xx3ai/5kadQisH6l/Fwvbj9OG8C0lU3KoHb/5gGSzypspvwdiznrdTN7kOe
qc7C08Pq7R1NjarcK29ektUoSNYXGhHwsz70CCH2Dp5LDBxs5tiwvrU4FexQJLDKbeO2+rOIVfGq
zbY+bxAXw2EI2T39e9pqs7EdijG+sDVnabdmU2OUKHMP9KZpJ3VoV50nzgScE3k0683Ti1CwQnGP
C62z3mbZYFowxLNm+SK7wP3aZthA+tjUPTRlatziJ+XvgCiaV16lxxvDz3+3IUsmy+9A3RDoHsn0
8RuCJyjC6pnDleMuyW4y5RJOjdOHg+2de66c2sTrxlq1/YgUx6oHo8pHvQ9QPTDxpUGtOM43vMF/
/7GHeSfZJdpTKwnMPHoUBQ12qG3QFfs0j60LB/tBXGuC/MzZPzUX8klotasiE036wziOmjtLuihI
XE39pEv4FDFePmey1/cBBuGYvw1yNJXUnEWazwySCwTe+szP941Ao47e+TmS08mheEjSMQI78Y5/
WCXLWHudLPaIa/YQxNp4FwNYDcdpHs7M6v3FxKxA67zVdGlSHEWZBbTOrLsFH6hrqqu+GUz4tHWp
R8XYNTgPVfhg/zqwvU/sGJE7nYLO+qQ6Th+zuBNBlzGi0/bWrUfVP3Jm5W06vzajVZxlJzPr92tV
DEr9deU9AXc5TuvyPKOWGaTF3pVCXWHOIOjHioZLeD7XsDmxGSGYsOFXyXpwkEdlMX/CYhNbonw/
i1LdFljcP+etp/1+FZYu9NoEo2266r8eXUIemtu63lkM45jqDn38/utQJeecD098LE4UWQRvC6iT
x3CkvizJ/6GS7LO6QOe0aY3LVujGFEGrNm6VFO5Gdp5/BrJ3clSHy5xHE8D+49wfVuTozu2c7xPY
abvWttrIGLAMdONc39WJnX12l8DZ/3pfnvpuzJEGkI0tKBTDwyDi4ta7Fqby/dAY8kIEA54snvhd
gTIiPJ4GtH/JN1emx1EUYSlto6+HfK+WNrmZmrgow9qR9ZmIuB7bo+ThYJh1sn8ryMxYEdoT4nt7
Z/CzS5c81wunoXxBVybfBaJ390UWQHSYy9S/sob4nD/0iS+4CmKik0PiB+ZnrXf8bXysW+c4beNs
v1T2cCcR+YomO2mjSY7mRiL3eqmVZfL511/wxBOJLuJqrbzSNlfxvMNRRT+XWdO2aFk4mF1tuWiC
O9F03i6Ne+un8v3uRXa6d01aJUNTz6aLVNPMvQvL8VYv8/jMjjoRxmkCAo5BoZxs/Bj5XxI7zUlr
sj3UdhXBuSy21Wzomza10jPZ4onNi27qqmzC5gWiexQNSj+ezWLiUUZWMYRZ2ubbCge8MznSqQl5
a30Kq0sYi8eu37bQOz2GebmP8xRG97I0ONRl/q3lqHOdwJMTWhu2iOjweDl+mnm1Hhutw1BpG3xL
XL+60kV6jvB1apcCjIBQzB0IVuvoMI5TCukFj5y95ccC2DiWSk01Jzd2OmtRmrjuJZDPcy+zUzOj
SkzGRRmeTvRRspLFZT0GLBviArEKDd9UHydZt59+fRZO3Ou0A7lk34qk2BscHgWkzWLbLHlweo5Q
H/Ik6e4xmEbfZKyCAUFhyzkTcU5NK4DJSjcN3jRowqMB57YZZNJRODFqf+9oOBGiwntOmfBUls5L
EnEzlg407nH1odB0ZM1zme2DQqorPVXTpSoNcWM1Y36fJFC2SWSKSxDl4rnHqwi/wnI5J4t94hyw
tGisoZBFGeRYaK3PsO7xl4Q44y/250DLRNjqCFfgHXaOTnFiWTls2Kes4gl4j6y/yt8C6ahGNfnl
LPYVpsjPAXZoN3YfVJtf75ZTo5CN0Tx7EzE+VqnOTAWGe8a9cNSMb20JMNNqUSr49SCnVg2ox0pL
4mKgVHk4FSrL1DmqVOynPNEiynoyqgx3DkvzrJ/ryaHI91ycZ+iMHF8/5aIqt2u8dI/u/tc2meKN
UOa9pmVx9D+YE9ueIRCqo9JyOCduv0bO+Hbta89Nonru9a01iTQ04t/mhZA5QN15K73RD3+nx4KN
n4mwgokGjt1S/+uAsNpa4m9/PaETiQPiU5RbPfruK3z1cEJZ58jSBPK3pw+IbATsiVjsvCZ3+y3f
dNqq2UWIOwYAs4TYqGItaFeac4ZD9C548fah8rF2dlZO7PHbdIWQDknP+UJEs/4gcPWOJODdkEzR
25RlFZ+p1L/b/ut4gO3X0urKwToKycFgdEheVdleel65C3Q1hr49JGf2/4lR6AcwFH2ytcp8tP9t
F1VdHtxibwTqpdVGudGNLj7zunpj+B1kfqSp1Px4F1BnBH10lHnpU0cJWbRir1FLaOgBoKufacjd
FWlvffRFkN+5Kos3pt1pey8zsMktO7O89UxkBpO+z8soMCT+pj0OmAXmmVFnqWk7ASbcrd5ym06k
TpS246JFntXiADEL90wi9+74rnPA+p0WDe81+lKHm7BEWbIzB1bKToe+37RtZZMlYxkiwomEdvPr
LX/kR0LNH0snUiY2Pe+pNV87HM4Wdp4lmkKZxTTReEjmNtv6MSXSK9wD/Piq91bQbYH/RKjiqf3R
YfF6F9QYS1L2qvFLjQ3/CtJ29SN1LW1fz+ZUhn3i1Lei8uRdit3cdhxjcVsvygPVOla4v5ombsGL
fTkMmb+vpN5dlFi4Xrax9gyq+hyf/v3eY4pIO8DahHpFlD+cojD0ygAZgZhTXTh3c95nGPM24sw5
emMdHW4+lNbIO0CEg62FM3k4jJtZiVFkY7qPTRGE42Lu9Mb8mLYDwPfgcz+a17YX36PEV4R2ae94
FV8GdoFFc9VhojHfT5V8irGHCZWu9LBT3Q7nWRxekeuprXOeIu/XZK1IrdwUEkyAh0cnBfZ3oNk0
G3d2JWeJu4Jdtji5j9qZ/fU+mjHO+gAAQAK78zhlSXIkMxAw8HdYMFiPwsuq7zVlf4yA4Et9xJ/0
99zM1/1MdgKtg+YmaDD+OfwKee9N3cjVsIsDqV0GGe8ua0qL30341lGIZiu3bu0eH20pJxCwEml2
QHHo1KU9DmKzKu2dWbxTH4kaGOQUjhq6qUdn07XqYWlK5pINc3qb6K0KmzIXZ55P7wMOSRZ44vXZ
SMZ9TExMfbOWuYIZMrRNu3Fb7Jn9+rUCoHJmOif2wprNAdBD5Ixy5dEBGaxkqNPed3dVkszXqi14
glsebw/pqE8ttqL/o/G4a1b8IQjwo5tN2A4+uGRZuxJ2zzc1IrTplohADQhvblVtOGci94nPtRLx
PJaSdIUk4nDrLXk1GOh6uTvfHMxrTGWzLTWjaffriH3yc5EKgROFvIZ0+OEokPcD5MvWWVmgh1IO
w0VvzRMaQe45Qv2pD8ZdROBckW7AlQ6HsmYf6UFrgeJC9fdqWVrrg5zodyw3Tpc1Z7bh+9Vb5QOR
AaKzThA9RmYNwqlrKxbWrjNnFz+6jg+ltHOueu9Xb23D0VKlGMpl93Yd/u1JUWfOMjGMufPb4Pvi
5kbkUKfddVBOztTxTs0HAIRNdsyjEJT84eINrSyICKa56wKtACjvjJsyKeLfDkTMZ/V+pMWA2tkx
gny2El0liWXShs6yUOSj8UnrjfHpd/ccMCDaM6DWKIYSYg/nEiBBidmwMnfNjPwhWjT4gTaO/tib
TnxmqBPLxt25kmzBHxjGMbd3sRFDrv3JJO9uL3tpO9dj6Z0TAjw5CB8HkD/+R/Q1DueDT7aORDGD
uEU1U+33/CuhtHNdpvcluTXrYEeTeqywiuOqaiULNF7L0tgtftU9delQILSiIyv5oNkk9vdGrPo+
zPUmh6cWV40eNnCrk8t66ReEphZkP7dYlspzgfH99MmC3uCBADpX/sHh9PWkHJSAW4EnkJu/4jfe
0//X2zOd4vfRg7K5TiV7pb/S9j+6vQJ87Hr833QWmf6a78/IzCfFjUzbJnLKotv+eo+eHA46J53p
Vcv8WEkbahZMlzLRdxyY5bJqbHMnXLSZEllicK2X53RZ3y3iysEhASC34f4Er3+4iDIWdmdXtrOz
pRuEQPqrrb7Y59QM382KUYCJcivzNINteBRFGn1BgG70nV0/ix+2HLyo62cb+YDhBR+68szb89Sc
KFLwFHDxNUWm53BOUyOyvu10Zzc1dhGhQt9sk8AqzkT6U3MCd0bSCXSaAsX6W/wtBrcwFUWj2fYu
SN1kPwV0AWy5KJyhPWCjdnpOhvOd+Pwb8dZfncjYhYhKHO1EMdK2GdFL3WUtBtz4kMshxj+kLzBY
b23gALbdNCmlaRN9934pTCdsu0R9xozDyTZIz9VNZEnTHCM/VYOxLWpDs7g42noIRzUAyi5UM59r
cq055MF7gtYBDxew7BBCaM4fndIxI5PKVjfbLimmLxWgi+1cae7GaqCyoZvk30zABs48od/HrLdR
URmmArKSSY8y23HyF91LeJ8kS1rc1bMMrgPEPq79wpcXaYt9RJi7tcI8s9Eq1sD1dxQC6zu7zuLv
0nLHi18f6xNbksIGeDSI06uY89ExS9B5kHYGUT+oUvtuRkUI7/m5/91rlFmvHgVAXNf09DgiUi4b
sJcZUMcY7PnGVo1LFcszf/94AbHgPjBWJW6quIcbv7NMgfhHbu9mTDgiR6KAPdrssF+v2Kl9g4oC
IEWe9pCjjlbMrPQcvTbf2mHsUMdR6RfTxgggSoWdO3cXPInsSyp6v936XUvfEMwgxXjQpI4J5lPu
zUZhkb9pNBJDwAgQdoegO7OEJyaHTyJlsZUosAbewyVUlT3q7aibO3tV9g4MxtkitmZsYsV9HmKe
54QgE4bPv17TNcwenUXUD9ghoJLIqI+F/9y5sNHbnEkYjCkJx3kqnjI1eVujmX1KWvG4rf1Yf8Dd
9uevB14/1vuB12YJ7I9VlfNwvq3hoVtO7CErHvvtIMsR100RX86ja5w5aW8FiuOx0AZYXzDEHNQr
DsfKu1E04zgbu0ro8Ky7tCkiFNh6Zj01Wr6JKbm9pHbmbEBs+1ua1OPWzbzMjuylHrZIynVXXBle
lA0UffrMNq47q+2uiiTF+8UbkPvV6JoFYy2uW05JmM5mGY3CaPozlekTQYPGKyhdAgcd/GPaWYBC
l873MXaB07kX2pRnUUzj5MxBOzkKMiImI6xkkqP16ktbp4oyGDvN7T50fezdD3FmnNl56w85+ihc
kWv4ZwTugqMEADNuFzm/0dgJbSHqCvk9aEoTyTF5Ofe81X+93U5OiZzQoytINeAYHF4JKx3jvjF2
A0YooT5Y3mW+YFD161HebOKOJ0WJnRuZWEg9/2hSFd5AXTE1+k6vnMqJYEh3XzEWoyxINcT/ruVl
+rlOzUxEk4WWG/XESfW7QlKoDJNs1KFG+kb/s7WmuAk7ZD9fLa9fnlXcyTyc/Fzg/JmnnYi0znaK
qANnLfaI+XF5FfaIN3wcB+6zUzZBsLGtGV0z/gX5trYMKUjCY6sKRWZX30oV+z8COnuvBm/gJ2n7
6hMGzNiOOrNlf8W6IZ9CWN7OFzvpoRBAgxmMUIe1B7rV9IGwFXaiT1GJ1O1HP5e6H2FpQnsEfmf9
WAiVf026dkoiyy5NGUm9XrrIaPypWkkzxRDyi8/O9j/82vNSv6+MnYyLzA3dBJBwqNd+9f3Mp3m3
3cDOEmApOnHZwq4+jAGBXzQL4Cd9x9PM25pT0YSTJhoMoqZzKk7vGRG8JKmVgtpf1Yax3zgcS3fG
Lu8XXE1THkNtxLtvueTZXnH3lqXoLqcuk1hzW2k2bvD9dT9jPtJ8N2tVXo+iisdoLhRVUjuv6pff
XoVV5IkGDFJHbNSj/TlNbZPVUJfAa7ZmFECK3NBANEKzac8V4N8HeO7q1QgEjA1B/lgxi9iXBJ2T
LrsuNtQWtVx7p+m+AjMozy34+7uTodYHPDfZCkg+SoNHfdAGv3ZmpDdj3p1GGzcPxmLPYErtRLtH
vAsbnmS20LH69XK+jypUJlCOg/+C7gSArcMP7QxOkcb2NO9mFSxXeR3/DByln8kM2DXv9y6X1pqz
rtQMGMeHwzRLNXSTEfS7uFZ5cNEGw6xtS9tY8q0Vz9M322nBD+t1YtWhOwTuZyn8TGcdlAv6tu3j
eJPWU2FspFNmZojwrWaHYrDwsjYMZaTbKWgcc8vlP9nb1JnapylYaox6YzFlYJTRZbjAOpCaVVsG
U7tLih4+uoMO8bYq4tm6WFTa5NHUU24NCfgoouAZkCWRiCl83TVliRHKvBReFpWOmfzVztLXosaX
qb8Jqsa/AYaW2Bdu0oIm9bo6CJtcmU/6OLZJKFWpkYXEWSK30u3KfBsnpXhwQRGXdFwSf4jehN03
8agn66Q7lUer/Ora5zTiYmMZs9uEZmyWf4l5iB/B6hcP0k/cH208ao+g0vQc0bPGePRaw/gyWqOv
hVPnFyN2TjVv7LavHRdgsKlu7cIwQQw7U/ChGrs6xnTey5xonmtv2vVpWyBm7GlLfVOiFERfdakh
s0ihjQldN58HWdv4gbjj/VXqu0Uawz216x7Ox5Lqn1rpFyLKG0vmyF4sZRkuwinjUFhIbexbt0lL
WFxmnG3oBxofbdUJa6sKs28uyrQbP1tOaj3TDB0Q6FhR36Jz5Z2raWmBRTGn5lMsmv5apIu5bFs7
UOlKDKut/VA3mNn7eu5uMn8q/dB2Evtn0MWugwCOg8VyYKeJhUvYbHyQihAb5kLpn/FisbsdOUgS
bNkq3UNRa7JGU9/APslYzIG6iJsGQ+jNmXbRt3QgQ0QdtZgov8xf8z5vWTRf45ymozbjptXgfO7L
oOEMC0E7KYit8cWPHfu7NroD4hilJ64W/vZ3mbQzX6bzSdrUkvc3VEgWa9f00nqSMihGcjA9HTj1
iQoi15xMF6OtMf1ZWbWNtb0S9/QOUXLQCl/cF6SjH/2kLcgLA6+Sm6H1qdrrmdG8dIvCx2j0CsXU
tD6uI4KdQlp8tORVnebO9xxYAM0tin/MrAwWe5tkyfyz6XLn0VTS9ZBWNw26UIM7q43yyPQjTFOp
OmKBkxKkan9cLsDZ9GUUD4l+L10NnrpLy567QyViW0Npvyx9fwL5konmp1k78TfUftqvlQ/DMOx5
FT30FLytyAx4SgLoN7rb3v3gyeSmFU38pJpW+8mDqc+jVo59FSG86r0qiANfs2w0jX0XFPa8M6VV
lteFa7PYSmTdC+wkp8KoLvXTnTmmuQg7X2Z3FQjbLPLs2X9u2la+CiosDyxODF2APTRFOtqnr3WQ
jl4EyVyrQoV75jPa8+PTPCu92dcIJvO/eoEcNlZpWHU0ouQch0uTZ0+UD0UR6fS38AOHWP+9D6h1
bGd8Kp3NOMdskLxw4r/4awJc16jcME9UlkbCab0twD+XlNzRvI+DNqMa52S5H1pGP9wXVoNAF86a
HruyT1fxdhHwCfrKS5vQAo56HSgzbi9j5MjljhMVfHAT28clbJrpjdtG3SVh75o0FQXid15IaUw9
kQotXcgXVBn5k2Fd+7U7f7TKTI9UZkHMVfpsX7VLYLBnjdRXV72pGpitPIGGCGHVpAyZoMIsznP7
a81xxUPsDlO1yavCwVBF6vZjnMblg5u2vcsnrA28vNzBuHAo+t/XgQvzx6NRQnqFdE277W28BrRg
qADAjeJmQQT1qbVNY9m5XuO0VxV2cy1IHQ1eSKcIpZGQeXqz2rewN2zlTrua0yZ3yzTU1V6OWYML
uqz86iJvOglsRJRgPqe6/6ugit9HoCHNvR8nNgG3qdBzL3vl3PhjByW7MFvjTgfl5EaqzMZbo+3R
9CoxPtxjZUkUrXDUE1d4IicDRiOpMvaOK4mZLUyRpy7PipfU1FSyd4Q/JbtBZpXYF4hX8Q4ir7X2
wlEBOWqTEpqyRDTfGGCibJmSnkA/DYxHHDByOtKdRibQkYlVIFe1OY/QYze/LCV+oftulJ5+gcGr
mYYOXzHnwwg4NlNQTk5ojbFfh3Abh79KX+hIFWQ65JjKs5e/sKjG5WwpB/PBN/Pi0hpp+IdCtfUU
WhYM/C2u9aK/iAnG+sZMRk9DUa32HhMUwN0w4M667Th03pXnNZqORrhdFKGZVcVrIcYOoS5Ugr7S
8e6ua/RbY7BWRkcZs/HIw+elme/jYNEkdjBVSQzvYmcKvSyDOp1pdtVGPZrUl8UUO2HNa2A/tp4e
LclwA+2ov5d8fe4icrksNDH86ndO00iWAMUHfL+S1aOSpvB4b4spyULQXsnX3tHKMXI6CQCellR2
pY9O86OmxMYDzhmdLMxsnQybPFhrNkVWkQXH89waYdK4tdjMs6fdjCXynhRVnPSrZQ/u7TK3SuwJ
lNa0aTST+yw1Mi30ggyTxLG0W+Jlm033zpj1X8s6LurIqj0xE0udHLKUMpp4s4DTyMNaKUduODBF
sE1KOTwvtB/2SErP/pVKRX7Rdlwdm8wjSX3OndxdtiJXiXGZVlr6zdOl3WwaJY0xojElLmo3G7fD
JOpdLxq4V7aVt0ZUzU15w1pmvMNE3deRWLSkiUy06u6WArrpd3ueKLCO+eA+NZ1jvaaBC8PV7Qul
b4vBRxO+YrJjmBlc16Hud4SHoXb7D3nXta9Dy0W3R0wQxJbVxzOPO8Ju/5qo0edW0qnLVrE+fzGs
qXyVi2GSHbTdbD/lUlMvQ/cjLXZGVi4/MGL2v07FUpHRNVR/p3gAnWECI/BDTXpuu+G7ObQ/MYZ8
aEd/eBnGQn6p0bQuwhbO7mcxefIH7xPSu8Y1GhXOZk96Z6MSWDyu6clDOs5aupdFigRkgPuVDEH0
w8fonGFUESIYUxot0wLHRg+EfOo60/vS+M7wV+6LfryD4l+9wPzN3cjvDa8Ly1jr7rypFz+doTL/
Mi276aLEjuOfBDau5t60KbvgolomIT+n+jjalfEp10vvUbazDhCm1FBkp/NftJtJkIJtOI1FcEkW
5U7bvDamS3dhO4GiXXdPDk0AtZEUxqifDN4D7ll5EU5pk8KeRCTrQa8LK9kobai+NnHuvObw8Uii
Mxl80hwztWDxO+VrHwfah6qbq9tMGdNWSCOft5XRlat5gRify7JuX+Z2gJJVxnGzPCkYaWwJMaWP
tQpI2r0kNzwMCyEKhjJGUJA55DOE4KrOP7FgubySKKN8TmtNFBAaaq25W9rO0DZSp0C58Yj3TUjd
igspy4Xj7RvDoG6JrkLibIpkMAUPlb7MPujKnetPvSBoRH1n2csmn3SgjkSC4QEh8a6JqsCbh7Bk
q95VXac/QEl3cZbQFeGNzKuaw4ZKaBkaKR6poT9mwRzmAcJ/IU04J7kwA2zdsHubOhHS0G3GbT74
yWcMY4MfNT0mUHPelC7hAPbtMW9dXHAGV9e+lTiQLGTSRfpRmdyioRBUoqbOjpfQTEHJhFOd1HWo
xXxOjmOVVFfOYEwpPhHSuisRyDX3vTuKn9NQjbyszTzeBNlUelC8pvXtkVnGEOES0YxRh6amdqXw
nxKIMvjpU+YV0ib+zdr0GQffWV4E/jLM25JXIHaIutvSkMZjlGsmMDWHCqY7Njs3XkR10YLnvzG7
YZg3uZVRLl6KIN/Fwqx7hOQs5+fqskwqqirfuazHevoB0NJrrkrbSrqw17yY0oyZlFEOzeAvy6o5
SfngcZHU3Tj1H0w8e8uLpBuLIOqUI/KNMS3T58oaxucYCGIS5aNM+8hUQ/MsAtElEQhF76XKFmxP
x6pa3NAv+H6RwMbaCW1t6L4MOs0xoFKl/1zUI3J7cEmpN5Wlk9wgu95qW31wjWxr9U2KsRs3sxVO
wMKTTeFmerLRlkSyPItY9fmSfCn30ixhLJiezAS+JEh57F2vQI5CuSNV1ySrLXWHbkSl7mXvuZ80
D+mYyFADUVvXhXchB2vsQz32qVqhHYtgHfyQGbwodbDISWSrX7R9YZlfC8xCxjut7xs/Qqaouk3n
pK0vg3xO70ryBDcc88quQt6hw1dkd4b7zsCCPJyW2smiQCMZjTjZ0NUWxxzjqOKZUZOw0EgO/XbO
yNqzIn9EcamwwlFWAaaY/dir0EVouaIHEfRqP/C5/b0IcLqI/CSV6bVZWcF8TWaEk4LXGP5l0TY6
aLQKTdWoyLzusTDy8WeVExE3Kp/bj4oO0UM55uT8WcLz8DqL+4LYAasAi66mHtIbrdG6KfTnrpH4
Q5Y5qthi4sRNqaq7EPUd+xkqeJ9uctdp7qcJj5ELjTRgn+d0ELe11ONvc85KbzpSuzzyh1Z/aMaW
pNFSep1t5Si1bl0ab3yg/lwHmyEfhz70l6C1wqyyWLjBMpOGfFKvR3KYiY1EjYc2OOA3x7jOBYHn
KpXdUJOBJM0XT9MHcZlD3Pnq66gMbJYl6ZZNGVQYchdqRueQDGrYDyPVT4SDY8w1h9mbXku0Cq56
6fB4lQueWSHcMMR39KYtY8KVX8oQanty28PZvPfTxn0wNZ+QbbRJqW9nv43NULpkz5RRs9yjUCLS
gLHGvImC1A+oCCxKf/Flh7ya2UzDjzaj73QBQyze1dMSxBu36quXsbc6ffMfVirrBvswtcvXB3Gd
mySPrTbpTvQfjcuTvS1pxFOe90jZB2U9eQ2Vp8RBVC1CSRZ7LeQUgjSkCJ3YfDereOR3Ds7pV74v
uiHYCSYU6X9UtSDBHFaKXPykpW8WFKQSmrhEDu4Ct/Z7QGLOOW2r98UveotwjSntQVF61/QbQZoo
I2vmnagld/NoBx9SlRY/frfERr2LVroPuppi6nFfzBByrq25mnadtG/R03TJL3oqxr9dyfM8AHXo
Hbuw8imRHi5cNo+abAxd7XQ4pSCAoT5V+nxOav99zwPDYowV4dDRL+UIHY7CLdKnCWLwOEKN2W2Z
peV9VwbFlRE71q6tfeuMSMOJpveK+AcQuwooILJ2VBldRGstjpOonbJx+nOITGUnua+t6bOGAEro
V60dtQg5h87Cc6TMHjKXd0H3uy6IDuQha+XvWWv3Cojf4cS7QZKjJOaAAFGmLlSDb1OF0sFvf0RG
QTEHrDIzNo7FFXITYk1iqWEHURNedef1JDw4yPx6R747Yyhm0rQCi6+vKIZj8CqVvkLUiURrPFby
NiuwkaG+7Ox5IBTRr4d6d8TQZARRSm/oTTbleKhhGppkkUW5awevj7q0Evf9JNSZI7YW/Q+bVjBq
AEuhhEeNGZGEw4/DL2+XPd+Fj1PQ15Ekr272MsWSCqL2FcYZ+O5zoPJ3i4i2l+6vbDlYQ5SEj85b
MeL3OOgOn6rK8sgoM23jgYeL0On/bWoeXAP2BckVR4AU7egMmEvvLLEzzDsbt5pQ8PjaL0h0n9kV
7z7V2yhQPSBo0NA+9mgqsrJSo93Sg2i0ZcuLYAkXo/5tXa91FP5ZzdWJvcc4pqT0lGcM1UwrZXJD
h7rcTgx4PC699m/t5/98mf4rea3v//cG6P/13/z3S93MHe68w9F//uuDfO2GsXv94/a56f/YjdWP
50HU1X+vP+T//qXDH/GvW/GCS1/9czj+fx38JUb692+yeR6eD/5ji0/vMD+Mr9388RVW0PA2AL/z
+v/8//3DP17ffsrT3Lz+888X+I/D+tMSfvk///1Hlz/++eebANV//v3n//sP755L/h7/Ft/F87u/
8frcD+tf/gcqVqhzgeqF/40k559/qNf1TwzjH1xUHkgwBAO4U1YN2qrmpf7PPzXD/Qc3M3AtkPxU
dOgT//lHX49vf2b6/BlFWhAg6NC7YJX+/D+/28H3+n/f749qLO9rUQ39P/88PGLcyHC1IctBUcZd
nbN2BLNqAJsYs4kLg4sL50M/Dd96w6m3bu6bu1+HKTBuByFkvf25PYE5kw6gymgfN/t4Phhzl4gW
CFNHUWFU7U7pDJ0V5aRFQxVTQXPoyVBaHN07nToBWjGTevTKuHpuBqu641FJvW9My0u/dPILaSO/
ncF1DYvUfA00175omumLqAPrivxbuxejOWwIauZ9XsT2V2tO/Mfar+9SQwtCZ3KCbe/I17mjIaGq
xHrByN2IqE/+RamsyEJStlVkq+TpD+pkbnkI+bCiYunKD3053EuzHV7pXuUd/DTvu++kPQm+3Yei
p+ZlT9lVIWcriqkS19HilbzGKNRtYwT/fkALoZFNQIpK2TUW1S7RPnYtXZBNQzE83VLB9npaBUPy
SjltmTbWlAgQ733No9EZeN6K0kq0bngstUDLja2HxlOhPwIrpCbmX9SlqGM6t6NjF+3/Yu9MluM2
tnX9KjfuHA70zRSFYnUki71ITRASRaFvEkh0+fTnA+0416K8pfCdnYgT24NtUWahAGTmWuvvjnqg
mUpeMItdvOno0d5Oz+jGuzzELz0hZnCiGjl3SPpBQo3htSQbZOAZVXa2KfXa+gICzqwi0Qf7gFkM
U3S7kTDVm15qL3heu7fMR5tv1ODZnYGPrr9p42y0o9HoR7nJp8X5LHEfDQ5lWzlBGEA2bEISDQIM
qlLLe16aOgBQk7miAZr0+TgQ+E5KWefGexWP/WPfYKBA4IKbuUdb9YKeVoA1hXbaKbRugfRLbI/1
7BNNdC6PWl8sepjggyXChPFUcGxatuTQI1q2WEkTg8PQr8AiM+CDm6juHCFCWVlOc9GKJD16A1v0
RltylNoFDf6T4zYLpYlw5QM+yFMQ2gGazxBupfvdn/1mIUVlLPk0ORGqbvgpLIoYd0xgKrVWGkB4
pg3TQk9Ri8JR+9TnY9qguEMWFA5QJ97GuGdM0mWl+c1vC03tAq8PPsFCIaGyMIOUDoxxrbYZA585
bkPG5lGhjUxDKOLxEFpj5vR4DaxvbmOZzWteGeXZJhOpi/LeB5LlXACS6BB/rH9bim+KXFAEL15c
NFut9oRLm4n7S2R2NsAGRkiLTG57OS3sC2xKS9u/FZ1vp5Eu0+nFJhy7DutKm4+tWRYE/QDkCRxl
XfpT0t8Msa01DBeOAi+oZu9JWX1BJ1Y8L13alVFpGbO8WIyRm1MhGhZbv4AOgKau0LHfY9wVR13s
JbeWk/uvvBOZfSBTBD6JUY4Fu4iXY3+FU/SCE7CW2ltpFmZ5AXGly7bFAA4W8vpUL4XStXsz9wo/
osC1z8qwcX7Jeqv0N3Y+KxPfXd6ZcAIFvK3wNfHWSRJu/rLsmBEutiWf8mYYHvu6Nr2DbArpIAkk
oxK/RQ352MyIZV+7U5NiUaj3bzXTTzy4GeVtcYMZFuCC0RWhxqxUbC19NPMbfZynb57Vd/MmRX8k
Md6p4wJLOI1+0BDZsz7HQ/Js5YH1bTac4dUoZXnXxWllRc1ko9f0tDFTYat7MUDrWCX2hXAsWIF9
6KWlYh62RVPU38TtxDCnb4dUbA2nytS+GZLuDttFPw/bNV6MWVybfMeYCwgxrzS7PRK/287REOdj
se1kaaVbvZqb4azbi2K9VLP0wrGOabJ8KxvSiy7NumZrTiLVN2mMvvEYNMppDwITR7UdU8wc6Zid
RkRGnpvPQ4m2fjMxWt4ls409iCbqdSEBcieX0Ooyg3H+tLhbVetyDpkiCO3BtLrkVRbgoSEuWqkf
unMwMkmo8EGD0jA9+5kwyz0G/KMPEsKwYZOZWsLEv6p6/1NPQ15toOu6l87QsA+kXGzH4mVIWsMw
NjeJbizyqgycKvnczIkj35i019V3MdZq/trEBJVHhSmEg5cvfIjujkmh7d+C+mvK2ZhOXS5LSOKt
5WyXstWn+wAsKruGPGyMvFtevOJAawUtQwfL3rHdQCf1CnclDmjWbuiWfDpznw0NDFdrEJLr7oh1
i8Xvj/dpphXDKUkXm680A/yMXhibDEK+5+Q3VXtJB14wa5GM6yFyec7iXTTC0qY6zJe6zjbQIwwl
ogRgnR1J90T/iOH90mcbxTzcf/JQ0PRszgRp3LVAe1bkL6ap9vXiNPYODxWv3E6WGNlKJAERoS2K
KjsmsBfdvVMi1LrRZF4KJ5zMhjOUg3Z4rowUq2m9puHbxUOO2ihBNsCKAloCbm/yoUaBXE/Cvit6
VseeMNbBO2hlFRg4Fi6FkX+zJkMEn9aodNzMu8CBqtE2nchfYbGb8qEd3NG8Wipvrq4cpzUY41c2
2DZrsvHSy7bnge7iEabDo16Yaozob8Z0Z+ZOU3H1fae2hVZN52kC89qmUCvSK/bfaXqTSq/yaCyS
yrmdCt26nFP21xPePdMY9UVqmdwhd67vigAW5DFNY/e1NexkiZjegQRlfVl7BKf36XAzLJb51TGI
6P3eLSJOv6BCqIYrm6Cf5BLcyDMPhV6vI+xGDyQADNuo7oUY+wsXgXA75+O27exuQX1tJ8o+6mr5
NjsVmN/cMurIs2qlcFAuUKWAuHZLGxBJEihnP5QtCEeOFsWOmhWON62+BKfOqThihu+OPT/kplu/
4IIPjyaunHabqTLDaBACPDXD/N1p9HK7SLatkLezpxnTFSvZx76hm+tzB10R1F+Y7aYdHfZcrbW3
4ziJAx0QvrQ6/MI6FtBmUR4exrFRT3WRg9kP8JgixovpxiSRMlwcfKrDxHa0q9qY/V1nQgN0M/K5
aA2vaehhfnje3mqt6dIw+umCofC3ding5UuAVY9QxE2RxO2FgBCEZnT+pgZN7ojfMBmoFYwIp2b4
BJhT3wQzAem5lxr7jjBDYu/T+GUuKlKN+a4pvlZ+HfCQSzPowliZHHLmQpFJMAEETM8TF27u7O0y
MbfMEBji9zgp80K3EKjDDqpeFNtkEOqe0l6D2P3Ka9LfzLahbSzpCfwb7OGqs0C8ZpMURXYr1ECp
NaibpSmLiJ2vPQpXODvDkdprYtuXfjrLSMALjcjF0M6xS5xYK0RxzL2lux9dbC83mTdoOrsYNix+
n34foIpHVHMN52Rt51ESZM61nDttY9rlU9GVcTjNQHtTP+l3bayNTD1t78D8pcFDqK7uW7gMV6jb
xRUy9e7AjJTip9JBjpkaXqR6MLGdUj7JJm6PS88bgxqws0KG4NmlIc37WQbJ1mjSNrJgQG9ira23
ou9EWMx18szi7SIvGeSLDmV/k2mzeTV3TvsdM5L4Nl6gO7WMPeherZs0qB/NttbDNNe0fSmB9xan
2k9ghCGVccRvzrrQ75ph52X68lTGsxIXwPqfHUrccBzc+VAzl6Z+10s5AWSyqCOp+e6XIYC3bM0c
617QO1cuBydQ2PSEjLp6WUaH86MYrGM5e5BaKtF8A8wZN1Yvm6OpyvKAYfB9QIbNJp248EjGaReq
aqq3uVUF3qbPbG3amKb7GGS4exOQmTZvRlO7wCS52303ezM7NLaJJ8PgMEn3k0nHYBB0jE0epClo
NTlEsLKw7mIGIt9U5Q9RTeryVoyUpzj1PueF49HjlE6kFYVzcCRwGgN40GNTLsN3zMPH5M+J07/q
+v9jB/9D139u3+p72b29SYYD/wN6/VWk+J9b/U36hanZn0ODdTKw/u2/2nzrD5xnV9c6dBlQiFd2
5l9tvvUHm8DKKUZ4a757y/3V5Zv8xMEthSQrfrrybf+7yff+4ATQVxXCyhe1dN/9Nz0+/+kPnTea
DS5rjTrBtpb/YRXGz/+mOWtgU9vCcGmqCjiMoY8n73TotDRoD36c0vIWZgWlpPRlVTywaaS3GUBl
qPwgXdEIQMF0LlTwEBiJAwXT7Yl4pftcipMa6lmHcELZYHpKTRuXyPOAIhwHL3BNpckl1CkV2ou+
q83uMTUGTKhAoAxyABOQPytK2sQhWEOW7lIsG/DY5uTk3dT3B4eDt9rkluq0aHb1cW9nCZPGDfl4
skIrN2Vh6jf1TYrT266u9KFh2ei7PrOsdEdqEPt2YgHu2fUSuYVgpI1zYnLNLogxMMQFFKghV6Vf
1nDpntXYBNW+KKXhPvt1mX5JZMvmMjOWDnVRmzeuafdbmHNB0123nqMidtFH+pul9aEieF3vhNSC
hvbJ4ldEBb2BdTcNlequKZYa7bmjmYVrmwTJHYPA3u82XGg7F5taDqK81BuvctINxFULdgBcujud
9E94Rnls1O23OXPyNyE0PXc2/ljYM1h+bSf3CeRJ586B6w/pIOlIMlpUam1aiw6D6Spy0KjoGqx1
veW7LHEQYno7AKZsMctyz/ZSoqCPSaZnGBFX2UXfO8OVX9UqPzN8op3QetM8iz6Ltb1y6bOiPCHq
8NFnFvOWm0bR3paxm3J20vh6/tZMkvZBZEF8hChC+Mziu3tqruy2VlOxn2j3QsasKPax0oL7gKuR
db9MVa+3K6Opmi/gdCbUhWW7TsEY+oJ9XAUiDeKcwUAV0CnMtdnHIkzLuZJ4tqTMWk+NFUzDuHGZ
YDabRZpiMehO/BUFJYIxSAEFNUsqGXl13HJ/OQHKcB2NeNsZiqp/ksmqo4KRPC+HBNPwfts2k6vB
tXdXd/3Y9W/MWLrDUc2gpUc3bgUukbHEy4cST3YXse8N5d7DNa4+MKxwntxJcCxrTG6aZu6JfMQA
mDMEPtZWBw28XKoqvcYLsb+QDqGSWI931fVgJQsJobHSrmIyj7qLsbSW+4XuoNtCXu/2s9GMt0na
LuccI6XILJZZu/Z7MdxOTQ0pZO7Nuli19smToWn13kwbh3tVsyS2mCRqO3scWju0kaDcm02AziWV
qTi0wrRvOQfbL1iTuy8xr1YHZ0qj04SJhHJk0RV9Tlkn2hKqsrHag2PVFcrmjGwmCGwBjuZZTzrU
ZQ6X6ZMbO+nDvAj72i+40x2jsriXh8VM+0o8QvfJs/lbas55rIowlnbqwbsXUmM1TRvWpZDjK7uC
bQ1bBm/Cw6g8t1KrT2AtzwPvJ2zJIijp3bt69o0d4wOJIi2lyFafTcPsJ/OU9rYu7wPmLMZGlszF
9A14aw6xGa4JpO1DEfT10MDBnawxb0OtiL00X6u5bLrU5zpvIcO1DehvvcU6D7ppOJfgStUp9gdh
EEbkipmBysQcA51q3elU0LM12RdtMNVBuZk9bn6opF48xOhgfOPKmnpnQlobpz6DQdvvIPOHTpuW
+i7jVIedlbSrWSZdDdSeHpZx+tgk8BfasDbdic4hIPPlKZBD7b6o0m6KB5Dcab4YjKHprgLUcd2V
G/cq2wZIgIwSlttQDzddOg8EiXQ5HABZTBXzLmOihewcaiA4SQmbtPD2FS5zO2kl0Hcavfqc8nBD
J5g1akUahtQp26M1lto9oerzhtqHIYlb5cWFO7MvLDTBRPvyi66Ug/DNJ9vyLiVwI1pGRRJsZnWQ
pXx/0IhT0uu9h6rpxbImc4MLFZW2ZqkhGieArGxgxAW/pDYIMQvKp3RxvHMil3pC9KMHW0Z8emTJ
BM506tmHWpbaeXDbaTN1ZgGBsnZ3S5v4B72dMubFy+x8HhdIxnKq0qgaJhXpQV/tO+D6y4DtnMGj
UMtDgRJl3gRUutsqd6yIDNRyCk1o4Tuz7uGb2YsZXNgWJXZmpsajU+DhoyPQasAPj+2gf0dvYADq
g+yGOWMyVISddQjStn4qlxy6xsK93sWW91UasPA+41tPcTnk4yi+xaXVN1dt1szGtsg9HjjT9P4J
I3DIZUXDYfuSVa4PL7KumxruPO1fTMmMwupbQcz2FzBrU3t256FILgkBIvU+zomKiFggZmRNvDII
ySDbbIIkm5h8ZX19O3tLS5YHkuKwGdz62mXOrEdwriCikz4IhJTZjHGxbUj8qzJTfR0ZuM7D91tI
xDD7ZSM6FF9zEuTaRuB5cCMdZTMIrAc9IMEG7+WDC2HeLbZqQZMLnFxhHk87QFyYINuh9T87g8IX
dbJpL3VW523VC+8yzgv3TnbKczZrNbxKRer5a6nR+2VW0X6hd1E64kkJbUrDH3+rIFzczxA4Xfzv
U/lldHWe/b5OOWbCXGWFeu1TJ02vYzjg3sVSQd7fEZuxnKzSNS+rlmSelRWMBIVktu8LThzLDh+K
jkWfygGA5b1w/N8S+v+i7v5VDX2/wlj/59R0bz9AZu//1Z+1NIXyH1TKxMlSnoD72vy+v2pp0/4D
Tw2GtKuLHmIuAOG/imnL/wOX5tWAaKVNgHnyo78QM8v6A5CN6huOCMJzyoZ/U0wbPwLhMDO4NABc
YDnYMyZK0R9raacwYNxCQr/JtX65QQhVblBMdVABJ+06HlSznxPUiZ0vrTBLpjYPtVaW+0pb5CWs
XjKd7NL2Q0Cj6apNTRHZBYdTGAd4VmqmDifqb7f3L8Tv7wjfx+J/vWDIjnTvaBpdnEhoM/5e/OPl
DrIvu+QmM5V2C8MSLZRZDBcEA8P7G6pnQa/5YNdBkG60xCWtMqHu+fVF/Ci+W28aycCr9yf/8Pje
ocG/NSBSNKm0vbK80XLXPsfKM79Uo8GIKCsChBV60Ue2kOmnX3+q8SO6uX4sDwgrB775+n/WN+nv
Xz3N5l4kIGY3aU+SxpkCtX5xKte8XswGi0FPeZeqbZOHjA6FgSuCCTMMWuX7SCziIruo5tq/NeUU
Mzwqknprep3xG5+Yn1+nVQmMFwjTkhWw//B0qtjql6GtyxuJ0cTlBFs6TIO+70LXHBex14VnHCY5
O9fWmM6/M+T/QP15v0HIxD0Tr3pWFKl8P96gnnGRxeRjbaG661xv0wcbw/zrAfnWlZaL7MgIr6aE
EXPM6NHoDr2wgigos/wIedKIfv28Vj7H/+OYcDUoYVHRU12Tmuq4H21iu4ZySZ9QJMG/kI+Z0Zsb
tIXOqben9qW34v7x15+3gts/fR7fngwMLNIwZfvx2y8JyodqLpxzoPR875DNGo5G1txXZZNPYWVB
Ae4Ge0sGcnB06Bd/tzLXu/vx89ecHsYGesCX/7CVaB0Bzy7E9HOhOcPBBXbY135ZvwrmX6GBaA1o
3j7rwGVPIyZKV+biPxC6xDy3mFz4veP4m5fx5wXDE4C3tNLAQMWJ/P3xjpACrLdW67pnjefzSLlI
KRgg0rxoIW9BpXe977ade5u0gzgYL9p+oBXfGSkTwxD1XLs1UCJ8nfRkekVBKX/H0vmHB8Zd4lYz
GIEc99HamnagImvc88+2UdRcDrTMQz9U02uems2hMIr5VSZkSSATr7dwW/GL+fUb8/NmCu+CrRTK
Bpmkjv2RPSbnxg6ydHDOCNyWuz5ZbCQ4Bfa/zEIaR8pTlVTqAupcvM/mmcQQ16Z5+vVFfCBSvK8T
mFFMmmwTViXjoR+f0oCS31W5nd3Adj1KI62vNFqQ3agYZoL/qmeSKPwQG+eE8nW05wszuy3Ah04w
xZM8KulRt73Zf0GESc4gKMy3nP7h7GrALiJWE05qHsDgr6/6pyMATtLqhgX3ww8wtP7wajE7t7W5
lflNP/nOSVXKux3Yvk9267K9ev4y0Y+X/u2vP/VDqtt6r/DEQhcNc5MMmp8cdFTuIVuWTXZjtyWn
9Ah88KrsAalZMPfVRaolzhfla/1jEyB2L6COcM+cdrmEglknV0Vt0jMM4yIf9d9v/v/wOmECsTpi
m6CW2Bx9uCmOljvZPEj/DPO7Obhzo679yexfDBRru5pMJPQSgbm3lC1PJeX8EUVe8Zt3+uddl4+H
FMu6B3K0PhY0BFxSyDhxf06mpH1ZglIrw3a9nIwX7cWu+995PL+7kP6471nr96WCMinJeCt+fH+l
B/pVas50pj7i3CW+E5uUGnH4+5bfaLWL1UemNpnujUzvfFA9AzZbTnf2r98Odn3qAtYzTCxqlB+v
JBYkaGkYTpxTaBmX0u+DC7juOhtIglqnc/Tsqsz7eDsVVXEp6ymb4QbghzA23rbMYWEolY9gz8lv
HJl+qgrIDTfcdYFTufJ4PqzwCi5CS9Gknz0XuZsxj90RDmi6NYvGfTEaVKGwTxDKNep3nMt/OALW
w5dtjk9FjvnxlYRskPiNLe2zjyPZYzuOzBAkLWfY5ZhXM8cxru1+BDVBTgKgW9qh0hw0X1o/eZsi
1duIPn3az+nS7P3EA8H/9TP7+QzglcFoyQDShsX+MUdbEF2VTkyrzjok3scBesymFsPwmX2wu0yd
TJ49RVhiWPPCR/gJuF9//fk/10xQKrk3EG4xYCLq+sOpTWRS4S5GRhnbBNonZmpik/l4VRtmgh62
k9kOi4DsKmG+ji4FuOxpTOLcCmuUN4/MjvXfrN91j/iwmn64HkCJvxe5gy8qLBVS+1xV7nOSZkcj
yL//5jv/VEiv35m9lCYCXvZPL4UPh6Fb7QHOXrdkCNOVHC7iGL153cXZ5cC08RL9hEYmSNMCpbbO
HkqyOHhjXRxSqEDDxrAN+a2ps35rBEOw/9fXB3d3dcVing1P+GN/IXDSbpZGGmfhyfKBM+gb2YfN
sZ+YSI2GUx+7Rvd3ZNlVd1k6fhpHlEsGWhBrkyEyeftz2xes913pTvGfvf4PHNm/d2A/L2ZOuzWi
lTEuta273ty/NT8DlsyqbAt11ikzNwVPqcg0ZI+2neIANTZFfhqAEepIZ6Yc/MaI9R9eVyjo4E5s
7gy8ERT8+OkxJpTu5An7PCYZU34VzO2LwUTtZKtF3xoZ4zo91Z+musx9Vnpr3Vhtk74VetlclR6I
wK8f1T+9Sewqq/kRJzKMmx8vpwfNCUZYYGf2M/mIz7fYLfiAVyuZwPud3+17htnHtcEMAQou/6we
Zj9+mubImUiD0T4vzsixlmH98DQEVnryq35+hYkoN26/TjktLSn2HPMjkH4/XnIcP/pZ6g+hgzzn
IsF8KEpdLPJDI+nKw6In/Q7vjXJPIuRY/2aHe7fO+nDVDD9sA2NbUuB+qgoUTjIYRfS8zUML4TWH
C4nTQyIum3nmkurABeJtO0uevDwbHkDuvwUtreswGNZ3ObnT0WwGPUL9BYOi18oHWJjy8dfP8YN/
0VpY4ftJ5gsTEBKBuNofb63ylUGPzEX2Qh8xgLFyA8eHgmgKoxx2CfjNYQmC+AFSpHGtjGF6qIss
woS+3xDR9OYACv1On/OPN84moogmEjc+4/3nf1tpfKayNWGY5x5By6nvDfk4Gx6a6Awdfc5heVri
Zj6UZq4g0JXN51GOFCDa6O8Qnln3oO3WZU6CzKMz+dOrnab/X7ftfYYFe8HjSj+8/w58GFPUpcEw
YjKuRavKGyePPwVTO5+GvscsK2+Bkch4O2FJfNd2LYeucv2D0Sp51pL0N+qfn8tySOirUy0EdEqh
j/OHxJ3gWwaTcQ7aiT2hztqXMW6plMsUx5vFM7t7FH2/LQHXQ/LjK75mBRG8gJbqp24goN8ogWHN
c1IHyVdzgAjnDCN2HqbRb6EdTbe5qp1TF7TerWWq5pC+j2h+8w7/01WsUquAewCp+uPOHBTTnGhz
bpyhu7c4pFg+8akaoZi5a2DGMzRfdaHiL1Y925t8/fMapePuX18EU8nVFHOdbK7BKz8uJI/IO8+a
TXXGBjc9NY1qrgzl26/4uBnXOMA0l+1cXpNxmUUTOP8X1dv+b67hQw7Gupi5BhsiCna79GYfHUA9
bBGkV9v6eab6s7aA7e1LtS7cpF73TYBhSi0C5HCvB12+tlNh3M+1aN6aAaugiMj19iVO1oa/nzr5
WFhDf9BG27z1ROucnLWHSLKxOXSG2z9C+WsOLVD0FDpLUhIyw1gIyIk4eD/ES7k5vA/bPDWxp/3m
ZlMO/PTmrT0oTxyjXww7P5YKZT2KIhmmv/aIslmoZ70226XK8W4X+u5Th9o6ahLxJcfQ565eZ4Cr
ke9p0AZz08CA2GW6uQCymPdJ5trbWdNECHdg3pYOrICEcdVb10/WdSOd584anVM6Y/A79JV3k6FC
fuJgBKouGmxv3pvSebass1CTv0RjMGF/4GZi3KnUtlkK83IHfVBEMoXLNOTKVaGx9q/MreibtcZy
sKjNiuvRHLfCVdpplLkgnNsXIXCggxR9qp9FlXg3yNbr7WI0zaEJuuIW6l/Ci2/wbhVu9U3CHLnj
3GsOGo/q4HqZcQzaRTwsQTt8V1KY21YxIatGM7lKOXfI4TLVRT9rzZM3atrXtpJ6Gqbr1M7i32kb
zI59pCXjMCJN0drlqSeu4tKfdxTOvCqUxv7tCHHq4DMcvhVINk8kFFx0qoiPOKF/0jPtluGXvSPc
qymYow/ZK3RJ/1LVaOxHJY1rzJdIMUSceETIl+0cevgZyeRF4UnvCNo8bztlip0Zj/NJTSaMLeqS
23wYMbYKxPKGpU9xjUFDtiNbaI4KEL+TsER/gG2uffLr6a1WRAlib7YCxCQbHrrYNzepVX2piiE4
UhhrFwOGC6GfG+nZDwbtkrAPCS9+yJa93Tg3xKKMkduqy6zQgj6cBqM5gETJx0pY412VS04gIIUn
zyjFqcTZYkbE5/GH738Jylp92aadc98ZxRHpSLXtvBw1NuyX5NThH/3nWeW2s7nResmeKZVxDcOl
fUlz4Ryq3G1uiiTTd5ZTsOSE4823qVMMFc5ZVPDZOjqrBqzmIU5yG94fmiW4kSTFGV/zorCvaIm9
Xd3PC+r2oCZaHv38fpmMjZr6E/LD5rMVj1flaHgnnqncOE4dg7ZOLnI6DNhi9I9Rqcd489gLpF2F
91MqHOcSwYJ/7IoS/4q2Q4lsin6lgFbF6f00SgSR5GErlAprrbYeSpyqrwzU6Qdl+9qxLZty6022
fZ1hPrdZ7Hn8OjWiuVkVHQesncYom+ssGmscjZZsaiOcruTO9LCTDCXOJlur6oMrUQd34+iryzoQ
876b7CKCjqhfxLzJoW4maHew5TZegtHHoUJfRB8NVYuNJrBgvrFtPX30LI8Gb8lAwfEPizcmbN1P
vcjm7x4x4RBi4wNsBf+UugQI2MK14QtWT0bvmWyl8RfYGsUd9AXvyzSkz4i/ja1P7tEuqUsGeqJ0
mUPXKGJXCCJlmT1yDF0wuOLCsnqIprkkuak0vyg252uhs5f2/fjZ6sg4hCzTjK+d3xcH9v7mkEud
NamlY2dFcrS+TM7UP1L2yke701kY+OgB0ouSl1C3bXWolib9UnTsfloOO4vvuY4UPWx/BS4PKhY1
2QtdchnHwt65Y6weRVnVsKSS5WKuRlT4ZE3f5FMKLYlcrbOGnukwenVLMmhdnTQDvAqB8Wrv5tuK
Qxeh/7I1cMW6SDpffPJzPb6OWzelc/bYXrLcmbcwie8goYvjpLvtS5sKNkI5J2wpLe/1Vk0uKIrl
cMr0XS5eUmHxnd/b1fe7V2KBdYPP5zHNVfUaiwxSBMyrfFeVSIl0Py2Yp47lq421/7Pl9NO3Kpmb
K5xA/bMLkesetvNCb0kASTf31kH3+ulg2IQWeLHstyqr2otm8Fx85TC6qeK83Yyyg9SRl/LxfdBZ
l4qSWRHD/vK+lS2zKR/bNoD3ZGeluU/RLNxi7eTRAczOkSPHfHIrdvXAah7MTL9SM6esquOuDqGI
OqGZlRCqm+LS0gx1rBbR7ApSdC97v+BtThY+bVmM9snWBoZptcKbQid0OephLl0ipXiupN2+tYRD
TqHXQkOpyaV6adzsrp7MZadNFWyCdDz5iZXs3aKE7lIq/0pavnUgkcDZ+8UI0XV00fb5mGVkrbxf
zCmHfeA7W9Oo/KsKHbtL/thpHKRz66/VZjB4PLn3MSNOQUa7oSL0dibb7VSN95AswyZWwZaiVL1l
xHxfjUvZ/Dn3ydfiKM80e6el4BEZj2pXjhZTFjRx0yZd+bpBUiKx01L9kjlEGQ3QfXZ4zEKBFnnC
2aalz77fXrqak18QIzKdUBcOYTU1+kMF2LaDm77giQKIYM9l4kW56pAnKV/2j1q+4odDILKojY1v
tj73n+ymRajV5TqcgtjAOFXDY6Tu8+WI3eIAZOJhebJ0ZrhAqLzqMtw51TiHXWAX18Y8WERhFeIw
zMm0E9j0RFM1vTVkOFwZgeUfCxdliSUc47r07OzexGHm2CwDG5s5xmTumPFdCVfxZHqyOZPrwZzF
hnXPqmLVo+3RH93MLrHHUfCgU2h4nw237B/e51Xv5Z5AuncrrKJ6UzEWoYiduk3dI33sNdeNGseO
Q7+gxzMmLgfQY175MMI7e4CIYY3n5Uai2oHoomlH1db9tnbM7rpha97R1jQHD0rZBpqWj5cAN/Iw
CErNCDkCRiws8E8xJP3QB72/Gt9PSJGrQz/bUNMwSAHrAYtpMRPJWeVqCDjNGgU8aLXTOR/XtYzJ
TpSIxrobAs+7rQOdkSlK1iZ3xyRC1aYuBt9nTpnTAlosMz+4X6zJPQ1tq5HmaRiPuuYe6mJyIPTE
js+MN4PHgzmvf1sn2C5sCa+st1Piup/1ctb4+kXqw5kzWDNBqZsvLWUFTURHTF4omok1hyCfnUcf
FX8yTYKOcq0jazW2LwH2KshUYpWzAlx/uMt7/lTFOpUyBl7PhCDyBgY+RKDARfIBdpwes9xwXwNz
ltddUAzcrt5Xh1JqGHb2jYleE2HkV9sWfFwZM30sdTU9SHgSD0nra2fYQ+4FZg/zuPENVR+aeGH3
NTHWaaPRMrkeY3QX+8YuRlfD4Xz+L+bOa8ltJVvTT4QOuIS5JQGaqlIZeekGIQvvPZ5+vqTOnBFR
HHJ0riaiu2NHa++dRCKxcpnfKP0j/EfEB+N0ejsW8VMaGPWyHQaWQ93IHt7R5W9/IvIxfO50ET+U
sZs7nlWTTTjqtNjHU5cnw/noZ9EGymeVrLcETWu0L0Zf1b/KRoei1EZRdkwYlH0ddHtElXNosX2z
sKEE24WRSSGWB4gz0xciT9NtBkvQVTSc8k29MJQE5Kl+jSV/d1vk0XgPo+9D61TmW5puz3MiPtiZ
5X6Yjck5EkfBg/ZoSsSaqpB1oauTl7S9gkjd6CQa/mwhMsBZR/ySfAWzUivXmm1V6oqH/l+2Mezq
rQjU9EjzfJZ8BqiAzEq/RHYFLSV1zF1kDOPOsAPrHnXcO/TiUTPT4/izY0ffGMKTuUUBA4fZLtHh
1FFUDicQGWk313geDlCZ43mw/QSY2Y/JqQrsOUJrgVpQKM33qk0w1IugQDwWYjQKr5sM8ydnL3CP
E78veYPWKLhiqKrTwYYe/LmwKvEYRhHECreyRox54+gTAr1m8imbVXkDOBNANW0yms9I7bbKQzou
Q4gUM+qVD/aUK1/Rp7a9SmslKWGa91kLbzJQyhAqTPiUO8Yd8N3+TnfG6XFEAGqnwwN7kwTqrzpG
VMFLkjh7yQqHy5t7IP1GRIQRlCJKlG+tmGDmW73QH+BDa+5mrFz7W4uvPERWq43au7QozI8IkkGG
iN1+ehra1u2fgyGMandDD6FO95h5qB+1OUOhzHKm7gNjSDIgYSyoMNll4Wc1xcUwpwGKmIHJyCaj
AlhUA+l14Q7a45/8IbPq1tmErRU8VbHRPyGBQvUtg2et4D3SDz1/ZVHH6vNEFo30HN+3ng98Ojqo
NqSV5N+WqFo8e2XdlUcVdAHnBSo2YB+ZaFdyNAATK96f/laYrPZLNvd878NooXFs5sPObHTZaDS6
53ThaDRqrj1yaTICQnLqA7rg9ZcYbPwP4jn6erKU4xpmxUBWzWFekRQ4pftJLbtA9UbLlPLERlZ9
6dMZvWV3iq3fgFsF0UjGsqyQBUGBzMy9YZXi3rL61MvqCcxSAXv8YycL3jCHGu7nkRh/BLFDrDNn
es0bN7YlNwCHYmKz7P11kKmxGqqsruKjqtzOJ0dJbc92phcTecsnxbS7D4YIzJ3lSsZ5FOh/fkZZ
tfwLkUU8RUmTXRujpPCXCu7hJnRT545psbZT0yp+rJcaKVB6FfRFEbaQHTSenEG3CRWgrnetu0wH
rO1/94ODFhd6skeug+cRYertoDXFMQdJfiA62B/CsSFRQDrzseQRN6S74QEIcHanDG7ykEXkVoqT
he/aMtff8M3a49Z1h2mbmJ32tuz67gOvnf0j24QnO0Wh36VLGGxCPX8Bm7ksW2Mx1LsqUnZjL+o3
eddmj3Wh8Bdh9u3UCdFGQTHeqtKSXorPLVQRjpaGP13FWd6gT8VA3kX/8zueFGxOG8SBswEQWvi2
I49Y0Q7P9IKN+0kxsl0G5ZhJpXyxo2g/aJNG6xCK6SHnRqc6yQaPHpR4eyKMyle7JCoDCTNVA+zp
TWr7se3y7zaJ97sBCWQ/HvNPShZRrg4hanNjouW+qSXW+1xNtSP1HzKpi0rzI51CH0Oh6DGJ1HCz
kCG8U8BmjoTLgPMB7VNHApqqIUdYk3KbE5ykNPXClHa2VAkmyslxwJ8b1QhQyK0Zfx5r2bGIJns6
0imf7yB1foiU+DvwIfGU1EsXcQOaMwQpSvJx0PuHER+KjUa766WHBfrDNQPnLYrbqUFoYMPM2lV+
tTYd1i3KsIa5CWkPv4xmWj2Gc9D5irVEwNthpfwQsa4enKntUFFTYybieT191+w+pa+lkibOfZDt
ageThiAcloMJhPvoKJIl60zp09IkSACrSvz11KAJM4WPBXVOq/YXiBgfuZx5n7ZlIeYMwv8DbaxP
ZjaDp05rkX5FvcDx2s6IZu80qslCp/iJNmvwfDrudegGLyW5BZRi+XWnWepu6YYYL92UvU9l/1q1
yiD00ElFijFQaAhYId2SelSIRkZME662FOiWiuEqb/6EI5SSNsJe0LLle4ThPXbItEHh6T5Ysm+8
x2Ks2U5Bqe4AL1d0QIrmJTZnEnihjI0GfydjTLFQdudgsztr08AlFPwTNcmOmtLm6yJFnvRAz79O
QTtsyWujp1N0QzG5OuhCvIub2HkcWlK+3alLeCqR6HQgQo/Ut/YcGJX40Mh08lTecR/RLOxGvkId
8MKLU6ZGteGWDB5KNXVeIOYTEU+BuFF56CKI7hPEAGP4TNLJhpHsHaiU4V41u+px0s3Om6aU/2up
72pUO74LKDu+Edfqs6o20a7MlPSLiOfmGCOC32Bj/EhzTHlb9C3Fi+z0VcaCrKpWJPaGs5a/GUXV
fMnMxtpqFTKLGfqMb0+dbRe1oXsrHylqpnw31sI8dmjJwfzh3ulla+vUkASZUn7KzGi6s9qwpBCb
lW1TBaGvoGpLRBjKFvJ0UjxmgBteBncI9+rUD489I/u9g36Es6ls8Q0/0uxelRdfFEb9Y+SiWcgw
cvzN6EalLTJoG7WZzJ0wEBtGUpRghARSczflav6s1ll5yDFhZQZhuD/sZaZnA0BwKOz++wzt6ijm
8hGikYY8UwfN3lXhfimas1PQqnxB+55DJ2qy8sFBQoK5p4geRbwALpngz29PkK3WTAn8HdbPviBI
zR4dMtRX4Hj0PzUT16a7fk54mn5Kxh+9QLgaGgP/xOmet8OBO8pGDxUkUY3RNgLWGe9BDoBKNw62
pSuwIeji8KUihO/pHtk0L9T57eksAQHVdqVr0jQoh+LOgImzL+jBHnt8Bw5OLbUMgjw5uvXoV8jp
PmjqgB0KOPQZ/YMHEhqSMvTDHyADHFJz0L+3ldl9yOQw3KlgKKiBq++g90RvNKqDjYZmxfsU3dP3
gammj65LYmAVhrMXSWfe5QOGR6XpPNoU1Q+wE/SfnKf4C5L34v504q/3xF/jf8AzOzQzJAgSMM4K
Axo37jj0geI8VTaX/AbDt3ivyjpEtWk14RWt30LdyJHz+fAH91YNLwzIMihMrIXeyOGg26BW8zQr
BMSMRhW+NbHq/tT0WX3CHsx8q5TTsCfsuW+iWIO8pfPjNmPdNcjgWu7H6ztwAVDHD2IUJWeGoMjX
uEI9Rry96BblCb8n58XGrR3tZJqGahOMO3zIf2fD4O5Dw5mPNgLF3K/hy9w51W/XHEuJF1OxY7EQ
1i2g5/lT2wT3KhrcKMDGzgeTU3Toxz6+MbS5MNx2VHC7IFdxeoLduQaiDK6OQLRuPCFfC8GirbqD
Ukc0I9JCMiqCrwDZu+ewSIJ5Y1r5gPBQoTzYSZBtYYxHbwp3MZZNWuK7gZCD9tyoXXMYQzu9PwUh
J/+foPH4yaCtsNbBo9JdI79K3GqiiFzyyU7t7MFWW2M3RGYKn2ag7++QXncjKZsTzuLLNDXtDrbG
FwitlFoye6ZRgeHePEe3QBKvp6D8LsKQhvWTxa9bgSSAr1cWBZb5NEIY+ViWdrAHX4nki51mXgzT
/yWfEi9pJiR2A8u9s5kd1Jss6ZQ3Wr9Yd8hBa48GWDAvMKz2Rw+q2zuBUK8fVE0O1c+/HOCvOiNT
oYJ/tdcDbgmbGyHP6k/paWxwaqzEc1p9ickdN/wyLIN0qgKoVt+KOEFNQF9o38kh0fVf8jpoQKUR
8lvhCL42leQiJ5KpTNFOU0I1GpafrgATTH8wf4Tpd2u916gv1oPGjIQaYQqUMhvz12R/1GvIC0Om
PxmYvKh0p37Q4y/2ZZWYz40ElI6Z2xxHyffsZP/n+tNeAMU5KrNZTgeCaMggrj61GDOaJSv41KZA
6x7HzqJNOlvOY4995y7ohjva1umDI9WyJvQYt6mo6xd8IfJNiT7Sj6ms3jtjHkK4uvkmTsDZ1Zmg
LWbRcJA4fnAu51sTJeQ/S6tHzxMZxt4SffVBqxmAjCiCvMChI00A5+K8hGlE74yPLw237UDDg+hQ
Ps9RhPuMkmSoh6Rh9nE2MZEAir5Bcr/FLkEOhk5jpaJsqQBH8mWactXWZJd2czq9x9CUFg4i+ya2
Ilp/CJL6flRBK3i9lqvxZgyL/GNx6jTNEmerqqSU0O2We/JSvFe6un8bLW755U9O/GcCUeEi4y1p
rB+aMp6f3LAYf1x/pRcOlEv8s7BahmBvrrkGKDKljYne2LMZj4gCYRt5iBggfY5MXdvmWTo8RmWE
d/Fc4c/atsUNxNql5fmAGekzdOdTXg39Qzej/BgxmGmVSLlTaw09MwnKAmTcHKqxHBSIzVm9A0T7
o8LP5/n605uv18cKC4g/CMaTo+MKhjIPgTuUY5g9wy7gVJxqylqK921cQQarOWb15VRrTLOqPTZ2
VPzWGge9yqLOyMKQULJfKiBJ+zJwxOh1yMww6u1b7XGwFkq+WZ9JzswgIs0227I+KvFEj6BW433Y
x/yRVtJS2Ro0RpYNn33zLlCm+dNCIi014jNH8xzhUv/EYuJHKXlBu7+MWBoMLrB2LICbFOKoTJYb
qQmGph6oHdnPUcBZ/khlYyVC5vlzpA4Qjt0luLPInu//4EgsOewq9RaUQyyRU9d39/Xm0pjV2SMp
MPs6oxpEaxRjI9JnBdJXvwGWzvBdM8IjLVLtoAXL/L1QsSCF1Bn5yoyr1fX15cs7jwgkdJJT5CBJ
IDGH5xEhHEsoZmZWPodToD+YKcXNJoqRY0JkR9ayGRbx8wa8h3MH/cX456uBYhxRS6ED73OxMz9f
3eqyeskgDxGXLareLLLoyWX4XdgtPQe7M+DAXX/elXcn8BVKBuBoyBdDoCIWrk5zlOp6hjJK8iJi
XI37CFcJ9AWwPHZKGoAnVDn0smob9BoaX3bXICEhuuem6BXfrvL/msLpja3u0hYvKuY97JgNEud0
mRA4p/sxAEcWxsvHEwmMrEl9f/0pnDUyBeQaEgecGoEQM2FhFchtPbAr0c/9U4iDCMRkvb4XZo3F
X2u+mymvN5Qp6UOJVcmymfIl/dGn9YdGo45iHB9WG0B+4siUBwr7CV9a4qfh0Vt8Hmc3f1MmBVox
DV8QfhPLV6rEco/KDd0Zw6nfI1c4/kpdbX4+fT5MTRjLWPHydiKI/3SzoN4h/lODkJjE9DVHFOlT
2tvDETs7BhpxPB1UB3p35dTGQZ9rBSW2NNihlWV5+TgWu3yw3Sc8/sqtQFbB62bh+AwZKo2D6eb7
cmSQ7IBj+Ua70AR8Nmedid90Gu9PDLAiUcdnx05SAPfVRwXQ9wO5FxZWou/f5SZRaxFPOrp4OEQu
7gbMjvItR636BSH1XNpNMo/oOq3fp40UeLLpQlV6l/5GTrH4cOryIvahp2/CaSg/6HjRo6yfQwgA
b/PDiXQN7nVgHwFD1jtXavwUtdDjG6d4nVKRf5q2xhwHMBpazut0XqAZMCdaoz7VBVM+Zeq5aYUM
e6bIfXdIpj834D9RkN+XOf9ZC/OcSfj8vwn97H+VUg63Xf+r5K/5bxHg/z/0fGW5+X/X+GGaRGr8
82+ZH/kP/KEmG9p/SBdQp3NhJwMzl/XLH2qyrv6HgCfZM5pNpkg5/d/UZFv9j1T+AeTIKJB/WtZx
/0VNFu5/gINL3SBTBX2Jiea/UJNX8QNcB0hOiMkwOgFzkn+dB17DSHAvKETkWxNdbZQxsRDrrFBC
J4zu+NemPP+5TK5g2lkLXLJ0SSdosQ/rKyYRQFa6jn6zCsrzO/z41tpkuWXS+tdsAEBKgeLtYiMi
hDJiegOzurrf/iyOpQAfDCwZsIvnD6qaYZcUIZaUtanE9wUKiDjT1YZn4oXjNTlLd06Q3wE2uEU+
WaPp/ywty21TJ1BbJ2/fv+oQox0UcmuYOJWBqVSiaLGPOIuyTzB+eJxGxF1QpjSL+zaso/0sLS3D
FHk/vcS0qIfWc8vVdF0R/vlBZLIgJNkOftn5XigEjFQLHSCrmGU8oAgS3S2J6A4cyWUXMC35nbs6
csuO2rdeGSMkpovUfaHa0m4V0XLb/0o75E+RrETySRQdJXv0/KcsARZGS4nzOc6jyZukKCx3GzOn
O1pqxOi0V0CAKGOLSaBi1uUXOnvLbwZ7IQpNACtoh5OLPlgRpFgvYepzE1a/Qvuefh8MREk9YOj2
irgzubj7zdaMMqozxm9NNFh9BktITkmMSoNUBLPNuUEQoil2ba3EXh2W7S2GrbzE15vk0mUiHKBZ
SLA43yRHQYUiCJzEj8xmesJ20fSMpckeY/Sqj9jf2N4sQtfazGGTPqQRTiybySqGb7aVOd71b/h1
vKCWNmDRygJIsr/PfwqtOXxj2jD1GcnqP1ESSXdTYmOzEjbBjV7V6m47bf1fS4nVU1e4rIU1RkS+
rtbtIDU2+jvGDvhT5vP83Geavbv+bBfOotxdQrVlW/Q1VxlhDAdKyRgE+EbkqtvWqIt70yyMG1Fw
1TaSj8WHYqq2LbNPy16tUohcx7qGll89YivXMXwg6Am6bYy18bwT3+zUtG+8tXUv4r8WdaH+yhCE
Wsb5a0uUmVoqnBLSGpoPfZ7Oz0lLMMwzpftqoo6Ou8BENoUe/bZ3lirejoyPGLVShaBDpu+1LrHC
jd674gMAJJAc17f+9bEiANBJlrr2Bhodq00hTmV13APNbDE13xd15XiYYYx7owZCdH2p18dKdkAJ
fBQA2LWvDVlKAt3YlKZ8y2LYKlUcbwJ+2HtMWgdvscEnXF/v0qOZMAWkmAjPKOSf/xX9UUFeWtgE
iU9JFe2K2kLNp1enI9Kfrv/vS2H/QlLIyWIjV7vYpw1RFOknH6tb2zcRa/NQ/8520zjZt/rxr48x
XUWAYNSshiEpR+ePlZqtHatMSaGXupPY5phe3pXDiIA2ib+Dens1y6I8NB5xNp0femYCb0KlQ8oE
K7vfda71n+LedJ/reB4/Z61e+aXSTZZv5sgbXd+WSz/VUiFJQIzV0QBYXXf2iNCIGgT4O1dauaMR
x7gX+uGO8Ib3sNUxnSz08cYGXV6UDcJSQ+XVrwLlkuYBop1ziqhv2WJemzNaFHxUh0ZZit/VbEeP
qWEo368/6qXDRh39v1ddq0PUjr6glkFnH4E/8x53zRf8Iq0DgnLOjc/odbAkiuloPtBXRYdibfju
ILyoBfyPb5SJySXomm8Sc3Fu9AUuBK7zZVbbyCg0bjSnSf00qLO7qAY4QLs4PmihCuAZI7xuW9sl
kxQkwj5VIgCIh4YC1jw2uIA7NUrrF2UqAgTQ++pB4EL6fH3DL0UTGqjciZDTmXSu6u/Bjp0ZSf7U
H0huDwZITL/qHOtdH7nlpxHH38P19bSL+y4gW9OExJJoTc0s1aqzlkJjdsN09HvH3PQX2C/mbcPU
CWxwW3f83A1R8VyMwnmBJNFPxwjmMSAxNwWqHOmB+m2EHabCGDFFe+OmubQfYDkR+pKhgXzlPCyM
IVgaJxpyX/Td+G5eaChvUHFXPhJsmRFhDPnP16kk+siWKBsC8V3u11/htR+p60cwZz5g4CTf5hr3
R6zb6afO5q+6xJ2abTIU7sv19yDP3XlKBrpT2jSZ9Mz47+pcppGmjQiC4drIodtgNR749aSXTP+c
8klosYMGvZZtaeAx/Qlt7cYxuPCds7wc6ciwhhzC+VPrTJJy6H65rztF5OHA1HjMYNMtwo+39A4u
LaVDexKwvJh2rX3SRElejAIyV7NdKl5bDi1wiBYZvWrEh+X6rl4ImlDJGFFxrpn4uauXafdMEXoA
m74bSEPCAjgAuHHhLVQOnobd577vcVS8vuiFBxRUvrYp4DNyE68WHYwWs5AqDn2s7qO3gIECLx6X
+b5P1eZGhilfy+rUWGj3UL7Ts8PebhUtUkeEGiacoQ/s0jhOGhiUINN7T7J2NhlVDuSTLj8uUfr7
+jNeWhgxv1PeA19TvD6uY0AoVzzdCqfPmRa1n4tIj/YofAoA0r3uJwCdP8js91YJdSEikCmoCKlR
5JmvhiY0lVHciSvQJzjUPKFe/3tpgRT3c4jPAHad/vUnvbQcq9HUIBqQyq+2mDKbGiXAtTZEvfNN
qM32p1T2/+qoyN5qQaDf2NmL6wFIQN1KDtTXVQqQqNrAQlzxcHpsH5DIdDYtckc+AC/pgdHdqAVf
v0iX94h+jxwD8T7lz/kr3CU2HqVRP0T+EpTgVtS5u+vSNvOXTO2hNTTPqGm8KyJMQ65v65rtSebE
wjaSJy7aJxKFcb5wDC98AkKPIKyW6HDTsrx/SkFuTnuMgd2X0pgK5JNCvuqN4yhQq7BnQN+oshFS
t5EQnbetUPEvVSeAcA1GGj+zMsAOEA64+xEmlPvUh6A3N7TrkWieQ/R+MdwoVBxVU6E+z6MLzxma
eKHATTHUr3hyJ862jmbH1yo3NG9EoguJB45ulmoQYoVuI9t3/rzo7Qsd+eHYrzsV5B9W1z5sWDzH
J4b6QP+DLVzCwS9UNfOGGaXT1FGYiTJF2ekZJt4o7zM4wrULOiYYt+tv40IHh9/GGRdMjBBGsle/
TscQNx7dKIZeGelbBDT1txj0YGaga+KgapGFUgW264gEMmEdx34/99hlFSlMieu/5HXwdCHFol9u
W+BymEqdb1NuaLMZxSL0LbRht+GUF9uuXMJjjg7v4fpSl14JckyyZCbhBHmz+rQZsqCzPWih387S
H16bjeZuMCrbi7Gj1jau3iUfRDup7gZbiuGHokRYBY/IWnmWtTh3FvDQbYYfwW6whb1LwryMb5ya
1/cXDV4p84hRGUgLe/WRDEuVRVUXRuj88FrKWk89rGyah0pUqFxDxMc9vLmVC1xcVO4K2bhNF221
aNg6g2qOwPuwcdawhVKq6JCqLgIVzVKkn0eHj3HBzerGm5fX4vldJpvZ/2fZ1bVpKSqCqlFKkEvG
5Jg5htRWQ/31+ku/9HCSZ45ICzcmhdr5+QpNHTeIlrATl4Z1FAvexH06Dj4S9GLbJIXwpwkZ8OuL
riW2ZLDjOBs6qA8qHJAS56vqS7RkWmlGvlZkmDYXYbo1wj7zLIx13rpDTO0oU3sMoIkF5QQ7hQL5
1nGX7229wcQd2kQ2IwJDCpf+Hepd3DSKQP6IEtn8JxPm9cEOs+bRyrruhVc7fLKbMboTRJojKMX8
WGaifBjTQrljgK/jbTMXt9QyXqe9LpeOysyR2g/VnNUnqFlUmOhP89INs/LbqSnuFdced/HkYL6R
VN1Dl+T5votHx+9py3o3Xox+YU+QG0D50OQSpHd9vie9hk6qErB+a9XtbqDA3uWuKxh8RuN2gfh+
X87jhKcJBOrvLSiON/AW7cZbAry+cLQ3blzHl8KfyaXID0J8hY76+e/R3K4e6qaJ/C6Eua0N/bib
QuejE4pboeXiznMqT51JLP5Wp4EKj8m/ihE97XhxmBvT/DLQSdtXOMpNmw4SwlbtR+OgFRqCxcOk
f7m+9RcSD6ZEQDAhHgLp0NdPasQQajMSjwxoBnZMwS+jKPr3UzP2B7uKkqNu4RQ0AuD+dn3hS3EG
+BqzE7SasLyQr+CvjCdfwPKPC1ucIc29xxwtu7cDOuDXV5Hbt/7YmMVJ50ymdFAfz1exSsZVjtZi
oYhpjB+rBTSPVjQeDOLwvdFAO76+3qW4JuSXRCNdA/og//yvp4J0hwF1znpLrM93YmkgruJ4hHdc
BQb8A7kNZkB5AgHn39dFpxMRCwDRtJ9XuzmlCRBu+BC+hrPTHurc90gBPwtd6LeBwcahtozf11e8
dHC4JUw0U2g9o7Z8/qQYEgROSMrvN6YaQ1ep4SlFs41sO9OgT5oVDwy5MvcZ1uPNj+bS54m8M48L
1sMR6/s4tp0itd009p2kyGHglzjhlU10QL/WvBEJLh2gv5daXYdFgbPE0Oexrzg4yDtWI7aDobnb
Li+6XavZt1RFLx0gNJQkspCMA53m822lyaLELq5/foAG17ZBf/hNFeCR10+w/WLoOZihZeP++ru8
tJ8sxWyE1JMjtAq/Ztu2I1SM2JdS59ukUeItSBBjR40+3jiolz57wiox1TCxnxGr/UzxfgO7XjEY
pMW200Mmk+jzJ/71B1orc59ueqRiaKJgqkMDb3U60y6tO5hmCU6ocYP4RxPsmFwzQFPiujpkTvgw
qEnzBcRW9dY2S23n1lX3u6uXfq+3dX0gCRw9A4VQPOE05lN6EHsozo6+jSDojRB86ZXb7IVN8QeK
VqwSPXvJU2S/68RfHNgoOCAKr2qE4Tdq7GyHqlz2Zm4Z727skMzgV5ERaICOsRAdL76jVYY/T/Ah
UxgIfq67xYOu91jVgGiaQWJidcoJ1/o6OzT49kmJv+Ng6eONIfGF52ZUDWjARO8IfbPV1QOSFDJn
IZUsUa7wTTjCkOub+OAaiulppg31YCmnG5t9qcSiSQMMn9EvuCpd/qq/InRrlCKMGqqNCg2PfVQx
BvMGO7K3tF+h/GAnusMVNH+jdd0AfrAYIYHVcbKLGdUaNz6GC98dv0W4mNyf5CNXOwCPPZ+w6wz9
wsJIDebT/IQsieEZxjzcGFfJA79+3Rg/IdXsMibU1339EF9LN5tTbNi6VINYEnTRFyOH0ezXzFj2
uEikv9D/bvdR6MLGHbGrOF4/cZdeNy1AXhwpHipf68hmVmEH0CzyGT2Z95itGMcRh6djFmq/a0UY
kBmHfnd9zQvRm64Yjy31+fVXEA2kFCakYlOmNYgb7hGvHgCf9s4RBfbs0Fdp9PH6ehcuRZfbH9cv
eTMitnh+uOzJDKoC6xMyjbnxQ4y4d1aH2V/kQQSozOkhXdTiRopz4RBJbViSQqkbj6z++ZquQLVs
KhilcBljwmGOqF8YarwzJpG+XH+8V9tJwYL0p8RXglemjDpfqmbOtlDFpz5i6b2s0Nq9WhItC1NR
PCVQ6xuP9vpj5ahyMcHqoH9rsOT5gpqaQT3PUsWLTFTE6EUIP1DcDKUTrGXexak2HzuQ3X5oDdou
7YvyfZQgB1Ujx3jj+7nw6AyydZXrEW00oF3nv6QdRT2oEO+9Ul1AvGNI49fZbmRYVTb57vo2v7oj
5VPrAnKDHAfh2Ha+VoJqoR2qrJWrwaBuNCufre1cVUZ0I/5cfCjwS6eFYA7JP/8rFoZdSqNH7RQv
SfF/nMOg3iqFGBicDy7CIFa6vf5gr69lKhyOKocUowObduP5gqWqdf3MzNYz+6bai8apPGQ/4zcg
46JfdcsEN9ET835Sp+kLuLHuCbaj+SVXK7ELW6hwduHCRghxc6lrp/hSF3bzkJZK+WsYmv7GYX/1
LcvfKvksQk6CXumFuuGUIUYSKyhGTsWdrhjR92VQ+y9wssMFdaGm+VLOReU7DXzy6/v06pOWS6MH
6choTZG0OvYir5FCcxhYqF03H4ek1t+3iovEEEbDN+7DC2cNtCEZGX1gh/ne6ghMi5taqLHLSeoc
3vVZMm3psscfrz/QpVWYZp1meUC0xSrBXFAuBHGDnIYToDBGsdDfo7VyazZ/YRWGTAxgoDLwAbny
DvzrOCcaYjU0mANp/Gvc14h5bfRB3GrgXFrl1LWiale5uVfPErsgaBAAgKIfds6hqJVk5wxFc6Pu
uHAEKK2oj12qcx5ntYqCwCA9rE7OrOL8GEKA3Q3Cybym6rUbUeDVUrTDwS/KKQd0N6rx822zKtvJ
6QkhmTNPjT9hNvopjZaCNlwe/rh+DuS/6iwLwciDnh9hlFKDkdlqqdGs1DYLR5ZqEu2uQZbIb1IR
kZBr1haNj+gJJ+L3+djp3vWFLzyjEA4FDuU+H7W5urmaDiO6BFgkpvZOjCYShHiz6h0/WXTnRp5z
YSnEyOHHsK20GtdwswqBQidsNdcT6gRgphvKikHgbN/3LrJp/vXnurChzPcY/AHdg0q5hg0MllWH
Ihqxi50KqAx14kz3TQCGBw321v7WF231SYRpsu3xKM7+NUxB6qBtBFUWuXwSkNXbRACoqHINfnjT
OV/jgKYljhdIMATgU/79MS0kUWlwkkK+yh0XI5Hk2hkwKM4i0tt8Qg0Be+y3Zr+EzjafIvPOzN3i
E6bPyY0Ieel9UpEDAqEZSLEi//yvqBKLQUncwXK9DIOeTd7Ytm8MnfAMLbqF53sVWthQwGSwVlwS
DfA350sh4YaUQha4Xju62nFSl+EOCdr2xgO9uvXliAnY6R/VYWGtVnEmLcQ800Bmxs2LOyubw+00
G8gGtLp+CKfW+vdjYpP0gyLG3Agm0OqKESAKGsSdHA9+FcheWLU+03Ll4JaVuHHPXHo0EPeg5JgS
v0bKpSNmfKrSOx5igu5dVyb5IWFYK/VHydk9c0Tj+XD9aJ7g7auYRvUuh6f0iZB2X906uC9S2xFX
PbujHbQZ5jLHVnXONL+cQ0Q9NWsUmySbF2+ucSFFQFdx7hR30bapkZq+a5WGb7Vq/OH677pwbPlZ
2InwvRgMO1cf56A0yKklKHCVY1R8VbniBy8Mh3k/O9Py/M9rgQGQ+04vWWfN83MrSjOYcfJ2mdhh
ctmWhu3lRR5skEbVd9eXuhDwQI6RPFKB8MpgSZx9jaihYorbBeghtQOWLYnWY+mna+XWUQusiY1m
+Oj0y0vr5uWv6ytf2FBW5tbSCQIy1p6v3JfIvjozD7kk+ByiH1UfKkC/G5EO9a0zJTdsdaYgGUsk
AOuRB6yeMk2gF+mhVILKAVnWZqsdGzMf9+loakcLl4fdbAzBvjYBY+p2Mu9C1yz+/R5DLp9IRLVD
o3cNcE0WrJyqTnO8eQb2NCyjiTGLpnmiGMzP17f20ksFPkOfjjrPAqx9vrXh6I7dHCNyBSRKeRri
2YG4F4tdgNiHpyaJoLbFwdlEgPafEcqSngjSDEa3/EzWRJlG7wCaoUzpBXn1CyOiEWkHVmbQstxo
d106P+TydFkBCgEdlcH/r3ukNtEJCPvOIfFws81iMWgc0vK7NY7ujTf3OgqCAkDjhVyH2YflrMoH
hKTqiUGZ4yW5lPCJ7cITY2NunKy0Hrp5yG6s9/rJWM+0wcpQG8OMl6/3ryfrrTKdq0axvW5sf6GJ
nB2GPn6aanPaXz8nlxaisQLKHgwHtJJVqC2p90RXCQt+tMAPLySmFiA1vNq+dZFcXIna6/Sxq0wa
zh+pmF08szOsu61M0+ElClxM6nySfTHlf/BQ3FmU/Hgg4QC/OvyoVkNwzxrLi4aMYg8QP/DGId/G
ndv/803MmI8CiZPOfUwT5/ypIGXJvmhleQYKrl7amtEWwXLkKVAH9v/5VUEqoBqD+UsVs66SKqWm
7Yy8nidq5gmbvg+0Q6UX5VM/i/H79bUunHfZdGOiLx8LSNr5Y/VqIBDJwimqGuzPQGeRBgy13kMk
omCgbYgb0fl1lgY6FKwfzyVHl2u+fmYXYV1oMFddGzuoRB1cP7Gz+F8bTgR+XtUfZBZf1uqhXErY
mRa0RfuBoWXeBhJz0rTHANEq9LEcZhnXd1GWQOd3zvmCqyMPJablPXIONewcN5qpOD5NjnqjdAuq
2qMR+62Les31ReUXu14UCASObLw/vuhV5rCgYzYhOmR5fZFbb1z8pf0OH3rU1qJ4l9FMRSB2so+w
kMxjXszjx+vLXzo5EDXpe5BK4CO4ismUgX2NfLDlKdMSbEctzbb4XeW7nLd6APOr3QDXyJf26nEd
+Do0DqiCrXVkLge+PGPmA1Qb8SUJOsXaKPUo7pzcKW919y4uht8NEC45aF+3EWsK1NRoebgJjekt
YjG4ndjlfABGmfzr2JvDyjeBGxQYX0lwPf8CEf/CTnupLW9UYxyzM0OXCUProQDdvOUCT5AuL/8H
15yk38iLh3uHdun5ol2oDK2T8IXUc5semBV1njuFLf/T/C/OzmRHbqPZwk9EgPOwJVlDt1qtti3Z
ljaEZMuc55lPf7/UD1x0sRNFSIbljQFFZTIzMoYT52iwbGfqz3tPsj+qJIIfinL07qyaLr5ZT1lk
M8DqPdkOCheWqTx4ap38dv9cvi18iw0Vg1MUgKnO7H1MZbQFdVEOCjLi3gJd5ViYQYeq46MJpPnZ
cVrl09IRGKnANq6L1g2IqtvmZSXDOFi2zN1xePg5gN9cgorbbSZfzaNpMlh2s8LoGkPxUTuJcRAd
ybwPQj0/cI+kLXvWJaXtE9ASkxUWDlTQZFQ5WoDG5JvVOp3tyJogMoAQ/P42v407BcaR7jCtGoLP
PYbBbOELtiKbXL5ZyouZ6SDU58U+bxk9m2Ft5jDOpwnVdhjE71uWOR6RSUDLARaNOv/tpq4lb2PX
GlZouUkJg1PVmmSOKXUbusxIRkOL6uYHNmUfkhSVpi+5ms0Bu7VZm6tS9sZqhSCOYrjCYT93ikE9
mMqSeZ3XVnbvVgQyG+bGjRJfpY6nVelhYZo8BBzj6QjcIzNFeR4gAYGGTn/vdkGz0apIuyHtpw4G
WDA12oKE3sCpaqz0dP97vYUOsl9MNJN14t8YTRHn91WMuy0FDHSDaoWdnaCnBTWkDkWwFbl/50Za
ZQ9ZnuiXctS8IohMqsERYkrvm9mNl/D+L5F9RRphzNsLogBChNsfgnjKWGsaJVTLYGRiGgbnfVK6
21/3rcjeZREi0jwFJk1oemulK6Mo9tQYsne4MEy/mOzoHWN2KKXMw6wkgdkm4zdUf4oqyLaof1y8
htju/m8QNvaPJXGBGOpnxB6OotvfwLsolPJyOyxg5girYdmgcpzmLgR41Vx6XUv/s6BKLA+uiexq
ghP6H6UBeOTdBhuZVQ+xSzkc0WAVn9shWJh4LZWryVjOjQ450S9YBJoGrhiqHrzCzhlUtQ4Zczra
YVWr9kuvKrDv1vjx2Byj05AKfu37Oys7QwJWzBQZxFOkv7udVaZo7NIB7dJFRw3CjOvn2VuiL/et
yK4nzH5Ic0JFwPOx8zdtEZvOavBeAmo0gsKMoXkpyjKAmdX7eN+U7JtRsfQArTMyRBx7uyBDr0tj
mnHkdhIxkWspOnO4Sua7DQj+binXgzfxLfcD7uC1Qf3WYK0n2sr0mRUObT6909zWC43RhHV8dIug
bVsPUrQ5P6ta775vm/yLO3f2yfaiOLCHY/ZHYW13U3ifKcSDpKG4a+9uq90pHUKAJFtbW7VfUlCy
XaB0DeIXqWKV3+vZ2IpTYsc5I1e5Viqc4rR8grYC8q2tUhposreh/2l0Cw0e0D1E9SIG1cz9HvXG
qKE+bYcro42nZaAWOnT207ogmHv/80vO842l3QVqM1OPbCimQk3R/mq6vLos6H0fpCqS44wRQhTR
DmZBu9dGWyOI4ouFhKyziqvZrYSbRTSHfZwehVxSU+AbdYaMyaL3HKSbhVDPOKp8zyob/Jwuy2OT
tx83Y2kOwi7JxcHB01qBrgOPsM+/5syrmZynIuB05nAuZt05q8Deri6iQyfDyrIDexKfDhyHFgd+
jta6uftSY6a4jVHieWaHoZu0d4xg1Sr1mmRumwRFneefkPYBeX//gEiXyeSYK2Smeb13ZtEpGZyl
Ipy26s19At6yvlCeILnMt+jZ7Kztct+e5Pmk3UjrXlR0XHpkt+4ha9euMuON1EvLZmos9XayuhEi
Hm5EFbgod126eHXfz6nZBwnsJwf2pdv8yr44YK+iFVRQhmbDIYYoYm1XPVfyU1/o7uPQAeo3wJIH
1podDRFIomnaukxVEJ3QdtjHDK4aLxVsaYjj1H1zTRxHaKhDxxe1XnLto754MARbeD1W+sH9ly2X
mIg4HlfDAyD+/6vlrlnTFQ5uJWQ4PLnwEkW+MaYI+q51h6Ld2F7Hsv1p3BXujfCEghn9Tz72zr0B
4Mh5pLmkmUthkGShhPqwyp5wpEcMJjJ/QImEgRGOsOCIvF1fuXaFMa3UPTc7ZgJ5soZghb/nPKmu
erCVspvy2tTOy62TrU1W4RD4bWyl22batdAizV8bePQsAqHz/ZvydvpLwADYrB/PKVXQXSzixInS
U7sjvYwi5XuLUMWjl3feyWkjqjHRlpRNoHa9MwbZOk3vakNh7itf0zicsrk7KanZ/ZXHlhUYELT9
YcyK8/f9Xyh5XDhWcOwKVhEQLLu77Bpri7ih5oQxqipPRMb/zHHbPtw3IvnCPCs84T+qUNTsb7+w
qbZjg9yNE0Yz832RpWQXpLMnv0mdo2Hlt1QDFEpf29rVTdJ1WLwxgl3IXjunDrxuc7RQsav1Hz3x
+u9puyCezdCAA9Vcnuaf7bk346CJ21xB1N0GKebQXnBO5TK6/tAodvfTL63gIaIZRJ2aB3DvSBxP
UccIVEyIAM/wOCvdAll+qp3QencPstW3H5fsgheJkSeqOsT8t/uujFuuullhhZNi6c9zZm8PCAcP
B8/PW89IlZmoQWT7IlDZhaeKjXzDpmQkqgRpZ3dpkCmxY+o6yB2ujD021cd+no1Qp+Pwszgi0icy
OMIvWrO0EnfXqxuYU6GTZ4XRwEvQazpahXm7nCGRzMOfPcOYolmG+ydrI7m43csIxn0DvR8rdLyq
eJ8nmXrdorEMyGD+/AVLZBRiZAkBj331ROCxF/hX+GqIhwKeHgXhUk9Yu2jGQaT/9mnh7yc+ImYg
YnkzSKDW0NvqRWSGTlRlV9g4P+PPhrOzZBkRfz77yA4dTS+89cE3Nvfsjy10uV7eY3MWupWqG6cB
8Ps2SJcmOadoHRysUXYJXq1xfzy3xRtmejnYg8/utDk6KueJ4R3caumqeKVFpZ28c89Ot3XOZlSR
BbR/mvNg9lqX8evJ9uscmR7FduPL/UMitUethtk24lom7G6P4zwX9gQtkxkmagZFwNq7SOPBY9SW
VDBjqz+qG0gvOW1JajLEmKCxb+2hdlGk1Ek5KblbnlWrh4AqWZcPzJgnga6PbqAodnHROyM7eDxk
KxXjm8RcdMDeZCZ212dzn3lmaOVDfO2yhTxUGaprt6jdg7Yqn+9vrKQWxuwqLXOebDwKydDtSttu
0lsg5laoJ0r0ANymfkTBZPOzbIaZyirGE7qlrc/brXxzjepvLVePSn+yJQNaFQMztmA/2/ltXtK1
05yF/Ltx8lNrZU7sp65iPfQQUDygtXkE83n7QLNmDQCYI3iyjX32NzbenNDRtsKx5+ZvLjPfg92s
py6qv97fXunSMEY1SNAP7VOktkjtsW2oZQiu5pM6Ic0zORB9jfZSvKs1PT44PZJeA9bI010qm7oF
38Xt5zT0DjElaFTw2wKaFU/quSztjFrqqPu6lzYPhRIjWrPO5gcIz/pL6SVqYNi5d/CACEO3ZQx+
CPUvUTBSAWgJP/UqjNcBhw50Gy0iagdhLjfmP4OqhVMrAD4tU91XpneU4cCs/DyL4q4LYopgdHeY
ihw581gf+bbd4FFI7nr999kyioeBMsk/xqgo/1orPAuFk5ovuhONl2VWpqOinPSEgW4Qo3EwLuwn
ce20N5Ytbqg7oud4Les8+RwV4x9xgd7Z/RMmtSTKCwCpXKYZdh+cCVWqARHhSDm4xu/ROnpPo6n0
DxsFjoO9lZkiqBc3lHIj3fLbT9qqNsK3Kqb01VyvKXQCgTNmHRLMxdFLLTUlvC8gUQL1/Vx93Chm
P6d4pYwsDNXXRv97y/MsjOwp/ef+BoqDuD+oAoBC7CFkFvbUDAVSK91maWbIrFT3VR9T3hcTLun7
ViSOAFod0K7AQQVGabd3qM4M2khPPkQyuTvZY+d8dpduelJs/fdhjNeDRUn2DzoogeRlII2K7c6c
XszLpCmmGRZrw0BYbjsh19D9qtQjzC33lya1xRAIgF5MviGEYuB0Nssq5VgwB8LMsu48Dpb5zfC2
/NN9S5JXmfeY9I0EXSATjdsDOFT0Dx2HWKoYG8M8j5YR/2ZrcQ5Ec9wQvp5LFznJ3FMeme2dD76g
zLMgiUJyC+6dP/sYpLdyvelXYoJZdRAWzszufZ8OZqi4yvCxyAsoFZysz1A21KzHKpuaE4Pp+V/3
t0C22eJScIrgTYJk5XYLFqRd3W4hWh4Uc1CDVk+bx8xlyAQUQtMf+BbZoRVcq/+r7lEnvTVGY1qf
1agk1ck9wqyM3oI/W/Nw7sZpykNra5X1Fw7Ta5PiCLx6NpZkndxh7a3QM6fhodfK5TRoiQvFfHpE
jyk9TUz4wV+LOgvhz60pY6lVlDhIF5e6gkyVdKu9LMwpnazcdRSfQnf+KVqc7k/FnrWDsEtmGyYD
dKlwODzYu2XS4UDQHocR1mWqPXkodZ1iVFQDz+6ME7XN+TTG5dc0boqDTyo7Pxwenib6rFTXvNtF
L9uwoQnimmHVOeoFqbnCR6fQvNTLup1+/qgyWM5o2I+R5L3sQWXCerLZlKPtevi3cnLrpUSZ+sLg
i3WwKNk5NTWK64TqHsSxu7xYobYNA14tJAmSLpz6yXyZlo4pxlUVjDvOt/sLkwVZIGRo9As9B4GU
3m0i0OGsEAgZt42SrwVu7yFpM0TcIr365lGs/bgypRcqNQNnqTJbv5UrreO8TvuDrqqk/MP0Le5Q
lPzF4nfuIPUmfbQ74kuXbMFXOmV9amrg61unfW6aDcVWx07ftSa63FUEqNNTS5VDZjfUOHMYwmKE
ZDXLOMImSoI/XCTTCAwhAa7bD6JFtWWN0czznSuwrXiMEIaqGqPdERMzTAvDaVBQHlFwSx7yG6M7
b9UU0B6il0szXUUIu3b0/hKBPD94BmRnTaB4DA14C/gh8SteOagy8qIUfR87TBv9z9FJrcs2gBOw
1OxJi9Tqt/tHTVzHXXAiSkyiEo5Byju31lZFnxmR0+xQjWrNV9MYZdbSnp9TbSqvsdospzibVdSI
qf3NUZm+3Dcv8xaWxQEAM8Ssxx4MbHnZ5ICfAZWVQmEZ9Wnvj50eB1aaVJdfMQUMAsg4ccs+X9hg
+uoRm6d0XCfLFTL16kTG337INPMoOJd+QqZKqDihp0Ol8HZTrQihXDhH6WXPKQ2dKtY/tOOshRD1
QR/V1EdYHekuvrK3O5jQNzb9DEN96DVKcd6YPglI4bYTYsBHbRvp0uicC9olOo777Aft8nTpKeiF
MSQg76hTFIuftU0R+0XVTu8tM/1p6lF4WyimMYmHG2JkRiz+1X2wSwp2yUDJn9luJyjHVPfbyN58
D6GV8/0jIrvgr03tvlvbe+nIkkA6bLON0vs4hn1bTQdVZNmVo8BE950qMlWR3QXv+0nrMi5UaChe
L2jmkTLOIwRlCz1WL1ZCAFg0XvSuRuj0K1qf/XYQAkl/gABDijovTKS716yPorWH3N4OIRJxZz/L
AVwY6FR+L2tTQQ6C+24bk3JWlLgINTc9IgaQHVckOGiG8ZQK/aXbL1qb8CIT4AkPN1ar7zVNOftu
4hp/LFuaRcH9jypdrZg0Yrdhs9hfRkZHi8qKsKb36IE60Tx+2KDWDJMB0io7TUuoGpX4yWk0+/1m
LUe9GlkgRqeAUjd9KwpCuzNFO1CrRgt3rnlJmfnqXH0e1Uz5Q7Oi4azPfNx8aoagK/v+wOFJ8wka
nIQtyDUAIN65hcXpR7R5QQp5SE3+MyFad6YQX1/devKuLSxqT45Sd74odYBNZeSDakpz1M2Q3Skh
csCX5psjbHz7sQ2lZzB+pblMDetDW0TwY8bRsZyJzC/R8oTzVZBaMF56a6bI4ArJVPDoltr/Zxa9
dk4aZFSXwhxOVCqOZu6lq/rxkACPpFezP8JV4abRADqyN7ss2BY6T/a2HpVeZEdXRADU2hjsJhi8
XZQS916+jCS+rR4vRqAM3fq+K+C5PK+QoaV+3+txc+Kiw7dKiqzF4egUyy+gGXmewbvTpIECCEqP
258BKTCyJxqVtkjb4r9VXhp/QprrESXpIqzjxUFoZGzOqlsbvlki+Ww0Y3SAhZd939e/Ye801axN
8x70Zoru5EXZku5J60v9mo9a7qsA4q/3vYbsA+Oh0HkEfMKR2m29PS4IFcaUjM26nq+1NehXD5GC
P+5bkXlCSg1w+TJmg53dDZ0TqpY0HK1wRm3jn2hozdJHPXdKfW+KpiNci8wVoRRGLZ4pG1iNdnuo
jc6wVhvxq2JkHVOmlqc/NulcJAEibsgwDVrKWEFlD1nsDxBIH1VspaslboCeFGcAh+HtOTK7eSqU
vqO0YM3uuSn79bqBWWKcYZkP8haxcfuwlmMpxomIv0CU3ZrK59WuNno34WapiN1r+eAFjrJW4QCW
85TCzBrma3k0QyG1+qMzrNNfeXNo2grSolJ0bnO7qB9qO/9YM3V2USFleKfM0AdWMTf1548QRTgK
wT8AJvv2d22SjP4ojiX1Mr7vYnX7pE3pcGXi9FAzSnYpREBL2d3QqMPtP6DOmFvswDhWdFl9rqHV
eT9rdXxw9WTHVGRsYKEEuex+RVPRmSOEwlaY1Lrxn1X11Rx2kM9f1rQyQ+YK08cB7jXgQsV8MJki
O6G4WkD2/OHi7R5rc4z1xGLwLVzGZHrok0L3I3bjMe7iI/oRuSlGGIiA4Nja64F5WgtuL6YMDJdc
eVqd4Wu/RNMJYoThIACSWCKfRDYK7n5e4r2T6eYFTakcvKczpmYAV0z0OCF8jMiqPRqXnz6N8K7T
/WYSmOLh3sX0sTYtaIEIncY4DQdTUyBpddf3SU52ed+U5EXAFBgnjgh9tv0srm0yEGVk1EjielS+
Z6g9+IauJ1/GrnUA1ZZHAFXJY0y7S/hPOG8Jq3YvgqPNearauBStdivlw1wq6scmgibNL+a+mR+z
tCnc8+KiBT6um1P4yjKvf99fs+QC/pBGohIOOoQM7NatuUVsECxT+RlNO/s0eeN26hnT/H7fiuzA
UNhnvJPCCi2F3XvfbWSvcCAS3GgRKnnDnP7TjkrtR4QhB7mQzBRzQtQdyJXxYbtNLWqvR3xwMUPX
S7oreqL2SxUT2djqIbub1BQvgkvXkC7WvpK1qlSXFwbEQmdqtlOMGudDPjLKPTpxehCsSD6T6FN4
UMZzEUBP3X4m2+5GxknRFZqMdDknaeFcUoeqxv3PJLkABGO4fjpYgvVnl8aZowukRLw2pMjDSdPH
5i93mkv0zftvrp4OB0VJyf4JTg78Plz4LGr3qTrXKaKa0irMJn3zAa0keHi9cT7paLMeXG3Z/kE5
IlpZaGZpexgSj89gaRvNpbTTtavbTuOpjXPzYP/kVkwmcz1iEvLR268UtfnQ0MI1iQTq6kpIoj+5
TM5d738l6bbR9QPiwcgBaeCtldwbUFtr6afEqKydlXTayO4n9f3kZF9/3hKDLzh5nmfI8XfrqdSu
HmCdofLem+azWq36dVmTNMhtOpz3TUl8IVw+TOHSF2bscK9FWFYVvZyeSLLSCs034sbwtUhJrkri
/G0oRWL66Kmo125coBe2euLZ+/Zlmwq7IAOW+GLRmr7dVGIsBq8qonPmgNULI5yfarOmdJkY2/rn
fVOyU4INJFgZFKJ6uCuQqlGVlyWUAaHZdr0gm1+hlmg9vThYkmxLX9vRb5eUN/rcMgjHbV778bOD
vOXDtrotE45ZcW6dbbhMZWOdEqWO/GXuj6Q9pDsqch0QytSd985kyBp7Hnp8/jZXxZOOjsUfjrqt
vhVpH+9vqMwSEpoijGT25A1d3bJtdE1SnQbcmOfXqu6835OeLB3SXPtgTyXxOOuBJoRYUkD/xLd9
VTpcvMWti55eH4wTxb/eaKqP1qDmX2MADY+wm5XP1mJMv3DhaUrQv/VoUFj7BlgPTKLIoNMM1yw3
/GSgKTJV0XD1QBqE97dSuNxdliPeF1FZgfiRI7pbn6E13WYwKdkOC8lMHo3DJa3r4l1iONG5G6zm
BcZ45T9PzY/KOrLHh9eNxhCgKkaPd6Y7XW8mJUnobeY6o4w1DZ/K2XKfN8I49WrVHQSWsqUS5lHL
EENoTBffLlVJ7WG1Cc4B7evWwwSzj68vURdWRtyL3qLu10PVndJkGE/3N1nmABhupAsieNrg3721
PDGP0G5cvRB7beAtS1L6qle1B95bZoZYVtTqKLi9YfNqSzNLy0b03fPS/Fqjr3BpCm09iExkN4KQ
4YfmPZnuniuySxgkiSP4yDazfanL3Lo0falcnEapQGtbTZBFSn1wIaQr4zninELW80Zaa2iMXjdT
VkZXsAhnnenzafP+vf+VZAvjMYLvDY536nH7r1QriUcnCVYZXaXlUs+DD0lnHxCf935alI0/1ul4
4F8kKxOPn0D7Mnj/hsAX4mu1VleF8QdrHCffydTmXbekywEqW25GwIkJ+UEU7taWJjHS0QX1erQJ
lO/NahWftMY56qZLrdA1BveNOwGzcHvOk9KgKZEzue80tnK1Y2XN/HYczYMTKHnn4PEWan1U1YCT
7RZjllOtZiNtOMvJzOdKU75FcPlCW288FiCyPgzd9EVd0HfQJ/eoPiN5euB0pJckaOuhItwtUWsA
RZRRLMjXYu9d1bcwypq5vfidtpjOweGQGoOOV8x18QbtO6stbNWdmYo2T7l6L2o0OCfdKmkXq2NT
L6f7x19qjN3k6zGpSwR4+/GmPo5XMJZOWLfNd5xj+wfao4gdbOnRdJHsmDDNynoIaAEK7SyZvVJB
jRDRzyjb7gwnybz5K5pdRz1NCVMeEFqKTGJQF8exH7YoZpXaXcvHUjsYK5tVT56mpupP6epM16Jm
fi8s5s0IWztFY3GZYv1lgqD/nFKbj4NuLlqGIW1YvMP7Wy09wGCJKaQg9UJJ4XarNRj/lW1kwkfn
af2Sd8n4SIrcjH67jNGZ/XA9qGngovNbQ83TwM7Lpj2Iv2WfmxIjKBtRyWXc/fY31FnLuHveAbcg
EXjPaP/4lHX2cu5m/TDWlnhWcPjwpoDLpC62j7W11IpGg4IGVdvEfaiHWrms1tgFNkfuL9gCl0CP
0/4XzjM5ugChEcm/4dpQM7t3lBJQYd7b65/6jHKtpxXjl5KE5hfuKfVoKnAu2m1ApW73sgPkXMAe
jVPQYef2Iz1y/sv1oqwuY9up5vn+6ZFdHwh6GWgVAjqAEW6tTUhmZHHM6UkAZ+cvhdvAVm22zvoL
YxoknHAxACDigOw9wgj9i0IGxYzY1nxwOs39p4Xe57/7qxG/dheAonLGnBLcg6L+vFtNPNheF0X4
OJVa8Duo7LWXiHHAIEn1EeHwJT3KkmQH36SuKOoP1Gr2PFfoN8ceoEHID7zOPhslMLosH8bzWEVH
9ONSU5RwCKxpgFIfuP1StKYnDSUNJrgVRMf6wciv3dROp9pNjtBMMpdCg/r/Te2us9GZTt21HqRu
BvMJg02fwl6GzwNqmjA6L54/b9p2Ssxu8MvMaQ56JbIjCVgPLjTwgDjcXTJdD5mlW7S7QrM3rd9y
Jk7O5VwOB1GgbDvJxQiVKF3yCYWbeZ2LFeTQcwa2Il/j7rpGK7LrQBSfoBOfz/dPpfTpYKhYDNH9
SGl3ny6LazDzbQyqqNUi66EryGIDXZ06z1cg5YR2tY3xz0tM+fjZ3mKUU5DWqFvfXm3tM4j+5aJX
7fzvPJhKffDjZLvNTDtgAOaayKB237pniKnQDFH3N8vm01qD8QDk+wugGUTmKaEBdRL5oXG723HS
RG6uMTk/dlp0csz+a622yjXWtl9xn2IkksARBBLl8VtLROSLNetAI+EfRsrCLjsIDgpVQ5g0p4Z0
wAggPUWU6jQNYi2yMvH/X50ifaqWRssF7ZzVJl88yoTXrFD1j3lU2Aeladm7J+hOqBxAQAC16q0p
lbmKZCgFSoZJ0pNOxhtW7kx9Wl9jf3bm5VGxE+XT/aMr/tK9QxU0TyiCCLG/fU1SW6vEZJCGu9gN
ydNiNY6Pa20qv/V6NWz66QgVJzVINELi9AMistvQCIEFt6wXOO0QU4cARPO+tQ6DPVNvJH8ltXHU
IJLu6g/mY06GsHu7qxDkKN6q0mGLETB8LozB+qQp5XieNqOA86RN1WCA9O4ompTeuldmdx7BYrJ1
QLMJDzuretClRUMjrDka6pNvJm8TcBeaGvu6f2nYip4IIoeKRIOM09LQr7XgmA4YbUHijNwQ/vP7
J0Z2IwRbtvYjZ8Oj3G5o3uX9BMqHlmVi2s/9WhqneDad97nrpgdRp2wTwYIyFkCgRG92ZypWERhZ
aD+F1pjmiV+q4Lh8uBIO8zTZIaGuhegS8SvDQDtDK92mSiuZb++nGpWP2h62c6TNbXNa9Aqh9cJz
T97YDn/f30rZM+yAgSWkATBFhnq7lSOYnjgntwoTRlkumTsMX7cuA4uRpMY7y1Dssw1uIoBTvmPu
1fQOHI4M9U3XGd/GXCb1kjcZeF1o8wYChw5jC60dAzb1i5Ug1eejsq51YbdN89NgNqiim+MM8HIG
Gj/7zeia0IS4bX3Uo5Z9B0DouCMR5CEzd7shMGXzcQsRbdWF8QSeOz6TMuehN6hV5m9Oq4WwAtUH
+yC1CnaDf/CAgExvrTJlP83jQFCZGaqoKNbG9yxfsncQOG7PdUr5jfHKI2pR6ebzrgiqO1UMNu4+
Pp0oVKXg1AsTEF9nWNr6oK+65AX2FydIwA5/9sDoPVU8duhAqDaxQpT+5fbQb90/hbJbJsaPOAlA
rsx9gKA7iT2hssOmT0l0IVeAok41jjJIuRVG7+EQppy6n3RSlgLo7kgab89b9mDoc/FkZ5Zy4JyE
W90/Z4LQhjNEwxxMx+2nXDLFMDqRH3hz0VN1se1LtuTLZc707WEYndqvI6jv7axRL/d3UcK5JVrk
DFGRmwDR26etzqjBRNvkLlbz8UV3FTWIinL9Ez74eTwpTHuPlzw39MafLHd+Qtk0h8NNfPBysV7M
VsuOYLfSzaDjAcmZCjXmnoCwjlpoHXrHIXaJ1m/GouopYC8XhRa9gdr20dRiOHA6w3yCkvSIY0j2
NJEHUhqlik1vf3eVUQrWjHgTWgdROWbPStMXYVLpyofYzNvps5rE5tF6ZfdYZBW6SgVHyEXefnxi
q9TqZ9Y7R5FnvdcHx/lNR69Q/U1fWv0lX4fu1FutcZDOSFYKwB+HBehWDOiKk/8qRMQ9rhkzZTCn
O1r2odC5vtpWlv/2nfLXZk3VgTnJo4GaAekoCpyaYAa+Nbfmdd5SgOKcjYb9UqwdgkIMln6xo8pY
g3XyzHcw1mgfvUpoxG/KEb+0bLmUZn4MGnDM9zyda9HFil6YrmjFRo2vTNAW+DkF1C9bN3oipHK3
fw/ulsgId9ea7BuKC0FvZr25W125QrjSDU649E3yZ99O+sWZ8/iF6Rv73zQfS3+1h6b2U0v5ZqzG
EELNrx+4Sclt4jcAxoHMF3T3vtvd2xnqCstKxdOptktnN3ALMI92jTan9G2b0Tum0Z3ynHdlduDV
JCEX6Rs9feZmSLL2DBhjadkApTG9lun6ezs07p9MrroP2ua5/x1stTitb7Ya7DQdDdGv2QNkSoOS
RwK5STh5TfZMGOB9d9BeXQIv0ZGYjTJNr4kG8u7ZmWOl8Ve1UvVzGvP7/ErN+vqU0lSCULEvE1xd
pzdHH0L+CzkJlA54OPedY1sZk3LMU2h4I2ctkLwZyieqx8b1/k7IzFAuE4gQ/kWr4PaetVZdqnXK
mdOiJKnDNa1By7XFVvxx347sPrHbILxAF5Bm7qIPa6yzwTPgJQPulceBNmbtR7XXI38gWYHXJf79
vj3puhhtgcEBWWv85e26NCOvVtclqE7dtfobtIH6r2OPR1gX6aoE8AmwMWvas1/3TWWqqwOLU7lt
87NZZ/Q8oOAOW8UZfoOu4uiKSHw/3AQm95IyB7CJne+vXXp+WbY4YTOPShGocG5UZ8NKhjhItrGM
L7UGeP2EGHTy1/39lFqmTk0+64j/7B46u3Gt1evJHVwlzz6uZhR/5K3gYOqNzbtfalQMa2UN71uV
vQL0eQR1DH3AN8XCqSUIVzKC9mbyjBFg1Na/b3I9/sAAH1O3WmYo7TlNjeR70qVeEtB6XX+hEgMt
NbADQcMLvm235/amVRB9UzM3e62l2aRW8Wevyr3VN5f2aKpGdqAoYwEBAimLiMLumvSeNRLEEV4N
RZKf0dvM/che26cqjr5tJPQH+yv7qrB7UWgmdKL7tHtlXWOedZq6LjOuxtMWGd21GtUP1lq1F28F
tN6N7RHeU26SXBc6APKB/eBKVCh2SYEQ7SDoxcA3zS3T8IO7wtK4eV9qOyvfoZBkHSCQZVYFKxCQ
CraVu3rrDvTCRfYtUekuGZQnSiVRTooVDw/xlnnfbNRMAnShDkldZF/zldV9sGxDKQyZGV0JZe3V
Fw8GsPNSquuXtTIbNSD0mXV/HHXqGHZqPyv6aJ5beBtDbZg3G2ImUI52ohqf2Mb+jzir12dEBIaX
+3dM5inh1hJKR8gB8ubfbo2hrHFf04QIkyXeLrVXRc/9uDSX+1Zkjzu83eIyuzw1+8SoWyM1t+gB
hSgggGAuKzNQc1sNieGG88+bYhqDCiPtNeri4qu8ilQ1FZUmbyBS1bwJMWklM/2MCtgF8qn04P7I
9g6IgkA6Qmj6RjmjtAnSqtwF0psV+Rk5KuVc6M50cHhleycGsH4AN0EQiF/xakFLliOIbYgqW7l+
B5AXX/Vu+0It+AhSIjNEOklUpQuJ4b3KXqNqY1O0oNWUjsZZlBtzYFbwOeUx0f5PfyREiphGoGVH
2rRvcVVbnhWTgDrWDIW+gxE/P+ngzgNGFbuDkFayKmI8whu2kMxlz2dg6rnJDDvg+S1NI3jpx/xc
U1r/tsEf/wumyMjBxNGEoE2w+1LxBGvAzCAvUY7TXCjsJycnhdWgz7Sjiq+sG0P+J+ZwBHYFIpzb
U0EelGh51jhhkan1RdNbJUiRlzytUzz6FTXmYMmd9tS70+pHa8w4Xam1l2RbKj9Rx/Whr6ziAFEj
8Xc0vFAxFRTgNH93z8nqVkWnVyxfHdM2HOyJCaxaIz7W7TSw5vGIclZqDw4QeqQ2w9H74JUnG4G0
FnhGMisK+FHN2k5rtxh/rkZkXKOk0w+iWNlR8qgxmKiZM6W9F8gYewPaw4koSJmb+XuW1fHDTCRw
mkuvPQD0/Ojw7FIUikimKAprIhPebWY+FxGgPZ4sRasnO6gHtvZZ0boeFi56678hF23/l+p9N4YK
7jTyNyJr2F7grGqZF8yWyV8tEsYQvRRGj+feaX4nFtacU7J1per3lre9NDMYx6DZ9OlTxhRE5W9x
wYQ78zpJ5xfE8klQmkr1nBWCcURVx0H34xiZkH9rbVEtH0X70T4nBPUxA7ftRE2vbbvfiq0Zv+tL
Vyj+0NjQmK1rpbaB2g31GhhJm/82b/XYXKDSM9RT1vS6Etpd2f2RZbr1z9bW9u9JGXu/d0nUbWEP
3dhRT+FtZCl6eChxoatA33s/DWWOkI9Y2gQ8wdWbv/t2RTEntYZLa1nVxXPg5Ww8otshizSeQ/Xj
fe/39uAK67xOhECCaGX3RI1IHkVNLu5uH8Xv0W0Yep901HpvW1NvBnOiu//+gkWQRYiAwV7MC3zr
LfKVc6M5DC27OORnGxRIsNpG/aI5SXPqm8E98IRvAy7qrCQqsMeyUooat/Zqz0r0daLNN6DvBodJ
MpwN3R2CGm0AMmhtPWfMTR1s69vriVE6RDCMM94LTOPWqJdncWng9UK7t4s/hy3VqUVO1nMEcvjg
TRae/PZ2Ygr+HwqPFJNBft6airNRmdeI/DLhMgZlqkQf4ky1Dmr2snPy2or4Fa9e/nQ1lrSyqZ43
m+I8Fm01Pjm5UQTJpFqZb8B/9CufjR4UcD4Gbf6PsytrltPmtr+IKubhlaH79BlsH8/OC2XHiRAg
QEhCwK+/S/7qVrlpqiknqUoenMpuCWlrD2utjWfz2mAZO62l4eGRwUpZ9O7aZgCWz+e2HoH3BMv1
UmMS5R/HAthLA8I04DfTI7o2CvamF4DSg76UrMT70KdlqsqJvdP8kJyyd0IgBQaOBSRJUY3YJHM9
V1JYAa698juolfgTz6AlGaZQhzlSNd67AZiUbIRRoKSEp/p6VcgsjPAFAF5EYmZyNwVJhqZc+QkS
7cNLuOogDWN2RG3fOzC/WOWomqI7sA2r6Mq9cXWxlRTgQX2eHTq+Tm3sFtAK4DLjXgc9gvueZXed
RkUEryIUuWLz57+dURt6HlLEABRyTt0LJsBOObiK/JktIP14GMBxhi5Bf/4vRpGSG4IuaqWb6+fL
mEIDCbAX0do9yPvyL5Ug7q4sS2bW0uis6ZyjhW73FqxnQ4xBaAemN9z25uxAZAYMxaZZC1Riu1w0
BOPLy67KBjbMucuS9aA0t32iftlD0AoqAPwnYtfrjS0bkdjLRNdCN3J8NT2nc91o9VdTLvwR2MH4
PNTEfk14X2auw6Hxc3+P99aLJeN1NIo7N940GhQ6GeGM9UbVX1E9zq8UtPI09PWFeZX+5761vdWi
yIN5mPDfABNvdndAarpWaC4VpHQx62jh1WM9dHZ3GsTCP9jWAC6es4zfSjW3z3KO3b/u299dLXrE
4NeCGocI/nq3MfrPmkYxrQUKFDGkJ4Im9yvZvoTKcVJrUUcUzRsZEfN5IQgIPTIU8tCWNz/ot3uj
MWZxKn1wJhvZOQ+rXqOfJik7CyWdwl+Yzq3Bcgu1cPvJd5rqQwXM2kFUsHWH+A24OxEAAZC5BQx1
82DO6GoIfOS18NtkyTVgFFkd1G1Wg6NU3N/fXVM4ScgPgNBC3f56uasmzO3RNCmgjaLe+FVrn2Rn
D5+muTviOe6YwnXBJUV+iY7zFs24ShrEQmDcB2CN4fvQY0gNdFM/scY62L+t78P+oWICRSq8JcAV
bcfGTqS2AN8gduG2YZVb9gr9v3mxfhCE9W9qSE16aeczcRAV7K0vRJKO0BR/4dm83koPFVC3w7ix
IhJ2lJVQoUlLdEEvvD6cO7h3SoEowr0AegKcxO0KS4klBo61FlNi2B5zNC8oDNThA0Pj49viNe3f
a7xEEOMN3JOzDrENMRwoMh74op2NNnqohpYLjMwNVwOTP1Q8SssuZKM/W8S3HgPU0CDK2i2nap3Q
oJHgbB0Y3dlnxK+miAQhRPBRzJ//dkNXFrSu3RKnQHrinB1CrFMVzPT9jMz34D3b8X5IptBHAGQA
td8tpY51qLw7YeMUpcPjIsY/zrED0WnK3KXg3qCekxgSiRjE0eW9mpuDxP12pUZYA6xBTDQ3fmBz
OT2rn20r6JxixGyTfGak+kqSdswXsq6X+37g1s8atjOSLjNVAnWLjdujbKxHzBBxCgY4UhaxVj0q
210fhyEZUm8U8tN9e7c769gYUABMOPyB4ahcf8Q4HsEmhFB6MYMHlo62nh5EJP/21NC8C5x+eLJE
4jza+NLpOnRtft/6zsYaeUtEm+Dio9y9edXcsi1J70+6gDJ892TR6l8WcPIuEo19um9pZ52ITqBG
hSoHRn5tVamWUC3xEsMVzaM7F33iNu8hvr9cSNCh4L1I8dQTTLa03LrP/VonB+WKX/yM3xMiNMDg
ayHOgpMKzOoWk6I4OvOim5YibNzKO3th2dgpMj4XouUhqV4EihFJhjFd7t/x4Ah9Mi3BOqO2rF9b
pE7s7YhpnHVauSQZMhlQzPMxbJPlSSJWH55UyCRqWBCropdW1OWYch6j0tVEqjy3THfDwae7dTlo
TqBDjDYW1oZuxfXBQXecO0T2uP1l3J/9MZ4LZ7DN5qFu0pKBwhuWffjP/c+4bxU30DVyijcDjdjY
QtPahlXKlHsGy06f5aLmN8nSyX/HGWk7m7rq+32jO6cUWOPYaH5CSRuFieulhtrqkgXTFIqgLWWK
gRreJQq6uZhFHB4c011TEVppMWQHbVQur00B3+eNoYzsgorBPw9AQGfwwVYGHUl28AGN09qeSETP
yElgB9icjSkILbOurxq7YGHcZB6tl3NYxjS1rTh8m5SJVYR0fEL9fiz+fDsRzyG6A84O6IJNVKUx
RW0ZgPsr7Bl0wtDF13SqCEPdnIAcXLud9xm3DQ+0eaLQv9nOYBjg0QGeqRGBgFRzAbzu27Im44l1
6HU09swf5CjHx9kDKj7txppnwFvKg/XuuHTceGTvwMQjL9q6WBqREDTKEcfHxozrWjH1SKe6+nsE
JOy55xB3OXiYdwwaFRUj5AuAEEDy14fIiwlxPc6XQvlz/5H0NSrchHQXiklwhYUU9MDe7aU0zEY0
lBC5oFe6nbXRhKjHofNuF3FIyZPVxQpwNq+EHEMVilPfztPHRUTux/vH6Pb8Itgxw/IixD3oXBqP
/1v44SvpxVWPbVUAHGWmsIUJ9Fb3uerG7gmkkh9db4BngXXQELy9ovAF6DJhc/E5kX5e2/UaBHXL
iBfTDUTy2sgGDdqGto+0aauDK7qzsVemNleUzMqvmx7eIIlrBkAbVCpbEsRv7dHTp7UchszxVnkQ
geyuDzAjG/KJRlBsAw2xe8xDrQZ8Taf3669AXrOfUYD3RFcsObgZt6aQT8LJGV04cJm30bMeQhJI
sYyFQtyXLSgUvaxu9d4fIuuP/SrwETguQHbjGkLZ8PqjQUCDhmJcAf0rxzZjUOY89SL204ha1vv7
5/I20jBQDPga3Hkja7F5LQYKSUTw1mAqctVl0JNMrWhkJ2euUQzBeUyXDsPxoJkD8vvy54NWoTVk
+9CsReUHMBiw8a6XqhVbe4y0FoW9Un6R3Rx+rqbIS1Esct70ruwyBEnioWsH9YpHdD1JECnzCXCD
NiMzOh4H3mHvIwPb7pi41sC6N94ohrDzWEIhvWDDqiHYwuxPaI6g6+XER0PZbu9L7ODdREoLp4CS
6ebohpgAzby17AoSeF0GIcufOhySx3qSougnb31fLfIIrX7rhoxNRJYmfjXx5fV2221U8hbBXdFY
JTFjoN00tKblZWlalVMzCZAvi3tKRHU0UfbWzUMHAzL7+NqgtqGBe215BcaRsM7ti76tAkSujnMZ
6ng+WwqzEFcESq/3D/be7iK9hK9HyGBwrtf22rore+n4fREwHRfUjpoMUmC0iFfhP9Rj8wXVzKOW
+94aUVQEudxIYsLxXttsELQj5LP7ouxnN6sjXgFnVOEy2XOdkT4O/9j54eb8Zm/jJ3QQiaSnTl/M
/kBTlw/RS7/I7mzHQ3gQm+wuDUUuzGjAw4nc4HppvdWIoRS6L3zuTylEP1FE6AbrbQOxDKgTJ39e
wcPSkP5AlBeBCOhC1/aWXrQVchRs5dyQh7jp/5maHlOIR0hTjipIDnZy7178QhVgFATi5q3HFW44
ek2sugJCZ8Fngo5/lkSU5j1mf+WCO9FLIMYma2qPHbwqZiHXgS2adNDox2Ig8IbWwvVCffCc2xaU
naIqK/EW3PTlOWRTc1BlugEYwM/+ZgaIkGszZBi8xVmCrkBbn0LNWZLc80fxHJfktcRo4scqYlVR
ASSdjQS8rKrGbvta6WfMkZMI62f/gKa4d6LQH0Loh94bpPU3X3iMB+TaMoLC/LrogteSF6vAMHOb
r/oUV/KoZrlrL0GIAGK0KZVuTrBQIUaZgpRTjG7c/GT2FH0dXFfb2bQI1qQV7ae/77ugfYtIWvCC
m8LixgWFtZBI0/FpZy78dERtr1C05CfHXwig6PERnX3n7YLIUGDKapANQZp7/Y3l4gP/G/pd4bDY
zTEEOc7iNekuw8DlwXna866mTIrHBM0i8K2uTcWqnyFEEuPjxVXy4utF57zrow+lYPoZ8l/weYsC
+O3+hu5Yhe4W2lJQVjViTpsNnVCMjObJ6wuo5IpLP0/WA5sAl+0R8GeqD52sRrfqwKi5gJsLanQs
oFP4q0O1VXqsgc6t16TlhXSiCRUNv3xpOv9nMHkqxxgV/VgFLvk1qOZJaKc9uCU7S4aQEwpOeE2Q
0W/VLAXUiFbtQcrM0aXKOg7egE4IBNHdqfkYhaOTUd89GvR4Q/TCKw0VIhSBPKNhe7PRXYfKWugN
cQ6g8BAW6KSskAXmU/ADsbF/IdIrl4JhdNxbNgM3/LTUsvya9IQO+Rxa1sHbs90D82uMd4S8FCCA
GOR2fdgWH+1O1rixmTG5XGqhVLGOvC4COQr006BiWvbsiJa19cswitgbE1FRuQEkYCsfAjVYK6ia
tsyjquo+Y7e7L8t4yAzfHq5fVgBAAmIXJdQbkJ5TJqiBTayEAA7znl3L8r+xJBF56RF1mcepPQlv
CFJJaf/UTfGBg9o6DGMdFU1TI/aN7oDZ+N+SUk+pAKPh/SQnalifq8579Ig9PQ4axer7N3fPEiIi
1G0ARDCEmGtL89h7GqIUwH4j69Fp0KEklYKOyb/Z3dodwDl2jQGLY8jTv0hOG2M8CfS6uoC3B2sj
Mr8Mx0yjM1pnnrsuH++vbO+cGPrt/xvbvN8iWdViKSDKRzkMgDzH4zkCTOb8H6yYbBDNEYRF25ZC
Fy6eU04GcQtmzcmlInioYhm9v29ld+MACEGHGu8Ezv/1xkV6wHxV4OZzyByy11KTT8DDqdOCibwH
67kpdZmjZ8Qxge1BAnrTioLSReTWgwcCK1CqKIh67V/c75IMj4h6GsbKyXgJ1WzI0IqzN07xOwRK
f4pe//UbfuE5gG1CzXQTEeiBMxoL4POhF0kfZ7dxUtvh4QXC1kvuEGt9tKSvD17ObVAAo4i+QPgA
gB0ufUuglmHtVzat4czCQeXMHoXO6g6etCzd8WwhpT34qHsGEUKb5iIKp1BpuP6ooLWUtIHqEzrQ
JfhOHNRSbLebx2toPTr14czRnUMEa4BRQQgUodZWnmEi7VArP4FosHT6h2hg02PlL+EpQtR+sJe7
pvBCofoD14LJm9dL68qpTTodx3np6i53vMFOOcrRJ+6D5ffHVwP1UCPYbXhmgGpemxJziCygnbCq
mutLNZAfA8gAr45AInTf0s6TAGIzlG6gJgW1oG2QI2trcjD7BQoCYxu+LpM7fkE/mILMFnQfkcaG
T125kswmukTNW5MD83t7ihHPeI8AaQSae+MDynHhgG0DqcpQWTs5YuRnHTciH5f5x/2F7nhOFNNQ
gkXdCRr2W5BIhdlE0TzDpyUM/GbuW8k3t0mGg8dg7/gDioY7B0qvQRddf7gh7MJghCRLLkfNPsiR
VRdK6inzhYofHLTusvur2vt8QIGaLgV41VDvuLanMGA0WgM0XlsxqfMyEOsnW8L21XY6v8YEn0qc
wynuXspQ8S9dJMjR2JWbVM94GKOPafiuuIA3pWaqkxCF3iQHBd8mJx2MZVZy1f4AtNz+NFZDd6od
okUuh9CfMdBGyALDDpMPaOcyTP9JaPSZJmT6DwcrQmqNwQEmH7oRSijR4JPdmkDzdfVO4M8saexB
eYijI3hwWXcCRiPqBWad0f2+ATv5xI5rqFIk+cqhPQBPNySvS6ViJw1IoN4MtfAKxYOjA72784A7
AedsWv9AdFx/e/hZLxYgXedtX9FPNXerB4hWDW95RcIzMqNep97smlnpg01SYgfdJyoxrR2o/2lF
eddW/Q87YOURhmZnP3DRUNQEPgivz7a60RK/VarkSR6PTp9K7NvDKmCwWlDoHBzZ03TEVNfT/Zuw
40ngmzFhxBQ4TRXnejeCgTekQTc/B6tyRbbgyUIHwYRBwvOa3ze1c+lQPAG6I8ScGJx/81N+C2R1
ALS6w/DGaWqNBcZsA/cQigHk6kZmEmnCJWy7Tz5nbcFWaFnet77jyHDMQKOEH0Niuu1g9UTIOkyq
JAdg0XsYMcMduaKuDhzL3nZiiCfEPoy6DPKC6zX6U7h6ZYN3FdT5713QkU8EZ/AJY1KPiFA7LhOA
KwMTNBq4CNSuLXHKydwx7OEE5FrWcyjY9FBXzaJVmFnevH64v3979kCUxwOOVBN01M3balPORtsT
CbAqkoGr3nwUmHZ/tnjfZUPbHrWSf3X4fs/ocUAw7tV0ACHTj8LTZn1iIg0+0pjkqqu6E63oBEnm
SGTcdYfHRVjrQ8XjKR0xTjI1Y35TCtHcl9bDsU20CB9UEP6EwJ6bzSGK6Ji9pw82ZO9Tw31EuDv4
AujLXH8AVwGbmiRtAlol9XCcSfg6Mr9NAVwsi/t7f2RqsxctXk3BOpjSrc0utRMxNO08+i6AFMXB
Jd25Joj1EfKCNoh+79YLVaRStYbyR879hpz9tUPLd7X6g2uyc5iQI0E5EvIDUOvaKmoQQH7lgAGh
UHm18F27NSZpRIRTDL4Gb0nG4b/3d3BbOjbuBviHXwU3G1CITQKIzutahiE0q0pM2v3kxKhHRWX7
Yg10+bqg/PcGYgsy7VbaHqx059MhSkOZ7xdCB7SizSnpQ+YmOsBKzQSDGFoHaYJm+hufcHZQhdpd
o9FbgkEzINBs+m/+tVoWlE5dUuYTRHf+AQEDamuVZXccKtK8/roExH0TjVZ5GbkcT/f3d3eZGChs
qHFAmWzJLma4jRdBIwRBfu1+5gtwRksclG2a9NMRkWjPFvyeAV9A+xhY3ut19nXkLeEcwjPEzE0x
CTV+rJvmMV5Bb/rzVaHwYjJB9JQRql1bwmCGGbnmUEIGjXKrQLkH0EQ1sV5lVTPR5eCJ2su3AXow
c0Kg+GMUnK7t2QHFIOK4KnM99ShXJiyQ30K3Vpj4FduptTag9JTh51XyFsNYmJ91nRgODuyOA8Bv
MJALUNRNIf76N1Ql8UEE67BmzMz5AuVn/okjvzhY6k6wg+o+2sMo3v3i9l1bwcNp9WEfoXA3Mbsu
Ylb1YNaBYcOVk/sQFwpOliOcP52LCjeAognOKEoaiDi3qou22zcN9e0yX50x+BbYOvxYa/Lxj0/N
lZHNV0zqqlsHB0ZmT5SgnOCyuX1FToxr/e99U3vBLGwZji2U2yF8uHEvjWBlE3mqhAj5wh4bMidj
qiLZfnLdZv3uWCF9XKy5OXPt1Z+JW88ZIHZD9SjisWeptAGGn6alPzpEZombxxuBAqonKAQDE75t
cli68pS/OmWuKqc+o4Q7nzAkzwxeKnna8iNJlb3TZBTGkKOaTv02a4kXZwowYgDmXFKVTTqCcqRS
lMnW6YKOWfxunlCtegMIhTiKU3acEQB8CNxxX1C5uekmd/6cgKlh5XHpA5gE6fsPlLccQ7Oaxf/z
iONXnxwS4gZ3sq38WVbUau1JTGtvnT4TDbdRDqa80A6jl/sHa+8Dmpb8/5vaeAEH5Pq4F9qCtBbz
8nZO1AnypNMpsZTMOiRpB/b2tjGAwhlwJhDHAP7w2h84CS81DxYLcjgcnfLS8X+6dP7CHBV+vr+y
3StjSukQ1cWzf4Mxn6KKSMfFF1uSfvm+etAHTT17/K44pIlnN3Q/mLQdmr5tlUI4I7pA88RPuQ10
rEAlCXVIn+f3f9PebhvAK2pxHmiq2+HhXimtNrJsKxdRAgoXmIfTW47pbGkHfYcLaLvqT2ezG0cY
GUwPsk3k+1ugx9IO3LKX3kJBvJGIpCPxw1fTUGAa1ps1Cdh/cImodkCFCEVcVJM2n5eqEg0Fp8ae
xx17qJnCPJkY/Bdq5l/f38u9kxSB5YM7CRTxTdMTIXnT6BoeEaTx8lNb918BYElOTkT+y5kFBhPk
CHThEG9tfK+T1Cuj4Wzl6+xGX5epeh39UeeUukfkZfN/2rpToCsApgcqCNhTs+bfIrslqpphSXA+
mtkV+dD4Ii2t+Wjn9k4hSsGgJmHj4hv9eKSYK6o8uIN+uIznWGj9BfDAMrVa2ZxIA8L0/S+1uyrU
hEHBAGg42mbklh2pRRupRtX0dj5HNX9VSw1A+n0ztwcCiQzQBIA0gcx1U1exV6gVdpA0KoIq7L+0
IwDE2dAt/WtTrYM4iJ52jCFqAhEKjxH+tT0Ts3RnjN3sSbE6bM08mSRnOyijbIpcfRDum+Dz+lBA
ogzTFwDOMHrrW7DIALkBMDB83CntRT/AXiPnbtC2SDE3Ul0q4HgfHB6oIF0DP5nT0lv0wa2+/YD4
BYY8Aw7LL1bb9bHEyBO30jyxcmfW7dMsmfNYdxDNv//9bo+lsWIotobbfsNr9ya5iHpsCbA3BAJU
FmXfICva1kXFB+uj5XTUze9b3P2IiEshf2wwIdtCVbkMGMvUSIIy1Jhc6pWW0ILgflGhx/HHTzoW
95sps/jfbrZaiO4TfyTF2DdtLoNOPg8l0iaXhOX7+6va/VohJOtxaFzEEZsiAkYMuHFdKVKIOcbg
aUeIDzZJ2H9YEDpLxtebosiW16S4n3RhBanXno7JuQqGvwkj04lGGAh9fz17XwkFZLRZTex7A7oY
S2/1vLkk4GtScgmd0n7fDZT1qU1Rwv1zW0D6G0ouXk28YdefyYlpbc/SsnIe2iqvAKp7EIuYixDI
vj9ul0FZxSSd+EaQA9jKQfrMG6rFkpUphbCHlXjkYXQ4xk0F8xFoZu9E4EEGqPdXgWI7AMYONXF6
5VYFKKmykGJ2jJodP/353hl5A1PnB2B6S0P1SRf5JeVVoccmAu0/lGmImQYXj5Mj77vjKgyMFCVm
1JgNU/T6M01zUml0+GmBdj95lpiqc/IsHRWcsfYMVFL47v7SdjYQRBBUstAEBBdjC9QFAL1xQh5U
ALn4+i3G6JA3mOXsHTjA2+zGcJMw0gJUOgPk2hQafcsi3BsTWvRO6WVq9KYsBGgYhPvaeufWhBYU
4fPB67KzlVdGN96CNIyTqYpoEY59D3BBN71r5mZ8itiqf8TDLA/4kDtbCX1l8C7wnKEdvZ3dobQr
XJfAqzMhvAxfMrlA3PFo5NFOhcWo7pnRHVClw7HfnJC6N7IT0OAuVnu1ijKJRTZHY1n08CZZWFvu
Zeo6cpZghz7ig2Nqttvo4v6p2XFcIH8j94igu2rmm16f0uR/4/FIUyzBUOXt2k/nWFolOo5d8vXP
TSG7hi/G+ww4w+YrtgLtN/AD6qK02XgZZoumqzOsmRjj+OCUxvjVm3DEjOxCrRMsU3QOzZ//9pKB
1OeyvmoxOGOKl0cck/EVg0ias8Rr+pbbpvQw9S1FnMegnnB/mTuHFbYBDsLfGHy0/aoQz40cErCm
sIgVFt469ylk5Z3M43jE3UEfiYLufcHf7Zkb+9taOSnZEviwB8KwyOJa91lM/PHJVV57kBjvXH5U
dwwMBdBGhHPutalYM2m3XlIX7lrZ32eGJv/st/Urp37UpS0qgX8hu2Pn+xu6u0AkiGgLwunckGgV
7nxQQ3qj4AGwk/jv2gcARpzHhKvqYIF7puA+jWYROs5Io64XaAuTjPAE305TnZekpp9dC3iGEfLL
B6b29hKxD1jXKI4Dp2V80G+frR9ZOwp0GwsMeujAlOX9idgYiVItk/921U1/DkFWOAi79s7m70bN
+n8zGsnAszARBPcisofHUBInG2jbP/ZK0cd4kn8qgoObbvA8Jp8CgR7U/Wt7fgVJn6as2gJEvRfG
NN50VZ0RfoXnEhzlrE/iozhib1/xPKGdbp4MZHPXJid3sUOeaFosQBtjnAayMQxyDcocPOygSnu4
oDMd4z/vtUKoGRwgACnMzJ7trQ8bm1iJu9BCdkIV04ihDlYSyWepgp9/fh0AwjTcQKPZvJ0SbdU9
cImlTQvQ5oOHGkLWGZ09lQ29Jf7DzYO6PYBggIbcYjBdVY5TxAUt2pGStwHp2guw5MvDMnlHrf/b
Jxf5I2CliMkMhincfDZVx+iJr1FdAJDWvQP0tX/2JT8a7Xt7/rFrHqp6ANP5Bm9xfTigLzGVyhCo
PMy8hRiAOoWxAi29t3/whXr5/S9lAvHrVwgNYyipIwVB6Rk63tfWhLN2CR2AxI66ip352sYngHve
BqrhaVRN+kEksoWGnizPnj8fNXBuLwIQYSjCQyXQkCy31fhKaaacGcywpiwDiPlNyyNmUfQf/ERJ
qApzAeRkMr7eX/KtA4UmpYuSF/DJUL7aNsrjpo78Lk5EgRRoyppGiDPGJFsZpsn96Qh49NtABkES
BHvA928FtuYyqSYrmVgBUiTGxNaKQE6ciC7pUzeM6gNE+W1EAWu/uCBGEQD+evMtEziycGygr1l6
/FEDdpav0HbI3AigIRZ371npeRcAVR7ub+ieXYCfzVQAkOAwn+vabjeCyyldoFC8mkUvk93Wb3WI
WUhEWx8q5spzV0Oq3l1wlO8b3vmSQF4Z7gtEttDM2RimNubiYGPbgoyjvjhTs17cSCkA0uLWPprO
srvKGIUVECmh176VgJPezEMl5rYQ4E2gW6EckUaC2adGLW8brvnHLmFL1kzhEfZtb5nolPxvkgoe
qs139efJRfndaoohsBEPssk783KdL91os4MjtGsKxAwQQ+C/cEWuPyUGAsKLUmF2NPbQCQN3LLBG
8tbnQ3dwDff2E+AiEIEBkwTOYOt5eJ20tdW3RRODKwkaoTgP1tSDHew6nydvcM+LG6gclJCjOe0m
28Q6rt0eHn1DiEWlDLHUVq9YTFqQppwxugCzhSYvRe7hYLbbgGlyqagcBrG20i6rrPTmBU4Ip4Hn
ivDez625dnOCWVhz6sl1DlNeW/yDg35ECQ1nj/ep1tq/MKDnedaBlzqkEZg8/44W3t+iW3zyY4nA
McqiZE5YKvqEc1BWMaMkHfxIYgwpJlrqbKELXhaXVRR2aDXrB5AZugHxpfT+mtqGs8s8lbHOXak8
makB/yUMNdCYrRiQyqkeh+bBDhomMjYQ9yuFbPeYS1ktb6ApQeqzIsr6K1iC5KELSSNSZ6Y0PhOs
unAVBWNO9rNyM1SjKlH4xrfkCSZu5oNVC5AjxegAMoQtvNiiJyyF0glEEXUCzZRUQDXsRdDK/7eG
6uqYyRqjG0C+mwaOQ+s6VRpzy6rTltrr00Qry4PKTl3bFwtYGuA9JmR86dKjdHkul7j9MBEHKoiU
kOjc+BLzPkU8JD991xJ/A2TVmGKgbB9VLSP/aeAxrVLthpPOSt+aLs3gcedNvIT2cxPa2nuq5pV8
Rjbgvk4r1d87RttvkKwevwNKM0ypJWI7QbfFa56THj2tohQBIFtlYIXfnQhJRTZGsSYne0R+IRx7
eYtnZhzOeJzpqy3AQM6acuIPPnSoIE4tadhmkzsxnk8cStWpDUmEKl3ZaP3Nra5WaSWH0gXGT68X
PnjtmCaQNhgyS9nuO+kBW/SwrmWrM9kqLypmL+rQAcBATYwz8GfA/gS0g+IUSjrys1OJ8o2zNJLm
4+DLr3VlzQb72kQki+epfeHIU/5xa0SBKR3AEniYAO/8YStdNRnvZ897cRWpMXqLtBDuDOKmU7lD
e/YFEzTLPluSdXocBZFDDk2C/jJ5Xeinll2CqDusqvvUTgTCWoKXs8xKyfElSMsxqQzACf8fVLZa
YIbAJR7TUJH5S1jypnxkMPY3eDQeyzAfAkAj5MqIBoC8WX5oyDs9NR0Pf0JeC69Yk5TrUDAGlcGi
gWpSU3iR6t+JxLOiVNjJaKcklNVJoMwdpXUZqH9dVD1/VnaiH3VQNu3Ztlb3o4wYRi5ZfRcK7Elp
IzLFKLUTDjHUZWqf0CWLhjYh0L63qDiRaprHXDPm0NNiT10PyWG3YRkkzvrldaX1GhatJiGD3Fcf
Po+tVnGKOpT9nWi7Q38d8NqL9twGz+DQNH9PHDM604Ux66nyJvIDSi/Lh0C6qKn49bw4WYvS/rMQ
gABkYPBS/287okn0bmmg/jegBj/lfsQlqPz+MPNsLVev7vK56YfqtNRQRsbXQMqddWQCBEapELOi
AZRJvvmD5fivpTt7GAMiJFCCqYy0bi+T6wzQ77MEr2QKtkrwnSmMbToNUdj2/wIyBGjvCKELuxgQ
279VTq3sLvPbqvQz/IiyfyQQfm5SGslKvyGNs04pUDH6ORoby4fEcg+IobbGsf4aWD4AFrPTdRpX
yYou0NUZp1Q5thBZ1Jal+DjNvrec+5GoJtXWGvyDeZ/kBYp8YeVB3NlZ3pEGIVDGtbBIGg96JghX
W9Z8T0AqG1PoSav6rcQgjHhMex5VzvsmRikgW8OafhqUYyVp5NOpwYQ/ZwLyAcpC0DMaLA2ApJhl
n1ek9bw0XqqFnhNvUl+CgJRhGjUkdh/m1UIEhzc/qk5sobNzWleoa5wW6N27zwt0fNg/0+qQ8oM3
Vp1435e9/2EFPB2DHRJf9m+C2nXpi4yhlfmztUqne4LAQVK9iey5db9C0M6NX+JpaJwcFTbr/TBU
QwuHQPwQwE4BdV0vnF0v85empmdhh80/SRup50A3Wj5wB+7mFA3QkH1Iop4jrKeq4pCq4v2adWEd
4iNSS2CyRajl2atKXZ+CZoACBSsj9U/lUNt70SFj/860D1ZQbELJ4dQ65b7UbG0/DdYsy8eQgOuc
DyGN30fKdliBXhobT4uv+n9DFXUhAFjV8smSamozhWCQPleSzuEpwe/x8lUlmD/nL85AHu2wnOJ0
brlFH1rLh9y+iqHYA8klIZ48nwbk+yKnvs7HLljX3G/bYUhtKRr3veC0q97hAPImC6XXWjxjNo7b
mwiRGETnaQSqSbu0bnIOhybkaT36ngRvmUTRe+AaLJtnoVCsPPWSWnM+QQkWImSiGRdxarEY/jII
AkSsTVUjWQYdC+2ldFThE8qlE3tIpjVKTtRmC9ymNStU0UpM2POLmHAqf1JvJd+kF9QiIx2Po6JX
gfepjWw9PtfEjSkgfxjg9AEQ77DOOz/EqBjIGCsP/IXYrdQ6Q64oESuik7jCa/p/zJ1Hc+RImqb/
SlnfUQMtxqb7AARCUAVVygssBQvaoRzy1+8DdvVWMkhjbM1pzTrZlUkyADhcfOIV14NTlwpUAzy3
vRgxvmTy/tCMIlGPRaGpwyctUuIkzIoFTvZEu9EytrYoF3fbdvZYrOBUuw2RZkUko5Mx4IrtWGpz
81mNEfhU/AQoUr5VOmVA0kuY2M3vZJbltW+Ct8+eCBrRPuV8pqrdYKjX7GhGj/LRVtR2Drq6SdgV
kQzVNqMjKlDyyZJz5hlz77HktcrYZm7vNED12rb2K/BYo+8sTq1+9VI3q/xVr8pAXXyqPeqE0MwD
di8x+rFrTHUw4YdAARq/KSdQ9ZwdQKp4cq0lFDlfQYNBomceouTYD3Y5h0kfzcm1PtXVZasURbZJ
26a40rxcKfcl2t5qoI1F/H3IeIfIvLl5AbYeQFSQpY1OmaSQvecDALXmTdKX3nQhTTY5f9HjcQmm
Yuo+z0iaHAcxeyCmW2eKgl6kvepH8JgOUxyPJiK8qWRzG3T5qR8Sr8dOxI4NP5vkfBSDtBSST1WP
g5kt9aM3tvgz4atTHFE9Z8stwUclG42tIPet3tTT21SVpDaamZeln8cy9TZQJHqrYQ+Tuhm0pr6U
W9mpVb6Ryij07RwVJNM5GmLFxjDm+dhNojUCjXJa6leJPZmInctiCKg52zqTcRnimxiqTPKzKzM5
FUE1RDmYdapyIrAKl4BYy9DW9FkQbrYtqsmar2rX6sxDZyaGvi/ElE57q9NkvYuVSHLvQEvKGeuM
tvTsx6ae7SYnBOq7yAOk3jixb2aW8K4bsyrkdZ0lZs+91dBbfd1ZZtP1Z9NRms+Eq039yWnqKjpG
pRezB6rE8WPsK1be15fDqC+UsvVJyr0W2eVNDHQj3jhNnsiDGbld3G74oqRPbRKXFpVv0Q2bAUlJ
EdoKDox+lrlEZ2wOpenHrUYDHVGQLvVnr0TJbxp6t9pTmKmVDdr7xniPhbL5QePTlt0CNiP2J0Vv
27BkHdRbXZ3db5W91JGPI3fl7JsuxqOAVDLtQsOLouFyNL3u0Vkoc4amMzqwaESM80FmdbI91rJQ
VH+ynWe0vsSLxmGDSPyssDp2IgXV7uuJ8BlJQo6WYaO1UfrDmhx3Zr1k1ld9jKwmGB0vvuuISfQN
KAxzr9gqamRz4dF4I71JJK4jWqRjc2Z2V8y/SNkZGSxW36NBcewMr5p2ouN7wk3MfJODmf4DbxQ8
LGt6pfepOU5f5FhmN01hUCZOc7jzV3ldmMQfTRRb1DPHvtknahdDJqlgpupREg0bW8uNJESVzCxC
rx60D1aeOK0vzRlEGyRxccSqAx6pUpitF0Bg0G+bCYaDD9PKkztSsObnssjy0utdt95PZTF+RiXQ
u85mD0OdfgDDTvSg8Rv24M3dPs2dbZcbylGYomcLTgz30ONH+jPH0VXcuWOvH5mYRkviECsP4B2c
hBCvyC+APEQfzFIpOz8nm7iP8ihWN2baVo88lplcOomIuUzqqsdJmT0tEIomrz17UnUC3m6JLu1q
Mj91KlEsjxLNcp/NdmVsOsNCrIPsbfmEYwYr3vD62dx1LXaSh8ZtCsefSt7Pxq2i9pjNTev4eZ/F
qCZUA6OtctZdqqOu/hBmnHPOosf4HU8u/adSxYhCztLLrifZcLK5/aCmfjGw/YQsBfNzVjRShA3k
eDcopWUVQUrGY/lzmsHxM125+Fqcage31dcq0ujGCJ4ZRRd4kzrogWHK3glzY9CuqpQ5iuy2FZV+
1hVLGVCUjcTeG01ToDWAcnZo6ZlyQT6hxFu7au0fSa+A81mGtkzJp5ci54SpOUMWQ3jdDZFYL/xY
dJa27TgB4NjThHiSczXhNDgghLTLrTz6Lpc+I1foM8MKwevbtl/pQJUM8twYpk+ir+mUYs8PRudq
xJuIbVzWesdng3pTC7SPhbCDfJmL3dJH4+SLtDSy+37Q1B+YMtp9EDdOLralNbH+W1LpjPWLkBnn
gq39yB2viDeVpRHk55EtNBJ6CzRFRd1yCqRd6MUmw1E79zXIc6OfTGIwg6ICZ0zxaKDIao8jAHVF
mNBwms7+NiR9O4Uc23HHwVw0mq95amPuqszS81BMTTaEveWgf5JW0gsUMUQzL5gyyz7J7Crztbbt
3cA246S9maKivinRx5I+Wjmeex2R7O6HojQ+AcqKer8au6rDUcUzHrIEdDPVnnTZJMV6Nhi9jo+p
qraE9XpGXSyYeqe/t81OT/zeTszsQjQ0GH3I3+YjrozdvO/qzPsE0da4ytpY+6p2hSiulhT1Mc7U
pamDURTGnS7wS7/NhF1/y0ylENuFqPZpWjiMg4Jb/KOCUMNOMi/O9VjScfKJEmW6n/WqZzwNJa18
QM26RL2jSj2/c1epAj01iVjEYn+txTTEF0UnsHG0R9ccAnh2Fs0y0yoddJ2mjmmK6TdHmN0V3k0v
xtmhnEO55Yh8a977UA26Oz0uo2U7qlP1VObTPASuNXlEU1NkURPSzOT7mpFwuLFjj1vS3eEnB4GW
IngoUiTmip4Bsd0p3VrNhKM49YBlU8aV4l2aMtGPgJ+1B1F7ahKow9wf6GgmZE2Ok90J05oHv9aR
MfNtdKNN37WK7oMWmel33WjNJzlJj950VFe7SaJBFpCykYqbZL8WS9BrLnJ3GTpfChdFzbSqi4j9
XJuf2PvdCrPhfvxqVKpSMPZ9TNNX5u6xXLUlgVIl5Y/KHOW4M0uvazaMKY4odmzr99FS6Zo/TYtR
+kqF7vvOKIgFfMa4/Varmej9bLD7yQeWUT06biWvLAgDlS+YCce2yopPKVJsT2liRXsiWWVEobbM
iD06+5CPS/N5HCCK+HXjUSQQRlNSL8cJlc6tI5WSgDHXLmRapOnOKPWY2lpLidvH3HFCRsuL2eay
sR3Tg417eR3QFwJHU0mVTEAtK/1Gls6M4U/SDy0Pbmp7BkPE2PcYZh3yGcMDbna04LLSaPJNPI8V
s95L2okwQNbfKbg4KrFIPN1nBO8CWyHUifxstNWfFq3t2E/qrHBhLBXd9xJGmO3XbUvOOrWTe9O2
bYWWbJlpD4aial+9Ihm1YJKt/kMWXnWXMeGXwGr04cKd49oJFEkEcrB7FImpTVrVBR51nhsomTS3
yUxei+mr6ox+rrmTHTp1NCoEaGM5sznV6WcUfIpPjafln7tMpfTQqXNsbWVUj9+7Ianuvayiftl5
dqdvrNqyv0TJVDBoFJsWGsuG+j01c+NqBAY3BmqiYJO1OEP80x0r4sGe3Il9QLfUL7aR1JS04iEm
dBqb7spGvk0hUc+XK1yYlyQYvAVclu5V9qPWZeZBz4f8s7AQ5QqTzrKfCLdmVqPS2A+dgzLhJlHn
/BMl3Oy7VlhzDxusGr5psFx1ygoLMZCNH30CIaMH5YWTefV91kBo+1J600cAnKUM0GaxmaX4COlh
XFca0VNUkrvV3TTsyggvXVT7LHPfOGms+kVezdRE3F5JNnnUrjs2XrrHptCmmFqZ5f6YkqZ7GmCG
db5wXXxfDEmxPHBQKrqHxOoUwdw1zQ+1Y9cNmVbW08y2/BGYePUxtTqd6kNqEUFESsUGWhRN3QZO
mitjuBga7lGVk3HXedupLkUIunXoCXqDspk8u1mPQrc+1MPIVjD2Rnr0lBgtS9uR4yYfUI4MBjPl
EBpJiJ40SRAFq1NYh7Iv8f0lzTE/ygzgzo2VkxgGHNjSYXnIEgV1mRQT4q0oVB7UNJ30W2E6zKFl
wHAySMbROtL2RIvK6JPU3bdUe8nuKttMLgyKjEUok6y4qI1pGLalqkjP10rVmoLeHmotcPHFoHMx
mfbg653tfAN80fJa5qjXKdkIZPA0Ssw7L9NGI4jpayCkkyf5ZYFBmnJtZGT5m8HwlNp3pUHdxost
E7RDbmhE5YNbURPvsuZhHNQ83fSVOUlfll6fHKndx1+ljlo3DJpc3srS0oDSLcI+lqIu4kPBKX9f
VckAWyEh+A+htle938Fi62CzT4SrQqvMNsA+QNvJrs+KsJmH8qGVDqlqPzkE8xFRRwtSx/auKxSw
0ROVcryB0EedyINvvPh6b3OuWYXlNATPxpL7ZTc2ta9RbXzQxagke6/Lsi/EQ+SBSlQ7CIp7FGVg
eJYdGxI96btYGNWX1DWjD/08jfZaRUYYXtKXcIMxI6MJlq6zLhyR10NQxg1NMQ/F7MqfCNDK3VRa
7nSoqNR9wSfJvIsVJ0+DhtPe82PWfrFRR03r8ZOO+uvYmBzUryi+aD6aI1TYhGspXybSi2OyWPKx
Geb8tsprgivhVu4jy4qXVLtRflmNEdk9DClXv1c9RUkPeOEa4HNlLda8wh74GWW47GL6LbNWINXQ
SZOc0CSJyAaiuNkiq9xE7gBiD5fgOgvoE1k7Mx50TJ5EblYckXZ1x+4hbitRTBmnAgSqTRtZWmhY
jTCoYw3aNeHbwFKCUGW5V21NjfSqJWdDExBJr701TsOdNWrz1170Mr3wZMc2GPedvu9KO3GCcbU+
CarIcp+UxtKOMVsNS7iOZR4WzuR9QGhHow6bCufLHDWADEdPukywqHce8q4VGS4UNgw9Uba146ce
ejW+m9dOsktHvde2qks9gNOtiQFciqKMqOdZce4brdN3axjr7oqK8t1myhrtsTfN4oMV9+YNdrQz
zlqtSuW3iqd5By7BpA9liKxGDVTxUNbykuRzK/uo24OHjXHF8Yofcwopwm8Wh4QILoFabt02KtTQ
Fp51FLJncSRTRhPHjs2JwiaxproZ7KS+c2iL/WHqzZChQEwgxM5OndV34xJgQrHE1vfClNl3jOya
GIuCrN/HeDjmV5XoyTR1jgBSF9uZLii9obTdxk6X3gljJbhZoq3OgExfAyg8oIorLYqglzb4CUAq
Upu2QdKbdnRvEnp5ibqt1U7DXDKxHrO4mz6834V+AyPJBU0MHNxVZhPtsZdN066QiA5gw4GRpphv
jKibgrxj64w7XLUiLaecRlJxKItu3CTK4G37MjsnrvyGuB03ATZyBayvwmsn4BQmu4Tfn5Sgu6P2
cmGOPPSezH+mS+3IEF11IskkRiXbH5aE8we+VxNvLAT4LlBUoUL7/qC8xsrQYAVQhY8ZFUH4uS/H
ROpaVSYNXp/wq8UVKXz12BhlegZ0+7qNS1sI2Ly7ckjQlT4d+dns6IssZajGSMnRtRzZAGzrMhZL
svu7DwTyB5a/CTiHKPh0ViU0R5si9kToFYPn90k9XtLlUM/0398AxKysVPQJAONgvbjO7V/Ab1Up
F8OdSh6oa9kDSqd4qpamfbQiGybqgq9dqzTTw/uP9tYo0uCwNEC+qxfB+v1fLko9egQ35ZbhkjRj
ULmTsTe9Ktp2SSXOIArfXCvA7VYiOsiNVyQEBUO0BQS9CM0k/lj3QHmNYegCOnniCiOOaK8jmLhF
9LL7WBlLGxSFXp1TFH09N5mUv9zDydyMdSU2RunxvBPiQYRThbhKlEL/+wCH1YsdtWaABoionOxD
qoMl8kwtJORalCU6NftOnRjT2WUwv9OMIRzI8iH5AqbmnITyW1sgA7wq+GH8jBDtyzcKKXJhP8pE
KAqzv0qdBgzlnLSgClDzkwoN5Pdn0JvXQ4bHBjeNvIq+Yj1+mUFpDTdfKVpUaNViDqnUj4Gl5PZ2
sGjG9ass7/vXe4OTyitEk2b1RnXYetdX/MsFYWjG6mwVIozKok4O+cyVgkq3oqt5tLObdjLkfdfR
nhN42+DbPNI1NnJlsX3dHNwwrkrrouxz/dP79/XmzELdDFlPxMjtUxm8XlhGGqEzGWKwnH9Veijl
ClLP/vtXeXO0MdkGvQ1whpz85cMn/STJAHVQZQs1gNRTqmOujXSmyfKuW6KKM3v5G5sSTi9stIg8
USA+BcUndtNYAylBiCmqd9D7Xm5pa1pUzcB8qZG07hanrYa/+5Sr7wHqfuj1oKOsn0qVLk2umUSt
IuxEHT05VpZ/hBQ139TatBxmE0Lumcd8vTc9XxFONW5IAANPWaNJiRhAOidV6FgyQ4jXMh/NwqN0
5i5OkILxDkTB9J5nSdlOc4BQlOBh3n+3r1BR6z2gmGqDngUXeQq5lu1gZtmsMLFVx0bKanEvcnNl
ug3U20UR61tXrd0ga4r+70rKcWUYGgw5Og/cwMmsoo1myCjr0CbHdXvfyyYOAaJ0fj2PeEMN5jmJ
8FezeL0ehC1s6dmnXkVNnKBzPC9lhfeNnn1zE7suNg5p1PcFvdUm0Jf2nKvGq3nMFVfq8WqRAp7r
VGRhKj2agKC8obEM+NE5dnccEsApKTY8l0AbnBvwE86ZLeHV4bpeFBi8gy4TONtTP+60H4SLGFwV
9rUrfM9b4EbSuQQnWJwLUd56vvX45iorXuG16Lqim3RJRJg6atH4llI25R7ZMM31jUWVOxKH/Ktg
cHfvz9nnhfECTcczIikMhJ6FimzQydSpBoAkwIHqUIEydi9JY6mJeTiCF9loIJKGXu1Han1Z2NSx
+wk8sqDbNETxVQIWi5YEwK4wAc/xkCRa5PqFTsPzf7GbQJVaY0TaEK/Iv8SexpDYURW6dSX2CsW0
ENxxvXM9aj/JMg/H98fkrdlNPRWsPeHcegy/3KNjr5GlSZYf1mMzB9ZcJNtJScxLNOtytK+yc7zY
58l7+g44DVfCG4QG/u/lBWu7pBNayjqMRpOysxottwQX8XQZYWB1dGZ7kWE7J8YXqejOTaaK8tbW
hzbyy3Yx7+oO0PvfH3KUNtm+Oak8hGvW6frLGT3Iuhk6EdUhLrhl6HVVvafukoQIc2lbB7TDmf37
jZWmIb+BSQWGQLCaTuItqhWGiNWRIc+MdN+38rs123Hoopizff/lvjrmCefgxZNmIewGFeDkSosZ
JWas0y3JCJY731ZT4wmlvHMCh6/PgnX+oMLFK13hzSfZTTzi24L3VxPmola3IHwQlzYM5cJdCiQX
LfAZTeQYBzKGc+pUr7PJlSYCOJedBHoYsp8v3x0O6F7ljEYTGnQiSZ9zMBmOk2wkelZDWPemfZDV
2Id6QpxjSq8+Jk3ffSZDOme6+/qtYo5oAGjXLI2VdKqxnY+kkSp4DAQC3GivTOP0hwdj53aUVtOf
mbFvXou4kiSegj8Kjy+fmp6jC/6Za7mNKv1iMhDd1bLFn+Y5D9+fQm9dClKlh5m4BgT5VF9N9FZd
La7VhOrcmRumWHHQo/JDrjXZmd359WRdVyHUS7SEEaw83YlolRjgXD1e5ZQvnU9VGEho0sV1fGb0
XlFJmDNoymsMH25gnAcvRw+2WDOafYaTVDt/7KT9qMB+2CxD1oWWjf/0YlB+clbsQaM0+Zkl+dZ4
8oiUPlYNHg7clxfvKtWYk4WnHJXC27Z0aA6AkdJ93i71mUu9PmafXQFxLmf9E0ucPCesA60GHdOG
TmbJbVGr9u1M5BSqTlSDqyFHsmi1ee2ZWseba9Khb/af657QAHS7SdQci1UQZOwJYzPEh7J0ta0u
6m4rcKPcIHTYHsrM8zhhZPuwmK37TeBZfW5nf2OwSfSoEBETUgw5ZdAsZozgcC5aLEB6OwCRrl44
JdTcpvXOUeXemL1MWaYvus02r/ZksEvMERLy8zacaapuqDbJy4ry9te/vRpX9YWVOMqFqLu8nD1o
kGqcj00b4tkldvUwJyHOdbo/CW06c0q9DgwgF5PRkL3BIGOLfXmpCuW82G10VklTtKFb4NEZd4Z4
mlhUvjuhkHNmWb55QSygVZ5Bh3B8cgwn7qSBB3FaukzIOY6wqTdFbv0ETQD7wMqLM6vjrbnB5omq
GPIxwJpPzkbcmBM8YKoOjYTYCFJhqT6yhmowM6hnVsRbc8PCxhWmIacDGsAvhxK4tDMVHm4ZLaN9
p404gG08O4PU9f7seOs6RNXkDai22GiJvbwO/nB1kucxErzSdUMvkjcQQc75pr01bs8umSwrB4Lh
yUV6EloljsY2HBMPuViaBdvY6ZeNJVjn7z/PGxsYVl6rZwWhBQ92spF0miWHdqpxgzON1fYXqb0o
7cC4DOl0jfa8HfTp8LelIZn28IqoL64VWOfUuQyrraQesrELtZLM3WvHdg9N5baeO+3MgffGSLIP
qO5qpUz8dCoXoMEqFKMnutDNsP0YcyzuMmjDwejSdHt/JN+YGQwjykDOqk0AofDlzOhWyjfxUxcW
mLnc0oVyfFNaw5l5/sYK5ljTCEyomnrWqbenLRD9mhaTeV7kc5glVbIX9N7wWqDtRyn5fxEGQQil
HIyqLJvhKQNVjzpDK+ZehlUC47vHItZvBGFgVibTv4sO//Vj+u/4qbr9d4LS/et/+PuPqp7phyfy
5K//OtZP4kG2T0/y+lv9P+uv/t8fffmL/7pOf7RVV/0hT3/qxS/x+X9ef/NNfnvxl1DIVM53/VM7
3z91FB6fL8Cdrj/5//rN356eP+Vxrp/++Y8fVS/k+mk0GMQ//vzW4ec//7GK82E/s8roQtPHhsMm
XvqvX6/35w/ffCv5nA8ilU8/f3uQ3+RT99t1Kqr2t2MvizkV8W+HrvgmfnZnP/7pWyf/+Q/FsX5f
Cx142lErX8XRmbbj0/otih+/0yoh7uTNElWv0TRXksk//6G7v1NapxoDF4SNkyTyH791Vb9+S1F/
R0QFFhOVKSjWkMiRv/vPk7x4x3+9899EX95WqZAdV325bEx0vqm/rOcRi5Tm9enGrfcdEkepHX9p
BiR30Y6y7kGF3NTdcqk0zdNYl2G1LA/RTHMzd80go/gk3ab1U0ACYSuMn78M9Z83+OsNvdwQ/7wf
VOmwIXYo3Lon5WskcExlnof4S5nXzVaBeeA/f8m1BDBXzsFc9uqn9695Um1kCElT18TYodRHDcxa
V/0v6XFn6EKZldR4nG3l0tLADJdj+zGek8aXLXIEbTOhV4sST9CI5KNNA/P9G3gZrpseQl0eipUU
bOB/U7M5OT3LBFXKBljS/WJB50vpDjbGvDVpENrKAb0ZCyikcTPr6nLm+Hl9YcJGk0lGqM6+qa1v
45cHhz6WrM084x50m7Yx4Gn4I4vLN6LhwcN1vTPtB0ur9xyyX95/ZPTk+ey/qiTMYF7ws70b4iAw
wE8p/JQx8Zpvk/IOuKZv8Of6+uvhAHouiHeDH11ZN15o3ci9u7EP9iHd2Yf20j44N0qYbNyNF+Dd
HKz/vv5cvW/3Yi/923Yv+U8v1A/6LeAT3+YHfwzBj1t7I/bql/bSC82Nw7ez7+OX+ba4XHbT3XRv
XccHQGc3y0185X2Y7sZb0JvzLYo6vhJIHw083wnb8MctH/rjB9WbEEzNhnEK0s2dtekDN1S2mGAE
I/8FWGiPh+RG3am7KlR3wxaH7T+yAwZvmzHw9t7e2mS7ag9EjTLC8lO90Q7z/XScjspleQl47Eq/
Vvbqbr4Ygybsg4pP0w7t8+e7oXVQtuDB98uteWMc1k+CMxX8sb8EBeO7gbNZbwMJ9H1z2e2L4IHy
X+AGcM13UWAd7BvgPY/dfvTFmTn83Jp89T6fXQqomaNVeDKXUnQCIlAsxd12c3xMfe0SSMQuvhu+
p1MAyycBigdd0PSny2WPxqCfhuBpfUCPe8BfO340bIJs+7S7uZj9xG+Dh9kf99gYBgDkfVg0Yb7B
XSgAGc2/8ecabt7o3yU+mPsRLuMHD7CUD81R2Yx7ZRNvRbD+7n7//sR9DslOnpOwyaFujSzYuqW/
XDO1WY4yGozyjoA3DsCMuxfT0GQHDz/LEfAs+Djy6jh2v0tVNlf//lImF9BWksPz37p5/AIdsNth
DyX92qn6ELTCEAC2MwN3QHOEnkajHqIVJa1PYA3XL1omfyR6DcqtZ4XSI7L9lrYu6AFhXmIHcYxE
pl5ELLwLL+7+/CIqG6QgHIrNX//2/HPNBDL5/ZF5lhQ/GRnyUPrlnGscXqeSYtEipmxO2+wO568L
xVSuTJHcZzK5cssnRcoHLbI2oOxuDEW71q3loUvd7dIchtgLl25tM1xk6s84Ma6EOT46mfhWVd4d
kMALLfcu+xLWTjUFUTcCFQcOOX4BMrevpmRjze0WFtgNkMZdqn10tcUNiYBvEUjYNTVaoxEQBNtI
N1E/XU0IgmZmGo4mylnJEa5KKNdSbWyGFfqP0h72ReShKwKpwJSXmZUeYXSBECvuDSEeRlldjICo
3h+6kxPoeTNcey80Jxg6NtyTPKCEiUXfrUzu1JyjBnggCD0deKH6hyqd7jKVO82itGFvQcKd6+69
rG2ub4wXxgmImPkaZJ5K6bnRaM2T1KLQsgTIBsRwgmwZYZlBMg0hv8j72kyoPmbOmQnz8vR5jso4
+6jCEJphqHC6kqyxdbtptJZj1ulPeYn8dzI05XaJ9WMUd2Cn4er5iweh2cvOpibPLkV/zVbUI1ZZ
DgfNWIR90Rw69cCowdfF1P7Ux0bL9T1A4vusdPNLMnTVVyPQ2ITkgy+t6rqqq0MKNvs6t6otNjCX
CSndNT6o30xMJjaxXJBlmeofdVZ3j6XTZmdkFV+O03/uFDIfUIm18HoSEwkXVUggi+pjr6VfwHNY
QamqYPIxZxFd+qWH1VelSBQUS2GdmZjPeqG/jJLJx649mjVBXZU3TwVFtLFsXV321V0B/RwJ7yis
h+Ww3aRQH3dJa60UrxiNBeqZN2Wa1AACxYdZ0BKFYpn6Y9N7V07Fjt8m8nIwtc/uLMY7OertDjID
AmTrX22ym9AyR1hKCDLspDp/AMhf3CDAe3QbM7tz4OV/MOXNUo4zVM0LDz2chwo6UYBR2gRLfFY3
yWTB5xnFcLFgL7qBTibvnTi6Ue3BAj5ufHhesn8rXXqsSv53mgG9yJrezaj+P8yVyDR/2brWXOxF
bnSZtun3bzL9Nf95/pU/8x0cOH8n1CPlJ24khnfZyP6T73i/W7R80fvhK0g0Zvmf+Y75O9ZG/CYd
I+RJ19j/r3xH035HT2b9Zwr0WMYRm/+ddGeNpP+azlziOeUieXLJx1j1J5G2leYU52I53M7mCBS9
gjKSD/PPoUjHn02TI5iO+NemsoXq56rZUcaF3Tf2tnmp4+4Q/jJ0b+Q6zwZVL+/GxtsY6116Sozi
KXQGmY+iTKIlvx2LeoEoYFxoall8nKxE9xVFtPsSZv6mT/GSqD2ahjV88E2qeXtlEV8NqA6+7Nxy
05Ru9zghV7EbWrM52KOhXsspmq7E4H2eYDNv3r/v57Tg9L6Jfai/0cXARJv89Ne0Ycoi6GaDkt2q
dXcohLoTQmZBoXXqhoMmv6vQMzu4iysvpD4QlrkaZS0dwQeYE/DJoX7+6Muh+wgT5saaLkpNe3r/
Dp9bUSd3aOHRsfZY6FXpp8Eoao0mygbcYQmT794s6+GPNBJmkFCfDKlYWZcqpm3+okJVZ8dHHHdx
8q2NHApVzmKTdF1zNOka3wFa6m4csVS73EsNOIwQXNH6EdspHYp95cbqsZE9WcOkziEEJ3sDMSk6
gwexTqct0DWqWihTrlVj3FXWE+KXPA0FBQfthro95oaNKsugtsj6z71lbl0Xb994VaUJrGS57ywk
DC4HiUCZIu1j2kHWCtJh5gyVcbFzUELcxEonbyy083NsjfsWLGOt/AAG60ZBaXtM90LBJtQSt8CT
+ycxdzqk1l44j7X1YAC4nKvOvWog1O+QWoAg20CNQWKEmnag1EV1Oc0GwiMu+imfbKdxM99Thhsj
W/RPSzaZjwXUOoGjtpLBFqsT8TWqomWj6fKJ9wXHrpCUPkB1ut4NYog6dWSZ1p9NOY0EaeixXRSp
1p6ZLy+rIM8CcqTdgMRIpjnWT5sOam5BB+7S6mHRZg0rJc3eSrc2z+jEngADXl+GrfbX1wjiWlpu
lVQPcknrnZIRlhZL6yUwFePIB1t3XWvJV2ZgEqAfW34UkSoeUdV6LGfl8/srxDhJv2l2mvoKbGIv
tnUkXU8iThjOU4YXUX2/lAvGQKhY3FQLzrw2LIKrXtPKgE283Y1TApFpGLU/sJxQrkq2rEsaeYsv
AD9fmI1H08lZxywbh006O/JYZGgaBkpj/Jx0z97p5rgv45G10trdpVbm2t42pRnEsNKoa7TLvlhk
/ilRh+kaBH19bF0XnZwkq/ZW3am3XjFq9/wpfb3Jmo/U/tz9+0Nx0s3jtSDkt4ZNHrhxh972Sfln
mm1cLJIpuq8N3a/m5TpjHLoMzQvVC9LRvrAhcsQy26Zj9dCU50TiT2pw6/V5DxRhSJrpdOPs+XJa
1HoqbWnmJpQ+s7mwIvRzhDNe2AWcqSaai/2oRimqFGIIx9RGzYYcwbcMmW34d5yntRySdz6PZ3Az
rxbFelvkI4R9a3XwVM07lRaasN1k3Ffa/MkGRn5joSN1eH/w16Pil43638/OQbx6FdNQPY1tZ/Q+
I3Q5jPs4dY2dDQRsgpJ8ADJyZvG9rNyvg7x2SAGKwBUn5tdOgmhdzeBZG3l1v2Ql1B64Rp3/f6g7
s+W4rS3b/kr9ABzom1cgE9kx2SQlktILQlQDbPTdRvf1d0A+dY6Zconhh4qo6wiH7bBIJBIbu1lr
zjmaNks2XTlPTxgSp3dWyfUXvr0zJuqfKnXquPQz16/3L3N2mzSDzDXErzHtAkyldxN1w76wvw0i
27S0iIkFfY/o8zdDeW32/dwq0SD7pfGfIg+hAj7Ul4lgvHFpH5PZDZZW7oqpe3VSbbN4Du1OY6Om
yQ8OnLvfP81f7xmNCn2stRmvrYyat/cs7MLsEkIILjip8HxDFX/IhCRgbehHnGv6Kx9JP5rY3997
h68GK4w28jlJH6Q3bTFYf66gf/m2SRHoaklewJ05lsutWougUDSO6si08GEPc+HnnSCwKSIRfMmK
6BnR+xBac0ahTLryC8tRdZ9Gjf7ON3J1zIRHSJmeQj1jgY0t+IKreRYHLW82O+I7u19oh7gDaudm
1IOi6KLHZUSyNOEHJknNQL/gnZxuavxsGr+52RD7jVMin2LTEiZ42ZmPSKUoVgNNY9ksD3W9hL9/
gNeFCMQia713rUWsqgLsHG+foKLnqQZmkGCGaghohvuEz9xo1tkz5o1eEjrc6+GoKH6UL+88wqux
g1QEeTziTOSuNNigRL29MofxMm1HoljmssdfONt7HYian4/K5Ne5ZoVVs6R7r3lPBXA1A/28Lmp5
6g+kg9IaurpjLSfhyUyS5c4Yhdh0mPDRTnYZoYBu/863u97CX6YEetYoM1UmAyotKzL66vUAGaP1
jrCz+zlXlVtnVG7KRYHNR2sAdxvxczPWu3ce6NvbQ14L3oedMI0NlpdVi/r2ay04cglsSMsFmdDi
GwVBQEbWLdg+DWIDndUUgVm4AGkgncPc2V8jtY3Dyim1o7q0GMxHZQjxhbs7RS3Ee4Cbn/P7f76S
nx+PHbpOT5UumQOe4u3Hs6YkLVm/5ktR9h8rLVu2sWzFznVn74bYECvQ41n4qlSTFzzZ401EJOat
kLLdZCIfT04uKrwjJnlCY21vXXvOA/ozLqWksks+mUOXHfSlJL9IOEEkbCIY9HQ5t5lJa2cyX6S7
aGFmyOlodMN7UetXC/ufN4ccAq0M+IhVC/X25kRH502Nh+WSp7kdeIaQJ2McseDSQ5YYXU0lzAut
O6buqyxy30zqKaCHXDwwiD7qM83fICkW+fX3Q+Lti8anIqZ11d4yDKleM2G//VTYMoeMNCaN0mxm
fLNcWe6TssGCXHTlNiF46xOikTYESvLeTuftJP3nlQmNYpuFV4wIhauxqDqTWVllpV0EFm2MC0oc
TCS0vLPS/zLimUNWaRZj3frZQH17f8he7BFDb3thiht2rWE9N13jbOiBKv7vv8m37/N6PySV82Wu
SAYI79dCEcNu0cMYVXvBpBC/WJUmt0QnnXTs6v6IGlUQMvUeevzXQUUZhI0i1RIKcgixrs6CKCcm
EgMseUk5S4S2kuj3mNI7X6+U/jFl8iETfh6fJMS/rdoNPeDWhROGbRYbYqPjvShhChC83L0306wX
fvMq//xg6ztMO9H5xQi0jBM+0jqSF7SBbECErn0WuilPEXyKQzXX0YnMx2pd0/Agq3V5ZGlJKR1k
+qakWIGizgpz04p31pLqRIb0r8TmfDdLJQv69+HhPwUh1x8XRS+mLDx+/OPqNdCx2mqKUbeXVh8t
+hDjhO/fVuOd0wzYcevmyEta7EynNUPPldNlGMirJs50ST7biUJPTfe6g6YtyU1kdPEtpyxkzmjN
d5YnolNBzsF3nQibY9wORpA1sTh5NUWCwez1IKst7ybRsdQQr1XftpX6Wc2y5omJoSXFE3PILV0H
lrtlbG+TMfIuaLjdMEmRjUrN6o51A8kvIfMTNwx9pd+P66tNyzqwqY5RaSZcne0/Ori3r1A8KUaR
OUlzQSP6Aet6tI/mxjyOFQIepar7uzhPlP0wynsLdcBzVJBnGc3DCwKfImTi7bfYrWNftwgRmr1s
vp0VIgrK3vIubj29J/15u7X/89Oi4uST4kBjLVknhL/s/VK5evsTpb6QEdjvCQOrA0PoRNpNuYXF
z1q2v/96fn3tV2UGjS400Myfxvp5/nq9PsfzZkX1haOG+iJnlVgtih+t8CjF0KQ5eBYpIb+/5q+T
Gkcx5mr6FACWaBG9vSboeQo2bdxcqkmj8acDDktIliD5aVI3v7/U33ydCKFRI4BCYRD8Ut1ThoFg
IS7lEqlKdzWNbytCXgOBzvSYyyj7x9dD/4B2i84XxzQqvW9vzcHin7APqS5u5ykfRqLmyJ5I6Pqq
9bDVlLR+x9j7y/rHnhxKFbGtqx6I0+3b63V0tFoxCCofY2vvoekSZyGSIbRFR0aMDTUwrQnUbdVB
Br//Zn/Wkd7MOWulge6nvQ4cGjtXc85kS7tObW4Vp+D4aWrE9FrDtHmC2XOrN5axo3RLirlQ9Vul
EVaYWbV1yJN23NaaIn2l1KuNO5TyJdPLkpMywaGmQlKWhzyCX7uZps+KxsJDphiCCNNQgsaU7bMk
C/hZ4pLLS48Mh7kSIXiZEsPiMI/7fOzlqVqqd6Ryv4zY9V6xWlF0J20f7drbr7luo7kYB4YROXsd
KdORQNVItGgy5/P+99/rLy/k1aWutvCRnIlF0pgA3FqdCKnrXmpw6BwdvGec+C/63GvvjNmfxY+r
J7larCjIcnJAY381B5iDllY2gdgXhqp6nExXkRikverFrhoiWaQg0I8kum07EpXXLsOGKaK6Jfgo
CVoU21tZuKyFiruoBxMjo1LU+U4hZCiEzCnCejTsS9WJ9tQYU+nPYBj9Rem/r0eLrT0oFVGEqOkr
f6mW9NS4y6aZ3OrYF+V7N3p1IOTGVj0UKwCzHXX0X8sYylxXlSuzi7IMKL8M40ZDCxYMJEeHZUHI
kzeZj8lg9HQCcy/1zenp9w/3l+lo/QB4bvCC4Ivn5PR2HOWkz3XkQWaXSYkSKtGKbX4vRhNx0pD2
H+exyHa/v+BVEeXPW4ZWRGcGoSz6vKsrqiVNoDRJaPiLxoZzE4UGp12rYmUuR63dx2B0b8uhjTe1
iY1ZNObiW8n0Xmns150edw43iU7an4Tmq4lKtgSAkveXX1pkFTvpeQmZ6w7KJDeKFl923/UoSvZ6
PLnbaOiiDQnBVNQHHlOUWQ9DhOUgSd97HL++1rgnOcbSsKLKQqjH28dBKEvZuRgALpqw3GeH0L3N
Mtpia2WK9vD7B3HVH/v5IKjIczjkzEwN5boYgQ2LehZnhgueuAwuQZIRVEOnhZwcFO3bQRTxURqE
hWsErG2aStFD1XPkcR4T91hq5NVYpoL2yC3TbKdpcecbeRXxzelU4vp2OWByVeOABrq1jyKvSt5Z
tH8579BlxAW6rtcrTPwaKGlqJAiZCTVH0y1sv5xKEVLrdN+Zi64c+D+/JpxpnO1JF2BKsq+kz8wG
eBDHoboMSvxdEDUNyui5QkIYWGToggZQyBFPRPRAWl/jK5HUdriU5o8ZhZ4gV4kO+v1z+7sXCHEF
Ag9AzagHrkuf0UJbTHhldVFKjt1FlnvbbNbTo6jtDzZRoOeS6Nu0U05Os3zQi1Huh/cOI+s9/2V+
ppDDMEVVyC6GMapfd3RIQJe6gi/uQaN2sJX9Ijdmpv4oLJhBhdO10BUcNzTKQW4LyllF8Z7r9Oo0
xAeAoGsASKWub60M2LfviZHGwO09tb3UPe7bmkDFbdWlT2i0vsRdrQQdybqblOg0Uja1f2aT4IbX
i6+iVow0WJ6viz5q3lupbdfdJZ7EN12ZzRsK4u+CsX/5jte97/odc5Mrxepq3NlWOyz1aMsL5VV3
Z5iQGBY60z6Po2r92dA1dlJ2ddLILA3xJZN0IzCwK0kSfbDrJbtklbt8sdMquyUacdoZWha9zF4d
f0K/JnZEOyShnkwyLMmsDt2+t8JE6ksoCkIj16LNvseXiZM1vouikdqpHLrThA1y52jJy2DnxY74
LA9fH/mbdjZ3nDNHZYs8zzstgPbOyQTs3omdlJR7x/DVTs/DRO88P2oIIkuS6nPThNV8GmbR7QbH
bG7i8Pevin61deG9NVWGPEx3ntnqQnw7TIpByzpjMpZL44mvRIGPge4p6jEvPIGqp1j09VyPWz0V
+riL4rn+DAPkUyapGWNBEK81OTXnoW7rBzfpo22cJF2o1EnlD6lrn2qExRurqMY7K5mRzA4Ytyw9
IqdQVrN+NgZoF10bg21vFvWdW7ua/NY7Y+FmZ88hkkLT9egwCsUpyElXL5wder9LJ+WhFEl0/8+/
QNosKJMQ1FNfvc6msIU6elPUaheZT5tqEtt4drYKxXI7aUNX6x8T18arau4E0142onEvy3ut2JXx
U9zdlSBHfGM+u6PmSxKF4n6ft/2HjHxYFx3c7KCpRWhZG+MT7p/3Jsq/efpUZvFqokRjulKv6XPj
PBKgSFTZRTpVQeQCIaktcYWlb+pTjpuYZK+WFOGYDkZFFKZOq5DIrrQ6m01n+rZJdWeYgdPVKSno
zTAel8T9OnhOvbOk5R3J3KweBpUmg6uo+bfMa0lhIVnTF/pA4FRs0erU9XFfpV7+ztr9s5/2ZgKm
50HvY4Wn0dmjoP92YGupCbAl0ZQLqXdzGBlVT3s4vs+XYbpflqE+t0riPXX23G+MUTr+6MwWeWqk
v1cz3WFBXlijqnNDShqpdT5TSkoHabI3MDjyd1bQqz0NQxU/Lgv12qmhpPezHPKXA72TVU43elK/
VIqiUWyuvENbLyLIID68c1T520tRM+T0p7OFuvYcEmO65DE6j4tepBHnrybfrVnDEFTK4fL7V+N6
//jnbXFf5FfxF4vQ20dATKo2Ln1tXBBfyH1mxtqmmOOBspEK6qf2k7YSh9zN4t2seU+9NxOTqEak
Iol42egab4eaVv9sN//zM62UKSqz6MSYF95+JhNiuGMtrXERyfiDvXRd6rvBjh4IcHfeeapXB4c/
L8U6yAOlMERb6+2lMktNHAsdwmXSio+Kp84k7wt7Ax4B4X0VD++oNP9mxDMDkRODlgBvHd38t9eL
zRVRBMPv4kmjerUVzwvwl2abUphD7sM80V6mUXe6jUjK/RK5yjfXGlyE8OVEEKXNkQMLHtnzyLme
CQWMDosQ9UGjAErrrUrnd97QX1ceah90llwcsMyg1/XPcYBe1tdL+rgQFb8hrGT8ami1sUcnRDBr
rstDWwrrHU3B9daQh8Iqh2KMmiu7enrFb7+kAfWop0Fgeuykbh/SivZTQfh0OBfKfNf2KEFKORkr
CareZAAH74gKTGBeLf2fj+sf6Tf/RxPb/9cSTgLdVjPN/2xwe8QL9l/nL1/a/vsbn9y/fvBfUk7b
+IOxjAAYPy+RiTjU/lvKqfC/OP2tok30MjzENaDoX1pOzf2D/QwdCnyz7Lv5sX9rOdf/hciG6j+Z
HSRCWv9Iyfl2ImUA4VxlVgNqywaUbsP69v9lzu4RcKRzZBqgoOLcbzUybT2rebKEb1b1Ux8rq7qt
/CDLedzUaQxyPBd5UMtCBoqdPvdCQgSzk/mdSednWes/697Pz7VqqpgD2Izwb1efa8ybSS2twdjU
2Tj6fTeUe6tVT8AAXpOmVrZqHn3GDKH5Sb7c13V7n5VsMsy8epoXdT44q0jPUmCGuR81DYYW9VC/
y+OzFy/5jRPnKmHwEcKpwmUZjboNpIqcwzdQtrY10nADjSkPvFXc6JDPGnRTstOBxNkuHnOlXuYt
uQ2nekn+tYb+b7xPw/e2l+13hmDd/Vcoy28IiqvyWkb9f1EcbfI0/+f36uZ7V/VJ9UYbvf7Eny+U
7v2BnxwllYFwjnLa6rP4UxqtO7xpGg5EDopAyLGC//t1UvCC8gayjWLLoEGjXSfU//aCGuofDLS1
umqtcSL/8IVCSMor85+hS62CbCTkABbvO8c6xJBvX6nOmQlbmYAngominJJmFgydVvik32w4bqm3
ddFeNLPdmvOQ31A46Ld9JY+q0XxuiuEQYZ1pOjarLLxyx5AM9VYFoaxDyGicKQlyCDlUsR5EDwTH
e46aL1VUBzF9tyZOj3Od+7m0n4e+Lf0asT+IjA/YAfo7SGih0xtUrp1vbmN8HQpd9dsxR5bQ37cC
Ylqffo5ZI0gL1zufnMXpqexLj6271QaG0T5Fo71JnJZY88iDKzGMd0aZnJreMDeJWd2UOfVzpbu3
M2fk3MBxvGyWQ+nw4QfdpMqHTCyqtFUG2323jOXzPEzbLAVa0IkxbJThRzPZYwgKi7zn5TWFGWRn
3BZy2ByNZL+h6vAZoYbc2EYbUhb+oSxpFVSVfKEYfC/nogw8lbK95X21xA090INInialGT6nKtgY
B8etL2mL+vUIKy+f+ZhDP6NQjONa+VCmOKKGyYctMvqj5lzczBZBTRQ3dYeyDqxmebFzCA05xyDV
wShiGDSDp+RkdBo1MclOT4wP5qDfoRcIFr0POq06Z56T+kVVfkIGAhmrno5eFjtgnsqzVUVlAN1C
bCfagVs309VQGaN0tzjFQ5LW2xyx9+C2kx8vD2aUn422uFU849i1ifQdpX5sZXqJ5zYJwN7Txe6z
YDQV56syRfeKYx8B53SbueEPu7nR+kY/NzuSa4sNkFlwFEuxFo80zmxorvzFxkyJXSRPp0AzankP
VOlRcYXymLVwA0sAMcSue+VOl8uTYsYnM0PH2RJr6DfNq8gnNbAmQ/tBtU735WyP+4GaHuqnOXoS
aNc3pUEuQ0V6zwFy7lGm6bLNJ9hUMEE4I7adFaTWRKJ4bNKG6e7bNvrRaDiEZP1cks2yaUE4+JOV
3RFopN8YJmWNAaAfIJw5BGkFVqzxzqKFlC0InLB655gULdHRs7yl19uGHN7ghS6aee+54xdT9EsI
jUYBZJLyuZrkJaPeQrJRzBZXEOOtJNZNJtuXNvc+wpU4O3kyh0mjkuEq9OnWLItDvgB0nWX6aZRa
tonaZtiqRv2USZaJRq9uWXaAHpgR6qBcvBqpPGsVbKjUsdOtMNQ9KJvcHEBdYcQ7oH5QgkLi90Ey
r+n0AKoTWu4i6Djf7cyEs63QIKySEYK32QUxqUEVLWH2oPZW6NGm8qS14qPtcTqBX7QvqMu0Y5Js
HECOvpNOXz0yrIeeMO4Eh2NYd0qgt8XRQSynKIRva0J/LQedpU5AzySlZlMIuBiJa+09AS8yk/Mq
gN8m+Z3Q82YLKi9I+ocyUkLP+5xqzcRQSL/G480gDW9jiPY+galDap4++KbZloiRZsyrCPHjR0Mf
6r1BPtSNrdhdYHmY5FukfECm4uSgJfmhjYbhc27XIxzCSHsZvfbRkvMNKYski0+y8c0ytm7r3rOC
GaU9yQax8Ak/t9nNGJD4lGkJZhACkzcOW7fwyk3pVHfGMp2zJT42MCb2Ztdkx0ErCUBX6vvRU05z
TZZ77n0DDPEhTcenvLACWk3VppiU78IevK0o1Ih85ugutuvAXFBiDvOpI+DEtwE7BDY5cNXsGlyo
UvZdn8HXsMZx11VGcdZnyLCKK2G/oq2sKBoow33iylvKd8wFKkUkif0V4ysOD8s9dhyeNzUJJvvF
U29kobw0aIgRcQ/q95Rjgu+6zF81QIvXrNSLo4rg0Ncm2EhLO92oeVnuVgSp3znluEm7yaJl6YTz
UD5aTv4pay/VbOxJ7Nf9OIVzm0Ou6od49BfEZB8iiidVy/wttaF/mm29OyuxfizHZbvI8pjMIyY/
5IAdsDL8oSPes1AK3WJ9KIib15b6q5oxfc6ZnZ0zO7lT6ikOhrzvqA5wHqnzfgpVJ74biy96htvM
qoBJOQgdkCAADpL1NxH33a7VEtCQvbVvPW2fVEo49uoGBOXi1x2bw8Q+UgAKHE3cKkLAyhD2NhmK
I4X5g0C3WlhtvRmUjucDtNed+++z404bsrxPduRGB90uG3+KlzQoh5oYS0KGVdaYRp5F735sbVYD
Ce4qG7+pGmjS2Asyqw/ayE3Odax+b7v8o+ZEy5YIHUqrLYOpsvIitJNJQ7uE4U+AmwtJ1Aq9EgdJ
RxiJ3xA0tU8SjxZyK4egl+PFHNRPk1hW0WASeFX7JQM9AZWHCWA0iB7ulDw7ex4r0LCMnwTZXGxO
Ow1zbifAJ8De9Cc3AlfZLlaYKnLelp2t7gllWF4m5CWuLXOfmGh2FjXQDkPRJwJELDhjFiLVBNfx
Mec08CpSJL0mACf+oJPgNZ7g0TRRVgWJLeSrmhjFYZnHbE/6o3wWpj4/WfNcfZqBQ2C8xRg0D86m
te6sOJzJZPctwFH1oD4aivlclFn3gRSbMVic57K2+kMVNbBfepMM/hEcHwcSZvOMhHcr70FXj9Fn
ryOvwqlr+HXqWGzMBhquVx0nlajrknCNzjZuIg1y9KJYMIln60uaeruhdICFaIr62MT9sz7brGXO
BRzorh8H49mMKxFYLTwOqDd+rDflEVlpGRjARjd1x2qZZ3V/oCAbzkoLdAJ0dhXf9WV6TDz1IMG2
VIVG8qkGx7Bs9j1zvK5CrBNJkDnVTZGOVJvBAObWkyOamwjWaqnnQdFQFx87D4qhBo5zoMPdwXqb
M+1D4UGCkMWYUKyL/Tqaxrve0HdJv76PNm1SUE/Z3ARqY2/T1GHNrG5UqWynGKibzcvgRXduIh+B
CH6GNQ0mDAhK3h5GoYbCND92QFFoG8lgSVfYHwCkFF6BNzjUbPNtnmi3GqColdVt5QpNlXZlAn/X
u3wHA7ZU3Y3wkJPIAZpJvDet+7gUX2ESnZbO3tS2hN83sV+KeREcqrBKDJJG7iNRHyv04LnbBWy7
QmnbRw5u7k7zWh45srSQgiZ5C+ZyyUr71qgGQLTF2OziaUHKCiIwtUcrMBIp0ZiP+NJtfWPOLGiI
m+9kyX1b6mvs2CdwuzSE5uXHMIxn0VQwYEdc6yUBDkCH0DLdMajZ8gkk4HBB7cYLxwrMcWHu6fue
yUN+bbuLoo6PtUmBlFZwbTxWVf5pqONn9Ja7unfDwWsPi5LfFLFycBr1trHAWShpu4EEpW+mcfL8
WhXh1DUGQaTzD+iALxbZtevcAKz1U+W03001Olmj9GVU3XQCP58ud4owd0mm+xaWpswavw1jsRX2
eBzM4dPSUFGMd1UTs5tvQ6PwbozsFlHb52HWb7r4RjUvsb08VBMG/9wKTLMLXZr8bdLe2JjImggu
cAIbFy1Xe2pN9jZzLM8yE19s9rrZBPi59bBAWnX5qjf63sbKV2fnHs5joMaNhcki475Kfs2s2j9K
qK0+u2nzZoZS1i9gLpvqrjLah0GxQuaPs23zBzL33prIpG8vRof6XC2mIdDzu1zMva80+lkV86Zv
dWoPCotJo1YBZZTk4M2fpkENIxuylsjPKzfN6rQTRTAY58nHujTBhMUi3s745XKNRUvIe2BIn6Ab
5ZuhMiRLgtzP0iAk9utgkHOSpv4ydfOmBDHeTt5BlhRqbTYvmA6Pc6uGk260O2koD4OhfWzqF1J/
bybb+8pIEpuizy703uh52ElETS+PiTQbX0vSGQnfzUIdlyS92NrYlXWxXyb9FvL7/WiTE9zNZHB0
duRHcoSS43y3BaWVVs5PQvHWE0USuCxjYKWDYfA+TeyVUpYytVRu8hKW4PSRAtKuJmqMWVRAFTCH
SymGzax2d82kBbEuTxlrIFR0DE0oK305WYdoAc9p25+G4c4DlzfH7dlQ3EdPRpusNV7MqPc1pj3W
jLYNpF5/lMtrZn9JLeX7YpyEYt2r9tZugJwx7T3Ms7XvFnmuGmk8ADz7NlXiTLP8qdAsC2nAvAVh
H4x8uiRSbq1RbDMsq7o5bAnn/+Fp1cMUD9uqftFT53tidPsiLU+xUKfbWLOg80Z3NUBCvxuMI4s2
pzUAQ7Q5Edfy9xSFQpMHoMe+WOxvZVNlQdJVB6UydCyWDsjzsTuTNLcTOqL3Jtm3bfs5c5XntiaS
ek6n0FLh20B8FIHC0pAX4wH36S3awgExEJONwTHdFx3gsjTJ3CAq6a0i3g8ywlMRpNQ/oJP5tR61
PCb1kikk5jmgWAGDD/3G6UfjoNE/5T8hm+egg+rkU11kbLawfMSafls3zdOw5HBXjXI81oVNtMxs
PZnFMqOZGJaNYaSvfW0+VopR7co++5Lo7CUx9jU7dqYfhwGUnx41B6WYka0q7csQNZ+KDP0vG/g4
6JKJuJ8x/VpwaA3aZSK+pKqccMGQ4wvXfo3H6qJ2pbXRpHvfpmnDb8vq1YB6p6vyvMT2LX5umqMp
msgF1Awmn8XaIji2V/AehNAm/qTYTANKZxZ7x03GXUre+qbqpmWnunMeigHoIilXjZ94eGjJLETj
CB+Cr1xEz2hGPiQIljmroLLjt8m7jJkYRDAbZJ1uGg8HTLliRb6qR+gIJQoVA81zHrGDV9r4ATdk
QNX/AjLMT2xvS7pf7efWuPWq5rvhaPd5u4RRXmn0GqOcCkic1WE7RuXZETqHiSY1No7bgB4b5j5M
7MoL7Eo4jwKg5pavdGJ+OMx6wRkyZrcyVdM96h9qNvYQ3Yhq7ZQbtaKfTFmWYU3eH2ngI/k5Tq1B
fkvZKTVN/jkCdHIgwq7jiPY1Vni31RR6OGMjc17oP99g+Qm9Tj/aVvHDZa015uJzEqnuHhhcxjyd
Erc36cPnQoxPUVoeFNPm6B4bx6VjaVs8088BUeoDw3wq9RNb09y3mas2IEcRQ8NXVMwbG+v0wdEq
ci5q1dvOOekSBk6yA0sL3WROHhpEpMbS2QpXbohFRXzR8knbTiS47zzO1ru4pwYzETsYJEOdRAeR
5sAS1AWoTusuva/y9jF7RKc0js5zZxh+2yx2EOcKaDFHf5JR8iq9bKNNuKid8harmu92yZeYoVY6
ygfhds5Gg6IWAXiCshEmZYvWHwetlawk8zmiCsOynMIihkKatYEVyW1pSl+X8d7WINW0Ege5R5Kz
hnhOVhg48UScUKLdpmzVCr08Ak38bnrZlr7REdP5fiiSk9m85nb0cerc+2EcAlgNoXT1o9NKH5th
0EkzpZvYfY48EXR58dpmkM/y5JTPn2KHDKlyfjDM+G6aM8C89U2N781i02ZDQURqcKRf8+BWKbrp
2e/ozG5KZbwxq/QeHTiVJHkfD8/NlF7SGkmwuZAL49YvVBXMg8OWmA1jBUHVV0xKBLYRh3nca2GO
au1GSdieRs2thGoMr34+R9NwBwH+gddyk9jdBzOOcqaz7yb7vsWQz2PSSF7j6iRKccmwEN8OU2o/
NbJFxlMtm26pYl/kxsZQ2k/5QBJSpDDvVtqNkqqOH7FO+aPtndIu/Th0MeUslP3HLhEPkUHiuaXC
xcrK5rZfKQ6aXB6X3PGIeMiCbFKe+xK62AQMV690dpeLSYhU27zE2TwjZ9cuite17IjyJ73CQLQ0
lCDymu279MJs0KGAawY7lORHl7XVIUKacC69eqaUkxoyTDOQfSIj7J2Cou9y2JVhV4EljJePOkwy
f8iK+RQtzsGIkzOFIZiyRWKzMOAi4pSYip2ussnR65TUIiuODzg7OCCazmNcTo+pyF+Ghi31zxr2
/0Zhv/5NeuT/wXI+RuDflfM/fElFJrr+y5sm2c8f+rOiT7gjvTHEmRpbd2Q8awrFnxV92/nDoGnm
wA2hx7/GNP67om9qf2CsxOxIeAGNADgu/y7oGyRCUrQkktFdU/r5jf+kQ8bv+Us1Hx8jUU7klGKs
xveMGIN2w18bZKYlXFJFDG9nuhMhRdFQf+y7bnyOkKWfHanoNz1xCw9eJd9L5SaU6G13jovTHVyT
4tewF9Kd1hiYv1480hvVIe1B2+mjk+01Fr2P3LMjT7QXIi2M1AWsCtG088aO7H7A+hqdZruE1gP+
+WvXuuWmkqrxgD9v3LmT5zx5yRI/0s3upF+UI6fcxErc0NRF/JBUnr4fdWN4YLNflFTKrVZb7RGJ
GZbLNNyvTNZXJGLpJiXkGS//FN3ULh5IGZW2r9EziIqkfbUBVu6nIjZCGjLulynXm8VX+lHTwqGB
eNsSud5v5FSM6dEDw6tM85TBEUShPXQW1cbOFI9DHxkn9ODiR1+Bozv0IDrbHUKfttp0+urt6ynW
tuhmb+oxis+aQhW0RCNY+kWm13dGOtkE3su6+eqBSnrMKhIcN1Jrkq8U2ryXJo3LrZMjm3E7jQA6
swcaiSDWlPF2irJBo11hOR8J0O9ezHzU0zDLl7oLTCVlLxBHqs7m3EmptwMLfiImtg3aWacrUjg4
Ex2UfGe3msqD05GjPqAM38dSSzZYZ/ugbmdln1VZej+7WbWLqFqCGVXTH26Nrq6USXTrRmmLKYHt
/Y0lHf2s94ayIWRgOmteVH/IHUERDO34nsWR3JsqF5xXhzJsqsHAXLXy6y1Bk3OehuLblE35C+l1
2mlWpXkeBuo7c2r8P/bOZDdy4MzzrzIvEA0Gd17J3FOpNSVV6UJIJRV3MkgG16fvX7YBw+NB92Du
c/DFNlRSJhnxff+1pci1kjvLGZNX0t7Z+DIyw1jwfIYQmd8wA4eFosDD9R2wgj/Edqc3PD9jRLAz
QNaaNsmmFAMXYG50J2F5DLtDT0U7c9vGH0y9y1TWf2o/2Kihu0fGuZVkfdFAPzWH2pr7I5kS7ZNW
pvUAzjVvquRWK6qSb84LcSpRchGrQupNWhv6XIsKoEhZ4pjTt/GGKaUPncbS+yaDaspLo/pgEfGe
IOCWv+DW8NR2sWQvsLT1GvUZ0Cywvt4ouYx3Kzrp4VQ3xvLbK6iFNxDbsmLooJAUUeh1a1lxRWNk
oo79uhxXm0ZjdH53HX60DS/GVwslGLrVwmVvUWxsj+kcSrE8Oq7wfyxfX9K8i7QMmq0zzruWOApC
4JL2IRlvxlU+srgd8sfJhzZw59o5s81tZeJ2e2SdJ53IZ9VT1plV67fb2MBNJIY1arjLgx5rGETX
mogwKEw2uaUd3ydTnuLA/NOBtG+45n6EfIEmv189f0ufGN6HMSVpMXtr9HLt3O5EWsRVJOlLkVXP
ZtqSXE3EP3QWxch76pkvFpFOcYwHJs2pQK5I1uC697ZW0l3ruvsUAOPdjTbwePeZFpzbnb0v49cl
cDZOMX6lln0FzvhY0kVfwPebB9EFcZQ52nokCed7Sdng8Q7PwPfirljc00gfruzlwQb/WrufymIU
K21xUjhO6dZJyBbqu8gt+6tx6yzkI7BivDfr0CKIVf4dHdoxNqvuai/lHfqo0DLmbYpoL1mdgwHM
0WUy5ENNaRxMtbUlaedPecPqhXL1ZbDS9Fg2VXGo/fpqF7Fz6mawUZqA2z9WKuoNeRfFbpbOhoyQ
B6mbXyJPKVINLGJKO+eUT9N1cjJ7azi6eZHOuDUpt3o3qbdntQ0iAgNDJklW3DW08/ep0Xrv4nRt
XH+NAL6AGw26WD+csWb2sZIoKfKf2myJ07NUpANOe+3eLxMR+2tGG5FTvXqOf039+zRLr7kFKMJK
+B0X/Py5NdvbxnrRN02EliLKwZc9ikprt9pnxhDJFobSd7JTOZqbITU+1sZ4mGfj4ikkx/54N+lS
XEYX3oQl/okvdzN3/gGDitrBbQPdp/2zXukmN6AHbmZ/06WWXIDsT/HK3pJd2s7Z4uVFPO9DvQYz
LEK73pucVFPePJkrK4G4cWFmzMnmZr+SzP1lKgXew3eVddZ7rv0t8venIa0eik4+ySEgqsXPT50L
MGyI4C4XPaN+zA7fUsRRoNIOKVZ5yC3xwEv9ItgRaQqc2OLgl7LgiEMeCKz2iFWa66hfKZzTo/Mw
+n1JIbZ6mMbxTonht5rq+9h3Ih0nn9rKommZScxMA2+/GNl59XsRtkHPFOlcJFk9PK7uczLc1lV1
X69+NOTizbHqOzmJEH36GqbV+FRwWbiyoZfYW7Z4O7FfNNZxSibSEdcgNJS5kR6ba0y36Ywm23k1
6TWMSuF1UTYPpPh20Gusp/FBy+6O/uPLrNx8b6sf3q90MydAyStK7TOxYnXkJDm1TBzwdzIpiYRd
DEnyxHyl5tPeFEYPBteYRv1YN3q+rr4rTrVrP5cOyHNQ2dSO1/xrK9lGm6AqEx76iadHVMjAHYNr
0ONhTbR/uDWt8v2DacwMGqfMqJf9OKcy7OEftPWJsD3fLPYYg18JzPvBgkM+o1Y588XFSxbBg4Mn
pc/yejeCDLyQH510QMXz+jl6w3PcVG9Suw+rVVlvs1fO/t0S+69+00eFX+5GFmbH9U4+G0ZZOts+
yHe0rwVhlc8X37rT7RsIHQ2xNl9TL7LHyri90/DTzXJvJ+VmquWbJ7xXG1x9HYF/Ajv/TYLoxOmX
FjunUpRWz3X1oOFGwsnqPzy3e1xniCQQP1hr95Ss3EgrIRBSv+HPC3gQ88+hw9KkTX9HJdd3K9M6
9DxiobMJqqlzYHw9ZX9DUbw2S2mDYKtx06vyy6tQHWmByLeCN0OoC9YMFDXkLeNWUr4MiXlUwj0Q
CvnYF+olzdNXElnOsbBBPm6+rvpx9pzyvu5eBgPge843tMQxsMxhmdbXpYU1lU0AAs5Im07pqXBS
uv+qlvQEdnrKoRlv1e9g4DOLmyPSkx2685TPxvg1pzNxEc1pKfTfPFaXQLf0H1f7oAO5zLNnhQPE
U4TG5o6DyF4/Ww0wQjq1BMap7APGmgJYG0uAK7xTQie4HFTYA/WHSvPkL6KK941hHNo0dsGxaPg0
0s0Kl5lU2Sag4DKavfqOMvoOdiFeI8WDGsKbZ/TYb0m1uiP+dQpR8d+gfYAR1NxhK7pH066/OkPz
bdl1tk9UN2yg1ZGjL7O11fNL0tVmZE6IaJTh7vxBnQthYAh3zbfE8cwwH7LnfNQEc/mTOhhxwm/d
mNHYT36IYegwGkS7GfjXdjY6D9ZdAz257QLYy/x1pr5745bdbiD4cHKGreyNcu83cRXliIPxLiY3
y4Q0D1klVWQye2+rJf2lpdqn6F5EWT/ZKSPZxIkSDtr7CLoKaJ/AXnchQTdRQBUgZ2Izulm7Q5vE
h5wlX0WsnBC5ShlSG7gN2taIEEG9USHwFK/rBR3VtGm8FjcDQHu4tPHPrAD4quWpyaYuVJ0n9qXI
d/Vi8gHPnIn5xuFsSpf6V9VnGfG9DOA8W2fpLP1bxeh2IK35GGeZEY1dtzOUj/mjaSJM5X9lkKdR
UndvhRgeFQgROVYHepSjOOk4OUyyCW4PpVtU5zYlmi8PvIe59G9sYHFcBPWUpmNcBFmKsB/qA1k/
6bL4GCKjWzg+SrhKskFIHqjsIUrIE+RJ7p5Wnb0RnHxAT3kh8Sxy3DbKdMWh6723tGpztI3WPjXn
YlM2xqGfi1dvNbLIUuiSKh5Uueg3F7TFJlCrdclY88Z3F3y+qpxHcwgOWTu/TjfkPRf7Rjvfi3tO
kj7fjf1ih+O0npHpn9F5/LS9P24SsveZzc5mrH9bPWMOPc/n1UKF1DuAZW07Hqze6T/VEG+9jt9h
bE2aS7rlo26RL075CjI8f/pT8svuYZ6yFEFOYxPpZokYU/L45VflE61Rd2hp5g3hAxbcmaPghZ1E
IzSy+Gw8MzuJVVJHnxy1Le8ywyB1rt33FUGXvVFHdptcSZxK98rJAGuhLdKua8PJXi4QwwqWUW4T
i4udSKrIrW4gqb3prWc/6U6d526kC4c95ENqb92CY8foXA76/GoVN3KjyDerY/0lDjOU1XiXz+nW
NZerMNxl23p6bzXZW2d1z2XRMtdz5A662Ax9i3xE6N1UzON+yJv0WlqJUW/60rH0BklYc5gC3uuw
SAcWxsr/FXhVj4ZkKCAe9bRDgBYc0ZO6Ty1j97abva6Ez5Xz0Vji+ojEvdqZWZbsdb9aP4rMtncS
BpcJwZO3HuomOdw65jlDyADJZ3h9ORsxgcs2qK1oWrzvc2+IU2oH8R+ndK1fhjMSSs6YcUPpVZw9
slHJJKKBni22T8ckKgnpReiGmvDqjhXr3FiyWQaztH4KNg3OjAy9GFND9xdz2G2fSCfrtq7LY2ML
6rKUkpAbbSce5m4sv5spbs5jk4mDwCe1LaimOU4Y9g7tqklJInwVqzvse0ikafkM2GHtYpJksrBp
a/dXZvpj5BSuSMJKTs3GTQ1/V8O879BKtN8OZ/1dY+S1E4rAjF9dlE5/zDVeTgQqqF8u2ubNVK5B
EVKXPJ9IlxjhaTwoEW+S9cHM6vgl16DNOPatw4DA59ucV72AoJPIGVpiqvxDRjISB1qAma+tmvmv
LlLxUMUlchcvPs3zMm0bNAb7MXNWLlDo7dAfF4byXuNXjwd7fmSyGIKoa1L7PhErWCArjHOai4yD
y2VO1oVrRa109UGTaPI2tUJ+Nhbfw5xVP5gOvJe1JiHWBHjUaDSSe21ZJAcUb35mKCI6M2M/9z2+
w9ZvzK1FCOVFBNO879rBZ9mi/Dvvab8bpAgOEyn+PL+NK150koOOxi3xD5I9c4FJCpxTrOgN31N4
2L1mgZ/+TCtyp9ydrWPnVNQdVETzO3YrLgSoiIsR00zWxZNGfyBJEAuw5gfs+3tybNLPksMdGZm7
MLoB03uH0feKx6L38qNsnP4cDMm8w9DrHLvJ0eEo1XyYMEAjinaa9zappk+31+/9zCvQAK+zVu3R
/1GkMSRu9mVYOUes6oMUzH4dkJ3BYQcIezp3CecRRnSmKO8PGrX8bCPTm/B6MT+Sb4M7k7iRMLfy
+NE1BgRZxqBOYz+2l9Z2i43P7s+vPV9zt3ZR+mhEqonfRb3r3LcWax014+FUobfTCLt4w6kkovNh
pDXNnQih6/v1i5D8ciNt3IrNKGeUBXn5RJlc/Ds3HevoJgz7/Md87mNZXVokaKzOuZe+Bpwkhw61
YB5qt82p9ELJHtpL77GGec79TFfjQouHjZiHkJlNSpciig8xhg200k+FuOg324T/PSRqQdAxxXeN
IhIL9Hh5x6qbXOPJw05XON6DrSd/m5JBvlWW7rc2TepIRLtScEjIlhEnKU4xfo0Hwys4wGen33Xd
nL/bga4fEYZWD17iJFFm58aDTZPlE7TveJd66/pRSC49Nx2cp1T6y94s5HK2x2B4CEjh/OCqsBmS
/RpJQ2MPUNeFrrlOy+yiRhzPIYkX9Te5f0yTjK93KmjrR8R4VLX0lvnaSqa61NTqLJduuRoeFCDf
a9r3UVCjVxxXoSL6WMzdmsV91Bj9eGZxyY7Y59yHwAVZN0uxbkhQgw9bDfOq6rQ8pDHyjNZw+q07
B/lhWPxhM+bt0CCMlepT8F5vuFWNbS89b5N4/Gjd6DgqxziOyHip3hc/Xs+VbKytJK0XeYB+UFP1
4tJ0sA/icWbcYb6ASZXw7ZX9sno98gMMnBtqjR2W5Cbhn0hW/StdiRELxiA7dw3xaWo27JOMB8pI
nBy+MfOZxUAtF3mNhRG0DNKzPMD5Do/4i4K3ZO6cu9hEFx3lzSIPK8G+sAmm70Z13niXrHCAUMh/
nn/jGkSEPSbJb6vKKmZ/WYm7VRbErdV1k9b7jPf3xUeTuTUmbd1EnLV5sGLpjadiSKaZeafW16pr
itcsLjEvLgjCHlpnqWc0pLe10OKFnOYWZECq9onIRNqHC/73cCkWf+sGaXf2Jsd5HtdZfaDxrt5M
2R7N3GfZE05I23t/4J40wgq1mROM9YY0CwhO8q7KTe+m7oPt9MMumMg99kUzRdrsbDj91hVoKOXO
HWI2woCIo2NZVDUWyxnhocHM4pjZ0oVjWo5kHtHIU6XWbfw34keZqhjiZ633aOdznnZtXEer+ync
fg0brTIaO8Swb6pp39ioqe2k+OrI+d6661iDnFG6M688ZdsBYk6fFJrlk5u52og4JVNMYyKoWQrA
dRWK32x+84IKEUWccHyDlSCUNydSgwd7YBfN2imjtcYNxIdfJs0nDvPyK5bAoNs8LrvDGCQNMqhM
x+yIU5AdUoz517IS607PXp891sZMFjEcHjqlzqNAdjsimuKxmer4aAcV55mBd51lIEuGLbuzxTc+
T/sJecJjmpv+FQUkw0NrDcNdjZ5yN3kMnGFaBOiIgMHzA8HgwZtL0PpWl5bcreDsbhgMLb5dpRTR
/XQCMQzbaduyiDexuR0Bes7Tis97xuGL9r2eUPla9kesC/O3TYbYngy9+mSvuWOi1otzEEp3qb4T
cr2PtEbGD5PK7TfBYPOAHCdB2sjPR8Ka+ce+ybkRpFLWa9+CO++Cds2upE26+ylFiBVVa36rzub5
Ihczat1E7GUt7WPdkmQZLsrpXtqyRKOL3CsPa5LXHshlEZSKuRDpVmqCd63NSzYrchfLOTHvB1VP
j8lSEXo23WImkwp9ItKczozmQGBasMwivbYioPnJKAdiALU4LjPHF0R00v7y8+E7GQlj5oIOQJ2X
fKumjXsnhBnJfLzFAz3G2AIOIjFWVAYra4hUdM0Mh2S24Ssk/X9A97FxX7jKO5MfVaKgSLLuru2k
eY6H3uAblaRC8Ew0aPZmm7RYkCOOu+9kUEDZjbQuljN311616rVJDCCnVEzraUV7gKRDZGIrC1Aw
f6g8iZ3EXh8mL/YA59LR3NVTs+47c2IMsJnL6g5Xer/isRgBlV9ZBuPz6I4wwK3dUamq1QvyZnma
y9aUACKW8wTs1pwsRcLFWNjzuQt6FiFt3/bAtF4iQvt5KiwwzRSFzkvS3BwAtciGq2os9z1P/H4v
irp57QLCCPZkNaSfdMQIcWkmx6suTlp5azTV+a+yW8hEDNpuk5YQWEjBs+A2hODHGLseyWiXDebe
AiCf34ahdR/YSCTVRFjirU28LmuxRYo27+gTa0iUR/H+QKjJ4IVWURdMgaLpfveNk/9pWx/1h1un
6TlTvX4zc+E/DWUClNyr+s+aq/pvZfZqx7gyvE4VSZHEDdm/x35AgYKDuXzpUYccZqvyjm0iAW5l
XohLTX7MQ18Ow31sN+LYOzmidtRoD43TWnft0CPzMm7MdWmoB0ApHigdmJ+Zn5v1vtSUpYem7ZDn
lozjKygaWmTswf02oW2R8o7G3rJOVrtEDOmRiAJ5LpiLXnksvvvaZXgAjNrHeaCfhQ70dUUrRZWr
LdRTxQmTbuRq8QTQglA/+QEshQHQuZE18/VIiQBN5VX9DenQ7qd6QePilJKspEHwyvTtEBhQ8VOF
4AyQH33sUzcAlklnKq86VcbWrgMUK3WN/Y3gonLr9XzlaTF4O864bm8HfrvJ7KXosVwkyRdNTma5
NbOm3ciR4i0XkKkh3P4P36vFBqf0jzeZ5UZrYTy6wbzea8MzdzI1zQ2l7sOlngx2LdvrNahK6TDP
oUhi4uke47gQj7mxXoMsuHZ5PD9X9KdsHeFqCqCVQVbezLu0SxpnfS0NJHDsIBNCy8ypOubvyUan
ZY6+OK70FBxEL+ONbHz13PkdWEPndZvST2rkN37/wdmCdsMlx9zI4SJT1qC7rLbXV+S1KtSeqz6K
tDO51gj4nKAMv8q8kdc67r8rDBihbtJ4p0Bg7pDCEUJstFZJFnAFFzWM1XiWuEIexhyX7oKmhcrz
+WR2/K5lQZtASK8Vgq9ezY9u7SOvK3sAQ/xUWVGyj+fVXcxCthJ6/Jg7N+kW3QznyvDUBJdQa+55
of6I2h1fOXzARtho92xiTGDmel6k32zo76hBC61vhP6lH2IGSyFTCqtDCjov2cHiCtq5a5YXYd1g
qxSEdP64Hrgjmg69m+MS7c2aThdS7MctHtIu1CSfnubOPJcendle775bducdhDVaO/TN8WM2tSin
2syO961FTFdECHV1T44Q8E4j7ktyov7g6v+kEzp9Cxpgsg6PplMZeu9UoH6sZS6am8C78MK9N8XQ
0x+fkHPQiBmqyuXLBipfgI/ozb5VJxibrPXfUHRR11CsXjTTr+GNw9Eymg59X32ZSrmBLhDPY99Z
57EAvmNbRk8Z39b9QT6oXi3vdQ79MvsmmlafP9uDY90Ubc1HPXR7r5vcl9mk+Y70mhA+f2VxJX4h
zTemV70mcffalqt/zO3FODJbnBaLeLlR3353bDtPSe4T9q/up5zcjKS8swixjOv67Lekk5nlcZbB
cz7XT/nUXdZ8JRezssqDH8RPydB5b9JaS8T7YxwlPiJb0WEHZ1bFEDDNxntQgYYOAt1YrZ8nt1Xh
6Ahj14n5ykICClA2e3di6i49t/qzgk6f1nyxitB0uxE9EmktFM9N/sTMhZdLzFmz722HlN0mH2u1
AzpbTrOwOoKDe/U+cfTt19RR0UoO/TtiHB0l6YqIOKhvyJSanjWvdBUVgwNpStod2HdfWEnYL/m1
X/xgArmPc7S3RIygJKyOunFgjenn+IATZ+8uMXK1FtZeEA0I+9m+N9g/97pcFKnWw4iA3TL/5mrm
jzAaAt8aZEUEAiLGkn1aPhVcdfesrWDDyMfqvXTj9X7kLNzPXnXiwhrfMcKsGGbQf6+FBvlnez+a
GNXejNZlwJ2CW9K4bbNYFAYoTWgOvGLU+Ew72ddcUmLs1VOCjn06kDWFTI2AfD6kBi5uquQ+9zG+
zYRN4DG50bmRTCYNGo0a95VMojXS41qcF6tf7tgo7a1aAFFr1mk6PNNp+BVAN34XTQqctmBt+DAW
p3kuY2uGYpJDZK2on0COb3Yap8ECsZaZw2uR1heDXI420k5P+VM6vZai7+5I6h4+XTH0QIIMF4iS
pe6/W6XnE4Kx9B3LcU8XiUcoWrBkzjGAm97Xhj1aKNxIJ0VOT0e8Kg2sVzSMN7gAJp/7ds3KcogM
hg1AGBK7X4DqxtehHvOV5btyrW2PsvtumaVoyIuZzfjUJpZoI0HJe7WD9q9z5qnVeSn9MT/5q2df
PH8q0AgU4iiWYoCEmpGS2VkL5FCve0bR+Jy6pnABK5PqFBuZKqMxEP6ljFnJsmox0SYXtv/mpB4b
ERxmwxtTp81bubrFbsQ/dhjbtn5Ct4g0edI4Q0yCFi7MifYRnFukoZU0GJyCxmAuS42lC3ZVOblb
wN5ma0+Yxu0yoMnY1b53MpR3LUsfPMtJk/y+Y3c9Z06b7WLyURyXDRgpvM0Faxh7Ny68v2ZXZI/U
j01Qwp3CQTbwAkajJQaeR7c837Sa0Eu6fcgVJyAc3bjLBGYNt8jMiBubvw8eErUAf1422SPxdTXE
c5q0Yut703KtnaF5JZwzORAr2YQEl+rd6jr0e8lYHeL0KTWbD6vO3p3WBbnwb32TjjG+VHJtDgYj
6y97bczH0iz0htlr/OhTYe51kYs7VffoQwujIadLBeXjqtPsZekH9UQ8x5eZAfJh218UABWhInZo
yIWIDJHlkGPV5KDlM9e8OJNk7D62duFRcliRp51YXvBnypzyiFsFHblrS0gJDjHRGuKv5EuMDCdP
3yp3XnacB9Yx6WwjKpLKSsPSWim+n6V7CfomRbIQjCdFaOSxV538UiLGvjA6zp0Bx3BqxrG+X6rW
P0ItJpSV119prF7K2GiqULEngsbyb7SFk4PwkcRTDFTsqJ7kILvzMS/KAMXiul5zMzWjwc9+LNX2
Z+GV5ZY1nXgkkt8xryb+FardeMb2NzwtsECXrCyAS+MVkfMAkxYS4hxgl/JarJJeHnwSL8/a1GYG
W56u3KfZrAGm1hX5vmnmLJQeBXCHlGbwrbP4zg/PPwoRpe23PqmJriObBDxKBDv2UDyn2UqaXSXt
0G9cbzeKNd1hB4aMKxXS4DaFPnJo7I0RCFfpfR1ofAPp4D4Z443zZKFb916VoSQuaM8Ky9YZEuqf
TBBCjDbOEaRLPla13zwOeTrcT0vZXPIptfA4BIgCbib8I5VdMBITSU0ZTUZ/KyNL3wfhEFLPJ5hD
jUzC3zZl9boCj70D2YGvUZ97l7BK0iyk2m0zIScqk0ph+x29u8wq9UM+kbKvukJFvnaGPzjLFB0h
PkJ/7IV349rExzIoYTDNjmM28PQzdvD63lrybNNqTfc40Z9jWPTcn5ZRQWyYTHLTSp+S3wZPVmov
mywo6XJRxXIRCovGpPz2zZu2LVqGKFb60Y3RuA+oGwyljEihhdo2g2fjN3dpfTKdgI+M+SQ+16vt
bYg9nvGrWF52Lsm3ObujXjaDlWEPDm6rcqL5qZY9n7q2r98BIJHUJDnMXcObApjzID2V7dloi9d1
tfQDTtOcNHij+i3Z7vZJs7a/4j71391MuN921d0GCkTVKNrmyJ8dualTWb52qnmdepxMLBIP/tK3
J6MavfvBWEF1kta+mDRH4e0c2vPSN2IPhY8QuRybRzgC/lZpzXLYeMgCjoDP8ZuXG/O+KAyF+QbF
Ftdzqx7QAaMflxbwqzPVw0PfesFnmqTeQZKji+If7MhiCctfrI7vCx2z517gP6ZDoGWF4d3vpjsz
MfGQ0qVTIqtH1v1toNkjsXe5BCN2tU1nJx7iCdAaZd4Yd1EszmkYmTN1P8HTTI4aQheC7ColMgNb
1NtRdPFXUc23s9XI5u8Guc/jwALvb6g9K3P8knm7rRfSEvz6R9PxFaXrch2NBVGMHE/8O9a5AI7b
xqk2EaIQXvtBK2u7j0WygpPaZvpc9BpTp0UHMUTzZa7BB1HtN843bUAoAEglWO87S+b3I3qxLcGE
7dZquyMG9VstJvMP3DrGrZrj34bnFz6ttrwwog//RZz7+I+civ9VD/+sMjdvgtZ//Ne3kveb5hRQ
3iANxrYMkrzMf0teacbS9JZ2DfaA4T0yTYRCCz0Dv8pltF89t8dXTuiS+dS1cUtPLsvC1sqxx4dW
31QHQWIlLcNKc6j3MLRRDbF+kqm0qqiB9UlMPR9GPOShYpC6LiX+FwMFbbb7n/+MfwvcxXTskb9h
uwSGOg6p9M6/xVbpypgzzld6X+I0iSbR1bSP5iYnJpL1YIc0hwAOBBbbhu3zzveHNAmHDj3i/6V0
Donyv3yc/8fv8e+polkmk7kxJndPtC359Smh7hklsPv/ry7Xy+2B9Ily/O+zYvbpZ/35r0kxt//7
P2TlkgZNoksNwyQqibamW0bcP2TlwvoPkxRcOmAhQgl5Iknpn7pyijKlB1pKWC7V1Aapb//Uldv/
wQtGmL+U6MENotb/n5KXsJL8b0+G45FXecuslB55zIi2/z3W1sGvU6YcgGCa6HaUYaMnbVwzyqWV
ideuNemJ60k7DNHd4MOEnMcZtwQtKAd2a3XDz9Fw6NbLl6hThvXbpPkPbDitqD+Ta8cxladuDcK5
tExrOs4a6zGuWmc89eK/+oCrfIDKJh4RQ14PrV3cohWIn6jbohjP8XgT62HsRY2EjiOIhkDx06wa
d+OxRJQ/niwShG+2tlxfBcfKU5q68PHQsT+mq1RyJxY9SHhP6mn2Abkq7wUGDuCmQHr6bKbcogcg
uR5X3rIuxj3xmaZitcWrH7oJNqvNLC2WU0ak8a/fGV67ZXgZjSN4cw+NHPPBbDz4W/ResO7FsRvs
dN8EUAwbWvfsvfJGkmnZHTQSwbLu+kPep3WCtbwko0TJIQN5SEa8nhnSrtAZY+enlrU40+HsUh5a
WosbWUGOhtAzVufV77liwrWXeJohDInGUSPaA6doZ2M7Dmn7sbpZ9WkQd1FGvt+6+yQWwRA6INXP
+HVX7qwySEW4pHbxauUy/2FTSZoN8S/QcYZfPXmeYhAzVsNGk2g4OHhnpL5gWvUS/wycuQIsyBWv
gq69m4PHR40XMArx3Jil5+zTpmXdM4K42wtXFszKcRC3W1fb+svO7ZiRpMm9F0PmM5hUdlNfxpCj
SPMac8Ss61VefAAYR/dkVT6ZO3ZPH7yd2N2Xriz0xivfi77Fqxa/l7WpPpQn0hGyQhuoIjPiLUbA
mCmsDY66sKKwGF1+HYy7WsjpGM/5tGwAK7mzs6IWD6bTrQL2/b+0LDxZZ0ZCokVCA1XrsVA2ZaHu
OPCrovXk05Ogy+hoB26p0NWEY0RrAWkK9jGkBHkF+Zc1Zll/TGzp/YxUZcE3O6b+clmIfnUMGLRS
AVZXGzDGuNgiHJvOCi/UV0UgOGKwmqRPA9QWqGNxsh8gBhzpPtGu20JWM/Ksyp7XzTL63bixu6T6
FtpLQVkXD9kVM+1cAGpM3qsX2+DSUBoIVGPssM3ZabR8p366vG9sgkFCLbnMoy6pB/RL8VC8KGYS
BIKgz2pPNhmToNN/WVODm40wsviXkSfEL/kaRPI/2TuT5bqRbMv+SlrNEeaAwx3AoAbvdmzFRmIn
TmCUSAJw9H3z9bWgiFcpkZFSKkdVZZWWA5nJFLgAHN6cs/fam8lUCYta18hXIVpDJQkFC73xxU1c
GgwKPVqqkeAcjSJpnpNgQPaR4LefqLNkYUO5v+u87RC2SNls3UevjUgtMEiDg9W1hxXIDxHtCi1Q
iziKJF00KAJ4DagXl+zRdBQMCENTJ1BHFJibTwsQJuQucYviMRxckaCV0Nhu3RSNCJSq5DkzaI83
jZvStG+6yuek2LjjHrcplbtxCK1Tm8y5V4KpwmFLV8F5Dj1p0k8JRb1Xz0vG17gWrUcXjKbjDqtQ
mIDV8u0HH5j7g+oBd2+b1PbvsGIMaj8KL3t0FWl0ukQrt1lG27wmdNc4fC9O8DTrrog3Xl7EtH49
N/igozB6kWjup4/wi3guyEVEtrWkoipUC7x6KCgIbLN4LVg+eyabvKlQ0Y4IWx8hT1jXFYFN812U
u/5DM2ewIJah0du8YL+G2BhNI4zkaJTbrgvi5CgLpik/LvJKNx/BPOgZG16Y1qcEkHknzBphgrvB
A3qtyhLOC8kS3r0XOj553l4vvIOVhf4ru0purug7hBpVt8gPdppYw5GfJsEX2xn94hAhaeA41Ywc
FaqAIk0TILUN4wpCEb9P0iWkv7ZZCi6GxZqeHquL1V35GEZA1aiFVkWkurmjZjfNxU6oFGxO2wy0
y9rJ0zeqnMJyO3R1dAnnZCTQB4Hmx8ICr4UwuiY2xtQWZaEly9zryhQAEhDwOA7goKX2N0a1hYey
kto1kqjM4XsZnRxxZNF0NwYRS7D1dZvS6abpeJGpEJ4w770877XfJgylvH5mMQDHldgqynlaJp2Z
cNdUdIeJZjko2517UEVMapuu8oDhlBCz9C6wVm6aIxNUmIQuG+/B8a2aWdJDavZhztMxppRQlyPF
gnLhcytzsyYQUYjZtXQu7+rQcqp9b0YnPUMeN9x7zoTELh5E5h9SG4IRdt3KfNVjEmHLBKoWVecD
iiT7DuKCoVNJyQpTYxbL5ZqgDwPUhgWm3mXJ0N1Th6UpnNN6HHGDBorirgccrOJgGg3nEfVnLA44
HB9NHq/kHrtyrqNunF8nP82brRvTkg83A+bKxwg0xTEYxKS/KGzLTh8mfpa8yWxrSRkVQsldoSYE
2yRFyZe6mtQGjYA+SvRkrvXiLVQKkK62O7618/y+APgGeqaw+xu8NkwqkiGRnNMg8KodPWq2/mHn
I4Qu7WV6DTPJT3cR48Y8bLRnm55tVnDit7TTt3YRUskHe/Sl5VQjsth6XGsZV03XeNVxbbLmU7gC
H8+tijgw+ix+8VAjhFjK7TxEpE7s7LDtx1fjLPPnQNbqOY8Q4R6NiIvOIyCBCBmKIEE56zah/f89
ncmfu25HsFv919vuT0/9c/KP/2qeviQ/7L6//bM/t99K/aH5H2+ATqWDzoSN+Z/bb+n+Ac563faS
F6Zt0Kf/e/ctHaygjkSrxsGTM9uamPUXptHWf7CP4yiHF5M9PRji3wiw1+vm//tjmQNeGPehhuxP
KLjvrCeA752V0M2jrLVdi+oVnXzU6lH+krgBiMai8VAMKiLiKRItYutYjkAHKrv5blnm3D4ZjIVs
Wug8e21ye/4URUEuDxRIkDH5jjly4nXOtNhg4D7Bm8jKG9XHlRuxChiKWBvHNDjciqjmG7BuMYwA
GPMF5vV8RrKC8ay5TwxRe06RWM8h5PuPXlXYh1FNBse6/VmCCNwuOe1RAtWIhI5rEuNOKHtFTzSM
9Oc5SvF1Jl720bdnquhIPNITygYzhdLgnN8N0oEQZxfLYuWo1wjGIzMV/Z5d3RfulQp1vpWgHrZV
KMdrJamuMvlHAIdkiN6wdYG7bYYgdlGydmjJ4qlLaTd3S25Oqjpf3LOQlUGepnTDEzYFjfmURLEz
HMmRZOodjZUUOWs6JUelbJ0PxqrSFd/sqQfRecl066i+KU6W0FDwTtr2JYx1Bv4uQ/Ab+/EEmcmp
s9spLhPghnYQy0+5iZgUjosCTNXXFEaIN2zyIe0z0l3beg7Q+oxhrmsCMRc3vBkWf47wqVUVzgyk
eENfD69jPBFTZDaO8Ctg/luV94QhveDgQ7Lu1EqR6s4Li5xgXyRhXzbWLm8avxIfsOIw5W4BiCXR
RWL1OEUoy3rsU+QucnRPy2Hr2AV9BOP7+D+WoW+SHVbMMNo6oMaeR6Q//GBG0IeM9bA5GenK6+3A
9sU/95eWFoqnhyHcW/ak70Pl4/1rtV9DF12miO3T6AdPPaVMe1OqlAQHdkDdOXQ1d/FJOCqangWf
ishhmFZCHj2Zdtv30sk+dC5Vx4/azQeGVi61+1mhkNurJaS+TB96CO6DIPVv/DotLwjdivuDiLv0
2tOTP3y0jVWoE9akpr2jXqvvQnbgz7EopHuJMrV6RI6F42LxWAAKIs+jbT0FwQheA/28j3kp3faV
hblD13ka37aYnHEP9X4H8Qxe3VcaXRSIU2EBCipRuH5t6xg4o1c5XXwWIiBGTls1ilIudbDgNBvT
5aGjHvShju02OoPFDQzVClB14OFJaP40sNAwfxTRCCjLHqhEVRjHFmIlgoP05ua6ynvnVqnZ4VSU
1PPnoh+49lD4MVIJNn0YjrBAsQXq7FMb8TGl6AmYXwip+IbDDypFxDfBrYkXx1ASnuOTppxHsRut
KgrxZI31tF+ielyehD+SR9bIhV4Z3aioOo1NWrfHbZ7E0xZZ1yqEirrq0idBtKYwS8rMTRFX7NXK
mbG4Ge3adi/ZQbDxFrP0npupIB7VyoY52jmUOm/6zETdCWo4vWyRQKJ8BMKSQApPNW0j27ESDNtB
gAkOwTSKXVvHT2wL3ePSHuNLzvODiwOWc17YSwN6pghcq92OtsNLCe2xPYvgy6I98BL3ZdGVvKqc
yTkN1Eg/t4xq8wplT/SHMSuzZYMcBgOut8Qi2cUWebOntP6q3RyJRu+m1suPc9HjrZ3LqLjzrdl5
WBaNz7Fb/PIeLr36TIW5E+xkdRKhbZlX25Bi7WeorHXeimNfB9MmiuK9nLQEiUZkNE0DHN1nqaxo
5kbYb5deB/fk6WA2HQO+oZU8l5+UHi6ag1/bKExz6DoZDakAVTCmooV8sckdClqSeZfoDVJ2KHUz
lV156Nyh3BVDB40KBmwZeSdOHZRogYB5ZdBfwRITwjwUkAJLznQjDLhdYuUqPHRDE0O2CXMxWDTq
ZruhIejrpRm3lhAUJKqSQJeE6QMoACktUTs+5nUEe9KpJdyq3hGthaUkN2WFyBnF8Qx29QphjUwh
6QElqweVbsaaZ9rykYyLq5EuoVGzUWUXgtFRN05bVsBGLOoRKQ8Xt6UEzEkTwHNbBKluNIHzlDgM
0hNDAoDZOiyLNiS4YnLEPult/rv7OBoER7qZMsGGaaePd47KPeByGR246ch36V2B9Wn60MMBE0VT
3+/72JPjWa7isKYgAttwSq8sF5Y/3TQEkvXetLb1VcWSon8zRlN97hpeqFUU9qMayzn9NHtWgd7I
7+dgh1q8+JTUAWYDRNCCE1muKNsIsMbNtfHLqCdZ1PXGY6OCZT5WCPhfM1W0N9YUUP+l9wKsjCeS
v8R5TN8vtFHCb+0lq+dtKSfnsSKBY7mxRsS420h7KR4zy0nVUd66oXfppDKpziKX3u3W4Arx+Sxi
MqJ9IJgxrwBlhd76Vut0gBr58fgJSd7Ruzb3B/Uw5Kqiq4yPcOkucWtg+YDXKSiPmxwUqmdnONm3
Y10sEkIn07F04k6fyGXWOVmvfXQyY9caz8e8F2pv4+JQIJmKJHMvjK4n52oRRS63U9bgZqyp8+hr
Cj+23EFcch4jDk50/eylwqDc+Ka9GHWQHvvj7F923FFwR2Gl9JlU3EFdZBlH+1MOtqxQKbaNgW64
a4viskvtceaIINSlKLwUJ2Xf5R2qI/oOXxFZReXWz/vxc1Zb2L1yyjkXarDmT6oKQzjOLtMmKvyY
o6frmByou+30zqOdNHG1Tjpu+Vh6ffKQ2WjmtlWRkvYA2GvRJ7kV1cl1UMXFJ3smQOfOMpM3i601
pJlzyswRuPus1mNHbQPe4CvWBKe5K32OBPvS5EO8a/0Ob/6G0d+GZ03mueLIVDhZDn6bIivtQlT2
OS4Vt02QCpIWK08jV5ivVTZoiM1DtODuZSzOV0M+xdEjEVnZ6uFQeHGN5oeCMFrfaVaoCi6iksnJ
LMFc3EA+BMNJ3VJ1+YG9YQiQg+bvgc6JHZ73uPKWj+SxRfZNMsfC7Je6DDyknkHtPBZO3LdX+ayK
q66avEeTuaLeT23qyKO+Sxgqhe1UzV6NbkX7UgKw47Et40T11kb5/NjDw5bMDpg/Dohu+uE4bih2
UhfyLKxeIppRjRuZPYSMbfEhXznKRzJA3HnS+SuIx9cVSwFHQwOTMhs6blHWVq8h9VFmAhOgbCjh
JGYd2HfFH2zYXfcFZtRLx7byG7/0Z1LVQluqfVeP6E9bhKp0CbEYXIuS/XAbQ7jbap90QAq3rqx3
M7E79yLoKpC7cd9DXUZjSnNygS17ScBnx0nWVnQle/Aex0syW+3pHGQGFNQ0wWPMRH8a0tJ7Cqu2
oMKkav+xjsJ+3OUMGuCgQwu0TYSeC+MwJSiL7Wz2qrsqOg57i6KB6d32FezddFv1g300hJggjjMn
JwCVT3U+yLlliCYeU6fmFk4iasD7IUzENbHx/WVj2e2zFycjnj2B2nW77h0RuyCoZtRLJH5l4TJe
LHjNENCQwTFFlAli2TYYBXGVVrFEHuf5MMKjKgL3bIkRHecbtKDxc55S1z+oLA1JsHZjxUqb0zw4
qQepIY+l5qzsBircgEtGKjlLidtrTMX0hKkcq6JERJpsOvaL8cZuMVKyrw4b79zXJQQl2MtQ1ttG
4epGjMfSQEP7il168JQjuz6YqVvZTBIo22Z2EDdupXFR/bPLHW7iZfT6Y7Qg8xWFXCaeOXLNscOg
Y/Bj9A32XtdMX1JhgvIkHxRTX2tZsj4Epe2VG6FQp512U2/nON48isn1xMS++e70evW+6cmJ84fT
oEe43Ld0TKYruD3+m9Ng2bDK10VVbKcpY3pPFxV9MkUI4j2jiBPnulDbgZ3qlUy68nhhYR9/8Qve
tAkdfgEhj2vqMrgfyFXr33+Xw8FiWS9QNdGwY4i4aFfUSdjO7evP7/PHsBoImetIsh1O2DZ8EyI/
frxK6tqTo+wF/R22IlBdbJleJzXyzDn88G46smamXdt0y/Bng5KEl+il/JsnbK+P8J9tZS7NI5Yk
5Hi2JhqDPNQfL71k6zFotCjQTUtF3kbdotzodRKc430oMWShjxs24YLnat3FMaHY6IUXBLzavaFh
F1d/Fm/+5S96/8Rdbz36w3TSvqedNzENnaH8l7lI85dZugcsgea4COfo+udP/O+uQh6FWB+2oAzx
5iqpHZeDF3N6AA1HFgKYKbY4YfGLJvOPrcT14SrXJvyMsglxjZ5483DV5HNsNH5BVYJzOxM4+C1O
LfV8a+YoKn/xLt/fk+dhD+DxUaOBTfXmalCygE2F4A/xWTB0ZuVOexFWw6+kCOto/HHI+MJ1XE/7
ypZavs0tHSpBzEXNVxmGyAYPJXF0FVpCbL4w9ot9SuMyPPn56/qR9rU+SLxjNI0J5dFYYPWbz5C+
ZMDSSvnZ10X72iRaXqk4Hs6I4tA3Yhnzryw3uLAsxukvxuO7d8itEmficbOKCDv7zbdJhGoVYN+k
joB4n5l6UhalojaHxEBWnfP48xt9q49YpwJSVFyeqhsAZno7MJ0KGGRCmuU2GSTLTofYtgOiNM+3
asjZZnF97zpUsYJpgZHuSDVeeJHA0nj4+Q9595L5HVDaADMGyDRIC/5xXpiBhDrSQhIM7mXdkxQL
Rwiblk2EZwa37obG7i9H1t/Mg5p5Xjr2OiG9S8RNQpkvqT8yGXUKjm3p4WfaJiaA5YxudoiOgshf
VWgpwRf5xc9v+N17VkLi5FEkhrG/eTfv2KZZz8BxjpXRC8+EgqLFodBvX6PY5QjzWxejvkrUCJtW
cA4A7Ah3/PHptsprRjNXEfW88TnkFE+bt3/OHD394kJvXqN0lLIFn46N05v7Ct5caG51LyYcuNuM
g/BZj26VVBBff85aHP+NTwnyFxd8MwmtF2SVZGalssyjfHvBKjBgXOB+bsvOo/Bq1LDLfj19v7st
jTmZ5XKtOwv0Gm+mOkVIYlzRMN52aV7taZ3Zu8VtY29bIqA71mL6zRWaF8YF18vxVXhrwt+PL0zn
0VAOYQWjKpIO2RdTej8x11GaUbsew9omxkyY/GLz8WZIrqNEATmkygXTzpXum0UqnhOaR43BtMRn
Qdc6mnFF4e80Dibl3x6QmkxhjhdcMHCDtS7/3T5nFCMIJQ4BUAgqs/s2IjO2p7tgHZs/v9SarPb9
+rHeFvplFne6id667/nxWlmolWmlJtdTckc2vUefgufYDR8MbUlzCiI0upZlG14gr2UOtNWC2tKf
8iU8GtxMZx8gLGTj/uc/6/3Ddl1Hu4rRBJpSvxWEFd3gV6YlJcBZONaFooEL7sOkgI6X/vZ7dXmb
rGUuN08T+80DSBacygUCS3Bfw63Xj7dD3t8K/vz7d8TmlbWL+FUb7dSPz9kkxsXTTcm8g/zD0RO5
s2uAvwRdk/0HD8+nDeQJyUhlEP14qaRHPAyliUZgm8/bOFlAJbL92Cbrn35+V2/WCEYP3E1aUEzU
gWOzVvx4KQosWdo4MDvY65hjqs18dtPQLyfwJc0x/Y3og7KK4evPr/rmJPLtqvAvV6ApA8R7t+cp
Uis0sl1l0TFAHEyOwwWtV7z8bcc4jePxfkma/iTzaeeQZ5X/Yr/6N6MTlZvjs0GXAfP5m3fJYXn0
a2vFz01D5Vx5InMey2zdG+SaXvQvPtH3V+NWhVqFdijg3Lennhw0YR94NcKhZsYWaVH41t3tvzEX
vL8QrT4STOEQkGylV1Xf99OObfCkDDHC4xSk/vol0Dj7j74Erfm4v22KfZJp3zy9riI5Wa9qeGBB
Ky7Kne/qqScqdv3TzwfK39wRu2MC7Rgr3NfbgTISoRFJu+LRteZ0vaNcJKf/ybe9ZqCzMcYsyYzt
vXlwmVKcEWv6pD5sjzPqrc+AGYszE3fPP7+fd+u5RgHJPpC9N6clTkM/viEVW0ljOsodxrUN6SLj
sPv13fzNRTyMWNpmr+2/v0jn5XNSGh9YkiyKT66K21e+KPfw27fir6f4NdGd7ujbTQO+mppO0BRu
0kFG16wvMAq6/lcny/cDwFufF6nE7Cf54/r3362k7G8TDMhdiHUSEfTO5d5gI7movhBmtezgf35T
f3s5d922euwj1Tc163eXC+e2CMmWXi83zrcZCoyTeqZUgRB02v/+pWA3r7ptSnbvPlZZL7NNa4Co
jhyA1C4LkvJMpByfkTYCQvv5xd4NCYoAaHBBTCN3f3/iQ4cTzBS9ATWGwj1YVEj2Imbw/eZV2My5
iCE4LTMelPtmW4fOphlcLoO+j+HWUnHdVbP/2w+Oq/DQqP6tyzFr1o9Doq/MYOkmDYHCiX4Es+Rj
ZhFY2T9yEHDrXxQd3u2NuRoiDiYh9uFsHd98sVMvW19HdUg/I03uJL7VrSTE8uNsE3sZGh19+P1n
SBYsehJWCvZ1b64njPERY8kAwiglZUs7w24KfHP821fhviS34/Br3+2ZiMUTpUHkSLCsFc5ngtCa
6MgPpxpy/e9eyWemAwODpMXlzL9uBb77ouZuadC3jnxReQ03n94pKmXj50Hziwupd1sZhsS6Mwv+
TDF/Oy7aaBwLwgzXaY+5ewjS6UMShs6XHDXCedVKYJbjWJWXuPZKGoKuhKYUzQZ9RyNWMEycGg02
g70q5lphnYk578/RN2A8s7s82dseEYs9RrpHBc3EwuWQtReenS93cQBe7YjC53yrIXZXZ3XY04jy
arNGVXpuck1Lm7of9G0O/zEBSdFJ2tJpOKZ/CaNvlOY0D1X0uVUIHQ/Oevi5ncYmvKCm3soNzRuy
y3DAt7dQvv3oou3yEOwgLNKrOnJ8gg4QNJwHE1YzlrAIGLeLCYe6MlrNF+h8aFKZy0dnFzV6Ol4i
EjEuuqS1H41nsd3xvZ6y6G+/d8oOnJSpoLGwvv1uWpKwJtOjWe8j9rBomAsaT78cx++/Tv/bWkp3
kXIr2e0/jq6QxwFqn+XB9UvKSTKbQpx8PXvI0Qov7LlaflE6ezuRSmFz0EJUBR+cs8Db2nJJkiwl
ImUhG0nb1wk25xFIwugX8fB/cxUmUqqcVMiolr8tIxvfShaF3GPTTJKteMI2a1FW/unnr+jtYse9
BGjMqAAyEVCSezNdh+R7QhgQyCeLviQDo0IP3GYhJ4Bc//Kg8Te3xAmND5QDBxvht9uF1FR9gnza
2vQjRn3ghdM+WvnV327pt/Inbsqc/79NiP4hpf3fy3I/eikvnvKX9u1/6v/AdApC0r9797un7ukf
L0WHzHG9gf/5P476+Y2D6Ns/+FPDCE/0D/QVbA/YLrKTYzPy3yJGvBN/rCsRmwdKUeyRFdP3X+Ht
ZE27a8HoT6Eiw4i/+m8VI+4ijuJC0IlX6wbH/x0Z45+7/H+WyL8dnDib+lKjKlorN2vX5bs1hOOO
r9NiiLcxoH+QTJR6AVvDeaugeGgkuEVklsdhsd3bpcLouSl8HDRbtdSYM8apGz6NwF3rzWynEiu3
n1wJp6GHiIbXupnTRT4zjwTODhvxaU2N/+MISwd2jTWNQPCsejqTlV2AspZD9LEM+ZZoCizpdd93
6hzCiQdjFTwaeuekITptKcoR6kVFnp/nzjhcshRkAuL4SHwaIxFU0MBN9NCKvrtI4iSRO/If7e4g
uog78sK0feDQHI47t5DIRJxJeE8NAp/ruiIqlmlfpi9RS5zLpikjSSLplDb93owd2MqmbZ8I0p4y
oM1U2fDft757hKbEO6sdlphd7lgdIYtZDgancbkYcorSt3d6tKPPXRv1H1bfIjQDP1jprkze8PYQ
GR3peGxPc+Fb/S7PBwt0FfKfQ+uR57tBEFRgKGYZWTZ5H1ClLNapeH0vuTqp4OFBzdUe+A/KvwTB
qcn7bCvA49ANCKXehW0axASWFYqYDW+gvgKeBKN1lCCix43RtPER+bfBcYUwRZ3IURF1MYQfLeNG
YC9a2fsk1nVwEvIY3HXNlu6Dy++LdmPn0SbGXQ/RpqHtvdEi9k+QtYbshYEaIktjAzSzH4gds+UZ
kiIA5Sz4opl6qalp1X2xJzV1yL/tajh2RK4+qS7Bwu0jQrsZU2i5G9slnLmKMC5hYzP+1unVaVKk
y34cE5whJZ6yDwPufwV4amQcT5Znv/qWJCcknD3srn1tty1POwvheQCwgiyROS4Ui5VyssPfBR2/
BAdwaXp3fqb4XL4MixavU7mIS93MCy7c4huxR4R0ptF2AItGmUpUh4POn1dWz8mXGI0ICQGIyJcN
6/PwOFCffPRg8lEU7VVUQ/t24f9qDXJ6UeOHRUxWsidVrbG2o2/8DngBwXPUGSCx6RHvAXaq5GC7
KYCHmjPVqeq6LIBwFHoL8YWx4+7zOgc9p52yar4g38oukE9m/X6JvfakT9DbgjclnHKPgwmgtoee
gJwK3TvLzmnVmW1kHu6jqqpuXJFLH71b3EGndTRkmikZCnCWEWkAGHTMcA3rBHUum5Fg3uoCaByS
pMX/girEhirqogaEgGiX+mKynB5gkllG9BR1ibYw6rPnzvbbBkCYF59XOpPo+cU0iSNbV3OCggq3
2raCXkpywVBWr7jo45fUycKHpC2XJ6vk1aOjJpGwyHrBuxNu9RmpP9WLElGTtVurwhbsfgXZGutx
kiOwi6cb30ECi07BGS6IIUOhEC12/4gMWj6NqTtbO5i4GJbysUgvCyI9n7yebSSmQT949trIwoBS
hu1NsuQeSa5Mf/E+pprxqahz+5oxhiBCO1WltktHGss+bM1QQ+OCnYSpUSd3PgiRYtvlDNxNUwuH
9FIvzqN9UTpVfwYoLbBPe1GN08XgJpO36UbPT7ZEc/XdKRFzPA63bmoyX1HDxGj2LEIArYy0gBvS
xlPwFF1VUyoHdGmY5HBjpitg3RrPRg4h6YWq2sTbN3GLZHLoUg8A8xhH7qWNQOyLZTxHbMIsDv2j
DHwJeTQJpr6dgoU1QYQkhuy4lpVIzwHolMVu1pW66jMcmdfl0opli2AvCXfhrF3vo2tbsXPaxHMp
Tq06mcJT9KIK+8iSaMAOG3eoZ43/JEc4iQKTIKJ9O/cCWvaomx3eTctCL+iNYhvz1FFExbLoLxzY
TM0djKcue0mzFKNS4GooOZr3CqGh9oGVplGPRAk3v3vvx7l/1TIWUafj3OHLnBz7S6RK60vOdw/z
nMRjgkYkGpodncvuZuTZLLvMrYvgYOrWmzi/41nZkboZXyiRjqcULZaHxBBEi1iJsPUF8LR9FPoD
mRFmxu6zHcey+gplYfmqgP5elnVqHquaFAW8rPZ9yAf9FZkjYs2RFik5d3qGEobQ2HteyWK3UkUl
nKZkAGchi7A3m34IcbJUHJxIrG9DH0FO6vr3cpiC8kw3lgfJFPH+tIeJRmyGXxOg5NRMOT0OGQl0
EeksDwCT4M5gsLSBZghSED1Xm/PES/pPxFW78/HYVuquHMdsRHXYz7dOlTH20L1FwJTqCBGo5NSH
CAtvmXPAEZQvuxJpO1rRBgXyKW4aKIbsZtP4YBPihsg0nuBn9eTS3Ak9uXJrcQ4ntwGXLGrOxbcr
dqjS3GJqaGECeDDlEf0ECC6NZ7iqCcL0fAly7of5WENPRRy3RWHhPDq9S15QyYQysPyn2XAweaAe
dUQOokeiBbHPma6ag4XQ+HNRltMdFkbVk4Es9BcUZ92NxGTCCupOWY78vw1Yxaeu/eqVVnAydEH7
7CdzegUAivS90R2cYtcgRcvJKVHZ9VwkppyOWG2DQpxhuQvvehMi72xB6fQr8St4Tct8fh1EFLza
biWYnXL3IpELR8U8bdpLRfbFcRXO5QdA6d1D4ZPlspPEwNwkrarTzTIbUWMysqHl003zjn1rkGqL
9Lc5zzq5+u6SQnZ7TxROD68v645DDI7EAZBCIrexP1sFsbVSPGtKa4Alqtgtj2flgT0DrJidQLmC
ri2N49z4sndvipIokIMzm5K8Jwh1iB6jij3XZPybjpKjJvAkbcBpVIVFMOmYiwcBD+4hENi39hFl
InzerZSk90m1XNgqAODR9n17kmgK1xvYSeaid6NsuMjJsrZ3igCcW1YUgRqYlKQ7z6udEbNfGx7i
VpOgMlmic3dzDCdtL71+xhODIp1Aq6LRt50sRHu0sHN6IFA+m3ZSxunNYkR1Rbwz1cpBWAI2OeKH
cyb1+KkL3OE5JwgU1JU7f8mgvj/6C+X7jdetr04mUE8x2PCqt3zzHt7gqkINrnXYXRGOjp2AAAGo
aCRxJJvRm4XYhlaa3oymD9Md5TOMMr1ZzooIJNNByTEITiuvI2yoGcPOPmmTsKJOYCL7rs4BnUTB
DN+irLLp2XZs0BiSteMMTvAYAx0BG0PLtkefRuXSO+l6Aw2Sfph9Oi6LyXYgH/TpUoCv2faJlGSm
xC3AGMZwyqLpDEJSDqjCI18OzI2Lw/ZgEYoE9aia0NhH5WQ/sEfIV6A4m8QdOJr2HiWwBVIw7AmN
rHA8epu2C3L8eElimeMgJFVla7mgiTE1LcHHuVgoYqEXGG9cU2O7kwFqSisvYPeVaErvC2seX3zP
kPdSpGyd6OUh8tumpZWcpW4eX/d1iz6UcpJ3QzAK0cus8VhewCeiGxQVYVgB2TWrcX7iX/vooIGi
24nEArpy2XrrQRaWJ4+NJYn3KPuxOLXGtI6xuszqJK21e2sGUzHBNjP/gVK14eUgQWNCEQ2piw2z
HTkIWkeZbgNii/4qyf3WIfnfOwFfDi9N1zcv//jwVLX/OPTF81MHCu3/ggOxpir8r519uzInEfTr
0/dMjfVf/HUg5tRLgUdgnLc1OpZA/HAgdmmuCB+rLtIa4VKF/OtAbOMFRGjkk2W41m4hsf/zQKz+
cChXs+pqavCCZvXvHIjlWpj57jzMJIUMJdBgt7VPG85eK6HfnYdtMdKZSuCpO6vdaTG+QPruOqtv
OyOcPu9ltzAlxrhZXBjIAWS0DB8Bcc67OgUmuhk74b+khTl1ocTX2yyormzsDkd9qzVYa3JlX53S
EpjG02qqNhzXGn/nBKNGtu+1Z4m2CBIiM809b/yRuDY8QvdVyWFgH7tDfqd727ll+9kf9WW6nAbs
tc5CqMaEAlUNcPmaljRUguWiAoTfH36/BPT/+uim5vmz4X02N9G8vA0j/faP/hzhvvjDgVrgkUYq
6AL4a0v6T9uqDv5AErCKZGhB+CSM/rPg4wKUQUTKmsHo/+uv/ir4yICKD+oTqj40aR00RL81vqlx
/jDCVzzTKlGkUYVCgCLSN2PrdyOcbUJaVdqNseA3QN+9BDIBKHgsrL0DKh6YCkdKcvMupjX7A57r
eAI9Qe1NWVvH41xUZ2NDWgj8E+syi8CV22H6Scf20qwwrHoPi8k+6TKHrJEB9MsHswaQ1NNC7YgQ
tnCnisx9Gb5llSAUtA49bP2b9FuWydTG5Jrka8RJPsm72l9Zf+UafsJBnhyUViWc1tjtuQ/RGpRi
14Q8GlgaMPa/JalgCgkvi9xGZ67RxW0GGg452SvCbv1Dn2UX3rdMFpJ2nPsK1cmLvUa2kKRTHIST
k1Y1BdMJe3eyXfQ3zwTQxOscs9EmWNPhG77Q+5h4Z5Kwhf/g6/F1+JYakwwZuU7ozUD6fcuV6XsR
3yivyE5JuhbAOsb6K6pQcrY92J9yii/nGJxs4EKU3EVLcex23ZekAbsRERa7YwCyJ5AmOXglZ8BW
Gw6O5lxIyik+mPM4yQfYlvq+s7A05pe+D1miVln/aGWBtTNEbrB4cqLox+ixtVJ1kayJTcf0KF5o
/IttbeyPMwWKyjMPVUfOskVkGSlenGdjtslRT9ShU3iQ4Hy9/18kndlu48oVRb+IAOfhVRw0y5I8
+4XottucZxaL5Ndn6SZAgCBBkm5ZJqvO2XuttcbVTL8fnZvT/8WT4xNm3XTkLigZNeUnxbkHqcFV
tm6ana3W6Ol/NsBtq2NvN+MzhZ7lzRzFvvCssIZvFifrzq4MPkUZmurCVKTQfNXNDqmdmIe6Tii0
jtgcEFMVIsaM3X1peY45qtiy/FBOLH8S+CoSlXuz4m1z/zUwezOjvwkqaTtyoH8EhaSHo3BjD561
UavKfPSiWZlUyw4uA3of9S21bHQxncLXkIi+u8PIG9opJf+cPsbeBBrB2ZYmEdjKQQklFze6sM66
UH/I9e+WNxlFvdhbmOmrm2y6KZymgAIb21wfxN7zqOiaUF1MGjW0T3vuo9T0Qig7fCFMFF3b2Krc
F2xeWbhOaK5ts7ivelpBgZ34wDqZf5cpxEZLwstRu1w5er0uIlxdTrKJ+8w4Euy5EzGmfbYYbkiY
jXuRMkImKiCwhLVhnWVvPttSXz4MCxD2LOc9RsSNtTRDFFt2t7fibLy4Or9i61Bxq0mM6n207nR4
463Tj/k2KW3vmcERzDvXcpagcrP+2vKfhG0hu71hFkCLlcql0qlM/StEaaC/ogpMta59rdLKaLRb
cehzTft14inZ52rsk8ISu4Yu9JOaqlBCwYT7dLOY0wECvbVq1x50s1l9V3rGH8XJ60Bp5yO3+RPj
v3pXDNVdkvD34f8t+3jo7LOHVS2yIJA+Vka+M/dnqyk97pSj+kp9mYlk1Q1/cBqi+bL8skAIxkA8
0MFtrMK79Ooy7qwJ1nQcB52XXIBdEsLJ6yZ0i9bbzOVTWVe/g8L53KBpwbcfrvTE1C5RJRn5GSpS
F/DIWfb8Seez9Jr3bCwDEHI5cObuE+EV1q8ecpbMnjXBB5kgzsyRIJf1fEgXd1+LOizL0+rEt1nm
l4cFaRAPYWr6Bv+SW3cl48uiEVXL069sTjjSpi6Xy7J9y/ANGHZ5GO36n5J2FpPXzC7OoNGZOC7d
NmNk5MPw4U+tftqsSI8Y6fI7YkpzksyVE2dUsHvl1DeUc1zl2mnyav2IEXkIRtMNIYpvkfYYQaVC
I+S3lW98RZYtqc7jSitNyQIKz8zX7bTakoAIpAt9VV2RZVJg3VWUJRnZPaBUc7pT1RdlHLKdBhuS
p0F2MPr1o1WVLqjHQmz/G2kOC1X+TLzbdbFdHMzutunih4Ay4JYo/RSzyI7AyR8T8eGT0vMnwBls
hzxbgtJKLrlLvcZYULjgHhh2UiZ3o1qWnTB7CrxOcmwK1JZpTxuTsM8LiuH3Ki/ak2P1t1n9oNfB
AzEW22FktKS6AKpVZwu54IGRPis59SScWXXl2U/5xPCvKMD8miwAFv5PILaL/ALhYDxUHb9CXvGl
lxJ+iNWFfQv0CK/e+LXoELDZHP0a5WJ8zQqXRhXUst1Zha8OXLI1Rhp5YX25VRq6SoxOU9TqR2sf
e3PA14U3mC9w2t4tbSu9+mCPv4M3D2/8dvAgzOzlMjt6E/S5rLdFPuydwUq21iC3CWAv3m3dhV3Q
lZlD8BhmvDae8ep4RQ6ohquhboHizyfDwVEuj7Aolg3DnvdUKkdMw2FsGhRYkQYHTHoeWplWRkPb
6T5tM+u16mfzatCJvq69tnVNFg6xEuMrGpdILnj6+mL8YBNUMBSkL7ZNY2c/2Tan23J8/PDOSewU
fuPJBfXOKk2oCD2Tn2LAledou6xIx23J+KjIai9I0XVtLBWXgoa/A6mis3Xb9h2AsjzVeXk3HiaW
fjGOtj6M22Fp/hZt9yU8QBWU3FHJPNR2abFGadJfahSSTImeFgU6O2OEJRqRJuT4ivzG0mCyu3uD
Qj6kvSUNwSmY/H+5+PFEuRnjCvp1oSGHA1QEIocGdd69tgTRtGTk5jp0zrlpHf3Z7hmmNahW/bQv
RQD7Sj1pPG19G1ir8nBMJWpXw+1GRZuMYx4MsV3vVng7bx25JuTOImRmTt5B4lqAfKpX3L1XfQnb
iVtuizvQkCb7XzcL0TCbQcvY8qmwE+5tMqpbmHvAGsgKDw2NqWKlql9tdUWxw1Ja0Zra7LkeMCBK
hBu706iyTeYCHjbegoGIioT121ysQ2CO6ntriTzQ9G7LlmtTLHhkZps3k+62F/wcLzG4VgDALYKz
iY+QFY5vmJbr01hPAhUrTzjZHo/wGVfXGo+7Go7bSBrbt9XxBtMUYQm4QN7iZWAWvbtx6zKi6luG
jfaEfLAIRc75wfFA8hZZ7BMmwtfeeZslXguG0+ozkPqTbTHUUDTtoicw1rW6806AFDhmFeo79j72
mbMzb3pNLXfUSAHocx45JzanJuFcgMrRwvZ2pHeSvSM5LEhBsRUo4EtM7MSvZPU1cdrfD8pkwQtJ
72Wqh84qzGMClRWznzMym00Tdd+mUNNIPnhBDTbmHZIA2sqmf+N3BrCSEUxVib6XrsU/mrVoz6Gv
7Cwzx+K3CL5ymf5XOE1zX9PuNmh8bGDQnHDghAWkEphrxcMXEY6rPHMglVjexAD9NtuYhb2tk/QX
BAkLiwqv7TzVZ2C6+7WuoZzDCKPO+t+xp/TVUVkitUI1qgHniGQ97yHd/bMpY9O493b6Kr6qUXeP
sRX34cx9AerznP6RNOwAQ4O2r8uGLa0OKmvHVorpSquuX4MOUw54abzNEmM8ZqO6nBRAOByK+Vqt
bq29engbDPBW286C0LBqbC3AKmd+3qszXxHas89qH7PvgDK9PHVT/2l1FQXRtig1IG2Ax6wMTo5r
Fu2VTtK8y+11ywFsP2rds+Msp4w6L5yWvHuuMnMKH+3GH9jSEN8aqz4phbf6U8Lyo5iTJiStgWSi
HNadtWgrU9VO/zeyAmiBZ/bDAe76YZm038E1voGai6Brk+NQFkEcd19W1sRXZnxtaDWDs608o9mV
1q8heWukpnFlZfE+Jqrrg9Uyd5DZ3qrH3QR1HWWhAdgDH/YUMXH4mw7Vzkvm9cwhcetwpnZykPXJ
kolNXNjI7FUtHCwm1F2JIZzIwARJ/4L2gMdNZfxLe6AE9TjsMDT2e3bL5lUROKDK6+QZpN+AMIZI
c/NbzoLR1zGqSWu5u1jdH2VlxF0q/2y/XPWPh0rKdMQPfHftWgqLBm0Byigf/lL4vw+JcdE6VCDs
Xecr+3q0CzYjVYZwYFmcmkMHWD6fZg1LZzZxM/YQSx4AVMNbdMX6lNTTGmpjkh6txGOy53C2bx3k
LxDR1YuQWtTJ7jf2EF5q9blaM8rNaRuCKOKkxvs8ESvr/D4ForIkDKZLnFxSxPLDgDLssyScXrg3
QounC+1zkRW/Gc75l5iK6B1XuvyhoY4z2XPlRW9VHWCEZpd/2WjrpzQ2RBvWUKVDqKaCk9fUfqQL
ZsM81o3vzJr6I7tMmIIQnQL6vTc25foebWTU9KUXJY9tjtH+0nXfDKY5bAqLHwF7zbcUJM22wBjH
U6P9NDWGugiJ8eOCkAY3CM8+BziCgo+gUpmveyNxtwuUt43G1SSoWJr6dZtH41Jg8hD6dCIEtBdT
nuPPS8SFNUQbERdtg6SbiVLy9GS1hGE6G77paAOGYVZP0H3dCIyIkDle1wwcNK5K9CpikOp5nbRL
2cAaKOSwpbjM+hmZFekKiEPewNHEm8LE6cB7skI7t5446w/mgdR9z5CYWJP1s16HAfS1YndPLHa8
g2nLsJUGezqZP1tgOvamQF4Ex0bby2r5W6X8Hm6Sof4p4v7Z6mZSfgYv69zBvy5DL9GzjaIg38jy
GxeDfS52ig5ho9jbSonpq90v5Or/SJpRIZLT9xTfvJFOF66oK/DA/l9feag+eVKO+uNiiZyV5fVm
ntEDki8MpeYkp8KJ7WPTJHrAFbQLBApLH+dpmDaCjEy3WkfG2LOP5xbqJKSnyBIU8Zb2qRnrqOTT
fG5tBiiVbsPywinerNUebiU1PU4xcrXmQ5wq4LoUNX5H/KNsJqAKg++wUA4bA+LKNI7GdV5cw9em
xD0YI8NKDs7eORfcNIvG6LZjvNwGx5A/Q50zdnSshm2Ppz17WHd5qD7uCHYiliySetOz4IfYoskq
fvbA77LDKJ0yZHo1neZOb1+qUYzYC/q0941EZiz6nPSux50dFsh5Im6TzVZ6Rb13S1PuimaNA+gF
JODdXIpvojJh25v6Vm2LP6UCCYOkDwDCXnPI98TEg9p+BWii2f2eNS6HFKOMdOrMYSKs8rgsxbth
TUAoWMiUYtHOlTb1z50D5tBATgwSAH1Er3HhmFXcBIojvaM1dYcJl6Hf0n3cFzO4UwWxA9uAMY/U
2X3sF7Ts7dHzDfQGKoSw1enHzDnThOw4ITkZX4nBW7Ur+bw5BHBzRR71bpclx83OLloyPDit5qz+
mmOqnORBa7edOYSKg2MDlLBkpnFlF6pvD0oTCU3EPhWH5FDNMzgZs9S3ylq5b0u3vKdUX2jEoQST
nMQCy+CX2xPK19zypqla/aVZxuMIrX4regYzS0+OZombs77ym0nm78CoWgnqmfV13BNe4ZKqREtr
Z4iZOF5Beea1WpdnkfxMtsHLKJlqfAEuTuK8I43kMCXRCv0Vjo8Z8L1+sOAtoiuetexVzTvTg2rD
FEqNr7R6+aC5cp8fc28LFpHEK8bzU6M1HwOYnmhJcwK7ZGM3jtYZ23VpTzqvGz33pk1tVqAzbO9C
D7nyh6z6CzGjimpRjiFqF3IlTnFQBs/YZEKA5rfAFUvlG4X3LVaGf6IsIrVIXhwQYW+9ZxWBhloX
4XaFJHHN9Js6J9eSLsubO9m87llbP6Zgj02xbgXkQ5SfRlPyLaWNVwetCzFIx3ig2SP0SEejsiM6
AR4MayBWi1kcYdhVvpflnHWS5Jn9NSAsQs2AekIxaHfOqSk8K0s9trb7BmpAieaMa7GRnGJUD4gd
siBr3avj2B/dMONXWva8+ckwD2BUbKzKTdDq5g5AlOHrS4N6QPfNtdg5tnyJy55qMAS0LiKhence
QG5LMgGz65ykEi8KfsVT7rP42oEXJScPH+yfmNU12qB2RvpSZslnkoolkHBONoxWkmgwBs5kY8XJ
wrZAtK13CGbKn7jM0/MKdjXlXxw6qLZBGitvGvPRfy14TX8UFcki/hs9EBy/Y6saxcVPNdd7roFa
kAwLN7ApsnOJZE+U7L2nHQOZ+h/VEf54cdL5jQL0qKzNqB6V+iXrk8lniew8Dp8ZFgrBW0Q3xgtR
L8fvMkPbVs780lbMKGswsO/8FZt9Y5gfzHj509UJcwbHgpwrmxq5sWdHeo/cGGDXnW43ANWZF5gz
KdHjE0F6zgVo0BkowJx4kS2DKrXnOlAQdgsaAUiaaAU/SzD6UbrUTwY/byZUy50AMoPBdIAqqHnb
ou5/mMSkoQZ2NjCsEekdVxvfqjXQORJPTcfjEMxV82L15t4e6nvutDdYae1uXZzuRtOVG9VivlfL
fFWgBV6mTBAwkka87WcVmIk0q7uoMv2eycfjE66dKePPpk3Ogu8v0XrlDpBcPzrDmt6cdTyQr/M2
Sr7s5QpwRsaKzwa59/NkhmWbKcy8KqSI+CP6aQwtfq1fFVwYfwlHEtdOSuZ8BsNWU4BsVKH3sgHt
meX2u1Zp/wqcWlBYthoklmiNeX/q3gFs0bqh1f/F/Pi1NuZfHvGQA8F/X5oapSWVbNma/Ynth8PO
q51vtV5SSUliVlbSIcXAGagDdoRxq8+9Ga65GHcKs2DY0SM3zEVeEXMfpyEfgzmRFTcJOe5xjDV7
KQ+o4A/wAjC1Nwra6AcaQkNPHNCHk4BnGDYV8Sl1jSJwSHVB7FuDSeu+lK7uwsqa9xxpFR82hnng
bzhdYm7PRDgIsupQiFBnubC0ViJYE7arcR03M6UGTuidhIVOHAtQ7iGBoHwE78RO2uIKlaLJTSVj
xNSiLOJ5s/PycFbhBFFORTH20bC6u2zyvlZirVdMEtu4sy4dyQNf6fDkFfqf1Bmv+rL8epxy52yF
/VghqmJDgzuPMYbN+Pm3jrXb0GtHKEi+h/LEJ78JLS4xUGL8msLxgljhc+W+TmhgUO+QtZ6g+qrR
4o1ZRKe+DEH/MTGHrq4OfXyE5lQ+OejDg6Ez6p/KZYuhL3fsisQb4KdTQ+fEvoztsGmttAgy1Tzb
Mla3S6J34TryeDKLGn9O1596pzW3VgH2NZMKT4ihsfwufqROVQK1zfpU1HzsvFSzqCG/NTqfo9O0
p7qTMTpjSZptjkqH2bnNOfTZdpX2mqSod7uYC0wFevip7LOjaraPQRc3mbx+TL10OkiVeEYlcok5
as4NQ3LOUYIdTLkTRdNs23g41M5c8T5nclfwZFIFWMmnVLOTUBvUJMKsTRCqyQkbJsZV6foKi7m3
RnbGBKSrnZDcwUZXhjnUpb4eTI2DGFsNO8Jr2QSEqyLTEOcBAyx3VKYs1vKvNvJ/BpIPIkTFjfdl
ua/aZNs26OtKp9u50+hL481NdfWXuVrBtcEtQi5/2T9XKJ+A4XpygHhr+9RWyV1gWxsmTgxFtpWl
ciPwBLo97/bw0MBxo2HfTq2zh3qVO84OkQE8JcBvFjP2Ecv1RnlEPCstq7ctG+Ng1DJkimX9xFMc
P0qhpjsdI8HJYvi304ipqFtv6QeGTh91ricHwRCHr+FsvLbc4DepkR/xR6xQytaIqhR7iBFHJNeL
bxKbz0nGQo2P9XmyQcP0z1qdBkWSo9BLx/GeauNEiToBkQmhldBS76cpGRfJwSZtJEcqAlN/qnGx
w6XFT9N5fNF0TR93Gi5OoFVz/ybmsmQuJs3uWV2EeGGFempz8aSPmfOP6+UdNKx2FqPMqovVjQNH
OSvN/2S6tW84Os2PbSbkn1Od2PF9AYAYctKEKAWDnofUXBukEZd+Gz9WBV1V4mxMuqszqN9s8stw
zquKYf+0Y1PQbKbOfG7j/sh4cuXxKbaWN/JABcD2RzHVCxx1X9VOLo48s0IHOnclt5O+ZgE0FSqW
pnj+S0hgDeN5/dDXetmOfXVnOMuzQDDDzSZmYWl3p505RG1VXSlO7YyCWak0HNxTrhoWrbHzsHTn
bcBk7M4zUfFB0RLXSZKXWud3Z87JoheU5QgBjj8ZjAzuekbxZtkmF1aAN5MASDZinRz06sa1z497
bWbFm7BNUNBkk5ALWmV6xmjYbQyRhG1cRfPU7GBlAyj2pqeFOxBXX514XSEB0sVsPUg6uhzbDkn5
rY19EvEcxNdIxZvlidpeFgpJW4Uu9mUZrWhas3MHsn1nSpYJptIkFMQmknm5mNCk4eAOHv7ETJ36
bTOb/PuPRmoW0+MtOUQRzVWjyuouxCDfVZXBnbZYlq8M7oto2D8upg2aNc+WWzbYxTarYrkBIGcd
0nX2e8303igUJmHKC80vjClqnGsr+sPU6LeRjS/RvEwPB8Z7G22dyCQKNMm9Vp2L2Lu0rv5UCOba
6ZQHKxeidkoCcxBxQIewQLG27jSJrcSlwLCZKD2QumJEtaYrkwTCwRtWJ8ZzTMs7mEfvAHiWX3YH
PA92gwCS1pnbPZHUxt7Z3GF43hCbJvCqnYza+K0GwmkqHHWIm+xEbC+CGBybgeeC0KNQglTKIUwV
TRJJQ8Mh8RFlk3rUQ1jfef2s7WuQ1BvWT4TkFw71IE8Rsl/HnE6A2+X6KwvYY1LokT1r/uDkV16Z
u8F1XL4k1XzCZLgUjEsc0LeZN/DrTyRzy12Ev65Zh1Wttp+6JfRnkPkfU7vKq4UvqQ1wFwxhQWIc
mEOiWVvUEXLTTa2bhy5IODKepntT8uwpBcnKpUEfg3w29Wss2+Wrt7m/D2Q2j66CVj7hU+GIiixL
wW5mZESgS5uw3LRiwzJRslJQ+aMr5kXjcCLrD36yvke5RFo1BilJWJ+pEihV8Uq6cQtvJVQfXFGC
yYCendPaPVYC4qDYFnugCl35QJ6HFelTG5f3ZZjbeydUBhoE4vRx3jYFQ4jSInAAlFHNP23eS2o5
Xct1fvKWAgGfGOfOX2TyLYw/wu5YK2cF4l78L2w3vy3zMnOcmiwn6pb15sKlavLcOGAWXneeNmDt
66aza2ccVg9Z4USpMZytvD3OAuTu4mDRYcJ1Jw7742qdPCtzXgT//ZGL5cdby2Ayh6DsuZ+uTc8T
SUh8x2XKo3wiW4+4VUm/W9m8J/aupumtJdR0Wm6ulaZ/xh4S6NaT+xVXKEc+TXpRycfA+qHmnqcx
ASTdD1oW525hKnuQyN22NniMJRi0A1IHn5Ui733XhkpnXsp5/qpMkzk2SZq+LQ7ZWIcILu85/P2D
GQsM3qtxwKTGT2tBjtwbLDkwc7crq8b/Rq1VC8w19ayr2Vmsm0RehbX6sLYCTQg8tePR6uF2wbQs
3nDRe4EtEZJtqrh+w1kyQlQGuqNrDr7M8TyLeufa5be0jFs75ivGPxw9teWym0I9sHmwCQHjzIsv
7ewwrgwTna6HE57WHDgdLq80KHwlT3YsGMbQ7Rsu3Aj7znRU9RCDiquhM8gY1pHO/6nROgdDn/SR
QUjhZZVpRaSmb7w98hMD6Pos3X3Wd8a7CRTE3iw2DeFE05Xz9N82ooRYlfu9s/BDE25efebU6d9n
sdLaSWlY9BhClS0hNb5IlfJmwoy80Qqpz/nASDHKba7Ws0HHgtTYeKmtMT0lwlau3qQPn2XuWE99
M3s/MUFJurmzLE4MG1S0Ji4ri4UqMWbTouHP1aXVnuVjHFpOahzJs7qAQefYfBkmq9mCv3bY/TpF
6DwAUQiUVpYki71dUHz8mDZwbSN2mOJAC6+32HFcrqVeKreY0uVF0GLaqnztIs3I7KeyrY2PRH/s
bVXZXhzL5GTj9NY37M3TbGjTN0Pb4tHqiErWQ5WK22HWLlbT5Sc+rfY01o3xpWqLel2nEfimZjRh
k00ca6CG5wncQHRUUFGKYt0uyzhurG6x7oYrtJ+KpGKokYfetEu8cNgbtq5dMe3ncnuKS/vds8Y3
EgM6a9Q4onHdRZ05mX9bs9k76ln15vOCi3szOlr+lVsLpwjnas3Vc63M73ixMa1bqbOdWw79ntk+
Fqz2PX4o1HP+QRluKtVfkOLJw1rPX5Lq0AkIanFZVDd0Ss9jSDqTtoniUnCwVl8HisoPeYqSockh
oktoC6w2AFJ/ybsHVDdl69CBojcrm5sIVqFjrlFFp0/hsxnyrk1CZhH/qIvVOMwa+fi1Gtj5kt36
MXUKJ9z9ycfoBA14EQQ5u8ovGq1KMM2T5B43jKGOieuG3tP1sx4eZPaQF2TJxHQOMjZLQ3vPuN4N
iTpoHP1dR3tJm3KCUwxn+4FKYBugZ0PONg7NadoNmCcHTRt31MiZctd9zuDm/8dqKxjK1PycrBlT
otmyO7DM76lyIJRa1c59jFrSlZ6wDdI5YLnGfVh1ywN9M+k7PTPdakzlgWiasp+KxX3vepRetdWx
pnYWBcmAU91UEHYjAHtlufRAnUO2AfhPyx62+8CJOVntxc8W7jgbMfY1njVkpd9JgTteKN10pNCw
Rq2elTSWDfNImy0L3WFR39fV+uG19OUYoFQzSbw+SXjNIy+3/yx4XClu1zUvtKU+M9yz2W+W2UmZ
E+uMaHV+xkOAqcGgT3QrTe1VkXoXBwxnp9ME6vwnX5ZhR7uzosc+2iNv5f6YrIKnTa3kzbk1nGqD
Mlj8gDorni1biI9Z76w0MFuxrD7DTeb1ulxjwNpt7LzMui13GdTVHeOqPMB0c69L2d8gcmpHsKnm
ftaWZj/yWD7WjuxPXmYSNrKsuIgMag3nQq2Vn3Qgq9Xje/iLCEvdZXor2emps8Hrd8yA48p4vtep
3gUyX6spLCGdPKVmrSO+LlhN4M7dqOPAa4y4CBet8knL+MmP7Vnn8BxyuXbeJjSxnAKdbC8LBjSV
Hbe3vu1IsNjkXUyn054XrUr3FhhpVlTcbzazvbZPNYOTnUAWRy5sksZGN5I/OGuZWWg1ablCtnsr
N8t38nedb469x5/Z+hlAy/hW27VnFQnOUVOM9NUshXQCRAoZB7H0iWCW+jj7LQ27TieZ9qD35V9H
1O2LRszy3EDx95PmTGiNn7emKn68GiiOvWz6TJq++VVbwv7+bJXVzuh0cTYI7zBoUNPpIxvcevVt
PAQ+TiBGyrX4TS2ICXG5qiFD3DnMewJzQP3zO70fmjv0LJ/mecpvU2lxlQQ+l+9yoXHfT2QR33TJ
o4iSLHv4vNZO/H4NweqqDnQjZl6LZ5t7Q4wUI7Ok5Cc2zC5/Ay/5RFa2nGvPIRbGjIQuU5/t1bRf
I0pCvb/OtYiAFoijK3uFA2GaBilGJ5+IdB50ijPfWuRcbxTEqhv/S8WRm53917Jlr7InykxaQghR
XkkJwHJDg2U9pa59pc34buYQuFPStkFpU+MDP+ztUqG5d5VpGaI6VS+e0tWbzhWVp6+xEqx8i7X6
9Ka8YFVoeBe7IEfhaCt2wYGYT2/namQUfXVpG3zT5NAfDRKb+R+qv1PFvWLTGDT16P3EJOWK9Gq4
pUUEqU13K4UIhgiiusWxMm9lUuVRrtVsENbGuWjlgIrXGr1QdvEIiR54Oq8HX4glPQ2ay/dqniw6
V25xgHTWgOQuzOSpy1r5RTGDqeDS0XLqaWL8xfUUP1eJ3r/KZCqDpuu8b9om1m+BGe42G0v8NFhz
J2l42uWOjQIFaL7t3o7Z/+Mw5Lolxc02zQK3bsufap2yN4UFXZgqjzSh1xcXJR3eck/1UKaVzp9c
zDAruNCEcd+5SQC4eT4ZWlcx8l6ZkFpl+7QYDRo3+mDEwVo7gjlg7z1N0V9Wa8rUTd5nZr8Rs00j
dLBJWnGnbd3zwwy2a3RDBlS9x9+akH+0qA1Pk4YZHY9A/ghOmrQ7KoLZkwCsEdRg7oNYLxmQagT3
SkK3T1xe02ynMIWir6ML555oPL2GSh8j4E8O47WFo1zWMFGc0qZuDxOeNoagg6Fx/W/Gn9GdOvxz
Ok+01mTnOTEF36+KLQIvIZ43J0qPHFhZN6i/rINdtmM0zj2UfG8VJ3MCS7PphIVGnIxTqMhW/Yhb
bwnZmrF6G25GDwhU5Qqr8O0Jkmy+dS5oeSN5sop8fVlsazgNKR1ilCPmI4dXVze6i+Q2p1o70kFE
ptGSxjMVZvOZVipRkyDK0CaZXmt6P4EXc7CboI8wT6u7XVH27bihRp2gQ2A0zzpZCQjDUcARjXzP
9NnetNKDrJNIEk+ZWv8YYOVvy+JU3zPdX6Ry5eNRazJIGSr1J7ekzsCuolrJMZdGXV3/LlJgnUET
OFKRL73mW59sJbBYzwambZBRsabyY8i6+rpYovvL5Z+kDHHCpNX3avbdSBsPApmoZS7yXypvVdAo
03JeOrsbNo3tdTfkmCxVqx7IigYY/5LHVwhUknms0T57SUzkkO2w+pqzVOZHQ9/uha0e2dpWrcJF
EqKhtmWp9OTj7B+WyYGzOzTG54zEpl8s1fzTGoQSNLTSf5n9pndWPwyG14Zm1Ngo75ngYQv+MyVc
Uk4kTUH3s4O1L0WVsA7Ql/6fKnX9NamkiJKudE8QbDhU2M16tEgX7NRhYIPW9CR5VJY6YGh5hLAG
zxio5E1xU/gbHshlIMUskONpirveE4w3kTBmHEfJOPEc6BGW6gpiISxqIiwXyUmoiudQklizWbyN
fHGn2eS1ovTcgfLbPBuBYqggkzIOwcSEcv7KROuCNesMWtlkxY8SgyaDb6e9ApxfNv2Iqg6GgGAq
yjcE91+uUwkFBVZt4LxYN1dhcTb0i3hV9NF+NbOx2E5ry37WSkdmCXNLi3yp5x1J9uFgtn39LUyO
nvaCh6BsB7Gt9bXgtdB5r30l7B8l5hRM426rNKkWQsweg0TMyF9Qj6gbBSvfxlYYC3FLSO9qYSkh
3g9G7k7Gh+Xhoqkr1/ogu5ScuIw0dw0hCKNPTLUiA7WJyXr2bolbKLemz7JQOsTzEpQxd3XsvtyB
qC394gsHQaXEt4B5q4mbmVXKmJ3yVXOeG/Ox2uzVxyJ/QKbom2TguUvlVmSUMv9IBvugyaY/c0/J
T1ar2J9Yf/JgKsbsHwGvGSI3R6X9MjvLc95rCkniUdPZvDMBveaUNo8EBZQT9ouSQTlFvt3/qDuT
7riR7Vr/FS+PC3cBiAAQGHiSDbIhk5nsJFITLIqiAAT6vvn1/vJe26+Kda16fm/kQdWgqCKUSCAi
zjl7fzuBAn9XDohZVkSK5IgNXHgMq5Z2GCfm1n6VnRu/x6HmDiRe9N2YJ9p1HWVUnCVhoBQiI8mr
1hylTUuTVu8YvYgaRZRTqPxEPEJzSMLa5JXzRLx3ski0ewDpJCdR7q3GPKdCcmOXkCUr26gQejy1
Dx78JVYmkjZiakpsJCCRpuobjm/nAax1c+O2iIHz1JlRs9qWWnUFxy7oH+rJwtlKp8ViXMBPMQr4
fnYmng+WeNEwRFE0rp8y5jgTAxrLG449WShECo7dldAx5Vs9SwR7dRQVOxD59DURLDBkwTeaPfdR
9OoBrayDxXemV2SxtHVKTfm9OAxg14Wdq01aztY+99ImXpdu7NzysPtfnHbqL1NeWXx4as2VUebU
IarDiRy5WqFIDkmt6exGHofBbZ9DPvoNhpge333WvdBMTlF39QiNBRrNTVFPtF/xqzyKJLVWCqz1
euqbiWaBl+zqMX9UdkcirRHe9COmxUmFy43nmfnXanFC8ipL/uXRKGw1lsoxouykWE2RsRXVW4/F
sVx3s7rO8AGENqbTbq0pgVteoM5K6fs8ZY4EA+A4yyaEZ7+ZjNA5W52RHPDGDjdzwq+e49kO+gU1
Nv7QcL14MbXhgog1p61kTE8RB+mbyjKMVd4K+1n6lcRAYeSXSNXEhlR++TiT/vOjHHAjrYgXSk7S
sRj14oTvt1IV7nUEJdE8wVz5JpAonfMGzllksWPAInDutSV78L+J+U2343ArZc4miNn/rCInWvOM
52fhd8Wlbib9FWtyF7SIa259YnjPI2eLI+N7us52kxkrQcXG3sFUPVJmsqVBoLZF6nhnfyRnQM92
9FRzsPpaVXSwZ+GGt0NUzXj5XfUjSxz9KtEcf4yFGiCjYI9zF1FQQMk88DM8R6ssyt07gje8b26T
zeQ0pSnmmDnxNfqWMt4r7cXPCaZbeFEhfWFjRKE7kzi6ZuogDnSEw1fT19l9JBT+8EYnL4ub5pui
9JbvUS1KRA2yu9HG6O3b4iq2kiDCaC0P5qo3aCSaCX9xsl/1e45c9clRWX87VFZznEtRATrBAJ8I
dkNjusIoPEtu8HFMSOWLak35132QOkfmsez1+zhk0RZeDSIg6Tj+mgMLpnxOV3G6XYSm4O7R5H3P
G0HWq7QtfAE+HcOKPe3NgpH4o0nSBw6AhLOODlAMRhLviNLbm7TX6SFMPBeuAoD56y6r8Kp3/hC/
QdQbdqQVsXu1qgxo0XVHRTtpzXLKhDrEUABo11oXHbLG1J3Egai54RtH+fjDR9X4DGFdxDsDN//R
VBEblF8zabh6knwEfXn0FOmR+X1nGf5eeBP+cI8rCrygDAbHaUeRXp4mG7PN1CwjRWvvYqxxvZJy
yDkYMwhedqulI0ll9B6tWjPDIyk2EqP11tq+/FJZbrcnHkQQzZTET1ZSUv5PrUObMqU5U5cxirMq
GrihvZwuV6k3L/wwp8gdhmnVJ7CQCBkq8h3hhCP1Q3hkoSccnBnmOUH8+NOAVEGD5BrnahsjRqO6
Tni2rWnp5jUhTvGPxCnkXpSDCmyk0Mxj/GJv6ahaw58eOWz77nSseUE5BfV5emiuNRaNlfnoNPXw
Hvp2+BzFTkEQjM/EbvJU/aORixc4MQo1e2q4GeZsPSzZRK+EiKd11UzN+TdCsG1vhpey60Suz6M3
iBEsgrlsiDzyn7xek+tB63tP7/yHHVsiJ3/Nge1BTAW9vfCa02omfrxdjCHf29o0+ITIUtD/kTN+
ZAOy74WK+RlpmPLZrfvshfOLWtcmbIvfmFn7TWnGEUHsfrPPK9H91AvqG3TNLJR5KRHSVQZSE2vs
t7YJStnoQ3KUiaFa01UxdrCp20OLTHtTtXZJb2v5aBjv37l+gVxzzEfGOX3hchpUlmCsKvPsiQBD
kzRuphG4BAsmxDkcFga/jH3sVchp6NZ0+mw/pwYW3PFaR6dwQECaF3vdiYRSO2L4osgD/Lp4FbNL
nkImVhyL7jlJnFSX9N8hJ0xBniXNFrBJ/JTgKFZbwmfSzSSQM2pR97d5jdheISIjZ4MXpO2i5DGf
jBc34yQJ+No+er4ZH8ukaZ+nJZ5wbOTyPsIqdCwaWW48s5sCref4/jfRDdTk0kv27WIRIF4bflA5
ngoIxUgAMaDx1dYz+xPT+O5qc+jCBBEXwYdUG0bdvUdRmGwyop/1SlT5Mq+igifM8+zmG6sDSRl6
WYKymsWmn3O7Wv0mnQQK1yJ8bDF9FbB3WfeCieWt7cTqFBvh8BXVf/UcIZTZ/AbQAo2PObo7yNR6
pwl2p+tDYfxb18auikUW7yckeRcdoj823BlyFnm/u4RCZgf1pvp/QNn9X/qYq4/isWs+Pjps+v8L
vPmWjd33vzfnH9+qt+L3zvy///l/GJctR/yNBgqQ6/80LPPDv/lC2iahRhbSWX7wH3586fyNlF14
jUDGCdP9e94Rm3QX/9u/2ubf5JWWD/4Qu77pkoDyP8jZFdeL/M6QD5kOD7VHsgcwc9gA7mdDPg27
oZ+HtLj41FXMBQGr6hRFppuYE0YaqmTvyrdAFfCs/PFOY2iYd80r1BjcRC6alfK2N9/crF7hOfyo
pn5c+SzEnOnTPAmCJVvuJlF8azv+R5Lg7BCPszdubDPNaGgZOStLPm0ik/Mbc5aYwMuxQHeg36R2
jZW3APGiwspXUiLIYJIPU21BxaD8WKyzNWn02cuC13fDwvIjmmfGEKrhvY/OoGNu6C69Q3FlxD2z
dC7Ci5DrPtpmTbwqdn+WAZ+Kf7S/qnJ+lzaOAT/14juDUKlty+r9lZo8P4nW6ve66XbpRV9wme87
SqUlv41kQ+C2efCXmyGNHhhNYSQYayLxGk79ZjoZRIlGmLGwAKIrVKv83S8RJtJhz3aefZgle54I
NK1QBBRIQd8ZDVVBHjuMpjm1b2lAFSjk2AXgiEUH5FT0HjwcX2NC5uXo0rAy1q79rv21HtYu7EqE
n6yArJYpLoK2tPbA/kUPkUX8rIymOdO9VoidEAMajfEGKZzxpJfKLXYea00LSu98kf/QbRvS5wrt
bdeIEhHAEu1skzm2DIdmXdACYZhVvg/9pAjtLP0tQ5L22M44iSaXFb+BDr6piIS6Jlkmp3xsx+3I
brPxrcZmTtTWTx0azTOZft5umSRQLWOIb5MBVIPVpS/krxJAZWTfGdyAPdJZSR5nyLhx0D1iOpoh
cACsbdFZ+V3Z8tj2uM6QCkLtI04ZZWs334qR6Vkelt+BXVjrfvZAm0UccyNF1BPqmK0WBeeMro8D
O3Me+fKQ/CP9OHbYWCg4gM1CW7//+1k0q7JwW8vSXINBKR/D1It2U+o/O8JMA5l37IzatnB1F3Kj
RliDC+y8C10qFaAflTeFHKNXQRzetiOOdlMXDGLWDZXpxiQ9iFF25KEnuT7kfSpvsHjgVsxQUoPk
0VuEAuVRt4V3wEDM5GhoXcRvTAoxpkcY0GeJZDZn0jo1E6cJbKAJU+cV55oKAGQfXVVMA33WmuNL
w3EGq0dCH9fFu0d2q2dv0zEsr4IuwI8eqbMBmge05VaKEt22cdLTRWGIReG3UYYRrdJE0fJZSo3B
wfCC1vB4X6EIrsjRhBQJASeQ5SD2GfPOdSdnOk5NWr9ksYVYzFp8zMldu7O9jEZ/OzVb6kQHDcTc
25uGQdK6LJs04D6YKwyoBPQRXr3WDjAnol76Q2wTjYy5Y1pNfRhtu6gUh8nHaWpwql/PEPeA6qGw
TgcEW8wJnguacNcIpS8uwX0cc/35KBWrGPTNr2lnW7uJGDsklclPTzK164aRg43DxzH6+Vw0V8Wj
geqK3pG8i+lvrySTRHJSR9zRAMu2kITBeiYu/pHSuAq3yvpEc0QcyKKZkVZOvI0WBbg9hNaWIIse
/lCWHIuSjl/jjTnZUdGynXPaBj1aQsYzNKfniF6imydvo4FElQlaeYz4uKvUaGayBZtib4fZcMj7
5VVRMq619Bk1oNvYGFOT8o02EbNHp8QR23r7gczxAElK/I9t/r8NaPsjy+UfWwdYGGC/7F44uuBt
/J7lYhRVWo+iKS6eL25yv984vAkmnk3fyJ9DNyIx0fqr/K9PeA0uSmkFWwNoq7Rwi36+KBOk1Kyn
ybpI5skLmbdhhxRP/8CXESj8lHn7CGZAeXSKcwa17uZ3+/nlH6Safyn6/FImmLf+7V8/sYC5PDRw
SiaTSZQSyPb++JnTyqx6KwxN+k70k1aaB/HXF/jTfkwNr655d67gYKC8T8DY2fB8njpPXBo4d0ai
X2qBamvqxO7X17nipf8PiIf76JpQeCxSFmjhcJlPBOU6y7WHitW5FM3OmtH3HCrU3nG8//Vl/nS/
XDyXuF0Ay3rXS356RkKrCMvaq/3LAKx59t/N+PzrC/yT+/X7C3ifoPMzmSd2bXOBVtBTvNPyXufA
k/7rDPdPvvNPdPbrrfKpfkgCgjVtqc+RT/SlXaNLpLowkUSsdiMXTLry3pQ/q/j915f6J7cLgZYL
QZu2lUvs2x8fL24X8IrE8i/E2I5F4Nt/EQnw599PqBEQKMnD5Uu0PH/8/Yy2m7zVtXExLMxZGw4a
v/77//lWWZ7jc3T1r0Rz+Ol//P3U+jaznbS8F9Ym7wI/Jo1+x5xztLa/vtCfv3YLaC45DQT+KSIO
rj//HWVH8/4sxG3hVPO7YDDaRz+ZX5tRff/1Zf78lgCC5z1x2cpJDHEAbf3+Mh7miiQXcXJvdw9i
+RJFzIL69xgT5q+v8/m+SQ+Bk8Wc37MtRxGW/sfrRILzFEi17BJXpyw7D32Aa3oOSSj/i4yGz/eN
CznSIVPPxkNAfNmnB2xG1W/NKoL4A+rUzt6M5DGVh19/GOv6zv1+beEiPrl512dY8cZYnz7NIJso
5BmMLoWG74AeA9WQ9u+TDHHNcMy9fq0wGOjwy6+v+/nhJojyWi2xgPLqECDz6bJxMVZT6kp9qYFk
fhCo8Bdfkrh+23/8XJwrGdPz4UjxRD39x28JsSfQu1jryxTNE7KioTw1gkZ1M9Hxsul1IyMs5Kod
SnM7Vn63HlxTXNmaPVDo8sU2UUTQ9y3Xdq2d+7zIh8Nsuh/IUZJLUmKY8vzOQ/ZneltrQPOrMKds
sABalGT1iP8aQf1mgQyJfkwxRPKd8KwGxIMoE5Hdk8PABNgZ/yJn68+PzPVTE0xro22QjvfpHUjD
2VAVDfhLae79+uiXd1Z6+R9/c1yCd1bZwLh859NmlJV+IxjR6Etx61DRDOtf//rPbzEPxjU+j9cK
LRcf5NMmVNU+7U+Lm1zqUyx+Gv3PDqvU3Nl/8YD8+QFEbKWkSe4hIYum+ekBbHM9xf5Y95cRjZV6
gn36/3mBT8u3VLaRWdcLTHSXcDB0m1/fKBa36zP8x2f8qvAkkM+2LaIp3U/nD+0KbUZG7Z291GbM
UBTW2vZS3F+2nvblRDJwxpn+xdYtI3b2mN3YasukLQn3xGNqgPU5Ao0j4O/U+Er0AKOYqU9QJfG7
0wr34od+f8QtR7K8O9qvpgnuvocILTY1Q9JDAxyd6JKGAds42ndmohlc9+RwgOurscs5uF1rTOyr
vm9LG9MrRsWCm3I3lF3+FPtJtZvHCU1iLKKfUz3luwUn93j0BAaYxhko8bWagmbEXTqBqdwgSHhe
pgZZX5tD0V8NnOVdUjiX8ZguYOLF1cBpD3G3cVX1Wk2+g2nEBlTOHrieIJohro9zrBqMP8rJxS9o
ssiu0rELv4qYST35RfW1oR6fWvLpV64YyjM8sfrBS80S+Gqrvrlpjw/Qq8L4lkj6+lnWU32KURce
PTdqtj0q5E1ajFmQ2LGk++naR+UAYHbHId05mfJ+tGHH8LH1TEQBo7mdaJkwYLcAvbrKPKBTEQeD
njz69fk9T5CBtcXwSlq3hP0BfsIncRSbdVzvmqTHtBMxKbarlyiGLyDayQ10VcDtVXq6ibA9brp6
SB3oThOS/zrjToUS8VZrFNvOBdEN3gKIcoTGFTa3fyozudzVEM+DzsGB1OcNf81mrvd1VFXIVb2O
+lTCdowasFVDikqoolMeF12Elo+xKkmFpneqZZodMILQR1CZurc8kwvoiVneUnRfrM5s1rWhU6ya
Sc0kgBFKVKvuYJEgdWNlvbyF/2HeNu4IIyBzliNHOn/nhHESuEMG03UyFbU5JOvAQAEqP3TvnCgt
0SjmJvIYMy0fXGlKHplefpCoAwI2Vk3/0eYLvOEsPEyqGY+zI+TtAtqV/Fh/eYDhWt8gGRx/Rr36
PuRWszaZIQWtz3ov4moKuNHGueuQrKcjeCKS5WPcRH66VeUkzgr/AN+pBzenztwDuBwRIFKm9PCg
xrnMwDYIaaCt5tEXf7pO2lvWz/IaxiMsL/8JPoVZiTNq2JoewqRwcm8on9RhsZrsiIcJAlA+VwdI
+nzBekH30kknaLVEY8fj+zD1U45rCIXPfcMQl8GTWtbWNRDYDQd82XlUbTMiXwJSm4AppLDqwEtd
iUH2WyNROjGgT2gEVO2+xwfPfzdsKkSd7+j0RR/ekDUrUWLscFQ+rzyAdFd1xZuaO0aRjnmPY6pA
TIsAII768s6YhvqQSvBreDmcfUo45IEqdL5tFosqt7LEwXKLiD+Mjt0qO2B/DZJ/MC8jet1lztBm
YBJhwxtv/Boq8Wz1GpMyEjmYEitg4/QvKihD2s0t+kNzcqxb6W76cD6GGMX1W+4+0zG5oyRA7Rsm
5a3Lgeo2pbG/SmVRBhHfINNNIA7FkxqdjZ+72wgvAfX9mGwHkf7gePTYCRcZkueX8psdTc3Ga4dn
EHjlqsCteJCIeYO4BW62JHG4T/KmX1nEzR/B7RhbF4jqAZXtvM/LsNqBIOtOPYFB64z57mbMlEL3
YUf0MDpkbE3Vv8+42DZQk9WFDhBNKtlALhKdt8HWI04zVoeD6EpzhSEP2UdmIK7LkIyY6MvXqmiI
7nUdP8ayPwFeyWfnYSpTJtxzf5oj0z3grKeF1BnmG2aP9mZRU7utWGZ3TQw3jNOtt9bxzHs6+PGh
dOscElteBXYeMcBl2gtMMS0vFmiJbZ6IbF/AazkNgwM4qq5/LLryb31tGFBNTDoMTH/ACpT+EcfO
S+/43+bMfCWXuly7eMYROCVJ4KBgRUtfvNuDCYLOllc+vGKxhHP/fZpzuC1FXt7j8xg+FjNO47Xo
JZ4ztx+eBoSuNyyLDLTaML3zKqs6RyW10pjqZDf7yQOq62pbMe5jhGo8OqM17Iso8oKyd5ID/SK8
h9fWbR9rfxcv/bQ1ijJBijTrO2hbxmo0uK89Y6TXZC6aLaTwHAEcVmfpTtGrNXXeFmUfzny715fR
NdQ2qfAAixnj/eIAIJmv7puJdLJ5VduxsY4qzZDUqDwc2i4kF1IV9q193QZD1ru1ozCLZkbevVhz
6tjYloyR5Z79AZPq9E6UQoLsv3H3JgEtj1g6kQg7GYSLxArN41JP5l2XXUpaUZpurje+t7lnPqUL
PZ8GJeSOpu9DbZZLgJJrCKxrUIoVjx9YBkaUWoV/bHRerpEsmifZDz3rGTIhOK104HX8QVQ0j7i7
qJUTFubeiAt7kxv5sGYjTS6TJ76XSRv9sAd09KIN2zME7PK7bpcriM8FjmfYE5YGLWyWbyfb5WJo
D3Ns46exRn0zMUzn2+UcAXv+vZ9kLrZNawlnk4OgvEcCO3PvRh0BjJnRRLGT19j6+mSX2zq6zP4A
q78gkSEoOWPcgRSLtx4hMYwUYWEwYvV2WVuCxshjBn0M9yTgj6M25NexKS2UyQi1+RAbWHp0s2e6
2QUCfaRbK79o2SFDUT7C8Y/x7pMVMBXAhtdO6Hb3BcJn9GSOeWfBOrxRZhRvTeVAyGqX3F+Zsq+w
xTBePRqxF+FX8IxLGUIO5Jlv76esb3B119Uduq96pxTm5lhi2217s73COvMtk/7kZaTKOJDfwNPb
xPxqx/4GrDG6Md2SQTIjB+i1pRVY1D6rYYivaLe+2WIx/6ll2LzFjvUxXv8ZnWbDg9MdSfDw+3Vj
KP/kROMbALeRp8HrV5mys/1E3sYHwy2Lc4XiZRXYQ6HJl6Mw3gaq5KCXqt+iRbQRc4YKNU4xs/YZ
S3OnU4M5TziMm8wX0X6QhJF4nRpxv8fmekyYMidg+nFx2kCmTAS9qik4brTDTLCG+RaVpR4BSjff
LbF8SBIDDjTzGrxXBs4kE7PvzZQVcN1yphyjO3wX+KpXgzmyeHQxDhe769kyDdw1bhY5KzGz+c72
MF3xmaXa+YN7HlGfMEfed6bcNvJLE72oyN8ynh7w4HoQmgY5neVMXzLsq59GzkDdMDq6u+jxTUu4
a17nEdmqUwbwDxXVs4u+ohxB/6cQqCrXa1fKbYb1VYmAb0gbJ03Js6nnuthzLk5PJSvPHeO0YjXN
9GOHxcmyVWmGJURXt35lpmBytHKsZtc30bgbfEbTFATEK2FlDHrfjg5COKBBUvNbYcE/mok9gYnv
1keRin5nVLl/rDuoObDeuW02MiaRzCrIJmfZSfIqVlMWD0A0YI7prl8LsyAoR/dwf8LR2VlOHT8b
Pu3TSnCAT7sUcG2T0NVnEEbehe/fxoZ31/hQhUqcuV+ibJbbnjHOF/S6zBkL5pk1Wy29c10A3eiV
KxhXYIy6okGPUY7doK6lepgVbXxbGBMtFSA0pezei6ENb0fAeaBI5JsLYiFI0JusVL5wSACtUe4Z
vPcrjkrlZqkkttEeAxbCe2ePlKn7Pk9FeDcRCnIbz/hfbLRvD43kUAvoATuBHR/0VN7zxMmN2frq
jDkwvWQt51hMqM9TjHhatEhmRm00B+BHXyuFzjmM82nbhMWPmcPS1vUTHlNaTzsyEDHGEyEFyTCX
8zmrMa55kiwHs0rAFI/YqVCQx0BD49r+0pJJEvjSopZhxgP2j2nuTWyTG8J71rcBDl3I/VhpL242
jKcBvdiJhW7eD3Vm7EMHWotEn8vAhombVSU9z28GDy3VYXdKapyPoqncQzrXgO4sALQwSDq/fkBq
4LznBQk9eSVxrRdV/5Qjd2TXrAdoJJV6KnlWtspCQrWW2BL5Eq+ucoRua4OS6djRT9y1La8h7v3u
aJnqR2FHCHwLBr5QdWK2GNwOE4CY4O8AqmLCDBhK6C+gEH0UqPY+XMBKJ0kpt8whqpPvIKex3X47
zO1dZndXbxtJlGiDArJCv6d0clZaV/MecOEHDLjl5Lc8+10Z+4c4ceK7eQJfRNECAaHhLCkkSBSc
hguARoxuNoqYzdXSBypY28vjlCT1OQwBZqyWGQDm0Etz34O6fRfL1AVCdNUOxAnz3Iq08my2hu/k
jSwn1ywjzF5mv6+zYr4oEc9fdJHYx3oBZioNWCx+NNcnIzScQzPL+qaaB/8lc4GKGYaFrNnr0KXG
kLt26ImHHWN3yAu+uDKGy4iBLIiWBYfFg7CqPRBpekcW8lLeX8qwcsfRLT46SuRftFlzxEOG+DIw
CgtYP4udI9pxU7ShIDsnocc1Ag5B94Y4DYBxAH0QggTTyqKZyT2D/U24Eke8/Ywxlrgja3wr2sLd
9iJqz0TLkURmzfqQWNTLqI3eo9p/ZLprrCYFGTscU3efCe2cBuJHH3AIwoEJ62gnW/YvDqpgX4mS
vwMSJjE1Tq8Eu8CX5HSJ/9yed77bVNsFKO52uKY55SOTXgprfIP4PY9j0rebxOVgas6eODWd9RNb
Y34YeY13LlFbG6BTedCwZm4o1u+R1IyHGOA2cKkRaa45pcHQWqge4sG+9ZADrKmEY8AtbnPFtIij
VRTOdnb7gmgx18IplxX7puL7q/XU4ZNMkCPCuiNcjGYagTSl/4pz5MMo0dmXlePscwNuTWr4+Gtq
uMWW/OoiW9jXc2GtzNRvb2w82hSf/hfKLeb7AyepAbPY1m7xYfpLDSN1gOi5hEJuSTsbNq4cnING
4LOWds8iofA2WAn3pSBQbFN60kYpYZmMfVykCcuTAaWG3ix7dYTY7wR3iiYkEMTjQNgUUvVx2DkR
FJbEX8AtEfa7D3sXoWTa+rvJh64eIozdguJwnkEl2ThMlmg9jtYPJAfpuiJl8zbX2XeIEc3VKwik
YQmnc1dHWFXT8aP3QEXPIG42miEDa2Q5HaIcrkSMUAyDgi5uSuH5+9xuxm3E+7xuZ68i/FdTT8VS
gS3z5Ms4Cw8wtO282n6vIOyF+QM3LuKWT+l7PZG2g4T0mxzExHol7nhP3NsS4EhgEpCztTsHqwKk
PoJcXLHBityApC3lukcHvenLtgt6RSFXIwqgLk1QPsLNWUcDnFqjZ4nB8IcjtQMnIb2lxQXYD9gK
uo+wxNKTonbetOTwQCeO1Lbt/f4mHPsIg3rRbXpU00cMKWmgEr0hNgtFtdUeINaSHKCddTLKK9TP
OYs0zZ/wOLgoOasvqd+EW1lUiMzDxUV/g6i5tgs+AWYP2lElGFejlQcSYV5kDP+p4AgX+HgBVkuV
gsPMY3c9IXI/VXQ22ansl7RpjK2p85Zxsxh3dPntgP41PXWvtKcd7TAfjFARc1Oplg+jmV4XWAN1
uZUOqIXQjgw2q52VXU+qscTznnNgEUuLtGA0Aea3HQt4iZVjGQpO/nZkHLyy/ylaB6RIA1mjyTxS
zKwFPayC7I/nNX0oNWcor74K9ce5JnZxbndtOcLAJnVn79YoPAfpN9vcH7oTH6HY1pPMTjIerdsp
nLo3ra1XlALdWk0g1h1ZAAoneinQEnxuHXtypyGTMpuI5j1dLKr3hLAwHuP81m/j6ok4vPLMbPgn
WVlALWqQoe6A3qnDj3P2pQaezl9gnac2BxVaqNsBZwPgS5Bsjue3F9SG6VVO/B2crMfyRgcFsgnm
OteYUdYQkJzMuDsAd8zyUKcpkl9j9Pdp1ZY3UUfnf+xQUsUhtztra3307Nx78SPTfusWMW+baSIu
qyXiETCRt680L6aOK0genVcbt2EEX7KaHLpqLMwrWQ3PytL2uqg1Jq+mgzrUzvnB4y6dGVbwHijd
7DC7Wdj6FUoZguk4YIbgdFxdbg3LdIMI2kAwdMSoSU/waWpZ7fTS93uXaKqAQPjXGgrFrqAvdkH5
PW19vDPBdNUwT6hvztpJhl0ZThYW/etWRW0XeEkDrpEKgmrXlSuOPS9D05R7G/3NKqd2WecFwswI
pNBBoE85obDByiYA5i+YbJGKDFmgugnZEiZrELwJAusspQuhVYrG0pYoOBJ3H0nmOGUOhJRnklWx
y62gmmk7wCNsfoxhHT8aXlOAUCltTNO0skMAPA7l4DiujUYAdKbFMe5ISoQESpxC27J99PiFx7bH
jicy+zYdsnpdeMTWG5CROc1FRYGXzLTBl1ovaVyb60iDYaSJQ6wjEAc4iAbp5jBV1rENE8dF73Fr
m/Z0hBKQ70JKIbSuIKCg0qAYzyTm/xbpsoNb6rRkoNA6z03XNaEPlxi5036M2NcXdL4LcZMHFtoe
ywMNuyXv56OWKT1dBKsrPDbwkDoV7ofoWis6rb/BV0EkVDYokHEGh1KBUBqBU3nE+GU/EUKL6c+I
EEGp2AzGvP1O8xyEYYaePyJtcDXnFVSFxcbrA62zhMKaWrtepnrdjbCVGoiINIabL1BY9Gamntri
xMHcxxD7EAnfehhx37SWHOEQVuDhOEGtLIlZKlfkZFJGdvT4KN8zquKv+WJPt5UwABvRHsSdQWhA
NJrsD2iLItMDqa9aGlNLDZGI3gFjY287mrWFR2tpLtce/xqVPds0qm2E//it+HYYYYIl1+uEqLN9
mvcg8WRtfA2pGG7tht5kkmYcGSjuyR0xZdDQq3vQ6cUsblItje8qJ8bPkK2/Rf/PvbUq945GJg4b
iy9XgrA4xVaaBsag9K71e3hUudc/OcBxWXzM/mZKTLlrBT6OcIJTlzagrWG3XYcP+MWgPlQbX2Ar
HlqPpwMo+c1YeqAEcnIrtHSblyRFg9ZkVvPY19iXKIjVtK6ytD+Vjm1s7BRKrGGUNoAoawBzw0Fw
VZRYHIEdO7RLCZAPcxRIfrlKuyy7TEb7tRmuU4BxqcmSLwe+Ydzqnk/jpMCb/INIh+EcWro+2yXl
rJfb404tyRcNh/wGJR+wr6xwiRcJJ5KVokR7G48mLnEFHHWICy6fJX71nzI0VceTAiBuCg10WYq2
W+eU5h3EozfY0e6u1qNFYyrjWGgCEnAgu95YJLptbBY8gkI0nG0K+zVtVxzZ2BUCoYr0diJgJIa6
dc28EZjuhhijfLJkoP9cP6rOTV9Er2DQjDu8qP2mmxYYEWFD4lnhhBdByUilnEGV0y44ucajX0YT
AUNqPODvlZNzg/N6vEM21QakPCxfWx7dc2dWWC0MWynkidXXeiiQaVlN9SQZ5kmEBRCgXeYVbDbC
SbI3pU37YIXxeHY5cK1ECD0rjBesoW1ifVN+bv6kTHx10nC8Y/5mfiORQn/R7jWrnOB1/+gCf1jZ
thc/1PTidsZoPkmiBlY1rjfWEBVYoIfuePC+kMurxg0+gPwJkmm1knGV7dp+wQpYVku+y2pmrJty
ziq1XSoA+QDPByjKwGz6BuIJVeYPFsT+DAoQN8rUPTBDjPf/TtqZ7rbNZFv7ighwKrL4V6IkS/Ik
T3H8h0jshDNZnIerPw9zvg9vrAQ2gtNAA/2iu01JLBZ37b3Ws2ArA11SlA3EAJLJXNIecyx8lpMA
reu1Nb6fBF86QzbDr2YnvUSd/6aDgj9yvGS6UwX9Ta1DhjcqRbevoY0YAKlfqWr4jvyEXAORR7vO
MnpFjLKhXU4MH3yJ3NZvWCm3CUhCngzRc5amB2DYMTVVUluXuT7134yZ9zLucPHddQKd6UPejzdx
7WgbZUXmwQBgsdYzDWmsRs+6oTFar/OIfd+YPP3nnAMVjTwzuzPTLLmPq6h6dGxwONaS6ktV0ftG
47VfW2b1phtvshcNT8qFlrT9PtIrKyf+GspxnAQRbydsDfAJ7T095gESq2RZysHyDuxIUMjcOvri
xak6WADMjwPvR9JT5hJ0iNSuyomJcAPcw3RmrOjMuzYcxvDKTksqqygLPF7KtI6qV8CmZdKulaVj
d3dTCOqgQNZdaE6j7wGQfMT0n5gMzmjQ1m6k9kjHUS9j6duhmJPkQUPkgn8kf2hT326dMlje0Zy5
QGYxiI3BAXtxyfe1mJupVL0EVmtcGPhbRos8NSaEz6M3P2H+enPJIEXACnCyW8N3K1FG1qJ8lJ13
T8Co3u5YqhmkM5TJBKE341qnXfAEtdZ+Sypziv02NOUl8agW5QP9qzJ2cl76aQhvobRwfc85863K
PUgHJkZ3FUtTwVGeiWBZQuaqMUGGbeZVutZciUopRS6NO2jgTMR6QXORhBa8+HQELsct2jlB2H+N
Eiu5nCpVXacNI5qCxINVnDvkRzIjvKbLQV5LCm+o2EimkH7qlTkzO0/7Ujqau6bhbK/px1Vr4Fv1
NmaEvO2NgjkitDPfDtqF0RhFxwAR4AHjTnhBWGW/6zpZcaJZcjsGg7FLQZxTzjwE5lzUX6hq4iBj
5+kdBzJErxVu99FzBkxBVNGkS3qbxLbdbU5o+bbM+5nRPHtAl82KFCEyadupnDG2YzSXg0nVD2AZ
Wr8ET5ZapF6mZO/B8pi3oyUhab8F+SnRvvaVmniTR/TerCrhuO3VP2PNmxW5WTZ5LYmpM7Nf6jWr
AJbI3fhmV7X+RpNbh6TJe/2+rwHYdF04EmCZtdsobQdODjlkaJgXV22QMYCaBtPXgMVs3cYVR3d0
Mbg6rUn9R5d8bOI3ztrYe2cwFOlSpBEpCysypHVhMaNZ60ReXujt9E0aEcfsfB6pOtjhYwI1UK6u
2276PhiESNU1QVBxH97z3rNhW2MkoP+afuFXN169KsevV1coFlIr5ryWpAw0aUCxtb9m5LrfWkyZ
AAZmUPA8A7gZQfLPKdblJ60RIP56yIu0cYigaPpGYbrqm1XV0kJ2U+dZNGSQuQWnZ88JI78ye/M4
F1q6ymINDKt0GUZyIOpp9IDcbRIV6wvUPfgGlRu8UwIiyvRbHUzYmI4vQ8ADvpqTEu5r44BIKwYC
TEeKEJBQwNJSCgdlEhanG069NeUAQDYA1uoWHXQDIEkHpPU2EeSu+Tzh8Qc4EdkUK5473HSVEr7l
TNHRCS2dLDQYxWvRBOVWFACuWXNke5MGuscmrD24HJ+Im87lceqAM2ARK794NSsZhBOeccdGAw8r
0ucQ0ay6aEgO8C5MBo9I72fGtetWs9xta1vGBlRxu+PTjLtJ60hz0AP9S11UtMf1wD7gbVb3mTTs
hzAnViVIupbBOCzWeGi/B2PT4UYp8vWi3fWRKffHSDUFRJE2R10fRwdtxl/PgqVocplclxC0a9H6
rpqyB23Kkjcmg/J7FNgJNcDY/1QqLrcc5AdS9Iz0PpkC78LQq/g7Tja6+DXnGRpuxD4HebuZA5U+
uExK7xgyMlLtNYwEUFMNM0Wkrt90JmSrQe9R41vgM0/0wxnV6g2h3l0AyknRHWBh1phfOjenSpzk
TghVbb3O0jdYpJNuAzBnOtIahNeLq38bd/a0FVZ2jSm1vxk1IpTwcbzlLjRNjwzs68Eq2qM1kzcP
cZLAP2oDxDeaeMVUSnsTjhZtQfEdi56+caNhrjHe6D8i6n5ocuR2WWbpbl2IfrNegHUD8hELZwWJ
K+K0OmLiaYlCAYYeJPcRC+cuxeb/Rmeu67ZCzTGJhmSUAY3guNGV6GUq8mwzlni0hgk9rUqrjq4z
hnq04Wd9n2W0yQ3Sxi74tZtTUfWAJWVn3sa6xYBSOTc9Zc9JcHCDlT1mPUmLPKqziVCEIljH2Yg3
sYTksTHqC1MTxzDGY5QOEw9KRNaD71h6syHxOac56hoVthVmFpdxYbJjw2g7WF1QvtkubfSR8CIg
rqbzFZpdgtUgg/G3YKxsipQtgwAGdm4I7Qyo8KE1iFvuGTVFDqZs6lqSR1XNdqLAyFRJGK0LdIpx
yKNul5Z5w2zC/Jpz7BJ+PVO8NyMNFOYcSAdgs9j12pHD9KRU21yYhk3TwdHjYJdHFi17sAjX6WI6
pNirNwSACSZY+GzKUvBbBNbU7gRoip+9YQfPQWPOpySJnScvDehagW+j76iYPGTuHQnidrOm9Gw+
Ea/9RRaKEcDQBU+szeDiXEhY6XaotyKsSH82r1ymwt0Yb8h3OIpqurGt4rENgxcdFUKp+s3HwrY/
lXmL5NnAX+F5SDedM2Ve71X6DO8kvI3W4Iy84R9V7kiqsXlg1kPrypRuic/9XSYcwQrUPNEHNwbb
T0cT+PCvH99DjqcvCb0m2tM/9JFjoQ9dht9ZH7MrokH8Vuu3H1/CXD7j78K/RTT7ywhguLgBuD/v
vwN5HZMInbq6No3QoK+kkW+jUJUds5poyYjsSlw/9kyCk0vsHFP/60DXYSsQL8MKarIfAGdnjqx9
pB/6sBOYvMeYdJwloYnMlNsSqcoLBQFTALekgvlkdS0azj8+voctnftrWZY8+/iZqddqdPPqmjHi
qi9uGuytLsGg8knnQS0XSC8Qrk9+s18/yvurLlJnGhEYUnQXMN77H03XwlDQ6W2vMeLW+JtcGqaw
pZF/xnIevsMOg7Bm22pNWhozoyRafiHEZyuKDtpuMxX8rLzxgc6TuIhpzS/vz+EpIK523SmsTrhz
6SNj1riPaKBsNSPMCEIVgqlG0uZ71CTO1iA79XLiwLcWLfUb89HOn3OD+ZLX7DNOyX5hat6ayfNT
b3aFjwsUDg5IKdQXtXsBDJ6uZU4bBDSOh/m5eAxGV1Cj4bgsw8i017aB/ohCkA0Qb+AuKGY0c6oI
NlkXtUc3bstt7ObpdcsDcg9aur52B1ZpMVcP6Ri0N7GhN8fCQmwl96BMkDaNREAFaHoulBo1fxzU
K9UE8aFm1Ty5oBbhu42tXyPd8BOSSfamrA8UydTtETzFg2ZnP1ir8hQtGZG2089XrsyrvWt4w3PM
PIIeNDkW22kyQFSFnAYnm3p91SeYy1zp/ZxAbcFq1zV/MIlMaQo6SZVomvty8b2ObU9CJEqPk1Jh
KrZjns77qeaMWWDt2lijkx880DmKgagRP2CQFBu700ayrJ1X06mc/byInCacvIccKjksfGDpDGZG
i4iDzLmKson9lVMMRUA8Cn5bUOeaNpH3VKrOx1ffb6xSoVTMm+AHaNVoM9Q3RmVvJMwJMiuBkZgM
XuIcy6U+lLcTHcYfJnmOnKUYrYGIdGgCBzOC06Zx3D1SnekSvEdFkEQGf1TzaCJpnr3mhU0LRlKk
Hz2ne8PtYJ28xFX7xp0p7Q0tuSaEK9vPFkiVnPT6Had2qpEpbbAgwp9YD2aTnZKmnDZ6UzESl9WE
NqYXAQAySet1ZYi8O7b0LX2jDfD14a2EKt3JiTmCM7/2AL+J1KpIoYkGwrJWrqlsECslFXGkiKMS
MA+e0Yfz9nTndNeSBHEURUuEnBc/hmVPnydF5IS3IryuWh1uCYy0q8oVdP+1XvdnKDiHIYJZthKJ
pa8kHpuT0r5OzZcWzog575CTYgSso+hRWuqWXM7LmONPn5OJEM8d0sAo81HylU9F1FgvwJfT+7Bq
qt3shdFeGflw6IwuuvYGJQkR1mnu8QlmBiIZUTB16TrHmDCAjc08/EuJJvGxsKh/5uaiNoaa6R+Q
wE2Mp4BhERA/3WWcFxbB13oaX4PGUt+1WgL7N5ZhIq1Kea0hKkFGKshNnkMaJ8yK19gGsj294uGg
u9HE4Krj2A8TZd4hVJe7uuoCMoeBkJqbrPadpDe/yB5taW5TF6woU/Al1B5EFHILBUNKQGhbxjrm
VdRP4SF0tDflmYxHmuJHiMAIaCjCFj5C8BMhjdqOWtija6u7tTnhzyay4+fUc/R0IpcGd7hoUjPd
vciU8vxemMPB5A3DrY4dxHGG+SBNDuKDM35zqN7ejDo0D2HqxliGC/tKi7z6CLegALRiw4wth36j
msG7LJuMw70H5mwQOCgnU0tp/mPozG1Fv7idk/Dy4z3/rJLwbNvCnyekFEwacX6dVRIG8QxdkeBw
YjVV7ob78n/7++cSf1NBlIn5+1l28mh2qd3Hf3+xUvz2xvJQ9mPyX+yFvCWoxM7ek7EXNEFCIXMr
5uDYRqSW2t0h691ldFGsamaaBdv8v1/TlrpuekB78ACefae5HoI6dFrjlrwAd9ygR5tv9KCI70Nb
ud9bCRmqlog6CzT+8SfXXu7Hf98XexilzOL+sBlR2p7lnjnSdC1I5Tyi0q+KHXGWOnnJ6SfF5fLx
31/CggeI8QPnBMaqX7ah37xouEkDYwIRco2Lf3yrgUc1m+6z+uyzi5xVGnOelXYADurahhRX+Yzv
iRcWyScVzWdXOVvd9I+yJM0H75qjD5h9UhigK6fdP7kQf1n2cFHa/GIWP5epn61BBGvzZPdRzMs2
Bvc3DtV1MsHo/njVnX8XTxomPkrLxoJKeXZ+55vUaJQOyPyWIXPodzPp5mlMyKqOPOKgmVn6yUp7
X4FKgkAtF+ve4k5eTMrnVldjCCF6lVF+KqMvqNDn4dlr6D3ems1zEBfIPz/zo73/gi62RyyQjjSW
i0mBW/R98ZnCWTSmqTAZdEcbJGit7pN8wB74b1vSH9c5c2cNuIToPZTmlT338iae5bTRyjR4+Zfb
9ee3OTNpdTIrEU7zbRTAi4hO3quGir2bPrlL5/u3KQVqJsvCncrTyr/f/2hjbFWZIlPxPhYZbvlq
bdTyk+V9dl84Y7r8eQNHGQ51yC7m+0tgxSFKVc+Ce+bsdIZpjk4uLeRPdp33G9tykmY7NfGhs/cI
4dpnX6SwoQDpVVnetaa/KFFcf/rMZLssoP82tuUSlsGWKR0HGS53+Ww3wFdtW4zoqruAqiy2yJ2J
DvV4kfCfBuH+443hYjYwGrzieA0Xb//7Xw1kU2ZL1ZV35gvD9frx49V1ftv562wCGFI5AeiuLc62
HG2wWm8O9Pwu1/cckfR/awDwS+F31YH74KnBeyrPdmeYcTZMCkHkzUAUzgkPxye/zp932zV50h0b
85mDGPLsWYdtnvWQHcXddkqf9AjMm178m5OeGbHpYAYSHhvKUiWcPeYR8xML1k99Ar6GqGXT42/j
GPKP98FkSeEVsZZvQrfkbElVCbEVfRY3J7lzElK1/o9//uyhaEA9B9ry58micXeRuf34058/2QAn
6MNwrykALbbcs59orPIg1s1BnXQxbFo0YL2O2+ApR3P/8YV+WYnfPXrmIqnC4M6KpV3lnS2oQhUg
cufUOoErszikGIdaYHoULZrUsstvFpkhY4Rj0+D9m0dKj+EJV9S/9Z1YEgRBOAY72rJXyvOmSqps
kTfV2N+FFwE0OO1fn5rlz7N78TguWILzhqChVRG6KdHfmfr8TSjxDAnp49/xj8eeKwBiY5+n8gN4
cPbYg+Ilr9OU3V3qjhdfNSYLH//95Ya/u02/nnfekKxle6k1329ahNkgX2bbus9UBRY6PTI887ET
AdIL901KDKvGqO3ja571Uf8oNM6RFyiGk2gwAVt7Zg0iwE4uaw9q9hS9pUOD9FAxrUKwdtDK5pir
7vTJ5Zff7L/v/P8vjw9e8hCY7rnLeYIfiwAyZAoIH5e3w3M3I/JHZ9PHcez3feDQe8HINinn4HTJ
g8Zg6ZOP8LdSi22cyp4dFxLMWa0Qp7VltAyxTuRAXY9ae9VnCRoRc/4py/mZamXteNG3cayvylH4
gEkTEMhwAYFwJ5pzUSeLSNVYj6RrABI+Igj+ZB/66wc06AiaFmWufk5V6/oQ3yhOglOW8wjP4JYr
ErdaG0VVgYnJKSe/dtpX/Bqf1B5/XRwM6IxlKyd2Sp5tsI1qjJQs3vyUYt9qJiYDS+gSjfZcPPKE
Wf2LbEjA+GSjONuv/ndR/H7Zs413YrYT1aBOT4SG0lO6qPrv4/AyhScReX48PgdEi2XNDUodfKjR
J0+59/4x/PPqZ29HkCklFrc8P5EsiFq4dI6kBZI4lOOkcvLvvYNptw0LugQR3gm0Ca8Md38AQr8X
GXFwlr6tZvdSYeJiF9rbOkPi0VD4JarXIao1RAr6raA7tzW6goxtrkEmy61cJBx0M3fA6Na8UeV2
6rufZY5RShQhfAG8mLRiiWnZeZqzSQoc6IuPKRoBrs3zM6aXo0yRHMlB4els/LyMtlNb+GQLLVFE
9EPMEXanolNsZY9ZED44hX4bpGqNUx1KPVHHjZh8QxUHWRkbgg3uB5LMvBJVyVjIeTXkTrpRfQQB
i9mcjY2Y3Kac5p1BXkRp7mrH/EES3ze8Xlhfh3ZT52DNaa/F6FIRviC6JgyviptunTTmF6MJj678
kTLkp1n75NiLmLfrd4pUK7QsWMhD4uSJUricSvth1IZLAnc2JXLLdY/HWzXh3ScbwfsX8v+78cxz
qL8oVM3z54x9gN4k3cST7shbRsggzbxRoWPSDmNo7qIJj1SOv8mZd1YyH40xeIziYW0gS2DY9q3o
tBMOl892yGXXf79DInVl2vSrWoMWcrY9WSUD6dgu1Smt3gQHQO6TjX5FgxGabD3kFNr0re0fLNK5
yEv85Cf581lA9sRwTXC6dpb/9P6VRBZ00kP4pEbpteI4IwbbWhq09JhgeoSqo/6zRgr1ffZazB9u
rW7abP6OuCI6zIaub7TMcqCHe+1NTRgizPGwPdjMHrb6kHZvH39W6z0oZrl9fFabchkQDUX5OWxC
4sdAoSlKQjT2cf8Wl1/kDDwCOnTp3dooVZLuCgo22tVVWV1brv69hn4o5uKyHm8CiCgYbnxLfitS
FH7Fz3FkYWo1zy42agJNBWiJ0LokAICmeHrrJf9ERvnfj89EWi4wdofmz9leG0MQZqQ2qdMMgzqY
0ts0rkihZ6D7yQb3l12dOsmgwGDMCJzjvBCD92jUJprBU5Eh0mZYE72h3MkuWs19I5czvwE1PV4l
DjoAJOnYDOLR/qT2/cu6kuxhHNCopGhznZVSjhvnQ9A16hRXT9Mg7op8RoVDrqV74WWvtp598pL/
8xXKV+b9SeNGMFiTZw+RpoelLlJ+3LDwnFd7mDM0NwABQ7eFuF+O5mOe1kQwjwaOhxZpw8dr869f
16Lu9VydWdw5kUnTO1SDVaE4Seg4uZltrsKyuIvbnMynSd/bYeF3nvPJ0/u+Xv21oqRpewtWnyfC
Ms++dKNHRN7My48cATdt6FC4479XCPyw/13j10P5W7sydgOlgcVXJ9vceUgp2sleK/GEjBlD3ej3
ZLwYRIp3xScLaHkaznZFuqQWrTjbonF1Xjcqy8B1HUh+UcN76KWB2qx/nNHgfXzjjD+vQznu0KZn
SEq/+bzvV8Woq83CrU+NIW7IV3zUSgLTsR6HdH3w+fgAnh7gbYCrrrflMFNBk+xu4dD1cnVH3tUn
K2nZcN9/7/efZ1lpv/3e2aDyaZaypiK7EaCyR1YOcmuSOertkD58/O3/fCEuF3MZYdIowKd2tiWN
UIlmfHFY0mKio0r07V27n2V+gd7+k3PIXy5lAPih8bi0IfXztnc8sf9NKNlOXZzcO6L0TqmhPGLl
zJ9hQMj7x1/sL3eVq7ke/7KsBfb7/leEGdwZSd8uV6PYUs1Wd4lJNT/ZdP586jmK0rcDKkduLG2o
91eB3hRDYR6bkyJivcm7by4AAWFJdoF0k7TNJRaVTx6LPx/55ZKAlpaHnl712SOvTbWbjQaXTOfB
hKRhaEe90oYvH/98f70K+EIOTbpO+vnZurA8UMtYhmmMqOJU9CRskFvy8SV+jY7OFjoddxo8iJNt
gU3w/Y+HqNzGBjbT28l/1uDiqwHQefU2So6ACp3D6NvFacYylnjRJ6vjb1/v90ufPWMWVp1QyuW+
NQRXGi1qwx730Mdf8C9LcOmE8PYD4UOkzNniKBQ+KiTu4tbt+woAk+Vc4VbPj3MM5PrjS/35bFG5
wbGDpkhD8Y/bpSW910xOEp864c4sPGTdkQU1aWKM7auKjM2Pr3e2R6GAsz3uGuIo3aRVcr5tpCH9
7K7sp1NvgJPVilzt5k6HDZxNauMh3+FQ0VifjFL/uCjqYsZmGLFhBLD2z1Z+QPQgnqfOPcmg6baB
Qf7eEJFa14vB3Y78vod00NLPVunyV39bpUBVdbqPSy8VNBDD+PMnoaJ1ko26djLReu/12ki3bQsK
oisNwEJNaNyQhjx84UAJN4lS+SDDJs3X5IWmz7ObYss0I6K+vW7ITrEClJFjWbidQ2IAgPATKICU
4OObc7a4TRRzdJgok0HIA5jyzn6nMYm9OhQ5fx/EEOkbvXn/8QXOVtvZBajy3z+4NuZj2TvUOqGj
VmaOHDFm8myTMpd/Bgg9e4b+91LIy2j60TrjHry/FK9aFDuVUZ7KGQPDKwEY+fjZyPevX+e/a5w3
/fomBc+C2viEace2v4BiQDcTWNYn2wEdlT9W8HJn/rvSeY3q6qMzBblVnnQjL9Fbe/I6S/LOHyvG
AA2mov3AcrtOMcYfG9v8RmdaI8EEwY+oyG9TMLdoSvF/AJ8n93VFKgNH+0URnNHFvrCtNsSkaWsr
3Ko2rJ6wkD9J0nQuysH9Cv2BObCaf6Sa5p4SxHsE9lSV8LvIpSkcW6IFN2J6F0WegSSsw5RYQpoU
9QCaiC1kEeVHBjEpBMiGYmhXNfYwLIePGSKOCayfj+NW7RAqv8qW2CfFsWodVvELwpy3AW/BJhkr
QlHjBgRWY+McmweH0BniUUszhTxAc3uXp4DtBEcayD1JdJrH6VDM+cXQtPpaAijQsCDADnAaU67L
qLDXQ9Wph05HK38FjiCGYVUjD8KeAoYhtttVbEIDMVOHXBCjKnxXQGVgv/bAwUCpSc0xuHAI9b41
y+zVykN7gwXAJd6q6+DQEn5dVFF3E2o6SmATSRYzFaxyekvcryRquonZdXQCSdZRzHxCc1px11h9
c9QVBs6iowKAlKP2KRB88nUr+8IwgvKr24bNTgxdtXFNXJNeiWye2A33UBid589Zpm1qjKi+a2FN
D+r+pbFDcrVEZ/wMbKATZi2GR+L6TIzQ09gB0AIhNdk1b8150ZTXKsBEI610E/dd7M9VaEAgnoZq
hehM7MIKsJHnFe1j2Tq2n+bkhtGPicfLbIjMSzPMf1aGDr2DXM99T4DLCrW1s63nBIxigZcd74oJ
UJKnf4jl+BL3HuggjNAbXQbOZiIY8YJUejqpQtVXcSrlIR9qYtg8kspQ5WXcSsc4RmH1nXXhbjNz
sr6Gs4MVxoRw1Hehu69QtxLDN2UEvExv5nAc4JmTzPJQuQEUqYimmYqi/joIVLATCbG80psFwUHT
GxJyDQctEfeaLCrfgdMAqTqDsqaQM+5cg4Ra2RTtvnEQWQ0KGW582aeHmOQn4idh6OREJKeGuUNG
HV4UzWBfEKsCzwuoBQr7zMJ/NdgEu6Tdz3rQXqpJcOSr3WAXuLV5TbYXXb9GReyLk/sMS2ZyVk2W
4wuOmVWnBCPtmqx2kY03Br7ZECxDHGm3xVDKI3oeEi5FMq4KE/9CR6becQBwg34SSB4xuOFV49o/
NE9H7i5bsSZCCXBshvnaTt2X0UjoUVPrrgvU39uMme8qaI1xb8T5yOvSiq/qNOr3TWAEd0E4x/tG
lYD/x6q88SastN4MHRPbIkBGAsC+aSb2etuGwJLiV9yQoUNKD7PT67iNSA7AVbOTkXh1IGfi0UME
l1byO+zEBSBv22uZmnhY8oDzRanqI3ZzXnp6eDWAuNgXAeGrSLtqWiDRrdT70Y9KWTyFueOuLP5x
a9md8Eegdds+mcnbEuVMe1LDq5cE+KjIX96qxWsrVKH8qtPJBfCwZMfmYlccsQfl2cKxy2lMobIN
Lx3+cR03MJGiroxBrdXqNdRw4gL+Aq9ouxrNia6a1q1wUeE7pFE2S/iAlBHpEWG2tlpZoKRNR+T/
DphJKclL6ENSnFrdwXvTNkcniO0VGsB+PYRVd0/KobVtF+dtp+byEEn05H0B9oGoSjI8q5nOfloF
K/4Xwa0xQ/LRI/U16WKLnMwQgEQT23zkmvOfBUwLVkULRA7dOGGG+HU9oj6IEPDIVkfDN0MY25La
XNFmLezvZFWSnoZ/ah1X7kuNCXRtx+nbUDQ/FAYfZgvJWy+0L5bq4C+O1msR5AHYOb5oz/hwxf15
FYKejWsGam10HchWK0l8gsxitJ0quudUSZ6sC1WmaLWHOh35mJWToT2MkBnm+oxcFXRX2OY8N3mN
j1MW1o7kZ8AEFYVDbxPRVI4wj4p+QtEFxqB55H/Ik5jFI97euOZcwI7xGLsN3iFRZU9unhNd5Yov
XaflxwHL3mGay/AYQpavsMWCliJoLfPdhbOw5FC+2qH0/LzAwojVEOGnF6Lv9DTsTBz3fSPynEMR
uj9siRZrxsV72bge5LGh0VYUwTo98GbEY84RL6x7pquOSnbmYNubPsnhZfCcbCElOIS1GcMOgVFz
tUTBXStlJ4c6Z+9dCtpLKuXUT8dowNYqfrIJkbJLkgfbHak2xOIicE5lslW9N+1Au4xbsh/Baqmh
o3mEUwzjGHZO25rWvGvng9l3gz83jXmvksjpkSp3HeRssJXkNGEVG3QvebKDhre6WYriVVNATVaA
vjB12TU/JhmVp2RcsLxmj2PPY8jllfKbR6zsCi4mDBBvRrSfLZHBMWEdKxMvJWhQO72E3v/sNuKr
6LqnSUCFqa0svoNtmeJloAYUPSWD40zeCsZOfcw6LbwVMcwBD4Pvum0sjuRjiveF6PEFyVPnWJFi
w7YugizhJkyhqA+Fspm9IM/BABaGN+SNLrMGEPFuWpB1Q4m7bTOsR8VC74GDn604ZwWrjKnS2nU7
CChRka0yIlQOo2uPW7O2kn2DN++6T21GjaENkTawf+QV064GU+JBb9t2Q8KlfA4gT8HXy8sLUlbV
Gp+AtZUQF3yG7+ZzA0wN8hFaMjw3s3iYJ4nvubMT/DOh0d/l8IlY83pxZdgYFwYt+6lmNsgoQa7Y
6A6JxoRE3swlkutc9OkFk5H5RjGn57+2mvDSdgbE2lhAj9PSNoU/Ffq88YL7ps3sXSgae9fqIMAy
DOq4kTr1VFQ0rLqcYDs+qrElAxoJUYGDcl1qbQ2cufdu8KKzjqfKe5U1VgdZa4YPp827haMrN7Y+
IJgeW57WjOIJaHOE0VU9mYXWfnNwH+LNIrkX5uKcCyyXM5u9mXYQDOxBPxkkzD0EZLmxs1bjLi2M
wA+9Yto4IUM1r5jZlQNJmIvQ8m43t1P4oMMxuatHlIODpSRPJTOkKA/cPeF+wYbjpHqwF4sm6HIy
QTV2IMBMTAVHK9kiR5a7WOqJn1Q9fl+P/nbSyXunaKBOBdSQ0SCHkjyo6oeFiwgKZzagj8V3nxnO
D91mBFYVlLRNzZRP5x0crrI+Lb9DaRVbJln6CiWovSXAl8Spaa5v9LZHf5x4fGHU3WV+TGKjfai8
6ZvT6A0lUPc2kfp8NY1WfdXXpu6nuvE2iuXOjfTXHGVinxskGTcgLgB6TGSsjUx6GEjhpJDs7aqK
jOuIgcxKK9hRSa6bt6oWTAjwyW7tyRjvg3FSay3iiYyy7HFAAw9yI2lJQjWcjYliNd++Kj160JHL
gjrmbI4fZdoNFSFAAxyKlT4O3Q4lNk6bZEoZ4TjGFlDbuAEFl2ESCLIN0jGsY00IkUZS/B4nQfxn
nGTtIY6z6k5UZNdXo2OtAVENV7Cr22/82NPO7FPsbAPI+03i/jolVw1fe8yOxCcluJzT4AFrOU53
LIq7giMsDEUJmJbag/BWi0BbMzG6L20pwbqiafY9VcgrtOzhVszUTJZy2lsIWRwCdPD2L03CgWOb
1tNwUsAriJie+uorQUGX4yherGQYrLfEtgbjQVRtbDHXt8qMrN++CLZCr8sXXLbLYkx7yASNZeFt
J0i8ctolUKcgsTPrRmClthz78akBi3TlkCILpJ+01Rxr/160mEZzonhv04J0aU+q8iKdCesVhvY1
a9p0lVext52r3PqWVgbnFplHMXZIXLTrMCaXd5wSnSrKI3Iae067CjKY/eustdI9vYJp0+dJdGso
wokwB9TufRR7wC1r+74f8LGEEZMv9np568QYcAIXRmhVVzivIIe77VekhughmXXIg6Ly21u9Fm8r
yBL7JGPsrlFS+5nVKD/uhzdgJIK0WuK8vSYF6GUDH6WplYN7pubRndTD4aqsfaLcLx7qny2ZkXz7
ocZfy262KqLga0ac4dpObRNYrJn46bDsg/hJV8pJIk5MEoDUOEVXeetC4DTdIL/OYVQlpKiLlKpe
anxSI6OGAVjCdimS6QoEDNg2IxHzlTTUbVplXzsYbheDgxdz1Vm4LLXMq+EnQN9xR732IzgEG9SD
+RaMJa8GSLsYIlmd2GijJ8oAGkeASd+cKBxfXT3obydm9Rf8gRFaThtdw2ZE0hbOwgD87PYBG4JR
PrdLprxZSAve0ehemHNkrbQA2hclR7834869SYOah7xYgIs9sQugvarcr5sJAI8MvBv6VrDTRPM1
dN0fWkbD0eQEchgJavvimVLb1ZNWfvOmAMgDUywfbwGxwS34Cy2PWiyQgcbY08I4yoawFlqlXWCQ
o/fFsG+lA6P3qyCsL50Ba4RuEfklUaoQN98jyk5KajzwhdrOHgZiuRyQbrd6M8oVzB5zYxAOuhZh
Mq/yFOIhQWu0uSx3XkPqMXwvKn54ISARVYION4qQGGkqNz+28askUTz5EVYfDFGa7ZdeN9+aYjL3
cwzwEVzfdBVaKQnWo6dondX1zhYqvKwbgek+FxLwX9zdpLnodgjMuhdA6fLojIl2PeBj5E7F/TYH
8/8csc0cwROk/v9wdF7NjSJhFP1FVJG6gVcByrItZ/uFssc2OTWZX79H+7o1O2ML0f2Fe8/N5hxI
LF8n84GiFvpGTSJz69XDE6S333FS6pD0o7dhI7aezeRpKLbE/GU+rQ+PwsyND4rXkfOFmqfRRO9P
Q8eOuG+cMOHfC8zYFBujb2j5MMrmQZoQFaovrvdu1xJruoCt8L1GzheuquklNqv60AuNMAC9XOr0
wEoDTpFoDWj1btLLvyQX8yFXpMNHc1aEhc6GuWki9BIGDtewXLr6ruvNH2lZ2hHM3rwp1tHEYoGj
j/cqhVUw8t6vBDjAl5CflXT6vVXUDEgc26D0UxjMa6KUsZqwnMOZ/Orpy5uDGYm6agH21zVUd1qh
7ZyBDL+8nMHlVVSr6LBAIuU1Xh6SCnjvgKtg/O1AJKxXRhcjCjWkIqya5b014rhLHRZ9WUtmQFrq
yT61o3jvtpV6TEzXeeKXsjbS4WuZuqiGuukTJBl+PRubtk4BtWGGCyikH4dwykv7bUibNFz6wvrs
E9O887LcTDdtF7t/a1+QrsZpehptNDdF34EO0qM3zGOoIxKtgoMGgaa3Ya5VhTL3nTfGAXbb71Xl
Ywj6Bje3a3FuInXcZp4T4Yhrvme4YC+MlkDZkJm2ZUAPrc3mES/LYj9WpEuv2US+pKbDaLLcGlf6
UgbMHC1cg8PvRA6d3xh5s08GZXPw8PT0ZDAP9SK6RzFW2gkmiXOCo5zcOXaxbsvcJe4Z+jHz2oZf
w7h1/NqHV1v1PSJDqtS+Ugz1bMYWccRrKf5xq/wS1QL9ChGEby+Y5nttxnA2CS+QN6lQnKYOlydU
eYKB63sn1bAyEqq8qeCH8PPJhPwMsw1j3fticdxutaEiAFcT3dc6Mn1ELUpZ1U1b067LOyrC8W2u
IGdZKko2NIw1LEOhdlE55Dc8CQ3B2sj8g/i0eFtVoxGYiyhDWhlCC/QFS3vTF9m+r2Gsx475B+oD
dV1DVnbTCkB2tvvXNEC1U0K+j5y14oJ2qArsfkIQFceWemzLYaZ3L3ocfMqGeYuxZOtiC/Y1AN7b
BlfjxsrKb9SvCa+t+klmaDMgDgzrKEm0x/5n/LvZ+jeJ3jCbAyRNKU3+w28e4VOrO2Hcl9j6QxDa
DOLskeTc/gYTzdyzswIFthBhHgnBJtgsdQfSjnIXPgVgC7bfAL20RHstlk6/jpaRXFVnVRcvd513
bJJMpuhIN3y4UN9XQAcgY8Tedrrl5pm1QpjwZWhLyI66SaWmxYMJF6vuyo++l9EJGqHaJ4Qd7iOj
Sx6ANXZBRezhbuax+EM2mSdr5NHEMuYQ11sR1hNgrTLK1l2dEfhlgj+A42fgLbVAwJNGV+/+zxJR
cbddq/VLSwaHgWszy0M/2ckWywn0KSq2rdFBaOgabdqzhYOr5SY8jmIiuSS15WGa7b3bpM+tBNaQ
1N0QFnZPM6Yn2YG1eHvngUM/moxmTyvgU64UZdh/Y+E0H9Lt36OmSE4GNLBd3kFEmtPsJ+7miR+f
ga+93rILo37AK5t2EQwZOQcsPRlRtQ2waifX7wHP834LaAdL7OlhWVv9npfT2hJ2YmMCNJujpubq
yYwy531e3W+nmvm+6Jw3uEj7be2AgZq1yj3Yoq05S9rqudPcLjBtCgq9Im/JyLX0YzSd/kwgaeGL
VAOSTNHnayu5m1lT4EcsteZlTXsiF5hIAI+XfRQ98TAMOr6i8QgBhc7gGA1AZon0z+ik+FhWMR4F
BwbMwtmEB6306YWrzr5NdM0DYgv9PmkYSlACjftldG4YR65I2NJsO20IMGVD3S+Ytf9kKFvMDfM4
iuskBr9SDUX5x8gVQZirOJGXYZYXlzSnRypwFVgil6+zjUo6A2NCymNESgkxtVucbYAfbL7Z92rW
iiB25pq5Ra98N1pmIjv6UVwGyRRuNUEaEpT6jisVVcDc/mK2nPbk/EBZmaceeYSOpWnLYgL8z9RU
W4vQ+Iup6glerAMZ2QO1rrCDvJFP/87yTKdQaz5FnnQgCVp6fhg2/cFuEXpqBNeaUTT8WKVHojic
PnqQrG/IrfcAU1V4HHAq9erdLE3IOKrsghEvtlm935B+U/dk1jZXQ1+JP5dD/+yU0weKzeZIlg8Y
fmZMjC4/0hLR8RwT78PIoPfJ76GTJComhInM+Uvd+5E5kLLMEnfz0DvZ02jUitVAy1hBVc42yqpk
PzWGydoBLQgBLeWxkyxYeeVEgvhxkDXotME7NZ7RfIi1URHk9c7cLnb6MngJ7Yk1fSTNjQJu8/n5
3AD2k8uUAIbyUKQBcvwV+nVZ2uCfSyva6Fn02CTTdEnILs1C5tBt95KipB62Wa/6F8u0B1/viDy3
2o70gzax9CMMU/cwg4J9i5TeBby2bCBlFx3ihWGx6SWvbBB0v3JjwlDIlttFEAP2NDbRAY+AEYgs
Jrm5Jh2IvLze1+Ku2GXDxOTOG+sb9lYErdt8l3r1ndel4YMgxZAvHCZrp5FGUoVFNDwULjTKwYV7
TY5LRreUmGEL9omxbv49GByLY1MWt5Rmlij64ERvrb7UFNGz1+6Jtwi97JO5WR2dq2pwrAsM6wnt
6Nin6U6xAr5bcfcieLLTHZI64p3B7hCFqhhwlQbJAVKTP2sOBLjCyIP7v/4XFfFtGvmq3srsJNut
8XT7BVA8B3W9lfJkg0+D/Q9ly57hJHCLbLJVPLUtCIs6IgbGsFpjJw3YuD1LJBBUQLvLqoFpYHNM
LM3QHx2k7Gs8apsly18wANwGbcrYZoUrHomt+l5M47Tk+fPKC7/TETOScsIsvgAvT5rbxZ4Wg2ii
jjQQPf0F1Ixlwzk540OJ91AAuGTIaZaSkr0soveVauxilux3fGfRkr/GnobnTLrdpwGQLvAW4Aq4
v42V+93N7DAr+/Hq6NZ6dM3007W617jR4cQXICd6Y2T65WjQ3+da8YCr1PegvT5bNfSJjQ2v7n5o
9Olk11DbGAlPmzrVMJFpDKKrlHHEUNUxU99eEU9NUwqKifWIBcvTGuHhA4WYNkVFnlBhMNFnTlSw
2eAUXvi0fHuCMTU25kgswpBuAXShUe5K8liWKgHfyoSG5BFuNdsZnruZPUqbJs6pyJYPznNz57Dq
8Dn29Huw7FkQIY7xKzTIkhcfczj9NTumhJ78y8bMx4LQvM19uHs2RTl2vyVGk42Vu3VYd9Rq4BfI
opri39mZk5BErrUKWW+8t5w/PosViFbR/EVAAxRCJkMsYXRKEsDQW1OzaQnTZtZ/DK3rTk0PECMj
gWcTM7vZqJHkXwZPsN4ZFFytpe4fszRB7T3qhvXomGVFabw2rb9U06fFMRUUEMd92Ehf5KyzbzVl
uzCjHWzA25n9ZcaucWFfU18ERwk/iPiuaYVPWSwXSLPCZmHiIcnujASTtsFGtoxyOvPiQ4/jFoh/
5h0ZOX/3ycCw13VvG8oIh0hmdNESFP3YP7VAn0HU5ArOGTTLtCBCWjhx8jw28XBfleoLEL4Z2q2H
9DDjqqaOI14Xqu0It9dRC8uX4c0uCUsAxlletEGVzak08/Kis0FyUJb3M5jfMdvmI4leGrQCrvak
Oo/RHF0bZvjA/CpqRX3oXybc9IGVaTO8+uaWImG+1jYjvcXE3z8IkR1Xx8uPUr+V24pnwSKV3tmM
220b50mgvL7fqtFRexY1pGm1VbKl5oCkUXsmJ1+lbzzG6kGUiXeSVV+Rd7m81F0Srmlk7kn5Entv
Nqnfon52t6wol8fRQuHVO5N1AKAxh1PXled6VuA/O3cNENEsUEqhueVW7BGWJhHA2nK+aKvnnpyY
/4Oc5M+6g7s45wZ7AN0kc75TxMOQ3O7T93JmQtC9JoZKVKBHUnkbpefxRYFYZyfjmBvW6DC5u+iB
w8QmJSsyjtIo8v3Y2+n+xgCmuSET0sg8GgSSSMJ8hmCNFp6c1YUJFjApZJwCgQFKfcUGkGAskbQf
tmFUm/SWMTUzxd32MTPxMYMV71GnbMa8KY8mhRHbjTj3Z6PtTjMOl5MuUvMrJw2LP4JcfVJQzQCz
1nsXJ9/VoD7bxdlwzUlj3WWyJf3CLoxLn91E27Y1BnBW1xPyafsopWgOtobToXYjAs1Uqj6TNG1C
pnOFb1OJ+qtXmlwv3ANEYeSE4+jjkzWykAEo051IOVDgfPsuFNXKWZIYyLoNQQxcs/b8pgvZUV6+
rnvPi2U4jnaym4qJFfP6traj2pNTUofOaA+PHNYL6yL8jRnG071lROm5MVVzAhgDT9Ia22sjMpet
1jJQ5K1sY9s4u+/U9GRTeO612WIo1ms28YK37bStfwlPdZfFxlpROb08dIu5PDXjwLSJAsN3KGoq
qGhWkpX3KpG8Ft70kwIueY+nSiab5Ya3kDnnQjPFP+W4yG3uphHd85Sz1Nb5H8YbDLGa7CsNRfzV
C6vaEXBH6lKfs9SNCcPOM2e8QzsM3F9vde6zqEXDFXtHIq28I1eyeYjzrEHvW8LpaXLCELiW1y5f
dsTQqYAavyV5upkulVHmew6R4VYmaj5JQZTKg7bsDa2pkDRI6uOlhqg9LclGZuKlaAZvx4pHHRvZ
3ZLlWp3ud8SEIXu4oZEHUaaOfC2d5rtmjmvA3zfyuOXVRBV5fwRb/lP0JOyn/wmLACfpasXbZNn5
dVyWyddVPIQWl/A9obJ2mI+sdk0RV8fMy8UR4Fy6y8r8JbOdgkbU0E+dMGc+gB4WTZUDlWFjw7oJ
TZuckNSxvVoOpojitzxefqq+/cBSk/gGFYBf1h0Ts5FSgJ0grZ+mBFm8QqFocfT7OEKy7Dl5t63F
am6IwzGDlJPoUhVdssmXhQW5nF/Guuh2mpeQvcPu9G6SUQmN29BeybI6oMS8W2oj3bIJuCNd092u
o/gczT4JxMJN6xp8xUHeJWePp7qjTzPuPEiGV7SruW/PUKSIJva20VC4PxRsBlxTp2ZflINQ0lx1
WDpoO9YiPmEkNXv0pchJvAjI9DBbm4reeJuQiMqrYH26WHLZAqoWlO2tN2v199We0rNXRcORpgZH
A8vwdIOdZEKBxnQgRXPvG3bF16XJrCtxcfnFaACJrgkGoTVJ2tBIGzIja2Xcm7fVgVfRHdqo4zZC
krSIlbm8yli6sBimt5aSPQBLqRAF3MKYjE7s18hj/S41+y/CH3t7ERCaONkrRNbRXx3tR0jdAavZ
fHgzhJtkGoZLzsm9zzR+m9hiANR09is6guTmSVr3K2G9vlzLqzut/ZvkJwsYTvHAdTM6aYRABnmf
fKDgAQZti2dzTJ3AiJPp2a0dh18CgrHImS0Bo+oPTe+s2w50kduPr3XELjGbiIcy1JAC0vG8gLVH
5LtqLEMvMfqDORT9w6BH/a7L0+oZRJoVkK5j+kYsSF0EG1j5UTvJT2Hq3X50F+s9hijyojVuDOqz
JlKRrYmLHawQ1LZIpTpaq9BNmBUu7a0iUhI2fSOHq7Kq9XEcR/xFzKIIXrhRdY38Ysm2+yIdrToz
lrJZ8TvRM8woXt12ApsZV/5Ey8Buky0YzafS/+WdS8eDc+p77aP2vTDcdT8nmbO1EovpIpvHWrP9
2kOcBVqFev23r6e3RIufiSAjo+Omz5kLxoGwi1w0aHJ6dWP+BQCNddh2LBBpj4bAxrp7L7JJfet9
O74aOp1PRre7KeoZSKQOYMrouWU7V9PvaBZjYgIGxx/yCTguqJLAcwYjjD3EB3NUxQDLpPlsDNav
LrwMeT+ByrNpZb5htNHVw/W06URtEBKPLbKXLDDIkSDIx6TqQXsK3pl1xd6wGpb52pjdW9HEFy6j
OulKlQ2bEeL7OzIoc5uOzovbSfPRshtzT+eFOkfmLQd8w83iiugcZe26XaYyIzMmekqhlp5YFZYv
vUBWUS1ucTbkEVUUuUq5lr2RD+L4Te0Qb1rT/dguYjIWFPqjlX+ilGWccwWlRjngK15WneFzCp0p
Z+k/vWbl1kBOxP7w0lb/RiO7i9YFGPIDmds4+nXzxJiG7GnqlvgHGD1XJaPfAlLebafvXoblBSHj
Vki1t+UzCTeklfFSiqfGOAlxdqr7ODm66R6IdMoKSQey67l70VLlnYnQiAg18cqK9sfelOm7TRCU
pfHx7tdiL8sfz7nSdm1Snc6hOzOINFZaIf3UM/qshjBVXCownnhaX5VzrfUXi56quk/SXedQxIrD
UhMPVPyW075gCNVpvtmxoKrPC1Ol9GDMDz1DpoENYzH2LEWYx3G1qf4PiBg1wm+nBeDC1XCey58B
D6QZ3a3xP6NUxGIRqOOhVknUNq6fY/tda89Gkx0Ei2ppX53W23Lrnevopq6pw4ZPHkJ0QCjpSR+2
c/ezML8QOTJG+ip9el2YTHVxOI3IC2iMQN5VTLaLaW9kR3s5uQm7VrsIhL3Xi2vVPFe8OopG++L2
DPoBhI59ETQWQemu7/ZuUI8/t6cmkz+aTNJHcTavJHCEwr2v1ZvOeRk3+TE3d5NxIhXoUBagUmmi
ORkG/V+WkDWJCNWA27xAAJyeohjr0gAgeP7hBNqUkB4HZnF2c1QT9w74/RzDul691vIgmUSQnLlJ
o2nTWscEpRHfGO6RgJ86T7at8aCRp2t/xPVDYRz65OfGlsdc5E+CD/CimQRLXbzytv36YMYyOVcP
TE0niID/ZxvPy/yKBWrDmqOzL5G7a1hjIW/XEOP0uwz9TCnC3vgpUCmW3KqAztNVI9nsUkd3qU2G
Flqt/OJyj0syrOxOb7c17S78fbRfZa0pNrij/ZKMojow3f0yczO/g7EZOivdVX6ZyIt2Ceej+OrV
jBTKfnCJHy8t0psLInw5dKCpy3NktqcEyqVR7Aun2kwEs8GlI8mBXB9gQohzWS6VeeDMF4u4KZsj
z3sZW05ej71awSA12tjjC6TyACKR31INZvkuZa884SpDxbpf4hQb49NM/ld5kUTrzDT4onvP4IaD
XGG/61qXHEKSl8N06+/F/KJ7j220yxBgrs0f88mdpl719dH0XmK1W4u/iQQKFlh1a9xs53t9zFCj
7W7ZJqaAWr98pO1LSsrjqO+jeD7ISfdzpBttjWPWA9LP0J5igQ3CYUF1YyN/88guUNVTZ7x2FuWl
tqe2PdTmLVCD8JD01x48NvYlIQG48sgKbcZqU8rvGfphmZ1XntaQogVhpLNEvqgK5knaA6KiAODl
LMrA834I6+P6fXDkD+I/P06g7zvwAxm4r+ZugHyVcdwu7OQPNxUku8kyuXiLQUXCgch3gKYp0Ioq
TDvtdUR+BsZ340bXXDzMSb7PrU8TUftSgSFm+Bo3n/UYo896Bq14uwrn2wjAtoJCQwnQbDyCaLKC
irQ0kKY8k02r0ymSYlEtF5tcSQtrxBy9CQ9lRhIdI+DKTrTp0x9HI1DFCrXs1BIf5t5YneODAaFw
VGzCWRhRsnLutwEx8SdFktZCNGIigth6rWoC0flEZhoeBAG1hBu0ZenJA3uWcYfb8Q5IsY11N3Y/
e/MmQ53v8qUPSi367sYmyBOWDNVFLgetfBumf0LfL+XOyOBOgvb0vmrxgBHYT2EK5xZ4VHlU9ImV
2FUkRU2kdeUG7t8r92oKaVH4xaT5s/Nv5cyd2n8qf3bEmfZiI5qPePhAShYKVAMoGJBc3q0ZGvb9
pF3ceY+zvHd5Hx4GsrnKd63+YGoVNDY9rvOldU8xb0qfbstyZ2av3fjPqZrdgsQWsQH6ticbgk6L
vrDSBjKPM45s4HTllx0/OB001frAfgY3/1PXvC3uqSTa4X+3Muk+tH/8xagYx+9GPNxSFD1tL+Rj
Mf+x/Ki7H/S1e5jl9M/lRjd/yoXISG+3tOes5fLkFO9BYjvIFK1st5bPA3OUdL2X4oHbbUs97cM2
iP5aRiZ/AI3JHP7tYaPEr9l41Zf3EpWI0Z80iqzY8fr9TViMPCPlRJKQmDOESyGJV/2xILlpx9Pv
oavW5MBbMjm1VvEw4Y7iwSdb6hdfTtdxQjk4MCMs7wyPCWSGF+01nQgEFf+c+bdDgJLBFRczKOg1
vmVGhXwZ/CX71dg7uAQ79Wirp8QOUJAuQtsxXCSn5A1JWSij9Y7sod06y/uIlG722qGR41FH5VTI
4WMxrG0XH0r3nX0BrXSxLcVbEv3Kux42oV7uuy/30Pb3suE/nOiVN2O569nIrWN8mJKDJEahAeic
rOebnmdcXixO1bzkzLgdEPZPyT1FIjlgqQenxBtG3Fz96BLb0eQ85A8OMY/EQWB3VV4EkvhmzhbX
wH2zfsTiqRvOmfdLzEIxHuP5THThRvaX25vGRpqX6OBRcZt3afMYmSzkhRMSwcbf9lsX4UKVx6xk
6r49JmIsUbh6lK9iSNjpV5ZfGrQHYA9WGQ7umybuTPN+MQ6qo5XV9/bsbEeuDcs9Ghr7iG5rZ3eS
Hcm0XhGnoku/W9TjMn05Bt+YjyL91BJC510E9QQGNdplaAO2/yEkUV8fPybntNYPEDZrFoNNcp5S
gje/mP1o1byHvVq2z7qF6vJLd07SfoymFyKM6viwiq1KTiVQq3WH1d63yzuPwWw93RfZg43SNu0/
i7TnS3AS7ssodjO3WBpjVHkR5nOcPQzjWY9JrEcl1b9n8ggSYlhd6pUwxaDKNxSM7KNnEngK7nIr
R8H7+L4a994Q0sgFov/HfcSuGxYhsXHR7yzJ16nOLgnJoiBoQS9CBTCWPt/ur0kO5NSEf5zZG0Pf
yhaLDLqoiMtZvwWSXUrCuOL6MDiPmT6dR/MzHqJdYXqMqkktU3d0NL50FH1PtRnZYMz6DlMhSY1N
SJlOwczsmg5AkzpZzLQlyR3ZJhuHC9itHnE8Iz59IYKb0y47zsDyi+5fimq6rAC5V4fS+E1GZ9Oa
bxkHgKln+D8zn5l0SQE/s02Mp99hSQItXbDwLvdZV0IBYYrLUK3k1ze6VxhvXTMdBu8BQwUlQbxd
yWlbqDhmJ3Qg4TbyyZTFNp26xyEmNGC1OWXiQEUfs0C0P71EzaWIhK+1pIAxqlrF39iVwZo8Tc1X
lEAoQdKZcR7UjDCVFqT6feeJh9XLz31DMqrNjRWXGxBY2DdMfyKI2DPRJUpOvMF8aQu+zXUBzz7+
Z1tsrLLfdqzYRSDZR07DjUgO/XAcMbWx2ubMBfXPwLnir6zQtkTkADsMjzL1NI7vxLzJ/h4wPuIL
Tuxoq6ofiwU7DFlWnn+1G8rB3hlRBE06oxNvD4kzbEfjp20V6GfSCW+cnqFUh4YRqI4vB6o4el7t
XcvmQ10NB6QmTFfn+E9FO9fdG6jbNPKMlpmLLHleTHjCtQoZ/J177Mc7ZxXI6f8alyhP9dpL69XM
269Vl5uCwGvb+mnLv0Q4J0FSRgx6oyzeJ5XSoaN3YwvIrnkdiRB8aDQu3uQ19V4S0wgHhaZ3/Z7R
hUTP1fLntcSQ4bYxPgZQuQM/cbK318MtyXuhSyzkZ0yoqwqyVd+Pznge5PPUbmVKrQJ+JtM2Bith
Oh5d/RBnObRfwrq2JIKzbkvmU1tvC+N+cAAjH4RjEG0R4MIIUU/4PTWirNLdQCbnhKrP1K+9Og32
SbEWl8lPaQl/ZoTcaweTTWnDIDczXhznMmrGDuHnRqeXgjABNJonj1sFZYCf3joyBjfD62wRmjGQ
0FpcZ/eHyLHvlXwNu7RB6d7V1jNC1U1az8x9fjnj7ehOaSfDOZTZbsjJDOVnY20u1kdP/A2EPrMF
KNS2TN4mJ4IkymmEDemo8S1iY0DsyZn9syV+q7hBKfrMuiRF54ZxBVBLVvzp80VvnwVa1epsZHw5
8QnG+p1skH3t1S08xT01Hb2POI/lnyVlEBNyophXpc9yYNtEvkTTPkTyJZ+EPy53fRux7qcsezNQ
fi1wQRwG7TR9fAG66OJAma6rp3J81donVz1Oy25UV3Ipfaa/zNCPouAPNA+q+zDpYGzv1KX6oWaa
kS9UQPgMy+KVgN77Ob1rtBOOQCLaHwvnVMr3DPz8uvS+I4l/JcorAdBMnt5qsJfHfmcxXC1pqRPq
Oj37G4nXaIZ93FwygjPTmjaX27uqfjxiNghQ36XGjlhFyyQuHjJ3vARtRrhj3OyH9HUkTANnG8vr
f+n05fX8hqgONOu9Mr9bNe4Sawks/UBiBJouvserO1wHjeRhKKyyRrABZrxXFTbBcbsSJSRb/Bc2
gVn59G0j7Fv0HMLScMbVdWTcEG2w8r0SOeKvnNRoqfNj5DHb19w7DIP+mlfnol7Yl+NyZN5DGEy6
hObYHTvQXXweDuIGN78FcKkHC9jLYGjY4dqwjHD2t7afx/qfq5AkmXMII/zDizEPMYutiJcfy2qH
sOLo9Mu+J59Gv+maCBhDG99DqM9NHZH0+s+IzHuFDh0uOi2Yt7O6njD2W5LIGLSVvW8XXnZnmQ5u
Hb8Pc/1u29reW8fQlfq5rslhbVafcdhGLsUD88zQGucjM/4PQYEovfE4WdmVBMVgmpZt2hBgbjo1
YCcJGFo/9K52LvP4lFjatmL7v2Gb8as0uR3K+TFedBb5LKwm019Fd+h4a1IP3XxpfaB8oZYg6Ybb
WG3SXPOh9TzZDgqwRB4qq/2ccxeBeA0xwCu8I4nfRKsWvj5Ym1azwhW0uw8QG3vf31Je++5J2iMl
8lptTO/WzRXvrIcepjTfGjNWAWc5rmu8Rw33UHian1rerlIGm0qic4zuUpWs9yqW9IPaz1H0YKYj
zBWIa8Pa3Q1reaq0kdTvKoh0spgYLhObfHI5oDfxGj2gKLzMgHyqWLyZTb8ZuTT73MTphy7HjE/Y
k4JhyV4MsFizub50axd6/BkddeSwxL43Z6HNwdGS57guKwIdcnpiD33FutOEce7qcm91vKdIKieC
bJXrhKwuP1rN3ef1dFHG7Nf4Kzvy8dhqEuFMPvcrav69VPMj48i3aRyOdh4FZKsRL0lQMHwU2p5b
XzvV1HYdY3ligdylRsJr3+vDzxAJ2CnaPuU+SXQRClbOhOExK9K3KNqvmuAKlry9/bKekoLqPccD
10vjwdLHUP6f4wSyz+4C1GV+kqh92/XkVvW7QZ/JLSLMjg0fGbcHx6wDif3Pym/vDz87FzN65l+P
ELzJcI6dsQaQmu5kTcU2mtPTyBCpd5ptrDGT05n8zGIOCobwjKZ+9cV7TCEW+WIkTp0a7lfVPG+3
DBvBFYXEtjURnVmUkCQ5k+ltR0sI3BRxDdqPqc8O+VQEnioOul7h7sx27Vx9sFUuyEJPYn4bbasU
q5ib5tCsiBwgsydwphkSYLRlbWyHA677JItB/tekpkXcBpK+1JTpKXcnAoniXTTOJJ97GqKiNizm
5lTHnOXu+mKjfB17CuKW+AJy7lh/jbe8Y49poK6rE/qiQ76Ad8XKF3kJDQlx9/V6QDk00NaRwyut
J5L0AuKq7omKKsD0r7tSxW8tX16yIiDfDNfKcsD02WVD2kb2ZPWv+UiX12GJNyTOQD5Ojoy2eRJ9
/pEtEi0gqfWi2s9lTGYGldXQUNZhCEUAWSE6K4OZpVJkFGfFNqzpOZKpfvh6ZNwf7dDcL6gmu4SX
wqh8FxUEAlZM20jAV075KCXsjDehaSkwaHCESo5V1G+yqAmqmt027gaS6ZBENr6quYhAmyG7Zjjf
hIly9yYDVnCNYTbOYd47GzO3dkRlBKao7igzj7h86bQoinvNj+FmuSbWdSXxCuG0dDBBphXzMJuQ
URYEiA2y2hcFhqy+PXpEo9a3ni0hCrk0ur1N1auG8o8cDVLqrPXdmFi3jctlpDNcGcs2DqpnF7os
SmO3B8pdcWJKvEPVkDPZM3H5gYi/mJ6LzrZlulKfOhrCri58Q5u2nAyHm/J86VRgos3zpuK1GbLj
MGe6j172fk0iMt3s8rEWyBRRUdAZ4lzL7Oq9M2xUIRhoIgtNbGbol3ZkWO7yg5Idwx/pWc9Skt1C
tpMdtqxwytj8rjxFBqNYk4Iomn3QY1srcjaDdFETkMtYSCxkhP9OSMMdRvJ5YzEzwY/K81yQOKVT
Nm0QevFwblHuaxQ24LmKdSp9qQnmGlkZSJzJjdK5djENJW6AYsuP51u/3vpWVZ11F5exwclSdxVi
JZOAb/ljYS3xl9z2ExsBgO6inOYq1UkGLCRm/a77rSnEG35ebZ14oM1pliqMVj20GO81hnUxGP23
hKhv4hFqaKzMU2Wvz1Zm7VF37wifeYLneWUrTCo4juRZ7gYtnL2amWg27RPyqeNe7jBKBfjIwsjL
rnpPqcoe0sUZCITj6pTaRzOhEXXZ/Bn6SsOBDUMmbI69/0g6kx1LkSyIfhESg+PA9g28MeYxc4Mi
IyMZnRnc4ev7vOpNq1RqVWVFgHPdrtmxHVW8W8EMl03Wc+RxfdP1aWRipw+TLkrf0EpAg/3QE3V2
g0Nk/gi+XjNtqwPhyAGPLu3hs9qNkrADf9eh0isfGYVFuuJ9F98LkC4M9188exywZIcF7uMxGD8r
nI5eVTxoBLrR0N661GS70kvedwdy/Kx4xq005YMQzcmZiMM188GVxTPZb/RQtrMs7k+2dE+OiP51
Mqf3tyR8k9UvDWzR24rdsyM0GV4KE42niXW5SsRj44w74vP8KQdFYSluQ48DyQ8+FwshfhyCe2aP
XxorIRWjMyIPpqzy9g+sXRZL0UfZJtd1IpmmR1yVWfoa1eZurCaSg5j//Zb2hmnhR+TNzQGJmbVG
TkyQAtu8YMXAx0EQTMR4fVuoWPt8JuFodEOf7PLLLajGDmdMPX4APo/ktrvNq4kRerTPVJ6wCkha
SAw+fu6eDes+Gw2dYhjXEi6pbrQeb9bNJRjuKKw+AC+6BNMyHVmx/Q2NF/t5cTWojEq4+zaVH3Y6
x1PSi3utG+TDEIhFE3GnCXcBO+VE0n00Q8QMunCX3q6OauEuTybV5joh++G+qxJu4M7Va/N/jRf+
ROF610P4bGnFE2JgLqzPuod2EXpb42Znn86kmxuGmXe3hBjSbiIQmpJEiHHcHs3ErBvPTyktRYBv
LL7YIUIuAmV6+xhapG1yrquiXzAfUbndlRmjHLV8hYSUobp0j6khNi793y3Fk6zt47li8ToQJq9N
35xEJrYuNIXO+AzdAnkFXMLqoYmP8yGoajyWE5bzohZqP0GAebYWsvkFabr7ppXQROkb4ZpkP0W8
oG2lejpww9uaaHafnLBpw5iu0/Gg8ow451yF38UQ/rF7O7q3/Y4dhAOC7H31WGO5/nUYiqB/a/B9
fMDKqQ564Wug/QlrtMQt5EE1PSYBfTybrim/CkpSHxqJDQx+AbTZQ5Kl9VVMoABJMljcdvzPaRbd
hfac77UcpgMRw5zAeC1Jw/Ul3YZZ8gA9mWhnumaGNyhzMeQh5LmQKuzwvW1799NZ0vDRFYsqt5Pp
3YNA095aIa2rTo3iUM5JcZ5d/9xG0DBET5h6dbXzX0PmkZyLuuvggByGVZBxI3Z5ZBM77rsywLM0
YNozkkjxSCQS8xAZJsJpw51yf2DF47It6MnxwsD9onYU19aMJz5tR3Z9RZqch5xLvSonQww1clk9
EaJ+xpmWnYqejAEaSd6hxnbF61RO/ZMafMz82GvNQx6hH4PXB+HiEtd5KsBwhOBLUv2o2zz4lsqH
UrJMyJ4hdbXlTIuy44uESqbBwoutlxdW/3Ga0rkZLAGIh4HOppH6EVSpWavv0FnXeCr47dkV+A7S
SV+TsXSKN2pA3JmBDRCj3BV0ELFWNMvA8blkT8E6Nv/KdeSOmzc1t1DhyggjdgBohLywu7yWmCX2
erJflNF/W7svzrXv3Cm/AsyRBcyDRV0Cur99b8eQkLEPXOUxytvg4Dsj8cheO5+sn6NXHMrmHcoL
3HL6IngplvnSD/0cpzQ8XexITm/j4LIKjtR64h5Jrgdb1hPPinisoRDsG9vt/toYJg/dauZjzeoU
LKLMeVeKhPVOn3qM6Nqz/gayrk5OSQh3yrlXECv477Gv4VFwrJVFR2i5s/n3tfq7tGGhRAZKsbd4
L3nYubBbcJAwu7SldcasYiNODwjWfqo4pBxEYfTA6p0M7c38udZ+jGUuv2KLcXf0GE3ntgaewlp0
NKfZVdg+5DS9zWYmmRGFaIB21LzRbMh4Oluc0SXRFntTFYLsXEHoHSfjILCE+OOhua15Wh0Ff6K8
r/a3ABgsgLkjkVjCPpUDY1nV+gYhI2WizrNwC3BfI9hy/NRQq174V3A8uWzAG1tN9y4wHQ5Qc9tF
y5SUHcLCYZjzH+DTOfZmjSxUlxFhhY79V9Yp/mptKZOsGv40jjeE8F9pTq3Uwid3gPSwZLhuQ+TQ
opiWB4uytxwB/TzlmqK3/kaPgrddBEwWQdQe26b89pL1VZWGHMvdnMvHMAMCRyQTHEdkFpx+WGuO
ad9wlLvtS8EcRXVTxlGqQqEf/MSvn0rjhXyQ4OJzIxXJidrUG1PC8d8sM6FqUmYa+wk/6TKJyIYM
cnkcA0WLWTOHmHaRGHbGpbU44go7Mf9+lovTELR055N+gx6QzTF/9P6UD2vH64/+ykQ4NTtFFRoV
tVX614vS38wn651j6uazQhgSy1tatQjeySYDqpHAMyBZnm6JnHLAqST511Nt+mxPYfIzLtJJWYon
+SlIwoeEb+CL1qK/CAtbobJoVAPwFnGe3M6LanX2xs+3Q3JYPEZaEZJArfphPvmYODdTSmX5jqmn
8Ld2piMH3vIkp/3QV3AMCLu2R49A0RYWLhLrki5sSIrO7kngIrUWxsXriHBF/2Caxfxa05NFeTnF
WXyYvcLhAVwtx79ocA7YnrgpXKv+U/WfMfmRnU7q7K4TeIld5rM1TFjQzoCXgevbm3K0GJplt35a
K+tuoS2PZ8L/vRieltHN9zMIJZyxXFqANSdI+RYamjYMetC4WRc3w7brRXIYrF4g/BRdPC0D4JAu
TBg3tKMYu/FcjblDckVVjHXkJxjQyfZBFrfhVWWJJIeL24e33i5j/LG8P5MiScSee9O7OR8imnVx
RVMcPaU2dxjFhJxawddK6mFX2RNd4iU9C0xwjKllJFALx2TYtvkCn8gmXpFEhG/x2XXbIetTjAvy
KSU1km6zFr/E1I9ERcq6aKibSpJ+N6/tXavHHxss7/wsmciwICTFY6+96jT0giURSSWBip7dY3AT
3CcsV/9TfMYhfXnuHyod/yJhRftWK65WTPrlNkrY+kXpfJ6DPzSW4S1QnduCOXAtnLUgiPmaq4+6
890n8g3TJ4kje6shJeA6cH+PY1N4+7zSDkPfCHAshWV2YmEwnsIVt40AzvrY3UyPhYtAFXCv2Qdj
qeIq5QtMMIuAshiix65yMTAOzqUqzfBASqDFWpl3CDbSImPTVp/hWsHkCdsvbq0TnqS0bHntmUoC
uCFiG1UDp3FYZOUdnALmD7vC4uCL5aFd5b9kym9zrW++8fb+bRfMT6YLHiJpmbskSwj0OhG3pMDu
5nEPx06k4BjkwLNx63eKCkR9Y+RtWx5Z9tFrCucLHzqVkDIFHL1E6pEMpX9VE7yGjY50xv7TNf67
wgO7952bAEYJsnXnZvgeQ03zNiQh1sOkJbaFDa7g2khZRE95GrGrFjRALqlE4LfYkUh4LKmJfnUj
dk3YFJiw/fwhRdXuJmebup/JyDUCkSVpMlYDJnJ/aAZ9BgX23IkJcbCdHz1tXeu+7N6TxC+wPHQI
AtPsvXo4rtmADPNf5Q42O2Pxpke6r+tAvdMukN2JLJ3efO4f3OENQq1HOJ2e6qelpTCo9l+rkPyU
IDPJ55tTdLN23cdYGHmvCiY/IS0wRjlEnVI0+lfn4Ur9Jo7zuhIRVA92W7136S0mtgSss2ptOQG+
d4qOQCSpbTetLAZCvhQhysRGzeO/qlZAOooaMQp7kPRZQXcAqHhXinSat61nwWCweUyTg5PToEtR
rcDQT/vQRo/Ep2fm0W3XWfVB5tNvH1rJAX5GdFnG9FalEGFeEAXAtj5DOFy4HW2hdIFMGzz3OHkN
9v18jhpnZwrlOexYhQMyvxj+0TCu9lU5w2hYMVxXa/Cdo8TFdZP/atuaRMnCxaetrHVTwGbZTkvQ
IR6s7DpCiBf7esnUd6ts9QUf7WbiLlEl96JnYxakATZ8KVrOa3dh++hNQfvsuIXDrd7OuhW4WvGK
nMGNk68XdoSBxt28yebuaOnIX+KpLwX1p6FxTjREat7+xMFl2C8JIJ0Ug/g7dw956tsWsMTo4Bk0
jan3jpyzA35aG4Yjhb2PTqqn74pXu9xbofWhF/lHlWx6gcbVMTRtUFHB7P/MXjU129rVD3oe5nff
iXA9ywF/VJ7dKAIQVrkeDq+sb19tMpKUTlkBgSR3jLuKNT4jd0bIwX73MqpIjhhHBAWo4c8c8nHg
ohPsZ8XNOe6AMZ08fyUBXIWLehgWtLcuiAb+Tz43J4+9ON2ExV1WDk9rT7yPGc5lICs78aRABLJu
XWz2pMxMm7KeAAAQyGD9xO+Eqkq1y4cxQD/p3hapwyeL+pF4zmZ1SeTk7hloOnRO0PGhDyR/E4gs
irsk6n/KG5QN2wmD4hxYjxM8qb+Ascx1FGK+eO7Qn8wUoAYnYf1HilXsLGWPXEHs6crb1WwrwWMG
DksfJX6kuzmS3SkP8/BU9ZTOhqIguKrHBrXMEew3TP3Qa04VNaOroVB6N62YuFEPiQQVz8LXeTsz
wDvNn/Br5LYMJv++qd3uV2kPw7nro/JpMEVy53pz8WEHdPe62pq2usyXeF5K1k2grM4BawzmwUlk
pE/65Sx8+3vFnGZBfdvYDeB0VUTWaSZqfhSpO+19RLFtEXjtEWUEn4Jrc5KH/NGSzHPPus7l12R3
znbxc71zwRzsbKt4K//v6MIZSGiB3B5lF9Pe5BbSWuQksTM7P+s0fsqFwL1d2MvvEMXm4hmS2yzg
mzNw+/JltbHS2ZUxVxzcctySRGHdPKjX1c9HThOkSWHhHrNk8acVPYMRs9ZmiEbxLxh9Xkem5y19
6MszAS53a9hPbQiZORt2+Eir6pxHy40YZLVbU9KcXOCt5NxfdbYfJo5cmjl6mmrJDQ1p68ShiZyd
bbNRnYalhY2AdOVjZ1H+uOfFB/KRtMGlDxz3n3YJNw9m4jo05tYa54zdf0sYTI9LZGNUyzqmfqg9
18k4j5UtfoCUDZs+G1lMMdpGzAulBLF2Y9mYIBVsHzrrpQ1Kf1dKQzom8WpaprQrwy85tdk7M0b0
Sbjwdw4PH3+19vRHr0RxaAjQkPIjRoz+0zUfWTcOLOjKcjvAIY2n2ZH/cvksmvKYSF8/dRWgyFil
LAXbKOUr4S79ufOsAiiAbRG4ZMaGpFZ9Ct0BiWjISiArLvkH7TwL1w6CkLRbTzTar6g3N1rqRVo1
GkqGq4kpmys2Osm5tupfgPXKHXXBr9VgfTgRXSqYqOcrfKr+Dc/zcM8C2iN6mKJYOWVyiYjyERjs
0m8kGwrtbSIpYZv0390CQ8SlkHozcVn81TSrjWCl0VXW3r/yeLUgLbyfquv9LbOaOmZKrO7Fd9Nm
/GsCS+b7pgiH6xSkDuq6m196DFtnKCD6oGap8TAV9asaCZEGFbW8fbGgL9mLOzPjEltKthFXa+9Y
w80l4K1K3BuoKnMV94rzde8LE96nQ6ERoh3v0gkij4tKluOKA/5FsCHFaD9UMf1GlLQQM7g65coS
s5DNzo0sh36DCMpplWf7am2t3RoEOkBPsjG590vrbYJQQmUqbR977RJ+jDnKe+l6abmrvfXdWz0W
RjCjPOTRJMXnuWA/apO2PI6O81VmfJiWdmHTMHTLyqKzaPvPtcwn7PNug1VAmYzmz3YC2RQ43mPo
9DMiuyvuM/qTnxIb+JKZscSYid0bAK91r7KhPxQ6vf0bordgrMY/roO+NgzEAFw8ZjsWBGo7TiLa
q7Ws/tIv3F/LtkjgxSWVltvBY+/XB9J5WEUbEubu/bgdi3BfcV07qzYb2fSxgBpkzWSQOf49DTnR
U2f70y6SI5R7C31OY85bcqCnZq3WNyi7zXFttPPoeJbcRmExPpLNruPWXdV2GRzKDLl8blspkj/V
zLSBLsmssHr2gewrZo2BIz4vcmhbNf64BHLhoQobB7Y5SjqZcfxZ1KZR0uMzsA36SxdD+1DUyv8G
HACszUe6V0AdV/7IbPZW01mHbAiyrWRc2JHbn3fSOOpubReMCl7J4wS/kPruGaRMCaY+rhcnJ7ye
JrsxkOmbV7B946Nhee92bymC66N1DUMmf82n4YBE1xzMYKs4N7XzyFtw2zahYqoMBRTQGf0Ds4og
BU2/py4JNxZJswPybbV37Dz7MMFin5U99a9q4gnBYaGwU0pqxS2LnWglbAu3ZtYCPIVuHII1gSrL
Aqys+99Olnd/9aLMC9r7RJ09fWhdqtr7ejbftpTpPVOE4rnCwRz1XUcoaq2PkWz149rW8kISGEAe
K8edHH3QMl5akxYkEDeHHOttz36jmTs6r1N2cVGOxpWPtF9XzUAapwP4i4Vv1fiPYSPDHab9uV42
CyiHOB142Rwk+p3T24yUZXp7gDnIlgXtYiRUs36W6STehoxBjcqnYFvPo4TuGEZx5Qt1tBGqNkW+
fDB2on9zEYbFIW10CjpRdoFw2zdjSr5MjCksfyC/EKA3BwEk8V+GbYw4i06OtiI56is8dzNcD0R/
7jNODiZfyFIjdkd5zCbMO0w6Y8DkV/lwO7c2ARnLTc3ndl9Tj0DwuAFNNfW/Fxsnbu4n94kkxp4s
dbHrAUvhVMn+5YyqG+mYz2XGTNz3iXfMdPXGlDRuQ9t6qTwGto3SovuYZIXFx9HOdSr7H0GzBowE
4vV3gUtANlwsde96hD5HGi4fAsj0n11boUoLD1Nc67DayvIftYYshKmGe2/5guxcai9O9iKsU5oI
rs5sW/e9LQDlBYE6w+fDNJKtqXv7rvHB8k1o/+HqinrkWThTzOi5e4vnY5tJBrZOOPIQNlyAtefM
72lRJ/fhMPXXJq/nPRciXHxa5S8sMkiO97iBcyDF2WYlBbVZ+/xPpPLmMjd9dcGGwR8ddBJX/hRb
dDONzrUqW2SVcIQc5aXgChkJRPUCccw7TmvtPLH5wc891LjPZoIJOHRuv4fUKZg+1tEfkFc777ev
7fqeZw7UQpb9wM7AqJZ74HwSDytE3lBPl+ejtxs8pFJEDuB6I0Eav7XcTShqJnPY0UmovL0hgH2Y
Ozqj0q5nrxo0iOlu3bEZutWDTYMHh9F1L6uNo8bL8Brj18T6NTZELLAjbQzwrIO7js8V8glqiHox
k3isprTd202qD0A97a/gZiAH7xXd3h7mRuH3GHJ9+07O1h+n0n2cD8J0QF3bfl8UznwGO6Ih3xdf
BKyTrVI2zl03JLWbdnYcRd1yyVaBrDDDKoItN8fd5NrctkDhBlP2BdVGxSl2CuBmpbk2dcPFYoww
MFmM/rtMtMzxNs6JSLrqkK9DsE+Xqh9jbGgso9fIbD1pcWl08WuFvWF1acZLRCJ2uYZLDcgrEVF2
O/rLxwyN/0/qr28IVMS9BianS9s0LsV41Qi2nHUpZn6IgMPRBWL24wxj9pTLMHxMMpzDPQVKD7Sg
3ZBUZOj5HpUFqnixNA02dTy6pI1I0WQ3I/mIt+MvW2L/PqlN9uCEJABr9GMgJiC43Lb6sTM2qojV
RPjYY7MSTwlVqlW8d5S5HTOIJQeCsKT6ZWrDG6F4VbegT2W6codiMj9YLumfwUGqxSsrd8JLvzR3
9KOYW/2UgUfaFT05CGvq8q3mVN6WJpKXuaYFKjD1R0qJaJxGxHrLpdEkg7JwPzqL99o3dJaPmuHK
scYqdhd9s17ya1Wi+VWkISbg0OJ5nnmlPGf4y22WJerqkqEpVuKkEEpe3HmMeLftWwgB3z3vB5wi
PcxkNhh7fIFYXCXATdXojaA8/CE6+WjouERVAMspZQ/y6pGJn/fDmi+f5DiGbTQQa4ajOG8SeaOU
OwuzXh/iofBahhxdlcyOoy7OkWeWrainl7pDcJoqJtZAW2x+4UQd3WAOr1qQAdiIpmP31jUDD02R
uoaFdm/L5aJyF0TsbIrXpFV/OYChl9fytgZqiudpScyLr6aGU6kgrhkGOMJl5n4uANeuwiwlgz3e
nohpHcZklr/VXQF/f8W7kQQmizMb8V7IxMbTsXrNAe8Bk30Y/aSB+hq5XfJDcfLDSiHCpTUdJYU6
YM5re0CyGdQ7Pn05ZgA0RvstBUSBVQ1Lrw0oG6l0TXeekU64Kdgp7NJuzdGQLW9EQO2Us7U9fmTj
GrgvBDmdZ08VGD08/jlF/hutIOIWreZdpRMmAvBCuFeb5LgSIcDji2POtCh2VsJ+o5hZ4doJB3aV
W0c19dnvypJsCVDHjq5l+nNUBc0OfwW+6RqI47lSzshn1RoNvxpGWoCF5ZWaThwp8+DH/JDoOfSj
H7pTMX53aXSpvJ47Nu8MxPB25cqdW4i2UdXz2U9ggacJwVSU63m5VHMHOj9v0oPDxStelhm50qQ3
Boih3CmRRQeLOx32whuaQxEW/ov2ZPWy5CkwhaAtbowKb+MPBCtTzWZnYkIJXG72We/+mmnCe1jA
x4LNdkgYJ4LvlidiLU6J+6NRqXf2PEloezJ1XlKTDe9OWOLAJMCDVj6MSEYD/1WDheXBHqf+3Aur
eBUhM7I7ehKFZJr2fY2dzPKK6iexivKpGVNQnXy/v8KcgGo5czWEDm62KOPEssTggs9dYFmH2Prq
WXoHtH8G4x5qJFAfw66vME+gop2zJf3xK+l8/4YUM/3j7MACscJy2DpV+xdpwfuZJ4fjnG3bXroF
d+YQUMNqldg1yAqQfBFyk3Rcjp0pU1+yKr39pM34WU9cKgCQMGPr8NuB7EgtZuLFjBA4WkK/R5Yf
zPSUdUF+aSZUUgdrmvHmW4TF0xmnjlP+Clngc2HHmzAunfXYZaF6qELZPbkIWCioNwXYESR65Irr
0iwSM3yZU7YAKZ/Yhw7qOPS4/LFqmyiq0MEus931PvIZJUgHou+k4E0awWk1dbAZAFxNLupeYX5w
k9fH0BqDmPDwcgA82B/nju4AGzfWV+VqvWK0FsOx4cTYiXXgPBWmvC4az8diO1TtFnDok45WrapC
u/Rwc9xxW4ZSr0ncQKTi9GucH0YfhjS/un2G+/48WAwUK+VxezCR9GM6UCieizrlbhe02aNDrBwG
P5i20+QV4WEKtCKuLrtD0q0juI1g+eppgYjJxHNewAHk+Ce6ynZgfK+yBXSWUBL1/5YlYTw4OqyV
Xs2IVdzW9npnupH6T/pOD0BeQQDbfH6141r3bijmmKuXe9T9mP1pk3U4+s6ktmtj/sw+tXpjo/J/
NZw9/I1miJ1Ct7GmXjb2UbjgV6Ve7KyYc5VgwFWA/2NB9wYuVDxoWeMM4lAtyItF7h4MBO7N4pHG
nlMfxEKRjPvVGwL8pJRjNOMsP/tWI83dDtuFDN9p9qzkHBo0701u+t+lJcLfYunZHDaybU6wfvud
dH1+H5AC0vSXmm7w5E7We9YOyTEoyNgk1KHsa/qSoUEE1rHM0mKfp5PF4ZrWe2/Bhty54b9RWACg
bugv1B1wPVkJtcQp+LKvHRohdA3+EmmBzeZgPad2Iy63dt9nt1PZHuJ6uSFogi9h8p1TUrKv09IN
n9jk0KATyl9MFu4V7r91kaAEGVJgSm09QMo7gsE/bONudikZBNvcDmAtDQ0tHWU5wXwso+JU+bi1
K5hpMrpgtCTYVhXVZ1BboBebpKXMi6RNBuTlYpVt++FPYGYkAbP9xOP04DECnQsy/9te4kCpiiK9
C9hAXTWPPh+pUeNzwP1fl+tOzQ2owMz/wz7IeyRk/o25Dz2O+uLDrOW461JPHiKuf2faJpxL6C5D
zPe3PVQrh1/R1xH5TqUxKYs8zssh+sX2zWy4R9qbTmHzjSQFFfVSDNu8RzLhAdxCK0MvUXgnW/gg
G1YuxR/EVhhImP7vGBHLLbdxUma0WW9N0+CxtGaE/LAWt0kueAUEQBICThCoOYiHhFiyWwh9yQ6Z
1HQ1FnWzLaT1zUc+F+DEOJh0sYq4SIL0iqsV39+KNsppjJHWaUTs2uoDwSvddwiJ22V2LQZOK7+g
3GX7xQoYmFRr/1uz6K0n4vImK4tXKgEw/RRMxr4jS9zHUZUzUxFtIzjv0boLpHizBvj3KBcLd/2K
iSZTxj+mLlaSFHBCD8kjYN9674FL+HBSONHcSuaLa/N0rM3a7rJiheKVkQ6s7fQZ7shxpRWPhFbH
fo4OUGawpUL8Iq/oWnV1KBVJakYDMgGDZe+HCvpvFth629i1fULgBUJR5e3FDjiHttGtV8fTS/Bg
2TiARhQhwF8EdsomOGgzOPeALcNNqrIf1VZwf9jbXeFtr9vcQSeIZN4cI1YYR/y1AA0c5ppYuRAC
TF6/DzX7cU7e7OTBTwxw9i9Mzy1Ey40Jx2Cn6aTZe3WXf4h6ofkD1RCjJhr+ObR87wNfkx8Pt/Fi
nuf2MLqoz0hi4rKSHz8WgLhiZTDP5vkMZ0PjGDZCNe9lHtTPlk/QlrvzglEL9bus2tdoMW7McQED
js3LcSzt4KnKrCbGvhG84+QE4FGFbKJwJLDqbBzyqixoTDVBkQe7HNslBI+NYU+6C29bIblG3grE
tcSzXDsd1o4hQnQORz4SOEhvfYW29SZKBaSiyvo3SxnQWOwI7wFE87MeW/UEvh0YhwAfOaztsEt8
3QIAt9Hfy766JlW7vjZMYlf6ph81kIpdUU8/nC7claN0YjAEC5/QZAJIhHHXx96zkUyMNGQgM8Ne
Q5ygKWOs5lMLIfCaKOSbvkOc5IeJ09h4Dvbh0T6A1P7MQr4Pm3rKAB1j/EqqubV3gV/+A/jZXPM2
nJiHyv4wDLh2wXE4TybVX6RJfg9gLU56zZb3EbF8xz52jpcUcF1ejxGjQSbv2Kg1hyGZuaMQj4ak
QD9OSuvRf04sYtEA2SLEiy0smWhTliwVVSubrTfIDsYw36Ke2vZvarPVtQtzdoczg61tr9kdl7uO
awpmt+c2LNUhnCOxSxZ0Iu3A+Ghnr3jB3qe3mvONqRmXz9yEBiwneuZQ51jAmyS4GrclIFte1+5p
sMGcQOy3f/nt5P/J3Rs7KyALJOGsbAtQp3dOooOtnMolrtdExqEd9R+FHtAUAq7IFDHDg/czc8Vh
7nxzChAyHWzDjrA2v4CmizvAjXxQ3XQgmsP6uaojdcUvqpiuGiaQrrW+OYqZukCPkMqwowOd3MGF
BV+5d40HLalP4UUlKCpFmeSx0+UztYs30GU544DG7AbN2kPSmtvpPcfO9WEzuOG7JVwazKhWmyih
fKhop+yNXXDCaF6Vz5oWkacIBD3O+mX8xNbtxuDWuJhIgc2G/ynedeCJo48j4tRNiJbbEsUG63tV
4X/Nq767dmXdoZt06sSRtb65XmudXfb2h6qbOGeYWJyJ8QkjDFfEIiBol9hfsGk+8AQ8TbDbQfgj
MlXRW6vfmgBxz0HJeehMEF5SDObbacQ8x9Y141Fpmu/CMdW+TMuGKuTglhin2O85Whv75KqJ7gQE
24Pnlvmre4uA2YGTXRHNyh/lsYS2MY3d2w3m0t6ZzD4aTXXhwtE8rkaJ2KLdLAbIQh+BLN9zy+ua
7XAsGopc4MRFaLUhEjstKDs/hZx8VOHew+AoTpm6I68KiGRKWI20o0umo0CMCCH83JAo43s+37Aa
IWjTXivcJHg7WQVg3TNevkLV75s9J0m+H2vsk+Q0/JhngS5IWjXjuvd6vPVNsn4nTSV4BG6Gjjrv
zumQFlhbLcjsNn8PMrJ48tfVYylrml0kxugQevy6ZA+BwE5AecH1eUdjtr9oMfKPsmieE7P2sSUc
7z+/HOFs6sQ3jokoNSrNr1CH7R25puybT5y5wwqCUQcYqEKrJEI10Qywo8VGPSIMLx9zw1nA9rU5
6ip46zrTb/qAf8jsJN/e6rgdDTfc8eBNYx4Qy8fCXXzjeyZ/stjLHFbPBVtQjTwtvGiXYuLHAA6e
hhWCJxOvhwBieKtUQYpqLyn++U0umbOiMdtPEIlrsrIM7dntb0DYiTK9HYPHucy6t0aA34HFm6WX
yJTijHmv3cllYe1pe8tdV6iQD/gY3js1Whl9fdUhnSIemDmIcAGxd2cXSM/GEvXXDuX5kaVGDg62
/kNOJd3Dik4fZdY5RzPDiyvYHmIlctU5TFPytsptDrMHTS6Z+vTBdPIbIn19dpqZMK+nQ8D6ybpZ
uLrdUyfFsYx/nPOCG7tjmuRZSiyRadCirNTAHEvWmGghPdsj7j2PJiBPkDvoD54GOjQWbXjfzwOf
z0jc5jRyHoWxS5RDfmuLTWCpLKlO4GG39jRC5sc8xE3F9c29IZ7r48TrCN6Ww0qPEZ2kOckTWBnD
s7+ENE3xsbyzUrqW8C5aRG+gZHJxzfmShu2f9DZB1103/4TuPH0rOaVxRb0XMDnoK5mVzAcEzPrF
npeU9hcxsuCCNVsUWHMCz16QrEENJphLLmNAxprCUHokXGACYuE/0u3HyxCQDfAjsbwPQeciMCbi
jA2HLLh0foXwI4oCyQnA4eiDa6NHHIpmdPCxStyD7MoJYeHhoMtO7yjtmnBdtMhpFd5hi/S0kxAo
C6uWIoU6Mf8j7Tx2I1eydf0qFz2+BGiCbnAmaZTyKUplNSHK7KL3nk9/Plbfu5FJEUmoqtE9UhdX
ho9Y6zfoPKHaU9uxjA2iIm5zEPhXhtbaN0Uy5gdJATzTjFJ5zcLjVl2RbK9DM9h5amLdxQBgd1zv
2I3q5ksOivC6AjDzXFhjxdzCGxHVhPCKfHR3g8Yny9WsuLcPsvXRVeRnM9a7XZgN4n409S9qq6Mg
H3Oq1ilFCgCW1nMDge4+qhOw2zXzo9BBY8dS419TXQkRacAZY7Cxvy6LHH23pGCRkDXlziVpSNZS
d3rA3crfdZEG2waNbd42MLCroRrY76vsTrFhBmgN/FCENBvkHtL0Gg0tGaR3E1IW1YtvXFy55QA+
Rf8lihu2QCHXN2hqMXHRA5KAKvGGTb4LUVJTbZP2KrfL/JF5pd1gyDYiHDWaEAf9Ci++LP3JFQhG
rFnnX82ohSncSo25UXihglBUoZaUQD/I6/FKNzWFvRKIUR+V8I8iiDISePNnjcXFFqiInTHCUmlF
Ca0qcKvPZVlWjlzh4egVVnTwhh5zcl/oOwC536j8UxZEZ/M+49zZG7WH0HpeobYAI3sLnse8jkOE
A7TGZrMf1NemN4v7itI9pCJKQJUCUjkGwb1pMSfadUr3DX80+QC73rqyEtH8gzGRcavYIdUjW/5h
tlpyVSK1+mx39jfftACzlWQQKKD9BM+r7Kne8FANYiywJTTdrLwDCyIaLLNag9yfnB10gXKUAu8b
YRrdvTIHGIACp66d8CR48jbuW1mvZqz4XEuuG0nznlS9Tp4F70ZA4nVP4p4U9S2T6kdRU6fIk4wH
hOVzELmtvO9UGQRppcgb05TSXQ9pdyOGFD1Crm/bfoSECRIw2zceJ1/tUnHCjc+HDhf0h17yVUg/
JGTI5gw11liIHtq6Wd+G2FzsGAqe4r487K04/aVil7hD0yn+Xg8kunWzkb4VGHqRbNBqGIfiueBi
+UiBDc0p2e1fue19BV1mkHSFAoOzab8rGxJHXQtWIQyznzSOJZ310Domj5EspBpl5X5128dCbKqy
KB2fbefazxHFBOdHhYK6qppCWQeCg4sKhQwV+lukh486xs87JYEwKwJeUGaPU8pGdQf3RsXQhAuW
OYAi5kyTR6RmGpw+AEmBZKrMcry17RZ9Y9+KPtcumWtLpehQRRwNutzhwopg4jYOQpDNpIFR0C0r
cDndV7wlSS1HsYmYiIx0P6yRvs+uKdNI2yiC7tgq2rAHOm1BH4E4IXf4C40pTEkbh6dd3dbaQY0q
2OjlgCECtcY7uCbHMIqsj8CAwm2RFuYBbAtSTqh4bEn3+9AEGo5+cPUQZGTwxaZU3eu1UVB0AGBD
mUDwvmiG3NtbrfnLs5vWo0La99NzX0K2CnYUjBl9l3WDIPnrgkxGBheNudAYmlsDXLrHBVBv6hI/
K49dbmtY3CcpjyqfgRt9Lu6xiSQvpWHaUyEHDmzB1ltKrTqai9KU8QvsKvraNTWSoIaEvjmChWDV
PP22yj0yKgA2fhpd3/zyDFQKBdq+Upz/Y5GYPYC9wep6sIbp1yW/KiURu1ajmO+rrG5EIVAOnHRK
ZTbgbWAh2p34aPzIHwqEMjdZSYXSikW3Kww5OpTAcG8ElyrcELm1bSqOWzhuZnRdYu2EhCmCZoEF
R6WxVQSBI6O8p4g1fjLwQnjh/4tZQe1L+6QJpL1o/AHaHgAkEIjyT6kBeUlCrvgZGVrAKyHCQ6Av
6Bpt0joQLax9Q7M45wXVQLjz0ecKX9qQY92b0MIV5JUbXqYt3IKwuoka8j1IyVt7lfodYiGaiTJI
qN+qShTgBdpfaQUc5JxSKXr1bSupn6hnw4kUKhlKwzRuhcvNkuMCQhPXw32eDOUD6uH6vhyTAmUI
7AHMMoDPxp6X9BqSQDofccuqwOJzEv4gWw0GLQi2omzQrDF0cJyeLh0spQ0OQGmoKMBxp/KjtV8r
IZoPKvpcqKmSZnIKDYRZhtnQdsxdJJc15mIZDMAFgvKTRVX8ynSPNiQG7niTJYk8AnEtJOA06CBT
u8PwZe9BCwP1OZVN00a8etwVvhQp1bGxjeX7zk/1Jz8hMyuBtX+W8xx2Wm/bUOuBtAKGLEnO6xR4
KYLDuQLwbeqKcmd0UCURKf86NhNcUkWHVg6gkfOQbPZ1HXwVHIubuCVZQY5dHJj8ZOZEJ1CgAbAW
oAN+QMgOtISMFtukxypJ3EFC2abuqsA34i5nP+hYkICN6ctPvIKVQwsnHBa05bq3haKwbkLc5lwl
7K9VDjCQsFL/aJLmlq/7AgwyFmORmTtZD33XBVPFfkSyTFXJ7lhxjOpDbjFsCcY9ga0jgK+nyWfw
5J/M2mDLaRNsjAMshA0bsAAivSCfeP1WqMca0W5MBqTEMCDe2AWM2MFnN5d69Mlqfug2LCT9eQQg
BSgvKD9jDaMerDzuXiJfNzhVmHaVSkGVStpITRkJGStQxZ2qgmbn7FZArWgNpVVSWmISQwiqNDuM
tWb9yMIaa000ezeeC3Lqsj36ov+6ZlkCoqkw+c9//k/+49tzwDX3f/6j/F+wb9glB+gUo4qGPqHx
+b2f1zVVs1Vdowqkq7Jy/vmGBcuLe8gc6M8fvDHfZsrwejnEW0d0Qug2d3VNNXQhz1zXybOZTVi0
maOM94P1CW6cEcFNhvL4zjh0kWzZQlgq+WqwWudNyeVYpR6VSSh5fYuGHRbhlKCi4e7voqjnUUSh
j9FE33I623phZWYvhk+SFxyddM9VXru6HG5p+Bl4hIpVy9aE0M7DRTJvfS0wC4eDhyN8cFd85Ne+
P/39ZHqhFJAohWwXTvFKpQZDn7/7+fr553PSlPCw+fli2JvxIXN3l7+vTO3PENfM0puf//MfS5V1
hvukf6bJd/L7YRObMMzcAnXdJ+uTrThei4IZGEIoq1tEzJDFqMDtfh6l58uR1zputi5rUJacJKJw
JB0N2F3erLRs7fvWecPyPOl8Q9YZGLCWEMv9vxz42aocEDOR5JGRSUe438/QYP6qf3T5/PebNhei
rOb7HtVmRcDVPVwOME2dtyNvYtKFcIZCavM8QEXpOW8MqXAs66UAdojcV/XjcohpDC+EUGZtINOO
AVXmIcYk+j0YjE3TcKWyPksAHlNeMJejrTRIme1fFtAkQPgsRcgxwOG76qYUK5NqLYR63meZFtva
MK12ABUptHBAd+NKiOV5+++w/F6wJwsSwSxPAShYOKAms3ZDUeJyL619f/r7yfddVMtToE2F03Gx
hbH+cvnzaz00/f3k84rEkykaGXIEjYKGqiQwub9swWzLwqowNoLYKpySWyW708oATP/8zaS1hG7a
XPAsXcw+n3PYU+6sSqdP8ADgZh6G25a3izs4l7tqcSROAs12QKuSEjB8ZenYlO1wt0fD6XKAxbGw
8CUHty94bMzOvsSkWKtUIQrik74x/GCjOCbmw98Fmc0ny4V3ZmAa7hgBcryjDoPZpAaY3l4Os7iV
2MKygKyrmqHPFneTjC3eixq71QHIIojzJ21AQvPpcpTFsbctIihogMjKbEj0tpIs/Is4blHvc+80
jC93xpfLMZaGXVNVzRQ2L27dnsXAN62uXa0tHQl1P+sqh+r4dwFmJ59BqbUcDQLY1bYpXoOiXAmw
1EtCVoSsaqpCE+YtoGZFD465k3yrsBDsD2SK8+z+ciuWJq9QLN1SFTg21ryb3Lh20aGtc8do7qX4
S18+1srKVXTqiPlKF6ouoF1rlmJos73KsmPLa5MIFEaPaYRd3Euy9agjZh153i30jRGvrT5d6byl
4T8NOtteyEy3BYm8nHzYj41qf7/ca4tDc9Kk2dAM1NW6pI1zh6S64d24Adm5Xd0c/yCK4NogZDyE
hDnbWFLPCrmZeoVDtio4Wv4PEX0Z1ZWTZLGjDApDNubjmmHNVrwqk13PAag7RnQLT99YGfzF+XXy
efX8oBqtqoUhJTP4FOBD1eGwQqTpcj8tTjDDMKZZTG5AzK5YY5JnoSr63PEoL1KNIz2C0uJUtI5I
5F3r2h912b/x5ndGoKdGPETEi7mWJOPLANTicot+X9nerBmbUTcNMe2RszVj1gmi142bOaUJzOTg
Awe2rlBwo2wNmTP5jk7S5YiL43QScLZeAj9LjKQkIIKYWHr4CCxl15dDLC4am9qorXO+aPOHr66X
OHOnhMAZU+mRgS1+Frq5MW8uh1mcDSdhZjOOZa+PZkIYNBjwgTsg9V+oSESEu5ZKmUfgy/GmtT4f
Kl1WZKHrjJOpzmZfgR4DtE4/d6r0KXIBGewj875AIb9d6b+llXoSSJtd8ynbwcmxCGT9CrJ7TTxe
bsfSDNBl0hKKTvZVtqd+PblSyuDLFBwH+byGQRwYZiyC3tcCTjLFho6l2sKQZXIgs23TMOom1CHc
H6XhShZPg7Vy1VNmXfQ7gCUDuySBQ2pFm+2YMvtYrfqVjUvftlQoS5IDu0HbLBIveBYUX+XsCmIg
JDUsrsZ6ZbteCz79/aQDLSTky1yr7WOYjcV3u4ArUISW+r7p/aaJs50hEQghhfADqItA8hgp76Er
NF6n8aMSkuD0V/a6+U7033hkxkxZsRQBQOO8VR33kqIoO+toYPGxHeGObAzuwhh6m/UONRggXHFV
3aU2VVkACtYNAiPlh8tTc7bE3vyG2eYUB0YFiqmxjjrOVmoIC7QQOLX4CDpFqhPrxe5yvNlS+H/x
DJQbFV3XWA/nbW4zMKZSHltHUVT7FOpN4Lok3oeVnWO5b02T653NbfjNjljzpFBbNAqPvZc+gu/C
/rbM7ijuxptW85+azPyWZf1rjdq5gOB9uZHTdDzZt/7byJPgs31Srrl3In9oHbXRegjL8MYOk5XX
hDJ9Yx7D5u5t6ZopC4S8zjsyKoSEIoZpHHX5yU6z3ejedr2jjsdoqhkm4C+g5Kn2JBp6qDFCvtzC
2YHzu4Wwg1Vuz4K74PzAsa26or5O9KQtr7Qx+WXa5dWou7skLlZeNItDeRpr1puRAYU9Q87gWI4V
cp26fKg98UFNxw91jQWw12c3ed5ANEKPv9aqlZm0NJa2JfNa+N3WeXrc9123VkPJOPr9XfVRq1ce
CWufnzVOduMSv3g+L8DZ4guz9pR6u95UedpebIMMvyHmFzhcVsPO7TvzmOXYDE6iRde69M/lyfC2
DcQA1WCquozjrzY7e8pBrwfTbI0j/AP9RhUrR9vbuXb++dnpaQxq5kU2n9d86Wuq1o9ekd1LanVX
GPnKCbDYEotCiEwhURdidmMPtVFVC28wjpNRWwgsLvp5uavebre0xZaps3D9VJV5LUfCTFNPRWMc
jeTg+Wy242vPsdnmdwgf7i7HWmzMSaxZvxXZGIS8P42jmnpXyP/vdHt/OcL0hfM96Lw1s/sZnHsE
TA1aE2Ioiz1YXVPoxcyNc6wBZbUSbak9Cg4BLEWDXJA6G5wxRmnC7EPj2IbKPZoph7H7cLk9ijxd
9OYtErrFktFN+Cjz48mTBqtHdgHAHEwME+NHLb1OVFL7Naf1pGXd6DfwKBEcgG7yocNPeBf2hXeT
VxoqQbY3PvVSod+gu5Y8pWiQXHlWJD6HQdi/oFwxHNjBus8YT+nPINmw1FXc+BrHcQg6FHa3BU7D
FJIjP4d3CLckkhX8U816eKlgu1xlri8Obu+790VdtIfM5B4cT+IzllEHR62Ck5VWZniltRDuR5yW
gZvjYQ4ypIlucWb9WpbGL5Pod5USy0+1gS4M3sn2Xontr2Mh14cSKNHOR3zqXmrEeNW7kbhroC5S
qS1abnco/INiNDycsSuIETZKmwh8ws/zw+8oPEYbM/PRlsopk4rClR5trKfvIxubhxKvyjslj/Ir
GxGw3Rh0VDLFmL1oIWpCBXrdE9rBxTIaprbthtrVAP372YUEtvXbyMTewMhQ9KqTa9FSps8qL77L
i9DYhmOv3hSm+AL6Fai7sARoxdFzTNml+OthcKRU6PJCQkzupEL+7nWTf3UlvfhtM/6D1sHlObS0
woVNYoxSp2qy7Z6fy1SpAyHQbHwCYg4NI7rTDcyvVPHRGqpDqrQr58fS/m6QGuVeqFHynF8DarNS
dCRS8KXy0dKTUkCp3l2MUvDlVi2G4QmjGIrC/+bnvVfLhi+PhvckeqXBq8K/Z/CPXWNcXY6ztMYF
UAXuwwIu37w5oRt61aCz/syNj26YCfrzcoClw0SwtVNKNUyOw9lZBdHDlf2y8gDJIlQgj0iZoO0A
8yfSD5cj/a7WvNlLgI7ZpmpZtjG/OdiZ2w89+qtPaG7BTQF75uPAaeWAnw0U2mQ4c51TGuIbQMkH
N5ZX3kxLQyZOws9uFo0HeA1pHbaywfo66uon3YfO16690ZdGzLKR0+bElBUqDufzvQ39RMNY2T1m
VvZDAOPb1Iq7ctldimEzH3g582x4U+graxVJELuSjuoAYVYDURWv5NIWLpmqfBLi999PXpjwDgX3
mEY6tkZuQOKC+p0h9+PV9ke1aByjNHeIMN0glrL1JH0l+tKkBMsy3QeQUX5T5ohwqdeB8LlHyB14
/n3L62gfD9/CcaUfF+NArCKFAyjVnJ9u4Kq0RobkcCxQJomqj/gmbBrzGXn6y1N/cbxMY3p3gWxW
1NnUy4c4r8CLuUc33mvRQ5Tv3v19jm7B444NyZKNaeqfDBbrOmh5ErnHJnmGIpU8X/780srl+6aJ
bYYtG2Ke60BAy7ZSN5CObOYqM6LVtiko1duxTL2HBpWcnQxeehLZr657C0fFtOsxiNK04E8aqloa
71j6knzleUO7cayaVI2YlYi8POj9yitOXbjAkV1TuVUpqi0r8/paJkqkojXNPQ61n+/VADhhpkMt
wN4e5HusxF+GDnk8pD+sg2EAMsXMJjzkgQxfn9vIz5pLxlUfoZJmVsBcgWvGBy0fwbp71i5SoGfr
APo3mKF6ewzaf4HougsQ+0OsWjyMldpA0MCa0NSHbmWfX9j9fucNyTHIMImt2RQUhZIGoWy5R8mM
Ny50YS82HTldS7wuzHTCWDY7oEnWev684paqjiaKa0dokxtsk7fF9eW5qC7cSE8jzDPinQdALZZ8
6ei6HTaExaYXKnclzXxKRh2PXky8kGQtVUwERuWA2txTq1t3Q2dfe0Z6Y+goJ/mk7fsOSH21j5Lg
WkmClXm02NkG1wKwV2i9WrM7j6IXBX4DFtM0fzAwDQYSWwwrF52FexXYQlO2AULxGpdnAxqXejfk
soK4bPPsyh/TGK8OsIwjEifJsLIBLC0LRdZsLlacNlQKzpedEYkODlPsPQVg77Pih2QZOz864OU5
SHgA1u9/dXKrkqE7AecB4jdL5YRNWlQ6mkDHfngMMWj++QdTiMc505NsjaXMLyIk+LIKax7p2PU6
NG3XkLe+rlXbMA/xjh0RKUQFR3XGrAzvXXxfD2I0451Xu194xXq7sdFcDLW1+MVwY/dHH2OQkCco
i3SmVAPUbc07URbey+VfvTSnFMuYbhUar7H5Pbrgbql2uEEda+ujB5JEQ2GjdKX95SgLJ6JyEsWc
Jf71QYoidM+lo6wwsbbha9PdheFKBmsxiG2Ymm5P+fP5+NaWXhh9mrJJIM+/44mJbUjQuTvMh6BT
FKW3cp1YWio8zNnUyflMl/bz6TvG4NktVP7AZMByJqXb2b/iCBO6SQRjZaksxyIDqVF34v4yWyqa
Bla/ymibND3UUPBTEgxZRoOzACmcVt5cHq+llamSZPr/4aa/n5z8scjQBItp2giPx1MONiRG0/5U
U/1E9AZFzj8IB1hcV0wu5SjpnYfTOmgxVT5dPPF68tlBN5G9OQjUBuRs5ahf6EiyqaYKZoMbw5t3
o960flko3M0av7uWvOC1dbVDJwX7ssJPPR5XttOFg+s03Hzil12QoB3Uc/KPSIg9NsmXyz239v1Z
z8VmlZiDwfdhnpLngr9++fvKdKbMXleqqlJMU8HFWqY87R8nM8GsZa2CEEkDKvFTNXeokY8HveVy
smebRhMj6Dj6OmMvJzbCbMWrDJJLn4z/dPNT33X3AMSvkZJcWesLE5SfZeoq+yyFHXPql5OfZcDt
l6Eq0G4MJzD3i4tbqUXF28cG1Uu2VmmsdMTivDkJOOsHxA/aSLNkTE6k9kGfXLZT2o2CDGzU3Sit
ls+nw+hNv5P0p8oIqOHNW0yVUxexjo5+b3XkSdPmQcPkSa5e0TjKNmhLD91BQ0YgHwU2iIy7lxsr
m/ZiH2s8lQwZUMKbJCqeiT7kmekZE+Bsj8VQf2jzK9xgbftznK6cQ4vzDDg/dSkT6bT5FbnMQWTD
V2BdyiksNn1vKbjK/cwEHAf2gYmba6w808TimLJz89blXf0GxKW0ljw0WekefeM5g8qVI82Lch8U
RgUGomP2X6zhIAEI5t/u0amC2pcic4Jhg5JtpbTaRjCiMgg82EVEJsbwHhZcIHBDyzhk/XVdovCM
aWilq5veRe1bhSp4ZxZ3AUTdjiqkVB+zGOY9vrf6Y8ib2+seg+Cb7l7r0Y2hfpPsz4N+M2Kp23cr
26CyNLgTyl2f6i10wGw+V37HY6MN3KPXvyLilgzHFNEZEyiTMv4w8OxoFFhW7ROe2GkXbjJsHqoE
X08bBFcn4/kcbmrTur6826hLIzL9JGB1Bhe1eZYDxXMMNBLFPhreQ6/Wu775DOFlEyklsvBw2kcJ
WS/Ag3dZ/gq9Fz0MDD+Lr+Crt7qO2kL43asKeHo5EqxOCz0SYbJthTlp/csN7+0MoYhiLTPzG/01
X6oa8E+dWSt4ncyu5bDQoF2Eun2M+DX4GO19pkzh/Uq7caei1dV9SqELZfrnOn/IEnOP1FZL/kb1
D5p8hZYz6UttUyWvOtBO171ToLbF5eNofsjbQyuOVeZU9qdOXI/9a1vHN0b6E2IvqV3rOvdXrsgL
5U51Sj7aFmlO1YJMcr6vWtaYYmviCurUmCr5j1J1m0R3Q+noTPkw/1QX/wi0fbyrqFjLfS4cZYIt
XTWExdkAmus8dFUOXdl6lqBM/9TgpOFcnlvThJ6NklA1ruaGxSMfqNj550WFmkuTF/oxNMSD3fsH
3SBPN74Tc0zFlr1SmxowJSS1ee7HrAB35YgaHy01RFPyvlaKlZNosZ9OIsyOvt5rxraqGv0oC8fT
q02ofb7cU0sBLAS8p+KZDgxl1lOVMFCgqHX9qLbJZmPiSfMH34doxUDwJniTHtNSGacsstNHrLLr
6+TH33191j1wvG0NRoR+zIsPqYp+7FpNfmHnJLNNwo18zjTcs+6xG6iKHjqUx7wVD6JvjmFvfQz7
/EOourvB9K57HQnsy41amrykPnSLTDwg1PnpaHZqh/sOk7cNKw7FyixfMsQ692krtJXReROKhY+b
ypSu4uQn13y+TtDQ8rEJamJH1m7L9JOBR3TzPiS4kGch1PMQKia2CDwVseOnQ4vHk0bdqvERMVCR
ILjccW8OFEKRvpzyC3DVqAmfh5r0+EIPIytHxui66OqDjDYEMlbINtah9rPx0sPlgG8eoVNAmwsT
KZop2zCbHUpX6Jpr55ETBZ99+P7I4bKAgrV81VK7NFIntsaRAwVh+vvJ/ddLEJhoGqwhQG2UV7UP
UdSq7hAJ+MGz7VqvzV+Xm7U0K0DYgnzkcvYWQ1WMWgfl0sCKYkDoQfajD5Unjrkq3ltNofu0SfqR
OW6CHZrNvlhNeG2PY+TEeBuUFRdOpAk+X27LmwU8izGbfqEX+CJ0MTnnhfhTCO/zqBm3IB+ordc/
8A54BACur8zD5ZjCJllAeo061fl4jdQ9hqwXEecoNGH/xUD3q9ZeKYTgOmJVa9XRxeHS/g1nz/It
EhZ8aPppkdO1HvjebCO3BfIxfzAp4CZwYWdvYshmk7CV0GBq4jJ2YhWXsd509MF2RnxOLo/X0pIC
UoMrIscRfgazvuuswVW0MM+dCEX9Z4xf9c9h4R/a5gOqJGs8x8VgpkJCjBudbc/P70FPvZj0QOYM
ZblDMujay4IbG4XBAf3U97fLtOk7GAU8ruflj1jkWtAkVe40CAvW3SdEpzfV+IOnwuU4S3MPZBL2
Iuzp9pvcUaJnCEBoUuYUsadcSZjgbqVRv7JC5SfSsC/cWu/lWqzBsd/cIlhl8IM5JzXDhoYz2wh9
KaxkMyRqrd4r0r29kgBY+/w0jicbYI6NBfJXXu4gKBXuAHJe7rOlBXT662dTG1WsSlLxWnes1wzh
RWy1t8bKVrfWgmnYTloQ6mXcoK6RO2OAeNqV9pcdNF81uE4mKAIyu+Rr6VFRD5c7aPrnZ9dphheR
YDDQqhDAlGcdJIPuaEH+504tjZjR3PbdVZ58QUwMuTkd16lhLeDCwuTA43UC/prbuz1150l3NWWv
pc2kCpHKBWDd2pPuzQhRNDtTpZ03hOrKDFiMB8Zf5zCiJD7fdfoStbWi6YmHGNgL5c9/UFu53IfW
UgxlwkHB2DcoSMw6Ucfzw5BaP3VgLkA9tvpQ2nasKVz/tpaZP5XIhIRZt5WQxqsTaY9G4TGOBt3H
1CTqCuR8qBrmgRJu2KabD9k49nd43GHdp7Ze/sIQKmiKWbF2Q5x+Y+TIxORtIt/nmh7sUNGVcdUK
MAzln9y4qegwHm2CO89HpKgvu+ipKjArU3MJS7dcKhGBkL0irNDBRbU2ybaGJ3YxeVNjHDFl6hEb
QDE55hnu2dc+Yo33POikG5B37o5hCo9enKTKldYhNKcAQdlQjkCnChbla2c1ylEulFcrc7/mgYTk
bJjUYBCDCCEiyVQ9ECRVix6yiTMYAsq/FK11P2mSjE967xnKnof/ByOvouc4F3iUo/iFeKYR/BaO
K29CRUOsWPGUW0OR3W92pKrwULwQZbcoUDE8SfXbJDa7nVEp5QZLm+Qx6QcNcbOoeyyTxKR7unJl
ii3sABM7hm2Sdy9Ft/kOYLZ9rPG+4txs7v9JUJO8PL8WppegukaCi2cvc2x2mdJrK8WzSCSOJzKU
6V+V6CHobls68HKchc2SRCV7AMVzLgLzF1HYjU3p1kHqYKK0saP7HLPvplqptix0FneAid419Rdw
/vP17ysaKiZ4XWIOd+O+mMNaMvDtfiZ0RmGq3vE0nRePsgGrOqWQYsf0PnZI6ms4YV7upaUG6LwJ
VFDpC/kNO89R9PfT1AkwY2w+GWvV1JXvzyvYOWLIiYuyl4P3kr0nBflXP3/Oq/VsrBZkTPwc8w7w
dx3uLn9+2upm54mwDA1k3YQae7MVVkPsIfqdx85oNNsKVT5NO3JFZ8e7kfHbvBxsqatOg80WntXF
ehJhReYMyFuznagvl7+/tPAmVB1pAsjhljb7PhLAvWGBKHBqb59hUdQgMo4CYnZ1OczCukNIBrIQ
d3B5om+fL4nWrzWqPwlLYjKJUNKjKPVrt1df/yQMGB1FpUXwIM7DcE9E0EcEieNrjUOtYdMhJp/j
XHk5zMKNgqzK9FBnEryFWHrQbxJN9kpnQPhOtXEH7cK9UB788WiE9cZtOySKVzIRCxNhGiKu+qRt
FRzQz5sWipQ5p2SowT1JSbov8bK73KilAKTZgZsxSLKqz2ZCYoalhTVj4Wg5+TokW1dm2sKy0TWy
99zEpkWjzaZAkNlaFNUqJGF1lzw/95/KfheurJaF2QyfjoKpDJsI+N6sDYVAQzuM3dyx4+GlzfdD
EAJJxdxujP6kt6j/ojbDfH7zIjJTRRQhwswoKuRbDDu2zvtHAxINloW4VgFfm/XWUDFEKNkyxfx4
i3DgsNZVS8Ot2xzngClQy5kPtyyxwwOPLh3qQbhx87/3N4DzfJJhIQkBkux8vsZKZuMbUdJBJo63
tX+lKTeXIywN9mmE2TGLjgwqrl7Lq8TDfdZUcUjw9lL7HY30y4GWusrWVRslfLCLbyDIaH8N5YAD
luN9K/xrO1/ZTRY/P1F0KexR0ZBnm5YptZ48GEbhVNmnodiq5hrjZy3AbFWEXYSStkYAkRwU+eCu
cFkXPk/ZlXQRTB+Tgoh2PtKiKRJhFBKc3KD8pVVc7tU1pYyFEDwAZHIqvKfYP2aTCY3bEbRSlzta
AzQbwNvKCC9MpbPvz6YSwqGNX+OS4nQ+UoRS95EczpXhBtdk+d4/2mehZr2l9RU5Ip9QQ7nBrU/5
eHmuLhy0Z5+fevLk7Zk1o5qVEovCLK/Z91yqU937tz4Sx0KTTQ7yt4wYKZgs/TzU54SRUW0H2SPZ
Q/7+nZz0KjBUGMwW747ZcZcgrJoZLgRp/AD3Y1W9VkJcNXWyxxXr/Scr+Z+JfToRsd+ABxQkqQH1
WrkTIrF/3UQrT5vFETn5/Gz1GXLhq41h8PkqujFRrVX2XRmt7IWLC+QkyKy7FCNpe3LhKD8kV1Z8
1V1fnlUrn7dmSdrJ36uIQxPdinSLSx0GKZe/v7T+SJlosOBMEhjz9Kzq1nnkZ0ypIm2Dx75S/5EC
N3iqI09GvrQbVw7XqctnN3juHzKwMVUFfTffsbIKC0qNl6bTxanyMGIDslWjdjIga8ytwmG1c6PA
eo21ALPAyy2d3YLQpkNVkVlNdgilHB6i5+sz8MtRHxI7dfLwiJGCyL0d6izbJvha5GuaNtOgnzTz
TazZzCt7Vwvw3E2dof+aer+4fyGCiUI0fkBxghHuHZa1l1s3G8ffEcGm83K0WbvUsM9bJxq0dQt8
Xh0MxWv8AbJH5LrHtbrfbPimKAIsPlcL2QYWN6cENUoOMSOQeD5qtzp6w8G++jLY7NXXRffzcoN+
lytnfXgWa9Yir9ZjxA+IlXXFPk4KVAAcIShlm//gWb5tJGxwMF/qftr2Sw95rl8rC86W3n8ba/HO
oFJHHVeeuvxkQ/fcLLExNUbr85bNo0tXVvbCiE338X8/P5uPtpZXpTZEmSPn90GBy8NB8m5zYyXD
O9sD3zRiNhNBy5PJ6IhSJLeevxvFTSO+XR6phYZQg2PyTakXQLWzHTDucfwo9C51vsfZa+sh7G8j
47y7HGQOOpkaooM2QCBoEiB7g+4P0Q0QlcaSir6Zm38QWQ/MJyu+ReukkW5F84j3o29/uhx0Ycs4
jTnPluA3qSVtapHO8Jo93tpRbu89vCfi7MW1V1JXCwN1Fmt20QpdWx01n+3Jwq2li0xU1IutMnz5
gxaRgoMVaQtbnr890tHEsUVnUan2pyrZ4aIitfa20TG0HL9fDvU7ozdbwFzdp9wic8Pm1X6+frBN
Nzu5pkVocZt3sRNdaVfGL73exdsPhfhACRy83Edfv+lhQEGO43K5D+KjnT2gPBy4OCMc4wHgxE0R
XF3+aW9WtjnhlplG3HP06b/nv6yPi1qSfFt9RqLtS6l+1FLj199FmG1e9b8RtIzawNNffn3Wszi+
2LIf8vtLBcfSaCchRn359xv0wNnYzXpo+vvJ3le6Br434H2fTdyLsg0etbF+F62t6cUoYAWoVrC9
okl+HqVVClTYq1h7xqsB71Q9vVbddg/F6xqzxh+SihuxVzlqH78q2I/1evGCV8uTF8YHw+KqQJEC
szVIUJfb/nZ2wJ5hgkxAGuQZ57TUCK4oWY7cf2nsz4bxMXxfEpkPn39+1mgxRnXU4Sv1Uhp7I7lq
Vq45C78ezBH9qU2wozcc0CIKcuxCddxguFH3h7BfmRnL30fUCL4ucJm5XF+QYkDhSor7jCVPikbO
H/z86WbIgUKq/Q1XDHabkptyZT6X1UN5l/kru+zSrxfwmQ2LCT4JJp7PuEhokKOG3n1uvNvhquzf
P7ZoY7HnkSycqiqzo1DJMz0Ppdh7MbRso7Jw3r3wkRrgWQb4RfuNUDz/+ZovMLaVTOk5kPB5yT4U
0vteZNPkPA0gZs+NvjGUIS0tnC3xq/AOabZyTZ3693xfmYr9YEF4X8Kwmj838OZFkbPOvBe7Qats
MwCZ0P9ggvKyIDHCS2N6wp73US7n4RjCE3muvJ/2g1qvSSm/3bSQDSPVSb4WpiZPpvPv61JdSwPW
Wy/sQMOEcd1o47Wtvn+inkVRz6Mo0lDWJSTWlyDd1wNeHO9fZ2ffnx2BaHrHENH4fl3e1MEN2fR3
b6Jn3/9f0q5sOW4c2X4RI7gvr2RtWixLokq2+wUxbtvcF5Dg+vX3wHNnzELxErfUHf3SoWhmJZBI
JHI5R9gF/HKEtomZhNO7Ex9cKvHRK5uA64KPegI3AGG04EQTyyUMRIUYc8BErO3nD3hhKbKeoqvw
DyaKnCPAI9Ctiw4G4TS3tMnBGAghaofSAviWykcQtzYAppVN0KwcC5wIEycD+GPgdBfcUpF0tQOW
2jYs3Ce8E0GlaHqSTpKrJym6Qpci+IoubnRaxSluYtqGGRixD2MJ5jA3mugncFIAtCrrwra1kjfb
7DPw1hQgwNm2hzXxeB9wtB30TbliMAguOUCZlHoD5i6wEzZzg8YAJbKeat1hn9Pa6o4qIHIAzaBa
dy2ibkkqaMXvg4rgj3hB+xKAGaqpaE14oOPXTJFE1dzaBK+Gr2MwBcNiaD8Rm7QsOlqTzowmHLX3
Zg4pCyYgc7T9ned2eyW6217KNWNBRomjEyB5djUF48ZNxPTebcIuR98FSN2o9dOoZfjnK8YPgGQL
dzwPg2zR+HNWVq5bWU1ImkfSJ7ux+DkM1EfJDRw22wqtbY5lAT0NwxxochH7VNGiRak7jE04xPVr
Y0f3g2VI7rW1NQPkFrjhQE/ASwmX1t+UyTi7aYOOaC/qX4kX68+ZxhTQ8iiq5IpbMwZkt6COyvs4
xfpRBK4lNTUqFoK1ugJb3VeFgFbbxlQQA7MxBnY/j6Tcb6+giAjJ721MEthoY/63QxRclRGVHZir
IbTAHJ5fD/aB9xXnv2YdsEeQ33f9lyHtnof5kPQAGaqTU+GZB8qc1+1fsrbQix8iYncwOjQxmHRY
yJLOt/uXCajzFf2yLWTNmSyFCFcw7dDCU6cNCzuGsTqM1NxbDmj2DJ+oYRqDZV1yvtcMFI9mnDeA
Cdloxrq0niTLrKyeoJQKGLKGvaSESJLuMgmCf3JK0mtmUbIQc6cReHasjE+Dba/a77UX3RSsn3fs
I++Ey+ZSDfTMqYNpTW3YKs/gzaxA9plozx79pgFZyySnNql9Dfzm22JXN2shlZ+XxcVDMH1altPc
hvkINvT+rjTfyXCvznfZAB6vDoBToJDcFimChvz7OHAwRnhJlK7EBz4BL7rXJjELy7zdqdpdMXyL
yXNNjjTaozWoT8Bxq/wEu7pE19VtXMjlf1/oGiXTpNVRArmx+Rnkal9IKUstrx4wYBOgAITaN9Bl
L0XEFWsHpSZtaOD9Yn8q4iPTD5Ll497wylD44mGWFy3bYpqXuGCUT+BRQlb0gALzgtR7sdtnvXtE
42Wgtb8q57sWfVb6c1w/FTez1MCXoU8FPVxorkYBWzhtUaF4MzVwFqZxp3YBu3E26rdxLL8vnDU3
nYYkMvF9sEGD59LsJI/AtQtg+X3hmIGRElBvWgrvNCFzTVJwdlIzoj51NBYUnGQ5zqc4VGZAZmxv
3Jr5LSULR82MBwq2cmiGJk84kR5gL3fbEvjaiJaBjcG7B1lxF5Mel9anTS6Oc1HDMuyTZ7+7LUKc
l0T7sS3lWg9M4eAF55gWom9HzAuBwgzEKKnZhuhEN/pdrssmW68PERcABAjMTfNLWjCx2YlMMMr3
EDCCc/Goq42PuHdbiVUZPKkF/l2Ea6bgC8whHzM9jtpwAF4BMKT04yAbAL/eDaiBRwqCTrzbMUx0
uRteNJLeVCCiAj4/26nAB1H2WSaJnVZ3YyFFOC+FPhpNZypNWJhfU+OzV+y3F+r6goAW6INDqPl7
pQQtutFA+FxbuCDoV1TpEL0cwUjqj/lj0Z4m+uRqsnBpbWt4ZOaApwG+RvShKIcAdx5zZOGECRvF
OKBdBtG65EqXCBHHa7SeNxwAeyGM68+zdfT6Xau9bq/ctafBc5HnE5HSQiuRmIsjaUpBhIjzniCP
z/ZWE/Tg00t3Q7xLaolXW1fnjyzBt6ijG+dNUyBCYUd0/MzmIXV32+pcPzku1RGcS5qq42zTHLfn
xIKUgTHYQSEJg/E68/ymkT1JV6KEC3m2mOxKej2adSxfHL0SeMtEuVfryG+1HXNPDixRyR/oeD9q
kgO1dmwX2yYCOKaEjvgH4aShPfbZZz3amd6RySjLZFL0S+fQW10DSmhIQbQ3pt+i9DFuXnEXbe+Z
xCxs4WEFHPqk8yJIiRXw2O4MFzBYEke65n+Wy8X/vgiqRptaLp1gFq550Ae/lQ1xyL7PVVx8v+lG
NpOWQoXxy0gCVZWUYFe/zxsPdDBcXMOfV5VZqfmAkzPQOYirp7n9sb0HqwJ0E7A4vP0SMwKXCihp
bKgDNZA9Sr/EBwzgf+DzwFoAdgGAeK8aLptRTbt+0NrQHH0DXXISJ7b66xef539fLL+Jsqc7j/i8
qit7ZCI7Wd/X6kEAxiIq3bgtrx7kmP8zJoD7NqGTVvfl/N4g94Rsw75rZLH5qgPjCXS8xflEsWBJ
natSpZlxH2voSlbt6KDZFZCy9BFAnB3Y7PP5tL01K086njD8jY/IUQPFmyxjKdLdttmEfW7dTeYQ
pFO/i7yj4dxnzqcB40BJD+wnRSJ3dUlR3kDulT9FxGEOBwTQUUeQzRuyBkA+rm/2T2XxzbUk4eaa
d+GlQSRhAbp2VYqLhjSZ7LJA0jLDS98k+yTT77LRlIhZM0GASvD+RjQWXNXMFBdgo6VjsNB2Zi+w
5uGYJ7MM7XbNOJZCBH9cm0rPlNxkIUVSsNMPk535Lf1Wgey+kYQe170zyCMvZQleuXEo6ZrUgazy
OSZvA6bLreQwqaWvqKHqPCL9w/Dfuer3M9klN/b14YXFxXtotOIZvasaod6jttqjNh1aoCkGbOYn
k/Tfti1/bcs4yj3n1MMoiBjBG22lZUZbdCHSev4zR//Z/v6ahS+/z/++8ErxkBCzNfF9x4iD3J59
hT453b40jtty1iwcvWh4JCAAvoY0yqnjgkS+6kIQZJ3mNPoNBpR3w2FbzKo6Fh4hvOiJIQYhY6ZO
rWulSgl1bN2P7IM3Bbrut8jRbctZiUjhh1CXwZAU5ojFxEs/oLsvilUgrJt1YLNhP2t3A71zkie9
2VFZTLpiBODvw/sQiWqO6ywEjEo6DmldAJLdjn6woCn/ta3MyqIBJ5ZTauDiQBpJPEXgpO8twNzD
ce/64TAXd2w+wp1uS/mddrt8U6PmiQcc0DTRQnWFpgk4ZSdX+hlrpjS+EaEDetyV1quSvZjOkx4d
rAqjnFbi16kTVFO1Kxs1MMHN3T7Z5s4AVff271nVGojfyJYjYsHMyKXlV6Za2ZQlU9gVx2reA74e
ZOLpX9tCVnduIUS0x8zstUFNJziowj9X8wce32jq/6OEfqlEAmjczIrKKQTB/QBQ8cI3csnJla2T
YB1TjQ7F3iigQvq3lwbuo2IFSS+rNssWiv994YfSUZlmamM3YsAbI1/bvmxvhEwLIWQx2ahFDDxv
Ydrdg9Cc9J9m79Fz9v9MCv8VCy3sKTOcNMmmMLEe7FgJLIAGFd69Kau9rK8WTitCBiBtibdCBZqh
SY0rcDS4O80J9Nsbx3BUwUjyn+8LeqCnQUvcAWalgZDBOKW55KmwchtcfJ/HEIt1AkcSANy1Zgqj
eU+0A+19TENsb8WqCMyrA+AWJSOgZVyKMNyoyOOOjKE9+Ua9Bzs35qK3RazuwkKEsErUaEB2W0RT
WDRP9hDM9PWffV9YpbgxMisGkw6aSAKn3+HcbX9/bYnQx2qAkRIzR8CYuVwidUStsGf6HFr2a6r+
PdW9n6aS/g7+DdHpW9zv49ayUJUU1miarLEck1oN0dTqK3oYgcUPeMOOc5/0o2TL1/aDYxmjZYuX
i8V0vtbWcVENTMWz5KFVlaDtb6X44hEfR9NF2xOKkEBIF27iRp3HKgKXRIje/uOEU15mmupbzAhS
J/nspPMRJEHfu8S6n1NZQ91azAG9LBQNMKV51TwBEDIWUXQ3hF7Lu7Td9F4H4ap58MheJ5LLcW0p
Qe2IyBA0iIhthdNTJMM0I+Oqh52p7jr0KjayGWe+8aJhLCUIhtHOrCe1AwnDsIue0sP4C1Clt9s3
avqYvoDlwc6Fm2uYymK2K1ML1WLnkKDMTmkkeSCurRMIEJGXxqTFCrEnIeY4W/EcAnjDLzLUvh2J
EqsSYMtoywH63BUfpZIqdTwX1RwyN/Fjlvo/bl8kVJ8sJA4QBkGLSycwabnBTBWxpcXSvQZSkFTB
iOMHlmkphCu58PcJ4VlqVk/hTHxi+PqNNE2/j+Xy+4K5snyaU+pBCQPEcyook3bbi7RmrMvvC8aa
Tzqx0hL3lYfnkVaDilZ/YVaxrw2Ju1zbbZQIkKvHo4KzTl0ulKETQoesn0Lwc+xTvcXJvl0VJOd+
z5mirHWVSUGMNTqDMQxIQ2UHrVI/GWzw89HaozVFkv9de55jQgfAqpijQdeLmD4pitjILYMO4Uja
cqd6o+ZX1WD6Zumq+1IHJ4DR623gKA07ULP2Xrp2pG+6XSoALkav/tSrYy/xbCtbefGbhK2cLPBd
KQy/iZZJwIofvfJKgYyoSt5UaxmrCznC5ZqMSkFVrRlCoyj9MXtR03MEAJaxfqbuS6/sB3Y2bVkz
0/X0iIOZRozIomMKReWrmrIFyL25yaI+zAzTdzyUFBtAbe8cuq/Ho4Mp5hkoL2r5Zs7PjSEDWlu5
6wGKADfCZ9bxIwRXonj54Cmu04Wa969Uy3x03QEmqKweiCUp0qxuIiY7UJpFXIHw4vKYtGNGMO1Q
9uGs/8qBk8h7YurJ8dP65n46gK+a4GPhlUfQMQr3fZq3c2dpXR8OzUEp/HiWhJArIRgabHE9gXEA
6VRREcegiluN4xB2TRcgZD7OQPdtDFk5e00MsJ3xVLCQfrkKHVRjKipq0jFMih3YOFrzVZOxaMtE
COeqAYUcpocgYvT8RA0U7d6RZRBkIoQjZaT61I4zRBjKYUoeMAinyUx4xf8iDQKvyBO+1/B6MeAB
Jw9SQvMIsixXuf0yX37+t9NY3IOx7pS1auDzw7trPrHs9mfVxeeF28O0WTES+FDc5ftUeSidoBwk
N/nayVss0G8HtNBAraIeA5/Yg+i9YT7AFDvAPMsGZiS7IJ6KeWal18bNGHbObkhTOK2f2/e5TAD/
+0KLRIvb3uHnwRz/Ur7n5a8PfJ43zSNlh/4e8ffHrDbdtsKpBkxi3mGUk3wgXYIy+B8JggK6SSO1
LSEB6N76HTBjP6IAf2fgicOTjpfrU0y6Wc5xO4T1TAMVbEmyWtXaVYFO2P8IcAS/St28d02C29F1
nvI8GNH9Es3FDrhslStpCP+92sJLA3C3uBixYph2EnPC1ZjO3symLsybULP2UX9npGevPvb6I3OM
PdOPUUIxI70fMHybOu/bS7nyauMBEJwvQGPQpCdoWkdGWTV6QkM9Bz5fD4TGvAu4mwRDRR0hayDb
u5WlRUYTHsxF3w9Q4wUvaU8pwx+8OtQKQGiSkxl/UprRb8DEkoEWcls7/uuFtb0QxrVfHCTqGiQq
DLcOAR4Eisb7vjso7UuU/8jis5MZvj0aEhe6tp5L9YT1zBHidHFC6pCU+deWwQHF+oG10z2wgX2q
TL4+D+G2kivegqOtopsfeG54SApuNWk96o2qVoel7k8/KsnXVzzqxdeFs2b0il52Dr7eg+b0fXLu
tOzoledtFdZ6QC6kGJcb1Q5eaTYGpEzTaciAkZh8aaNk13m/GvRQe56vjEfS3rcgRt2WLFs8wVNZ
zegW9gjBNWbZker7wJV6oRgPGhYWqLQtLWYM04VoOgCRQCSr9PD/X7RwwIMYaAJE5AQIzMvvk7jo
GarqVWi53xL6qLv3Tfb99iXCFCAiZ2BKgcJdqETkrHcSI87rMH9U5p2UcW9tB5afF8wXwLMYUpqK
OgTTRt9/7TtZEWJVAODKEI+DzxLwYZdL1A3AXFQUowon88lrn0lzI98Mf95z8lTOJo4kyBUlUjm1
Rm/hKRMmVfUwJumBAXczs2o/at29Xg+SR/jaieS9BqCsNNGwIXpQ5KbBKh1jTqN3X5WKBEWV7zo1
dCRvixXLstAKCDRS9DZgwkWwrDxR6qhuSxomvwAm0P6N0a5tu1pxlZj6xkUAUHRNx2VwuS/IsM0K
m3Ma5mkGAHHFvK+GbJ923WHwtF1TMwxg3QwmAQbLpUzhuGeAj/WIW9CQFj+Jouzi6AOpyQsJwrIV
mkNKsLTRsJ6I7xbgy5bNDK7coBcSBHsuBrfqUgodsqb14+TQ9b7aHDEw4NhftndozQSQXeUTQbiu
gZN/uUOtqzjjQCIaWmPosk+U+J2UEph7D8GBASD0vzJEcIdR6emQmrgwm/aOtWCrVs45oG89+9kk
n4v+OaXPli67pVdcAlBo8GoGbjRYqcR+HbXq7Wx2dMQF7o64R0MGSS35vth0mjAdDq3B93P3k2ns
2vHn9sasuIDl7xfRYuM+aTQA+tZhzHiBSgezaPaIxfpnUoSrP4r7aogSA1KKoI3vTH1H2P+D2mnN
AP7shVgWyXSF5p0LXfqefaVG9Ujq9LStiGw7hFOP6i3993LV8b5FeZgF29+XbYdw5hPFbs3KwELN
LepGe4XeR4o/y06jTAvh3BNCmEpVSHGiY5EHer3b1kL2fSEy76oOTGYRD4Xw9MSEYdQ9jrjJ3rel
rHqvxXYLIXnT1rPdF9Aio0GvPuoYolcP4JdMZS09v1HrrzzLQpLgvSr0kxhGgUPooTqURCkYhHIA
d2tspxuJuc9cUu/nTD+CXuLOVTrgmLZf8kQ9UaV6BBeDHvSx821b+W1DQZfopUNNKw04GSWWuCr2
cRmw9jH7hvHHbSFrWdaFd9DELP1Mi0TNM5wo0oGIGcEP6H7rqNtlbTL4MYgTfcRjrxk2e5/Ec+O7
iTv6nWdRP8Is8nH716xbFcqeJseDR4noUmUttj06ULz3SHPIqoMi669eez9D2z8CBIMCVrM2I4av
w9RoXp2M7RNTObqAxaAAmjP19KSY3qEfrfsBWuqxd0AO89hQ9WVbz/Wt/fMzBGub1WxGNRn3WNU9
Oj1Y8GrDR0czHtCOZH/XT9B/JYn98mVsDLbVQNJsvs/xQ6U+l/Gpih6kE1qr1/+flRUflp5Dmq7r
sbK9vgO+Qpv4OBTbq7ZWh1juni3cMRnJBrAn4oVOqwktEGe7eqLFU6J+MuvHRj0O0fcpnvbbQmV6
cZNdvMki3WU1Ejy4/b1Ho30qXDzOP3R1/tkj4UZwGLX1hotQDG2vNd2LZUd3U9UemsE5bGvzfxz3
P7K4ZS7UmaMJrRLUwjUdPzH9R2GeHed9IEDXZMC7q//u9bM3/ZVbR0DJSExRYvS2cLidNurz3oCF
tNqxZQfVO5dkn3USDVf3y0K/JADgkJUTmzSUHPzpJZuxX04bJC94IQSSq48fzqurYiFB0MMllp6C
pqkOrebO605mFVj1W6YcaLyPtIeplVQeV33iQpzgsoy+8TrbGXAH2v5U+8i6bZuE7PuCL6pz0M+D
uB6HKjt+YTKPLlksMR+A5otMnTQsVqztkNRqnpPoJ0l8p3qMgo90eqA/4r97L4Jm507Sg2gAqlh6
jFm0yI8lfltiXCJXAc01s7W7CSc1P3QRWqU/j/3dP9oOsYchy/sxTjssWAUOlNc+HSXbva6CiQwi
oENACCk8pGtQyo6Th/veaE6kB1eGe4xmWW/Ruk39EcL/vvAy1gj48pzxGLc5TenzYH0kRgfU93+U
EDxmrxVtV1b4/mQdQCRQfGBIE4b05/uCl2wxbYg7GouktS+Zcu/E3/To6BTzP9wLwZM4HmoFbsaX
Kdqn1rG0EVNJRKze/6CRAyUjWuMs8cokqKMBAgQpe3fcK8OvrDxaKUfNBvuRzLJW/ftClGBZPSqz
yWAhARClp8n8wvqvHSe+ciT18nUD/qORYFulAzxop0BE00ZfbdD12g9ZJrlDZIsmmJfelWlW2ghD
B/ZI3T1a+30zvietG9jehzzKH20ES5toCcit31kTD1zXKNuAc1tiAqv7YoMqEfySQJkTR82KoVZG
PG/g4Gm2i4xHt/xU0U92J8FQWTvzGHgAeD06DECKIKRmR6eo6g50maEV7wFip8r2fTX6WwrQL52K
481enhJchF3zmBXfu+qYO52f9K/MebHav50+31W9RKm1tVvKFGyamoY+Jm5fh7Z1KMHimx10Z180
X7Z9/pq9LaUIJo0qT5xpHTTTlS90OqYFeroPibabZSgRMnUEwy6YnYK1ssWr3SNhwYZ7SptDrsWm
n5WTJKrlcYkYJi2VEizbcTqrqBiUssBgnwUku5/HvT7uBvXZ1c/bCyjTiy/w4r7RxgjNFD300vTd
lKCBGZzKn7LxA0nupUZCJFZ2amtMOSwco1lOvQPxlGNLnjjrigCkmQ9tA8ZJCMY0qo5e5uJGAAb6
o1XXr5o7HBNElsCW+kD3mGVi8Od/ZYl5x6oj0ajxaKm5i04qOppTf5JUH9Z9wh8Rgk9QgCEDOlOk
MFxwKbAn1/xAHLBUQXAJXZTk85TyFAlAflT6r7aRkQLLNBAcwDyysUtjSHBCAxTq37btVvZ14eB3
6JJC5wPiyaI62u2+/MiVvFwf4bx3RZRFdsTNCVyBoKbKnpv6exJLuhL4V65P+p9dFk66Fdtdqttq
HUbVc5G9q8mr0u//2UIJBzyZHActqzh643SIjEBWFV9N/y0XSjjalkqy3iPY5i7LdjRNdlH2HqPF
sawflOLZHIsDp451ne/meN/rn2Lvp2EcCkv2RJbZg3D8qxbwF06EI9mho4JFB7UJt9dx27+gKezS
UUZ13RkRf8Do2stonpLiMMaftfR9W8q2GuhXv5RCEJ7NVQEpBl56xsm4kdON11AXnguTGJff1+xk
yJsabySdYjDiLpd1Sq4atIHOYvQxOq4t5rIwSWSDRKXBM6/o0exqgMCx+U5qXRKYrS7TQoygRpVo
+mQbuLXa5rlJvhCg839gHxYCBOeVTDr4dLFS4VDjrmI/7errPxMg+K/ZZQPrR2hQjDswUnayhohV
cwX0meqBSwjzyYL/6rUUzVAAfEH/T5A2fm4fNWWfD5IYXCaF/30RPeiKi1x3yy9CjCWMIByxvlUI
+XNHVkmUCRK8mNeXSR8TLFcUjX4bvZnlWw/Uzml4/8C2IHwwQZ+Bf8UZ22lgmTOncPuzgj5iMMm7
aJ/aFrF6RP4rAs0Sl2tWZWqekBk+X/WQ2vFn8qWRJetXj8dChOBFCqcnQF7EKbf+ngHG8HNbAdnX
hcNHHMUdxwlPfBa9olUukzha2eeFo9cojUn1ElugOMfSAEa6ZP1XTWmxOMLJI8zQm8SBzZb20T1U
314MWWVItsPC2YvAJ0ttXpa2QKmWPqGaW8luo/VFApgXWmLQ3ScmB9WJoYXIghKoTGdDkEkLBqs6
4ACAIRtt6fDll1ZKEYAWeUaRJypSH1Qrvj08JPbTEGsHLfF8I+l3WvXqsO+zdZ+Rxxpzfan3iN5H
yW7JfodwrxsDo3nb1/gd5HliBxsMLDKDWFtLF0CiHAEffFPinVumhJVWPxRo9NFOXl7uzPbn9olZ
U2IpQTgxFZmL0ev6IpyNX1H1ZNI7A+AUN8pwkXQDqgco9jjWl5idtHKiD/3UVuesVpJTXEX2A7I9
zl092V6wLUrjm38Rtv6WZXnIi6F796oVcswAcZZXc3UuWhCBpxjqGQPgluy64tS1j11u+JWSBS3I
uioG9uHpc5LXJy0pH82s9omjB22SoTv9Zs4j/CwbUQe6iwwOMCF6jrybJ6Xu6TlqHd+w2V5J3yo0
9mrpT+ZKXrRXXkSQJXiRvG9c6hQjPbvul9jL/NyogjjVwSmcfGBjl1px41rcsZNqZ5Sitnu2I7Kf
4tSHqe4H6dDQVSaFKwQuU1R+MLdzhXUIl15YXUXpWS1/qmMdFNrnJIr8aVZ2ZSXjt7k6chCGcWyY
KciFOUj2pU7UIWkCnKL6DHjud4slD30WS4xUJkI4c4Astk0FxZ8zYdX3THFPHSGSPM2KCIC+cCJQ
y8CM7O+n0WJnzKmnFjhS6zPL1KD+4patRIcVI7sQwP++EICCg64paVWf9ZT42XAPr3EYB29vye7c
6+ImwFKWqgjxVYSiAyZ3MmzI/NnSYiCfMh94I37etLu5ugONxCFlbGfk8bHzUj9rbi3VAdTEBUeN
BVwT/CtOWFGrcvoqHqqzMZd3MZTtVEnye8W+ecM7uKyRy/eAjX25lk5Ra9bUxPV5HMmxT/XRJ8Ps
92DG8YvWIn7VZhKJK+bBh901E3kidHqIQN+u4nLWeEgsFR039PdRFn2vCQDxgwHUWj58LOI/OD0K
MallVeeO/TXFdN97MkSqFQP0AHnFqXSRUruiAGdZzyoMN1dnC89d9cXfacn79l3C72/hKoEED1gS
IFq7hivLLUDwj5VanROw05l08O3k79JqH1g+BtpgB5q7H2W0UOta/ZEpuIZsZEaOwS9clSOGP81X
pr4lWhlY43Fbt1U5HHkCFgeuaJf/fXF8i77ugKzQwajR+jSMc7OPUrTGDbXTBwXALG+/KEBiiQkF
A33EJuZcLsXFbZfnQA7MzvNAUW7J9wM6kqh6M0AhQMMQc+KsAotTRSH0UozSZaXiES/lXFbTrpIN
Ka4Z9fLzwuboUTx3AOlPz3XelJ8by6zvHVua3ruKyIBXj6ZrUMvwZv4rhKhmKnQF3f7xmQ3xART0
ezCg7BtNhop6HShhXNTGHC64lUEDI57QxhgrkP+M7Iz5r11qnKbsLye+t6wH1TuU+fdtc7teOTgD
C822HPoCsBSCD2/topvtCBHgNEVBh57rmxlCQPwJNgEVeREX3eRiq3rvVF03zEqNPhfzYA3vVf6Y
msAamv9yhlvTu4Io4eiMQ1Kzpnbqc2H7XuFT2TzHylpp6EsEtR56rgHdJdwGkZEDTw3dsOe0IIPv
Knbut0158/UNqwGkClyziwBBhAeDWaUTU1l3BneOCp7fBvPsgSuDv1tRBWMKPOrFZC+iGuGF1KK1
UEuGOT4TMuhPzVgWe8tNakmm+lqKg1QSmrkR7AAwQOyGs/AImxtCyVvUMGsHToWmNXe32u+lCMGx
uGqsDBrAet6s+LUYw/b0zz4vOBaiZBNlwHF8q39bbZ7dPOOE9yPGRTxeweUVY8H/mqUFclxG3TfS
0/30FLXm/mYNLgQIh8I2gEzaRI37NrswVxcUgrfWbAUNBA/SgO/SxGvDfRurdoduHf9vr0CcNN8M
o4tYT+dvDTDIaDZG0i+vkCQb1Kms3eJcTg9TGWe+MSHfrd9us5diBIOaxqGagHdUnPUjjcedqcoA
Qa4PBbrkMLbDGclx0E3BixiTrs7N4GVnDP/67qkHz/b2jl9fU1wAz0TihCPQE3fcIiQzOiU7W/ln
DG2l2l9JF26L4J+4DMBwXwBSG8iVfEhDvM7LVquKzO0z7AXD+GtQmQGL97WXSZzhylpdyBGOX6qR
fAIbTXYmlufX/0pSGeKoTICwGW7mtDUIl7NzPeKdPJqBltxakwWUpImcB2euMhAOC7uRRdSYtN4e
3oAkhqfyzp1lWGJX+w0JFmjnNYNfGFc0RIXrVaObD+Ob2e1YtIuc/dBIgtKrZboUIZ49vLTS0k4h
QkNh7rMnAx+4Mifh88KZSxlxInfA54l23/0iKSYB6vvq5hkKLgUeFpEoMI6viPVyKytsEFuMb8m9
ooJAFtP1N54KCODPUFQ24amupvJGFVTwiTH3b9NLb9/15EymL52MnvF6HBc3BVwU5kr5yOfVfFQJ
8cR2Bx0ABLgxBuuh6GkAytrnuWN7G/jGikIO5mT+qjCqpSqyC/e6dvtbvoV8GXBHOK7UpR8u6Ryl
Li10oHXkfm1pO8M45dMUoIQXDOZ9HX/qp8eERWDmPRJgco7JyWavncxPX9sMXwastvWbGUF8uOQ0
xgMw7fXQqaKAAdK5jfOdg3m7crw1BuAKa3hwgqkXyy22iFLMJKgxnfTQ+qL2J9W6NYshfJ6fvcWD
bx408GDU+LwxjHu01cdMxgS4bjKwF6BDqUj3ii1pFlVa16UWNBjwwBsqv8IYN0n2pofZhD1ahWv7
UA6OX0vnIa59E9ZuIZm/dRbKkXnIjHw29bBV75v50xA9uMnL9qm79k0QgXcy1NOBgiMqh2FL2lWx
rodJ6/dOkM277e+vGJqu4kjjtkPpG+/YSxUAWkKiGiE7ihp7Rk/5Q0vBfCC56FbWCTjNyG1CBQ6a
JxwqkyhGnBilGSrNcJco/WNijJ8onQ/bulwlTjjCPuasXbwtwI0khv1ZE6tMUxsTTWLfOvPOMn4x
jMMQ73OrH3KKhiRVNki8sjvoedIwp4xjiikjQTHK5rL0SsMKqyQOGv1lpJJ86sr2IJelwxXgnYkK
hmBhc+M0IyWxHbbxy9DPfvVXg5bO2nrbXrkVPeBvOdKxCRRFzRT0sIzZcapcscLeO+hKYEi0kH1e
0CLTPYqkLT7fqi8Wsi/ZLCk9rAkAxTgK1EATATqrcMU21EsalRArtJvK/+Fkst6HFQPmGT8VjOm8
mCLuc+aRvim73A6z8dwkBHgN2s5zbo6lQBygwYTBe4yJfpE8wCtm1Kmq0Q5VdNJ7VZBHP27eZQfR
AQxKBfcxul4uz/qkl4k2DtQJTe3QxTtTBoi8sgvIgWD1VY9TA4jcUKWuDkaMVF5YYBYHZcV9ur9V
ASB9Y1YITgRCsBuXCtidR/MRCKChQXZtGdD85svq4vtXgSDBRZUjnRCq2gP7mVcS/3R9mMGZheYT
fo7BJ2sI6196Q+swWyPhUCQ+9eYnb2yfnP4vR0Zsc22ul4L43xf3ktm4cQ90dhKm0b66V8a9jK52
TRMO7q4D7NW4RlwddSfuI5qj6cQrAy39ZpvnqPe1VpVcHNcWhVQUZOCJAXCLK8gehuFpLTXr6G02
g5I8xGZ4s0Hh+6i46QamVxD1XS5UXo86bTsWvSExmPWnVAYKtvb7EVUhiYM8CA62YLDugEWqjCR6
U4by1WLjfQZgSUlcLpEhGm0JjJyoBaHd24R52kE9eI7Mbq8loDMd73nXsXCqERZfrpJXpJ5Sepob
sh16r5nMWrn3v3huI0uw/Dw3toW1GnpSxkiKuOGU7Qd9DIxCDYzuiRlOQAwtiG5/7kEeohFwqCPe
vQLfZFFS015PPEAuuwebeQeJH78+fZffF/SxvTlvy5pAnxl0OTvSfVJvv+8uRYj39ZQXhpZBhG4f
FObX+t32ueD/v7glHJaaA5EZ9tV9SuaxjWYnU0J9HkE5gLizOrnRaSBPHolujnCRJ1rIErIgY5Ll
zThBltu+IivslbJugRXzRQeLjjI+Ho8oOwrBAXF6x6sVi4Tuewp4fjW+GRsRMefv1xpaOVfgPdXI
BN+Jw0jY3lemt5+NYb+9HSsn5EIA13BxQho0VbQNaUmopdkx6px7cMZYxa7Rd7bOTsRwD9vyViz4
Qp5w4G1lzHM7g0K5pf6Is+6UxMVpyvOf22LWNsZEz4HGibmBPycclG6kZZMUUCvNX4C+YUtSt6uf
Bw8J3jWw5CuA6LQwE/QK1ATMCd9KDN+XN5f9sO9oLgLyEshKEVUJhjUkWktttyRh06NR6kD1m6Na
MIqDaJP3oKykvhKzmzq79azQaHa9FuT5bnv917YZLyWecAbW/VWes6/QdxDVthnmUfmUmfmjbnTH
iHq3Fv35k2whRjzgcVMNHZ6HwNn5H9Kua7lxJNl+ESLgzSsAOkmkWpTr1guijRooeFQVCubr74H2
7i5ZRBDB2ZmJeVEEkuXSnjwZqr/VpabE6ZZIuurs81KS0wLJOBgOPfO5BCVjQ7JgdNIgtmColggE
Z/cLrATQVi4KpHKxj4MtKq3S1EJP4vhLzbw9Q2MQT9PN9WOZu7eo9SHoRiQLVIak3EXNWwdc1/az
JnjAqnWXO//k4D1kuKbCzASkOtcn4K0gNeiVcLHGEUN5GnCJroYlJTK7jBMh0jJMtcjNTkAI+JhR
mnkqyK31t+lenQiQoso6Ld0sjiGgHQp0U6T+P3AUzgRI3pvKKjRvTNsEJrHQ2zve7fHMxD8GXuqp
Oo2sraRn1SpPzSRyjGejGncdUVZjvRB5z1zZMwnSSeumaKNpgNJzpLwPbEXz7e1XCcrVgJYCTZ8G
GJF0laq81lVO7Oc46ncKhglUfePrYn3zk8C0BRNNFMAxgkdNuks6IxOnd2Q/18mD+YhZc7d/HhlQ
jHQAIxeqDVLxrbBZ1Au9tJ+79M19VIz3f/B5QAiRx5nAw7KdSCqtKrsW9wjpYuODDL+uf35GAToa
oJ3eBBfyLjCeseEV+VgryrP9YVsi0HI7qK0hqLylsvpl0yxAYroGcz1R8AO/Je1TpTn5OFqt8qyS
caV2q7K8V5sD6TdEywLHCFUkxN1qwXzMXOEv1nQkqT0MEHEkoaNOVaXJRu+5i98b21qZdb3N45sD
QQDG4Lv9W4hkymNDxei1SUhpPVbr/GZoLLiCsXFARE6c7Bf3dzBUJRnBtvvsZJiF19J9lqgrJoo9
CF0XQubpKUjmENgHQHkAsXHQpi09layj2UjayHse0S/veL9s+xjlO+Mt1ZYA8TMHM11nMCtpFqpz
cqlEtQmnMC5w3MWwoYijNIo2NqZvrl/vSzuC1JuG6dZApgA5KGeVesWyxkoU/KU0/hQbq/59++en
2aBQvxijDVbqcwXWYmpN35cue/H6b24SaNX/+H1JQUb1WBmU4fuxGzivN49m9WwMcsH8w+n3I7aR
9Hvnjf3YR178Oqg7aq3ZzSYWnPjYeoTnE1BU3nuviIA4cgh9EVvHLlYeXSJEujzcL/cZXrSpIesp
l9oVfYiQji6aFyDgvWSlRjdn9M6/L/meXI3tyLTyBpQ62b7wSdksCLh8BNh5EB4gnYbssy6Xz9xM
i0e35PVL5dU/eTsEnpiw/ObH9Vt6qeOhcCcFghosShwyVDcBUF0tRc5eWPcjM41gAEY3QkG/aJYK
Qpcn8qXabQfsbR4QWtPfT2JNj9Kks2rOXxKxaTy/WWIsXPr+tKEn3ydMKMTg+L4Rh73jkz/XN2rp
89KD6C0XwxQ7xl8U1GitD0zZ8m8WAEChCSCChVT6xSwtu2N1E7kqfylA7E13GibH3y4AxhWNN18v
Qq5lVKUwyTiw/CUtvvNVefPcVHgIeG0olaLHYBqre77/o+0OdlHX6UvrhgzTEBa09cx7OPu8tP8k
ViC/wufD3PpodmX74+bdOfu+ZN7yghmR0uH7OohaftZusr7+/bnfb3lwBOxpaBWSw+fbMwyaPo5K
lr7kycocNlq06vWF/OBlNgeYMg3YxAn9ijhPsgitV7jxqKYpIGUvLqkCTpOAp+Ahdh2AdEq/W2p8
nXkTwHUCBg0thYktctxqiiqno5ukL2qn+mWyo+Ll+qZdCvBABoPKLkIJFA9lVGfHInSPKhYaULOn
yDf5zUHM+ecn8ScqYyBZikQMPj+m/drqB7/SOEap2AtHv7QK6WXgxbMKgX/50vhVGmI40PVNmm7+
uWN2vgrpZYzgG0Sggc/n5uBb5puyGtrvwOLerD6Q5UQFHLEMvGXUKs83C9g8UEyQvH+hVe07OfHp
gima2aapBocWS2TsLnFAVY4pgK3ety92YLZPuX6zJz5NmEGJEpNn4fHLMTFTMA1eFGr3opGHqvCC
JC5vP+fJ2QeiQp0GFsp+K6oNdBiYN7wQchdvEu/mrN3k7P/385JDmaR9nMQCn9ft97Z4sVfXr9Gl
goIfBgIM9FBg6B084vPzpfXQKJZdqS8gl1fuKlUrfKSiXKCEOF3k4ZTPGkVWzCRGxGdbUIbAOJwL
M3PERUVjjC+NtvuWa9vrS5FfxNfX4d5hgDeyavBuzr9ua0M3pnUzvrjF4D6CWL4+akrONnajYshy
nkVNcF3g5XKwFBc8KFP9G7Aaae9a1xnRR0G6Y/K9cldxsxCpXq7n/POS7UiAbE9Tis8bA0Y98e+6
iYbgdbJUnFlahbRtmZpQLbYgRphB7fqjt3DDlr4//f1E3SLgiD1G8P3SQ5l6uGf5QlQhX2F4loDW
4u0BJYzuNrkqqkWIfkXfiaPWvGhe6Kp45E83n/SpCDlTERuJklGkH4+a7tMmSBa8nJktmqY6oB3G
m56h3CuRekbbZEYhjq26ccsHb6kkOvd94AxQVJgK+UBdnh9Bq1Ct4iQRR2QgweSW+rdvDxAUXz14
Bl6DJr1rHVRHrgES/+PU9EfQq1v8vr7/kxt2auxwxCi7IFiH4TcBkJLuKCeCEQvwhqNV75QIXZp+
5O5g6zLl5bqgmZ1Cl9/EEwdvdpondL5TAO7meNERPxLbj+JQW3A9lj4//f3kLWSOi6lnNT7f5e9K
92HeSlrwtU8nP396KqffH4gouw7fV9UfGj2mx+u7M6ORAD9AzhQZ6qm7WPKWFdti7pCV7RHEKh9N
zdZOp/hK66wxI2DB75h51GeiJLNXGIWBZH/RHkmz1sSfPF9VbbwgY2k50rWtLFHZdo/laEkYpaGS
r7zGV8jC45b9868z+e+myboDUzQIRSN7e+xp55NK8cGq448WC1LyV2t2nCwta+6xwNGbDgpdBxed
d4NdY5hiTNNjHTvRh+b2GNiY1Jm5S/JouO/TZrjLtS5foke4wDpjoROdBUBz/2Jtk7ZTqVPgI2on
PVKamY+YOm5HsCalA2KLDnNXHO9vx5N2HeV281Bj6xO/VPjA/N61u7VCW8y5i9KxxKARVqyp5cQL
duLyuHFnAU52ppZEtJRMfz99HMIghDfYF6/Zsn7Fxd620pBWS1N0Lg8ccpCVRUvJpEXk8IXy0bUy
lqZHmz+kfbIrlTrsQG1JwJNQHIHNXbjGs/LQAItWUdRF0Ut8vi4m0MHZGyQ9NkXiA8t+52Tvev9N
sVdRvdO7ZEHcpQ7DIeuI/6CPkUOSl5cOWWH1Y4JjTteRry6NGL58+NAuGAaK7BfKP8iMnK8m1lRR
9CJPjxg8EpbuPSufxqWgYO4meDCzKsrhiA7koIax2qQJqmXH2uFBDV6+SLxAuQVZpoTXNaa0WVgK
/gFvgQ05gN970moiW6R5Nmb2wXGO2Y7S2ypNiGqm3DxytSBXgc2SQ3G3NOM+Mlvt0GZ9WKXsQSH8
/foKpPOYRCD7j05efWoduLjNg1FpsFmFc3ATHdNsuJK8qUnUBbot2gVR0mZNoqaKEHDjU1oSRYDz
o4fzAlxbPopDZsVoSc0Ts/1FlHHJG5pZEcoMoCqAfnSdi4BN6LVXtAUTBzhdflGRoBXvibaENZTu
2NdiplLmlMgASlMOPEkzuLlVDt0h6o1VbryabbKy1Qc0qy+8x1lBiHkwcxbIqosHo1EederIu4Om
teWurgdllVA72zI3+aHFxo2dhf9a14k4Sds0lcNHHcTNhwZ+pIOZQD0Iok3rz/VbN9mKE4fvX1Im
HCUsCiaRyQhpsBw7GOLidgfRNZihBx6p4WCanZ+mP1mBa2jSfVktUSvPXYypwXua5wjkrif5HCiK
IF9Gewjtqd/r32za+ORG8PrXyoCRASAKbwpmSD+/5Hhm3GB23R1MTPYY3yK2xNw3t4pTAdIrsoem
NXHHu4P6lvQYQLg2taU+3OmM5dM5FTE95BNLGjk50FsjRICbNfUL5U8wYvJq9ev6HZi72A7Quh4C
Cg21WsmfKFXuRlULKaPwFW/T+9xe2/9ot/B0gEtEngVzZM+XEoMKmIHhWBwS5q2NYfCHpPRN+/P6
UuRS99epT4hjzApFmAQtdy7G5i5tMq0Qh5LhYa6J0fli24FI08nvM2vTe29DvLkuc06bnoqUVoap
d5jcEoN1etgb1aort//b56XT6UyMbtNdbByLn/j4mN3oZnztGNoWLAeRPaABcsxau5WOVvWiPdQu
h/satsZSB+LcQ8HcXaB+QEqG5zj9/eQWU9sVcW+R9pCkr3psh7n4KPLvt++SBywL0A1AhMDvPJeB
mTkDUs1Ze2A+AsvArJeS8bOLAOUnepRAI3NhZngXsQLlVnEo9LtI7DJvzct/cJGQl/iPCMmHaVGV
19JWEwfO7sSwXargXa4AiTt4FtO/0/BEaYtqoWZuSkH57vHqruZsb7NjOd68BnBEINsOQQ5wu7KP
3JcK+Gd43x9qfpeStbvUKza933ONiO8jfT31pOHztrQIrRuytjXL/mCKKBT235b8GZPxLjLFKjfz
hcTgrLCpSox0CEgm5SY+NzEVosZFf/C0clcMe08FC6JKfJVbvsr+wc4B3I4SIjphUN+T7FXd9rUH
VQ+2hZ+1sXWXYH0zmlGbWDU0cBUAH4pU9/kL0UejzDOq9IfWUr8ZessB7qsDzIw4itiM/ZR6r2aW
PSsivuNG93r9ec7cvQlFg4T0hHa4qJ31IHswW6NtD62mv+W1+oLw9dNg0fq6mEtV/AXW+bcYmUvS
tOmotEnXHrrC+asO9H1UbyRMh7qECF0Fag4taxhwOd2ZE2WWaY3gqdW0h3j84EBwD40Xgqww7BZ7
mi/NMiQhkoGvDh7EC4wFRsEyRXPr9pAZw73TiDgQFlKiFK5g3rOF6seXoyc9LMQ1KHACFY2uFznC
ibyobgwHjU111VVrSOoCtWjoU6fFzr2H/o5Va6vo6H4sGgHIplvGd6mNLKFu0gxNqLRfJejN8Ova
HpFBsk0fc2X47vrxzrzHs98oKUhzrLS8FIIdaK6usgRc7HlX3o118s3UynfEsavr8uZOAGReHuAh
qMNe8NFYI3eFRQd2iBu98vVY2eqNWPWdvee5HV6X9RV0yQeApMI0nwPJDMDNzi8Wba1SbaqaHTT9
c+w+ifLdMV7F8E2j9225Efadmik7C32StPnTGwvx7dzOngqXHE2qK4qXtA07sJIZgaF3Pxune+0z
1QvG0t4iRfi5sNxJ3VwuF4poYsqByZNqOn0G5hdqMHbI1ZL5ZeNo28YgVpjr6IcqwLd/X+dG+tjq
SuwTasWBR2Pdt6jWBrA91sJJz+knZA/ga6sTfFsOg8DMWuQiGfmBdkPis1p5zET+2SdLUMy5G3Uq
R/IVe6Kiu0lV+QGAJq2dUqFKkObAEZTlwn2aU4VYDtQ9OCXADjWt+ERPuXFeu1FE+aFNFIzEQ87C
z7I0+XP9GGf3DVVNVFVQZ4d1OZdiC0Dp7QFTHbjXfBvKYevU/YqwpeECcsrzS+sC2gGyAxQLbOBg
zuUwyjFPXMfoPXMU48rryhFTbC3kMbli+CW8/jDG8MEAUw7yF1HmxWownTFUBNWCMaktv9G1zK9L
OCVFq7bB9U2YOdSpzxFsdaBTARpOMgmYnNJzgB3YoXR0v4oS34jvFP1OWO/X5cwcqY2U4BQ1I+uM
PJS0CdbQRERAjlDf++JTo4uZ5QmTKz3KMwmSjzCkHUs7YHXQ4bqu6w4T2lpfkML32DPV+kB0b4jd
fVsfF3ZwRv2cyZV0X1EIuyhsyGX1W2OCWQycTdGWZcc0eru+h3OSUEaeKHXh112q9AiN/2xSdFb2
s1LDpD+I8pMhhh+P1wXNHdaJIBn+3OqRaeRDC1ulP0Tkgaz/t89Ld8FTWYIZ2FhHnxa+6YkV+Hb8
6yLmPEa0hf9nrxzpNhBWF4WhTEahPgyw7Q5Gx3dWti7426iXIW5KkGnpenAWtm5GqdgYsTPxzaGL
BgPLzu+5bkVKa7kJOxh1MYCeyOSrBq0ED7ER1QsXb07UxI+PsQLAdF34WGinyb1KU3HhvezBScxt
Ej1Qa8G4LgmR9rEsOr1s4o6BPn304+KdOT+JtlTHm7vYpyuRnpDtME8VLnyjxN3FQ+Wr9tbUXy3j
xfTC6/diSZKki5vBEpiGiuWMSUicAJE2JmTHbJ/yhTrS3BM6XZJ0D4QxKnoC+qJDgXKaGluY1Wv8
ur6WOdV9KmL6+4mV7HOriAwFu4bRaEFc/iJoXNbpJhsW3OvZpaDPAywRYDO9aCTQeeMkTY6nlKWD
dRdjgFrYK2O1ur6auZNB+g7wInvq7pcbVkB+FhU2mfzVvPCOgg4koJlabSZ+0JADRH3HxUjfrwud
28JTodLtTro06aMST0gDh2b3NzFeYvVBKV+vS5lZmmMCeoLUBew/YuTzg6JJ5mLUNLJUZKjGJ31s
+i1424FNsFLEX+7An1KvtRa0g8wlPbkd6HOFa4OMBiji5RKcUPGSwJOGq6482ewndex74IRW7TRM
nQNnbYvQSvZRku6jqA/puBDvzCgO13BRbnBxorBY06ac3M6q9cpoTDk9MAPw0tj04/5NNxaEzOws
hOA/aHqAPmSIOos0FWxFBT2gmf+OxEkAjMFD26u+yO9qsehiTIZJcjFc0BOiUIdEDhxTSU+ZpONF
Fqf0QIv0CVT/qq+ndCOS7KfFYgzvyzIMjRbmayGoT+0k6Ismvd12TjkItOKj9mVesDuIPInAmus1
hzpPP7zmB+napd71yY+/WOV/RchYBAQocWUzpzlk2hZ51X062H7aoC0/9WubH01z4RDnbspEO44j
BDQL0Lzzm2KAs9+ITRNNXWX90277V9GyZ6WH+3b9Gc48drw9fB9uuAe2Yen02t7S6cjt5gB6D0Rp
+6J9afmTTX5cFzOjLl1kV+Dm6kBWgDjyfDnCA1mPE9PmED1xa+8u8cXMrQIx3uT+TV3s8pUfyrbD
STTYLWXVNfdC/MSUBWup+3/mTNCIgXZjhGEgzpYzKkbp1Somj8B85dYdU1gAKrzNmPWr63s1c9UQ
FE1AcXi0eMDS0eelk5WgdFFRTOs/68T8EXHvD2/dh6JQIn9AXsfX8KcF1XgpdSpTo2gE+mxwpMix
CHG4h0lsg3qwMHsvHNvRDRtd8e3YTH09i4Mh6sJOG5ayb5cXYxKLBDxyMhqYqKWmwrwHIbhS5uqh
xiTpV6Ftru/l12adv9vz78tudVfCftf4foHCm28rYx0MScTDts8PcYWkU2Fu2o7/1kn1HRHNT0rH
da0gSaONZQAMbBSOmrXuB/cwtorvJfoTw6T4NDK2qds/1cLDW9HZPh8bEapG+6p29UsfYwp2XG8q
V6w0vXnOylr1E6EGXtyvIuTh+ESu0tpvtHLuEGsT1NL5W0ntbdZZga0Ygca1+0yIDSznQgZcv4wI
daCNpm4ynDIifOnBe6XtpjZIbg91nWSPY+a2d13F9H3Za2IbJ7p2JJFJhE97vXoEC81vReH0eYgz
z/btdhPZ+/GjS9o6DxXiZnsvssvQrt3ftAarQIfGq4XXcHlBvn4mPAVM/0ChQDpAxWwrx8wLez+4
36n7fWnah/b1as9vCHAs4PSDiwYzhiLHuWpymmxIhopZ+9K1C/AWuCsrHb6zdgwMrVuNSkV8rYnD
JkINtTTWtlncWdQgIW/KnSD854AZTaznaWjR6Elx3F1vptuypDt8LqzUYa1mFVgrCVy3gesB98ZX
9Mu34dAjAKdu/Khynt15ZLR8Kzc/9cG9jysdFW6dfmvr+KHIvaemovF9X9F9i+E5gSDNyq7YSk/J
JjWG9m9sNDVomVIW0pZUfu1g5nQZdZu+dt/LlKcBsftD0pedn2lspWj5vT45H8RoDL9LzMxvvZHt
GjK0ftGZui/A87rqPWKEBIMTdUf569Zp0IOtzCVlkI4YJ8OVxneECoZ12yZ+NhC+jpAvbvwoyX8A
l/YgSv4O5GnYle7OrBtM7mB7K01B45kcOU92faTuTO7dR8QKSMruDNt4RwvhLjHtbYvUe5O34cjG
MOvyNTCn+6Jn27RCf2JEd6MVP4xJvq6Qmxr5j6rSwo5ZK+Eo+4S40MvTHJKu/lbGwxakOS+aHR3z
RKBu7FE1zEb7IaYqspBN99Ms1ffK6ELkSw92oa+azgsIzw9l1iW7QhGhITBjW09wE1x9lRDrV6SN
d2rM26D00jgoRw9c10OerCstJr6nkMNopMg4dumR9Cw0uPlLKS1nbWZDHfYpT/yuKz+M2KF3DUk3
dgsGNeSz7LoKPGMIszY3N1Zc7EynUEI2qthrVynDyI1+piShdzn1tNBpVCBInC5EIyqm/Jpwq9q4
/uh5ASKlyFrok5p5gmjHB3cHWhGRrJObD4qy0jqWCWtvKt6HVlXvydIg0K9WK+kRnor4ylycOMaI
ZHLO+tbaqx5TD5Gpx+sKUfb7oFTlEDiZB91kGaGmriMksIfwUVB9p5JUXdHiLwCdmzIPwUWNVszP
pgk5LtW+ahmqokZjHwqV9mFkh6UxiFU1dWrSQoxvWaqxh2wosgWbc+mMILEJCCOA10ijXoBhSJSo
gEZo/d6264D1B0ZQXsGw3DhZUI2TI3C+aeeCvHPNVYG01uEGqE+KcVspn6iMJbdnOk5FXBAytFY3
dYliLWQIxvSlbtYNvzmZci5CUvB1mcPvmLYrK1aj2FTKh7rkHrqXRs8GxhZFbATsICCSg00Ccgy0
ijrW3qZO2fj5SDe62z6XrFlpiRF4xAsMr83CUR27tacRfa3X6DsD4cFvnQ2r2mhD9EoUq7i1/FEI
DIr27Mk47oSSHRW7/N72NCRR2e1GMDZBw8bJQ8qzMRhAur+qmWmvsrF57avO2NlKGtBI+aE29VOn
qI+YBX0sRuNJGcpvQ2w+kK7L9r0uCt+ph6PtlSvRmhsdBqCtze9Rln94RfKex4XlpxgcFGiUwmnw
+p9lKj4sjT/oar0fTC0kot47eb2LuzHIEg8s8GRYD5x8oHgDV8ayHgiKe+shjis/1/UHjomPGTNf
1MGCLQPZszACldK1mQgkuoAdS4R2j6e5Jen4rOWG5XcYq4fE7PN1n+0yfsVhAQiApl5USy+y70nu
0g4jNe29xcESVjtN7dftcGx1cqxUxY/sG2HHSAogJP8CHKNM5yFMOX9H2ZBVhchGbe+NJcDdSeJG
d0PZ8+cuA6w9JiTCy0JT0b5kwxKlnz19XHrEJmbRAtGGKj7wOpL74eooXzht1O2TyvUeGoM2r07B
i13LGyMQyC5tRCuSV9Q0lW9Np9i/cgCv7gDw0Z/KWDXuSGTQOwvMy295pVoPlPBs7SKdZ/qWk3gb
1jek9m2vJc9DmferLLZ+VVSPwdVT1Vmg1yz+1qeqOCLCt1ZWHusYUawY6pteG+pvFhU17gGHGcY7
+KZZIxCZpmr/iFSLr73K8V7dSIcCGpQSabame3BGFj2YrBb3jZuQvaIQkBpZGd8OWuPgJkcgD2/A
ft+yvgZSMHO+MRENL1Fkd6+irKGx4Qd/ajpja46bGRALcwb8JrGVIvAqOw5SMMCuKkBDN5lVLuVc
J40pHQYUBPJCU9PMNKpQugmp2SFKdsXeYPw71ZNVAx4XtzHCElqisJr12EVHUhjh9Rt/GXshv4e4
GKVTzUQ6TIr4XIaxpUQn3b4CiKclfyvymvBdnqCM6KphZf28Lm7GQCFExn1DRhEBrVxJRLziCrcd
BtiNVds+imKXGvfmkl6/9BpQCobGBWhv0rwySKxxRFPHbjns0+ZpKB9vhx8C8oLGS+BB0aB60W/U
CZLxRoXZKDx0/jeZqfhaG7+r9uLsqrntgolypjkXE7xaMlBGqhdOH4MoW+ufXX2NS9c794u94UtS
JCWEW6HV3fSWHIwbUVi2yY0ffEr7W6/XT3/GawBu77/LkQJApUmyoVIhSK3+IoAoq3tVff/fRExX
48Sb63W3tzIdIjIviPs9MwOlW6D7uDQSOP4phJ1A7xM09FwEz8xI48W0XQzqLQvb5CcYMhiQBktd
SDMHg9lCFuR8UeC6kpdVa3078koT+8xyxB9SqOMmi2zySFJDX4GrBXj767s3LxAaAeHuZAmlpeVV
Rc22tsU+zuOQiWxrYlnolQ6ifmla6swuAjw20SsgJW1pMv+cao3mUMDS7QWz9d3YknFT1nXzp0i8
/tlAF23g9N2wlEud0QwWkmjI1gF6BSUrLdCI+qxtlFzsLZM2Kzqo6lo4g7K5vo0z9xydPeARAjwS
xDly4sAyaAvSulrstY4O3xowmyKfE2to9jeWoBlf5GqS3UDFEYWaqbIANJl0RzJVi13094l9Mor0
IAqz8jU7Ux5bu2Hfkno0fmcDH/cYixwfKGgtfqZJRrYm5rUAblaUP9D4RO4iWO1VHSVjwPQ+CgtM
UTp6wkM4XoH9QtNBmm+U4+jbhaW3QcyLfJWDQMPv86TYYZCbt26bqlmjBcgNOzrGDzD4bVB7mGUL
w9ltk5795rUpgHZU8GYwJQYsF9WmV3tEm6LGWA2jpKEBO+0PNmZEJLm36tyMwAvpYx94v6BOrXht
9hZqF7nj7UAfA807JnqooxV+15Y08e3UzN/1wvjUem59ev1oB6zmfMVNrb3TtS5akWnyRFo22aNa
tlHht6iVfAIFr+xzl+u5b2hp7QY2Zd0TT6NuafDZ3LXAlUAjFtisnYt8Ul3E+qiiu2RvcpAcdVXF
PrKopA8ar4aFXNuMN4G0OlJsAK7P8BtgJlltJCLr9kxpy/VoW+5jFonoscG4r5XhKMYK81/zB0fP
o0+EoTcOe5jcWph4dNFMNSAMkJYUfcYyBchb2u1dbfhN28LA4dC3Is6XAOczWuQs4JXec6vliWE1
MMUYjhqlvhuHrnga0kexRBghYxp1BHHgzQBWc0pDYPaNZIq9vCnyNCmyY8PrZuNgpiTxba7Z8Bo7
YzXoxehz16QYMtG328bF2M5c0+K15kQ/MHNB/RT5mG08pVb2JeJBP829DNMciubzJtVz8TMlW65h
fFjUYHTVkQ3JAeDmT8XEGxHO7roYSY9OYpyp4AZw5wRhlQHAacp7b9DRraw/OdqqWQLIz33enZDf
qJhCpcl+z0i4ZfdUp0e+VqIXrz7e/uvBrgrOccwXmqoq5xYcmeaiMVlDj7kIrDy0uuD273tA36HE
jP+j2nr+/aITjtoAXHU0yX26bYt/sPmnn598+hMfB8lWqzIYPj9YL1bx3tyWc5vOdprKPnUQAhl2
AWsaCqJwoqjsSI3QTVexs+A/zRzu6fflukvDlJIkEb7fZaEZ+d3T9c2XtKz88x3poZacAHUMFPXR
ZGyXt9Yq9ngwjM72uhjJVfoSM40CAf8NTDycpfNDSBuk1BH10mNpbUeC3Aw9EosGXvrrupyvFMCJ
gf8ShJKJCQP/FR1Kl6k0IruJNV4e8WuMwOUuajSlnSEkzfV1oiB/VDtjvcqhue4TD2bUznsB3eTl
6R9Mw6HPTtL/MKKh+DsOJH009bR7qZqEbDQRu49N6vRrlqKzXY37Qvd7ajhLdfqZEwGr4jQZF88B
ZDKSNeiUwlQRjuVH0XY7Mx/0bZMTZEIj4/v1vZoThNmJYHBFAH3Z9moWVeF4hOVHVpfiG+byqPdO
pg5Po1Yv9Y7MHD9OXZ06DvG+Ie78+A23z0lRK+Ux67dttovrB0GehnrBjM88FUhxpqZqdKQ6srsK
VsE6RvtBeazJg+aus6Xhn3Mbdvp9SZM0QsH1rvB9BMq6t2/Sg5stPMelJUj+qdG0PaZYQoSqbYZH
m4bXj1xyAPA60FEK+pKpjx49oHIYgaZgPeG20R+J6evmD3iiaG6Pk1/jn+tyLpcBOehmgDUyUA+6
IDMZSeFYGP1+rNItWWV0QZvMfB7c63DjkVFAh7slHQTTUfxjJhuPffs32dJbp/5glyaXBYYUgSTu
kqRDemGJTI09cWR57Bvv5c3zFf4lwIK7icAR45cktyMVAm6TlXfHjv3RnT/5zQYVYBS0zIOoBr7S
Rb8RHUbwgyoDSJviKMg2iJkXBFw+hAmwBDAKfGZwCxrSLe2cLMaIiKY/Wpnlx/Toqs9RcesoTmyS
iTgLbN9oioFdlUxGjjlrqdMQ68hdjIoLKf+4fkcvdRLKCxgaPzVDA2wrN+WNbZ5gfldhH60Hpr65
COkyr1pZ2vt1MTKWd3pz6FWCh4BmIvAxGJLuGyMz4klDnCNNjtpvt9go5pr+FcOfTP+1javbkJv/
Lw2dXhYybZfcv12ZgExtgLQ2GXznWJX/4FiwGPQRo2AJIysTIY2x51ZqX/Jjrtn+3kMMen2/Zt42
vg9QzcQsMpFzn5sKYekJTRLOj+hxDPTV1FtwXcCkHM49hInME5cK4SqCFBlb3VeqQzBelB/tpAOK
4JGTR1bdu6/KW52Nq+uyZhdzIkuy5WWhJF4bQZYyNQ+RQGnche2aucWIWFGSnRpOoK6k22X2imkP
bORHSz20DN2LmUDWU/MZbde3rwUkeph0P+HCYGHPD6aneYEQhoJh6ye3N7Gz+QeftyemOdCJoBNX
0okxiHOUOM1aMBX5rbOy2c1+OuoFJ9+XjqLSEvCwR2mLxtt7FPZyZ6E6Onet4N4iVzGl0C8Izura
UAxNZOKYmp/V8IMlf2r6K1c/iv6vpTULp/7FsS1fYkzIAW8EHBINpvD8MCyhdKNnmO3R6z2/NFdq
umVPg1r6XH2388DLdyUwpL+aJqiHoIvCtHjGuE3Eb5i6eP3ctOmGXfsp0r2oKs9Dq5jRHgen9hvl
IJSPgXykyiHL12XpW/w4Jo/6/5F2ZTtuw8ryiwRIIrW9yvIyS2YiT5JJ8iJMNkmk9l36+lscnHNj
04IJ5yBAXgZQm2STbHZXV6WfrptduYKwgaE2DSUIhJWOFAKg3Yg0yMTgGPrafgcrMriLrxtYW08X
fUV40qHGBJ6j8xmeKp1olIlzyEETRHpovOYOEO6NSQ+5l+5K99t1e6sDEoBFATpGHkq67nS3TrPW
8NpjZFnPjRYFwPh9Hm5W0MZtBEgZckxodkQ2We6YGick9FAyb44QA9aqvaYS6BDHs+wNIk8NRUO8
YRBAnU8bXaAwrMVRc9Sbxzaxg3H+CECkXT13dac4kNZmTGTtAEoH7cBF22ZR0aiPTRMP+6Qm24WW
pp/MY70FI4Eq/S4WWxoV2HrwvgckD6zxMhrdiqzSTqexP44k418LPrWAI7yW0UiQUY3Lr9ddYWUO
BTm9YGwAbwOChvM5tEHW7OQ26NS0GrIHqd9r9655SJbtePuLCXMHd8Bj6T3zLu2ihKHxZlgEcVu8
zbpuM7iW4qRauQFRs8e7CFxXeHnIxcXWiNI8mZ3uGJURLqYgaVRFCuFR8toAFAg/gEMDiS3dgB7L
2FRqxXjs4nw3Z9x32PSkD+wwzN4zd8oPNqlrX4/1290PT1lwa+ARAsC0LgUqJjoUlqlbhuMUEd/p
v45QRIxn4/b5E28QpA6Bq0Q6QDrom6mLBlIht5d+MX4sb9cd7XJx0FghwMtI6kEyQn6WC/VCtwJn
6XEY+AOCogckshTX4uUmPTchXet92bqg74CJTh83S+keXM0BfENFISyjZRH3wg5eC9g1eG9etJP1
9URnkrXpMYva8jDTafCXKKIbZ+mfHK+8o8bXuG6D1oy3bmPHj3XE57c4ZcUPt2qqncft0Z8gvb1v
bFAyVJYx+GVZ0KAv3HjnZVTFmn55vRC0+2NzI0mOIod8gcdmNtJ5idNjyvJ9TJuNa+yLZb4DiPHO
RtgLtYLray038r7PELg0BFOXYIWT07j9UGfe1BF25JlubCi6ckvz0Q+6yguYXo1bJ4tH39Q8EjDX
BmN4TH42NZ1wh/NhO3apqnd3JXDAFCAENwCmwQaShZCWtkYRAdJjR8Y+zxkIHPVtzR/K6N4FxqYj
fmbo26754dkq8Mjl+QpFThwW4GlGqvCiCyVZzHGpHc6PgKz4SzW9crA0+snoNj7vSFiQNlDM/cpq
I/WF5BewyyvhGoDtVc4Kgx1dTvy5fViA6Em8w5BYAZ1ee3dHtQ9xOwXEvM/s3C+Mr55Xb2wrAKUl
AH1mrrhhVjY+IBkOVMxdB8RTclGe55BuXqKBo69v18aHWPVIXNn1Z9+X7pW6YLOn854fuzrkbeGj
79fnSryHahRSrFFxy+MQcuXHOLW2Vf1moIB6feEU46BSUDblsx1bM7qhZ3fTlHeTuXdUJPerg3BR
HkLIh0tfPoMBV3GMvJn5cfjFXEAaFc+e1RGcfF46f1sEm162YI7wJkRL2QieEJWku9yrJ04WQcQq
WoaxlfGAO49XRsvOYluj/JjO96NX+Z21y4dH/O/QQ5HzgBcbpw/p8nWKuCJKX9nK6P5HJhP32Ap3
SmGZk9W4FT+a3iP6o9Ml3zgIlfRnKPwo7vtVU+IKFs8B5LLFTJ/Ukag5oBhAayxUFcRR0APDHB14
5AO4cN3p1jzCPjEkgtETQ71p1QWtYIgaoVt9aO/+5fOAu6B/CNQqckFpGpuhNrvsfe/3fDcqHG51
mmyC5UC7LR4A4u8nv74ZOzSXWw3QtmSTWXvtibxpDEQRioVf82u8/ZDkBJ7iEupup7QGdBKXxzwF
joearQ+F1+sTtTqSvyYualalkZuDbbNjXGyx2qUZuoBYRNtMGcKKFT0PYQkgUv8/mPeb8mTOWISe
rcT22NEz/I7tsmE3JwD8KUKxVb86sSIdBU3V1m4xuOyIPqZx9EtV4Wp1FHgm4UHh4WZxpGOAg8tS
0+2EHyPRkYNWG7/I76zyeH1VVhceuBCkWYAJueACdV2w5uElgFVhE5revjjTXTP+wxYBXBHVdGRW
QGUob3WD92S2quLooHqY7gaVXsDaTJ1+X/z9ZL2LxrToYrTFcfE+W3OH5p0BDcazzz1NcYG9t4VK
ruXhyW8BrQrYGOi5zk2BRyJKHTcuj+C6aX1npN+yxP0M6cWNXkG3pS8PNvi6OUmAJ+v8rqZ+S9i2
dW6VFcMdAXSpiWgP2VfAZ6XfkWaUuzZDYcuMto2zc9nt5wGaKPCKRVJIcEpI3+d86uvayvOjmVVP
VRT95F53l0/p7XtIcCaBGgMgQwTu0tPczFtoSbAWZpKfb5aqer2yQ8++Lv5+4hfpgqbGKWryY2J+
5M5RJYSi+rzk1mQCVKFB2uzoLa/e1s4+37wzkYVBd+9/yMelXz+mzhLPXcuOFqhrik+a9elW7T7h
RKcWpAEsEK8y21pYoNucbsfXWweAqhl0kYBTQI4HaJrz6R9o4yGkxNFicrSdFJ970wiS+M91I5eL
cG5Euh9nu+mKacatAl7+TUY+0VKVMhCzcL7lzy1IwXc0RVpLJ1jIhtGfx2fP29jljfQtiPnOjUiH
vd22hV3EuH9Jc0iquwXg5Cq4PlOr40B5VEdyAox/cmLHmOMFesJYDkfbLYvhj9BK9cybX0IYx4kR
6VKcYq9Cxg9GRvaaJr+aSEE/sj4IxKiCTJ4gVD33qYVRq9YnzJNm8k2T11B7RSmoU929K49pMY7/
tyPTHiBm7E19QQjRfWW9T3lQ1Pup27m70dm0r2kKDj3V1SIePxd+dmJSSrxZ5rCkoDZG+yRo5BjI
27L6bsgfNQYsubMvjV02lnhQv1z3CrEJr1mVFoxMI4jAJ1gd6iDqgwrEZ5lPby92ASQBqTm0hqHb
GBfL+bLNTefEXalhOkd0jUZPRvLz+jDWjgEHWtkI9AV4TKZz0GhT9kmqZQiTE9+IPkaJYvesGrCQ
c8WdCMpWS1qdJRo9l7I6P2rVfeRpgVv0++tDEHMgrwTq8iC9AMc8MkqShcmZzcVK7OzYdwEYYDcu
ewTL28JStOndPhiRn3RF+grBjIwFyHNoedjVGB9jo9yS5MFZbMVgVqbrzII0GC9e5qzTYKF8asi2
cnbX52rl88jk2yhrg/UEqAzp5tJYzWbQACfHor0rNxW/OWBFiw0YISCABJ8CNuPcXQu6pIaeZNUR
jdLZTut+XP/1K4fY2eelizHqSJW0FT4PjHmE7c3sMbBbRQR3ubGhq4JnKYQE0NqFkt75GJAkHSK3
HcoXnQZlUQVzkQQWO3TmzSHcuR3peqQTr3Kthx2neRkrXJC/rk/W5VIjGSHokpCQBq5ErrB5dp4B
ZsXTl+6nbT+gMn/98yvTBEcF9gKb4Z3R93yaeuaM+oB+fUCr3G82WAvYRy1p9ihyfLtu6HLRkcLD
2wcKBfDYC/6JuObunOZ9dGy1j0W/i5edrQraV6YKTDaI2wGBwnkr577MknhThbL/C+g2qh+lSl1O
9XnpqqAFrdF6jc9r9av7o1KRpF2efyiQAGSDOiegaKgMnq9E0bSF2Zht9uKxz4S8JPlXL3ux0yC6
/fAAvxBeNQLyhr1BpXFYQDA7o9XlL5WW+5at+Y6zvb7WKzMFcniE7rgwkJO3pA0+UJLaPXWLl+cy
08CSoCqmq74v7e3KG6iGzu7ihS5bOh6K8WbUE16sJ79f2tNAeKMdVPx+czrwaecqpmdlK6CajWuH
QGATdGRSEFcbtY6btMxemPtWa41vMQCKUxrcvAinVuTEXFtAmSM3quxF8/zyp/36v31d8lZOW7fM
7SJ7gYrxMm1bFQ/WyhKjmCC2s0BlXPSKDfWI9fXS7GWBBCILZpXK9uoanHxfWmJiRB3PrCR7cei2
GfAg2OSqZLLKhLTM06KhzIV68otJdx4YFt29kd5+yZ3OkozyYEM2lQ6Ahy/cRY/izCg50nqeN1Zb
RVuEWMvh+qqLWTmP0VxQzqM9H8zWoPCVw8wJIsPaguaZF2uafAhoBfG0L63frcX9gnxtlsq/bu/S
C1DQRHocGChcHRcoKG5GOYsQKrw02lvajj7tPv5vBsQPOEmR9H2SEbOq4WZNaNd39bj7374vfOTk
+5Y1xSWa7bKXaDksxZ0S5nbpY+cTJJ20ZczqpfcwQXEeVCQYvCfQ59w8BJzhIkawQGGIfNv5EIrI
GsmMDoMjkrAAYJW5wodX1hgKlcjy4tmCB5LcZ+skcZnHeWwfzeapOtgqrdPLaxVySH8/L8f6S1U1
tOCadSyb6sml2m/PYffgiQ+Q0ti7A1PM1mU8hTcYtJkJWHMEB7y06TPQF01GH83HLEh+VMluKDaz
ird1ZcbQjSJ6OlDnw3NPusDzlGdeaw36kVcfp2lLVPAk1ffJ+YrXTYrWRA3fT8ix6j6aRLHiYg7O
TxHw3OHdAqYiVFtsKuyfbgomnmSZPRyLMiR63NxNKZgxPes3Osb+1FNz39MuufeSl+uOfLE06Eyx
wZeBowukFoZ87SbGoM1oWu2Pesf8EjwZaFvVnS/x8Osf7AALh+wMWjEvhteQftJc9LgeU7CItEOQ
10FFKz+8buVi52MUjg69dwS7JkGh9HwSo6l36pyV/ZFDU6AKEicg1a2HF0wIzVKhKC+gFdIdiU69
PjGmuj1yzV02KajLEm9W+MKFrwkbSOVDcxxUB1BkPB8GA+WY7Y4UwMton3eHL9cnaeXr6DAEn4wA
JIl0/vnX3baqmDbn8xECnsMurrf/0+dllRJtGIY2W/D50X009j27NQxFM+DJr5eh/qyI0MY74POd
tou3Fr19efF5AVm30CeJdTifnCyrgCW3zfk4PBrlYYjvrk/OioOefV6KEDPTRs+zg8/PfOu6Hyj7
kN7cqSrgp0LqHXA99AXJhCa2lqKprqz1Y9pGfn4/eyo08soYYAB91NjN2AgyULMrJ7OCjoSOPsPI
j6FQABJbkOerchUrbmrCCmJdkcxBlft8JSwPCQTsZ/2Y20E1Ba6qCWJtGKffF/ZPDtxp0L0qmfD9
Vn/O049FuVtSRWT4ri52dqhjLVB1FuuAUtZFL1jJmIvGUrIcedwvd5peVTuzNbMgaoc4wVnbhknr
7qnbf8XdMv6qwduKYGLUoSjJuWCf1EAxSCk36LaMnQSd3i6HXEHL7lgSZxtgFgsoziXpL7xavQnc
d/qo7czRW4LeGe17d3GG3ZCYxR65PbBszmX2HU3M2XNajNUEJC8kQZzJa31Dc+INd0fryInZQkbC
qgLPAXccmWvwaemjmwdOMbe7qNXnLZtjLcRbmez6zEj2llVmQaULGToCKMouidP4hzklYxhN1net
HSawL6HLC8RK/QL+LwcgWzPegK4mOyxeA9JgYjLjEX2Fmt+Bf7faNBp1XpMyybY0SZOHhrNuAwaG
NqzKefkVUzI8lAl6dXm+9Bs3NZKNq7X6romaagMMZP2Su2AjbLKy9d3cGHYsp60PghTjpz46kJku
bXqcSLWMPiTro808l/az7S3GT+66E9tU2VyHOPv1GLAHa7B8LYq8jyOb2K524h8djVwVwPbSGXHp
o8cAWTk4PB4T587YLBntqiGlR0KhZxztaLqN7J/Xz57LDXVuQ3b4sa+bBqCOo5EG3lNS33xy4vMi
yYQkAZgW5Z5al1SkLCeHHO1Ju283JXCG//D7gYESTcdQSpEPNo2WTdHFWLoYgQOEvXoVc7aNST7f
rRjBiQHx95MTYUCjT2xMFj0u1m8o0fsNi8GlhH4PVSpo1RByl2jXxXMRgEXZkNHWWVTTI3dfxmlP
os/z/NU1meKhuOZUILwAhEMcoxeFdHvIzHHE+xcdaq0PtkwGwCdrPl9flYunhBB0Qg4TcAqUQVx5
LDVPeN80EzkuEwkWJ/fL6ammd0b/mfHf102tOTAgfAB3Ak8JnIN0N7elPnZ6PxpHUn+atI/D/vrn
34sp8voTfBd5X5zYFwWpzJxSw4gG49hnk+/Nf3g97lFD2iRgpHV/me09qx9HPd5orbOtqoep+4xW
Bb+2m+1SHI3iaRTCRz/Jsq9VCkFrK/n3l4Gv6txhlrZ3Sexh5Cn7WC/+DATeoAid1yZXNDSiSRPX
LZHB0pkNqRU2Nia6og/6/LAocgrvbzx5chEuYIPZNvoCZSInXe91E1cafJ7oG6d0/cLMNlP9yWCH
LGs35pwFtfbBcXeJGQfDuIPA085If0dgE4jL72VxMJuDpgrHLgeN/lcdFR0glFe6QBx7ce0Wj7FQ
Z83G5+6NgliIWs6/Lx25lTGAzZfh+3P9ZyTOlprdds7u3G64+cVwbkg40MnRldURodUIQwRX02Bu
eLooDpPLMwsWME+AgwG+cUHElYj6foxe4pDS8iOr55euqu7GuvveTCrcw5op0W6G0/Fdx0gKkns8
vqK0L22w0YxPdhfv2wYF3NaDLIUZK46vy51lQpPyry0pbdCUcedlGWz12ivBbh7jh1pVTl/zMmRs
AZsjAlkjv0q5N440SiMrBA0gpM87/2YINdwMYsCoomMDofImRQ9FwvIMrYpWCK0uEFoRv4rGLTbP
9fNxdRhAHkKaCz1T6G449zFNm+aFQ4Y29Jpko/uafTOiXQxDXCM2OKwFxPHcANiy2sjqFgyjz7bt
AHJq1n7qNRW5/yWOQ7Ij+ZdjDi7ggboVpm60yQWcOTe2pH7p0YGYbYeh38x66bf5V+J+uXkKRf8q
3A25A3QbSQvlGSxB14uth3WMl5PvGbvr31/x5rPvS+dNEncTKB/xfa0Hh29A+SZ9vW5hZW+eWRC/
4OSgcVLupXEHC2OzM9xv4MaPfzIVoH7F00CsgPQH5AoA6ZFRSUNkl7rbj3roOM9Z8nxzVxnytQTt
6Si4orcV0er5GLTYrpOeDHrokXoDyUsWuT5T1bMuqgKSESnLEo2VBk41jCFdCjwgfmRzuXHsj0a9
Y+mhrRXLsrbwJ0OSt07TOIOhlxOWJa2fwXj/5o71vdsk2+urf2nmnWhMtI7D2sUlgB6buNZ5tADe
vE3Hu5j4da5A5q+aQD1FKOhQNE5IoU5iFQk16mUB4mmPVyIYH9MbZV5wK6NygiY2KG0I+VM5ZI3R
f18Rbi2AONpgjN5x7ckCgfDUKa7MSzc+tyMdmA3ceOHcXo4GKJB+LSrh8ZXPC+ZacMCB7wxQZ+kY
S0tG0lRrQEBRb5YsQE/T9cVWfV+6GuvJ7ZAhaZ0juMgtC0RMGVVELe98BudBoQgHUVaGjOc7AvF8
J05dYibcZtFxMpb4reVRFOau85ah1/01h2rShpPSBMcGwKJ+3mvLTnTS+h4zH6IEghOmvhlq7Xdj
aS9Qivh0ffjC0c5/29kp4UnTOzdQyhhnbOBleCDRPm2PevrB9BKgC1WprlVTQMKhGRkILKgCnU/D
YoIjnXRcD23+Z85fFzMPxmnYp/GxqDJFTmrtAMeT8715AL288i2OdrgWRHyFHqIvPyj0t0iE4Iiu
jLfr07duB5E1MBXoAvSkQ9bJwRSl250eZvHecNJNybYJfSHs13Uzl8cFVkkE8P8xIx2zM53N3uxa
PeyFtpeWQmzX0nzIOiuGs2aHAq4McnLQgIBy8XyJcEsxO65TI3TcQ2wG1eJ7Cn9TWRB/P7lZwexN
DeTyjLBzgMEtDlDbqWbFKMSvlH36dBTSiQR10KXIF9jg1HdmsKoqUjSrY8DxigIJsp0XL/R4RkbV
iDIjXOgbzR4RsUOr4vqCrw4BRIbizEOeSa6/5PFYekNSGGGVDf5wcJHZ+98MSB5lFjq38q41wtF6
7Xddq6BEuuyiRmCAppf/DuD97yfrTDO7qc2+xjq3xUON+nHX454jzvjVqYeD7aIndSn20dS95r0T
MC0JEPpvdZCKVDbfcorOIl54m4RNQUKQom3TIOOVAlK9OstIBwiyDMyxXH+exwWq1JVnhEOyBYVp
ruqUVnxfjlfiYqnniNtGmBp7lt7VqhN19fvAyEBDC6n3ixoXqhJZPEQmfr/92e0+fb7uImtnGwi3
xYtOREJyrsRevGxuitgUASRELrzNbO/7MdmO4xBct7QWRaKl+Z2tBz3ccsrL7FuLxK2O03pmd46X
b43CupupuxkNrffnCQ25LlVsgNXRndiUbiMrd9t05rCJApmveXdL8WASCBw1v6+PbfWwOLEjxRcs
siFDVi86CPG/gBPBsr7H8T9kLUBE9Xf+pAfXYLQdHA02kH360I/zh95AUaxCzSVS4acv28DExj6x
JXzyZGPnvHeieZj1UJ/SoLCeS2ju1tvU9gJ3rrZLWfkxyAaL5ms5fal0vAFers/n2rpBlAbxA9Iw
yF5KN26nFwsBSwvm00Kw9OxxX3f9ge2vW1nzSAu6oShjvvP2SFYoxMFQlcIox+QDZ89N90EbPrXJ
JxCEbPX29bqxS45jzOmpNekwZjX40UG6LnxRv7cWb5uCcGSi9QYxzNbQqztoUhzKtArcptno7vJ9
mrKgq+ODToygz5dvceNuurpWHI+XhHPnv0s+xOcq7hIi1trhpe95v0l0xx1k+Xpfzw4J93zdYNtI
1fe7usJ/516OExPXhPxKjZ1p0jmAGOIXe9SCKm23MXMVobnKlLQ5OwBi7Yxj43Tzrhg/VmNQ1geI
u11f39XL8GR9ZRLLsZiXmrh4ikca/8CMaRfZmV/l5aPRQN0xRodrbCGZOR+tItt1WfGxnez7uQaj
Ast3LG4ODVohwB8fkDjzGZuaTZ3Hh+s/ci1f5FgIZnDkA4iMWPN8Y49p5bXMEy6f3ZflwbG1nUHv
+uZxbtB1nUePSY3YE1JKE0qg122v3WOnpsXL4eRMcXmf2nB/PWzaLb9n2vb651c3M8iq3rPyQM1I
R72Neq2G5wCOrOyPhyA9h7ARpBz8qftOprckUWFDVuwB44srCZE0FIflmeR88FrNY0iKRFte7vQ/
1bSfyc4yPsUqkKE4GaRQF48pwdlHQCwG/qrzmUsyDqXNJMfM2fOfxl18Bo6Twk2PbqSjU2vIA0A1
d5M2765P6cqtBrsYHk4I1HFteUqrMWmiPNHDId7b0EFMNoQrVm3FKc5MSHsTidPB6imGpkEQwKhf
gay73e3OLEjXZqoPjcNzrJMDlhqwjICn50atU1EaOTMh3ZZZoY2jOcNExF/a9h66TNfXYXWSAJ6E
V2MDoV/2fP3NOIZMOMvwpmZmMCxbYGKC6xbWVhrMXgCAimbli3p0N1hJzz2yhEVNv0OZMQA68Heh
ROitmjHQ648qhVDBldaCNQmDprSzhJp379n7Wkv9BU1/18eyctyD1euvEWk1tAKnMIqiS+g6la+V
nR+l/mQ88lThuqrBiL+fnGdZMRbM4xSDoduk3Xg5ehgVJlaSKSi0QNYV9L6gepHbxycUYMqOeksY
G3fzdI+Qa/gyWjdnKcFeDLgm6hQCsHGRpWw6O4Hi5xLOxr5p9k2xB7Tn+pKsxZOgRwbRtgMoI1hB
pbliOmlxHc1zyEzzEAmJTt4/90DrDAziYSXw5oa5z9v+T0faB4fRzdDkm46olmxlI+FnAKeAvJRQ
ZpP8T/cGzaU1mUN7wzK+oRA8vT7QFd87MyD5XmLQAZBjZw4pMMgQfaE/2kz38+ZW5nK4N7CDaC1B
wyagF9J0Rm1cDajEgXsdHHy+xxWnwVqUALZmvDlBAwGGVbk7GIXkDiRz2oxQZgD1KTvUJN+UzgMn
2g6trv5sPNlR5jfWR935efsMvssyATok7lVpifrI5Eha6CRs7V3n/nSqBHn5HVGU8Fc2FqpzqC86
gngcRETne3cAcnGpuUFClj3mXRM00EJqpz9F6W1QNf2HEQnaLBsYWGR5pLjfBA8utHwJDd3xeYmg
+f6cGUCHMRVEZs33gPIE7geokpU8QWPSJMsm2GHtlkLIvPRJ76OZQ+Hja5voxI4Mim1nM3MGNFCF
o/vkQBi4v5nUHt59akC67lBsAj6KwIDO79Fhm6kg/JcEVMIASO0EapgCSyStfjomIHQrdRqWZqbv
W6tv/MroUx8V7/yRxMgTRUtb72u7fDPb0fDxgoTgK7AE0AkfVBUcsVel4A7b2MA2BlkFpAKl4C63
IlIm2miFZfdYQ7yhgGKR4om3bgJ3rijao7VbOpX6rouBOqis0G6rt4zGj65XgqDW2l539FXHAJb2
v2akU2nkcbJ0OsykFHyn7hhM/5DPxFz9tSC2wMmVm6dul9p2aYUZ+zRtJ/Pl+gBWQnpQ7gluMBS2
Lx9HqbEkaVEZNLS7wIoeaIogZcf4g6tvlHCa1TU5sSX54NxOuCpwSYVFb0KldeNWwLmqUkarK3Ji
RPKtvm9m1r4b6Ta/9dvR2dhG6PSwwG6G4FQOHGyG4vaQJjhwsNak1B5NZ767viKrZ9qJCWkAzmjq
hVan2KlQUX1Ab227sTVQEbcFlM4qWky72+05SPnbgDjj9tOl2wd4rdbu9QL2Ohq4LVTQab/hRR+0
t2P/MWEGqG9E4R7CBdIh58zVpHlVRUOtPlTscLg+jrWFx9WGmwAPEzBES1uREzvLcyPGEZr52luu
og9Zc97Tz0v7sCh7e07Fsgx0a/FN1zy6VNEbsfLmRbD4dwTS/nDjPIKAF0YQF3vg5csCFYJDoW3R
mF36k0opWDUgyc+g65DHFZTwQgKJutl+Gg0DwL799UURH5FPeuiPEAdcZygVy7yHoKGiXUEYDVP+
An1pP0drMFR7TfKlcj9yHAPXza3tHQE9QRcZIg/ULc8PS/T7Nx5IuyiQJyYg+F/sQQvSkfmTCh4i
PnQ5rr+GpMmLwO+d1SYMzejFu2/Z9NwnYCbjSfYlRzYjgM6uKtZZ9W9QAICp0hD/pH1aeu1Y8YnT
cJo+usk27RUx2/r3Kd6oSH6gyUvanSWfEBhDRDO0kn2V+d64vb42a/4G6jucAKbwcXl/onheu1lV
mSEZd5AQREmCq7TR15b/1IS0R7NkHDO0AJlhAhr/JZjM+zJBX4TCydYmCowPBjgNXKyzjAfslxj0
yKZphryrGz81yLLxuloFClzzMEHUBt4YxG14v527sp5WhExtCkZFg2zTxb7zMi8gM6Sju6TZEafe
XF+e1VEBPIw2RZBmXLAwjRCttEsDRTEIDSavg+p9tbo0xAYoDNV3gIOknWk2jbfMBoe63xxHX5x8
ItumbPLUt2aqbTxrtP7hOsATH9lD0O9A/0C440ncNC5aaVDSmqhlPzrVk6XajqvuLMCOYB5HX6wl
5vPk+w3aj4ou180wM/KgTsBO9NtgqjN6ddZwauIRBTXtC5r7xoFsRDHamLXK8vXFDkik7yh/Jq0i
XF4zhJQnUuSgY0EnizSadrC92U2x+v1gZBtu8c/maLa+aQBbR7jRKZxtzblPzUmL01mWzXIoE4S9
9Q1ci1m+i6CEMXwm3tfrXr22SoK9WeQMRJgrHWoGHgGceBoKyf1XZ/weLbtGxXe4PnV/TZjnjlCb
AFYtA0w4zV3qbavljrZ3hkq5eS02OB2IdBwYReuyvMSMAVC/TLv4Ian80dmnkU/+RFFwfdZWjcGp
oWeJ6jjSr+dDqirN7IiGzZrX3Xyn25n1wvTWwQMhN+6syUOtpK5HO0Bek+ng+IVowfUfsDqnIMlA
5ICCKAhXzn9A7bo8StzcDI24/1A3/MfURqjPIGvnD5HKGVd95MSY+DEnOzmuAc2etQwnX7NtfhXs
oKR9FbtHjhZE8zRufiSB0Ul4biG3sqX0xNk6WMc0fbJLxZNhfQR/vy+NIOMmhAp1ZoZIa/mt+asp
DvM/4JsQtv+1IflEPrOl9QbYaKNl2kzW8grPN/20HF6vr71qMFJoNfRxzwwb+wkgnD3StD7VhiDV
FB6mWhKxBU4WvU4mNlUUVnC+p37TOoeocP/lUAUpF54j+O8CbpsPM6kG9EPBsYL4g6Zvmg+Tisli
dbZObEiz5aBnUtMgYAmkzPdk2nXGoR/+/MOCgK0EgDDxTy6JZV4Rc6PEVJnZfRF9K2nq62OkCKpW
x3FiRDpFK6hlGx2JMA7rWW88n01bmqoYsVcX/cSIdIiyvk5zYsGIqX0UjBm3ZweIAHBArkIktSDv
c+5U6K4doOhoIZFbIlP8NuqqoONyACD3A9kidEhwl4Hh+dzAopso62vI4U7QR7D9oruZbkwwtwMa
BWrXd548aVtExjw1GrfwCGD61p0gwbAoHrmXRzvquegCBLsK+FcgDHw+hHqalqabkIgk1Rw/xqPx
Gc3wwF5l5dFrVB3cl3EGUp4oj4M/DdmaC5HNOBq5zfuchnUXLPwbNBLRr6/H30GVcn2PrC0MdjJs
AD2JZJ1w75PjpG1AI5E2HQ2jD0A4RIXigF//PECZQogILw/JcafObAeL4W2m84ch99P25R9+vii7
IUGD1Ze5F5tiiCwtRf9ZO2+yYd+Z4fXvX+5uzAtKeiisiCZpmcUucbLJZV5ihbWDKtQhtYGBVBwg
K1ME7mMhVYJkJrBNkudaJdDuNXD2oZFPxqcq9cbv2pTQw/WBvD+7zq9y5P3QLSuKk+iUtiQzXgG0
ZdfNRqhBVa5DFh1UT2/T5CAu+VJb1HenfN+k9+30PIPla6l+Zb1iA60NFMBIvNTw6kAlR/oFYHyp
YotqeriLqL4vU3N/fYgrG1RIA//3+3IhbCmXuNdNgIxnY97FbbudisQ3G20bRTdnHJC9BGIeuDtA
wJFdON80VrU0Wlng7qLtvH2CPtH2+khWZsqEsBauXwJSQASy5983aMHKdOQk1NxvQ9irAHurn8em
h0ujuH4BUgW3RW5QwFdCF9je8Qu9PeJCyfbv9y+KTnFWOHbjEkD1/szlIxB6vjcpFnttDLhQhMQZ
uAFB8nQ+RY0F5XTLGEnIsSfT7y1VvWAvdz5KjSg/A+2NcwXb/9yA3k2k6yo2hFq2ywFESf00Dm5d
ZphAPh6SBhBJAkPjuYk4ibKhouCryNjnKGGbtlMEQJc7AgYwQ2CmAlzkQmDM6S00ZjraEJKs3OGS
2tRl0Gq7zFXsB5Ud8feTS6QCbt3gE+zECOMbLSBgP4qsQ65soVxdFDRBABSAXN8Fs0BnmDlI9swB
TSRF0HT6z6F3fGKrCJxVZoTznYzHRLZytpgxhEVHd6Thd1lV/nBJ9nZ9/demDd1sKJ6jaUFHouTc
jFHg7b9UfR8yFjokBdgp95k1B21zO5wbT0EERwjncVxdNLehubWzO4d0oWXvC+vj4B3suPNd/mmM
32b29fqw1mYP6BG8FpE5JxeAh9bqOJKDWhfWyyFxwowfSKu4SlZNIF8uEgvo4JKBB+h0NbO+5n2Y
MOpXOvSKNd+ttv8wDgddYhDVBAG7zOzW9mnJQZzWhUgs0Smghm+5ihNgbRwgjiYIvfFEvVBX0hNt
SDQKf86qTx1KZYX+TFXFqzUvcwHlwQMIxMUX+VHW9EYGcacRpzG/dyr65JXWrhqaoLJcRbR3GbUi
ghTStY7IF1zkSlPuVEjNZFPoLr3v5HdjugW5bkDGT6xRJbPXpu7UlvxkabxuBM5yCukIyZMvaKj3
a5UQ7frUCSdD4veS0qpJuDlFNaYunr5DK2Zi99WycVUJc5UV8feT08YyYqjHdbBCtWlvxMN7e41j
PumtAkhzeWdieeBnIKhDLfiCCmOMey9pSDuFyPr/H2dX1hwrzmR/ERFC7K9AVXm9dpV3vyjuZlYJ
CRDbr59Dz8R8NmbMuB86uiMcrSy0pFKZJ8+BgqIKy3HjVl5dlHcWFoviDDIo8qAejrX1e6guWA6c
/BauYCWShTg5IiPwM8/H0l3Ml2Bt7ZejgJHhKR0fOb2YCndnByWA23mo+XPLn5NKRAa9qOlVrdXG
R64grvADZmQDXuSI25cFJz/x07zzaA/Yk3zuPOsC8n93hVQ3k2/trMmNRmVdOnOG0QWyfHLrl68d
0//xA0A1OOtp+5+SwxIcBl1PsWP8+iTom9l1cc33yjgn+snPd1qeteaVbX07KzR/9n+sLqJSMbZj
w11YhXxSqBAYqXjMfiXOhhNZOw7vzSwiO5WX2slHtz8q/9kVL7LaS0CLvs27Dbad91aWV/xYOSmZ
rYCBNExlFqYb/XZrvhDIKNAggUwECPf57+9Odc0n8MGOPTZJncuIDE2cTOXBCPxdRpIX8J49fb0p
5qP18X2HD8Ljbr5H/qH6/mjPgp8aUzaB/AwkblSdm7wK9XBu9jSm6Aspq43bcc2ZoD0MfnHmDUVb
+0d7AbdycAMlw1E+5+zB3iINmx+Dnz7n3fCLXVBmjPpdheGJBEN9GnsJWDVpiJISuNpCHnQxMTaw
tZ833ty9hAfXTMT0+dVl1WmG9G1SHe3qIehpaOe7LLEimT1+vVKfZ25Oh0DSAXoOIIy1FlsP9IJC
d7YpjlXogo092GRk/7z1MDhqYSjlIrIADdfHpQGtqhjyaRTHdB+YO/ctGFEP25WHrz/js6+frfzT
b0uQ6Vo+59HpmE5ZBysFqFtDS0EjZmNBVibqvYXlg74qutLxZwumv595/Jzo6y9YHR98HEiHoEwJ
BeuP85Q2VqMlOpMRRZ54ZCXHr4dfXQbcszYwD+hNXuaOJu5MfWr1GN4bQ56ZYdG9GEZsBnGFN9LX
ttYWw/JRzwU6HDCLZRpv6EswGqWFQGvGnYfXhNgBh/O1ic8OxkHwiEZ0gO1QXlvSt9ad4xVp11dH
khWxqS+a6dkBaB+tQrtM7A1S7b+2tzZ97+wtswi5qwc5lE11VLQLzRK8+U52Z3PIKBLJzxLBtwKL
tTlEPz2ScbMXQHv/x+3QunngCJuIY06yJzrkCJPyaCyDje9a23VzBmxGkIJuZKn4YOfC5zrzcPxB
0HIOSoSNdVr9DLwnEIWjEgpC34+fYXQj93lviKNPfYBhvL+mALnnwPqtZp2VQAzZRNBymaBvxn8s
QUvWQOEC0rzCFVeGrTw31DlkrkPiggbbOHPd84bfT9rEj6hCOtyUYvf9HfLe/jLatDOtxQT7biF/
1rZ5xVnehoA+7JNa3Noi2EDyr80sKstQP0VV3jSXXWQ0Z7nfjAnIU8tIeDWCrPFMbZFBrm2P90bm
Y/Eubph0oZtsgBFBYkOF7PT1nK0Mjz0B2TPkUODxlj6vGS2NQjSvj06YoVK15YdWh8fgdE5qQcJm
nsJ3vz4NynpiYpTAMiZh0z1VG6Hv6vhz2xNKCYAY/UN8+2782mBgQ60xPpOP/EDyh69nZ2WFkRbF
9W+h38lGI8/Hn8+Y6SWa5/IY6HTvknpXuDfdlmNb+wZcCMCzI3eB2GnhZ8peNgrJMnnMk59tl4Xt
8P17c75x/tfA/APeTRLpGqdD9CSP1H1S9ltg3n09SyuB0ofxF7OUN10KyZpeHkfOws45DCwOHGgE
Pn9tZuUCAFwQKCX0uSH/umyoqnreVWBlq46cQJV3qG0VUpEeUV58Yp3/bCRb8kurq+8DGwmFSLi0
5Q2HfpCqbH2zOjpdhfbDAaUelXiXRlBvyWqvbQFUXJG4Aqc3mpsWnmuspMrFQNVx5nG/F/3GFbA2
PKg+gFacSaBR7vm4AQJWlNx3cUoSacqLYeTDCYp0328HRSH0nZV5m7zbZiIdIeqVYZtVxLgoevta
6i18yMqHAFePUgiiWOC8l/yjtsvMtEtoeySvQ3MxiG8nRFA7eDf8YhkmBQeTZhheu3F6O5HD1xt4
9dejEgK+ihkHuSx6Q4IYaR2F4ZNXW79YxlaT9sp+xR2OUAx9ekDaLZ1hLn1DpWOpjwTgZIKafVnF
3hZ+a+0jZi7xGYg2dzQvyt5eRoxO9Vwfwc0dFTuWbVGmrHgT1G+Ry0dmYc5NLxahqjKeaoe1x9G9
HORFNlyOQKlvCTCtzRVwN8jmmibc+1JvImgbleQG5moEkVci/jb0LwWs+/sL/s6Iv/DsHQAtldth
rhrnWUVabFx+K9+A/oOZoA7akljxeaneHbgBvUe1JmZzNNghp1E9bTxYtsaf//5ufFMSn1cOxofU
oxHc91Y0yY3wY8Wn41EPCSkg5MCnvVwGmiJ+H/yiPTZY4docY5s+Qyt7EKdEP317MWYtCx/oUzTL
fsp2kqY29SBkfXw2g2M5bszV52MBsIGLZ10A+TYUcBZvbN0ETkszYh8BaW7OWLsRaq4Mj/AMVxAa
BK0Zb7JYiok6MhWDBQ+ehDXoHr6tFz3ns2caNshu4ZW1rKBoYngDak0AmCR/L7r0z3fn/r+bcgBh
QZUZReaPP7/sVGuaeeccx+uy+cHkRgCyMjszTgls7Hjq4g212Ki2VXq9AsT4GJR0b4npERRGGxWm
z14JkoV47UKuZKZLX6bvcuE0mS1MoAbrMHWiOohZfebojUjt84mbu3ZR+QU+ETCTZXPjmKUt4bo3
j36b7Ep3l3tkL9zvc6rACi7QmTUK7mmJ+1e2GnxmKAoQSx9W3rkx7uR4JPZGxnNtysB6ACcOdRdE
tgvvVyWuN0JrlR4rU5wRBy/BKSl/IMeKpmr/+93hyKxCowZQeDh0wDE+7jDfT9LSYI1x9EJRP6Xs
8esNvLIwaPgIoAo4187xMR+HR9epr0wl/WPWtQ+6YDBigTbXePjazMpG/mCGLsyUjj1yT/lHTqvQ
nMJu2FiTFQMuqiTIAaJU8bk5QrstZPtMHES7/k3vabHx++dZ/pilnUURAISZs2h4y8zT+O7GYFZO
XVFR58jL30m7l8+kuhronkz7bHj79lRhvWcqCoLq8aeqMroJm6xQ4JpWO5Jc5P3Z94cHcwN8Llok
kbFfhDmTY6VTRwz3KGiYo36ylS1dW4j34y82lJ+RfCRm5h3Nu5oVoZ9stSavnD6ENUheAUMGVIy1
WAoQ3ATCqxLzKMAM1YNJo0jzUEkeGVtMniufAvAWYloQ1CNPvuSgyguDN6NU5Ahhgu6WjRtlpq3h
FzPVUZVnRgFmzSL0GHQjom8v9Idfvzhy0spqwgcMnzlxnkbZ96ko0SuEWBaNejP4Zqk3oHLtTHmS
T0euT9q9tYvXIf++c8LVPXfS4dDB3y6WejQk2GerGpDj3A8bNFR544U9bCzDPMjiaCPKRPyBCxww
qGWkltqkmNwyB10k1OWL4Tg0Vuh1918vxqoRcIzg/gNYBEWRj/5DWr428pqRo+Q3ED9hEOhztmCH
6zagPI1lsWbI3kcbOm+QInQAC3TpRVK0oTPd9HSLcnnl9M15CoRUKIXgYCw+BEpULGcFWIWIeKvo
FUvPmQHE1cPX07VyND5YmX/FO3dLRg+yICoFK53ztyK3Bdt/Pf6KO4dciwleZEhHzUn+j+OnZQ5w
eAmOXic/2fmj0ZwH/Nwap7B1VCi2+o/WvgZ0wEiAzCDHT2X0PikCr9BgSmKds/P64GnUW5t4pVKO
dtq5FwgsRjNt6yIQZR3Ku4rX5EjJ+Kvu6U5zJwX2QZ6VKGKnjjrzB3vnVu6Oojutxm228SRc2X1o
YgC+D7BxxJPLWpyCDg4xZlag2nhwxmsrPS+7869XbW0eUU1Auh+NYvPafVy1NmPSACnoBMYp78rq
2h8s6DbeUmvbe9ZomRUUYWXpcUxmukldzibUL8qh8xCIsAfd478AK7n4EBQTkRxB5L30Oi1WwZGq
h/Mn1RRK4dkhGYfYzawsknJ4/Hrm1hYHpflZhxJ5ATCDfJw5PxN4ZSgXN1mVRU6HBEp2x7I0/trK
5zfvTKX0HyuLG8evMsOpoTtx5IZzzSsdtkLD2k8jaw8u2XARnz/pn9AbqE9IVaF5YN4s71xEW9dJ
nQ3pdMy1RKXcjEyb76jx/PUnrVqB6hZgq5Dj+4RZZ6mLIlYJ6iSTGQmIVqbbqRcgba2SjVtohfAS
3/MfS59qwCQbJbr1YMmkIed3zHsK+JuT3TcgfCAa/Xzp/yNN8Xm/o83DAggaLn3mVpq//90s6sIg
dgmaODAvgjJnB3pNsJpOW/XntVmcexdmV4s3xvKRz6g7oPdtwKnKamCxRjz0b4P899dL9dk74FPe
GVl4B0erRtZ8BPOZJhdT3V85VrOxwVe/Y75ckdCZdTMWThY8BXpyG2c8esGBTzfGeKO3NLJWvgK1
AILum5nA5JOg4VSgy6rJm+p049d2iIfIhpteGx8PC2SlgPeGI13MEtghgTcO0urkMBH6ZhF+vz8J
RWXolSHRifwjNHU/7ihaOznHK1hA4ysexT59+PYqvx9+maUtmII39TB8Sh+Sae+m9/9ifDQ3A/Ez
3wJLqHI21JmZ+yY/TW0fUtR0qw0I+doCAKD8T/8W0mnecn4SXtZjwvmpCBv2XFXffgcD4AHevAC5
RyTslkXxiQjp+QNRJ1BfROgPhyJw/PUMfY6dYAH6pz5SRnhrL29hYQ9ma1amOjk6SklYBZe5GRJ+
JXLAYDeSU58nC7aA+5tLO6b36d6yuqyXFWlr4J6v5HippvrbxwFdA2AYRy0Molf492K3poD6pZOj
TulYxBwKH+kWgvvzpThbAN4KvB0gRF1uKN0aYiJ8Uqe4CX4EQax15Ibm8G++AyeagoEAqYMlQoET
L2uSPpAnsJbGbAoiXBpfL/vaUiBN+78W5m3x7qYY/BJVngEWSi2iPiNxvwU3/XwXYabQ4DLTxCGG
pPMveGch4J5TVCCHOanigleApJ01+qLdIjlZ+Q6UFZAiRL4ZKTUy/4p3VpIRWNYJx/zUtBICS1Cz
2HpcrFlAVxB8LKApWPiFi/XSPB2CxFcnK3sQ1W3z7SgY1CYQ0QQFDILhTx7cYNVkllnGTyO7hZaq
+L6DwvioQYJxCr2SMPJxgiS6gbygZOWpTVXMHCtsjbOvt9LKQkOQBnkVdIPMK7E4dKYDspSxdcuT
tvfSuHbrC5BFllt0KStWZuyKg3M348SCxXcw1yxLv+/ECaQ/9d+/RfB7y3msWgC9DNIToAyAN/w4
U66WUIGWA1bCupD+zzS7R48/Wg43pmvF4c75jxkh+A/55OJcFMhCD06LK89wiqu8d2Kjt2PVBvuB
oAk7VM3z18uzsn8/2FtMXJkq1oH1W5y6dNy5drsjW40A8wgfUy5A8OGgI7OGLCS6Tj9OXEfyaSgG
T5yY2vssDW0/VPbh+18xN+J6JsB8s/P9aCOpzFQIZlYnPb5S+hciyF+Pv/YNQOYEcFcg9kXO5eP4
Zul5uvSpOHl3VhsG9WVWHv+FBbhCZDoR0oBp6KOFMu+nobEVQh30/vhZFgVOFU75Vi13bRfPHvd/
zFiLiVIFuqlqB2YqvrPFrZHfoQHIjL7+lrU9hdo9quuo4yPxvDACGnHp87YQJxX85Xd6qxNrdXiU
x/BGw5nHLfVxquqy84BxINhQASKSvtyVebmx3isPNCAQfLQhWDMGGCHcRxuEKsNvclOcfGKEpj5z
fBYn8m+e5ztujGGK6k8vSSg31TrXdtrcIwsfsMaT5JepqJvJ4Sc5/bWCB1M90vHt6+VZCVLg7xHM
ATYAlOOyex0i4DrhPaJelweRWVmvXlIcJkf88RUNg+T7fC4z5yeIjMisfoNA++NU2i0eOE3D+KlD
N6sF6jxDQR8y2Nhza/M2t4P9I6cIFehF0qPK0w4647CiuivfO3RDTLf6o9fODjjw0egNlB72xcLE
kJRG7incMZpfAtmxyxQPm/5H02+BU1YWCHkivNEhjYVL317MWE9tAbTjmJ5aPjx3wowRqIUECpdu
2+2G3nv69n5AGhHAT4QYeLUvVXEC1VpjU4jyFPAjwX7LHyS1whH/EHb/tamVowsMMvTp4BvAWL/E
aRYDR4DcOQgGvCc37Oj3LzO0ioADDD1EiAKWm4CNE6tbLMupvM90pJMtrzCv8OIqQ/0cpSiMPjex
L7xCUk1YmRphce7+SryID/nBb3lUdPuWHJJgz5p8V4kfjG5F/Ctb74Ph+e/v4tja9ZrJs5g8DUZ/
3bp97A3WVcXZOShaNg7SCjUx0qHISuABNotLeIuAjVRpCQomROYWeMaS/IdPr+3uOpcvXAc71//p
BvcWJGKY20Z664itRD9IxRLsDfh1Au/08TvR0ZmYtevLk7T/tPVlYF2hDWPnjQemzpJ+2vrUle2I
eAGpX6DKUahZ5mVrFQwyGXo8c6ZbFCEi6UPwd5RRUvCodP66yZmtdg36HCjovaS6DaxdFbx8fST+
wVwsNhXyqHD4czLd+pxnksorbNrXp24ybkyGXYsKVczSbE8T697idK8b6xmlMfSf8pBbZNcZzT7B
g4CPLUfaVcRmBua+2qp+fv3TPvkhPJHnjud5NdCVvNQzSbjfpRMj6q4fboCMCUdzX9c7Oz2Q5NuZ
KhjAnRTMND0zimpeqXcb3BpkD917Le8szqODTLYYw9c+BW+cuYyFvO4nzgB3NEaa+i3GN0NoYMaD
qOPmd6N+ptWvryft056ap4rgvQYJbwBJvYXzLou8tQZh13duNA07nu6/Hv7TCcFzDUq7WBY47Ln2
93GiHEFHc6rd7s6x3gpxlw0HUh9648Qc8A/ZGzfDyreAINJBOyboIvCEnmf13apQbfS15Vb1nYBa
PLkwb7/+lrXh8XC2QaHqAcaxrCI1vGCdXab1XW29JTtLvH1/eJSOgKlCnSpAHvfjr59z937h0voO
zdq/262AY+3Hvx99MTdSc1d7mVXfKf4zcq2NzN6ncAb5hPejL2JcO2+Tzvbx21/z8WS89vrx+3OD
7A4cjg3Gl0+VXaPpyw6FKnVXipdWNJE27W9v1LmNGa8AJFaRJF761gp0MoaZYXHT4HoYEDa7V739
x/Iux+nMaL79rkGUhEsZeDC8MpEmWRwLw8bF6Fd5fdenSLjxFgJSe8d7YFvdlJ9XHXYAnQMQAqpE
n+RjgHUJqi7R9Z2Z7apstyVJtjX8/Pd3B24gpGxEieF1c5XJh/LbBFzzNLnolQdtBuQ1lulcaQd5
mjCMT1o/HqrkRikemSaPiC+gDrwl+vt5FwO0gwgC6WkYRdbk4+eUQdN6yTT0d8A1hmb/N/Ggsfbj
uzt5ZngDWBwBA54ZS0hjPyUFwsp8uOu9PnaqOqbfdoIwgGAcU4bxP/VPJKwpUzfTPTZy2KTXqfH9
8VEWBhklkC8z3evCkWDq1OhDcOSu3TeBBF7u2xgqipYfIGpw2iGy/KnjZOJFOVIvde6C4tXJ7zJo
mZD9Vk/DylLj7OGg402ODqll5Aao+4j4JrPvmhOIkqGjynfpt/kC8SHvbSzyCl3rtdhtsJFlFDzi
j5CE2YjwP9+usABAIapyc053+cSzK63R0goLMo259QMXy74Uf8l4DoGlgmxBHFbmDK8tNDShs2zm
qZv//u60E91VgKVY9M6fyFlBYjCUGW1y+Pp8IFhb8SozOGxupwBh3SfGSFXrifXMte6aobXvRAJR
xSGz8wRINHpCc2F1w3Jon1HmWYeajuBD7dHIFQYTH3gUDGSkUR646jA4vLxSbfur8b1fpACOTTpl
0O5Mnng/JzPNHia3QtOGl6LsFdkWY+d2b/12bbS4AEtknatCzGrMwZDHeW3IXa+FcQhqdzilgx5O
xhi4P208HqHoUnrGvjWliQ6Q5E2qdK+9HGRVGeAMShkQTrLMOuoSD0myYDDPM5b/yo0i3cvWrcPA
Lsq9ZabqbzGY+moAHeCl8FskHmuavaYCDQdhOo4Ue7SFLywTez/VaGyOVOq81rx1UBrysudatW4R
onf+DlIij2XfVPHkTcUTD7wq1pnZ7fH51l5yMUSdyaazDDJ5oa/NYieZgWuuLR5AHJJcNaNBdpY2
fk0Qm63Drp1oGnqJz9+McUhDDQ2LnV1I94cczQfWk+KhBunvmSlrqHI42iujpJxcM07R0GPtdJjP
MnVFGzz3qGI1Ox/acgdT6p+F6p7MQAyhWY300g8w6aEISBLVrRxecll5WJzKmdCAyfnDKCu8d6gR
sPPRspqI09y+9bLerkK/FryMhbD8o61pj6pAyiOmOJAJhVknt55Vjb8z0v2FYkGzV7J5FRNyYWFq
GYkZ2iRFJaHs/Mdelo9D4z/RaRrTEC1bBHrchQyBwAOttTEmMZmEL0PeJeDvc4OhqiNtGOKP6wOH
UyYsibqGiVOGvMyZHdT3wJa/OuYASYY8pXHfDLusIX9bs69DVrnDTdBMfRs3vnaq68ao9KGvxVvZ
2x7bA7yPlv6mc+7drFM6YhKd37HZWiBPTTq/8SN/GLM74COehdsK3CWGOyAN0p+KOns1lXcc81Y2
oZGL596Uv4dUGaEqUjtiwYBOPqH7iNmZF2Yy9feNdOvzwNAu2OIzKXalzFMeE/SWXbbQeFGhtBT4
JRJLhiRj3c518+xQ5VMSdk4rYxPNv2/QF5DnRcEfynFIQlIV9k5UyZNuDOvRFbQ6H8fmj3Lbpgtd
mYgLWY5GpFvnVSfW5MWGZzX+Gc8m80/ngJka6NMhgn9rdxQ8vvWRtAW40xQImnive5AjFhVimgwC
2AkeoKjZPEK/Y6Jn4D9NUrR0F9q+YQQogqmpp1A5bRUPzCqioQvc2CuzNzdXIvaaXLe7ynfK0Gl1
Ve79oZuwlRwa0p5c5aNFRGiPtlLnzcghnK4dM3LzXkUiUWAJKysQxJug1yJoEomQRmpjMhZHmoIA
pLWHX6CMVQdoiyRRz2wnCqiy6L5PUduKmtH/Y01Gw6/6or4uwGd/PSvkUWyN+oFyfjXmxrH0Kmkc
pk4KDkElAtVzlt2zoXwx/RyOp88ce4qdrH+WYGLqL2o/y6+croZb06LozNCQ1mMzUEwd8jH2jbQI
OoqKoOgfBIGc+nnrGMlZ78jkbgRDgoF2IC0RajkiLIzEOvgTS85Vy0W2yw1PswN26k1Rk0PLsizU
tHj2CHracQ3WsYsfEDWerKK0MLQOk4Rm19Qf0tt6YEXcd12ndqPTX/ZE4fCJTBIZi2Hwf1NclPsh
ZeQ3q/e63HdAZ+8I67H/0YV9M+Q2ZcDluAk4a4n/o84oz+Kicuonv7bGexQDf4H1mVzytrsVJRbD
MG3yDGCS34dm1qRRUHgqgfwNen3TtBHh1JdDVAL7c5U4frkvHTL81G3NDlbn8wdiDA+TyF/QPCPP
faqcK1q61pWvsD1wmo2oczoWApHVhrlBshjZUYZGbjHuJ4CkroyCGeLScrtuCEs+/QJTUG4cLCSx
6R/VeD6I81qbxkU/9LGGsw/L1HZjFArtWLtKAYLUOhOJSrcKwr63g9Dyy9+dsvqoNDr4VoEOj/NB
pia/LmZOjSvNAccZUaNu4rqEEhgoyJ002FUctAYtheBpRt0ed/UAMjhIbTLWnFl6fKnG0o9djuZn
SSd+mUz1VdOnbdh2JUB4Zvkr8FP4SJnetN5E46arrZ3jgHCf9HCsTt/ZYWNL4wX3xttoZxmJ2qrS
sU8hjx5OHYK8UGgiJT6dQendw/VXxBME14rDOAqObZomVWhPrZVGrc7KMBUB+g+d6oGMSsrQ85FM
s1o2xMCMnOWeEU0lelxNIcACiZ9ILI5dVfbWoTIsustS6keZ9vNrayh4WOryIB0WMhPr0nb4Ybip
9R2AyOSW1omI0JyLM2p3CvwZOXiZQ1W24hGEouVejoTunKxg2LSsuXOHAUSHTKpjj9L3mQX27ytg
JJNDOUxp6Lf924ipjHDhyshHEezWRYP/Yc4cxjyw+l3S5Qzn0WhflCwLrAbrX1QJLjPoRN8CrcJ2
wsjbF/jD/qUsxjGGq64uKj9tTj7kkOEkPIheM68vfrSUmTvQuOkmAiGiaKuzLC0r69rQZv8KqmIa
TnVtRcBU4hS2Jnupa/7bbFxn78JThKTIaNQNlEXS0MW522CSAk//sa32RHrzkUpbAQti+He+zK29
r1O3jrIB9W8LxQpkbFx2Zlp1EzOZVhGIJrPIhprN1Zi6OQTORXMO3yxCkfvVrshq7x4XnPrRW4W+
cAowbRQUZ0bTyssjjnfYoS9sfYCAYX8ZBCwJ/XTwKSLXdoJYr1DX6Dy2X6wuf2qpnz72bV6FzuCr
yxKeJaR5jj6tBtGU9BTO04AQ79afVCB3RjdYYZJb4k/TEg9i2RVu+aYpeTgy8icpUeyLO0nu7XZo
hjPD7Yr2prPN9HdDEd90Vn1RB/TY2jy7UtNY8nNb50URmlBqqKOpqq9I5p0Kty+wwc0ydJ36JfHb
W5mr6swIeBbRIj0giPOdAQSZwz5P2aFudHdeuIYdm8bgnoM7rY2ASlZhTTra7bMKtGW1Oc1AJdzj
1sibiAo0jmuH/0gmK9kxO613g2F2+D+aOEh+1o3HI62Meof9Av4X14ozKSFXFPjTAXfwmzWav3rZ
78GnIAAiRwWgCA527seKOX8SS5BwKhiw+OjkC706Q6tHzpGoy9IwyHt8hCvbCFk2zDKoSyPbLOBC
+/QvOiHL/SALaJHS5skqVBaV1H2ZRie7KFrnprcoqKJ8+cYr4f/IE6L/oFWFXGU+0/eTz9jBLAX6
+40+fxBJW+04I+NZIt0+2I12SfJrcPir0OBBcklUMIEqFV3JvtdXQUxr7bQhpNMQlRXoBNgF/QgI
qo+bzhG6ekWVM3NCx+b8WY64BkOirPTOBpHsGBmZsn7q3qtfaNG8gpH1Z5+4LOJT2iCiyyEl0t+z
sRpOqm4REKZwPVekaTsZl4VbkijPe0iM+7is/gz+5B9ASt39RDRRx8jmOCG3MxRS8rZWuzQx1M5h
5bgLCppfor+9vqG8J7dN62Z75UoHS+EWRZQnDQ9CmY3soWglEH2MNqV31WqvomFid9MUJ55B9wYl
byxtu5uSiofadfkOLhlvCZKpM1NAWRRQG+CFOoMnP7NGtAhea7fG7DRBeqjgqqIeoIBX26irS7wn
wOE1GenQXwmbK3pfSleIM7B5ZnLvIugFiTfL90WpirjI0nsU3P5UBcK/yskjy9EjfKHGQyOY3oKg
a+HeHXgcD7++wPLveOEXTwBk+VeTpPluyIGDHnGm71p3QmhfqfY1o057b9jGjao7oJwCD6Ksyagj
4mgchZzh6SNFat5jNf32YI55ljMImnWJcUlHLlLQ43cQtUPUimpCq5VCLDmJfdITtMdow33psEAv
rAyc5NppkWr2AEA7I9lQ2eeyM3+gktmBl7CzqojbmpyVuWPpXerXyPskIwooAHDbP5Sb+ehOKn/T
3EGcC+q9H2aQ9WC47NOLLgHAJjSRoHo0dJWcZxZL+lhScFYYwgVPEpoBqotAcTgdOP30aXATPzS8
EvMAYA6otGSFLgTTqnZo//npOlNBgEdHbGwP/q1sGxk2daoAk5yyqEjye2KOELuvxR0n7UOFrP6F
HUiEfsnU4u6HzB9LOb+pCBfRgLrik3DF7SRTBGlEexE0+nCq0yo9NykIJzNT+gdQOlAcZsuPAU4W
F6AzJPUJvS009G2mxHXSp4r/AGfFqXXJK/SDGn3Fktb2j4wQkA1NRJchU+Vv7uh7YpUPVNUO9qvd
PaXEkQ9+2ZjQk6bj9CRtPfzoFFTveOLGuEQL7PrAf+2y6cn2f4lUQHpeGuQscR3jNRc5CcE7A7h3
5ima7jOv5ycGVpgnN8Gvt6vK+9VNGtegbR1B2uzsxlE+VrnOIpHjXHC/+dt0foJTVj3Z/QCh9AnP
xHRQVegpw4FQaSmixkLLix4Cco+Y+CH17ewJzOXeT3B4pReTYypco41XhuXAqh+sooOOqhKP2xKN
GLsS9fsrDe4lsjenhJ0qXwQihjiBkGeTrU+NcIv+KitmVsrSxXsvDdDCpXv21+zGv0WrLzsFUfLG
5T9Hb7qrXAp+686RHb/Wqf/bYsIOuQKccqdSjUupJ6YGVZ0PiI3vCfC8+WB+Qvm2rbDgYF2n50Fb
eWiesdW5U5FfZHB+2YHOo0rAQTqc/KINehIpXFE4ZZgMVJ846sBDijlTrH2cAFGJRt9kOEFl96bs
yQhLx0uisfamEqmINLlqRacvpGVoKyx6ecWmxEDvngOUSU47x4yLxH0aJGD0ZjbeDqXrxXj14xXY
ZzkcS3BfE/ZkyMwI/4u089iNG12i8BMRYA7bzsqigi17QzjIzDnz6e9HDTDTzSaakC+0FMDqP1c4
55ShRep+8KNs3Q9KdBha09ulgVPz0/zc1tukIbzPRrKBExTfIaFXG3/A+07CjAvb69P7zlQYQwv3
Lhyi5kVoh+hHSFOtN7h/SXMgTVQ8BKCNVzJPT7NuDfV5QDnqNUep4GC0hR+sZU8Mb5EW016z0PU5
4XpRgVijYdEKX1L5lkHqvRrkrq03TioY+S5JY33f1PlOyxLxK7Fyu4nBQN03qGVuyzgtQd4r0o8o
rer+0LgQlomrQPi53BS8gtbKqsR8XZrWsM86842pd1Z4JdAnTJzYfhBf0khtD6FPYsBoDgSJO8uv
rGuxMFoaHzh+fV9VYaHeWmk9bGvNl6/9kj6rlJqLjdpWX8iaKgddkL9ZXt6tutR69RoGpoTaSve0
WycQn1unwjkP3V9GmX3DMTO2g6dYV21BbGhRqe+MsH3OXK+qtkUhRutCbItoLYhisskVx98UJrFO
1Ts/DSSs1poQodmnRoc4kg9yrh9SoY+LNe5zTg/gYZvjXll6dFCKN1M5VHq5knrtXe7cYlfmmXSj
eB6oRLKx7xpJkR+eURGaJ6Jbb/RolJKNkgfC0C9y6YbbsGli/M4y2LWWUa7Cuoxu1Zbsap+L33rB
z27i2DDiTetkP6ykUq6lqCm3hTfo946qtnZbuA7hJiozohG8xNXwK3BTbd8gW92vSsUjbhZJ8zRe
RivGqNS6FzOyXhNBjDwgVTrZuMhvNrSvF9ZhJVlXeSTEmwCVonTl8LD8cnhFXoFiNNJhCIJfGS7C
jdsp4p3v6vmma7tmJXLJ3AxmJj9UUqySx4kFcdWoDhq1pvBmye2jOgz0lE/UdpsGlX/byojpOtCw
Vn6d/DE94b3QUpoqm8GzESLuleEwb6A1/3ScBHlRBxyRM/jGlavRR/K6Q7zrizqQC5NqwXrr6kIP
N41bmOZac6XqQS2CAXkALcMPsASPjGpsrGqpydAKD7JXP3HH/s3G18aSm00TmdJT2yrZu1/ndBFx
uDnhyg/DW8ZzsK8Uwt1dR3hoF7pMTKnrWfarVELkQsv8qZAqGRFeBHvXVeC11VqSk5ck1LtrXlkK
er0VdbdN5Bu7rsl+dm7IZaQ3bW3XpZy/oRozoHFYxFu3EKx7L8lF7hpIHAHEQmNVOHFH+tD6TnIg
WLtVXH4dQHY96J3sumvTdAaGhatyrcu5L9I8xDF2rdO3a7EOkJaXzS99WfjvFpnQR+SUvoI80g+D
3CtrMsMDl4fXq9vB0b9KpPKigUtVR8kdST0v/FUXcsWvD8qI9EIT+Bu3rJXvUuroX/qeJJLvtFyA
lqt8rwhCb4TBzH879bjiovrI7y43XeH01ToncbaRrbrZAgvKXxyLAFdqrCe58Zx1o6bGSlZSDmIS
t6tI9dV1x4Wzq9TU/RGAeXhCwKB6kspy2MlDddforfIIki2oV63sj+GFEKrsJKXruGKJjvOmkPaJ
P5ALAbULyiAjUXU9KHq3V8W4f4QuZ96pLY2z+lhL9uNF8VQVrTVsAjEx6ZEuNCtPpEPOSqoGgQgj
VPV1LinhQll2ruaAwog0VjdgdEzBXlmmSvhVvfJsNF8HY9soh7T9fEEL9RKgCehYQBxRJ2Wa0DDx
LOJQoSK3kYKDu8RKnitnABT5gGFJ55h1jVyWQs5JeY6FbamtJXcBFjTz/bGEDIgDPD/dJCdg3zgU
HSssLfO50n5yhbIRL1dkZpbg+PtTQKReGi0JOL4fZQ25o4OaXLlk4i4bWRiEMkFSkaTvTdI/JoXq
W54RYaGqNPd5EBVIyAO3gwA2/v+odCWT9aGViG4AH75+d5cU98+/jtwdaG6ALnQnRRvq9OtmbymC
4tfKMxgw4cqMD5fnZgR+nCCu4Bcdf34yN4Rvqlx6fF7Mbi3jqhmu2n5vkI+4bGZpFJNzQKaS8odQ
Kc/J8GvoXvyf/9/nJ8V1OSszl2Kx8pxVBxLdysIKz04S5UkIkJRCYbCdrgGCX4nuZxq/XtyZ4arP
Vup7uqQ9OjdFAMTpRGMRIp5p+DiZ5IVZQO077ngZ+3RFK8vPz9KoWDHKX4J1nqqb+kGZxD4SuM8q
uUlf3cbpZ1lrbKZjA8ZknoJ0CDJ0s55rpVm15sYRlwDUc5MEkp7WEwqcXWydWhDyRiHXJKvPXzJ6
I+rOErlh7vvoeowtpkas+7To3Vpm6CtZrT+3vId47EYrLCzCOAeTAzfiM/j5YC3PG5jWoUo5Va2M
56a9H9wN8gvtvniyks+fiBMzE9CUEAeha5mYySghbNxo4V2YOREy+EQ6TI+g+bO2JnlKusPzUgMH
WbsLu40W71UqxwVJmMt79vyBQDMLmCL4aFi7EBFOF7zSJaWJM4vYQh38215LnqlVaA9Z3agLlmaG
BPsLuhGkk1GHaGLJ9ahdy6EpPkvSOzWtdds5lPN8OA715y2BNxuBxSNw+kx5rPVRpGDz9c9VLxMO
5G3R3AA4kL+HrU8W0jOdT4MLSWggHAGwl22HIP3pJFJn60G/VeqzV27LZlst6Wp/UGUmmxogqQzw
Fe7wCKw5NVAoBlFKihsiWSTpXEGL1rEfmUCGi/JuiAe3g9mf0Y2aoo+7ETqpBQ2hGqtqkPKbQTLD
K0qQ/pMEymDlEj/vSTIZ97iu/a0S96Kw73W9fpCo0t4r3Xc6jiHapR9CSat2kei226SAJeSLmZGs
HC0oH8TBcLedJgo/yyiUnoIA1/PyvpzZLRBOId7QMRzA9FQG2aIVg6gPhfJscpda0Usvy6tu2JPG
u2znHII+MlsxRcUPH4B9czq1XQgXq/ZV5Zm69UppH2vkGMhq9SUJKirhbndb13s5viIMJM+8cFmd
c3/ArLFJdR4mCBhc7qfWlTHxlJii8yw9lIaGOq/LBP/K1FfLT9dCRuxHqm1BEeL8Dmargs6BwIJh
eUowc2o9NY0uc5491907grCzL0/pzPehVcNdGFtyIS83mVGjF9tIdzL/JU/b+0SKrxVpQfRvycK4
eY48wjSurBJ5R/+lptxabQX9s1R6JmWk8I4YM6QpzcmqhBptkWol9F+CAC9hvUjxm/396L3r7Djw
clPSmlVntRihifcsyYBk4j0Ct3+xBEcGJhdS6XRq1ucYyMRd+SLKCxfs+e8nYKF4BN4WCvqZTqHY
VI6Skh17htkXZggLf9rP4fusAJK5Y+g4JQOEkitUaesIz7Fxk0j71lw4duePHoDUj2M3asGiW3O6
f2ShogeEpIUv5nCVWC+Bvkv668+uwKmJiX+QdLkmAo8JXzRhA7spXpJ1mVmCDwoqNDd82rND5iJc
HGoJ/edU8Sq+Tt1PnwBL0oGKgnOFRHX24DStF7XxIAQvyS8PgHPz+Q0EzRzgIxcEd58xmZ0wj+U4
763wRSE5Lq/Sr5+f/OPPT6JquSn0ymj4fJzcmPVdYSz8/HF/nD7HI0v+358/bWSsUkUMG5XvS/U6
M4AryCvS89TM1765pBU4s1fJnID/BlMJo3mKa+4CXfciK05eDP01rZtVR4ezJXLS+WM7qsz+Z2Pc
bEf3aR6X6Krgnr0I26z1V81WGjOX208vyomRybNg6gncfwcjqULvtOBmSD79rjEKZKjg6kKZw9Wc
jCLXnK4MkuSFC307qP21E9X7vxjDkYnJvdqWjp44TpS8fCn7uy749LNG4ykUgBC40Xh8ptdSGDVF
51LgfY7Dn1W6VuQFX2fmzoCBBjzbYqKgsE+WOUrBBnUkN587ceNfgZL59OScfH6ywKEAmRXEv/7c
+N0OHbA07BfO3ewAUEtFiQS/Bf/+dIUj2deHZmiZoALoo0E/m3bBwvgbJycbJBHvGo2lSCdO49PA
KSUSsqbx3BY7AG96uHOa3eVpmjls9PUgxibt93GqTweRAuWRUwqcz+jartXgPhVuMrdYR59uYYAi
JBlLGnki3DiSK0/tZAQIPuqQ5rMbZDfOdbzoJc3cgicGJpe4J3te0VOsfw7/ACryrJ3mr40IuujC
oZs6yVAuAIMgXUV+aAx+pgT5RlKdMusM4aUy8MfkbRrJ10L9xYC9UNdXg9VvwH1RlPAOl1fqg0hw
tBtGLgkxJMEBclhErVMOblL5iuQ6nfLSd0BLYGaG6soF//BqDb2y9+kxTfki/eJXWvvuxHL93qa6
dZNkrfMntvT4OnHELxk9MXax7FgrQRlkqrkNyDRFILSo8hKJij7yzCevymljVsveAyK9LV3eUdtf
x9eNsoZo0uYuMITuVTAT4AlZuaXdvLUHBJHtpVoBmwYg8aoEq0J3j7ADuR5bYXQL8tR7ai3tBWan
uLk8MZMt/M+8KCRMoTmi5zLVqXZlq4k9o1FefO3mbZ8mt+HbZQOTg/6PARWtURpWzLgfUVlWlijW
yovYuBtw90UjLwxhycLksSjptyyrHkOgr4Swd/5iADIStqTr8F9HmfXTw+clpNHSUuLzqrD3A++w
4J8pM0sAbQ9upgpXUjyjfiqtTx7NzJUX2nih/emE4b1rSNmrVKXuo6ihdCRoA51rUifYOCgHrbUw
0+4oSLvaqmmNcmcotXadyaH+FJdptSdlIP/R2/bOATJ3EOXWJDkjBJs8ELIrayilfaAJ0ASMGndQ
KkHSmWW2aypAVQ0shL2ket2692HGrSn2l6ssrMXfOULEq9qBXjH0nXIDMmlJnnRmGbkemASJdCJb
ZfrmBFBJPb1TXxT5j/XDVb5c3oeT52DchyygKKmQplCxnz4HWeWYVmw6ygs5xZUK7KDrrgGIXzby
obQ+uWZGUg4MH+SpqJRNBhEPRtWFlqu+GL2xSaO9U75Z+4bsjfodMB5ocCXdhO8j8F3fxP1vXbJ1
43tDolxoFlwoaUwknf0UFJTQgjDwCKeRl2yVDjKKqfoi1+ldkUfbVvUeJXr2Ni79ibzhXnFAOiF4
oKTSVk7ThVM5s6tHQbZ/zU9OJciiug58zDclUMoQosOjkN246rAQAJ6Nk9TzyKiUabs2ygVNBReH
srY0h9N7T67wQUAsRM+4zNss3ClRHmzbIHzITf+tE7ZSGT6Kqr8wUHksaRxPNPKs/+htkDIkUzm9
IMJWIUYnt/Yg15R809qS1rIgghhMs5c4F6M7+h6lV14QqmM6T75i71QgNTmBIRltTTzUZuSu3cb6
M1QBOtyxmwEY7FBNKJr2AOR9yfeaHAWSmkwUQT/5Cki8JM1Ob7QyDpMg7vLE7lUEC6pDER1cwAmX
j8KcEcJxFI3HBx9+3KmRKKb7GU3Dx46Y73H23WnpfPH1sonxE0cT/zGOYxOTcZghWEpLx0Tm/9AV
/yqy9qZjrZm5WHZ3tbeUYJ+1Ry5fgUhAZDLt8urFg5nIgp/YjUCLv0FdqyjoCTH9hpuHzPslBFeX
xze5ET/Gh2+vwKWn59OZTmOv9gLsBY/WYpCasnJj9J/sW/uPhY/GHh/CPtNLUXDMVle8HBCws3OF
99b4XOrk7PuTSyDI1LBKSHfbaqis5O49HBYO39wUqeRbJepDpE+mAm51FchpLQo0+VTWBbO0VIyd
28XA2iDVc1oU5E1Od7EfipKQoJluh9baaa4EYZsrh8urvGRivMePInbQUIlouXTYbNt8a9atLdX5
g58bC673nBniIdShpFH/Yao46Ge6LxppHdo0V7GiXVvt46Wy0JKJyZH3akvuLK8N7agZsr2JfNMe
V9bZhuWi27pkanL08xHk1eW836zbo9F693p3NTRPl1dm8oR97N4xesdZGNd+qgSRNyAEi0YM7TLZ
Bsph0FdisXZ+XjYyt4OPjYyh2dHyZ9S3TNeSQxg31m9YaD1MmXZh7edskOEFFEHwI1MHPLWBqrIE
nyaIbKSCRzTukiDxzGrwooCsQd7qQ4Xn9PsFrx28ET+zhfJN6Crc/KcKGsmnJ+rEyOQu6QrPDFwp
oB1ltQU/LAsLD9bMJJ18fzJJnjAUrakxCF0JNlrzFBb6wghmp2mUKcIbMRGamiy1H8dNHLsmPRyH
Vf8NTmi4sJfmDQBbIJgj325NhmAoUJfiZkjtutFvtT67Nqv0NneS58srMfMOGlSc/jUzzuTRlg0b
8vyoJ9D8WAE22ewHXcabrle9e69K33zv22VzswuDlsLYJY0oaZoMTHgaU1FiVK0PD8YwV3L5NwM6
sjCZNyfVxLwsxdSWEvNgoYwr6Q+lm60741E1g5Ufv10e0ew6ERLT5EPFdZ1CuUpXg42jZ6k9yAF8
j+FP3+bUphxhwYEYN9TEQTJwVf61M3lafHD2mZbXqW2MfIhIbnR84B7KbAdyvDEq4QmwUbwQz84P
jlalwHSNEeh1ujtIiuSNq7M7WrIf+b52rt16wa1YMjF5aPw8lTJolKltgWHXr92XIPurszri7QhJ
ATJNi9ZapzdKVaCeFWhPSfNu5fd+tr28C2ZX58jE+PwcHaMsHsBLZLh3aTqsQ832K9Co+m8v/C0F
m8+bAsmEnA6NEukbNU7okakEoVs1KpzErj1rLafRnROn0D+kchUN6lcphpJ42eDcCuE3qaOzgRLx
NPhURri22tPXWya49D1Yyykk4nCpmduSmembwJUteQbjEuTfQdqulPyXJi9oKs0t0/FQJpdDPKR9
XqgmNlDkLuVso0U0QstXlehu9eHp8rzNuBw0Qv9v3iZXq+AOcepGDMhibdTii9aD+JbTrZMtHKG5
S1VFNp37kprjWVNCUY7pBiu6qS0n2o2guLdQABZMzC0OCQBAF/yh4DyZOMPV+8Ade7uHVgqR8mEQ
vtSf7B8/umiU0v6zMZmvQmoFB/pQYsfdJitWqEhcXo+lMYz/Pzo4Wq+rEOD4PmHfqhzgezYNbOuF
e3pu1ZFzIb2vEOqBMj210igSnA29i22pk/eC+oDuxkaJf6WfLOv8M1toUeMB6ki6TK+BEq0AhLDD
2HaEJ1+7cpZyMbPj0LlhkDv6uDdPx6HEbWn5UKlscdhXUbaqPfK90f735TWZcz/QhQKKDsyaVOHk
gSE76XaoG6S2MCRrLzvUw3clp21nszEUd6OWS47nRy1q+oyyxYCbGgjfnuXIU8WIED2IUpsmocON
QTZ2HQiFshE7SdgHZq4e9KZ5pdiUbjNZ67euogdbSBPiqoCIv5JyMji9Qnpf9oV07ctWeu2gHLW5
PC1zW5VOC2DWxhjvTHbRgGvQ9pXFlZt8CeUMOcg3uf6Lt/3YxuS+Rc1cFCRRSGxRtoX8ARIMwha7
y+OYXd6jcUwOAzWgxIVynNrIWl0bcvtkKMNItLzOg2xD1jWn0VK4kCxdmrvJNRJLchO1JnNXvMXG
fRFvmvxvLAAQI0Ya0ZnTy5C04WBIuYXLl8brvLnymp9J3/zFbcVN+6+RyTC62ByMvndSu0mytSr4
qK0UqzJ4ubxAs5OFdwcul5IRHvnpKTegvqNWobNAkJjbYT/IxloipLlsZe7ZxflSVPLpkCqMyc0b
ZLlSt72Bj9egn4TWSrqPrWLV5y9e9PuyqXFapuf72NR4rR1d8sEod63X+Hpd96Vt7pWFz8/NF1c7
eWpKnmNzrdPPG4kWGSEoKzIv0a1ryjupda8Ez/wccvXjckd+DImXkZJ71j7QcHJyPM3A2VQRH6AN
/aNgmj8vz9TMUEiFsRwIqJMQ+cjFH81UkbqJIyhGaIfVryjY5tIuNBZma9w9k8UAuolfAvGK8Gga
PlhpIGiGJoS2nv1pHbiK1toS4M0nVwgkbSTrIV/qsTnzap1YnEQTYUiMFrI2LH+3CpW73PVW8aCv
dbFf2NNz00fneB3dbIoVZ5eA5zex6CP6Y1dCvOqCXYGgU2wuuF2zw1E/WhfCWGdfn243lHC9wSg8
kj3umxZn+1A/BGW1kdKlLimzowHxSO9sSkzqtAN7XeQJci5sBlX4Csl0JZlvVb7gfM/aQLUc+CZF
e8ToTgfjon3hDh5rQyfaQdgo3oPYvl/e03PzNcbhIDhHLsM0aaKnuW/SRysim6Gt6ca+EqVuI6Jr
UfcLp0efuWgsmkGYdECkUISzdzoaxGWaoaiLyLZUv3zM9fp7HjtJutaUIAalFQuPTuI8APbYCXYA
R0CItF2KX4KmALpuIMDjN0p94daqhnKVZ4FO2Dgkb7HT+4d2kMM/Ecn8nTXI1l2oF8p1g5oD0lEo
k2iZRv1AkKsDDVc6GxBGsirattuHghpsiOEau6CZxF3TCnCLRRSS0qgSbvRMEpC3KBXrl5jVaocU
illvlLqWN8OQt38qlZa0Sta37wUaGK9urAW/3DS1DilKQ9daGgsbExb7HoTOa9AkzSp1B/fgC/qw
RzBc3SFogOSE4A0EpQ1Nnx01PEShn7zXCkpXAspgqNmA3EHhcYmKNrvsnEPay1jEQNNlLwPE/ug4
zlnM9zRruO+EVRbsL2+t2fVG+onUkqqBBZp4qukQGQpqRqEdA/W4F5Nie/n752NAt5ax05RhbB41
5WHoei4kaskJRC7lHaWEbVVEX1tPuo1lY+HqOh8KmB2a2IwEShEcxOSS1FL4HU0WYmrv1NRBFiKg
KXaf12vEBFEJHVEWxA6Tg56m0oAUE+WJmKIhgqklzks+UNRJmx3afNdu2t10hfi9d8zbKBz2sHDf
xCBc+BlzE0ptBGYGoEM6/k4SZmKY0A/ZIBkPjcfu/OAgNsThWloe0FNcX168cz93HPF/tuTTy0AD
vqdovhLa9VDsUvTq9OEqHOgbXjyZhXkXLF3XsytIQgYkgAzQePqwIpRuqPjvzHDj7OAA3jay/un9
zpBIXrAr4XqcNcaTwsKqTBKANCzlqnDfyzhbmLTZQYytPEktMo5pXqnxhMSvWiWwh52lXxdLUO+5
9QepJHEtAOCgqHi6Jq5QyKnWUIuLvfohiqytFKAe4aNTUJjGgr82a2uEoo1PJ1WZia0WWfvQolOy
HQxBe4V0XLcrjLLbNAYqZ56VZ/bl/TZ+79Sxgs1I3E8AAqYW6tbp2MKmdywLNIStyvvQRJuL7NXu
som51YF7M2YwiAvOhN/1OteD1Egx0bnGzjXkbFsjsrYQhM5EBrhPSGnDo+JynQI+IjlOSvScqJj1
L0GzrlAjDIOF6+7cBpOFn6mRn6VB2FSXOI0kNUTqgVImIEUx/qLlP81hJ1EScvUlYvqsrbEhH2VA
bj9tcumUFRB3rfJCUs1x86KTblxrBMGUuJDC3aOuZvwcHE9buOpmt8OR1cn1Y+F4SA7UR7vyusPo
Qax1pZbWSFqnC3M5awk0FN0/RuzqNOuEUlAYloEb2lr6LelKhA6eZH0Bbz1jgy2NVLjKerHNJ5u7
RYamLzzLt33Cq6HZWIm8UZcS9jPb+8TI+P+j6McdwRJBgJH4B52SNwH5iMvnZ3YUVGhZFo3RTF13
sU/FKKvzwM7afFNV4tesj+5kt17IRcyNA04MSFidVPMZohEkcF36ILDtGEWXV8F/vjyK2c/L3KEA
4MlcTpE/ptxUONV83kFwWT/IaExdNjDnLBB9joVsQPYjjfp0IRAELgdZ7HxbQfD3FijVMzD8eFfg
f6JMi/tudOnPQtC0O7RLGtRvq+TaTCP9NmsCaQkiMjtcAN6AKlRqedMQJRF6ZIM61bc7Wdg0XXPn
tc7r5QHPuArSGACN1EZQ4NMT1LeFlPcCGy9SvsAh2USiuvfK2zywNhJ6xpmysIJz+5AAHIgYquCU
qyfz62V61CRGzNPkFE+xVtxbuX+oWvft8rBmXsCReIMvRQFipkjkdH1dZYpvF05xcBvxu5c6AFQ7
26/Vb5dNzY7IGmMuLjCqYJMRmaWfaKlv+raRbwwRgMJ9W64vm5jdB0cmxv8f3Q756OuLUO3tppXS
zQjdQp84Wtr7S1bGgR5ZKbrCFd3c4KILD7Jyr7WH/28U45odfT+umiItTb4/IOGkiN2jBgj58yZY
dWBbgEVk2IGnJkpNadAEd7h+km1cbIIFP2fmOaXTJkkWwNqgG6ecWFcpuV9Vk/RXdZD1G9l8thCU
624M5fPeDpccuQk6rY59VybjIHcZVF0VejYdmHaNZW0VJfoce3KMijBBxo3okRzI9EEA+11BAPA9
23tBhPiTUiBnX5+sdWT1vu76fN2qkKe7LaXt5YWeQnPPDIxLdbSZiqzsI60cf76Ub1LaBoaltBaC
HtoHraE89L7iunvvm+rOVbvXLFtKV849FCCSaO0Keg8Vj2mna+78qOrr3LXdUH7QGvQcfybQTeQI
ydjKj9aBou2Tir6CEsJ4rvQcSn9xXo9/wVQ4CWK9k6sJv6DU1UcxdV4b3/q8JwdCjbIPewRO2BSm
5upq3raF7NqiddsJd3Fh99bCmZq5PjEBxVki18d1PbnbPFPPjUjRXdvXdmWMPtW1sMQpnF8reUTn
A4hBLmACtUQXOayRz3BtBGeTb7LRINbWS81BMCvhFti3u1cReVulhiOsW4u0lJejyW30rnAVKjQY
u7x3Z0c8djU00GoYs92nW7fNUrlAu9GzK+kxit+0/N1NFxK1UzLUeDxoE0qKG10teHBTPBiNgBs8
48S3uW9/U0v85bkqmnbvVV7vJD2+qZPiFeE2mk5UsIsuj2/mHSE5jM9iWgwOz+J0fJUJHl0JTc82
G3/dfR18b+E5nJ3AIwOjT3N09oWih7cJXcXOhlsppC0R1cLPkSD/mT+kOkBMAHY7c5drsXUkscxw
NId82yIEF+cvfzFLJkon0O6oEUwdTTOsk6oUGt92g9ah0xHdlNOI7gP/n5XJ6aoCVYFohpWgkVcq
0JI6lxdMzHiQUL9hKpCMpJI9jWetzEwto4h9ktxoQa58dBqfA1S0b4bBCw99JvUPNPyQN4rRLWUO
Z7w8HnlU5gn9yAtMy/UImAZWq+KsC3l9rXfVdWQOL3LbvLq9urAhZvfckanJnnM6YKgokeOCGZWz
amovu5fToV2bYrC0vWfPD2U2hJVod3mGDR60VKGjB16/Ue+T57BacMPmJg3CJ53JYELhrUyuH8cP
3cyqB9+GnBil3b2p3EpRvc5LfcGJWTIknx5TRRxQGjYxVESvTq3eCOUTiH2oFEsoirkJg8Mqk6w2
dOLOyfXudEEVJKng2U60L+RDv5AUmv08yRN8JMRXznqG9W4UxgM8SVAD9+2rk//FAwho94O+Cmpq
2jyaslEmBX3m2bQdgcY4uNlr52rtrV5AA7l8G8w+hPQ7Rx+Io0oeYBKrZD3aqlkne3ZfCtXaSYDs
dWFY3BtO1WUrJZBWnu/tO53WG37dbLSAhidZKOrvSlsvCcyMPuwkaThyjj+KliSolMmJ6jw9a2va
jth1BGKQMke19pQh20lmYm4Mo4nH9isRPU6sV5pjdQu31tx5xiouDRCAEdVyujmhKaFm7JiurXfm
jRT5NAdyNl60vzzhs0fAYE3Hd5AE3MSP92I0zocm8WwxrX6ZQYoCsPUe5hTcqnIh8zI7IBM0qSpB
c4SwcjqglBdZa83As6XQarZt3mcPNW3Vr9u8XWrfNnfjj3lsvAuu/TOCfS/UTd777CJPr7uHMgI7
o+WPWqn3GxcW2l3h5upGKfJ+IWSZ3b40pUWWgLLwWJs6HaMl+HouBp0HWip5zDxrE0HMqaIeLcBs
U1GGjAy6pxilBaNGrjZoJu+cXvk8ftdEvsswRuqGSDZtsqiBl5rZkEUxAT8dCtAmcb/lSxH/3MY5
sjElB2UIbzmyiY2u3qdts9L0bKX3V0obLFwJc5cbuBEorCS0NASfTqdUhhUkhYlMiTo8GOraiJ8/
fwJGJQlQSLzP6ACdfp8Uc1/0ehDbkdfsy/yNsih6sl/kJYWuue2PeqyObCBaeKo2uU1cmd5djdPH
tuINq1HxEEy1AKjn86MhSOEGlQjMzxoXaoqbuFbYxHZBIyAZHZcrVNzUpZ5/c4t/bGVcsyP/FvWN
IlGUNrZbOgcVWrGJuh+B560S4fdfDIdcCVhdmj0a09irEdUkiWm+ZwfKxijWlUVfqh999Td3LRmT
MY4kQ3aWNnFAQBR6XkZ2LdEzyiroOKBU32stXIh65vYANj70ynBEp2XIwO8Uq0Pa3k6GkmhOcfOV
YqX7IS5fL8/b7EV0bGmy24BLNIUldZEtKWjGdyHdhczbVrBWYaRd+b6+0V1xNwzm86Br9Ibwaawh
LRysuYM7pjc5WqMOybTG55ZBKQnRENmGWX1HzfoxRVtjYZijOzB9oil4IHoHJAu43OSRlDKNjld+
EttWrr2o+bAJBx+hCYYXpmseG/Dqaok6Z3erAAMKO+s6ToOrrlySYZhdWGILyr4wB85zLQGSGMhZ
xHYq5/TSE/INnSG8TQkG+PKIZw3hinzg6fCQJrdVGIe+D7eck9eFqFppvruDpYmwhlObzoKt2QUE
jAp4b3QNpjI14VC4FV39QGaXe+u+iv7Ca6XM+O/nJ1s0dgxHqztekEbSVy2NSeqvl+dqDOPPNsfY
g5skFLX5aeWgCGq9SWQ3tt1s+G1k15a+FuLkWhm0bVtW28vGZhcGuTUkXsCJnKEnJMutOskCgWiY
D/BNVmL5EKGEeNmING8FZw3PhibBU7p9WftWhMxVQl8oMVpZ6fCgOeaefns71W12qk8XzVW/onse
vajkQbhLPenBSb1DWSN3f/m3zM0uZTRawpFdhMw1/tSjNyB2nNZNJIj0Jix6q5e+5Sn9t3qChW2X
G39qLxL+YoopyBgfIE8AReNlcGQxEFs0Zyhm2L1wO4KKLP9NlX9cHtXcy6ZxhoE96uASphdKRnug
qunw+RVzL4dbydvJ1l75ZBfbj+TNmJGl5T3ZcwR+T0diuHQ6iHI1tikg7ulsuKezyv0QLakzzLnB
Giku0kOjQ2rIp2Z8R8LVtqzYjqVvlu6tHfddpLmPZ7zVeryqpX5he85dGMf2Jguk0iWN/ncmFwYN
arQ/Mq2oLq/OnIGxIEA/bpPi6nQHpA3nL9fC8Z2+8t0b7fEvPj/qNeI+o5w5DYbi2GxGvYsQv7ld
6QiWZPmSRN3sCP4zMU2Jk2un74kJwjfxqviq7/LoXvbcJfmv2ewq3hKMNwoAXEbj4T06Kpz2vhAL
YCKaHxvfeqfzD4IvxGtNRVWjC51wj/KRRFPNyAHm46u7pO5phHN5OucuK9LmlG5HTXRIK6c/wm3y
Oqr0Bm9HGNYAe97CoTskNL28bGZuSkd9Uxm/CvDVNGVg0BpWGuKRmOY46558QLuUlViyMP7/eDap
Qgmqj4VMWZvRqgsPfzMCpCjwYcDbiJPva05pekYqRPZg3kW041zIDM7lMShoj/RhavRn8l+RkjZB
meHdNuqtGVQr3dDWtB1b8TZ4wq0VyGtNWnDM5q7RY5OTC87F1fZTC7BvhWtipt06Lq5kqnhKszB1
HwiD6SN/bGmyyQa1As4XV4SHvnFIivBAf8htHQe72teuWwRSVpHhXptIC1hC9TVJ9E1iCi+1EyyE
/rN7BBcUR5Ynkbf5dI8YLq1F0xbXXu3KVytqr0GiL4x1zgQMB8pD/+PsynYb17HtFxHQREl81WA7
zqQklaqTehFqlEjNpKjp6+9SNW53WTFs5PTDARqn2zsctbn3GpD44T+bELQjbtNWgImCkZV/8tMq
hSHhMH2+vBnPfTRA0F/TJlDpQXg6HcjQADMz+0vxNLlTlGevjkD19b6hdz0dAo88X462/tp2+VYV
ZyBxgGeBgPVptMxYMjVVQM3Zbg11uIHBxYnd5EV5nxX2LYOU5JVPyLm+7Kp8+d+Im8PGiEL/XADd
Ngt1P7RVHtaGPM7DAlZCpW+nLtuRwQ1mOcALFJ6ngdeP0eVBn13Iv/6ETepkVfOy8KWCtoYMJjvK
qyvPzPO/j0zURN+DAiV0Oql0sCEFZHb4jmXPVvljIe2VSTx3s4On8t8A1iZAX/RESKwar2YYjDX1
DYSgf9jONbGF7ekGsGAVsIT69tq68d9B2ww5FKj1gvmgekJjPpndM5fTHA2CQdgSYu8PaN/UkZK1
F4jchZWEPe5aeJQa7fCT17q4snKbew1UD2CWAa9ArQh2KO+SXlsYpSyrkj+NmVXftGPR33smp2Gp
IfmxcPea2cfZeMCLICJw2e9aIcxQupJZI57yPGrNQLpPNuyG7ZsP7cf/jOqvKJvlFFY7L41GFNP8
yZY+wEPpcoDNfnkXYHPK5VBOaPUigExXRPGrOTzLIb4cY3uw/wRZMXerwwDy3Xf1ZWXmktUT+vTj
fFvw5sEh9t4j8F9ttX6cYHlu0jRKeZogcwpU7b9e/gPODfKPNhYkmfDHbLFwfe9zmMKhh1/mOsq4
vVfeYzv/cznIuQ3xd5D16P+ViniCFLYJj/knawYnm4sgn+HRQp7I8OlyoLOjQQub4d2Mk7dN3jQd
GexMWf4kO+97zpufoKJAXWx4uhxm87X5z6KhyQxtJlSq37HCzHoaG17b+ZPgHE+SfMBTFYaH3Hxp
yxGOIfbvzvzgs+hPTAcVUlSTkem/o1tgeRpkFGhEMPc7owfBP1X86EgWdEwFo1dc2ZjnZhKtZxQ6
kN5Br2/9938tmWps5Wdjlz+NMD6Vn4T8DA3Jy7O4ufD/M6JVMRoqMT76f5tvdmGOHZTa0SuCdb1v
vtTiYw+j9fc9PIswXQCXrWK8p0OozXyZGRxGk05kcKD+ZOkrKeqZAaykR2vlPeKDtd1tZV1rYimH
JdUYGzvv2t1w7ufxpgd5c82vrW3t3fRbbzYzypJyeLgbPgjF+DM7QHHCHstiAMxsxTsnw65No/FY
QnJIOX9BWfzy6p458z6YTgAf4QMAhtDm9hQuEfacj4BR0SAVP4CttFggs48lDesoTqKsc/jXNs3Y
xOsxG3B9lfUe5tbfPFlcAaqfWQaEQF8fWvmAxG81BAcjxasT0iFP7gxqnp3eogMX/Zu5+l+IzVxV
merbZUKIzDraIODRMK/3/bXO8JkjjW7BHxUoSBPiYJ/OFbOHthuAyknW9t5sP6fdTfdyeSBn5goQ
ZNy+UG7FidiWiEw/7ReJDmfS96EjD3CLvPz7ZzYVWz/56EKASIJRnA4BXFy/mHsDJ675ZZAxMNix
HaxwND6WKmJbYcmB9AKGG5R5YJ1P40ylTzNLZixZfvTFY/lZDx++OhCAoiSK9wPWxN5crxn1a0kz
30/q7I7fdNfIFe/XYWWqrWZoIJbj+bzZUCaeCy34An4C9d/5nl6TuXy3k1CxQM/xj0EQDEi2Bd2J
Ej8teWclurl1flnjrenHlxf63QAQwcTTfxVdgwT41nZQkimVZFZO0socAiHwy10+9vS1sY+wxCsh
DdsJN+xmiog7+LkUppNUZTBUN5V/Zau+fwVghXHM7JVahQbd9vNGh2xQddouSV7qqIKZjcj3kBoO
CD/W3RwU/gOfX0bjLaOxTA9pd+Xaep9ZrvEteIuhlgqtzS0gaaALRJAqviQmfXakFeUpDZfpdoED
NgTMH6WMIF+bfTQpx75boaAoeEMa5z0I0yRg0afWlLh1XJPbor9ywZzZefhVoHqwqc9YjupSEKfS
7ZwYZZTqe0cdSf7RtAFDwEcROFKUItH23qQlaT0yO3WAoy+tn6bNI5P8ury3t23OdeshAkAyGIpN
3ymVWRnce7NunLC5ZQByJOzEQjxgxv6RLIn9w32jwo3pVAWzyg6XY5+dP7ytITgBgz5kFqcXG/SF
G6Ph7ZTYmn0eZlQ3Z/fFltc06s8cX9tC0uVDhMdBtrqZw2qG3SMweHOiOmPAQnF5UxblNYvbTRnm
zzxia6Mqgq2wIq9OB8NZRdQgyJz8cTTvcRcZvwwxh9SAYMv8fHnmzg7pr2Drp+mvTMPN4DBeQ9og
yRVcnqsI7rHXboz16/VXWek/41nLwfj0gPCwHY8p8eRghGJzsxe/hLu8W+5199aaYyCtPKzmLKjU
zlBX8vCz07jiFkG2gc7BVlJ4GFERQDNyTnKtROAO7qcJ3mGF24Rode5VaVy7mVAD2I7UWxM3JOVw
gMLHfOvZN7SwiKbFsiRk6flOpcX8G8rWXgZ7ZFNCZbOAaquPOeZT+bAUdRcRUZZRQ0F7KOBFDKUk
PYRTC1xs76ZLjArcDJlU+Hsvta7RI0LGtuovd4cB7PWgtGv9kmkbFtS6lAdeWX6cjcp5cObRfLIh
rRj15eDfN5M/HEoz+2y3avxSOfb0s6AVO9CMk8/F7Pwk3ljGMDgSz25eVLGaAMjycMuHJh2xNn79
vdUmbKaB0WyrSDe65kExVelhYW21I1nf3HR8cg+ZI4eg1+4S9S7UHBmf57gzaPPqqYKHTiccKPDZ
w5NdTTSwrcqOxmGGgXPetvd6aRgEfFy2U6X2jukAo3izqdsI1qTQt2bCCMzKGGOvW837hp5YOysl
EDg3s/nZ44I/j4bkj8yZq8Bxst+Nb6BaSGX5WE4UrBIUpMLUgBJRVkDNrAHW9L6yCyduq4JFk03H
qIOffKxl/w1cDBE6tDIj6c9mhDsV8JC8Su8gJGc8VFZtPKvKuctQ+mmXWM/1dHRYWsWcFW6Q1zK7
cbN+PthI2dGOMXeZ662SDv5PSqsl4kLyAPI5WVQKbsTCoJjSUZCYaVX8A6ee5m6itYGiBcxWAsed
PPOu5/wZhDI7LN0pfQLz87vdFONhLoZ2wNQrBid51AcOxNF50NP8jc0S1+w0tv+YC/fHsG+cTIdS
Lm+zFFSFtelXj8QnYwRYvvUdurzKiUbfYl+5nxlvFgCHMRklESGZPe/Vmq36e+pV5ifmq+bOqLAb
O4v9kkbdf1nsJQ8wNS/YGHOcVv2vikzkJS3S5a7K5uKrXzWOf2Nz2kfU05MbOZT7Afai1RxQh/qd
D4v7PCo0xXnGxqjy5+yA3sAQunxw9yjj5M+1Ifw2YJ3Qn1EzVt95y4fQIDnqLtIav6UKfVU4UJAo
xds+C4WXk3CYSu/e7sYXj0z5reRQJHpsHZ3teUsgeztB2AF+I9nNVFUSmpq9E5s9btl83SQz9Zpo
GuekdZoB88x/FPYsvtaZrx9X2GkAUqL5KtAUdW9SAPF3o926L3OKuQ9c9BABPND5AzHr7FPZtV8t
r62+qNZ6K1IgfOZxbsPBWWApPxK1K7BKC5noDos0PWJu2Rd77q0QRmxmxJ2mj2Cn2ezgb+ZHTWG8
0QV80mjuFTzOuG5D5MT4h4TGaVb27DMU2Xhg6qqODDDQYm8y1NcMJ7MNmVdl907XawwUnbPeH8Fr
+e6J7wNuYYh/B4P9KyvpElDIa0TmWGkscov/IdVl4CpP7M1KqNAf2RAtbtpEtGdi189OGdbQbQnx
jDF39iC7G7thTlRkufeqHGEcB55mYZnNWVgr24ECnc+CcUnLoM0mI1w6BfEh7smj1CMJRemKAjeh
gpcvH/kegu3dFzU45LuL/mWwOIJHldcOocVL6MLkfNwvpV+hqVU7Ac6wEXIqqtBSGi6LHXfUCwhD
KrRS7u+rUjah1N70e0BycCvxiPmuG17e2FZOA9Y3RQa7m6oPZ9iPH3DxGGFD8xE018H8LOxaNSG6
Sfqu4l3+nRJ8ewKO51RoC7nsmXSHoy06um9H4sVjaQ5fLF3oPpz81ozIMPT7bB79Q0tzJ+oaMbzA
9MIPRCGLT1bV873kaHMPENq/HYDgeppS3eIaJ9MBrWU/FKY2HnQh6K4kAMdXrjs/iVLpSPc+HFjr
xY20XzTJQHr3SCCHeug1WeKsdYt/VDZWBzHPZjgpWgMEa3i3M2+ao6tSI0jRQQBQpVuaX8oucdnN
pYiI0T9Rc6pDkbKnjJhpBNP0nzBb4wEfa+AYy/ILarwVlHQInGJTt4+GyuE7g3i4NVi9PBRjzwPi
N2ZQdB0+DGrh96rzVYh30RBYJQgeTV9Am9BJ61iVTYsuqKLiKDsLfxP+qLtB9HrH+0LfL5ZiUOrx
ZWzDHC+Gls0cwpWgiXI6O4csM8xdCrBlDEwfkqTM1F/x9S3jORc8Xia8hTzSOuHEiYjbAnt6aBz3
RgIYGk6uAzskAsH+HJih+27QZejKmoWKOb9L5i4v0s/kcyvaaq9shPW0pDs/NeqAZcX0ue5LL+rG
fgkgEWE8pDlwkbYWxk3B0n7fEtXGOW69I+v5GJfV4O4kUPU7hYv/Rq7yJEQW7o0Dk6UXXekxJAoI
LFSuQQ9usXdU4Vmxlw9utFSwxCEzGC7h2MJFZ7JVFgHoBBhh2jt35ewTUNzxD5p6dTjnwCGxBr4Q
1YhLYyaFPLpsMmPR1cWzEmCx2aprn2VTttD8WPRrJ9H+MmffeZLKxB9dyzIeyNB/K/ScB5M/dwEz
4VYraD/ua21lYMxisgKLZXVMS1UHRcvqm9JKAQ+1m+62rfEms2fGDxKbGEea9y8O+Ok/hKtFNEhv
OFicjUFqQYRMLPpnQ20VwI9LBJaJbTYVjXmLI5uGKBhau9Yr8j30xHB39/5yAAIfhwyY/EjUvR1O
VbcE9lI6N31Nhgck8a5zRA9oHoNcpGJnK/elEFl7nAbdxU1vYM+6CxjsaQOxTG24xzazh11XUS/w
B6u6X8AyDF3VehFpaAUDLmRXUPg1QntqkUJm9VtRGwAPO4tzg+pUuuuAh9mNvqMDwyj9YK5dBeCN
BgaspSxuJ5fB99X94S/DDwly09swpCZSUY4rT1vGXg6NQE8JJnQzbyE3J1vnVsx5dq9Izvd2oZvP
xULS0KK63xdlbYeVYjLqMi4iA85ZO2o0cl/DaukOWQH24AyO4qRzYwflIhbDhedJZzmjAXR5eFh2
ku552sA3rAFtM5rXjw1UwbCm84QcYiqc58lBw94pCLwGAKYjoTOAqNpZwxilbjHFqVL8UKtcJ4so
00OjtHqoFtgKEdm7DzhHczyJLHtsVGE8yLrJIVlrkZ0wyQiQOvqGM3ygvKAqDRGhnNHuRNGnfaS1
p19maPaUtAlLmz52yC9jU+fjF9fnwxw2kBH7anuzSsxOFz+dti/+YYubxVSwJRqN/EdhFmaQkrEM
kYPYYd0xO1QDUlkA6KwDdHXYrpepEaPnngfdoLyILv4U95pPYVqBwTm0TrYTBAIr0BZzDszUfVwS
E5sOT7bAHJq3uWFgv0ysevRBK4vsOkfD3FlmqLK0fjChfhJnTkPi3Jx57NIsN8LRbC26d+p5GXYQ
+G+h5j2lgZNnX7LFAS2g7+Ub0oicxg7ajEnuiOGOwu2qPAom2hbJLGy/0OTUkXAgqUYlUw8s836O
shiDtsGmd9I23016QlIKCOchZSM+OxU+g7xs3HgWQ38Dkpd+GRtA6bysqd9sq/Tu0MroP3k9KY9K
NUvikoy7QQGN4eZWZgs10J5Lu1AotZghkHLiUU24EHJrmUKNsgg+KXA3grZKDzY1LRIFyaRnZGaQ
a0vbcpejoHpXT4P/qs0ybUMxtvo4TRmUcvrUGLsA6i/8F2QedOIQEArKzCtu+24AwVEMGQ9Gv5jC
HvSfsEOGt0+bnuyYnHE9UO6GUObyo8Uyx0PZdPmhYaOKnML72mMv3Kdt20O+Kq0+T9ADuhvyBoaq
1Vovmgf+mgs97ybbbSK9+DYUuzvjk2+1PLEywqFnx3M8hzq9t+faj61saF6HssMrfKnqkLXFmvRo
D25JlB3zfqnjJmu/ECVVXAu3uquFbm/hLdnf48WT4Ztvd4+0lNOL53bZjSEFtoqyi5uOit/4f4ko
H20NI0KcTZrPw57BxPsGz60u6doOmb00fXhJOWMa50U2JOXckICMnohtqy+DysETowJ27dVOqbVz
JTUeGQ72p95wmzjP0yqqxZhH3KggfTd1w61RLPVudof5mTtV/+wAq43r0zGDetRqJ4s09IV/Aw7j
5yJ1SKQFzKQyayxCUdXDgzXhraRwHYYgBaidZZXObrWRD21ljPucDmaU9vWvtJAal8XQHRvJzYfG
8kVYGiqaXChaymUcYPvl93e2mfffyloBqMs7+x4Suz6AQrUZFUCP41M9FcfcaIow6/MWoHJjn5sk
gEhuG5DFWo4jGn5xn4ruSJjOdjZNob8N6OgzWgOAUwGuHk29rG5XIMaubEUW+svo35mtKKJWMLYb
XI7POuQmPjlm/VPw3n80bFxzLmuRtowdQVPXLm/mjPvfLGlWaGinOrJ62T+6Ve3cmjXrj542frle
gwtaS/MoJhsa7ZNwAhTkyt1CYfmZo9MSsrp3AiqbOXa15tBT9N2YTJO5z6ihA1764rdjadT+7Yw8
dm4hjrzR1a7IRiNEPzCP1SiWAFc4iZXEh4FTVQOx2iMJZbCwBLlMJo1JlwOZHT/Ii9aPoPRJwoLl
5Q3s6Ont5OdtkI5tHgCw3r71HWQQQGBObxYLLLrFKJcjs+biG5zZ3J0vzekO4va/Z1GUr45NMJe0
+DwyRXaNTn9opaoXaYs2AXoRbpaTZSWN5Q0B0tEsHiy33iMRz8JVxzVCfWSMQIiyAxPrc6M5gbuk
25GjziDpF6ByYjwYqFKGuh/7qDTrh9wczZsU/LU4YzN5dHoUJVzhNLeoQDf3gyPGp4qT6ZX25svS
V7DybI2KvaTMebQHg7xCqsaEbWDZQMRPsDzJi/GN5fl034DqEQon/c3qQt+C+TcdraGrbxx8skKe
T2PQwPTMhiPhuEp+VipsMDkE4bXh3bhpNkaFELCVqEUb1tzwg1HJLEw5bW/tzjT2Q234Ydf6w67K
0yLsbPrZRvPnsPCy/g0JNBosc78+ufIyLmg24Ckmu0e3hypQb7GFBk1rLs8uDOVuXG2KEBmvsfe8
6rcsC3YYrK6IpsxFXsaVfdtB03lXEfMub8cq9LPWSDp7WKfQm296RlgEeb9vFfgK+xKPr52QpUZR
wS7C0kQBqq4JMm68wOgRmIbptQHabJcuBl6Uk6j+KQiRX4BadY8uzsYePb0uaDo2PBLkUwEv0izy
uw7lraEyD7BYXx7wSe2CgVfuU8dhNoeXa3pb+L4VV+1EDk7vlV0wWipHduHlOyOTDdKAsg94W7G4
RvEzyHT3y+e6C0oc8QNBnSmGCQZUFiZJ4qVt2yckzEtAgEgKOgM7KmN0DCw5mfc+eAx3eSX55w9W
StfiHvtD8DfNFfB/WimV0+jShflLAryza90tzZU66bni4eqCgF8GOxm6dae/X6tMuYDMLEmvHyZx
k1tXegxXft/ZNBlHWGb6Jsfvs8cyDadrMOd3JXhMD0PfCeJq4Be9I6hMno9v3JQuydiUqBQebWM3
i2tYt3Nj+DvIpoGpaEVHd0CQIg8LElwT27v285slYACNqanHz3soOTZPXfb28S3E1gYPEO3mCpI+
XeLZ62a3QPUpqdTXRNnfPvzroDGA5AXFUH+lNZ7+eirHnsjBNRKIR361UB5CBeyj3UVweNcyPpos
6CUjymkIWEyPRatamqRG9YgWEOrqs/378jDObCTEACYB/RW8RbYcU3QQmA20IE0gsW2qRNaoVHy6
HMLFn3nSkViHYYNiCk0xoKr89d//1fTQTuPA5LWhicY3EipNL7QcUKMvv3rgtl7pub8HVa2CICvt
A2RGFN8218aMQmO3tDXFB3I6FNVwXFL9BMboJ0tlP4xZoxz5UQPblWm9AiMhiI2Y4M6cDs9oyeQL
p6NJk4mgPObZz8vTtx6D7fShPY4zDpgQ4AqbXVBaBfKZOvUSq/65wL6PzwFqqcGEg2+YqAJdk4jZ
MiiAW1jd5SHnunblV/Gf0wHRlrGyzg03qQfPjDsrBY/blUeaojzc5HHBB5Rs60+TTeKxbtPw8nDP
3AqAEuH1jkkF/mPbtEdVtycuznMCiEY4j0fhftAO5T/j+yvC5l4Y8E3PR2G5SQbUUoUt6f2LDQ8d
srU7BRtUoCdOJ7BBsuyjmoQdAWNn9FhGBx0ciPNn+oPmdWuzD7QPTNcf4xX0zE8jzSby/tHTdqJQ
QsvngKCOe3k5ziEQwCFECxtoZA+Mxc1uAL1TGn0nrWRByyzT+6pOajkGIBUubbejlfpC+uofI3X2
itX7HPU8Z/p1+W94tyXQ6sY1DvQdIK423eYChdFRPGPZnIBJExZ5dbfY6ko78WwI2NeAbQ8mPLCE
pxPZ4i2GWoI9J6NqfxsyPXqVv788infX4DqKv0Js2tlAGomslNacFP03s4ZqUf041WWQ093lONeG
svlq4/3h+02KOKCP4+nMkXhfuWTPRUD6vLpKmuhSbaV9cgAfIPTAEWEtBWbg2IPZfZWtcKaRDc1i
HKNVyQ3f2e29OndO11XWmEjlZTWwZvCy7ibp48XPlArqPO8OpWjK23my+Gvjcn9nj/X3y5N5pq0N
abJVSAJ8MgtKKKf7oiJZLcBaB9QBNRAPLE/fQuLriMA2VTgUH3Q/Wc+zYyPKyln8w+s6DQfauOVp
1x4TCv1hSJ1PGlZtqOEr/cW5pkP27ruyxgJ4DDQJHxtze7A9CWsEs5nGZJqMzxbNdtJ1ZUDRqEKa
MYuAjnXE3fKHuVyzbzsbGdx4YLKQvb6DBY+O3UoQNMdEwyB81B5MPc3QrW9SqB0NT2qsw5R08eWF
fJcYYLQgUayAIlhgvaMT5AN10Vbyx8SBNFRUz9WDC5XyvIFAod+D84LLDPbR1gfV3v8sKIVMFG5p
qG9jG50uqKOUhtIFg54mvgGVu8+tLBDEwrvWjPBfmw/6u/2JtwJzVuI30p9trlWyCS9pz8Z+Bfus
QlXwGqbuXb6IeQTKH822Fd6IjvrpgNCworUeGpx9PKp9BuGLHoXj/sNZwBoGfTZ8/4H/hVjeaRgc
AcAtLDUli+NF00IfITJ/c3lHnLnFEAL3F0DjK6l2cx/nM0GPQw5TUrSNfpp9VJLxHsleLkc5t+8g
uozeJtT3gcbZRKlYKiklzZRgS6IFeqBy7acdW61DTQ/T8HY53JmPjPN3uM3l3+t5mHnaTYmZA8Ix
/fKtTzNzd4v4cTnOOv8nSSnWBxKJAJ4ixzbfkde00bI8o/WUoLT1TNMWl/D8Jlrns6dM+J3xkA3e
QwVMdXg57vvkdA3sQCUbnwUQuLcHqimHsoQj8JxwOEuaKUElqIspVajU/ezYa4PcNLO/O9d4Que2
PZgASLVAB3iPgySE0V5xE5DE5dXEq4XK3+01xZdzqRZsAbAVgbTElt8iYl2Do385LlOSGY8UN7Cl
eEjKR526IfdUYC5Pbn2wjfvc+k3Gm49zoXAV41bGPx08liE/d3rmnLGRpc0NK+lqKLSi6Jvx/HB5
+c6cuZMQ6zT/9RT0+26tWy9W4lcKnMM9sZ4uBzjzvT4JsMnjpGOXmuYYgynQOrJ3ub4ZwYsW4k1b
V1KDs2OxTehy4zOG59nmioKCnmULdAYTz/3hpt+u4RKv/Ly1KSBNBVv8uS7x80FriWApr5Vfzmxp
kFzxdljvPzwjNok9Hxy0scAfT5gEdLibtfnaASV0LEaTXiFYmOtvba4LD07OyOGh3wGNsE2suVH1
YjbGAkg/C0z+5th3C+G7vPns5D/9Ze2ZdQcfwDbnSgnlzPV7Etg63XCCFnY2Ub0kUmQvgBXHuf0l
HZPeUjCXO+jyyjPi3PWEeKAvYGMAEb5l4rUE4lBdqZaktbLvbmF8b2GGgU4WWg95FnBR70HW/rGk
3Z09AO9yefOf2TKrQwoqRmASwatnsyM1a6lfaWAwLbBlIH925dty5ee3cmFDXfA5t/DzqBqgJB33
/u9/8fcj5cd7E4hcPDZPFytTXAl/1HNSZfCMnQxk3Jl/TUhm/ZHtVgRh4v+D2Jtz1Q+GMNjYAaia
IgCAzM91QV9Rtf855Wh3GMYbYYsIan/aXx7dufMGwRjU8Vys0TsFDynRPDBTASi9+sdFjt3v0Uy9
HOLM13/VpPlviHUF/7peHeW606CqJeFe5HyTJnTWD4pe2eNntwGI+Lg4IPiELPM0iDIry1YLgthL
RGeYil+Zp/OD+N/vb45sOhOjpdAtSsZ2N7B9Zu5GKLpfq9qdX43/RbE3o+j9WdcDothdbNgB/8e+
No6zEf4ksKv1zrvKauPO4Irnf977gK+Xfv61tNSDKWl8edGvxNnqYvl5rpylm+eE4h03QbwvQx87
oLlK/k0cvNkAtfbeC6uktQK+TwOOT5v7GsBplQCgcjnE2a3l/y/EJntlmfQgK4oQGZBOqmgCes2a
7ezmQtoIQr3FkMFuNi8B8KFRwkURBuljPVrA7LgRXLZHS/6LseAiRinVgoMhLrTTDVaAEz3PxEHz
BOVTQO+u/Py5Vf/75zfvihKPVlYB1gq8vRdZvwYAcp1/cZusIleYJaQ3aEKcjgAytDafRWMkeRfx
NsxuAEFxr73Lzy352hpAIRMG1eC/ngbxBrKIRqFP5i/AKBl9Gwifvl7eVucWHZU3MC9RjkW5YTNX
fpmmPDMzI/G9MWZCHkTaBJyZsS92lyOdGw2+/MjiUbdieB6djgboWRQgyIyWlvSHvQnPqihDvfGK
nOy5KFBbAZ3Xg73sO781A1bULuHIpka1IzEASJcHcW66sBYmBaMavdetvJlbARyRLnRJZhvA0awL
S8+LdXNw+ytp4bk9jKIMjETxjPTRaTqdLUvV1IFrzpSgpR8MxbcaCJ+6uvLkuBJkez0Cf6xs3a5B
Gugld18GB0WRa+WKs0HwbFrZWLCv3e4w5Or1gFRlworIsCK/ESvortHWzi47EjwUXlF6fUe7slCv
E2DqTYkPkPBRLa21TzP9+/Lir2dhmx5hNf4bZLOD085LtXTx0K0KlB67txqgg9Z+w8qw5t+EQv8U
Apbon717gIzOULHFA+xfTDNczwx5y4j5NDTLPSxOXyUw0JeHdnb+GBhjUPiBDtn2qmlL6ciic8CM
om3gm3gY2lcu5bMn538RtsrABaqACmT8OWHeXpBogZQPgIHXEjDz7G5DbW8VbUWuvVXnTmHz3fYO
Jq7OZ+gq+/ejOwdlqb5ksuxvU90BSYOGCSrHlf8P0bChrwCBCKpp8veaadBrhkh4lb6SuJ17a0Fi
a8UjoDYDRYbT4zzAPa8gGm2BtpLfK5Pf01bnIfF6HvZohwUMxhf7rq4+/g6HLN7/wm527Jy1I1A2
+ZxIOoaAJcZXWXt/tHa3h4KuNEvsG7T0/rz6/sqrPcY1y8GzwcjSERVPANXq2a92SLbdW2M21S3M
ItgDkO+gWnDgY6aaVLGoCpDj4ei4z6ymC4l2xNvlHX1uI6wsWXTV13f8thFDFwhcwowAJ2i8zf/R
XWTk8b+IAGUHiJRAUxuVvtM15TkobRyqMokJEGrhSwB9Xxt1Dc1y7tzAOJSi7gUyH7jOp1E6H0jy
geGOLiczqpf+iGKv6sG3+KApxVoeR63jf4E2eyXz67ofBAKlM4AbRhMBG/U4VRMEZZjz5fLUnTsO
q9AxapQoD0HW/3RQI88W3NdoKdaE3Fsj3I8Y2UMb7qkz0TcqR/HFMPjXyzHPTeS6TqCxgpnwrmye
dUOe+hKUyDJ9bBzokxoBVMnho345zDnyMdKW/8bZflQNNgtLzsjaCpiWNiAiKSDSGLyUjeKzV97a
DSosOPDiOJTGTdtf0xw+N7V/h99k8dXcpSlAdEsC1KqaQ7l8adTRpFFlBYZ3JX8499XA9xCTiW87
uK2bvcmLqeOutvBQlNAeaZ0+wMuRX5nQswNCJw6q9QD6AK90uld8wb2GZVg3vL2GvU3Icmd3WRqm
do/yUVF6sXDG4kVV+TXVkLORkbgg1WP4xzbJt0uw7ByKqZTqIK0+lOgbLNYnbjpw2k1M70rqeia9
QKbvob+Jdtj6rDgdqFyFonQKzBclT3jcV/OulbeYV/fD4hv+akSMTAx85FVYZ3P6nN6dFPQSjASs
h3CRP0GD6PPPl4/Bma0BmjW2BaQEgBnYOnApw/w/0s5rx3Fk6dZPRIDe3Eoqla+iuqvtDdFu6L3n
0/8fe5+zR0oRIlQbg5kBpjEMpYuMjFix1hiPIJHdfHrzpr3R37/j+/S/z6E+L0mRxbnI/VTphlJx
a6RAxk1pb/6378/e5Ohak6vJz1otUVzVibaxMmzQTHiHBRgbcYOE+dxQggXyH2kyarIrB/EG8fhr
5WVmh27DDwczBlJ8c9Hk1EBh132aapbi2s9jpG0kOp8uj2D+gHD1s1XnT3P3z1K2pwYauUtqT+9U
V09ia9c66b0XGXTrto/aYNxVRhNvq96Z6IWMv162vODL4T0CVTZX2ChZC0NDhVjOpBkeOdGK0G/N
z5Jz02Uf3mMEXBmqylScxCKoFntKZA2B7CZyi87KON63nuxtA2f6ZGrpSoC4OCJIn9Hn4FievZL0
3lElGWSZ29bmB6jcP86dhBspjV5He41pYcGvUQT/19b850d7W6rpbFWHmDd/9z1JvivVAeEccCIw
VqRwnV2exYU4DKlBEtawEnHvikw5mpXZVmWBNO1KIDequoGjfNMFV4pP/d3slOZAs0IYN0vIn45J
pTfE8iaKC5nWbB2HxvLrU7skFRDwBQ4y+zNhs1e+Ti88RODu3CtgPEbDmjrNksc8NiB4HM2cgBU0
2uTq5d7sH5o/168DDzs8DVNkwRd2OkFD1VvN6FHSir6N8oOtud6a9sviAGAFVNjDlKDF5Ldj9QG6
ZtST7PR3kW2MZE0v6/yChMwFReuZsJh/iz5fUb0kglLIejVCWgX8B9/5GtLKrQXDbria2w6QEcZg
7tXh2znzznlGr6QSjuZrrjyEj6F39W46/bxwBMMelo0p4/PZk00r91rMtFAun5nqybKBQKPYJl4u
TjGadH03xivtPUEFf8T02vo+ndX3inFfqPLObH4rc++09KjQWKoMb9futlP7wvicccxpn+uNV8n5
VNLbXIUPbapc7VowAuJmruuBXxIBzZ3TZ+UUM0gl/FC2tGemm9g6XB7IX6jX6SU3oyrpzQKPRaQh
QsHyCbBFRAj8Sm6+3Fddavbg+jTjY9CG0RdmmfbXPP3gjHXzuS1UjUC0CIONlCjedkoKGvEbp34c
VKt6AVhL9XHyovBLK7X2baMP7aMeBr7bZG16P0V+emv4VXxbaEDc5BHEAY3ianNHKFKPOyMbh4eB
2PHO58W/qcFD3CMUm/zoytA/UHkaqOXbyhf41KUv/mjAmDgGhdsFUGa21ZRsPDOhWcGf4k2G5jea
SaO16+NWyW65eDra26biJaLXESizrn0aIudjkzf/hL2kbqRATuiYm8Jm2pMHC+6rcfS/5TBCP1aj
3d6jhhqCdepK858BLNmfRB2l3eWVOL9I5hyDjJMnwwf/r3DnWxndVnJqsNrla0LXKM3cVxNCcuiP
TIhPN632qiwoMOHs25h2qf3lESz5L/IRs9gZcttnAUWeM5ND65uvstzvQ+luKv8UabPRvQefLsTL
ts6d8TyUf20JB3AoGz3xK2yNnX3rQ9tkqivvsgULICSgXiPPRhAolouU3M+0kpv/Ven2xY2xRqR1
HhARFePlZxOEDyIrpOUXpAt9BdmU4WPLE6g0ZpTPnb6WxVkaBvyrRLBQUM7Miqf3Yh2Ffikpnf0a
yt+7x8z+enkdlobBOOg+JlI+l/okvS8Vge+Yrwp8r4fBnqDvgLL9bUq0/sXo5GSFa0pV+b2n/gq9
Iy5HoJyg68FbnI7Ha1u/m5IqAyVVloe+GO8Vmw7pmyqMJ9iLbBn2puybLRfxTT/F9YvVwKEUZVmw
8RpoyuSQdEFt187HHBdl39hmUu7HSs+YfNvaaoUa/0BxQT3M1AfbXMrbt8sTdn7MZ48OTRYohLnK
Ivx+P1GaTkqn9BXSAHnmlq+1TXV1cQURPpw6+QSiRSAHp3MUEGvrNHRGr5ZcbieAcrU5wCaxuzyS
8501WyEXQzy0EK5kVZCrUWtFr1L3qDjBtp+ud4lYICSlcEcLwllHT+D746DLWfyqpfLGsGj8l9tN
P/xz/Tg0A6pFsK3zm1KMHPPRoHiXJ69juM0P4xrv8rygwoblgPz7+Xkaj14jkdL0QW/wec/4NoU3
UvMEmcahbG6j5lYpr3aLOvKxRHR4LRJX4spTTbFGeWB3qVnybNHcDRHbtbMFh61FvpmyLUT1YmMa
VJtWZDd5/VqoKH7d5vnd5e/P/uh0uvg+TxAHKCIQXfF8hLochI4W1a+KWkfPnWwHb7LUBQ+xYVZP
utf195okW5sh6Nf6x87382x5LtebCAiccQ4GeqHWSVPWr83vLtlEny6Pa+3rgh+Wxxh2jqiqX8so
3JrNffeOfAilEPpMCB8Q4eSfpxvNiRM4LHB5rwN8BeMm0tbi0aUh4LJYFbKFzJRwUDRf0TNFZ+nH
6kXynmRtdQXmV6yw+Gg/GeQHUPRlGwtDUFoVzgXbV18bbN34WW9svQo2pq2cpJZz509t+MY7L9/S
v6tvC4lXxtZpupJXt4fyKb7BkH7knoNmouxVW072J3aMgois38m0jZjtXqKOeog71d4FeWDvSyeR
IIMYkx0Vh2g7aOpHv2+MF9szpLsoyEDuwdU+fRocczQ3Sq76dzV9IQVMchZUink0PfZq2X9KG+7w
3gx7oCW1ZEnbupLHXVYV1tUvq9npmnh1bkHrjCBV5SygGRKor4G6KzW446/2IKffn+/fI3cVVkVf
1+a8BOPHVP+iGz8un4PzIPH0+8ImajolylJdUl77JJTdvmrqZwXEBKSLcqfRrB6o4QvE4uXVbosN
hWAbtwgqPGf9tHIZqO3YjKXbTvdW9GaXK1fu+dk4/b4wbaVdtV7R8v2Odl0F9zGs+MUFeCkWONbE
MHO2ScwO1IE/9AMM3MCbPySgM4wB4jxoHBIY36TnMkhQgPw2Zunu8nr9BRsfnUkSBMjuYRhFaAci
fPFMFrGf+gokIQdPCeAfSBGiLkZIAfPQHKXN4I39ixLn9k3Zyt+iLk63umce5CDi92gdQGw4D+5L
VCp2aWZ/5A0a77TWh/UsnZrHzm8/WQm8ZZd/s1ijOvvNc9R6tIkVaCQMJTWyQ6EXMGhJX5wmePRK
5QtSxftK67YZCq6OPtzZqfEEImjbTur95d8gbIiznyDEYKPjxQhVMG3y9E2SHjSI+f43A8KFYnTB
IAfzGNvPMGmV8crnhTj1P7+fIJIH6bwBxLosl0DaFLC0HPIyg7XpuUg/tNh5xxiOjMyTeLROVYSK
YihjBB7B0aSLdWXzrg1CuE9CmO7qZB7EzOo37UbYCteEmgV/djZPwlaDidO2o17ODmn/PWrvdaW8
acsnPcj3qrSGKxTTXmfGhE1lA6NQnUpjPOP3Wnr0jAJyhs8Zudq0+ZQ7r1DA7mv9n0629mH+NfL3
l5drHsuZKzhaLmHLDWquJ7KH+d7YWBodmA9JvJv6FVe6aGVOStIsAJexGGH2Se6VSW9nhynZotKm
FLdxS/R/c3ksi1sDQCs3KDnjsxYw05N8khUcnzq9UZW9U+7zNV7kRRdwZEKYrmnK4aizzewAPWfc
fXOslbfw0kTZM+ibG22O9oWnJJRDdRkodY7c4as+3IL8GW6raOXiXNrfULFoVDd4zKPIdHpEITPy
qSAxiMJ+7aZHT6WjJv+c+G8DND2Xl2SeD3F7UUOhPGTPSRfx8aK3qpbpsZMfLKgW/dznenvz+4d6
/JU3d6mxgpf4+8vPzJn0S1DtgIBO5NcvJzIGvs5uTrym25h9AbNqlBnVHb+t2CQDnIOB0cbbieQB
9GV2vQPI2N+mPUw4niQldw40L3AecqXYfRo8mFqb7GPDTrbg3ZKtFBSQzbVyWbzVhdF/VBBZvYFR
2HqpjTL7INflmxGV8Y1eNz+NMWnfENiy3jLTjHaZag/3gxJaMKzWWbkpcxvuNCh7f1Vh1KDcVnq3
o+nRRtWQRaiKKXujWbpeq0ec7197Rj6wxaDnpAgthGoa1J/+WFHjzobPXvoNbOiK+z8/g6cGBPcP
eMQuphAD9ngL28wOhka5WRMvWzbCRQYulxSCKURmMKGlk9k4sjvq2a6cmu0kfdDrlYvm/CiCZwCH
NUuk0X8rVgGReDIbVWrLA6uy1cznMftUO588PV85IudLoipkJOEfAxYACHAe7NGFKatN0ElsgkNu
b1NzO3Yr3z+frNPvz+M8+v5UWE0wZHx/TuTbe2e4cbIVGMjiEHjA4LhQnafycGpiMFAhlBwvPASN
tavpCQvyFb+4NAikP+ayCWf7DBqXmoUc6GUWHkr7MYxus2wXpyuvsDUTgmvvfCmGWioND127VXM4
DHmsrhyOpXk6HoXg3UcrkxstYBRmvW9SCL12l73tyvdtoaKcoy+o5Saifnryj5+mcOyuRMArcyTe
44M1mhWMtSEptS9m8U9XVVt5LUm/ZkM43HZZGKqVYKMtt/II59qDvhZDKgtnm7uVI/cfshXxzI1w
wxZSKQUHK4f9XSm2KOEiuBMh/+h9SjV122j38Lm3wZ/W/C05f7LwLmj3cVXvLy/Y8lj//R3C2XS0
rvag8AwOk7pr1b0d7MzuHSZoaOWdB3/AOeRTIlkyFk0UHmAs18zbzvtYrXXhLI3i2IRw/K2q66w4
DkLeFVsZasLmblWnc2nBjk3MP+HIiXmBXlcSlI2H0PqqpDdSdmeVW9O4vbwcS+fn2IqwHNwGii+l
PnPl0YB+V66peSxOFEgPqhxooJzdvqExjRFqsMEhl++hfS3gd1Ru3jGEIxPCWmgkcrs6UdnZDfyK
Wzu7e8f3kafSiRvBEOtCAFFLSlw2oRkcfHMjyTBsr9xWiwt99H3h9zta0eakw4JD67xQHI+yFxt6
qvA9h+LIirCdEAQxwsozgoOR7NXoMcbj22tVeHbkaShKtHtkQthL/QjJVpVaLMRXtNtsewt8NutX
jMwXxiUjwuOxtxPg1Rmz1QfZvmxkeKkgdzV+tPpNax1gs0vyD//b+gu3pDEESgDeJTgM4x4O8WjN
NS8ewaNpE67ITqMx0Rzm76NQrrnmlcp9PLdPlkWsl0th5tihxfehzaz/JGuMPys/3xCeVloTWVUV
sSCTuim/mj//p8k3hKtRjRvNxtcGh6Z5MMr9Kh3H4uGDM4uWN8o1wPpOvWzT17Y1otB4oO5qlHDT
vYTQKmtf3jGKIyvCFhr6wOrVCi8Y21sjhWl7d/n7i1726PvCFqrhcst9Sw4O9XTfuVF6P/QrTnZl
nsQ4q81VT697RtADS6OkjKZO/6fwvl49DsoC9IOQqlXmnMPpapRNDLR88P1Dk2/KYVsUt0Ozwqew
sF0Rv9bIB5IL4FkoLAVQnFAvglaie97bONbvUh5WPO3CVKk2Wh/8hZ0ziVpZ9+SY94nnDr22G+NH
J/po9Xcp5LSXJ2v+pYInPLEzj/QoQFA0ye4oQnhuIn2nzImIxkF18p2JnstQflfzlYmbT8Ilc8IF
otr+gHQD5mTtaxq5XnA7pt9i/Ql905UL8Xw3zxhOSmj0YcFxLELsPUjTpjH2ZNcw7xBVsLIXSOwv
z935LphNkDYjJ7CQdDJ9Xg0QNClupm4tX79pgrUIccWCCN+f7CSq078Wwm+zBMdaWm5pkkCqAFpB
5IoMo7AcSoP6S5YNijv6Jjgo40ORjndS3t1enqjzVafRXJ8xu2QYwSMLJ7KI6KwAvae4Ocw9iDXd
SlXxW/HKmx5YZFm3K2dncVSwPzh0a0HeJpZppmIY07FmVKnUPRiht7EzGX2MX5cHdX5yyNjIwIlo
rkACUHwLwa0PgDggVqiC4TEq+w+1VSVkyKZfvWc8ZtP00Q6uT3Nik6L8vFY8TMQunCDonCrqExoJ
UqjUpzj9MeJ90Ju6q7Q4XHENS5sPLOR/s0VCyBprWmVEeaC4Tn3fTK9ESJcncPH7IO6Bp0Ovetab
YpgdsFsSX26sfwzDXwmFicsGlvYBDKoqZ5MusDOqEahVSpBYBp37IeIStheYt+jIQnXXaebKllsc
y5wbhgsE2IcYAZR9XyidxFzpZr2jAL81tPfM1pEF4cpB+1v1p9Jmu8nFxyDKP1JaXctyih2eXDbs
LySmIDShrH7WgajJfR9LjcWMmeh86xE3QCA/wbP+SQq0jaVM+tav6j/5RItMEIRIAuZ3XqFs6kja
mGVxc3n9zu9Aeq4UABwqzWB08gluQw3bTm4Hmk4MbVt+lmgAUtxyesfKGTN7J41SOvRVwi6Xx9Hq
Ws9Q3EgL0jt7QBmvLKy11oil/WEAyZ+5CsigiD0LsYOwtkynlBuiM+a/ceW+Y3scGxDmyi68rsNd
Ka4VPYXD45UY078b4/jz6mmYUOmGH1fjpLiTBy5hl18d2rLSR9MjLEI5dUYHL5biStZdV9zn8sr3
F3cSKEMkDiH51sRgoC2GLE5bXUFab9uUt7Xz6ihPCONc3q+Li3xkRZgkr0xpgc00HGYZ7ZQ23P1z
+fsLtXwoImhSJPCDAfW8yiUZETEHWJEw/WIoHzMzRvbEDdQXNcyfKmRvjcbbdcmAXNFr16/keZdG
B/MfdKUA+MCkCbFC3kzoR9Oj7No2jKh+tru7PLqlIMHC6dBmaQHyF3OkSGTmRaLQ/BkPuRduDNmu
toYUt58HApR9p8rZvYG+1EpAurQzcNf0WzsAj88wqFmktHULrMrtM1BobZ5Mz0ZN9StvjPaBYl+7
UkNcsjf3ZFI/hH71jO0hHONAq/xaxpeZt2lj39Wol5n7yFuZzaXVOrYj7MVxBD+fj+U8Lu/rFFd3
qL98vn7B5tYZFgsZqLMAqERXcnIUWF68Mb81gugZvhR0ULvhOVGNR/TIrs9xMWVHBue5PXqrJIES
BbaMwaz+anQPuVnuivGt0/t3+FLa1cE2w5VDW6XojVTJK3tLliGQK7ats5WnfHd56pZWBzAv0RWV
fcCj858fjUSbxoKC30ieKUSCpkBb6PrqFYENAsS8TdEXgzD81AJapaFvTPO+7gv6p93CVBB9/Hl5
GAsB1rER8VYbk6ayogAjeU/bLDEyyrYWAAVV3b/H0NzxN4Ntz9qzIxRo43QuvzrNXS399prHqn+7
bGJhSbiZyfWDJ4OuShbiqzhOw9CSYs1N9a++8wco2eXvLxx8HlmQZPLYosVIvIJypZkqSaKBPsqf
q/prV97GgYEO9YfLZhaWhHAJasmZbZnrTti7XVkq+UjjvBuijYNU1Fd0M95hgU5glf4/dQ6cTncW
ikPGSK4IJoChuAnT/rkZvJuyWuv7XRrIDHaHxxSMJ5fCqZlCqXR7tLnrJulZntDvnKJtVayURxcW
ncZigF2UKECJi+/ffMgmrZm407z8RR5fkj/XT5UGBRY1CzSw6P4+HYMpOejR2nTfJ2jkIZPipoXz
afLkFV+/OFVcX/AWQM6CsVMzIxrE9tD2bK1OvR2lbh8XzdcwiFeq1UvhB8QLhq2odOOjiCPEmEBT
48rMfPyv43izgua41ZLwHtTGPkaldNNEwV3mI1RUTE9Zlf+CKaLetDCOXp7VhUCBn8EOZEZ5OYqw
+MEMEDx3Itg9umHfJ0geG+nnNjK/aF5A+n78etmcyNo6x75gfTi71G4ggBEbLDv6LrykayBroKtv
PxVK9LutnA7tc0feBeXQ3YwO+KzBlJKvVWuZu9zT+2qTo3z8Dh9CFmWmVKOd5axB0a/sigYAfokf
DBva8jaj52z9lP6+tZ5YEWL7n0FrmgZXE4bOyOlHIw3KGl1mVzXz9jnw4y+xNPjIK8ZtcJuYef6S
SJr5IFd6vW080961kvWOJy8Hnyc1sC6g/KIvM70E2d2WPuahDm40uzg0mnU1wI61PTIhXMRZTztU
rdGJTUpgYw7PuiPtKh/BQX8NsLjkaubnBxxfdAkBIz49pMHkIK2sJJOLLqg/bJIrWW//LhjBEavF
wYClSTiccT+RqJrgv+y3nf9iyStx8nz9nSZuURKeOd1gdqPVUHwmOxFv5E6FY0lJClBh38NEvimV
j6nv0yL7Ab2Cy4du6bbEm83zRF8gqLrT2UJaLnAyrxrdR9X6soe658v136eb18CBUJOlCe30+22p
U/+Lm9Gl47bZmcHLpL6Ea02gC0vO7lK5YfAgc9Lu1AiPuMEqu9FwIczx3qLq0+UxLH9+Jq3gqicO
E+dI91tToicahZPvmXEfkrK/bGBhzfn9/xqY//woSs20WqqSDAO4gttKrRhFt3PsN9XobgYIETvV
3122uDgkutlporPncpp6ajGI7X6Uw8Qgp3oT+rfpynW/cFGSQTMQj5pPPe/M0883fVdlddVYaFSh
J77tDln0jgEcWxCmLO6KzqyN2nKz6XdMsSbUrJVFWRuDcNm3oQ9hZF1ZbuvdKMqNXO3qlbOxbAH0
KZTu/GXNi3S07JqnGTlZdcsN6gdSs3n8pK4RRS4cbxbiXxPzTzgyIWWlPNZk3oBTOptUmr2hHn/P
Pl2/m46tzL/iyIqR2OpUTQwklO+s5FZdQ0PM20XwiQgnohCgQHQOOkX4vmPmGajTxHKN4IeZP0CV
XYQ/9G/VdD0+jWoG1QQSFXO5QWxAUDIId+wst9wp+VZLf5zi+qTEyfeFFS/KVjHxt5br2d22l29q
wJSe/rsYV27b5Qn7dxzCsjc1EkVdxzh65bbT77wA2eS999Npby4v/OL24u5QNJoy9TPYPFon0kjC
x3Ql42dC/5n9GuvbK7sY5wuXSfvXiOCrSq9VM932TFdu7C9Bqt5BGfrj8jjm+TjfYP+aEB5z0ajK
odZLJsxU1reyi/d+1o30Ga01VC25XW5DuKBnxQ3ExU4PypD7qCvBHuBK+WYsd/4a5ejCOOD7JOcF
sTERpfhAKScUcYexg0jNuTXS+/a3tUYhsDACymEzFTuFMVqMhatW1euu6aEDdFsExX+F4cqGWhoA
nMmKzd8qiALh4jBL2UEh1uAmLADGR+U2qFAueLu82udjcLDAzYcvmakshTGY8ELJSAGrbj1sR23j
dPeXv38+iJmBcZZmnLkfz3ARE4rwyIORnq7p7gRacJOr8a0fmFcfcswgBzLT5xLpijVKG5x+XimS
6o4D+Atpb1qHVHlq4ltV/nR5QOfH/NTSPKFH/j1oTDnOKyxJw0enfEgBaiuAKdH5vWznPA46tTNP
7JGdwoykNE8c1FQghNG117ZMNkXjDlq2q6qn5nqUDP0l1MsJszV2s3habKfSfVjWVNeyfHYBktn+
MxKUG3X6cHlcSxvuyJCYYsnHIrHl2ZCHSvLQfq8Awl22cO7wgcfAqkRP0YzIEbd0T38uJLmlAWNs
uZv0GDGfqP9ZNPE+7OKf6tR/vWxvYUTgfkjdzq+UczE3CbLIrlWGwbV663di4mqs6OoyyOxjUK6g
REoCXyQHU7Rch1RNH9zI+BDs9WBlTRYOqUJgZM4PH4JUTdhrDUK3auDzeetL3D5VwXMSr6zJ4hwd
WRCiFsNq0yH14M/24njTNh/HteBuyQBazLOf51/4s9PjIge2FWpqBh0vCvdFY246/0odKu5ekgJH
JoQgOPVtc6AZEw0WIsdm2vXkB5N+JduykPjBCsLYJvlBeNTEpfbzUVO7lt3U1fcIxGfaJitvTf/W
l7YcR2O8QTTBXCtyLMwe9TWkRoF98WhUhavG76o0rpqGVLfab+26pXX4+nsACyTSKXsDLhPxcZ4+
1kqrIWiQ+T/tIAPntevi28sHcSF/hHAXyVuE5eb8p62eboIk0byk7ajVFMXzaIz7mBYtOTM3cnLv
t89+/pB06X2RXx3IYpV6B+n7mVlGzOeS6LWDQSXJXscIwU7dr77Ub+RM/w4RzdVpcEzRE0ZEToWI
bPjpANXQSBW5zUm6OndZ96dXXqQriVXnXX5iQjipUVzQW9OW5FsbaRf343Ndxyt7YWm3wQLA7+fG
5sEtxByllCplLIXkNqPOhxaseVHlNf7WheuTwBJmHOo2xDdiKSrIem2a9ahdqXf2qZO8pqW9NVMI
KUtv5ymoYId1ueJGF8dF8YC0CO0qZ0c3liKe+RmrozX+xiBD+fvy/l5w02wmEkcz8QRPCcHH5abd
hWbhjW4ePstljAx1tOnC668aeD/4OGEtEEbRkSIJYce1T0ovgU4oqqZtuvZQWpimEwuCHx3rSYo6
BQusiP2tXetinf/30/fLzH3m0LdBSgfZM2EDF7TXqJUhNW5glA95GuqbSMkhjh9fykh9sf3S3MSK
jgbJWqJnaVx0H5ILpVMJIlLBiZZDUOVBm7WEUP22Drxtfz02iaHxoAA8SxyAEzg9/ppnjno7Bq0r
Nf3GqJ9G6XboN5pzc3mfLd1BM6fvzGJOnRhfc2onlyVAERJ2NCgA23wv1+azLN1VzYNpT3dKE+zi
LLv17YkGxZWu4IXwWptTDly0zONZRpl61ST5WtyiS/JJmuJt0j6MLci25HpwFHN5ZEi4K0atmRPm
SetOpgYDc76JEghkL0/k0o7Q4BqjYVTmZSI2iFMeCq2oSHo3Tb5IMVC2lbO6NFmEnHA+EfIAchUc
aaK2g1/ElPjK1N43+FKlNe8130b9YsW1zTtLPFTz1Y0GA6W4M1YoyIINyJ6zzu3rD5Pf38TFD1+i
eOH5+7D4dnnWltwcjxDwrbx+ZxzB6e7T9dTUs4bdpwbWnTnANpRG+W9JllfChYUrgtLFv3aEHTDV
ndKjC9G64T+mXz9Xv7TvTZ8/l7/esQtI1Flc2wq4C1Nw200epYlWDI0bdzvYGNdUnJama+YjolKC
SKom9jf0cZh2WV23bjsm7kA/nFdWHyx7Ddq+tJdBdbDNZHwPeZvTVTEBKqh9anJe4mD3x1fW2sSX
3DZJTbiz2MwUWMVVz8NE6UOvdeXMzaN/9O4LAbzSPhX0Y0XfrWx/eZMtHR22MnVy0puzjO7pcGxJ
q7Ikwc94NYKDwbeq+JVOFI7X0gULlCF/WTL/a2ie16N3vNNT21br2VD6otXRTs+Gp2ny7jSz+FRq
7Ub2m1c9zvcpXDVbPfkd+eaORV7ZgwtldH6GSV6dh+rcJi9cHbVc2FMjczllavlsNM1zH2ZUceVt
ZZg0/Te7Jk0RxYif6i5zNsBG70Jbe3vHnOOrKIYQwpw9zItecaq85cCprb5Jkzu7O1jW19xbk2L8
6yFEb2U7My4B6Bb5WGEvdWZiDJKHBzF6FKz97DEfh7ei7+iArPqNPJq7NNJ3YfbFbvyfQ4tEnJGi
hD5l20q2f6kyqm758NLalDSVmS03ebVS5aaW19gElo4uuB/aBXTkyXlBnO6NNvMpuYdMSGLe5eVT
TBe4HV8PLJupR+fEAaSXpOCElSeL6xiANkdXl58z5Vb5cXlRF/wCaSPKNoDKoM4W48UcVfUW5r4B
Ueh6U3wxxutBxjwYcW9cokA0TWuexKMDNMFI5hkZvz+Pw21JPmyVuG/B9ejoCBPw/E2xiE0VqRz7
hVz2gysl2tayU9LRh2b8pRlvgfzTGx/t8uM75uzI4OycjobkF7kT2x5v/FJ6kmp1Y6df32OApC4e
jnUXvRs1TugVfXlwDf2mcnbDOzYur1BQzUS6IJgsYQBJaejD5JidWwze5sVWP5XeStV0IeDAAjvX
UgHJ89gRpkht7Nwq5Q7pl+irNDn7ZmrCjQMwMs7rYNMZa/LYCxfCscG/uYWjNdH1MG7CSulcC+Ge
ZNhDer0two9yc/0T/sSO4JuGPLbqCu50N7adZ3m0H6qgfQucan95B6wNRwhuKqVXs6yfOtfvSbip
L2b1lnXfhjUWp6XTbyAmw70yy22KmUPVhACprYlA0X6fjCevXrkyFjwkPTTwgVJnoZYjgtnyqY+K
MmgHVx+7Ta0CYQH6UX+7PFdLg5jld6A+Io6SRSpoUx//33HMphDp0w95vlKdWDJASo98NPENzUGC
C3aCopKTvurdNiC8rIPb63//8eeFALOytTbKp7p3y2E3Wdt4LcJcOovH3xfOohyCs5t6vm/r6AFv
vOxWUR6K4qZfKzmvGHIEuFJf5aYS0azravWuStDQOzjjNjHIgK68MpcN0Xvj8Lg9LxFkdmNIdpD3
rgkDtKOHWx8Vv9j6IMNiP7Qr22tpD6O5wssJoqtzRt0+l/jv4cDqT9+K+KMtPxX6ilOZV0AIeHhf
/NeEOHF0LdSDY3e9O9XhLVRnQ0Nj4LbKH5PiyTTDTb+2JZbcy7FBwYtVma7U8YRBs/uRJo99+JSX
3xJl5RJYnrlZG4ca4jkjsDRaOlhZuXclh0uZ9iU9gEublpN3nB8um/9vRjg/1Li9BCww2y7fTQYh
UtjeX7awuD70eZCPojecJu7T2wzFBmWofBxAWcn9I3CE8pk0b7L11Cp7tAZLIcsmd3dWPTp3QTwa
d5fNL80jwT+pSdDZ5xSixhiT3x9oS869j4r8oA27bq2vcs3EvGGOrs86pwMXgK7sKvm3MfZ3ivPR
oVXi8jiW/OhfNCOARvUcZ24OZWamtUoRwfpW71p5JZRdqh+A7KXVdZ6lc+ZD2+tHr5haeqtB6Bnl
BsmNrH0ak1+jEW1y84cOTa4VXg+ucmh/pNhDNwuky2LeMNcCxFTUSXYbGOa23EbJy2Dq3etUSGuE
7iJ7/5zdn1stEa6ERgBKmHkZj5dJAnIsD5Rh7G7c1zWiBAfS/XtSy1uj2jXKtE1wvFpfbyqSyxIS
H/KDiZJEf5Ol3kZXfhb9U5P9klu6h+L7slxTyFCWTgpNMHN5gGj8LPVoF86YVRqtSpN+6zXWNveU
V601tzybIY190sNbel2JTGEA/GHo93F54PBu9YGwQDt03T0Bya5I1lLW6nxARQcL2TrZCQ00Axe5
MG9W5sUoOsrzK15Pn5zQ3jTynSz1hzT/KWXRwWxvSiPfpNbTUD6H+c8pSIH2dptiqm49zXlo22Ij
VT6y1699Gx3sWtn6db/iL5eXl+mbYRC0roqpszrOEKhVWN4y+uzYwWacXuTmw1SWe9SAtgVSQKl3
U+n3Xv1Lz55S7aHI3GAIeIxnO1WpbqrE3BoWOi+5tyFLfzCjw+UTvOAm5paHOS8/i6f+7QU+2n9e
ZfeDl9L70NX1+GGEzvtplvm4MbNxDdEwe21hych30PYzh6Zg6YUli/xOMqqaJSukuniKa/QOh6gb
H4yxq7f2VNRvdtwWHyrJkVa8/aLlvxSaJC+JLuY9fjRIQ40NJaLG4vY2TGGmvFPGl3p8ySp/30N2
MVXXukXy5GT/ADuB07fOCpCZEkd6EaWNG9qP6vj4z+UlO7vq+ToiE/O+pyLE0TodzThJei/HCvWU
3HC2WRsHG/C57RYF3PAOvlB/pePjbIsI9sSbpC+lunf6xu2hoxySQN1kMogEsnMr03YWBM6G5koR
2ahZ8UC4lGegZtz0Q+sqZWdu4Vy3H+l+0Da2FH5Su2C8Zb7XcEqLkznz2NHSQgXnzNc7SZtqpt64
yvBU6wjwRY9T/qm++sExD+3IjBDREFE0nTpgRsuMnazHm2D4dnlXLKwSRTxO15yWYXMIe7w2taRQ
lKlyrSn43E5l8iErJmWrOZ7y9bKlhSmjJQsVXzojZ+yLcI7t1ATrGGZY8swf8E29Sqlz7/XJTZe0
a5yPC6PSAf6DtiNcAYQujCoLJ8XyS6OkH++Qt4ckuZett8vDWTEh5hnoJ7WiNMeEIj3USKaVyku/
1u+7aEOFwcfk4M75n9Mjm1LfDMLSK9w6tHpyJWl3UyhJ8pJ6k7VyiBZWB5dg2bNIL43F4j5Q/XL8
P9K+bEluW9n2ixjBeXgla+pBTbak1vTCkGwZBElwHkB+/V3ove92FYpRiNJ5sOwIOZiVQCKRyGGt
YKibDsXc/eo/OOupn068/HV70TaOKpoFML0sWsMRyEo2wNIGCTo375JgYg4L68Hgp1ED7YSBVMpT
PWTlyR1XqmjsuE6av99RAlIWlWTkSSUPkS5spBaBcuX0iLGNJn1qvNgzcF5jG/WW4VtB47R9YL7i
cNny1SXkAnwb5RA8A66yHutYzotm1l3iDkXxABbdNfI9XxWyX4e7wLnAEUY9WUwiIqq5NJPWAyv9
7K51Qsbhc2mYXyfTiCaL7FLAiqPdpdhlY7MzWmeJAjCH3t7Saxs10awFTGAkjRw876SjZqSAoeT6
zBKST7tCJ8D40MP70ZIwjXwmRT5ttsXqlugrS4JKf5uRB0tXf39bEfFDL+IMSYR02DLHBZbfbLDE
Zf8s9ccRlWrgvRzt8cNIfjRZ4t3doSMJlFJ7WWOZGh4MLMmsKDC8ULuXxQh3E1YNxw1mgZFbkMJf
GsYaNG3vD5BQ/9M9lYpTdW3clx+Xfn4++JVfLPh4YT4txm5KP97ej2uPdPl96dACIJ+D+QH7ofmP
7efFPbH8ZDen20I2rddFAgnU3fjTkC5Y4gYacXqLJbn3SLrnJXtyHUVxf2OdRF4VsxeC4cvxhZ5n
UWRfBVXh5hlLdCA3hlOuMNvtz6Oei1Yf9PrIHdNdXtuupRUs4WDvNL1wzVRplWunDb8iUDX/K0H8
gjMFmDlN6PhjLClN98BLuBaWnZrcOxpu+rwsTLHvWwqh6RfFKLR/IyCWvFlGR7fuUX5KhtoPZ6sA
q3Z0e9Ova7lwkkjjincpoMuuIkY9rf055xwaFekTD+g3srLn1BmBb60/aYMWDW55tI3xMTO0vbHy
iLf1B+oOikeUMC7J41z8DGlhQXncB3Whs2R1piKilMfoGt339XD0gKSHlvvftFsVV9I1CvO77hj1
REwBKJErKAGA+vpaP7HEmbyEB+Up6+kziAIOHTBZl5XtQYjygWdLaATNzurXqOA5ash5nAF5Vu+K
fYt55fD2hmycQgMEkeBwdNC4fnWHjGPQu6upl4mxdGisSADEvysbVQFyw8FDSoBammMI3HTJsAav
Bp2X55VoSXpefDAwxFn+MavcqOmKcJg/dsWX22ptCsSLBMhNYg5ZboXA+I22silnCVgWvakPs+XQ
ekFIsw+d7YV9oyOTUNzv0ABsD7JzsM1sTMtoWr1O+QB3YLWnsdwvBsGctyI9sbld/8qQW/9JjcfP
4EKvDOk0P4ME+oOuKgKtDSkCghGdn5gBEAmbS7fjr8jCusyrElJ95e3Xgr0V5tvtDdpwNRcipANI
V9srjNmpklE//TaD4+2vqxQQf3/mNwccplTvoEBmPrto9AUFmJaPCl+2cUteqCDdLvVk5obVQshg
fB10drRYAYytJSIqDF+VIOn0tF3XcdxxVeKMYWbtCNoIiwdmqcxX7KrkEy/0kS5km7rWWlQQ465j
VBR/eyXYKh2QjmYHpL/3XvnLa5E7BGudP7fHyi1Dlx2rGRzKdRyMWlQi+tWfdbaGrvbcrqCjq7/j
cRPNkxcGQXFainnvm23IgUNcPZjsYNLh82oshzXYg04kDMzfAA4Jq+JrCSrlyqyQ0tq1nrEji77L
wdnlO3/r05eiImGRf1z0XxyJjaE20dHwFmQfdEN1+27YKI4aMhuihH5NV0YnDjpzVjWix8A1633v
5Io135Yg0DVNMSwvJxtrZ6ka1ymaxDR4NPuYEVQ1om6cBOjwrwQpVCSY915qjzZJbXye0iPlXx1t
f/uwqZSQvMU4TF7gd2WTGP4v03zuqt3t72+Y/4UKQv7ZYZ6GTm/0At+f9Q/ljJ7Zh2U9kEFxmoV1
S9Z/IUVyGbrrjNw2sRWe5T4hsRWS9IhYKHSbg6bN+2D8dVurTXlARwSPHzIlV+z1RqGXmm6aNTr4
WdSQMvTqRHcPzZzuTO2J3D2h76ClGrcTRnsAaYPusctFdJAxsYc5rRO+Wk92/71kd5fQhQTU/gHa
CbZptAReSlhMC89Q0jR41D/nXjioWtI2zezs+5IGw6IPmIKtcRqdb3b5qy4Uwe+mmQnISoHRgve0
5M6tclx525kwABDs1ONHan4pWxQbVM31KjmSN7dnBMA0NSAHHo5647Edn1L/ZVWxXm0amAsQC2w3
Qju5A13L+wIAOG6TFG6I6k+/niojbPKvWh2tqjHeTS9zJks6ogajVkBqrF26+IeGrbtxKh6m3r8/
WBVok/9TSTqj1down5pQSUuPfuOEvNoNuQrSXtof1MwctBqj3w/dLJjolRu/qnxpyTQEduxY07Ib
rNZ6MW26HEHjWz1nfGzvhMv5j0CAy0AxXDNX4MAYstbWFgWp2Cx3rm5itv5OD/0uQVB2C+ghPLTl
+kNh+AYBCK0dN5n1aiwoZ2mVwn3KAw//kYHwHhIQAqOT8fL4TyCoStvBseKscVYAQ9j8r5pVzhFI
PWNkTIPz5BQzaGWy1gRwOBqgnRSujvhOq/glcqERv8QHkxzAvVEbQzlHxplClXGxyqDrE4oSfW1W
KCJWYZvm+4x/7dKnlRyN9Nvk/kibHK3Dp9nHVHX+yZ/e1iELDY9FJRo/ZvsfXvIHBkCopv1gT4rU
nTjkZ7eNWC1TdDIFYB0Ax5M8K5wVtlc2xDHipQbRbxZ2wbiryb4PdrZ+3/X8X1GiL8uDZ4bgy43p
OxtPSctGDdgFYuWroWqOfU/USLqgIRpDzziaAVqzJAGomtVZU3VG3OkFe9Rzuz044zS9pu5g7NFI
bC3h2DPahaB71ZHbnt3HfPGNQ18TM7S1xXl21mA4dIimXzhbun3tZOQzcT16aFqE8vc5Edk85Eaf
3q+nwR2HPmn6faPtau80FIolFxpfrsiFBcoAQllpsQaV6x6oBl9rivdgHvaqrniVDOm8eUtnZ50F
NcD/aNY/mDWEk6rDX7pC/rtUAElHFIzigSP+/izy0pYln8Y27wFbns0vC9O1OEc6PxyDGbyWa23t
+KS9LazsTreDo2vlkCMQQ9oYPHwfSL4UnPZLb3WpZcW2c1ibR8R7SkocKZwQB0G8b1HiR5FAQMFc
ilgpCrUlanBxPh3rbLeo3tBy5UMIwKyAaL4VdWxEXZcCwP+5dI3hTTG4Jnow9qbtG+gIszIM6qb4
aBWZ+Xlt3L+WJa0PE+PGERgVw0vuMuDq1EGqQpHYctAYocJoJZBooLTct6IPnjb3rTbHuV2Mu2bU
y33lT36HNhXuP3QLuL5BzJrt/CwYP2GoSAvnoXcQBnvDnTVCsTQXP0UKtRzwMZutXvB47R604ECs
Z0tVUtjYXvhWxHJA/kB3rTw3li99tswdRCzVi7XQUJt+3TbRjTDhXIAc7hZrTgy9ggDnE0AVB/uE
ClMwK86BQgtPinlNZ9RmXkCIFoR5ByDYu32huIH+t0qe5ETcBVtsFhWPff0Ho4mbHSsVgZKUiXvf
ayEBmHDiJMi5pCwdADY860Pclctsg7CJsTlEq171d+sG5C+3pwT0n8Eaca821xCRlopK+9qZ4FEi
mpPBgIcigFwmszD+kNHBGmM+m2MUEBIbnYcqVlrfvZoXguRK2bKuq1Ok5hhrxs5odkt54K4iuLmO
GxABoh6AVAEUuqo3OjbjeEAAIHZeQiSuK4YJ2cNgv46q3MeGu7iUJPn+Zl6HerXoEAfmF2PdO9lT
z9/M6uAgD1P0u9Y90uGxxLjN7WN1bfGXYiWvCfynEcTnEJtbzvrAMtd5RAlZ1Uy6IQUMvUDIQ1e8
KHUJkzm72HQjo/ZktGMMetNwzb8y1XP72jsAZ+RMgOThGOn42pX9GC+F1kZFo00RBXnAm8aKGZgK
lor18PqUIbw38PbGQQPOskxx7PvgqSuKAQq9pW8Gi8BGW6DhL7KqY3cnoDxOtOjuQCufmG4H2om0
eJSDfGb1CjOu8dBvj5mKz2pj7VDzQv0JjwlcoXJZrZkLVnt2Y8Zz/5znh8CLjP6w/LptZxtOAVPZ
KMwCDQzTY/L9oNUGWSvck/Gin9r8iZk7JRarQoR8Q/RERzHNRfNlUeKdEVG0WtiK06ISId0PS8+G
KmCiv5M/FT+m/KFTzZRuSMBkmom+eBt/XGG5gnBPq622WuNC7+1dVRYPlYn2VtdRoWJuCgIbCmCu
BJKZXCIqzFIL8mJZY79rHlbTfJoIo2G+uKrgY8OFClhn5KjQf4FTY12e/dHpCRBKe2hE+d5f33o9
jUxafbCzRp1+FV7y8iWAR5egAwP9AwLaq3demvVzbQV14uZ5SKx/nPSVD9/c8YHWaeS1dyZIcDQv
xMnloWmka81aiBvXH275UIPtFQDv956cSxmSza1LxUvH1Oqk0j6U1cmeP2V3MuZdqWFebhEHH2KV
ZUhWas6DyIr3XHH6r/3/pQ6SDeSu0Q6mkTXJMuVHwGCnIKm4vUrXTgweTCQfRPMHep/k54U5ubnN
8Pjz+KyHC2btCLHmkDTeIbVRWLktbUOfC2nSZW0PKe+nrqUJdee95+cvmaMc8dwwZcz5IEklXmTo
lZVu5mmcQE1AvSxZ2K720X386uTRqIdt/7qQt9v6XDsDtF4iahdAkJgVlns8RzGM32YeReOGHnru
Y9eQ0FO5tq1FEy4AIFGA6EAkcGll9pSNvd1NNAH58SdHReSxqcLZ1yUb1jHc0+cGvg74ntfFX16M
WntJ9fROkDtxVtA6ih4XTCLY6HmT0u4VXfqazwZNjOzI8ydSPuRVHhbaU7fsOk/RWLxlA+fCpCXL
2skavV7HS8H+PjuxvmqhWdKoIMCBdX6nfaYId7cX8V/lpEXEkC9Gv1woV0zuLk1JmCM9R1Xt0tuG
gKgaxW40usvWxoCrSBDyUMyQd8Vbk7fdo6eNhsKmt6SgLQDDI+j8wLNU6HoWc9JmNDPbSWni8E8j
jwLv2+0zo/q+FHKuVjqwitI8Yab+arLvQ2l+uS1hazfONZB8ml5b3PIMaEDYg56fGv1Ia0XH1vXl
DPwNwcyJoAO+Ri5aeBNtOZuw4d3weaieBNQds83QBd2K3d+JX/N+dM6FiRU92xHf0fCCp7Bm3Z13
S+1Hy1+3F2zruJwLkLYcEHveTKhJk1T7xJ0dyTkK4VXIGtBMZTSkmqI7ZMsEAFGAnmUEUgBvkuSZ
6WJUeH9mSfq4fFfCaaq+LhmYqQ81LcopSyzNDl+aVhXMbu39+a+XzGtY2TIbAX49HRErjXtkNQv9
50Ti+7MeKPCcLZPYtrN9X+2KYUgKguJZ+8s/aOXP29uuWijppsy1yqO5je8DebCdInd/+/NbxxAp
PDArgCPoOoD16spZLL/MMKnq7TD5tqt69B5aKg7Tre3AIxZ5BkxZIJSRjGleCPHJlGVJ7h+D4NHQ
P1rGfNRMK+L537c12jgnqBtgpAmWC9hGObSoc3Akp9ZCkgpFvSydD8tgPuq8fzMaEN9b+gOgFXNF
yLSxiqBEAwQgEqKiYiWpZ6SV3rZBQBKN7LRffn90VEXRDTMQrCOoIKJoiSBDuiwL5g9A6OvQWueQ
NwYkHn1VVJE2JKCjXgz6ocMNTaLSibQsbdaoXZMkpY/kMeAKZ3y9RIiL3gF+YGsAT5YOpMmpr7m2
NiaN4YYa4W3k+9NnYqpQ38TPvHwkQY4rWm3E+HAgv8hsxtzZ9ICAUBe+9cJ4Ne2Qx27DlNfesTMn
1YzfeyLuWqBA8jEEXpIMcums+qR3nEwJ9fwwteowM/b+8Bf1nocm7gjfa8MaDcbhtpVf7xYegDpM
DdUyVPzkFoxyxAVqO/OE0dsVtG5VnGVsf1vERtZOyABRFV4eaK6VZ0l8c/HoQvmUlNUUEg0IjXVk
NKe6rsXEWTRWdUiJH3JM4NpMU0Rr7zUTeV3x2BV4YB4Y1eWuS1ApDS3GZobEH9wPnALjrvN3hlsB
NTh/dLOxDoFeFLaWtV8qnYekQ9rSZdreBgeu1zS/G2rjf9d3GIpVeJgtU8a0GAatRKkSb/FLl6/1
C6tXpx0SoltaxJzcecoy3w/7tAsUq7BlzaL0jAwZ3v0IJy9F5b5V9oDh6UFMuqszIIeshxI9+ip6
oy1rgucCFJSouF8BNGX+WFItN/uEufyhLo2PhlYqov2tRXPN93I6BmLRq3SpSeZNne5mGIrUnD1G
rsKpL8KyVpjslh7nQiQvCa7lDjmsckiC8nkyP6iaNK8To6KMiH3wkKkEdK688fpgoDhtAjvM8cMx
+41pyHClP2vbO7b6q1EmnU8UN8umRmcipfCCrV6wNLohoB8N4IEZn5mlYspWiZAiDDQZpwB7g1b6
+sFwHqs7SY8QGV+smivtfJOOdurm+D6pfjPrr0bFC7j5+5F1xWnEzD7mwi4ta8Ah7W29AOaNP0c5
RqUq1RT8pgTsN9K7iIcBCXApoSx1p3UXb0zy7jWI0vo+WqX3BQLaP0YcRU87eqQvP2/0nWdnrTUi
r0dPzMbYVYch2Gx6ZmX6lln5z8KwdgrfLhZd9q5i2EuAX2CeTnYslNhu1rMAMotjwL+BQA0jHGFB
7HCmZE+H70XbnezueFvs1kIKjE/ALmJmA7mYS01n18sMPdcBBFfG2U++vP7fPi/En8Xi2YI57zFY
cT7RLzz8LHrFqNSWD0NsZAPhE/neq3H+QcBxWisOo9l9oRh2HR0eKvlRNgOKcylSngI9haOxGFik
1F/Kn6Vm2w8sJc7ntu20l3o1qsgFFWaITv3vNOiz2LQWdh9A0rtFClhRXHGIoq/Y9ewK7H3DCnDJ
wp7C8uBoqj6f7ZX8nwC5b8afvNojJYY2a3eXmzvTP/6RrZ3pIPfNaB6hOuc4VfZA92av7Zrf91vb
uQBpn5DsA71iCx0G75fzK7X+5PMY+MNtifzOFW5yl9NBWx2Mw5OTYeLm91V53q3YQkQvluEBxRpI
BZenxXMKamjBgsOYfScL2TO/OLrmg9UpwJ22Dr0PuhG0C7/jdUj3izuD2a8d4T319IU+6s0feM+z
z8v8sxZo4v7jPXWfPY5zeezNIHYLc683ywtxMB0EkLo/2HkL7WkYthd4pdKNFpQVOtQqOM/gRHuG
oEx164ull7wzkGfArwmcB4z9ye9JcA2ngP4I0G7r6Rh5eM27h7FtH/QRMCDVn/Sw6e+lMryXoI5k
B32zztqU9m0S1DYwxKajbvLnqlFlZLb8GrLw/zaASXZgNoHmuAPtE4/lUWtjCPQlqIZ9Vpphbice
+EObZM2+3b1VGBBE0AYEoXeUk0sjz8q2qwwHQu0KjZFPRvP37e9vHCKgLXiCI83Hi8CRrpx5wpVj
jmhWzss+ou2P3nJDrh0m+n+UIxzq2dU2EMOfiWE1iW0fdDdk7jMNAIylyPltuGWM1oGpRfSbITqQ
4ufGclLWtnOTdGM0NA/luk9VSGXX6RkfGQY0nQCcFAO7cmuvZtpW16cw7RIQb47x0a9j4DDz7ktW
P1BVz+GG67kQJsUbaa6X+upDmL2EjREVpsIRbJ3Tc2Wk3bcXWhA64vtG8xqw70t7Iv3fvZmhgKF4
Pm3ZGboXAFWJh6AIEy/3H3RAjZkGep9Y2U+P9lGFelnu7Kzur9v2vLViuPNFyI7u7it7NhvOAQnU
90k6aGE4FndCsIvIAoURGBhAnlH8kwGHMJhrr3WQL8n0zTSeaP1w989HFg4N2+ItcM04UsDw5sqt
wZbwnLk/PPvrH3z+PSWONutrtk06IK5t8oAnhH5taQ48pz8RgGsSEyPok7hCuODIxPjGCvTeCWh0
mrbnvdINCzcr3S3gRABgOKBoMVpjSW7YN0qXsx5YsfUYGAdqd5/atP9qZe0Ln7zIo8D1HLvndNFC
FByf9Mr/e0Fiy+d4GdTrKQenilm6j5R1fze2C2hwFevrhgWe/z5bulwzohvalFlTYiOXpjdNqGoJ
2hKAqrO4WOHjkLO7PEr24LmcN8uUeJoXFuhZHQrFLm64BVS33+NntDVdpVPytmbz2GkThh+BwbM4
7Sd/ZKe2HUIvK9DL1/Pdbbvc8A4QCPBfIxAD0XIM1JtmVQYTnZO0Ax1RP66/Zr/1IorRTt7P/9wW
trV+77lVAACBROEdMu7sKiJmkxUgnQWvBuinn4Na4ek27iDoIdgZgI0HxGQh/uzzVuo0wBz1AWzf
7Kv8MGs7W5Xx2FouMSOJ5KIAr5GvOctqBp+BcyZZFiP2MvY65nPEQdLAa1USdVMUcM/QGq6b14NT
ea/5mIlnU5Lb+bd2pZgxKj/73D8No2rmdnNfcG+jBw00a1dYbgRpyXTRATHcN2W4b/DH7X3fCuAE
8g7SwaLpG1mDy50JbDiAdJznpKgBlaWP8weutx8Mi5zazFwfMJFxmIzixcmt41Ky+9/2IMOCbSOW
05GNlhJhRV3OqPYK5GHz1XU+5oqbfMvqUAdAJQ8RsAXw90vdSi/XOzYvcwK647DOfup2nN7JGvd+
9wmOJfgdXINo1biUMXV9teANDwzowd390pDOvr1BW7Z2/n3pQdqsyF0F4IZHeiJ/WAcG2Mzi51xM
nwPUim+L2rI1jPMb7xDtYujoUpW6GUuyrvmcONrPqTiZqvnPze1AIlpUjDC4IV9SGGnkut8HOKHj
s9k9WTQe+z8wKJHr/q8I+Z7Rsq4LlgIiqiAHkC2g/hUmtbUdgp4DONx4gcCmpDVaNEPjg7skTnrw
2ctiAljspJ9ub8TWQmEiEzUSdINY6Nu6FEIKF9x0w7gko/lqtq+AG+5UzUdbew0vbwgAB5z+d7dw
5pCNbmlr8HkuCXD4tGjkn25rsFVmwvMJ/vg/o3Zy+pMDXXRayxYQo17Lvs1oQd2VtgeGPdpaoT6s
1R557+VxWAt3N09Vs2NV1752PDAU52dDUaCwooErEJR1YD25XMuqsRYMJZsr4EuQYwuGkHX727pu
xF4XEiQnxsd+BmkhJLTdoe8ion1KjecCIc4YsuJ51hUKbUzTodP2TCPJBDMN/XBp7gDek/TRsHzV
mXXwnBe/SEMnO6RZFtXLRzIsB1BfRK21p1kP6O001J0jmfixKpNaV3UcbBwLvGIQP/solmJkSlpl
DxzWNtUb3Ihm/cy8+jS439q0Ql9m+eX2am/tJ6J0AcWJ4Xfg1l/uJ+xKd5gNCpuhmyKH7W06Ktzg
xul7ZxEC1j7YmK46jLIAqIvEQ6xCNB/IER9K7UXvasUubqgB/DmB6oAXDYChJDVmq0ew1KO+wfOf
ZVhP3+5epYvPSzaZ88rLvZJO6CsiUX+sS9XVuvX7EWw5KHAg5L7q/ej4xB1aB0PSL1F+MO4kQhK3
KuDR/v28sLcz9+Tli0XbBp8nADvSYxA0KzZZ9ful9S8bsIY1ZQo419UPl+9rriqQbVgRCt0CydhH
z6Ahb7BuI0U18wzg7VnE/TCvngauSOhvigD6F7L5gEzCy/VykRZu1fNS4NHXNfRYwa8CQbr+g4w1
qvWID8H266LvXnq5LaCkog4loFFxoiysVFPhW/tw/nkpfCKDXS5roM2JQXZ1Ff3JMUPt2ASBCor6
GEi5XKJy8kZ9NgsEmANAFvGPIt7Y2gIk2sFFLzAeryabvaxe0Sjm8KSaIvBR9ixa7x/+R8UGWTXP
xECCKLpeqjBlPC28eUV6wjHCfYAg/W5X4eLhDOY04YrQZyN93yf2OLkDT0wejVqYZworFa5GSk1g
6A31JlBFA1nAExZwdpTxJHRzXmKHU/JhtYawsbrIoh/8+inHUFXBFeW8jZvoQpy0XMgXg5I0TWcc
7OiX/rMHOrj7JysGIDRcwsiwX41SlVM36QBmnpOhPKzsmL3d3pCNeAITbjhtAigF7yLJZoepwuBr
1WLDuaE9IXHonYrM73+ba2NHAG/QslBbGHkia+3u16LNFE1d10cSaTa8ZwRMiwCJlzasCDQr5SJX
M9PfuhFyYPTfVlAlQNoiNg6Dk2omkkGvi/mU8Yc/+DwoyUT2HpeTXCOsDAPRZ4FnjDejsmJ/NR2F
RYvfd2nRWKAzAealRY+Ax51TH4kZuzvwad/lMTePf6KDiwhd9AfqclPKTLPWHzofBEbtC9FiZ3f7
81saIE2PdxKw29FXJzl1zXaGmU31BAhm+swnjLYjXKfIm/G78z7IKQhTBvcX6Ebl13HXoUEVAPFj
wvR67zF61PEPX1QJmQ2LAjqhgx0HiImg37vckWDpaWVngE8fYhcAWaauSi6pBEjhwpCb4JouLQgA
2d3sp0BZUxjV+6NOsirECUhwI/ABLbAcMExkyLoxgIi8zvaL89o4n8v+H2f+xpaTbo8hGdpwGYqo
6ctwXLrdknb78v62G0Qs6FYxkK0V3RDSZYAEVKUtfuPHWjuHvt9GrqOo7G6YHl60jkBeFP5NDlpM
b+z5OA5ebDZWaI3dvqrNjw6oEW5b+MaGIa2F3mfELZhLlBXR5zGwm7L1YuY4kcHaqOTD/W4MT2cL
jOQYekKaSQpd7NQH/3CQ+zFzm7BmVlTqisrdlhJIzMGNYcAJkFOSBIsGs64ZNBCz3GIsZLrf0yN0
//f7kiPztDp1gikPYnuJhnLXf71/D84/LxkT1b1pXgZ8fm4izqqI+qoq9+YCecC2FmzdAiTt8ty3
ZJibEtgwccdYxBj691SzoCoJ0l3VdUs9tyYkZNXr+gXP7NtLdB0c4Y4FnyPwkFA+wzNBUsBs+spP
M3y+yz8sNviLWxpMgEd0/6L+eOpAm2HYf6LTuVBp1dBjjLnjrghi3uYRMOaiSjUZsHXIzyVIqzYU
ZrcEDiSs5YHkEe0f6P1hK2owYswQ4Nnoo5XPBs/you9Rwo8XSw8dHY3DdycasC9wxoCMMxzc9/Kd
YtWIjsbUi+eo5p8H8un2zl/HqZefl26UxplXx5zw+QrYIzk/ZQ6wjB4K1bzvhv1iOA4j/wJdA9B+
0hGnxLLK2WZpDF5Vk7441c/baqi+LxlwvVboY0V2L16Bk94erPvfh3jRoMMYqR4kdq6680BNhpto
7dLY4x/zkOV3v98uPy8tT06QxagmfB4ILeMY+uvOuj8avVBAWqByckp7HSEBsxHjvrx/ZAAKIGxA
rgHGinmxSwcyIVOWV96Q4p7Twwe70BWX3IaZCmhAxCT4F6CKpCvIp5qeVrzT4P+qLqyIs2N1lfSD
FaI6pAgWN2Whh0DcpqhFyo91w6UlkMhmhLvBr3787lifJvO7pmqH2bJYXNr/X4qc0DDB9DD3DFJW
n+3cKUA5+g+2HPcRDh18Ox4Kkn/lmJug1jin8c5lY+QPKiDSbQ3+/b7kXZcmc/TMn1IgoGQhebLW
P7ggbAF1isEkNMShY+HSqDBOpBUTpiTiSvvpZz/p7rbP2Lgdzj8vk6nbvd2ncwHXbfCn0vlFnF+m
poimt5ZIUCeiExJY9ei9uNSgL4emt6YmjcusBi2X/oEA3fa2FsJBS/E6KpfAbEAHOZbKFT/hLK9h
ll5rVlkQxG2BqaDVIxFzjb1TB0fPJAegC94JC4qcqMDOQ+kJ9zOqpnJegDujQyYDOhmaHfVgnPWB
v29VSZspws5Nzf4VJNeGVsbLceIQpNGP5vya1f3OGsCsNgexlqoc/NahF0yA74gemCCTbM10tXqx
DRizNezd/XQq16fF+/v2Vm1Zg+CERBeccCvyc7dNyQjAOARxa5kjYwO+OHK8LWFjyTBYj3BEpEmv
xxXG1Mp1razd2PLf8vbUAqEty77lGg2dWiFqQxmIApmWgKTzgF9/aXf1WPikqyY3Hj/45idHRaS6
sR+onmKp0JbmXvOc9a2vkbzLPYCbGjvK/mJV/ejP4ARqFDfLuxlJB8gV7kUgmr7Pol0qYnqDVfrN
7MZ8qpewWvOnIqseR9fdZQX/xedZf8C6vpnOvJvdan97w7bUxFAncngARLmG/ydVuQBcPPPiiVeP
mX3KXoL6QFhwvx8CZxPSzyL8us4Po0fa7sYaYkbjSPbjqLCFzTU8/75kDM7MkWFJsVsdoIILfnT6
h1lP9OWxbpuQsCacxlOqQi7Z8N8XSonDcOb51t6t87SDUlrsBl/QRjZ/ub05G6fpQoAU1CAfxrXJ
ggA+LpFeoG0VyamsoSHaG/Hfn29L2zhQoOFB25zgIsMgrhTi5G6XZoaLA6XR2NV+tFSV79xSB9gR
NgoFFtAj5JRHVXG/xjylBqA0N2zSN4fMoePwg1FWh6JoD7fV2dqdc2mSSRR56g94VGoxMY0RVN4Y
LyfFE+BjFcu2JQcRIVpKgfYlaMkurYBVWaqXqaPFTbc+jE3/TDFoXpSq6vrW4qG7FON5uGMxoyOl
KtvAmlfSQR2TlmGKudEYaRAQZGMAROGQNuwA3d5IcSFgwHtc7oTS3Lkoe1sDfI3dItsWFcH3u3cG
iGiArMFANnqlbbGiZ+dmDEqP1jYLYlLunCCslr2xHG+L2NLhXIS0+V7Vmg5tKmR0XjMXyMoK29r4
PABrxAQ+6kTXOCj62mr2WPt+DOS/h65u9oxlivyguO+lWwHlOhS6EFoJ3jLpvbQi9ORThgdNYGtR
YL817mvtHqwA418/0v6lV45lbOl0LlD8/dmu0HrlgW1B4PCtJ2WEO0BhVxsHBUTHcE2oaQNgXz7+
BA/9Rh8qwCQAokQ7BUWoWYpkwpYOKBKCVhl1NvS5SUHUNOdzNVsWxvwfVw99H6fbVrVxBoGAhzgX
EQem0+UJP7z62EoGgyS8q6xoHPywzfipmf7WrEYMzK2fb8vbUkdk8cVwEYALZNfSGrznaBnKwO36
BJ5c8+EPPg8wBDHpA08pY6aiKEy5PXZgjfN+8yEPA8XP39pwfPd/3zcvLWpJGSNTCla6opmWyF2a
HU2nvT7YfXRbEZUg6azUFfAjWgZFUBgcyoiVUT8pRGyAFGN8SJAyo61WsFJJpmWurk+9HiAfNSeH
3mueWQHyIm7tmG8+l5VXhiiH7TCK1IYViheZESATu2CI/7aq75lQ2S+c/Q75UZITMlrrlJLE9rQ+
7q3Cqfcg6XsFHzqwikun2KPo0DzZHEG4PzjfSuIOTyvQa8OmW8y/dVBn3v5FW47q/AdJ919bkLXw
aiwMLq+D3mbhUH4GdjIhiSnArtDqP6+Kh5lM3C2egOhkRcncENy2V5hxNaLJynNxMALsPNAvfqC9
KPSM9hPHsH9oN1N/9Oa6iQy/JYexCJrQrKkXreM4hW3H+E7vm3ZHyUh3eNDauzyn5RMKS90hsFVD
Wtc7BgRngOgBQ0V0p2AK7fIYdGlALK1b0jgdmg59EYbxmmbeb7vWqmO/dMGBdmUXpgapd7rX/TNp
1XcMrJHT6i1ODMJ2/nZ7w8Tdd2VBeK6LPmPQ3ci59iHPMXUPpN8EBHOvTjl/LFcaE6fYBUGjyGRt
HswzUcLBnd0pxkTcQhvyLGk9C+HXzwwdemmhOJpbXlIUDdAjgPYcNDFeCvGWVSdzv6ZxX5mRU57q
SnVzqSRI0cT/I+3KehvHme0vIqB9eZXkJc5iJ510d+ZF6FUitZDal19/jxq4MzYtmEh/mMG8ZKAy
ySJZrDp1DolHO4ZWQ3zsu1M/bZj3+faKqL6/3Dtn09TWGUtzB9/XfhUssnvFtaX6vPSMmDQH5Kc1
Pl/GyN+HllA87tYc6nwBJAd3GqZphafHx8G5b/Jp11pxmLHn3FLRbKzdv2jpR3YXIFYUPZaBns1T
GTNRGF4cH+34kfh3g84ir9ODKgM7sYoOY9UWPAqNLsj7Aml6aYuao4aEuEUwqPTRT9E4JJ5FO4GT
Xt8YrqIAuTqDCynhghsF1bI0g6LKNR9nNzmC4GkDdfWNsOIvKSc/h6Ta3fa1VVN43oH6GPTEVxlB
2lddSS0NifKGhmbyYDTTxkgecqrCa6kMLX8/W6zBBgmmOcOQkR8otEXy9o7bLcjLFZfB2hnjAwIL
MD0QmFfPVgGxJsvvkWWeSXonCvaYTPa+mRLFEq0guQGEPbMjOcTQ4c0U+91SgfFf04x+GyjaqzrD
35jF/EioEXK32fLG3LaatmvN4uvthVtzSKwbFMJw46FWLd2ziU3yEqUPPAiyPijFEBABFT3yliNX
WH66betP6lm+I86NSYPlzgi5uMmJj0npdNvcshLEFu5PwbzuYMY93VWidUKzolpITB19bCXIoPZ+
vRxf8KjA6FseDMDcbNzJ4D9p6n4henHvxQ5ChLl5iB2jCPwpNx5sHRV3KFiwbZsTO+g18FZydByF
BIFLYM+tHxUIaECHXyYvTpbFd6Kp/ftigiamX4C7CZIcflhmTbyvtbhDFGbFT2nJQGUy6f69nxTf
RDbW9zPQVhF4H9huGC0PgqHZcFeVFn+anL7ZxGVrhFB/jx/rLP89dnTb0a4rAnso6lBjTv9E2kaE
dTZBE9NAkWwqm/bO6FA1AdbcmsagyO/Z7Pdh6k9myGOUMROHJRtuJcU+6+nXibRpBAV1/GBn/o7Y
rQ4KOpFjDF7F7TxbftA3Q7qz5gK9vOY4/LapN0S3l/XqIgBGQ8MBiqoSwv0rBlRhpHbiF0UGifHA
tJ9L6/Tx76PvDMoBeNXjOpZuYhBHpeWc+dnJglTXcc4UIIGrEwU/f8ldOy4aARGWyadkk1b+mBhg
IrK/WTwctr6xdeLX22O43ueLlaUZBM1maDWTSdXzbIiNaoKVJf1RfxpZ5LD7PEHIGBGiB0M7BxPE
d0FRfNvw2uKACAzPMLxgF9Dj5XkJ4KsO3acZdrE9Xof67uOfB/IMQLrlHXMFn43zEuJO9ZCfGJ6v
bEvp9w9/H6cjOkuw8Pitcn5qSux29kwKBs/uxXqvKkU6ZGV2Lj4vzU6WTeXAfHwe3OPMohHkxaLb
A7i6R1ALPRuAfL5CgqvVhxxpLye2Dk2tfRoHMJHbNVeEq6t2oAUAIDZSeZ6M0TPQVdGUFjREtKaO
Gu9X2z9QVeVVZWO5S87u3oL1bjnnHITNI7SKewh7URFmveLmXV0TQPQwEDDeazI5oKgdOug6o6eq
mnETvWpcEbhebXj4qo9zBLRXyLJdkV9V0D5hjHiIu/vAmp+3YW/88+FFX+Cf4GzEy+Ead2TGuEa6
FsewR05D/w+Y9YpOcZeuzNKFieXvZ2tBPICAGn0mxzwP+RwIlZiy6vvSoWtNKK5TG98Hc+49//iJ
jjB7qX8Dend95LYMqmOmH5OjRtMumHP3kXi1YoJktW8sLSqG6IR0UNFF3k5uTZvjxkCdGueSNULx
pnLTcouqbHzwOgtlymRA5d0b8gAAAhHygk3bUjPqXaYxFtq6oD800eqRSQuI4844KAJS+apms6vg
S/qJ0hPK7CGyWzd5cur96gd0vtpN1U3PLtEf56oOadkpHs6ri3o2JdJV52hjPOsZTU4uTTeWl4Z0
+HHb81dHtHBuoO6IFin5mjMEI45ICUpXzpfJ18K2uLfRezKLFzCm3Ta1OhgXEQFSG4uMjDSYZLBo
MYPh5RSz6S0vrE/Q1treNrFy4GkA6/+/CbmyzQAWsDsHmVk7ffDLz8QJc/o3E3ZmQrqBaFzVbOAa
XMAD1Xbzs0u7yAV9KP1KIZT+F8PB9YAyPZ67V8l/F7J7sdY2CbSIIblYHozpdxv/vm1j1QHObEjn
kkBbom3yLsEdQaJigv7F8J3XImj6+9FUtZmtrs/SVo/MKQ4SObgx0IOHmAFbHCKGUWL8MxTGttLi
v5g2iOGAe2fhr0QwcnnUQr3MA88X3uyeTnbJeGeD88t0d7fnbW0o50bMSyNzQlNrOReBtU1CcMx+
b+j4TRtTRbymMiMtD6H9LLRqKSt6b1N24vNT8RdRwrIboeiwaHxckUn3yM4ZYkQ9thc9CyfS7fWx
Z1AyV63+2gEAtVYNZcWld05GIVkm4IWuBfCcsxvtz6WuuMSvwoRFJ8BBbh493DqIMhdPP7thxUDA
vNXhKOsn/8n09X1CzQOd0kgbrPAvFh8gdNzorg+Ii7T4OEyhVhk7uA/1dyf9Gbv79MNc0sto0DuM
hxqqDFcdsSlwQG1q1LgNs11MI8vYJGLzF6NAMU9H2y1ah2WSmKrSrRGSmOTYCJbeTZDg2jn9GO/K
plIlZ5eL8SKRgJga7KW4rxFkIQsvTVjuQUqu5WAi0bvpU+YXdtDx5Otc0k84sX/VMxJro6er2P9W
raJyhh6OpTFBzqeV6MeHwFyrH0WXbhJtx8oxsKvPLN5U8/0MquHb87lylEKHa5EnB2kMvENyQNuL
E9JzXzvG/HdSgjmGxsGAtnfTva9AZnnb2HJbXs0omHeWjo5lS0m3aaxNUH5jJcSyyiG+d02k8Sba
59tah3iqRRgYo117YxUODSzmquTaVo4lQHiWhCjm9RoWBVLgesgSph97vQ0142tdv8QpUQzxGs6z
vMTA1/ynRnFN1ZYwkfq00fWjZzynsxF0w8HgWpD0W+ZGSbxBEO1n32/P6x+vlyYWWE+kLpbaMTIA
y9DPjpE2RlItzyv7aPGs2kBkEVTuJkk3tGq1faE1ZtQV+ls2F3UfuPXc7Pq2LcN5bptfXu2NkUO5
/uSLtA584XZBpjntzqjT+r03m/ZTWddzYFZT9jhU6JDFLWW8GNVcbvUEkbU2FXDUaqTP9eS8j1NV
7Ed3NEJN6/ot0mFF6ILUKY94TvnGqbV0S+Zs3DQV+sMDsCMl4Yij5BjPxPnU1S4oCHWhAnquHLMX
87P8/Wx+ktbU0sZq7SPkh6NG36Y8dEB2iOzb7YVYcTE8JhfSQeSS8LKUdlPeWT4fa9072t6e6/cc
r4F0e9vEylAuTEjhvEBIXOQcJpDQMQEMGg/pdEd+/oURbBKA0oF3wPRfzhebRQYd7947etknS9+z
KuQZXCNVbJaV8wAY2P/MSIFCW6Vzp+Uwk9tFhGypbv5Kh2isjkJMQVG9g4Pw9riuS+EoaJ5blDZK
bhDCG956xzj3w7n1QpcB8BvTTevzIC7ujWlrIkdt6N/HYtM5Hw+MQHmBfzw8FgEik9xjrNxEGCT3
jhW178fKuY9p8zp4KnD22hlkQSkSLNKAX1y3taX1ZGUuQQtgVvHQH0EW2QQkxT1CeOCk34zsUFp2
oNTDXPP+c7PGpdcUkMuts6H2ji5/7esdS0Nf1disMiE5Jp0pod1coWEv4T/MKfvej3QzFqpHzNom
Ox+J5JhQJ+WunmACzfELz/fVkizXdoO5ue2Oa6NBcxIelkBJgXlFug9dit4xMRnuESw8gTBeevqa
eypiwbWxmMD9aOAggAy2vJc1HONuOgKJafXmppz80JyNUBTfGqoYjbVqCYxHIJNFMAnCu8v1t7nZ
lUxL0G4FycrtyDw3FPPcv5mFj3ZYh9ZfXYuSbaxrU9COdNjaUPvas7LydxC5TJMAAwD7DSHmYaBl
dVcmQoSd6bKNsNPswOq8PDgUMI2BWEY4g1/73Xb4GDqV0AIggYeoGxtnyyrPho6BNpRJwG1Wv7T9
7PxiOa/uRzv3tngiZttGWMhQuKDqbLrYe0gpmSLbo/WWcXd80mdG7yaf4W5qOvrUTmgHQJcUD0Tj
kEdWdx+mCFsyuEBLLYuE1mG5RydxUyvJYxMNovaMKOF31lZbC/JuKNzcdrmVNYIXAAi2xLYLjOJy
jYzaxSJB8vdk6t/L/MDpj7qP3FYFa1p5Nv2J8vQlSocGq7RPta5OCmuGxNdgTFHsp2iuVcGJVkcC
teml6xLkHXKVe9bzWnOyCUpSKK8Fjib2HivfTJfsiVA1qa5sVAznP1vScIypolldwFbeG37gV0kc
ionEkWHHs2IXrcT/f2jD/n8TSQtkzTWZCcF2rYY3cK9bzUPtmEHXHMT8PBTbD3vDgmdepAbAnooS
7KU38GwcHER4zrFn0Iwp9gX/BlcPBv3ltp0Vd0DvGdAB8AXUueUcCiB8NWON5Rxnm4ep/g8qeYpQ
Ys3C0lOz4BvBIyB7Q2F3jE1d4h3TsO7SwFc+lFZcAAlHsMUB4vBH/eZyqoq4AzaEp7i7gdLKIpbt
Ne8vVuPcxOLxZ1Gq6UNC2lpMNPpzBi1MLYzZQ/L140sB2Tg0YoLb7TqhYedssmamod3AfiHxiSnc
d20d0Mq9IF3w71UEPBgUl13fwH3BEutkYL6YFCu93CLSW+cCkybdMn3dugwIm/gInapQ9P1PHKh3
vPECM8WDohatYlVU9qQN2faFBglRgDRI3j2ZtbUrk26fGCjGx/6Bt62iMrXmZy4CN1yfiArg0ZdO
wDTW2GAOBFAITffkV9+B3EOBB1GZWNbwzM9S0vRuoS1waf/R1F/y9oV7ClzVmhssYI8lb46zWc5r
WYwC41zR+EjH6h9GUI30XLq/7clrxRcLuizgiwWgEsxKUlobpFrNXDo+amzerEPqCgpfe5QKnRRU
XWxPan5ocrgGZbtYB+nG5N85pN10bvwlz63d7R+zOmDUJP7kb6/V7YbS1HqT5wBFpDo4tlj+pWlU
fXZr67bQ4kL7CycQrtbLdSNtXSVWacAT7YUMVVTbqrPGYCa6IkhYNYTeS+SKAdbBW/bSUNqOwqMg
rTq2bvHY6eZWz/InZ1Y9ZQ1jOdHkvQzBpn8NyStoaXryB//o9ya9rwRztoZH810+xF+Q3523GhAl
jNTm42iSajtPZnzXdr3YzLHtbMu0qTeeXTXRrPdV0IkMT2LL/mECNLPLpyo5lLPbRW0MwA4x4mKD
rjkoKRQj37mJ5w0BuKBhSzj+uz1wF3JqfhGlDQfiBgH1Lnc1uhFTVwd1m9dRZYDePa90SHvmQPGU
ft/f53Skd37rjzyoPWAu3Bi6KUB11mFPJ3tbCl4e2sT0txadp+1YjTn4UuwyICO6yBvwq+wyjgMy
Yc2w11LmBqgoz2/e5CJy7YdsN9bU3jNdj0NHA3xnaFrtxXKR8Z5RSgT3YOAKbXrS4gTyIPb8VuD/
emp6v9zM7jzvmsJ6d538+5xZ7tYYiQPhYPZgacUuxyN3QyqzONLSq3bDMOahWQ1lMAoTMkdzgsL+
xAj4qfIpzEEvFnhdMr1ATDENRJ7UYS1YHDnujD8grb2BkHcXQfqWv9llWkedzrWoc3i+Q+ecFUJc
fgzRWdU+oana2UFs0Nl0npbswUw8RrRGI43Ti1c/8wY9mOH4GyRRCiMc2s4JUbwCgqoRyPAnNHl0
M0Gjio5zMKJbK8jN+Vc1uTMufV3bDNyo0KFVt0GZ4f0ALGb31Jdc21jjlEeTmeYbo7D6+2agOlp9
ux4/Mv6nqx3jLWa9fvBrd/DDKSP9t7ZMdDsqiYk+H6g9+W1WBjqC9y20mX4XfT8GoGIuficd+WYM
dfk453i/tH5JX7qJMFC1D0MIuKcbcqvVQvR8ZF89f5vqhyH+NJaef0pJ4exmu43xWyf3XpR2FyVJ
he4VCCW1Ee9m+yErafFYpNoc9p3wg6kRbWSUhXhLDbc6zV4OZ4QrlXfgp6eBNowachgUrxQdfSou
qQ0AtnpX32pUA76/zt6tvP3t1nXx5HWdGaIoYfy2qsTbWkWS7MCiMTz4zPSiDqoG29HiIsrbcgrA
+toc8wptFsRIxLasmv5AyzyDyt/clBun6Ujk4ia+b+zBOaBghoGOBY1yLf811HG364eUPhNGaQjN
7+TNcAa9DXzWo3abJL125/Js2hWirgIz0dODzoi/N7TWDt05TSGypHs73uhjxPWh31SitoDRbeJw
Lof0jpqN2PXz774zwhR+26DEFpkgDlKEHSsHPJj70PmFRqMlNS+die7sxrUxN+xUWxtARqzN7ftj
5ci9+Lx0EmoduPW1uGZ4MMVA8rMn5ml3hqkp7uWVA/fCjHSFxGnftEPSslMzB178j6DbVGzjWBFj
qqxIMQydsFp+XLHTTA62uCPWK282jvbxW+piLFIYo1upK1ofK0JBmysqAA2sh8ZXRH9rGUNYWYBh
EK5F9k5ad94AT6pZOjtNQs+xA6C7YFBk0MBZND12HClYbJgMbAGFVYSsK7TIGn0WFUmmQl+te+B/
v0RyEahqkoSn+CVuHJnThmiKoaq+L/lGm6YALLkaOxnTxolAT3bbw1fiaHQEAoij4RmIJLm0XMOQ
EYMNWK6xeS6yR6N7ibOTSe8goaNwjNWBnFla9tpZfAvCGb2Zq56dLPIL4ID5w4Q5Cxb17PuL+599
vy6Ig35WbCK/BqFKbFlZmOHAvD1dK7lxGEG5atHkxaNTWu2pJyA86LHaRY7rawxT8n3u4s3SNNAk
fdAVPxtVa+jKCi0ISHuRddWumVa1oXcHh/P4yB2+CJh3VdCU6Rb/828etw9OrRJsXSZKDv+WZoiF
phJbS04Yjkln1glUh47V6O/NCo1ofGz2vI4R+BiqfNGKVyyMdUtPBGKSKwkXPpkeB71SfEyTCBeP
UDUMrX4fFVRgiI2FdVpK5nY1M0pG0UpSWJA1r/XnZipVWY6VW2IhSsOzEMUlFNklz3ZLyKL4DXWO
Wb7TQBjMNmT4eI3iwoTk3OixyIg9wUTHt15pBAYEhssPt/Ug2eni5YYXAXhD8AK43EE54mTdTCl2
EKhdDzVTvKFXlgILvPSjLN3HcOXLz/cG3npTZmPveKETOR/uqcKvBzoGzbronQciWTooiabPovBm
XDxFEwwuiqbT6+3NvzYAPLzQEwZwCMYgzU+hk9RJJ6RPmySsU7BOKQ4X1fclPxp10TY4eOjJ/cKs
7UgUPrRykAAfjDQ2HBWk1nL2VyQ1KDsoMLzC9g/U/wwuEDaPYeui+tz++IupOrMlTRXiebv054ae
xu1kfdK0l9ufXx0Kiie4/JH6u8L/jB7xPGfi7NTn7jNaQPBfi/ItsltRqTryVbYkt6Wl6YgBT7ST
iZ78cEzY17nXANhrnTw0stIOIMDz5fbwVg4UFyVRBDZLPuEKFES0KTHbibFTWoLYNX6YKD/Q+P22
kTVvW3pIobWDYwtOcbkdY9ectB5B0cnyn+wiyFVtVMu8SNcICNrRHIKrC4hoOQ9k+NRkyEMxqCy5
wYg3ZKv90ONhE/sfR2tdGJI2vtdTz8sFNr6p//S8ryWxgrh+tVVKSyt+cGFGCp8ho6GXtEQgRud/
OJp4ROMGKD4EdvLcGN9ur82KA1zYkrYP8SAalekGO3XiZMa7XpzosPsLE0CC/ulGXJrdLpffStPW
MgSWP6NfW2vDEF1qCjde9QCgtPylggaQphQs2VPhlHgNYJdm+QReu4KlrxBoTl+qhkJp3hSaIoW6
9iwAte5CG4vgxQFx8eWgSM6S1k57MI0g/PcRJYGE4pfXkINR8shO099Go21GlEKC2PU3faz9yqxY
8SNW1u7iN0jnRQkdWjD9oirV670T1qW3AYfyM17wf/H2vTC0OOxZwDs3M/NirqG/xHMe8hbR09x4
ZHPbTVZOCfTEo4MIBRbkUeXe7rLJi3ZurfQEjUuIoqhUf1SflxzddaYxSWIH5UIv0nGlfv+LX49I
BnBU+CEUIS+nSPe7WjMS8DgUEHZDZx19GBKfKB42K26+EG39a0QaQwd9HX0YuvSkVSfT/JY65s4w
ilA3Pt0ezKpj4RWw1IiWpJZkh6dTYTeLHd+9m9odUivI1qgwFmsLAlQlVhp4PKSAJSMu9aAyW2Vo
9DF/o3SfaIqWu7VBIEGy8KkgYrZkRPUA+c8mZx4WvNzwPPL5BrKpt+dpdQhnJqRFT8tiztscJvxq
kySRG93+/PoIEMkuPXXABEjbDpk4QyQTomThgDcV0hFTuym4IlezPEuky9MH+ORfI9LpzLUcInsO
IgA8y+3mpNEDIQ9E7LP8W1d9b3sFAks1puXnnB0lbVY1CUtgjmuvcUrBfLGzVTzs68vy75DkeKPk
Y5FpKDhDyvYuc3dEsSyKGZOxGgWZS4/3WJbR1qOJjPuJjvtK6zZe3j02VvFSD9YW6XLF5l8W4sZC
ydUfUQHr3IwZzJJ/ErMLWHzyjRMrh93YVAEQvP+T8xmSb/vD1DlagUlMJrLjZE7BTWLEaGDsFI81
hUcYy2qeecTQxSPuTxhy+M84fXbAzF+O+9uDWTs4z5xcRvG7iaHXtZ4ieZtsKN1X4tGvgkpVv1/1
O+Dol9o3NMhlLWCWUOq4I94KBAoJccai9i962hbJkn8tSDe+Tkxk/wGyOrlcBMM72jiC2xOlGoJ0
5DhTnXkegZO12bHc9yrG7NW1XkgpIU6Ae0XWJandErlnhwAWZFkBHZ+r6UsZK/rPlp94tU/ObCy/
4cyfkrwo2tED177u87Dsf832a9NttRmN0L9vT5bKkrQaptskg80TxOnDpp3rQIAEwND7kKFM06Tz
9ra19aX5b+6kpfFZ65hJg7kj7t6BpgtVnC/Lr701b9JFAHSvnevEw0Naf2Dxd4995qAy77Mft4ex
agbaEchpLlSujnSuVF3nVe48Istc+Kch5fecGkFF5pBlluJts7o+oH9f2s/B2SfnaXhfTHnb+fRU
D8WM+r/RPvQtiuVW1on7vk5QMkNrl2IaV5fpj9QTqufXacCMtxbTUD4/eekMpcKJDIFVql68q0bw
lgZYEM3F0JW99PExRz88Elz0ZFXfGTT6yl4Rzq5u1DMDkjOg7Zg7rDboiSbufmELzHznk50mm9vO
sD4OtHGBrHF5vEnOQPO8Bt0Jjhs2bDUUOFU0p6rvL38/OwtqOlt8inG3ZJ+hfeaqeGJWPw/1ApCq
LRpxco6+Sd2WgiQataHsi9XuEJ79xfScfV/KN4woOmYtwbM2m8Okf8Y4/rfvS9NvjI1wvLRiJ2+I
/GKjenKtbnVwNS+cR0C8y3I4s927HIw9yPLOPw17CscS+CznSzlrinla9VYE+nhMWJCJ05YfcrbM
fmMmAgE0rkXdCQDvQKe6HtqDioNkbTxAiKAXDAA0ZOCl2FV04xBnxYCsLITXkWMqwBEz21HXGIpb
WF8bkAn+Jg2pX7RgyBK1JhPCSMbl5Er7XRqXr6RBr1RPWAGyNWAfOFQ/srSPynQ35HPU+VNQFe5j
Fo87EMztXBUR3JqjWxAVBjQZOWmcC5cTnCTIS5YeKmrTsH9vB0V0pvq65OZmWdV9H+NKaL+aU2Sq
WrLWJvP8x0tebk1E1Ek2IWuXbssmmkrwlL/f3khrnrHQ+aEogxQn6B4u52f2pmIYKsQcfmYF4tW9
74pwrFXIx+XQlW/ohZscSvLAcF9xSmRcG9vWxX6Kkyzo7KcWLZzZfuAvwvdBcKAqNq0uy5k56Q6o
nXqcwO7GTjp9wwNUb19uT9raOwqZZ2ApoD4KfZZl3c53beo4GY295DRr5tHshilK42kKGnM4iNaK
fGQkk7h773qVv63FBWAQw8GETYwch2R4IBphvg5qP9yu22IYI5Mb29Fw94bRfqoHf3N7nCpz0uk0
G8XoiRLmUkCrxTBuM4dEqPpA+nY6AmcX3Ta35ovgHQFSGSTIKL8sy3o2rVkvQFU6UzCvGuy9MjPg
RzPUK0hgdyqFrrWdhTIVJA18ID2v5AwoqQe77RuwpDpRX+1AUAUk0O3RKEzInKGa8C2ndRd+1PJd
55+b5Mfo/7xtYpkQeVstfEkLGz+gpPJh22Z2YfsJqlVTdZ81X1OVCtHaEFAQRgpnYWlB38Xlgow0
LRLPptmprPA+sMZ7S38RngocujYKFFnA0gpboLSRDlF4GbJEXpZB1fx7mXwdP0xLvYSaZ9+XTtFS
EAZ/BQEXFBMBHspqRTJ7zW3Pv7+M78xtc7BVx6aN7zf+J2ALtfS3pv1wMsXjUDVLy1qdWUF3pgeR
vjI7Dc1xerBbxSDWTujzQUhbPekyVqB4h0G0DwOUIyr2K4cwQtLdozVFENVrXTVnkmeRSfSu0cLc
2IUQE+Hxiz3tlGkNlRXpHoDs2aTH7eJZVhOw5j21vGAGhDb7/PF9eD550iXquF1a0waj8cTvGoI4
g4q8/Vqf8dKH5cOk1BbsIM+zU+b6+7a/z/x7Et+R+I3Tn0wbw758aesfpn/X6VtTJ4detYkUU/mH
wO3M/XSXzm3O8ANiEU5jlKT7ZEYX9d1fTKS3yKujIArAs1RvTXPXIIPBga6ydxbgKIrPr91n4N/8
9/NSMFg0fl0ZgGye0C3E7G32q842sb6j6ftHhwG0HXhxgUdaWKjk7sh08vOin1HWxZs6sJDh7BVh
9vVqoBUXhWEIxIGBE6/Qy8MA583opl6bn9CHGQz0K6iRau0w5iqVyesLADr3IAODIaDGrqJDPjHU
6VzQ4wnx3k8vtXkwbMXBs2YCivfgqUCqA7lH6fS0gIQctLqnp5K06AyAmKUiHXx9cOKJfmZAOjgH
aypNXsIAL9oAeIRW2WO3YgEJE7AXAPNig+ZPWg2me307p0Vxup/EWz283namlQkChAMVE0BS8EqU
eUOQmx38ihCsdd4ELSlBWZkHfqmqlF5fAHAosNI4SMuAwkMu2ThJ5cyZneYoRD8X8QZg7OecPo8I
1IvmYLUffr9fWpNOZlI6tV17sJbt7Seq6s5fWRATQhELNgRAcDRxXm6P0fCLsUqoOBHmBeOL1w6K
/acyIP18dDgAb9jCgMciEAqO3eb2mq/s74sBSBdKSUZXmwW+X4qvo30YirAdD8z+9HEr0B9CHyXQ
g2jdlHYGZWNb+ZxVJ8QtYt+bd3Wyz8T+tpG1qcKzG4ch/oMAT1oLUeux7lNXnOwflf/ZMt5uf35l
d+Dn//d5aSW6gWp81B1xEnkf8iYsusiL5/AvjDiIsiGiAVibfPu6LpmpsJg4ud2hTv2gQ58mnRQB
3upIwNpjADuLB96fHvWzG5a7lJKUG/zk1tO4z2jev1uUdW/WUPnR7fGsrQmImwwoY2uAlcrNs4Wo
bJvRTJx4dn8yyIfLYoCXnH19ce6zgRTOnDt2hq+39qGmIjA1EdTDh9sBYASEntDdBX4KzOSXRjId
2nqFwJLwZAQS826aThwdLCpVyJWZQoEfc4TTFxgwWS3QJlPsuuBUOFnasyhP2ccX4uLzUkBCcPGS
JsfnY+wPcVIdUysuBQQBcotoaDQWNffLSQJljetWo8lPPUE3TgW4uo1qYuTPequIrFYt2SDSRcZ0
MSVdgbbGCttkMz/B54IMtOZ6T8MBpB23HXdZ1csH74Kz+c/MslxnrhUjCu1jE2Yy8bmqRyAN/cCw
j7F2T8jJJG04TD9uW1wdmL9UK/DAttB2fGmxasqyTWYLSz8WAYRHJn4kheIcXnWyMxvS5EFfTOPF
YoPWP8HeHrXer9uDWLlOlmwYAD4QIARqWfIDjzhllkPJ6mSIh3l+IWW3ox3fa0OjWJ+1kZwbkra+
WzCPAKsJGrWQZuhlG1WB78pyQNtmocJy0AmOGOJyOXo3F+gyXahjjXfN3bbmnaXCQ61Mlo0tj9Ad
Zd5rZgEwk494mvbQ/PI/WQys6s731q2CedjcXpSVubqwI80V+jH9omtgx3KGgOfvlYpw7vq1g4h6
ES9DF/NCaSldjWVCJ0ChIAnjGxV2iheKxAiaRg8B9AvM+uP8HJfmpBMZ1cM4KwVYa7PsS20/+vGm
SXelFd2etRWGoOWdgJrVgiYAXYLkAS1vLK0yUjBo6mDir9FeWmx1CFG04m10v7rgDM/K11iMH/ds
mEUwuTBkAT0p7dEMyB+kd0VyQmNn8T6y//Hzi7OcHWyz0RV+5WfgOc2akBpLr6rihF5WWzo6LwYg
nQGNrWW+X4PhEP1seeTwHaFftBStx5s4vL1Eq3vURhcD+g1RU5BBzYhiMpZTcHXmhfaiEz+9Ax9h
c6eXf1EkhS+cWZIOZ9Pl6CFd5EK8GuRXYS4UkczqFsVBY4NtAtQZ8pvIBEliZw8gUK1/aOOOCoUv
r00UnoxIQENd8Jp0chpqnloZqLzHpH9vW77JTP8enq8ILNdGcW5GOgfaYrDauV8Yw4nx3lPr09T9
ze4ASknDLYngFVR+l+4bu3ZTd2VLTwm/n+r9uLvtUWsnGWTYPRDTgWwIc3X5+aYzGeemnZ5Kd2Fb
NKKa+RHjB57SO91U3Marq/KfMZlT39K48EvuAqo6Z5s0sb9AiCPoB+vX7TGtrQpS6lAe1hEsu/Lp
DPIAnecuzPTt4RfTFLt9/euYL6BugVmSK1ReIky0HQOSPDlR0z+Sj/P2L9Sy/31furyMsS3x7gKu
2mpffLfegTQjBKOA4lRcW4pzK9LbEdJ/XmVpGIXNX7ck/eK4CgNrjgVuWsivou4EBL7kWFSjfd9w
bA3XQCt2DTbuuHhptfGO+WSTEqZKsqwtC7hlbGRykFZDpHTpyEPpC9ONsU8QrgVPHZ6St51qbTzQ
4sKXwSgEfWZpPFqh5RZF58BpbA9O/+iBoR2NHn5Ef962s7YwOBSXQHy5VGQUj93NudUZFex4BQuc
Lt0bRDx6torIdnW+oPUMqeQlRyFrTxEQ49RjhfkSD1nvBbRzFBO2bgAKcaAIwNElk8hyH0groY9g
L6vTjQcJcKYiL14LJ5GgWLi+lkeEDBSaqcfcyRtxdtUkYkMcdNZzN6QR+AEUY1m3hFgPSi0IjmVM
T9LoXuO1E+I9aNm4RdAHGcgURkdxvavMGJc+PFt5lnguzCQD6g7APlXAd/Om2Xnj59tetnirHLJA
8hM12oWR7QqFIyDvZ4xzuwSwQWvu7WFr6Q9oMnM6vPjDuFbc9isiNAgmzuxJtxiPQQINsojkNCFQ
LgFUMestGlb/j7Qva5ITB7b+RUSwCngFauvqpXqx2+0XwiubQCxCLL/+OzjuHVep9RXhvjMxngdH
VKItlco8eU4VZFsKHrMoA9aPfSDDcGFUPrKkSfMUeMyTRcOaRtqa0rnqqLqgs18IcQgyvJLLMUDM
ZRkMOgC+f5eJKaqaY+qtiUyvGVn2zFn4KvSJ5BT0DKe5eRFuCymmgzutPf5VZxVpRECU0V7uIRK4
NGL55jgULh6XjLxx8TTZ++vbTTkI30XTJ3IMUN6QNnbvWybzIRh16q3soR+nQ18NJwF1kutmFA1Y
SGFAwXjhZcfzjEiTpU1m40GUEnZqrYPWc3yTNPHW0orT7IzhNC3VPDtkog8gtBH28RAR+u9kZ5ff
IN2sxMycnDlNetL8racfJ7FW4FXdROeDlM5SajuZ31oYpBiOOXvT7GrrziSCfkhg6yuOT7UxPEPH
YwP7GyGi9CTsx9qth9hFmM73c3FwD9cXTLUvQNMIkUvQyryHtC23rYfcVnKqjPJxGMmdZg6PHTom
rptRjgIvAfBj6chyyX15zYyw3ADoENIQU7ctcs39bbZOtvbSVDlVMJgtotNkAVxIKw+5kRG8Boil
WxshGzN2VX3waRokIB9LnSFy2HPvrMVZqjvj3Ki0GzRultzkRnryFlarKgX8761J4zDV1/aCarGQ
6VoGCDcBgPGlk+jKuALVCIA9g8fuUg0lM59lYeb3P/59tc7s+FKlGn32c28JNJpBaCVKRiNK11gZ
lNfRotWOVLoBKrP3K6WNsdnN6WnUybGe6+e49B6qXgt0kZzQvP8CwVpgRcmpKPpIy5vN9REqZxKZ
bwQvOFQA7V3OpO6JKdaLeFmz9B61xxP0j3exZ33kggKNprugEFFgkd0hGpNHYGAHSBnXE8pcv0f+
y63XEpOKwWBXg48AmC+UzOW7g+WJsM2WorXChLioox3mbthB7H3FVSj2OcwQaFUj3AOfp3S4EpBT
lZaJOctGF8XsEcQ+JEy0x6T/+c+LA6ITsPdAuQ5a5TLCQNTpkDEOPTOzzQ+JsHbccEKzIytVFoVP
QtANDAC4QaC14Eh7oDRs0C2A7uKkefsk3a2V5pWr8vfnZbY+Mx1zbk54ftUaCOEmDqrFH8I0Vq6H
NSvS9VAB35pkBVTsOqdDZOIHGhJgU7UWA6kyk+DOB4Mo9CgAlZBbubUWVGcjsq6nvH/1NbptRBxS
u45yZw4EaA+N4tkwm8DOHq/vBcVVe2FXilsS5g+Ow7FIDrrpUpaCGu5TzA7VDKa5dO36UO0IC4MD
KQJ2+rsX5iTGWWvEoD2g3POVllXYZcOnfx8PAK5os8Kf6KaWDlHPyWASG9pqBv/S9u1GB+DN/w5c
eaTRlU5bxXl10ZO2vJiRh3Pl89q4LQM2vEmgz4go34MYV7yZe7TZzR8oIS9OlAD0iSZ/NNldelM7
sZGLZ0hllFO3KWZj3wNM4zfO5vrc/clDS2+mCzvSTVsR3tcssYA6nbS7WHNCKK9vR73bZc0TuF92
lkFDO+5DgS4vlJ32nVeHI1trA1j8wrWvkPwGz6FzBZ4+3I7cCmzOwrJAxXw8FvOrHw9BoYMKan66
PvRlZFdsytixvDNKQK4Q2LikQ6bgPvHycOz5Xd+aO4cNJ8JXEoWKo+AiygAXEJzje5m+ocobXtXo
ocYOi4q6i7q1B/CKBXlIfZNbwuI+gpnsDiDmgPBfH5gzwBoAUwM9K14+l7tyKqx6QJYnORkVaBKj
CXIoRuQXL82wGz4A9EIx4K+tZbBnb8R68KEdaEHKLZ42iXV06bM9rmS6FZ4QJpBOhfARggm5NjSa
KD2kvoNn6HA08i0t7sCtbj+4a0Uo5bqc2ZGmTeuNxI6XMqflP841JAm+X1+WtXFIUwVZcAa6M/x+
m21cc9+SEIy84pf/72xHS88H/lugZShqSTdjo7UahKFKvGyIm+y9Kf5cj/anTNg8GCZuH3LQ9q1c
xqqh4YkDlUVckVgsyeSgV17tjghgfadK7r3JT6IUPmvho23CXMz+1h8K9vv6fCoiABf3iQ8hXtA6
vYuW2s42Oyi2wCgE5Or2O0qL3+Nk5S5RGkECCal8xOz443J/dwbUWcDWmpz07jv3tSAfP4EIaWX6
VDsPbEFLXxqSX7i2Lo041chJN+F5E+ddMDp1sPZ+Uq4PHrQLaxTCZDmIqTy30wAwTE8scMdj5h/t
BpWW13+PK5FlAdgQfNMAi8hvC5ehLYPlFd4W+lve3qTNvzccIRnw14DMeQpnYw+zXiL9QH5m7iYp
Q6sA2U1g0nB0ouu7S7kmcJ4otGNEIO24XJO+oJ3f8wQvau1G23jeyptCta/QFA7/jvrX++IXh/5E
XzWe9tAQ0ONMNfphQBh02w/xWtuUKho6syRXviAkbvGEoYK/tOzN3aMoeQgp2oA6/47+dNHdDB46
VL6gqCaHB5MeEzHhKvASqDOBaN87prNRrcTFqoDgzIp8e5YO9ftyydu4Hn0zLXHPemdv2s5zUnh7
xJ6hX/y8vhNUS0VQTFqSUB6eTNLpbEzetBNZ5Fn4rkx5kJihZa/MnWqR0EWHzKGFqsg7SXEyswJA
L+AfzH4ODP2+NBBPuV3gGZvrg1EZQhUBdZE/ioVybCA0OuQjg6HYqW9ilsRBams7UMpGCZs/UBjD
tb2kOrApoOshOc/EJwL0B2gbZYYZQqjN/Xdm1aXM+tfAMtqz6MNH+4IjdDS3Dw6om0HILD7gBmAB
vFo20OYQEJAyQnOdxBpLbHS+5uC21qtgZXMp1gMwAaD5Fp0itPJKI0icmXNPLDj2dKIBxxFlphu6
ifjVdt+uL73qKQtQ5fIywnZGBVk6oOWcF31MUEeMRXzrteyX0/RhCgp6NDvuk2Q+iTa/8Wt7w5lY
e64vvy3F8ee2ZS9E6JjZCYPtGeUWa7wtgfMb9CPXhk3lvDVtFlrDiqdQeHCYRAp5aXVbMrCXm4Mi
B+InFKnXJgN9/bQb9Ty8PqMKzwAqRuwNpN0xp/Jh6qrBH/24Raee64QIegJ7cCLqr9VLlWbQrLFI
YiLakXPIqAmOmV7MSHNZ5MbojdDz4n1q+ytxtmq+UL1Axn1RxISM7eV8AaBBmLaQcFruvkvA+L4S
5Sg8N+46YKD/JJ7ePUvKRtQddiUKIkUZOs0uFnuQhQniBQzsMaWzxnyhCHo8JAXxPsd7Do3Q0tG1
yqbTu8oq8Fxl4ZQXqGiDgMXcu2myb93N9a2gPFzoFVk60lGWe8dcyXjcNrnfFCedJYEGobCU+kEq
DLilITBBgu/30Df5VTprz6M/ze7y0UJpeEl2+KipyscaSUk37Uz0EAJr5h4BeqJB2rb2kdNxDJDu
KSNi1R7KUYyFMfKLUJjoi0A4w3TjkRLsc6S6jbM2bwOeuvkTeEk6NDsTf9Mw71fqTvVNP9jjpkb8
uhIwqjb2AvVeKNfgZeWIoTK93vG6usCtV7wwewKWycY1wdaATKr8CRrE/jMkBw2kYPUEqq/i1BB/
DJieHbomu3XxkmQQ7hV7ZERv26GKRshlGAnbag49dNBYu75HVAcMKCokxRd+OfSrXR4wUjWJACdP
CdYCvhtSbZ9+oAAIkt6/FsxLC+5Y93PvwgJlQacf+zVVGdWCIQJCOOnhH7yKLn/fahuL4riVp76c
b1r64oEOIjF/fGCa8HywgSoHd4ZMjlUbZlFaXlyeHLEw8UR0DeeickTg2/7PgHTnZo1tpXUBA0Ch
bHvab4YJ6hg4Lb9Rt7kZWr0MplJLo+vDUlWIkV1AE+QipoQineSPRmCQGy/3KWhhWWjlfpgQkE4V
v5ysCrh7A0VlXzwQQrdu8zMD1Oe6edXSnVuXNl9PReU4sYuGs/o2bv1NaSVbr1sDWyyxsOyLwEKN
KgaSvBBXW77iLCAD7tGDKkFSIofSBXZf7aEweojTBjwh1DwMyAsUS+Xb9m5mU7xWk3n0xvyO9cmv
66NVhVWet2Ckl8ZQuMbL7+AQG+7LosJGbdAkbPttvdESXm9AiNYHaWKxlaOtmF2Q8C9Ur4BO4X6T
3ghaVVq881mFMm8VArsXZu6TIV7+eVBw78h4LNLKcNzS6fb1qhynERdolwNwBJxewAnUYqFgHUAF
8rotha+6sCUNCIrIThnHXnEyyq3tB4UZXv99xRnEMMCyseRYIcQnxaJWj0Y7Z0SrYG49ZYazietb
Tn839K4vv0IGc8WaoQg/z83JsUDctwBJxzDnmY8GdCybgwFG15TeOTrkpce7bILIybfa64NpeubJ
0zSOUQXR3eGbiH9XZKv5v6+PXzm/f8cvJ+ms3poFWn3paRTb+dEQh+s/vzK9f3zR+Tm0IMbTagUF
pYgW+vMj9yCW9CjYUxJ/pvrX68YU9ECIGM8GI20WtzI6QfwM1jL0kc9f2uRYT1917VftHbuYB1p8
pKwLYm6GLH+g/IDyTFDZK/G+6gyef8Uy5WdjbgyEL7ja6Unrnvs6oEkwr1FnKNwKBrqkhMhScnaX
aT8zMbkEArIdVq1w+o0za1tHp/vCNx+A3ttfn1T1aP6akg5ID/UpRy9hSqfHMu8gTH/gazRBiggZ
yQbAJFG/QsFZTm4CQlZnlQNvXXsQGiNf/cGLplsadsnb9cGodjvicPygjYY7tJJdzlsxurjQPFx9
NN/W0K3aXP951bKc/7zkGFOb89a0MI4m32c00j3QngJ0sLtuRbUigAvh+taXriu5golN4XOLm8Wp
TiOdHoYWOswr9+eaCWl/Ub+ba8ZggmV2RJM7tsTyH9AmRY4JDQpAkKMjSpe73/SGTPZguHgwBJl7
m9APXB0Lpgo3Lx5DSP1cLrbm5T3aUCcE23UfjPegs1l5SCpnCW8GYB/xinzXAGn3Xe40+oBnQ1JC
6kgPqbi1yYo3UYVriBHRlohnNyqBcjutbphiqhLMUl17t72RHZgO7LUD4kaw+iOPFpqNBjncxAjy
pnpuSRWakH68vuVUGxv0AFA5AsMhwfm5nMrGHlg9DCWFHEKvb6Fd5mwgLlDuixICZZyI6vkD9hB1
A4iJ5wmoOi7tCduv7Lam5SnDjE7IzOxE+gWFqutWDNXtBKDBf2aWYZ+50aVNw/JHUCvkg3s7lCTw
kvKeFummst1jCjoXPS2iCumh1J1vrNo8iAqc9bb45vD8jZv0vs/qTW2RO9J4LyvftrgiKYJF5w66
tdGIBp5OOdu7pMhMfYrpCVnfH6ThHJErOl97yIfcJAU4P0RhF0GjT5C7MfJb0jU7kGKLld2nXPiz
r5DuMkOPZxOShnCYE4R3P886g6xmF3T2pw8NF9t7aYTFqkuHNcX1XFuNQ0/WlN9pWrXTqbGzUlza
eVVD9zK9J6P91LrTQ1FWn8i0FqioB/qffRlxR9MJ3C0J7PvjszU+JVagtxAXWdlxKo+BwhpuOXc5
S7LrzljZNNwuKoyyCS1+X6GfWc+21+dyzYjkvDsbaok6zaqTcL5XfK+JH7O54lpVF/bC4Yo6MWAt
7+qsTTf5bpKQ8mSi3K43t5PmhzoZ9xq9aVqyMh4VVBFQ0r/WpGsVTGqj3VRueXLTryjtoF0qDZEk
D4SFbvM8DZMWHMPljW3fobl2ZcVULuLctnXpIurGrvXShO28d4LSfhZ+GoJgNiA4fF3+CbW5lUtF
lcC7GK105FzkAPS09coTxHm3YwfSTv3ZGKtN3z96S4t4szFsCC32a6qzqm3jENNfqIV0tCdLORXR
ssSlM0fOBk0dnnUz0W9GvwbVVW0cJPyxZ5C5WRg7LqdzqN2unhJ43GZun2fHP5aVccN1gmrW6B6y
eA1Lodw75waXUZ+5+A7UzWwAO/ipb7dZE4AwdraizttlBchQA2E+UrLna3jQZRSy716u6qXciX54
uQBtkbkfwCMAsLUWFjtmbq4fcOXPA2uwXE+G+a4Vx6d20pkEbUUMbGBlfdd0++sGVFthQWb+SU0h
2S+tEiXc53MGTKNwngQ7aN1TnK9EFKox/PGCIHQ0kCBZ/PHZunDGx9yzoHJhVsdSvLrZSgSrOrcI
VJa75I9IpRTpx2NmslRgCBXIxJjnRHWvPSJBg26H+WS1YlPO5dP1WfvTwiEv+7lNyU/lFKxzTQbY
LNjct7QqQrDw7JJF8rcrNgUoeBNkufuSRuhw2rIm3cYki5ASRiIYbx2vOjV0DsG8vfU4uy15egsK
kkPl1BFGE6Y8/ZnbxSYz+yMHTZpWNpHXcyi8+0crdg+NTTZ6OUfXx6TcCRa8AcHLGn0x0jIBpT2D
b3dpKRSHnm1ctiv/nYsazBHIruLZAo8AxNDlTkAEmzteVqO7t4+Q4dHIymlRuoAzA3Lp1ETnVSIA
0T0Rxwsc6zCBgNbhdEu0R+puuu6Raz9akJvp3trsKTfh36HJ2T/LnBo0EQCB3Gsgwm+C1n1JxlPd
nWLGQ7rGOqo8UmfWpO1XxgMxExMo9JKLZ55OkSiKtSePMsVyPpnSfUhGABP9EsXMmBT7qiOBaJ2g
IG2QZfaBgFOvqeYvgD98ss1mm5feI3XQaeRYYTqCO3Agn6/vz7UxL39/5kZEgXqRt9RW3QyslRx1
pXnlPlaegLNZXf7+zAIbY4FuDBxqA/pFU7yf+ZO1Bu5e2yfSKSNcy0y3x8rlTISx/TKBqC6hh6kQ
24L9MPyVmGZt0qSbviu4U7sxDoTWHy1IZeTNSiJOVQrEmcarG3wwf6rel5OW5KD1nSH6fUogMS/a
L3H+gmSCHt+PxmMl7j3nSZu7oCk+ifq1pE1A2caGcLVt8YCKHaNfDPadj1DUXiktG8tMvnPRZx8m
OZtscsukmfBhBbkXLI88QOaT9qRPB7ObotoCqJ2devP7XP/Uq2+i2abx77w7VOLt+r79/5yj/50h
EDpezhA6/ysjo/B6dDbCRiP3I+B9QWZUWwdxycz1oANXT2K3kTby3cy70Mbngnd6b8T6DXidfl7/
IOXEQNXKATgP1X35ZSImaJnVExqJu6kPLH5Aq8F+0OKoc1YufuV5OjO0nIWz8zQPvT0bIxpybHO6
qVCX7qr22K9KBKiOFLCS6CAHCRnAOdKxHXMtTlOK+39ynBCddR0ZwtpJAig6gdIy2dF4rUFaubfO
TUqneJ7SpJ1beHvaiTDrt773dUQemvuPRaaHo44+jSKNxu7LmG3RLRSa2rghw33HEG77axIMymcE
FL4cUCsDZ/UORWH4mkXrpSepml+negeZyaAc9n394IgsEPU3m38Zi9P1TaRyLOc2pRkgZkoNsTgW
x8/2dZDO6f66AeWqng1K8lwV62JjLjAoZ6g3aPcKq/rNJ1owdzwy7Oc+2V23p3quIIQEubyFYuI7
hlLe9fnoTthFbZ3tRDNGQ+ygQDPckaVtpDBXhqeev//MyZGKZYq8t03sIHCN1cCWi5XhqM6eC2J3
nG+ghcAPcnn2qgKM/64Op2MC3+uInYMu4KzaXp8z9Tk4syKFCNjLdt8D13CqBaof05NNjlVZ7MBA
M7bPlXiy84fYvIUyaeDWLzU4bOPuaeTbsjxc/xDlZjn7jmW2zzwNuDBMLeb4DjHflp/9PBRdoFub
1rsl7tqY12ZWcjddr5tDnsNWmn7T6KNwfsJ/ZtmXYqohEfi5cU582pH8q9fshFsHS+OtvcaMqAx0
Ia+FFUayG6B7aeJnXs0aAznSyaoedf5Jn7ow5/s8dwJQCYd+DFU51w4IeczXzqUK2IJH/dLoBECJ
hfrz5Vx7cz1nILJDAxIdmg23De+Ji+lr7tRlgNb6X4Q0dKOnRrx1CM8BlM5/Z5PZPvdZ9X3Iu7Uk
inLpsctRVVjEiWWEizuMoFVcmtZau900iX5KoW6p4RWWtcWWtkXUi7XXn4JE28AU/LUpHS544dav
XTToAb55D6DTRhTmhlbtxtOnrcZFZJf5Q1d238Y83ussi+Aqo5pnt8Iyow/s/LNPkVaDeMKshuUl
YE9uAHLtMFsE/9qAZHQzeHu9fr1uT7n7z+xJJ83QRKUJE25S7+D30V8O9Zzfk0u/XTeztqrSIfNE
Ouh5v8St7b6y/Ij2n2sODxY3YaKj0Ia9dt3gEg3K0eL5kkr3mVM1HMz+8MdZUj3HTfWzHMdDGrOg
mkD6a9d22Fdig8LJyj2gtIskuG6h2xfhi5S88DRroBA0Qf4o7e8M2t1Wev0GgYNNSYujrlWHrJgj
V3ygX9HHE9+0kFuCDIiMqmIucJdGhf5i0y/22cwODTB7HFiZ2nFWZla5Y85MLUt95ptZarDYTnFY
LDpthKE9GXMfibxcARstC/RuAdHN4jo6Oj3f1ZHKkWd2o8NMUfGgy44moBTlpl1D+Sjv7TMz0j6p
pt6sNR9mzJh/KzT7d87clZGot8TfkSyRyvmEWUlcDjM8GqgW71IrvTXrngba5AgA7NAgSNvXuZg2
bIJ26PVDoBocxobmJhMsVkDdXVpOwO4phg4yQU5bhBDtCOJmJSxRWfDtJfUDcCykbyV3NdR9bggb
gF+3OvD7Ov8//rzknfxWy5GcwM9r5dcp+xavgXqUn7+QbQKHgceGXBzlg4bPnwEpRyP4fZa0jzhC
K/GF6rig1v+fCWkI6GujVm8A4G17UeaEpQjTtVlSbbBzE++WmfGsd3pEbTw++mD1cmsBje7poZz6
0LCLX7hGH7SkDa/vLtUJhd7lUoQF1SIo/i53F0vmpK3SGfmkDFm5mW8sq/9s0+Qe4OaVSXxvCrly
YOLQPQFIGf69NFVBqwPE0VClwxYE7jH72iAS6WL3kTGPRNeHpYjFlsQ8wmzLAo+sKVfttayc/XzR
UgLfdjjPPwF/COYpDzS264ZX3ahxjJDrIdkm19ZeosqBgi+RIBD0F/Wey4G6PZ9NO64hrEQG9I8C
xxzqQ23tEKG1RkDAZ7Nm8f3+xGhRrIeeHQCBplw7GgfgpWsTj/pm0D6BFBpyuAUSPSupA+W4Fo50
zwV0FZ08l+OKhzluIBkBsrMJEqa9026oYd/Q3r81pzVitffHASM6syWdOEK02Xda3IWFm4MbXzsW
pRmJyd/WbRxlZbnRefPYlmKlzVM5RNy9y46BZpG8beaC1ARMD2iQ7O2orUb0qyZD4Gf8pmig33d9
k6pWDXppxAEMGNl3Oeczx2PtsAq8OWb905+A4sRJd7WVWOa9dwRlEtIPf0gQ9Xe9KWYbG03aIbHk
TPOIpFaDwluzxgelMmIusPpFygJ7ULodXbOfBpsjYGLeMzotAqdc4xxQzdW5BSlgGQaniN2Fq2QG
LU7FUL1H9JfF1ubflwQSZQDvEvAPv5NgS8wY7RA9KodzfNNoh4oE47DicZWu6dzGsgfPQgmQcyV6
yxHVTiwPRh8SE5/LdopIvov7IRjMx5jfT2MXGPbL9cEtc3QZjSGCOBuctEqgdTTobOFZklvtpi7t
INXfUjSc1nOBMqYAAcHavlCv2t/plFZN40bSCgcW68x56ct21wga5aBIWzlJipzH5dCkayx1O+C8
Jxgqy12TvOh5Ffpsb5i/0/R7S4uoocfB/owGwsC2bkpQctu9CK3+4KbP1+dY5UDO5ljGsTBIwkEG
DeUKV2/TQB+cJ7Pqb4qWbvvGPFy3tbKevnTPZE3i+aitI8vv3xvTLdL7vl4EMXKeZH5z19pf1/at
b17u26wTic0cPP9m/6HIfulmi4YibNj6Rw8FsbgCB0i1YPt/GMPj9YGumpZungzyJqY5LLPaRDp7
BVY6q38N/kl4uNHjN2u+g/JGQAb6f3MHMlzCQKtQkWoYss83pXisjcPYr4xtOXRXDqXcbddk/3so
ERV9LmzzkLTpPk8hpN3TqHe1lZOi9tT/nUhfcj6zP1qx7WEmhfEbvN3BJL5cXyvVxX1+ACQn46Wa
k/stPKhmkSDVwIzEQVQrMg4aivTYad59b/PT0H8Ap7m4ADygkYLD+GTA3tiyXCspohPLS3eFkQaz
Ue46IcKhYuFcbwvzhiZZxMttbh29YaWypVxGMASYYKBAtl9GNs+G0TljCQfk6/djHJG4CNn0TLSX
CcDQ6zOsNrWU95ylh1KG6lVJXgtR46UwgDjODDmLWLJLSeSs1TCU/gUMlv9jSPZltpvpY74gA2IQ
uhifayaCBYBYJrem/dtlT9eHpaiYYAHPzEnurHHKvHCqRe/Sf6YVcG0lg0T5J1Lf6NbPzr0r8/3Q
rDzrle76zKbk0xKGfn+GrBlIaN1d492ajRN0/M7xV+JK5bE7syM5sMlK9RR6wqhiO8gAfm7Gn9cn
b22pFvtnMYWd423cmBhHO7abvjYDq3E3rvCjCbQyrcmitEVN+7pN5eV+Nqbl789sJpPvVRWUxk8O
2afQSadhaUXXTazuCcldVY3d61mJeXPm+aHysiipnMfOym5AIhiVeEvWur5DCXxvjNOKbaUjA3US
KugL8EZ+U1Vok9XBvQhHVnWhW90mwAVBKCZ9jnOx9eLv7N8lorD/Ub4DFzJKwGicu5xP4J/NFOil
DLwZxpaV/rehzCPk6X5dn9NlK7y7cFArWNpgobAkF6FAymcLr4KnonkdDv632l2Bfq0ZkMZRG0zM
JMGlybXydRygfE6S79fHoNzuZ2NYPuFs63laPnRlBROOMwVW9uTN3i4RTcD4o5F/tse1+FLpJs7s
SVs9L9w56RjmrDGRXXpJBy0Y/O26wLpy6pCKA5UzQS1IzhykseBZPYIFIu9DyCvF3u76vCmP7Nnv
S+5O03k+Qa8SgCgvTIYnqFKtRfyqESDrsgQYCx+CzADVpWDI9CcXI8jIhqHAonfRv4/h3II0hn7S
+rSYPNxKYK3wMRDbqncoa163orpk0baqozfG8xfE+OUOm/vazXml4ZIF14fZ9ptpeNOSLphtKyy6
lUBePWl/jS0fc7adGV7tudnBGNrwt232oHlrkoNKC0gDoBUXmZt3gHHe1H5LPYKwL/eDsgfKrw2u
T9iaBWlZ6ozyshmd7PTiz59y9/P1X1cdQGAAQO6K4rkPkoPLGYpdcKImwMSeuoBp+2kIUVAd13oQ
VF4FNJEmMjKov7zLg8+2IJCWB29VVv6qSzjHLAtBtxgUOPFVElj5ClxDucc8lJiQaUA7mXza/SYZ
MneAvQkbK26+1oYd5t4XZti7ibxdn0Dl8iA9vsgcLtUYKbhiAEQ7Y4U0UGN84cD7/Lz+88r1QZs1
0u/QcIFwxOX6NLGlUVrg58ngbDQ+RrPtgtw8C5thxZJqkcCagBjfXGh45TC/QdXa7HVEBKZwwm7I
w1y7q9ixboelCHmfpsUHNjakodDOrdvQqZBpNfrJEw0IL5HbqiIRUD28PnOmckBIz/0Rdlhkdi6n
zmc0jkuWF6d86nW0F1BUrZMZeWLLQW1zHOaozsA0h9LrqwFQ+1dRgZcgdeJmQ2eIa5eJmEPI3Ru7
ocuHjQbytQB9uDW4R6bhISP1EMwJemBj3/hps4mhUa6uI5Ajo4tI80eUii09olrvvYk6nld2uHTf
2EjBIwuO/yEF7wLALHnRZrB4rJX9cN83WVjp96391Z6blRmUArU/RpCrRfZ70SCFPtHlBHoAOfQ0
Z9N93mo1bjYIZk+t3lKgLczhJuVMey1sO3mySNkcbVCyrAXCqrOF6i9ZlCwWmLYUHdQ57x0CEuKT
lkIqRYf+Gk7BWhlQmkoLbGr6uRFpKtlItWam2Cbwf02RBx4SxoP1gYvo3Ih0EU1um4EPA0a0oPK2
41rnrHKi8J4EIBBvyneFEavyweaftgVoQ0h3ozcOBExmLV+JP1W+yPZApbXIk7nIRl/uB3tq7QTw
SfSd6vmNTrWgFNUGjVLBXNsrvkG5KCDsQhMWarPgkbo05XpdMjipk590u572I6EMTLyxG+hune2v
+4k/uSY5bge8EWcJ/NMEzMmXtizqkoJqNnpAOdqQnBnnvBxd68GxK2hKpN7gBZ5VjUAZxv2mm2Mk
kMfO+4KpftMnXoW6sFnUgX3p4GrCxt4Rc6A7tYUssN/e485tI0vXQPnD2+ELzSAem7XtdINe7jZA
4bvY2hWeeL7H0l086SIGyVVrPzSUv+liSo/+KMoIKR5749EMnZt27915KEmFc+q5pxLxTUgm9gXM
GeNTq1fzzrH6L0hFfZv0qXgyEnR95oBVHSePFBuORiQQQeGZNxXf9alJdnzOF3oeINqqaUaqzxyf
Rdrm0DXuzdvRdeKA65kTQLnoHoTgZD8w1wn4wOAFaJkFXNA33Z++pqB8CYEmmbdp8bkcX7z5kQEt
Cd6VHcjXpm3R9hCBqeYgjfMhGoDWguBpJ0DgNIUsccKYQS3MNbxd7Zdl1HTo+rSYhR5tG+lPZlEW
dib3bjzA3sIGFbltXrPmI64AaACACNGF/p59p2d07guBx+8Mxg+zLcPZfmVixXWrgpNzI8u1dR6T
9tTsaJLmgJDrIVSTP5vU38wlJGaGZIsVXzlJCkD2ov4GLVsTeE/0VUn2KMdYOeX5KTe5CKosHk5+
qrEDI358ZNjeoZFO48bVTP9o9Hr63DWoqoW1Pg536MwlW6vJ6c2IZMGOJ9RayROpDjqK1gRvMuT4
3h10YqELZ/Kb/DT6c0h1FmU6WouKTytnHHMqH3EfGUS0rUFg8R0PA63iOrdbPG0ym9CltWx4QZD4
g3ozC1puk4ek7MXOwF1zS0jlrNyj0hiXexRK24hDAXwCsYzcCITD13nxkPD7nlT73p2eW98NBxAw
rSy16hYAqmsZJ5K1eA5e7qyaeoXNOaEnY3pFf168MomqeOrs52UQLzVQgJlT/PyU3TTjDQDDrrMV
9cbKflTZB7aFB7i+g0ZcrJr8LOlGpoNQCX35lMSnxE3uCEi2e7qG1lLdaKiFAxcGCDROvXQt9zlL
jN7naM5eEPQVuortKGXOVutXLpk/hVp5B55bkk4hgdIzKqA9LJHkIe8HPeg18xBDidWZshDY6Kjo
aOB3w95y583g8/vUtF5JOobWVO85LSNtMKNhWLvTpb35J/oB/8LSTIhYEtH45Z5JTb2Lh3igp9b9
Ydtf/f6Xs6bcpHJ45yakAKuyjKmp84mCw/8b754T/8Gst3HxlIC/7/oxXxuMNMkUNKKp2WAwjj0F
fnng49LHvHKa1XsGE7bEQGgEksKFbs7A41p14I1BAj0eRegi15O5B1QoVyxJ8ff/rM1fS1L8rRG9
zWIGS2gt0UNQl7Rhns3WjRnn2Ta2cD9lDJq3SY3bUZ9Qd70+m4p1A+gZ4TcYZZA6lQcKdqoapOAl
2LAcoHpMQW7nOD/ElbNvcvJa2drmuj0FhxQovpAXBl0VGCrgKS/3YmyBbtYXyQisGYTkivFI0lfN
NbZ5dw9YjBaXmy790vj/j7Qva5IT17r9RYpglOAVyKkmnGVX2e4XwlMxCAFiEMOvvwv3+e6pJIkk
7NNP3dERpdTA1tbea6g9Jt96q/dT7a6qfzjmR7wdPCwjiM9pqDtb4obXcQ85Iaxp8Cie38XLDhQM
9kgSx9H4VOifFa92VH4ZUxMQsl9TY91V7vPtZbhediz3/LJjuBFntefLVRgk5YRY2vhUpc+9+C7F
1xwK3ELngaZ/uz3U9QG7GMpevJAhnV2XdJzGJy4iYHH2brbjwBo77KWLP8gxgHrf7QGvbyjc9WCO
o9YE9Q80Xi/npufESOA1MT0Jc5+pINm4NVb/PBJdaMWig3dVZ6ry0RxHO5+e6jgPSv3NjD7e/v0r
/XJMwJkVndCMROFisTk5zN9QnSXjUzeEVgv3HeNExs+188TbfWN9ENavvD+PdrsR2FYn9t9hf3dz
3uWM1QR8QMWz6QmIN+o+J3+BrIM0NsBZwCoC1gcbv8uNUamdJ1UGHD9va9+S92k6kxYPpH7dWMDf
N/flRXg50iJGUzp2ePNkoMoUoCubQALs7V77bsa18yLgBQolg5J+qR2WnUReWSdu0SroIDf4TxFN
9XfGJOjGNn6eNrBm34L2BgaKOe6F1rzizWg/AbUFLYSU0x0A7uwljuKfvGN256eTHf2YXG2EJPPQ
7J1cdl/MlH3KutLwq4YWh9i21CehD9mwizM3DevSMN7SPlbNkeI5cA8ainwhqpZ+1VE4APaR85CK
aniWQtSoC5H2nDjkNWHcPcNVQ+zcvNQO+TigTBQXPHnqY1of0Pu1uQd3BXPHBLSPfJU66qQaDllq
mhA8NjvgGHMjjj0FUO7BVBwsh47AWCK2zH3VRN29SIbqlOl27cVSTXcW7eOTVeIeyKY2ORAcGMjP
gzjfQAxhr3JpBHFrRB90ZPVosICRZFgjst62aXzDTGPX62zN+dIXgoRJVo/Ss3tbfe+dPr/Tpr1T
d2+RW3+zgMHuU3KcMjNg0Hx5TjJa3zeaOiektQ7FILtTRsthl5QAQYGmouElJ0dfVVbrM4grhZGq
6qcObcGvtpGSnyUILft0yNRHyyXkfnLl5I9my/6RdG7UpK0I7XqsD5yOGXZYn0ZfH+3kn7rTnXOJ
+xHiV+nPCbqb+2ZCBdGhVroXlWx2hpuw/ZTape+yqL9D/wcefaaIjn3iVnjEwt0AwBcgEEtj8HWd
ZydQdyj+Sq/8ejC+d6VTQH5gnILJdpIAiVnrkwK4Ef9FS3Wfk4E/ay0TL1NZO8/cKLPHBGpWXone
033BYj1UUQ41jqgWQITAjqnS4+qzFF13GJ2c+TkU6Q8sj+xH3YzBYwEhArL0qDKMRgP3Sphog0fP
Wk+3c3aX24X5TRtN8qa3yKPcDHIIFHTXUy14t1OlVhzSTsNi9wIGGk6f7VCsg6fCWLZ7RnQVGHbT
nWhU6nfE7OoDiyFfm0Z4jZNRl75sIuUbWWYcqCWRVAjH3oj71znT5Ue/CJtWRCpW1zwLQfDaG+4X
mR5cqMlH7o/b4YWt3Ggo90N3A/xQaxZ9v4xjKLPFAy+GNBzMhH6TNssEDJTs5i4yaYdvAAWrzoqc
HdPa6YiLhHpTb7hBRWV9x3TueoPgBNbf/6Da6NvwI3kc6kz4Rve1sjSY27J216Wg4vdTO31IhNZ/
dxqcGIOm+6btDR+WKYYvtd4KC7yUDvAVHnZZD4pu1okmkHVePrZRaz6jYyQPxJiivYpgFTIYU/8h
7QgJqib/PLpNfUxtVEaIlbFAdQqKrhCMPmSi6r53bV7sBXV/jAX8/mKJqiubUtcv3ch8HCXKU7Xr
7A27a561cep3jutIoDo5VR+lyfOjiZfqrubtm2hM+JTUkDAwR607KCpqZAGkTnyR40AMEIAB4kHD
SyQylceatH1rU93ytEz1h6iBR1DC4bAq8yYNhd5VftEk8twX41Ylf3F6/n0/w58bWSjuXSAGLjeV
YP7MHbv2SbpJ5XVleY9ccF8YsD/RarahALU4Qb8Hm21cUHecpZGXWa+bcVdM6OU/MWEHg00eIVv9
AU6Vwo8ch4N0ZuxhxvPTKMlGur1yx+Ob1VA7B2kA7ZfFFaynZU5spScholwJgTZw6wpok218IFiq
5e0LGi5igwFjwqt2khHFQM2PUxIafWAqqGzupixAqz/rgtsDrc7m3UDz/3+XsURpRiZETwykwshK
vUJs5K5rqRhqdABaoMEDev9SW7NI9BGOpSQJpTk9JWPykne9guJ3/zal/TlKbNRujUeQOx6apP9V
yeFlY4ZzdrxYSxRZsJLWHHLQ27ycIuyYMgtCjNETm8ox9RIq3EMDGYIX2xCmJ+EBEtC2yY8qs8eg
6Zh8qEXe7PqqhynoILOvIPLrjzChjnY57Bz9iVbxS6kzEbgKJ6CG5ew+ijT3WEfOtMcF8QYejXyU
bt6c4jauamB29HzPbamei3yi5wQMF19v8vGhT0BBNUDBC2jKhgDFbZRqJ5cPX0fsyjkaFTtDkjR+
i2qn/BRryKRuL84SX/TvZ4T3iwUfDDwdl7Uorkd2Oxpu82S5HzVyRMbmpXURRITDQzJIyOe6jxFy
Nmqri6fav6Na0MQE4AeM3auWIpc5ix2tgb1LFSDpUHgcQ5CgICjv5LZ7KJlIDkO0hU1eebLRubQK
HP2sLrUk4DTCaRSwVGmYm+yxjBIYmUTG68jknVvkhziJzhurO7+EF0ePQghuNrMBNQX1xcujxwcp
ikJjiBUVKx9o2g4PEhWuXW93xm4q7OwOq6ApxErDDc2WuvfdlJA7NJijLWut+ZTf+inG4qd04Dbp
iibhLAlRiubONavnyRz+uPcE80yGhhDAHAwvu2V07OyMKW4nIdN1HzeV19AXOaIF2288v9cC1/uB
Fu8TySUZYeCahJ37OYO0UQ7Q6e3dWxvBng3MYbgHR6JlG22UbkVLp0OpQh88YmswCNqI8ovPAIUj
FxQpfHgWNKMRnBaL5U5u2WQazuNEkEE6E/T9Cq8mxEMXLIAAvm9seWSsjQg1TYBmwbkBs3cRC8WI
qnTaVNie3GH3ePizh8nWpp1eSPcpqShuTi1vko9Ta2wZCK1dBNBr1FAqga7bXKm6PIH5qLjmRJP5
ZOhyPGS9abwIKH89M2MSJ1cC60XRb4FVFq32cYYrNZGpuzcmPX77441F8xWYIhSUf+tHXv4Q3RnN
Pu5G86nK87tUlHdbVeSVkzPbPM2UNEgko1x7OYAhC87jMWZPxYNuh8UWTXrrzy83sSdD2piQ7GnV
XZ4f0f28vT4roeLi58953rucoFRWrgPvx55Q/y3UT0i+N1vu28bKpQykAk49PjBEvCXqHyA8Sx9F
Sp8qlvMIwgCEQY8phRUctAJ6JncM3gTnuf44HmQKiDc6s9UdiYBxbOr4GaaeHmiP5p4rVp4zoms7
hUbYNy6L8atMkVh5SDtRsNftLSjkYvX/vbvw9biA2mtgjC5Wn7vZ1BOJu0uNtZdw+hGgjO+3N+A6
kcYDGDEBZmGQ4L1ik+FlLuGwbKrHfjrXaY/m7H1hfdbJz9vDLIIBZoIcHSOY0DgGK3VZJBszkjsD
i9QjLZkfxZbwxCi+sIH/0NCgmusPrxNeYRtBb21yDkqmDgX6FpntIugleW+6BFaYj20S+X0cTvY/
sc79SWzhlq4Ggo0YWDEMpOXZFHOZ2rht6VLZyyyEQRRg9FH7peB7wb7eXsS1USAhic4oA+sB3N7L
j0WPRsE4tdNQKegZ9Xjp6ICtMk8a6cZnuTqSBVtRzAaVl+V2ZbyyqsSK0jCzzTs9Tw6WKr0uL+9y
6hxvT+rqjGPpIBsKQ0Ztfhtc9duUPfUUtZ1wFPdsX00bb7dFgIFTGD76GVEOBSBIlC5nMhqVEQni
JmFNir1k/NMojB1tpg267lIU5t9xoPYD9xO4Rl+pLwyuVjXWADypa4rArADgeIvNjyl/jLrnFM/0
9mOFSg4pcriZPqPAtHHSF+nmf4aHzixaJRBaWwJWIKLJRau1aSh7hoHlx2og/3TAA2dRdTdl2cZL
a3VVkaf833Dzpr4L23gMV3li45HPDRtFKe7r9pdkOvz5yUDW8v8HWRx3zRp6YY8qDYu+8Rg8vpuN
72llFjh1JrzDoNN0bTsdJ+WoWz1mgSjuu0L3hfUqytMfzwKDAKbiIA1AoF3EIMJZglK1g9Qu/xrR
1+LPNx4pFrwxHDQ5APda/HmcO022Is/CSgMLhUDw5L6IodqOhJIGWQ5vMRc16eD2nFYXDpBQzQJk
2wYH/nL7e+HEU68jPOBu9Q1HwofvBAW6Pw9CeM9YFOLCcARgyycUtSWphnjC/puJ11nnYnjNmrk/
sLFDV3cTLj+MgpHw3cJoYjEbSySQD7IZD1sOq+vRGbR9W0EUAiW7F4iFSK8H1tu3ssreOODLNHX+
akEQQIA1gHyff8LlOhIpUWFTWR6aMtnpxDoAGbYHqvSfwWhOqqx+1bb9yOkUQBL8weje/nQX8XAC
vBsNA/R4IBx9OTqKx7kDxk8Zaudm8CEKG2f72yNcx/aLEZZw28LQhFVRjFAp135upSy+DdxQWwfl
+jhiGMCigBxG+AUo+nIidRZHZgILuXCAjObPoftFnY3X9dpEsPYGOh42sK/L8Ko6N4eId1GFVuZC
aKyHVKVWQZbv9nKtnAd7tjlBPROEIRCkF294czAyXut1FWp5/hRpBorAya50X83spcisB2fSg0Sn
qJa4Qd+KjY/6ao54KMFsG/+gNnP9Zhp76kwy0yd4Fiv31GSk2bsFoKO35zjvxbvaADiUl6PMv+Ld
zUFmeI1wZoJZdEhHwP5QbBSjs5PiVOYHa2o9XJ63h7xKZjAk/GphpQnJdxBMFsdDgk4EjYRCC5ka
oofCLKZQDFEWGHkPBKZZZxuHZXU8w/ydz6Brv+SWuW4BfdE6msKhFqnfV/aOFeLBrbIfHerHt+d2
dfTnub0ba7GccD8zzchNoFZTTaFjNgdVD8902nIwXh8GVyRg0SgUL4tLpIprE+3TKczBCfCmGorO
g1N4su43EouVtUNPG0V2PJqBK14CK8AmQ6k7GkloGg9T9ZnXT2b7rcmSjWVbGs3Mx3Amg0BCA3RD
4ALm3/HuGJoSzpRd35JQK41nZg7exKedO90XNniwAqAapRdBXQ/2Q0Ki5qgkHAsdBYL17e27unrm
nzHbqyM/xaourzgyjCXqsOiwTp3uafEuLncqjVAq/AghKq/awlqsbCOGQ6qgz5fOlVY/tykBFhGz
TvO7zAFo6KXbgiVsDLFEBLoyJbYVdQT5yBPhXwx6aKzT7UWbz/QihLyfxVJpPO9EZ1t1T8I83/fF
nv+hccm/Z+O/q/Rb+v7d2XDSEt9sjVVSvPQymF4ADegZ/evtWaxtPZIadLBQqYKzwSLWW1opiCBO
FLbmj8TJfd390Lcn+OS54wRvni1Y49qiQa1yVoyBsNqV/g00qmHW5RpR2E9fU2CjZL2FDVvqgvxe
t/dDzDN+t24jUVVnZBiigtjLAxXmK++Lux7gnpDklTg24wBTw7asayjTTxDeizmEF8Zv5mAHaAb7
UWQ+lykF78/pqo0Pfu1Y6pi7AYSehhxv8b3XZlZZcRRFYT7dlyhEDsJj7pYy1FrwQryf7xhoE1wR
5yA8Yo3NqDnhiFLD6VN0b9Yb1HakNCuH/90YS50AlcClrIGfdGgMjh6O+cj9QgG/UsHn02sceJeJ
ofpRZczdK8fsv5RUlrtmMNlJUaBm8Nr6qmcdkC9ZDJ6/zQK90TVfAzkf9tBuFihhq7sSQ9wZaC0f
oenfneJCEV9xBZGV1mDqQLSmPOgCX3iMOmvnOVpHPeiYJSeAcLJAmnUKM1dVQytf1wFUraRvWKnm
RXb6D1Owzxw6VQRo4NGgkZqXQ9kEzTCHBFZqeUbsS90rI+25pzCpGlUJz5shgXCO6wstB7wji4k3
xiXz2hr0H3SejScTIG74ZeqNV+kmfK27oX7oM108GD3rjxqsvA8ZnLYf0tYVftmhh0+K9At8dhrm
lc4gvjRqaDVvSPMSFnD6CAHFsSYHOVXtTpmZvWt5Un3IYt08mngqfBZxYh6AC4RFTQe9KpiEpXdF
SfNHvSPtHQFn2tNEOt43DNrJScJ0X1dV7I9oWRxQfnxNUqDmo55Fu9FgxZ01NRksDe360Amt2rmJ
bJ4SVHcCsO8p6OlNHo6pG0GDyc59ZNFYT0HboCC4iCOuoPNLzWLf2wVeLoyAEOgADTIMcf9Qtol1
l5q08uNO58fBiKrdwDvjBNS25rVd6QJSNRiQLrASf6zgwDnUMP9JoAT9UI11hw3q+gd4kgpvsHp6
0Cat++QQUkFcnEVhzbJo36MuFTaMpZ6d9qmXV5X0sJN6YGnE2Vt29GRGbb5rIl57deGgWJBo2svt
aDo/cxd3wkyFtOZiKSo+yxdpTl3ZpE5N0XKy/SRyYHk7HgiLHlTUCy/n4NXcHnAloGBAfOPABeAi
XWICdL2Nh3ZqaZiBgJOT6ZNFtMfBtd/+Ypi5gIUKLcXHubgltGrM8C6JaGhYknhEN750htnCZseu
jrdHWg1eyAug4YdrCRqYl9E7B5BLtRF1QtDlfZbw2O91Ad1ePLo74/PtsdbuPoCe8OZFxQzqMYui
RerYFTK9OArdoXA8hNJ7K+ePxBhiv3DKA3wMAz13N1RjViMnGDyoNYI8e5VaVnkKIk/eRqHxjwNm
0+72lLb+unG5fLXpTiWBIX1IS/TSMiAouo1K5soRx3qhkabZQGBfwfLR4M7dyR6iUBf5XWwmh1xm
QeHaH4BrKD2S0o0DsTYjvEVRfgE6F1itRXHCYX02qaLDJk3iF+CHO8j9/8WU7FkyDwIcIMIsc6AR
5apOmX0UgoLkt5b2wErgZ/Wf0m53CdnShVn5ZME5QC8esh94Cy4lf4eoiDJR6i4QZ1NAphZAwWyf
T+PGSdgaZpEGZVmv0H+EbtfEwhTqa6Q/IS/bCD9rh+H9XBZv2laYvdONGEQXYdmfROWZw0PVB8aW
u/jap/puIGeBB4dc7TQoBwOZ3aFn5758pnBRKRMTDM+3PzXM+J1Cvh9tEYQmuMPUKQz3QlO5LybJ
Di0d76M/dXr6dxiQzOGH6bJZtPTyY23iHHlMPrjhOMEc+QOkdAjZeKSshVPQlKAtg9ovKjqLmSR9
V1nONEMt4shXWuRV5Z1TZr6hP98OPPNOL24+NNgBT0ADD5LFS8xTBKhPASl2NyTGQ9u/pcizINlT
w9g+RS6o7bjaAoxtjThP/V2eb0CYtIsSjOg2cl+VFdgu58H+B6Qpry+PiVEFPVAMt2e5egzfzXJx
Y9AeuWw9YkxpCR8e80ivXqnLva4S+yaXfj9siaKubiCKYWBHztA7ujgjI80sLU6SCLT+/QSmRWyD
Ax59zdIft2e2Og6gAXMfAofFXYSLUbUxR4MKDKiGBsNke7L6J3abfdRuwGXW4vl8e+A0ggoINNTl
tkG4nhNTi9ywqjXPcHZptyUOcF2/RDkDiiGwD8FthP7AHBrfnQxmWzns5gYa1pYZQk/qIBz6SfYD
tsl+brJxBzXY3Jsxoei/Jwc3M3/eXsyV2IuGB/JAh0Iz94qXQ3gf23oqaKiP6PELFZewRge52JFk
2gjzKxEYQ4FCC816hoRzcSI5bzRol3IaUvJ5Go5xj5cEp8cUOHFj8v9iWghUACrAOhwMoMt17TXJ
m3I0aNhkrccicw/Vn30v/yanhRwWlJzRj8DTbHHkwYVsqtJJaOh2TdhohvJMM7b2CuL1h9sTAvoF
P3kRtnBQTDYL1cOkZXlUTLfj4JD3dlg7UXkeCeuAQIp0D5riPrgzNrQEQaIg6BUkErYW0I4mFPId
HqmrX0JT5eeUA/LmGW2tHwu3AbjSFnXm17p1ljzu75FUDnsiYT1BMwG5kryvJg+5YevbIM4E+FW/
Rq73j41eq4+xKoeAj0lx6mVXndIkp17j1hTg99h9SCRcECxbNb5mu7BSSkkhn2LimpDATzq/iMXo
A1PJUbab7ENktEkIzzsOFaM23hnQYEAuWKpdLCYF2RTbfgaomsI7rqZerVkqqAAL9SjUicEt76bH
OOu/FwK/wElZfNcD8Oc3uBKfO0MDVcEa+B0gW8yv9BlzHtfuoZKa+QjjWBBPpPoU99pwGErcabGd
OfdOUSeHJI5KX8hpuI9z3iL5jXvjcxYfJ2ufAUZQ6vLeRnUmRVjoil1qEoXHqcPuKjTEjkBsqEOm
FeO9Xk1aODJrPIu6dz+h42LcN7Gt7QiBcFNmcM2zBlOD5uvAfhURJsRrc7pLCsmDHCj2O5ARRh9M
GPcTr8GUGsa8OcxE7L0D8KIP3SH9hH+bPJN3sd9VaRfkZltAFMCMPTzmIAvkNNIDXId6WTuTSKzW
CHLoFgQsmqDcPiP09TKDP9Ik1Vs3MHIoopT6mpk6dyKp7EclbQu2vXkPi2UON11psgdZAw8aWRk5
ctXrrzyB3DUeJQMsypSjvxR5HW2E4pXbDB1H6N2BZwxy9rLj2NtOZYmGgvuSTLsifyHdLzXA+pJD
L7r/XjVbTeJr6K2BFuW7ARdXtpmAoEYc2w5VHdbi62B+L6KnNDna5hnlTq/RJl+NG52etVj8fsxF
gETWFjsdwZhiOsYqgHWiveWWvHKlgQ6Or27u7ABQvBgizToGEG7EkPu0gcIDOao2AtXaJGw8FfB3
UI+6QhDx2DCnAcc5VOZPHQrYcEf0Rrpl4bP005kTUhdKLej5YTYAIs4/493FORgdLlVQ+ENe2GQP
RlR5rCuIzpCu/D50nQWTAtP8nFs080dg3HzQ4+ogr7NiP3FWBZhBc85E62ygWlZnT4Fld3BMEaUX
F4LdcwNYV6wvzERLTfkSUbqN/+Jys9D9gH8drjhnWdEkXU6yuFF2GMs3FYOQE7jy1+3rZu2cvB9i
kYxXVd6ag4sh7IfGycH+2cJ/zQft6jYDSAFvCeh44NRf7l+fRXC0pLmNxm35lfbRBPGSYYQ8tPZq
1w0y8iwObk9pdWsAaoT1Feylr3BNFbfzYuDziZHsDRg46MSaNNuZvNzCgllr0Wrm5yKxQvkBHfbL
ycWoJfNkmpwwdjIZJP3U7zslP0ONwfC1lP1sxlIEkSHYzoEIle/IDAZoRdZ5Cr7EoBhY8RPtbOho
OTkYDWmZ7mt9Ig8pEkX0vIxhp0bu7oXg2ok4mQkqd40iPUiDKGG6g1+mQj+VlZUBuu7S+5g29OCm
Q7wbcCm9plMC+jUh3d6Kj5po7cmLUeUNuqLEf+PFhbIoH85tNogTiqkDipKDtcOtou1nr9PAAjsT
14DCXdwMtefU5lbw3Vg+e/GCpoNhjnmkOyHr7SDro8+9kkEK+1oPgKFDPSpfL4CT/4vjAY0uE94f
AK4uUUelWdK2jy0MqsaHsSpfAbH7BALrlmX82pdlvxtn8XpxY00OBeiQYY+qAMwDPWvaUnBYeSC5
74dYHD/DzZ20QBE0bCro4tw3Nk659TFBOvY/LdlvGPG7GMzaMS6sGlOJ5WtHoQk+vmwK/fxOoZeB
4t1klv1tCSRyjtzTCSs4nNpp8SmHo6NhNU9dk/7kBf2I2UqY1FpHbqaPWaZ5dtkGo11tZCCr4QM6
KsAqAv1z5b1AmgKkUto4ISypfVIB+pY1AaxFd7fXdDXxAO4XDyVUlUGRX94gQ1JASKt3Qo1HQVTI
O9DlPaVbR2s0v9a29RMiqcdy6k/gK55uj702RWQFyA5mWCZIMZdhq9UKUwF1P++nTzQfhDNro/Sy
PgLwvrAvASpimX4YdTmJ0q2ckBZPWi+whs9F88/tWax9YMg94EWFJATWnIsUR4taTSG5ZSGImIna
t/HGKi21oH6nHu8HWHzBNnGrGpxU1CrlU0a+CqfzmuFosweNPznRrkOlr3ePfQfmkP3YVY8Db71u
S2hy9Zy8/xWLzZKCkHSYME1NPIEM72WJA6brjpffKFRni+SXHh1U8vY/ra21iMx8MAC2wi0QMlGG
fU5fm9zZCCrrEwNgG+kb3rtXyDEpEktB4IKF2cBDKcd7pwJgwSrhTVtHX+w0/4Zn98e2jn5khvPz
9vx+H/FltJk7R2xuVMEtZj7A70JawrQIQi0l8uPOlJrfgv/gM6jVnZzO6o5UVqlPnbh4ydMxCpsE
b9YOxpo7CuliH7xQcNYq8gNWFNgBrlSQxlFy1JUBce5p6IMcBtO7yjW+jWNN0Ud23V3n0gxcGk17
VdQGnAWw/z30gwc4VkCbBn4rAF/fnqO5+hGiMQIoI4A8bBlhCgd6BnbCWGhwBMrujTakeFA9NY7M
qKDtnQnudyVNfDmVyN3b2tlXwoBLgTW6OM9EnEEiIweRdOrcS5hUefnEyFeNp/YOZp2k8cdIuB4a
FdExRnqEQEK1u2GI6oOOaoMPYCXxgWeQd3ikWw8uiCbg29vuhyjqyl1FpPkgbTRSczrKV7feCA+/
L4zlFkM5BbBECvmhK0hP3LY27/IGxdgC9Qjpfq9H/ctkA8jcls+s5ehPRmfNaUOUPs46qQFKM59c
fYrhSzqhDGJ+ERo/tWamPGnJh8R5S1QKoLq59SWsBjKUU5GHI89Hx+fyLII+DbEiJCAhzBZ3pt3t
qHm8fRTWT8J/R5h/wbvTnrZWMdo6XitalwaCNwEsKjyIyd8eZXUeLlQoIVczFxoXkcpOEgKst8FC
p5KfDDC6JmZsDLEeNP47xvJJVPW6URedzcKyI/D8oqiZ0umXU7WNN3AVWnq2GwYCR/FiB7XIr7cn
uJZvQfLy/ya4dLqxWssVGT7ycLAgUWJ+YfRcorJWxBv1ga1xFkXNSQLnp+eYpITcSeKx9qmUgeHs
b89m7WX2mwACCRtsyxIYAK8iAjHXwgm713IC/gW9bemZdhFkG8nA+rkA0+Q/A83TfXf6gA6nqgMy
Ppws38Q+ORuBbuvvLxKBpKYNjF3w9790YIID/+LdXqi1vz8LHOCVjxfllcgB+ORgN/HSCfU66jwB
tbmW8L/IOkFbAi4GCCz0YBfvcN0aEjOGt1hYNIEmnuMvbfEXu4BXMbo2QHppV6RTAuXyhCqToVIO
4dJSCW826/2bpUJ/A1RrRPcrUTJAYsDpB8U2bFRxnMx2725ZKq5uBnTRoQcNUhQa1peHyeBJagju
4pkQl3uz+RbFzsYc1r6LOZ9EvQKFnStCnia1FK4biRvG2tE1viOP3mX8zqqnI483wtlaXH431O9o
9+7LSCBSw9HlQrc1ftRZ4TWd15of/+L0oksHlPec0S5bF9LVIM5Tcjdk2vgBLdcPY8vOfzEEA8UA
jS0T1cbFnrgNhb2QrZwQ9jJoQ3gwAd/Yk9VdfzeCcbnrEPNieR3jsVQJv0m9v0D/wucYvTmI0gME
uby5kqnrIeqGOg4KLYP6VadHY8vddvVUQVIWfAxwg64wKlGl9zoVEYaAHrTPcxjRF32uBbooNb+u
O+PADK7/xb2POQEkNbe/r9QXld3GhZnjTc1H5Sn7vlT3g/N2e/OvLisTFtVoBet4K//ukF1uTT5k
EDMmGT/HGtHh3do962hlQDvnm5X+Mab/91ho880IyOtnpVMkrIPxNT/rtvXIRutTaomAmcXP21O6
2qvFMIuHHx+cEcrgJT/bFE/L2EBvSvgyJjvOoS3obtzDV0FgMdoibYKOFRmgns3PFQWJpQWeE03g
lG6kw7dHQYPlcps6SH2IvBT8TNS9A+nkOiy3xIC2hliEAWAx/jMEq49Gf2h+GluavfPCX6T0F0sF
et3lJKpa1FARw8bAB/lhSHS8yWVQC/ts6lHI4v5jYxgb67Z+vGdsOJq/M1X7ckia5JWTuQM/1y42
5sDLfYIOKD3cPnFX8W2eGNRfZn8HE+oPiyeAadKeOFLjZ5d84R+c8vPtP786CcQeqkMPhAHocDkJ
PHU7t0wqflaVAVWmSJ3QbT0O3Xhw6uL0v4212KOhaB1Bx4afmYm+9dGCNaO9k9PGzbn6ib6b0WLB
ZOJUYy4wIxa5mSeTIWhr60FNzgmB/F5BpnPjBlpdQqhmID8z7Otqk3DaatSglHlOIPfAz6Ia/ZqR
IB82cv/VkzBzfAAXWWGyQ2+hpYYU+dkZTnp6/GNC4HzQkMJCOxxPTVQGLk8CSPKTzBNnPs7fNPJs
Vj9U9voXBwBdQVi8QL/tqq4TVVWDlg9m0EIS3j5luafEcSr826OsrhO4yUA+4a2JAurlRMrYzFU8
70cr4l+4Q3clsX/cHmJ1y8EYR7LszHpFi5NMotRN4fucnzlU920/njzUvpM/xm+Z8MPR0JqECBMI
6stKVF4YkUa6KDvrnTxhtgYqMW3tSXi2NoPzyAryOmYoStye23ypLCLpxajz3N9lnmWZ55TFMT8D
vfFUAqOP4OFbdvexKaY3YyDfSNXty6T/02fOPFmEONzegDjDHvNy2KKyAQF1OD87zn1dca+J7ync
Y27PbeUeggOQjQyeQa4PtZ/LQeIBiYdwDH6W5mGanoCWTdM/j9dQfwBHDscDrc1laa1qu7yoaoqL
KPcbAAT+/HBf/PnFVwpDw4obEf78BLpIfCfZnwcZIH2x/mhdAxGjzdH13e63KhnzwhLZuTV9GNMX
G+DllW/z4s8v8qeuakgzUPz5WOzy7GVgW1Y3K1+mBQmx2ezGRGN8WbqIHSMy3MxKz2Bleg68sRoj
OY4pmBhy2jhMq0MhXwdLFjHtirKagjMkDbRgzsxKPFnEQWO8aUPsDcAv3z62K8nNLDcz092BdQDR
4HJTIv7/SLuuHrl1ZvmLBCiHV03abI3Xa6/9IthrW1SgRCUq/Ppb9AV8ZjjEEOvv4Rw/LKAepmaz
u7qqgCAJGfPj6DVHp/JvwLq5KUFvGbvM2NlFDram/vN1m6qjgpONoZnCX8vRzQp6G5C2s/xoFxVE
Jez7qe9epkV3eao2BN79cNUwdCkaY9kNC928yI9re8zWJ+f9xwUEEmDOs8ReuGgO52tus3q056Pd
7cOv+bC7PkmX4E30Bp5+X3IoNJzaADDJ+Wh4t6Xn7Zn7NIO9tAtji97x6FPWva7oZ4YAy3XDiiAH
GRu8qqEFB0EnGWRC64hNRelMR8orcAy/Vc49NW6n+obpal2KvRfY6K/HCoH04KLbNqDcqc0sm45r
czTG+6UA3Gr9ZnfgNf9iQub++rgUuw7WkJiHh0Y0JdcfHQgUL9xw+JFG5NEo/KSvvZd84Jp1U+w6
7Gkk1fA2FZ0U0rLNrbd6Bh84nDSPF/I5GjVBqM6Ac35io2iwl5ajOtKBAqjZu6tm/RXzdDYAYf/E
TfdQNfJc8f2Q/siM7WyCj+vn9aVQLPyZCfETTkwUKXgtg3USQ/hkTvkWeCC4miffrHagdGa1qRmS
Ykuf2ZPiDtD5ksnzZ46HTgD25holpSXGL9iXQ9KFGmNifqQgJxQigwFiDrQyyB3XeTROVWMxfiy6
Z+9g8U/vn7vTz0uvqnE03ZQG+PyCdoISREbbaHzqIQdIDi19vW5LtRVAsfFHew3/yI46izzah23D
j870ZIHgol0/Z1owteKuCwHZFpRwkMW5EEYDESs6sjt7PKb+FhwrG9zB8Rim8RJO74+fwKVhgjcY
V+ul+I4RloVtsmw8EtB/5u7bqrnXVCt/8n155VkNbbE5q8bjkPTWtmw0G0u1Gqefl1Z+chgtQSo7
Hh3vNi/u1/muf6ckOCIN4P3AqezbaEoAMYgUovX9DMJ0dOMcc+sOd0vlAAvyRHXInj9oJ+mIwEyE
OpAFdpiLDOFSVtSyKAqgocvjAv0Iaftapz9AyDpVL+hK/UxuuB8HCfllhBsCyndr42U31/f25bbD
Oy76o7llg+/nT/f8iQ9ifUSsaCXD0cVvqEDcT3br8L1p3h2VorcfzBZIuEN2Go7h3NXhN4AzGv0j
OK4ghmuQY9MxPFzuunML0raYbdZAKAsWQLyNdgRWarad8vsgokFI4HqXaWqjDtrGhITdMf/cGL/m
5vv1dbjc1fj5mJs/e+EyCLDbquPMLAYEgzduvkG3JuXvPfd4dIJwHo2NAvF00d7Ki2FJvbE1EgAV
eY42FB3RwMUUCQMQZ0IaH/CmC5pplmamWbllmlQPTbbB/fLOKZI+L11faDCnC/fweUimWGMfF8bP
zNMk0HRDkE/+mHvlkBZpko5O7HUlsCGa+EtlAZBpHHokHS/J0yOnzwwnG6OkWb6D3p+S6h+m6dSA
iDpOTrTfRAG1owFIj64x912Pkiy4Ad0HBjVdzWxdbFqsCLxkgGZz1J6w+OemaseYi9ZuosS1Hi2z
AUNCtZkWTdpCNWGiBw0bChxQKKecG1myirjQDjCSPBihrGbx5r6qjVpzOFRDQXoWiDkPI7HkxnlO
y3Kc0Px9DMf56EbZfTA5BzCUb9+/h8Hsg3d/CGMXSlU5UG10yqFvgmRgEvHpqTCh7KHV8bvw6lgY
GPA84CUEz6gY7ckeYDYLDOoYaeLMHWLJCQIR+RMA4hvIRWouENXyAMSFdikI36LrTNpuFdhFUl5G
2bEGz/dzZWbui5dG74bpYECnVqT3ubOCKnfihBy3bv/m9G/XV0U5hj/e18TjH9Dk8+lyp3bxW6vL
jsUCgETEA3+7ZnW6u25FtSjQ3sYtGPmiD1F+sVj5Ug6Blx0j+3e/fF/YN2Z+m+sf77aCpCk6NnAk
LWCBJCvV4o3FEFbkGAYNqg2bYbDRJdZsh0KXnRErexa+iGziiSUxqyebbMzXcjbNghx7kj4EHT1y
aAPEHh9+1F6+L+zgmTL75z+MDmQ5YES00Q0otzdOeeHbS4rdtoCQJUd6u/QO5vKYB7r2gksqLjG6
E0vSvmZgtevtLsiOA7gBt04ELvIChCW73jW859ywp7hfWLHJrXrdFCaQ0A1boYVUtQ7UH3NIT//D
wD3U+AFHVdAeQOyjpsTss2MTeZu2/misdey4X53o93U7Cj+IJktwdgPci1q5DOyFao9tzShdHy0/
zTYOmhwOdoS2t5rlw/66KXGqLvbPiSlphocq9CPOluy4LjwxlqWG7G5VoHcyjasOwliAN64r8Jxc
R1ek3LhgGwOzJtwjHqfnG5cWbLEndJ5BVATtAWvOfiNrLtKZaHzzPkOf8FuYdjqme+XEAgWCYj34
Gi/kY6GiUdPJZdkxd9oDBUmjSdttCqjq9UlVOBkLbwkX/WfA6VwQ6rPGoW7rk+xYzQtKQEtvPZVQ
TtqN7bJsSpqHmntTtYiisImaAnp+AKE6n8vGcnjqr3BqQEL0dxTPzr2fLc0THx8NCAq1u9piqBG2
M7+5PlDVfOLKsfBuAqgJkcG54ZqvtU0qKzs6oGwkS17Grb/uIPKumVC1Hbz6/5gBlvXcDjiGJoTN
8Di2t0e5pht/DLqhqNYMgflfE+LvJ44UcRkqbWVGji3AyBD77YPHyHsoo0/XZ0xxy2G+/jMjxbYD
sg7GzAwsFTGABKzK77ycNtdtKGcL4JA/KwLgkxQRVqE5OTwM4TXDYbcGj93q7ehINFaUIzmxYp9P
WAvaw3GxsCZO0y1JuXbVbR26OperG4u0tfvUWhlfUowlA6XDAigab/BIHlAduD5p6uGgmVGQPkI0
QdrKLucZ0qVi/efoOJnIlpFew9CmGgsoP9DGaaP16iK8bVFKBZnXlCYhYsPY6mu6I9PyIZih7P3+
wYBqDjV0MZYLEmY/YCHJgxqPwIw8U9dPlszW+BzlYEDaD+EE1AEvgmgywt8YQ5MmtFuibe8uPydn
ye4jgB80tTrVycRzQChV47120eZSpq1bo1U+TXrB5uHYnXdoLBCmwX9v/CrUoYJVA0Mk4YQopdi4
6KUd180VtOw7OO9u3g+0jX0fkkzvrtCKhOyJEbEbT7zN6hqDs7TihgDtof9Udo8l31/fA6pxCCIt
1DRETUhu83NmUE4sVg6fme7872m59379bwak0GHB28p2UUI/jmVtb2gKdQ539ufYG2sdwFk3Fulw
BotRemmDsZhwlgG4gL1fpo6MXWkD5xJU26CYvcAn0qn27KZFQEJwW1f3dn/s/yGxIeKdvyakO4Zx
x6Mr840kBTd6MSLDpMPTqs7KqQXpevGzzrKzGYNYy/08WRAxZbs6rTfOrHGXqpDj1JC0+Ctomm27
xeJTSAmWd4w/RdUdqDbcMAa3UK5D7ai8M1qnEQIKPj3IIJ2fl9oJUW42MC4aNy0A+rMuJ6AyAHg+
3s7Cp0Eo4dyAnRodug56GGh+WuxNV/9VbS54/QgVDGScLiLCafQ48NMecgHM2Kar/VQNL02uI3IV
ky4H8x5IP+D3TQXHzogVH/K8RkxdM8rjtDL9QxY4aFNawNg9T2Q5VDmfOjBJhFTDB6CcQAFFgFgT
+GFkQIhXmtVg+ZWRuCWeDVYTe4VmyynnEC930OKDHOYi2CwL3HRTVxoJC3x6nBszvauKxrmhfVpp
fKfqGAmuMUTKkSDwkfyNP+Ss5mw1Eg/8s5P56vrocCu/4vxqXpTKWQuRswGyIgKiX9p2/dCs6InH
tnPILoDCtQ4vrPu+dG56vpKOZoORRNkDWI+C9uX6HaD7vuRvHOYhBgjEsZkgQ1jENPx63YCl3NMn
MyQ5mi7to6EXFvJwY9HYyuPis/HmHI03689/3IBeYdz9dhh6zOPUudGJeCu3HVh70ZuGVyqSOeee
wcih05WnHE573EHHYo7Qk6/ZbgoTSHdCPADuAWi7i5aO1ZpBMkbCZBltsA8uG8iTgbrv5/WpFGsh
eYczK1LAPtWoqC2uESRg6PtMI7pv5izJQZy0yej0y4XA0z/YQ9wBlCU4KLC/zyeuNYN06CBdl6TQ
W47G5sbjZVwjV7VBn+GtPaC2et2gYjPiAQxeSnTfgPROJnH0AsOpCenCJCim70tEt+bSfrluQrVS
gIgAuYfAWhDLSGOCHx/CtQmSIH20ybOzfOCtpgilWibcRCKoFpwacvzZp9O6FHURJb7RFHFdWU8G
6UGT5tIvHlSykHAqbq8P6pKdG30xpybFxJ5Eo73ttCn0KMEyPk4HA8RLmdfsCA2fJsAuLZLtjSI8
kGL4PPL+g7nOECWtPvoLeSjs6tYj3e3CdK/Lyz5H8ZtAPwDhLOjvXJCY9DNZnSjD+wIiec/MyI8T
LXcFp3dDCv5izn5ZGX5cW0OYluio4hQ+B6RtgikuhAgKHlLn8wFtoTIFpiJKnLEaDq6fDpvBrtiB
dBnbjbRtHhgpfhRVxDU7+BJoJUaNL6NDDdbRanduuahKSAWlRpRY9eg+rEhi3sw9NR/z1vAeQFBV
HBpwUz2M3cw+0rkzdwOwbbcWHX5ptoRyF0IGAPsQ0CHcgec/ZPaDfMg71Pn83PE2Xdm7cbay6aEs
FusGhGb8G22rMgafzfih60n3UKOBd1u3nfsp7e1mmzVFvUnZ3B7wDsrmmHRG+1i3Wfl6/Ycql+rk
d0oHcrSY40x5GiXAc5ANYWyJ0cvpvwzLlG7Y4JPD1JveNiKNbq1UrgAywn9nSDo0VjshYzDmaTIs
zjYkkD9btpCrvT48RSBinxoRP+LkZM5kSv1qhhHRrmzvSLhv+GYN3gvjErsOG0tAA/AwlXMfZeCN
xgTWzqRz3H3Eu/2c61Ki6tn6a0LGo0yAutSIfcNkWsvPFJBuNJQep0kbAqvs+IDWocaDbhVPjuPr
KTR8fyBRwrOPWY+k5+zus/HX9VVRXTTw/w64QwRKRc5dF6DkqlYL/rIuUAAoIwQFH69bUK37qQVp
c/lrb9ppCQvNesPCm9b/Qd8cHVGw6uz4oA8R/KJgoZB5aIOorr2uisLEhPBi1wCyEX2zxp+rTUEz
32yCfHd9UMq1QaoIbUsQ3gOj2flmBlt5mhaTGSUV2gR3fsUZgp0O8mBoMdAkwP4sgRzsAAH/15bk
vyiyU6yzpiiZ3fCXR6KHtvcf3Wh5bCgDvsY7Qtvtu5/aoKU1b9Cyu124ncxQa78+ZOU6+kgmhOD5
RTOI+PvJ+eWkNyD7sGCnjE7dQQjB8d7KDk3a6EWib6tVMM1drjMo/PqJwaLowLLkrdg4L6tTxY37
HaS/7c31Uf0Jcy5mFxpvguEUe0fupatBo1UWeRkl0CmfbtG38XlltgU2jLl65GXV7My+XLZd63sv
flo5txVd0aa4VmzD0ZuQ5AQaD2seQn99pePBZW23752Rb7w6mjYRMJ/7qSTptuGtDTl2gEtRfyCa
QahuOAHz85GNBxmWHC0WgwHCjzVIk9IpDo5/43k3ntnuOnRjVPwf3PipLXEST1bFmvIWPQERUDNN
wKAaW6U345KRnyFphg3jrU7cVOWgAiSZIZeEMhQgLuf2jIZbBbrE02Se9tY3puvVV35ecCqiIQCE
83J85BmsqiEZjUR2ee8nVplc316qsq8NkBr6tBC9oFIvOYqwny3OqJsmRp4tzz4IUx+WICzQRxeA
QKEj3/ma+o/G4gVJGNThj8UwzQyE1hY/BrQINEGZcrRQ4IM0PVL3eMucT+aQpTXEz5C2d8jW9Dal
odkcKjeMYB89aa5gY5NRLyuI6AavJUg8Gs23Np0+16zeDc0c92iIjjvKfuepDlivtInaso9OPhFf
SBsk4HY9sAEbcjIeQEI7ul9YSzcGx7vwe2sSTQZf5fgD0diBaB5kgfL7lqHKkQUpjpqzJqv9ViBR
gO4kzTQql+nEiOTxzcY38t4L08QEfWxDaKzL2asMhIAm+RGyQgJsdb4P6mIanDFHLLbsLOc2bDST
pPu8+PuJjxitkSEmwqEis/Mb/L4fUFHbXj9YqnU4HYH4+4mJdgIZJc1gYrE+RN5dNh3cUXN2daOQ
Lrw/dJCgH0ax5snkzx3RfF43Aul6y0YnL4Igg2MzzbusT7+ttfkUQPLof5soyV+TtO69JYOZvD6k
zjYdN+Ad+wcT8Cio0FhA/snlmaiH2GDGgyhZwm1o3PAQNTRNLKBcixMT0ihqdFEOfQ8TBK8gBygZ
zRBUsQZKS7hgIA8OfmzJTdPSL+aZczgR85BmyP7vu/VbW2lQy0oroJ1BvyRwN4ikzjetU9CoDswW
l8G4IR+oG/fPdNCFi+KnygEN0JN/jUj+cIQv5MAFpklX10/EZXFbOo98np8ROw9xGyLGH4XUyTpv
s7HfVEwn1aCKRk5+gHzJzCKROnT4AbRG0idr7+fae5hq57nKZihzef9QVwdpBfRiBEEsxi25gqLs
51LIHidDHqML3lg3jqHZHsrt50DBDoaQ/YvE30+8TRmhYaPJ8DTvSLCvPHQgQb/t+iFSXWPoFkSC
CNcLYETSDlztHGAKvNCSDgy7yEgUzgvquvbeDAbrLhvL4QbZQgiXtWi4vW5ZbIiLDQMeARAiQHEd
edXzwTlQT6YkhJ+refGKqtvRLZwtm9EvVja7CELiGyNYIWdQaDyT8jRAdQd65UIPVpbN7QdndYJx
RWUfjCY3lQF5yh5x9WGGfOMGyfJuf32cSntovQP3PwDxqCWfj9MaEIsVOdJwufMpy3+T6KnKPnXs
5boV1e6HsiyqIIgQ0AkuHb8A4WpVTXaYAPW2sxD6TCBdbF6KFgl/SwNl1tiSMxEc6ffCKBykpccf
VfYy2TFDpohAwaP9en1UqgNwMip5d9qZOfl8giVub61w02mclu7z9vnSlFPnGwOe9UkRfp/a13f3
lCIpFP1pI8ANhQhR8rsGGHpstGAjY1PGWRnzafcvsyPaFP7/+9Ka88FwVtvA9636NYVqS17oil+q
YOG/ESAddD5BmRVm08TCMPGbJ8c/eOnOTG+vD0KZsD21IfmBbg4cvCNFDsXMbpvS2trQ/MOz6aVv
jI9hNN1bLv1oldzfNoP9atY68gQxS7IfOrUvbYKud1B2xc2ZcGg3VOELXQ9RF8ScP7GWxGQ6TsvP
60O+pJUUGwMZeSFwAviPKcXBKbxBPtRVmBhmm/MDg2IF0r1r/nHsUvdnhGfnB6vgSA6zPCWPQ7Cs
h75LC9RLyjHOGHnly1TeoAWg/eAjj73jrIDqMknnLanIlyaj3sFo/A6Zmml+fyyBGqsHUl7QGuPG
kPY0CGxdf0ldPBsnJLzo067B/wId/k5xMFE4Fj0ZomX5Iq9mLoVjcWIFyQTxzNew+nZ9ARTbGll5
1CIjDAWnR4qB185fQMWCaiHL2LOX598Xz+yh00BvrttRDONsncXfT+7vrm/Qg7cWYeKNdxOLx1Rz
tSgdMZrVRbslAP8yypm3UddmQSa+3+5RmzxMKZTDmoNLmy1orTShgnI0J9akpccTGhAPXoZJSe+K
8hY8Vv8wW+DDEPp7guRMrNrJbJHGaS1e1WHSRs5t2vUv3AnfrptQ3cV4eP41If5+YqK3l65rgzxM
3JTFZvWGxNbGTe+H+dN1O4oNZkfIu6DRzheqUJJnzsaiIR54MRMUi4tN5XvGAXISM/h8jUrjP5V7
AI0EkRBIwL/SrBUOrgEUjsLEZv0jG+keyZA7XpGP61Ld8vndLFPCdYWmyHn7aPeUn/CZYTgVgZYm
Mr23XXGjfUYI13fhjZEeENSPIP6RqWw8ozO9fOgQj45L+WtBuXbTBDSq4tmcjIM1RPbdijLICoAx
NmCL/tabugTOJG4La4lJzwywqlamJuJRrifQwGgs9fDTPOkgV0bT+9xHRXm1XWiHzXuI/XbGx+ub
Rnm+IiFEgm4CQWN/vjmNICv6oq+iJABL+NPAdDooiu/jBhcgGaSt3IuaLHUH3podginzWwHMj45p
QHWRg9gqRHEfRQMhOnn++1lT2721RrgarPmDV5CfDpj1/KrYhrnxiVQANge039kB/9jWzkOz6qgU
VAVvQLc8ATNBszM60M9/gM2hWcUaH/AMP4wD59GBIkY/PJdUwJ75HrqXG1IHG1PHXanwKmd2pQhi
hbIqM6oQdoPlR9Qsr8wKb8Dvu4KJs9B1pyqNoW5goWlJ8MlIIRl6H+ZmCYBBGdzBvyXFAq5MsqZb
N5g+R3Pha9yLLby6dCCB5gMZK8R4AYeXW5Wy1h6DMaBwZeiv/uR5JPtQ2aP1MaCO9TtfIzAWgGzx
y9A61nZtbLuLTUQ3jyiKY9p5b3W3bMzDxzCHDHUBza3blpjjhhn9FLPOHaEOYs7x0JXBhvTd9EC8
1TrObpeB8WvoN0GURlCSxtMXuekKV3Ru7a6fOsXRhiavidSx0NW7YEWInDWD2jNutZxvR+hfmc2u
DN5/HcAGesYBXQc4ST4ZDWLBtA1xHYRjsMmieU/bD14fau5PxU0g1IXRGSGAFxfEuZ2ZjlPbItpw
1i6eiHuTZu4TWjj3pMyN2AoMTXSjPPCiQw94f6Q/Ljqx1zB3ezsbRfXT+MZz59nP2f1c0uOy2n1c
UYL7KI3Nztjlhfuxit7NEYXI+dS+FJCUdfpH5Q530TDe8TK7Hzwdy5XqtKH9EKEusETBBcf/lA1r
Byk4dCH3tX1nRHb3PDdjeGj9Mrx1yOxq5lTloxH/oCYuOkUvIOe5zblrESSVLPPJAwy0yHQla50F
adIqxl2jxR2fOPPe9ne6m1L5eSETDgAZSALlm5LMUBWqSQP0AOCzxjLGv68fV1VZGisBTTIQGCA1
JqfdFsPomimcgbSqD352N/4OarwQd9AJ75bd9CNddqzZVMHW+HrdsAjZZD9oC6kudLbghMmBiQ25
2aFp8UyszCeafra9Ty5vwAEBtvDmdVp/jLqtJxbiwiDUGwWzhqgRStcpFJobc6aIOeqC7lFyeLAN
etdQyD04kDWKhzL1dgZwVdeHqVo/INn+WhV/P4mQo64mtAfFRTJT6xNdxteRoXh83YZyKsFTDj15
1IAust411ABzik6VxIWsYJlOcU6L2Fi/0uE4uh/Hvtgu89t1kyovD5EQUNOgwfuyN2kKch60xIMH
ru/d8uB3t1X1DxfJiQk5K9YO/YRGYTNMsqL4EY3Wc2dGa0zSQFPAUbl5RDeoHeOAQdJW/P1khTya
u6wEujuZcvbmeOy25tBaDBz/l1UATpcy1zxcnzzlToToAsIquKYL/TWGJAa2P0e+L0hn9JUPyzZK
w3znkIJuzGEwdxkCr+3ipq1mTlVjRXUVqVOhbeHJfXhp1aaLPbvkmK63nb2ZyXbwDl15G1SaAF+1
7dFqjtQpxnfZIbXywYQuYEeOdriZnHvXez8+DAGGIEdD8wXUVKTDXIde31VLTo5uc29U28jXHCnF
PQViPAgwgHJJpJSk0Bf0C07GkQtIOJ8PGTfj2fJ2NZTZdNyySkNw7Mg4OAGy2eKgnew+8di0Wj75
ScogVG4Vt+a83gJoWekqrYoVQZMCwiW0qwG/Ks9Y7rWu2ZiDl4yFH7MhjhZd47/CJ6BsGODBYgO2
B96/86F0gOhOa2F7ietNSeuUnyaj+zRU7+YMAhcDPCpKOEJ+8iKtMbvlOKwguUiK6V6gtun7PbYI
TECPYQtwuowzzVuLApeeewl3oLJ7aIbnd5/+s+9LW7fISmZ7K75vTrvmG+3LXd8VuzDsQGM+xmH/
/pMYgL4amBihpH2hlDHYfrmCLdtNXFRE8bbX+LJLRS4sB2pp6LMBZu8yFjegU8RYNrmJtVLzaU7X
6GtYV308uC2/yxq4mGDyu4ewxpPAobWJoq8VHRpkZw/hGOLGh4bhoY38+SGatNR2qi2JTA6ac9AG
JIhCzrckQH2tuQaDm0Cn4Blh2o2XNc02MFJPs2kUjhXlZtFDC5eEPmfpGNPKLFjq127ilDyGkdhD
Y2iHJ5CVQ0Sg2F7fQiqnAS5dHGUU3ADjk7zTWkULowt1E9tIoL2zdUC3Grovq/0PW9VDPQRwLRQU
L1TDw7Du3Yy0XmJHzySgsW0+ruZL6T40xv2oCwhVa4VkEPYqCGQve8QZKRu/jSov8bKJQwMPPAhe
Pvpbvw3+oRkZ+bD/TEkJhjAFfRF49+FC5meXfYx8XUSm3A6g0ftTBb6MKZDs4+HU4dBNEEjcueGS
Q1LaXG6LAGJInEOvTnSFaI6i0ijEtfBghezHReeWT6sxnJFKSpBy3KZVtisRxrvhA2RrSPF2fQcq
QhjkKxG4g7ECl4ordujJteUhOVqXfegltV3/dgnb1EF9yzvrsxsO35ep/pS2YGK5blO1QfAuBuGi
A8gWSDrObUI1eZkiit0IDuxNSxPLvnGCWnO0VNek0BDGdsezCFiScyN1SiE33nou+E+fGOjQfKYB
VSlH4YJpFcgOBGAytm5Em5AzZ4GbMHtrNvvWjnOdeoXiPYB63n8mJK9XWHkXQFTNTUYDLWjUiI08
2PL+Nw+eeA2kYnaI5tfra/NHb1R6XSHfg1BM9Hki9SN+08mGgPp5P9II1wCQOcOHdebkLielf3Ct
1t16DAV030fTxVqs5mblfn/fhWP/1DWLvSFl8YsFbE5KMDn7ZN8A+I2Hehoc2NSDv4PaUEEGewQY
2K//aNWBwVFEfjPC3XBR7nE97nTBJH7zvDPwAnRuoDhLUKrUYRuVmwqZoT91JesiZHF5UQM9DH+d
tRCLpKgkub6vAwMqRyMEK1DuwWNPDvBss7GNoB3dZDW/LDa8ThDFvP1hd0DRW/9AGhigFQkBK7TX
hMbM+XLbFXKY5rS6ibl+CINbqM9fXxrVjAEogFcK+s1AVCad9b4iNDNsBEkGy1+6cnqqTF23jOoS
PTUhhauEgM3T6FM3KTt7jSNuQEUEzhIh7C7jdHt9PKpcOjoawK4P0nIHPS3ShDmOUUEWC/DgrM/8
TbNUW8cY7klR76bR+WZUzmNO251d55/HtX4/QgccIibuBDB5AtcnjZSt1LCmzoTtZui2XTf3O8A0
4Edda9p71dJqLgeVi0O6FKopaHeBs5YWj3nuMFRsDVCOt+Ixcw7TYqOTYz5cn1PVHsGhiv5k7sEl
Lf5+4nLypnas3u+DxG+T1Hisjv/webTAikQ9pLrkRom5dQJSgYEwcZdDu6119N6qjgVAxP77vjRL
1toHpVvg+xX1Ki92u4Im7br4H8LCgnw4oArOoTXMsdl4pvvap2aBZy5N4ykgxqY1aXWobEr2QQm0
QIl23a1rTvzV77riuIwzSjNNWt41SxPdZC1yhw6kf782FdHhTcTPlB0/SmCWSD5hl8nI+wzaPxmM
hskY0U25OnFXHRnYK+cwu3PRgHd9UVSHFiQy4jED8Ncl9NIuTFBXLkAaNDdu9Hm5z6uj7dxcN6LY
vygI4TmO5BbuMzkjBDJGy2I2ygu0eq7qKbY5lkcHm9MZkQ6lmZUjrwo8imxCD+56WDjKGJFmJIoj
AnQ1Ni+iQhQoZRQb9evQ7hlKiJHJXyBbsPUqopMt0diQ83Rphl7xbkW1bq7T52xYHsJyfbm+IIpV
xzAAABBYdxAhSXPl5142uh3mqiIvdv15gARx/TnXPHaU4wCDtBCwQGQmk2MafjcWIPrAOHhsQydJ
Q7Wk+jzeoXgtAygDfKZ0AWSoy60h7/xkmeN62Ta+Jq5UBH2gIvrv+9KbprWaiSFz4SecNfs6oPe8
nz7ONd1yB40p4fod/Q1f0ZKqMSumXj7+2Fp4++IxDbYSKe6zs96OctKGST/taL01b+mr0cZTv0lT
Tfiv2ASINP5akvcZEJIhsao+TKLWOJLUf049dpOBlqCwdYAynSlprQInNUhJGdr2aQPuRm+7hizO
VyTWlx/Xd7ZiV5wNSlo1q4auT1PAey7eNmcQMtbEUcqR4DWNeBDv6otq7FLzFp30cGVj4d21oP40
g904eI9zZvzLRjixJH7JyW08oyvbnIXT7IfvdW3FPHoL3XkLBrPY6X8WuuqAcuJOzEm3Z5iSJq9d
QP4q346rQDwYNL5T4aAhnfnf1ElOxzNTukQLnE5T3iz+3p6+VLoYQDcI6fBkxVJ0eOLgopmgfv3D
dTURkmYIMjQbNwIPCMEksehl9r6ZuRsHlQ7GpuqNO50oGSZC2y7s+gWsGk4/4/HGXlx3fS3C7oE3
1jPEvJ/dsP3FUuPgePnOBYthY+tkRdQDFTUNcCJeMqRVUwaJO3sOAECMnoo2OGRR9pVNpuY06cyI
9TzZ41lJHBfts8CKQLekjOw314pQ9LU1R0lpxkXeTQAPnAveYSuamR0aY5Dk2Zcm/8ay31WuyQor
/QJwJAJqYEUooJyPpCBB7RMOpCMxHj3w7vseGuCKT3b16bp/U2EakHX+z5B0iko2DhO0koIkXbpt
28+bMEw3Pf/QGnlsL18yehzGIO6b+nZ5tz4H7lrECyayU6h5odx2PkafWOXIcoAT6/Rxpbe5uyl0
7K3KA3xiQtoQUIf182aAib6LPX4g7fuDBgwB6WSBecTGli4ipwIxd5YhJsnT4Csr+Bfb0dFPq1cI
MYmwIqRTpGnyesIsp7L9JDO/Zhm09AzWDpu+Bmman/eg84DearB8oI1xy9dhP4Mt4foeUe5FBNwY
nwgjZBGIys7xvPCKIBnbuPW2/msFwEGjiR4U4REeJ/8ZkWYyZWYdGC6MTBA5QdcsZz8Gw62/NEMw
fTQic/xer9m0K5Z+AO4/XTVPcGWZBP5JEA1AAeECiFIBkGUXlAWJNft3pCkP6DDZDmjjs+zuE9qa
DwtZ3lhW/HTm/hZUJ8ei4nch5WDP5nd01CkEq15taF5DlxxwMaLf9vxsTFO2jrxJ/WQ1xiwuyMAf
sianiVn0y8eeRO4hs5kuqaM0CiyOUPuAZ5SxLAbYeM3ZLAForO5y5x46sSi0u+7NWmmubtViw6cJ
zkSAwy76l0GKXVf4EX5iI7yCbi9Ds5c7xkXNP658NXeL3ewza7wh8z80zSEhgdYyNPCjPVsusGdR
mJvdmuGGqL8N7hsgxD6g5H50s+gCb5XrObUkRY7FmrZ+uxg+0OMHJwUDy/b6qVRRMGEoALbigkDb
vhzZm2m1rtVo+UlQMcpiCtqxrbV04CPIe/Z9Je1n3PllbLdmv5uIWd0xiFY8TF7PjuPE+e1QkOWm
zR22WYzF37WVf7z+C1XX5MkPlB8EPikM3x6xyotT3A0N8iR1HzP/H1zwqRXJcZDSKg1QlaBAT1EL
3jq6tK1yFLjk4eHR9gjRnfOTWPWumRIHlz10v771bnqX+s1rCjmp65OlOnvw8MC1R5B5udCRqoCU
9A0fEVIE0n/aMxATLU+dn75Z9fTqdEzXB6ncnif2pO0ZDJE3GDM6TrLV3Ka0eUrbf4DRBBgMksPQ
tLgkyMQre7BRj/CBQdoU6bZv95O/K5vY7u4d3TtKuUontqTXDQfh3uLV8JesDGO/+e5b7cbWheuq
ixAaEDhqyKgjvS5tNbcM0QufI6FpsNsmJfFcdzdtYcQO1zU5KIcDVCHmDtm0C9Z5+n+kXdmOpLgS
/SIkMPsrkFttnVld1d01L6i3ARsMNrv5+nso6c5kkihR10jz0JqSiLQdtsMRJ84Zm15xuwfC2hx+
CoUK8uh+RjS6u+10K2bmNztUjdggK5gxLHWUFt0j178xnbUgc9HXQAj2DiUE0ef097OwnBbZUFHw
ix+NePid5OUDya2VNq3F7XNmYhrpmQnZFGgTlZMJJIfs0Ms2mvZQDaFYK7kv+AAWHxV3gClwf/kz
ODpUYIcepTHn6DDozGLt6y1KxtJ6vb0yC+OBmQnV7+B6vEKhUwMc1rWAzCPv9QOyB1YAjrdHQ7Vb
M2325ihWQHZLt8nk1NDOBAcSZE7mE5hmeqt55XSMkmeLfBXpz+TBycdIuk76HOtJetfkKbqt/BZE
xNw4cp5tY4eB9c/K9e9tpvMDupzWkpcLHooaL3wGyWRM+LwjnFStFBDMRqTg3Gvx26BB3AIVwA9M
Nrp7JvjuRNYxO+JTZkL1pAHnuYHeuKmdZjfq+etYuF+wCnc26o637S2EP5BY/r+9Ky4kIb1yZAIH
Y5IhhIy8dtI9C5kbKjDW0C6sxsNtgwsbEO8rMLujpQfIqznyiyOJTht3QCziRmYdFM//7fOz+Rua
zC10HZ+322/Dne5+5PMoXEDWBOATFP8v97ZXlF2la/g8d+/98ukjfX7IW/77/Wkvnp0dPcIlVcf4
fn4gxlbS7e3ZWVptdN8D8DEVf0HRdvl5JW2NIai1j3XOm6B2vIiO9RuaHDdF320KqNIZXmaDSWct
Mlo6qs4Nz45dv4do2UAUMCAQvOmzNuxs6FOSn70XR7eHuORfAK4ASQpYHrm6rrKitxyAW2zc9F+Y
fvJXrqmVz8+vqV7yoicSn2d6BtCWE+h/jlbFW2tK9OLgw9E+WyKnJk2n2t48Wm7lhTWQpTsbok8r
VpbWA+fr1AU9kczN8x1NmuDlITTzSPguH7e93JN6r9jKQ3rRCmD7gGZP0tHzsRhe2xt5V5KjQGJg
MN2Dxwmkt7U6QjFr7XieskOz6gIS12hLwU1oTvf7pW8zAKIHNLOTY63MBI0BPaRk3K+yLd+gVG8G
ueMnQYWH8213W9pRqMyC+RhEwZNK7aVVnlkJUKaDCeS5uJeAaXoCHQMm+w6F5D5safnN9JGpb3N/
jYJnyRMBtpua0VxAQOa3JBrPMlCSJOZRb9uXlPv32chXbuKlGw8JOQh/T/LiQE9fDq6gg8xTLzWP
Rb2HulIQa1Gbvt2ewKVlm6CmKJ37wGnNn47grQEswC+BcUqQVQiMnv/kPijlSOEUfxMoZ+1zkHtG
cQnxlNuWF0eHqxz+gnvvqnQLDjjbFDr2gFEP3V/Cq4YvnnDySJB+XNkIi6becVaoR4N5eXYr5aOj
iKtJ6xhn5SP1+D4z0ru4ZCuZ2kWX+NfMPIePAv5QibSCGb6TRZiJleBkeRjwA/Ti+ICjzbaYwdy6
HBx8f6wepbpr4++e8fqBRYGWK95paDoAWPjS5TytoHWJ2uqxK6svttXvfRr/kq3338y8Q3DO7tkR
da64rxwT97gpo5Kk/lbhxkfSInVWngOLk/bviN5zqmemUkdvx7TwzKMAzsJOkWKigeusONg08/PD
D2i5/0/be93lzEiN9DXVVQJkNXUkCfAC1fbcLa2Nqtss1DlgPL25irxaGhpydHgWojUbUi2z82GE
dMEET7eOOt9o1j5NHlm2klJZNAEoEizgQgcm6tIfRKuoNXAd8OUx/9bH8snM+caGKNifux2A7/+Y
mW6ys/lzjISndmlaR6Vx+ZJRi0Y259pbPxrtmqnpaT5fK/TzIoODIxX9CbOn+2Do3DTTxD5CStQK
Omp125rROpSunbcBTVj5wEeltmUhy8irYycUQhvCGhqZ2NgKeOesyfYN5Dk3Q2LYbdBDM3dXt0MZ
klKv7zyItQXMafpgdFt655TyxNCa/UlnVQZNIDveJ+g22upgDo1U2UL7HO0kyjFwvFfOT4d6fYLi
daM/IxbJA7/v27BPSfJb4wQA1FL/y9Z07Rsei2Sjpap+qNWAOBj1Q7TnW+gRRu7cgKiibn6248QI
GE1pZBVdc6jskm71Ll7LVy0ce8DtY0ZRlwCwaP6m1zKSZIkLAKAwNioCyflt31iIYvB5dC2AisvC
0Tc7kirQxQN7N9hHWT/o6aks7+tqT/laC/HiKBC4QNYX6ZyrZ3YmJFi5EtM+5mYIHSKhr7z0pp0y
cztoBU9IYsT+AN7OXLyTNctkX9tHLp7c5nVEhzxdCY4XTSD1g0cw4ANXTckqEZwMMbePTfpD9nYI
LuvIGFeMLCwHTjp0GQCkiLHM455S0qG2GuDlfd2PTBMcW1qFbldwT2T+B+67c1OzKUuT1JJ+n9rH
xAeRyGOFBMMaxfLSwY1cK5CD4E1A1/HMuXLmjyx3caWWXfMwpY5FGSdQibM/FZ1nbQt7jRxywc0m
aTUU8HRw+1xxlrRWk9StZplHYNq+u67aAuV1ur1hFtzgwsRs2nyaxF2XmwgbDSNShv3sD8a+KobD
bTNLkeNEle6BzAkajle3T5kNWtG6JmiC+ZfGEHdjNe4cbgGIn4qoAYFekGdrkPzF6cPZhmSo5U8U
g5cXxaglJOso4n2HP0OxxW5X5m7h+z6qbO8k8HhSzItt0N61s9YR5lE56Ib0aFDFdMWrFzYQXg1T
/RZaTj5uvcshlEPcauWAgMTx/J8JafTPrcnFhgvN2li94aw8NRdHhEomQAp4nF1J7fVN3Q1th74q
12SbmNiR7FaeKYsDOrMw/YKzy7vX8tHvc1ho0/i5sP19q6X3VTuGblushcCLo4GqBrhi8KZFe/il
LV8r23EKjY9uF0hX28S2sb3t1gu7B/f+PxbmQTxk75AjIXiWKBZ/TxzAfYdefPUGnHIfMIS2bACv
EW1f9cVChauv8jg2j30jfmuxkQbeaKYBJ9WapWlS5lcPjup/LM0WSKDXdCQKHqd9a9jG+jIpG7hh
yyJQRY/qzxEx4DCadA1QrkZldTpxz7wBmtXomxkRClt188Vi2cbjBVDl3sp16i55wiR0A7QFhOWv
KD8sMlYNdXpybAY9D5TOATC2uI3uzLo90sa2o6Js9cCvR/PZpHX7YuuDCkwE5E3gVGwIYseVSGI3
mvegsYzuGZ0kSSDWtCV2M3zLvcEBcW/tPZiiqg+Op5UvILrMQiOJxWcsXnbPRxywFnijQ2XKdN90
MXhaYsX5lsRWcR9nKOIFrgDvjptazp5XTfUJLE/5vZ/EaaSy/di0hwoNmF4SeXkEOoBdAm26Acp7
WjgkcVQ43j1LpPWIqA1ZaC6qSAf3zXMKdciw1PTq3vA6+2TXXvI3AlVvY/us3lasH7eV8ui26Moa
fZR6H4oe4WnrSBoiAHL/VqVLA79kJCCi1SLLqoeNGXv5FtBm+uxmWrLPjSbfNJ0+rizc0mlhuxOu
AAlC3bGma+XMPyw5Mon2IrQ0AHj+LJOoYJvo9s5aNIFeA89AqhXMVdPfz0zUcZVaUN2yj068cSHC
SXFTcPazE99v21naV6D7+MfOzNVdUSUpeifsY8peU7FJ6w0EEzPWh3SAQqtokM5fy7ItnU7nJmez
B5CEWZagKTj6/RYQQWfcJmvSn8uz5+noWgUFIfJOl7MnbeSdBr9DFKnjYUIlktOpuR979qZZa/TM
S5t4IvxCbRj3OWB0l7Y0UaquqxkOW3JHqt9JIVYe5msGZpdt3nOzyQQM6H0U3zlqe9sDFj+PRD6y
nuhyuOrU7xxL8ISUJpC08u/W7D615RoZwEKEOolKQskdngyPnjzizJlHyY3BFwbBczXeg+5b6O6+
LF5VddL0NdDkUusTjEEzAaygU3vqbLrKTkFiJedIlpBmg9D4BTw/W5C/7QC72Btt94lBndtyeBIC
G/Vyey7fA8b5NQXUleNAQhUZrjnry9DUGSB6iFtNmVVhXVn3TertCC5GBrH1sc7swMgE2iQ97Y0M
thOkfrLDe30IeALah5VfM7ne1a9B1w/6SsDIiIDjct5J2rbpiBvi6GR3FfBVsS0DkfzwzSaKISJG
jCxKxSPVf9y2u7TBrakvcIpxpxzcpVmt5LYhDUWO3Lsn4yFp7upu5YZectpzE7PjUXSGGO1+IOCu
em0ec7oSDq59fjZxI4I+afq4mNP2m+l++/McKyqX/87P7AC0pTA6dOWSI/liD03kJGZ0ewHWfv7s
+DOtNleqgQE+7B1dBnhxrJxJSweshTc6wiTorXrz5mijzHxLAxYeuIHWCXrKrV2jDOjX6Bq4HL3m
A2ztE2AUrLJ4MhngBrh0KcndsSpGQlBGsKN0VNguethlm9vztjQq4DkmlQ5kgkDCc2mFJ7hyBepq
R2oUQWU8e94jL/7Kspf/Zma2PLGS42AqmOkM4HjJs+k+DXhpGkm6cgAsnbvga5hEZNA0f3UNgnC5
cFMqyJFBdFdJIMpaA2paYO0rR5wEsb27PbAlv0OzER6E6GVD9+dsYFlScsMX8LuBhD1lgYXj7j9Z
eO8LP7tJeKW5rVI6Odrd56F5BYz8I99HeRuUcT5ITGZ+5tkWRfBgYucUTTTY9KlmbCWZv4TNxeVE
0F1mgRvpigIN/KN108raOCrq2C/x4Ccbtyz113yo+qgUTvbFsF0n0oUlXjpNJYdCEBUy0sYR50iO
VimtXgup+49gd6SvtydgyWWQ2ENXGl6miJ1mE1CNnZn0bDSOqZntqM+9SCftI4mrIWCC3zfVatF1
yWlwWeKCQteQdVVtR0o4U8CWwmnQMrRt2v3tAS1+flKrmfgCJtGAyz3tcTAjaFWKO7AA8N/9kWZr
Z+HSlIE5Fb/fQfr/SgmBu35jUTcmR204svIvI/FCAVj3aN21/QeYtdEz+K8tcjkaxd1aOHqC0aQh
NFr2Oc9W5ms5fjozMavIVH0xKIDXybHyRo6saFk+apLEmDubgD1M6Vu7KYp9yZQA/ANd5IZZfoBL
GhTl/8Tvc4gEQMxMoTBgHzPdgEQa3fTFyhk8Lfs8NMIOhPgZXt5ASk2LenaQEAP7vDRHPEIgomqV
zxOyGdLKt33vPdy7sgK8O2rs4I9CovHSSj24MuceeAuMvnA+NYXbBwOIAOyAaGMrArtvfyadKPZj
rI8BV04S0p7dZfZjb1rgAu9zKw4dye2nxNfAyUm62AqRqqpkUCqD4RDk5qcaNegNWC1R46Gq3mRg
mWiC2ED2AoeF81PpbnoY0w53plIZ3arBcb4JHdy6CfdVaFuq3HSmJM+iY12QEFH1gVvGTz7ObtGK
MEl2WrPLXb39nSrBTmSkv4hdJV/Swig2djcUYSnMMvByld/juMuCfiz7LRnGLvCxLfZ6zPIft+d1
aU+jzXhiegO+D4H+5bSaees2pcicI2vuPP8O2ZDb319yDnRPkKlCjYLH/PusM/qhsPC+j/FYqWoN
IFLnwCAjf9vM4jDOzEx/P/PB3CjNhtrwQV2GrRV1YuVltzaM2dE3kipLCoLv2+QBegg2ObVrhKeT
A186uAHcAxo7cI2hF27eMWRoQ9PnOahGcjNxD34LnEoKVKcawRyQN95wT4e+jSrR25vbc3c9NhgG
EQgIJqZe4DmReW4PngEyZRv0I3jWQDveYRscureNXC/QpZHZAo05B4I4hxFW7TgPE29lgda+P1sg
jwpuxtP39b+76nNWf7798xd6rabfjzQzcvXIZ87TILaTS0wgs1HS73alboW91IK4chGi180D780d
GSw9AB87NN274oc2rtWmriNqWEaTOxK37lSimh2zIO3QWtY71lGvxMHEkwEa9XxbFfxzLJsVl7ie
TTStIW5HCgbJbxR0LrcT0YHcGoVrHR1rK+TneK3l/Xosl98nl993y37ILBcMLql6wH/ILxZk69Po
9qKtjWJ2tqXWaJnNNAruhMVzuwYOvt430yBwuSIbAAStOxvEAGArwJsYxNgESH80xWsqV3bNogl7
YrVCkAtI28yrOWv9XsKxjmpM7CAnQ44WNxXpZrq7PVWLCwJmVIDLgNbE+/ByQTSBZ4wN7NzRB2vq
s5nbdNv1Mfs+JknyIqvxA2RdiIuBDIUkO3xsHpVARGBouKpwnsYv9qPZv90ezuLKn31+5r+m3eid
N+DzhhEY92StEr34ecQhADlMaT5vFotYo/JL2yrtIyD4VrVna51Fy99H/xYUcT0wi84clziFQIUI
l6a6KzXgJJPfH5geMEb///uT/bPbsiaq0LUG37fRVf7olys1xkWvPfv8zJkavSF9Nd353VdPBba+
y9cIhJYsgNwQhxPS0ghfZmchgrM6HkdsPeEdhLEzRbZrhVjZE0urcG5ktsosVnZimzDiFPcyzIaV
1NXiGCaC6Un4G1y7s8+jDhSnniPso+l9IuVDTUJlbf58nScEC8iRUcKGrct11msBPtTes/H+OCCm
LT8ygkkrADrvyNrPoTgxiJAAehXOUS8iRV9p+TQOH4jrJooCnLJTI/i8Og7pBFsZFsJTqEB1W6vx
qk3fV+X+9jwtnX4IfCbAMmhAr7ALeMNzXLw+OMsSCAZoVvoIFrydnrQPwNtGH7AF7BySY8huI993
uSbmoKDuB3TdUeu8KgS3ML+jRlztxrwDRoyYqXm6bfDajQGFhjwA0qQEMn/WbK/0NIP6x9iYx6Y+
UG+/dsleu/GEtJ78C0O6ZpECRX9q8bS0joPZh1B2iFhibP1xrXIz5bvm0fGZmXl3FeU6SCtHgYhB
yxt3J+2YH83eKL4MaUGOCSUZUHN5Qw9jKRSY8If09QPTiNK8DikeQJTnAnw111LwfAEIECOPUwxh
UasVz1hcqDMLs3ii07oUGSPXPKYviu5zcvhvA5hdKnHz/wGwkQWDCPNijUZ68qSrNTobwDTAs2ul
FIAk66MDCBBJw1xujRqP6b31HQrRf3wswOkQFHkTT90UpV5aEqrM0qLDW8n2f3iH1Pjr9lQt5BXx
fSRhkJUH3ex1IY+jKP3OaBuTl7b5AuZS9NWDfjNwEh5ypdCPNQYU5XyG0m5nbFsnDZ7Yn2do8Sve
8d2gAJqYOC5HyZWtZJWi9Dr+LCwEl8+3R7nkb2g7Qt0dTCJow51NYuJLyuO2sI+DftTYV+PPwTmo
LkwNCwC24ZKb3z5ZX7usxuVx7JF3BVHIij9P9+PM20AaA7yz7U0x0pyrsJQ2hFNdqJdSZHZy88e4
1/5Cd02QW5DE6tby/wvHHIio0ZOMlxfyJPOLSKsKOyeZ9EEEGkci3hWe2Pax9ud+jalCfWG6TxHa
zC4HXQkLhF8QZzBBAIqyQv/n2UBwqgDaiOMa1Cp4SF66lEwNU7Slxk9cfvmp5Mttj1qYpAkJOuF9
CAFp5iykaQA1NLNCFScTHSNdVJh/+d2KiQWnvTAx3RPnZwznLLF7mLC3Gm6AaoXtY+EIA3h+ghLC
c/E6mS2A1xTgRPdafvJod4BiRWgZRxAVIr0f6uP29myt2Zqd9/lAIX+pd/ykpRtKMJxQ++5C5NL8
fNvOUu7iYlCzk98AUa5mNA0/teVPbKmgRi+rKR+pSu4cdL8kOXBmnRITvCmoO3+NUnthydCtjk0z
JRnRGTU/xgYFGH9S85NrfxKB264s2fLwzr4/87rBYrwUTcVPutza8SvxHmwJaqT9pJXXpAdhbWz6
aCUrj5zFUaHH472Giqhg5oh4nAARhq6EU9rfiY0rVz6/6BwTjJYA04ZH5rTVzvzcN6jZElbwE9Me
O2dEheKFtWjDh9zekPwxAgCdFniEA2MIQlJwuF/aqkpDiiQHoRMfQr3VAzttV861hYMBtyjySQg/
Admf46qrCtBXOnjYSGApMprHCikTzXq77edLRvAsnsoDkxySNRtGrlddD+2t/JR2ITPCjEbj2pW2
ZmJyirNVEdSuFAPp6wkMoBHrX6H5UKEEcXsc168R6D2cjWO29JnUCy45xhHnke0FAGba9RbB9W0r
Sw52bmX6FWdDkR4fslhZOUR927DMftWDj5LFT8p2jreyMIs79NzW7ATQlS+FRmHLGyXaXfSNBqQk
NFoC1Ynfaau2jdd+J4mMEl8dtRxtKv9trLMTwgW/jW8xJz+pmoYZ0jVV8yCqXSL3Fls51BcXz7I8
15v0HVCnupzWnKJHk/RYvMECkNN8qtywN7a2s2Jm6fQBF/X/zcxjN46Ch4EKARwxJYHPZNCQldr6
oqvbCIJB3/peJ70cCCVaylNJMGfDXw24c5T3g6x1Vy9O1pmN6e9nPmhyv8kaoGRPRRpRN2QoqYFW
a+2CWBiJq0N1Bs82ABiv+mbNWpagBc/zUwc8oQsV2mJ88dM/zoUghD4zMjsZwNii62iPzdGQ9JTR
XwO5K9eA9Qvl5Esbs4OhQEYTQAaEI6LZOe6D7geIs2pjmwLG69977lu9RnW8tHMxLEDwIPsNloU5
K1aVm0WVSQE/QyUUJA5lfNck9wWKlK3zw3HfGn2v6ZGebm5v2GmXzGL7C7Oz0IjlGnPjBGZrwJ9G
eDhKoUNIVNC3m4agsW0tvF/wRDwlELlOz1fcILO7I7P9zECePTuRPMIZAeg1G0NnTWFz4clyYWXm
JI0naB0rJzshf0/UwbUOdf+98kVEwRVUjz9uT+Ki36Osq4NPDfQY8yJO5zqVLJmWnQryt6G/GuVT
X65EDmsmZutU9KWR2yVMlNW2pT8Z3+hrenWLrnA2itnKAKtT89zFxsKTY28Uf1nsiw9xDNH9souv
Obsr4pXIa21Ms0UalNehQZPlJ710N0J8r+tDofcrN9KiEchtAUUzlXbmjA+a0XUq9gacrvZ9Ee86
lA4L9yMDObMxGwjP6zpr2hGnax6i86YpI2g4/bmL4amK1wW4PTCQ2W1XGBn1AMLITkP6nBfgqvnc
/zn+HAlZJCfQGYVE8BXwFnRXBLpebXbyNRA4HIjcl92neFhD0k+TMT9xgDhCMgRp0qnx+PIq0rKk
A8aly052F8puz/XnD8zU2fdnV13mi6mVbPr+8LVL37Tyt9esIG2XfOp8CLMoixLe2z1TGV6rEWuf
OI0+wK+PxTgbxSyQcmrIQ5S8z05jvUl8IzCzQ0PXzuKFcSDVPykFIel+XRs0HWVwoEnkqfBAoaX0
SHj3kqwBEpasoOziTYQdAJfPbzbutE4S27U8Gc2dNPaWPKh0ZQMuXCoI0N6RFaaDHNXs6Oq0WECO
oK7gul1kWvsMLTQV/ZWq3W3fWrTjo5IKmP4Ew5otfKr1cigLtABYfhU0yg882kL2QgW19u22paVJ
g1ocgBDgH/Ogsni5S1BX5Sxu9eokiywS7DsF7L4pyMrhuBTogPH1XzOziZNDQby06TEgQ0QpY2hd
LkFU04WJuclUu+epF/TSDJT8+t/GNzsyVaX1o9LG6pSPWdg7T9wiQbGWiF+cRBDFgZ0Mt/KV4JIr
7cQpRyxX1Q13He134/AaV38ej+KdjdrcJOEJLpfZyWw1jfAsp6lO5RddR9blFKPz6fZkLRyZUHZA
XndKGyC8mLkdcCOmP7hw7z5TB9/OI7S9rcQXayZm5w2iJbOlPkwYHJTdyfCLAHt3exQLq4Gqn49S
OK4wgE5nvjZS0nJPpPKkWL6vav5ElNxa3lq66D0dPbtgLuzMXCvPCdCGeFGd8jxTdwCa/6o6F6Rr
JTcfMpcaB4BVSAgUm7tRdh8HWex6j43l/jY73T7JRLf3Iu271zEBUSbTCugGSottesf9rQnWQiUG
QgSVLrp7a+T5obKS36xFUm+0tBdHSiusTVaE9eB9oV2HM9W1Po86M3eadP298LX4ZSx18uglaf7F
MgoaOrVPgt5WaHBRhIZmCw4bV8ZxYFQ6RYKl9cPCH8t96hTVVqZFD3osz9orLkd0GtpDiMAg2RNH
mBGKDCVkBWj6UrKsPoyc6GHaG9YX38qbDTg+3BfgEGs8avT2ayeLNowdp90kaeXjr77+KQWz9b1n
CBCQe0by1dcTB12Kqs8CC21WAFdP/0yYlW9KuknLO0iOZXfop7HBMeW3n6rSKu6yXIJdA/JGweAy
JLkGou1a3a43ZqW1oSoICP5yCdKZ1vI2t31s4YDGDvQ9lKxQOgCV4uWxachmKIVMy5NbvnXZp3oc
AolX01qovGZmdjoPAnzJGU/K6XbmPEizxxRg93J7ezDvebS5J+MZg1gJSMVJQ/pyNCpNEg1eUp64
Nbr72Mqg6YeydVjIggW2OWi70aZaRGQBcG4naeCRgQcDdYy7xqmaE2s43ZtNSx84lFXCNtXH+8Fp
ss0IyYvnhpssHIRphVTpwDuabRWRpMnD0quH16Gx/V1B+zEgUmIlpfguGvq7awu26we/3Wg6eBMT
6SVh5dsy0m2o1gmFajCqRF6Qc1KEBp5MgUH6kxU3KiiKygtq3qUraelpFuazdH6uTOfOWW7DSQo2
Qv9dniT7XSQbBvIWHdSzoj+k/lrEtPCuRGL1XbISp/EVODFxa0OXLBYnAhSJo05S+2qiyAvShwPz
H4w/J7YCBTgABaAUMRe43YRvjRQFv/LEKkSaBn1izRoD0MLBDxOAZIAMDBHnFfBtzCE66Gbi1Mux
Q2sr07ZNwbxoxZUX1giPl4l4w8XenN9grKIlBRC8PFUHljxgqv7b52e3l6rTRAxUw+ft7w9+8eP2
15d2O8oqKEUCVT09Wi4dLKWG1uotOLuTuoEEjVvyAGS3VVDG2gNykCtTteTOEPRDez24URA5zNzZ
whVDtT6FtZIhI7PPqiRodEQVLNSatYrRsjHQ3KGu6wImOLuTLVqYdV7l4lRIqNO/2gj+Ex8NFLIK
am9VBWWqc893KjC1/1ib3cyaNySe5sBaj374NB6DRIsa782Tp8T5LPlbotdBx7/fXr2lLYvuu+n9
MS3ePDljpD2YB3q/PFkFFH66Q9XyILa0sBn2dNhxpwpv21sKc86uoHk8qGLijoaKi1M9JhtNPQwx
UBprzckrRuawjCapmlYbYCSt9XsrYYdeMx5lPK42g8xXDGAIqBNCRh4vOIRuM9cHZMPWa8sXYBWt
os5vwqJpdhXSx7fn7MoNJzOQO8CLF5QcVzE00kCxZ2UUGoWOCLL2kwfRev+uUqgKuy+3TV1tZpgC
FhZ1fygA4yyaheuug8J5DOXpI3g5EqDAskORagHr/EOarxECXbneZMuE6iKS0ogz5/c3/n8qqCww
LHRQi6jnm4SjHrztIAhKV27Bae9c7K13W3BytPtBzG6e51IOk52VZPLoNa+6LBAefGCNQFv8j4HZ
5h1TkLOMMZPHodYir7s32JuFtirIFpm720u05A3nlmYnICLfUo91TJv9OesjgcdouY3bwzisuMKi
HcBZIG6LFxwOiMtzXcad4olK5TExKxSwe31P8xidzcVxtMi9P6Yr9hZdzwWLBKI5MNzO7xHNSXO9
7DCu1PxZ6D8NvQya9oeR/Lw9fVdeh/fuBLEkACIikTe/0WWDnga0a+fH0fAeXMiMgUoEjIWf+7jd
pbl2z0xv5cgDbGbufbDpTtzKKMVBwneOo4Z0ghoFxnckbDC2RuUYYVkjEVM6Lig5u8TZaHmRhGkb
F4dYuYgxVVV+9Xjc3fesZ5EGdqE7sKvQrcWTMeosikaCzKpD08/ZFm/RJqz0Dn/1O5DEFW5k1fnX
LOlBlpA6GoTNvA6Ee5oJwD4jnzvhJpt6rJvAi6t+01m9vMsd1BmGBtz07aCMnXI6JxibtHhQo6Zt
CKXtU8O4+5brubZh4CFTTQPdZTi6yLa1keM91EC383M5PBh99lyV7uFruhlT5+C5MsyftYOW9ydH
IwfakXwDhvRxI8YOBIHGlBXo0YrTEpuHVBcotGBrQ9gFv3cYEhbRnsahl4OTcKjRPMGE0gNCciNM
eVkHruaZO6a4CruxfzU1rYk0aToR92uxrbuxxYjQK0+byg4l8DY7wpKXrBidLdVGLyybGuQVbdyH
upH8dpscgnOqyDda2SCPzE0t5OCPAileXG21DoAVMuAPdquxqE5VGSizMgMhEBEMkE/fl7r/u6RO
EUiurK05CBTGPCs99AwSMlUSW5D/MEkg4xacjrmhIFCdV1vdUmmQEkrCwUYRTe+A+tUktQOvgLKN
aMc4MG2MkDklCTMnz6MCP/mb7drpXcuhMV61frulkAj+hPRImgSxN37VdcpSCHc7w672mwoVEae7
96HVhK3lmAFjo7Vnqqo3qLuBBLnMGT3W0vypBlt/8xq7OUgG0pi0R85+MMw1ivl3vO/FkQyxSQPH
PpqJsDOADr88X8Y4F3GHFqVjWlcP9iAD0K2eRPdW284DBEgCVmon4Zj3LnsSLuio+a6Jm2cld7oO
nos+33BqBtxh8ID4kVd+xGo8AEGlWqTguBQ0GFUW9SwJMkcPvOGt5b96Qw96awhHHC/FneiSTQth
cMQGSfaU9DYOuDyw4pdEdptYfiIpRFvrHcWLSVj2szHU+9tH0dUJO80AahZIwTlIzOqzd3KhclqN
bCiOtfhlNk3Iu2ITjz+S9Elbbb+9Colmtmb3k9tAPdRw++IIMDkBtgaq6VT9cav9zMjsako1C42h
JYzU9lc3/1y7b7cnbPqRVy5zNmHTFXL2ltUbg+KYw/eRvwpa+t1fu/PWDEwrdmbASXkdEzSKHlMc
SiOaZaPbA7i642YTNPN52wIxuNthAEOFIOG5hFZZ9VLbK361ttazIC4vwMbcKuys1o1D0YgA2gdR
ra28+1asvCfPz+ZKFGPvcA1jyWRYy+dOfomtlahtZbreUQFnJszGRlpxhAn5t+EFWfmgtRFZ69hc
MzLbhZ6blVAwx5rncUDNrUE/5VXo/DGBzuXKX6V3eQFNtL4tjsjx2Sy0ygBE8Led6xotPrMxW3fp
89ZOmV6gt1W3NpmlIc+KUxY3pmduPKeG8IxLQEvk6tDZHjQbrG24fMsizzdFXX+XGf9ppN43JNPX
DobJ8tXGhVYQ8BsEeuXGzO8LQ/m55dRYSO6+/o+z81qu3Eqy9qtM9D16AGzYiem+gDk0RVaxnNwN
opzgvcfT/x8o9YgHB3HwUx0dilJQxcR2uXNnrlwrbGAZHf1J+5X4AqJj104iV4wHKfvd7WlTcQBH
QUZ9G77O/VKpbZgWK9tar57ols1+HMy3uBwVZVqwMCrYb+CEG28BMtrq1MlIn8y5vrO6N2p4GsMH
cjluAUKyLE5t84vefB6Th7x/Y0z9AQn2nrOC4UumXXpteNlmjUoLWoehVfOnwHzqRewMiN9cH+GR
hc2y9elEGmJAQCATXrO43asrN2zYlyPYbFjiPAgJaSxHNHDwlkVylPLm+gj2DvcLC1tymckqu6wT
cv4UqvcRdYQ6gmpdFh5t+geufW+/vbS0eS61sxgmQe2bxqDFL1XD13REKNUjwMb+gEg5mMQOprLt
Nkhkq9YHQ+RPfXuqh/ehfpvQln9EHL9rhbwqSDXEnS7IYOU+7yBbNLOnBFp6tfzSTB9K+Xs/f7i+
Orv7CyQ2ImvIGiGOdX7dzmYxdinw6KflFylxh+nvbF8cAK89xFM0bTX/4vrQgrBtF0CXT334MSne
shkPDOyt+csQduMAZG1UGjvoCBfsm9GCVd+Xm4MNvGsCTi4aAaCmvEjIkP1WgyJSiqcxcq3SlSan
lP/GzkVigzrpWna8yMPkWmVVpk24EAZvl/x9JX5t1IMq8N5CvzSxcSRTJ89SOqyxfuyl1LeOgLW7
s8ROJfsMwPEivZOXS9Rrdlg8QbXkjEHlaHaHM3k1OGe9YMGE4GyhfrmgxuhqrU9NKSmeQBv51XQn
jOLgDn/mW7+4KV+Y2ByJtg+5Pfu4eCL3ZnhtY8x3VqtpTqN2vUfdNboRc/F5LDgv3VKNj5C55rf6
PLaemjRw9c6J5SxK9JuZFraz6KSH6jai9JSFmbvEClKa9RT75CMM3xwpnU5WMHvmiLYpUns8HBXz
1U3km0lbb9EXp3CiLzPGevFUNqxN+65vX4sQfjZAVk/j4UoT/+YWMYc0m1LTyp8S/Us3Q5Zb3slq
drAwuzuYDu8/jWyj3YEKIa3eGFmUVHEMiT6cUBv+lhFkmlcFJg7ixp8UTU88UUYFGdHBeSfTh3vd
365//3Jz/fX7N8cwCYIuqVpiIl7HYXEzWafAG/t75dfrZvbn6i8zmwWRRTCWfcgw+vxrkDzo9u/X
f/+lXvzziv+fAWvTMVik5VjPLX1XaVC+oXnQS7XFX0TyIa8VT58yH+qu+zSQTVddJj8yyINppX/9
I3ZdDriTP9dqG1+aou/6oKL7N6vfISTrzMHnUT+qCe3OJKh3agsUGqBbOT87QQgGaDaKAnoKsnsk
IoR+xMK9O44XJtZQ4MXx1LJUxTU3xZNMcmuaeicw7/FxBzvvyMpmZ5tJNHTVwEDgEXHhinFReIJV
+nR9TY6ma7O/1XDWAzWqmK7FI3AZX61ctu67F3O12dg23N7wWZfFUzH9nNoZqdN7u/yUHolf7UVf
L8xsSUkKK8ezQ9D9lJIKmkrVWUKIF9Wvk/gbL4iXhjYxK1UGqR41xtOIgNWIH+pF+nZ9SQ4WXt/c
Z3EAFKWtGEujVP6QEq42sZcn1kGJe9/MXw/MzSWTYyZXRx6YSvm40B+dqZ+U+P31oewvy1821t33
4qQY6diJYKmLp0E1nKR7lCTTDbMZdYQjHMX+Pv7L0jraF5bizgirOWI0wfJrIks/dws53euDOTKx
OfahaTez1GOinJfRkZrqQ1eat9dt7C/KX0/wzdqH8hK3s8Khb9Ek+h41p+6IlmNvSVTyxyD8TNqv
t2xYQTGFZaqygVPlJoC5XY3f2oUfoo5wfST7dlaiIPjAKR1t3Fdlj6FtFBYjoWrS97nbGQN8fQ/V
q1mK8TAqfcv/MbTxYLUmdb1eGXgw+aExW7eYw78RY7y0sPFh00wiYiyxYOv3KA9kR8Iee4v+4vdv
X9xBI49qAXPQU2d+k9WfRf2mGQ721ToJ2zDmpYmN21JjJa8oRnE8ytOQk9Wq7YcWf99Lv/LKdOv+
+/XV3zsrKhwCFCdXrTFrc1YWaheDSW3uaRh+1uFG1orfrhvYi8uILCFZQOIJKonN9rKHTopzOy+R
xgE3o98M0ZdoSL3e/lqAprlua3fyqOkC/4OZlZaqc98yjmi5JjoPStV8k7SeHjvSl/BGfFHVgzaA
3Vl7YWj9+QsnJuKkGhMVQ1bjEB9Ni/83BmLAPb+CCC6hWVRn6sUujfwJslIvEKGbVU9F8XU2R1ca
b6Xop+vmdoezys2hjwoxmbnxydSsU6UsbPI71PvCz2b2/frv390DL37/ZpOluYE2RLHGk1SuJJcQ
abJPaf2uOmLE3j2gLwxtNpvW0xUa6wykjGenDD/IUuGUR6jDIyMbP6bGFvqmJkaaufmMlsJbJIxc
BTbx65O2OqsLT0CLK1xxZHkv6OIClO2UWuTk7ufklFJmLb/LS36qzRIW/txt9cKf0+DA6O5l8MLo
ZqUiI2kadVgzyza8gbk3h14lCk8XrXd9dLuTSN8G+rGoLPDP8xPU2PYQDOsO75S3ektR8CbuDw7p
7lho2SDHB6HyBfJw0rqyq2QlfyooDAT2Q1N3Tpy/s6xP14eye3pe2NnsB9tIiJTKOX+qJPfntDqY
qP3fTsOJDkUWnZObsymHc9BbYc9vr5WHSZs/SdZ8ECrvrgUcC/8xsVn0MQa2Vkcd7/9f1Oij3j0k
xsFSHFnYnEt5mGt9qbCQhu8Ryxv6Bys4SMPtm2AUgK4gddniUHozibVSGvKnwf4qJz+NINa7n//O
Qv9lYl2qF14fZRNwn8j1Po3KfZp/qYaDZM/eiaeTRJMNxFnAK25iSimSM8MKiVuRorwz2tGZF9uz
lZ9m/fdyhJvord7/nVffS5ObY0gKWeoSlRdyHNYPQ5d6xgL5haXcN1Py+frs7S0Q0SxQIc7jpSJw
WCodzRgLwVkMtKT+IlrhUPO8bmTvtNCgJYNJAnd3KaYrWhSiS6bQAnEsV8ZdaBVHUcauDapi4O1W
IeptRGOEfZ9mQZ09pY663Byi7fZ+PdoRq7A3xYkLOZIuH1QeSVEO79YnvX+nHhz2vV+/ZlwgElcg
It1ixIbcGkDyc07azMknB53w16/Ay9+/cSbSVGVJFuIN9exkFQ5wodf9fvr/Edqk0Gojr47w5uaQ
EEUqbWSM3SMkdY5pfS2Ho8b47b2xtbA5EyKBzlGppu4xHW/l6q1hf24e0iPtCWW7DljhsQXqnkVQ
AUZvAv1JsmdbjHH3WI/KO7UKT3MQflJEcZOlX/LwoxUlT5m9Zq6Ve0n6SRe/AveKnD5PD278i4Tj
+iEa8T8fQxlJ3WqVZKhPK5Np9Y9Bbb/PZftLVwS9k8aB5vRpciOrxt2kabdwQt2YtfxVRGnk6Itx
JAO5dX7Pn0EpG7YfvgcXfu5crdaugfDwGQryWrZp3wytFnndPH6eqgjoUkrZ39LzyBEL2m3X99Qz
TdrLWIvDsDaJ24BcNUS+t42qIbTWdH32zeMCVvkmGPr83mwLKHSs2TXj4EYypJ+g77Ueq7m9DxL9
t0YMP7Sw+a5M/echBNEU28FH2YoBmKu5/DZQuubUUJ/1g3n8kKEl5WVw6oPUW7wmlu4ifXGiaTqV
5nIv7OUt15lrtoGX9TF1iqm46Y1u/UPnaLP9pl7K0kHp5QeNqQ/6oCQeDXuJa4Xxaan0mxig5ZBS
emrr8CQn8p2tclXI/cdcNSNXMrOvodKnB1N2uX0JRoisgNCiXUXP+Ply2X2wCGvJmsf2pzy8F+Ef
CIf//jb9T/ijfPpj7tt//y///g2yyCYOo27zr/9+jL81ZVv+3v3v+tf+7z87/0v//u1H0cTF9j85
+xv84j8Ne1+6L2f/4hdd3M3v+x/N/OFH22fd82/nE9f/8v/3h//14/m3fJqrH//6x7eyL7r1t4Vx
Wfzjzx/dff/XP9QV9fvfL3//nz98+yXn730cf3z/cfkXfnxpO/6u9k/65Xk/k9E0QZavz/Txx/oT
Rf6njTNcGfoIHNDeY6GKsumif/3DsP8Jwx2yKDgXWYE+gBu5Lfv1R7r+Tzh9TZU7knQMiGTrH//5
sLO1+Wut/qsgxCzjomv/9Y/zZ/fa8UDWyFCgnrIENaotAqaH26ywRxuth2qa/a7qzfdZaraeFtHE
kjdK8LualIbfyjr1/Bdz9OenvDR9HlT8YRoEN4VLKP3oztp4UTUPa7tNK901G0tByFNDH2xoY8+q
AEH+HVM6q8CznH6I9VNeRH+w+0eKuhS6a41a7eXptLhxXdWeNEhHtazzw/XHqGBjgMiNviy6izeH
SwmztBEto1LiSLsfe332tFo7Cvv3lg3pOY0mM2QhzS3Ep8/DkH62UncrskC3nZiDE3Ip1X3f0xIU
qNZAP3jbCL/ok+moqH2eEfhzhKhW0bDArcO2PZ/MvlaNLElqYMtS1xZOrzXFXS5na84LWHLJkwR+
GJSfXr+EXJj070EbRX/dZrfY2ViNjYHVuMtmN5TniYRaXNxWDR2z102dX2fPA0SrW8A68tw9JjZl
PAs4JxQLhubW6hzlgJiFOBlGZL43mnTyNDUevMjKAt+2mukxqFrhX7e/s4XYOKs/WOmvaXs5n+Ai
jhIFXLkO8qRJ3qil3Rkui9kdCVucB0t/jJPEIYw+yDARrG7sDHKPIFSS6K5YsuWuAo/kSMDxHqoi
arymjI5EaHcOPNlEYMXc1Cvr9nZeJRjV+sTUXKR2xK0RjgM6Mcb8We9oxrw+hbumLNApYCJQSLzQ
7IDiU1QIMrnTWH/LGoDaoZV17yM9PSJj2NssdFkRgIC3W9Nw54sVDAn993rMJM4WPIeCfk8XxUfl
kYRq+ymf5AllbL2KfpLTQHmoBzn3rg915zhS/SMVA2Sb7ihjs4qmVCiJRNbRjSpV+mQHPWxXZjTf
1V0+fe4H2giswM5urxvd8T/sULpGkDOi4dHe+IBymiu6F5jfEuEfpw7LyM2hKT+F0yjdp5XU3/T0
F5+qPm5+v255b2Xpq8UF0CZjE/ydzzddBVPfZZbmks1fnEzpdajBU92zals6mNndQdrUcFYYGAS9
m/2qtCU+VEEHqTPs0lOQ4r2bjEn5WrWD8Zj3c/w0ZBLUW3GlaUfXyM4w8T70k+pEaRBubbZVTEtv
KFe65hZRkt22akxfh2KnfqyU0cFabkjMnv2A4D0GCSnyLSh1bMbZUsRK18eOGzbQudt11jtSsfQn
rtLFkefsIQti9WZsa+OjyEvZh8b6uyRHR4TFz1iVvyL5P7+DeSagxzsQnJ4vLdx0w7BEfEckJrZz
EH0ezML2YxrqaZyAESCJaMXR7OS3ZMzrE+29P67vrR2HSIjGh/CskvH966K8CBO6vlhCOdLggii6
2gOJnL4RaR+dDG0qTqlootffaYDnoClExXU9RZsBA1W3B00f2WDlVJ/kGCoIWQ9jP5Slo1buHTdF
UYXzuj4WCfg2Q1sGCSLOINfcLMhCtzQHS3U0ZR4/GmPf3AVI193WJmyTJo0/75ohP6pU7uxnDVQo
6WJEVGx61s+ndh5UuS2kjD2mU6bsNcm4nfFSriTTOXN9FXeGCrSSuBh0yqoJs/EQVdUNyHdEmktC
Vn43I7TpmcEA3HyM2lMWaqqLDkAIDr2zYOSKXtea/7yLX5o3NqepahYpLGdJcGWvWzaU01PdzuWB
bzrfqs+ROrUSxLqBX/Jv+mbryMY8VtEsKr/I0JITam78bJqou5a2HPhIqacHKdpde+BuuWFWhK+8
sVdlRaf2mV35sJm0nt20o9dUBcs50u4SHb7qz9fweXj0QAKPtWADQVp5c6nJahjIidl3vly1spOg
XnBaFvVLWmnBqR1k5Q3dzaVn9H3oRcTZBx7x/Er90zq3G3pfMARdwIylXpHbONM6P9CVDm80CydV
jfYeOpTGj7MRYUy9FU/Xt+2e0fWRyM6FOATZn/MTovShNKtKgoCHkuR3WUEnGU3ciW/LS/q7aSXp
e3Ppx4NlPb/inkdKGpFWN25SUtfPXCYvPB5tUYmVplXjSyT5SRyVNJtVs+HK9YLkfWeWk2OHan8K
l+qo0W5nR8E3il4YJPXQZ6rrp70w3Qc87vNpaPy8CyO3k6Twoatsmy5DU/HVepHvrs/v3lCpx67x
4KorYmxCFjPqkkRFeMdXZLQGpzgET6aD+qpQKXzIyqwGuSqk5kOV0kF63fTuUE2iFt65BL/bQn0W
STliNiwtReDkjVnUuhN13fQTGSPTT+bpaGo3ecE/lpUkKw6OEiROf+MCZZBARRFqDfyMwj4VuaH7
9PkuihNSyvlcmkaNcCiZTUq6mh39iArLfkoCbnQRiNlXhtE8Chg3QcYfn0QahSwDmsfwbW4uoFSa
snhZ2sY38/Ez58s62fCyeGGid25nq6kzNarxkISCliB5lYAdR3GiRfWoynB+Ef3xHTR2Al3kflij
1/NtZ8a50IZMQ3qj11Isz8t9OoaWpxhlfHC41h31VzzzhymKAWR2DOoBsI2dm5LsQgYZnXR+Dqzp
URvV8mYIqu6X128uOILXuhncCDxDzq0o3HTRbJRgSRsl99TYzk6ZPCuf5d7ovUkukteFpn8OC71i
WG/pjiALcG6wC6LajGU09aYmK079Ik/3tiXGu1Ekr5Nd+8MUzGP8z6JVnc18bqoWYTEnPYuVZXXt
V7KJfmkBKZEW9rYXzl19uj6Xe5sD1pFnXQ6oXLbCZW0z52MpjNav4Uo/9abe3VaGXbmBGhzl7vfc
EVEfYhMaTbakUc6Hpk0ojLVR1Pldaaheqy/Fp7K10neZFqpUdgwBhViGTHc3BUfI9+ek3nZjrpRu
vPv5P5Duc9tLhYLxbMStb+WGddfai+ZPsQrJlzl0J1WS+k8oiAXf5jhqb6NsseXbLozTE0Q2Jv3g
QRa86yK5dfMpNK03RqbmpaNJUXCnkTp3jcycrYOTtBMO8AhbZY/ZDSsVzfkHB2ob1Krdt4jzpsqj
bU0Pk5CVJ7soondTOPXvZFgEvoDqK06imOzb67tix53Cs0nCyySXT/y63RaZnswkMgN8V5RKTgYf
guEPdaKHHuxFkCZES6uGjhS09peqkWiP6PsOdnMtsW7srGg+J/oifrr+TZczwuXJu3uN6AkXti2o
WlXVQwcBlB9YQXcyo94CzGR294s+qr/V8iw+p2pmvc+bdn4/Q3z263Xzl7t3vbsRXoA+ggT2RduB
VgnIeVoSHjo8Cnqd2i4zhMhn20v3dVlat0vWho4yN8XBEd28ElefQM1ibZ9cBdtIXG286kIexdR6
CdNUGW8rvV1uuLBkcYNIQ/W7KS3GXWuM4ZsJqcbIF4OhvqM9e/x8fQIuPYWtsBdBeFLRFKRgz3dk
ZKLuBqdo6QupgtciUxVOqpK8M0GT3P0dU7hQRL+Zw+3u4xSXZRdgKl207msjNboftE0bOZxG4+Cg
7a2rQSbJYqvTubnVvxnTVBeJGCofRst2cZJghBxZdAZSBHA3fFvyxXTqejInIjSbvpnrI93b1FyX
eOBVH4eY8HxSpyRv59SOKr9JI/VNYEQWxBuh7AZAqdxUDaRbXrHSbWpJ0RutUA6w2uvGOfeKcHfx
2Fhhu+tluokMkkCvzU7NKj/preJtWA0j4VFkqG8WXS5vFRoSXh0Wwm9qUMxhpjG3fagO89BB4iTl
fmI04W1cQ+CatZOuuJ05LW/iUJleRxz2fHaIfGQLxKhBqtDa+lFRmZCW2Lk/kFzyei7sR/Q6TPJ0
bfAmqUgAD3aa/o0Tu6I6STFjlzfd5roZyiqxAKaVvtl1wQ3iqenjJNrwNOl2817Se/O+todM8cZw
aL2k7NK3RheN36/vrZ0Dy00HJI9ULWWEbW6ntdTCbsOu9BttUL7OypDfCHPKT6reNAe+YWcjcT9T
AVqRDhTwNrO8yMq6TZuavoI+/NGqdgELOzg20ckNWiXJctSvvOcT1xiTd82a46EMf35w2kwtw9kq
ap8c8KBDNNMFOWnf9FOgS8HsyJk2/FbjSys/Jgd0A5VJ0HkiDMzMf/UsI1C+ch8TWiNLuTlD/GSQ
EMetfXy3PbmZ3VADmzTFE0F9KBV5+WJe9YUAYeiI5shcReejXiwx1GU/1HAed/pjn+fiaTGgS0lt
+z3OP/QHKZYPYoF17TZOApQXRZMVb2DCmnRuU9cBkcUzA4S0S3kaBz3w8Nz5t+vTuOOGSeusLc48
y8lxb0aWlHy5PuuV39uNcGf0Re6DNG7dxSQcg5OAnyGt12fVzQLY5G9sX6J7PATVJ0TdNkMshNFE
+mQSb4ugfcireHBRXgyQdNQm5caIysU48Ps7C0kUsVYyybWzg7fD7QazpNWn8i0z752qK2rXiszx
V5h4vsvtAK4iHCT19VuVo0lXLqA2cvva5rLJBnmRc3jE/MqMp7s8ta233bgUH+DUsX65vpw7DoHd
uYIb133K3J5vGlG1SiWlJvGjKFK3qunUBFEtvVFiK3cguy4OIoadexRkEgB05Rm7v61JsVZmYllZ
66tJVLmJxsHgMQovXywiw+uMcnxoFGStXPzx5C/zbB7ksvY/ALggJep1H20GrA9mxEXGB0ARVfzW
BBnkPjXvGAukwgP8qLGjT1bo9IVZ/pI06s+vn24LKINuU0QlUNlYT/oskce+pevdokTUBVYdOW1F
WXoY1Okeh5/fXDd4+UBY65oAaVYgA3/YqhqZORk2Xc9sz1pS8zZOq8QNp0nxZGn6VCSFuBuifnJX
zjJo2vPkp7mXoIieUDapJWs4YKe5cFF8DDVdJFhpCABusklAy+lY97bW2V5cA7UDDKp7sxVop+tj
3rPCMxE3CN8DL+aNpw9shAzT0bA8YWbLKemSVVWyOapN6Vt3Cwk89yi1UgoH9JturJSMUV1CVfWm
IlqVRZv8Tmn0kcYAEd5eH9ClKUFWkG4XJNjWmdu4vSo0cW2GrHoNDfu/jpyMz9bcIk9Vw2r3alOr
1Bu1WiJtGZjIuT+wpxwKO2tWvToIIWxH+6vvHJGERedOpTYnB55u3e9ndxYJe8o+a82Urkbq1Ofm
9MayxnjU4EqZja8S7H2+Ps7Qvg0mBZB8lA4m8uLwY4nq2fpaJ4WCBzo3p6RzKBZzUqm6ROhWFUb9
NkmK7p086sOjXLbtPcCfPPKCNlpuh6aRtKPjuFrYDBhoCvBeRMZQ7dsSbJhVWemx1qvegINt3VAJ
DLCAwaT9HA0WOOxca8TPGkRzVMLyekgBA8HU5w+TsmIU02Y6amZeL7CLD+JJBeYYCBjpx/MpGat6
SZUsF57VStpvVqUmTgPz2ZMaZh9mqV0+giLpfkSToh/stJ2lJxSFLGUlOSJJuK7ViyR73hqt1NXU
oTK6au7HDALCWg67N4khpFOytMaB77lM8+Lybc4PdVSwZZQUzg3a/SL6qTcWmGwMEiaNAlrGzZeG
05tlfZs4LdwPlT8FIwKoMzWe1qGMlEmunATN74Oskt179WHji0CC0FqmakSL5180K72aF3hoT53n
5K6szcqtUNzzOeVHmimXcfgKp+GaZ5lJv3P/ndtSVSDOoWzNnqA65ydWNPhjmQ5v5kErTrlNOg8V
68JflnH24qFL3GBu29cvOdEp0s9gxMlzb1dgkOTCHAoxe72p1Hcl8nGeGmixD8F+5Y99Fh54l53j
TiaRkr3QQUkQi5+POW6zMTZSXfaEFnUO1I/1oyLV0n1rFdIPpRWi9jUJtRqAItPoLoS22sEK72xy
QAtruENGmvScOP+CJIjJpi5scnJi6b0qd6ozBe3yuZjU5cdY2hBfXd9SO8fZ4MmxNirgWo3tqRpz
NZ3tIFC8VJLH6D4NRXQvcinVXcnQ68alEGTVDj2SAHt7LeiPMvA7U87TgxtEJsZhyOv3vTjVUaKD
ErAi2UMMOTnJ2dItztxkxk1l9JXuBLrZfMwqNbip1WFxMxQJDlz8zl1JgAH9OM8DYAXbCdCypAGZ
2CzeOPaqk/RK6pRKOPmWiEbv+lzvxFb00JEMAjOGb6H55HywUzhkqENZmjf1RRN6abUIf2TvP1hR
EyBqkaLrVwh4CyPJuk0zO9OIsRT97dyYjTfqXXTQ6XO5+FxpgrwjnD5rb+zmNp1J88EOWuueroXV
YwiPKfIgWuP0w5LdF0VbodjQDDfkpo+m4jLkem4oXy9yqmjaNueYCmLqyZ50b2q1+NbM9OFe4kge
YGUvTxMh0Ao7XneXLl8wI8yUtqtY0z2OlfrRCmv1JqkjzUtErXlpigM5OL6XmwlzK6v3iruhU24d
9ovdLEUtaGeBYsmwpLlXBHTkCtHGDitdna5vpl1T5PZI9MHqRaR3bmrMekuyssLwuIwV1+pRqUeF
wHStCerh66Z2p5HoA4cEMwdx5bmpJaRXQIkC3StT8TD1SQgPbib8wQoGt4qT+MDc3q4ktgMKTLFs
zRqcm5NVlJkMhdcd8jzVJwDBdPCAqHY7tU0+VIsUObkCmQYN9q9rQyOn+Bwyk+viaNKXtMUfLlRT
CzGMzGmsNO5QiRTQZSQ/AkfPbqmXHFVjdieWegz0CpBeXRTTFasM5pA8mGdT2rw1jTH/ZIc677oM
lmojrprv1xfy0tmSWFsPO6gelTLQxtkmeQghcoq90WAC1RBGw2jWm4dxybVTaKcGnXCV4VqNjdib
oh+9s/aGS+GTNBf+nhzJJqToJsie04zpVavZvg0CXdwAaQpJytva/TKFR/Xx9Qich6r0MML0oBr0
mYG+2ezbCqUgLRwaw0uDpHnMqGF/lFpDEDt2gSfazjyFRngUH+8a5SlHnwOKFmBgznevWGyywlZp
eCAu4a4JRelGUPP4lTUHt7M01Ddjha7p6xcWAfEVlMHLD8bMc6PKlAi7Hgvda2k4bNxeiZtTCyZF
c5RoMH5P5TAfYN+OU8AxcSE7WmO+jlv+j7MDAJBUKbcod/kmWu6ieVy6SIXxNOj0+3ISg78oUuBV
0tJ5fd8dvYz2NhN5KF5lVA1Jhm+8hI3EeJaTWvQkVczf5DxRTqA9y18VkPXCadMy/Xp9jnccLmmv
laV/1asFPXY+x2kmV2XeC+GNrSK4GOf4pBPy+qHZf7tuaWdopAoE+XbSPlwkm32bQNiI6PNiehUw
66QtvpSoLPlxnORuUhtH1fsdayu5AxlSDRwJ6OvzcZVpJk1LLJue3KNH0QtSEmYvEO1OYVBuu+io
vfjSHh6IFhlw+mvewN7Ya+ogyg0pDn1Y8LOTyQXtjokECfxKhT4Fw3AQBDzjQc/dAJxyFMFWHjGe
MvLGYJUN1iJkHgtNMavfJi22vllLm7/Px0F+Ky9C+y3PquEpipLwLq76Or0JTDs6yXk8PlCKkCk0
FK2bWYH1MwEs793rq72u5vbzeN1otE0RiLMS5/NvC4maeBEFnqFmxi0ns0L9OBvvrlvZm3VOiobv
5yIn3j+30pbDRC/GHKA/PJY3VVvGd2ZufspNu73rpO5gB186QUpyXDA2mCEFzND6NS/iIEHtj8iR
TsJ0agdXBVru2kEpHDksplOkmznyBMURjvTygJISWsW3eT+tabbNsdFE0iaRgeaNJmeyqyx55CZp
qJ0IMyLv+mzujE8jaiZEAQm3JtrOx1cONtIWVcu7OIsmZLJN09GMuvSXrEqddJTrN0uJQOd1ozvj
g8p/JUOmOWIFBJ8bTaYIks/GiIHZ6WBb5LwHsmrSX9l13UH9eM8UtUU6g5lLQCIbU3WONmAKzxsJ
dUX8XgUGei4GvQIcBW1Kb66Pa++A6tzQ2OElyB82J4CXnzGOYxH7ZjGVPypjaN6N49Jn7kCN6kbO
RcVFjX4DTJpq803ui9JvC7pdvbGcwSp0XDU29Jqf53CMHmvwNf71D3yOODdHVCcZAoiWUwoB5uYD
yywTQThJkT8Nc1Y6jSLi+1itpHdJrMuJ244wgMdTrj4to1q9RfEjfmy1Ir6p61Z9rEU5v7MTOwRf
ASZ1kpugdRKIKN+pUlT8quoSahVEDdQya7hnr3/6s/fefPpa/KIZglQ6BbDNSaw0UD150EV+Lxcf
y0rO7pQ6hQt8ySK3MIEAwcff3aR9hQCkmXY3EpcqzQm99TYr1NAHM1IdzOaFJ8LX0UtILZBKOv/c
BEgrRqwYo0Vzk9GM7sIibQdn1MggpnYrPuhykJ+uz8GeQY4LFwCFqzWxc35uIA8upX6SNJcUvHar
Rq24r3p18sysKO+qITrazxeHh143zIDPJXmG5Nz68xfOz6yXXoNMUne1eBxPNe0qwBPAIyyjNR34
oYun0lrwW63QjiBAwG3mkqBXSgYd7Pow1jqKaWSJflcUOgtJjPbU7FP51kZAwCtK+3XMOcR7q2ki
r+c/cI1vXKDEY6zNK8RGJ6m3fNq0Mk9Qt3Y1re8/XF/Ai2cLpjh/pAHNtT6+reKKLmlIRdFwYaAG
6UtBbZKhCCavyhGQGC2IebN8Lj9EKtrLVpgfAcsvE8HYN1esCUG9SZ1os4EiLIIbSrBPS4/XBnIf
O3Y7JLeVaSAvWlE/j71V16I9xcqofLLbcX5Mzaq+DVNUb65Pxmrs7ECvHwOoh5ZKEhuUtc93VwUK
QjFDul9CFfqlulJMr2iL9vWHlGCBbYUiH9nmbc+WXEeDGpil5oLlH069jUCNBGjRsarB9tJSHD0N
d0fFW01du0XX9/D5qGYaREyYUTVXUFG4G4uweOjr4Yhh+OLaXueOR8MKcsMjbkNPOHOAiYyt5uJz
g++iJOgSKAl9RfgtkVzA8trTDOLogOpkx/8Av+WFb6oWPepbBsWE4E/RZlO4sdIZv7RqAd+JblTy
adFqJfE70RzlhvYtcljI7ZHM3sLsGrUeoFmib6dGsMnJtTL15bCGaEUsINSToHv1nkRiiIwJUBnS
JmTrz1cPgod0UQvsqT1Ku3pidXeUG/UDP365elihxghSBYoMZPrOrWh2EEakp2mGQhj5ndpYiS8a
e347Vn0GcHOW7ATm9lY/wBFeTiZBl+B1xEnAAW2xdLyCONM9R0GjnfC2D5rkVpOhoo+tQH6jW9kR
w+6lT8ce8mlEX7DRw8B0Pkyq7rldtTag6U4rfM2cirseAgzfVmAVp/JHGk63WqfMtaPGth1Hh2ma
Sqx1KcHrbXzLHGrSCI5auLqaBl7YjSaCZbrqN60JBxuYZGjlh+aU99Po6bk6nSAkER9kHezudSe3
jvHcyaEIv6rHUX3irG49bjeAeTISnJykDClCUXXkykpn3hv6fBRV7y0v+4q0PNEdBA4bz9PG4Sip
AawRYY+2qlmJyW2UWbpFEGRwlLYbD6LdXXurlsnacbw+TM+Xt82EMoIZZTv9P9LOa+dtZOnaV0SA
OZxSlPQGp7HH2x6fEJ6wyWZOzXT1/9M+2J9FESI8PzBzZNilZndXV1hrFQfrnGglH1C6xRvJrsKQ
7ZeD9HfvUwIc4WaiR4UQwGZPpTu5pAuIOOS+LkNDzxjezlC5szTMo+b8vRNn1p/y4RTbbVocG1Oi
13LXqjDVeYk8BwR2kVX5RwirvQ8IdoECIiEt1eHN/UimJUnjllFzExzfME4LN0ztJT51cfanN3rG
gW/b8zoAkMBX0SDiI6qf81M0h856bjaeAbG171sirMxAGqnSYHt2/UsPs/vUG5V7cEjuIx7KeKyN
WwBVhK7UrVGjWWj+eoN9ihNkpkItC+SHeZnlk+5NJCBVPXcfEJYu/2PnWvMy5/r89fEFVFu1vYAQ
hwkxeC9hb298LWouS5CDATstYkmjQpeQ4mUrroYWBL+T7zYkM1UQaW4z/fbY8t72UqslwOG59O50
oKy5r2qXgfGMI2zaS28zEUcw7+caJAO6wL01Ro/t/WDZb5dKy1fpBzHHCBDL7beuCkdnfF3CheyD
KQ3NpELMPk6k//fkk/hGZlkwSbzVYreMXCthoPhSiuqdPo/1VyOusjm0y6axQ2uujORcz41HUiUG
dPNmWY9jGKTFNJ18kHlfegaj/7eg6MwY29Ys+ycQ/3kPQ7FiiARtuuwfyxvm7wycYLgzPQAgHE62
SqYkrmNzAG/YOWKKGwSm7YdO3RZZNtQp/Wt0pk7tDD8ozV03ZNTlcFYSSae0ldVpCdz2ZFKtC4uh
OsIN3efUBESU59VkcYUr3l7jwOqDxol9C9kXXfyxWPZAX8ft9L+mwuiTk8w6+WkwAKWGtpPzORhF
aP7eGovbMzVT2F9r305ok6dd61xz5gR8cIRsY+SpK30OxaTGTYLmKrMwofUC9ygtp6OAZMe10hoG
8/RD3IDU4PbkZIxVctKOwM7T7DkygoURp7OWhCTky/nxKd0z5dAxBpVAzw/cza0pq5BNY3AhOTfA
Ltk6WjVGv/JqFMNBU3jH4Slu0P9MbR7EylbeTrAqx5HG62g2xddVpUYhrEAU0EC0zk+zU6+Xxyvc
NcuAIkgo1CmI725XaDND2rMFK/Rbd6xC2+5txZyUtQj1RjZfg0Bo59jujmbT7XxZuqcUuqg+EW1s
O9Gp31dzyu856Z1VPuW1aEHt+u2b2NT/erzCXUuIZpHK4L3xNbcrLBilOsxLTsacehWA4Nm7BHbb
mUyLc9tvj23tPMW8jP9naxNlzBVjfhNJrJz2hf5pRAvnW6P60o+t7K4I4Do1FYJGxmfcrsjWGZBW
mA3KHkbSguJug4+yNqsXUcdHXKk9U8gU0tuCjQD7YnMqRR24eQyi8GQ1NgStDroDUJ38yZRlelAq
3zmJxBU0QmjhkSZuQadj6c2TmcZkM0sH6Akti4vmT9R1mWZ6zbPW+LjMpfPH40+5t2Fg29TBoKlF
Dnz7KYUvAw8NSUQtlpKzKEZovCao+cdW9r4i6TUBhRKvBN57a4XyqXSXlqX1XWf+kXTVP01leh/d
Nv8XZ52lEKQgPkWFa7NdljcCUGVa26lOR/G2dlpeETNJGkbQxdrBfu0tinAaKh2+mPxlY6tRihFF
MFmn1JyGyNGB3Q2Soma9LEck3r1dIphG1oUhXiRdG1PpYkxOO+EbjT6bL2udpFdviH8Z6UgtD2k3
pbzKV+LQ3+5SUzn+5KKIcfKG7k+ivvZc5uZ6MVnQaXTH+OnxodhdlKqNErertHOzKBcJUOaTSeoT
lErfVLIn24oLLz4agrZ3r2Dw/8+O2sefImn14piWhh1rgqdlGE4TmnYrQf8EK5IYQfFScLcPaoc7
4SSJD2k0rQUThYaNUVgtiVtUK0Z7iKZhHPfiyyiW4dKmnve2GPy6OSi5731O8hOqPU6AerK1SRgy
I+8zqXP0O6epnoe1+V4lunmQ1e0b4ZAodgvk/81rufhjOZluT4WnHIeXoM2A6pv50eyPvR1TBDN0
34GCch5vd6w2sqoUg2mdADKJNyjPFKeBgcpRtaTMNIj91ymI//urh5FKi0lxB/wjo8K39IPMGMzG
mDj7BflBFDiN+9EYrSOt9Pv0RtVzDFD4qjMM6/V2YT3ixmkK0RYWiVdcp6xfX81M+O+qNm5O5UQM
UKM7carqTJ4fr+/+k2IZkUwKykp111Bh+U+XALWIZgJWzsahCP3B0izxBVCzfK2Htnu27Lg6OzOg
5sdG7y8BhSRVeVQYWohYmxtOdbMvUi4f9CvUX1vN8eHReVpkO8PXilf08m/MAeeEIfSjbrZZo0hc
VHuUudrtTlYgglPMAxrN2fDXosVHeLG91eEtEePFWapxtLfmBiejK7pyxfNRwrYClhe5Sh3YgOj/
OZeldlDPvb97DInEmyheJIHIFhktDA9OTkLmQm6VnOhoos+c+vZBC3bvoIDHoDD1o3CzLYFlHWJ4
UBBBmgS9eEfiO121KctO+joNJyFaP4I6V0WPd25naXSREBRRhEeQEpvTCYwyGCBks3NaMr0WZpGe
gxEv89jK/YMN9ovUE5Szg41tIGy3nlsOBVZkuQC09SoGxjK6+D2CX/kvJzPEOaqEwt+lmrrtxU0U
oka35KKbmR5HmjVnoZ/6axQwGPdk2JU8zU5yRE3eOZAubXrVreKI3DUAq3YVdlPx0KW2/MPIE/+F
plb1RdMmLfTjMj+If9Sm3BYwFF8WpAU9KnqcWxSv55Q0bVemzZv+Mn2ws2k+Qzr2TijDMLGlbRjW
Umrly5yk5Uc/NY9EG+93E3IEsYNOj0ZNDNhEK0U6FnqweEDzy2T65rux3kYV5LjzWi+JPHhcd42p
ogUb6kK/3uQ15bTOulwrGMFt3l1bsdhvunVxr2SpxvXxKb1nQKBAY/s/KPSUT5FpuPUrleaZRS2Z
PpJOxQj5Z5zPOlfiHGRyeU2GOX/jzGggzakDMVib39ij3314/Bvu7yN26VapVwrtmC3wABSN5lor
Wjho8c7PumDAWyLW9MBf71pRby0BJ+HfdgQi2ThntPDLaDLl8CSIckFWUPt7vJb7W6ECFag0qrjH
qszbz2kN3azlFUU0q6fcbYl1fDaHMXkR7rSUTJId+oMN3FsWPoyaNIShe/R3YvcIJQMniNbW6j4O
Ru6+HRu/P4ie95blgQkBv6JUyLd1rDLz0Ldd0wq8XG4/pTMSAMVaz2idzWU4GMmRvft3gS/4kz31
e34KIJaanjLMlCryFu1tAR7qC8Ksy5Nw6gzKpv9tCNLg4NLdLRFKMb0vBaCjXHdHkdDjSjZlgtrr
bHZ2OGbMtJ1sr3uyFfLcEPURbP/ukmMPSgBVKJTkVcp/u0QvrdZ+yEZOipaKS9o1NH4s4A38yqOR
4j/aOzfOU9myVBuBQwJ3ehMJzrjHGiHfMuq7cQlO9jQnXzlL83tvlSPSdaKsaLotxWkpZXBum8D6
rovMREo517M3TA00P6+mha7okiGJmxcldaR5pK9sV+V3VD/4/WVZfyGp758Mt1t+o4I9ItlmtXOo
1d1BoLf75fBZNGB4YemW3n65qkHmeeY6RaKc3TeT7smzM5Ls+H2vHRyKu3OoPhxmAGQoldEtDkHO
njVPpN5R4S7fnMmvvk9xuVyrbEhBzbd9Np7sQhwp3+1ZVQgxQGn8f0cCrIKUmNKay6jWjOUcrHMD
/8HRwhjFnEs5aDowfdM4P/Zce1+VYgkEZNQbAfttPNeaZzJuXa2ICgcdsi4zl6hHgJM6YXUE5N41
RcMHrBlaguR3txs4rf3iJSAEogFEWOgwgO2UiymOUirfv+qP2UAU9RB4VyMnKDzdmkLocrIn3y6i
YSr9q0dXLRqdYTxreZperKCM//P4K96/p8ogsEUbCgKSEFv0hTZTajOBrkTGnGRdaNh1cAHoXLzI
TqvfTMnav2pz1qPJm9d/i6Azz56e1Qcv6s4BwgrQD3hrNB62Ai5BCXqwrvw8QovBYwgGg+3W2W5C
BymMd0EctKFb2tWB0Z1dxXUSE1JW5+Hbolv6coCs6Nt5hIahOMdIEf2+Gl5P6wWkxOOvvGuK+hSi
w/A7iMtud7WtSC6XCVNJpyfXvi+Sy+ib8l3vdMWvOxsQO0pVVNGd7pr0qA+OtlVpmBrbIKwZ3X3R
EFQ61VV3VO64C3GJfpSWHbBexJ1J4W5XlZSZginFOUIwZRDpCXNwGrTKT84YBH+5TjufRwPp1E4h
FhCVOkqL9j4qwGwl1UUqQWHi1nxLROTqcVJEXWoU4Sg1lFsb3TwZTSwPCjs7by0wU4APqkOAE9h4
8JUxzm3pyCJarVGHQdY1n4oYpao67qono7SK6+PzsncfKJwS/blAWyi93C7NkhRJ3Hwuojwxm5fS
c9pz3ZjVBd2f9ZQbZRlmadYeuB61iM2jiyD4/xndPLpiKdexQ0UzmmNrREK5LJZPkLrda13l3nNu
WeklyD2DwQ+2mf/xeMG7tilngb0ArABs8nbBvjEvw2iupCvzYL2ulT6ERIYgJnsrZWy2/J4HlfEi
Z/cIuLd3iKgcKzlcFFvBm9waDpaq8jUhikgf1uRpIff9nOkUEHBXR7DQXVNEaz+eSSXbdGuKylZR
NXpVQCkwfltL3ftUj8zsXKUeH1Qp9ixZAZ1cchMl279ZFB9ttmHr5RHYOnFa+1U7T3NVnLPZ6y6/
vnGQRqG9E+yBSNzcjIq6YObquBskQqvnpcy6NgyK8mPbdtrVamAs80hqNAG6+fNjy3svF7VI+i2Y
92DOKff0U8wN7BSBwsnB062aEZlBZl3aTu+f/cVNT7KblzT0hP9lbNO6C03VSh+psUWPf8XeTaVZ
DsMKt8CrvVn/Eotc1U3yaLCz4FmaKVp9dpWe2qL6bvjoZdPKOZJ1u0uh8LsKaaKEAclDt12pRpjl
yJxsbAron7Pdy9/Q/fEPCmp7VxJSCtJFqo4B5/P28w5lssxpH+S4Vzm/r2z201/m+MJr+c2LnWY9
tYPXvFtc5CwOPurew6LGPsCbAyzJHLpb01M1ImPUlUVkj2bXnOxBTOe5z5Mnx8m7L9nQ+N/9IJnT
sPPL5dSvvn40mWHP4SsGPjgM5D2ISm5/wSDzNkV8lJGHPHIn0mewIanMokmnepNV9hHhf+/GqheU
6B1ANZX9W3uicI1k0LDnZE5x8pdgjYzWzS5p0BUHN3ZvadB/SPqpDnFtN6aybvZ6UVuEPYEww6D2
Xaj8cf9UuNVynvrVPjhH90vDvyoRT7pmVBe3rXzX7ow1TpI8GufpY9L18mXQCTQLUDy/HNABwaAk
o3wRvZFtPFIoka/A7vOozBp5nXQuO1D58VJ2o31wQu9FAxTcg//oRqsXc+v3gr6yKQaXRKyamP8w
+3xsQ1sKhKdQrl8/LTT1/p7mYj71gRQ0xR3521hXbmii1nEpp6k+8Ib3fogfo3RScYmwL7eAwkLX
PHtYc/ywJorf68qZ8lPh9PaTO1GuCuOy6T8nsqmOpqrv2qXCgtKwD9Zg2+aVZlJ2w5jlETqof82a
Js5AD7w30qEUTra9RKV0rE+Pfe7eiYLNwVACJQJ4B7YP6H3ZZVvnkT0ZBVzBKb942aS/XSzmafwL
U7xqaOXhBciTbu/lOsmEf5Rt7kA3XhxfrNyY1mWQSXc0f+r+XppgNTjAvNgK3L9xOX2fDo60MTXZ
Zh2OOVz3gRg3apNEfwJvZj7/+tLUqwXCBlgo0M3bpXXClWZVtNyWynmf+l194i2vLv6QrgeW9lZG
osDpUGDNu/dqqYTlaxMrK1yhtImgLaxtmYSzEP2noZiqAxDd/fuoICJEzRAyyCq3m2abS6J5tZdF
rtG2l9HT+vet35kHkMi9UwjsRcn9Ky77tkFvmDU1/rJh3mIfjyGVD/fs5LS6JD7n/Hir9hb0syn1
U36KdCphD1U6YMqvc+N9PsTZFQHvo5nie1eZPIpGJHh+GOubGHzmKTQSht8gGpbPr0E1+G/jDmlR
Z5zjPz06kqdmOOzL75wNNWZEqa/gt7jOt0tjoHGp89yLiC7a33FM6aZcLY8ZGPDPFjg9v/4lf2hs
Aykl6Ude5tZcjCqVXyNugg5A21+YFTt/gCP1a3PPYGEBJvtRCCPap1mxPYBdYJZ22mJFls3YARSO
61PbNdm3OdVmJpqvRx2JnbMIL4G6ApEoN21bC0OBz8eipc7i3J2ggDknN03RVM4OZUf2TPHgUVig
nsnrt3FTUurNTPtDRLolmjCJmcwyJsaAL6Zw9PjY7z2yqo4Jo4pYhWh3kzExTRa2N043KqZYDxld
YvxlxJpdhbFQ6ioF89B8hhNE6Rzo1wTVpBMKKMW1klV1mkpXfn/8e/aWrmAJOseU1GrberLhmk+O
1glE2TXx3liL+C1OD40iPTnCP+7cRY8WKd1KWpVQRDfXomf4lVuujYiYlVKEltd2l7yRYK1T0Y1I
FBnxuc6D9elXF8jrAzgAuBHKAyia3d6O1KSN5+s5pKtOBGdzll2YzzgEJxPZQYp6f+8tqMXAw+C+
0wnezngA0u81ei5EVM5TEYq+Hc8A1pjVUsPqDwy0dR8v7d6Fgt5TlVWKfSxym6fBFAYlNiCovyIV
94Vab3mGN6hdH1u5PyFIJ3nkSlwOWsxbSIfMZ7eA155G8zBZUdlmLVpZPSN2GP4SPja1tyC4rCRm
aFbdi7ZPFWJzlaElERG7BugNpvJEmT96bEXd5tuaEBaoCjP/g1PIab49EWiO0hYc0zmqkKT6Te+C
7OI66E515IbXnL8WeolW/da3i//rB4RHnOoi0ZBqOW3SFJjn3hwwOTbiBWaUyxDIS88A93+qNWNa
RJUvB2d/50ASDSl2g+qgQDq4XSlDl+LeGbAXd+UChKouTqUuk2fmJS9Xt4DTe7CB91ec5IFIj/6r
oVRiNjW+ohnQFyqJkPusja8NpF1ETlfzFIvOeaFZZb9YQmYHQcueUTiq+DAye0TG1AH+KZIYc4vI
fJ7nCOZ8dTZz6Z29nhlXhiu1N66Z1L8JZpudHh+inVsBOPj/jKpP/5NR3ezASACAoBPqxqe6Xf1X
mlDTqRuK5ONjU7vrI0xH5J+bcUdKHvKim8aG88pw3OVPw5gYm+ELrboIc9GivuQoVbX3y+wx8kCI
iFx5atFIvG620kZUqJ7TYo5yB5YKXbclmtEkfyEGDajvOf6vuxnsEaIxTEAl8ptdbOQaMDSrmqPM
W9oToc5wtlGgPE1e5h28wTsOgNTuhxAgfS/eotu9i2OtH2vZzFFP7+Z1RW/h3MUWJKMsywzjCS0c
7RobevW2tqb4wPaOi6O9p7phlGEoimzOTW7OmWyDdeK9mz71TFJ6P7d29vvjE7NzOJmjDPMYfSZi
jW05hKjJqJjhOkUytZS8ohRXnvcmysXSHuQlO4cTsh89S+XYkCHYhDOByPOlDvCefkV3vsvHlYqk
Xr2UDv2+osn6/2jlWBwY3VkfogeU8JQfNXhwbzdw0bWV0oyYIjeYgzCtCj1Ca71/yrypDx9/SrUf
t48FTG5o4hDUKb+gtHBrynX62Agm6P6cSPFNAwh3sqFIfaSKV0YZhf+DytKuPVCbIHEAH1H9uLW3
gLhopo54yF4c/6UsZvE2LZIGvvGclH+2gSwPDN4fSBZIb1bptJE0bztOvZ+202ysY2R0zEhJ2nF4
Ff08HLxEO1ZQnlMAIyUJhETG7bLSdM0ts9VkxIGF2gwM4oX5RNWBU975eBRtoDICxeFUbgtG62j1
0uBVjcbUmiwi6mm8xlOSf9E6KV5Xo4sPqgA7y1I0KaUUQX2Kd/Z2WbUz1YKmroyC2tavjTdq5/SY
ZH9/xwhbaUQgS67sbJHKq2/mbeCuMhqcXnxIuiF+0bpF4Jkng3Ky9D4gbdId7Njet0SBgjAFMSeV
Wt4uTQhNEq84EkxT6f+J7m9xSrJ5fkoXZLezcT6Svrm/02Rg1B2VSCf0gC1Usw9aOF9NOTIHqmRQ
Tiral87mwFC9PYLx7uwa/RWQTdTboGJuUT+LzIK1HyqOfDW2L21mGdc8JSV57Dl2FsQtBg6mtJ1Z
0+bIr06mdb7Bgua4KD6YWTecM7tmumB6JK56bwm8CHhrCPXAZOytz6BZlXpDVhOL+Hr33u515/eg
LFcTcmIbpAfL+kEbv/WIWPuxSwgl44I3rydyW6NgaN4cSZHWI1rglYLor8L3QnQtSK9WuixPMimX
8eoQ06D+swgHBakq00lhG90pwpjJxH8Nq+b0pzwY6s/TtCx/aX4vfl9Se/yLuDUAqNeihPa0UGK2
wmIyrTV6vEH31woOIAUGpDKUZsYWJTJCbMitRAyRSKjXhOlc1p9z2kYJNDnfChFZh4QVTAf36l76
gJCc6hCkAgRaOfKbxyvA4/Zl2gzRCMHryxyvGqrHo7Ma50bKZbgKObkXW83YvXQT5HN3ia3/al7X
uOGap3Zw4MLu7zmy2+SOCsKBxvp2XvecJkU/0WFAe7wXrz2Z8nlJCuZXjfnwmgsvOXhv9uzRkwY1
QmucM6su50+Bs82o99zIBoKv0jFPJdq456CFe5uCnQwl87MO3oT7y06Zm3nkZCU4mLsHtR9pqxQ1
caXwRAvWoeMGVvlRtLxnRblKOrb03HHVt6tiACgwbcCY0VhlwbVmBO6FllR3cGLvL7qSJVKihjzY
xCOb4GBcO6NOGC8bJaYvztTdut/suM1DnTv4y+gQZYoYFTI4jeAthiBbALMXQUv4z3ix0FnL6Vvp
MYyVkHx+cuM6+c/jy7i3NGQqkF9C71Ipo99+wAbtNZhMxMWNPfunDlHyLDSrGv0yyy3++nVbKhDh
+FG8p2Rza6vXGsmBQaxq6e30ldcvPlN8yt+O2lIdTZnacTIcCGJVNbuJQGGzrm6eKzxBQvKmS/1J
mwMvRO2uDhtASM/t4swnkzT9/HiBagG3LhoxE2Jj5Kh5FwCW3y4wNto5GHTloudWAlYU6acyn6Qa
JuB/WlAMe27i0bv0y2h8fWxZ/ctbyyg3gysC6EfTd3NC5yAJ1rVgG2VLURW1NaRH8P+T/+djO3vH
hegYrS5FSUMs73aFfuF5Eoku0o6VCnFJHzEsGr9hXmwzH3zMPYeF0BB2eFvJTTemaCAsk7bESJtx
+cIMVblLkyFfkPndq5tP4x+PV7azd4SS6MSoaM8CP3i7snXOBbNiVXJaOQZzQkFoShE0bTiuq/G0
DMwjTlMZhKO1Hgmt7ZxVFXiRdnDtWfEm5AOdYZhllxNHJGsOT9IqGE0gwApY5qB9pUVYhbPXzNfH
C97Zyhurm+9rFcmyrhOFBgvxH8YUFsurkSTzqQnkkaDL/gJV+VlJhnJsbr8ti9ZafcGpzXoiLrPt
LkBZamoakjeYmenTq58bR/Mt1D+6uRKqqYBYsRLedrY4SS+uZ4Q4DFQAcx2B6KRL3sXT+ut4bJ5U
OpEqoiJD2EqSFvOkIyAreOaC5OtQZN7HYvXiS2dJ84h2+oM5uF0R9T2K3QRQDERUn/mnJxzhgngd
ahAybu+X7520kM9jEttAh0X9zphn7e9h6YbI7L3+BT3o+qM15cN6wjnkH1fHwbMPheswYMP9O0nt
+ESk0f+XXivV18JZGA2XyKNu496tgklHikbjmyFfm0ponExrXTS8nGa6KoEppMGLDnBlDcgoQse5
PieyWs/09bWDh/T+zFFixiXquGM6H9szN7mDM+Seh4yV3oglbP28+U2v9HYKKdiLD8a6+MazhO6T
HBi+v1eUY3SyN0qiTILYohjG0QIyslD8HRbXvaxDG7yS3RfhOsbxL7tITCkeH6LOdJG2gtXuoMfu
POOzskWr4PB6YxNp3eS+d7S67cO8t45ki3YXp/JEwCGAY7Yy5LrWdki2SJ7VwZkiIQL3UjJGIxRm
Zzw99k/3R4fF0VdFuQdIOYdnc9pjaWY2OkhROXj2ZTDX/J9cq/z3DOztz80I2c8ZIILqen4E0b9/
ebCMp6I5R/GE2smtZSux2tYNuNNLs86nIJ/jN3XJS5fGEyIHVd50nx4vddcgw5ZoXVPxArJ6a5DQ
tV0CoWJl32tfPSh8YVFn9ansZvOSCsDBj+2pt+zWkfhoidLBokmhMtjNp01sg0EvDf64ZAz6i+is
6SUwUOBZmPwUoc9UfKoBc1zrsVlDe+2+/7J121P1dIsfQIdkk8gmZtFKeoLkf65NXzkRFG1Dq/Tx
YUE3nHL4HRcoZtXbTMjhbJjtEWpt5xDf/IDtezu1mlFO3hANLU082iNgSIZyfNM78xHR6f4RIqig
dcXvBdBK9/l2Z2cj94IyqGTEvOs+Qg7SPuk+wq2Pv+jegvB2XEgqiWjFbg/sNDluM7Yyal1a9vGC
o1liyST4LPjlARoUIaii05ogXFFi67cLEvxhY9hSRnrOyNTYsPOwmtApbJZSP6XaoYrU3tKgEhI4
sDJivk1YNlbd3DiNLiMnT6onX8ORpkO9vm1Aap4ef0Vj5xqqmhvaHPQBGUq1PReW6oJ2pgTzB2WZ
6IsedpgvmvcnLa1gDZkF7FyYurxU18WE5n9O0d5578vUKem0SRSGQEsY8kyFuf6UL7H7xqtFliJB
4CxHss+730VNcESEz6JGrv78p1iAvhvVoGKQkSmG7kmOyFPNXfq7SIrgwDntFE6IExkVhsAAmEBK
1bem5tFPgtbgs+h101+6vmZInUZJt+my5tx26acMvtSVsTkzd1f3T36wDi9QtrqD/dnZHn4HQQT1
NhKC7dvTLtBwJUJ1US2LgCmrYnVChNvcE6mtBV8x8X452eGdc/nAZAOErtuuaso0uKbMkimaUyGf
PX+kXjmOFN2cWDtY245HhjgA/hx3Qd64bXfoZQ0ob5nGqHItJhHAEXteszKLGDUyRFALgcgM+vjU
rukaWaU4Ql7unCbq3FTjsK2yus3Jly5UWlH7dFtEor/4hfVnyfCd/4zd4SXbcYikc4AguWVUgrdw
7BaJlkoXMTLOVWOd5ZA3v69xKw5EAXbXA9CcIjPzk+gI3x5Zpy3slNx0jFCRWl+ydZrOaSEMiqZa
c7BzO2EKtRqkMOC7APLexmCtF1QlHZgxcty0/CzXvnop4sD6aJi5GY4No6kqYcxhOdi/XpUC5E0p
hbqUAdQu2LgAT+NEgTgfo7JojQjKDbFuW2fnJR2sg4Bh1wcoNT96ccB58Py3HxRxY/SWHDp/3RC0
F90ok2tZZfV5ztNPQ+3kH0bHHN7gi8podNc8lIFfXyW50cHX3vMBhNUQzOEqg5Xc+CJD+n7r18UU
1QvqeGGx9vSbdKOYv6SVDWA6XZBKf/ws7CQSoKHhD8OipLdrbe6GvZhusWY0dYN2EHT8R4vBVK73
6i+M2ZnFQqM3Ri/qsdG9a6I2lkY4cqskzrffe4FKKE1H8r3Jn8LCnbWP1lJnHx5b2bsmRNbqABGK
wSS/teJllnDsjil41pA45zge63Bd8vbdbNZHDPPdr8i54RmhcASw4dZUkCyZZLLXGDHhGAFFI4Zi
K+RYn9GC/GeYy/FzodtHJYC99fFegaTgxPi8XbdG7dJwpFvXU4Qwx8yhlH0d6dI138nCOXqQ9xZI
oVvndKouw7ZvV3RrbE7pgssxxtR/dp1BiI8tCtLOZ2tWr1RSo5brmFNx1BnauxOgTykL4NJ4PTYx
5rQutj0gtBA1Ovr0CUF81Iy9vEhhTGcwhUcKHUf2NvF7bMSz1WTYE82QRXo7puei7eqLvgT+JRmt
I1WxvV10mCyvOuUge7fiFUpPaJRLPUYaGLYvjNxjQraMbXlmKrg46JIc2docU2uG/p+bwACAoJjn
aXGCl2qhHlYv6RFGf9cUxWJay4hU0UK8PZzJYLUoRAIAsJrS+TzIQZzSsdTPIGJ/ncNHhxfEBm03
lVNvSxL5GGhTbXI2a60Lrqjb+VezAwUQcD0uj13KnuNCD4cBiQr7RmPhdlU8QH7lmOMYQaSyjXPF
9xwVC+HIK+8dQrIBTjvyTICvN64rzQWldtsnKLVd8ZutFS5dBSd7aTw76VERXo/u9952qcGtcCHJ
XSE83S7MZ0g8gjUJgFkitIvuSvvSVsxji2dpHlQ+dk0pfAMDW3eIInR2k8pcYwJdfanOOUNDf+dg
SGoCTnZgam+7QOfSIqFISua4+Yxd7JvMABZjFMRj/1yR233StMNpBbsLAkvu8ozS9d2ClVDoWv0U
GaGohkVxzdySAVjuKOtQ1E1+8Kbt+WFQZv+ztdmnwaotP/MAMKA2UFyhMvmvnjb734cCYqemp16U
QS37F6eefh0qC8DLqXeqIPGnbKzImqGVGS6K0kb9T2l0MLiSwY8PooLd7/iDhquIzcBtbs04RZHJ
auLQw3DOsmejSOyXNOn77qrnYEwf3+RdY/CwFFZDYZA3z0oHxKtOloacYOztOLQaJ31Zhk4j1TPw
8uG/sAYgAH1KNIoYyX27NAMBK33Msx8wlPqdG09MB5mtl6Q41O7aWxffjtk2YJ4UJeDWUmxknqHB
sQM7VCSRvsbdMyNBPqdjrR3AjvdSA3IPUkiydIb4bMIPd207txJ8wYZRV1+0GWUBrzZzpXwtzuMw
6GE1a8VpnYsvjz/mXiWDMY2oUKPfoiaPbi5B4gZaXk5kWehor6/uxJDv2lnqayZHFN6l5lyL0p4/
tM0ovqKfFL92iCOuJ9S683Od1v3VzRLrmx7L0n1TuGn1j7TG5b+Pf+TuPqjeAD4cqZDtYUZ/vMmM
gPcv0CfnU5ZOoGsLLfk7GLOj6SV7jwU9GlAWACZVL+J2y50KYmrr8ShVcYBALf7h4vYLCv8m2Aem
eh2RqveWpqAtRLogE4Cc3tobKkPwlMw87fmCmljlZl9spYFeD/6/SQJhFNJCU7knkpe3pri6Ka1K
lua2GSMZGAPVfUFSe3RPomGcyL/wCeqp8JEDgt61Tb9qNWAQFgahn5HFT4gQDE+VKawTgw3T8+Pj
sbdnoOBU3gVqBbzp7cLG0UsTe6JKPKoGfmIyw3qubOpoZZIzWDsYi2+PDe5tGpVNqgbAtUgYNv5u
tNvBt0QmUS+zteekMBGErsZ05ZIO8cEjtffsIj2HygGFA5Wa3C6OZN6rFxtb9WiPH/PcHbSIdHD0
DvZrx47quEIdg8JIT2rzLnlmv1QlYrWRM1nps1Mu7bmI2/KPx19u1wqYAGA45Fl3nVYYPeXI4GFq
kWXf15exTs3nRJhTcP3/s7M561RwQCbyBEZAs+Zw8ecG6FYqDvp39+MiQAAgg/bjjNPQ3eYbjh2I
0WAQbNSYVrq8uEU9G2HdFLilsS3yr/og6u/TUnfyyaoLg2REprDtbVAl35lrZVpnfXH6Z0NPtDQq
6TnLsBKFh3szveFbVxmGFupWKj4NoirMKG4qigudgaDpu7HLK+UGF2sMx7iy1pOER5tTZsjsZ78n
lTh3db7+3i1FdyQSvXPhFN0PlRgSEqpmmxLP5E5Ax2xG+Sa+j2xAKZZPlluPT3adVcj0L0f8pr1T
QzjIufkBJ992EvK4soMGPYgIcdysDKdJ70JvaJqj9HgnIKQ0B7OWUJqC2LbyYPZtmY2NTren6yCi
maD+idb0qG5K47p2FRp+pEUHR3XHmShWBQ1oCpDkd5sXYKWzuFoDH1NH0+Npyub8Y4+9EH6A/esh
POXwQDV+UEQgCr31JbKgqsIU7IHjmjsUwMr8i0Vf+CCW2dst1QJQupyKzadOz08RbqOZo6klFU27
Vte+giydsnCiOh49vuJ7hUYVttC6V3rePKK3dpxgyO3e9AcUqIXUI9efkw9jwVTzU1UJ9/9xdh47
ciNpu74iAvRmS6YpL5VUKkm9IdSj7iCDLsigv/r/oRbnKLMSlVADM40B1KPIYLjPvOZ/rZ7gwrSd
FtPj1NX9Z8zbl7+l7xvW3rUKfE7e/z2X1pHwjbIObkfwEM4OBYhFJYGNcuU41K5WYdk3IGL/ra3+
Gjj60kjowQHe2rgVcOROJ95O5mymKw7pIRWx76NFtwuJ2WKOU4xGrwTbl47EtpbkEJTGYBefjlXM
oii1Y+idpY3AerRFEABmHKXRJC7StsWnSBphGSP+N//9/ve8dMlQQuWWoaPCY3EWmC667LSFy+0u
80ysRpa+xHIHf54PViT8BGb68h8WkIYoJNuA5ih0+dOpZp4RuoYxEkaUdhEbgREgrYyyv/JtdWXv
XpwbAeZG4Kcady66UOJ57RaT1++a3u1vsXHyk9TLxuPoq+HW2zSQ3/+WF3cMQF6U4EAO0Oo4nVpH
VZjIljvG1WN6nzWGg4VOZN05mXWtyXFpajSYN3N0ikjAaU6HGtEq6keUA6AQa+84jItMMhXkh0Cn
/avB+Ffill/n6gyhAKOXWsFWMiCi3H7Qb9cN0d+EyiksiIomT1KNQxjF/Tzfq7leRTxVev5Sr+7y
P8doeVhp3GaffKeorx2US5/4959xdiipz2lXUIffjXwWlPEhbqIX7KGGkon/8GJw3YF0+SWbcI4B
yTJnxBYHDg2CbUOSu7UFilPqQ9vN7v79jXPpLkcKeDt/m/HX+UtvmZNEI40MOFuMIilse3qg9Gp+
e3+UXzfW+RpiAkxVhILKhog6W8PQ7fRszAMs2Cbw93KyloOTh+0O1D9UYz+cHjxHNg9ZDT6vqWb3
1ilEf4Ro2lUx5a+5P3TFEMBpoOhyBPvdvNSp59325M9X4vFf6Pc3v9Xb5OVR/2Sjn73XNiqKNXJj
A9Syrv+nEMF41GttmfR7ehdCrcYzuSoCPR5tu+hewOdH3zLXKQ5488ofuXKsCn/KUKtdp6b6ynpd
2oU0MUknLZaLpPL0Q9YK3SCLGjjQ1C7Ik3ZKwxswm95fGrrtlUvlQs2CAQAh0VFA/uFcTr2hpqlF
unDwAocEea7EvsCrJFlzoDkIJv3s4WffqDm/dntemCR0J2DFCBRAjHtz4rtmXQngKOiOnWj2fTtz
0D1JULeznDksrtwwF+aJcjR0b24Y2rbnXFQXvddpDOEiyTR0Y39AXL12pyCeWlU/Avu1D3lhfrfn
SV9JLy7Oc5N4ow7Pa3+O1Ql0A3+0hJ5EmXICaeJV+xZpy6M5htckGC7dolThNww1yRkC59tv+e0W
rWEuLY7VctBrJ79pl8GO60ANcSSxOjb6MEisVE/PwuCKMaYc6wFn+WNbJ0amhQnrF/E3EojzmzwF
AZX1tL4wo1P3a9i3Dzad67gerrb7Ls+XlA3ExmZLce7DG4SyBZVPGXZcLeODVwvvExyw8C6acE8x
s66I13UJdhVS8nHgLME+lOm1J+NCbEVU9f9+wzniNYTAQTqCnLyydfdtNmlK+3iOfEbvoL6b5jx6
1rIq/jwHIDalOc25Ic85P7U6jTKjqoCPjHqcYhQ37PuUsPXKKBeigI3aQMuKYsLm4XK6nQQirQCI
GcXC1eFFZLKRSev2wdM6LeY+zajUXLmNLrxUcH+3tiq1ra3ffzqiaeZ6SLXJx3SzZY2rqDOb2M4i
95/336pLh/L3cc7iGyiDGYbK1CLpgKjDNFfpvlUgb6Zqaq+ogF2ckg3KBzMTksPzgLS0xCpMb+A8
oIq4k1goJHCur1UgL+1C9FdRl2ErYjJyVmDyHdQrlWSpBpcwX9jpFvu6835YunaXcdfeVIt/jYx1
8Sui5LNpnPHP8zZP6DeodQ6/KrpNfWcuCFr3HlZkmChkV67vi1txKxyAe0a88jy/tlZgE31P38pv
0EKvcVO24jXkfoNwV+5ErfXn/7BDNokiBz4KgP+znTiF6EiLmZjJaZ0KZdnRTWQ1958c7DNv/8tQ
xGckLECQzylZ1rKGxrL15CyN/V22LM2uDWW4DxrnGnH70ophYIXSOv+lVL29kr89EG6HkrxlbJdV
27SvQ7uKv7D08B6m2kpf3p/VpX2/RfIbRxyBkvMHlzy+D4ZpayeZMnyBQl2+GmgXXNkXFydEGYys
FnE48vbTCfWmAdWk58WjimcccPdo46no1M1Um+mVu+nSFoRdAooZrQf0G892hMClZLZCHnJVDuKA
1rpxU3ayeFmdoTsg05VeuTguHWlgAkxq07DhM55OrYOKLnArIEFw53anBjP6kIl5jkOqHvs8czK8
etf07/dX7dL3ZL2ohoJCImI5i4t9aSg145GyE1URvkDznzAIH9R9OqGo/v5QlyKy34Y6z0rInYu2
UJRazDCr5kOe5cZT2QSGiv0pi5Kg96rHOaiBR3LdRbv3B7+0mLybSJkSO1AyP9s3q5K5qwxw2pt3
0CPZ5ofS68ydaS/rY25n13zYLx0GQF2wDLZKD/j207W0cUtEFXYCFu6akIVcbz4Y2vxzWSdM1kjv
Nm4ZN+V5+NenI6H7ZPS7QWTWrRUqTG2Kq7JOl/Yl+3GTpqMMAZTsdC5ZioYT3l/sy3VYwOgsy16W
lIz7zrMPTuHg6pEhTf3+el38gADX6JQAewI0ezpoYVe2FJoyIdC94qh6bCighFxrrl0ahSuYbU9J
EtTH2a5IEQBx/LyksTFXChgB/jJLn1b79+dy6YwRrqJZAvqcVHnbm79dwvMKB9cb2fgSjc6vuazn
GFLPIuKg8P9LQLXR1GCK8rJYb4CxiO+Xg09BI1Chd5BeU8GsCa+xvi6dJmJRbkYHGjMByOmMNld3
mQ0mBCGj71Fad7dAwKuOqiqq2yBoxJXTe6lqTBQAYmYDKzDm2TtGO88EeAGDEttkMJr5Gh1LI/cf
XGPN9lMKjN9ZlXdoV2nEfeHXuNW56XG1l2te8pdmTqd5s/dAIo4W0unM+2mc7DKYph1tpeGn45Yy
qYC64H6GDYUlpPv9z/cOemabkwgOx/ABTsebAyw2hp7xartvbgI3a/a+q7qvo7NMVzDVlw4DndEN
OoGCwlsX9TxdwmiC15bNXXQQkS6+TJioHv98QohQEWUhHEggeTYhqywzx5qhQqnUNuLakmK3GCHR
qxH9By4b1By4bOycTfzk7A5puikDeYe+l/T7NJZe2sStlY4v5TItV7onF+5IWgj0zYHtION5XnDX
haY8Fm1SYpnnHxyp63gp1XRAJa2DzhCECW3ZazKFFx7UzdqT9AnV/s2W4HRvjOmQl6HVT4gvGPIv
W4bOTdONQ+Lorvh3cboVpmj+HKWDc2WnXLjQaOuBNKS7Tep/3klXwB/o5sEPHI3cPtC5/6nHzrsx
pbgSnbzZkhSLNvLjxtZxN6re6Qz9EdP0PM8oumWlThYNUKCh6frp/S355kxvo/C6sXBAk2gGnY6S
FW1N9b5klHGY7nyQNU81ViEHgsNP2Wj8scb5NhyCDHDQ2S+kb6fDidKZulFRX2uyMDwa5tDtjNGV
mLNazp8eNhqHhAaIUHGB8CachyELHcy06dWujebhzo2qdacXWd2jtnUtMN/+qpMCK0MR+9OoRJh3
85I5nZXZiyqohGqBOUybl4Ty4qDzi8NSG9FNCsI3Rr2lvVUUv+Mpmv9Yy28bnpwQEVTIZBQYT4ev
kPdqcg34p0LwaE+lrP2kqo1bSii26+qWxle3XAtS3pyDbVCapRt+n6fgfM7K7LAVq0S72/yOEg0j
/dAYeHs6eSoO7+/Ri0ORcwNooxDO9jmdn7/y5GrPUbtgDdajljZ3i0+wrrpgufLYvrnLmBXBA1qT
lMo3U57ToTb/Kh9wh9qZkdha9k6qv9tZPcyxUK7x3Di99wwtI/vy/gwvnHVARxteYMsiQcaeDtvy
U7pJWGo3Ww1yBctIdCGa/j98x21aJDs838ClT0eZsOYl9WWf1GNfHx3PsHdhHlpxP4lo/x8mtGEE
uMIokZ6b2oolMCI3ZUK2GahPTsUhpZrmIzf0/jiXtgb1JjCcPHbopp9PqafUnZWuQuArr/ZhK/+d
hwhgyhhd6ytdGmkj5yHax4So5Z9+PHSGI4MySbPzrTW8CQGtxK2MzIdReupPnxg2If0r1gjcwwYa
PR1KsEmMKaAy4ql8wsp5Mo/hOvOWare8ff/7Xbj+aYhAeGdTwJE5Z1qyBfIREfN6Jxp/aGO9lKZ8
tInxbgtamHmiglB9//MhaQ6A+NokgN/05zGIc3ImiAeqnvI99FE3lnpeYwvv7GMdhtea5JeO9O/j
nUUKc5mymCP2oN5guUmjeiORs73chkPqoNeQZUfVFteUjrYlOn8RKGWw+S1evDc2JTXPtafNtt7Z
Rl3vqYmbSUlF5b4r1w6hU1s9CBQpEmf27Ssn7+104ZFu9iGkj7Dgg7PpBrnX+arjBquRGrstxers
ph7OxyjK/rNZTO1tYHNU3l/Tt4djI69SYiBFhkd3Ln4X2QBX2hGBBv7p0IeojbuZPCK2UYj440uM
3cp/KGcgssRwp4djaIjM2Ms0WsvZe9XjvMSzl1afqy5QVw7HL5H701VECBRuCX07QBZQkU/Hkp5f
GiszA5G59jlWEzqUcW00xfdyrhsYgRgFJ62uRJ8Ms6UfgZvz2BZQz2zeKpF/99MCUYXQBRp75eJ7
+2KQVBMWclFAfQnPD247Nm1VuD6fwXDkZ0lxLjGxWvny/rq+vR7oNIGNQNiaEgGaUqcfAL/IvsxC
Ahtp2rDFc8OL6R5HL0OhvtlTH15pH16aFAOSp1MpADa9bbPfigXr4nduS4VzF/q9e+iggLcf8Cb3
r2kbXprWRqCF64mIyZvqJvXtemXjtJCPW4TH+qwsYnCmIq4jLZ70YFyr6L/VN4TFQxKPRjfYILbu
2a5F1smk5MauDWUmbmcxN09uszQ3Pttrv7ieUcT2bBuPsEfcl2BJYREipqUf0yEavhd+pHdpETVf
ZR3697oX4X2vpf+vWzXeF9VmLm66UnwqlZXTvmqvgnHe3mb8egx0t+IsMg/nDJAgJWV23LyDh9vX
QWxEhfncrnZ552C++RQFvflQe4vzbbGM6EpyeWmpAC5s6DSCP2ReT7fEgv7WHI4OoXXv/jvMInqK
1rbe56H72oH/vVZVvDQckCPot3QcNwDz6XBOnUep2eV6t+BU9LM2vPlmwAUDLQgnjIfKvVbcuXBx
/hI1C7g1CWLOS/p57bt1PxodQh32+JT1nRVTPXVvVThdEx2+8DAw1JblkQGQe50dLtPNerPALGen
vW5cD2E7qH1tkiPcCcDhd6Wjw50WeX6lsn9h7wCvoYrJLUpN87wLY01UHOjW6p0sRfpFuzD1jhD1
9HzvOUuoqJ/q4nveyf5oKRCCh/cvsG29zm5wIkxqxFsDiHfhrMhZ67QMdWN3O3Mahm9ycBFTD6v5
obOmDMW1wXlFk6DGI8Ke8k9LXVwb/9Ls4S0AzaPMSm9t22+/3WiRXlOI11rvOrEU3xR+G3GQ5dlt
GxgiCXO5vixqmG5UE1zrOFzYWZvrOukon56X+SylgEDoWf086J0KjWDX+pP4aJsiuweyUD6//5Ev
DkU1hib2VqE8h/D0MKPpmzRIwNQ4GFercOMB+F5S5WC83x/qwvmk1rPpzYRbSfS8NdoMFhx91Dd2
g4kdzXE1uqnnRfaAeFr9Uu21nV1LdN8fEgDV6RKG0sGNCYlPnJMDuqN+mOZkg55vJPlqLA+j9uY/
5emilPf/Jwka4XTENvAXaRhpB1h9XXfC7+gK9cv64BXOtUvh4uS2s0nX95fy1elQk6GtPHULhFqL
0fmaR0P5sI7KwJp6yUFIlZH/8f0FvHQgMBahmE0Syk10NjeV+cpcc0RMM3vI47Spm9tozP/J7bz7
CAV6uQu0Fz2hgnCN3XMhtqBUAZJ08+egO3UWF6NxoLWTd90uHQofSmHVJYhr/XmWCCuNCsyGBtpa
6WeX7NJWg+OTZu+EqX40dbk+OpaVQtdc+v37H/LCocO9j1YpFS7kOc4LoFqrZhUjaZSf4jCJNl+7
mya8IpC9vYb6uXCJEv0wLXp5UJLPe/buYtkaVGW16xxn0Mlsyfa+G6D/IQxk6LsQJa3XbJzqu9qt
iwc5ALB7f65vsU9bi4rxKXCREXP4T7fpGgZjUG/YBP7yGUvf6ec4UsVrjcY9dg6FGivzw70g/onr
3o+OROvXjAwvnBTolKSsBCH8hjeyYtJc5j7Hut2tpvLgS3f6MLUR8OR5n1dRefP+jC/s1l9VS8jm
HBWwkacTRg5dz2nBhBGvyO7Lxs++jIPOr4xy4TAyyq+ik+mRaJ+9EeVgZQEhB3PCQvj7aBZ+HDlV
+xgFSt0XGB98ImZRRH3rtXvn0pYipINvzmWA9NV5WDeHSzZ1JkUAYXk3WafCXS1pJYlcTjc61wY9
NcvezavTHIJwLl/f/7yXFhOqMc2srZ9GAfP089qyKFPlUhOQlrNy5QTfWsKKA0q2/5pGZl/J1S4d
Vdo93HeAFQljzxYTJI+b1TmXwsq2meNG1/rOrov8aaXqf+WovF1Suu6MQsfFJu46J8c2YdTJsUWO
LZrS5TnzvTSpsNKIQe15R6Tb1U7kKQyolB/y/je13k5zy6hI613EgsCdnq1pmwo9ZELpXeAJjP6K
zMv39mB0XLT4gJexudjuTbBO3j4wxrDdm8FSHPVYp8WhaDI3Nvu2k7HhVw4KgQacn9Gd+h9XfuT2
rU8DQnC/FCgwQqdiSHh0uvKhL2STTwiJdrNY7u11e4mGoomHfq4RwAr7h9X/REt/Fwl3ymJz9r2b
3On+GMJGggGOB4mjjYNOK+T0ZyAt4SshBuSvGse/7Y3xu9BYeS2jWx4sZFD3Ml2v1Urfbnqo2htb
ZNOngoiz/flvsahY7SYXqYblhCON3BvrPFpxiY6meQS9jiJk1HeLPL7/wd9uCmJflzYdsB66Zuf5
G6CywCkHUu0BB5KE5qNI5tFPP2hZeleqB78QC6drG5CculyXPMB0Qs7Wdlg4ElGFFFVq9C5ORm1a
rbFOnciOLZVNd32OKvkRf8i2iZ0JLEwy1v7899oZo7OPHIm4i7l64WM4dF2VGMEwfp/sDmcKI1zC
V9Rw1XLAfFj0sa5N/aEZSzz93v9cb9eItfH4YAhJbJ3NsygFZG+TlpJNOcjSTNzJDxJQUca/oslK
6JJj9fL+eBeWh+yEEIIiF3WX8+wM52T++qDodoF0hY8epoqeVyQPXzpv4rNdGezt5QRojVyQHg4X
L//jdAeqQkpv6QJczkuzaR8L20m971Mx4V+PhEYVPoF68abYwI+33xmlgfOkVw0yPQT0zeWhnDah
6qUr1Veb/qGOm8a3szg0m+xRVDkV8mHMUsolxvrkDNWI/UKkoi+tgsUdU0fDhCGdwuCjXOvsZR1W
ZcdmgAD9IZVe9iFIw+FhCg1T7JqGeChuy4w2clE6yCWCINTNHpSRh3txCrYvmYzB83Avx/bvZoT5
tSSzmpb8sGa1xO4RAq24q4pycOKiQbw8icrZhBOGHlx0j7+LkJhl53I89EYbDvcjEV72rQPviXOB
3Qsb7cEI7VtHmOlHZy4sdYNKGZ4YtVV2AUUxP/xrVYgg/XF+BQiCUgtoa6pV9B9OVwiAqZ3ZPnVr
EeRRLPBlT7xRVMgnR9G+XLJgf2VL8PedHlkYSCgJ/wJEbJSF0/EwTPEtDbwbwHCZfdNuq/Y9wksf
6wll+feHenu0yE3JUdFRIgEgIz4dCh8A0ULybHf21FbHNLSy+2DBj5PccbmHdnItAf/V4zqdG408
dhUX3/bSnNd2nH5xwD6B4F1SDzfTxe7Wr7Yc8uFY8H94qB0n/VujxCt2RLCp+FgujVslDYWZNQn8
NEq/NOE8feGpzpu4oPub3rtdZ/1sVNu1MY9L+3XoXfkxnxvqKFku1vAJyWcS/XYU021lSOTjyLbs
OekKvzXj3s6jDFW7yHsNtCO+efhsv7RWV6ex51ee2leinEW8DtJ77bJqaBJAMep/tTNVn01ZG9/7
EYQcmhJT+JpRf6ziLhf6ls5tue7yeuiehTTMf8CaI+OtolSucbDUBOzbany1B3d4RfjNvyt1Yf+z
jFiW7Hx3zf8mvuvU3prxeIlViXXvhzULK7ojsg2es7HUr1gUrdTRjVRXidJQy++rwgq/rBDsxFOt
M9OLK/ap+rwO2ZR9DFLH7RE40HItd7Ywa+9jWqEjnkSEXRw89ALuyjCaX50+8/rEcNrxm9FVuYaZ
1eXLoeEIoMGJfBC6DFhVFrsBMFlFVSMtnstis512rXR4mtBpMuOhRr0utkZqpIeG2sTLYEjS1xrf
kD7xU3eR8QDt534domb6OMyrsReCLtiV/X1+lW/C6USydMk5u5A0zvb3xDEDDQzoa/Y7dWf1UfkA
M0QGSbfwB1cG2+6B3/f2NljAU0vwAvUFaOTpYep7+BLL4FkYoJplMpdDcAjT4RrI5w30betsbL59
vExbAc9zToeh/e62sPnMxJJ1ZuzrUMz3VJrSvSe4d+POjubPqfCGe39sNeK5ZehOcRmahkys2mqv
IVvxdt1GPJ04YRtOKXzNTSP8HJuJgqCdz0uA/0RNWPcSDKUxghfzog6dcj/3vk4Cj1tXuxsV0GqR
URCTV683KKlIJE7rdu6BEtgGfu+q79TrjPW7A15qygBRiHrKdnbUFUGs1dDJmxTbBipbqjftBEBJ
nz4rTxbOvtF2lcXpnKfWvqh8XDc0hIu9laXDx27Ugn+7zLYrJyp1HE5hIw4AFdcxwU5yqePBG4N/
JzNv62PkjHm5l0ZkPXNTBPW+7OfoQ2fr+a8qFe4at3nq5ce2Ef03L1fqYzi00Y/RNTjiWar56JPw
9ZxkfuP+aNUIqDNv9fCUljDqY6Eda3jpxmJ9SW1lfC8a4T8FiIqZsNI6MSWWJxAtbStVPBhRhAxd
Udb4g7ut3dzLLJvHB9ccwm9N17oLjjRddauzVYukWLPWPJhdOH+n8dffLt0sAYQUqfUyuGHvxcbQ
IPVYiOYDTaRG7maxYg/XhmGRxsMQNk4i7EA+QgVnd9FMW14gwwd3WAcQ3qEvTQ+latIhjDFNwtGh
h9AyHEmtUOAsymW9F2VVAxnHECUJ0Nz5i/PAL7QBA9wN5uAJ+LQVtkOqNJrp0Ap3gZgWzvKzDz/G
2o2F15KTZdg2xl3QFWqXjlX2UdRELZ+GsO3+yqSJGrTAkfALHb46jOfUnr7XSE0awCHn+qdp6tW/
aZAuXpPCqMJvcy46g4hHiyIB/uB9o1i7fB7LPnzKQnxgk8Xoo/+t/PjPc6cwcECDw//eN5asEtNw
oy/mvKbZXvtZqnZLvVoBsKHURqY3dxR+BpNI+2QJUvFhsOrMTuYeFlGMc7GQYHKcOY8rf4n0a1OF
+udolOayBxGvnsCX0XRwcst7qNbWLnbR0FZO3LWQfwEmGqaxi3QjD11loBfVoQXhHOgtBj/rvlz+
IYkP+Ktbe3D62zL0IGevpTX8S1JRd/ssnNcvHqyV5UvgCCxMMWM3dJLX3WQ8TEvntUmQhVLuxjzw
n9FvyT8PsCG9e6/g68XkzxttrtM5MqS1n1dHzpH41DljiJ9Y3a295E3sxwe0mavozhNuMyVjPvvz
fuPaZfHUy7Le163PL8/qZXRuaz3X37DD1XPcBoFxzGSPgwA6Ndnf+VynT80UtiXWR8r85gFrDeLK
ccTzMOG2DNnBdnccCNJCY/L0R9fwSjvxs8X5Z+zKoI/dAaZOPKPW8mRnYccWLcbys4CKbB8Rmirv
izENvYfASgFGisVV5i1OGa6XSFnknoxFHdR24mEx++BELeZLxmxzXudCfqrTrbw2F+v8kuKglgLq
Fb6Kq7SYxiSawV3Njq1a4hDLxSCngVP25JMQiZt0zNUHWPn+D1VPQRf3K3YuyeZW1R3QshnG2OnY
VHeudIqPwnAFYbkzqOCrLoR9rKacJMoTlZNkuS+GD0Nql/mzjcFvm2jZNSXStLRwY1IjK9wZ/Th/
Chy7C3co0IQ9kq5q/hzQeKiT3slSQDkiLJvYx9R8jK1Z5uXB6OoMQlOYZuu9dqeuvKtWV/7PSElb
b0spmmWP4U9mHtoQ/dIEIHMQ7VI+2RqH8yxwi1qM6RP+pxtz182LJ7TJQZLYaNq0d1BOfZUfZaqa
LG7EGlWPo/DFv3QqgmAPkH9xDoY7ICwQlIv5Y57o6sYomkzerrMK5ycZN7FQs0jnuA6UHZNNyPAj
iiRVmrQq7cHkBFMAxNuWJZVG1+vNO8NoIsFRXJ0pkSs0nUebbaf40zD6pDI7+DAGlvuXyKMpv1mV
mvyP0IGH8tA2UVYd6rI1n5fCW5dNu7L+EEwZa4I7UIZNSl6ubGu7VLfS9qof5iYvk+BQOjy7YxVm
R9xs6/luGed6iI2msl7Xquu5mu05uxuR+PToV9jNN2p27oi4VD29Fgvi5vG0Bn2PCRxG0VPncFwa
OCjtoXKL8HnsLOxbZqsPvB1A4jXclwPAnLjMvZnBdR3+282D14E9aOtXjqU5xvi+GOXtZKfm/6S7
tupuHSrrGVcNZ9hL3fh3BQp76qjKUod8pKb7lPo+0aPZ2f76PHVS3BuEqEQWKcsiNFrat4FQ5YuR
G6bmQdTVj3weGztWrTL/hl+b23GaLv1jl7LNd9OMvtcdola6AfnvevnBy6Loxp/HFcISbrVdrEsT
s5xs6scoUQB/dkMNf2QHLq5z76Os65GUl2puQXi1xVYei5a/2nHDg0dW338FH9B/KDNr4a3sOvQd
iyE11V1jKV5MnMby70SZLsbzVtQ0STACVr6b8jHLExc/cEV0YBl3hKkeNCp2/VoeseBrCgi7+eCi
D7g0KMx7UrlYQPfOa9e13IX5OuQ/we0KOzZatxS37ZAvdtw4Y1l/TFsNH7BZR7t9lCHyJl9WQu/8
oaGjksV0V9YI48tabuCXzPpQrFYVxb5TpcN+4ViPiRit0iEz6EN4vOW6dLE/LjR/hslu9kDRVk21
Q+vlJnXlku3KoKlezVLKNC7aRn3QRhH8GNyKf036wkMPaO6WD0rCjkiE4KY6qDySUQyOQH7NDame
6Si7/X4srGA+oKc62VjWFL1MeJxSRO8DBVmk8SdbJqTi3aFUYqEIIezMjMdwZnd02pseldWuIyie
2ZoeLGsmU9zoJ27iqTb9hGk3ZXNLqPSTYVhDnQgQNT9mISNnN7Zmig68Mlmmxey6J6ttzOA45V3e
3SkP8sTXPM+J5AI5eF+1NI0+wdsy+BauVD92tleiHRXYQ4pOW16KR7Te0zCmiDxMj17mDkG88rcC
EWyoX0S9bZTx3NgOhQ+RG+6yG5pw4llRpiR5x72Td7Rj5omo7PlDMCwS26/U9D+SWIW32h4mI6kZ
7SfupQLZY4FCh3ZKpzy40uYktjkW0MdCDHZ+MKmcR3GquvR/QAgg+xLCmdnnoFDa2SvfUV+lFZRV
LN3Reoj8cWVZKst5zSgwIG9mFMYNkkRGuBvs0XWO3OXtQ7CJJMTtYpn/UDDw8KecB0KBKUx37VwS
NplOmqU3czjlZiJbL+sS5U2e3KFdYf2EoWBsqyEstq7lFLsidcLhgKZL/clpPIGH6GIvKnaivF1j
G8b6XzBieTcK7YKOtkrcD3gl6iZLGiHD6d7hgpL34SjnhrOswZogoRfcrRVI7HiZ2i49cCS7Nqn8
fn10a22nu3AQ5RLngOR4VwO3o7ABwGxKynFQ2XGApjzAw2jplUvt4SMshnC8yW3DCg5WU9tfvZoy
8BHBHw5BO5vmM+lRXuwDqw6jh6zAkzE203J6LB2vKG5Li8cqVk6O+mxK1+SzqTur32fDav7Ac60z
D6mwu+4oy6n9GpgzrSRyCPHRm0ikkjZDCC72oklhrKoXWga9idGS8OvwjsjagYxOqbQ6Urgy/F1L
x9RErN3h7NYZ782Bfo2Rxf4m1obBD57ZJHONj7dia+vYJeegWoUfQkeQBwklwVpDv6SRx/fRSAx9
0wKFHzZntoSJOWQhAWXt/VVou2+TEpcgLiO2NU855ZOHbm7RTtOmBqRl06wyqFIE7RIXdq8f67ks
xritghWMnq9LlYQd+zbx19JzDq6gghCnXgRinLWHuMXIYozVpIa/tcz9mqunil6lP4QWEWTnpnmM
b44vj6k/Afijs6NCwjD8OOMCWPMXAmeXQM31xzBuJ+H8T9Xoh8U2/lH6EBqtki9hPUd0NFBEC2LP
G+cRBp+itF9FQbkfAqfQ+wZsoRcDRFcqqaDxcJ1FEfYj3WpU+ljmuXu3OrNkGuhNWcfKKyo3cRqJ
bdHq1MWawEycrcSph/Gjt2YTKnPgLf5phfBLMoI8eOiaFucUuw7rgCcQSaqPKdf498HreUEk+3KN
i9VfH7gZCKudpiM0weHX/qcusvS5q+r2m14ro3pwinExUJfz5v2UOUjXbIyVNJFRUHwxx2VpkzGd
bJ+uUhjdS7F4z6yI5SQdacABzoUd7PN6nF+FXMC5FCDWrMQdU0cm/8fZeTU3jqxp+q9M9D3OwpuJ
OXMBECQlyqtU7gahklTwHkgg8ev3QZ3ZmRaLIW5NX3WFTApgZn7uNbMVOwcdwRWbw6U219YkCe5d
6lYpXDYmo5toss2CZKtRNlmnjDLw+s7+aVuL5R2sZkg+JxiP8OmPYv46jkynNvmgdK+16dHW0oTp
XGi1KfTA7Q3jbjY0WdHxa4urOVd7wJx50nwy65g0U8QZH/M0YJ4U2C0e9H5n6OUQVHMTHfQWIbpg
gmBqbNI5KYtAxG3yKNARbsG7dkBeUi8dk0OTjFOEb4091T59zeGxq2drCUWfmPUl2vLWW+KkZr5J
h4Zy3Nam2NlLiGD1pk/tYfK73FOelkrv6sCiYVjv9LIZt7Y+lq5vVTY0Wr6DrlipUgn0oqxHf3HE
nHHsvCbdsD3NH4S+6DlRMsSjurkZsQ/nPi8xe4+GV6sdRv3aKZeiDw1vsN9mpiQ4hy5NQSVNYur3
eZZmm8nL6LjlOAM1hO2Sb1kMbMleNWXRX8Y2ZhurWbYKE8AB6JmQpPJNRmlyGWeD3SBPggxMIOiJ
fekUE3glbvAlB02tFC7GfjSfEIl0fzqatPC10AY32WRi7p2rqTSH+2q0k2+ItdnFJhVqn/s0bvvl
csFr7w0vgOHCJePycB5VixdNzdWJ+JvSUxg7d3zUmymN94MK2W7vRsbEAVTn6mc56VMW5iRmOY3Q
yvg6V4V4Hp2sVgIsTtSGJkzp0YQppm7er1y3xreaxWx9S5iiDUZ3dO6VzmJKgmK0CRA2QsyOyB3V
VwV5FZdL3ek7WCy4sVZtbDg+GkTpzwJLgcSHJYAudwX6/HXA2OjHmPVJThmVV8UG0NSYU85kxCK2
P/5z87RWPMmciHZDVlZk9BXH9mZyIpNPAyM8ekKO0Bkn8MqnrdoK66vaCIYEtpeJwTfS2qn9jHum
CrtZtX62tk09IdJ15InmAnV3lgJrZn/xd5dVP32GeBKnQUwC9ajMjTKQGMzKvmVA4/pw3jqCsxiZ
zuaIVvhGNOFp25Pif27L1sC6fRbjq1LF7U3RpvFLmdfRl1mm6feRbJleNSrQT62GXHMQVfHyJPEw
5/lMBSZrYbrSN9ANiQO9ABvoUJulvpbG+nUnqXEgm0LbDOWsxTuB5/JDJ+vhQbop7Za+6bOcYrol
LHY0oMeNkhAhApS9m0+ug8Wqb8b1fM99TQ8hm5XpuVHM+mfbTHUDXSl1ukAsZl75C9J99wh6GY/R
GOUXVAPjT2sZjIeEE/Q2NzXAvYLWSU3Jr9K69RLDhh7UqvbkR2jour5KDYqvvSndp5bKUPgJ7YZn
TevrZAOqxcnCtrFJv9E77pmsWEt3Rx9HFuTWQyYChjJVd29RgqaXhrfADcj00vjWJXZ1N+q6ePby
JhdXrSzcidHk5Fi+2tpxc5V2iVuFlN/oYc/eVG/SvvXqi5zRwWtKq//g4QVZXSIq6dyjVbYKzDF2
bAKkv9w+JH8pb5a5EfdRLrIfsMynA9p3URKYQ2I8pUPuSb+qKhrII6Pca6df6hj3JhvpYABcee/3
Y2V9Kct5jLhBba6cSdriVnoF3X/NVKpuz1XcbAezTBTf1iMu85l4xohMrRU1KLmz7xeNsA2zeaA3
CTLOQtNJ1WoapVlcPWh2N8pLuhvm40K2zNRPUDiHs4azkh/Tgl/oOBbzhSjpmQZFqvZsn06hjV+W
WOD5WScrLUhcxStCORhzGXRjge6ZDsjutugMFL9iz8vdG5MR4s8CR9ynuqXg5SyumXQic/cijsop
I2VT2+me00BzCLuc8aaPs6pDi9qeyqDw0MkN8rwzniyzZnox4BWxzl+USrtqE2O4TGhkRP7UQdfd
yS5e2jBKK6egpNZmhp7T0rxMck6fAOXW7QY9vjjbRImFk0DfjSaJAXP0n9E0zVeyFctrkXOnXqu1
NnFC4X4PO1JhcWkttd7vZVsoe1uq8chgyB6jbTl5XrXryV+evXmmljWaRd82kdGWm9Jss3t8ZJVb
02nMx55ZauqPre3cw1guv7XppKRhlTtW4/eKzq+cJb7kgW2JitJwMiNaAbMkdHTUjVZgcJHnm2SI
VqxxP6yukpUcvpPUZl+S0SUwOpHSxJx/lzkW0N9xT29kGeG4GhyQPM+othypNsgwqhUCGXlLouBZ
6UtkCKv3BwFAC12xOS6YyOh96cNZr2cfKL3+RHpiP5jF7PTBWLjzZVw3muc3jqVcFEIO5mGy2+lC
jOWY7gupJ0/lQiPpKkHnsd3GSPSm5PqCEsU0GuvbQuGShBaNbsJDRsNqPzhu5AWS0f8TckBWtoV9
VlubsZBtsmWIG9+DmCrwVdFoTjW15u3Azo/frHZ2rrtZyRmy5bp6Abg/q5kwdRyEvPTyK4151uDr
Ik/vFF0jtnej6LOwGqroOQb/1/it6LgYcXKGE+YWi1n6KunUYySFRhpZVPkQ2iLqvyxFBQa2a7g1
fCQXuyeIi8pLxgZ4GUA2JAEzi+irmevZbT+QQQTL1BrMxxF12Y1LR48vSZtqDIUd97geirK4LKpR
ibea2iuXLhefHaKQYlabXjhRtc/7YikDG/OE0m9Sm8DT95Z2ZZrD6ISoE5B7UQVDYdadNNl6nR7X
QdK12sVCo575Qt2Ou4zJmOWPyUzqapdicmmyt0NF/8w2CdTctmQbMeg+j+tHMiz2smunqz3SI2vR
X0swGT9qE+HXINcKjZxgQNHCi1Mu7RHl+IDxW+/4Xh11t1O5pNqGk1E6qHhIrP5Mb5TmztYKNaaI
SJYvg2FNapBLuzY2g0LPh2xCG7PAqWfzS12A6T4k2C/pfgfQ5Foq0tOC1iu1W7GsZSaXj5UcwJrW
nyKsQVZQia49WCTSvc9IjbFuWeSXYk16AkTHlEenRUgEoaxMvy2odqr7SC+X1xLQg3tRm9X45KZp
fGe37jaNG7Xfz4qWdHTbO52+gClzE7iB510Pnpy+MrJwmz0cqfJAQdS+KkXMzdDNOj+Rl4p+t0xL
75FbigGsKOXAbUMowqnKXejdRiQRNHUcs6DkzI0kXAtusYmb3N1wscYezZtpbPc1YC+6R02B+IXE
E7646goj4bI0p+xGmtH8rSVsPxh8OClYrkH/WbsJWe+qlnc1GF4973jG+tbMsoY0NpsjOuUGX1NT
zLN8pIiBfy2FV1COOmxzH6sLE15sKcAE8sHeG1NEb5/WvvXdnh0yCL2L0hewEcg9DSh/Zr6DRId3
zYCXpp9bmTSo8Lex1I1kh1pc34UCoQmcSXebVHGp+rWNZhjO7/YQh3XVDp9MD8+ww8hgow9lAX2O
ctiGndvYS4NjCM7Yz6BJ8mYrFWrsUJ0ygo3eJfGy82i6P0GPNta2sUXlIgUjp72kazX6Q5/DJUs6
LQZjFDul6eeZ69IDUogdhAc7rkJzqRAVJOnTim265EAhQ9UdPbX1jXaS1lYYQ6nclPSeMbZt8mJo
3pqk65KbOXYnvAv6NCfhwcfSkNyiqZ7rYVHMCgAUEQPp7G7GlPG0DOzeaMendmzbZUcC08SKn0UG
2CZvBryJMJ2eKI/6MJsuavR6DkTKj0ubezB0Wq3KHozYbkXkq8iLFkiIytb4ZGK+W920lTKrNGII
Oua+V21oVdhq6mTZlaooX9SknMqLbJ5aZ/25Mq0PCXoV46OtiYVUS3EXt37DYFQntWHsxxpD48Fk
8MdasSbK/GVStb015/p03Zo00ZkYNKL6iZC1WOqAcTKF2LZr7Dj6GXmLg3+0mfXFoa+wx/2S47wy
vLoasfNGdevIDmaE5+fPjFs69VMpbHKhIPLsUvtWK42l2tuiYEa4jzQhGCr3xuIur8pcr4Ae0rnk
uQI6m+9YpmOaGK923JKQiDnBV8NUVA635sQ6/bIcSWEE8t3O7JF6qgEo0IFhooLKQ87bgTzRj461
F9YyKo+lpddkGuPUWAxLItFJIM6D2nKkLHAX7g+7NWznx2i7uTPsUuakceKbs501PR2o1Cy/Ni5R
5tWjdI3C2Z2N9DCnaTHcWrJFHDuA94bkd+LMkXOYOygbu9QQorxSqdDNnYvDxhQWtM6Xe7vh7699
1WVUgIQ/Dn6vcRrPxSc7UZX5eyRnwgazEuntO/Y3j2ZrubejLT6KC20QhMxE1Rml0F6bukupjIg6
272Ti31fTniJDFWRToTKsc9uAEQl7baenLG+7BZ1yUJhlUb+HWWPqKXO7d0upOtpqvsOqMniZ5Vc
tI2hyNJhlkGzJZCWWblfc07MA5qA2XzVS4tqZlGJr+EwD8gioPcsv43xnLx186J1FzaXQL6ZzTz6
psRdrfqxIqYnVDZjfTurXv6Q1qUx+rDnC0yWCH9miIpZXn+P+zxyqLUMb97HDd8UEDdkdBFzXF5H
q82sjQrWWe4AZmpPEJDoMVn07D1/9OjD+ZBqlDsmqXGxyd1s+S5bp36AD619km6sOhRMfRr2bZJW
DBHIEf2khW7rM0JJritq7zsX9Q6AzGZfWn5kR8n3oY97LRBWNwi/bBr5tdQXOZHIClXdaKPevkhE
yb9OYz5fKiT7BbCY2r4YewTvKdLsUDE4F5hc5hdGlrVgBoblijGQKMI6Fuah5vRM/qKPjG8aGWHQ
a6ZTflU4mGROlA2UkUbTlL5I9AaPAAbjTOZpAv0oF23+1NSNQ/vUKUS1aQvg7ZslYfL7kHEjflKV
rqcnjYYp5hCWk0jmGgYghEKzAX0kvN1PaWsBms5r0X0Fd+Q+RHmp5du4ihznocb5+0uLoSWAHXO2
Xr1a5JJmjNXLTSStsgqsac7DLvbmVdshd1BqRjSsCKYZF9yrftAm5DqKtrwQ6pTsJ8DM9bUFlSml
pLYI315X0ctATo55DWKT9H4mXU2uIK1bRdCMURbTe+7x7yXwVww+28gx/dZyuu9tTGwKZ1mC58go
3YnGuYfz7bhEck9bKzY3vduXyQE0lVLibJiWRZhGy/i0ABPoQ8pI+aO0teQFIXvX9afEmg8lwk9i
K9s2/d4NE3BlN0myu6ExU0aXuluDW5TLwJRl0LsD9RLlKzL83vVKb4gDrbSTIQDpwxyG4SrT3kFU
OB80Jb6rPoajPcFKFKbit9EyPCYJlbGPFxfi+Q6ZTrcxZznfDZkhGl7JbKl+wg20+HHnFNx4mgfg
KhY917nnIa2+02hpfmGwD/JB5IhSB2xLGtfZkjaHeCbFCgXUHcHltpoSWkvafstbw/ykenNU+Fz7
7Bu9l4N+pTRdl/oqk6CvcdzbBTVeD6S77rvM3XIZuckWM9VkO6qNMgYOwyttW2hef2/18bJi/yz9
uo47+w5pHWRey5pL3FeW3JVhkkp5lwLNfTTSti0PnWfXSRiZIouDFtDBEEZWFLvMekgytm7HVHxt
IdDWF9YYN/QyNavdanqZlduxMT36PxSANGGHWQSj1MbvFbHXDAoNHZwvUCyqZdOqYN/ouyVOHKqJ
l6KS7hj9gUmKrL9q2eKm4WIq7rNT964RtG01i5DDjXpCVlYl/u5z75kXrVoP12LG5SpACYkuu1uW
1aVeK7SwE41KbkuCoH9uLdG9cYcy3MpTdW0W0dlWKT9nzQ26DDPopyzrln0GlKKgB6swmgUelD91
SWd90maEiQ8a8e5+KTWbfOBjkOZvuDLQ4sgquageqeR0x6JHVTHIkaSKPmyTddtyTqwLkZ1d5ZgK
i8gvckcogKNM56F5dISEp0hp7XKp3KBp6EE7BZ++VWtgn3IwHbM04iBFjfzMo/2Gz1sX/QUHhZFJ
R3H9+t/g92OsEYkiZKlNXIYP6CTXjzUWA7uSEf6fL4VrMmBd1KOIKseELRR4tELmjRM0GrgCw02H
XWzn4y7R2uqMVskxqnbVS15d2n+ZQqBEd4TQS6am4tgJN4iypvLzCLeE3CnTncwy22/G5RyJ4cQG
WQHDeFIjbwYy8Oijy2WzREBIPPADUr8oFjFfuFykZ17gqacC0QynVUf+9LcNApm9dPI58wIgfBjO
TiDAjUjLN4WwGPtmnXUGTnlib2j4uOsk8rAlmNS/3xs6CPG+h+EfeHb7IzXVfBNPYMzTsT4nD3Lq
/SGNiFoVFzu78QglCkWubVol9QI6IN0jgADnuiDtPfP+fiPsrdvCg6fHjrDRVzjm6TZWZ1Ed8jEp
A038Om/0a1Ab2qZzFeNWtK4IsiKJHlp71j4zWRxDHYzM4x/fJXB8wHybxEwYNeur+NuBo7RzoGnw
UvsO6HyQekBVQGkZxp96lWiQu9Yt6dK5w/3ZOFpIzxKY3BiewtJ1hOljMQCebFIb/csyNedkO3/f
KgYikMy0gN5yT3pHB05JtJ7RCSW8kuTzD+YnDDclmghfIdql5zymjwkb65OtXF3bWGXnecL3rzDL
ei1izEHDy9Hc68apnlum1Fuymhe6X2UAv8Lc5LGYzlB5fr+gWXdV6OD8rZDmo3Xt2e0UEnrOgyWs
bYNdV9COprMtvabZKLEtA1Urte3H++Xkw+JYzJ4BbAwB5/3DAiaZzTZnrjTQzIDLDtQdjJ/czhgO
+oOZt6GutSBJEff/4+PP465GIiu/1oEB9H7lymwxCCpnL4iMpfxcKGX1II2CVuo0T+Xtx0/5+wUA
hRfF4zX+EY+OhWNSo88a0XqsVcXuTp1ku9MW5ggfr3Jql1pUtFCLOP/asfoAZXlEG9XhAp2tDsZw
zdxqrMqDBB9/JgKd2iuWDvMLMqmzzoLev7wl9/rWQYEp8EBr3cyDjG5MsD/fNPQY1HCpzGjySQIy
K/z4EU+9SPTvcEHDUREa7foK/na9KJlK/3Oksl0mvfxe6LFVbgpvMKbNx+scU2XXMwix0oHQaaE9
ZhzFhl7R8D6QtgeVAKogErCcuGzQNkwkoE8CYMB8ZrReO0CQN5Ph/qlV5bo817jlMLlEF/XY+n0U
OuNZhstBhEh2YCLW7me6g+HclKFtqA7nFPhO7Rw0G1ctVoO+/bG+ZoIIRyahsQbuqIotHjD3EaZB
G/zR3DNB6txKRy8WBdEllS0vNrZrKyxKDcOHLI82ZduYFx9/hieXWj1adWQrkBs7OuC0s6K4i0wv
MJXU/IFQBU7oRtp8btLknEf576nLaq39P0sdBSMSDHtk0OQFIvEQq9bxE43pn4V4fFsAMvGW/PjR
jm9N3SJxWRUd1F8Kz9bRehQ3iLmN+RhOyqTtYB/NQLOkt81X7wDDmMXWiWnhGLLoz9xkxy/118oI
A8EpXKPuMXcx00c4jbo+hm6fuz/LuvYucqa/CONr9ZkzeGopFBNV7mbUBi3z6I6xEd4v5KCOkGaF
+xNIvRlAi/g0iE45VyYcf37rU0EXW/WBVzeG4/NWFGOnpzEoVsWYr5m4aJ+7cup8hhP2Q+EW51hx
x7cny63kXJRiwCwieHn0ZNowYnzieiKclRSMpO3urF+kCTgUDE3rmr+D6d2ZT+74SlsX5TohLzPX
Qs87SkJTS7SDU4PMdBlyro45+V4gRfLUwRXeknFYIU2e+jIZW/c5kfP0+MdblpSGT5HyyOCZjw6+
iBmidbIcwlJ2w27It3X9YJTxeFcmrhUyaq2BjNTnHvrEHoKZ7yFt5qF7CGvqfbwQI8k8iwxh3mXM
aWxdWQIyVPtn3KVgCT5+xFMf68rGN91VAJfN9H6xdgQYQm42QJQy0sAr7emm7pL+LtJksh1awGZK
U6tnPlbtxN6FMoVMK/KDmHscK5UXqROrcd4MINE7/UanbcvUxbWHH8VQe/tWTNMnJ1nyy2zo9Xsq
vOILTWEjbGHstvjfMCqLvDKlMwVdI4zqyPA1zMXPZdAn/0oQaquAIBjT4y0/U6TjKp0BSlYh6LWD
u/jsEmvfFUq/72yrePn4szi12x2oLhDSwS6ox9kdZM+qNOxpDA1Q0QoYRKWIQgNEE2CZuTrgpZpu
YC9Fhzwt+n2E5oXYfvwX/FJ9+DtrbT1w5EY2TveIIgOheL8dOpqc+upgFOaNXR5ou5VbB//zvROn
+abp5RLU/WBd9+rShFZRA+PmEw7bccwZpQBw+vjPObU5sZpxybMRizCPpXgA8MdRrTNiXqakPJRy
kPdChVyhJNaPvIkdZkxze2ZvnloTyQdyX0RiiVZHYWoqVHVRpngIYQZlgSl1sY6iBuc+k67IfYZ3
dBPKyHTORI6T62IWsCpVAks4dkTTmIIvCW02zMsNm/nBUK3CsSM+pExTEmizippss7w1z3zkJ9dF
3HC95SByH3/i9ZDM6WhVQ6jqhbF3sty2gRUP2SGC9b0RtdQYikAmO3PvrK/xeKNxtAhhCGIj4Lie
hb8lxRPw3lE3YHogmCme0nTuN/poW08fb6ATJwpjH2jjHGD0Io91BMCSFtbgLX1od3UWeqgOXUAL
AETRxz+hLYug12c9IDUw0PMfjYuPVz/xamFrqhh4mhqoveO8gzxBdrmWsJWKzD5kNqh5F0+mHRlq
Hw6Vjn5A258TzDlxabEo3RSygpXFfrR/iWQozXrErHFkhoxyCtFZ0lTPnSgNHGsSf35GkTrS1yCN
67J6HCPdfhVctt0hNAupHHq77+4TkL31VoUbmQZqMcRb6Tny7s/fLZU/KR0vVseK+f3+GWBMWKDp
h1AZl2Ena63cD1ajhrBs3TsdvDoEwU7e/y8WNWlv6EijrLnz+0Wbsk/VwiIy23lSH2aTvnfnWspL
3DTzTq30G4x1ZX7mpJxIB0gD2MI671FHgf/9ojLKHLswoyGso7KnyW2MjwMemwXxoYOC+vETnkjS
MbaATc2uZbHjol8MIAhHMZFwSbjFBvSxS2tajEeFOaY/wN4ODDS6t0O+dF8/Xvk381FCD4NQHGRX
4azV8vb9c6rVQoiXHngiOgXMJ2R70zKE/AkBQ26TxsAe1Wg668VtogbuOhhlwByKrl4WGH8/MY0B
kKhPVbIB1QRf4OO/7tSpIi5zsGhSUkQcfQiWmFSFm5u46AJWc/FKhzwU29dMxlU/isWfKvv9ehn0
runAkpPhlfH+ZcjE1Zy2pWRJRnrW1oB6gU5zcpfqg/7nAWDVBwY3aq3qxcdmOMyKjD6BDxZGYMx3
pLyfK075jguG2sXrrFtPL/Pwz18nhrjo3iGhj//O0UGC0lbbgLjH0CpregVaNd5OaSVDLwJYYuL1
9vDxeqduYjT2XM8gmXNxgXr/Ot1KxXdTViIUZqTu52TU4ND3wxPsRw3t6TK6ses6P9c3OLVpEDLF
xwXJy1U18f2qIk28KYZTEFajZQS214IsK1JlAzBQWSUJjDOf5ImbwgAhbBp8npiBHK/XuNzAjJ2n
0JJxft1Yafel0025o5+Wf/v4hZ54NDrlSMHxfLR87fXrfwvf1kKvc1myiTEk8EvHbR1oxDYERGUE
/I1U/HImLTuxoAnLmiDOrG/V9nu/YFWbMFAgS4R5G0fbyp7eSjPV91ilNagf1c2ZDXriVSKnia4v
E140JY7LIgbpI3NfdQp7Lq0QZF++A9dggi63z4mH/1J1O0qF1jwIBzRkvugmH118dgJ0zE7nORyy
RO4tA9WCNlXG+2zMtI09DT3lp1rdpWOvXvYN/Bqr95ZbdRrj7ylK2D9gdZsoHBjdXqyGLI5hRY9x
1I03LkXfJfsh21eQWPZxnA/n5MlOFQzwFChSaTpav5tcLZqBhSb4t9Dq+hqIUAQRy9Jn64BFXfWl
BslBFivn+KtHPL6o2xTdEaBCyttg1CmkEAQB+s3He/NEDGMawJhMI9dxGGC93yqqUiOM2rFVNHtQ
ABuV7qq+JFBlAdHVaGa+XxSvh1xZG2cKuFMr05unkc0sAqWi42vGGvGDT+I5zFTnFcMJk4R9GW5g
lFuhNujFF7sXqT/13ngm0zyxXRmBMFeiZGO76vr7R45hf1VDo80hougJ8DI79/EINEKrFedsuE9c
pahsr+vQC0ff5OgZjaGIDcLhjGZDtILzzancgdSZmeHOgBvl0u2dVhdnHvDE8V9vGiwoSAxU/biH
LjVr7PIaYnsjUThRQcSC1UauY79Mc8UNgLRHE3y8jX57p+xmEkxrnU3QzjuuUBj919rsjpLTl/Y3
vZZUO702px1Qyj+dC+osxYZFoYIsxv3Nj67JCmFnDjoYK+jyEu5d6ufCBWdER/tMInPqqVCaMvgE
XURrjqN9pTUyc21FhlCB6dCXnTkGFqCVBJjSVIQfv8I1jL+72RARpDGJSjoNVoC3RyfRhSYDEhbZ
hBS49A0IbEb9y1IjwPLxOiceiruHgkfn/fGf9377azGiB3FryLAQ6CCYcL7gv+DzG3t1+/zxUr9t
/1UX0SY15sam9Pilbfm3wGfnHhIEa8Mc2mq7H8a+CXvYlZthVOSW1rf8omrFtP140VPPR3vOWOVk
qQSOzbASNPIgq2qAjoCvoZuhpw+VpGfnDIBj/zdLGVgQrA9HrvT+Vdrw3jRQiyu+acCl1upBLaE/
ByTec/41j/s/L/O/x2/13b82Qv+f/8G/X+pGIvGVDEf//M/r9KWr+/rn8B/rj/33t73/of+8bd6q
x6F7exuun5vj73z3g/z+/1p/8zw8v/sHFAh4QffjWycf3nqYO78W4S9dv/P/94v/9vbrtyC2/vbP
v17qsRrW3xandfXXf33p4vWffyHk/re3vv7+//rizXPJzz0WtXjOU3bev37bf//I23M//PMvXf8H
TWfycaoNhnnqGsCmt/Urmv0P+tDAexFqJ4mlIf/Xv1V1NyT//Mv0/kHFz5ifuc3au1r1qPp6/PUl
5x/MCJh+gL7hvqa39Nf/e/R3H9L/fGj/hnzQXZ1WQ8+a9AOPjzW/ZtWK/zXow/Jj/frfzkDfy7wr
ikYEcML05BshH0ZA5alCDRWhLXnQ6J3W+7Fnp2nQGVbxisP8KhenbRwx1vspzSUSn16k9SiH6+5u
geH7XYq0uoAd3H6rpwHuZ6l5X+Mymj+XWQ9DWF0+WY1VI9+GajQiJuUnNN2t3QSzNpCGk7+Bbc8O
wsyTrxOow4esyzaVK+Kr0l2Uvdrmc+h0onohIU43E8i4z43oLd9tLeU+wuvnClUn8JiuA70HIn6J
EJdMAsZ+3aU5VD869TPZlZ/H34vE2aaZ+TJl1Z2X3yXm5yaKynvULtrQMkpxscR9gOuY+drERvlo
9ul8O6mo+W26Wh9unEazfsRS6A+jUy/3TpbYXyup5tUGVny502NP7stssu+xQbCRPLeHy0ztUAKy
3OGyMVx6OB7E+llxIMNn7j4iM/aBBdvbLlbt0EPOaj9NVvTVAyR5s8qiBdjt9OU87QS2ElsY3KpP
cFhuqiV7Gp1GAf8P6FSEtprMVwaUx0OpT8sWSCyeuWacXI3I/EBxh3HTWy9ajhTGMGnzHaDi+VoY
ZXUV5boGbh5VidpM71yj4T401HmrNlF2P+XeZ30lCs6d6h7GEpkV3FcLWBZ9fwnRBgVArb+0yxIv
tc58VVweO+1gart29UmxFOvaS5oOPP8w7xzLrq5mHSK8ZWTxl2mpwM/YAAdau7efstT61qqxdacM
URQorWNc1XHS7CLai/7kSg/4adXDqaval18oNHy/jT36NsqlnmB2b3RG/TyWn22y7HhFb91TzujX
kwEDRnjDz8bT6YMWzajdljLKN5UNkHLm7wqVFv8Eu1rUwzJbYuE1DMWDi0pXMIOT3zt5XO3EMiLu
IWM+D5Dln7XJmT5j5sE/c6l+MXr0qdRCHBAajQ+i6ttLuFViq1sKCk1FDQIRUlfZ6mrgTq3pA5wa
ZED3crqMplrf2kZifm+Mqd31ifQwt2/Ua6TPSNOGdNnBSdBDk0T9NkM28rrx3GzwhxZU6EbJ5m8r
v3RvacV4W1dQenwBiXYjBmIZPxIsCIbFFyVMEggNqrmnGnL2RQowWIBYvu282a4D+J/158pcJEJ/
E0xQt5ShvujJJp5153L0FDtQ4I6HXZpGT2UTs6OzHpKx0NstXMPuBSHeGu6GBsoVZY4nMza6CxwR
4YaAXYeWSvy70KhytnGWf5ucQUXAvQKSi0ZRWMTZA7w/TfhqM3mv7J5nL8Mpp18wdEwmvNjAsQrk
mao+UCcT7nazVLvEnPk/Fcm7ebG/Ly4ia+SvihdCB9Y4IlmyLUXbHkon9i4mK1eRhm1LlKQWdB4X
0+EGyvE5mtCZu63Abz3ChhSXKlo0zEPzLNRTIQ4UtOUh0s0MBLjmfbKzqT0Yq/6aCsCH16QgmmNj
8nqB5gw9pbrR99U0ms9JtSAvYlSL781xBwq4bxAOKtqDqzf6I46iehgX5pW+gDt37fQbLdiHHr8p
BTB22NQ5vUhTaa6SJE4ulDx+XOQiw8a2ITGVaeA6HYw3jrSvTzNCYZMYN4htIvLR4ibdSVwyFIYg
/D2QkuMa0H7EJDpQY9P5YeZSPs39nKp+aTqPNLTRv4LQeYjWeWw2TpOPDpd91ZWeyZnA8hKmL7dv
3Qj1gh7BXaxlPyjdTVOBL+XoW2VEggoSql0mGxtFTR+8/RaeyA88Jc16+3+ZO49luZE1Sb/KvEC0
QYstEkDqoyU3sEOyCA0EZAB4+v6ybo/1LfbMLeuezWzKWFZWTAUEIn53/7zO1GUFvX3IKLK6tWrl
4slgAHlvekBalDSPpWDk4foy8ud+gg5OJKzMZxkRFEjiWar+2FeQRvxBvYvSLiINFh+Us12jJTbh
tA07c1o8YG0LOKSL0DTK+ZzqRnNEkMgAfjfGAQ3h2fLy+1V38l1rz0Y0mDSgTrieH9SUp+9aMspo
MsS3odvGYEnJW0x1YcaUH0B5Sj6A2x07Q42HfjX8k7IgQFnQU2xjBEpWxHqG65Yuv6NLD9qYCo1U
In9KUF5khKKfM17p2jhV9KWZ/i/iFg+2UZJQ6EQScLz+ooZSRkJX+l2RA7kCKNCFbm1PQd972w/G
5UXoDdynhSNJj2ZdkDo2KMVSG7PASJB5axNvc7fKX71RfmZyTiNL1MYLuew01ojXleOi/oD1tgQ4
LbIDg7TqsKHIf+ZO7l0GCfFXkBAIrM46zzL1GFfPAOwm1qoln+1Ty6P8WHgu4dmt7C6enK7L2lPj
UfvsEfRHbrJYdzLy40ZeEnLb7nSvLO4nYhR4XUc9ag2oeeummpKBqw4/ZfaqPQ1dkxY7MtODvGqz
X/6czK+2bspDZSlyQpupQdKrvsHBhB2kpe7RGZR5dLL+15zhdOcc2ctg8VvvuZSJBYvV1nYDaIKz
8AaxH0Z3gM7ipiWo8MR+6jbbukv9ST4wBkB+HJt1v3pZ/WSPJXD02ndOyBHJtfY8J+4oTjpua0Vk
DXbYUeQKpLkaRg5dhXjVSL3s7FapeF0LnnbjlgMQ10AfvJJHJfNLPHP4A+YBrBp/7YywJ9BHRGHY
vpeJ7ZICHK2T37TQLRoxvhXbND0UM3lsNsHqZyNvCekNiN650ABC1UXpRQ7UqBQByEXpi63aOdiT
ppFY07oj9iwZk6oKrSJ7tmVr/SyVxRfLI/tYaWZ9mc1xjmi4WqJEa/QAI3flAjog4quZIrlfitU+
dGyywkwY3uEGPP82iI2tnnfkLHVejPXsMCQoLRE7NyCniZIgSWaWWnIq8+kIDuzQ+8V5gvO6g6GC
0irMLM6K6mpLtQNIYZ7aWVpg/5EKYU2FeUkHTQvgI+4GYFPTctr8RD6us+M+TolTx+CH29hJ1x9C
E8dEkvumcFpb1od1POdjGuhtvjdlAdE8/Vyg20f20l61vLmDebTtBrGeRxsJuOVC3gOVe9fL7Uq7
SEBo3w4crcdOC6l+60ccbyPYhdXYiXIW+1vQXG8BSmrVoRaQA9etCRndhJgpf2Q0mIVZwUXMPRLn
Nfs+0U/+nkRMNJXqeye+jbLJcu5Rfbl6PMpCc+sBKPvr07raT14CLHHhm1wG3YyrwqJGpXyd056Y
fdW+eJln8lrsutL27NGuvc+be38FgNVu9n5IQQyvLe7mAjZyMJLIDZt0/tnrhgpNxQgFCAHgq6oL
VtMD7c0ePDCb+iiM5Ec7+2+2c1qN6Vqz9Q4a89YNoNVPfeLwGeaz2RXBPPI9J9VoctOw0GTQJ1RF
kE2alGWA0dt2q5XvrVR/KYV70KGghhvnifskG39majkvGadO4rtOpNzsbbTMqNSmb2ZDBGKsfpLO
/pVgr1Vacciasgvk3O/7nB3LWq5maNr5Y5LAA99kXV+E5siYmKIMp3m6rOvohyRETxY5vWxySFtl
E3k5xf76Vm0QOKXtPfv83pwI5p10TLJi83tmShFIXe/etjWNYebdpRhlgsVAS22BMLZm9drQsBis
sntLXeNULOG8sKYSIhsfgbuFiZ4exwmmD5bg5V5sqXo3bksnlCBffhej+UKQlUR8pucXcI07j80O
tBIW9ekAau+FMb7B8NBrgjq3dwz6CkCpTX8SemMf1iy1CgLohv8hO4IoA8HtX8Ta7G/VkoB4A6C/
1id2/Pyo7Rh1KY4lpii7apF3JZci54slC+3KgsCVpUSf7c7t/5jhisTp1MFe7LjSUV9js3M3bDAF
eaK8EXeqp5l7dPTvfLpTJcS1nkcHeskw32tz6b2OHhUtnDm0O7dnGl3noBo74fQ7mHDQZLzeJmM+
De96Magdpav3tT7pcbZV7Z4JjjgLu9fA5cLIvBmeXz14ZgGbF8kEzoWtKXE9L7xtn8XOC+GHAgA1
ghwjYVCMXzOybOV7oeIn3DRnvXgKHsUKYtsy7tokP8m8az0Yp/lp8AigzMUn9q72vhhtKBXlfCqb
2+q0ztSNqDQalXeXMxE9D9bcxTcgwZV9CbkzpXRugiXmvrvC3P9WarMTW8t2HfyEhx7TRdTaajwM
myqOONQeeAxASwQKMKqRIH3bLe9UH3O26NQfzVQsnHhSLbDG5ERHEpv9XqhApTPhzK5f9m1mXrN8
eBq7G+aHiDm3s7S4T/IPDNQ8P+ohvWX9k/tZG50POG0pB3Sf9Q1kRZQJzFV5DnrLTPlcdBXEPhbI
YWlfrKpG8kPupcTr16z7z0ZbPvFExEqbkzkX7tFzCAT2hqO9VlznwVTD51mrdd0lqubBSwA+2BTv
U/q3YPq4PdZK3SbQ1ZeBy4ulDBZxWThsIrwxj7QcMhSjp33DSX7Mb6nKxkY+T04NI95Q6HMdpR4l
J6kt63fMDJGLrHcabDu0ywkCMgjAHbzyNwOYEzgV+0TUkBE/3DuDaCOC6XKUuoQeAkh9v2XiCVd0
Fm22fa08N2IBS8JBZA4cJ4pnxsT9TLj6eN441bUn3R/NufFjNGDQa+P9VNOrAG/w0bDzs91Yn0bR
WSHkjAMIU2qxveTWCVjoRKa0d6t0vaCyGvbmnpFEXa+ABvbtW+tvsFCyTLuaTp4SFjCqPdtO+YeX
1+uJaL3iS5xWDnWwsMjiTD+RfkhPcpuC2R/8yjuujSg+yHOOV9sdpr3bVeSr5425bSFX96sBx7bv
HWtuOBGV1cko6uQDD6r5vq3DCrU/F2faXNQuzWwVQrpowQkBIMDg5R/7fpOvxsQ9hsOAiTMZzTJl
AWeTCTMk43G15nBVavA9olJWPPn5xw1XfJk2VukAUQLCP+Pr9Y6gOVB8rXJeyOj/mJahPlKjA067
JaNQSs8IZ3Km7OFnMBZgmMG1ue0Fq7N1bKbRDd2xdR8NjGS3+Kh2ZNXLXxrbodGj08Sdv608ed3R
BbWVWMPdaBo31qImvlRSjo/T6MP2tUZ4kFCGTuW26lcon8tLBy/9oKWVHaBhbRBsuUlJYRbdez4v
GsyOrUSZWuZ7bigDXu8KQs2RuOmDwaqTZ91OBHwexpiRI5vuSeEl+jYNjsbpq7cPdmYUXGWDeGr9
bjt7HAd2xsC5vpeNHZk1/UlOmXgxBR3UcxeDCMcW2DB2ZXClUm7Zo29UbB57p4SfrLdn3IXLDlHe
+d5L0z3r0+ADS2vzYpe55MusYeZFt4EbcTZNIIHdxmN8aaASRdJb8UIKqlD5jY0lVr7Zxx1ByXNZ
Lh4QpVkN7GxcYr/Z4k67kYD5vZfJLppdT4igIZZ3hqbrfDpYz6/4SyB5z3YVQh7pTmXqi7Cv9eFo
3HCFdV4mMT0gxatjpV8d87vHxV2/bPKxu9YCad3Brj0SgqU92ycqqTKWq7JrrNtPaEXYm9n9UZOe
TiFI6WvNDgV2CGO6ZDu2RJLncdsRj4WaucVlPfNmsxecIyP46yyUy6T/tCfXO7HR90Ph2tshBwhw
sKWU+6yZtCO9e+Zn0027oqHISgOtHYjUZGfJPE08UAYxYrNf6uwExzc/QJ/zf7RaKw+gcMR3OVHR
MrbGtHf6TGbRiIP8FZSt/dy42x/kXFmt3HmBWJSaT5tGpHFmQkMOp08fAEZTOQdFjI5drz907jI/
gITtHi0DmjWrS/Xuz3b+kmaJe6dpS7aHxGQ+UYvAGlABznsq8B4dwc9UbyDD7wwrFbwDGMkbYY5E
PZeVxY7Og5rls70C8r6z86K+0xdpvpt2pl8XD8ElyFOLE1ibFNrRajr9fjEt5UZWupaXsp16WI/k
X/YuBfIPqba0T7AQ4KOR8ps+VWuJcpfndvqheGyl4CIYImROYZc7WKiazpgJjnpkOul4rkx0nT8H
4v8tbeBfTv3/ohb8X1WE/w+1AXwg/0obeAVe9sfP/3XOm/RnW/+zQvDn//gPhUD/N5cJ/J/uIERu
wi8IRv9QCIT3bw75Hyz6Liqtw9EKffY/JAJH+zfi+riXbvIfobmbZ+5/SwQ+/wlPP6Zfsl6ma/93
FII/Bfb/lP1svP9kH3DIoUTcHKXab2Yp7DQts5K63sXFc32Vwd3ucH48h7/88PB3yp/xZ1vJX18M
YZFUAu+cr4IP91cxYivHbOPxncGmcEFrBQ50Ui9WpEjAikvyGPu1rPxzj426hZ2S6W86DS/QV8nu
VFriUq6nUo9jRav/WoamPQno8kd2N8ygajd/8VIlo2Voq/552zZG0E0nHzCDOWdnNayPBrzvvsVB
D15wRAhgOLRq33IaIL85euHm5NOF845q3sD8ZWegBcaydDNECypY6MzwZnOPMdR6Bhk6+fclJ/qC
EoliBDXoYnILU6gJ89GHpqPHzL+8D2OCRRy2ozH3ETSxDehnUvt/SOg06jByPGmjJBGcnPwVXMC+
LzWqXdbhdq5GlVG0EMydZArTkbg7whmevSfDz2DhJbm+LEcrqV13l89DXTLLFMDAyymlMrQ2l31D
oY//CtOS3msH7PNh9J2Vl/CX+jMjmkzRJT5jjsWemA+NB8prM3gihfB4YNHAAJmvte0lLJNbWpW7
qga/tq9NK4kSeEgZoNrUvRTYN1poE1Chd0syO0Zsz9bAsxGG1M9x0+yEEbyz2ns5ozs9ZCrRxyNH
HJoMrMb1+yAXa/XcKt+5Nwy55NHStOWVyT2JJiaoix4bnS/mgHxc8zlzZpQnGrSUvVu3TY85jJrf
9RGyxWPlUwwRj1nBG7bh0wFbwhYR07emGngHmbwHQdlML1u7tNOOxGnTRT7jrOE40sPyHRIYLJeE
QsfApnTd3DX0AqtzX/TeJ+UhMAARxRQ0JezVB1JTJgCPPu925P3Hx5m5Ji1lhPhe/NHtGYIbovkB
4IdC08zpPtpVaVfLrfID5EL3PAmQXcGUzi7AeX/2OE5qznb0KyleiD3WT/4yd1NI7ZgbmnXWna0J
ZCIjM9d4llXdx0lnrFs0gnovgkGl5Vur991Dz/HWAWWjhoNXzJ5GYrmA+9Fsc/JlA0H80XYCOcf3
hm0/ta0G7crta0gdCyO7aCrcLtt1tZ7sGHM3XzW4lYNTCPMNX6dvh5WXtH/0iT1YO7Q3DoxgWzZI
6sr9YpdqbDtTT9pHJiByj8vW6CJKSN37zm8MagRKcD/BnMPzCybGemnU1BXztclMii9P6Dy3MzCp
cU8w9op1xnwonalRsbIzELi9njdXb7gJadU6MHYD7SftI+m+6ioW5JiYeb747qw6+2C2HvrfeUt+
U1DxSrPK3hw0N8MCgfDfjBGAaEbN4vwckFlpoTk5fXr4p6fGf8i2/yzT/h9fgegE5jyyp+bvDkuG
8l0PbZ+W+D7oN5ftb/H/+Aq/Lby+nJRZS16h7nY5n8Edh//JK+DuvrmaCCbYv3kRSBsPXC62Hkxu
KGzr0BX937zCb02QOHZtPBUe0pDHAxGD9W+PqlRqWWcWBH8JHlnLNQPB/7wNtffO3knoZ63vZMMn
S8edUXrNtbHyJGITV111OwUO5RGSZtC7TPX70umWi6sUB9RHr89afSCz0+t7SpG05aIJrahDvSrl
3znw/uqM4hNw9TAzRPXV8fMxe//r869ry6VzOleHeKhfNGBlfnmyWi0Ct7n715fUX10o/3glA9sL
Gh/8Av7w11cSFgV8WoU0Bhz/JfF61HZ3e2yyegv/Jy9Ezp2WTYP0xm8vBJfSqXOagwJrcsI673em
at/oKPn41y/zX785Qu0Ykzhp8dv/l5sQhGTrrTr6mwZ5AmZ1yyTd+1wa5yBU+Tev9Vfb0O27w7lG
mO/2D44dv+NqcrccLUbLZjB5y7Ep4o4B/0IdtzGcsRP868/1Wxnany92s3NT3YqPB4TH7YP/kz+j
dBC5vSVjBgVkrHLeAPTxjPBFizD35c5PfXryYLUzDf+bF8bUxV/9n7uxP1+aZAQOKctwuEJ+vxqV
JftUNkyBOsOeXly8UoxZer9yqSucUmRSfzF37Vq5P41KVCcElO3JVDMzvWFhrmL1Wd4i3aw5QrXF
oLLkxJ0hpyYZOzt7Eh9S1dV+JulRE9sRzbnQJ/lKnytXiz0V40uy5vpnsg3+t8RzUMwHj5Q25/4u
yUPdqaYuEPUEODEnaLeGVip7AZ5eMy/g8sdj67G7CzpHzd8rqRqHSLKhXh3pLbTjdfSNUTjqPdlT
rYanlEMsJR6dtS0nhkSaeU6l0r6PUuYPFXybLRBmwulT0TJ60uRNSDJBvz+ZU4qso6UrI8JmgvC8
wCsM0hXOe0gmQ39Wg5MbCCHScE6Iv91ztzFyOC5I/vEqxfAzX9PxwW6y9oj9pjmgT1eRNUKgCZjU
ZADi5Wz0+3kiRsGJD9BOx+YEQqvrgavz5lZYzG7xmQGs0OX3Ihf4DbdpQwoZ17Je7uXWDaFMjI5D
eb/OX4k3tecOg12YdTQC+YjpD3pvtGELmelCZD3biZntFHUhExVaxCjaewOkWh3PM1noZ/h/LlTt
rhvQusuhXa6DGFJ1TpkXC0KcybA4N0UCCXQwsgktsuRQGppFq55l46bZbsi98tOnNaZgvTvYAOpj
aq3MRzaG/jOZj87c69jCqzq7uWIEFHVOO2/C0ZOL6P1u3FEtk15kXjbqxI9pxJAgoKd7yXzC571C
yO1TJm2WLJoXxV2DoaN0lrghpmFdJr+cqbhgVGVfxlRV+w0D5Zs0NpKB/jQNAHALSB/tyqTggc2D
u+uGAgarg9ZaBGPe9tdpnLdoEAII+Wj2+dGQmKaeJgQYGS8JoRdMBpZz72ded1SJz8ODLLWiao5r
x9wr/jrqLDK9LtmrVB05hxf6pRj9GOl27qlGDZdBKiwc1KP5GoPwlnHT2mLbY4eo4mHU3OrUqTkr
9jiCmRgEADM1416V6VD8mDXT0QHwJqM4rLZfqWc8kMXX0Aq/PZswH49VszUwD/22cnZr7dsvTtn0
OXzWBj3Bz5nKhfikim9I3wUkP4uJFZBvnup7izPZshuLsTIRxXpXHJtec+jSYX/53pR0aMS5MSA+
JeYYg6j1nwHmlrG9WvOAxmaMXwazjtgSkzoI5LaHhRQj22dL/jJ0ZR0KrTZwYwnvUPT99OV1WPbt
NGfkuSyVN4e6VVG4mOfMwIJ8SqBIrp54HZIC5nGjag0gYzplP1sghk+42HOxE4DW3nvTVMDroAt+
+VlhULGA6hm7Ch17MOgK4tbVnXgG0vmB8cb7otlCbwJaaMy9cMbxAQI+70PYzNmMvqtP5LZ18QUA
1NT3YBpFNKWQ0kKQI0sVSmNJRUTmARpzxiI370soTxe8NO9tIzMKWrBYAVHdftBBknjIzNQPRByF
u3UHLF1T+0VgVmHemOSva96jT9WD6Pd2nYg+vPHNmLlXWv1LjZ0XlpiE/KeZmYGz14BU2mdtahbj
nraJQY9QzvM1LDEXbXTZ5ZoR0KgAqrS26a84iBzMJnaVBlK+sFR37fWimt7AW6sESKNWWV3ORB/U
j9aAmw8mlmg6kzNt2eWLsbzwvpuQnIz60igCkJ/jTfxHTWDpINEB4WKcqVA7m4ULDDYTbMaCnl6x
PcMrtTcSpXdMqwCVUiEJts4tjP6ENCIUvDyxRW7lo1dQAyGespuLKtb8Jn/dktp+babFjtaikSdf
6hm5yylNQ6wu65snTYpNdIJ9V7FiF3qh+Kg0mHw1zcMoCqp44AJ8V5PuQTr36UyLnXKTUKbplTZf
K/QMej/A+VV92ruHGytfP3aIOn1UtuvmOxRlrVI9c/YrtlOl5Xkbuxh4rQd3BMT5MSad6mKSLFP+
6GhOHWn1pJ0mzoD6t2rKdITj3O6sB8X+8dJRPURzrtqsg94pIzkA0cCeMxvpnW41zlMjJ8bXmyNR
oj09mSm5y2khbyICGE765fT8rtiCpluxZwX8MC6mTU8Pi+pW420sWwanxCaWMz7J9NAO0k+vzP+Z
3HIM74+rIdrnWs646Bo15tU5tScA/JRq+w9wPg0/QuSv5Wld6irdWa6P1qyPKfAnugOGjmYd4Rcg
P1eniiHsatAmNW8r0fo2PB4F84un2eduOcylYzgHng093N6hre962m7A1qboDzRuURXF0EHFMHZH
7P96/Z6CxP/YWADcOLXyJh7o6ixCVtv52FWOzl3i2ENGBVCm4wHppwe8FrN7qWVGLY41Y8mLy2EB
Md+uvvlkjVvDN4tfUuJq+UrHvCfiBybhmTIejSMBTV1OgbyzTZjcAhxB1d6tkUgCvVjYjgQ9aguT
BpsVzN30dp9tG/7DCujvsQdtpl9K3yHVg0cgaZ4sJuUyKqdZe64zW0De9/ndg0HrfffONtf0SXBI
aWJFw8jrlmVPLNN6Qe3BDF27S5ap+CiZy6s7pBkIhWCL7zqqK7wL4F+NMVFf9dO5xafD2MMpGBKM
DYkdDrxYb4oOvzljmULskrVYTrMGF71FTdgtJa2k38RSVdx3s6eY6QyqrKIGFk0V6OViRWaHOfq7
oEErqhUyK4MqqR0shsflpU6IyR9yj2F7CMxQh+TfoR1IMM/dyshGtwfaMJIvTvIdA29Y4G9qBCgb
Lj3C7Z2jbwVAzcVDz/E8DG90mjbpsUg0/ooeoujHRoklyk86ohfrmlGy1pK0PqRDk9vHdJvK5jRQ
DxB6nRozNBhA1E86jNQ5ZMJXdjsPwltY00MSA1bZ2EHJ9cUbQGk/E2jYwR8tTl7a9WHDbCakuOnQ
aXZ2l1lbuU+Un8XpWHW7REdATbn7a3L6msUvvCyHm+wLI92mEJ4KW+8CZl4bfnUChdaYB+ZoXY4P
A8m84VkLnomKg6GeH+dadWWUzEbpH+DZjneZ32ifdbfIkoVkwtq1zeuZ4orFCjy0iGrHNHdZY+UM
VvUBAxMdrmtrXG7DLbFvjAO2JiO35ou2omJcfbqoVbBMfvW94OHKxkD46bEBRl0geSvnvMzKeSiS
rX6gtLj1vlQ5p+mbrzUyNIbNL3ikOQil5MpiPBEb6jX2KrsT2qdYACnsmEQPjzBOMbbU9eCc6XDz
GDp4RRv5vqoFekjmGXQ/C/o712xDoqUufoKoIpfmZG0i+V6DIII1azTik2MUbbVWTtrt2W0yD6fk
llMtxHe/fo1FUq4/DZcm0u963+p5PLk1lSpalff1s03Z5gETgWx3U+9n7LUY4wIW9PQ6ZNbnR4bZ
0rE7YHzYLcguL9Na35y1UltPK0PCo9AhOFPih8x84Ykx76qM5trAtbruV2PhAvWYbAZLUR7XsjxP
E60Va2NaUeM79JSTfxJH+OZl7LZZChy1wBxFavxFDvHIVn5gMkQD1MwNoC1Yau83e2RSDQR73Sjs
m7YNv0+acNwoN/eRwsEORX0bvDsPhxTeK9O+m7SVM5RF8QxKXfXKLeftXcD758GXuCnxrf3SU+6s
HUvzelSan6iTnVCDjDlZ3gTDtUl/OJac9t22SfE6maVJ0U/rJcauLajDvu1RtVgHerWEVE7Z85uE
cMApzC+8oFzGKuptgUWFY1Yf9mNZXoYKe2iEJkCBCi3Kxh5bNypevuGaOVYis/KdPtQaJa5NRztW
NeOIEI5yjWNfdGlz8SoqFAKbi/Yj7/ENUMmxSBWN29Q2lxKZ+dxmhrkeWRazI4cq9LwKL3IekVVZ
f/A0KBDat9qk9gJ8+CnFerdTOUB/fWhG6jYwSByKFBt3q0lnOMgizdQTzaPkFnrHQOYuqu575w7z
1URh2CduSbFr609LYHQlWJMJ894HcI4ZGnSzqMkIaZ4aWTbTcXEjtVVFd2mZorunMYFg/TI2HuPJ
kd/TjTpTlh8mh+Jyx15kflrmynwUSzJ88wYduZMuC1qiM208I7RaX0tt4PdNrVprrptSWsltPPbZ
k5Mgs/OYtHIsPISNzmJOVxV1lrbcgXVvDthTenU7m5RLkN7APTnuqB+yyad7QbPtcGTqWH630ARH
Gp3D0W5o20EjT8qr3WXbJxCW3g2NsTdpsstJBeAcKN6LUaeP0+SxS5MZM3oKbWg64RjD82cMksFA
e3X6HuOu0/EIGFx5MQulnGPhs48fB5s9gz9V4VqV/Kvvz3FezmO8YmR6kvoCx1jr3GgyPbMJVKN5
e3/O0m80JNgvcpWENpvEo4FwpOq37Qftrdc5smK0L+9xy4uoWpwBnHTeJp9GL10GdPrNIp33d9nW
8rKLTDsZWZma333qd39VbaXYky/+svetDMPCvHIuHx38NRbu8hVPfz7er61l7Euok8MrpcjrKRuy
nH5Gz9hibjk6uyvSbrtaOT+cwRDXktk6UbpUax7Zkraf06xbkPX58LTkDWyA6MCDxdGsKbT/ebQ5
aSIKGUeApPbemZfhUuZldeGK1kOE1yLmrXePptHqL8qqnpOGbQKmkFt1W65BobNwg4eL1m2/WGj0
U+Er34oTvLPHlf07cF2aEd6HfqJIkr/NwullUhxO/TmFwjOhV09zy0j1XXtUm4v/qJEDVqai5ywC
sNP/RDwWh3aRzKjEMkBENQfBI6Mykw11ng4CycaOZsqO9eBNiNKne7NMP4CEW+3RGEiTUMPqNKfc
kF7oV5iQaJNwykeR08Iu+rR+cjrSA7ZIF8wOa3VRfdLe6hNd/Q5TXX2YV7PEVji6kYagtKP7qL0f
hxzPdOkToCVtvgQD5706dEZHfZsmiIqjawzOoVj4vUIuAnuK8duUbiQ1ysNMHigiUAtvYEeZffIK
T5bYkW6IEMOUjvq3sv/ujOKMw2o7pIgEx37xpyRofXMMGzUPp5pE4YuPlPMIJBuFRdlL4kS0shJO
qTE9hDNz+OepUs5+myn33i3ODEiexHN5aI2EiUVrdbsuwTkStJOuYh3AEA/iFUsa4PRpLsM6A9tm
9drq0inlY2lrByy9QVPpyyO22oxjctdfrGkeQ08iHybZmu9txbpm66s0AyQH/qeBmsa3aoXoty9Z
P9ZAt6s0NiWxEMUXQfzGMeZLo/v9gMeit/+gmaCNeNI330j67MbcK54S3KXzVW4TRctsnnE+lO4z
xJx6YtvqTuWPzfPl+4ppYo7F5mnVA18Htw8FYatLnTYYz3HyKNjElibu9c1xEP1us8GbL8LT9hZG
vvWQF6O2XppUt7/a3NJZjJmLhiTGJjvOc9FTWItzP9LWUvNDX+9cLDB9UsZdNvM4Grv5B+2bE1wf
58GiGpEecMlJKtAFJudp5tZxBWnhmXvqYWhs7w9nZTK1km4yd6ORbR80P1ofybCqJ4ZgnCX9wm7O
lPXRitB6w+QFTVdyhM4mAzFuQ7CJFCjIZ3pCaKGn4jXy9SbJY4kuTS11xUUQ9ehJJimyrLN3Itfd
iz0jouK669NHp18rkjso8ex+ufICDmLL/JxsVLO8iQtCXlHvNZ0y9qFF5I9L+uam4aJVMo/8WvwE
eU7Bb895/I9kcoQeiaTWd42usthO+u2serdFmdQ9jUqCph++XKKwewIpVkjzcb4e1lHnpdUALj4Q
2tw/GkJiC6n44fzyBv3yaxVqdU5vSq2P4FHbnOaCrrNIHWnNsNlXmQ8vrZy+XK+fr5tnrE/W7OeX
bbU2Vlmy/v3J3mePJZffYU1oMNz1FvvxPTbQ6WOjxcw9aWO9sNq2XXtlJg/zw285NC0GQRUdSwsF
fXbnvHE2VCfQ1ioySno/DimBzp+STeUY2L5Xh7Pk0gh0gnWhx3Qq3BIIWoxPyvltZB/8vWodfofe
4egYlRS+V2HmtXiHXI0z2bWh8oAGEnqyqD3DSoTF0mi6a6Y8Vl+2bJZJD+ravPq1nulhzgj8no5F
HxMkrAZv31ljS1+c383uHRasliwCQQHQaJwtMB3Y6rsxqTzfV4M7HY2sGvx9wl7/q5wKZ0+2ovwS
MHBk6CpDPyVbseDC35ZV/Ttp57Ukt5Ws6xfaiIA3twDKtXfsJnmDoGt47/H050PPmVE1qnYhOFtB
UVKQYmIBy+TK/M0uLK17luVjHFA5CHCIxONg0LyDVbWqtrXqMMnsjDzZ2hrkQ7cFgg4+/pKF5UZQ
qr4WYafiRF3TBMfF2XuruPJYjtya/WDnfLJXnSIsIiQTjMonBTMD1+si9aCnPP9W7IXUczFGIG1S
OvwT3DDwelzUEpXCoNLr1a3nj+ZvCpp/ECh89II4xOJmMOV7vDlzaYu1rJdsfMNLnpVGRasGfcp3
JUGJnTwBY6+NKeBhlBk5HWeIcFZ6M0ZxhBeJgBWSXWK/TJ8CS5QffmGmYMPydnhVPfAWNlYF0bWk
ZB0lpTaRlIM8FWKLCZnQdtDh6irdQGdoY7tV2yaGDgbDYhsJOPJtKglzP6cRcbZ5GZLZ/MEI/anb
0mD2wEWCNbw1fexp7TosYlSyskQBj9jIim2lPi41AVjX4S4AhTriV6Fhwl6bIwZSFMcRsBfS8CYC
W6W5aM2Pxl6ByyHswKnoP4A4SNiZkDnpruUn7Q5ryCl+9KXSfEFbT8TkgZl906IMTCmr8MX4YPWx
IDiVRpEFJG9Q6NGDbCEp5VKzx5+aDRwGHszA/kca1D00CaUsf3SU6abfDRet5AG2WnvI2AOHfQZg
oMH3UpYfJT+HsObFmfQizNnu3lcVqd5bOc68TZNhIiUI6T0o/vq5hd1J3bwUpT9TCP1iyKRBsC10
CanBD0rROqIeRDcJ7307KJVOBVoSt+Qm4a3aNd60S/DEeax9ud33QAm4RlVIlTSeGD6Q1vV3iIJ0
+MoBVKOgIBr8Ln3wfoMDFitHAFumOPRq/dquskhDUStPexV37UxwA732XjMElt3UyyrzBthMjnFF
QxX+qZVZ2E7IJH7Fq4GU0QfzS2og+elr1cIMAHTYJgCAO2GGB/vUT5EC8aPXENtB7hpU82fPTs+d
dLW+8RuPjdnAR55zFxYPXm4/CBZ7G0A/5bMA9QFDvwJBn4QT64+agpJNUEZ1M/aKZtehzLyBFtNw
DzZrVAvxiyoQ7JpUvL3zWJFvQq3F7KPh5orHSgvfEdPAut8p4gTi0DIA9NvBVEBX9Bsr2Q9ZDPYl
H4zggIqPim5Q1uW72I/LbzChtVuvFYqDaDX9s6iIsy5x0iW29wf5c+ExFepqG8GHxEbH0ips0RES
A1RDAgqXN8NWk3YMHuq11Fulgzcw5mJZ5kXKdRykwVvkBUW1CduEq5lYMZ/pKVtfqAreQ5168SQt
hleJJwjMRr8u+Io5CJJmaLlowMROA+zw6lw3gKnUY3s9ZhRCbkS0jf2tCqEJX3tg8MWhjbKMlgGf
+k5tSiSaYL3iCGphM4pvnjwJPpRYlQ5hmk3NjQolNNvyxbH3pJseJ/diBi6lyGgMuWBaAtDYH9ZT
w0jXCkRJVezhhKZP5Xzo+o3JzNOtIp7hx6P1nUYfYs41LsohDJtJ3YQVZlbc8Cf5BZej7B6+D5lg
TN2RV8XtbTtQG413kZFwLmSlyfWsD3EVu5KkzvgqxXJ4LfQphJYqb8CUa4NSyk4WSFe+FfUh6E2I
uDbOjOXPGIuNcFtVU9K/FQU9C7u0+iDcgfnlsK1CeA6d4PW06qjaPBZ9N10HVjTEjxntOUZmNn7y
IDWa+RgiCpZdJdGYC26aGbhC14V4L/oYh9piStlIi0t0pNHAErnUybpMomPpw21aTMabIs6lcKz/
dMCcWaLfMJe8LXmUuLXGps2uhkZSf5Jx8oYwiSiqPb2uL3ndTvRzcGUyoHnUxoT7NNh0QMd+JL+U
pGKSg0yBlFNYnFritcLg0DjysYdHAWVE7BUpaEziO+E194ZyHxkcqSCKk/EnH066DQ0Me7/HDNuW
01AWnmmKJjRXuhgpzFQwlOe+MTGb9xWvdmOppiAAXxvrVXpP3aFJLR+VH78oqp1fa9NLpIVd4ib9
MHxpRlRU4XcrNyPl6ke66NH3rCmrPRoPaXUw0qaAalploMAGTd6AHaRGmXqjUaFwWEfPmTSWuCoV
cT7hydRbz6lIOnCbNEKfPDW5Z/hOiusmd+POlMYtEAbs3DENtigkZn4iko0Y+rsA6CU5NH0BUypN
2R8dxUrqQ9CSQ/wsaOKMXwQ9k4KnGjX1ninrY1M/YpgY2ZpZ9V+6LkpD1xvC7EvdDxY5cm3OTMlB
mVHcqGnm26mzhOCxgZdK6wsD3m+K76eHQpyCvRrkSm6rUTK9hrWignsc4udAK6grIYLvCXw7HYYA
dQ4RH7UyHFDmL/pCvGl6vDXvYk0IxKcgGJnhKJKmxrXGkX3AHF4KryK6zNxJA96+PZpy+wO4aHMn
xX0JoKu29MdQZh92+rJJH0zfqJ8Vrv0qwmFdEV55jV48+r40tDe9LGfbJM79bzqJUG13g0etMfpw
M7fq8UcZm/jWtH4ddo6PmWLvyJzbwzUMq7B1JIiqtZsPbfig+IkyHRLNK/O3EsmyuyTURW7jmIC+
ZSIIBFuU6ual0fTqZdQNhTawXggU+8P8ypzKKnAnS5BT21LaWLOhUQMUSUuMCxwS4fSGgl7yyLML
kovGT6P+ise2gsCvVQ+STmIiY0/+WpRjcJvDeXEVWu6uNCXdlU7ZBJd2jc4BZKJKGP3dqGt4XuHo
YELPhuZjDE9R1ND5NMRKfoyyVv6tioUFIyNE+jdOAHV+C8kBqX2O4CJsWo/Gvma9HCotam/ouRnf
paI1r1H71SirV2LpWlnpxbu+EkOoJnqobOGmi48d7NqdHOrgxfHQwJOyTthhu5YNyWjKNti33Inp
Wqa1tJdblUtWmFlNuQE7a200mhPvHFmoPkxFZbqeFiU/6raqboEWBg/5AOnaZlpB8Nep/+UYmYOE
tDMAs+1TKZfyQx22IWRIZBQxfZK/SlUj3eD4grw32kg/Srr3npOFtZaiJEQLMZF73DTrfGSWqBkG
cr2odxulEyLzitbP8EalKNuSOYuTnY5Fc10pgX9raIXxKrY6zhyV3N4VfWvtQz+m35nQg+a+IvkU
8GmMZeSkNP5/s5a8TVfU1kNUtVSqkllv3NeRIEgl8V4JcYy1CzTe3ZTt5K0VSe5FpuYGTKM52I0X
yOm755P73YQ9WMcrSEF14HoJ+/GeJB0EbNCDzU96L32OpLqH5xj6eFrqPUwu34dM9RCEXlHvwfFl
aGGr+h4WDuLAWjLkzGhRSJ9G8A20M6My+iPK3vRNrjU6IyKdtmpPuXL8Uk5iI94ijq7zLtS08A69
gvvdprdC5Q96Ec3OE1WvcjEXr2ZmTpw8+b5J1QEgi/TUU8Mkk6Lqhu2Y3GXbQKDtibxsIjt+qJi4
Inu5ttG71ig3WEwAcuvStHWhvk+ouVgQF9x0FhnZklEU6BjQI9xniT8lL2M4DXYnpP2NTF5nQeFk
l9vmHGnX4P5aCYZUmj1oOObdjh7SN1Reke3leiN65C3zh9vitpxn99Q5YRt3UymzUCptbm7RRXD9
tPNv27AGLK2MWdO96jlpluWPNQzVUtCGQytPKlVnk0IaS7zkEingD2mwTQpOXesYz9PSnRKIz/pY
7Ngv4gdvMOIQIkwTPwVtRlueT3GtaQbiHamHUDd6FV5E/VDx9/Q//ZdCCFlXfRvd+ZigUQ0yJB9E
CXl6tDUygSssl3rWxcQLax2B7NkdJqEcoH8G1a+qizEMR2Wk+65FGpuWVwbpQ5031uDG9LdgzkVZ
vjHpSmRPLVGf1BHvFI9t7I4rjH7fNkP1KIUjUtKyiPjx2KX11vIE7itmE3fO1BbWnNMnKNXltWps
AllL963JPoxGhCg+0Tij8FvyZ2FCraneYeSw6a4aXUexs+zANyZlpfjbSjPTGE6yApYm9PRYBnnR
5g9KpMq3QyYEyjXYunw4wH+jxGVWYo5ISxbT3OlYKnT6Q+4aZXXvV6rG2uizXUR+gxVhMP3wqrh/
rhqAlHY7af1NZbUoOhepj6WKZpBgbQsLkKctFUl3oHItv6KvHLwBOR+p0GsKbQdUcH60uTclFMcS
L3+AVxdvVA2RNVK0Ub3q0fm33pJBrG4ytC1jO+CzIN6gpiVCwo0A18poI7peYhLfRx0vaEuagA8e
RM0aFjBV9+yRLkQwPoMkSKqvpD3ww4W0DPZaFcTvtSiawi61lC544Cpvwignn0GWJNFTR+yQWLQr
FTL7Zm7j4jqsmwNVemA4T2wDMcglMef8GIt0V02N/MWQWoj4FLaQoRjFb0D7CnZBjfNPdrnJkPBz
cvdcYieNcgQ904RtOe0ij/5QTU/XymnXKEODKkvZkADEFPpuolBWb2ALYKKeAoz7ohS++qoijunG
hhz8NpEmqvaVOhQ1DYjcjLgtSlSmeOIhuEaReHizpjjUt6GFbMCGHReV047D0H+zzMr87Y+THB+y
HprXLejECsNenOmhE2F+fjtaFamNZPbj1yZT0QcZMuUH7l+1ABgsM78HIJsaB3EiuOuq7pu/A9oX
Fls8/RdKqL1Rwr1vRLYuoaJNFEQpdN4RKoQELgNbHwM7uD3sCeuREiYwENk3w+curUR40J6IZEmD
CAMJi9oX3X2qBtNVIHXDL5Fz9Y+Sl/iL4kTJvpPPYrg0/8zhq4yU5PNYChK2ZbOqzX5Ozwy6hZSW
ttSz9dHu5UyKbsCiZTLUSlMS3VC2mq8Vt8nraAhiBDHrzjMgqFfjiNsnzWSIFvK8U/sd1YO08S3R
LdTSRxVDVbR4M00ete/YF+pXpR3Un6i5dKOjYJHGYcLR2lyFHtq6B3rnwyOejG2++59mmLI2qzq2
8DBWclfo1O7dbGsFfj4V6Ke4zcydpLfRDUIi/Q85aqBoK6L47TI69BQ+jG6yAe5D0smiRHUBVM57
qauDdlRsuX4aQ/kWLSOuu9OKft0ZoC29SNGkEWqiua4uAN1iEXnC2ER04+UANYOn0ApsK7+jl1uo
D5cHdAbraqmyYYGx1zQUsxYDAp9VJHVKRRfdfkcUvZc49x4vhzjzzhBXnc0nFMaDSP9nJK+G+sDQ
wvazleKxMF4yOPjWCtj6FAVtYiQozpq6s6DhB5nrGCwc5GBhAlRaAFi7JUTXMN6JwGSnYM0r0TzB
BpsiPi6c5pZhSjjJfB5Mhh6X5YU5WBJs0SPKej0SQqO514dfqXkVWqtw5PlbfwYj88pkJHVNExT5
iVRpXkwxukQjRnu4BHcUD0XpKqt2oXUbhbe+v+lo9665Kp1+sRn2DIZN1tDZF5fYddmnqWmBjbPz
7knO232XNVs8ei5Piw+4+OeRWSIVcJ3PJUH1UxeCl4Mh5ABJyKELt3dwN9h17uAKtmDDxt/kDkmm
iw0Yf5cuvNnN4PQuAm02iaFdOIJL+2FjuJq75hF0uiJ4LHRoJdDfho5rz+cvjAB1G1Y6jyVZ90P7
2pgrXgMfFmYn4+bNIlEPsxHKw+cAQuJTpTah7aABwrg7t3Oxb3CoBdmIrv1n3PDXHDqkDvgY91+j
Bmvp+K7nUEt1ipUVJM1v+9NTzWB7OD2GLirmv3iVx3h7qS8Sz0wl9BvGA4aOku/S8YwQAXyut9Kd
txfSa91u+QJfAvv599pL/3AyvRR+XndHK7hDlQOOL+GFwIbjJj9iHZsdvt8jymZDO0M5JDx422L/
CyiLndnwMUf7vbcjJ1ohiHyY9X1+ElNio4KQAoBdZ6f//CQ1ZXdjqHTdVuvWKSXR6fK3SNOdapwF
bVRg4qipKN0PuX6tqadQkj6E0f+XFYXwe16g8mSbgZwCk4czRkZLF7X+zw8h5SlsAGui5qlo93mA
/IvYPI2RXjvIuj3ICGHRgbq7vCA/KBWLkbPmRViJovZhsPE5qJ5YQHYDid5KZN1V5VuBfTjqAf1j
LeQ3I4IQba/f0celtK1VwGPV5mHAohkRsZusnPa1798W/vC08lQzjez0qRQMkkReBrSTz09V1SPN
TthfuMn8zAv1WiR11yIV4YD81tRbxx9MW8jaLwgQ3At4JmA/9BNl7RXuy9kPYonUeWZx8xNJWUOm
yesPQK3LFKSuJriWhWpj6bsUyPYxlTtAY78uj/wkC5jnwFHIxZKQqxHcBzYGdsXE1yiUiYHd06Nt
q36fByt8m5NdbxFsuRlryAwnPcE6QFXkefS/DW6hl0d0cq4QhJVlaDibK1jzLbZWcLRj1KJLY4uj
NlP4d0UMNpsrxOUwJ9kAloOGAQGc/dsyoVR/njE+qmINmkQelz3zYczEd8yZKKml9ZdpMvLXy8FO
XhwSw+ikU0oxDPCBIsT4441L1qqu1qLYsrP8m6JikLMymHN/PpkT05/Xxo6wmP6FBbTUz8GsjVP+
s6GkgVzJyhBO3hdDOA4xP8LR3itEKJnMvni2CKSKq6gd9YZjIGsDUOLyyzqdABaOBKJJ9qTjgaAu
JkCRKqXQaIZnC6G4k7iQ+Er3ypJfSWpPFyth8PdDdVjRYcbNAz4aUN74MrobCPoY0msTbVPwKBko
HBgA7VejWLOzPl2nJOv4sdLYN2Zt98WgeqEL8DjH8yMjqq2iA4d+3yYe0sfYmjZdNjmXX+LJ5zKI
h5CCzD7NP83F2RCGJuV0SfbQcPvZ6dJdMjRP2ZjYauZf/2UkuHAsIAaFoZpuLR3uhLkTnEW6YQe1
8cjvzPd+V9HljtBVCxpxZaafZCBkRLJizEk82g7QQD9/NbEaqha0K/td69QqijXvPVyrTKTDbmzS
7mvW9ZvL4zuZjnNE1WCKWGQ82nI/ass0jX1sg+08wug8RIpA++P9pfcRrxAlCe4lzHf2Pfigi3FR
yh1lK9MBcgx3Q/FNqzzqXiu2wCdz4iOGybdSuSmIS5F6msWFCR2fi49wgz23rVZX+A2O7evlF7Zw
yvgYCwOhC0u6PmvvL26mXaOMppTI3OXw6ryB79+4pVEOh2RQouux1d49FPjAyVPPLbpsH49QGis6
pBs58oaV2Xmy7tACl3T6EfOuS7K+2Lb6GrWswZA0O5JxNDCA2u8QUlReFLVLDhSYKPapbbaSvbO+
mIaf8hHCokkiY6pARmItX3UJGrJTSiihruteu+6te33Lv23nH9utvT0cbJt/3G63W/7NPti7xj7s
dvbTjp/+/ZcO/eSn/WTv+OUD/3zi9/F7N/Ov85Mz/3D4y51/chzbdR4f3T0/rvfEcuef+Nvhx/xb
5t86/4f7+/r18fX693XhFvzX9TU/fl/P/wvPeb2yWk9nHEr+s+UeHmLURJbsf7WldExbFYRPY9lx
9UsWp62HxK7+cnnKnX5lRVV01g7sY2DLS8K2P2rlVDWghnNmXVegMRpq1yngriJ0Cuv9crBzg2KR
oi6PrSdxF4dtqnQ9KnlUHuOkeIAofoBfDci4v+lkYX851Ok0UjBA12U8c3SdDGKxi8e+EnWTn6FA
lcRu7r3WZelSIHSgP2yy5hcIhMvxTvc6LCz4WjpeFkA7l3zqQIqVQokCw546tboWvTRxgSjkV4OQ
divb6ulGTiiEqXD8Iscjhf28kYfYEqtajRYfchvxQaLZgJnSiLzXqOdIvYmhfuUbIyrhevBqgMJZ
STI+Xt3nFQqWb04z2NSV+QT7HL/TgkwcEvTPNDu3v//rVq3cA5qyMfGww123hYfqps6ffgu/AGek
Z1htu/66t1v7FQF3+/236fhbwx2vhJVVM+9Jy0dTuGhT8pjXjDx/paPMZAKhGRk1wo2tgpyhjCqA
spZjnYaYHQU/JCEMWT1ZMEM3xgDCWozvOouONLTg8uryVJJOalIITRyHmJfR0SgKyWwNqepm9TQp
2+edMLramLeHCoCtg4ZavlGk7Dey0qXTZ8m90orl3+ZA8xNYKGrM0kzcjxdPkCaeF6gdTyDRkkMR
TrrJ0YVWs/FrYpQr3+zMpgAZWUMGinosV/HFdQJGxkjbhKtR0gSuJFyJ1m2akm2tWT6txVncJCqh
gxMuEQeEgdtLtx4IohBlmjJZSRbOzRAsNjAF4nY515k/f77SS1AwlUC9YA70WBb+rwjB8MtT5Mxu
A7GZdEeihDJP9c8h+iAGU5xQSqgA/tq10jmaPNR2oJUri12a3/7nFcWHOYq0mAkDEgJmkPPWWhWG
Y/gwMfGCP42gghhPHaGiJtz+qMH562vur9KZLZzQs88xjQD+ZTHIqEXvAAgj24r0Evr3QC1UcV/W
Dz3GgwAZ1PAmR0p/wGxp21RPQXUDsKq1thqa1vmPy+/7o+58+hr+eZbFa1CjJkT6itfAs4z5zm/u
cvE7OsK2ot1A+Na1XTg8J961F3UAUvD+RLF7JTU6M63IDHVcVDnWcNVbHJ5Spyu5XvE6igrDA6VF
57oDr3Z5oGcWCZ6NHJiIwFGiWxbGWgD5aE/Mwo19+S7n2hauxB9IypsS4d+/DjVLySlsMzJ3n1ny
7niXK/2+VItY0W0a8ggejo9FrV2Drf3lxcXapn26XrghIDlHs4dTwVj2lQQcY0o0lJjFCpKTpflL
iWVUHaxvfzskwnAhlkV6PpL0kd4fbdxjByhz1AhjNN1NMKSgfWB/4G1F7WGlmnjuFJ5v+riwAgni
yjpPl6NYFs4IZdEFFOcoJ5iPBR3Wgy8rQv+GyU0ZbZWIfvWGTqT5pirNEAGumDithDBGIp6OR3iA
FK+/JohgGLdeVfR/ULqzphtoXnCPDIAQqYuIOZedZqJ5uwW5kLyPHjRSV59C7VWGlP6A6Yx1xZQZ
Gu4jffdS4CnS7gZFz6jvFlmyU5VoAAQYhNUXQ5/8lzpsom80jptDlA3tH8+ImgP8sCFa2SBP5/Hc
9vgnEVis12bq+h4ioQn/V0jcNB58J8rFfj8hH7Gpc3F4ufzlz2wQdLllicSMOpVBl+zz58gzgNut
mVk2sElbV4qrIo5tSn6onoBoQiYKXNULIhtPajQ4ZgA3Kc+ucZ5xDVgvkhw9Xn6e07Rep+GIkADm
x1RNtMWhalVTlIQGvg9Spj6pqg9LuUKPoN5HU/DVnKSV7Pd0b2LckHxoanFvY0p+Hj0Czrogt6IA
KCH0bqLaeO+nZlqZ8ieLmMbRfFHBoRXdSH05pnJoEMDGxQlWDzLt7dWEPr9hjn87cxZRFtvSiETW
1EVE6Ua4RvQjWrRJsPRBuGllA1yOh92IDAGHW5YxxnQfjayjFexhfOR7SVl/WKM6PhQphNNhYQSd
tpKRnJziH6FQASO94pYnLqucKTSy0FDgcqWNfhv6v9EPuJJhR4hBvInidwOjE6RtbcwdDrnY/eXk
+AjO4sB0z1AkrvWfJ4cpRQoYMoIXY4QOi/YUg1O+PN3PvsqjEIvVJyOqIOaYBDgtJ6/hSXsxAXER
rDm+nmTmy6HMV7OjT6ZkfKWkJU6U3CjBlx7FqUF/rGUX5WNID04ifhX8Nb/t5V72r6BUQ6jBcO/7
UDc9CpqVFnqRdTMbhoWOnuJsG0GWypGJN4O/ctClXDdPScRK/h1qMflbTcd8SiVUYOqbYQBvMvYg
gyAcGcZfFpH/FcoAlMclnZN5sWXEyWB1vsarhPmWRq9Nts069D+ML1X6UzP9lbV2/h3+E21xHlR+
jAZCxMA86VY34dJFB3j/dqyt3N2W++5yVIu5Tq6DjNLIqEY/3Q0BqOri3RLrqyF46wTpL29py2CL
WZ8HEAWSnEEJzSZMrNvY+Nl4/T12k5dX1zyrj5PfZZzFrJeRI4a00MIEHUPLxVsZdx2cKxqj/+rL
/V079iGSLep0neiRuvblzgaf0yqVHtBsEvp5yXXUtIFqElzDHU8o3GH4JdQHKw0hvj4nxbsfbS+P
9uQo/xjuPxGXm+WkYS6QtYigxz/UjX6FKZq50Z6KzbjNnsoCUXQ72InX2sq5c9IeXoadz9ijZe4j
m6uZxRz2FeOHwBX23ka97V/VP+kOIRCg/a1TvUc4MK2sxLObJ1sL24uEnaeyzBV0BWo8LD7HlG8t
CVJC6cJkWBvevHWcTKKjKIutRZCbEEYZUSJUp+p7zR+dFArzVOPo5xag8OhXlpGFPJ1jdS+XP+nZ
1X8Ue3F1ylKjCwuB2H6jXo9YggRieQPsFl8YfX851NkN4CjU4iumSSZCsyRUJvQ7IYX0gsRRib10
jpEac/zL5XBr327+9aNJMxRe0SYZ4STrWyE95nRXsGS7HGPt7S32TixUxioY57cHvycsHtNm7xvQ
HlbCnB2KQaWW9oc+e9h+HkrdKE2AiQtbZwbj362KX4G6kkGeP7/RAaa7R0NKXarFlk1XpKZMKqI1
b1TZrvq+qNx++jYJ9S2X/003FV+hQMZ4CV1+h/NWfDL7jwIvtuqwzvgz59MOMkUNkS6f2EgaD8aD
j6JLsYl0baVccHYiHkVc7JtoaIcjGGcOBxF0LyyPbYRwqdc9SqUAdldcebXzvL4wQH1RlKYkHATd
fMBGSJ4Urf8DE4+1W/xajMVGlVXcNjF6rR0URF3SWQ+gg7gGojg72/95b/pinxqTRlPbmiAtNjIh
8GrHk80NGhjkDPnaCX6ChvrY9DF6w3gX512Kvp8nfVmXiMtS5oKUuc+nXZijr/TNQ9jPfwFzjaTY
m6xBf3woAgDL3y7PyfO3gqPgi4Xd4zCE8gvB1WQTa9fA8H39TYPkghJZ8hyUMBeQAl05bc6e55Ys
gf+jrkh/5vOIp7KgQI/uCRskgsiorZkRXrtYVRYaIEx0LwoUHMRU2P43gz2KuxjsUAcmHqTEnWYp
gjC2dd2HND5uhvzVmFWAxtcsaNF0eNXitdb7+Td9FHyxt7U1XkrTnMJDqLAF9TbP7gzt14gQamhc
tcauRMO/2nvGShXg7Fw+CrvYdQR/8q2gI6yAF2VkPpYtLDKv3EprEJeze/dRoMVmA2q4x4GaQAEc
ZJRnbewHtiqoncsfcWU8H9v70WkXNVqEwu0cZgB9UvYD3mtI6MIulto1yOTaN/v49aNgQUyZKi4J
FsnvEvYOCkpOB8/nNBcsZ+y3Yrul5N6xRi4P8nwiCGJCE0GFAGxYbHN5miIb7JPxNhV05M5zqF7h
uSjsTPRRlSrfywhbghQ5qGIELz9DXMV4TsASJtbrqPzBVemw8kRzxJPN/eiJFntiUaXCNALEcrri
EQ/PvrvvEicrgyvYJrYB5baGnNlsrDWBemU+NS4FXiRuGNqrWgYNwZnKb2iW7mAgI9qq3+sjWrop
wj2Cj6LiY4NDFhwhR4QppwXpQRGfoTtcWZr3Uuo/e/NbhkW92MpMk+CqM9Cz6+Vg1+TSnzqpNr6P
OXYuiXZXYxWlgYztS+Pp8is8exofvcFFWijrVgwTn4Ek3UPXYHj1q5QlWxWxPh5Xvtb5Dfaf6bPY
YCuv6CxvvjCV8nUjP9ceIgnFo9Tcq9wpBFg/xsvlsZ1f/P8EXOysPj0oXUX9yClUQFOIE9ai5OjD
sLkc5n9ZkP/EWW6imZorXTevi/Qej7aSJjIifL7oYN4bx4DPWhdb7R4Z2JXA8yz7PAs1UQSzC7uC
UirNl89HVmHVSSOLJMBFeFN74c5Tr3RmPNeXNvqJILUxRE6H53jqVnTbvf51Jf7pCyY+sGFdF/EQ
hB7zOb6gd0qtzDdDv2xwKKYos43FawRhXQ+xXiQe8Jl8wAyxSjJnqp80ATOt4F4cs+3lBzmdxJ+f
Y3GcIBZStUHJcwRweLdUBACIo6WHpUp1D5kJESrZGFdinh07DD0KTEA5pCUcqIcP5seaQjpm3SXq
3i9h0OwvD2t+7JPPiy8CTX1u2OIS8NdNtWSCnaA2pBc4mfk7Ucs3rQlOVwpk1/JucEtPVzb5c8Oi
PwQc7wPmtURqQu1nQqkMa0BfDiJ3Om794c/lcZ2my5wgRzEW63KAKiv7vsqFKsBchWkTJf/HUSwm
ZjiWiTfMHweQQEdhebwrk6+XBzE/5PLjHA9iMedaKgOWIBDCyO4Fo8WQfKP7N03914XPz+9qkcDQ
ZcaegWXmDOWtMvzO+zcvfTSVlTr8+S9iARuhiztDPj8v5HTUex95LyazDJvQ38bNyic//7b+E8BY
3MK8cDRHMSZAMT5X1S41XgPvWe68le9+esTwtsDHIrZnSoDGFseyb4S6as1vy+t8RCJQDmDjnQpP
+42aZfbma0L8e1KL5mVC2Bv9J6wOVm4R8tlXaUmw0mgd029bTL0pAkM4TniuVNv8rtx5B/+7hg2m
5qSHTfKKHqCj311Pv5VnzI6+gu6GylLdoFN0eXZK5x8DuD2VSc6HJb9PKZVJ94uw4QrlyleDi6PX
txYejWen+OfZ2cZ6QY/4ctC1mPLnWYRvlhqUVtDMx5HeveDZdfnPP7s3ARD+95gWXxcqcySh64NS
mnKDNI5ufcEg9v8WYh7iUW6dwiNEf5oQunknoMZsxtCBVnpCZ9eCBZAUUP9c8Fksts4MUZyOiIH8
u+NnP7heDihI1ub28ljOxQEkBVYT8fV5UXwei4irOLM8bpy2Q+UbtfIOIIiJTn9rtvLPIQ7yfGUC
nDuHZ0g8hTJa3NwQPkfkRh8rTSXUjpXkpLTvvi4izcusNzpbU4e3y+M7N90gS8HNgbVI13XxHukX
lbMaBFWCId+lqF3hgPffDIhSCG0gkAzArD8PyJjESEl1TmBJHlBX3aB6bVeYRim/1Ob58mg+Pvvy
QAGiSeFhpsuefq4atZCkxrM0OFj75qt8q7gDPjtf+7vYwRta/mUe+u10p9tfslv9HiP4+2+VM+6t
PcAxu3HyzeXnOfd2jx9nsZhLZNEBl/M480ccZlPb8fVyBPn09qbR8f1nxIv1jFK1InsNIZStdufd
5jvxAbDm3rhLr9pvgttdFbe6jWEOo0xvMsyOV/KrcwvkOP5iujZyjTaESHw1546aAKC/85Chyrlo
XR7puUAS/AZZY1kAW1tMoyxSezFXmanoRDpteUgxo0O1L1UPl+Oc3SBnwCKSC9SRl4jFwSjTsZ4M
qsjBd7PrbNPDXF5/vBzk3CKnWf6fIIuJoQeGUDZzEJVNBdxd/5x0r9xEUDesV5bfuTl4HGoxQXLf
k5IJBTbH9G50CwV/5IgvD2Z+88tFdxxhMQU8eUAuqSNCr35Nw/0Q3pMrSsUX1HhVLKv7la3/XEbP
hgwdDuqVIVuLATVDjf2yZnHbzl8yJbYFVC6q4HdQ/FKN72G2Mh3Ovr6jaMvBedjhUBOiPz/uy+Sn
UKxU8s++PJOc0YR0B1t8kerESuzj8M52r3VvjQ8r5C4G+6db3wz1azQ6Zf/r8sc6O72PUqv5148O
56wTMbeeU6uoUzeI0aAQGW1SZe02uRZmXs1HYSp8XdK+IEyiHRD8s9mu0Yn7L6b28eG8WEVTqfgC
3LsG29C3rgBb/OXyuzq35Rz/+YuZNsVSkXaoYTiIZRbde4+6vDXuulVm37ndQOb6Tyzwmaj/fn5Z
oyRFkP2ZA+LgouVra/K+Ew/ImnIhWtmuz32X41CL6SwEWaJ6Jd+lUChvTrGrBG+lGbqXX9xalPnX
j74+XmCNj3xP45jiVSp1jhW/6ZjP/TdBoMTqEnhZwE+fg0wtwNPGmoci//ZKB/Sag1XrSpCzUwBc
2r+DLG6olQ+yyg8IEjaJPSEcqONjG8eSHbQvl4dzNpKBLgpIeaBw1mI4ckG1O8IWlIFAhPTuo2Hv
iTAgncthznRJudJxr1O43wEv/2haHX0bzE1DOaRf4XSG6pSa8Rqphq0qSFBb/4+0M9uRGtnW8BNZ
8jzc2jnWQFVRUFDcWECB53n205/P7C3IdHqnBUfdLdFqdS5HxIoVa/x/vbKhXoTgS9tTutzplfD5
uvBJu+YvxansmfbBnq5knUsVWGawswEgb7SklSh8yZ4yaQA4xITJYsy9Tc8f/RR9mXp0PExOk7Yb
FTjaDdzKtMFlmnGsARDfyCbsY2rXrBRKlxSfyAqFgeOOsbrZTW4N2TXGgNfCCPEcvAzIc/MOpK2V
AHlJVxQyDEzoMH6pGNMmnJxhEwvg0vS41DpkpHFMvSDb1B4jXcXu+oEtruePIHOWcigGsFTzyXdX
RDBi4W9z6+c0yTuRJAcQcCuXbVk3T8TNoi1S9NmQZHgSOnxJEeAwcSgezJ5HnskUOwxSpwb70Ogf
mnxc85OW3AoSkfCBkoiEwHJ2dEoquSC/mqQ9yMOq1vs898FtKe58oMxU6a0GWOP63i5Z/dNAbybQ
gFxErdPJ6mtdaYu17zmeFsA8BRxi2FI9LVZu38UAKn14xAr0DDNsj4YqM7McxvQfVl1bO1igzwI3
PRrSjd6rsNO5+zjBXWtqcOICcVvEP+gJ2YgZdIPXV714xlDT8w1kycirzOxc7EpjodIp7oRRcwOk
2xGmbagnGjB94eyLPRDDHkMfqlz/7brkJV0+FTwz5RTjC1I8CO6BWGyCQyoUdt2vuItLNxOwAeYS
Sf9SVphtMdicZQTVQe0Ixn5092K4N/Vv2rh2kpNuzA0pXQVwNcD5C87KTEzUdKoK3CSeifcIHZ2T
wdAHg8ihlapjG9WHQBue9fw1kkqHOUlHgiRETv2VdsjFtYIQodDiKdJUOrNCggC5Hx2ztdPVE4b2
NgQSPym3UF5eP7ilm2n8kTPPe/apWJl02KAxafheCcJtIeVfRlfcwHtn58XbEKy16y09IiCViOBi
TbBR1mxl6pjELRDlteMGCojCypgcyow4MOzdR0XJ7nuYNB05E1xHluRsZVuX7AJd3AzSUheioXpm
F2DPq8JyyIjotW9h99gmP8bO6atdvzYOtLSvJmgBtI3TuqrMI+oAZHcvkgnddfNTXh3D8LUKvkf5
ayN+d99fP8KF8h6N8CpjG0zQKLhis0WFXdoMmDl2lJQy2PEDNS0IUPwHSduZ0s4Eqy2XP8lroeli
CvdU7szj6KNIgeeiwuSpu7feeRIOIKKbX94LLybI5tW2fFmxMounx3glCgtSLQW986dZH2OqMXKD
6wvkmKndMVinSF/F8KPfr+jJ0vVjJvm3pJk9i7UuMyE7wWFkkNyS7VyEsw345hWHaqGLiaM7kTO7
DMyLKVA8ICet6ZSVDq0NiNSN8sSABpOBj4XraB+ua8vKyn49ISfuDdyB/93DgIxI7QKl/imDds1K
1rRy8bAIuUAsM2UwGWb+xlgZWatmPcmrve5IB+nDjjlYyFsepC/e8+iE++IxJ7i0x9frC1x6ishO
/pYrnytJHbtCnZkdWll989ojMLWetbsuQp5+Y/5EnMqY3bhWjOEsEJDBzKJsyy/Fjbvpj+ax2rjP
2QepAw9NcURb23hfY+eWpnlnraNvbXdndw/0akFhcK12Rll+jEZxlyejo9PQMZoQVZTH6wueWzMe
wglZUCZlDfwcjs75nmp5PChFADJ7UnwL8PVD860Ipt6Sd2F4NOSVWzFf2y9phOoi82DEmXMVBdRB
AbS8ZkDPHA+K4j4Bnku2vr1XGW9WRte5vrj5jZjEMbcx6akEgI0520pRh49XqiwTMJkp9NxqSrcz
Roiz18LDuWZK5gRlh58IDMqEZjYzX4AVupkHbryttl+DTISHxtgJSrZywS93Dyl0+0PdSd7rIgaN
cmhE+wCHN6+k73We7l3oN3vBgCas7HBXKnN/ff+WlqUwuwnGC48q1+JcOcYmHZjQgF3SIGeYQ64Z
GI6kr23eRXPXhElo4DNMSHAqYDwztyyW+zLJhNh3bj8ndmR7Nigl3z85W+dpJQd68a4hCYA7aioG
dCIKss4X5BPeuwDg4oXsyw14Kfv9XbWJbaBMrm/cr505NSNzQTPN6xR5yhhA8E6q/RfYJC3V4Abq
W4V/U1jk9E/CX7efP2/ure39w84+9tPC94/fVftOtYuNts232va7/QjRng0wq/1pv312Dk9vb7eR
vfK9M6s3/9zZCUCRFnklfZH4323oBE0a7FMphyzbi94bWietZG8vFXk6BpNAX9fBKlJmbzAA9bLU
gVHthE1/A2b/TixonocXu+/rHTOqK8d+qcZgpYHKoYBmDRSJPBOXN3JKT68fOFCC3FSFCNPf0N3m
srCSX5ie9MtD/7OsmRXgeTJqs2BZvunaivsZro9tVDFg2/QHhcZPXYslW/fX3O6L5VGDnMDNpuZI
PMWLjB7tLIrZFxGtXzwUdFtpkW6byko3yJIUi2PTSRmCQ6vM/BnZ9a2yq8Gd7qo7bSLJHSOI2lbu
zXQtznZwwkFVibMlwA1UIMDO72cRFbmopPhjRtMcNCg5MIWH66q+sA6WoKMLWGtmKmYmoBm9RolL
1jG67QtUh7sKPDMxNv5e53jeiBLIidCdNh8gUl2NyHkalQ2p42vQ4DXiXbTWCHT5eE9v6B8hM4cI
BsVhiEEhcPqAPZM8WIGq2FE73m9m+mP3p9+Xz9e37yIkwVSARs1IM2ZUnVLI50fE0FAHU0cfgK4R
PPmdvFPpTe9L8bskeU991EKlI36CwQZErmITqNGKhlyYDmY9aZInT8kAN/mYmRo2MDHH7cSL24kt
iYjO+G6lhva1UBrJkcDi3MRFOny8vuYFleFiTVEtjceT7p8vue+mBI+eBU4ZysVW17LowNh4sPW6
1W5ueUoNzm7A5IYhjQGIy2STH5qM2lVSQCJ2B8m8zRDJNh1f3Lg9VNFLE/dwBd1BjXjrx9NWOwmE
EP1eT8JdHolHoXlXuj8M46h1K37iRXMRXZYUWZg2BItN48+zTRjLoYsKVQ+cMQV9DiCnEC/KSisC
U0/Sk/toyALdgZwFjqhA0Jv6kGWy9ujHsrAVg7JxD0lgev5NycswUNhylQ18HvJTB3lIuynbIYc6
WeiFW1MMUtWRIpiBHMiye49RsUL53BgBNBeAsIbN5vrxXqo0BnSCjZFEESQCLtT5+ZaaC9tnSrts
CEsTXLKS74z6UUyddtwZcropmty2yq2frghe0CvkqgBeiAY4yPOa+Vj4qSvk0JlAYOkokbbJKmHj
GdL2+voumh04uultoISALyzhDp+vT696S0vKlPF9emO83Afw4skyP6rlNoJ4k76SOtgW7o3i7dvs
hdHj3nymc9Zvv+b5rTrRZGz75oFO3uuftWDr8csBgJ4uFZiZs12HcbLQAvigICyke9iyJczWdQkX
SdNfCz8RMX3CSUTc9AWYRBUi8u+hClSTAwd0ezN87r71r2sIRwuGSQOuCf2BCYwM48wWW2PRF3GG
LBNm8wEepuqhllUGcjfVGvLikt4A+DA1PhNzAOd9vizPYEwHglGeMC8/wB64oRv4aGbiyvZdRE/8
PD4TeDSoJ2/yhTsjt70glqGTg0d1VxTmuMk7N3fEsRUPUuCtjYkuylMnCgKA3OSLxz8qR/KwOiwa
lh/fyPWrF8g7D99QXQlCF7YPoG0gOBme5iGZ+0tBDEOeF1Ssayje8WJ9r91i7wnmh+vat7ScCS2S
6GmarJxXm7CDo4/rDABC+EXS3tp2pytvuf/5X6RMXeC4gBMd1bkuBIEo+U0gh44nHuvxbUT5vP4x
aN+ui1naM0yVAcQtMS5OzbmYMK5xbl0rIJkcNHsh0JKbpFADKvtBmK1UA5fs1S/wYbx1QvfLggv4
i5kRRKEj+5340ieG1dqpH0pP/SDC+TNAOSTboiCL36q0M3YpnDMfY9hJ7xJooYxH+LjzBNtNpLwH
ylaEg0as3LfKLfsPo+/F3w2j0g6GmcKKNLSm8aoyxPj17/cLGCcRV4VsNCNL5/tVNLxTnegGTqMO
G9eHG83KDpZrba6LWdKxUzEzfzmV3YjUMWJgT4Eb/uDVoqNFEay+L/8gSKVJmxIU9lqa2QJLLeR8
VPH3m8QAEzztVZVh4ah4T9JG+T7qPo7BdYkLGkc5n1wK9gfU17mjl4uJNJh5EEO2Fh0FiJtUyKPd
OthfF3PhQk/QNjw/WG6Wh8U7PyillF21rv3YcdVSofANNZIs3wxWA4UwkDp5UW+a5ue/yGSmG2oN
wtH5u1+7pTt4BjKtAHTIFrU95tITpRJbSR7J2F6XtvAw6eaE+wSssjbBpJ2vEOxHTc+UKHZAHbkV
cRKT1tjozc+gBs/eaHfXpS0dG5kVvHOTZgzrIoJzTYh4NLivvNG8ETXAlkxtK1crJmJB72lxl8jg
gOZEdDVbU6PB+GsJcNCKmb6fkghhktsd7L522q28Fgvbh74T9tLoi42dK0hlhQoGhWkmwKwgWRVb
4R4j8q1PqxoSRzHddoC2reRHFpb3H2h3sLOo+P5yWE/8FsE1hQKUYPikOuUuLDonEQUYX5KD2yUr
OYs1UTO3xRyVkNQBid8oe8nhsYVCDOK0z766YqkW9OJsSbN7FohirSkpcmDj2nhVtTXq4NCM6t9b
DYKUqWuaXAXx4cxOiYFYqiVUcuycuWmkkq5aShFBuaLlKndmFqUBCgSwNlRJGI45LoPS0ksZNhPB
cPip00sC/Oe/vkYTli3djROg3cUMPBAWka9nTeTofsdNTXaZEtrQkP29ck/Y2rTp88oCijZ7P0St
Mn1B98i3xNkdCHaAf4o3TfoGlC7cp8PfH87ZrZ108UStAxUaUkvn1iql9SEucyW2c20cNqU+lF+u
79/CASEK80CXD4HPfKI+aLMA+4EorRCO5mA8DNIaLdOaiNlqBs1vvdxFRJn31vvRK0PSip73/vpC
Fu7n2UJmCu2DVyGNFlLMTrBHbI9KBeO9Qv/LdTkLZg45E/g+cM0Scw3nZ9OVhjimEHM5QaE+Tyi3
DMweRtnfFkN0rwjmWh5n6d09kTfvThhMxY89N+MNzOGVrEo/c7LWM2xPLl5d19x5gbf3s2jl3i5K
1SU8ZeZG6VRXZquMPa3ygiJ2xiy+oS6Uxz9kCICgOEsUieGUFXFLASjOyx95kw6daLzcpUYlFMjz
WtkZysEWKs1mgAtoqOdOe0jIE2vD1gq31w/zomWJyPBM7ux9VKXcE0UfuRLc8vDRq8XToHzo1H3N
asFqzaoBzAcIwaujvpZuWNSkkzXP7oXuCgl8t8imqoTm6Jot9sLjEHv3kkZNWEv+PjF9ttbZDVF7
i4c/m9Yq33lSYheVv9Phcr2+pYv38GRVk2adnOSYh15TTpozWNa21+ovXdXAVQb0QR6Mm+uyLgti
0/GRYaWxnRQJmPfnwuI69tpKJZVba0zK+Q1l5sL4nk65vsD9ACpKY6vDXQr0kCIeRW3vh19dXXda
73ObrdifBVXCeQT5izkkOlDo8zv/FtGEJDd2O83uSkt5n46SOFVPtNteG0taJ63abrIxdiJX5hVJ
E3/bNG5jh03YwbEZmP9y2KalTrVqIOXn2DCtLNVGk9M41QfVj8SENruB8zc2vZWHcfG4T+TMlFgx
CyoQTJaAEiIBhiQDJwcf/fgl+KeSBzeBZAQ5FpqmZibJK/D08r7hugiDZSuZBWu6la1Y9wXvi1gK
zjsNBoAFnGRF7BPR72KAO6mpePmdFrt3TW2+XFfcpV0jpLGoSFBtp9HuXFeMvBV8qvloQ6inH3Rx
iI+l6zV3PuMoL1oSfboubilxq1sk2yRUYQKSmOmm3waUQAJg4GIh2gAhQRoka191grnhphFiuzDu
425TubvrcqefnXl/rJErSnrMYIhydj2zLoW32RN5K4XgzqxzdR9Vg2iLgFk9mvWNH7/0TVbaxiri
9vTD54IZxZdIUsukFIjoZoILaxxAjGs026ssUtJjbdwJfv9ZqBR5G5Fpt5PG/CRA8vCp7vJhU4dA
glRR8N5TlC+d5L0oZhm9E/Rh3Eew30GVTR3h+tZcOkV8HzsD8C+vO22A5xoQC2IlTARjdqF8qPNP
Xfr5+u9fPuDnvz8zw2lS+WriS+RVpX0kvBjyhz5+ipO9ZoKXtwZ3c3lrzoXN1EsNU3XMSYfZbrwR
Pd+OIWwGMnClIW3JwoIxyN9E6BOe42zP5KpuKXiRK5ZV1VYNsJa+KMpHIe3tQruL5I9Fd1u1O9G9
l6PV1ouF85pyvDLcOuSRSeydn1dqtFlcKLVmy9KrFG1iujWLdmuowN86NMyUVedoWre1uo9uVO1c
6361rvyLc3Om1HwCbSZU5ymuzVVG0DNIm1uUGq7hrZRvIqCLiuCmViGrgG9FeGj8yG5DrrEOEoHk
pNmul7djsxXGTac+yrlT+YcCD3xw7UjunDrct1C+9s8d5OziRGYbMbDh7zpTdQbXhXjpWS0PQxrY
PaCnafUVEqtNJNzX+ZdE/VGVz5b5oFr7cBD3Hp0vJBjj5LkxbtJ0LchbcA8nE/Jn6TNtDgLDHdOY
pUNUvPEBQ+wJwbzB9lVoQDcKYGtD+F5r1tqiFi7RmdjZoYd9Lwhxh9h22DU0ydKboj6Tg0PZvDtS
bCuu06W5PFvlL0CjU9ep6yKz8hCXDSl80YMtxjdR39t1Sx+wb+vDm2iucYsuXN3TJc7L70Fet7qQ
tho05brj5aMtg/MejGswkBftgjC9IMcgYCKEnjh1zu+POwyQtjfIGcbeAYkP4sTnNP5haTdS82QY
gh1ZG8bF8uFTV0YbXdrJyhtpC7vTdFtOOnDPLDtX7rt+X4nMZAprMLW/ntzL2/XnA2cRiJvAi5NJ
bL5G+35t3oRMLKVqgjjuvEFryo94kOwylreG9zgGX7IcvoHErsV0k/ZgegWpLVpPUMfA6fJgtp5d
Gu/kSl9Jl1/gy/7axxMvc2YDyUOKw1Cxj94obwSD0bePgX8saNSiHym0wPoy3tN67JNJt4pP1GOb
/g3e9+3112VRa06+YnYf5cLtjcjlK0SYSlT3raBtcH3wd8G9R2mYsrdMmApgfZovVrTGPJV6zY6L
p0Te+eVRUWPbDxLbsDaN9dnIXkU2nMiYf75qfbYVrdeupH/kw/X1/rKtF9px8iWzBUNgoyhKxZdU
gJWExaGhHTONiltTvrFcnN5yIymTD/wgVu9FceeN7/rhoyqAzBceGgqQYTjYcnNTUr+uzG2iMWwQ
KDYDOlBMfTb0gFgz31//5gWnb9o9FSpHHa4l6tnnV06I4s6wukGjqfOzK+8N41VQfLus1H1P34Db
jk5NPwG0FtLaEM6ienBkE7M4RNzzl8ozWz1rg1Gzm7ijHb+usk0itG9qTc38+iIvHelpjX8kzc7F
M11XVUokUfEjMIBUxt/VWn/UASv8/0mavQVywqG5EZI8Rdy4PJVjShkiflSbFaf5V5fdpa79XtP8
GVDTwjQGH7MTgOxowv4u88f4Jm/GTRI8NUK4lbFNnuSMwjtJ3MvKjRfcqhZuyEtsfVbyF8Mc+Zcv
3XBP2h3GxofUSpyw2GbyC67mYD1d35llmzRlECcQLAjTpkM6ebd0JXapFPLBuuC+633wIUrjyZMM
wvJe2UWyuuvFkUyOsUks60vkfi9Lgd5cwNBGq91k9RrH2bLmn3zQzG6Mvlr0tNBqdqqPu2zIHUms
bd8Ci0t2LCEno3NbiY9drdtGsLm+GQuqTwvJRBTDfjACO1OTRE6ELkgwFGntk68S7t023tbx2lj/
0hKn+VNKflML4EWLs1BFEGoYWOBeExg89UCLDwe4qJOhpmfWrYQd/6+7d+GSA3qZJy2JBorDrRn/
y4KnhidyMJjpeYXJLWDESkOsDOQsx9jodsGYbrN6rQnmsiMZn59kxm85MwciVtyBsT3khGX1tfeU
TWZJL0qtb+Q+c6xMe3a97miK0Z0ltkAU+096Jz0EqrrT2milqLa8+SffMvMVmsiK4XbjkJsp2aHt
gdMU9fsMHmzLe1A6pxSTG0O7a5KVmzb97swyaBANIxmTNw3mnl+0mFKHFExyo/BGlzzHqleqAcsr
O5Ews6dSqw6BmLLLifXOMz71yrFKDlH3SemfkuyG7jVVvuuyFRVacu/P1jW7NNTmPV81WZdmfJTG
T67AuKh4I6SPZfAzrumioLfl78vm6BOjhTJvlDGVYM/3UquJWiGs0GxV51646iERajtLrZWgddqw
iyM7ETPb0FIE/dyYxPRe4uTdHs4UN90q/ftM0el+WskqXAxT4SqdrWq2k3jZci3kvFJR9iglOyG8
p2k88H7EvkWmYZukvIxOlr4xOwRL14rHsWj7fq+V8dTzLY3DJJbqGLOrVP62s8SHllnGNjZXbsGa
GOlczBhH5Lhi1phr76v6IdQ/j2vzhIsX7WQlM9cpC0RfbHpOLRoFW+wKpxXe/8M7cSJhZs6irBYh
G0ZC4/t7pSe47L0bK6u218VMWjxXP7rS6LWD6WvqRT7fK6+AQpThWvzWUtkGRQho9b1U1DQ23gr6
Wh/ckpeMDzB1GpAkYVZqOrkTR8BTzVyrQk6GeeB2+Kn58iGtD0XWM5YV8gA/iGPjFD0+iRHD3LYX
jWpv9s9Wc2i0N0t9JypvmfEGAqkqP1p1uqmybKN2t4Lx1dRLJ6rlFZ9uydydffDMc8lCKp/5pEph
JFcPcjiQAcnq74oFiRz/ARC+IglePC9Mb/1hDByhEx9Mv1kFJphOe3ZM2KAJJo3omB7U2TEZTSa5
qi9pdt3nydY3rWIjK6V4J7mQsraaZ9nwNHSOaoXPfpwkjt6NTMwEmsxTTyObZKxdgCWTzJAZE6Z0
V9Oc8mvnTo5S4NBKowZVZ4xfrZg5vvSzF0FCUXzUzWPRg0BhPAuq8PfqenYes30gxUZ8m3EefkEK
RNZrsOmKpj1GCUVjWkpy26vDNW7PySZebP6J1s5MtJfIZlALCE3GbUoKrUsHuwzSLf1hYPSqtqh8
NI011Lpl1cNX/pXNk2GnP78rjIUqqd5zMyd0huomjE2MDB2dG/NdbDykQ/lT1ZP3pS4cr1uEpSwq
uvZb8Bxzw2uVOGaXp6D6Q9O9SvJPzxI3ufkhK491yKzK+JQbt0XT280awdGC5T5T89lO+3JTkcBE
tA79Z9K+dozGtOmKZV3oijTPpMx3VteL1h2QEvLEtlG1D4YXWCh5bTeK+bU0QeZNbXKkRlajU84Y
+ZsR7O5seM7DehMFu6z+LFtkSkHkWUVWmB6nC2X71UAw0S9a83xblaZ5kg/c9Kz52A+3sXJU4l3L
2Es/HryB3svbRHWiNZSxpfQbezL1EfxH7OxBi0bmXKyUQLKzSCZG2wi7EsTBtmZ0qKw2wEA4mfu1
DfeSX8I8SDXIcOgetQdvHwvvE3kjG44bOyFpyNq8rda+b8FLmnjKaR4jZcBzNb/3MPMVvsCugAW+
CQcgkOrWtppH1zhW0eswrqjIJTssozmn8maKKGRenAUV2xEG/YEcjhR0ti/t8vwYCzdB/rE1nzXt
vu4Oft9MlAsDSICh9yMEo1V60vNVotxp+y+04mT9M5XVRx0Yq3A6Hu1z2ozHMh53EiavCT7KghM1
L4Mqk0z5UAx80YrN/R+m/vfmzztMJrqbHhAOjaxqjU91F7v5TnfvXQpfCeFT/mb5sBCvZDnmpgDA
Tmab6WnkeZloCqb/fvK+ZLJptr7iAzQPgLWrF46mfKqjtcGRuV7Npcze97hMVTHqkSKG3ytpWzWb
wv+uRdshAu5nDZf2wqTPpc20WBMYz4VQHcYMyOgGw9HqR9GABqbZNNXGzzaNlu+M+iXw1pLXa5s5
U2e5KURBo6nTqZu9HN728Y/eX+viWtvKmYrWypBJSYEMS7a78XOXHOGnMollSkPejfpKY+f0a6cX
YraVv6a/TtRDG8qgaaeDS8yt0GxhbxPTN8ENj6MM1Kh12wv768/ixasxlziLKnITSq+g5PDiI1BM
8g0k0fldfWttYzu4r3Zg/yrO+2H3EazTm86mCLcSBM9Djrn8mYXWrNH16WVEeaJ66xmGA6nh9SVO
6ne5pxoVUkNX6euahRxtI9D0IIcgdWYvjX80rNu6ePHjraGsLGVN0LTU08Pr8R4TF0H5sCv8t1G8
San5dJtGX4OAmO7vtSXNrIje0tHUq0gSs+9ZZ+uGgwdpZ2uQOctnA28sbaZw2s+7WIeQEaNYj2Bz
oc6R0OJnrqHCLt+uPxJmN3gQfXk09QlPQgrtISjsLsgc11Dv2kywacbbVJ2xkuv5NYB6uXl/ZM5u
tKn5vlWIyAzS4lMkGxm1iLSghBInB6PKASqx8I1J7IXR8Bo0auJEVVLc6rEhdHYaCMo3uRmr702f
CXcl6Zs7sevzLyozAu9bIVTvqdqSZTCtNjgk8BdtwlwvGRGszZ8xEx8vDfRb30DyAZmn6NXNAJIO
ZbRaYOBf9zwmNAx3l9ALndlmbkX3Ruu192RSvGMg6v1LWNf3VT1FQEOm9pvCUoLvrTnkRzOytAPQ
t+oPePqYjOmipHB0QduGSv8s5kayjwrtWekF66Ayd7ktheAxs4I1N3vxDjDXwj3TLIP29PM7IMBm
UTJOD+2G9KoWjOIEcN1AcHLXG9vr1/ri/f5lOU5ETZ9yct30srNMQUiwzKF81AUCbfOQW6+CCje0
cRv5uS2q21h3rotdstB0YUxj2xOU1BwroGi6UEhV7gSAUriQ8Y7BUKfLmmOppXufsteQMNFXi5+u
i13aV0hfafee4DbU+ZRBSsdtM5gxMHoVl914arUwQkGqbyE9F6K0hvew9LKeipuZMtc3NEHsEReJ
T11cbSvzY1j/bZvBdICnQmZWzChNa8xahHjZD8a2Alq04qeilOw4u5VdfcU6XwSAv8TxBMBGM426
zjHkgnjsaMTOQUGMaNVxv3a095bWRqErpPvQcP8Y2LCIga0BOk/p2/XzW9xQUMEm6SALzLv4YkHN
Q3NiUjPkN7r6nYAWrGLFsi0ZU1BLfsuYHVqRACMQ9RA1Rr5ML8O+A5/TCPEgXuXmbZUqYHlFTC8y
4k87+DyQN5Uo87SOm54qii3CcKV+67VsxR9aeoF+ke39R8g8aI86VVSFKMNdzqoXP9V2aWlt/+Vk
fq9jDlal56OQNgLrqPKAFBR07APQbWvzkf/DSf796sxXMrijUeoVr07qbYV8r/ajnYQN7v/nAggu
4W7MPhp0esNc9vfLmx7w/77h8+Wlgy/JTYarkLqjLdHd6WISI8P+/0mZeXGCEadjFmEVi2GraQ1V
9p3v/rguY3kLFe4P/YPckXlvr1dYapQOCGnCZ2/ci93HUdtHhOaut0+CnVB9K/2PRLTXxS7dKgbI
fkudvWiqIGcVcCCT5f0aFC+BBHJheyu0RyV6jrQ17O2lW3UqbfaoxUZAT4OCNEF4DaByAEBiXH05
58mY/7ycf5Y097qg9PBcCyFh/uQ2D7L1rhfpV8huBn9TeWSHANil5S0XVnRx6RGDleq3czAt/uTF
zn2wOcaaF9so3f3Y904S+O+azntXGsNX+CT/wfEnlcvIyoS0p8wNvqXUVhBQNnVa6aWOHFkHuWgM
NyTrbaNdqwcvqcmpsJmaKLUyylmEMKt9dvVHiY61TvtmxtkGbGS//ss29+kE2UfmVHAFsPmzqM1t
0txwJWjdFDnfe0YJhKa2TaOVR2v65rmnfCpldqtDMdRoWebRyqx3blQTZ+wj+TGMV8QsuVSnYmYB
WtP1I0ToiPHG9BDX6r5qG7tUTBBLyP6Qgk77B1GqV/yBpZt2KnX2WlqR61kdPTqOJ79azU+5vpGt
D9dNx9r+zfQ9MCylYiABg1X3sF1Yg2/npvxKG9JtJb2/LmtxOSDWalOukw7qmeFIjTipW7WFLQJN
AKvtplO115IB/OtiFpdkAcYxPfkM1s7E5HUWDnTww6tA6AYQiPXY5OpPxYPlpu/312UtmAuqBEAx
8ciDpzpvsSjDQC3SqCwdzTw8yGXudO07JVgrQi24GGdSZhc3HdSMClRVOnF5yMfaLtfcsgX1RgDp
XSDyQGeeu+6DPgRD5CJAi6pNEhr2KKm7rPkwlvQRusJ3HwKHylzDF12wRwwCyKAagvzFuNDsoCzX
1xWvrEunMPCaRNfudfXJANslTO/qu1wLn64f1oJinMmbvymeJpnAb5YkAcH3tsMqO8TJcVzFNrlo
iMH0nQmahe+pr+tx5SNIKo65etSgJ9CZr9hG1gtdODLJ+zg69OFeGxu7bkyCwHHlDixctdMvmCeO
CYy0Lpf5gmG4j2lXls1DlB6ub+dSdHsmZGbhE68hOprOLxKGrdsnjhpadtBXdxVNbZERbhusiS91
zxkhz8oC/4dwy5QAWZHB4JndiWg0xqGTm9JRcBqBswKOcxcHIPs/V/BNUJ2gFm6Ha8RwixfF+iN1
prIgHcmdaLSlYzQ7ydukMnhE1U4EeyWz8yTaAfhxfZOXD/KPwJnOdq6SQtLLMsvqvjAfrJ4i/UoA
s7iV4BBIE2wlk+DzXt5BNdzcyzvUVQzqd73l9xuxGNytKynJprfS3FZ0ubEtX4ZGVx2p3MHY+g/r
pLOF9jywQZlRnL1DiV4PQtQxjucR3rqe7MjjO39t+GjJWp8KmemMEDOZNLZDCcex5/TR51jei+7G
ghi43F8/tl9gIjO/BDybP+uZKUotWmXpxqxH77ceQx/5U6B98vPnvt5bPYXsfBtH9378TRH3Y3Ng
qm1UmFanlvd6/UOWbN7pd8z0pw6YxopLvkNI6OtUXlJxgBeNOXxrjdRgSVMZASIK1sCLuSBniigb
aX4hs2JFcwagXCiP5dnu+nKkxfWcSJm5RL6V+7EaIyXUIAqoNv3wDaaZVrz1IYvUblsj2bnyXRDd
S4bTN69a9NMdvzFNe/0zpl27ON2Tr5hpKzhvYlcDzeAowdYYOM7MaQpaRHzD1kvylvW/3I6JKFhS
YU5Q5tQmDNq6sWBMkP6jlW/iSqO+Y8hftVpbi5KVJV+Dtm0gixADu9zs7YrDwo9ynw2mv2RTbPsN
DUr2AAZs9I5C63G0i223DW6a0I5/MoK0C+7CTz/ybfIgvws20p7H7FPs+Hfi4W/HYaZH9eTD5r3X
5FJpfOj4sMJ8jmD0U8ZjtAYQumQgZMigsYMAFzKNeR79jUo3xHGqlE5SvhQiNiI81MONNm4lea2w
vLTPp6ImRT8JNIPBkvpRYTl1tRWpW0TyWllwTcLMBCVFHXfRiIQsGexKKuxorZq0+HKcLmJmXZjC
SgK1RUQQHrXy1le3XfLVFw+hum2EG7e6k9ag75esjCyLFKiBLjHJlJ5vW1OmyRBKkxaoO9HcFsGd
tSbiVwVzfrthRSAitxhfBzHzXAbtXkQOQOY49JjdVLtqb1mb6nuw/zRs4IC1k43ruDaVyMSwq0O2
FVbe4yUTdyp+phlClmjMM02bmpeOiJ3GMzZgahn/RQ6+PuznDH2h7+fLNPVODKuAZQ79Q6Bv1PCb
nj1o8vN1U7l4YP9H2pUtN5IjyS9Ks7yPV+RBUiQlUbf0kiapSnnfd379Ojg7VSSYS1j3qmuqy6bM
OhJAIBAIeLifWGECtigLA2XKQ8CORXQhrCGraze8xowLcC0NDgo6wwFQATsU/nw+lkFOO9oGitKG
md0K4qpGb5754gcv3UwUrdgm1n0G+6rpQQfR4u20JfMyWpkpHTeuUDJb60gnPQilYoK61XjXACcz
GgcjfNXGbzl/gtZMODuNfgMOyk65k3liaAvbnJaPgAgETgRkc8yOaAzcP8Ec3wDaLvwyywrMRFrP
ybaXbMhoKtPQKg6uNpXJ9LsEOhoTRMLsqgTQT5o0TzMSzu1s4UwFDBaleqQOeH1gUd/iIOlJ3Yct
1DdNMkfuPKukNn+6yG3GmkQ8XpOFXXZmjgldOrTfxWiGOWEAJ5tgguZjJHWPnF4b19e3wPFoYgKK
DHo2ECmCxkdH6ePcO0PoaNdQk4Rczk1B0MVr+05BtJAkTndTrNAdOJPC/TKdimgPvR0Sw0Zju/Od
OcmOCjUY7zzup6W5Pvkg9iwVrFQdZhUfBNCvHP2ejNBByA7rlECQoqwnDhPF0oUYEwABV5D+g/SC
fVrqA61QjRz2JIlYREATCMh37e/mLVxbCXkfMlIYoOTgZE0K3fWX8/7XLBN75LpHebKB2ZfMHUUS
VKRboSOF+Bv1PtrNa8vrt2hYJpZrfaBEn5FPa/PZrH2IVpLAa75ui9lpvcn23esOsZTFYj4MdAjh
6gq5YmY/BW0EBScfH+Y/C165C5z2u6uI6fi7wJXAlAJdc+QgGx4BzNI2PjUrn/uhH6SCNCswGzQK
kRTo1L1eH9hFqy6W92xgTBxWxEHrKwMWxu/eUdaqG90Wt/Fb8xzZ/qOGGjAJHtW3Eukk4AjOTegm
5Of/+QnMomdlogVpkLX2ZDekc9svaac6xfN9tv9+L/fQN3z1bay04JhQQJm2JsfpltBKZ1PAZA+W
DPVBi06ysN6Pd9kP4JtrTV+bm+83SDQD5p8T4QO96o/WyjhM5Nf14S9dPM/MM9nDWANHpEYYvnZ3
Z9r6qv+SnJGAM/nwLdml3bqKXY+E19yycMpD9QyNrFh+nEZshLOSMoLECxVL992m9MCrjuo4GG50
8EHbYrsXghs8HYqxbUL55iMK3ZH3ELB4BlN2H532DYFsgpn3qTRK3Rgw73OLy7XSkgSsFwjKtlqt
FGVTWHdmQ4IOKKH8djZvS979d+lAAY0LhBnRYGGI7BkpjPJcqB3sg1jIjNFdvMmtAPXgl+sLzDPD
7OEBTQpyI2J9fRC3zFWxkyX9W6jDB6n1OQ1SF00jx90MZDL42dCgoopMmArzsJU06kvWnW+3Trjy
D6abbsYn80laKet+Oz4I+/znUfuFrMPDUeI1DpT87OaVt6uWI+bJpzDDruPGGAIBs5tM2LY97sC4
msZeZqNxZgT9gy2TfiV6842xuT7fS3ccmvOAYUQCYz+KF+dBc5wkEWQtENyzWhCOGeMK5DB2W2Np
x2xGx/t0hwLrZ9sqoAgdOMFkKWCjNA5BHmwtUL0xuV0q1EoF8roWyucA/f7ueb0kS9tWh5wI5bsR
cZli/vvipFlDQA9IOZymEbzqhRF4oxSk6IXPgsq9PpX0v8YcxwB3I79D1VhCyZeZSXCFhbkh4k03
o+JegvVY1aYdaSkxo4++5DGM06TqmjUmENa+VINinGKv8sDO031W275vOIX+kEBeOWn2qsJxlWWL
KLwAKU9frpnxAbOj5kmDgGdEqdvUuCeqrzFEobpMeRy6n9QP7D7hPaot5VZUTQm5JR5bgfdijtxY
jftW1wAOkVq70UBsERBZzgmY8cVhI6egmIGchoBH80+tK0idbCqFk98urKt86kVMKh0HVTNVI7wo
bdtNXute2yjuZPZog1LJFL5f96LFPQGXBdoTtKKAfJ7vx8aQgqEbIJJothGgic1uFFPOzXhpTmU0
TFORGFT5UBk/txHEUNUUFahAFsVEQMRJwBAN+QTTTfxi2+f5jT8EaD6I1kYNEoAGfZtSiiKyYssa
rzFHXgr4wLZCH5pq/l68zcl9Fih9B/3EXDDdcoRinYVOlCldjf64llLZy/PUM4ZHqdDBsaus0m7a
5LJEKrMktRbv0A1oh0Kx6UCT0/kfcf6Z4LFS68Apm6T7KTLB4AI9X5D4coLXYuREvyHuPYoGYmq2
jpKocigEIr5cqt6MYSdZRG7fS3PVhfdaScZ8q6P3/7pzLCHoKBHUH5vMrtd9rRbFBjYDSv8K1EGu
CHYwQOde8MTibrT2ElSTrQ7oRK/7F2XhM+OM24SpL4/xBOPdIDy3DTrBzadGat04zcgISih1+uIM
d2nrnQ6X3Xq5qTVjS4dbAmuJGl+YvycoSOuqowc6GSpHqdciGB4VFWWXlqTiKhIQDX8P09awfnO+
hoYaJuSejZ8GyJOaJt7F0kAc8TUGOgGtcXdEDGugAXBnP3EN/77K30SQGOXJK2SGBfORY58VnqH5
ioHiLTjJVRWP8Uwo1CB6W6GTDfMvP9XIctXwBdUXWd5oOvpaPSsB1pD3Nr90lT61yVw31EiSylGF
snKTPoa9BzrHSYAop+L1Y0mKgBOZFoLfWbBnrIXToAiBhUNNMYq3vEFXlNXKNSfvW3CqMyPMOaZG
gxCAIBDo8z7YBEFk69qhBjk+XpK8Vv0X4DVYw7MfFeSh7sM4Tdwa2Tjj1LSgPm3IkE6NXqUoeoJM
pjfFSBCkcnPdT+j3M256alFjmuGRtklx31HEJvC8pZyufagoJOm/qPDDDPA7KrIetOky0UAAFftQ
xADzCriSkVKYP0Tx8/pIFpzvzASz/X1ZKQeZYk/FOF+jMEr00aOwA7DBjdCKk4W36/YWPQM0ftDQ
gMYtttj5WiljBABZUWFIOekFxWug0BqtTLBh55Nz3dTSGQy2/7+2GFfvc2sCdR9sGXMh3k9tubci
/dDN1qrsgY5WZOFRVqOGSKgok7FJp3sf9R4XNHk3XZrFd62ZZc+cb1oIcGffxOwMqy+H3orwTX4W
vyhF85GJ5W2aJt/+8JLhATDxfWcARYaWxGRW0bnqB9+yHvBizkJKYFkox+K2C65F0ECfL0MZKICJ
V4DWgUFyqD671rGS1wzka5zh0q3HbpRTO8z9D3WMyhcbaBq1DuihAjda+06Hx2yiEm31Kewnp7mb
3cwJHoWd7l43vrRJT20zF77e6uPJKKhtOVlpaQwVK2uTgW79upmlqTz1MiZfKAqti02KuG/y255S
3jWgyhxfjG79b+xAdAysq6B0Zzu85iYv8OQHO1Fgm+LKCJJNgRY2LqD0GFXYNcNTwB9DzLZRtX6M
lA4u2pvfYtit9KlFddk3noMwXyvpu26Za8kciTK1Tta8NnJ/32nWawlnlfLkNp5EJ7IyTsRdjFMn
H8XsmwJYiBFc3ohTlLFvpyI1g9BrZgCqjKafceIs6pLvnM4Bs6iCIHRCLWOyuwnPCK0DcbYC0KR/
s6JYTSAZ0SLCvkQO4pjXYwzkZFXaoVF6fpETDTi2ROIcx8uT99cQ/fuTrKqIdb+f4gY9E/kvVZvv
DTCNmR5kArvpW/F5InnLG+KvNeY4roewiYDaxYZQFBQBiGg1KwEiFCAiuD5/S8EFpNH/nT/2FC4g
wqNB0q2xw+i9wQNEKjpZm9mt9lqFjmEm25FHgnPBhob8EFkGUkQTF2YVMkDnM5n4AIEe+yjmbFyP
1UgkIEPyqCSpWtwmymgLeumZ2i+o5Wj5bxmdyLh8ETG3HL3LVteHv+Sjp9/CrOqsyRVIKnF0N0MM
1hVAMZyhUkJHjcJkfd3U0pKemmKWtNSK1IxVmEqGYJP2EgmibhPPmT2Psn3dFGdUbHPw1JWjPKIb
wdYkYV9UeDxR5LVuHK5bWcwNTkZ0rMGfbAl4TVoYPsz4QrrqIvVVKACe11pXCBSSgvkrkQAKHPTV
aOB5u49dAwT3jaqSaODxbS7tTgRbGcxfmo6qM3NGmuLQCZUGN26CwU5Bma23ht1Y2m5ovyIJDL75
zDuzlrIw0L8ApGKiKKmwr80DEr46NBFNlUl5tuouIk0RpzCaV06lyNCmCSTOZr0YpQRsoAztLNAH
AX7B3qx6cYC0sWBC20LcaPFkD9Ap0HaK9FL3D9ye3svlxQsC1bEELFhEHYbtoqEKXv0sFKH95n15
m9/33+7tY+DwqLEvqCboQwU6t0D2TiVqoMV6Hg4CoVS6cM4i+0UjENImZAfpamK7a87riHWxAemL
CJ1BFD9R+LSYM1n25bSQgzKynT0Uu9/2//nxvL23JzCLX/hx//d/+MOKbAh+QU77f/+OuC5xc7Lb
2c76cFj/HNbO9vByePn1wgkVRxLEs/QBj7NU/B3PhCBBQZ5/PicADWmqX3TQprUb2/O8yD7+rEPO
6XkJsqGGAJkHqA21Z/jVuSFxKLIkmzD5ztZxPMfDoF3CiUZLKwyOe0g/QIdZx9WSCfi1YmVZFVUR
3hu325ets//wVq/fKnl1OUt82fhFh3NiiW6gk4gk5oHkWyEsbfd7LBuE3zkh7+K4hAH6BiGjFKgg
1jBDiQoLHXIRiK62e8d523u/yQruYK85G/1YhGcd4NQOMxCpz4owKWBn//Hx9fT0FJCZPEHVHUkk
YAr0nyeYdneuvX78Ke3Hn8eB0H9+Jjxah/RfnGB/fDu8/CKg8SwT3RygPDmfWoBbtDykcsIO3S6b
uw2ml8rd2+u1bXOGf/yPXTPGpI6DkQM6X1FjDryfeA8r7ExYctYOx5ROw8uFKTztoLKKGIcq8/m4
xLEJptZqqKk93QHehm57GggwPIzPob+ue9HyXJ7YlM9tBlYydk3VwmYGjAN+w0M8fn/BaBM7sn+v
Xlf3u/vdzuUs4mXqRd33xDC9WZ/sj67q5VBMYBgRsCCe97R6t295QWVxv59aUc+tGIEkQ0yDDs/Z
g/ET0fN+BU995rnJZZmZGQ7jk3qU1hQsD0NvjrdZkVuehUvsCrWgqypIoaAMAu3V86EocZELCaQy
6EptDfLWe53reKv779L9PoZKe033AOeusbz9T8wy2z9R/AzlMZil/pGQt85+e2ncAcfBhCpA4/aO
Y2BXEJyUKmnxT4o/vgJEA2QBmESITtALh93pcA4m66K2y8wHc16YeQgJG/U/S0uPUWd//A0bh24e
eqLiGKWblf6G3/Gzw7+PmwnbCT8O3cbX95NO98vFHv47XewlRqj8qhPPvur4bZ7zn9ObfgX9FvzC
iUB/eF9widfGvACCC+Q9RDiRxzDzUhQgvFVrqExQw8gojj8IkQ/kFaO/tW9omHQOHi+puchpwM8K
jgm089GHuAuBW6VuQqU3Ybfvppp0OnqMLPSIJJqrpDwBuaOa6Nk0M8aYqNzGuRCHpoLDryB3AQkI
OOrsnvzGn2bgt+j/g8zNxXgJhr3a3dsPm4fVxnUx/J+fwy9My8ajG+nlsF0fnMPLy/aw7shP4Azk
F69sdpGeIz+mk4KEAH1JUOc937laMmQ5KDJwIUFPG0DEEyqm7iwpKKhXo98ZK7QuRZugzlNOkF1Y
EtBGaLjlAmSH90ImKKG3rZpmdUjsUQI3OdCiYLcq5jdt0uKbJAdpBcf5Wd8Hzga5M7wf+l6Syl7C
6q4w6n4ewRMIPFMFRXbLlS0qlupet3OJ/aCG8PIJWnDNQCsUM65giEQ0ecGQhHZEScfrzghinJDM
UPpQvFB4C/znJvfG/FU2VtDKmOTHVHBNfcX5Dnp6MF549h2sFyajJXY+vkOPfWLKvpdanpHdA++r
lmjOArJrZyBwSm6VA1oHZLrAYbemwffaBzCe1czoP5tkfIAqhcCfmAHRRKg7aJCEz8XEzQLfrcGb
c33YC+58NmrmRPCVstPiAUbbMXTj8qYGqUwaekK/Fsb3f2EKaCOIBKH/RGbbLxrf6mTI3Sdggi9A
nL4qZTet0RTVOz4P20R95mIqUULQoQRuSLi+4+9P8hEzKQw1qKH3Nlp3cws94deZx9i9bAICybjF
AmDDoqdiUe3zSgaPZjhVwNg7k/STBm/XZ+wyEaF7A9rP/zXCJHRhHfoztEcTW2ygEA7BD7FxBSXo
3rIeSHcddZ91kMziYz6ihJ6W5bBrSzC5umMnRJskjTTeRWhxk5x8EJPo4f11LiNQ+9khmF1Euw5R
Tzcdzd8aIB0ID1a0qSwv6lBSM/aRZtcS7wOogcuVNfCWCDSgiQvm+crKbaLOBh5D6CO03Up2JriK
utHFvYb3Ei0iheBY6N8cIMT0rWobznpcpCnH9fhrnVkPYVInbargwoW4Ctvb2fCJHH2ZkzMMryI6
VGuvqTkjXvazvyaZGbeGpOrzGgNW/I80eZjKfab+XB/WYgwAV9Z/55TJq4tKnKWSmoC6jlh/45E7
M+/6GSJVPKVv3mDo35/sSzUr8MpcYP6UeLotug/BEj05/Mfkk8wqMZHcSsBfUvfUCmB9IVCx6mow
bQPUt0btGhYnbNMU7JpHMmG7sPJEAywFsWa+HwaiWre6vhvzVQShsPYGaiHXF+vyCYgZHROxK+iV
xp0AezmYWd78n4Yo6/kr/Qo2xSZ+ACpolTzBIb80Tja8tHYK2l8gA4fCPtg/ztdOV6q09gsrsUt0
uw6fQQyVDR4vOMfGEXN04h+dnEgZ3mBBBp74kDhKiIzuWchaXJ/CpUzqZCTHas+JFRk6NYNewUqW
Kk/yoLh4YhX7IQFonrN5l4505O+QjAO6C8r2zOaFopZaWyE0ayBaFdReBmGM6a2LOtJp28FfXR/W
4uSdGGO2sZRq+thLMDb4g6sHh1iFcHX/dd3I4tydGKEfcTJ3PiIgskIYMXDsyf0+070UlXfR54Xa
xdFAPIl2HKNpnb35mG0ezFODI7wEvKf4HvuBTFrmaJJbV7Jrho8p5ICkAleE3O5qZ1LuwvGz7jif
sTjcv19xrHOeDBdwgz4SSnxFHu+y4XPUbpT00Rc4W2vJCm3PhxylDm7eY7XgxIpl4QzXE0hNt/Ot
mjiWeSuMjslTCViaUaTXlOYZulRA5JwvnV72YTMAnIu3jBHi2e8N9EeHmMMLdFliQ3gy8ZYAlRuQ
3F3cHKdBgoQ6tSKJ0Mfp0ipVodZUgKFCrqBJhfgPHh/o8dZukJjd3jTnEp0Dw1TsR91o0HNtpmb1
exBQK4WmYhFYsj3HYeeYQSr/FptUi6FgF0BfsdBysfKaCQJermpmbbvre2UUV2mmjchMarVUHVXJ
A97L5tJioYEaUFwFpb0LnHMK9KXQRRD4rSTZyX03kyAnZpJu+qdgMDqRGnCqgLpJyPSZc6UsJaUS
DExkVQdoTI2Nn7TUeEQbNCawh5cJkgAIDVAJIRby43dqKEAoF5eeotlGUBAN8pATAxfny4KqFpWD
pXpojNv1YVfNcwQtWmA9nHH8qNEDpY8amAoqHqxoaTh4r0evJoUjoFHj3JaPd4dqAtUE+ggyYhaH
Pr2/Hv4WDaBiJwEdJQP9xQwGnKqakKYYDJrzcTht4vb73xiA1hDYtRALjrWS01AQxGNgqSEYIwbj
l5WKtgkdG87V/njAsauOrmB0WGPtNcgtn09TUctZVcd4VBwbfyVFriXjRps5gu4o2ksQD04l7HKT
sgJyLC9P31/D9O9PRteXAfg50iS1jSr/BKOorQYyZ9ssudvp2JgDSmpSE0LSGBtYtdCZ7CijK5ia
N2mc05ZGy4s5pCgDVTckXDQZT0AbuWHilT21a0Py7bD6HmnTyPBa9/G9NYIURM3TnZjwsrDF4UHs
DZ2mKnyEfdXM8PzY+j3MTr0eAnqtOElsfKUFuD+EX9ddcdlNcE5Qsni847GPUiKKxblOdev7UrF1
f2cUd5N+G0YbWfldVGtNOwjyk9Gvr5ule/RiYnUcHHiOFlXc3899RI2KCUkBRqjX4b2Mhs78VwXx
UTNZqYN33dTiiQh2myMbgArKoHNTVajKaOtGKBcq63aIZFsalF0bJO51M0trhkL/HzNMxp42ale0
6FSFuK/SE2UA7SA4nyNIlsVdypk9ni3mkFcT8GiDBR9rlr+b6TZP9ml52/FEri/B//RwwqsrEIoQ
Ub8QUQmyaGoUnMY2LiO/uya2K7EjRhqiVKySLKzvkzx1iuorqnmC0IshRD+KF6AqCTW28zUr1D40
KhnuUbW43jVSjYZeLuybZ4S558eikcMzYCQakpfBF58MsNJfd4pFN8dZhZZKml+yTcLCZFjjLOAk
mYTudxVEm3KYgCW21ubwUdU9x9OXLiIAR/2xxgxIEXHJB1w5tTtpRiItdi5KriQYPs1QePV761bS
Xq+P7xLmARdBnz+EfdH3D5lyZnNphiJkkQCTRVgeBuCRpDJ6NkCBD5IiMkCwXMslp83LkvjKm2JN
jtypTmeWrlHzSBSW5/rvpzAb0AfYNE0rHDuWNtiVgK1321ZuB0RRyusTXZhoA6qQKJrjZMBNmXHP
ppbnKjtqP44QfG9WseGEGjBSgNGaHwKvg5BnjVnWqDPbfs5ybEPcl/X5uQrexkDGOw2uTNaNzuOE
WwguoEwB1AIQEuD3dCa4NGWtzfLQ4fjWjBXqfp3wS2sfzLlyrvvOwtlqIIvDBYIiLy+aotQR3PB1
1qd2AlWW+kkf1ppwk6voh2pIDa6yruQ8jC7NI9i8ZLAVYmQ4V8+Dipl1UDz2cdKl8/1Y2WE+bmV3
08Vu3zYctoQFX0S7ACrg6PqyZAzx3JQo6HUgljhzms7cjsgryNhBWl0DFNFPjHtd/ad6iwB0wSCa
3RQFTYQAuJ8bnINi9BMBoToe5FUnmKTFk8aAfXZ9zZZ848TM8YX3JLWrG7nUWmrGx7UobvbA5/ql
7I0yJ5ItZSWg9QeEDKpt6AQ6/v2JocrSuracKadaWUNVFm3DCWlzudpOqXoQxiY6mNGkfPuVDnxi
XiReGOtdiG4hPa/s62NeOgbxLGvhORBrSXFV53MrhKactSa6A+d4V6IBXRvQoO7T3J0oiieICGh4
T7Gqz+t2F931xCw9vk6mADp42diHMvL3UThUBTZiqL8UobkSrPm+MmIoqXGlQulQmLTsbKhMXq35
o680uZLapfx7LN2xX8nqJrB2hrUx1Durfe4yr0K3rxZvBp9zhVyKB6fTzARVNJVJBuggcRyPH5H4
McheOlN95RtNtAOrIRGvyMqbYCauzo1fRYUOg8UkQP7ptZqfM/CGyEVsD9mHFK6vr+diTDB1HYBF
xaI0Q+fr2Q3tXAS0ybQV0XjarFsDDWamLfYBGRpOufqSSYHGA9QU0BCOdm20Up4bS4LR74UIY1P0
UkRtPAIAZJigSJapaGaW/G81iEs3CQf5BkyAjwJ4Ip3BaHUbBWALh3jIax9YGj1ABlDGwaM2rtZM
gLKGsoq1XIVn+aZraOVWjVdx45lCsqogdXR9qmW6dKwfn1hjK3pFrARtibZ0tFHddRLYOqoaxDHt
AcHLDgvVGbLYyWt5X4VeKTmybWz06KmMdwjSQvYggnX0fnQER4o5H7aQchpYGbyDo3xGtWTPl0VQ
GgElNczCiHfRpCrvcDRsro99KUSDFQldV6gvmOikPDcBwukQ5IU0WiWRkTgTGq1qyGWhj7yeq8iL
Rqt9/OcWAb4FqBFkayjJML7WV3gxM3Po181RHd91QYM6mTgn+6qXIscP2oZct0dHwC4ubiOArgAj
AdpmZhJx+dAEIJlxKW8Ex+82Mzw2/H3dxuIBdGqEib4QTmjEIYSRXrAsMpaxPQaCm2qK08YDKfpx
NaOSksfWYTSsCGRXvzgfsPAKCaauv+tI1/kk/Ktdm8jI55HMW7FdVJ9996zP7iABLPE6yvssxEXi
/brNRe9EYIIHYpOqLP1KJgpBEtdwnXQAwVLW7Aaf1wq/6J2AvqKwirIUAL3no5J8KZkBrEGnfbMT
060B9hF5ZQ2H6wNZDDboIAaaXwLjh8HsAbNQ6kovaLAJ8vtEEW6qsHqczMgNuu42DGrnurnFeTOQ
VYK0Dr0wLNZdbIOhzSCabNOmrW2jF9ZOn82X60aWvB7u8McI4w/QdYGYUw8jmjaiV7AiQpw4lfx5
3cpisnNkdgfewZAvyBlTJLN5nOjwezU71INkx1a5iYZwLfglQoq67kprO2i/Detf5VkotxqIkHA+
xWT2NQgwQsuPLFw8Ouyy6F1CE3ZYy14f+uCBzVaZ9jEU4woobU5UvsScgtDsaJP23CHvpHvxZK9J
Ywd2RW2mqYe1LnKQC4yGE0QvyiSvBUG/acqnOgi3eFpxLBXMkbIKLS10GcZIUFrjWY3DtdqpgPR8
X18N5SJFOX4YSt0SreHiheD8w+og7gvAmVOIygmNI3RBchNqhSjbqRXFL7Ivzu+mlVobtAsOYOyc
EqfuWrxPgzc8sYN29kkFAdbXvC7F+9yXY98B6a1Gu6WTTiXFMLYQj0NLMORZdcUx5LD81cV9MDiy
kI2/0jyGzpdfR16jjuCWGSJd/gJDgLbJhynZToHZjbYf1PNDZ9XSU9mKybvfVBQYFzYetJ2bbAfV
G2ufiH3BqdEvzYyE6qGB28ESoAyQzT5r4KcGxL9Wgj7LLl57N2VZ1xtFKTJnMk2fqpf1nFvkxWan
9NaUpEo10HkCQNv5koxmaMTzDLn5tnzyc5QZFB748GKnMxaY83QA7c4UZ2GGgmWJrHendzc+T6/n
IkJSGyreq1FkQxM7y3OTTcCzW0OMUUg7cXS6/r03PCXZTAMnbB1d9Oy0PlrCIxr4ZUQQazERv1Ni
I5h8ZAcdCOVah0LVDQ/hi8iP0Wa2ywO4pjg3icuqFGOTOs/JfjZzue113Bnt0VN/ku3gms68Knbp
bbUBzYanbXhLdnF3YQwy2W2qtbVu9DAoroKH7DnaJZvRLW3x4Xo8WHB6rNqfuWTTWq2MQn2oaVLi
GR7omxtPw3B6ThrAs8L4X5yHqM3T/Gr8np3g4O/Adyo4/5hp6XzKjin86RoFsg9yY1iJdz4YHcPX
xundyDM4L0WXBxpjhzlVOklt8dwGO+pB8vp1u61dxIW3dMVLOha37cni0MBxMqBZNjLkBzCki+vZ
d4J648vP19f/MitFwotXQwlXSEQ9bOFzG3hh6MV2jlBmTd9LsDMjlSl6d9IffMMzLcjm/BiiVxic
atZF0na0Si+TdP9abPeOFna+DlnzzPapvHXUkshfVzgECt6+pZ7FxAoMD/S7lPsPdSzG86S0SxsZ
PWV2o3duoVSAHb4W4htOfQIdItfswRneCN0KCAcnmLn0gwsriKTHBNUHBFTAk8uYL1U/ttQCKRYU
0wa39PJ1sVNiu9z6a1pvXYHxKF9Jj8Hr9VVdmN4zs0wdIo1bSQ1LelltbubeFpRfwElAJppzbbrE
lCGZQIcBGg3o4MBncu48KPr2LV7DUCDvayizh2HY75EeDD9Rh3KEqHYAI+tJOX6Zudrd5uNQQnGv
T1AmgC7ZzWCM9UOKvtUAvG9z9lxHanJfpUL3VVrCzDndL+sX+FbUMSVcKMHEdvFwEmWlRtEnqS0f
uheLZK4ik9ARN/NN4RU9EZ+a9fVFWDjWzwwyiwAFKlo2hkGrOSggJDR4ZBhLq3w6IiYOtWrQmgKS
NVtSXNBYFwKeRCLRjlXn+kCWnBhFYKBKDNSdL5pJhKqvukhCfmLqeP3okttcQS29rzkQoIX5wvUY
aTplAQStInOs51lfxQPaJOzOHJxIQOI52tcHspSioLMXPBsK7f1kL3EDGBuHvsZA5AkQY1fO3b6T
SQNcfi3xpEsWFge1EoqakvCahbr9+dboRbVMezSiozhE+vyjHu/awo0TnlcvDunEDHNE9MNQgVwM
udC0sh5BKSPbxYOxTe/8+8huf/KAJBGRIYYtOBUntF5WxHAMmhCDBzQHd3tQ4p2PUFWS1k8SjFB6
1B7VG9UV3PhLPXxpt6g/guZvY+akg6ossaONYk/rGLqenAC04DJnn8BssUSzItmc6CTn77q5j3mC
SUun45kBZhVjMeq1yIIB7VuJSOuTiPREdSIZwqFu96XziqxLidLpnDLLGUZp2MchPDTcdPsCbXMg
f55Xakfmm5xIB2E1vUKiyn5RnlpOiraY4Z6aplHgJNkQhFRJVRlDrd9AUruJTKd/VUlVEIk6kt0+
JN4/D5Bnk0u30InFEIjQPo1oXBlzIgpuMP7jR3/GRZmQAh1Avc3omHI52eh9vC5KzhiWt/nfTUAX
9GQMFYRnqnnCGKo88CwFdHrjq44OSMm7HroW7YAAn3b0UWUrxhG1HgV00I6gw006zBqe4M3PVrm1
4pATIhdiPUQD/tphHFCHuCY0SHBTDIT7qd83w6vQ8TyNBgYmJzuzwXhaovtyg3coMI0ED7GPV7jM
zfH4FAzrdt7L9SHKN6L1Of2L4/LMLONuKJ9bQmTSYKHaHdo+ukqEFNFW4S0VbwpZpwsLNHB3GJ5v
PmrlXQ3UrJI4192BZ4Nxu6mY/UxuYaMOHmZzXYDEU+X2TS9GVzRzgvABV/eLImSHPs5ABdrXrkBZ
3WmOBaYvUNCnuW2Iz5CPU6OXOn1sQF3uS1BhTZ8EXuaxeNVC1wDwQqCfAH834/ZFU2VNX8Dtu8pT
IB6eebkELuIKVGsWSIgGIo67lCsntTS7eCgG+h47gV4fzjd1q4V6PdGyYe2Mjr8pv2a0xFfEQidz
cKfZ5V58gB4xT8poKUOl79N/zDKLGgtKjFkAb56+MnCvHL2AkHo72t1b9VhtedfYpYhyao25+Bl6
Mk+1ZKBCma1LdY+eVLMB7t+97qj0m9m9fmKFJaWrrcwEXTisaPVbXjrqvDehFQK252b0/OzturHF
lOTUGpOSSEI1zpUMa+B0X41OgCWL74xbpEAxyVa4/8hvAepF4cOjcgPdzNiBvF3P01NYqv2eruOx
PfzkTCjGrmx9SAbb891HRJL9vAad1aPl/pY3jeej0abEy+F2y+uTXPZa4KZ0gKbBC8547VxKSWGK
SAXT2qnrGmVk2xAers/w/+Gjf40wPjrMAH3XE8bWer2jrbtb1BQ/s93g+GBaH9YdL8NbzMAQg/6M
inHTDkQfciPBoLySUs9fjU/BoXgbZ1vSiUh4RczFOQRGX0LqDmIYtlyAdgLVqmi+F+VInndtvB54
15xlE3+qvaz8fDHU8RCNCGlqFhMAtsckIE3POcYXQvdZ2YNJjPskEQUzQtmjiEaSm7cSL/tfiB4o
v9LHdxnQYUgBnIfI1ID2z2CigNMgCCfCz4hnt3Af8g6Ahck6M8OMow2VNqotmFGCXRDv+nCt+d51
l16cqpORMEfMLAtmFSRZZkOqwRkakZTB03ULvEHQLziJB0Id1KhHYBB4dwG+7ifsW6KVH9eNLO1M
nfIcS7ijm1Ty6dzKDKQzOo5gJQ5UAuEN4ocpeK5Jnt+iNAN7o+bMjVsWz2P37PM6NOk2ZOL8mXUm
uUoEpY/RXIj8tI9XjWU8ij2QVZDADhTdBTGbEwPQlJvN6vqoaUy7ZpaJeVEaB7h9Y9Cz8tD4u1Tb
j9K7Un8oM2dDXa4hCgcGiMdAIf0/pF3ZkqS4svwizBAIgV6B3Grfu6tesN4Kse9i+frrlJ17JlOJ
JdZzxrrnsSMlQqFQhIc7epgqhDED5yxrdBtC7IUOiaauusuYBuJssVIYPd9H4DiACaMQ7EDR4CzP
b7uqzUeGGcMcc9vdbQmuuArMauZBbzFY+5D3K82npYVh4n0eCqA4BSrMbygzhgFwO/FSwNnJayKe
tOb98kdaMaFC/KyO5TwoYKK0ul1Nv5sd85u1EZ6F96vDwH8HKigoVALnoPh/QHiLJxJGkiaIuXw6
pZd9cre8hqZRW7v2h3bLnhO/2F9e2nnwODWquP2olXbfDzBa2ZidBL95vxbJF3IamABFJVwCICeU
y0/PddW2oYiqACY2+Yvcpl62jXf5gd+khwZwXQ/8rfmbvSu9x97lN/GO36yNr5/H+tNfoAThjGos
1yP8AluCsPpgGRtpStxZb5f3csEMmGrmAiMEHOZgcrpQHC+wE3QRFti9WvzaHLa2/tKtQfS+YGGn
IQNUafAQDkFazId+ZW9H0VhvDF5laYaM1M2ekjci3XATEw9lHTe6inaBn7pm6MW3chNus2e+mh0u
nIYT+0pCU6WT0UAJCt3Lq2lL/HRL38nduDXc9NW5/W3vfvy+vK0LF8PJgtUWH4BTdRY7MBh8WMTt
dS95k9dQXNtYt92wJZ+AfborJs/DMhoeHIAxQNrn2qdyp8b6qNUW4MN4QGnP8UN1J58BaGc3rET5
bNrxD+IBaRJ40ARea2gueZEzUzyglT9XepUwYGkjIwk0zTCkHaTuVAVPqd7d9ZPWHAhE61fO/9JC
j63Nv+bImRLbiifNxOBgHlWJS8sfQ56+GOG7Mxn7sf28vK0LngNFF8xi4IKwMBGp7mpciqCq8CF5
ARFa/ccwdi4rny8bWYhoznwECQgYoVml1sgHMrSFzTvkpTMaykVz0H5ECuiseOWSGWYiWwEjEfDl
Z58pcrLY1no8sVHohyBM6fx9Ku+gcAEaZpAjYlRRRQlEPNIyIwHQZcob37DfMFzsirWxuqVPAopQ
oFBnWxgFO/3+1E6jsnfQaNOcR9ls084HnO/yB1nICBwKCgCwumJ66axBOwqekUq2gKUE22T6Lure
jTH1gzYt2WJ2DM2FbO34fqkDKTESNw66JBjWwqrUvp6YtIyLEPMhJtDpk6vTYPSyQA8eBtOGn9sC
lTRsZkk925Gdz3vRuxVxgF1B6QviGth5rfFor6HiH01Nf+h7jb5lQYPXSKTLch+XZjL50kRCpUPl
Xey6PgXXsURyddPUfXeDdmN9V5Ex7K5LO6IPbGK4eaZx2hrtKK6ZkekfxlhgFCJymkOHgxh5hGCC
06UTJRUGWxKtdquQs89ML4btRJ3xZ6SN1mPRBNmz0JrkW4lB8msK8sOtBRuPpROy6zLPDeFnA5dX
NGXsuwTOb2cko5jnLfp29Emo5XdF5Eh/0lMoRIy1Ln8g7wby2AgJBHUY/M2te1BA9XndTtfApvXB
A9d08z4eOPSPem7yFkI3ojjYlhjfyq4WWzuSPHQL0mIIok/YTkTmFKFZXZQg7u1GAEQn6Obcp2AP
+55UU/BYtE0E3JhtVaAp0mLfLse+vpIUfGIoR4v8Oi+T4gqf0Qw3Jk/GP0ZlFJk79Un2EnVGifKZ
pevbvGmiz6atoBik2XWOIpBtdwnKbSALMmjfvhdTKIUrhRP/JGFtbjBUTqEcmKfmDRUNquotC9bG
fecigup+ME5QecSgHiZIT09VhFxVaFWBN382eRSKKYbW7qYYKjVt6WGK9U+srdUZjKWAhOEatOqQ
4CNgKDZlVlUibBH3tGcUqPKb7wUkJtzsloLs9E5eQ+7k2bpLNpXfPWQ/xcZBGmbMiqCXD/vir8AQ
OshpQXSMAdrTlVtBaNM8w2E3ky0Da3U3rOYfCxekAyaW/5pQriyzD4bCaWGCB1urc43b0fuJOrLt
Gg88983H6hDd1C4/rF3Ma0tT0rsyT+2i7WE3NAH+STHLlx/+t81TalPtSDqwjMyREuerie4G4/Gy
gaVUCikF8goAgL+A6aefp8X7o8jbEbljYWgftrTt91yEKCJWTo6uD5+adJsFHHwINGNyclsRRIYP
2HX2uw7NGP4bNddl1Mu1ybelzT2+TpXUIA2DoQ8prtO+e9WQ0jKx0pxf8ppjA/MPOEp0nLpNCgNy
bl7VG2+Jke8qDjr3sbzKjX9h6fhKVV4bPMsRUWLAMJvhI7GYH3elX+c9QCxrVIVrl7eyaXrRFWWv
4fJuxj2prxo8tdeY7xfyQwxMUOSjGJuwzsbuIzkaEtEM2WiSbzOr2GY79gx28Q0NyO6yc66ZUvZt
KPQsGTXUvoMy2oPSP08BS2z9Vr8Vfz13RJFaHa1K2biB2KFMAjQqMCLotwyCe9RPizeqV36uMe/y
upYuAwjuQSgasqwMKqqnnleFhewaji3sSy9qIrcUnkn3vDZdazj08ZpTLDn6sTnF0RuS0DGHFLY3
Zuj2S3/UPwPpyvTt8qoWmgSz3AQaW5AHoMxSxxagKlOLvpR4Bm66jb3nz3/QQ/6FK6dGrylyzZ2+
76/5vvzec38NW7rk+EjyUbadlXnPAD2sGzortWBbaK0LbLcDnAiZis3lJa5YUd+dIyh0WDTiRo1F
7joCI6pPrNtetrH0tY5WohZHsgkTSMmIlVilxXY9+NvQICS34FUlaCsH8fP/Zk45Y9FIq7RJYc40
f6X2L2gsYvhscEX87bKdr2KtmgEdr0tx+rjKHKLNr7DoB3/RUWt0pxsUzXB53tgbNLTAu3LnbKOf
K2ZnpPmZWaQdSIOAjgKv6ulZqxFC6qDDLI3EDZpZmHt/6oxnMqKMG/mi2LbjOrJh6XzPAElrrhRg
klpZKhdE9OE8WWMWeemVk3lddN1z15cZRM/vJJrMGl9BTS2FSmgvMCxR5zYgWqfLRCbcm/Y8F6r1
tAMx5oOVdOBujXL9UDrVdyggrPXSFy3O2H600iH8pgo9sa6lTZXgqinG1AYegETTPukj8mEkgSa8
ilZBusswkrLSFVjICzB/gglJsP/iWaGie/GJ84SBNMHLhXUouls7qHaXfWbhlEO5F+BhyBygT6eO
zmkAXDu0A35YT5JsY0268FndDEAi2n8uWzrbQ7AnAUGL+sdMJYA/p18NA3Ij6XmXe7RtXQMqp93v
mj5a0S+2Rm57FlVmS7NiN96/mB5Sv1YXd61NCpl7EhSqsd76ZrRnqJgFK5fAmesrdpQVxQ3vUBHF
ikwbYq1d8svBZC2I0LZJyt+tgF6VyRpgcM3k/DmP8jg771GxmmASjwwQovlCPDUjFIgLcCb8EtC0
vfzNlncSOEEQARnnZB4jJjdTw+5zNKXQLZF3ZR+7Mnq0kr9OtOattOAZc6kHLR+lEDNBDMvQMxhq
0m9Wdqul2xq1hZxvqj5aWdPiFh6ZUi6BvBy4PZgwNWogajJcI+s2aXoVgnMoSW6sv8awKStT4qMZ
mULn9byFoK1LRHAd9v3+8lc6T0YUG4ojZtB2i2g37974kbOnkYB8ZXCd8aqNr+ppm/SgcXLTco9+
uGaNHotee/7E2gc0qoCef1n5NfMGntxCyq9RfDQ2uqLQKX5NLUHReA3xOhcVSVcCJ16yax7UrqFv
MRYp8s2qWO853mA2jpokZh8x5Y5m6ukB0ViVhE4z5kBvGe8J0gjQD95pIIJwSLIbOUSfc6CC6o+c
p8hFg2ztU8z//tniQeiI+q4BlSP1OsRrYewjbSanJAxjZ4Amg24x7151hg5FZu414LxkFvygrP5O
9ZWL8byJhtVDVR6VF1xVBkZdT1dfmJ1kqYPVy/5bnzM/MECR6WSeFVZvATcOdmFvygGiwuOwCa3k
e9/nm4C1N3UGnbvLbrAUOo5/inLMrMAyoR6OjQBfbRmKjc7/mOJWr8J/s+PHhpQDBkVQHU9yGKrs
0kuTN9PZGXoJ9awXhtqmhqeubNy4fDDFqi71Wb71td3z1Qm+bh0lhdPt5qCqlRXHds81EbPcWOy3
qT+CKz4erE0S34vxLjM2/2Zf/7E5h7ejG2CiOFldBZugqpiqjQHSk9Rncdbv6jQa3iUv+6fLFpcu
biz0P6s8o7yTU92lFEkk6M6hiR5UuLnt2zx6znjuoaTrX7Z2Tn7+takYQIQABbIeVUMqBeFK0ek6
/m3huGLydP3Roqlb2i8O+xnPcmxQb6ffi+C++2uio1PT6tRvM2hW4oww3VbDFnQjWdf5mYkaeLIW
Ixc9Z5aXY9C7R5KgeI5dD9pUG7CUFW8i2NajZ4S3qDSDi/gKuDZ78qY1gr3F0IgG1H9tKp5jT1Oa
kwI2GZR2E3ub6tTTghsn3mrWNat2U7Bhmh+RHysfdD6Aakg8tqt0TCPpaF1KYBcjIl7ND3V7ZzEE
Qq/tb7IOyPHWD9ItnicY5gjY2gzAYhzCWww9KhC3ggDl9LyQJh4TntF8lvF77foYJNYQvhFvqbYm
FD//S2frPLI0/5Kjk9kOMtWHHpYKsJyVQvimjLal9tc01nDSOWUHYfAsCnIGQCNyAI8LwYI0lNjt
OA5dJ0TMySn9SEi3MtKwtH2ocZhQhsZfqjqqU9UZ0XQt9zQj98AF5PJWgH2/egzomnTf0v4dm1L8
00QXJjTRnkFZI6v9xATVKiQumV+yNRLP8/f5vIdHq1Jc0gaxgJQZTBX5dWN8GPyBgS6xuhHlL/S1
TIh6kzcS7A35rUieyACg/u7yoViKqUc/QC2u5APgSJj+QppQ/M6yK925ITT2HOMhi9a6+fO2qW55
bErJCWQV0IaHYeE1k/2ZiLckx3A/k36JJoxTiq2k6crilixig/97LSq7K6aozOR8YVj0d6xdJ6Wr
BYUrBs/Ub+N07YAvuc0/1hBPT49dQKoxNkrc/3ZeXEVFsy+bAAnnn8sfbMkKdG1x4jCMagF3cmpF
i5mWNDKAc+bWgTfda1cKv5LB5rKZxeN2ZEbJmkxHpBGhMIMs8rot6HaCiWiw9nVmrEDVFr4Sxu8x
VQnwImMYS1FWFKX/cUGb980mDSj3ez2rMZJgP8StpvtWPQgXQNF6JZ+YXyOKQ1oQUQLHtQH7TCWV
ycuOiSwTBbowkfZkdpkNYlRHrjjh7GSqFag44z2JsO9gXPB0eVNlBkVm4mGcVW/QTNKjm3Fym+DD
4aOLyWWXrAGDz1uQYFlHnRsQf/DmziRbpxarQoLkr9ILL3JK18QQXdpJt5tsb+xQiuutPTemTWRQ
N7G0g9kR17bDjdVGu3YCuXnY30U5cNis30zMftEL4jpOukt5so154pc59xIQaV92twUfYPgGJrwa
SQhyg9OfPCWoJ6QagS6PjTQ5dStnw4JN1b2HZgU9gRVr5+MgMywF0Fb0AlC4Bo/fqbnaQUHBmM3Z
GeZqfvaY50Y7ilmP9rQn/abvdprlXV7hQqBFHLJBAormHuYcldeBVTgOTSdaeGBk8KMQTT57U4R3
tXNT0WhlfQuHFw7AcU2CzWhG35wubxz6tBpKLA9deb8MkK/Gbhr/ztrHy2ta+GoWhuHRdcDYNmae
5zUfJRq2zLUokVjT0O4sA7U6cQj7FyPBC7Pd24j0/5u5+eccmStIPen2vIVD+Fpw4RJ+F8t7Ebzm
vXSzf/OowuowlD63NqCWqOxiVlbR0Ois8EA6kzoQ0W7dOCF+Y7xFjttYh6m4LQL38hKXvpyNz4Yz
gKMA2trTJYZGZw0i7QtP1n4LssM8/ZOPL71er2zlgjeCzOAfO0p4DzMOBRKCoGQ5ewmmVuZaGkXv
xkvLVRTQ7NlqAMQ9BV4tAyAgdN5O1zSGQ13TCLZs8jDQB23wDJQjoO3XtdK1+NYmflFuawC3YnPn
yD+Xd3TprMM5YRpswPijCuZlzI5ZNg5fTtrqv5Lqw7a2htyX3NMtAFm6XTqsnIs5Wp2t+Mik4qii
DYa8YfiKDIIS08SfM3NtgGbxAx6ZUCKYYObYWxImtErcVFa91cJqK+vo1krSb1KMK+jupTfb8S6q
2GuDpU3ptNhFu+p/1+LeTnXotIX3qCheQej6WQudLUfZt6XfG2cts1p6ip9YV44FL3g7lhyrFc0h
qTZVDMan8knrfgfhmyNuivIZuoC1+VLSlVfHOVIDd+mR93DloESaYeSjA8t1Fftajf5ZK24sFt/X
rHhtynQ79k+jKXZaKMGE/zyaAAKnK+F8dfOVuyMx2Vj0JTY/qX6nwWNX9X7LvSy+l5WXykM+4bX+
rVkDPi7GormrjFAEEJWauIxjqA85hVVB/Lx9tpuHoN/G+UoStnSHgIHp/61QJWtO4qArNAtWLIoM
qUOusp3I3rA+jBn99nI5GCzkYigbQTllJnHB+IVyaiJ7zCkB45fHnVctT3asfBu59lzr4OEs2E1s
AT1trQmQrBhVizlgsCFa38KoLECJ8wqxuhglBwH9Dv3GDiOXremPzQFVCT8YcUUjFGx54CFTnwgY
suKhUSP/w4x32RquUR9GYO8ub+WCd5wYUQ6GlbEsaMHr7k3DQ4s6DpguIX2C7Vu5qdYWo/h+pDmk
sMvZjvMTmFV0FtBhXePtXIimSD8xuYIqBgaUVVfPK0wiJmjVeeis0vSNFxtn2kDYFOXatY+zuG9H
ma6yHm5gAKLQYaoM7if5p+qf7fDZalfeVEs+ByIdfHxAbGYE++md6zSiMAIHqVKRCbdIDpy8iuK7
Mwyu1f6agL5EzPh7f0DqDkAPrnhADpWjNVYshXILLAJx62ptAC2B8IaAbcpI/xpag+z9yJRas0DP
IbGqZDYFQnswAO014xs4Et2pcB4uL+pcHPbLFJ5Qs+AceoJKhtuACqwcQqvwxrZOf+dBWPx0SqJ9
742mfG5sI7A2Y5GGoJ0U6U06TfYNG0HJvSOEi0PS2UXhOkNE2wegq0m3iSZRSV83M7mScSxEUTSy
DYjVA9+NdpOy+6U1DE032gVyKohqGVvWPFggI0oxE2oWwu3r98sbs3RggHoAFMBAloqG/al/hawr
ZdnAnmgrNymADH4fkEAy/cGJxMr1t7g2tH3RtEcl/qy5odG66Mx5bVNVExDMinFj2OVtHZaYs5zK
uyQtoj0WvwJ5WHpGQ5MSLbxZ6vP8xSZSs4pQ1Cwxcs6CNweyEU92SMnzFA0G8UyZtu89M5O9QTPr
s7I6/oMPQm4aCWJBd0DP5wAQtfUdD5ZwdMEf4jw5cWIlO62gfe+zSgqxqSVLvlkCcmsZMxs/1mry
GU4m6h2EhGQ1FV+o9oPhGTNt0NuCepQKiA5K8Kj0CcDPZfFu0FuDQwWDPZbGo2EMvhiuGrpBS/Ky
qyx8vhObc0A8erVRe6oldZrS01I0PdPJz8Yfc13VSlO3BXy3RTv/ssWl7uOJSeXUDmMfDjadTdYb
HaxcdAce77kHS+x9SUASVx54eIs6U1tt8/Kx5G+Xf8DykkFmBpUkxAw1zcBlC86mtAPLon5bFn7T
Pjkt+nLgSEbvAc5w2dpSjorl/tecmmAkGBkqA4KvGuvANBr7gt+N8tBVnobptFkAIGBvJZj/0ORh
v4d6TcNt6YV1Yl+5bKCpCnaGEMsNp0MM+ejoGzipQ90bo1dh7gfrexnGK2teyApOTCrxB5rdaErM
O2wYj0L+0aFb2H1e3taFK/TEhHJRl1Km06BjVwVEhgvgM3SytdBe5dk+m/x6/rKbyxYXgirYr0AV
YoIhDXR4yj5qPeH9ZE4gM+ZXowNJUMfl9c8o2Nmr32zJFN7/EDihoFpFD+L0UPI6wyhOCCTsoH0U
uW9BjMdJwGSXucO0BqlZyHgw+YPZJuRVhJ/VNGgLNh0Q9UAHN0MXM79BbrqJ41+y2l/eviU/xFQJ
3hKIbTOyWDn2ROoskCkpPdpZwC/nNu1Sl6ZU+H3TFpM7NrohXMis5zdMc9rez2KMC/lVOGQr2PMl
9yQgr4VAAaQuz0ZQZSgCJx9j+E6FIZ8Q/K4YoA8ceyU3XviK0MQg0G3AuCuBy59+RZ3qTkumpEQj
1U3BqKwbz2ic8uSnucYgunQYQJBh6pgcQ4le5c+ROaaMKKgPPQfMl/lbOcau3lyBWC/Thl1WiAMu
vpWvOXu78oqZKe/A6skh3IjSzeniHK2uy4oUuH71Tz3ZIaV1SRe5mNGXQ7JN+HtRvIXmW5yv0bIu
7uo/hm3lRTqUXaK3JgxTTXpVB7IDzY/5gxX8MFLpVv02Cq54tbOmfcS9hj7U9vcofJ+Ku2aVyWeh
kHS8B2pEGNoxkx3DT9G02rPgvD0BkAgqtPqP2G48s94b2U04+fnohhqwy16QD/8i0uKlTDGugsvs
bPLANgMzpGaFf9rhm9i6FwJ8KcX7ysdeSkyA65tpXG3kICp7gGG3RhYwWJHoRvTb1PgRZDtnduR6
G49XdSw9ZncrSzuvq8yCF+QfuYb5GB+lJgWkk7U0A0tLqGVbmu/s6T0M7ui4a5tw09WPhv7imJ/Q
CL+82rOvqpidA+aR2aZuTSczAaa14mKroebJhr9NmWcLwF1BKgGsqgBDn1qoQxKaTYP5ohleaJIN
ka+xtqPavktiL43Wps3OIjzModWA6V0cVuCPlIvLmkA77wjAvQm5wR3mxS31mvij0KKVoLC0c8eG
lGu/Ka08bGzM4tIyf+6m/MVcfceehe55LSC1t9GLBJPb10jr0ceJaJCajgSmW7TfHQisVqDKWAnb
Z+mhYmJe5ZEJS2/TKvuSE+pfoZphR6BkpJbXhYD7PFRrsJfFj3O0IMXJecL1KgrwccbkigAJqdml
2zt4oaxBCdYMKW49aABcygQ7FwdXxHmV6W3dPNnicPnwLH0f6KZidm6OFFTF3A/x5ExsnhkKUweM
qNp7WVYYU8ofL5tZ8rQZagIOWQN/1RpaIHRrojZCg5PE9FoPSOeGLYlfL1s5f6nAFQBE52h9UxDe
q6AgvY3tHHhZzGd02kdXmTtDM10N5Lujlbj9IG76BjHQ8aux3vIu3IQ4Uk4Zemnn/JtgiAFxEy0S
JC1nFHlmyXpMGeHFUE8tdfNIDm6CqdGaFpBgKLxe4yCBAnldGblNPHnFxFZ+wRyUTi78r7345wco
x4LxKs3seRSGQT4k77aJfZ2DpwTy62Gmb4DlhRjVyklcctnjNStnwwp6vO9DoJd4PWyj9mcT7Yre
9Kf258p3ngPTpbUpZ8PK+RjZBGsbLUha5OApLXsQWdj1VQgOeBdPSN9uf5pTspuRsLGBPMdcA8Iu
XnfHq1XyY5pIw+nnDW4wkpYaO9pnLnX+TNaviv0cxW0LWGVCd0230jxaineoEaEwBZZfoCCUXXbM
USRQQkdIJfE+tLnLCzD3x8+t48dAUkr/8maf5W9ffvSPOWWvqwLqLBrUj71QTN/ysdpIyq7KDu2E
WeSQ8M/L5hZ9yELeMtNNY55XScIxihtzlDcgFtk5/lihl3k36bt4XEsGF5eFcUkQksyobjXZF9FU
dDSCnSp7ng+FrHYDCX2nunXWNNoWTXFQOQGVowM+oNznZZ0JVscVQoFOPD3cm5qfFdsx+BGZKwXW
JdeYx9Mty0CnHTnL6VUYjc7QdpDk9ki7aS2fkUeZ3OusR6/4pmlXTvvS1XFsbP4xR/cuiRLgv20Y
y2WT72RMdBczR+3B6Mx2xQfXTCkJWJJMFc0ITJn9nT3+SrUHyI6t2FhyPBC4IMMDXgaTwcpXIg0A
50UMhyg71GA7dJvB4lEaGpCRK5YWV3NkaY5uRxsXQ3to4gUshZiY0kxgloI7Kd8vn6Ol8H+8HOUc
xZWkOib3kBXTyK1Aw1ZFLrFQSX/Jxspthvuq2ly2uLiBnAIgCAoaPNYV58NlE3b5iDn/QdzRYlvq
hwikO/GK161ZUbwOLzjeDRWsgBKEu6D9+EAR9Coixn0q1uAj541yKIHixOKxhvUgIM1f8uhLCeAG
Sexgfj9DslDnoGTipcuq1O3op51qB5CtG7h+rKuwkxABIcB/1CvX+MKRnsdO9BlegmareqSHEm3A
cv4JNv007A2ALKV1kEXt6vYvENmvuOZCqJrHwQCug2ohWjTKQUNdqQCcVMeCLYmCo7ZFAeqFsmHP
teI6CzFtd9lnKDZQucjnjaW4zyBnfTamOJF66EwTX3PS2aZnzgaynJctLBw2xzAoNE3mOiDIQ08/
ISBb6VijuwD08UcZ3gG64sbpCuf+mg3FJ2ka6XYGnB2UYmuwKX4ktnZDnGF7eSULnn+yEuXb9FFi
mWEJT6hjVL8bLwUliPlMWntlxy7bwbjG6Y6BWAb1MVDAezqVbqHfiwjSyahGr1G+fXG3qB8fNQHA
BvE/bqukigYknCuzxrN6qkH76nb1WCauoIT7ARnQ9+JOIYpN1lV8E4Dq6SD6oT8MDTghwsjM9zTq
gJ0cGWqTaS8Sf3KqfjcJEW9hrfuT64keuTVKhg9Oy4Nsk9QxhAijYQptNxuToN+0OHX2voMMrg7d
tcbcJGlpALo1Dd+CftLf47AJb3hUjh9DmNrBY9IZ5jtFb8wvhAaxzV63w52TEvY7iJLpwU6NzPA1
R+a7sizz3mVD2Mfo6NddsKuD1pY3vE40UGY3CRE7EobiWw3U0TetrkzTy4tCvJejQyJXC4Ms95wW
uCqoLufbPq5jvnLUlwILULQzhQMgDBg9UD5ziWswIxjwDnLQUVi7GulrSfdDdVPSDbprl5136Ygc
WzNOrYVxFwHODWsAPLnAWKOnjdk9FDcum1ny3WMzyq3XJGCZ4iPMEPM3yR6T4El2v6pV9eR5b1TP
RScKjG/IUTnyrdPV1IEluCkYUv/qV2n6RrYz6X0iYhBzXWvxzi7uefXA2OPlxS29OEAh+4/ZefVH
11HfijDFewA8AOZvKS23yJ7SJnGZ3FgYxtTpfaNt2sjTusOK4YWvx+e6OMInqIUBhD417FRTq3Ha
gu/djn7R4mOSIOeyHkP52kEwiIXjxsGDIEysw9DeTQmAvwyATlFcjaa9u/xbFm6ok5+i7EFbOylE
b/FTaE8YuvGWr1kgMDdbcOEDmQEyrZVzspBIYeG4oQgQ4DpGjU7XHrAgj2jWZxg0Ys9FCiyLUyae
lQV3nVZ8Qmd034zNc0nXqPi+mFEVJzs2rOoPWhlJepAGoUBfTIdAT5HsOMDUtxptbzF2OvRIgZL4
Op4AHLhKhBZc6+C9izwgCcRnMJq65rUJIxDZzOSDbozxPgZ9ReFSLUkNd+yC9l0k1vAmQ4hxuzEV
1ZXopXU16nr6oMe4kPNwTcxxyYWRlaLLAkpRsBiq6NU4nJpWyAG6ZpqUKIJ3t7rTWIgK9B1Y/2RT
18kLKjIPVroDhYjpQrHz87IDnU9VY8IKz2aw1uj4nKBhOP2gdmjZzcC7zGPjq1XqW0GyN97nrozT
Z462SOjomMGSHmlql4jhIQLkv7Wi59Z4pl18G5CXAROpmrnG57qwN9DrAuuijXMG1kJ1b6CsbNJa
ryDykYN0rjJbw4vs6R61JTcoxKacdDcefw5QW0ibX0FlPV/emKVDDuYbKG2CHlTHg/90X6iwwZkZ
6RC50bJvJkCYvLHfGEn/Pr0AycdcFUMZBm8F9d7p44FZFdx67CeXQfR11vwQuwyz3JfXs/Ch54oj
iCbBSoEhAbXd0xB0gIkzgsDHeB/w8qbfARmsiZ9NV1J/pd026FyQMJnV4KZQAwETYBodRLjXTQ+c
Wiu/5nx350o+yhoQd8Wly5QcUU/BSIqDhXKcBfp3AYQNJv3WlLQWYga+HIIr2lwOSrpszrePbggt
5UhwBfRt/e3t/cv839POdb0r73l098Ld71cy3/P7FlpqFmYwwAqIc62yO3dC2uZQ4UYKIZALEfAB
QFPjbWhXQC/nz4RTM0rQR/poVs2s1wcuFrendyNf4146v1ZmC3j3zFRWOrrdpxtnpWNEMgsWMGu/
GfXXfPKTHGM60yb4az68r/iDZyU6gEBgqd0kxqYAroD4k/C4fWjzCPLbbfb34CSYOY4myp6B2cOS
rK0h/FrxrazQah21ERQ34m4KPusm2o6AFLoT3hPDWg1vaTPRv8J1iUsTQV65MosiICboNhFh8WSO
5C1arHNyFAzXU/LXQMl5mf/YUtGLUQ+0mYD+sGdOLcgZHJCfXZvRtbP2Wllck2WisgbMHDXUumQi
GGrbgJ2BoaV1iV644Ibpxru0/ci13UrgOk8vsaYjW8opHiRtQJ0KW3i8Iif/oxPk5HsWFB61f04o
cEd0W5hbObxcNrywRjzFODg2oB+BJSppnsGdqLFpkXt99hmCNdbIcTNTV4+vbB5v/oUtlBlmginA
574uw+NI1ddZDg7B3ONAphO6M4ydXlqYSOjc9u8bqgSzHehNI+cANF5NX8t2rIxwrGCr2THQkCUc
BTCCWZWV/VvoP50aUs5caY41SwcY6rLrRNxO5W4wfxvOBgSNOfrtMr9Gz0U33ori4DSbLll5IJyn
qjBP0cvDrYdBNbVWlFs8DZGMgiTF6n0ta7w2Yl4/90Pt5xz4PcP8nazNXC/cACc2lXvNRDQzMgqb
E023PN6SLNjb5pXVrnXU1hanBJWyaq24HGo04IEHBTM+FjW6IGciFsgOqfQifRs575ed9PyNfLKh
6jQF7nKIixtYXG6j5nbVNv5EP6aG4pHvDXF9+HtrSEt1EILhiQWGq9M7aBx0WaOMjod/EW3MsfKS
+kZDpS8Ba0XV9S6gNCtJydKBP7aofDzL6jCbaoPCQSPlrhkAJE283mHbSGTggl3LThatGXjBot1C
QKyiZH4AqsQiqbE+DD75Y267FrQ6orHwjfAt19Ye6WffDvA46F9iUG1OMpF0ne5m0Bu97Dqiod3q
gfWagO1QMAOgzlsnfsSL7fK3O8tQZmuQd4EkBNK7s+tBRFbepAGsafxHk4VeT1dSoK+L7OQ5qFhQ
LoVA0LYqYvQj2G76Fe3Tw3ba/zF32lX5Fnk/pZt4QBL52NztX4ufwDKzEVKAOURy9CWFcRSqZdHY
UZXampvreAmh+tDeNcVbDNBaggmIDJP5/V/r1igmlY+XZqAulwbcIxw/UnQ5MVFUxG6ebkvyQzoY
uw5Wzt5Zeq4YVHbX6KZW5qjbusNw5xhbE0roJNpd9pGzUKnYUK7XYAqnzBawIRCSA+hS9p0LqHpF
V9ay5It4XKFSg0InvFGJI4D9N8KI/o+079qNXAe2/SIByuGVSp27HceeF2HGHivnrK8/S764Z9Rs
oYnZx68GulRksVissBbkVMVzIgFEmkVqtL5YfwVQbkONm3FK81nA8ISMhCA8BAMjPGDpYFyf3kYZ
pShuIEIPgJcLGMhJZtkYQwQ9g5kLAFdK52Wq0YMn+6+8wdiH9WUCYgDwEED8JlPRgDeIaochWugQ
1XMbXlU9iurjfZv6dmO0W1Ax3IzsiA4QSzq26dVA5dQOWqgvovuGqcnXBLD+ruDG28ytN8yu4FUj
XsijlCozpeXFAvI6R3gS3ro30XyMTQ9cDpdDfxAPmsW7msVQUsRu31OSsmi5meIADWZYST+2/FIx
q8qajH3XglVbI6p2DmZWAbSzxrXFs6A0V+0EfdZoxlOQB6QhgQU/VmOtgsaadyzTs17/6xt6dguL
36dOk991XQSwDFwdo2rKUmePOuGnY8IixWDpQR2pUpV8ZZxdXF4lJBU2Hs/qCLid77pWhe71reSW
i3ofIpDn0HzrZ/gwHbrNBwByg69snxDVSZ3ihUV6xxRLBRahZ4TT0EOsIZrj40P6xZshSRER7vv3
H6OVbl8MK1UYsdP3K/bGKLF1AlglEWbQL5iWbzketSSOTAYpd8qH6I6ufiy/Guv5EiVkPAc4C75V
keiF37NYc2+78+elXkifj8ziUgbOO3oiPByJUSFTYOevYDeuyODZnCv+CBg31zcc1K2ugHdBqgcd
LHTPUZ6GQj7NIUB0KL/KV9FEOnyvbgV3eATr464i6KPZxzxh2eyqmnNHMbjU8QcK5Gs19Wgapn6A
mkOcE1WxCpQZolMlmdK4LRQr8k4lq/65qixwZuHkADGCfCwls469ri04KJumAAHn7awlpZvtlUfM
Ah5GB5P5D/1mcCP7n3sbsKdLwZRvVeuyKTsegmPj1PBkFJ5l9C2Wyua+O11zBEsxlDfFXqJOIEIM
L75jfg31oz/3BazGqksJlEvjNM8TPfR7YkDNLIm4Kxz50hDiH2rfUolOXupN5j5IW+XCOhcr15OE
ciYvAxsGiQx6aEUcikCZqpEjZf0ioFZTAgR/O7Am0lZudkjBZTC3SmAmjXI4UpQaSlJN8HOynaF4
ElQxytcs0u+VfULSAmPhPLKS6EKhHDbvVZrUZqA0jowXQ3vgA8Zg3/fY8tWpRgYSGMCY3QdX0sws
dH24OqFUMNmcBuZ+sHTT3xhniehuZHlOSRon3Md2s08fZNO3B7Mxp9dL7yonFS+NjKSX+gxfs/ds
+XSaXCCubUXiWy+Jed+Ublaa+sR5jRZuLtDDhkNDb4DpkVPc72PVlrx/PQ4QgT3EgxtQQhhap5a5
8zFdDCDfwCyiA588yhLj9+fjRK+yipqOisY8VUMbyrUKXMf7YdrngdlIX0L11De7PnAACRWEDEE3
tj8rshBErZVveDgXPogYRExn9d4u1H7Kic0EuxHn00sr9B0LSRKi2pszlkxIS0p5C4Us9XUggJ49
YNjt9LOw0Fhh+m5zCHedmW4DEp2Uh+TR2KYWIgCXe85tVtHs5oygZZ1HBQxZe0znowpxvbhSmgHb
LOsDUxC/mtBqMfBy3wBXFvVKwLwYCwNMm0hQxxACFO08eU6Qbgt0pLL6FlZsBFU32J6CsgAo3Skb
jL1U8JRmllIeE68mmbiZIS70BBUV675CKydqKYqm/hYGI5eEAaKG6SLnblvvOp0R0a5pg2zIN2Mk
Rr3pSzvJA7lvGwmbIn/IBXgs9l4N9jGUVGOGya9t/1ISdWNmojqhvwiScnDiRRmq2Mxx3Ju3Byxs
KYKyMCPTeT4vZKyXo4kkrIloe1Zh1747ApkBfnP6vL9Bt086SiJlcr6BHqdkgMSKc2aaBSKbpZnt
/UOJUEv+UHST1Qx9m7imRFL213ATrggZIttdxh0LlEzNP4Y5mPwbKASUkQipxVmje1/RFUtEphr2
jq5GNJfQxcOm77tYrhXgjiJDF7/Iqh1VjIbo72Ia5asgA5NHwB2QFXit6+MrcerUZYMamJ1Vnnyi
EX2nndNH8N2ZQN/5Ui2wu5kNiQ/Z6Uuye3JC2xtIPFLyqyf+7/v63r4YMEG6/BjKWvUqrRXQOAbm
aEbgOTUCS8bAvjUdZDP43diek5GhNHPLM0Wi5sRj3PcrruxKPGXJmM/y9MbDWiTSH10mfqGQMnrM
gd9+X8/bKjSlJ2XA0cxJVU8QNNoSSUl9qhzRTp6BoPPYbITN5L50puyA0NWWreZkuMau3aA4w5g8
XVVXAi4DXkmI5DXq3tX13gDUjRFg2tOKJFAdWKp+nlhYNyseCNVi9DsDGAioaPQobxtKYqhObWgq
DXpansP05f5i3r5GsJhLAfMHLC6gykc+L2wgoPmo4eQMkmzDvW/r2+D3dOLPiuubaWDbxlbYMiSv
nc+l5JuzE5Zi2UFybecJ6d7kr9adzqDrRJ/zkftZHuoQ9zorgmctKHVIOrHNAoC7hGYRO3V6aYqv
+2rdmsU83I3S9Hcy+ybcCwMQPdaVj67TSGw2htecdHmqt02ORtpyCFjtY7dvIRQE5poAasbwQOg3
ut6/JJmKuO2QEAkks7fR7Y8puMbqf01Et5rUrsjoROQ1fkbKwDc/eVR5GMdx9t3XLhAfgCEe+G/M
sMoytY2yPnDg4cQHdCGczezt5LN/6QkzSXC7c9eCKE1LOUoSMYQg5Sk5oCt3IuiUL/bhNjV/iB+i
oxuEBar23RN1TznKp8VpNim1CploXn3md7wpv7dYzz/6OTTRoEvS3yzij7Xl/KaWBRkTjh4N+tJp
Iihy59kzpVSIHNlZYA3GBS2QfGSBSZF4rEbdVQvCNWkAgAwdazfAuvzYqRE3BZgEPUhWtE3t3jZs
3ByojoCQLPryn7Vjp5sj0azhowVmEcOAVi7RuV3v7wdQGxsaKuarNXxASiSH24ABVTjoX83h7VN3
xt1g+fthj+kEGz3cOcn28bOMfkKT352aySw9gr4MxhetnuHFB1G7jjfQMBlRiOTCaKs1UBQrJ0So
jKH9+75i/h3autCOh1qljihWpCspdTK1XtuCMDsczkJQo93X6YtLK9ZO0f+6L2rNrIAxC2AmPEWB
3EzdVnGpoANThig9b42HOOOHhz6p99MYV5u8q0NTHPvfUj0O+zgcPu7LXj24vGpoQMAGtwk95tL7
0sBVOpZTgW/ytMyuWVPT841PLySgAOfHPEZZ0H557QT9CHhmmRqhvUoBrR6H2EdrACAe/mi00ezQ
uaMBvfw/KLXwu5Tbi6Q2DIoGniEsLxGQm5t/7kRGh90SH4WKcuqkkflO4kF/GAwP9fSRh28N2B3G
GPj2EytCv7H4WZghYZQeY5E8RtSuFxB1Wb+KWoCx4PWNyFDjZEz3ZW+5ob1xCdpR76/dirSZbReo
OXP8hH6Sa2l8qAGnLI9Kc9DTH3rRdBsx1Cs7wFX20Hkjq/HhJtAAhCLwyOZEF5okb45Z4HehXhpx
afIYRydtGYO9RhBjMjR4kfy7ZgAnn2fD58YjGoEuTPzOCPiqxIBA4QZVZmddtx1CbdO0NSP+vDlV
0GoeO8LFC4uH5V8vYtv3AFmvIUqPmk2qDW6g1dZ9bdYWDjNNcBcozc81+msRXsDxKOtkJSAiAAvY
+fWnFnCtJU7an/uCbvPwUAZRNNYMhxgX0ey+FlFoiei3KKq+BH8JmN74dg9SDNvovG3Bay7fVKdY
LHdCXDiCx2qEv/GMmBDDjAWuHxkIBXjDUaINafSnHIBHfCuduES3hfzdGB418VWc2pQoLTCdyn+f
7obCmP6RESbysBf6mgeYcxuhI7o0RW+0G2+y8ybZCmnnqGV1RNUVkGc1STnJSlPFzcYgYmztzdUz
y0f5AS3DaDmU6Kxk1WaNVEp8aRa9iv7kYdQw/NqdgP4c2HLEpZj/awX7/i6vmdNCJo181nIdTgKy
wsDossCB95MHEFKWgE/7vpg176JBoznPhSZDmXKcqdYlqBCIpRmGhsv3w0cpKBtk7TfIKDn3Rd32
1GMZ0VGFwjicJl6CVKQQVkYiT+geNnOQCM8To3InWz4otISwsWLw0uttaaXdawyAta7z3f+jeEpV
fQDNkF9CfN0Omp2mQDiXwx5BhAxSEvDem7hBzohbRrzE/d+aEh08vfrN+IgVNCB0g6OrDGcH5QS6
UBmiUgEuCAU5pCC6qApI63vgMxhe+UsYxV3kSW4Lhrw2wNABfBajb2lts8HWqKBDQQBrPE+d3kyv
Rr0ytNIEJtKxr4fHwp8eOZ9/Kyfj/b6ia+a7EPXtwxY+ap6TBQmKDlFN0Vr5mKXnqEMWQq1kFuXB
mm9HvQCTX8iBK3hcXfskcWx0CSSKuLHAOyCVxXsvKx/3tfnOHFzFTDBdA42A8yw6KjS0c08xc4Lo
TyyArrwtZfQ1IBj8bONNkkgkq9+CRt2r/stYbL3hqRQ+I6Mwy+TIFU46bbTMlUeweNmF7yqF00vb
+x93u6uY2kXDHgZ5EBdjnONa/3pQfDnvwsIUSksUJtKi5W0UPyLj8T/I+a7NAIAQaBfUBTcYndQB
Krww88QjCrCKI/RMJdJOzlh81qsaQaU5CEYLLV30Dbii8vowKcwRkwzN9KjJb6N3HlJGmH9rOKBK
RSoVKK9AekUv+fXCGYMi97oHjLmmT1Sz5BrV9DxE/f++bDgJKGFjwgXY1ZR51i2n1FUAsMWuGJI9
EPq4Y16JqiWCIAvTXjUDHvn24M1QuZhPn6tbgLCldklAJ8kweYAbqzQPQVvrKq1mqjkr4F5bOzQC
IBxF0fW2jRvRvBQncx/zoG1S71NM3u6v2uyMrw8c1ABQFXTBDDxC6uu90eKgG9W0KzD8bkkF8TCT
IQd7QVRQVtjK7Z/70ta1+Stt/v/CWwmCF0pJDGlhr9gT7x/UhNU3NZ/CG4X+N3K6oVCSEr1UUVUq
gDa0qVsnUNyRN7khdUMVdBFol0L7/X2lVixBlJBxnafYBGRHKL+gD0FkdIMERFwUfIzJ4SbeAgbO
fSG3SR8cHAMgUjNCzAyPTdmbN/T5CKwJoPUrqaXmg6npHCaQIryRox9jpD53+SueslbsPQBa4WPk
iz3IMStDskqRNc52ixFBfYx4vY91D3BKb47BDeOBm+BxG9sHLXeM24g0+o+szfcdSBaMibOT/jgM
I8OjrCw5HoRoTsM9BGZkurwsDsgbRDnqBqmvP+Pd5pvADavNuE5YwdTsNShzksHuA0qhubUCIcW1
pnkhhCFmhiqwZcsYM+UaGNDEX0rN/1DU9hyXgJi6v9PfrcW0SMTgClC9MCyIjO21SBTmM73XmsrM
DuLPOWMa2h/vkQXMYTs2A6eyAb9ht5uXnijk4d8HCHVMYgqYGEG7OsIXOniUdS5QxL6tzHokdUX8
U3aZINZSbP/YmdKrlBC86k7p8yYmHCtyne2GUh1oQRjmmyvsyAdRq+0j7OekHIwn4rE4oC9jp29j
80f+lm9jh0VPtmbEgCcCGAPOA554dBVjkDyAITVYZ+6pNqcN2DBcgJFuJxuNHZuIcV0wpVGuL0g0
f1INqFba6s7foSH6nFghqBvO7/I+Y72kVt6uOBgL5Sgj0oykFIQOyo0PQE/BIBxB00JiaW7EzkfP
d8TNri1kzWHGwqurQoSj2kJWv2vt30jWue0bqOsJsJGc4cwKw9Y84ZVq1EUvyC1mQWfVmjeMLf7S
9h3pdhjgkklB/KfGrV4eUtaZvH1OXC8n9abJQDvWCzlk6g/pJrAABGaNZnAwiIPiRmk1tuwM7juY
gZ3Mfb3vD25L4xitQAJiToDhLYOm5+vl7RODq8cKsoUP4zP+5XhHEfWM1kF2YNrlW2Z5YcXlXcmj
LFUJWz4u5u2Uj3hyn8FSi8pt81aiy2XyiXgGc4yZHHUzY1xxKzf3lVzKZJt+NEDGCbmtWThAl/z9
qLg8zzbXdf1AcYD25rmFlbKfRBCLQDA6eLid6LZ/0qNkBRYaH03DrOzuV7j9Feza/cgcTl0JfqDf
X7mUDRkZhrjkqAcr4Vv8C1kGn3iH6ndlC+ZgZwl5eWCRkK4KRF4dRHUGymDfhrU4l0ojKZk4G07P
TQeMi++bjIV/Ja167IUMyli6CQPZWYjrYjRlVLNr+yxsR/P8+Oahow5VEqKdxO0xfPmjkvEd/V/E
d9xgH1ryyXh+0f89ElMwyinrAARB0oxO2PWhEuqRKOKk5M/F+Jhk7sg6HStPJqT9EO0Z6M+dWUqu
D+Ok6HHpxUplJvJgAYNREIHK4R39jnUVrgr6HkjFKxjPDOo0cHkk5HEmVyh0m+Mu3ExEfJeJ8qCC
jKUntVUeeNS+pkvLMxZx9epAiImXrqSjd4KunQZy2Zb1iBa6wen0TXHxEXbY6plzMW1437Wt6riQ
NP9/YaDAXcAA+gBJM8CiidYvAmbI/yACxDzIKeroWqXPQNgmnd8n2K+yewmAJ+JJmzLc6qzIZVWT
GVcD5VEEE3QsUWVIWHcjLM/nDmr2KJYoGJoji9P7tiqKqwAZJZxmAVCvOFrXCxbrmDr1NBVX38dg
AeGQxK5m+0Td6ocgIZPd7AJy6km+8Y7alkWyOlscfc3j3SGimoXsDPAsroUbY1AMpQaL1PT2Mqr6
pm0MJ+xlxo6tK/lXjkRhcaWTABKvAXLGHYboO8kEPhVnCi585GPvGvakkIBD21JuB3PJ1QCXi9Wx
2CG+i0u32gKQGrkEETGpdK1tm4WBEOcwHPVY/9IffTy6DgDOtcYPzak2wS9pItLPyvaf+Q1w+T5C
UNcxFmLVpvDimFkH0bFM9/LEvpyCqAZfkE7bfnjQvBLDALYOgoX/cEQWcigXPqalPuYB5Hip5ATA
NIKFvbRRivHDkVEeWrviZ5SO/68S5dRmNLdIbyFq5KqjKnhOrxhWXuamKHSvlfqRVAWmHRnB22oA
tZRKnRquyaSpqyB1mrFQYkzM/BkFUmLWGGVFTd4CZwZlhQbQM7q4FWv7/vKu3MIYgzOAtDG3oGLs
/9qQKsT8WZR5MCQtMkF4BuLef99ADRVmdAIjNYCSFWWqaKMF/PsM758JARnBL6i9A9YnnKz7iqyt
IzJRwB2ZL4YZ2PVak0L00TLRhrWZApfJKc7y1nOUI//Z2J0NngpwAbEkroTdVxKpndPEsTVqgIWg
GytBF4946S9GTdDsUW8qFmDC2j4ttaPCwk6M2yKfZYUleiM1s0de7/4CrjjQK22oAFDs6qlJfUgo
jK0ClAuuBikia8lmc6L81pUQykunxaC2lYG+Dd5VHwKrtcE5mdi99TS62ud9fdYiBcyCAGAC/Faz
XVCGN6V1wld5hEHzD+wKJl9SgotoIJWrHqd3hrCVSBNRnY4+CkxlizJdnBxCcDv4SlKbomuceXva
e45hFpg0+wWOPZfZ8b9qDgtxlOmVUiH1SpoBcrKTrBrkEYLO2qqV3OuVRpTFxZ6cTeDLqYEEZvUP
shvkJHIqjQiubrUGaWzpYX6SFCQ/hF/KM2M9WQpS1giYxlKdMkhvzXxOLZ1+dw5vehewBj3ln5UZ
/LkvcOXZdaUtZZjc0PJDWWBBe+MSJjaXEVECG7JHMonR87smCUggaK9A9yEYOmfNF2GlNAzw9nxe
m2O6rwAK7SEF+pmHVsOaorltbsa01VIS5RFFTiwnToQk9RhxpN+prmKfL2e+IMVmIL6bkB1In1ri
2S2roLxS5b2WTRnoVFWa2BiQnT90RCCG6Z1jt7O/WrR0bu5v3ZqhLtWkDLWMfRFoo0Vtyj+zQ3Bu
NtyRe6gZQli7Rtlj06ZBWOXQx8At1gvzIKJUgvgMBH0sXLK14A77Ns+ZAVMebcyUQg24YkIhLmeF
JgeQMT5yVeCyt4dttXkPnPzNOIrPweO4j5AkiH/HIyO0W8thXX0ApSwAWuvK6PEBuoee++qtzE/z
WGv+oYxWBviq/kOWP6b6hCKupFQEhOFMtobbkaZv4/27CNSBrNKpBZHVvAjHaDs+qK6w190BE678
Z7rtCFqfnI4M6NAXMOsaOhoG3gJ3OBvkVdv+cwP09bfQAzplWrX8OOJbJlCkd+qDnDPotL6zOvS9
qM7kUypSIQBIobY8rsJyCvmqNjukJRDCuClpTwFiGD9AVlTeYI5qM114l3V21hK/QNz/K5ja6ozD
aHE9QDDmQqctj7cujy5hUN3OPj4smC3J87m/pyi1rRwQ0OMqhbxGEEmPykXlEVEARrNh3/cK8w/d
EUQPvuvcCMQuHXvGj6YmmLW3l8PdXKtGnVqRHSn4uC/vdmBnNpK/K0mXXNHqFUVAAa/Nn/6uLskf
3CA4tZOJoNfiSQuaVEbAxtJwDkkWF0meA4rUV6FhG22ywqpk1H2cVMHMAynSL40lbi0+XOpHhVO6
AlJapZktBXhgvDVUv/3mwljDtYh6KYO6G5WhTFtFgAzMfZrtH+852XM/I6KepP9QFr3aLepurBup
lhsBi9e0JhBXU+GUdAwLvAVBoCyCugMTVW78/7diDvjjTHGXWamLlp4GFhFvawfd8Bvxh/x4fxG/
szm3lg94NUwWAAqBbhVVyiRuVA2qGU/qTttLPwxkj2ty6ZCLAXScU5g/4DnNBKldfsNbwvt/SDdh
bf9+ALWLfRnFYRZiFwVwuZUHAPUHkjuw4OrWIkRUm9HCLKHdUvpe/YX5g/BQ4ybkAgH7xYO0PiUG
c9BwNumblZQ1pFIxLwKoBcrkA2NI+FaHIqqLupgZfQag6DuFF85K7MTtt751f+vWo6aFQGrl2kiP
vMCAQAUBBhl78uNdJPXTuMk3PcN7rJvJQhZ9Akqk8ioPsnKb92wVuAox4c2ByNsGFXuiEhBrX7zL
R/Ho2w2KV/FBAlUK4ytWNhGML0AHQB0A5Ivf2bbFJsZx5SWlCGA1FcVrgrKr1SkDiwRpvsOobcS8
lo4uIvSq4KqjtlHW4qmJDBklorKyONWt4je05E4dBlTac8DiP19TSZ9ZHSGTnyvF1265TGR1qgI0
oqkJPz2pTfkyYktZBduVhzS6B1FKQPESqBg0EgGAx8sJDxrcn77lDVZSp5avkpp/FZu3JrH14QDe
34kFI7pyByyl0pdqOoFhqW4lFBrzzyJRfoiVaOt19nb/GKxIQavU3xWkYpIWuF95nqBBsQ+B9yyL
u0aV8RZTN/fFrJgFUHKRsZ5Rp1HCpEKRMvKEKOsCLCEymU7ZaSDDjMEmkmX5uawM/dGTy/I5TJho
HysXNxrnEOShawOtGzRWfdMFXquDIRpwOFtft1vjUiG8jY5l/BOUQHH8cF/PlafLlTjqGpJ9qK/J
EFeNOOW8HXOFHZUV8ouWADO9L2zF+jHcCdADFZaJjiPKq/iyUbTpXL6cym0H7MIEJNj3JaxEkFcS
KHW0JFGKoBmgTgG+6ywGEeOjnB7zerDuC1pbt6Uq1EEOetwJcQRBKv9Q9xij8gt7KvdCngJy7z+k
ua+0omy+UKtxyHmUX9uJK89pEA92y5X+QzEZD3zWiAzdVo4YDtjc6Q0on/kGvXZSY9rKxahAXGc8
ZOm2Cj+ZBYK15UNmGS5QhtdF1+21iK6Mh3QUJxSy80uokL7d9DGo0Z+6jBHwrMVZgC3/K4lau8ED
M+dUQNLoem76NTnN/veEooxmK4/yk38pXNlH1u++dax5j6VQagWBpgOWzRhC9WiTwj3xF62z5NYa
g8egYzwP1w7VX1lIMF4vpd4CSCHIIasZnsJ+p7Pq5GsPfvj1OcRBEywPtuVrAX6mTZ4Qw69P51w3
eTs99u4wY+zjtYSLv8cDxrDwgGHhhK2Z4VKueC139IMBCWHIDf2ZPulH5CUWzzEqLOtC/veqpB9m
fZ4YRdrjqsRz040LBOFJvpN0FlHTmkEAJXZuD0dz+A0zlWeAdM2XoYvGf+XJpk8fpzwmXQVAb9zL
v+9b36rNL6VRXlAEKU8Th5CGoQ71px4N8VY1QLWCTllvAjKKJNkDrPPSCL5iAgk1P2ggW95iVqi2
wQkcmkPS1dsgSlWrrxrdbuLi8/4nrlVK0SwPpnJMegDyg6YVCHMpG1N1hFHFot01P1o8vttAtKLI
cPryQ9QA0ga8QPBpmQLfHRtplElfIuPVvk/6JQmqLSfIO1SNzgoPfA+DxeO1uobLD6Ssb6hygPYb
+ED1ODgRoJT8TYIXmtyY3kZ+SrfZLsDBdjHRdH9l1o7zUi4Vj/aBJpZehJpAHv9o5GPKSuqsWeLy
92f5i6A6lyM5lmW4CxGnSkLPYNNZWrCLoovXESNlVE3XjtdS2vz/hbSs6MCLi1khTP7+HKs5b/6q
sNC91u78pQzK2tVWn/qywIpxiRPFzxLyN7Eljo/392WtYoRhAyB7YbwMOEr0yxlUXumQJlBlEl8B
mmhW5bYSGpIjo6i4ar2T0U5QspIea7othVK7VRtSqXsKrLDvXpL4WUnwWj6qrFfJqouHawdjHTjI
56m9622S0csSjmB3MysLB2+yzrUbajZ2yy6Onq0j59cT+ZFVtlwzDkxrayiIYWzuZkg21NouFXWs
aF/EdliiAld3r1OmMmoqaxa/FEOdZD3VPT4uYR9B4065hTNNugmT7sAj5/mYyBLjQl63lIVe1BHm
KrXu+W+DHBtzAHq9jEExPCYOqRRZfc5rQHQJzuAmIkbZMSIP1ppSBiMGIKyXeKypxz+E7XvcutXA
ILRdi92W60kZCydq+cTHMJZwSB47HdxEOqBrteq5CjobnUSM7VvLnRpLedT5RoNAo3sJ5ElPlrxL
HO1NAuXcU+1M5rhFfdGpR+v+WZ8XicoJGJoEdDLMIWKWlG5gQ2FMCWsPEtWE+zNG/e8skRki1vYJ
bfLzhB+e6TcotVKYyE1voB1KTi99fEq0Z55neay1jVrKmA/GwvlKCLLrLoMMTTSHPeZ9HzkztNVt
H5Hpod12OzATucO78MlCLlpVTkffCBD30WxFFyw6PfH1OEX8oUy143VxSPK6IKnnMRIdt8hFSCxj
JAdvLQUTDhhQvdZwVLRmVIceeARPqpvbwgd39nCiTf8UhMiQWYKFRnWX3+otmUYiv6ENeKd/8B/B
q+6EjB1dGX6YPwZEnGgsAJI3nUlqQs1XQaLWoH1BcXK8NgCkAgZOzRFOGCiNiA/4pPog/RG2fkIy
N3LVF5aru13460+YDXux45jqGitA2wPBI9oZoi2iu471tLm9kSACg4SYhQNqJ0AHrkWktSyUfD5r
WXy21ZchdyREJqv7un8Eb233WgxluzHq7QFfQkwC8o/uN99vvfyYiwMZeRZeykp9bZaFFw6SZcjK
00N+8RQPU+BBlj9EbtJ+TrK6b8RfyM+bal8QAYTMaG4Hwnz8p1FDSxu7o6GAW6JCl3mkO1xyGfz4
+b7+K5fI9UdRXk8GS7nX8WVj4u0C6pHa5tDlPW7H0JLUt6nc6PxJYhGizOZx7fcgU59hHYB+dDux
x1fGmEsi0kypzj/EqfqURBojvL29jK9FUGpJQcwNY1k1pphJdhWZveDyscUV/nbkdgGge+8v4+qB
WGhEWWvdGg0X1BAHpjTSY3ovSGpg05cMMavWuhBDWWuvFiC+87Bwaixs/NrJI5ROpHl4DwMs2/+g
EpAw4GVEDDvRnUt+3wVRB3oVU0AhUSmBhd/YGFa/L2TV/AwQXgEpGwCXPM1No2ZV0gwpNKqErwBd
RMjUIbAOPRM0VSSNzEAlori5L3TN/Ax0O2IiFRl/sI5cuxZtGtRSV7BZRYqB20o6JX3FCCbWvNdS
hHgtgisBlFKGUIsLI5PDHBNYKpAal4qX+6qsGcRSDhUChmWMVS0gJ9NihLVnPKwntNyDH7fhGPbA
EkX5/FLMhbiWISoWMyvQSVGJaOU2q+aQhB/3tRJZOzQft8X9UmWxOqZ8g+XbtIBCFIl+bLaybZji
GTObJnBjgTYs2JO708/B40tkvviWYt3/iDUPslxayoOg3aJv+Wa2zDaz08zup9zp0Y+gCHvOtzju
8764NQ+yFEd5kBIYG2OuQxyGnJ45cUJKD9OUZYF8xX1Bq6Y5t3egKxGHgAavEpDdkLi2bUy5dCYJ
DGJH3f81saxldfUWUihPZRhhkmLgtDHD1O31bsMB3Cn09kOd2oV+8VvnvlIrbWYYa1nIozKhWVkW
GvDZGwyhEv1L80n6Jln8g/RDSYnfkcI3uVe0QGzEU+k0mA/zn+5/wOr2SRLSbhikQMcUZbGdpHBD
MEJfLgLnjh+aoWyqLEqI1WOxEEKZpD+qAfe9qB5a9XjxR9iyLpiVVpx5PGiea50xowW6UXqKgQoy
eFjHjDuX+SXz3yvf1YaPUP6surMa7dTi6HNuzD//h/VbyJ1VX5x4D2gRcTCf+HryLQF0q4qGiCh9
vC9ltgI68FhqR+0SV3VpN3mQUmYnOf8jjwcRiTUU9vwiA0lIYufqP+OcXK8ntWVDXpQGslOwi3pn
RO9gPfTrd4V1V6+c6bnjF1AYaM9GxExdAx2yAFMjQkrhcWakSU6CUlGsnzshZNwCKykciFiIojbK
B0lwr2V4CoEpz3gSOjJtwuPkckf5UlUk3QLwY2+8C4ymnBV3gioYEqFIiKHIQs8oFTXXSiBNb8ym
OOreQFQQvYAZVhZyJNTtNmekHlZO85U4SslG6hMwIEBcIR5S7lGINgLHMMVbGlrgfSxVomxxUIte
L3nIqJRH0P9xFfCGjm1idRmI+kJb6L4a2an0Pa8/VN1eyS51eAZPQgvHFjBWd+1JiW/RsbQyZhY0
uhgs1DzY7fsY+lr+STq32Nn8l2w+hofu0GyCx9ZJOeJtZjhkleyCl5pFcbESXFx9AHVMMo9DJT/G
Bwye4w1OEViB8d4ZpyLQzPsugKkrddFWJR8moQJRkm+V0YZXMGUqfwbOn/jwETnRj1ywwq0PINTs
0JLwuXAB+Xz/E1jKUnejrueDVoLkFXSQVi9bMhDDqtQO/Z9S9Pp/k0TdiomWj00GXi4TqD+dty+T
3Zg81uOTF7IujvlEUJ51uYF0d6oMRCQ5qiCpEg+V/LOJGQH1SlcShgZlNJMB7UGfcSauL4haLkAd
IieNOQ5nxTtjxmVInFJypmw/DhaUk/wAZJMsOp9v1DFKMQyV41BIAF1DMzT1WAj8ui6Aut6YRiNZ
FfzbAPjzyI0ag4i9nejAHopN31A3abH3uyMX7MERPSp7VTr1ypvaP6ALjYgjqP98N/asKO9sgE33
/D6enD63tAkvH4mAjSTSvX3rjSTUB7sD93mTcWYNGvagwNzVL7F1k1Q1tXQkRbwfq7PW8M4QmAYe
TD7w51kecMVGRTD6CEALQihwQ1yIhAxaOycFcQA8IDpkc+MYx6bB26VSWfeNdMW3X4minG3ey1OT
iLOo8BCqVh0A0Q5ctsDQBzR3wfDsq8IwrYj6Cv5ugN/9qW+T/yHtu3qkRZKufxESkJDALa5Ml2nv
blA/Lkm8d7/+Ozza3anK5iu0+16MNJrWVJAuMjLixDkpgbEElNlDOvmyRO1GeZf6Q96eoqLxbw9u
4WaeDf3HnuDY2noE9ZgCe7H0KqOJhajPrKb+1Hq37ayNS/BqCrhmiprO49IDaC+mvqn+zPUNmcJN
YZg7c1pDwCwYJDMt0oz9mhUqhJBDUkMzUKnZOkrlyazY8elzbI5SVp654v33LeVIQqjoqEMCFrly
8fpPMwO0cMxqHVUPnLF4GVFeDqnfZyu7Y+Hev7IjbMVCIaFWg0HRyazzEB8T5Zl3Ky55wVFemRCu
fTIRi6PY1jpNoEF5t3foms7j4iDAMIoEI9wVUADXnlKdCGVZiMnSwvatgWJ5V4SPWbQSMyyO48LK
vD8uAvZOMSXKZVgBt55NgHzN8+3tLb02DsHjR1JoqUAetU6Z/i5KKN8i14U06f/JiNhJrek5YTgg
QABAUqvRd72pwfOuVKdX5krk7DFT4Pq0HCORW/0cdqqL/j339jiWkstoMfzPqv9lobhYj6qKy0YH
xwxa6qcjpwdo+jl9Ds66kbgFzw5pg2JA2OMxLoPHzvBKCO4OoeKGXWbrvbwJ+qcmXqsTzEskXJ5X
HyU4iQyQocaSMLtp+2LmT+V4YuwO9NUdOyqx17UrIMMFZ3tlbl6HizmIArnLInXek7zfdNyyJf6W
qJsgXqm8rq2ncIbbzjLrwprPcBzdt1V5l2bPt5dzzYJwbeQls8xBhoVeew+yjdooK/t+KfF6NVeC
l6A8mdAEg7lKdPnZjCKIZ089WJat8X7oJM+KTX/gud3UjxaL/6/GBecRsgktA32AAyE/p0Flhzjk
7Tmd7mu6HyILbCx3maSuWF3cjMh64epHzQEtbde7o65MyjQphAQVPFaQeVyLAPVxjAHUkV/0UW5+
317Dpd34V8keeWbgnzRhhs1Bq4vBgr3W6v6kVf48IBfWKpkrk9UJVRcO2qUtYUL7BpwHZczRgnsA
CLtiwMsVX8YxeHpRH6uf+QqYbQG0hE5mKAjr/xqa4JrNQEsgSA5z3U/5xF+Np/g0/i4tqDqAt514
rr571R9WGxNmhKHoTS6sijzEhaFCxz6BVbxOvf4PoPP6UduB1SO0izV2sJXFE6X8TKXI5WyALRQ6
3QyU51PmxNGjuUZauHTJXY5pXtgLlxXqERplIthJibWjiXYX9pAgGtcSRGtmBEfcKmFF0mY2o8uO
2e8jZNfWsvYL5AdXu0IX3O9ojsbYzkYkEN+Zm+o9es4Oipvd5e/aU0RtvuKGF++8y8kTTjTYbOQu
nhepzl7ZFxR/Pxvwjkke33QOYKPS7+JOfQb40XpIXm+f7bX5FPwz/GZS8QqWCfnZm68qqe1Sfrlt
Y3V4ggPpxliR5Hlv0CMBHPBTsZs7vtczt+0xpPx92g/3sasXtrox157bKw5FFxwKbm0aDiVsoy4O
xJRy1lCItyka7Zn3IQNWYKzESAvwGwpWdVWfKXD/klNdn4RgTLlVNAp6bQuOt/05TfZx5CXERfu/
y6OnsTxmwbZtN+XoSuUpijcr0z2/5K/dy/wBAHEDLY7CtPiigaIss5JMQ8taX9lxBxRmoTujbGNt
wZEVoQE4pN4UeGnhrVg25tm8ZVo4ObnJTA7AAOg56R0gf02VgkFoG/c7Hh8l65zmh6p8z8mmMl4t
iD2p3JZyj8i/FeWL4o2i2/IQP1gzbwuTPdJ4vD+aZbCdutgximdkSVTpPc0r1yoiuwbVYVN9DqHs
NM2ZgdZYK7ZEDVGg3HUaGgKRvqgP9RSjUPNpgp5UajRnGH1F3UagMU13ernPpcwr+10mbYJoR7PJ
bgDwNDd03FTdUzwcA3LWWQZJXuam2S8GYaoUNI6IKlLg4qb7JDpnqktVH4DDAjQA2TlKd9Hoyw3i
1ew1Bfo72EbG1rRe8+KBNMgIQCZ6fEigZaPErlltjfLJbPw0JnbRHXS6j9gDzQ8SCKyMNwsF/+kQ
V3c5gRJMvDPyxzTeZPVX0D+jbpJZT0a3zaltjJuYnDOcH7kDQRT/WUNvrTn3kw8xH4+Dkj19l+uP
3OAOSiI2gqKYHkPT0ZSXLHqS8i8y1q6F5nQELA1lmC4QvJXavpZci/9Uc93R2Ic8ntLoLBUg1kUh
Re2A0zd9bD8nyl+CEnzF/tT8aaDUYB3k4Iw0Vle/mPGPvoIQU3noIGDQQGIYhJvW4MSdzzSvluud
1JaHho0bXT0npLfl3NyY8TvQQn7KvdRaqzstVNfAdQbUJrrXZJSFRGKRVGdBpYftDMZxlJ2xq/wG
tCncTg412nBt+Z4cjZfKww57QnfeuBK4LZlHDymEfSwFEG4Avq5dQ5noeVupMB8dEld1egdSs+cK
vIf22xM9MDfb/0Th6K321loDFvoTkaK/sCwcTJqP1Khwqf2FBwWeui/t6Y2VdorQ1Xk0POMIycfD
uA13hlu40UYabNmF3u2Kg1jwD1efMV9Hl1FCV+cNg3amo85UJDAduHQDZ9yDh+Els3HDucYhtt+t
X7cNf4+CrocvXHNdEZujbKBeNjA3TD8L1auLwm7J2vjm7xf839X4hJtOjtO+NHTUr1I7PWkOuQv9
GOMs3W4D/cO7ets6aymlhULW9diEGy4NwSzfmJjT9LW0w13mlxoIHZB/dL+a4ynZ6E6/EjavjVKI
mhNSgaZ83saGtSf6JhhORNreXrClW/RiJtFaKOwU0EvTuIKNiLIfsr6d5GxXRLVd91+oOLlWMnw1
vWqD1Dy2oSnhjApkH3j3EMdrL8y/THv//0VF0e76UywrUQtrLskjGHywQmiEZbvIjU+B+yPeDO70
iFsNUmyZXfum3UF3s3F6d69H9tPtOfm2iaGPBKE7cCXPRMZUBJ33UjgmshogjBohOIlmwxLOtTaO
q9D9b+sLQ39pdwHchwsXRUWtZEoKCh0PJN5Ax0czu5A8ovq3R/N9hQUrwplUOzIlQw0rFbdNNPYg
PrPzaJNtg6d8R5xssHMUr9bofdfGJpzQDF0JBiuj3pHyhyZ6LnS/V5zbI5t/4mq/CAMTDiQyllIt
txiYFMnyLonL9E2VCI28IR/zo9FGyR+pjYaVPObS7gA/OqhmIPYN3IawS+MIMJluSnqUAzcyyO5k
dF1Udyp5vz2470/mv6P7x47w0Js0FboYwHg7FuI6Vxl8umF79UOyHHYwn7LH4k4/xjvdqdeQkN+f
ZbNlcD0Ba0lmFm9h6ZgxWb3FY5AU73DqdoZsv6EzwSObehd5iNLWOHVXDQoL2bKy5VULg/QIzW9k
hjeWoz8Ynz0IoMO9eVpNR3xLDAgjFByrpI9Zb4QwWOpgrsmdDmwudoVIzc+cVRnb74X7a2t/M2sX
l3GbJXk3yrA2uMrZ3HQ/oYJag2HTmd9n04aeawRGUEH/wm4at2v31uJBxFsAQhSQpZfFUv2o5Hmm
TmkPYBUgrd22n7NYOl0LuRaPBQH/MxrnoBciFhFoYxqFhWlFsNVC31WGnqt0KPfFj+De8CBeNp3S
e+Y3a4Lny3sHtB0oXcyhnnhpoMeqZdSEXRSWfmoPANb7gZv8UJ/RT+iU5/bHyrGcj903p3NhTziW
uqQmTRjmIIpVgWRpGhv4U4dvald2exDm4PW3MrPf8Qfz9rmwKASzRhskNJUwQvOTQd8JeWo/86UO
vHZQn4KgwHkE2ZK0i0Cz9AcSFp/FXjqsUe3PYeu3UaNNFHyYFmZaxABWSVGbOZmdUXLQlD/mmojJ
8iAvDAguAMiyPmUNfHkzUKC8cxsqsE4km49ZC3hqW1jAu6CUXyV2NGpIQYd2MKDI3YdbVkQQ4dNt
lQZQCinPfdHvYpPYSl89mXqHVJ/E1x4Y38P8eU0uPldwIF0MympZnW83uqOfswhvTv3wqdg+FuDR
NH+m/tS70Z7sB0eh7uCM7tN/jYC5/gRLCNyIpA1VomPGQGVbyp9S+2BySDy9QWhtZQcuLv7MMzhn
OfCYE+6DqNNLHtXwXxNqXdlUnIZB3qwcq0X3gbYjxYRGxkwRch37DZmB5+nskcHTpIOo7tSefP2O
gE7mo7HZs76HBgEwkn7l3za8Zld4r0VBFRPewK7F1Z1WTAdUqR2Wj164RrW1PIv/jHD20xe3QBeN
+tQwWDKtN85fNe7dHsl8QsQjCpQLIC8ADyBoFeISoy5C1rMSW5LpmxpJj+Ae6oZ9toHG8Cldg3ss
jebSmuAGU1pMYZ3A2mi9tcyfBYtvD2fNgLAhqMH1QZkNUPNJU35BOvT27y8Fj3/Zy/H6AVDHEE6w
oo6E0K7qnc74UetQXN7U3Ec3i8VWotTF+PvCkikc1HwA968RwxIncgftvBAZ5zg6puwXC2KfqQTg
0qRxs85663kGuqKseZU7dDPoZn4Kknplx39H7MJxgMEFijSz1idg3dcbcWRaSboM3xP/ARWJ5TYA
FdXgQz0BpISESCOvvGKXjhgYIdFPCMpvIGgE96FxoplhWfcOC0A0YRwKkqK7xstr9/aKfgt0ZrU1
ZX5JGVB1gs7O9bi6NAL9TVlAeRjyOpMblw+4jW+b+J5Ymm1Ag5XqEH6VgXe6tmE0pVR0cg21+s/h
HOGW2nS+X9rdFphny0HrlQda4BEM6qm7BsNftk1NsKNBvlcF3fe1bZNWg8LNJnHibdTaw1MGrt4Q
UvA1kpCOhNyH9XuiznRk/jDZ9d1qlL44v//YF2mUUFgoiDbAPnIrD2gur9DPaLqTk296bzc5fegq
ztPKfH87pfN8X9gU1pQPXdQCYQPRe/D47rgd76FTnNs/Yqf8CTAbxC88sGm+Fce12/X7KZlfPxD6
NPEOMiBnLezaQs1b5GcZskr8zQgcme/KbjtABdFkdi7dd23sgtM6ozJg4Jvbo/52YATTQixUNIPS
cALTqjHsBsXrFeoN3eO0yms9n/SrK0MwJOyohqtKkE0wBGGoX5U/vad7bUeO6H7TIb7DEXetON3v
7BrXFsU9FDW1FiUyLILfUvvMt4Mbnccje+y2iZ0eESwhaM8eZJ+/ILI19sXKzH6vkAn2hf2URdAY
5BT2w510tp7Ya7IrX5FjOpjPI/OgdwmhWqd8Vk+TtOI6vp+eq/1kCBemkjT90ChhjCAqsWn8FmaF
30gr45sX7MaCGoJrrwLeR3WP4U3gKc1aZPHU4rG2kOFp5FcGUoh0zmT1a4Ig33MVwrTOl/lFbDNg
XDH6+7Gsm+4gR1ukmBz+e7RsFB5ncaNhr96ZvuWS59snZXFSZzAh6NAsGQJ613aLvo7lScOkBglU
lKJNlb8G+sqcLp5GxFW4uNAtYYluVy1ZJ3WzjdKieD3r1u94Us6NNBZb6AesXM6LA/rHmHg+OovE
IKWBsZD81kHIDuAJW0MQfEfyzKt1YUQ4BEYIzCRFw6ujSYdAczt6iIzOy6BUUan7Gl1yxU+U/26v
1Mosits/jCZrVALYRJyduVUSHfUOzDmxlUseWnu7/zoWuB6isDFSOcgGIwfQWiYPYXBfAlOzFgGv
LZWw50MrCieDcSyV+cPUbIK6qMFW/OXywYJQOrjuFBWkofNHXBwsHfh0rdcxDt06Sgro6Y65Zje4
/ck2SHY6fzYk5jAkHZhf6mctcYGaUJu12v68Ib65lYuvmBf34iugslWMRo+vGKqdTGwVcgRq5Rnx
VzicQX1r96guhVBxXwu3FjfNhV3j2m4IAJZS1LA7Rk8qddR4OxXcpXzFiyweCJgBmZg6SzSKKbJ6
aiM9C2BH0iBmqmEcCq22QZC7EG0f7HBMnVJWXKkm+7BaSSfP20ScWzDZgWwOGuYEcibXYyxJxBE4
59hGbER5p/TiZC0DOE/TNxNz/zxElqE+JeprlRxEPYqK4cWludcM8MDKqJwM5BPSuju2dsd/b7yA
e4HE5r/MQWTvekQDGpnzUQX4P4FihvG7GBSXoTZePxYQoKuyyg1zP836HQLG/97HXBoWphLo4npU
GQxnEbS8CN0xXvmGGjx2bFXSc76uv80pWgJmeCAYdcTwMGnrAXJGsGXWKbNRYoEA/GRneuKOFC+3
YvDm/17V5BQryRabz53MFZKR5Ym++AYhTizbvsmSHt8gGVHwXBlSf5fSTHKjKcc7Uy4Ut5fYtGGD
Oe4LrlbndKg2jWn2a0ic5cnQoamkEArKJMFLKWGSQs8EHyLTyAkat2sBxvgpNX6sA4CA1BiEtTBJ
gJsMax5yyUWghgYKQBOdfmDLvd5s6mhZaU9LzAH/NGPgM35Z0MfVnds7a8nXI98H4hgT8nHIF1xb
iaSBSHlRzXGGvm9pvg1bJNHHH7etfM8U4ORQGUReM4uJIYu+wEgKrpgRwii1g4sdAvM1MyAXqTcF
Cvhtor4EhPhRkwZOYPY/hiJ/r2vjodQCy1FS8hI0GlnxTouuEU1+aKAE6xAgToIL7hIJF1MFStQY
jdgBCR65gaz3VDpS30AXmT9oberpQ+qxNRXtxVh9JjTTQEakwL64tKjxd0RKYLq4r+iw4ZX2Ixlj
O20eJ6VxFRb+NmM8C62XDj3vXfHRRLiF+krd1XqMQE21qfVxe4XmEyWeeqwLEGeQPEAoKHiY0ajL
shnhrPkQ7ePuISXjJtGJHaA0n2edH8RrzLRL+/vSovBsKDorGUdQMjpFNJU2QbhWy8kH1xtHl/IV
/7m0yy9tCbtckZppUHvYihFNWz23jeK16FdCmqXL6NLIfB9exBKVDtoTxYKREf4xikqbs41k7QM8
5Neo7JdeQ5emhA2UJ00b5mEBrt1GBeLTsxLb4J9BzFwV7zwof4NJe8UnL5vUgBsAuzvYSea/X4wu
6gsedxSjk4MSliKnitXdaKEwRK1TQGtbT8+xNK3gWv82nXzblxBjhCz3HLuLaakkaCnqUvBP2oa/
ac5o4xl7yI/ETpw7yRudYGcdBheNKm56LNzJDp4hPavthj1/Dt7LX9rKGi/FNAY6OHWVqgDO68JG
Akm0PoYKnDLyRSBINU+crcZsi5sVvIeWChIHxE+CY8qzdNKhXAWX/KA9Kn6+Z15nodKi+vqG+bFb
9DZEdm8f/6W9Oy8qCPxBDgoymOvVzQvkDvK6QYBBjbG4T8euT90YXlN3eVL0TsQa/bGuc2ON9HNp
sNAQ12EVfPPgQL42XBUp7npAl510PMfEbzKo+axFiUuexkQq1gQ1OyCtYr+s3Ax9xvU+dtr2S5pO
LHzh1gs1/dtTuDgSCB9gyRTkhEUPOhnDmOA6xQEx+VPbdq9RFdpmP3m3zSym70zco7NirQoOR8FT
N1YQMHlAS1NiHfXQo/FdnwE9uqnae1n3csUjeCjRg9I93za8OL4Lu4K/DgelDftwmn0o8rNxtCPl
Y56uaVUs3UOXoxM2YsT4xNIesxgaWuFUxPg9G91aXMsctcgMnxet4pZZtkJOsWxXx0sJ9IO4kwX3
pvdZSeoGo5t4CjyBedcZ1B0nkNtBeixTJJ/SP7fnc8mVwIP826ImPCaCJuUdyWS4kpyB4eZktWv1
9cUQ59KEsFXwwtNKymDCROmvaHGyvJDds/6toGhm3qqQV4PC5O1hLd0TAGMokCGeecbFiQz0Qq+n
SMc26XLP1D/6LAchZ++SrjlxEGM2WnqQ+3H3f7IqTqaG+z3uOlg1h/NUnKP2Xg1fK+m+1rZAaJTa
ym5ZOgsXgxQLMhax2lgiMNdHT3lyFxINTMor/mRpR17aEM5bDjpkylTY0GKU1SDmrIW2KiVQDXDH
xpv+l/zcpTnh4I2pGY+lDHNG+JVk4OgavKpdWaXvkBZNBXMJ7nFs+5lWRzBCYtaUNQIJpx2ThANH
37EPyOnSn3yKLd/KlexpyM34BG7sClSjFZPOaSZTlENi1h/CMknuGnTLrQmsLSwnrnPU/8GMrcso
jFxfQmZm8aLB+3oWSQigFgWtJrNb0/NcOo1gD9BkPKkRPqBT/NpKBSLjnHRIFPZ9qR8ks1TvWarf
JQOo+FHg24yd2ruI4Y4oDY12GOWTc/uQLA0TVIBoE0J1lAL+JnyAgUp6muAxG5hPpnafm1tlFbS0
sGvppQ3B5ZCumDILOXOnAdtbHE+e1uR2P8muEVRew6WD2hh22KEDSoGiLrGcOO1sOVNsKDtsxyxx
B6ICR/9pICd4e/QLUcDVlwnnyTQgxV7PidOKeRZ57VucoT1bq3AteHVsbpNq6DmHhI6YcKNdUiON
gFelWv2Jq+ewerk9iqXfJ6DNnCkCEQOInofmeMNTA78PLVDQrWYOLvzbFhb3KfgM0DGGz9e/hWRs
KoNGZ3hc5PTOarZD7Zm5kxgfGtpkwLs99Ei5rBTSl/IDyDf9Y3PeVheviyrUqdJZEA8hT5Zio5vD
VmztA2jJE0hko9f6YLnaSu536TSAfgASfyC/wGzOf78wmVB0AWr5/FyTDgndSHi0rerrLlyG9NLG
vCcvbFSKHIDIax5W6SoyckTulB4D/iJDi12127UQ9DseE/4V9Q+gBRUEht+4oSBWZSj1gOdJ63Su
/DJwu7NRBnFMyIzxg3mWUcGX7hpwEK+BWhZncxbbBTHw/EIU4vi6HtksHIH8gbLXwn0xfJqrPY6z
GxbeggCu/2ND2CRQKtTajOFhJG8Mm2+Zp34Eh9a3NqFNH0GVtpIhWh4ShcdG3mpGlVwvXlpqPAwn
DMlUcCv87NPj2KyYABpnaUx4T0N5CC8HnOlrIw30bMaYS5GTSLx8kXE//YCwX/eqmWmxbYtA/Uzq
zNoFPJJORhY1+yhVUi+Cksw2yOVwx6Kq+dCGQP4qozzYygqb/EjS0ZeDBx3Z5B0L/IGp7V6mUwf5
QyObPuIRbWyUDQm2x6DJhS2VJii3xqg9NjzBHqlp4fC6VY/1aEjnqgQg0ZbNcdqUSsm+1EhJjjRt
i4egqIeDFvHmPpGqFlmpsLCAZEitwectCLqYrP4wp7iNPPQSBqqt4pp9blvOcSt0/KQbFTh9uc6j
ySkIUCBgZTBq057ysX5taKxtMHH9I64UtlP0UvHQYRZOdtua2jYswCeH0lRZHTgh85eh/a4zLd1V
yzbLwCIURuhvy3u/pHrly1lvoeMccOwtSgX9jgYpZ448heSFJZO57ylEN9E6mBHuoaN7LNDxJmsH
tUD3HeutIbKLWq4hW41J9PsUrZh6NUkfgwL86rZrod/RomnH8iPa8U06WfQ9bUJgDmRZeo5wxX1O
gRmc66LXPEkJSQupKY0kNm+MUXNJwrTOA45aeSMTZNEHNtC7JG2VL7TWqr+1nMv3vZFEaCpTON6U
gZomrpTlyVsaU7TtMytPfmWBPuwjIqWvkdJ1uzxTQKfUj+kR/3uLXj0zc5rEIMdAGhUUYEm4Mwc1
OqpcL90qnyAtWqIs9GaVKn3oM2ZFttVWBNLEmpn0fpAylmzaIlR3OdiKH9ArUProM7HQXUPIuJf6
rP80ulD2DKlCUcmUcrbpFU0GlIbryT3oyetTEpQRumatOcyxBvbE4jR7zLOJ5m5UhMWuzcvyg2k0
RJFdqfovrYukyk6UcdL3apg071FsSH6E1pJ90MrkOWsLEuy0PubbNlanB6UnGRohR92RAsl40I0y
2KGLVkfpXkMN3yvbMlBsmqF44mhRPHabpK6Hh6ToRggwJlZw6HUp3dJAarcBLyQQiQ9l/iMDUOeZ
YF5Cuwwr6Ykpep25mdElz3mkDU8qa5RPq7AihyUWqLKjIsqeM9KVX3qCzKOtZoCQ22Eclm95n1gP
gQXaIzsrCNm0kpbemf0AgEbbDX6S1/2zWo5qZTOpyv8MXT94ChAPzyrl0N5OTBSV7VTNh8JDi3D4
ROIgOqRcDyELjPfrszqqkp8HLQltOZcTsN8GQ/9KKgYu7yStLDvrKb3rwR92YqTBAc5lfcApAudW
mBbdXd/H8gcIqaETGZcaPl03g9Qdu9w4pRUSX7aCXbYrAy7BddAqHjccOk97rZLi+zGaWsgraGG5
K9F45Wd6g7y6PkHQrW704SAh9voFHG7/UoCbZZeaiQVAG4oF6DsNvYyNZegWVV59MTMIT/CGrStV
6fjDSFWws2pEwhMyG0K0KxWAp03jyO54x/G6s0YabACqTp8GuGtfjmp17nrQ2C63itI3iRkftSKP
HqVgDLc0JDqOQ1zgINGw8RjJBjTUTp2fTzT+QMeoZGtj2HrpGBvbXjY6UCwyvXOraoQEnqSodekb
oGD0tdEAraRW9h6PMs3Lu1jvNwWlleWYqaZDwYMotWX3OS8bVwWmNETeogJ8RS+gzGF3Gsm81uAN
cQxmxB5V4gTsIwSp1KwepAkuTK9GZ6q1qQDbWB3/CWkGtdIhL5vXMrcCbyRV8WFoQbPtwiT2Ry2p
PwiTmm0JKmunktrGq4yqAMUOJj3MpOlNU1r5T6/Fpm0Ycf4AmJhxYA2aZA3TnHYKNuJLm0pApN0O
KRdD7zkxJuP+xjtLDA50uQ7GGjdpanlliZbrxB5L1wSr2207Sze2DiV3PLMAtoYTu75MezXC2zJG
5EqCvSr9htKHmaykwddMzPH5RUQn6yM6vwaYaM0nq+N2W7nyuFJ1XLMx//3CRh5XHThbEJma+Z8y
9uL8PBSPt2dqeUX+malvganZ4jLCMAq4ilJ/M/PPANjVai29u/RcuVwRYeW5ooaM6rCTtXudvETd
f5+IoZe/L4SEUOTrrUDDVJWpV4aJU+uvivl6e67WlkOIA6NYJV1SYAxNvY/at8p6ioOH2yZWpunv
k+xixa0gM6hSwYSqvYdJiV3137K54WEAuVXdQH4D/ybWFEa5jUcZtDhOquz5AGEDbsvB2iNuKT6/
NCIsRkeS3pAbGKEP6Vd5YqdpKznUbf2+Q2dd8SVvb8/a4qvx0qCwMnECyOpM9oPOLAV32/20ve/u
AL26J5sXy5UPa4+cpWAd7J1z5yx0akAQe30wZVNSS6uBHxtT4D36e1N6aPUjM89AJ98e2veO4fkl
d/EuELIVREuGqo/xLtBtQFj96r3ZnXuPmQ7dRPfUNaCqYPfvzZ7a1qb4kzm4Il40xd72SKx4t79l
CY1x9S3CsEMujTExg8jpyOPEfRlwEMX4UK23uecOQ5cgRjz6Wufftrt0KABRtoB8R3Xo22MWXPNh
rsyIQanelENqJ1W1MsuLz/MLC4IzZ22hMmuGC1rt+Fkov8ADZltyYFOCihf/CULRe61Z021fzK9A
fwtyH0BE6IpY8qqjmtRK9HdpVXBv2joSD1vI5UAM5cx/3J7DVWPCmSxrI2oHCcZiE7k1vtM7v8Xh
N3Wfh9uBvwXar6j8s2J03pziQ/1yhMK5zKsIyf8URiEJRLbVr3SPtLKj/ZRddDBvspcVc/MYvpvD
Y0MHXzPqfMIlo8llyQJpBpc8VAfiJrsf3GHHxjZSmzvqfeDXOxQhzBM7r1WrljYQcFn/sSzMrlVN
IQvmLVolfrFL/rCD/LN6jVYZgf4Kft4aojCjmRXzoAphCKy+oPx69acNt0Hnb2s2/ZUe9cfwB557
J7Qw01P1Yq6ck8UsBRA8YDkD7TDAfEKWosajTtUKLOgxf2zO5r1WgNSqRJjloGfbiT7z+/EOj2rL
Td/+l7W9sCz4Qd0Kcyuct1Lzbur2GWGxsqEuMez8pxnao1/Z3K3v+I9o02XgY1mxvriRL6wLno9L
RMoQOEdOiU54m23PimEnr72LRtQN99f6UJauFwAsoFOLGHbGWVxfL7wOE7R6YpHz4MS53VO/KTZ9
fQzWSktLEc2lIcHvdWM1Wt0M8JWq57Z6J2zXyitbZsl5X5qYP+EioolKbFc+u9bJ2A0pgAsK+R9C
GpTZUU8ixIKcvHAkcgtZO3XGKVr9XT+iScmz9JUU8RwFi6fuopghAuSVOq1lpUPJQJrMQ28m+4bH
rpJzh0RrAtBLa38ZWghLUuIZGmbhHFrIGw2tv5Vpa/Rhije55a5s6rnM821UOgi+ALuAQoeosx4l
qU67FKaCh+hsKB7un24PdRLVI7+Cx9vGlnbazFP8L1tiYKsqRVBmIEN3OsU1tdOk+V3/v8TOBkEW
HwWEmZ/oeqdVA1UTJQCYDnoIugWazjWljMVd8I8BkWsxyZqcmuFc0ulest6n4V0ebChZCWYXZwoQ
ZrQSagr+EQ6MIfOsrNu5VGBseuZLZWyjCfv2aiyNBIQs6G4FygFE7oKDyYvJRCctoCNhmNkpsER0
tBNo+EXebTtLGBV6aUjYzbIUVVrazIbqpjggIRzvMyQkPaOp63ujQtdZ1UGwpaNoNpSV2qWT7ieU
E6fV+Fq8tXSyUIzDqwcIVIjNCXdX0pApn1Q8EozYl1U0YoWPTL5r0Hk3KCtotSWnd2lKuKyyQi0R
LMDU3LTDyUMfrkGZli1QgOkR6FBFDHVIkqRGNJdZmnpT5CfSrRymxR2CAvW/f18MaDJIxlQDfr/M
fkVt5LIMmU7L8AgvVtzQUsPcX1YLEBzKAKmIHV3YiIBsgKvZMTvqonEH0ajk6yy1C+SbQcsMrLVh
q4x7LM4PaEo6jcjbT3WLrDYYItA/TybZ5r21bZVTG1hIWq/Mxew4RD850278+wOFTdx0eTu181y0
0ptJ70O6T0MvBBVXsy9BE7gGsFyc+gtzggNAvQDBDkd1Kwbeo+YNGCZHR823DMnd28dzydVcDmz+
kou7ObMiXUpGDCz6f6Rd147cOLD9IgEKlCi9KnScHD3zIszYa+VESVT4+nvki133sHWbsO/DYoGd
RZeKLBaLFc7BxILx3Ck3qirxAKt2aoMDCuE4yquinQ5KudBDoZ8w1a/iTEPNXdrctL5ev0UIpjpZ
FUEBA+sFjOvGiwuvvyk3UQA4b9+67feKX/5MnvpHKRyoTDXhvuEzjYFhCLmYYEtuujtdcVF4cX+o
V7qvYFC4BsjX5f1a9WC/F1PEw0jK3KnQnYmOv0T18vappZsy/5a3V0ohmy5brSBbJ7IEbxkOYZfF
gM8EQtJ8ZRwNH/n1G8erg2TfgsUVcGmA+DMR/j/MklqoZF0dwXmGjsWGRofJxEm9q9LkyiL5X9yx
p8oJ919r6NOYhlhIx+q3lTGg8lC6Oc0lxi/bL8FxNDxjRAP8BvhZFPS2uLTkbpP5hD8Oae5fto31
s/zfKRCB1qZa1SduYdX0jvhW9VxYmWvZknX71WV97gp/SxE8BiZvSaui3uNlL84VuR99ZxNinHp4
647hJj/wh8mVmcO69/0tclnkEycVqlpCnRZ7FYGYCPM1rL2ehuvGQuLN8ktt6xibyyu5LhBd9QiM
gIsuuiytt5LRzHu8WL4NYA/OrrK7+QAApNfLYtZjIwdEviaAdZ2zkbw6nbKBEMih4HgpDuF4m2N6
TNderWHXo02DuETz0Cnnor9I4khWjWVp30fh1bDPZi7Lcc5QnITouD2UfeypqPLG6Vai4Kr5n0gR
jIWnNDPjRUoboMfq0XTnTXKoX8s6iCyPHad985g+Kwu7vey9LtNPsBlOykmxllvHsbcp3bKixcjo
37ipE+2Ea6cpk9mcTcgYiwjd8nD+veRIrzrCEwnCBRMNdZ0oCiRgG91QAYabbOjrHOQJ2WUMIKEd
BUzo6PlfFvLkcBWho89lN6KTxhu2yUPumxvgmO2sl02FjA6/tr4lmxiXmr1pr54BxLWTPETWpn+/
fIBgI6OZ2OhuxQeM/nXoO9+TI9uDdczapzeGq/gAjDxUwWW7XD3fJzoLxlGZwB+pCkwBlHb6lCIG
cotiaK9AHw4uKWNCWTKfHtCm8IFphP1l0VJ1BaMx9GTsrAaygZrMMUztO7fAONsm9+WreU1jT9kS
x9WCZEMltrTqbUAdjhzJwrwEivSvO91kQ5vay04nZnRf2EDkcZ6GtkHJur7iLQVGpnrPxs+5e8EM
a0AUGTfSspHizUF1THhoQNhCy6lw5Q5KMehMg+ZFqmXpRqWTuiNcMX84eQ1sCrvSni+v9ZoPgGFb
6H8DRxlGj78qPCaD1sUcCgNmVcuA017ezgCXuyxkzcWdChHMF7LHpCYQEhvfE4q+jV2OmKhnT23/
clnS6vqdqCNY7Tg2U8R7vKTrESR5Azo60CwFGHjP6N4uS5ItnGCjCIesHP0WeFo6H1EEvJBHKqW4
XqLHM2sAlBFmHkFch+zd180haKRoleXYN9Sfrwgghosr5R/zMDz1x3h7WZ/lt85l2agPousAUZ8g
S9ebBtCwmOgoww8KACyKnrYaXU4gJXc+DGXTRJ+XBa4v4H8CxRkEO+8xyQiweDzajMAa0e5pAZcd
jVWXxawfaeO3HCFEB8uDrk3NIufAuPfUpr7+AwifHD2dUedqqf/HSHK4LdDN/O9KEv3rrtWVqTG9
XGww21hlQIhf5o8GkbiqtWvvVIrgKcxSr4q+gRSDfSuQzq8lyVzZ7y9/P7nzaGLNY1SoSM6MXtpF
7pDKwqtVi1vCOnTeAtxJTBTytM1B2Kgh8KGPrJu8dHxhKkFLFLq59smEcmkisYVVP4TBNgxwA64X
+GBfdYq6iqL7ARId7SoBrHOZbsoIKNa9hgzC5rLdra7fiSzBCnQ7V0yTYf1iIO0oKPEbEle3Ws5f
Rt3/1UawgNKeSsJGSGgwepUeavZYRQ8MwIzNtkebG7II6UGLNgMa8zQMMJWyoGTR4MxjoIaoA1Zf
t88i83AoLA20k0j3xxpoFwvKp2eSKGibY6ldAUgvLFECH5uHnFrFLbCWsspbOimvNaCZMBcdZ7KT
t+pSMJyOuWwVVANinEb1aGja0MAX8ccUiPPDoXOCy9sqE7FcQCfHwiicqUlyglAwpTdZX4IOKr0p
WSGx1NWzcaKJcI/hcuF2MkNMy/PuaFKQMoeKdkjHhebSTA+2k4PDOI2OpKlk+a7V8Astdf8to3C1
DazWJuAIZ94DKFzMWz0I30DWUO7Uo3EPiqhAf4Dz3MlesKuH80SqcAENXZ+YvF5UNhYs7Q3LHqt4
W4GaVTZKv3o0f0v6lWo92cM0bbkdMUiKQfXDCFjtZFDrEisRHQ01KkpZBQk5wZuq3ujoliaFpLdO
pobgYZxRq9H7i23i2gsFNcj4eNnUVzfENkDlDhAKTLYsSp4sU5mm5Wg2KOclSM+rplcAoy2/VsI7
jB5dlrQ66IbnGd7Z8GcYaxZUyXItzcEbiyvTntzQOHL+Mw+BTX+jsNzrQNll7GjxNoXXtXmHQSiJ
9DVFUehY5haQQLHE0KckWTwnFeoQw72zIdvqYd5VmUv2XXAFRGV0FLlXzOtBtC1pXFyXixYBG+RB
CL6Xv58scGgpZaqEaGPDVfjBYgzNju8YCbgdzScDAKSXtVzzKEDiAWIFhq4JkvRfhVUV8hv2Mp6h
E9Ub52ORfo6G7ZqVF5dHnvmtjMRuVSC48hbKdwu/LQhUaoQoNdKjaKWpjlP71tpIg443sQ1o3zB6
movJj4CLcFnL5UfFOwlBg73Aj2NUSaxyU+RraKlhPj4jGOLJ9jo/TlwWuKwKAfAn2qwwnElEsDnw
K/YoKiHXxkB61IZAXY7VbRtZwWVdVhvJ0EPiQB3MB5tiGwkb9MzKwCbvFUl+DeLmeULinrU3hmUF
GMbaxE18R6j2MKVgnso/Lktf8y6AbrLxBgZvLsqBX+3FcubSapzl7QHYbWW84tWPywJWV9FeMgw4
7xgjFQRkOmlG1UD4QMN5u/S81oq6idCyd1nM2ovQPhEjXNiqkduAYUCUpFOAb+gYIys2ffpI/gJz
yjqVIxxmrdIGDgx6xMuIYRP032Vo6tSAziLrdVw9VycKCbdzYodWX89Yt0pXgXnzgeYikj925Lan
flklu9b+i84RhHi4BuyFCUVs66iH3lFZA/cYZYdp/qZaO439RV8yUIjR7A7YEhOc3l+NTTFSZKoV
5ECdNAWtJiAIcTfLSmBrFn0qRLhkrGxOSVxCSGHZd6rV3zvlw2Vbk0kwvqphGGVRTQW8TwPQZg1s
87lkK1Yfs+jaAB0vQRoSTbVfJWTqlEQDw6ls7Ve1AgjCcdIflf45je/ByhtfK9fIgs+yN/TaGTqR
Kr7UYsTaubnkb4ZsxjT0S8eoW9s+SNwur99iuqL3PpUjmEHE1GEsQUjnaY1VbhN9uufjK5udO2v+
XgCoBORDn5clrjmhU4miTZSZUWUVDlMGdkurLTyjf8ia4LIQ2fIJZlHorR6xEGpxZztnsTtbbkNd
I5a82GViFus8CScq2g7GSCGmxoszHye3sD67YVfLYLxXm2RPF03w3GTScqqjHcEzkdOPpo85xIZd
h/UDAyFulNXgWtcRyf1FMwfKTSDVQTUIOGBiO7mTRhhVWq7DnKuHrqQ3vH+6vFFrx2upaDkO/lnc
neDEQ7MaRkxNQgRtbpolLVDPbhL3bpEaGB9vkA47UKP0B/PbGH3T678AsUMvCegkMGIN7B0RP8/i
vVYkOi4RFdXyodqmmG9Q381Ecs5WrP6LGOFORIUjIhmFmK7D6F433nak+dmVMmbxleP8RYywml0/
NzxZQGLyNr0mAMqjmHa9H6lzzSpQdCA9cHn7Vm5Ginc/+icAKXTeRZGC87RJW1z1qdW8EL0K4v5n
HAJVbHiESWES7NMBu/dlmas6nsgUbmOFKIPZdPrisnw2P7Ls3nUN0JCmnaRZanXP8E5AXAvcd+CB
fD3ddcuKKFkEDVO17e14w+fi0MyR5E0iEyPoY4wsooMKMWO3bay7tN3k8e7yki1fKnh5qtqg9kDD
KQ6z2MnUhU1dZhh59PiAKZQkcBiyVhitLtxOVlxd1QbgDwBqRHCGEsfXRXNUMDv0i6gxHvze2hkj
WMtl+ZJ1IaaNXwMrCgB6vwppCwPDraaNrBPwJYDNOAFqwowkN/+anWkquncRimPZRMyVKBp1JeoV
dLSn2jaMUdlICYDnyeQ7HCSi+YjEaVJJdmpNMw3YCDZeUvBJ4hMuHSw8jOsIoPudrXoOKxqfOnzY
JMYsUW/l7gIm7W9JgkeaZ2phnBTqxQ4B9BK5AgnGPipjHzfN/rL5rSmlo9MKI4+oq5w9hAFkGeZO
hiRwPVrBoAIrPLWCiTmS23jNynUL71DYuoVXnHDpN7R38ipBCsjJSjeZtgSraB8t6k7p5rJCa2t3
Kkm492OlmAFdBYVKZQPcRtein9wJuPF4WcxKcEtPxSzrehJeaIquRlAXYsz5lg7OtqpqiQNf14Ti
2Y6jBJoh4STlRU5REkVGqyh/TsC+cl5pHwzm3xgAkHr/lSK4uCTTjCZessR9fVf14GYOxnF7ea3W
5tEogEqR2QFuEzZfWKx65EWmLrBeBUb58h/1VfIwHZ4ULz+OO3PDjsmeHlDPvQU4/w26l4/3C9SI
bBpkzdJPP0I4VElROP2wfEQ33Yzmi9InntpKtkwmQ9gyNg4MNy5k2GRDom+DBpRsWUPfmu9DQd6h
gHIHCqyYuhpzPQOWNO4kIF981kV8xY3imBnpJs9zz2xs19ZApXN5B9diiWVQYsnOAYFIjMRMDGUN
XQS9El4Di+YmxbXRFJXbssiz6gDoHYMsd7XmMU5FCtvFaz2PahUeoynoDTriPH0ovvNaAy2zveG0
kDh3mYbCzhGGzujQwqpOVV15HRk/wlpp9zlvv1VcfVOdqArCxLkp0I8sWdy10hUmBFSgSy4YLvjX
V1+S8jht6gmrixayjZEke2BrexovA067HS4bZCNTH8BKD5wbG/SPBnb0oSrRXR5LfMG5xwH0iwk6
BzD5ILIS84VDDhyHBPRpXt47gBjYJ/V7an+z6OayNa1b8G9rElyOgnniMa+h70y1cavWyBcC4pP7
BVU+xip8UyvtOjZlFZVz5VClwVTR0roGKBcRLCeaC32qleUKGo54rRlj5s6Jx8Kfl5Vby1NCjkU1
axlhQj/g190kQP0YgbQFZ6db12pmeVNu+SCA2jZKeiyyt84G9TtAO8xo2kVm//2y+NVjs+QPkbgG
RJ5hfJVucc4ZIJ7wZqq+d1mBk5Js9IgjkvjAIJzEcleX9ESYcNcappqEgNpGLgxo8rX1ks3Z3mmj
jan8zWMGP/efWsKimoCtSC0GtaYY6EOqfaQlRThOd/1Y3aad6rO4c+1ZOosi03D5+8k1X+KTAAwP
uXFa7wAl7KUmiPgAQwEA6utxmjz0p99FmB7UU3UX9t1jUVu3NBk6V+nybZP1rgbahL/Y4t/uQkSJ
A/RMzoZ+OT4oGOTxxol8i/iAXXOnz8uSVg/qiSRB+4EyoCrG0J6M78Rwi3yXo/iFJpFwmRXlEtNd
vTxPpAkuuJoAD2YseoEZzVWnbyHS01oks1mZFMH5xENmKma+WJKJAZAAMCkugmDJFq3eJieqLH8/
MRujM/tYWzz63HffDKe7invL5+EL5hoDYiVBEn+UGI65vFsSzSzheQcONivEtOSSc9d9UGeDgyHZ
1koniXHWIl+Q1uEVBOx7kP8IYmje1qYDok8voiCvTq0dMJW2f6PJbxH61+XDYE8yRgr8SsujQ0pj
dPPHL+E8S8SsHu4TTQRfWRldZXcTNCFTtGdtfa3xB6200eMjpQFefkp85SNaA0goJg3RVCYsGnG6
VjFiB8En4NXH0Z3Nhxyo58YLJd/GedOHtyYY3AmgLvqglU3srhWU0av7W7qwnjHC8pYwKKojkVaR
eys+xLY31EfQ1eT9J0CDcArAEMh1tAgOweXNXHUiJ8KFVW7p0PRsSQhUCXCmU28GYXfS+1HxXDou
kaH4rKVjv+gq3ElRFNdxgSetF883Jg9q9PybfDsnDOHbg6E85Lo/ymiAVw1p6YVeDoRxhtupOPmg
OhVk1mG8LxkHkVkblLay7aHi5dVcvd8XWGZgUBGkZgVD4pNZTKGO1IAZc7QkaoHSk22Oh8xMviG2
/OOAEMj5iGYclapA9BRrrlMVEVMhFd4VBm1dluU/usbhnh5ZiTvr5vNl3VYTzgg/MUEILAYQ6gqm
ElWO3aomxKHxkYCstb7q2qbyzS4a94C1tba9ZXzvkqZ1R7uvfGME6WAdzo+gXZXRm52vM0LhBaYf
QRRqzaIzHSpm9OgozD1iD4E+5sAnyPy4JW5uvEUj8S5rfu66v0oTDujMdZ6mDNK6Gfjkuh7k9K4Z
/ziZuQgB6j5aApas8PIRJ5eSHmdjRJ0Eo6vF8H0YrfHOpvy5SrtKkuxZ0QbGgkq9ZWBQxRTrlyZR
4hFhcO45ynsL0LE+CSwZRMD5DWssbRQAQlbR2mCLaUatH4ccs2Y45tZnHu7nHFQ6e0YBU5Idq+p1
fPnjDVr6fsC5gowLMo7Cha52KtJw0QSS0SlQ7J1pP85/3iVlnIoQ+7BqfTBVWkMEa67z6K0BUXy5
+VMtdIqoBJ1FBEfsjK9HLzpjRMCee2nuHEgProuGXufSDMWKD0btelmqpX9oobf9amldGnGwcnCU
AZIHu/yo+X0FqqOJe+i8jMugVZSl5HdZt3MfDJlIbmNewQB8vNhAodh6nFQhZKaFp7WPic1AsLSv
BhkSt0zO8veTU0T1Po0ACIr4kXpd/ziVGzrfMvL6/9NmcU8nUup0AN2hDW1MYPzENgbutUeiorfl
6bKclaOKVYPPXRB/wRYieNwmiUGB2S3a5I8Dvy/V20bGq7jiSb+IEC7k2Kxnx1lEjPQzonuN+VGF
hqSfs6yOdx6Y4nyqILXAXBwacMUGsg5Akcq0DG+M9X3EnAfV7iVVp1UJNp7WyJTjdhJb4wwtjcMk
REmtZ16XvhJD0sO4ZlugorPAqIkkBYonX3e9j+upHX+Vz+hza2yMsHKz8LbEOPflXZfJEd5A+lii
3XVA8toq/CjP3YgCyBblXCLRZ229UDxG+RaZX4CBC8FK3+E1UlvILTPnVq/+yQddcm/+yhx/jauR
FUBiEmgGQBZCX87XFbMUWqsjx2uuvsJM1P5dj1zqN0H43m6noHBV9+VaPxgbM8DE6ey+Fph24IfI
R67ARTYEfdofYRChUwR8VdvLa7wCe4RPwyYurGVLhUW4bhnmI8upxHOsN2u3HZ/UPnRjoEphjMVl
1bXj/CRWet8Z/SZL71Xe7lA9fep1w1c1BoDlCu6rkT1+V84icnugl8FVA5gQ8bizPg9bIGziiWjl
x3DujyzRtkZjbiYcy2mWYfqtiQMNLU4lCgywaGEJqgp8AQOFnbF2rt8mGgI7tJhtqntVnre5m04a
AVha35i7UikwtUoIp+480uEQgV82cPo5t10AjVQl2D3tBWQ55e1ziNzwnVlxYvqX92zFG+IKBlU6
2jSRXhfLisCunTtDGXIvmXcTeVXTKyZriloVAfdhqQDDQMOkcMRjrmtsprjl+fiIYt6UXSGevqzF
2vWLkZvfMoTjPZkA2gamOuIv9m1+J9hddOua/+jJe8/v84i5Zl9IZK6rZcD1Opj0MURjb+quJxUS
U57J9lH0MwFRtvFxWa3zdySMFlSg/4oQLt5QU+0Cmw6YzjAYlF32szX9tLyZnUBv/yKAPRUlbJIz
RXlMeohyQEodabsheUeV77I6K2fjizrCJmX9NLSaChlNMrlJ7hL6MtmF62hHQ+YlV9z9F1FCOKbR
hoVaDVFD9V1TDnn7sx69IdpeVujc7Gw44iXo01AhgncRxCRq3Co96CDx8s5HqNSBjQv0CHaS/JPF
aNmlce3j4isDhE+R39CB/bz8BWdGiA/AD2BQFfjnuA6Wv58ETdU06nXe4QO0hkcu/meUbKbhM1Ra
GYXemS3+koRKJjqj8BIXURiXHH+KLiHmOSR8LXPOPQfo5EGHxOVoolkeHaIuM+kk8U9nNiOIFWwm
RWkqNDSIbdByCNT3hPoky924DN3ojwE0BVnCbpaMYbJGwWImLWDrSmxovfub7fpvEc8ePAwFthRy
vMS+AZi2OwxHJutoPDP9r1qIT1G7V5057LBiEQBdmILuNd2t1Oi2a7jEZyzr8SUSWSShZQNBiKYv
N75gfPqU5T2BNhk6xGk/oniH68p5mY3Ja5PsrmC1O7WNpFNEJlVwiqqVxGZIWlhEehjAvlBbV5hR
cSfNGxeQo3oTd8Xm8ratGuGJosvfT06ZGg9URVkUKPhc9+tKA2Zs/5iVja+aCqZTZHHU6g6eiBNs
PumBZ207EJebE4g+9xa/b9rJM2QX86ocHVuHmRtM7xFBLfSRldo0IbC3nOoYh9QzeREoNQBRStmI
zeoKnogSVALKisNN3sFPtcAT+LDGXZKNqLGUHrNkud91WXgVo+8GgbL4FO91e6iLEgfANHrbnaoP
GucHZJhiHzm2HSPS4aUlpj87B8sz/H8F/uLkPDEPkyp9yVX4DYwY7dWaHKykPbaRui/7b13c3GKS
xEVN6aopVByTfH/ZOFevgKVQCExHpIZEx9yMeRXmyDeDEaX20wYUtPNnaIYSP7xqKydShA2sQKLQ
dymkqHHiKz3fq3G66UG6m5uV5ICv3qrA80ADEIYB6FlewwbSOosKyFK6QOc5eDXRTpn7egS+A+La
EQg/DJfI8C5W1xGYdyhk4yI/u8v13mqKfBjgVyZQwFhD7WpG6ltKJ8lJrvqv33LEXvopVoawUDjz
qszxcuMddLRDCdZiQLBgItlk302HBJdNZNmcMwM9ESk8SkdbL03FgMgcG+bEPu5rXnht855qpata
kv2TSRMzu3aNyWsbC0kGVw8fI+XBcq5j8og0WCR7bssWU3gMD1ZpkVKFLIs3waz4yE11M4KRl5Jj
bknzM7x3L6+lTOKSADg57BloTtDyB4ka+vg68FykThQMyGFHONkoRj7nyXiLAZ0fl8UuP3tpC4W7
Viu1hNsVxEboVSma3I+BbHxZxDmW2XKfI5QEcjFBJ4fYSKGXaOamyYToRLmK+QtrvnXt0QBRlL4D
gwgrdwXZzHPuhum9rYJDCmOE5pH2ewPEo1Hyp88r4WOEdWbgb+FTDoW59VD0U1BnR2T0JEJWV/VE
Y2FVcwPdcUMDjbPsYLAxaKbOv7yoq34TE/JL6Qo4peIUHcVW5R2f4cuwhBr/0ZJwgTizG1m9ddV9
nQhaPuTULokR1mkDQUPduRUHuY7xolkS33UuBAxMGMHARCcYNVQxtmS5pudoAIYjQRJDAXVT1ZMN
kIX/eFu+ihE8iEKTyMgM7D2wEjmqiiq4W5JOBgV3vjVfpQi+QwGwQcc7KGPPul+kLwz8Xk34OZjv
f2oCixwk6TEoiihBHFuxx9pMcwuxD+msLaiQd8yhoOIauu1g6bJMyLl7grBljBnGpsGyBVev29lc
oxKFcWWYQTw9GqlnUz9e+FDTAG8PnFqJ2zg/Q18lCptVxIaVRbmK+8yab2jL3M6J7i+v4KrZLd0X
/5tScwTb5nTEBOcEpRQj/yzLgbxmhIbbMAOH1GVJ57EjCtoYvMGABQZfMY349RTltTKP2kTQ9JRV
4NDa8c64Ia3uNm9Is14WdY6ygKlv8Bks7aUYqjybeezbSs/swkLYOHnat436OLr6feXVR/TOZW7j
D98ir//UZLN8v1L2X6+Sr3KFDdPwNLMny2QedZ/sQ34137XBfMs39xpo0qnbu+W2x3+mkeu4T2Yw
evy13SqB7ZsBKEl36YvmWa7qO151VfldMLwaPy6vjL58waUvFE6mXVUMVGXLF97G2/ipfqVB7Nm+
E+ALjnUwIJk9H2xXfwDsWbw1XCng23kI83WJFps/caazCmjpfsQHgJ2RsVfNetLSPSnuJgM3hcS4
V8Ldr8KESyhR9ahSZgjTc18j14YZRKALU9HyyzZh/cjCYK4lLmnVzE9MTzhQ08DTMklgekutzejR
2UBBjF65PNxR2Q24tpaGpamoueH8guz161piZCDklUJxpCp3VAwX83XuxAGfF3G/Z0dZz/t5MyqO
1ak8wbzLBEToKdA3vDJ77tC8oN4U9Ttef55TXSsTOpE2du+1MpT4Nb+LXCDmPPByAFi44DjGelTi
LA9hMeMtmBWVxHHzKNBAzZehi1J9tmV9Kms+kSz9Kcg8ovorluedBMhZE1gDvC7bDOydVi9jKDmH
501UWMoTGWK6qjH1Wu+YgpuLsce5nP2+/+BZ8k7A/com7U6rybE2c1+1B8yKRUE2v2J8Q+KSz1tk
hK8QDCjNkxifAU2HofZq87MJy/tirDYa5gcT/WUeIjxlrhQl2TLeo5SS/2naWpAvGFRWaWbhlFgF
C1M1DSDRZvI6a1dmekdHCVjmmhWdLrjg+KqS1w1toaqKbCerQaFBfaP/YbQbBNtZu6P8b5zPqUTB
01WmkdJ2hsRsekqb7Vh4UVW4qDH6HX9uaRSAxJipf55p/WpYgssbgXVC5kXqSJ8rQDkSWcwlW0jB
wdmFZrZtDQFtOcduBBAeBSjobZlgdKQKDCN8KZXSnUvz4fLVtebsTpdTcANKG9a1TR24AQNEReMj
yUCr01Gvjv9J033y51mZZR2RI6HowgPXjGAvc4dx11yFaUbFz6HjSMa4JUhl/hgj8tcJ+C1GMBK9
CblGlxPQzekubKdr0pFA1RvJ62ItID/VRrAKM+kitTUgRm0fymG5lIxNWXsUDbeXd+n/cCm/FRLM
w2jCKY0USGJx7Y15F5jJqzX7Ot2CyQrcCssT3vTm2DdMWTfj6v20jPHaQJPVgCosuDN7bLVqJlHr
Dbk5/FNkZNwuyBT7sqYgteqLkD8oNWlfwZzb+Jz11YGY9RCwtJCxMa1FAUTTMVOqEWBuqIsxn0Q5
Rm71CWVx6xWc+HH6VAPcAa8EQgKaSEoFv2oBYkh3Kms5sCeywtHkSdZCa8p6HzCTkAlhc/rcYFyE
OW+FMflQ89iZ2bbRrTcKvlEVPZ58HK5U/lOxiw3Mf5+r3x0t9jAevTVGZZsm4UPDUrBTgHHdkQ2K
ytZHOF1KXGdo+sY3K+o/Y7kf2KZWjhWSuKrsLSCTJBwwB9R5aVxAku1EXkWDsn6q1G9REwcVcHEu
G/+qazzZdeGURUhgERATIw+fbzoG7BAPQ8RAZq7dwkw8pX/VkpfLElcj3NPNF44boheFzhaOm0m3
qblX+gDT+EpqeSEDa8W9MyG/1LsSocvuXLI4wRU7YN3tO4o1Nep72sOazGPevuazFrQARSxZ5/ZL
yvB+sl3mHEDIJ5G/GqABUtdEcRjzZeLsdGNMIW27pPVM7QoXnjdYvQumojm9wTGv2bsdtZh5f9BG
zxqeBudgqRh2lTHJ6uuW9fsrhKUn2dTXg46voLe31huGd7bMT/dobFZd4nWI3tzBV/eV9712Y/cn
yoXqJvOVTR44/vx2eUVW78aTBRE2RGtmzuBxWm9UALqvD+9IYoDvrpz8Xm32Jmn9sTdlPZKrb0ly
IlVwcnkUOXGrQSrzqVtu4tj95925SdzwR4xnJJr/sQDgDnEx1okprr2yG2UPbpkhCK4v0YusysFU
4mXMxeCxN8R+VctYe4wlCj039/822hEmKiskwNPchBQgkRVBv9NBeGftP8FT/2m6xo/Ji4L6NVRc
20/25YEHnYuGiDfj4bvmJZtqj04JP/Plh1Bif2I+qm87w+bLZ0WjBvR8VlvmJsxizasiNj4r3NYe
NIAZDB4d4u7Q9gkGedMi6f8hWkpATRpOzifQYNIjbzXnWu0Ku3Oj0iHT/TyG3VvFs+ZK422I8TRq
tg9o0e43U5xioEQfMsevHLxsu2RUQBdZ107vxnETRgHItJtDlJrdDqClxrEC87mrNop2P6q99Yjs
Q4JkLaVkF8a1/Vq0Q3jIWDRFLpprex9HChlvY5hvSurk21QZnW1btlXQKArGgu2+vCowqOcjuYwW
s4J1z3k1DYfQcmJv1JsKGXTHLq9zmzi3FcZwP8BuZ18X/Vz3YOu29dRXK06tTWiS8mDEY7YxQ6r6
JXpOXZD+EKR4W+Mt6bL+roJpFz7I4WvUoefSn7siflJSbrkYbLXvupxPABoirG9da561XVfbJib3
usn6rmIBj3ETlR0yhL0aeYNTq4bbOPG4Q9dhuAfpDQVybQr+nt5x2Is98+kJ0HvNnT2O8W2rAg4M
/bravkHyM8gHrv5MGh2NzxVT33inO3texvjF0GbFpp5oA3LuSev2DMWoQ5QR9V4Nh8jwUZ2yn7nK
u+u4mazabxq1/BHOoK4PY6sPl6ErY6fZRY3mxihn5NCjic5y9bhzyg1SWaR3WRiaBYpNWT+6KAfp
k2unOnDxxja6J6EOSvWqzsOb1rH0OzzUY8O1Grt4pywKW6BMRsBraSlT0HjXUGenkpLcqWHWHeLC
UK4dq8s7r1aB986scPpptRbxqjktu+1lB/krfX7pDAsvTTIjU5ipOCz6dfKAWPA99e+yQ+h/B4DE
Vr+t9on/OhzpftrELkhkJdIXD3FJuhDuFHFbOXzxlPb2s0dSbRc/As9kvi9d/W0O7CC9x9AnvaK3
4Q1d/KZsyn81MHEwQwzmZRRhxfLTlONYkyiD9l1F3G5qri0y20HYDx9Fan/PWH9FS2yaWU37y6qv
x+QLJDSOHEBBxLs6aQxa1CNQ4nOt3YQGkB0r2/nI4oZsmMFxM1gKgk4FaVk1bxJX0ZBIqqpSkmhY
7uKzDTj5CuGuph2rbBV1Lw81qZtQGbdE2c/FFgTq/mV9V53yiSDhJuZoXVVQXGu9vumR7u0z7tZp
eGWqyluf2C6X4setRoBoDQajPdBH0QUqPHqUPHPMkQCmshuOBm6cyfYZfdTgm7sITxufj9epDD1/
TUtAEyx4OQh38UTGcp88OUg36X2+QGOq7LOkuOfNV4uZrt2/mrJOmnX9kImzdMMGWqb4EI9iEHm3
DCtqqU/RiEn7o4lhaaX3bTSrUbJJGj/RZETTa4EFUMw1jPgb6JIQixXcSaKad2ULZ1SiwTU9xl0S
1HieX7aWVTEYfwUhxa9JIMEvRP1UNDxEIF3NO5Y5rqVc693PyzKWB45o+uaJDOEBhLcvmB51yIjo
/3B2XT1y48z2FwkQRQXqVaHT9OTgsV+EsWdHOVCi4q+/R8b91t1soQXvrr0vC3SJqVisOnVOxTek
Ft2ep2HgX7eydMBOrcwjPdkRwTjSlhNY6Xo0f6bc6dFu0mtePYQrj6zlDUGRlEHJHKU/ufMsNosq
URSYMvran3qE2bhDGJ9c3pR7EIaZToE8W1QzT6/omitfWjH08AFqPZPIEbkxCK/jEDhsAVJYACHQ
BhqrpkPDbiWLsuSvcaL/HaLkriZipy3v8ZBMlSMOmwcq13d0LrwmSvaDBDjkme5UYq1CtzyzujkX
zNCriP1/vohGitcCWlwbt6p3AXVSsu1A2qy5k+aa0+BwAh3rNTb2pQkFfgZio6AsQa1Ocph6Oyro
H8FQbfpkYL/kIzTPVy6hRRsArJloJMS/svLLkPPJLiuMKzPDG65tta7aVdU/10/A4k0HXc9/rUgH
LRGszkQPKzF6TskY4RpLnzhEtRqduRBh69y8riG91nt9bbzYdaH8h7vn9APmaTg9gxUaT8scUYZI
x3dzQPptin8ptNqpEDitxdoDePHIn4xX2qRGTrq+CzDeItqK7i0evon4rWtXjsICdAaJS/TVoxva
RvnJkjZlkEc5KVvELlObfk4q+wTzim9YqUOb8NjpvzoO4W1wMTktjQ+6ljssT2MHCra9Y5tR4lTD
Z8XIbQwZa12sxRVLD++Tj2PS07CwTBGHAaa8nxwe30xs20K2ymjcRIX4yRpvyfI+Ruco2hYshm7I
8wXW0PcfhPNUQJ/CqQri1Uq514tiJVm86H3m7tH/NyNt5EEnPRSqYCbpvonqvp0Sb9Q3LGOgMwI/
A7LGawTqawOTdu4oSMCjDhbVfHIFCzOHAXRcioGvROJrhqQ9G0ZmpZNmnkHrNTXuBiiUVKAfve4J
FucP4MoZzg/sr0zqrFtpFc+C3dDexeMn/dYnd+GYeE3wgS5FXFBOg6fYdZOLZxHs/oygTRr5Zikg
y6q2NQOthO8xNowzSLVDxut2bMnmup3F+QMa1gDFH3STZLqwFIHfBFJf3L1ATU/6PkLOD8yJ/nUr
i+HliRVplXI2E2hNmEBuVMcCvUebUCjfLcEmR9PaxzIEq+B1i5esWajDnN7rkslB2Glvlh1eaMov
0TrcOkYonrGAuwpBuYk6iKnN2lMTX4t+hHwAub+1Au5cWsPTT5BuwoFGWZZE+ASL554aGZtUfxr1
4aFuH68P9mJ6gWFCmwluQ/BzQRJ3XuTTe2LqArAnom9vBC2YE6SqB2jOgcXlcVDEZxG3fx2x/TaI
TTOjf9HTI+1O9OpYQ8hmxhClhhduVK+n7REqq541jV7NbbBo5dAZ77dQDllrG5x//Cz+nY2jSVFn
6OEB+FgyDqFJNBJN4LgYOture3WnqPbGUqGXYxgbpaWvU9yD+wKiOdpLV4UrZefZV15YBzxx/gLQ
8cuNHAXaAyZoHKL1OvzZRwDWNGvoxIttg/EBqoAOPQvvI3iA89XMunDgtAvAEhj4erTn5GYo/LZ4
v75nLmNDyYyUQIFMrYJqKKZRfas0P3ylP9XvowdSMj10xu11YxdeRrIl3XNDERFhhLDVWXs8IJyY
39ts7cTPPyKvDB5eeP0A+gZErnQKmnqKp7oBAWthDBt021QO8tnEtQQZt/AGqVMYfeplZQpQfCKG
O4g5IBOKq/HQ5O1jJ6Zx7YvmKZS+COkB6L0CyWiYF7IQU9LjBdyi03LkqQ/aNVRpiRO03Y3FUc/R
6p1lV3foGdqORnAbWeFjxP8WvDRPvAEqSPQH4L9yyyqNg16HzAdYI7Qv8IU6ObsLVOWhtXswkg4r
d9ZlwPzbGoK6mc8HTw5pmWnXgLx65vKpCF4bUBI82gEFHo2X/HsXm8kGbAL3IpysO42qtwlTLC+Z
0pUD+nudpVmfn1p4gBP4JygxnJ+fwGDR0AURiEwqs8dDssupiqxUrr8odqJ5SAXXgOsNaRHdQKkB
hyxOUiTvABuf9paV1C8DTdvJEYqlf7AOSddUoRNuED1PDyofiwjYHfyS0wizeSntmHhVUCFt2hRi
9MPJzF81U6DDVZTkRRW68sWLhm/tRNHejCDgu0yMuZdE+nSMYj0H02gQAHaBNPtDizz/X79vUepF
yXqeCdCtIKV0PhtqbKndSGIcPW3y0E4BUNePYFoTi7s84OdWpAgzsIvcqDJYielNlDy3QCSko3vd
iVz6RdjAPQf1Hwb2H7kFq6rzMphs2OBAbkwQkAW9D1jnI1CZXTd0eZ2eG5rfCCfXaWoXIgC4HxeM
Bt0w5VfIb23qT7XD17A9F4HlnHIABQ61NIJErtxwrwRthqILXBao5ozivos9YT135R2OSlp6Vr7y
Drh43OB8zlEs6F3AgwGIsDSwAfA4rSsyYMUh2KpZD4XxS4CyNSW10zK6GdZkaxY9Akh+6NzhPwOF
JYsoruh9a+H5jK4Emz2iQaJovxXWS9R9tPZjDCI63DfNGkTgcjdinNgpeFLNqBGZWKDPtNGwMjCW
oU62G0iACCW9N2t9ZTqXR8dsG6kjkD1fZGoTKALU/cx/VQY9JGx+NiOI+m8m20Fak+m+Zh06yERX
azH75a7B8GykMdGxB5pU+TnCdGEFJpolXFO8Tu3zUKE8dxSKkyqvar0ja8QplwggbBsAYFVkbHVo
F8pM023ZVjlEOUB2JV7zzhuoq6ZeEPsidazknWbos9kR845V2+vncCnUOrUrncNEiwqlZxgna8Q2
toZdP66pU10edQwNLQCYTHTxXLAV1qIXWlZgBaEEXzV73u9Gns8yRADorzwilzblqSkp3krLECkA
cF64LBRorzd3zMgcNc821ydtbUSSvw8TyLfWEcwEBCnF4WFI3+28dIPxM1pFTCz5E0gTINdnw6Gg
FnXuT2YWy6boBW5aSM7ZT3ZiO7bxWAfPLVoczDUCS21pP5jwJHilgt3LlJ0J4QpSQ3QO8CALI4hj
V8/ahJXzFf7YBG8QZlf02zb8GEs3ZzsKCojqLkL7CEm2rLtR9c9a4U5ePWfTrjC9uMif/n7qT79P
2q8mb2hqhAg8gIRPVKcbN7X1SJufIl4JcS6LnziRcKeQOUf9BC5OeiLQmjUkMjATNW6oIt5mI9ie
HR6hoSR95OboRQTZXlH4WQnPnv2oULcP3Iz/MughHd4KNjjm4Krm43oyf95fcvR1+mnSNm81NCMM
8yTw/GZUc0y+j8IBylbUfknyjYn6VborFS8Lc6/4DyRpyDzDPOQXkPSWH2ecg4EJZfYMcEQVqAlI
3AMAoK4c5CX3e2pkjlNOw4Omsgvos+J2Id+FcAyxtfINjV56Y5cH99paEv8y7MFan4xJukI5H40w
BnuAaxroTzIdnd4NEP20156dS44D5D5IzZqIrlCLOR8W0vbYciW8LU07CLbu6+kpwrNFJx/ZWjfZ
gt/AdflblghiGRcFH+gKA7aiw1ScPJthDTVcoLfL+5A4KUWr70o4t7BeZ9ak9eoTLcyUmW8wTfYT
LyHRHYHoQXdMzcn1HxSiv1Bsvu4JFnz9mUlpzRLoOBdGB5NaTX1VtF5f3qprG2Nhwc6MSO5m6pMk
qGdWyLDPHZ4dEAdjWh0GnOAa2lhbXDGcJ9SkwDsGAPX55siLRM/0cZ7D7Dke9n18JwoKGI1nhL5e
vMSJ7kZo2Cw+Y/MYTDuL1l6vo5Cmzg0koKwX4aYO0LLT+hBqBIoY4KJug4gi1Z0yuu/tv78EURn6
87nS1MA/toUW4/drwDBswNVIvbX4z15hvvV5fakvyxmQyzm1NW+/E3dQM0j+TXOUEvCfpeE1yrcY
3Gy2cNJor45+HW8qerSJr5UPwjzkY+Fy7ck23rM82lZrV9BlG8rZ16A0dv41jZoFvaria2xMM6iL
w1sDjfKp6jTd3ixCJ+jf23rYGsZDkXv98B/oDzEZ/3J7ygVHBTmBBtW5eTIeBvtFmwCgKg9DtHIB
Lp6vP2bkZhtlChS7iWGmaN7juvfCalfwYuUQL/mN0+yN5DcqiBBA+xjZG8r23fiP2b1oFLSOBx7+
LNkmVrcrG2l2sNLNCT01PAbB8ccQ2kuRW2dP0dATA2+lOnYBws3iV6v0s+Aw6BM6wb5RpFQEQpyV
Yf5ekwu7EIFFwhFVYpSJz7eMlStjHZQmWuWd5q39yH36k3rRZwnonBPv69QJP1H6/CZu2c24Ynth
HaH4A50aoEGgKPw7zjk5O2kteGCBlnVmVGPMy8W2G/zr07qwisBME3R8qBaU7FXpeFa5VQ08VnB9
8hiVKDQHbQFpAyWdY8QefFGyRm+7cF+fGvyddz0Zk6kVNamGANtGT5wsQQtUvJ/aY0JX8uBLc3cy
sN+P0xM7nQr5Vz238Z5QQqASkUwa0LTzHxbo1Igm7Y2qNYoCntuNID9mBy61v/X1Splk4R6DYC8o
h2c6WOwE6W5JTWXKaYr9B67AY1O2LuXoUuhjv5wVE7tkZd4WrrIzc9LdECt4Qigq9lymfaYAqMUa
cTLF5+zAMJdrOoxr1qTtVxstyrIFrGmmVycfEHNx9Ho3pJ6hPabt1/W9vnBNI3M1syGBmQUXtZz6
tIzM5kCJpe4NCC+33SZ7Kbfjod43PtvbrvIau/p9eIQc2p3yAwS4frVNjh4cjtP4oXf9Wy635/mn
SNOsqoFZtJYChdqG47FxEHoHGM/KPX951mAEPAFICALaddEfZEw5KkEDxquBLlJvPY5m4Nx6spT9
9cFcOhHYmVl2ICaHOroc/iRTWKpVDDuEfKWWjzTWxL9pReJ05mNu9W5krFxwlxD1OW17YlGaPryr
ExIEsEjvf8QufW/8Z/TEbVv/5ZftTO/x06+88WMX8KwYwCFH9+Jj5WSH8jncTD71kdrbrhVYLs/p
+SdJWzlT+5KM+TzZgQ+Ck84+NOK7bXjFWhf0Qmnq1BKARJLXsdWqL+ZtPAFhhCRvEMQbSwThLViG
kk1s5wYip7r81CMzfIoIi7Zma6cv19f8knPgbAmgZnH+FepIwr438RW9W+PVgLZ62xc/M9V5GL0K
nAMxjs2NsrNWDs7iNOvQjWFzJwa4xs7NBrVd01xF9lnw2wYqIJn2yKzvg+HxesUTLu7qE0vz6Tq5
QXIjUetiznOnPagX0boFohUV6hOlvov6b53+qIuV1rbF83piUXL1TA+gh0thkVrbsvcnzUI54j6o
/kMlCjvoT9VDpmLWh6gYxrkeoVpubKKtCP1DIH1ELqBuvwL9SY1fBvsOUjXX98zy2v0ptkgbNwjV
JDSLeXzEA4m6UysPpu0Xtq/2K7nnRff6Z4ByEZyENQSYS1hSdB/w2X56IOP79cEsH8MTG9LlTxSl
QjNYBJ2VWaG79HMks8XU+HYQQzTjtUscZdx3a4rJCyMzwcaCBD4SXMhvSXskiYC+ZGmM2D45WuQh
M97zv484kD08MSE51xiwxaQfkaNKiwehPdTdKy/Rb3GvtStufCFleW5J8pkDB+oGJUI8RN/TD92t
Cydzujf0j2zCI71zeO/qTvRxQMxz3xxo4nx9qT+ylfzHbwjreYA/J0tRAMQ9CcI2uTA+gr2FDS2K
wISAwMLRt+ygfvDMSd/KbXZTRO50GL6GZqOtBI8Lp+HMruRfeIskpdXBLgseMvU54S5jrg6Hnoy7
v9+qZ6akTQNeaGZVJuaZZV9CeTf/iXq0sYxO094S/kaS2zBY69da8GVnJqVNlCm6XrAEo0M6qSfv
k7qt7WOxVuuZf+Xa2kkbqBvTZhoZBmaTz7H7oIoX2E88esriXaCt+JTFETGwk4Lfes6hSg9Qte2b
qO+RadSRKOhQlQMMMsyOdA0BunjCT+zo5/dO2ncaTQXshNO9ZnhB9dKtxSrzT8jThg0PDzLnyQ05
YCsEi0otgJQFMHRgdP2ia5nmZQNMhTazCgCU/KykDNkBa4KkZkgo6GC052mV23HRBFjG58oUgF0y
yAqNf0aPQc9e6rOsnkxIQ10/NUvrPdOY/8+A5N8jQbRhKnKwcuePKorpWnpvZU/RWji3tNynZqRt
VSe8w02FcUTNfireLO4kwcr5X/I0pyakHRWFTYjWP4yElW9K/B3MzkxBAm5MnWyNnXVxVcDMwxjg
WRqRIbss1XvSqKivGTGQ/JXb5GuQ1jUL0mBSBCtlOVeVBa4E5IEqYyUKW1yQkyHM//8k7qtFhRye
DRiAEr3G+gsdBzfpV1Zk0QaUhGZFMyT95NJgGEwFTweU4MvhXlE8Vh5p/nV9+y6Er7PM9r8m5u19
MoysDptUr2CiGu8Ec1rb04Hnqm65smsr7qHfdOW8LPlijQFxiNoF9EPkexToBoKyPLKO0bjhZuNp
JZ5co6eYR/hnvsqeubipT8xJ4xOGHUFdHuZYfezJLrbeLOqN9Q7sjtcncnmt/oxLujz7jvEunmCo
HX6YyZaDzl5f2XKLY0ERa9YlmyvF0jXGuJ1DZAYJeVq99NVrHO31EFC85yRZibhWDFlSBM7bvs1z
Dsevjrsuf0HUmlVuB1yW+bedXoDuaH9GJHfMhRoDsBCAN9eMvikZKD/r2LfXgOeLHtqGZgL016Fa
I+84FUoWCTSVscVB4gupLLRAqS1kIlcixEWPc2JG2mlEJAmJQpjR1EdFeedrfSxLL4lZbBZLzIBc
QWB/flTLxEyKYAYK8ClH53d0w5LUo7G2Qz/7jdrfDUUBLIlWcFDyNCudogslEWQJDKDbrTkGhujU
ufGkoLHFxARXdEdu8i1Svp6qOCjcghbFAWFc4gwrJn/XH+Tw49Tk7ElOXBM8RQu2IZjUtsU+fnop
9iCwIN9sl3vVF7IH2+iOPJIf1FXQ8eEon9fP89KuAasbtQ1ooOGPNNuC5jadChy2gd2X6Kk0kl2v
APO1v25myW0AhzHHD8jMohv4fJCR6OjUMJyAkmy14J9uvB/R63zdxgLEam4i+9eIIZ1ndI+1UPiG
kbZyAaHx0PwfWN91a2sbLngGp+IpAaFAtnK4lw7EqVUp9ROOFEXb2WpT3MTos6r0b9fHtbhEFg4C
zja6SuT8RK2hb3iqcCAECD5aV0cHzhYkKBp3uZWawjWgTJB7120u3ZcUyEkC5Dx0C+XIZaATiAfR
n+8GQi9GB8qFCWi+KoW7VizY1ug1EPY3VXyriAC5vTEn2+sfsLhh/gxal9YSBeQmZfOgefmRW3vO
vrft5rqJZU9zYkNaOY4GNl5NsEHMPbhMHHTmAXzykImHCSniJvBKBWxc/nWrS5cOGuEhm4c7YS6R
n5+ELFMYbTMY1RFKZdTnOHSBnTlK9qYVK4HV4s6ZK4TI8CPLr86TfOJa1Jy2nW23KJnVsQdiBRBg
Cu5EmYY4cZURZnHFTozNH3NibCqLLBg4pGHU6mHUPdG/pmxlxRbnzgY340z5jNKF5EUUtINnRdZj
wXgBRWzFsdgHHtbA4EHdLDJW/MniGfhjTWZ+4SYXwMBgQGMMknX2farfQ3t6zAv1Ri0YYgV0Cehr
IMPLGwjX90yVC+0oYNcMQxpjmaC5HlFJ6RbjZtDv0eHcgV4FHD9uB5aE9ha+rGVfrK4dyK16xFh7
UVws42wfshVsLu8SzZbsB0oB2SrRARanHfr4l84fo3DlzrkEiZ7ZuMjZj5YRGGYNG42tP6Kpy8lb
3R3UX4kBDatE29G4+CHC8XvSKo7Wkn2VrilPX4Tn0hdIRx/EUsLMGL5gBlnagDY0zV0ViRtTDJ6B
6HyMV/Xf55v07J6HSWKCqAFTu9DwwLO5U4DopatUAP5vFTSwv7fTTJSijr14ioyueuSqYuQbzajA
KxMYVhgeSainO6sqO7ppM109JDbr1x7dFzcYvmyOuJDMmYGtcuOHOXTlUFK9AEmdsVUmtqniv44a
ZxMmmrDQrLGA/uzMPB0tXPlolQ33XGOu1jUrV9aFs5tNgBLARLZojn+lSEZtR25PKEG7VZ7vNB46
ynCsYw26DH9Pd4BrkUApFrA0PH4v5qtMshS6xWBJTSA5BwGq0j4Y5WO4dlUsjQjpHLAcIG4CGkG6
KtBzqzfAYmBdcvWGqL9UznfNoELszlBWbqXFI4loGwEU8M0zzuLce2voFNcjK53RsHdB/zoYk6NG
O5Klbl7eK+Wr2d60xiHvXiNz5bm3dBRPLUvxb1dodRzVWYlX2K3Fb0mx14jiGvTOil7JtHIjXsaI
2CUzfQOeFxTNj7IYc6JHYT6qJejAASDQS+1p7F7srvLDsNxUiXAE7W9VNT0yhR0aEny/fvkvjRV8
IrYGzURgk3+vwskdCeI8o+VDUbqoG7+NRuRoJd3YCXOjWn3HZr0Rob5yLJZHzHD6NBNIFYjlnq+s
Mow0CkKMeEiNl0FTD8pIvIEIlPLM8GiS3hlT+6BW1DWCz1z/D821cHuYa6A1UKa05AuFBhGxOoHT
UjZHVjmi2bMezb1oYkciidk+s7d2sMkopAKge4FelrUln0NF2fECAj6jwPEq1uTXd23HQdOqcAx9
sic5CMsMtKEqXxF8g6nssnGvB7dD7/79SkONhaIBCZBrRHvnsw6ReLBMzhcMGv6SYyrqHHJuorpF
buN5auM7KwlA+WyLFXzMksuw0TkAzWTgLy+EJAitiywGz5Orc2QBWsiHmeN9PPSOSsKVCsBFMIbo
YCZhAfTAgMqsTIYSVHqtWiVaaTvjl920W7QveqJsHFvUewtF8OvzeRmsz+ZQkIIsH4yi3n0+oZAb
bdt07k5A6PM8gMKOablbqqlPGEfH+0Nnq27XBpuQrCnTLMzpmWVpKZXSTHivwHITPPRB4oqiRrQe
btAisnZWtcutClO4vHSwB8xCtOeDVEYwldk5/IOY6EGPEwc3/zFSQo9WtZ/mOjoSok3JniYzupl6
c9uoa2Rhi4Odod1zo8bcrn3+BcUEqrmowGAn5YcwbhsFPUniCQIXf38+gBw3keEDGAdSadJIW5YH
Dc4kwlzSHmrW+XDVgN2RX0ohdko+7PGY2K5socUdC+gi3rRoC1TlzJJeWVbBFNhM471R7mLjQMJt
ne10FVoou2jycuuboRwLe6MlrwqevaLfGdZ9u5biWrgFQAoMUns45LndVwqxW2oPkTLiOxJIp6Vb
nb5Yxi2rAzeNbuzM2Fwf9uKK/rEmZ0W6YeRxwuH/i7JzhfqNN5E3DOj3WXN5S9OrMQR4v4mzkNI6
3zoBOun6tp1AgaKC1k+J3cRunwpS3UQ0fRrs+vH6uJZCFjwFQXiBfB2632W/3qiDGkOgvgQWcIS0
auVUzQYkRo5e3Ra5Cw3NIH4KireYxS4gHNeN6wsH9dT2fJBPLvK064laQ7sNncChOwXJkURrrIUL
DzFUD9BYbqKGoAPyem6ia6oqYgEDATOQ6CxpXUMdEQXG++sjWSC/ADEBLueZuwjyh3J10mh1owPN
FNxbbZfbOIx0EPHn6Plkoe11xpBt0QwGFjkTxgFma0ZAVaNwRGAYGq8KLpt9V+bjiidc2Eszkwn+
ApYOby+5IaCp9Xy08Fgq06Y1XTyCgiOLUjBx2lqG2N6qaXpjKEGyxqUynz0pWEDFASEaiLxUU5Vr
Amacmm2J9AKUt3ytvutN7mmTCWBi5WbsI29A37+2AAtO/8yktNBxW9h9N8CkxQaPV692rbrqkPu6
kj6gOQJND5C/RWQzOJmmbjPbdvtAWynrXHaJ4Xo15j9klrwFtPx8t+UjgrSkxWGqaex0GZJh0NDm
xmdHxY2u5m6Q4sLTP+zYRO6o3uothNpIsYvzh5qZu9QQTgBu18SMbwJmbiNNcYZqNcG7dOoMqJ3o
FE88pEikXdE1bRKONk5d0TFEc4c2fU8CB5WuoAlfE73a6/E7aQB9B/Ozhm7JJKlByLzW8r10MHEc
52ZaZGoM+erCAUCL/ITAJ6aKcGOdDLvayAuXNvXK02jZEt6ZDHhnvAGlnUEAh83aOWWQ6NqOkWjX
dJlvZtbKxbh0Q1hofZ6B7+CWkj3AoFIFjLp55bIImcEGEqKfcVlu9DW2t0WPDQARkp9oKwclirTJ
ijE2EpHwyi15EGh+FKv5xlBrgcBNAUaMjdY30hKyy9GJeWyshhyZWZMbvaigOgjyvZUbZGHceOoS
9BOgnol/Zid04sTxFuvqZAJRVxaP73GGmpxS3wpF3bNmrWFuMXxFExvue+T0ZoqPc1ulUgFrFaAw
0dROFx+D8rNVvjThW/q7oW2RzkRx+Lpjvywszem7E5Pz8E+GFyct2I5TmIQMlld/Q0Lk6Se4GfG2
ddobtII6D4foH/B7uJaXr7iThZk9My3N7BhVdWMnXeUmxXeuAj2fQdfmvqdi5VWwcE2c2ZkjrZMh
Bnmglk0LO4qWgUJIcVN7cJWh2UM83KFKtDKlS4Hb6YxKgVtP0TcR95jRTLxP9eBM1XMfP6mKVwZA
Dq01pqGvAZ8vXUbIUSDIQTM9FM3kW3BK8sQqKEI3ZNasFgyCw1BvG45Cmg/PYB5qoXHqh7Zlb8Zc
1G9qVWsPimGP9CCsHGjvviLDxkwpGnNa5N/CjT6N46M2loC60onS7AFOlm+BoNatXRykw0dKhhIY
2DGkfjSF8PYhC9Obhtui97Q60kFsYXZl5A+GUh8yFRWSeD6dtNACxc1blXzaQm12WtOno6fmthJ7
XZQUltsMAbszFJ4YDiGseqChrr5wjWTvhpozFUxbbMLjEezXqqvHJNCcqBTJvs17iufQaKcesaIa
38Dau84KqAEFKiX8IHVceUim18+UU0CTUQLs/TYR6g/UOuHSdDU2oaaWg/xtY0RcO4R9OeSOqOYK
MwjIjQi07kq+r+BeIHBKMt0Dik7d2VwDAFhkrTahd3xAgSYZCg4PrI7doU8jG/IOYcI+S4JmlLG1
7K80rMg+p3YM8jV19OwMLNsH6JWAm0OMHeatxCQ7YZOADY5bbQtiBGEGbqvq+T+8GttbEzyVjUvS
JGg3cdBGoN+uE+MrtwPxQWIxMheaGfUvICWL5zIup8AxOPh+BVPsr8zA9D5ZpRXe1WRA+2g4ZiV1
ehDH6GLiflejoRV3Gq7OHr3vXRFogxtVYp+LNjlMfV/skT/V9qoY2AcfKnCyaEWUl5u6wQ5T6oEW
B8MYaX5bGCXzNWhUhl6dtcUNLbvgVtUqpd6NBbFCqAqrCkjXsXehEa2V71o9BiAas4Hfdetx4hDg
swy7fKyGJLox65HqLqpwfHKKgXNU9ruygTheGoWbJOqbO8WYyLNeDzE4Fnk3gY2clhp5qIyuqPy2
J22IGmRNj0OvNT7F2+pnZ4+g0DHNwkAtVjPzlZfr4i2GXDl4c2dvfsFTUtcCuyevcCurMzPTNuK3
Wv89je8oCkLJjpZf9eSN9GiCse66S18yjccyUofMxjUK/qpzf1d2wuZNigBIxMax6bo7I/xMwXpp
pNVWgzkI0G1Krb/h6O1tADQR+loXzYILBLEOug0A/QRDkFyeKhR1yiOEyG6rEEdzt8ax7XWcStWN
4mJzfbgL3p0CLWkixNLAcS1nLomSGQ0RCjKXrWOad1VuunGzG4OXgK6p4i4NCzmzmSF2Ls7Kyaxq
7OE2Odj+g0ZHlpTr5YGoQ5s5wDqBAR9epPWmkKTQtmrNvl9Z14Xr8iwQka6xTAHIVTERiPCB7xg3
IASOJUZLbkgfrk/pwjhB2K3byPCjMRvyKecbiA6jXbMRDFZJV/gBeJg8TSmflaH3Eyv3GXrbhmGt
yXEhaj+zKcUhFggboy6BzaztnaKmCNifr49qIU4GZRkicjwLUFaXEWNBZcd6MzYo/Rjg7ymAVh9q
yCOs8KMtzt0fK/LTsIiStpv6FtT9rY1LVXmLUwieFKarWNnGCvVtFyrbvx4YGsaBW8RhA3e/vFyC
jk0MHT5cY+BzaNQWgUawz2Ly9+Ea+KTAVwqFamRv5LSjQAWCVRHENxIi/NrYgXAMEdULmtWuD2fp
lYk+NTybcMQQuMneYwQvMa3CuIIsUt+/8yG1kIMfIRfnii6D8gJaqPAVUZKOk2P2emA6I4KQH0HX
dhy6j2F6LEJi3URNZ++i0Iz8IKjCmyjuFZ/oWYdcZWOmgZeKvnwYMpNxR6s7NKVcH8ZSjuBku8mJ
p1KAa3lKwRYAOJ+ZPbDgSxv2McRes4cofza7f66bW/QOJ/tujhJPgtxExBpavGAuCm7ZsANgearf
9LXm08VTemKFnluJDaS46by7awvptD5BlieN1vqQl55B2GfIrWiAcMABzV9xMha7iwtDbWvoTZpI
r0YTwCggnpl+RLRwSPSjz2ex1lwnK4H7goM4Myu5vbQpcq1OYLY1er/KAWMet1m7YmRpBlUIbEDA
WwXBl/zEExltxk7F67ZDYS+k0X0arvUIrZmQXCkpa9yVIUzkeYqzEUSPmliTlFuYKzgagio6yJrm
kt35EtVQnemyBmh1plZPRaN8hEG2yYNq5fG9dIhOzUi7uo2z2hQMZmbEanZfihwRxC1YoTLbp923
3FxxpQvBBIaFIYEkdabIkbZAzlFuyQ2k8cQInahS3CezgtGgHyCBCva8NZmyRXMMvwl+0RmOIJlL
JpObLcHLNEB5ikyZb3DT0yqQLtHotlrrOV66mgDa+deatC94NwxKMsJardxPfeNo2meT3gpjE6Gk
DRGo6w5paemICYwQIAm2dcEopaexNkX9BGvmP7rl29Z26L+y5MXuA4+3nwOg9dcNLk2mgZIUkuHo
qUZO/3xL6nRAoTFMOdhhBt8oA/AkZPrgtGnijpE1uq3Z/rxucekQAKtjAwgEhAeVyaHyaCjt0qpQ
tC5DhwzmfRgaWyhfRf9hZHj4zBx9CF1MmY2ZjaMV46wVICfxu+kGErVgG/WjGs+eNWTZ0iSeZLbl
IIkGSP1OGYJMq34vVdUp49fRRMdIsBvXClyXqScA3lE+/B9QT1YnqwvG9WwCUG+6VyM3fCqQv0NU
dmf7013sxvvwxd5ChxtiCB7u8Ltyv9audOEopQ+QvEsWckULCT4gB//b3HvRrbXvLlChnI9RujAt
Rc2VIQE8cNiQjfEcvUSR13n6AemUG544U+RaBzf8DlyHA+rpzfX9ebGYv8cHZ49n0Vwekk5EnoO4
HlE1UKTJF50UZ+odZETs4tVY44RdsyTNJPgvhqiZYZ2tCu5jyJ3ZLo0fuw4EKd//y5hw5GZAwdwq
d37KBUjqqDAH4PFAQWSJu5q7HXsBS2WHU3Hd1MXxxvT95qi0KJJrEBc/N2VC3Sym+bw/jc5PoQLL
W7S0aW/XrVw+1yUzkluOIyUptfr/SLuu3ch1bPtFAiRR8VWhgqvKdjm3X4ROVs5ZX3+XjJm2isUr
onsO5uAM0ECv2hS5ubnDWoARdt4p/45a+vCgoJB/7B0VYm8WOl7WEee/8CJh+AkIXkG8mz+pYi/t
ylFRh2jTiIEz/XtEPgZU9UrvrtY4XSasPTEH8J9s0WiEo3ZfW7e9XwX4Ur5wbP29KN8m/UHOz63G
eXJ9VjiuDFogUbtPTNW8DZp5T0jFdqrMQ9SALYtkBHXAonWkDkL0ebmVkR4c6vpXob79w4LCQhEU
0WiKo/lm2sqYpsacF7SCooigOH7pNmg49j/WcZgbcoEzX/CLuNgQhAQUQCJW1DhE6kGJNgKvP/KT
8vJ6Lb9soc5XKo0IDRCK2OJZO0v7oLPkc/0bI4nNTntsdEd49nxrskMHI3juunlXEcO8L7/MI1Q3
fzxoBXLnWMahe0UGwiqHXTSgaE8+RtB1yOOtSHbriMyTAF539AZAfFCit6hujHIveVjQFNQf0OHV
pI9gdHyZlzhiHgVwDxigukPVlG56SMewlSMUye0YIl7R9yJ8Enq3Lu5U3nA306B5knBOiCHzRp25
pPVrSF/IOAmJsNeqD8PsfpoJWhuqknO6eUjUmasSLxy9Cki9fDYNlAFfSa3boLHkbArmDaosTKJu
UIwroofNk2BSaZymLreIVtldFj2j+v9Qxe0xFCFjFDzJBdS2gnvkFCwhnNze+KYgtzmiJWrSQlsv
o73SBft/2D+L3zYHGIsD2SaI15USv00qndp0C+UkBpi/elhHuYrb53OhoW8CcxOoJtNj235p9rLU
gcbNGN6T9qPrbAiWi+XNWNj9r3UoJrPDEov6rEGKexADYJhTcrM3zJrdgVURiieO3zgIxyBuYqO3
Lf/B0/9gRWLK3OsK0ji0vuvUR1bGSOqNeD4gw10u3dUNb0yDuV0XANSXiolQjHEJgFJLnIgcx8ZJ
SrLpeF3yTBe9wJn/fLEjdDnvUq0Fjhq+h+lkqZjKi3+sfySmN1lgzLYuMARFQN1mxhjb1Irit6Hw
7Ri67FH7YPAYfZjrBs5z5bMLDcRYl1i932FYbgRWBYlqQGEOQcQQBie1yNzhCxTqYguqugcjAjx/
gCOrRW6Dfo3cbUVkzTaK8bS+fMxrZgFG3XBQse2JNGtohOLJA31nDQbRjSk9BT7K7rsy/LYOx1lB
urMuwxNAVsfP4OCtzbcDRjXJky866yjsexth8SwKgk5i+uGmFCOZAjLf2+lB33RvoutbYgR5XWu8
z6z6Xt1qj63zHdq8nGiSueO/gOmEt1TkcZvlAK4FYztJsVNqzclrdI6rZXqIBQx1s6kh6DG8CDAB
lOrCALK4r5wVvOoAn93sAoFyfSUhaay0QJjkDwUdgmW1680XRXmQy9cAlH6CdGPkvNuNeZYXoJTj
G4JO1JQYoGqB2wzjyojGnTgMLDx+HKL/aqHWFWQPrYYXiPltCANbaF9zMXvqoOtRRmimUvrn9YVg
btjFT6JcpQA1ahXDR4mNcgxm5x6LAry6DxWvasH6oGBdB0EjWpZm2adLz5IWTdrlmK+yG9kJRygf
ThNnZzJfVguIq6Onhr6RYxrQ9m9jd4AIp+Vtwudp227iX8iUIzG0vnJcQGqTarmPxoSZmzE6th/Z
3rvpMKthocw0fYiWjN6azTog61MtDaS2rOnHWpWGBtawex1EZ9DPkv6m/nXhEQdjiULtUS/CdiAl
rBqT3wP0qfzYaob3xvxYN4blSEBKM3eZqpDAoD2Y1ud1BHorBOOYH8aDQ1U2098L7822fIHQ3sqQ
CzFAdwjiABS/U//RLB0zOhuVVUeHOo+cAuJq62ax7rYlIrUnRNk3IR8CRK3cKL7dyjjjsjVmx/5X
nPG4ZDhrqFMbwjDbDv3VABPyp7h1hu6ZcK4zFokhUqyo7eMjYUyGbjdqGkGpxhZ9MWpVP+mQKNgN
o7zRy+nNzKXYinuj3w51NTqh38k3hpa89XmJKfTINcOfKuap1LTfkGFqODEEy5OCPwN5Lk2EG6fr
babcKoGYIwVldAJGbkMINHmYwPgeaVbDE7dmLfMSi1rmys9FIUWbpV2UvQWiNHuqfio8Qj7W4V6C
UMcOIZFvjC1AMgjF9r7k5El3mwqxNf0T99Snsu6sXYLW3tneRUSJsM8Ian/A1Sc56hBbQfZ9/RAw
P84s3fsfgNnWBYAYoU1cTwHgSyC+BOs1aUPL615yxZUyXgcp62aBXphuGDp6NNCIcgnWGsoohoMy
MwW9F/3Pst+sG8P6+su/nzKmDFpF9z2CFynStz6pnUB/agZeBxFryZYo858vlizDCKaXgiTfzqN9
p2490VWkDu3leOE+/oM9UFRCtxNuY7BHXCIlfZobxkzXjaZ9u6w3BANSss7xG8yP8gXyWfNdmqN6
nVyLAPFAq27oWzR7cBwt67zooDclMrYyqFkoM7IKdLJDhGuKlLsJYtEZesUeon+haVugXMv5qqgY
yLBD9jep9DFAaW39a1yPWuCKQm8bdCzw5gexNGVH26rwLyMQNPBLZMoeuQWtxXjeFiqchrcvqlec
0LjZokUCNIGOilfm+i9gL+SfH6BReTgop0cVetrmdGpgV4blac95/TbwRhqYx+jLTnrI1hdDKZdq
2ClJmFzA3ZA8mrzQhXmIUDnDjCX6KTHteLm1vZHUchchQZPJL2r1qIZ7MdvntRvxcpesWx6NCn+A
aJ8g56MfBUiHIYso96e+fx6FndK8VelO4RF2yPP1Qudol2CUa1Bys63Qeoqwr7Wmjf5oWqE1Rhbq
dPdH6/V1si336LqatSO8Og/zFC/MpB7qfR5lyagDOUKv64QBwCLkXONMgtOlcdT2j9I+Mv0BEOSu
TZ36QbCFW8Eut/5Jd0un3Be2aw2u/9g72bNy9B3ee5b5kl78AHr7Z0alBZOAPWO8S4/+bf4COcbG
ih5/C+/1vXS+aR3Mi5x4E9CcDUSfhlwe0JxmAFVOAyhCg7jkaLTHsnGU+D3R/rbBDy7GmIXXMFqI
KQN6fnPyTSVpZ2c8xPkmlGW71dV9O1W7WjKhNTVYTVVwGKyYbs0goO6DirKEjhEqnCGNF4ZegtA0
D22PiBaIUQimiBrhziv3qmGF3m/EylZU3sbyUY+dhjvZyXrgL3/BvLkXV5BgVJ0UdvgFfn4rD+jU
BInHpkhOgX+qsL+iBw8P3nVXet3KNK+0Aj041DXkuQ/iEhOMe00TtiYeNaA47xVUmu/D4l6oDoEG
8W8NMjt5bEFOhgM7/7W0hwB5AW4PqG+gkYXyEIlhZGmmAdYEUcuvIp5qlFLM/tAO6GLP6pk4F1yj
2xJSFtBqjwgeJHKPR6oxifhl4G7q2v5fSAHnYiDm9SDLgMbky6VoI8iCV7KPKbHqoSavCXo8Q0xE
rFvOuruWILPrXHxjOZvGJvWC1FYE1whuNOMO4RIIONZRWG5wiUJ91WSc9E4QYQreGZZeolmVxz/K
s4Paq54opWImAUGNz32KrCEwoDYe8BoUWBekCW1dNE/PB5MONmJDzMuiilJb8KuXSDfvK0m4Jdpw
MLR2W8vNbn3hWHc+dLaR4YdCIvQkKOdeIu2amdOsnSLmVta8lcZHgTaIdRDm1/kCoUPNASVEpTch
MWLUrV0pmBThhZoMiaZ5rg+d4Gi3RdGXfmzmfu/5mQc7gtAqUyv9EO7Cw3AoNtkBj5vwqLs9rorJ
1W6DG3W/bh6z3I1ZNHT3oyMIrXfUIkpIlBhljb2RB3ZnWrigjvGp7B/jfexEW/QorOMxt8jXuaUT
dWoMqUu/CVOkf6Da4/9soXkYm7+y4p6rH8DcHl9QdMJOUkajD0NYNviJE0bTMRwCRx56Tu2SuUG+
Nj19w8dpGKmTB4s6td0O0nCecP2tLxrTEkzxgc1p7qCndYg0yVM7PwVEXfwkUFiKA7f3v61jsBqo
0H6JFmnUrqGzq1NePtWSCq2kkBft7WljHhXbv/F/V7vg1T8XP5B4JA+gUpF/QUBwrtmjTS3bx6/r
v4Fh58VPoALCVqt9tRSK1Bbr0VPQbCqK9xBajnRHyUAy4q6jsRKshqSimQmvE3nuDr507yJJPNIp
sFjB4FAk4PJSjx6at1odDTp2McWW0c6ERPekajaY7+IcBUaQdgFP3S5iJ0exFlf4qspGQGkKorwd
ZrhKm4h3osCJhFmxwwUadcvUkGOI4xBohDw0SDdMaLsHh7oevLQEFzsScEev+Yer7QKUunjU0VQU
DAyiz7a4K/weQT7vecl6vlxAzHtqcUf7xMhTIYFdgnD21E1tuCTwHUU8qd5bPI8KClb1i6QCRrsw
/fuKiYqZbxdZHVsH9Wh46LWfov9tLJ+MjkfaxV5zTZXhVec9RlO7QkkkLcMBv60tXlLovXbf1WnT
F8Y2rZ6UycHmA/M0V1yEcYoMTBajEjIX169YyUio5klgYNHHG/G38q0E6/SudFQ7fgKP30Hal24v
gliWc5gYjh3PeBHZBrTnwh1S3yGIhCYTZJzdYTO68nfvXXYnaAFhns//nd1qm/TOxM7eR2fe9ck0
VwV5L5jYkOynb09xVLxSgtqI7Q1WRF40EEc0m3XjmLbhaQNebaQ0dVr6LhFEMmAaFidVJlt9+InJ
39Gv7SHbDtF2HYoRqs38LH+gqBNTginT0HJABZKTCKBT3pnZdtQ5BjHurAsU6mNBcm6e6gOKEW8H
+a42eLwJzI+yMGM2c3Eq+0jN5SIEQCTbmv8cdpuANzTAilxm9jiUQ+a+3ysRhSCohCrsQNyvh6IL
JQrLkNw0/oFhnFA6EghsxBsQU0FUh0d7zTrXF8jUPSWQBCrCZJYMKM8tyuIpWll+IDk4oU5ROBWK
dLz0FhMSEwQy2NTmJnH6DSaZkZeQDoUSZGmS+imH2BSYKmOwx42tFYFiTBjxfnDWNyPjK85jC39A
aTtFIxrjmRE3m+5z7V6UPrTh5zoE4xK8gKDCz8rzJ1IOgPANWxytSre0vQ+6gNHg3LaffZPUK3aJ
RBfr6q5RwaADJFL0T2pb3kTezAcXgWN4xEISpyEfVfKmSY94TZTaMR0CEH2h78awxDiyDDXYh52G
qffK8bVn2RNBV/ozhEQUmiitTs3uh169i6Dwtr5ADIdw8bPpICXsAkmt8bM75DPkfNNLLyb6JTN3
HYb5HaBIi55CEyQ0dG7TVwKvwDwj0vbapLyEppm++9iGED9WSIBniArP3mQaSNZETKL//SNLhZYY
zrA0jzLB+VHuIilTCKqF6NhKHnPxkCUc6643Mv5+HZcTIFRwjs5/vnBHaQd6US/C31+jUIuhW8xR
xxtTfFtfQ0Z3IWDQuItMCep0wLqEmRs+1FyFckwSPoBipI83ItkOvqP5Prid79TJKTtLN4+NXT6p
itXYtmypxWbiuUaWuRrmzBF2zCoAdCdqExRSNMowt8x/57F2bEZhO7Yyr1P6+loEXxH+wWSvhsIY
nWVskkwqk6ZEEm601Cdx2zniS3rjHfWTWtmNpZ/SX5mdHpIbngbdJ+vO5VkGMnhURLBQYLyK7pGe
RLEVChEOuNe0KbAEPK8/JLQbHjD+P3MWJw16+ZuZwTjMSX3OhwSSQVMqVcSRwjC/B/EDYmw/qUPI
MJm15hDwG7l9XXXokNfaNLPA7uFjmL2MgydPb+unfsrx7YgYGzvZi3j38bwxruxBrzcoxZDPxFjO
5cYp2zTRlKhCpV3xkZsp9NZNzESydcEwrFJOj2OVIERPoEyDOIvXzng9I4vADSNBeAuh4HU9BiF5
CfrMKxz+aC+/e9+JVRwF5KhNW9mDkfytQ4p6hwn0zLpJ75RbMLhwwpFrH3eB/3n5LY6nIIGqTTSB
nycfvnbwwm3nvaopJ7RinoovKz/jiQUKCAu6SJ0lMYz6IQa3RwVNTul53QWwjgTmdNFhC3KfmXH9
8kO2NZjyC9LNQ0DFvdyqp8AkW82bcEXnliF4nAv6Oo5DvzAGqMGcDaLRK84yEGUIvtTCJIw/QUhc
tuSAU2tnIiDfjChLm68F2nN6uSzLwRwC6NrGVDBtV3HEDJhLtkCgQsWxRIcJ2LZRPsjPnQeOyUcx
OpgxiFl4M/vXdxxWy5x1WJHtAuML5Z5br6sghdVjm0+3GAcQy50XuFlvqSDD5Xaaz+9p+kgvwK6o
3BHZVNk8DlaVTiqf+nGblq4B7lB/pymbgTh5fZeGmK7fGSDxWN+FDKHdC0vpYThPSOeZRoCXt/VZ
HCzh2bRHt9/+Sk6qcwK3W+Do21dpZ/n7wpIw0ALGJiuzwXDmpujM5fwc1sFbLoV8eSgwtoyOr3nd
xfJYoaJp7vyA40FYDnQJQWU3isD0PGme/msTpx32MloeJ6dvUFncCIZdcwl+mccCjCwE+SpsJjp1
NGRxrGToIrX9YlM39+L0Jkc7o74bMYLX/DbIPlHeCwE8x1ls5+L3Wv3rpCMOPRLsqo4OdzwIqGPp
lZoftQT2phBGhRKI1ckcb8myEN35aAAGczQmkSgEcSqKWNbmFlkCbZj0BOJLzrZg5N9gBMpY4EOD
uAKhz2NVCmLpxRiYgeKApx3S8UEyd0J88hs31xzfjK2yRqMb/scpH7IcwQKYPpux3vlN1wEYw2qm
sJXIj6i5lcbnuriR/r6H/8JI+ihGI1xRMRtZgO67Hr8Xk3wjBKGzfuJ5FtFHrMwSbZyHuQJCLG26
S7IDXiKe9kNsdmh05qCxDvRy/ajT1qJtr47F2Sb0XunvdXMT9d/WDWLdChCeEWcdOwyz0y+ColCr
qmygI2J4ClpWqvB32IHhsc+n0Q0Gf3IhMMtjWWQt4pymQ4EVXe8gQLz0U4MQkNCcG/HS+LFpQEtv
C+JzLlmjCfqtp3X7GEsIIn+wwoMcHsyONEW50nZSLmjAakwkfmVFeyoabdokejhyjhnDNc7kJ6gw
4mE3E/FcWuWLHh6+0IO0wyy0pDG89fN7DDPdClJxU5DbQCQbQ0V4vG7f1fdDWh2FOQPxJMZwwG56
iZoTT0ZTeYbzi/6vvP1WfrLJhPus9W+Q996vo119OQpt/vNFaIfwKNLaEmhduRek56i6UfvgPFU9
aBciixghxznyrKPWNEunLgor4CX1sEl1cl9oNRSLEjdsotshB/fgun1XAfKlfXSfmNHIia6HoGrr
pAZ5zqeq/ij1XwNvNuw6pUbhUMmGxvDCqMiA05jyex1HgVVFmXCA0vhRTlOoLA+DBuLqAcoJkLxw
G7n7EJoi5rgXnrWUM6tDY5Sk2dpK2MiGU6AltsUoz8AlP2d+RkgiYH8iHQpy5cttA82EVDZHfMag
OKXlZojPcNWWVr0GvAo8c4MukJRLpF7QzWwagGTKLygkgSIxQ7cVWN3b2LD8nnfmmSsIwlOkw8ED
gnTEJZwi9EkTgtXObkoghZKT4oA3k3zSMDX9D1tzATX/lMXRi6q4EAsCqEKXHg2w0kUqMpG9tq9U
nsDllc+cd+cCivIpdSRkmdxgERXfPINWFr3v7Q/FqDkWsU/BAofyJpGCanwfFDUGUF0yORl4xOSg
cDLsjTJ5wix2CrkuTGTzQgXeV6O8SqwHQ5tXWMqSIDkkm7mVVC164HOnz1SeS7kezvxcTTDTSJAl
mRf28sOVaV7MVJE1JHiG30kh2WiYujMGf9+k4ZuXpcg21u1HBFKQ2MyOgSGiX6R2otJzUCp+VTA3
u76RZryLB9Pl76Hr6J2gZ0Xffq46iJnEyjaUzkoCDewrG0FzwNFT1P0/eBrcvqgdIO+Ca5/aUUKe
qGTIKnxpMYdgRaa7Sj46U1E5uFI479zrFD4MXIJR2yrphNwA6XaNkZQD6Q5gclTCY586uf4M0tPE
fA1QPFhf0+uMJIVJfeS0nBqMDAJTkW6y8C5tsJCF00SPMcLE1lHyky/u4sitQV7XnEZjJ/U3QfOg
h4ivDqHP6/hkneDFEtASe4IAYRiS4OfUqv/ex/UvTY63xeD97evo02p0IqJ1e5bAptyfhFCbhDlg
Ih0tGVr2Dfm+8/rKsq4O5EP+QFBuz/SJ5mH6Bgsb1VatHGpc/pNwL8UvnshJwfCgqE2qmc2s5YqD
UUEwMEjPtVBuCh1U9BketpyVY3+gL7OoPdrUgZcm6Aey4YjACO/4Apr5FI6MCxtkJjNHuhEpf8qg
eDCNsBZw6uIavSxRAFp/71CQjPOJWHcumAz/wFC2VGGSe+VU1/aUnYbqSRPqtzq7zZNmoyElEoAw
nBOlMS+OJSJ12iYImolRA8Q2A9VtvjN/wzhyOxbWTSjYE1ijur8nLIVTmUXUPkmbQVl66cUbxKFN
O2AtRb85RmjXEvTeTZpbjCA3hMMNf911O5+rBRgVxRSJn/lqCPvCgrgDCHuDFM3URWV7xabzJUvq
MFbykptnTLtCCLiVrITHScFe48VvoM62n00JssUwWNMs03sflAeQLaYNpAtwg0GAo68sQ7mr9W/r
552LSx14CLkEOgoEOIXoC0LlQezOOVhF5E0BBmEhSa1CA+WT4kiIDNahmcdlYTF1XLK0E6JsBHKB
qoDY3UzasO14L5r509G3L0pFcJYInJAjpSJ/oYe6gOC3tS1PogPGBLyamvZt3ZDPeHoNhArse7Nq
dHNowDht3oFRrZFfTXNbCcdUuQVLo12+mvK2bm6N/GdjchaR6QwW9lHnRChjRehMQJOkASWjaE2g
TQkw0gAaYc3cFYLOq6qw4hmIkKmQFEdRFVynlydTLbJI9CcgCsXT2J0a09LDjVf0VkJKq212/PHv
q5b0+Xh+IdK3a2fIST1mQOz0bSO7Wn4/xhMG43InC2YGI8ylFqiN8aZVmPuTQLsJrZtoPKJHbTHe
E2fqgJJfLhzr4Rx7p8zfr+8c5u78gqBr936blfk8ymSXkEiCUoPTJzzCP44VdBtRKnm9kMxWqCjn
V3Hu+OMhCH6v28GOARVIFs1SV9Bho7ah6EtJKBhASeLgG/7/VqqMXaUXbuRN4Dkn2147Z6gvIfDl
cSIzT8ACmnLeU5WmExoYAC29FENgmUln9WG7b71vpH+vS57uIXP/L/DmBV88DEu0LUR9Ny+oOW3J
NGzBbu8WuWylZnfnl9pWnLkXEh7vKs9Myk+nQzcQcYaVTeFF8H50SRmAAXPc5ORd6lK3lwvee5G5
dVBo/5xrR4su9VHbQEnNZsLKhvK4keUBGpLFKQR7mGFMt5H0HErjboA2n6WPYYE4G820pvAqxqZl
1N4213gjpczTMhNuS+iMAms75XkU9Ky3kWpU9lQO20RuH4aAcA4kMyb9A6GJ1FRfV+BBOgWAIK3V
q7d4vETx1lAwis0JSFlvYgQ3/7EFb4fLXSS0qp6ag44QA8IFIVr8WlSvMIKyy7glO/Zn/IKibidM
1eehOH/Grtl12tnoXxuJdyn8Pw7gC4TaK5nWTOLYwB499ZHNg14CmnDj5Cb0UKzKXAyXyz6evzVv
lIULTB1/zBe0BWQxYZ3YgMMa7RAEFFO7DtM7kBUZtR0pb0udE4LzlpTyARCjjI1IAGgmOzoa1z1/
q9cdJ+xmgmAyG3zi+BctmpdbhGRJOhjzd8vQnDGExVYZNReUPfa672Zu+QUM5VhKWRuNSAMM0uxW
W/yoMGvl5+haizaeN3DAmNt+AUbFfJLZ6Hk1AqwcM2tMbotOsUf/e53zSjk8oNmdLry05ksV3kgA
CrP7qN9KMEo3ID/OqbjxvhHlktQCF0AcYSOIOvIffvoYiOMmLevH9W/EhkGjNUZnMRZGk5uVRR6k
9QS3JGEYsCcj8tiPA9h2/jcUylFkcVH5KH1U9tCoO8kMniB3uI0yk/NMZt5kGEH/rzGUq2hDPfFb
w4SPxbt/CraKl7lquGvwnCx9Z+K9XnlrRzkIiEH2SpsDDgONgWwXcmdFIa8VgGcTdVaRrAlMbcDS
pehacyrZDCLoXaTfw8SY3AZ9ljUmoHrikmRqn9a/GvP8agRtOejMAz8BZV9V1kmjmR6g1QOi40Gq
HNI4JLBF6V9SmWA/+ANFWVknGDrJCkBJpD0Sf4SY2sOQovwmtv6Prkr2BAXMvoDg0LqJzE+4wKVc
lCLGQxfFAmIf7I4WLEVovfaHnpPIZH7DBQrlm0gM0m0yW2coTpM8FGBHkVBIB/V3UZkut7WD6aEW
cJSHmtquNaUURiW+2yER3BVbUr8rWstZPB4O5aKkpO+MUoRZctlYwxw1liGSz/Fjm0e8iHGOWq4e
wn9skujwCZKwqRcawDKD57DfB+ChjCG20NpT71lJ/DiZH4P4lCu8icnrcfT5ibgApsKpQdASbUoB
HNYGmtY/as/0N8YA2Sm4sjIWtmnx2HWjZXaG0yNYLTqwd0DVSybgtO70BxCt34+pyKvsrG8pFMYv
b6Gs0RXU3fGNm+i56Q6qcW7y4CZKXjTtPa54ynjzl7xefcyrQ9cI86P0wDqRxqKoEjihKhEtKIN0
+WCFpLYyaT9k38cELcLBv9znnyM5UDnADB/lEYbYk+WwgnPFAx0zV27dfKvJ75LHkszOsCxwKA8g
tGMU1R5M08FtkO3TEER6P5Nql3bnUdpK8n4oflXtc5mcMTbjrHsfdooMbwERhVMkPeieDaUVgqbv
sbmqxlWrw9S6INi2SH5b5Ddm40S61ZaV5YNwZB149tzX3/MP7udk4yKGyfypHLsYRk+SbCXo6PcG
3oFlpla+TKMnMMdOaJJEAoSRofkeVhT6TkMki2nIGKJJY7vRxk3i/3Vf/Odx/bKMOhd6lqHLucO2
UQUdn659mapku7547DvjC4KKMlQtbGsRIgC2mZ8qSIqG+ZOO638dhH3ivkCouxcMw4YwgoXZRo3P
UoR9PfMUyMSq8cG04aGJbyZhtw7J2xTUiUt6Mc1aGZCZhx5mPbnx8ux9HYJ9Y3xZRR02jXhoyjAQ
1JZoJc6qU+bl21Y7hWCj+hegr3iC+kYQs+o9hcA9KjomwdPIt+XMcLshs3JDeV3HYrrihQehbnfF
KOVGm7cciI8SDT1k8UuNCnRrbFof42i8CVHmGi7gqNtdK2oJClCA8yFJGN4qhV0ad5nKcU3MzbBA
oe52CINqGNkCShdPe1Vtf0mtzInW1w1B2fHyCkvEyCyyEBBhWTkBohOBWJVwn5Sb9e/DPK/GXIaR
REUxaZkQcHDLTZRi+lAe8pOgkJOWii9apT+sw7Cd+QKH2tyYIYlbj8AvkP4VpSyJuFG4IZLVqL4r
VpCL24ERLwCzKQd33stXznyBS+0/eRTqup3mSwQtVVVX3ngTsfB4dLxssLK4cgPze50FPwvIzBSl
bmVtfdR1kNqt/w7m51z8DGpfEm/KSN/MEUnS3hRKcajR1JUOgyULvBHm2aI1i6nNmZpq0eP1Vdlt
+kvFxqkiPO7QVty/graV4xU5Zl2x4texl6ERF8et2vhBaAPLHG1R4XhGphOZ7y5wjoEkx6A+oqIM
WqT32KTluFXq3+jUKTAkGYqO2jxXYs053czbZYFGfSuz1eNGH/CtxP5drp617iCbL70XYGbhkBWb
sWk5Z5AHSH2xuPYEBSo9MC+LLF+zM+EkYfiiym9T4qqaS3jpIKb/+rKQblhWgwAyRXKAQ2+AFgGZ
hilqntY3PLtVZIFBPQ28Gu0+2QCjxEQ8m2FvznKeHYZb5c6RkuG27KM7sal/VqSfbF2Znmtv2guG
h/xheBdWM7tblURunhAPYumgl+nHHIziJkR6Ob9UZhyYWU1ybtxTZ6FyytV6QiOmEDGyE4Kyfu1v
Me+F4ai82MkRpjLL+Cbomq1SxGDUhKeK+v3QmLwk0DXxANZqluRTQZ6O/trPUHwRdfoFlIbb+ZuM
NihmMQZq62/4DxrF9Fu1thr3m/ijscUH4Zhtm2ewxiRn4Thu19eCdRssf8S8cRY/oiFg8igELEUJ
Ksyhlza5YmtE5zhDFgqIp/57nM35gyxQPIwZQsgYWyMSpxsBdaOkUG79Esref2/NEoeKcyCWGhWR
joOMLO6OeLlb6pg9UHhJeLZ3AsORLqI6q9G8QRi1y9HWBnN07bnTJqtOnbbBYObogr1F1Hiz8Oyr
FEPbUMgBHyq62i+Xz+/1wYsV7JQkthN9tPL2mKIGDJmJITj1GeQVI0toQGGkck4K020sgKnd4Yem
kORo2LBHvdxCcXXb82S3mPfJAoE+ikGqIpTCUg4GQuBpU2iQwtR3OWSn17cG85IEVyCmbSCnhwTe
5RqCVswc8h5bIwse1NIN0XAhIipVXMxHc6CYu30BRa2aN8idmGUzVHlWpN7SahHkzhHnDuGhUCsH
dXCo18y5OiE8mmgMCNHtySWvZV5UaG4Gh7FO0PxPgUDMWihJjc8jgUzZD48j5DZEUPnUd2biRnFi
lYRz818zOs9ucZ7oQYZVV6GjdPmhiqSL01gHZJNZ8Ul9GO+1p/pWvvc2ojMLk2HGv9v7Hwjq1jcI
61AvcOnIRq7iLJI+30jT3tBdFY2z0b3sH1rJGSNOWet6YPbSSLrOAAXeuEMgjLtya1q+q/uWD/8P
Adn79CaFGJs5Wa+ilTyXG4iTNxaUUwXOc4N1HpbmypfLjCIyCTUF22caNm10GEfklp+MytGk7+vr
yiwcLpGok6emZib3PpDk6ACX3I6tQ8SDqqKzhOwqbVNCI7vkzfNdc6JRK0wdQsPofLkTsMK1lZ8m
hPmYCrUGHxI8VvDaPHsPh4ZYmGlxvnuuz6tuE95mos6NPMWh2EXw2CDJ23hP2n30Wju6G7qowm19
fNBz5BgOxOX36kPpCO8NWCu29VuB3V3Y9Q5hkwkq0Wi/I9+qjXgWDiHvncRy7TOhAQQcZQiq0IPG
mPaaYujd4w4bbr1wAG0D79piOahllEV99ypLm0QccXlknqWCXUVItx53UIGZsFyiUN+5StRQmeYr
KoVDhz6dnpzANKEEv0iLXopEgJaKW4rPk7jtzY06iu767uYZOd9vi8hGQVUXjYuAl/JzL2DUEO2D
acYrsjIjgKWV9HuoSQXogWA/If1QGZu6Pk79iyZAXD55q6NnMd+p5b6cHtaNY13OS1TqXSQUA/q9
UxinlMJNPOmHPvkAFe1rPQq/1pF4y0g5/aoT8ywD67utj/eq9Dx2j4338T9B0E+gqE3aTPdhjBxP
thzKoH2dNlOSOeswvE9Fz2tOhhmobT8vGljZkH1AoNEa+0q+61S3l35F0iGXHFFL9+u4nBWkQ2w/
GDpJDADrq28VUtiddFbl13UMtlf7826i41DVADdBWuArhT2aSTvQcfXCm2H0h0qVf0TGY22Eu3VE
tpf6QqRO92jGVaJ4QKzKkycixE0hMcK5+JkYEJLFwCYGoa+6r7LaqKV+9iByG9zmZo9UkKnk7c91
S5hrJymmoYDczFDptRPR7QThjRkFosqjYI2Qe0pGRxYIJIrufCTO/zc8auVSfxpjkBPBY5QPlXLn
xZt4PEbGt9Q7D2DlWQdjbr6FcfOfL7ygLoZRLGoAGzvIoyv7Kq7BAsDpHmd6owUI5Wpjv+tR3geI
15cuCK5s8f9I+7Iet3Euyl8kQBtF6VWL5bVcrr3qRUhVEu37rl8/RzXzdWxaMJFMN9L9EMBXJC8v
73pOaCDXoB/R1MJRO95hMeZW87NIjkWIAqapYqA9x2mmz3F4VOSd0HCq4Yt79ycNwBYTaVOPReLB
UaFAgB77raTbYcnDG1h2OM+kMOqQqYjy0TIK8rxDcKzW0xr19k16KMBcFZmooeRmaCubzBIO6UpM
zeSgOzLn/K5Bd2aX7OwbGC1pWhUgMTGuQPd1BPuR/4L+xZ9vTzIBo19pdxZxqTVZ46vutJaynYjV
rFTON3wHLGyu9PwbGCVCHnhIax/70AKvwk57izwMu9rt1tFn+RWcFAB3OijcS87tC7Lsjp6tndGo
JJNHrS4hFyRZumAi17Jr1vJP72ermKiGiyvZLD/R13Es0DhPnZRXf1y8PGfyZ40/u6GeqsaxEUI+
eTwYgOh49fZ95ODsxRVI2B7anfcg3wFmxv+8vXCeXOZhj7S6IFqGMweYeYj8iHqYBIdL7suR8h2C
nK2OxphHGBSsLqw+I28Hsog46syp5MSm88feUJ7vp/9MjExqT4mMeRMBCpwE9JeCGAK0FKao/J4C
EWGNiBw1rz140Rj9ObpvFIwzqWo2VUE3Qmpb/BQ81U5iwM4kALh70pAjDevV7RO7skeAcp4TowD/
Qoe5wY77T4WhxaIAsPYor23QqbbULeSScx++q0wXWzkDRstzKwmq/QhBmOAApJR+kM4EgYCsHR31
AGDljWJnOxTBERhNsAiBPVhmnlmoHWau/WNr6c729kqvM9bMRzBGMaQAiVBnosfRBaorONE/jZ1n
14dwk2+MA4Czfsa/9rIZHwtb57jWV04HI5qxhRjyCaq4mpn2tNEcgDCp9Jw37NrcMiLmS3OmN0pZ
6Z0+E2sDGgmZGvXjI1pp719kqx+nNUjRT80+/EhP+VNzN32iUOurluR4nOh/tmu3zpmxe3SCYyoq
+AiA2JbRfSSuJGWdpvscDCGc0+RtKWPi/ETMwPkEUdRM3jFTpQ1m8Zk+77sX4be+VtEk4ND72zIX
RYJVHOROgHWFD3m5xXE2ZKM+zqgpEpCQW8MqAo7buIA6+Q0P9J8I9hTDUMyECSLyxJaOGHhI3cYW
THp8QjvMF2aqf2tPr5UpGFblpG5p94WpA4F6FX5qd+0uEji7fGVpoVQaUItUoHap4CVhijxxH9FC
KRQwy0hbud9mqjPqv3PC88kXlg1XHKCA+C/I065agUiStmMoGlDeKMxXRut36wxNBZNJM6L5NjUC
/RCKaXDnG0Gb21Welnd9nySP4aSE2ySV09z1wB4QmWWJJK+secmjLOjlXo4GsHjL6lACRouAF7fu
+9ozoxzIm44WhqMMfM+QPALRLkLLYC1rm6iu0bAjJJLACxavHhTQAGF6HlEB0IvAgcJYQW+Mfa+q
sEolJqIz9plnqXUtbPpmFlg2AEKWe9UlY9u7KGX/9WDgLF6nAE/C6JWItrJL9U1p34dxgbcslOVy
1dDYf9NHpUDCpuKNmV6/KhA148eg1gXIK41Z6WBEUpRFYMJIWnQHUikLN0Gh6cjlDj1HRZdE4eRm
mjhDkZHtv1xVVChC3ifAcw7Got7lulac5KjRP/VCCQeOrOsiHqYdNYw7A4dKBkoOCyQ5YHi2r4sS
z5SVPRnHfD3YRLLbBBxIdWTGe4xKrOK97+o2cRIHhug1c3mZ64UFX3wDY/ikuG16v8c3dNGekJeA
vscApbtt6XgymE0dY9Fvcx0ypuzotccqWEXh420R18b0YivZBHw1THUjTBChTuNKkpI1fB7770UA
xwiT2fgDhLt5lWdPIu3VrATaN8IcIHCGGr3vs5iziuuE5Pf86x8ZjMHuGiBtNgJklE4SONF9+qzv
xY3sO9LWcANTKsyJdzhLO3e+LOYe1yENgPQGkclUmQYQajuO43vd9sssilExH4nkXJglVHv6GFhy
hWoFeVBtzUxXvV0jeNOPdJtZIi9em3/40n+Yp4n/7CajdwLwrIwhqAAteEru5z4CS38nO/k+tPQN
ddBRszJepJfu4Fm8lq9FyaoM1ErUviQAUV3qikY6cCWVkKzloalmT9FbTmOTDDYKvuLweVsxFx4C
gBkAaXemcIHjzQiDeTGStmpAiiEdx27GSUKvnG8NGjj23NHDrCNvxGDpQmNrMa6N7hpQ3DMGuY2C
3Chy8A5ncP3EYZtGPzC8fXtV184CJJzJmPX27LpVSiUAehcyhMwMf3f1q+jbUcC7cFettXMdHsk7
INGAoxDFjEspNWl0mahDZnnP4rZ41Ga1kFeljurOyAmjF47pQhSzoKCXvaESAOeDERBBi8w0eNQA
SBkYpqQhCWqVE6dKt7CDuFpATSU6AOUkdnoxIZ2BLmHA4BfFsVR6M1aR2UVLVMHriVkUBKwn9HYo
GAFnWxp8WStpFneonGCufgwl0wCoNAALnFotH25rxYK1ElHZ/Z8oNlj3CjUXpwaixhmAqc6OY1u8
3xaxoNzQiJnfFfjOxlUMW6opfLoCIvrOt1NPuY+RbwpiXvPMkq1HZRwspcoMbYtVXapei/6I3k/G
FGMXq3Z6CJOdEL348oaAlyNET0a5mwarj+6K5B7AT7fXeJ3SmzkkFZwVAQCRAmf8UrjWEBoHnppa
8gllNWSU9vrGid3YRe51NMeVcRIQx4IzpTWfBdfj3O2lU0Q+T0T9EDG8zIY+oiDQLoxJakmYQ01b
XIlwdXuBS4eIAfe5BQBdG4Ahu1wfaUnuaQgtABbyQvLtJJ+4ruI1IMm8hyqgq5HzAII1ywKnht2o
pZKG2JTs4t42zGzVmcMpPEynBs0NwuqHvC7Xt9clL901gGSD5UQH48nVkOFUkLwhJRaWmrXZbt9q
p4lMDI0A0K01U/PY2bJr3KGB6c5bV6Ca2aRWDGoh07f8Fe9jrhOT8w6cfYx8ucvxlFZFUuNj0PAg
GSbSZp6FngOzuY9WCCfFN/oA8moESKF195OzEfNvM4/7hWzGcreYhZAA/QDmq7f497i1Jd8pTfW+
ff/Sf07usEYPyLrfa9SMTtTNc1OyuPhWi0p2tvxZzc+eqLZUo6KazyJ3jEflrTNR1DoQF0pnDY5w
OMmngpPvv+6HAB84TBLiaKi2AkBpRiQe+96vcjDNNi7gfkenPiDvdaxrJ74fOMIWljdH6TroNWcW
cpbmcvTjvJoqFMT7eC2mgjlN6xBkprfPccEUgK8P7TqwgnCt2QdYJ3kZFroEFRolC1ODQBzmSLhO
28Ndn4ez8QjCZQFt9+WeeWDVqrOcgkDnrnaDV7U3vb3cmuLjffwWOH60RkKiNm8va+lqXAid7/GZ
bshCkGZ6CqG9Vbv+WjJ1+L/r+r14pQd5LR+BcVOtgkO6k2aWAo7wBVcD3NGAQEU/oybD/7sUTo1p
KLxUB2mG7bnlIdroW181h0/5Hm7hKXsJbbIJ3+PX8DFym/fbwhcMFEBsQf9E0S0H0cwoQlqC5yDw
AviG2cEL7sLyQI3fvcyxgwtqMyPCa4Bu1pDk+X7fzrZXj8OsiTOMLfbli6S+acnf6z7yDApy2Tqa
fK9SDlndNiNAtjPAHpVmH9tydsQ07e2dWjglxAcKNB8APQrewstTkhNP1fpuDvYwHJc+9bqbU0Ab
bkTy4AFxUeBWWpesB6AGYT/AkYnZQ3Z8I0y7EbC/Y2Y1jds7gOv6YXR2ZkZAX+dFQEu37kIWcwEE
dAjJQQVZmDxO79KD/jNYaXa7klfy0QIG/EH8FHmR5oJWXMhkXCopL8H9KkFm7gSgBMnxRAZ2DHOs
HIK7xtzqPu+aL9jIC4lzIHimh4IoYei5BSEhxQP8Jb7EvtWY42Y0a9twvEfJSrbthsdAMi+Defou
hDKK09dyDqTIeZnG4yTsMLbUa5bSpGaGFsvbOrrkpZ7LYhMredoRrRkgC2FY7YAkCbVmS33MdpF9
T0/1o2/fFri4oUBPgJbCgEhsjhiwmxmsmghj2Y7WhOcmUp9KtN79pZSZkWdGGsN4CEAAWYBoUfTE
CUEKWviaGLDUdiFhMJaHana1FEYIoxtlASANb4AQ4oEpC/zASubWPEN1pfIz6Q/IUxSE4ZjIYoM8
UeoHbRjA+hPJUHbF7v2CowJXBv1bAmSA72YmF2Gy9k1bFEA/B+jcUBp2Vtq68SAlaJ74/OsjgQcA
MhF0xVNRVtlXOq8KxJEFWJIwAZ+UAyY4Xv2/DgtA9aICJEkSceoIQJi1CHUekIoC+DwLlJPSdjbJ
JFf2OXZo4eAvpMiXRmFMeq+NvFmKEm8w1+tKYXtUaO3+/Y6pM+Iaaioq0vCMGegGJOW1CdjqXUL2
zaAcKMVMcNr+gxiCHLGMXk8g9bI13XESZK0iKIvXoLmGQzOTRAs81O35LlyYNBwM2OXwCoJOGewo
zGsh52WGjL4GNmVCVr0ROoDad3tfs+skehiE3g4CXub76vllRDKPRaRjgG9oKAD3QxWN6U5Y/PC9
xo4HZOySlVq54Oe8fWBXdhtZYxQw4IaCsApElYyK0ynXCtKgoqrrNZxqhCZ9AYyHwtUm/aHzUo6P
dN1NOMuDx4vEFlAXkN261MPAU1qvTcHT0Xul2yZOoW1Tw83Rhk+f4/hFkk5B8Gb4nMr40ioxF6Wq
SGnAeWKJueBV9WFaIdmqVFs/sPKhMetwVw+gd+44Gd4F04TqHvxseeYbQ1B0uUA5i5OpzCEKTvAm
Vbx9m8SYfS1/t0Zzun12S6JkOISY/MKrgcfpUpQKXPqedNAWonUiRseL9qAHY7Mv6lIwG3/8B0sF
ghdMmwCVRptLX5fyehmNhZ6MC1HJmoOJB1OnKEfyEjFLZwUGJ3i5SMZgoFO5lGIY8QjtQQ0xl2KK
2RmfmuhqPYVSoqJ9Il+NWfZ2ex+XJSrz2ubXna3llbTqkqrU594N8isZAcynlubkV7UZ6fGq5jaS
8+TN7+eZg1YPdZPTAPKKNPwtBo1VZ8N2AKM6hlNOWsXzlxZMP3Dv/yyPueIj4swyibGhetavCuFJ
0sgq53FHLwpB9AN0vRlUlG0HzfLRAHMv1jDE8qZUTg26gzUp/vt3n8pnUpid89O2iqO5l2cI5JVY
eW9tUx6U6csPK04nxNJ6UGyFUcT7AmxzRteVCbghUzTCEncPSW9YviCYAc/4Lrww31NIEv5BxZx9
+tVIHSsPxHoYI5TsQHwVw1cPVdbMq09l+COlHHuxKA64q7oiAkQL9MCXejcOgSiqxfxqTsWWxvtE
+Vmh9VT7VfT+plMeb9+qBS+QgqoGTgAcG+wiY+krsW/FuoPHERvGlwCQVSULORHxkgGEe6ag5AM3
7WqaC5dIVOUathZpnI3YZnbbjx+oaaADkXDeySV9gJdGUVqaS/5sQSuUSsRwFG0rEV1jrtFMxPU8
AH97y67Tt3gdz6Uwj4emhmlmlFhQk6jpT2Ei2tYblOoeJI7jsyRMdI3qSuGiayVBcp7Wu6hArRxQ
G5FxlI2+e9RSR+67ze3PWjpJbLGB3A2Qe68QFtqkmLIkUJHgM7x7JSzuh/L5toTFg1RAzQ0DghiL
HWaUfZIZYzVLCMs43HZiKkXuoEjAnIoK4v1ogo6XKV0SicQbWE7AmClChS4vg9coilcTGGFMTr71
4usUK6cC9XTMAaSr26u7znEwx8pcPCMciRdoUB4BDHtJ72qto00YbAhMLbLzUsF4j1vz3tGl246u
JjzVIARVZba5UxL8ik4EnU1F1WxCTdlMYbv3kmE9wpR5VbuN1cq+vVCeSGZPu1wbvcyHSFBVmY2q
mYP+1Xh24nsOui6z8B/sGeJLAtIoBJlXk5XdOHaqL8CeNVnotlR8y8RimxeoyVL50IzAJUqpc3uF
S1oD0lxlJpcE1TZr1IJyGkhkwOWiKMCpE5qN02yn5qiz6ISTilt0lXHfZvsJgfhzqaEyjWKSt9BQ
D6UbJe4xNQm5/iqKvwYKNJW70nuk8oo7Wbxo6qAx0BkV3UYsalWAdtkpVueWuJqaUpbeV0288rgY
PkteELLr/xPDglTV+uiDDxRixMp3/OZFQNGizFfBOJkdD19u6dgIyGTRHQb+tCsAYJ8IUiSDQBae
v9eBeVj/aZQ9tYRmCEBmFru3lWTxvp/bFubp8wEWh4YtnJbWKndh9ZDrNDfjvHcT4q/kKXkfJgw1
pUfgGHFexKWzQwcEKhJwnJEkY3SGll3m+RF0Ji5JbBZE/W006RaV5ZLjiS29CehJg6n+v5gBjEkL
GyXLp0GAf9SO73lpBKYy8kiAF0+NgD8Cwy9AlFDmxZ75yVE7pD1aj2aq1dHEsJGZRxGeegBmc2Hi
rnouYKER6yPFAzMyA1dfitJzYZz6Ce18WtPo0rYxFD85wNksBhO0oYbmBl1U66bWy/Gd2pDgQQ7k
dqe3VcDJ01yvGeEcLAu+BCkUnS1DE6UnfQEvwEIlw+k1c/QAvN4QM8sebivp9fWDIB3VJxUd65hL
Z1asdD1pFQOZfq/eZ9rHAHqjJFsjVEVHGcetuVbKS1Hzms/OEVyGhQKcxAyomEDcNxwjhxvFcyF4
QhiF7AipS2luhUsx/1x/GkJnxoTjCC3JQC8TrCLyJZitY25XqHeVOPholwHgra0l3TqlyUoReEmS
BTFovcaLpiOLoKCaf7lfowR3oZCQb85q+gNQIy71YD/8wv9rnxZxxx85LImAIiAd1isoFGgpSAQK
YVULg+MRiWMOF5djYCb7G6gCbU2XyxEMVHjqUsOujV5niXqum4aWZ2bT8miOFgwvyCPhqCJvh0wP
2rovRfllhTucGADtA/dIqjs6xeDMQc9DW68+tCJY6VJpTbwe8mu3Zy73IZJDEhejHyy4kxbWQeSF
kKonyVNRVS9ygVdaRI+KmNUmEUDH4hvO7eu7YCckNIhpM+WuhiwkoyOd4kdJO4W55VFx1Smfydi7
E3ytkfDA8+dfukyDQhH/SGK1BDgcfj0MkNToz0Q38IQ6gkecafggmDlunJJXPrjWF9hitMkg5U7p
db8zCQuAPKNWbcVV84yUAhgC5MjOlIJHdragLpAwU73D8MMIsu2zwLwJwO0Ebw6ZgK2iRwCe90vH
q4MPr+t/TqAmxEyPJefZvYSM0O0D5G0rcyuSJvfQK49tDerSpD3cuLuoX2nya0h1pxbeqMZ5sRc1
BkjPmgFSkmsfqKVqS4Y6zi1JQzdVcBrk0RY9s6Mcv3XpNqDt8//JQSnh8g5WYNErPA0LA/oIMtev
qjFZXmQJ5C01XnWBh+N/7YhIEEUMXPz5LWORRyjGkAO/grEstZ0MMAzF//vCnDQTt8J3RBVgdqsu
FzSUCRINLexXocsi5pwxZxg3qWGWtMg4t3ppMcgdA4Hp25qwxXBU1BIhkSkan/3CJOSe61J9e9XM
bSYGilpzcylGNFhHp63EOK482KqB1JlZeGRHU9KshDE6BqJwTGuVbD2530uCsNX1aiPI+XNZTodC
9n1byGBr6uAeNSQVvmy3zWWwKQvwyHxR6Va3L8j3HODVp4JVeS67whtiWzj7qkMTXRzkYD3VVoWU
rsUAHbCaaBedYYVDgPkrzxKHL38idiT5ltH9dU/xXCpQQEuDXBkSZmzZoC48VCBH0Mrl0tbvqOlX
D7LE4xW/NnezEENCgwqS+ZQtmaVJWqbF6MMQwAh5tehqMkLLbH17N7+L4sxuAoNYJmidwptxxTFX
J+oUyQau5bAiK+Huc7DTH8CTBCpLWZvu+FW9PsxN79luHx8rM3l5FJ6CbfFBbW6T6bWvjQUjdkbk
RzFiwrr1bVRmkhJjwfkQO1n7TMd5DKoZ1hPA6aqqtUevepCKSjcJl99ycbMRdc7S4cOxJO5wu0sl
JJCtRsaPcWisoZB2ScBrc164x1jiHzGsx5tVoNVuISbMUWlKtLsmCN9vH+jC+zEXJ5GMwOAaAa/t
pVXSy2KKUwHnqVUPqnfXZW8KmhyHB71+U9V163F8xYVshHQhbzb7Z058M4ILeQyjHBw6dl7dxSOo
iqxBsvtpqwofhmI2/bPQcbR2ISEKqXMChMwNVQY70RV3hVECmhys9GuhcfWT6OSW/I54SLNVO910
bvz18/a+LmnIuURmnQp8qrRAmyGKM+JxVPLt4JNjKLz9vRQU7tCgi15nJOmY118rjRmKLs2B0jg6
VTNuyqq2MUTGeYuXbCgURMK1R88xUKXn1Z6fmtHHA9ipcWrHYD+sug3wMyzpI9+rXxiV55Q+udIY
tRcl0UOWHNKaFWY615oLOq8dcM/vEhOBNI+fYOmSKQY6qUV43mgDYPawj/SghD+PSwYIeaX+hdj1
9iFd94vB/p9LkC93j9KCtGIKCYD5TTbNmwxEMxGlVVOT7HgP4kHrB/LHf1+vQ0cLXhwZzbSIlq7y
fhGGqTutho0SnySyVWSnT3h6MWsx+xqgqQEjfiICWri+lyvzSCV71dDnVraJjvrhSfspb4y7aSs+
xralo1MMc3EA4rNvb+jS3UJzoQbzi+5CmC5GajwGORoAYLPSys4qzfQVZDh4aaNrxD0c27mYWXHO
lH7MfBpURQejccxHs7PhEeaW/oT+2tilh3xfvWjrcmdsJo7p+Ibyu97VP+tjbhspMEpTpFif7H4M
EDwds30Pq7VSHpH/+1XsS/T+dSAeR7MtKuevwtZpWyv5MdqjSTbcVvilJ+J8H5jrqAmR5osaPqep
HbKmjwAq2Wl24ciPRW7Xq8ExbHVd7sNj/GoBlO/2WS8KRxMYCpvQMkSQl4fga3puIOWJ26nt2sRN
a4x796c4sDPvV9XbKY+od0Gj0W2GgSkEjiBGZL2KpKsq1YibwlJCEZ2PwKXuwZlxH+qhmUQhRh84
D+KCLlOM5KDFAzimGMuZ13+mZMLYkRLZoNyKM2AENfpX58NVVeS/noXEy4dkLnrQ5rAA6fhLOZki
FV4QinP4XQnbqZcblKQJD0/5GjoCYtDTgToDNhAeN3M1o4D6WgqAYkt71j/ovrEpuiq9eyM00SE7
WK09bUEbJRz0FdjYbmvKkpm9kM3c1zKqxrItIVu26t/pS7VP7pVdWpo6lNQoAKGjAC77WXy9LXb+
VeayXkhlLqsel1CYBFLrdDd0L/lfUzzMO4q8CbQfhFUi26MoA4Q7RztObgmVU4goEMVoJ3mS6j14
+mTfHXnDiUu+0oVA5rUqAIjTFMUscKe5zV7a0920MxzhV22PNibgxF29vr2FC3ccmZo5A4XE14yf
cKmb6CkkfSNCN2k+bFtjcFH9MzXjt0I/EWeankRdAChxmNMWzw3QyxQVaRExGXNufZeVfYywFC58
s6Z+f5cKqn17XYsaiWVJwNfA+als4Ke2SpAT/AsSBnSkqy9JuAnFQ4MsRmtV3bMMiKHpXkZAGP5I
WreDc8XzfJdWef4FzGHGBLSdZabiTniTsFVoKx/VknzdXue1zZTR+wcDDdoEVIyU+SPObFgqEM8f
6rrAkMujmKEYvW0A46QeBXGrqr9uy5p14fK6Xcpijg0tC0KezvZ5bH9Q1QWGZjTspfBgRJzDm3/o
UhC6NM7OjrFklRJL0A6cHSDcHAH/r7tmQ0Pe+zY/nqyYuRcEY5LonoQbdbl3owEo0MGY7TKiyKbQ
LQmUDFJ4LPN8dXvnlhZ0Juk7i3l2SqSawjBIpRzo7tM6VYG/YETO1GsPt8UsLQgASWgZQD0dBTdm
35JYKqMW5SYwIaRHavifQxUeRKReMPLHeTuXPLQZgpmgekgxb8JuHprs00TxIUuOil3b+vfTqLkU
SIhIX6ziuFmLyr2E6fSklE1juJOlR/BM7v2aAJ/5s4pjztKXgtvz72G3uCmR5a5bfM9EvNe8kxy1
krYgrN5GcXBfo5CQoCGfIl2BXoTAHLK/vofwIjA4hChehlfO2tG+k8e4b9Aln9WGmYJ0S7KA3wR0
RSsVENS/3z7oBX0CjwdS2mhsljC2x3gUk+ZXY1qA5iubBrCXuGPyY+o4RpongzFfxMvjxPCCAlQI
mTl5bjb6dsmFSFpQ2YuVMCrrl8UgSjVWooJrt3kXMOGd2EHk3N4vnhTGSgaF0TZqi7Voo5X56Jrb
IP8o60+3pSzvGGJ0BTA9qEcw9kSXpohCDQuwUQNUQ10bGKAdDY4pWV7Kf0IIk5sPhrYXp2o+euGQ
qceUrqPRGlpOE8L1swJ1RgIbI+TA4UFP7aVpLDPqRQPFhgk1YA/7ZlMo5b5Vi8TsEtnqJc+Ve17V
YWn75goApuPgJmOS7FJmEtG4MtKsQB87GMhGYw+2K9dopOfbpzSfNWP1dbh1mGHU5x5otn0dDA8R
yPJK6IImH8YJU7ze520J1+/knOaCRwXQOmD+sMVEINS3cqUgrqB6mNp9FwA1PuhTR6qzj36MWthF
P+XYv+sDu3ybZ7U5e2Hmommr5nibG6AL6HeR92x4GPN/yLP9IHNa8ReKbuhJA7IQCrQG0urq/DFn
wgwRI/4xRiusINQ3efAqKsSK0tHSKDDzMpij4Uv0k0fP4Hl11zsrg24CuTY0PKDjj63eT3B3GkOF
f9yEdme8q4rjtdte/WhF62+PEIKQZp+HKGHW2dct9CSlrXN4qEX7NmjvXrXx25dK3k48EKprbbwQ
xD5bII2jJOnhGUjVG7ATzGFwb6/k2sGXkVxDyxQSbBqi3fnWnZ1VrXZT3jQafKlhNzX3WuYKwWvl
r8t+V8g7v+YkEJdO6Fwco4c5YGrbqoW4pBitUdxMY+V64YcwrJuI12u7KAtQD2j6R+cwGmAul9ZN
4LGBPcGTL740erRWyXTKlcoRqtZEuwrH47k2TzM25NwXr4MLEuBal9KI0ER+Pr+HfZ+alK56/dkr
nNuHdW3cZxmYvjJQ1wPVLvOC5FGnj3kfw5vPf5HxoYz2wYhWSE7qcEnnMBCFsA+t0Oi0YPZNkso0
U+gsRTppXoi0/+n2MhaNEZ4ORHbf9o/ZqlYsi6woo8LKM1srnmXvy1ePSrRJAbkf83KtS1qAO/qf
MMYYIbcbtG2CB1EHQXAYbwg9EVKYVNzUvPh8SQUwvIDgBO3wSLkyx9P0ep+RABtXlkDHqFwDmNIE
bM+3d29RCnh1gOICTxJv1aWiBVVOUKVNCssQTqNRmLLxIFAe18KSpsFR+U8Is2t62QuwtBAy4XLm
mzr8mqStCEaV22tZPByU9OEVI2V8hamaFUVN4xBi9JjsUiC0rJFVqE3VHz4oaCVl30s5V2hRIkFV
EuZOxNgCc0YBCTIienibvPTn7EjU1CqFjdAXdpO7txe3uIf/iUL7yeVBdWrW1FGeQx3GdR1vSuBc
GgTOK0fMoj6ciWGuq+aRsm17iPESR+ve2+ChCF9ur2Rx01AnoShoUXrVhm1EgVqhib6wZPnURauG
bEXDQ6+mpfEavhcXA+MjYsII1oGdxw2A5dQrKRbT1+GqGBUrQu/+oI6c93vxaM7EzH9/9uolaa9r
0SwmboEcHoF8yxklzWzyfzCl83Dp/5Yzb+yZHOD1JbIUQ05Fgo3S6i/Z5P/L8Z+JYG4qksd+hoIL
KJ39BwJWOuM4DRyHbvn4/6yCuTO1arQlmRW5luJVAH6h2C19gFWqudlxEwezul763/BU/6yHDWAA
LdrXpQphbRYAvK6fR/QmVyAfWqvbDU2dblLBP9BGQHvu1vFk/P/tJ+s1aBQz1KUP+TCvrfzUqa5X
8zL+HC0n8qVayAlwqPQCMpLKsGkAjkHDpLyeXI6OsxM3pZb3YB2HEMm3jcbp9BWRt5SXulrUDcz7
oscOuR5dm//+TMMVcQwCaYCUvvjyMrMcnS45gRzAogBwvm2FFnK2UI0zWYyqB1IfDrSDLNmVVu02
vMvv8mdUudZ0MgE0A+fhvl3Tv47aZ6EYjsJm4YFiAW8DldYIcgqYV/FJAUBm+ovyLPj83VcqfyZi
dsjO9jDyk0bRPaxLy1707HOQfsSG1emPei+b6A3m7OLiBTuTNivnmTQvaBIpKbGgAvBUoLl/z3aV
SQ+CG9qGq/y8LW1ZPf7sHmNoaQc2vl5FNF2BG1gJWzsYBoBsmD35zMnLbVnX8HII/c6PitHFuBlq
UgcQJo7r1BGt8EW1wFR2122rdbwxngXTcDqn2Qqu4lYPoQ3igttfwDtIRkFr3+/EMsfWBhVZo6mg
G17Bj+FKyrtcHDr5HyKO8+UyZhntf3Hlq5AmZ+onSBZDE81Pq7GSNrdXtZA7vdjX78azM43BIFSB
hkLsa+M7lfdEMpuiE2mK1kNr59o6D/GGBmtPpJztnBdw416wjZ+TNASkADqH5VXxS2dEG2N4It4s
E+P2RgQ0ssgqq38JTv5cD4Wxzbk31YEfQ2jbV6sUYGplbwG/QK7f+xRkPj0nMbz4FJyJYxKcmMMq
Y3E2L1mLQSUAXVRN8ZAIlLMq3lYyJkYWGjJ1KcSI+ReJrKLZ0tZD9nEd9NYI2lte/MBbFmNk/KQI
hEGBPG880OYuz5/k8vG2Ws6ffEs7GNPSlUlRGrOIqX8cxk9l5Hg9i2mss/t11RWse74WdRCgD83L
NAoPkhGZhRScgJ/pjBrZhdmxSDCLmGq8G3fdQHl54xhDUulyKUYhRIO39UVJ232U+DtQfm8TNdxW
hmhNoMHJJc0hg8h5H5ZtGLx8ivBohjm7fB4yYHe0SoPHKBJUKxG/xChwg3RaSZNnp1V0AJwIJye0
qCtwIDCqhKAZkCGXEhWMIg5JNN840jta2TuZpAL9jNeOv/gUnYlhLrba6pURjdjTJuxWqa5bVR8e
u1C2U+VXYPBgchYKYDjCs8orsyoNkV+opsi4eh9CYM60FdqmPFRrH2g5G7xA22gwpfdow6vYL57f
mVxmmVrVKB0QJ+D2NWCuT2PLaN0GdAPiZMr5a9xxbPTyrv4pMDP2SyXRVMsCCsxe/iKgn1d/rXN7
qlcK721dcmfnjDxQADQKCArmcSdaTdoJzVcW6CU2g2DscPlPUaUduiDgqcqStTyXxVw/sCZkuZjh
Dgxy7Aa+3eendlojq+MYggkWW2AA6/+wj+ci5086e2PV1C/KJMTy6uR3qu+E9vfQPAMs1wpAt3bb
cC5pyBxcgwQEnamoEF6KqtquGRLga1lTvKIeMC8+ZH3vjflKlm3d50LyLdmyc3GMQqY5VYq2hrgS
HhFVN0kgm4J+0tFlNBl7PXeK9FeraZxFLqrL2SJZvQyShhbKfIToaBrcLkd0gIYVjQcJuWS8zlfH
PKxKjhnuBnksK+8/YtESg/uYB+G99NDN+Xlw8KFseMX9jiJR62sl7GOu53dd4T3AX+A8ODwRzFua
5UKh500F96Dw9qjsOGXNCxQXN2qeRAX484whwyg4kkplmOkwFArGlqXgvRYHM+Khri5e3P+EXE0m
IREW6vUA40fH8WNqnkIj2IRI+A6ftfAYhdJJB3jn7du0uHVoCEVRlxoYZWE8nQwtFbpX43Ti8aMy
7tW/R7FAMe3s95mjGcRs7ITZQQw1ba0b/4e069qRHFeyXyRAlpJeKSldZfku0/0itJX3Xl+/h33v
TitZ3CSmFzODeSggQ0EGg8Ew5yT3cYaOgahSgnD5m9wHUHcd9CigF9EwuD0i8ZhMwEHBHgHKgka2
UtBk6E9NLKufiY3hH0Emlxod7DnXMwuC1BpPivrtP/PCEpcqdAF/tOHjChVxk53gpYsOfCAC5NQB
7s7wksSSZ5igsRI7BFBsbBMaawDncOlPUfHWnRHtyN7yCLyP8NGfv1cnQO2Hu+JYvkX7+VTuFz87
hjQ/yTqAhb58I5tzrqXS9YtjQMeFTdNEeezFRYLBsjnxVhdsUll+mPBaum7ygjsfaIaYjgbEP9ry
P/QRlVYaY74NHdc5uOh9cwR0F20rX3FfrwsSvTzRwQ4AILTfMowM7nBlQAIjBXHRCWgNgbkUeyVf
d2GGQfZ2PfTmTzQF3FlIoKULOaeWrMtBpCfapdBrzGAl8P/LjSWrOpVTip4hc2jAAJ7rZaBNmUuH
rOo9HKLSV2NARl7XWeBPMJCG6QB0IGAakW9+1MuhXEINxbE8BCePu36bFkAvXJchaCQF6YTBstK/
yY34NPu4Wh0pBlSqyGI+FCPasiCtv3E0pzwpy4Ln9aw8IC9l32iIPzx9Tb8CXQMNXGTMaBKBPCv9
9wB+7JPQzA50IIAj8IXoetHVYjag92h9t5rnLMp8ED1h1RcaElfitAX+50IY51QHlIHVmkDYHM1o
XVKsxdNJa1ElXr5dX2rBjQRJqKTiZYPHB39WygbJCrdDXNcuYwYGRoT/eZIovrYox2ZJrF2buxoF
YNzPfq4+XZct0hJYTiBcQHUNsQPnmMo4dHq0rMMB2vGxjIANVCIBN8jmc2VidO6YaOWyVjZURLdu
qxfUHCI6yQY1Bc78Yh3ZsdnEx325DMB0RKVQWYmHWWBb9+veCMwquL5mojO/3S+m7EbOkiJR2YEy
2ouW7s5G1NiA/apuPQW45pOM41ZkHBYggRlcG6abePcW92ur5zOUGrpu9BpDBwioSubXqsT8m2qW
P5IcDCBVO6YvajsUkne3aEnRzehg/A5D1UDnvlS1nwFnPswK2kHXuqXp2vYPVt81fmKVnbeu8yCR
J1paAChYDAIMJAI8oAGwC8bIzKBtAzCKcXh1u9MQHrToNuklx1uUusEE6j+ieESDtSpMKzHh38zZ
Cqlmjd5Sxe9WT7xMD9+yoT2i7fX7UuvHRZU9VH8X4LnElLY9dtzTY83cNYrY08O6L+7y+37n0iR4
KHeAJF3BucjKFN238RYAWpYMXVYQDlyI5k5JOZKGJKx4Zi0Pmu7p42PfPenZuUBCXEYQLJPFmU8+
Nto6d5AVzdO5HAhtwT5tjl0wpvFDOrrgYB0l+yoSud1W3qF1FhLsyC2imyx9GDUgpljavVK1XjZi
/nC1bTpaysN1hyA6JYzmCmhgGnJU/GvZSRunnli7xYB/ieop4YuWZP4iox0W6raRw3lRVPG7MTUg
xwkn/7b0qxLz7s2Dku0cXeLjhKJwK6ALHIi5aKS/PPi2MmSDYcFhVwC+jkDPCQDWpvf7VjtY5o0j
G0UUimNxMdYQNyHfLBdadWH9LhEOapQcmpVoQMlDt9dSVMudW7ianyfhbZ1P/x7WAVPwGHoADjHe
rB86ZYwGE5DJguC4Lu4ZoiMI+tRmf908hMptZLC/b+6LNCuNUJ0gY07tb/2Y3YRJ4uFF+IwA+ogh
RWooMiB+kUgbvGvA3wUO9weMorGYGmdl3cqT9klRPDf6bK/HbvpUoFwoTRaJrqitMM6jVIMexjZS
0ajnpl48/jBTcIj95o/+miOvGU43ifWvO8tBHY0sAbpNkFfEwNrlktZxMqopE6lo627W+tPaJ7th
IrvrOyeYZYYcnQ32qVhIQM1fylkxkNY1LAjUp4ES4zlKUHQFOh3GIXw9+o4SFzJTCmgwC9ksnmhR
QQLAGkdxHCx+NjdVUwyd1DjrKqqhipMERfKi2q8DOUX2U2kkaK2RhIIiL/YbFg+Df4xeh33RxkyB
VBClnYI11WL9eQDYxVDoQYwhw7aUYSUJL9+NLL6Dw5ljtD5lWFcz+xGDw6EAF46HBr2XNkqCpKyO
ej83VK3de0eNXq9vqijGYEDZaJEEnPuHaj2KaGM3qLj43RxYF+GTi5AKzXLUVSKvrCXdPTJh3NlY
V0xpphqEjcZ3N9rrfe7n6VvTBDPGGa/rxX6Kjym2enGXbbt2AHVhPZmj9qrnX4Fh9Be/jzI9OoEx
KIbZoEv7iNQ+cmoXv9+5xbMWj9/0QvH/RoSLNiKQsAGEmxNRq63hVijaAYPez4G4rdaxJDwQQN/g
RINn5r8ieMDJslYLNc8QvNv3VeLV5/mY7ZeH5t3ckWdCv9a/wBYeVEEXOHtlosbxuoJsDz7sEVqK
Gbm2DfQd3p+E/TilyAV7ttp7VkmXDswVsqlBkfNnfcv/K4QLE4BjbjgtK4MY7ktjH4vc11cHQ8mG
V8z3xffrGgmtbiOMi2QBpbk0Vglh+qxQDZh+piyIFK4ZQKTRMg2Mpw+zzyi0JLbeIru5ROi/A9wP
mNvyFy3tJPYtlgPABTgFwEnzewNyRRxW1iXnOPG0V/HCCTIMXvia1smyY8IdckG4AEeLoJF/5ihq
moGdDu7PVdugJ6cUvFf9T6vOqFp+MsKnf79FDO4L4w5o+PiALeSuoKgobZh8vbz1SHIqsiSYaOX+
CMAY5KVnWJrVKXIHAsj01YYSjX2KZVeGTAZ3cmJUubsyhYyF7Nz00bDuEGhfXyfRBbhVgzs3tTqo
qEJBxDSe4xTAt8d68KUEbDJFuANjgUVIHwxIaY1uVzTZbkFnX9G3wXVlRBfP5oXJv9xtRXf7iTkB
xoHu0Nh9ydBcnJHvpfvruiShQn9SSDZb1k3ckLrDgtAakmqwCREwQRRkn3eSgE+Yjtzqw/TdSGkw
HLnUE5ZtTNZHy1Ho1ODajjWfmNnLqPV+7PbYuAW1X6ACrf1IyyrZ5Xl61zaz7GNki8tF9Lmad6XJ
nu/DSbl3n5dHcDiDxZZqNnX36jE8LH4ZpC/Om4zbXhg4bZeBuyEX0+r0JcViz477OmFGN1mrXQ7A
U7uKT7NpUjivPfAh/Lj4ixbEi8QBd8pjvHEHkzWLRsntPH9rAJg4BQBgWwBxoj1ft6n/Q08HeS/g
34JCitOzbfpqaVi/Iya4wmO+GMUOOcN3u4iOaTMjWMsHy8us9Lly3ZPaLPXu+gcIPDQeT3g94Y7G
jBr/IB2dMDYq9Fl5URXjdH6fKgfW5VnT3hxPqcy5idSFOJOgbQEpfdQyLq07b6bUJSnSB06s3Jka
4mKrR84r8Xqwm2WAoVxiEixqR9UlP1zXVHB8L0Rzxzc3275rc2haaLdpHeTNaxlKRAiOC0SgO9Zg
GWYMJV1qV5I6TGbWAJI2j+ngK2aQurtwvOkNST+WUBew9mK2BtlK0AhfChqXTLMSG8s4koO+nOLq
NZ0+XV8uoS4bESwe2vihXCFRFiYQUSZBOtw2gAQFXu46H1wZ4QJbeC5WxGDfH2W4VVvbyZ2zGhsD
4PUiOS31lznCaMW36/qwg/RBCkas2Cg4qFv5l3ReKGOnZysuvZxqI3W98qsRDGcdhLnXBYne0sAg
w6sdmLwYzv2Nm7RZuQzF6byKmW3fLqfoablLADioHKNjAWmDrOIqiEu30j40pIIHXo0VFTWyc7xP
z/U53iW3zlndRft1b+1bKb2oUCDG9l3GY4nuI85j2VnZxqsN9VwwqI6oP/aT5BiJrBsb9F8JHzoX
Mj1xZ22ABFV5GMGL3R2L0P+bTdrI4MIsB+wiUzhCxvK4+stdDjyQH22w7MK3+Iuy+4v3ng7cOwAo
wfkxxKHLwwS0P31cWWk6KtQZTZLA5kcYXtDrSokO0kYKn+m368FQ6wkPiMF8702v0G/K9K1f99el
iG6MrRRu5cywGJQ4gS6pCwx1sFTNN3m6U9I317gr18frwkSmwFA6kOlmVAb8WXIGwGQAughd5Eur
I+dGOjqtdRzYGGiVrJ5IlANz1hhNMZDwOIdXG9oK4jG4oSo7oLy7pF8GWeexaIMcl02NYZrewMDt
pRnU8zSaXTmifyX+0Rq+U+6SDjPGMrAWUasA4IL+kcMbQoT5YX1CWxuwAgNtFwVgWUJS7cEKgzxQ
zrWs7Ue4chtxnEXUWVJYLcArPbVDK3wN0FXWJi45sTIh3KPF7d1RT1p2H03PzXTIu6c0Ov57Y9su
G3erKlUeOQm6nD3NggLgXtNjzOlLzEzkPhHqofULBo2+Ym6xlAEPe0R9rNw++d3a3yyqrHVJdEJR
ZEf6ygYKPfzopZlZTjwWOpDEvRhkO3U4e9VS7XVkbtPKfTTjb45RSFZOFCwAMprNPQGNAkQOlxJ7
PPSmiKUUmhlI92NDdeXJyiNqLQpNLAnghkwYZwmNgda2XGMvvjKogCi4zKduTXeLBtqd3XWLYCvF
Bw1bvTiLYK2ATsYmZMf5TgXcNnh/aZgGReF3YY/JlgcFT87rIoV2vllKzg21UzYuY4/3H/puT1np
vvfA3jDMWNb3IjIS2AiKUGArQ2s7ZyTjiqd4pOCymNEbrWevjf3qotXcPmrJIYwlD0nxOv4jjE9G
Vn2xVLYOYXUUH6a8xKz+cAA37zExS6rY60+dzAN1FFU2XSj0uH+05BFMYjWdSMomWCrLoUPzMkc6
XZNb0MZItu0j3TyAbTfrqXNWOYRwuiNTcdLrr7FmtlTtLNwly9mu56BQDT9V4/vZ+ayS0K+cF4Rs
+7TTaU+me73+FM0mSqoJVUGJ+xcGxUgNgCqMPNyHpkxDyY3axtmcSXToOsQFSf+rWVtJWCA8lagz
/KZzYQS/ly5A69Bobyi4qYn6qQufe+O+Lffrj2h5+wt1dIS8GoP1/4DIMLnNqDQr/GeWmt6C9Idr
Y3Jd1qok1GYTDHDaNHlXxI0JKSrJHvEtXgYW3BCYZ0VenXpNFnuIb+yNPM561mpd4cpwuyGJo9NW
/bHGX6q58NTB3KHqebtqy6dQfbG71iO5jN1IeEg2wjkvl83KmGcR7j1dzW8c67lQw+csXnc2Vvbf
bx4oXPD2x1FRgQ5yaSRRkQ2hUUFS1ZzBVtY251jGWSZMMaAhE5bIIKcBaHwpI6lR9rBnFbef831Y
PkWxTcFihgntuwEGM6dUT58d4G1e10x0rW+lMoPaPPrwwF1cEDTCw4F2q1c9gumI6xIEuwSFkCJC
ezi40/kGqQbtC9gkHDBz1l8yA4+vxIi+DbOFdqVe1scmsH80XJoaihEa3i38hT4tZCV9B/tXtB/A
QfDJkh2VcvEdq6NG+v26ZoIr70IYZ/z2HGl6PEFYkZ+GucUlRKdJUp8Urt5GIc7GQeq4GtqI1MyK
Jq9Vf9Hzpwyz7LHy47ougpvuQhfu+p46Re1q/Osl+vwCqICd3aPfyG381nFvl8F4AaFSQFKZ+cmW
kP19Y35k1d1xYhNWCoq8BA0lRQU49+N13QQ2fqEbd7IcZ4i0uoVuEWBQCqehUy/ri5PpwR2jAQ1b
cx5Bj3Q2bjCbg+kiF4rkEj8kCH4uNGF/3yxXDP7NCtTjsAZ7T/qz0+/mVmfniVp94VUSmxCvG9Bq
AQ+N+Jh/9vWFVlhuB+cOuFrf6G6aRJZz+j15zwWqUOgfEfyLL68VsCorEGHtjAPGWAPTm2l5o7zc
qffT5+iMvuVP6L+5rfdhkLU0+1b8ymQfIbrELj6CuzStrnXYCAgyQzEdJupq59nygDllg3oFiASD
5qE0S2Rixa7qj+qc94jdUem1ClLzxqKd8VgUn+v5PMYzjWaJE5FspM05EWNOsq5haVcCwq1p2TuK
7Okudh9/lGFfsDHMSgGkQ+cyCXhpOBOdo2BK90XGCNFA+7KfZEwpstXjHEeCMua8FhAIogtMta7r
QzJl3pD4k/HluvcQH+0/qnHeYyrdoi1USALpyzIgq6fRUpNlQ1lt5to54PxHY5ZdPyQIMNQF3dE+
Sd7a8kuPGdpR/VKm/qLTUYYaJzMKzpdgTBMTDCb0MrTXIfwiTVXK1o2LmbRmBK/RjN/v3firskwH
YD2+9bW1u749orhpe3odruzVgzBuXJlx15GJocQdUOK6CCi8APOOb0npl/rJkkH6iaqdF0I5l5G0
ZC4GAkcMQ3eOSaDWVDuUN8kR/sPUveZe+QQfUvb+dWWF0QCgyoGeb6HZ+2MOG5FPqEOsM0V+UqhH
A4kKW/luY2jouiShdfwj6UMuu9UStRgGSFpaTFy2Fa27vzlXGwncEla2PQwqu8taYK7b43eQrkYy
NDfhfbmRwftYp+nS1oBtWPln4j6v0R1aE+YcuPkGOsglSyZ0SYywyMaUg+XyNUJNmewGo+84w/qj
oaFa4/hzdx6S+1rZX98c4dHaSOJckuqmw5CZzFt0T6rlW2rg1jKPJDaAP9pwHsmI9KRaJ2gzKQiY
xkAx+qDUA63uaaN5VTuBuRHMIGi3fM2Kz9XoTYPkZMu+gHNQAHBFbN1Dy676QYzvmHu5vorCO2uz
ipyDWnN3DYuZaVi+RtOTq4HQ7yEccHD9ogN7XC0baZAYiMt5KmstQ7MER7oXAcjSVr1w9aYIuImx
N8pKUTJR3OEiU6uvg8ZsEYkjhe3Xe7K8j9nJkuFUyyRxR8zAHN1kd0zSpKBR+iZRYk/rKJm/z7Lm
CqH3A9w/+qWBIIwE4GWQ0awLIMBZeUB13pQedHbkW289dLJ2cOHp2ojhT5ee5F3EMjWr/RVTa+N0
JqEkryg07Y0I7nD1zqgNNns5Ts5z3P9azON105apwB0dK20IgNuxUnoJAqks8tVhb4S//n9CuPOz
mI0zjWyd9JGA+LMAKMfeiN7/X0L4271o27RHngDvUtxDqR6sikXtRIZhKVkvPm3QjkZqdiyNpdkv
sfklifa5DIDvdyL1Q4j3Z88d7qCAs7LJM6aJrVH3AIBZ6/6L/gBepwftrvHTN4CZ+nlPTb87v0Q9
CJ5pc6NIXKrwsG6+gXsINA46kB0W8wF8w7PG12RsvLY6Z8lZw6Tx9Z0TuteNLHYGNk8CJdHjzG4g
K6q/hmAxXZv8VU0Nf5jUoHddv2mKnUWKz9elSpeZcxJxWJUarkeEnTvtrGHQmK47cHP9Krx08slx
3Vfn8KYNyld19xh9606v1+ULI46N1pzz6HuN5Ct7M0fTF7N+UUAGMbZkl2saCkzEoWWWJZKFZj95
zbA4Z1LFYzg5LMjpaxAoxdQNA2ATUkU2uSU7JJxTsUnZajNTTV+ODogppzcppYtMBOdS+nY1Vdz5
sE93Z89PZf5NOtrwG2TmynLxt/ACIMDKXaFGeu68aq89JRRtcg8IQtvVj26tfal59Zu+C5/SN/Km
0umg3w2e678Y+8IvZFkAicZ8+aEpHWUZot+b9ykfHtzuyUwkl41YBCZGWJkTbwfOPvrcmBqVnYhl
HWicHrLwBRO+181e7Fj+yOBsYyB6OGsOZCT58pIUPU1mc5fNIa3r6nNpyvpShKcMDSmAcwTMP/JT
l76lacGMVxgIOmyMMQElk7rDbmwTv6lPcXpUZTV8cYYIhW8T7dkY+uLHjApSdsVcLMj0PnWv6NCG
iSRnDPZZtHgw7zpZUU54ojfiuKuiDTF/uthQL1E/m8vJaY5x5RXO8fqeieCtwCP2RyvuNgAeRulM
FbRSDs7jEqi3ycmo/Pyt/tJS7Zju01P2YHlhcF2s0Bw3Url7wcpydJmUkNobZ/QzqvNbrEg0Y27i
wxHH1KCGAgDA4/mX2NTmOikiFDVyjCerBy0LOmAE67PfRXvTnumavf2FThuBnNdvB13JDAU65c6i
nwlCYi8cLDTjqIsMrEu4fBtR3GlenTpL5xX9gIObPa5l7CWRfZPPkjlvoQVupHDnWcfR7aIBUki+
dwzwLzwU6p0lG4QRocGigffPRvH+noCBZnZZc+Ma+ZhYz9WWkviuqYO5egU1pJPcYKwuCW/G7mlJ
ATu0c//qLW2zGUxgkjFs7EtXMpkAxp4IK4ChMmXMZ2v5QmTeUWiPGxncahpoVTAt1CDYez02/KL4
Zvdf+zXQwh+NGTQySALh5m3EcavaKVGvtiFUMs13a/mu6Z+IeyNNvAnfMODmA/qYiZIbjxrsLLlV
lWzvumX2xuZbHEpsUGjpGwHcqk1mbCa1DQFtv8+KEyD+pKSGonsE6SFgHrOrC5X5y80H+oASOxEc
rbFU5VMd9yfXQj/OOqTWqccY3V2kgrRIN7vicN1hiLYIWCkOegSB7WF9QIiZy9lyyxkOgzzZ9iO6
EGf9JpNlUEQraIAbxAAcC/p5+V4ZsFAqdRMb7HjpfgjMvchaQQ9v7K8rI7AE9DliOBuFHKS9+PJC
B2YAJXGs3FMx/Q74tFClwPX8C2KYCyncvTG6jT0PBFKA9PJQ18Aub/Id6HeeO5RqCGo115USrB1I
BQ3AQTHUNtBBXJoGEJZz05nt3LOHOKja7rvRzx5RVElpRijGQKLdYOguH1iYbJAcADPHyb0xrd/L
EWMzWvvgSvGtRFsE5kcMNcLYYHPsMzaPMTshhWXGSu6FTmkFTpOlTyqJ39csSoPEGM5FWN9lKXmr
0OxLx5XchlFhULVfGzqHjXvMOkuG88YcK3dJs+FeA99kWwSzw5efVFi1lqxNXGDyNqYTKDay9c7q
PS07Fe6n63spOG1AQkMDAkNKVEF6cSmqxCB63GVp4WFCBkMUQxR6YYk7WluyEDd1p/SyephovdGN
+x9aDFDFcS5YCwulNbSu8IZxHqmakm7f11UnGacQwZQQC4PSOHpAEsDGXiqmrl3YVgtKv3W819XT
2Aaxe1sqXtHso9xHwmHfqidSt7Qzv4dOEJuf4/YYDg+JDCtYBKB28SXcEmdplETpPBRe9tqxh1T7
rfEbkML+HPYZMpDH+Gw9xIETDAdyJwNXFFmSbqFDDD2cIMrj8ZnGUQfuBrMk1tk/udVKy55o1MZ7
1QP3aUzZ8l+3KKFIhuUI1B+c3N8Phs15imc7akqtKLx53rnDCUzd+O/LYuleLRvrEhW4yG/cyP/K
4l4DZkLGlJiQtQCSv4gP5ZjSLvHU9a5ffcN4XIBw1CrBdQV10ZnZSuX8HwmjtOrmHIhJRcaw92Y7
vdW1qvsShs5y6/SJca+FxPoZTrNT76J+6EqaEzU8Rqo2Pk5LXqIoq2vg0lZm9ehqYzt6Xduh+6I2
Bq30csXVvsddRIIpiXBF9ZiwmmmuG/UhzJLoJS7NJfcbpcdcSDhakuKTSDtYDENIti3Mj3EPSKtB
V43lwFyVlLVNH0C1nUSv7ioRw6ye93HgngaOnAWkCOAzXZ5Pd8qbRQO2OqjUtX07azuni4MlNCSb
JTQREFdhEk4HJw4exJdyIouM3dTiTpwWgCYExRRbv5SxHTK6hHoa7txkCAMgXPZPOVyg7Y0l5lho
lBWxrEL5u52LV9lQcWuinxrAH3zTyLqko2UMoBYxdgCfDo+aD+w9OgffNT9CU//wGAXGyV6oklPd
oekpPYJjPSgOwFQ7zjdLUO4HOgTP+rl5Lr2/mOvG7Pg/H8e3mxhaNSkK4z1ZLZCNG8+De8RHxuZ+
sm/LUdLvLdr8rTDOxqYIDkthKwEAEV2nk9KqPzXgvjwNSpJ/vn5cP9w36EtEEA4fCMoqDIpxhqaB
sCApogoGoBpv9tI9dohc/r0I3dLQBqkCdgiJkEsbU+dpmN1sQdxVD8QDME/vKVEnibpEhfWLHeKc
XV2sNinYDpHHNg60Gz1w/BF9HRRjDbvyLgxU/9d1vWTbxDm6JVGyqsmYwUZPvXmstX2YSZZOBGpx
oRV3T5tWRepuggz7+T0J1uPoZ18wFnR/1ryH9fAQ0iKm5jnZGUG0u66ddEE512Ctbts1OkQPv+xP
6/t4/w2Y5XugfJ8eiv3sZbVkB8XLyeaeMGgHx8pZvV4bGI8ecBnn1q+5fNCHGymps1AE0gYqho+B
a/Q7KtpcvoNbpcnUIphVrWWfTSpFtwTKtbL2YtFAJJCLXBeYKmw61uEsQ8+HTB9+W0ZS0WUxv0Xl
92LIz3oHF7XkP1rN9jQz9awiO6zgTY2y5EGye0zEB2+6CZK53ctytddagxknmOkCsKe+qa4y7SwX
s85Nnir70DKf1dbJqaomN7OVKJ/tNH8qtIEEgKdUJIYsujaB74klwa1G8DLifIBTTpnBAunU+Nlr
wYTGw2Y9EFknhUwM5wTCIW0mrYaYrLoLU78Ob4cUOyADqRJvMJjB0YhEEMbx1/Mw5VnSNVnhRZmd
7kaQ6aRuek6X5ZM7vMVlftvmg9eoydtAlF2Zr0dLf5dssCADQYzNJ7C/b2xZ09I4Kkx8gh358Sen
pmlM819L0AT3ukLfJj961hbaHd3jONFUckOJolhGGspA5GwHo32XwseoK0bTQmTZmyDSe4Wx0bna
t8mPQtbGLFRzI4lzgIYOLriaxbBtb/lu9h7HA81mlcZIfiXDdKzDSVL1+HAjAhYfTz7QoYK5DQNr
nG5KtIytweJXZEZmWmTz4reD+RflG6RW4OvQrw9k2A8HYknMXlVLrCBKuNnLjNqAuvoSGxE0B4Ip
VGUj+g7QDvhJGEyN2GajILpTI+CXnubldXB27Xp2AL8OAj/N9m0ZJI1oLOhCJjuiG7uMkhAUlS5k
6mCsrTJfg6upv47GnRHuGt1fyX3ceAs8kfLe6F4O9LVK9fviSKqjW8lyMcL7E1A8DH8X73hgtF9+
jVt2LHvL4tvqJnKpZf4M50dQPykhnfRnEgKUM9BARNreW9kNahghAFWa0zAE9fQ5T4IqldyqIgdl
YhiEuKA3dIEJzH3PXCGPkuP5YKk/1+69JjbAux1AK0mnLoWSMNtrYhzSIB/wf203jOKWQFIX5H51
MPcIH3ZAWzyPaAk9WLv3iWo7+z6h7p1Cu/0AWBVaeZ/jAGBSnkPnGy3IjuWdA/4LeujfFwQZ4+u6
D+lj7Ye3cfB63VZFV7MFSzVdE1W5D0HikHXdbJkTwje8+WA5a/LgyGCAxDKAcaYZeBfjxXO5+F3i
VAPmuAuvXKyDbTW3dqUdFK2TOEdB0p7Ah7DECnKocCaXYqYsr6LcRW5l6ko3oeukqfcjsMRPrdoU
vtH26uM46MOpWHqVeEsRl2/X11L8qrNt6IihIxgZZ2W4aJUWaTI8Ug8goBno/G0mvtXuMOdfUkMS
aohWFYTBIAwCmjE4Krg7V0v7wQ6zEU+jaecaX8qCqopsOkd0C2xlcEuaoYu6iVd2bCJ/tWmmH/Qc
MOTVDvg4RDb1IeoEQWnij0bcnYPCcRmnETRKWrwwIa6hAJf9/F7tCxoBNqHa2yCOzT1klM+rd7J+
LAcZ7ZroErIBWwooSEAsIct5aUMDgOeRI8QntCsOw6CnNB1SiZkIN24jg3mQraculBmXOGSEDoYj
QXmuHfUu/mYXnSzp9UGSw2BBYJAqqj44d9yCxqpikjEZS28N7X2iRZ5uF37Wrbvrdv9BDE4dEGJg
8GjyM/DPpUIgrk5WMuDgKc0xGj+r4b6QuVWRIW5FcFFXUxsLkuQQ0eDhpYTnlQQJmj9GFfM7DmgQ
gr/QaJOm5TyW0WRG57RM3Kh7ZuHexrMVLMn6dF2MUKuNGO4IDw3aj/sGxwtQ/2BwstuWlsob6T65
yrGWziuyX+OfJtvcM3eY9SjRV3OCNGQa+vx9jWwaFy+IneP6rXeCqlKp81NtjuB3oNf1ZAbAS96e
Ks5AUDO2lajEJZN/6qo70t/P662a3ifP18WIlnMrhjOSwpkajMRBwTB7jjqT5pXXmT74rVdzj6hZ
opTougH4gcFwfiyAu3LH2BznUo9GjM627wUK3zFIPdNT+LRE9C8aMAAOqiL5qSOuAH7t5flqrZ6A
PhSSVOvGSfe5/kj+Aul/K+L3zbbxSfpitM3UsB2a3tbph975WusVstFtoXf9o8iHVEOiZ8YwQZFe
rTx96CiQzq6bgMgVYQ4G+DeEkZd8ICzLatQWLA2hhnG2ABFRYDRHVj0Vbfzv4qmKZDRyptw5cmc4
2g79Kqijo4CwXwGhUOB1pNcRnet9X2Z+Okn8kTCy2MrkPDkpM40gaQwXG4F2tzz3UQv4ixu12E2L
10V3oH5Ag//1tRScWnZ/YAbYUMHbzqfclT5KWwww4kWBEbGR4fkWP9MFzTjtN0MGaPa7ose5CAjD
mx5XiAVAM87GwbkQDUkbombimd74PJm0KOiCQYbX5KY/GrvitHrlk5tTQNU1D+7R3Q8ldX1C08Ds
PNk7W5SE234O4Tr/SRUCfUqB7uXZ2ROv/BQF2W14oMptfGOckmf16fpaSwVyN040ATK9SqF/Qijm
k6jjR4/9wYao+TX08mO9/yGRyMz0yooT/dKrrFMRGmMGiRP6wKlCM28+pbuHFdn+EmTPmeRkip6E
F0vKHZt4mCZMw0MeQO/PxnkdPZdmtKLlvempX6u7iL6R1r/DFmOQvoM7lUQp0iXmzlAZtxXpqt8f
0N12+g42Rnbfo9Mbyhqhjdo5BQWPZCpHYNdAZ0OuCkj8LlwS/ySwonwo7RG4IIOF7kAgchBnpEsW
jDbZ9dYPB8juk/VeI2XkRjHeozsk7Gnm/jLS9bZAFnPoDuZ8du3nXj0S5ykaykBpc98G0qls9urj
eWef6joAabER/PK+U03cpV4LfGreBcn0pBWfkb4YVbzS55/XbY+t9IXpgZiHgL0NEbYKhEY+CdO5
4JPpYpJ7Q1XhLbGaPc3ytZY4zQ93AZPiWqx4hJvzg/8CxldNygSdGoD2Wk9d1b3Mrg5W+5K8/Ht1
bJ3ooNkz0EzDp51How9BP4KioRpHXwtkdFc98q6L+BDaQBeGoIzCNRp2NL4luOwVI0feD6Wp+vNi
PPcrqLBQFogiWiavFvmLlUPSH+kSDJLrNg+GZpT1kq1Wi8pR0r5aWnR24vbVjWRQ7ixCujQDvNNZ
qRUtVRDFIwpm3aysmV303pzvUsUvw4es8ydXcgRlUjjP6lizGc952SNnfLCWX737kJZ+5K6S21Im
hnOnTm2Xi6blvQcGlv6odsl3ZSybN2Dy/9TQMCPZIZk0zpkWee+48N09Qt1fZAnc5BPpTrmsFvXx
nGKDEK8hBECrCh7Fl1eEZXeOGy9p7+VRDNqnmkS+uSQyaxPqspHC/r6JPZPZxYhdnvUAkXP8YnD2
OqMvUFiVZvdvTxHTByEGgWmDCoJ7h1R5kQCbA5KQmkSa2VMGLyy+9jAN9x5Qg5Ib7+OZvZTGPUdW
c4gBWA6LmNv+xgjHjjZ1l9B61Pod2lQW+j+kfUmz2zrS7C9iBGcQWw4ajqQzD7Y3DB9fmzM4EwR/
/Us64rUliCGG/S26F31vn1KBBaBQlZVpc/AwFZSuVW2WF/SPm1IuhUlTYtAIbjbipSo0yElSl014
Nxgrp9JVJgw9DcCzKJ7+0K0EMd/llzPJ0HcswdZiTujaHcEbMnGFrgQZ7jNgnfzCoR431gh2lxYW
yIlZtu73qSgFf52YUaY1CP5uhJQN2NFeIm0fFZ9xJaCHRFacvM69f3v5x5yUN0AXTB/UAeZAuxNk
1j3BiF6p7kLj0eJvSbIpeg85/99H6rmL0s4bKnQv8hw2o+63fi9rkPmCoT0KVPLkrL3LrsclfrsI
YB+QtZqNE/nyQ44j2GwdCwKLNHmzVPQut62yz1jkpsZR03HrABDi+ATXzW03r1FokmF57/M6tJUK
hoeQHdXmW+p8L6u3Wmk9iE4CD4f9YSh70YHUw662FAliafXboTC2bYwhEkyRhFXqq8zY2MCF3P5x
s9Py9QR4+f8WRYrurm4jZiiIbhAHu3r4zOwv6bhi4yrnmv3XtBkoZqHkKPdJmqaxw0bABsg5G1dQ
TE+1MR/cwc77QPTsHs/PtdbedatIMiodTENBJnWMMC0tSPmWjnxL4t6vGHeTBHrUwI0OaLul9dcK
HerU+mVk08nU3nIV48Jk8JklfNOYjk3ItrcXfDkMz1ZDOrhUO+pHJJydZ4CcqVU+9H43DNtc/ICw
nMt4EFUnUtwN/f623cUPDcwnVLmAgULb6jL6GfjP4xRz8iDtYjuLdDvdAYEdq9bcu2oL/l53wB9w
ukNmyZLOLcywFWh/YlMPjfDCIQeoaQg61LQtCBZopv5qxqU/kOxJTPGK7aWbfKbm+/+mpTPM5EDT
0/kM6+3hLqnrvWGtXQbLq/jHhHSGMK5nfZXh49FuBMuRiSMEYk6m9k9Hxpkr0pHBbabqqYArNUog
frZDD+1XsgOE9tjs2I453qP+4riUu3he7MTzv4TKHyelUKlYF/EcUGQvyTCcRNMgt9uAi2IlZ128
WM98lHYoCduetPPF6iR7a9o45TPF1ZMdwfXeqLs+e/q/eSXvu44aQCVjSXPNb/nJto/2+N9tEysB
KBdU0jTktJrTY6V8HY2H1SRy8e/jOYleJsAZOEsv97DRmkhWQTXq5eyha15qurv9+xdzDhOoE5Rf
QY0npzp2MZQkb3FGdGp25JntGlr6YlWvtlntGjs/DGP7edviHEpX18+ZRSkG6sJWa6rDoi3QpPeE
8lgrO6v8L+xWgm1x454Zkr4+p2qUYagQNLPOQw8qUbPHMOgaTnDRG7z3QUiMRvMVcifjk5KaRo0D
iON6K/JxD+GF0o3VL6qovW5SV77XUg4MANgMe0LzCxz5l/Fg9mUYlkUzO7VrzQ8HsiZ0060pCixG
BQggkfpCBUiTaSYVVJMix8bSRXbuNx0AP3mNu7v1tGiHepOrlJt/CIo/BuVZ6LgrARvlMFiXW0e/
byB2VP5UnVfNXrkTF7/XmSHp1RwpTh2N9ewZ2GTszhfgcss+dc2j0wru57eGhBzoqPsCfYAuJeon
UvwVRESRiDukfMyNPYw/3NneuLGFm+wSd3CzvXXim/v07utj6FOv//LSHno/P1jbesNcLLmH+vvK
lrhuReOqPvtNplT/rVTeNIbdQpL34YsSRHfGrjuUT/kHiO0O0336keyn4ClTXeuxPkTQJUVyvpIZ
Xpcr558wj9lAJBHaerKORNZUoOigfesJ1AXvjO3oxz4EhwavCzB682i4+jZeQVBc12glm/rlrhF5
CO4DBzY/o8kDq96H+ige1S+1/xV6OL7woDjvx3fmAau+s1Yi7nq6WTIupUecGimlbIDDdzNupgxC
4WVbxeMb/mht8Yw95vdgC1tb5zm8rsLvbJ2l1CjC8zasMphFn9CvA8sFG3YG2Y72x7F+NR8cV/Ht
E/FVX9/WK4fU73GfW7alU6oTNVeFgfXGbMZmct/Jw7j5fLbdfmP72p36qD5Qz9iavnCzj5d+gwx9
jSh38TFwHmZSOjWwruF2iJ8A8m8NIdYFz5M7bhTv99Zjm+JLtSV3RrA6or+47gR0TmihYshLzoaB
gRBtNGDdiQu+PMClgLdwhy/GBmRfGwgJHlIBaFRae8UmRItrJY1cyheMM+vyV29zjCc6sB7qpmsO
gU7FP1gwQXhgoHUG6W15yKlS8gThPGJGOk89oI29dLWjsbSEJkBVAHhAnueKcVtjOU8TFSZazP/7
9Q6HdPeJyDn8YO+V+zPaR6/Cjfe9l787awu4dMGe25bixmw1Y9JC2KbZAO4UL2J+jNIBJB5v33iL
JQLg8DRc4mA0vZIgsoemyWqIXntG704/qNvOEt/fI/SrrKfctRoPCrJe+RUFEu6K7eqptJQdnZuX
AgWiaElhj/MaC9f6MX7JTin4TUEXgylB1/Gy7wYeGsXDfyteL70VCeZwIX1jADUvz4ek3ZCGNTew
vNo7yV0n+2mT45C9Zvp7avlxdjeYKwu9eOedm5QSTpIYPMY8cOs1iZs9DTsM5D2AjfFQ7bMdt1wb
Ws73VoYLCITQ6EqmAaa74zf0bm67vhDUFt7GGI9BjRbvVSnzCJu2iMcaTfXRfitLjxYPlblFTRE6
bCDWf3DWMtOFD4zK9jxPDtAXdNEke7ouHGZrdeMBJThsRwqAmxmmAx5CUJu57drCoQMBtnl8HIU2
y5KBUnlSJYOpglodTfeNU4nvYM9ZyaYWvTkzIX1ElgxItUGQC0q32u3Kye/4wyC2t/1Y2PvQFJlb
arNYNCY4L9MEu+5TI6lgZDJQCo2yoIc70NQKv962s1R6ndV4MCOFN4OG0tOloUgrjFbpuwaq23cj
0kPw/Q4miNHcSAGly97JT1X8ctvm0jdyQBhvGkAiAJAg+RYZaZVmQ994rVNsWFjtc9KshMFSnQtu
/bGhX7o1WbHN8gw2sgooG5BBGo1XssrtjE3T+ZNwo8mPu00crYwfLwXHrD2PIAd2hV5dSZRVCXWA
FTHEfRj+TMaXsv91e/kWQwO8+5BowaYCOOrSNXUsBRPD0IDb6rWmGFk0wHWa4oZ9v21n2ZU/dqRj
OWYJ2qEd7EBvIjPuzf5eW2N/vJ42wTdygG1EBRgTPdAMv/RFIUk+huocfUX5NKXhPOhavjeT0QNG
bkY7EU0T5rUrdiy1eN9Q4yvFGK3Ppqh4vu3tb3y6lCjip4DYQEebBTe9tKyaCcV7LRsbb8jHKHdb
Stp3XsbRI8nH6ocw2aiDLq0ihQtNuswfWubcx1mMsb9eyWoPBxrb4Y+XWwbJAiBokJccR6flxG2o
HZVuAj7miGI6MFGqcZuUXX2s4qh7s2zVbtycVxjaUiMreWSjaf0XORn96ISOPucoyHtCMfzjg/yj
f0rCTEMAN+6oj5BC6PT0oeznklVYCcfV6yHZQKmk/MVjBY8mx9HVIAKO/lFjNV7Otdbrd3rfO2uM
a78h5tL6UcwHm5jHgJYcyNEvPyVXukk4jWg8ZitgCn/DEgeQvdhMdNq1juYaApw5afIZWb/UunsB
KZAb6+kHLgy/sIBIAeqUNd8yPXLNlmP4WEM3bfhbZglojc/tNB3l4XmCTAq3HAAStbbwjfUuOXCg
U8pyvBvJx+1QWrheL6zMG/i82zo5rLdUWKFtxe9B2dLEbuwA7+qqdjLtVdZmzxmUoiICpAyExB5v
m1/ct5BTAXUGwHNX2RwGEcpIdbBvAQw55hrwzwo7hlH0D9cgPjUGxWZpdYwTXXppjVFhV+nUeHFP
Hip18DFmHWMMZZWnYyFPo5jHQt1CBZQBz/RLQ1Ot8YEU83lHhR3QPkd3StigUgDo56WJkDROUal7
eq5x13ZaFug9i15vr+nCmTuryc03Cu4sSNZc/oZ6ECl0vuZzCvnS0P9qwC9gWsG4xh+6Zke6tpqS
FZUBkLKn6fmG2vVRtcL3NHfuOBSxvds+LdSf4AzufAfSO3P+felTHI5Vns5h2pQoFxovKVSwoXE6
cCgric1tW0t+nduS/DLDGG9RAVsKvaPN1oq7kxodc7LGcrZoB/0lJPQoFwKUdOlTOuCEn6CsAlU+
HfxtOlJnS2m1X9TuMXhjW+zttl8LqQxE2dBcxDmKg1omGWBjlkyYo8NWLzCHZvDngq8Vyha284WJ
2eWz02TozJoKinOV1yVmTLUN1YTfDe0/HI0YlsfYI7IWjLNKKxcljlaKeTubzWdTMG8MX1Ll5+3V
0uatenVHnBmRwqCIYqsFvrXxavK776Jm7ph9Yepe096MfGs5I7AbHu/ue7oFQP+29YVKMhYSbx4V
zEU6pscuF3IC1Q8DBg4ptd26xNxBtBNc0/cZiqGx3w5romxLt4CGvBrouBkRI9PdFAN4OkQzh3zF
92FqbrVx/AZMxaGMhqNpMpCVmHvL4O+3vVyKyJmjCSOYQP3huLz0sgojJbNbeJmO4NfRy3tM2v79
yT8Pmv3PhJQY5kNaGPYcKpaaPA1q8ZzGM8B1bcZzKfDxtUA4huKVacnqiqhdZdAwYDgLG+pDVWuj
V9OeFsK/vWBkKS7wAkI2MKvnYZT7csVqgoqsbpaN18daXbo5xQdzG5Dk+GqRNdZmiC174wz1+AIy
z+G+yvPMz/U6xL+k4Ee6iZp0wiVq3OpuOnY1cbuxKX3VahThNXEKwkjItp0UFECDfNKr7Ux7ULmh
qo7HcCDTnQlQ8sc46Skmx2lYf3QhLQIn1kAZirGE5MjbZnqiJq9e25ROdwOwbv7QVZPjom5CMIo6
dfi/GlWVgg7QNgrLjVDc+GFAtXEISr0sdwrTqB+NcfjocL3GXakTvsnNkXlWZQ5box4ptLQwj4OW
SvwI6udko2p1CJmocJ+Vir4nigWa+8nYsIqIzcQrCpgaFQ9UVycMfijm0arx2nLjvC+LwGCZ+mSM
NgND52gaOzG107tobK1wOUmrR2NCf9zNx7gLXQjD54FjxcPrmI/atq+L7KsSJZon+sQG5kgJAXy6
/cWX3rzAUyGpwEGHUVX5AapTKOzkBA9DlZjkmIR1dd/zpttDBNp8B7QtTN2G9aNfKaNzDwrXlLlj
KoaVbbR0V4FhEXUYpBYgqpIOQxAIpipT8Cu6VHVLMXgmfzGcQLQr+eDSPX9uR4pvLKAhxgLVF6eJ
ILa7KWkGGiK/5i/D4Kws7ZpP0tEAPdx86DLkL2qRuD3Ii2JgnYugble6R4t2IAkH3V0bD0H5LO8j
2hl6C5+MLvZL5jfWqTIdl2i726GydJqeR4r0jXL01Cpu4Rsh/zqOGXnOWL+9bWLpnpjnaVBRAkc2
6KUujx+OZ1xrogILhJ/mTT1I30qMucQgkFLy8rPEGE+YOvvKXmvfLoUF+EhQKUPoYXZx/udneQWl
XBmMeQmZdtQTr1QiV0e5Mc13aM39Q1ic25JKZkWfjgUZsIwV2M9dSL4WG8VWX7u8bp4BVTf+ZWed
ZetSxEdFLdqcoHhm0fDTxuvXjQD9apvccXlJnm9/v+VQ/PM0kEJegC2lBtHUnNpCUjJyGzsLKv01
jNcW8fqDYeB5xl2ghTv3c6T8pUkg/AnN3sLTcpTF+asB8EpkPSumgSLhCs/otVNAeMAnHUVBVMjl
4EjCYqAiN5EgOaAS+KVofjE99uP73y4deEa0mQIDXLMmBgkuQ1BYHBQYpTWTOIxPqfEJwbhTxRy/
tteg4wuZ5yzeNLNSzDXVq0dkbUZ2wQhMgfnHH/u7wUClaUdxNZoHzfLGKbBBmZDyryk54N79ez9R
FMTb0QL/Fy6cSz9pj/5zNSCpVnEjxmRLnD0m7FEIWtNsuD6u8BABGgOIf9PE3pZCxDGSvKIChkBr
7om0vx8j8+m2L8smkCuBVBBPcpkDVC/VJjYtxrxaRHtkMuhUDNWP2zaWom/WMwENHSrTV6DnKO4T
xwyhbT5Znw5ILcjXpoZmB18xc51gqvMnURF5iHTw3l1+lqhPMw68K1bLPJQ1PRUm8aF9u/Lx16xI
Zx9YibihJbACtMF2Sppjapn/FaxYueUX1wxT9Vg30NaAoenSmS6xUloOMBPZXxL2OeahW7f+qpju
QmEdi/Y/OxjIubRT2V1ppRx2ctb6Sr2dxm9GeTfFqObZmWvR+xIT1rWX/z0O6NKuFNp6TZHNhrNd
swsg1uexgeKycoJhRHfZeEYq5f11FFIVB6CNkeBZpFjatWwMk27sMuTI1PSiERVcoI9C4z0cV57e
C5/uwpB0g9iQB9IMAUOtkRcvaBLqezAJlgfRVN8yEq8NIl+/d1Q0J6BZT1FRwxio5FevQLlXM3BI
tFX2rtYoJkR970KJzkU+ejJALBCa+j+sJR7DYHsACMm54pbMiKY4SdozwI5tjw9AX8c+ZcIN67/u
v2CeFgXe3/yvuLkk55KBN7VDcHSAqefOKVjs2hoYgQw8k/4+Os6JHyRDVKjVwDN4JMBikeivA30y
8iBp1jC/SzfXBcOEdEmOYQwAXgFD4cT8LJs8g29aEtjCq+w7DQWUKvZqxW+hK9lPh8RYCc6F44vq
0PXDp8OUnyWXMRgtZ15QEFxQKA1pShbowgw0vVzJohaSm3MzsqZRaPZaruQwE8XAYoXfuFG/mGrp
d7q2K6u1KFm0Nt+QM80pOL6kwzIZ61HhzgSn8L3Uqjyo5meS/IyG1o8xmnk7UhZuTBTIUYcHeRTm
rn9/4LNEW1NaFVy8cM1I2KNSGEdSf79tYfEbnVmQDpBaFU1UUFgg6eAxwCYmrXs2s3xz28yiI5aF
gUKDIiJMadW6hIliUDkODid6Usn4YiQrz7rlYMewEyjuMTxK5Vp/meB/LkoLwT6Gz+HMWly+EjAM
mJXrvDCU9ocnYp7ITxXvSlZ029sOLh3E6EKiADrnHiiNX95tzGzr0BKCeanzkNp4GfEfSR+E6rRy
Gi6dwAb4hGY3HR1jCpd2Gqvgmp6A8Dc1yAnqFf5Y2m4oAImj+XZArywp1u6YBegf8FGYjkZfCAIx
qDlc2swnzhify46YFP0wo3FvJ0X/jeTGoeqsE+tb25vM+NVuyHPCR+5aWaztG5Ord2FR7y2zMTZV
V4MlSDPebq/6bPmyKIwuFY6XeTAKhE5y/a2pLI0nAq2whqNL2Hqozkb1pip+hhhJEfS1j1fieOkz
z89tIHHwJMBXuFwKzItbid1EzAO7iBv2n4SgrDVh3mDlMy86dmZHyvycmsSKUyogSxneuvFxYHvV
GtHs3FX0pFWbiv/D3QfQA6pJ8+5B5fnSrwTBq4Q8RmrupCgmgckCULG20VbcWjptzs3My3t2npld
l7aag+Wz6SMnpdtBp8Shr7eDYmmLoGKAzzTHK/AUl0acpC2AzE2Yp433YXwqGtN1yA6Yno4FsfiX
hTszJn2oWG3KtshTnDqm6tb1QU+2bV6tLNs1MT24GYC2wrNsZnEy5Xo2uNPAnmPgbKvr1rViw+U2
6BFQ+XH5mO71MtxY3ASgHRUSK808DcSqFjtlkP0aoKIz1NytrV9WvSbtuBSlSCcxgg78DyZ2pajB
MR/yNMaDjnXEByE/dvivrGq3pfbGJsySnKrCv/1tlwIIZU8TdFJoNWHfX37biigd+BtzfNu6SHe1
mpvAl8TjqTRy+19MYd2RvVMV7S3p1DMRRyGjcK5sphMVoEYc1Veb8JfbHi0gyTFYCCsQFgHZ+PVs
DOjBCgDa8WJl1pZk8dvQJad2+CnC/wzO907coTXeqx54AF+0ZAwsval8RVfdwerXxreWkpvzrSP5
nLVRC/UGbB0BWjyCyVnI7MXlsUve9OFfTtI/G0fG8A8A1/E8gqlI+1o5uzF7avTXutrfXt3F8/rM
inQt25RnY2vBCnX2tPoQ1QM0QQa+cvkv7YN5ymTGwqmgLZWi0ozQ10oKvMIiI/Jp/1NFURTWSAud
ZyXZoAfsOWItEV3aChTlBwroE8pg8lZI0lIvGoKTB1l8QIHPSVGjd8jT7QX8PbMiX7HnZubM7uzI
7rQ67RUKMwq6lW99Zg0AWrVJlwaDRcSLCaG6cIMJdGa5gD/0hV9pdPiOs4oD1aFF0JRzhlzxkBJo
5bOjK9372GvJzDUKmBQECQD72YgYRKS0KclnISb6PNhNXqESoDkvaZjSp9HGbPxQhO3XGn8FpH/A
z33Ja2fcdjHwjZtIMYcODE+Q2HbjDiRTTw1HpcvHpm1HL03r0vF0Q802PB4NFnCgd9oNaXPb5dNk
+G1DqscqrKcCAP4cSOW+6ohHRqva1CCZK6IOKpCtWTIMecd9RUF8xOt72nTa5Nr2yP5TepJ8EWoG
op6EgN/YhXQ6XlWjCRYd1tZR75lppdt32UAMXyeR+sLrYUxPvSnsRy0u6BhAl5mjwzLq+UOmJ70P
3u/IdmMTemFmDmJQKFGq4Xtc0ZGc4gJEgcCTGeQBPeFmH0cN2YzpgOxAmFWqbk1GO9ujIiVvPK0h
ftr3Q77Vmq7cFKZTsU1KuxYUX4nJDyAtHr+Hapz2Hh+VKogtvcpXTtKlTXgeQtI10Ux8aoYU26MA
VVUb3vfhM0HRx8leb8fqQnMO/TCQi9NZIgIMY5KhNlXNWJsLjGJ8YOUuJkGqbkT95kCNskoPIdkb
yu62zcVdeGZSymhGDCkQpqAi0oCjvdJrQGDj6imqpq+37SyuIZg+wDMHigzs+cttSNt6GlgOO2gQ
7zgkFso6fUsN+7nq+crnWl7GP7Z+//OzLT8KxhNtLgVP9k5zPlXx1JmJJ5zvZhVMU9BmT2mzJiWx
8MiYwXVg/gDVDDIJRzqpQWYaNWAPR5GOnqL6seSnZvwRxd8FkCvWRmDDJq/Y5y7UBzF26Za6n2Rf
uvzz9jJfn+SXv0K/XGaoRTlhF+NXDBkmCMKXRmQ+U0cvnKe7PuLES9bakdcBBIsz5nx+4aP8LvnN
LOgPJnHHvAyj/VWtbMzE2fNwzcxC8RV2kKmB6soG5ZLMGhTywa7yqcRNyO0Xkw5PyRA3uy6md7aR
lG6hZ9yLDTzyuqTZJ2VdBw4wdSuhdZ1faKD9w0gRYJTQcJFJrCYgU6tkrsQmbXtCLhtvw8Lp/U4o
nUsngWqsFet/fyrMnttYXA2ZM37A5TcNNdCWaxmMFjXAsD+zWLhGgy+pfFWK74O4h8SkmNb6Nouf
9cyoeWlULcI8akwE0mhNu1Szv3Rxvykxd387Xhf2KpybWxCgNIYemVz1UCEcEpZmi3oAqNmK4r6h
rwWyjQKTGIBjBUV7KsI1/vDrs2i2OSNrsKS4e6WQLQDXoH2DkG2Ln02beSlkBUKMg61hvhbX8MyO
tBlDcO8I9GJxtrZ3Zf7ZFYHGV9Kb+TNcZjeXrkix0aS0Bx8lXOmap0kt3VGsCXisLZYUCI7eEitm
cCIDwTpuin2WOE8kPzjQwnBvB8Pi4XW2XvN6np3bReWkaLHAGeY8KOQ/pbXdadwbeLqE2pFrodt2
+orJJe+wo2bCfgAZwUV1aZIadT9yBxVmvTP9uHgQyT0DitxYk3tfCoUzO7LSEI9bQ6gx7MQaO9ga
CzqMdE955N9ewTUzcmSP+WD2Ksz0kPumkAiJi8avilWhuTly5bDDSUTAQA+SKaQPl8vGa14lwFkz
r0o4hoAiHpobvesTAUxjZxQnCKWgZubUyj0QYkNggITmm8OL4aC3oHN2eQOiz7/3HLyCGJI3cC7j
Lrr8RdVAK5qo4OSNbEwgNEXeelHNw6CvtJ9/b+nc93ltzqKUGI2JZwJ8d8LhpQy1/1pi+qRceVYv
7YVzK9LG1lg7VSLElyT8g3aVq5UQr6ufgHaI1Qmp5xe07f/BLwcFJ1RC5uRJshhVSVbFOkrcSeKE
m7RWrbsSFJ7obebWysdaOrXm+TuM4+MiRbJ7uYRdm3eArcNU3xtg+ikfE2Z7t71ZvFjQDcNTCuk0
pu0ld+IwS8H7gD5HPfZuNA8l7XR11w0bows0+qjbsdv1fw2+wUSuZoCqHOUupICSTUWhqqhGFLcx
IQBAFuhCJrEvTDOwWbfyta6LhDCFMj0gdGjjA+59uYQko3UzJTpDR7FwJ8WfhsjV7K+NfmL8jjVv
t1dz6Zg8tyZVCUnBu6koYC1G2dhhW0PtUFdp3TJZWcGFqah5qBn/AeU1ULzyKI0yNXnLZr+EpfqO
1W0MWvgJyJy7VvFSovlcfEBHzxP1eApzsglTsRI5S77iB6CMDEbMOXouV7YogEEbIfIAHbh2ExY/
eif2CxCXqzRZ+YZLe3zmDsXgFZ1HLKxLSwpQbzZVQO9NU2MAU8nEGzfkGsGwTGuCqswW7YOVRBy0
NmhP4jmIHPEffgKm6ZAJoTs9x+7lTwCzvsPAKTpDWh4Gh29mHubu0XKORrrnY+IS0qzs/aXARfsH
MvMYX5+7MpcWHTsatTZPSm90vk8astjHAmTqrRa7ZPSj9u8nPXCKqniXzDGF9p30NfW6rKDIgfEB
vXfqQy1M5w4yGgCojWaaBAaqINuuc9pVnO18A8o3JIZxITcB/CmkaqQb0koGOJoRVF9Z6BoGh0DC
S03dkX2zxEOSYer4wba3U91tbu/Uefmu7aKaZkPsHsRv0vJqDunNCCxWXqd8V0z9wFAdYdFar3Lp
AEfCjhoFAOoGJqAuP6INKm3dAoGwR/TYbcS2LB/H9MkuUFPbxvZObY+6vpkS0+PIpbSvhbqS5yw0
FH538qAwPb+4Mc11+QPKSVMzqqgA227bZ8fjwXDQDvaeueYuPEIgEIQa6oHs9ee/Xd3ZLKAjKAgC
1Ca/HHgUDgU3TMzY1M4HkII7rbRPTmytuTev3+VXvLQj5RiaVTp1k8NODL37tn4Dx+bexvBnqwtc
ZADMK1t96F/aBKx1vHWrLkGBNn+77ez18XT5I6SPbJJCS7iK4WFLGA99GHuJ2QZpbh4VO4IwuhOg
Z+OXMH/b7HUEX5qdY+8svxoyHZy6NcxmjYGM33ArjQTFGgPRmnPSPkHJoIsGCitN7jlwY3wD8N8w
vojwe54dwnHtbXN9q1x6JQWsWtpZHSN39BoziMHTHXuMfqhrBHKLVixImM0cgJjjlT4Zy2MVpx0G
byBQoI5b6OrwHsQrX25/od+jXVfheWZG+kRicggenTBjnqYvpHeNT8D4kevfdR/2vnuqnm0kIz+V
tV1xfaZiDedXOyAKMzBXynmSiLQEEjHYfZiTNgEivWt+Edsn+sNQuiT3xwHVtt1tX+e/eeXqmU0p
84m61iCigk1t3GTpr9Hq3TkDSe+7eK3kcn0zAqM7Q7gwFw6wsww8LuOOFE2LTW85p4ad+vjUmA9d
9W5MT4O5spZLgXJuS3Kr15VJ9CVsmRhcje2gCn2zrFyF728v35pP0vWbaGZS2pgCxqRsjpFo9AHK
/xJb36Ssc21meHbvBLctrnhmSSDNiUd93UTzKlYPZfSTDG/JlLp07QZaigukZ5hhQfEKU/xSLDYs
V7lCwA9jkcx18nub34Fv0wV9Hqacbnu0dCCem5K+1WjmY9nbMJWl+7D8rpK9Ff38v5mQPhMrK0xa
WjDBtRF9lUel+lHjCXPbyOKX+bNkcg2EttC1DLU55pLeRGeDNYAcW0D8hI79oNFwTRhuMfYMjMmA
cxjYGrm2Y3eV00DJBfZG/X1K0wj9gNFvuDioOXNFa3zY9O/BntjDqNLi6YKs6CpBoOjfRA0PwbtR
NkAs4iIB72vs5+bLP6wlJriQYQLveQV5jkqtwSAwwfAt4/scJUy0GagSedUaGcvSPYnTHM8DICQw
Qyrdkwk307adsIj18L2tDkB4uEa5HSEx0fjoRWrjSrAv7qsze3MQnd3+RcUiro+wp0+7kruG7kfd
V6KdWPXt9gouMD/NIxFoJmACw8ZzXd7BesJxsmMJ+YneoxahfWS7apecmrv8TfNaxQXB1SNk0n/S
fpd9KpsV80uX2bl5aVcbbdyqdDY/bMr7HqQZqK5+5gdlm/jtLi692+au9x4qLZh2wsQ7AEVQ9Ltc
Vr1QwI6apK0HbgkgaHl3Cidf6Cun/aIVcA9jogvLSuReEIRrLV1MKL3V6W60jnb01oy+Qt9v+/Ib
fX55Jxug+YSoJGq2gO/IL3TBtWksMMAFKj/FTQId/91utYNxr9+BhTNyy21ruCpKWG58R/aJDwmf
Q+LXK4+g60jFr4BKLt53wE1iMElaUpOm0FXG387BWjj5iuYW1SYuH6tmJVLnP3Tl7pmhedXPtgR3
ohgNR7g7Gj/ATFQM0Gf5XFnSNRvSZrAH1emUDM6oT92x9uy9szG2A5Y18bpdv4m2sVcF2Za5yBH8
NLD26tYJzNPa+2ohszRQeAE0f55MmR/Ol76aYgq5CuoYL3pvfkCzGqRsD/Y2cpWfJGA7UKactDux
AvNeQN5eGpW2YmLRMdFno90PIMt94k675pi45r7dKN+ae7G7vdhLa33uo3TZak6mxsoAc6k4gp/B
Hn6Ua4iFtXWUs6C+0vW6nWDjvdo7J+IWT4qrqW54/KAQfepO2unp/+SUJdU7RtpnnT4b1MU+tfaG
ulXWMrvrq+jiM1nSo1gUJQnDHCbIi/GB9NGv3OSVbclKOCzRlJ7H4BV1pIqZ8l7M32fflK4GXjxP
2+Qb8xV7ISj3YtPv3pyAudE2d8NklTJUv85bLv2UXleRHYVmO4cjD0IvPpr33Sb9WgR4XR3G52HX
YQ8S7EV1n+zvf42P+gP0l4PkM0Sgrimvr66FdMiVKkuNEPUx7Mc+MPz4mG4YyPI3NABd+Cekjt+V
bXr/Ep+4l27X3l4LVZ7LlZBOPmoJy8rmLyHu7CDcOihOHkSggTvw5xH4mx8Yl39ydnTlbTSvr3ze
opU03y4YgMKc3+UZVCm1UDvNaTySqNu8Kw5NVK5Q4S4dAecmpBMHNHDqOFNGeRhE3lVVtEuwW+qe
rYB7l64oXE4YEnfIPMcilQOIkXfopyIbLbn1PYsL1FMKArBpbD1z3jkbZukrF8nSHgXxBkFPB8zC
uJwv184UoQN6iPm9h4JuHt1P1N4OQxBP+xioX0wiF9nKwbOUc5xZlGWewtpSRT/Mr6PyPSrrYKyT
bwObNVyHtVry0saEfOA8eu+AKE2+nFBBzpJwflBgYuiQRd2zXWTQtqvt15GHzz14oFCyf7t9ri7u
gXOj/4+5L9mOHEey/ZU6uUc256FPZy04+OySax42PJJCIjiBJAiOX/8uo7I6XEw+Z1f1pk/VJlKh
MAIwAGYGu/dOXAUAmpJnEuJEMxxO6LLzjMz6sOLBtc3XHuoOSRiteo6tkffkxsirK8Ak15L5IKXg
s9aaHdPNVZGEt5c/a8azUL0HGFIZMW1/SX9zPeTWEEcgECVoxDnGYO80C89AQm8tvZLMdP6gdo93
LpR8ZKi9T1MQ6OpJdl4gdqUxhENA0loQT24Kp4j6VYTE3lRzGQjZHmWh4ZbpsX95qLN79WzVJy5d
MvRRBxkWQBbDKqj5VdcWbk7LhYWedS6MxMC7KJLHaTqCdm0w03U4ErLu1RDoJOpDV4pdQzoN3aYy
iXN5VDMLCC6gMU8d4cygb/q+UYXEBym2MKo0exEqW1lyeZMNX6wBKEZfYsGeHduZscnNXYIE0Cwb
GAsqsLuwZJNUeE5zDbqvxFbG+9rlsc2u2Jm5ybHH0Yinc46pHAJ0vTetH4M6uIvIQgKwNKrJPV2D
xoE0AY6DDgIrRH2DxBeR3uT4qbH2JvlxeUyzx9zZmMYxnyUBTWdzO6owhXmqOAhXvVL8CDu2TYFL
+t9Zmly6FWE8ksaM32BfOchXieIk1T0DP9VlO/OrBBAiKB3w/jl9oAdlgGbGso3Kgqo5aPu7Emjc
oFWyuWxm9jbHWf1PM5NVKrHbdLPAHViIRPKCPJI3fRuq/mUr877wy8pkeVgE4l2rxmCM6gASrpVq
PjftthBrEEKW1stlY/O+AMSYhXZaVPonexfKw4MdEPi3sAhU5pAPAjemgnyJMmUhUJkdFx6I8VqL
7igk9d/drjQ6WQ0gIoWiIIiBjFu1fDI74gw52GBkV15qNps7lVCWRp8nOAnweDqdRhXv0TrFUc+4
7iT8ioO6Li9u+uaZa/8yzcdIAo0aHdqtgYObNiQzDSE++JdQEQllfdPwEHG0EkdrVuinFCRS95fX
bM4NQSuCR/6xt+YvoqQNy3MtEyF4xnnsZ0p41Yfd6rIJFP6wGpPIFcRAkCWFch1Y96dUjXFuZb2e
JJVrobi10+OYvpgh5GBl0aJpKFWS5J4FpPUlNcy3JFKzD5FbhtuoQX7XFBa9D9DJehP2rPITRqAj
GEc6CjkWObQqb65qIbfMweMkpqlQk/Kjs7LqOUk71dUruXgGj7xF3U4uiBtYefcuEaLfVsCkX/HU
DtC+mtGN3ITdZ1QbmXrVBRrdhuYYp6WDZHwZncgrT02psi2GjvhtOKTbQaJm5gk70YO9ltD4oBd4
T3CyLtOhj9EIpff6rjegoEA0aIwlRm4rUHJTgJoNhkyjPqS3VOZUklkhjWhp66eS0fjIJJuvpu7s
CnrAMfqi7bi2VTdoB7btZbXbxzLJDlWatfdWMhSPFSkfwKp6gqlm0+UMmPpeGobGEaYNpi+qZGg6
CxR1BRR++lqbwnIHuUhva7yPbsLKltF/roBnj3V4MQZFbMQLXzOStnH7TDJAI5aqvhFL8VZOmeKn
8ohyVztzB08iPmt4tSW8KXc6aKu2PTDzDd4cOgrYBfirP5KglsOdlg6pi68urB0XRpT7pcZN8M7S
TnGzAVPuIGQLcF4wCaoHKU9GRui+uNN4FCN4TXB7AW//mBW8dwSx7VXXBKD6LE2jdiytkl47ADLA
YJTmveFpdthBhwbwlhX6A+LCLYsmvKuHSlh3adrVvdvoTHlircg2hdYVsmuALHLVynL/QzJDsAVx
uSj8DMxwD72NNfNkFhg5GiI02FS4Tp80UAtbOy0s7XtE3tmmF3WlBA5EntXjACCa7YDf17A2TK7F
oVOgkLqr8LwAOYuR95eVEiT8ctsKdAdsQX3j5Mw2B6eOClR41DZvVjVj2mOUhQkEIFLGdiSTpE0R
JHzTleDFsfiAjlcgeTSkTYliMicJg3u9gY5F00niWKtQIqM4yXYVZeUmIMI+qG0aKbAdJrFnSiLc
CGgo3KInf9iqLR5U0c8ayX4eiGitdQMIkwq7AR+3rrehV6Rms214gmacLuoguADugS81asLYqZoI
4UWjdNDBDLvgoBKS3klm3n5C9S3ye3uAqlubi42FprRPSjqw+HWxNewTFgcgZtLVm7KSiRtlqIM7
Ksa80ssGAjMDCfkr8POR4phZEb4ocYy3rCIqrPYUMJbteJCCqceSRHqjtZV9J5QyPGUq61/avurN
lZSo9npolYBtBpNUByqnJi5AdC35mUiMG5CiSbXXWiSVD0JKi1udCLZXiBF/5TqCJyCYbDwDauA9
9oGrhZSokVhNeydaBkkLEM/ujMHsPbBxxxDHlM1+4d6egW0gMQagH6zlKDgCyfD9gmttM9OtCmrX
kEOUPDKgL6mDTLxpe7Zh+rj1HvTyU0s5cIQ4PWsn2b33Ye6x/Aia4/fLB/hM89v3j5nEKpUkFVWY
jHdSCiro5h5UOV5svnad6g11+JWXH2WoH2iAcEwIJ1pslppNtc5nY3L/pjJJLdaNBfw23sWs9uoS
Gg2V4vJMA+JN3mhgoDFSNMThORdw7KeFCRgjl+kFhsVAtcIe22v+0v1Hyhi0+bjADP6eUHRkV3Sl
suq1Tp9yCch83uTonM5DLy2oYxfdwiU9E1gBwjo2GQAeD/D1ZPjQL1e71CxhXpTXOuDx2Cq7hu0Y
XqwXRjo+Q/9lpGemxk85i+dzUg+mqDl0gYrSi2xfiksf9U2HS27fPBrRuqO7WlmIhWeiuVGqHNkl
ehs1BN3fjSaAGwd4zkN4hXtQH9pHQCI3wyBB0JCZbsGTW9K/XR7oTEQHwDe4P8ADi8xWm8SqNCRk
SGuYjKrIbbXSCRUKcP42SMH9uL5saybGAjWrhdq6jKgeOnrfh9cwWmmF2qNQoH6gJ90xhXfZwJx/
nBsY5/ds0XAMop/QgoFalBG0y7TsirXBcxonPbKltFwwN7rb1EeArAIJLOoeeLObLJemx7jC9QHL
1dzx9pHGT6GxUCGcnbJfJqbCibQnfUFamOjUzjM6sGYtqf8uDMKYOAALBq01FFio+bvVbGrz4d94
owZ7JF7A0LqOwwNY4u/Log5E75NERmwd0cyxatz1oBkgsvzMlOLQUHEzUOoUZbvU0TC3n9DnjfdO
UAYC+zdZoERNQYUkKZXbVLITZO9S5iNmIxQYw/S+kxbqDbPXA+4pUHyPhTdjun1J1vUEOBUcT6/M
AxQmveZP8hWiqG3+oxROv2BvztuBkALfjQlYBXbU92lldVlX6ng1JvJ9mYO/952Y+27pJJyzArAB
uubBp49jf2Klpkj4JBX+EbPrirt90DmlihDiX2/AU9Hh/MvOZO/qhS3aKJEwGqgtSLm5qYb0kCNQ
TZm08GA7t6nA6QJJDbDRoZg3cYuO8FaPKdwC4cYhtYZDnyyd5HO7CqxUOBXGdBkJ5fe16RtJQ6gA
VwB2O3QagwGK3kUBaF3w9H750JtTt0AfOvYWytCgDrcnM4d0oyR6ZiMq8btnJD5o892Ldelr7rAv
oKVm3AUr0zcf8P7u9LnDd2yhCDE72LMPmMxna/MkTc3xA1JQTnc7xj6TJcbtuTr72SiBHPk+ozb4
SbpkgBGyQdhf+sfMF+8QcFunK2ObfwT31al9goT4QmPG3OMz7II2A7gl1KimdV/d1GrOCN64Ku68
DhtorESvVHbD7V0pOcomS9zF1pPROab3yrnJyYKqEJZpkwBDldxmK2/C2jNODQCsvuySF2Oj3cY7
5YqcpM3SC+5stD1SPqC2ZwO1Mn2QUvSip6oIAO1cdwflASWk2IvWwQZ9BWswiJeQ/uLrdv942YNn
9+OZ1fHnZ9d2L6d1acej6nt3SiTdCZQF1MrogH+d0F/DGh34zMBgNciNQxjgB7DuNfv4iz1GKxuo
rR+XRzJ7BZxP4HianllizKiSSMMEZlBMvRLP7BD5BI2VK31t78Q6ebpsb37n/RrY5JgJaRg1AiwU
0N/jniHrjgYqnrS9v2xlhkJGxR74ZWbikMiPC1NuYEZ42ZXuSG7pPwPWJG2DO2n1Vm2ihWHNgMO+
G5ycKJrRRU0DHWxX/UBDb3YcJFdpnfq5uoc2lro0vLlYHwVG5BXaTxXaSY6p6bkcmyXcAx384rla
Ky9oZzla1/pOX/KPudsUtH6YzTHARxLz3T+quCrtAYwfLiprt+pd46HTURziZ2tLb4FDq/fWSrzF
6yX96tmNfW534pfA76lJiCdRV/5IfPrIvKgDM6TT3aI/W3eVK+01Jo4ESdkliZBZ3zHBH66BKQst
79Ob0IiikuaQfXDrWCo3FUtQrNZF33uExmRL8xbDH0o8BBWqnuFctbT4biil6iFvgSYLMrnb5OrA
jgUvpNy/7NjazLlw/m0TvxaDxRl4E3AusMZVQDyXk3Z12cSsK6PYC9UpZHZjR+P3FS+lGMqKlom4
ZtBQA1Tv5PKlVegmyRq3YOguyD6LQrppdLpQrZgf3H8bnopFw92tKuox8UEsr1qTrpicrhcGN+vO
vwY3VWahBip/I4TebXfFAUhblF9wTUoPEGsMPw/kOLylX5KjLj2Ozp3nZ3Nqj3X2s1NWDDmVC0OH
PjOTHkWhbMKgWg8meuBMDdKgZehapXGqCu3l8njnjttzu5ODIlU5On8kTGkGOfb0vSQ7s3i4bGJ2
RjVA4WTIi8ggAvw+NFb2nWUGmNEMHQWoX+rXBvrJpefLVmZ948zKxPHriGgQfR/XLfphFdt6qSV+
NmoaYXVIToAl/Atun8WQNo5CRE0qNI1BAls65pV0Kj3jo1zZ23rTLb1MzY4IKSbi+hFz9rNyduYS
g8EQhue4MRrlkbSHRFrYx7NLD0pMgMtGVO/0NZQDSwD2JAyo5jmajzuQNN00w79OyI1kDp25wEEi
p0Mp7fvqty3FSQhyFrevbvPWL/sTTxayxtmBoEkDeQkqF9LUwULZEo1ocdmV/c9c/CoANihuq3/H
j8/MTDzMGjL8u+MNXsZg6EycLNhoxqOULaQes9vlzMxkwuxUQml+vE/7fpMVh8Tc1sRLlpKA8WOn
8ePY2PLnnGmT3KO1IwYuCFhRTHeIDxJ/TU3PhgJp58tLwtHzFybSRrBugWRWnQJwSao3WltS4dZv
Vu2Xjd/tLOao63QXeaAUjx2r8cBuoC6cbfNb9szuONVnO0hmHDQyfLS7a9fmNblFPnfMa1cchS9c
8VJvLp9Bs0s3ajICTQUc95ToWJNqo1NB9ObG8iEadBfEktuY/0hIsfCSPBuUjzQYf1qaLp+O5x0L
9zCWr3frYmUZe714kvsnyrYJy1Fs2Ir4JiucKlzqdJmPu85MT6prKpdbU6oxSBsynY79RO/kW9Bv
hA7bdKAGcBPi0qO0hyST6Vye3lmfPbM8uSMh6YBtwRIBZjy0F95m4qDWoMa7yuJDVy6hreb6mSEp
i7NLQmshegDGU+fMeaSYQmekxDgr06uOIObFI9lu8PuTuS42eHI8qoWTXSu3l8c4+x5igp4Qbz3o
BAWR5nezas7KRB/gs8JrnnD2O8FduH2hR3sznBZMzc7nL1NTJ4pbyw6DASMsnmvfWJdX+nvymR/7
6447/Upb6adkJb2GL9RZrAeMYcVfjp8z01Mn6ls1r8dRNp7s2E62TvfmFdu8PAQu6MGXHGfeZ8/M
TTxHbkCAyn9O6sp25M2pcaNj45iueps6oWse0mP2vtTIPIY1l4Y4jaxGgi0GhCVQt9ec7BPpxFuH
GOgH8i+v4+z1N1YyAUQFwclU1wX5cZzFUE9wIxtwbU12Wvu9odvLRmaDkTMjk6M0Mbio7RgHDtED
R+5u8Up52cDcdI1dPxD8kkbo3MQjQEGZZVaIzT3gtUb01B3C9Jh3thuCHZeZfOEVYu6oPjc38YhQ
qIDqFTBXx4GTauGq5kdSrLIlePRske/c0MQNFN7FYaRg4rqVuo1zp9zoTud1e7Bv8z2a6/TXek82
rcNuuqX9vTSl45qenWAFpN9RUYdpba1/oEcgdwYv8W1fu+aFa99oq3Qdbgc/8NlSNrNkeXp2Wlyo
dYbZta23jO5S875P0fywqZcE6Od8/3x2J25p163eCgFDOtoTS+bkdK1AJOeya85eBbZsATs39nf8
FQVeZbUlxhi2ZH5IcjTC7MP0iWtbyL7U8V6ikIWCMgTYCg6xcg/WzoAulPvmJvT8C8aj/GwpJRCN
m+1YxRTZddrfoYPAQS8LHl0dO17Slp6bU/Tz4DgZH36sacXUlJJssDqEhlF/rZAfZbZSl55Nl0xM
PJPwqlHIaKLP5RsWowBmBCsQuroLCzceGtMz+HwoEz9MGgj8Qp4YlykUTtO3mvhc8cP8S9WP6ED2
aO9m9nXXLISBM/cq3ASkjeCMRAgxBSYNXZsi7oZVmZeOLL834BLKMkeT77oALeP16vIoZ46yb+Ym
R1mTR2mK3jEkpiE/lYx5mohXDcCySO4WJnTmFvhmanKYDcgWrdYYM60m87lIdmFl+P+70UxcgzfE
VHsBE012PchPvXxnDXfs30gZMRDDUKGpDUTzFDRStuCCyseAoGvv0ISjR1u2RIszVyY7tzGFichE
BEwUuJd7K/WAlPbsMHOALX0RoPFXwtIfRVyHqNuUUX9zeRLnMq5vtie3aa8ona23sC1pz3Hht8ku
LTZ59DiUfkUfQn0j1Lu+3LaFp0k3qrFwYM6cVt+sTzwS9PKaVkJvFETQmkulH9ymTkKh/pBLj3nR
LHjMkrWpU0IIPU3GrKu2T7L6qTWxazFQ0WZ7dHQuzOv45ZMDBTVPhG4aQP4ayhrfz2EVpNSNFWBk
eo9wuSQHCU+7rQhPZUzxzBu85AwNp0K+xWvXtaVFI23e5U8Yj6xLXzC5CfLMIracYLRxh84ky2pl
NLhx2TXlcokTaHZizwY7SUUMFezgEsNg60jfUxKuCk3fqXbjJEoKmqAf/87A0HyCGxayMNNylBQO
NGUyBqaXW62DBDGaFteXTcwP6JeJydmSRk0ZkA4mZPSFdqZTQN9pYIekWcfJ42VT8zsQ9Pb/HM64
jmc3tqxQkArICL76HR7OgqO8qo7WD7zEnECKru+0TXqzdKsqs8fz2IttQIsaDYaTXW/LXSI3EWyK
+9qPPYiFbNAGS0IncvHM66vrzOv8bFU4dGdc4QcH+O5ePVVLTSozRAe4/c4+ZHIAlAncsk3xIfp1
6j4mezC+ZIarCM86AETl9pu3xCtKh9yzB3VLF0L72ev3zPjkPJDQ8RtxHavcpxveupK6F4GrKX7E
bgujXDjq5mLDb0Od+FTe8cRu83HOV4UHgoP1Mwj0m03s2bfyrfDBMdevg4VreN65LLD2KOjtH6Uw
vjsXZrdsFSnF9WUYTgW4UW6M/dCDA93kY6pD8ASoPMUIfSMK3VRWwP2deLX+AWTdQl44u6XOvmSy
0pTKXTU0Yx4FDFl71GyQlGpASnOvXRISmveqM1uThY2sIinkHqPWduxwxKtMc4pPYmPcI5FKHMNR
3WhV/yDeTQzs7uXtvDTMySpLSgt9AArTxETXggEcikg8Dkr3uPmkrbbkVDPPtyAO/LW+k8OjiFlk
6QXM9eSpo7pTl1tubrIAHFfavW2cQKvhROXCGGfjSAuyUGDYw3PDFPRIBsWocw6jAWiWe5TrLaO4
AbuEnC+xYY+f/5c77MzS+CVnZ6Oul+Cc0mApxMNTBAoLKIxI5sIxMG8ETCuQ2LKATJncXpFViUSX
MuG2AqEwBJ7jylpRqfJ+esZ/fHT/GX7mp398dvX3/8KfP/Ki51FIxeSPf78uPtnfTunbx2f1X+Mv
/vdf/P5rf19/5ldv2V//0rffwT/+p3HvTbx9+4PPBMTtb+pP3t9+VnUqfv77+Mzxb/5Pf/i3z5//
yn1ffP7x20deMzH+a2GUs9/+/NH2xx+/qThV/+P8n//zZ+P3//GbU/Oa/Yimv/D5Vgn8qvQ7RLzx
f4QOYIkFGOO3v7Wf408U+3f0uyPkhtQsMEOAuv/2N5ZzQf/4jSi/q/hv+PEo6wMyybHkXeX1z59p
v4OaA8rOyL41/A8twr/989O+LdCvBfsbq7NTHjFR/fEb1LO++Z8OwV58mDxKBKP/Cc+Sk90MKYaI
SGrx2AODe1OVup/Z0O5KSCTtusraUGgx76ghYqeVUbBpX1RrneXCVZVuVYvEN/S7Rr3r1N6JrQRM
/KkNrFrvDjZ+oVFci9yK4a7ou5XEs12e7UsRoO2vqR2jC+UnNdypyq1M3lJhbBQRgKraEB70Rshj
Lv8oGtkTw75UNswcMU7vpOT7GkCWLcOO8UyklG4eS2LFk8yhsvBNqI8BLocM2voMgBlgcot+VHQ+
J5aax14dxMQd4+8yvI5TFcWfqt6mGujJMt014ivAf2/14TZSI+IURnhHIUoeNu2ubMhOw5s3CIZd
vSkViEjkIIIRwhtbNB1JHjSH45mNRs064OWGiHrNlQw8Mema6tK+rBInaF4bE3lo2FaQtrKJR43w
BwJYj4n42GrHXFKAutuqAQg9QwnNpRCdhbh2vasafH+FEIbqEOYKPdq2ECMxXUrIqo0sr65SV1J6
vxVfJKeelX3VVPW1IV/n/MGyf1BkNINRJiPU47bR5Cshl5JTwdnWVYDIOamPiW48DLg9N6qcxU4n
WeHK1jEr0OTREbarNf1E/R85uwEJuRadT2b8GLflqowqh7F4Y/UWeq36InGIYpZHKYpADRKHQPQc
FO0t6fRnw0gqx1bIy5C9xzZIicxja+dbyJiqvlqgHu3IyntQD2ydSlG9RyN7dVUPOaBD+mMto+5v
6K5tYJF1DimyzKWhLt2XLcgHw+BRZqknR7oC8ZknIxrWedVeZTUIYB3NrHa9PpxsMdB1ZO1ZDiAY
sbdpSDw9DfV9p3Vy5JSpelQbze+bdqWBVLOTO1AmlPsc/DdhXH+WQQqPzvmuM5gv5cVWhZOWlH/J
MYQTrWytQRo9qKHUVOZQ79FkKLLrXeeEA7gZA+topPGuTXqnBM2fGSRaCm5Nsh4FsqD7HLu2FK7l
pndJX3qCWRuzlnysshtDT0dOW6/jnUPx7tlasQekUW1nkPaxwfU+ZK5l9WtSWL6iRdeBGftm0qyy
Rr5RNKiLWnda1DoSbxU35LZHEHRr6naU0eSWvkHWjWd7sosaDWqQXgqlKVZ9VPk9wG9Uegxo5yha
t+0DMAdqAdJJu2JbXVahmDbgPZbsC8hF1rHtsvq1KyLwCd7UerFVkCPJTPL71iiu1YxnDqP9ppPa
27rT1/KQX2uIw3WJO6oWQXOO1QEATrdt/hREZCdD8ypOdU+jjWdHWbWSuqsYvBWWBGk6bKUq7nyz
/SLDUyQ9K6gbp1BeumkzhNB4XnCkul0p5MC6rdBvIUdG3SzT6pWob+QYQsNSBpr8XQclNJSCt0N1
k2PzRw0XnhGzQ9xlmwjqHoF5rTShHxmBWyuhWw7QjOqTdwF4CG2NBgKhoaNEhc8ptntsbNWCI3si
pzx5MajyFYQRlKKpUzf30HF+hpQkFEQhoNvJ78xsQSgPF1Fzjws0GXTvoshcFiR+RrHTEJK6Ja3Q
IfkAym9wkgEVIsmjYBRk4j8D8sUgtdukEHrRbxtDWeNdM44DHBFXjR7ZeyDWnvUohWtDgEYO3+U+
qZ0UrVaGnnulKfk6SQ6ZLpwh3kEFyu1K9Ovznu4srT1xnrgB3CUTbe4QykzHpPGm0VAZ79vGAw4a
nR4BDsABdV7ws4oGU5PciOEJdW2bgJezxQxTtsplyYff2X4oNeuyzAN8vCZrLimB9DOz5svkw24A
qHXo7iS6pWIt1Zp1o6nFfSUiD3JUL4VmrgFd2SRyADBBxoxtmpc448PQHg4WuPc8RaNXY15zJfQB
PGNllL5XOj0RRWeOaZcnM7NfG+xa3Io3UOcLHaCdXyrcNZwl3Stvo9glzJYPYVLhDT5c22oeOmjp
Kx2R0+ss028UbjgMjzM9BhbteZxcgXW5f7VjyZVKeRtAGqUdQIKkcwPypFFzlaOaA50AILcgv7CC
zKC0KTW59nEzJ84QVrfA38pQxhOYO8lMt2ihUW03rhr9oBa0ezKgX7QO7ZQ/qGjMHRlyXQnlxc+m
tZUnWQIyn3dGhWbzSnN15DDPnPUgXM6KXQAsnBeywBNBqvlNVQXrqoWYGQa40vJmo5XWR1bI4Z5U
PNxC+KqA/JcdBU5c17u0MeuHQLeQj4LRHmBDnER5pDdeJAQcvrGeKAC8EW1NJ7Sjx6qtXGhMdivb
bG/01MaOpMeykx8CEvhoSAFcMg8B1rTkR7vH3HHttoqMcJ1w0KcMFtgSB8WD0NYToxKUZUqlK1ad
2Idh8aVJICg1wXn0LpeFiXIq5G8dy6jBBhjYYFyBYw1Okksh9hOVHxQ9gCRave81uuns4Ulw7gVD
9xGJxPIwAkhiRB147I2tbRZbWVhg9kN/vjOKzIFVBPhfI3FVACIBN0ujVUghJFTSJ4m1z7muPBVK
4YcJjwBcbbY0K09A5q5IXj1xs11TzqlnKB33FFmyViEAqHl43YnMS3H3V+YwXi9OIQFjauhlC11p
QjZZBIKFWGAyIyI2gwTgwFDvRWdYX5ll831aQNdeggDLYwF6gVUPLIZX6pUKGjZS1a6d2j3uVRGp
Yq0ZlbgRRC28TKu069Q0g2GVRFSPPEkE9T3TcuqDYT18NbQSORNIJVAWK6gGgEBl6A6IalK3UEI1
dYoeh3YRma2H7nATjLAFqjKBhoAIiRXUDBJzzbVeu7F4EmVOAQm7x6AwAB0HS0pxE+hq3jsVaoFI
kxo1ArUIig1Jy9bJUCbcUdLQTHGEWjR1WBTEzAlIbu9MUiCiNOsWqkN1lWS7pMQ+cjIKiAt2dXWd
QKj5RetJ6dgVehs09InWOMIq/ZUBWGx6gHVE7xBz4yujJPVzDmfwm1oIyUOLlYwXTLtoJOiQaObO
akR60GrNRKyYiC3ORN3XmrBfJQNVM0eg6QcCb/0aYOhhL9QwvFFaXBxC7tmRiCFyEu0DskiJ2e51
hBePNUv6rdDaYtUnMtgOqaEe1C5o70hFuxcNX39lUFxIbRyonh3bpm9VlXGTD711tKsuv8GnBNso
RnNuGjReFus4pWL+mPSyvYUMk+XoGXgNHXzA8FG3UIRNZXNbBDoK55kVnHAZS6uKqpUXd2qAeFDa
J4VKrmrkpu8sktgjNfP8gLdAA1svVhwwLcAeG/rQy6uizlyV+gCN04fKjNpDVJRrWy681Fb9hKTZ
CsrQxAHsqtxJDG3nRE8ewpTj8YEEazsIDWxJMJ3G3K/0WH41iyHfhakS+Zzp/T0Zkvwtg+DrI9jK
Az/Pk3ZTSYiUU5lWXlD3wUrpLePBZDZdkTZXNrYRyGggbIFz5tB+2PYWoSs7CW/sGA3vg1UHR42X
9R5iKPGtlhofUR7sOBNPLYSCoIU0lNULDYGQGkCsEDTJMaHFto0BwKeDbG4Cvd0GId4gRWAnvtY2
95BXCZ2SVzX2qE0PWqfdEyFad5DKI0SMkQAFVgSOqcCBFFH0iY4C4rKoR59rYh6UsrvjeeeCruNn
bLgxE0xuIfPqEIUI2NPoAz37qOvFxrNcm49xI+ku78SqifVTAAz3zmjwMJp8pVhLr0+jWyBCxQkN
NpkTxBHzeASh+zgcnnQC/L7eIbSNw3gPUTk3VKAQCdb029QKXRyDewDPmZOq7Q26Jp9YI05Craqd
qGpkByWaOWQGLoayeugb7SUf8xYFSUpoJjtZKbkT9cQ1jDY5NkaHNMRmSJhsres8asJRDHtnVWZ6
h8MUQTGXhxXkpHsQP9T6ihPlMYw6fswiTdkKiMDFJ+CDUPKD337GOi09lQbBlhMCrlOZWEe89bFo
RfS83OKShbg2D+x2hU1fHZO0rq+SKIrXdZOhJyAr8wQ7I7PRww70M8Qp68rL08x00hKtgI5Bm8Yt
7UYGwj2C8gq1sp8CbLmCOan4jwY6lK2bFrnkZfBvr+U5fa9EidlW6a7oSVUdRJNGzsC0sHbylm8K
woMaLF3Aze+NqnO0YaOrxfBMpCHxS9KsjV7+jKVizevS9BKagwMQYi9IiqFDOnRvYZ42bktC+x/1
xH+pnHKMPiABnX+Ji8WUsehyJ/jnpzi+FdO/+X+wovKzoPb/L6kcos8PKj5ZJT6jb5WYn7/3j8qK
/TueKgGMRPkEUnKoaqFM+Y/Kyv/j7kyWI0eyc/0qegGkYR62GGJgBBmckmTmBkYymRgdMxyAP72+
KHWru/ralVRLyaxWVUUyyAi4n/OPwTdUCWTL2Dgw7IA6GyCNvyErtvcNYRBIBpQmFk5y7P8TWOE/
obX5wzMIX6fjtfsruMofirh/wHrXlkRSvfQr9sPPoQ/rX/DZWV8CVx96N+xMOsBmumROarIvbVVy
M6QTma5kjtyxz87hBD+YWKvySHSmL1JHOfnsVRYrJik5t6odbS5TDAxT9qHZxZsvMvKAHGFHwnUu
ASkmcZV2YTlVZ6kAKYpqeK3cJSA7wzePVecxLpXdNoX1UC4JNozADPsixaKbifZ37tTwnq0c41XU
aVRgjP9OJw4pk2RuHLuyFiHx3ozCmU9KmV/bl60fryJVwf2jM3FrLWEoOjqTylgkVSuE00xNwxFu
NNQzssI82v38t/z8v/RkPLeCf/71w/4nxPF/9vD8L0IiTYDd//9jE7Z0M73/23vz698OX4P6ylpZ
NO//DExev/4/Hh+D58cIeG7IRHLZ2v/x+BjON49EJoumFSIkCTnna/7++Dg8PgQzUMKJ+P8KTP7j
8TG/XbUD1+fON20eTP+vPD60ufwJlrxqRRgxrmIEdP0EHDr/Qu2uM0FQQtplZJO+o7Cd2qmGx7v2
b9kCarS2TTf+mNY5Y7dyMs8J2V5ml5CjbIXqW6el3JVkIqgYjG95z6bF+D7mnizjdKMoPWrFQBDU
qhYvI8XHMbJk9ae1CR2TYuhj59YLJcqkvqFOG4VU4eqm43DHnsWWFYyb/lsHman5UjddE+qRIfVc
pqcXzRkpHALszVREFqJnhylB9TeeOelOUmDaeQl4hl+HLK/OQzAHRmjUvvOEM8Dl13OqgcAttQry
GbqZ/FnHW/gXmUnmaiHNkhMh0G+A25bhdmKAUHthjsOJxBY8ONKv3STz5uFU2HXwpIvAuC1Ab2II
Ur6t1fjybgECvSs2q+7R+smO6jILqWHozqrfk89mJrz66i3NMrYR0Wpa2HNwVVFRLYxDutpoem17
oyGF2ir7x0EDdCR9R6QnVIMrGENFBRtTahEUMVk8A6Gqcgysg8JWk54rNggClxw9TYAgAYoJ70MI
4dEc+HMhUksiHvCCi5VXDpaSaSFiKJd1dquVo/tTG4SPRdBriGuudO9TsztFylFT9aeJAOk6TofC
wyhU+kFo+YJxSdZp/t3TLCDDxWtWL5Z6Vd0JX0x3oznqWmjiG60jL0/5lOVo2iTN4IZ5dqsu/WkO
M5WkBVVoL+ag6ceq7Doayrd6OAjOQ2IifTWjz6ya2Q0NYRffZV1Sos5z0X0vPZF9NLm7sNykrUfr
hhDqVfgD64LIOqEl3mb/8aN1vQ/rqqEs+NqIdq9kIYy47VBDx41bYxCiScNMT647mzWpb+3AMpG6
xqncto39cigKtG/kjNHi4ObTk1Q2L633ZjO0tqA81sPWlsdu6+ePuhTLneeq6qMgPekOtLel8FVm
xlkttcmS4Ljp0xQMzPeyGclTqFnWZDT0dWGBrhbibZHO1iSa0LYq8t1mn6Wtut883sTYqhbv55iR
ehKpdRxUZDdiMyLyqPMnDePgNfdp8z+LUmqvPreoFW6a1N55SdtD45mpPDh/ZKhqrnQ0FBZLdSII
qjNurUX6a2RpqQ6DXw9ZEK+Za7w4pGJNYSXH6dlccpx2mqUGP3I02Y43lE7MWFhx4rCNA1XTtb4Q
4ROxXtm/9LpsqygINHVfVUHzWqy1+RmkYvhqFqs3krIT/Nm26mFsluVNOMbyVutm9WgtubXt5ag3
azSuebfsW1n5OMSN1H9MJfYHYENjtIlnW1E2rcbmIhWs/QGEp9EnyYetXh6oyOTy3SZhRd5EIJg1
d6/aOKnPfPQqL5z1AhBuM/TOI4RBZc/B6vQFaJFtM9V3tRn7jAS/lq6yfxiTvHbPF0Ot+N6Lx5ZB
iF5S9G1rRUue5aC2WRU8jIBeW5x2i9VFAxosQIfVs64r38zugJf5UecI411JqRYkcqyckytQx7S9
bdOYsLr025mnlTpAYJT1S2lL/aCWdEO4oWuTi8+zcc9eO6OTX0gq6MNSVcsnt4TWxMz73QbWa3Yn
LQBAJ9TL8IrIdMs6TzTfWF/H1iQ2LnAKvQwnKnFU2NF7157LNt+A/IlFcbCNl5pH8qw+iTtmn+YT
JzNr7Qbg+JAGeVNEg9M6j1AP+te4VpYe2QrMNia7kbtATQrQZw6UcuJiJMvgxvOrfI0IpWSxy4uW
YORGV+gC/K5st4giU4cTPXO1w+itaCYIMwVny7PMfKEIpAaZ9Jj4Do2V+U9aXQ0o9qnGdnYahdd3
fLAEyarDVHYPDFkuOWQjb1JkZJnxe2skYiG2GAcPbKfq+mbYlKZ9p4WQ/z3nugoiT+snI6FnafJP
WeBkXbx0RqAlM1f2z2DxrDE0loIguMrzJm+nkQ96p7uVemzbUTOQ1uVsfziT1w/y1epXd7bb+dC2
qXdKbTooAGHG+XPKi+Uieff6k9N4sFwyuOT63Mhk0HiciLbCTcy2nuf/TTTHn+Uo11ud6jYfZT7h
A56FX/bPZDcRgQ7nOMV1wVSO90LL8iO3tgcfNGWJWTZOXMugOW2l/Jvt4S9NjP+zcfB/2y4Fbftf
DYVPdSu/GAv/NAZev+Rvc6D7jaUHiw251HTmAMT/fY0yrG/EHpGqwwIVwBddjSR/nwPdbwSM4z0G
IyW4zb/2mfyNn7adb0x/UDHsZR5jomn+lTmQ+Ey+1T/pI7Bjkjztc8JBefP6/h9L/TrW4BOzU0SM
I9XLXHvp56y3XK2lchC517BISwRvHUC/lXn/qOeDWvbOavSIU4yVXtZcwx4d2nyaD6Td8HRRczlc
BoItp5hOaPdjzJqcVCxPaXedkcvtQHh3ZsZzN/bmnv4pMYYbMqossifwYGFl+c1YpmM4m9be7oLR
3Dd5VXzP/Mlok85up3y3XHMSCcgsfCz4Y/lkdiW8sxysukXAolPtKVa3APFsSv9WNdeIuQITFPR1
3yIZGq9e5LBaxTLGlZVWlzkbtTocHWs0DrmbXqM2g8K4azsNh785ExecEo8lbszcyU6L7TU9a5tv
EocsfRIOmxJKCMKj1Y89nWCI8jMw2VBmhOVEAOjB2San/gxvLs7VaphbWPFbQp+YTYNU1Vw4nlc1
tuNunaVlXpyscKjX1WrN5xV71bRbgeTeSk45jRnaldmhp11HkqJYrm+msvtHq+GtDPtZ1+G9tkq+
pbNli2QE+X4jItGmZShzXjy6X39WfdBfUpfsi9hY3UVEzmDl2q5r2/zaJ1zeWV0QFVclucnymQaK
jMs6nLrAbyMSVV+CbDy1eYkxHXwXGeWOqkrIV+3ipW9ivUc7cEo7M0oBRPPAPvAqmt6Ners4juVQ
JAEZloW5K+r13c8b6KMz4BnjtXpVeYVMoVXTHeHrSJj70GRemUzhJbolPpRmfvfTwowAcKPOIMNu
E/hw51vDIYlYqMs6z896GtzkmvFSg5R1y32fvdRu8WX3UPGZ/lbMzVlIKh6UfwHO5k8M1VakR0Nq
erTY1j7Nx7e+qmXYlHf9soHN9w/k2oTu4hNCHDT7XmyRYbbJ4t20a0Xg27yyvZg7MdAVilyXOb87
K18Me9OqYmMK+qRMoVrDbDKfr/rwJ7dW7Wepj0dr5TPnMzwBCdYaxI5lPKeSpr/GNhK56N5TBblJ
zsHEMxdqdOol0ti0N1wj1Lf082+zGm5dv7wnw6s7Nc5YRnIZl+dx86PBq3ZzOt/kmRzuPClDO4Ng
kv2RGM/BhKpZhkebINHCQhduB6+B8a5vd/THRlUQG3YXLfor/cGJkW6vdWUnYuCNZA000/vtOivX
4LV+QDGHOT254hrUJGihAybRWQ8VtIh8SNX0ZHnLTivdqMsQFnRWTMgXwP1d7To7P+gjslIvY6BF
nJNkrlJBOPVgzu7Jz/XditQ51MpTVtCS02i7vnTO/ojWkVzIWm+AEKs5sXktdjcc2ql9mrXvef1p
zunJgvXPtjfmIBUG/ScJuJFenIq03sm2Zuo5FEb2mbuwv1nOrjBpcEaj/JHbrGoZJGr+tATGc782
7T63gw90Ke981E4SgNZscxk6PeoTrXpYAnuOiqF/9noQSn1ZzXC8zp5+9yBWyptd4nJ6d+Ggat7c
aTpLnNz+5gZRtZY7QfLCcXI73Mhqb2sTq3CRJuXoXFAM7d10+XLmjZBXezbNB0SmS2xaG4KcrLov
bD9Jl/pcy5xsFyvds9nWlHxWYodQozqt9bw+rnzrpZc/PI3+AL+Ut1vp3lmqegUNYLq25sgztf1Y
zUdH+U/iuu2NsPsM0Epd0JjcBDWgdK1Frc2nV471nV7DCeV+OBoIL7qqAGe2eqJlWSO3YMfOAF8I
W6tSHtfxzZLGz16sB68R5VOz9Ht7C2JbWA+dV1x0cWYmhR72950kTK717jxER6Ribx7WnK4fnrxS
Ppo0Nto+jebjvbYh7CmyRxQC56GvbprpXUpqFoNxHp5qT91mHPpalr1s1vBoLjfBMuzk4H2fOrQL
YsVBT3rYtF+RxIQFQ/ApU4zVJOBqgN5GWVxU2Z9VqZ9rZzvY6BaINt6RUpB3a9i62tkRKgnqu9o8
CGs4L7lPN0UrkA41uG1k5sUeMzMuaY+cS3BtxueA9OVADrRB9p0fWx0hvU2NRlCV1m4209/j6hwR
dR0oaktPTRMM78JxwSclEpWuv3jSBXuB8IkqKb/bi2Bd7wkVveIxVUImjIjGZb+Ww15N3XmqMd4V
JfmTsZouxeScx/RzqPWzsbAWNO1uwkVTVZz1KDwGSKoiN/eqmj/6wjnrm4vyEjbRUjt7IW2pqzl5
P5R5hAG5eOvFR9etxntdmDF0mO3L0IUfM7r8ELQiRQ+r2fm7pSYLiRKEQDRXUIxE3c01MRybvrwX
3Xgmfe1NoaS11fwmCuM0bxU6WiCkzbVZ2opdP02creuw8wTsfZPMmfu82LX5igY5Y+g+a6TmFlV3
EfP1sG0t8X0enB++GkBcicbw6O7Spw81zLtl1NoPeNV49F6kvjCw2DaBykY4pr6fjJvN8hhw8w7t
W06eHYuefr+pzI031EzGUZDUO+olD1kbo/qKJn1MfE8cLKE4BYv3wh3ezZTAY328KN+8NSecNRzm
htGqeIITps7knKFCm7MlOGRIQzSJtEMv3kjC4P2qztnSGw9azbffXnT92v6+4u66U0NJAExPywf5
5A7bLRfoemh8hyfVqSC068NmvY1p5p8GtR7dxbldveG3w7VWGaqKV1ioyS6wjCyH9nqXVoga/Ysx
vNrgUNyPL4Hn32QtyJS/BQ9Teu9n3utKdkBPJLZI63BdP3wD4Zndrqde7yiXmFH15/veKm7KIHsu
Z/LjzFUSul3uZptqZga/PtyaJUGj90rtEIRLFxdldxgGVGYT2InGk9ROR7qO+ERbzs4K5l8ZLTSR
4xS3FAvcsHLfu1aOYr4ppnjZjGfHpTFwSJftaE12G/ujc86s9Gh53AeCtO3hwLiV35X8bq4eT1Ww
R8em32cD97w1h8RQq/JXm9Yul7UbZ24b2aXgzF3fBTL2WvILbk91me1wwKOz+WmVPj+l+dFlJtva
hh65p4r6pwUlWKg1dJV8KMYyKe02aqofDp6fVRHpthZ3vY8aKD8jTIgKisl1/wAe/Gt2s4PJAV9J
41y3DLQi429SctMRvY1XzhutnVM0O0KbEsJ4wpLwtgDmfNLSyKrycPJd7uX2xUUQXRY/VPdKb8DW
h0MhLoWGBSc3w8W1d9m2RRWqpbreRk6L9g5hiudH0p5M3jL3xgeqQMQy0sFk9sfS1ONN8otup8L3
3oYeaNTU01en4z5GjsRUchjoLE1NI6qJZs/VlmQsBPa4xaKRuy77JU07plyXrOIp1olSvl6uq7Xt
Fl7IipGmQVKEG46P58Rdp6vvBC8mysrsnT88LMzdD0VJwrosZNgrML+lc7Jw6q3brjJfZP+l2dl+
ay9SP4luSoK0iQNiEZcSnVT34a9r4uZnT76vLbngfpyODh8vYy/cxGq+UkceK3EZu/zGmdrTqNfZ
G7G5+1Gucb31SYVsTGyCGGLNTCbbfkIFikAUzc5EwyKY9BchJpw7Uxf3NWVoDsU/q6qdMGuzxMqu
zjL2mStv7bFCvAFoMQM3KOSxVPfm9FIsfX8kOTMKwJIHXkKYb7odE+FOgTMuuEagFeUnVv1h8XCs
rQAkPa+vLZ13b9w7WoCuM2pWUJLF+zWC/G2a/uzM3HKqY+Ug1oRbvO44C6cumhsWJ+WNH4URRKtp
/ZpmuTw0ouJW5v5J7d2WpTe292X7289+uLE2ZvJKB5U8lX5+u9ELUWyz89Csc6SrU6GZX8Jjgmk1
JJG5CqH1yRNghdBNHnKeoDRVB9NWkaf3SQ+8f513TDdH8aJ2c27ulr58hkjY1Y445uvHUq+HurRu
y3zYA0Lvx9rZy+Er05vEAfR00880Xy6TtewyCzVmjUxyrqOsbU5oWnYuwE+J3M2QjyN2BPHIaw1C
xmTqCJwXl0uHXfXBDATrmREBc92WApjV9w52Vu2UJFuepcLcnofRvZWZfvY5LO9sMe/pa4nnZbg3
yjYizaAPfatM6twC7jO0h83N3xEEhb2+WLEzGBVYr0RzM1gIBQNtCFWqPVkKXNhzzt7q0BsgxSEr
PWL1u/RYudkUE9l7CbyZ0UcPPaN8qz00BYTV5TpuMCf2NGA83amHdwuov/f8+wZNo0A3UA73aap7
iVT0noW1yAjnpn+T6PjbqwqyzecsMtyNTXz4rTIj1DZcnlYsnK0kwF2/Sxl/EDktBXN9TSJLX95m
SousVSR9b497mbNoFpSTIE1bfuZkcjybzXBQjIqCtTjT36uq5Biwah33Ms0I2sz4YzXPJk+6YP/Y
BiOIFzRZVzH2TW2yBbLdnM2BZ3AqikPhzOMhcEYZDk79JLYy7RNX4wH2WVJpKjZiJYZ6Z1zvDT3Y
fnkV2u2W/pobY1GUS3uzFdVZq31paI+SwtDOFUUcPYo7y9Qc3v51Hyzoa1w/3zDhZyf6+yiTsjWf
asuKg8bv17Pm94k31M1ezjvDhXeYV+vkKP1oz0Fcjf7tbA+vzTXyqKIombaKUPV5xi2nRWYwvotM
7r3e1OLN6INkoHZiK1EENkMyZWV131ulG5om0zoR3N6h7kTcDO5+889TahP04c4o9LNHu9HdY9E9
kCgx552b0DYRIsl2t/m3Ko7X927eKb/jm5TodHmQhnIDx8/c9SUPgqv7ni7IH0XfyyUs5nT6nZp2
ah5AZVFFQMsPKRSw44uwrNTsx2ba6W6orbPG9KUCvojGhI152tjsy9zSzUJByoTqg2IbEYu8boM7
fYaQ4LAw1lvgz7k4CmbWtzQ11uyQOWuq793WRdE99X13kWKlmKxVNB2kTc/tQ4skKg8McJ2WgMd7
98jF2AvMLuMPavYieFsUm8V+mOANoqH1kTuWtnKLKO90xGiWPbcQYq7ZlohyfVRxIGi8HM2rdH7N
av71180z/zcRSvr4/iuE8va9fl/+5J/54wv+A5+0nG9kPThgX0Tx/sE5/x2ftMxvLkg74CNFkYQj
e4DNfzfQBN+Aqq6tVpTj4XYi+vM/AUrN8L4ZCNDIb+GLHMszjL+CUJpUm/wJoXRc17HBtXXLtmwU
H3+8jn92cJGEVpbKZAgLyPYDwQvaXp1HU9d3aZW2L3nDfB/yOyxJ7tvDboXwPUKajvdFMLtx45vi
NJpD/exOhb9bK2246eG44ybrjDPVNT10crZEmRpXhkLZTzfZWrfHrpu22A24jpf+NLhXcaIwv8xg
+yEkHKBKMd40aNkoh2lb6cfuAhShr92LPekbr2QFvOptjkhx6rigpmW5WMPqxBsX+VELMOZmjIyh
VnUBs5M86VeTjWtovzUzeJ3baoe7IRm13KCwB2BvXcBDO5tHTXO7m+4qBs+vIjwFpchyjvqqGtLn
vn/fYP+qlWKj2Syv/KbLz++Np4x6GkTYd5Ot2Tuli+fVJZGlI5diBd5L+8NUTnEwbIfWQLZLX04A
AjWOjBz5pcGwNKSjinPThj10b+muQY+cjCOrr6iDi1EXr7leQQqSylUXLKc2I3f3M3WRxQjMjGFp
mV/6OOY/9Mxt0NCyY2+OocXIplU0YxA5FhlE7ooAfg18LAgZjTjiuqoD/T42Q36yW5RcoIAnpKta
os2gQE1PDdIw65+sCHk8Ob84Z29yXXvoxDMJ5dSq7CT2m2BqY1EvyzsYyvX2t7NHNO53fTXedNNr
U92kW1DFJZxMpFv4csylPS6T8cYnqok2X57MYHpszObcQcsxDJjmvp7de9VsX4MXlLGFbyOQJHs4
7fqRLduhmqr+akS5WeZcRYMSv4pi/sxs54JR6DQMbEFCp2GhLBj2xbb8dvhsRaXdHIWT7ixYW5ZP
Ze1ae6ZovK6hb1gIh3IFNpY65qWOsLlLqUMszZmsb+pRnU2SWPdwqsVusdLHwa13YwPJXFp9mKZF
ddC78W5cgNLsuv+kUOmzae143livqvmmJD0KnJfjfDAMDORX00SXlfdzVX2NhfNgDOq3uaRz6GXT
mmDy+bIHaxeY61WzwF7b4ZZpxuI7btzvVTneZZ3+ZGv8H6gBGHw3IzbNvo791aKZKj+2qsfy1nyM
c6ESj637XdrDhy3lmwysqorW0rhgIUAzOTwHrRVbfhFS3YI+IDejMqUZEOTWvKpodfepGNYGlBfo
w7Ia8Bx9Ng5lZn5WuWUCBA9IL9egDLu2c+NSq2/Y997NxUoGofjsGKHaADmYFIt7lZ3A3dnMxhhL
LJTEIa1QeQXGL3dzbsw023fzzSx3ylgheZ0shhv0efjr0MVo4wqBbW5veRqb8RC33M/bOvykXw6V
vm/QScWzsNQyXi39DHNojU8toolBMIuBO5oFr51HPqr698VmVkY50b1K3/2V1zXi71Z6sOEwGqrr
IzvTrTCYW6/7uaC8CXg8m5aG9ipVZodQZiiBzuvWmXP2ACtnm9VpwriRzDIdf6atwJ1dShtKx+bU
wWTVaIVvH4N01fOfetlcOQF/8yrAeXe0QYCMTvQ/2g71xCGH0wYbHHpDoHWnVgkN8Gay/M0TRMpJ
Qe5jE19MgCiae6GGbZnnvKgpsz6GTvgXPciLITY0TT5M+Wwzczl2d1zLtkFZooR0aE5Z0a34E1vK
Pu9tCwC6ZtVYaKMY9iNb7WemZzq0NGk+VjKWUnI6k4I8WaE7ZH0QaUNpu0lNZQllErQRy3iUm0bi
/azV5U5x3zjxaALcd32XpUHYTJYOLgV5dK9Mx0vQIvn7HM3NDzEWIVw8D7zvRLoBS42LRTa3KZVl
NU+5s03VW62c+n1Uxh000MX2S+0WIZn13KZWFnVtCi5ou9uTZXR2iCxy+tEOPnalNH2xAlFGxTL/
QmvZHaZuFRd0Bzw6eFgGp4t8oOrGHDD65cFNr3Yb5pBprVDk4H5ngQ5w3EOOYyrgEJXjQZYlngrJ
H769X2CyZRDsK4v3HcBA61KRcNJuh0wxbDdYr7Nd42niVgZrGVfd9FwUBYW/MsXIA0tDaPl5kfyL
efxSdn3wfKEDOeT4LLzDgq6yNx0/XstiAuODbCAbiqrLFkplmZKlm1OaQq6yoWVvzdL56fmZBW5k
FeHquNMOBQHwVTa/uHmLtEKiaSluRgVkXfUpQgkeSbPPH90ivfW7jH2ufkp1R2fr8q3nbMvFed0Q
nZjojNxsfahRTx/tuj6JoaI6yl7TyHVAIuQCOE7py9zOiMa38Sut699+VbK4D0ZxALjuYiOo6oOV
bTXpi14y1A6ETrcl3cqzh3gHRVAu7hfB1iXF72HWznY27VMX5nDQ7/z8h2Vv446h9yTG7n5C/GZZ
5LMAQm1X0XV2aWoa+aQfvNBcdu469ejWLXnd3SRx9QsuHTxvoNT7uiM4Qx9+69t071mivjT84Hi1
1X40kHoZq3aWznznIX6IhipguGcpL54BCN/T5ZJWoEZOqQX7RRi7HJAML9fgihjZQSwZl7hKffmr
daYXuywLsp45/KfVQCgizGmXr9bOy5smQc30ffJIn8yluks1cXD1ITu7IDxOYd5PDnASoIBk1RD3
gjbGPSLCZ5W/o49PBHlTUi1HL12MeEPBn3a4p1bq3Umg3yw/0tiiwrSfA/xC5clv7S1By8VrKR5H
nGXDvHc9zuVVF4fRbzP8+m5w0qr8t2eppLa1j3poD37LB6kzgB9qXIlbBMUmEFLxAZi3udpXxfbS
mT2IYxZnOv0PnviRpcMtBsZDn/KAEPm4ac1XicFuESKpJbOYzU8t2urVcsh4cHgW0+ZCUxmPoZ75
O59O0qPlrHurbw/buO6WPPiYKi+2i/sxPec4EDvMnii3OOo5jIPncYUEXJHId9+lnSYpJYjT8tpb
4wGsvX6ZO51b8BIoPdiLqT0SFXMwTS1ccUBbsGn0d73q/bsU2mdQ5Vz95zaV+lch2pNZmRHWj9BZ
MX2kwJ6F9l0YIk2AICDKK1+8dEvwaix6/cQz6WNI4JZrM3nbOvo+qymiLK0Ey8hj0wcLp2+Rh1yV
K6VZw2ORjz2YuQPt5CCd6ilhdVIj8TcMRw7GGGboq2WAoxDWm4kvDUeNSFSLX/knCSBmdRqLB1E4
SSlB9cZCEZ5aqOx+6dpXxy/uCLGvYmey93zUoCNzU4+KdD5JxFqj3r6vdnfqJv8uqAzt2BcgHtAb
h8rzXRVlqMvzcOMES+ph3IlyVG9LIRtu2p9dHbRx1qMyDRaZzN4+G7nIpX5nQ+1Bc1n+IaW3/Xu5
pIegOHTN+qaE+0APJVbp1v4R9B+SeqvZzA+y3aZkS70Hj9U81i2dkwE0Q7cxjk/VPO5KN/WuJvGo
cLYrppzUm4nfy70LDBt7oRrjwtF7ZiIxfG+RCHmgobb67Pw2oAbE2yRmJmSyc7+qnT+ZS2yYWnWL
HK6O+85+HgauGKNz7luxrT+UOarfRcH3nDEaG1Z+W/IZgr/Bcr18V1vPZI3bS/XH2kmRhplDBGIV
bX0Rl1t2tmpvJzt3NzS4z/opcexrqojwtAe1IfALRC5f6lw9C5MJS9tOiEJHANxhpgC8xq1qvGop
SK6XQnzI40C2RU3VYSi84Oyv+bksoKSC8k5r/NdZrJ/dWN5B6ANjf6QFbmdPe8O5GOcCtnLGYe9z
PS3p4D47RqMBOsEfjnZ9pKTx4ALXGqW6NUuQkVXCWQ2pSXxdk0hHfzJc8yIwxK+gwcoGfFpZXENT
7/GW+MQmjOx3UYa5ZXG8+87XYG3tONimTykgQdge8mgEMO3B5EdIciQkSyQ7/nij47aw4tV2MPz1
u6XPLHPCt0N9quDql1t8ZiQNQDss83cGwRuAlHaXjrCDfb/dFAvRAMZrTzNypOeOeWlG+9PBZb1w
fqWN+KB2Lk/mOt2j7E0m54Fr5dnhiwYb8XFlmVM4DPBSmoM0V0LW/zt757EcO5Km2XeZdaMMcOjl
hJYkg2RQbdzISxJaw+EAnn5OVJV1Z5XZtFnvuza1yJt5yQjAxSfOX4/qNbOpDSXqbq4tVKfW+tVt
8hON5kZF6YsK1UnF5o28kLw53Xh2Jgq8Ubib+Fo8yTxOZLDqQ/qbpOVO4HC8rXDf28Fc9zmaPojq
bJ3n5WtTqfAlnRgtykA4Ehr+uGxytYE0fT8n7MiJ30y35Gu/Qpt99Wr7o8wda+WHyV3eG5/NfOuj
Fde4QatOSeRZCZZHHy5zu/HpS983sKKl3+6atqHPazSk7JyHwI/bp8YpN2mb6wXs1YwXor6QCN/o
2W+Y3Kl/I9y7k5KiYonARWUiHVJpyIoVqmHdjOLTlJSui8n+ZporiqgLtqGlWG5kY7lp3Wxly34D
C5eqRMDlw/aH4gg2iFOi80lsh3UkDLjhuxOoP/sraqtnrveWU5BBGEa0BbrsalPkTbbqMp92L4Yz
zGtXikedRutB+GtXp+tK2d9l1+4Ibzx5sn6rObjn1q1ryR0Jk7IJjmHubNo+v8rqVHbFBXOveSRv
vmIyy65Fa+WIs6jjLzXn20S/KiX9c9s0LuEJL/3IMtRPx5LkKw0yV5E3KG4KD8oP4z9RnJi0VZI8
/olsNZ9TJ6VwZ1alteeJMpggmSq+4JsKx3gQex8PMlxPSSCeO0vUD9A0TERVnr1GNg5JikS9FmWu
lkTVzH3ue9Oqnbg8y3k+NwVHXKf2vWXnVtWG83zMjZoHOBGRtfJ8zdiImZiQW5sbHZpfTDyemD5m
RhY2DKZE4zb4on6Sb9tBfhgiLq+W0Rpc6CLxlY9589pRn9jGbTFswshnOrWsA9TcoNs7maoeuMJa
F2kbeichVOxkM8R89kVjb+I4sK92XLp6acQmdocRTQK4iEyZr2NWXHMMhKZn7CE6aaUfYo2VhC/C
SLDM54PkVJ+5E5uGl1Untpas2fop1gzg1ZlvvlfnuI6t+5IYxqEog6TYmBAmvsGh+ct2asY9K1C1
J+g27YcqMg4ztWNSqc6yogKOYEC+aTJDtWa88/iaMbNm72ZifOtqH7jBPNxgKfyYj9446l/JeYoZ
ma6/Le1B7sxEj/cjXfjvzA259JrFtJ6qEtenoyREgjXlFsSoBrc6ZSn5Fauq520fR0Ru2yjYGjwP
n5HqvG3I2MAvFvLDkBEHbuaBiVcmLQzQ+854c7rqt34YXIAymWc/aw/znVqIc7LtkSBPJR25GxDH
d2bjiFXBVZ30VsGSOdgZJLua+29TPAfsh3BDklQSN0rdc1F2eKCRgT1lKRMRyR9csbjpizVLCekn
RBhJpGF27zzR+1+jKNJns8j4vGirMLrHrEmi4Uk+DzqujlVa26ciGZiobNHDpXzVLGYPB8k2HP4z
mjr3xXdqyOFurN5JDpusqX0/X/yk4UIS6CL/ipKSw8Z487UEp9ud3/QkK9LJhh8wcokt3MT9Ls2c
UcVJQxAdn6vHD3eT9thiTxxco0pPKcejtz7Dj06V7R6NJCHR5MvQIx8jhDzY/K146n2D/VW1Lsf1
qrHp0GLN1gabDK7OPknKdc+sZDf0Lrcx4/gG4eOoKqIE7bZpJRCTNtrGFuOvvcAC/tVjVhT7XvZ9
sZionZqLyq+CYJlj+BzrJGMZIS/GVWm0Ywr8cRlugwSYBBf54dkztFi1cCWShc+9vlx5ve9y9ygx
DnrSbg7X6a2DgGuvUs+Xj5XGiTT5VCZ3GlbgqtU2k32Ur1SmuOxEmn6ywd+zaYPaWhVdfHN1fP0Z
9NXrMITWg2GODueA8khl9lwbQApElverLAzTizXP/tlw/EfGxG+KoLxMYzdseyIjpKfxOKJtq5VP
lqFvilWbd+opKusPvIrbm6rjfl/QlnegIk1k9426TcgmCJeCUMaSSlm93daj8+Uy4F2jEgXjOXLL
kCBkXngnTsjWupwM1NbCFsAiCD42B6uuiK1XvdziNI6QCuqy/s7FjOY5+6TADrwFIx4rprXJUVvA
qyg4jChiYnVBYH1W+czqJ1WwMMTYyFVimYwMbMr2anTE8jGC2vAgI3zSxPDz0+w7kPpERADPp34Q
meqsBWQZ2xrEMymY29FjDoa9JkaOpujL6dAjVLC9ZnVHwdfpNor65knUUmBCDla4sTU3RN6t2UJU
6fs9osw6KbgGlhBuhkiZ29YfFLQHdcv7cRtOPY+p6Ay7DL1hY8T2VjUaWpTQj1hD3O4VEJI/fl4x
ej7nHMKFmfEA3K8Ze5+yie+5XjU/LoOZca66lBTgQFUyT9z4PBbxeJw9svhYY/HQLGtVRQdvqsgm
ujWHH4oFFyrw4iPiDhYuGiYvl9whHd62NDraFit2mrXDvfCjF0c116zqEBb76GINFlh7gxBHw/Rq
u+JCj9zh8PHiulcWgWHffiLsMBMWeQ+hH5xymL6L3M8PgrWWq03yYVtGvKMv9e4V6YM19s+DtH5Z
Rpaaj5JjKfdw446wGEMWpgq1xtGrhgQbEhh/ZJJvvbRy5kIHeskEcZ6lKoAj4S0Nh0IbRzZYFLjl
Whanxn8XlfOEkmTdSFXOIsztB+if08LU1bZw/WUH2orEl/vSNcyZjmanv6AzPSTluEnQVlPz2aZW
f6rc7Gtk/bPyFr3XcJ3mpEqjuRjGzW93jWQ9T3yRi57DycCbFNAls3z0unjSm1hI8SGnirIqOthS
z4N/TVoPToKxzJT5PKHPL8YguB8JEi3csPiTO7QcnKpecsJmKjY5X6bzTpvaNas/Ls9Kzaq8slV+
b1IKWoOAWAeFvdK+fso9p9/OZlk/Dsq8cZLGU5OJ13K2/3S999mn1076S5NBBMk8MIXFfyVS6GzU
KNGc+gK/P6unleV+zqHHh5j4V22G54lk9sJAAGgncpWOmLHjLcQUUIR1r1cV2pgbVQ8DKt/Q1YxD
qtf8qhuXFUHivhS9CeIgfhknn329cGAKNekh1ET14EJgmTrOo99QJGzL9lkrdS9DxcitFMFrtreJ
yX0hyW/h2CmHzDWAR+r9x8Fk9mjGOe2E3rCrgig5ZxaHPJBwG1Ig8sG2uBdYYftjexxIaZOV8HKC
x5FT/8IbuCsDP3jyXPcw1YjbTeKH694kkZboHZ6O86Yq4JpZTV453nAvAlYVFD+QdPQ2j2tCBTpO
zfskLY2rLYJyr0PpFVvbM95RDo5QM5g2EeiXQKjl7I/jzhy6SzNV37VSIFml5ohWFb9dlCJvmb9j
ab0GjaL2ZYNkJe9IKyVyk20bxNkGReWqE1RzM2oukVlnB+Tn+WzQat4UOuo2Tl7USyYxwQzp7FM1
wePM830YWXxyqGELXVTPqPEGcViGmXhJv21Hx1l2E1kMBzNjf0tuV07X+Ash3ducHA+WR0bkqQu2
BFrNlWk1fHJM6BhI+vE5u2g549vkZtGqHMJTpmZxNojoQdIL9GVUFjlxk1ss4K7NNFcO4Z0YhBcI
PX7DOWDPnU91k19knQTrMRLPvmgCcp+p+FBurHemNknHllGULMJwSu+9lED2ANWIEFPWLsf+O2g7
dz8bWfc0ASF9ZyMfjyTmv2ZDJu/OHAV3smPUp+JxiQyP60lzs0fSiKESzYFbkaT2tU7+zr5QwGvs
zOadCLrp5IWZsbEJpTh5dZKq3KoZMFkQfo4Ngh2yh4EkhTEW2tO5dxm5Meofwbrc5NlbjA9TYQ8t
hzHbzag4rGhymYsKxFms3LPweE/r0Vp3TvYtUqbYTfzWHPMWvpab3M6uTduDf7LqpWMhVFsA47Rh
8CUJztTc46R9TQzmdSlIlejR/W/aNW9zBtgj9NPVFBElKVo2FU4YCzua061ILBKI6aFszH1HxKhn
s4Yrx+NlzcOH2xgtUQhod7IMrrO2/wx+cjTSlOyLv0vzbBtmnKug2XlVt4t1sXAz2ZwSI2rutGlJ
0ukQkGrBUh2acl5haUyLuIwqAt4hi1rKL4l2VdWnRs170QU5p1bl7qzwVDpusXPqPDtk0iDPCmB6
6dXZ8ySLV8Mef3Gx+HXne0+UFUv77YQQv4UITErl48ouWo762nxK0uQ6toa9rMt47zTzfhrlUZbW
2SUEkmJiLXD9qAjrAxsjxZbEAgqCr7npYV6sUoeriI+7kUJ5WyRmeMwtioFidl+7GQ5bpHWwCEbX
OmCHPBthsRyoySzp/b1L3O3V4EvnnPGbbKDwGsu68GAFuJzb7Jcqfe/0b9Nhdhg8+rE1QwOaE/en
j7yPFhpa6zu7qrAtDCwA9LFjh9fKtYuDW/PCiujOHubnKkk+K7N9N0mPLwtZr1U3LXV01ww5X2vj
TeTXYmeTRkGwCrlhhvRRhE1cCsyKw7EhstYVf63bWZehSYtFweeQJnojQYEgUS0b0zz2kVPs6p7V
YQ6QGiBOcYFgqAWJmbXLrEWSl10678IiSxcdnBGo7rJfce2/K0bqu7lr4XQxJ3m0bWcbF05w9TP0
ZT1bMaF8v7t3PPuPwu0YOmN7szgHI86WnpDxqomtctXV84ebVqDdTjqDUZ3W5orKOxeYvHpu+BRO
c2axgFveMyDKZTalbHmz2a4yiynkfNA8d+5g/nrmn3Ro9VePf7hx/Yy//AGiGNHASoZ3vh9cWjda
Zr59n9boQLouXjJBa8kJZ07cw5PBWWM305cIQ/XZ8nylUCn1C1PeGRUcIFL33sUU0W7u/QV/bIum
iqkROzjkbO0j67hp0S6l7xnyspIcvjZzVC0Sbf8SyCtJ1khaIlW2KuPojXjRRucBzqKILnOB2TiO
1qGJ5kfJEcQxY3xnLJKo+I08gOvJDTho3opeimMrW809kxWBEZVbJq6B5YTyHI7RskzlMdLF0Sbo
v/RnT638rNilpb0Pa/Zq5pHnf9hQouUQOvWmNLot4LB619G0XoVkhHBwyYHJorzn1YIaXc2P3IXA
5mDKUX92Vn1L+LfK6eMIXz+jACN3qXonYW5Z1jcH/x1Mq3NZc7dP/fw76jQ0SMLOBKj4qkKCuQ84
QsuBJzmzWJCrzl5FU3MqORQWryQ+9xRcXLQiNDVPJS+FlW/sG8kp6S35GGT1H23njx34DaY0EiDz
esTH5BhSKkit6C3zcfBrq/4tCIlzxYhgc4ApsszkZpVNiP5uRGdkSM5FbH2pzKvOQtE8o8l8NCOl
VrlNlmGI12Gppw/PLNrXZO6HrTYQ/3xEIaJ9/q6fjPfRydZl3CDRUQQhB6KXLeUWas0Hp/jOU3nX
0yYPp5jdcXyOnWgFM+Spoi/Xiv4XrRM/05S8WHK6wrlMPtRQPkxcVnWLQM2YhGwgk6iC5hj0xPBq
9VDO75E5L+ugIDtwwyj4F2S7LeMWtkom61syRvAsSrvdjhbiXeVPrM5gj+0cCF3PmmRP3Yqu1V0/
BGROIaAUAWiAmq25qhbEFe6xByCgWJuxsv9Qimb1a/tzOZinljU+bAzktMsgiDMiWNdlpO7tslkN
9kuhIqKKBjSlp9KvDv1kHuJbsDFztFyyZ3MDNMlysyMGxptBEm3BJevYUUUa4ZBZ9shJqaMCLTfs
squAotsedO/SGHZmUHCI5NlLgm0/xX+mblr0VY26VmG20FdijYO49tyh5Weky7fKcTdODc4qzB5F
17zGNHT6LFrHKe2/G6iJDTL+tSNW2ciuQKhne+74i5a88jwTaYoIH7fedO6shDdL6EWTRa+mMRwy
C2mluHDc1BtCqmQicpC46acLRSpyjOe+6NYmFM0aupcxc2+wuVu0FraBOCqmBdXe3K9mA25wXdB3
5McsRFsAKDPjJbXJXTmTBBjpRHTz1pLdoSCbLmdvIfPi082d18GfqAjCRBvR9r3yOMDdLUM2L7eJ
LwYYCwP/ZwIWapIqJuw//QjJ1UlOzu9IizCf+aDc+tEMs6fZPYRlD4xLPCUljAxMExb2lhtV3a3H
MOnXaUZzwa62WI0xt3ODe3TAkz2xP1IdzO7svJmvHcdTFsgYwRU5xYmcw42XEKice6g1/+k4OFHv
f6K19BR0epeoAJ+8CM8pmVAa9iq9I5I031fDeBwF2X1L/iNg+C9w7r+ynq1/Jan/PagmLOhHwNRD
wQzSf2Oq1OEwywzQF0uX795PmfQoPZUq+2akWP7ajBohNSkn/zQONb1Zghm9WBOJL/L1X/J9/6RQ
/8tPcmPyw3UgG33jaZPmuyXvwGIz+uc2p9S8Rer+fD4mZQSj2vqPJOGgXfQW+Erhdp9hLvmmLTTB
nExxmT02hWF8I9sHz7mquqfglsHGuOz6lTF72c/ff5j/bYb/H0KP/39Y0P9ti3+vhfPn/xG6dDzg
WrYNvsrC/ENj4/v7B1vLsf/mcAFyQ5vHKQj5R/8ZunQsqOWWJQKYQg5nHP+/2Fp2AAXd5Lm7FbkZ
aOKG/5PIJeiTf6MDsZV5FvON6YMT/6SATmn9r89P63XsOb5K10z4Bt1JoWLleNawrufYXzqOFzE4
xSZSnPj91dZFsBWF9+HYzipNsnNsZB5tphcKQvtoql/tyTt0cXT0q4nIhLXrW3tX1VQgdELvi0Vo
A3wIKnfJ+cjo4iMsmD1sYe6OIV2YtvVIaCQ5+3XY35lcPv18vkgP1rMoiXgxhuRsjtEnc2rE2m0x
TLjecOEoOeH45PEky7djcEEwGg7adlw8cavaJXBs1lgXL8ZEhsaptUbwTcVD3FrdIp/nx753t9EQ
pefEKYNHLy3URadzCpu2z9fj0Fm7saUBb3hwGhGdiFg/dbK6mkhCtmOYF8G0eEohKRkINVIWgsfH
TR8xN0urDeRKLLzWC6+dWd9HkvYNp927Wtn9bhqiejOPNsDdwdzAFkr3g6/mRVyoDvAzondhJAAY
p/dGCJDlNsn8uRhPg7BgIlsY1FYWbvJE03UMZLpQc6TQscNFLYNrR4BU08tfZF16HScBbYea5kV0
yluHFFwWQzMuxcTwWqYLDXiL7XjrfqKkewD1yW0SGZn91xpsri3UgC4XimXo0t5tiJKiBy0qs9+6
2n4rYd+wD894kTUhpRvACZWmBfmrnkRCv94vOw6rIxB13yT64Rp5iJzcm2+GZ/fsz+Y1JCsWxHcT
ORnw5m9lHZJr9A6hJfWu9cikwGwhCuFwbiDfsUjLlFmOZrt0NM0POCr9y5AH4V0HVGZjzvVHYfX6
y6lEtyuN/Irc92j0IQFNomMPRcpeVgU4joUXx9yQOV0XhjiJbpwQYwWfI+XnnmrrKS8ogUjBQKSo
NB4smf6UYb7NJjRkrmMHu6KVE6Q99/M2u5NmvhS6HFdw4L9SJlK16Qv5T6TxVA1fcQmFmnQmbmCr
PQ7rWt6LSObLwiyMTWbobuePePQDod4Dmf9pjVKOAJ9lj7UODGzGPHqwyyJeAfSgxmbSZVOelj9J
zhOTyPEaeKa9TtLWvrPtnCO6R+l6zpkMGpQzc991GwNUkAQEXZJ6kVmQGIaXZIGOihy4N0l6DJux
+ZMJH46lJeDeJ/ZCMfVqkHss4vCcd1xA7Da/Asf2cMPpjRHvAHHZX+ZR1W/lCGAod8z86g8o03GF
bp0juzAwJ+BBcaFzczpauYZ6HNqgObtRVK6Q7YqLK6av0Mn0OXCq4jCMHblherpro+4b5L+8zxlM
4M25RyiE8IRZgsZPXGzrQoruqhKkZR2J+MBeWb5mpNgfOPs0EKJjOsqa8RsLutbqj2GQcZrisYba
nrr5eayG+cKKmSLo94laOv6c4lpK6z4rG4gLxSTxTotZidsD442PWZyO9z2ZyWMOB+vRd3AuGMQT
oP5mYXM70GjCKEp68S3OoubtQMZwrRtfX8MyZq3quNN/GGOcHBS955qMLxxzkr1zuHLLthC8ma39
yTj46BWJOrc3VDqqdRf0M+Oz04J2ShbvCJHw1DsBbLPOG0OqxhWHJ5zvmOMyvwwHKmtBeNg4eZCH
aF9IPnq0DPecBo1+GMXAEcomBgCWQe1nIMFf6Y22n5W91JtJlUS2Kl5ixUH9y1E+iXY443eE0lBO
vSgjAVvPnjy3doE74CoSwWj2w0tp8aZ2bssnGXE6WvnO7C+o0TobDBgmD5R6ZiIjYbxjq7oCPacQ
e7OJx4vNxIRHRi23Ryd29U8Tei2ZV3htdJBqj0xAOV39pDb2ehJjAe+p4q0KUug8jVF+T13c7Eyf
fENrm3JTWDD6KQmFuB5pcywtw18VLMV38CWCN/C1+dooe40Tz/VtUWuXaLWRFtVS5IX8pGdExqdw
8uEj1V5wL0TU75rM6i6AeZHb3SHfgs7jTW+4/EXKYsoMA3yuOFSAhWZL7T1Xk6irM7nJ2Fe3reuM
5XKcGKC1mIre/SmA8RLsyMqPnrVmXhQQwcisu82VlmtHAVwECwGvm/94uIjjEj+hBgvVB2N3lsg9
ZHLIA95mBIhgPxXEpcJqbhexULQK437exoL+HkgTdznS5ofWUZGYV0YkuIzN3anK6PvVQ+wdzcpX
r0GczJfINbNLIqPPXsYWPVOou7D0WuqJVQmmJHUQUjDWxr7yIWbE3ddkJOlzZAfTwQZZcKTNw3/d
0bcu4gjNWZGr28cWMZbllGTVrjHdetPVdf5gRCrYVPOgmXKnr0Cg+10o6MnWvnQXlMOLC0cif9Wn
mr677/SrqmC1y+uhQQcGlCUz6xbJmv2dWc63oERg7AK84E2UVfYHajDPXoRGY9g911NDktiJpl+Y
18VJiaJmKEp4Ic44XF0DvbfroLDYGgO3f5cG23Y9hTFfxkYOzD0YpLlv7eEpSuz1ZDfxRqbmza79
gs9CGSOHFQrC1iq/CHcfxlu2Glrgyuk7bCVpreraB85EeG3lYEsD46U0YrQi2HiRu40H7y0a7Btv
YJBnfvhl4Kq3jpiCdMBz02YZd0Et8p+hmylFCJm+9CPEcSawdG/yhrPwjfK+mDyDyQWWfc4mRP/c
h4cYjGCNp7S/hSPAb1WeDsnbxhqlNDUPnCEenRBTnuuznbj21hvLteUbZNVT/74g9FFAf5t5GVeZ
TpB+Ym9DO/jRK5AyxsZ5RL17n0yjf3Mjsp7GaJ3cvKEMyEGrVjtbAlZzMQ36iHEwgVzVdgC9cdL5
poeoEcwApYcm+uWmvopjNuSmZMSWqcgLlzHKX0GiwHPSnQPCYNN5GhfcaZqlh0OPDdU8m6ZZ7/yb
34xWvM6mklgnMZJman4C3tte4yQUT8rXO3hL7yEmPF3PO/OmaI6EFv152hSNu1Xh91hNj8xpoCwJ
XXYRsujfoIZs5PouDmrSi9O7SoJirc3hoWMnzdIhB04PGCYft6ij64DsxNpTgpiPE/jHBNx3ZlKW
Fl14NYg801qYfs2u6tcDhsmiGRg+CMIdJLIB8IZw+Hsg3G0weGg9BsmDIYINWPw2hOldRz/VQ04V
yBd1c+fYAntu/B296apMFw6nsGbORvRJo4gmsdudPLfAlR7qelkOndoJj7yU14hwS5D3ZiIq483s
0R0cRGeeoWg7l96WzuBqDukQ0aKddxCa3ccg8Y81lM9l58hLJfIA29E2zW2v3WmBPHghKFjdRzSn
D27Hx1XWYCyTyTliLVByjlnQMZANCPigyVGkrCZ/pqlOnlJW09MkejQ9T3F4i6NT7neQntOZHEjy
S9Qd20cM3r4vUwMzv6I3r0vHg/9Hq7P05teIThjGiK/OtZkqQDHcQ6iuHSG+BbueTNHRHQqc5iww
qlfdGnRcsRb3bhvkB370mR62svdV27bbti0NWHiWvJrSqsBbhv49aAN4AkFWHVqBtkbjxVgECBTE
fYnpuXVF5DOn5t0w1MI3K3Pn5b1gkosxnG0/HH5apUh9lW785rC9baCUzoA/I8YWBB4oqIrJUJBW
x+lZBnlTrxmLQvEmpMHgM89hWXv+QLeegqsVj8mdo4fg0E0ZPdqWw2gHLRPyBpiUH10GakvqayRb
PT80TAYwVyQd4FeFPWWqumY+TiCtY2VL5MqmVNTRTPGqxJydRO6lDyVnrBWuQH8HhrNe9waeRU2p
+AIhBYvOzo03loDgg0IQQ30mTvSh7yi0Qj4ejf7PvJrsU9ocgb3CKHeO3xi7qNHZwu2/KTHvAk+q
paqtlwAFOY0TAHzbaU5eqwRCwfwrNbCFQPwKsk+Lnroa6K967avi1PZyRyb0LAULcTZSE2dQZzDn
N9sPDWz44bTd7Ssrtha+o99buimbNu3v4+xhsuad5XGeItK7LZr49ppOGV6/TAfSJgOQrgBjkNpT
ixrFvjrobLj3FENWcaqWom8e8n7o7TWhXrSqNtI7tx6jtypP+oMuZtKAaRWs89F9gBPK7EWHEUQm
3vEqjSuDiAGqLBsDY6hMmCUYKT0T0b2hqjiFZ8AxPKhWdjLnl0TFHkyH4dktq5wotYGRvGiF3bwr
QVJ1AbSiXsq8ab6UrTqkYhPvNMGG66DB0s6uZLmtu5E5Bp2io2wV2IOg/xZdWWOk2pRGThT26I7V
rmTuPK3ANIuqlzojlSKa6ppBrXkSWcM0DMvIDFDUY3diT2SziKrgoFC/6V95t9rzLEMu5pPjT0iX
DRM28sgxP5NO4WOXMYMzGgvUTRGYFXMjdPA7Bo6xCRSgKX4tL9llftERSmF4jVtn6baVeYsUn2k6
IbXCy9Hl3u/j6sXgfos5W/lPYy2RL2dCk9mAMN6HPcP1Eil3DdHqL2Pqo2NUmu2jYLwbLpZjHUly
x+1hcIt8S1o93Vtdau+yqW5gynhQiUDOmQkfm2l3/oo0LjV5WmLrJkz121B51WPPtOa1KghxcLHp
Or3UNx5A1g3zJy5v165aPJ27GP1sRXpqYmXOhteOlWLDrPGaY8ogN1KCK0L1hpmReLeaZ89hMsd7
Pt1oStzYdU1rJs7RVsPh9oZa70bAOZYwr0cUWyLgLVvh0N6LpE6vBVvcYXJyeF60cL59qaiNmb0K
ybik/rGY3dsItDYixXKLWshW0qxoieYdijE/e5Nf/1DA+3HqNsUocu0NFTFvSTy8PCeNNxw6qlTr
0RYec7jyltk0bjVtaB4ZtEvy9DdJQzIcfjQT0Azc97wq2AyMPr+QGxVHYXYJrB5TXVPhDN5CuTfu
VZwOvOZF53LDxQdiUMLAZKYQHOV7Yc0NK6Au04uHi84MklCsUY4GDtk6QG8iYopJ6+pjNfbuzh5s
/VHTduRgZE70A/mg+o9Y1D+ZqcRDo+1o6zhhc8a4z/D2OYPQC4Pbii2U8CDEeEKBOxEInz7hRr8P
rnxgvAKLpVEd+7xbTSBTFv8reiLuIC5bJpqlH/632ufTZxn9lYf5X//OP/RPnxEC5BaQLJmKbgZu
+J9QTD/4m+9aiEmBKYTD//NP/lk6t62/OcgV/M+zTGYd30rv/4Ri8o/MAO0iDELzhlq3/mf65200
5F/kc4NxjXBUbTv8N3yqljjTtMTl1iKrOySK41/UQ+5upbXNIihHqTMVay4o5SGZAy6K8MqZX2Qy
kTZK2i2/DVzCKAfMZthEyKa0AXgHa6m0yw+6O1zAHXM+NEFdfLaRHPb0fyG2uXO/Hk3HX7RB5+1G
B8bHDObYXvSdw7S2zL1S8/rT5H67ySNR3+UZQHS0hf4zCfV0ts0KDYBRaJua5FWz8Cmrf026Nw+q
TIl5ZoZJGCOkZacYGKmFCA+1xzS+oGHgEt803nGAiU55Hed+5bks5XoMvEuYMSRn9CvvpUnIFBW3
0JWdkK+d9FytSsVNXFqYtXVYAGQq53GfWER9h4HiUBr2T1WMqhuLZnpJwpHcAKPffqDiq03Y+hG9
6lIvCd16S9HZ5ASyFJ2jojzn5fWvYeK0G0OD8eaH/DgeegMG40DXjDreRNNcuVbFxTtNnqOcRIsv
A+D0lo/KINroMXfcmEN+yQQxFfJL0FXdQeLKd4ZoR9i4c/Sd03H+gP/kPwalnABd6PmM4jSsjL4d
2ZNA4WV+xeYVDN1hojRUeuItGCljWYS+CcujxtY9OelQOvlmcpzqUIJREYuM3YF4G+ALS+PENuk2
GKd2USBPbEMHXmMGO+v/UXdmu3UjWRb9lf4BFshgBIMEGv1wR42WJWuw/EJYHjjPwfHre9GuQZIz
5c6HArpqAgrOzHvJS0acOGfvtRWA+i3pRNYJxf9Fwf0+0nvBERXZt4vPEYJwo9NZIzF2egXN20cA
HNVMwZsB23PpA+hoCnFdeLgMi2RsL3pTZtcI0KE5dxyXApMHnzrXuNuKpjJAgxopAKqoE46v9f2g
x/rDMBQDYXC9PidB23MBvcLnYGHOtzkCI7KPkva+x89w1AumIGl5BYoMkT/8u9ZJsij4z+s4inUK
9c8E3P8fabYBw5w/HwsdIZ1//vqCFrz+DT/XRctjxqN9/1+hEaxMPwdD6x+xJuJ9EMCpcbo+w3E4
ZEMILYFuIELwfalZnP++MjrO30jy8lhhFeMXpW33r0yGXpE4VCA81ws8viKSEty9r8aKMySRstYN
8mTUcRwHOfFaDr5jvIh69+yu/MEIU7xEWTMB47P4ugJ6OewPrvjlCMqpUExMObxP0MPWZd5z6ApD
6a3pEJ8E7SZcC7ga4gnjwBjV78HoA9Zi3ATbjHmLpBOxhSZ6HPslxjNZyj2AWDB0kdUfUSceitWD
Ua908VlYNZQQJGfLgkbRzeuRECQICJgKl8syN+7125f2B1fGvqdcVlryQRiyvbwyXUYo/kI+frFQ
mxg3gAqFO2EvVIsHysIQlve0H5a+UIe3P3kd2z0bC6/3lE9mpLc+Yp6W658/Gwt70zIYiGrpziHp
dr+ejHeLTQLj258ieNxefwy7hGLrYAtXts/z/fxjKuCpSR+QUTEqBFKA0MAIZn3c72jaEvJZtC65
fqnPnMNxoMsZFOCPc708NFT9GkKW5X3Q1nKm50wc66JAFqfyyv0eUxteT8FqtXEkBnR6G1jfNhz7
0/PJd9JPaQtQQWgfkiW+PxdVEnl0/aimf9uidcUR3/Ttt/8iNqr7rwM51p8N4df/AavYGur056sY
ebjm84vkqPWv/7mIBQL+j4QlTsnir2XaP9cwfy3uWMQ8R7iUfjyH/yzuhP833gfMKMK2nYCBOH/T
35cwwbCcwo5/Y3rxJF3jv7KEMXV68XT+q7h7taBEIamLHCfEicIZc4byUe4SN8BNndB4PIn9pD0T
ja2/tmVc+3ReXTAtkik9riCX0eFdkvvZvWWrhxhtPKPvoDbw6MzUZQfdxSRjp0rH14bBJ4jhQg8g
1D3LufYzX9S7mDyWxwlF6ScEut6NbwFj18iu0W4wwu0JSUZ9739gq1V0QBhPRBcF46gzyIXRTVQD
4NjY+QxLs7QodLLURocWlYnkBOtMNY1CEd03vgjnE7dUcNt6j9iVXSqa9uDIer7xWjUnyNEJXCHM
o6HlYcGuQTW/zGm57eD0KHxxHUpnGpflLe699Joj+vJeltV45oJgPAldYK62JPjOXbzycl2dPw1e
NJ+BVoUAN4rkxJvoErJ+gjXEHVnhCvUqYqe78sDxm1S5FkFh5sTVZRcXAHgLFnDj8I4HUl5HGhtJ
owuXmgfiN6N6d4HW00xiFQps0LfXpC+o+xb1wabxkYZnzEAxKyEl34D49h7zxKpOsiiSFwz+m/Oi
KbprLE8fCD9EMYgCdSt7m86iN+Mu9gPyBaW6LD13+hICtQSPNs/vJMf8M52beZ9nlrytfV1eIXka
F4z9pI+jtg9obwzNg8ltddbkaZuRF2H06VxhY97Q3gfik8mJUmZwrvwyEnecf/RBLxwxvSpbrhc3
AOTqARegqFLJBCch7W7qhdJxcAbmBU0XVN2OeeBydC3sY0DCJc+P3Zw3qTmhsQOproEfUKc+k5Ah
k+dxRN6rxly343zxYEX2cD47mbwcmcE/hEPP4HQxwTpYbNxtWzfzNjK1RhvZxieSG7ChrPW3ceE9
pDTkNsEYyxPtsazyUNLn2zSTHvCSDONotqqAz4YhhUM3zUY/xIxRcjHIDCr51cSlAAnHLnxK9mSy
uk6dY9BKJlq1J+fLMCXW2u1J6GZ361sEonNLzlnS0I08ifKJ01SE0uL96FnhTbKoEiWEQqC5ZSZO
wvESN+5VP09Ruyd/JaxO8TQDjVJgOpNdTYzyeRkXzmWkx+VeK0v776q8GGpKf2J4crah2yTwrOUI
CGPce6YuMSZqWzo39LoY7VIJBJAwrCbFcWR1g7D4OxtcTFmGXxDqZAWndpoOuDCBudKks65FpNnK
hNAIsH+8dmNjX86WMjSm0/oyQYBO52iueoAAzugfIRmYo4t4BQE02UZ7BzHcpcVRaquJDT/PB4L1
dqBM8DdJfqKNXxIve6DX6G/Gco7NvjOxdccZuLzMh76l42XsG0laMYtSgyoyJtFuhNcYjIwcB0Xc
fe1813MQXkcOITzAx4DQk2JpRlBERuDNd2Yf3o2ycBrPYdheNcpfQ1fJeIV5H9ciO6IDmr70WNhO
PR8OzKYzVv6enN35rM/TBVNZMtIInLpOM+dwVXW1CMe6rjxBekpJK3qj4qg72mMPU80jUo9M89Ei
6TbN8TP6QcphI3Ej55PxUyKZYVKUZzNHzDPb9VtSB5KJNzUdffmeh2umYanhw5hqqfEPee0K0mzT
YNewu6x5O0N80g1JfO5WLrCSPOWZY+TBmaYEro8UZyDLcshsptdAYPZl7fvjMegKfRpaI332bszy
dxAv9IU9NFhU8sLxTrtgljsiFLDNTTFYC9H0xfUQdRg+A9tYp441UEamuITPfcxxF4wf24fGTMPM
+wijHCHGfFN1gnG1Tj54QTE91uCFn/xhRAHDvRccy/B0/NiQ/5Ls7o/PTM+PTP/zHxTOR1fmrZrk
op++FU9V30YvWk/r3/SzMPE4JTHhQ7sBQ5D4O5cK4OfhikQ+Dkcy4F+CowbplP8sTJT9N8eX2LoD
T78iHUq6WNS3moxMkoOE8xcj+db+1bOyWdsOSkAEf9icfU3RbK/y0mfV+Vzzorh9hO5mfbTcfpr3
2CYJjSWZ60tTk8kx1SOVSlo417zSaGAay0X5mzI2dZAID9kCrJectk3S+uLoOQFRHSJ/Ut2CRc8Z
x51bM1MNIhpHhfeZ6TpyJPm4oJ5gYdVQbpLvtIBv7Rl5FvoFymx8Z4BJibYy5YWJFaiRObrRlv9V
ygThiqSpPi2YuOo41jvPn+jmiNw6LwM6Hk0cPjVTMD4ap8VZvsTJh2lM4FNEiOIWKDyXSOwhdnlz
ycEND8hQiH5fouPgOrsaongHISVyiJyuCnllh3ZwEnrjdBG0YLCimKNhZ8qjduc7WjifomIwJMNn
1zGFCjwEviXKtKE5ptjgz3oL2nuWIMAteucTJ5dr0LXTcShJh4in/IyGSbopOIQx/yN9YkLhhZLh
UFbFk8JQcUwMMowSuNghFUG4GVfkMYg+g86CVLqmHmjpV1QYVQGjiiPY59F4bOgjNPOU5LizaSqi
8874n+qOnJtJt+KpstOpgI+l1Ykkw/QcBzfSQxsRdTTqu9WPTrFXzJeUfRh9hE2B6Yps61htyyh0
OWWZuRiTzjnkTYs5qoKyxxIKM4nVk0lleRPLiSnhEnQ7tCIrYU5c5gr8CUFhDhzx2GNj7wgEqNt7
0NCa7ZxOWtgwrUjw/7kpygq54sXtXt17fXVrD+FaF08LIOPhvq6NOUCXvVRj52zZGPt3IkSC1BrS
R7jT9SaP55X9Pp8gIsFiGFLTxc7wYEbss1I0HzqHlXzuhksje0Mbtaz2dlvw9NY4T0vw6Os3SP38
c0j3CgvuhWqMJEOQ0IWmid8tTNh2XSie7Dny9n2D34RU4kMt7UfchCTZw1NyCgharATnuckWumsY
g8vAeWqHhNFVuVxZUXm3+N4hq7DVMtxl1KQe8sYKDyb0psOsIAkbLAi00SaKRlGKfeH27e1Yw1Jw
Y1q2ofwajSrfViWYlI7+QVrZ1mncMV7IfYxDQds/tm50W8dT+EFZDdLTCJqJG8dH3w3IG5DijCrh
hE4BkiOS30+rRouJb544h4Sw+j0gEQaU9dSd2qWDRjJpHwmOlhSkPkTqFc6T9jNOWTOc2UM/nTCy
PLVT3z9hin+s0cHSNRXFg23aJ+NhsnHKqt9V648Qxei+PauZD8ngf0Jw8YXK9m5w4WgjjJh3PjEr
OEZQWxXBEhydHs9zrPme+ZC/q9kMt4vkRledPs96wtUHUS8XoPvqs64UAFYDL9ilqsJ+gYgRr3by
iTUhJguS35XGjb2DRvPQsssfEpkBl+nGD/A3H5Nk3Bvy23a+wDFsIS7chTEIxIGBN5Y+vN6yq0ib
V6hIAga7yEMdD0iXZd6pdtnPtFy2Zm3P06xyT1TSkyxRk7Mb0W7irmXyZtadutVl6e8yusI7GCwo
0RaqPxoj83nhGoKKIAo5jCz3ROmRAJh1YOGHBD+We06iHquKlTjb8rMcl+mmifLT0CXxyKJHvwsp
15hzQRkbhXkXRPMTznTKKMAuBB6E4dcY7RBLBv/F7QwcAXVSQwwpwk/Idf1y15f6acBMng8ZrygD
wU0F9YmRYoNhCVJpOcYnuH2jfdHYT0vErwy1BWsP82bUSLydq9mvsvr5PNWW2o3jEPD68H0cQ98Y
i/W3rO1tzpOwNHx3uJzE9LWa8XimCWe7satO3SjRkDqxIv5bapL/G6X5P6pyYS//827KxWczvAyQ
Q3z/j6qFzohgIfAoMhiK0TWhnfizahH23wLtEC0ntc3Iyl/beX+flSmfgZjDDi884b1spygF1pn2
DCETMnCEY/+lWZm0KadeVC34DdYDPp+OzIbGzatmXwbcoNR+Sri2UuV3NPrBY0le67JjOzxib4u+
ZeVAkFwfTf5juDC8YoLTT5d202E/c1jd7r12yVZgDy0JfKRelKKsg2mTLvUcc1LXctqqJCNExakE
8vwKzmO5C4OmegyB/KxgMdo0Z8G0qlLXIVezL4j7TLaZCtFe9TNqBLqVoTh3DcHdyNzi7Ja7tkI2
82X6MsmqtYAzyJXgUvudTdyDYwMWGkeYkL47IdSLFTyZfdWwKGextBHOgUdPtqg+04/EkEr2N29A
dUtER4ug0I3J6XEHy/2cJxO2w3LyGOVxRG7tEzFm1lno4MxS3bi8H2jIfu+W2DrLkop6AAX+DQ6H
9ppMJx1xckeCfoBbkn8ussrvH2aCRUl4gK1zSZtkfsfQasUOMpm8n+eJuReq6/g0CDKYRdSBzuNc
KoDVXi0HMprKcPlIKDB+DtJZ689T1kFiN5mFNYJgTxoKDAByxnaD1YL9Sw3tsNHCIbGYmF0IZZe6
1L3HAtc0YCt2Sdn2RJxHyX0k+Zh97vrQo8sONd42HTmkU9CM1qUTB3o5S+c2uptr0MGQ58blYUhy
vBllHyvs5fjQgCBFDqG/uemie0N1xKZWVEEDPMonx1enHpVPzaTOnCUdmC9iSJW092UeQ86eM2Jd
cbCVGkFwSRZLNKQgyfrAPXNrq+D87LQRRlCA0O+6vI5JRxFcDj8vR9YNxsFJHepl6M9mqtA1yrUH
jZGFySi3jiiGcGc6DfK3bPGzAwnsnY9Iq5qAAWkL0tQSA+ZVa9Z7p+6R1874boOdja/iogeXVO5o
CvMdBt2gIuo9PT+5Fplgsk0BlUG6nJ5kvRZ8DsDCdt9LGSc7068UU9OHPErtnCzATokcvWhtCyNz
jP7nWtKKeUjheZXbKlfZ1zEsLYN3V3t3RUHZuc/8lAkl8uU0g+ZNWBYg4uCjAepKaxMUJGnRev3p
qwmew4bZLACZqeqtBzk3JPENeR99t32gR5Cl+8LbwZRNsqvJzmAKVZSYDWzleobRO64IuBCd2NYT
bXwfLhHl8goma49RWwf+JjXuco/6BCVRMgvY12buYA5Qy9L7iAuh44OVSeI/Culg/6BFYC4gzIwM
cTApwHhtAvNp6kEqhX7bhnRfFvT9GErC7pJG7QB4w0VcdMyWLC3O0AeX8jSKOCyeMoEp0gObI9F2
hZiUOeapSdKrebR6G/kf9Jxt1y385kBiqPRkS1tr2+bBotAp62jctQ26hKPl54BM6iBAud2AZcR/
7sThrZ4r3mR7qcZ4h2l6uPZbv3LOEkvmCovQhGpzqu3M+ZSUaxyjJvJp2k45Tdsd7dDuY8uDIFdQ
24DhBGFxgf0mbVG3+mj7fSSAUHEAHnT8QFdJFis6OaMg/i8O6VDthGmD8aKfE5cInKGU8bvMDRBO
emvBFWcBO3855RG/bZK5xH94i30P0wLCepDV6ZesA7iE4R7W/07TMomepDXIT23FgHzojfu1jQs7
38dlL8eLpB8WDNWcr+9LQwhQVbOO7FvPsVCsCpk9OJXrGbo9A3yfFt3bgyY9HW4NbmhNq4WmGEnm
+bwjfYOZEwKcDAsNHBJ0uwqN5RZrjsn2qIW96Fqgs2AqXUPY75rlKRgc6pN2dAGKTt6Icbr2FR5O
t0zc28WTUbftberTXc65r6FeGtrsKHI7PDOVU7q4WufuoZF59+SOmQn3bdV0etWfWvUmdGRFmQs5
b960qgdsEE5hT0ZwjOzi0C92vGt7LCunlm3p73XXcMoFd0Y7KR1YxU8xdgQuVEBSM4CZxlSmXQem
fePLRu/9YHBZZOoank0UY3bl/nijOWlL6X+EDzE6FLiCE4lNBgqLR0qYVSssNAfxEprlJE4YUYKY
q82Xrm0AuZIXvdxaThjedgySu5PC9x8tDU9YFrRZIcVE3tkCdPlJAWA6R10mXHwuPfAnJYZtX03V
bUui3iVs/+J7j4MH3gp+ghNjxRAyQfM6X+pU1d8na7I5UDm2ZjMBWy62jrewk40EnU+gR6LpE8u3
9jaaR/SjMtIZb63U8W84ThnIMk6HhDaZ+vdMIVuwNgBoHjIa9LiM6cKzELeZOupiTa2KweycLnPY
WNsZflF1aBsPFlCpU8wxYTaTtYJiCEI9bOyjbHP1oYLIEeEtx4K9jxVn5k1TWphbGS4Fj0NdxHoP
ASD+nHU9KaxVndo0nDPa6gc/9GkkD/Xkyg3L0fKd6xna8xBrSHAkFtmXpJvY6HbmMh4NLql2uqJN
PjMtzZypwUcQkI1nt+UA2dYJ7WabdGXmbJUVxwSbEBDgbf96zfx/K4iv6m/lB9N++2aYNv4HjBhX
f/SfF8UIJb59oef5rTTJT+XZ+tf/7OSJ4G8eFtjA94X4Wfr+oyZ2SCahl8ccUQkbJVnwr04e/llU
XT4/JNNHaIpIIf4xYnQl2grCcoLAU76w1+nj//z3C9830pIX//+F+/qlD1zTCURPyIxdC7qD9P1f
Dfh5WxIeR4VgoZor+NcepGe7iU+sKTB7AeD0ndTjcE0zDqNG32OUGCp18uxmvf851H/+JbjO52X5
j++gPUcFOIWpywUX+7yZSPjx6BZtg9Cql85JtdjNO02BfV7P0t+9/VEcM375qFVQwFyXeSjd0Fcf
VVgdOJTAIgqXAtbLypFKsemgt/zmc365r8FqcHY4u9icbVyX5+H5NbFw+yOVYLStppAM+aXCDiP9
BuGzGbx3oy5SAPthA466IcDBbG2cUHCkdT9/YUqYXrbzCBI0KkFcuwjDm62/eMFtNjuTc4IeXDnb
ZqROWcv/uGN3GDoPff2QZXvgdygy5tFNgNxnXv04JXj4KqZ9yZ7NHCRz1Jjxqy49ve+mkaYtkzxW
wNjXkEAEdfm8X/x1FXaAEJzjFZLLgeTRNNwy/AEO02JQlWeapMT45/rxp0/jL79OsBIAeN4d/tcW
+vWDwMkh1JYdbSGEfvGaKcLHhLXk7Z/Gef248R7yNjLup3pA8fFaWdI0PfNfC9CLjrBGW5Ecz2eg
A9uZB/WOPZC9zSIrYYMNIz2BE+ZcjQzRyM6l1wRWp9/BJVqHMjVqv4GH6TePzqvWOhM42unoiVb1
lK0l/vgXT04rMrOmaHCO6YS/qzuPGLzasodD07SQsvLUun37hojXzyqfiCPeo1r1bKmUWv/8WTN/
KiYy7sIZOlI1JHdOQSkOx2ghKY6G8ZcokzU7nByKBy3iugJAM/RPqFtpOOFxVQM+F8i1ArXOmmHD
1Gybt3iESMmr589+uIj4yGyOg59NqE6wsesamtnbl/AH92xV72gNRomJhPvqte6XMqVpWvLg2MXd
0ubmmOBZ2/VGXtYi+Pr2h/36/KxtDB+1hiLClrf85e2ykrbMFxdtoySO/TKUizwCJZ6vSit0L97+
KLl2JP6lgtLrwxB4gpFNgEkKka94+VkxHnrL661wQ46jXe2LvCYIZeAFX/d42tXN6lYhDgfjwGZW
Mvq2qDZ4P0VMSrdFWTv4IvLIhkbuYTI6BXmX3XXBpN97qQZGDUrYJReWQ5ba2TJ3Y1RPc/4uKmwf
241KggFLcZFAaoME/R5RbSvhzE04UAch6PTPYWeD3CoG+DdVVDLFlNCQrvhD73pcZvU0KZ+Qew6K
NYywdQBaRB0L1epaIPU6ie31fDtDso+beDy+fe/EH907rTX6HtfWUJFe/U4Zod1iYey6kXEFD8cR
dQEdUUx45vEYqjscLO3HqFCodpfOeEc4pXW8b4QOrlqwel9R9GH2T3q3fWqrIPzYFaX33mtS771G
k8xJIB1BAbexCe7bajXGN42ffX77IpxXLasfDwBPwCq0RBeJFO/lA2DyNhtyoJ007StCYcHIDOfY
QqFBBx04qpI0djLBBAggJg67Tjr08hXn8tZrwu0ykPKCyW7wzmxC8+5c4Og72LioInEUw2B4+8uu
N/T1w7q2/lBLsX6p1zJITrusM+vCCjCOrIAU0ZzqdLp/+1PWnfPlpwis+S7tRA0+xPdeNfHqhH5/
SKt569QccktbTxdOk8Tupqirdq8zOHy1G4EYKn2vff/2Z7/C5qzvIx+uqNdYZ3gl1auFpoPxOcQ5
njJTxPNT4yHmUHGNFod56B1dxLzc9mwPbL85FbjlWlOyE7bqf/M9fl3v+AY+SF0MBKjXfoxnn63Y
yAqAEEjKGCte+gPjxeZCVUjQ5VziLGf28vfK/k935j/6QPSYuDpp6tpUpS8fw2kph8G1O5KtUXbs
ypmoAuM1MO2nbj3n6eL27Rv966MkbC4s8F2oIQHTjJefRwMrjXsMU0S0NQCeHRxwHeXcX35g+RTK
QKXoI3gUHC8/JZ+CALo/VxW3gTzpRrh5mDb0b8rbP7wWjB4ewzuHJ/fVAzv69JzngGsJAuRMyoJT
b9l81F+/Y1ooxXtHswGT+ctrKUKW6EHS/swaC4ctoX97BRH7Ny/fH10LggTJCu7QsFylj89LBRUV
RFqMLEe6Bk2PZdLNT0bTTzdvX8yv77jLa6bZ8oTHHvtjaX/2fNuCUECPIOjtmI3joXIJ/Kn5S49Z
mnmnvNbzfZDiX3Gy0v3NBf64gpfLi8shxGVvpwpDQPSq/Kqn0QVvziI2N/zDbbNUt6Yh/5QJcbmv
sBtvq8wsNJn78tDLL10e3FIEhYDYk+o35fC6tr/6KoCxVlUqExPtiPXPn90FNYkuiSVEXG52/Tlq
KjiLLuFbgZyn87dv+I9H/eVncVjhJMq9diigvFc1oAcifrIlcdNk4AT3vO14Ucq0H5hd1rRFMM0k
I0kdo22fqZaR+cZnhHdRYOh0OSf08T2sYx1eFfxTbrAF0XexFcfKQwEpgqllC1pig4vWEPXkdlA3
JcQehJ1OBvyw6yecmk5rD5iTyE7EfZgG3rGzgS/JVXn0m9f+1/uKY0pJtPpoV1D+rg/5s/s6tXUM
KVsEpKlQVpeRC5YuAu6+uERQvX1ff103KR9WmYznYf8R7qt1k9NCPkkHt4pV1PY3hA/mwjJRtjMi
+F41pTm+/XG/XhnuCdzzgrNDwLPz6okJVFG4y8jHzTPNpNSqUSka+Aobq6M79pvb+GNc9vKZ4aI4
r7MHC39VAb28j8UKeAXOFCJHbVFN2ro8M35XAw/Jme4uJRTn3IWtlfvipu+C9tR2MXtnjspO377s
X5cLD9gYR0eHikB4r8+N7oDeVTY8vJqMtAcRkfWRTPS2oSE0uI56lyCDHBHsHkCB+k2J/ustX9d1
yZLBofXXM2s2S6coem65qXG7g91CmZfQFI8tPFJvX+brxVe6DhQ2jh1yHZQywnx5v8HExllnMYMv
0v6LU0prF2oR/eYR+rGVP/9VOWgg7WJx5xCKJP7H8fnZ24GHrxJFxYCqJuAQKa0OwuPMYMfaDDMR
IBvPzZTLvGW2k1PLK8kd7d3SmnfTMBFVGAErS7bSxF4HDgDT67ZuS5iGJkPUG4/ToK9ZDFS/K1Wu
bLRaVvIAvqAkaQTFdfU+6pusJpaiAOr69t17/UNxXRxxCQ4GZhfwSr5+FbVXO00P7j/VS/YO/PNA
6GVMTh1Dtd/cw19/KBfjqYdOL3Bs3o9XOz7I9joqFnJFrK4wJ5OFELsaiNx5+4J+OeDwsKP1w6nJ
VryeEV697XNMD6dHQbFVTK0fpzwmbZu2k5Vy3FPj1ZCqwt/awdB/MF1ZsZ4PdL03cR53H4vOIL6t
XAP7UniJsPF/V1ZLQE1iiASSY6F2VlmQxUU4IkPQkcBSAwctMjGR3Wn4u/ryl8Kaa6HxQNPAZiHB
b7QupM+eugD12dKkaUuUeHrrBEX7uRt7MGOMtc7gprH1TkrcTHWR3IZkNlx4onav3r6fv/5qvGBs
s75DA0FxcHz5Ffoi10OONmZL/AQynxAOr0Mg3G92hD/4FMpArpCfbf2gVy9xNJg0HSsiLZ2GM0uN
dQ1OD5lXv7mWP/oYDCy0jm1KaGQVLy8mNtCxewxhW+KyAM5FEDPBw4Lq+CABuTzqkeCrFiTTDXmG
E2Gg2XRXT547HhmBol+iMANQ71sUQqDV7BGlMoOh45DX9vdmWNrLcAlztGiwUyMgFkPxKWyHcdrG
uUhmaDRKof7jcH5H/3qAp1qHNTxEm9jUoW3CyyR2DOEKJQR7xhBQASNEaJdLxrhnm0wzzMZuHPLH
tEsmc6oINym2BLkPT0XtLl+YSgJtcXqJDq4dgvIuj5haO1Ghq9+8Yb/scPgQEbP8sAfxv4549Uhk
y8DBx0FORyk2PjS6CL73ic5Pkib0b/vEzRiAddW0D5IgfgoLGiglWwSQgJ4h7e++zPqTvVyY1xpC
s7Wv50+KtVc/qYOyLS3VRLLMDQkN6MY2xEJSi//OFPcHLyOdNBrkiveAY6Z+tbHXsx6KyMrp7AUE
814sUi3kfZeKzmzXxposo3iIYNBpWZI9Knov3cEi0eI9ujxx+/aT7Pxy2ayjEGo5DaDnWP30Ly8b
KhyACi3KrUAzMG5DiMAlz8sI4NeLkv57p1U3Hdmg8nqX2Ik4Z3zh0PGSdEXYguzknvmHxKFeW/1v
9v5fnw++GyNPzo4sF1oEr1atwmlGp8H4so0mqFfA7pJwP6V+D6A/q/LTpAlyEFSZXQWHZZ4LtfEH
3/R70tKs8xpu0+/2uJ8V3suHBIE368r62CrB9vDybvVIhk2EW2m7iLRjghMuiuYhoGHQ1fkIhYoT
hH/tlmFKiDCbxWNqSsRFGXTwxyKZ7TvT49DAaZN+KHC8wDwu8zvIGeSNBZg/Hhy7m27pU4W3oZIF
EXbt7FyKPHZxB3B/SMyVrnUrAb1F76suQz05FmRKsaW4qX+mxomcBxr/n7KE+HgMVHmzHYTq833g
EzJs5mpi8SEFjTwGE3yhevYJumHFcompXyRGsqJyXcIdYrw+MfUSUw8QZU+UND5CpcmZccYw7Nxo
umDfEtGMH5bUkGoq7YgZ/NgoZDwuq8rHMRgjyPOEe35qmG0Tm1k7QMZ6m2hbtkTSiA5OM6svjQ4I
hpp9P+l3Ke1E71Cq2WYSUCEH25nKn2wS5wozQkq28+TUL2b1CY4HljrlxeW9ZILBOhV59nAWAKwk
vlusJrF0MGF9FANuvJO0CWC6TwPzc3Qf9At2IY7Vu64E035M0rS+6V3goyEWH+D5zOfaH4LlHO9L
n73LpsTck8Y21LvB77JvtRjNJz+e1yDWLh5JI+39eIeluPxiT165R4lVzKcyahEWE8xNXlabNu15
gBWHZMWqsr41xoKt2iblcm+RQ452YYgscdopwfQjK8mk24guh35ihmqxNpQL+qlSy3Q9j2FwrXQ/
jgjnWPnpEPf9Z+Pw/KCpTZdo65oWdRhuKZCWKbF9ZVZA9SaPx7yjoVR+jEcvfWjqKkMVNbcOyIae
md0BlDBcB8dbUVylS1v5vAJXANfRDYvLqi2CaTdNAqa/HYTAXOe+KN6ht+38/YKWpdzbOfqad33v
FvOOhG6ioKw5BCGhtJlAZfhNY9BRdVyq7S2BsxdVA5e9wnNZwnTr9bdqURbd8EoQN16VWQuRxes9
D4UAzfcrhP2aER14U30c/NKD+jUDudwouKpmOzMd2DUEOTOoG1TibLRtJMRNcquGgyBU47SYgna9
eeWyr4xjbKTI9gLsfk7GbCfLrju3qkBCBSwyPR2mIjS3NRQmJjZFGn+s2tpoMiXILEG0Av7Ow1MY
H9BuhZdjyInpIlzS+G4QJoaTMJCvvlVuTTQk2AzQECQnonl3Y7/s97mu0xHwLefvbZw5dDuGyQta
IsvH+i5J1GoBHYTLO0l6+3WuY47v1Gjzt2mAIZfVnciPuhwHXJll2xHkTanP1ynKRzOQSL4xk+4u
It+vKQ+GAj9SovRjHsX9x6lGvbhZazAkaSo1vNgOTPSNXoLstieJWJ5ns2fEpjZ+eTGMdRAfEWgy
R0hS1l5kbHJmaNEhZNtBVZ4eK0J1SDarh/l9Mkl75XO0vTyra9KSzoSdF4ZYg0gxc017gmkm34XK
P2TlTSJ8/HpjbU3ejjc4cM+DMgCFyBEY7VbYcv7eNZ0JjsbKCMaEWlSPsP4mcinxpmAiZ4xQXc75
xIRkGtOVLtrBQNohxLGPgRM5+hCn9ThvfX+Ov04RSRj70g+7g+URveOVgXUhXBqG2xmN/RNnK82n
Iql9n0dDHeyY+FAmk50siNcE0L1FM2j5qP2oTFCWTfHlmHv+fs4GMsfpWqXB3q3jcmLSSQTGoSfZ
tD61Y0wKG+MPRX1i20VyZ5BJxTtVFox4dOhm7pYlHCiaGxhctMSuL8yUCyCBmzlG0bCTBsTsQQbt
mhcoGkLYp7rvviYBHC6MNaOLDwA+jX0yAXhr9o2rwM0uzfwtL8nYPGhj3I+S2IIGHI3L5jF2ZDht
u0kExR4LY7cjmXCBYEvIGZE0gy57iMYJ2Yp9l8kFCFxLHqkm5uxCBWx6J8a3O1glZmTGg92ZegVy
P5kUaW9Xu8xm28UnnizfF3iSHyZhcZAVkcKSP3lMqJx52UWWfxzSvvnwv5Sd2XKcyBZFv4gIkpnX
KqhSaZ4sWX4hLMtmHhOS4evvwvfFKilU0S/dHdHdpoAkh3P2XnvRM3sHffeKShRMz0hduJ2kllDq
hLrA9HXjV61xX0tb21eoU8MsmiDtajhNnSlsLKIP8uGxSt3bqa8ePcWYoT+5WaqbtG1eCis/cGoM
xzz/rafZztCtg630rUebubad6whR1dDD5vREGaBJg0ZZDxsouWTMOg9ZWz5LFnerkdhmo+yhztLr
cVYXtlO8ZoBngIpfLeKlHh7zGFWa+UsgFC6Fe7D4E+Sc7oo+IXfPJD9mwumbejn0x07wVJ1uu5id
vUl6bgO/dmT+iJM1n6+hcg2c7WbQCoxPiUgGKIEue29KFCR3VeKCSir/rYnsVbcxZBZSL2/jyJ0C
vW33qSsfB2CYesyHMZT1VYSLAfc5b8l176ypOPSaRXAf2Mu+657ZbzxKknGIMUvGH4CSuzN9dvf1
vPxwEjvEcHwVG/YF7//eNEooqDWuCQUwrjfuvSa+yxyX+NJvXnxl2phIB+H4aBVTyGum2YfN+CfH
JQuC5zEqkUCXcf9NNPGVlRhk+k0jNmZyPuRE/Hucjg+lFPtRaYL8JffQ6ea3SGY/RYeosjfsoFAN
WlNjF9Hk2XCY2bnC/D5pMBUTam8J3RkoiwDE+8BHN006iU39WgtcbtPZaIux7+vkwUwAwGeeGWjQ
sjHuLmGrFTE/49Yp7e9KjCSbfzdHsY217FfWF28yosEFYJr46elyFctigWY/VN5EwJC3hSYOxFKb
P7yUFz/BFzU1cL6CSM04mi9wgGyTJQtGQ8dGIaKwLZa31MTon+whZN6MMZYivic8+WmwOPpZPNjt
/YidUFHQcmp81MYY6l79Zon8DHjJNSUBjO8tCvI4o1jQdy+GJonBSXMwJ91Zba9i6Jhc5WV45cO/
qTHUHOoZ/9TgMsW19XQ/dGO7icz+Vz7kCkOXltFLFWXHJgnF8lbVsJH6hqQVnaxoFmbvGYm2ax30
0YZcaZ15M0n10WTCm+0uc0WT2fUuWxsRe1/3xHCY2jXKVAL7HJM2ajqdRexj9okk6wIaNUD67ndm
lI/ojV/cLpm2Uv5UykFtCfDX1Q9jPHHaQjWoR9uqrqPLvLSnJ6cytR8G6pA3QEPxvDWEi35fZw8S
483DzIIeMfbvfK+Bx25zVGQPyQbLR5s9w3j1k9Y/YJA2CAPTZ0giicQusHW6mlTKREKI2RJ7vHzP
lpIgsTmZ0yogGAilcpeo/Nr1WkeEc0vxrDDXtYWkpJqfh5nitz9Gjgf1Bpnu1u9q2KdZbNGwaDQR
WGS3ECBop9a25KuAfIfext0O3ipB8pkNXid62q/E/UIEx3u9gN4qFQZJpDAYnOsGThRmx4QEO1Ca
La4/Nlnns+5Fc6gvHcwHyr4jcyQYUtjrSH1/lsQM3LVGMt1bzqiyHWwyCv/ADrtxK4o8ipCFLKOH
wtjz3pIhS370lsJdRMZKe+cqPq6A8Dgv3YKiH5m+es3GwWdi/1PUhc77amolo2epiqCBLj5s86RH
hZy6C9ErdZTXq9uooARidW1bbicWl3vc2xsg4wQA6povwyVPR2gVpIg2wdA6CunPONgE5VgT2xB7
Et2vRloT/0npOff478lmROmAgLhjOZk2DSGVoG5VI+ZdMjajBZjfE3/myDJLPrVO2QAoC4WKU/OJ
ITRHnGMsI6j8eYo5WOGEope6aKG3w88Syrw3C9Qe19CEoJTq7NHckLZUfOFnXSoCUx8lDlRtsP9k
Vcvrq7HTP1vKg75lu0XyCtNVNKGT992T1gtF5qEk4AHdEwZJOxpabnuROv5BQ2ZXrleytDsZYv5N
HruIlussJr10tMeYaFTo9owdv5G3C01MMlsnsXwrspUqgO4ienJbWb2S8WmsyZ+VIB448fnHgawI
i7I4XGdTlIdSLbATYDcjDkphXdBxrQY/27HZVPF5TewRDr4h9gdGaIsugQKufkktpPfOKHlA+gBD
lN7noygvtLaon928Udeg/7h5snJ5yvQhiQnuqzWSTtY6hDjP0FaR3EJryq7h7W+HnKRRJm/D30Zi
YWX3BsX2zYL/DmAa1nNFyngTHzJyoL6j9Tbhq2UpVFuvdJDSTaBjX3WLJE9M/CYftgWN0zGy8gkf
PhFlWbF2d9Ha4BApIr5GeKOV9z2DoIG+ZPZKgoaqZjxIUxTrDkkvL9LeSfWtSSFLBHYWpXdaLAc/
oCJG3zYFM0yq0egvmyUjb/rMXjp1DbIes+DYVeMr5wxA9p654G1tkBdfCbdNgDKVWvLa8D98d3LT
LVmDPXLEW1rtlOLL2mMPIbV64/K0exIhioo004Jmnxo042dNXtEVMqRBbH2FVHujsfH+pbFxvktF
uXAycEvh7UtpZQXnJW81mg5pMwRRZhBz5o0cxXb9MgjcpuQomDuN9DTQA0hrJIEsyrbP4gb54q1p
NV0TAL8YflGc0VEvl6b/4MRjdcsfq14KUXOUz5EjPSQ+29yg5yAJ/E+2/R+BM+i+rTP50qPoj8OZ
rG/MtxQNOAQ1Fl5hKkW+usKXkZxBSk7gXuO7Rf8P4R2cSZTT1gD5RNljniUULrJdVkehsfSEyMCD
eha4gZ4jH/nrxnJRl29m6Fv0sZzyptOKAuoN4wXqX0NcJtkorsJVXi7dvDH7EvNBR4ZfqPB2EnXZ
c2TfmoCc40CxDTh4MYcajhJNhS6qXfS30cVyEChb757rxoIqQb3B1beOMyTnSx5VROhpY+8FbsYA
IK2TKLwgJ8JmD1f+IpMl9ZNOZeRHoOO9AIGt0d+wvatCHwAMcpQdfqWTgipdIWvB4lSxc5S6ZpPf
N2hQOEg45gPvzFpjMu+y6ZdXEbWGHXWM2Nnm0/DEjlaTobAidlnxYkME9BM7uZ3nKn6MdUd+q4nc
YQGLy9EKqVgwJoC/sHD7E/WOoMdpRIKj41gmcNqJaIaoyKeNU04NXqExR1Rfk5Un9nbtgXfvUYYG
k3QF+GQn8QhUW/z4NsG6AkUNJAtdqD6f/Y1UNmcR8DMEti2W1l8gezCtkAgERnuTKPdKtzItDoUg
57itHAJ0UULrP2fmM2Onmm51XnfLbzCKzWsUE1l9gO6Kz390sEqbYxzdzUnqG/ti7voHjZ1Euy1k
yhCLOqcpCMd043bPIXqtcJl69lsUg2AwJG06B6Ok+gS11x5eCyauDA9CPaeBNbWAxmQ8YNuz+wG6
SqE6wiBx9EgcJMMyh5RRG/z8mhMlLF5AZykHWPr5zNLV8SnHi9y3JEgGubTim56adx16esTmJgHG
r4U1JX+bccX6FdSgZG7trmEwOJKaKBTOFH9HNi+DQTTGstQbEoSK72U/2G9CZ5FhfRoM9swmIdia
Rhmb7LF02VuLU//Icr80Q3fC9DMX2tKeDeWc/6L+6FyB0u6va+kwpnL2xA6Fxo6o9TFvr1TsU2RC
TvhXD2CRXvJ1cfhDl8OBOOfAvUEstPagjxptxE+IOoLGu/VlBVgNOCXcnu6ENuKzi5guFlSDZgV8
wvXf/9OaEsqni1xxOuXomYZdwYPKyVA80cP+IEvG52qC5rBpNOAJ8I6lNQZ59R2lHvx8WdxczcJx
WQmk9VxNVKKMpBAXTeab5ApS1qbWXoVaUT4aw0SdgN3xeYtMLJil5Khnsan6+jl/6J3+/W0OOF2f
A5M4ripPpIhXJdvhLcEdYmNUXbKz6+i+8rLpRONKHPfy18cARxG7hIdvgmy6908bhURGLHDcMH2M
fQFzoXP/+LXFzoUgUMQjqg7sdYNXZ04PEpbczH7I45dFeHhhUUzbOBd7/VLG5hwOU16de71OvQu/
+K7ujOjb1w/mrxzoXb2dn8uxFiW5iaycJuz7nwv1n/z0Qq0pvElJVFdLl9T1SeXopHEY0qTbJYWW
BhkTzrnDjw/ZTAznqR49+2XsB0Ss9PeUqGIONqZ+5cnYMAkGsBIE+563KSbRbr/+xZ+MZlTljB7S
lOiFHwtK2RVWmpjR4Via3/6WVeG/Jg0Qqf98FZiYGFLJd8PXfazf082ubLJUFtu+j9JLCruE4iqp
dl9f5WMHnDY+5bbVuEJXzNHXwfTPp8nBw69d/KpbLwep1HgGgU3N3L3ZJRmZCM/9q2qq3O3SJUyq
Te1cEWzIsbI0SgtXKYFAO2cityKfRL2f9d4lOSTSlguKfsl5Qb7DXk6e/WA58xjGbF6Dr3/+x6+K
X29jvEGqg/vneKinxHt5ld6SAZKyd+B9aZQrUQdKW/5Xgfz6VXH48xiriJ50a22y/fOgmrEQYw8u
AVFH7e7qdM3+8Wu+Z8P5VQ96euorXifeo88CEio6kr9qUVLV3l9v0DUO82Kqt6SBq+uMxZl4HasN
0RV0B6Q59o7Ma/1+dA0SP1K3DkxXdXt61OXt18/4WIDFjSOPwFEC+gix/rFmRhdzObnUqmGaDf1v
LZMR5pax2jnU2Ci7kyLy9fU+vlMLLSmNSoo9NE+P1ck47e2kI8Zni0G5unEsWX0vHeVejlaenViX
PrsUq8U6Na+v9lhl4mkJdYWRwjRl7NraIOLotzmhptamSn3/xKf2cdrgQMtj1AlYdFxu7v0L5ZQ0
mSYLEzYYzFJeV8L5K1kGvn56n02nONsYoSwBwHuPG+51PmYehDyUM1Mf2dvKt6NnD5lZFBqqWjBS
5aaAm205k7wVy0A2grARhmzg4CAzdPNJYw/YqPbaWKiVbzrsKDfG7DmPSmYSazbAk2FD9yF+WpQO
X+Hrn//JG8H2ZUAT5d0jpTx6SFqTphQvEuzZ7mIHxjRp1yme4ctIDM7T15f6OK754/F/kt7KN4Zn
+f37aFXUgcNbiGAhCeQs6fLloImyObQm/cjchDj336/HgR6FG24KEB9H4oMsqqNm4AxIONxs78ch
Hja0BLpQ90uPcGRMQye2HGuj+v0MsiLM6K6z6UIYZB3NIKoX+N0l61SBNptTgBE9ZAahe24n3H0u
c8pqQ9w/zMJbqJtWeXGqt/9RCOcg1EHXB3yNwYhB8f0jtjiB94hhAcYDSn1LMuFfZHXlUxpu8cET
zZ2PJOwUU2cQX5Lrb50fWxD1Go+MJJPPkPDiOAaMVmqN90w2JpkQbtRJip6lS0uE4BGCiZtyFlTV
M4sWQdQVyS83TdAJyLSyGjL7LOkcaHfqkCPBHLyYbCZAsaYkOF7laUSZmm69RYk1bYDFuxEhaxvX
z3Q3GPJGgyrSTv1V0rutFap8dB/EABxjiwoOxpY5V4Z+wStfD6goloiMNHRqhIgd4idgFMafhZAB
kucT61mmbapAEmbyj6wW+VpykeEMWcg0BVWOr3FbdqXzG+emIA3b9KY2sDgE+8+q62tUkUZvu1tf
r20jmKohammNj+lLb1TkxlhOfwvxsSD+xXb6J2i+FGXnOoNq7VPyM3a1RBx2uZgzuz4jJmGPuiHN
xICsot7fFoVVfO/SHBlq3dkuqacLR25gCX4PzpJuhbZNFwUlqfH8N8vt6vt4RgIWNoLU8ClD70/g
yVKJnT6PFEQNV7YRvkiVUjDnNLmZPVrfsKua9lkX1viNmBul0QheDd+tckQbuEgZ1GZEKUNY9qSt
zClNrgGWVSquraJCEzITORAHSMYL0HdDUj2Av0OPlVCkvOTuSC1pFHXAfi6VFsrBSv9oQ9keENaD
EenjKXnMYnMRm3z04ouUZC0CckCjrEgvGi693wI8AcVUvArpLtu0t9Xj15//x+nfAf6NHpTvX8d3
fPQ1QrZN/TJNMPTYkwxp7RuhM+Id+/oqf6f39x89e0W2cYikuBCBQ+8/udhXJWoOerolbJpAak7+
c+b5wMimsXjgOJ5C2yqacNKiaVu1aRcohL8oLJt6S5nQvcg8OV31bLW2DY1UooBkrF9igUMa0fnk
3ZRdf85BHaCFVre48imXfH0Ln8zLnOKYstj4QDU63l43EUEufGXltkwr+9ocMzgsRtudx6ZOC8Zk
6Hx9vQ9+BUw5+K24IiOVy4qjhQAsp56QiMWaE2j3y5n9vdiV++hs+VOcE9gKb/jE9T6Zl9lrGDbu
HI95xztaCMjdUANwl2Yb/Djc/74/HPabcHs2boK7cXNig/Nx0HFr/1zqaDmle1bqneJSk3yeyPek
Enjqbj55Xe8ucfT0ZsJAI329m4vd445b2e/3fx4u7k7cyCfjer0TtK2Y+T1WtSNVVg11FsEtl2lD
+W26bLfzrTqzL4rdtEVOspXBtEdtcqDRHwfLrbbzX75+ax83JlwbfzlnMX7CB88cpZkOczcIIYtC
JAHPyjvwLTW7DvbciXv9+NL+fwmTAcLp7Nj43kSDqXVtn+KfMeJniRibTb//X40ObEbhi6Hgg1jA
8D+2GhptSY927lL2iWnx2MaVfT+D8AkJ9zwls/6ohuRaHhB4sO4GfrvjO1qccbJmGw4QwtThfEIt
s+0U7YwWCQqBnqYe/yBnmRgSnCC7rDIID0iNxrn6768Qa7zFl8f+2/pbN/nnBEf7jp4BL5KCu+hD
mo3jwcqqJ79L9BNHmM/eIO0ARglFtRUZ+34SxjSW1U7KSgo3cDwgU14OzQTS6ev7+eBs5fUJxiR1
CJ+i0gdtLUIfmImuJMpzKdUa3RJbq7jEh+k5m9oQ1povHus+jwWn+1J/SRvdeyjLJnlIYssgtkhf
KC/YrkSpVKzCFJu+Wk90+Ojv4rolzvHrH/zJYxFItjlIEhiBH/toqpCQK2d0SGsZUFJXXv2dbt20
Jx7+Wi86WgExyRquwE7D2z62sgy6L8VMW4k2vSovI6dy7xJTyRDKRPatY3yaSB1I0v3v9+bgWWDN
oo7Ctvf9K/daV/MLkxKnnQz2wW/dhlzrqDxxb599SWuxhrwAB/cKpKb3l0lFQYPOBG2WVVZmIJrN
s2kbW2vyPE026VOOgHYWRqRs4yqD7ERhJyvUhd/Mujwx9X8yJRqYiNEq+T672+MDjZbmUvzVMnNY
zsB3UkRGojrvPaBgwddP95NLURzESsi+kqLmXxXxP5+uicgU/pZIiY9y3R2YnnaDMuqCbt9/V27j
OgFTYVPlwZ1JOtn7J4xFlwy5Hp7gZC4c1heITiE26eZGo+ZzlykrPhhL0t0R2ekc0JnTZyS1+frr
+/17+DwaxGvhj0MwcxX1kKNf0TgTihuP88cExFBCAG6WK1L6LOTjEamDmpf86aaEtMo41/eaMaZ3
fFrWG/Hr+ao6Efyl9QNJLkHAx2MdugXvJ8w2WKaRMlnB0IRMCmsSreWsKNJQ6au+r2yzp2mG0fX1
7XzySZoeDgoyQNYl3D26m0i0eILFvEK/zPmJPof3QM9SAfTyslDoo/8NAEJy4hl+MmZwJQsPNTYL
3AcHbFGDJvZGFh3AG+g2BpFdyqFFSOcl+omTLofqj5MOTZQVNQ57hFV1/TH/DFBaz3lSJsTWTi36
mo0tlDYS3c15RmUFcjNd1XTUpaUjbkP0nT+m+eKHemy2d1UifQQCZjD7g3bZDVXK5p3U7iioxJI9
Ls6qSrR70gI2w6rqDdtsLOQe2y9sK/IfTfs8Fr7708hr8bNxFvO1xqVThlo/G9cKlbvGidF2sBpH
dBwxk8kSroeodZRqgKq/zWkJY9lq4Llt8BNrt30iIPGJwS+u8bM637W8ci9q8kRRTkf6dJ23C3p9
BfXrGnl43AcW4QlkGvRt83sAHU2IRWnUCKxnV3bIezUYWs2QOY9Db4tnRTzZdxO5eLv6Ypv5XoMx
HO0MprMhcMtWO+/HhpYkHYPs3PeTmdM6Dd/7Qo8dchJ8zYxQ8Iwd6WjDotk3dQ5EJIytnmQ7ZccI
TXDuQABfkGGS5N5eJdSU2gAlThMF8+xJviZvHH2M/zq/ei28eFhhTM3dlVGJts8vUU5tWXaR7jlg
Myl8GjEJuTqq7wgkiJveeLFNMoCcJckGvhzn68GZc3M3awpxepE7LdGXRZw9dVCwZ9B5VvfTIeEK
ETtTdxa6BSaxjVMQ2LfmAS/g+EiDukQw5WkBMFA92ZRRBaBt0Hoj3ZEIwsmW0dVg9LUaNW29qV8h
712MsBBxOwF9gm7B+eiX0Rw0jae+wV9BbKXRJ2uDccqaQ2FHbnlZTgpE1UqL3ORUVt+oESwkcEs9
Jcq8d5IrNRDiEqLmH66K1p+NvUSahQRu0hFFI0n1fidUWni33Nql2+gE91rkVzFWgYvaCBeVQjRJ
dnixmUatRspgNZMVEuLnvVEpmvI1WrkztnaBDMcemlkL0JJPduhp4/JC4O4wbXsdkjqhpCa5NRZx
yQ5BFykSWgNaOyoRw6OKMdp+fKP3M7RMggdNkK1jNyO2MehihrXuFL+YUaiwtQTxaZuF8FFyxB2h
+j18074MRW5MxI1gp2zDAcpfexZhKfNQYkuY6XSZ22VXOqPVUBSolXO24MqiXCNFYzLyE8TrDMSS
5lpSmxeL0oipb/V8/tF1IlLnttHAJNVyp3DD4W9vqIqKptmQBpNgZG4riyIT0El72yYEb+9nNXUr
gFPUzbU3VGgmfXTV2VleRiPylkZzjSDvUtJmlkYh7435fOcw67zxIXbr2DpjlSJgKO3S8bJGU/+s
WLB+kikOziNnkUSIVfrkuSMIbUSoxc5g3vhDDksrnYwY80Qav6W9Xj2Odc423JXCri8tOTJRdjrh
QpvMocwTesoaEHF3UfRqzXP/JN3c8JCsjO7vln0Hbjcl8zGs0KZejiKt9Rfl0XrdCJ3WHo6CyH9B
yBih6FHZrY3A5ptmTsZ9UpINX+pjbq9q0qraAt8k87mwe3GeDWAyw1wnV3nGTP8NXUT99PXi9Mmu
lK069ij8utTNnaMOGCDgxC4XTnao9D3yjBLjutT0/O3rq5gfL8OfjaOIciCnIexn71cIxwOuv/Rc
BtxPuAR90GyLK/MACiQwg2pHnu01dMj7/Gw6g466nXf+vt4VoQjrnR1iMNlUV/OZF6JhOLFOftI2
f//L1l/+z9rVNS4pG4Jflm/cTRH8BokW/kbLsnnId6S6bYYTu4FPPF/vL3i0WNY0HMZ0vWC5eb3f
HF624d3d10/749r//gpHG450jtEMTlxBc4m0aC9jwFZttvv6Ip+9UVo5prOC/1gPjm5D9GRozhar
dUMLMnRbxYQCVffE3uKTW+GsxD6bCpVPt/PoVjKJTC6BCbTNtaI72L2t7xyiJG5lU9fB1zf0sTAF
zVBfO9rE9fpsm94PhNyu0NXDc0E4WyMtijvq2o0i1GuMFue8VBNmEuAI8rHV/uajZ7F2amgYXOL9
vhcPIB5Njjc2rK6/X9E/YxGdIX0yORZbpbpMv8eNWDZbOQhRozezyexhOktuR4QmL1piOueawoJP
0mrchg1eLY6W8ZKe+kA+edF0B12XDRVPBx/l++dSJ97QTSDl0FNJ69uMxgSZFc/wwqkroq1laVm/
xqGA8V8Mim2aE4vCJ4FjRMg16Gb50070+bvlpOa8neek+vn1a/ukzQL7cq3yAchZqw5HMxj+5NkV
ClG9yO2suqTngTZTSoF7rJrRSaOgTW3U217kEtQyy/4NnrlXhFVDdhVibZn/bEsvvVVKLqv22yCj
ZWL/gU9cLFBmjdwssczamNbcttXaveYn+cGBrtpuEqLe8qAd2kaeGI2flDcgM9l0Am3qpA4W7PeP
vVqWeMAriW01z2nn531uXlWRVG/d3I23bKubaEuKjE/Smzk3vyrJ7ApZsLEetGRyehRe5hSao+9p
B1vkw33iUFHeeC08wG2FQcIKv34PnxzOXX4lDUWoPh6D+GhCoHLWDpNPh69YVTPg/JYHzyyHbetW
+YNUw4ykVhe/lnxJfyQclXc4jIzyxKz02a9YwTs+p1gTxYJ9VIkYGvA7MfwYSgSjr12weUfuNKol
fSpM9l7b3C/mHxPBOw7ZK8s0hiU1mJ9yqfLXE8/joxCJ4xAnL86vgoXvmKWiCnh+OQ0/ApB7eJxN
X28M+KgXsWFN55nZuAfhtXqYV+l822fJ9A3JDc4cIkFv3CqKgpEKSEj7dj7jJJXvfBE5e5ra1lVP
p/7EaFun0aOJZ+URos1iooWhcPSN68DAqJnxDaEIiHdDG5UgdzRzBwIg3kZzJ088nE/mFB/kCoUi
n8Ygr/394FbDmLllNIFQpy10jWC3OWv7eTo78QpWrdfRbfnuWnKDQoI487jJvbRx6WdxWmzTtKDh
E00SNAFpbxq61UmD7G/xOVQb1+nxkRW6qsgpoAX/Ei+6c2Ia/fiEyStmOKAxBBFBt+X9HS9uMcGf
pi7XD/7wPRW1F0qiF5/sxTbPEWmm376+90+kTUzYiMoI00EEx0zy/oL+UNFKNGmFVUStRzuOtnQn
ST/Q/2TeuCRh2fnOr5U6TnQTgrhbG8vCHycvOxxdzkCXGEi6dQXwYexoDJvgPxaUosys9Wq+QrjT
/oyLLr6zltl97UZHnwiNwfR/ak38uAPgPsCgrIA1uDXHH3QbdbXZVZR5XeVrvwsJR4FlWty1GTWC
NimsKzadLS4HSwV9ZmeHyHNJ/yrwt260WStvF1HMZ0CaKA0tkXui8PnJfMPSQ8WM18pAhrb1/jHD
r/eNOKGxKXOyDM/MKNHU1VzHU8+K45p/0lmT93IY46eOciQC+E4zrogMq6cTD+qT52RQfF1VeRCM
2MS8/yHS0GU2zcT/9ZNvnxGd6GDC6q0LKu+n1JyfrE0o81DNwkGGrfdBnWWY6Yz5BDyjXDJnp09e
vwbCFw+2m6cPAqjMsOHzj/esBsMm94S8KUybTDDhNGdu1akDetzqOic/hZyytj5oWracCc5d+Yma
+8c5mAIYNWnaLzqbhON+cJ+gTujBX25nc9RfzEn2+Aj1/qLOAGm5UiPHIFPNAcWqdYoS/LHqx6VX
1YfH3oDuz9G2ZNAjs1vMGoGN26mZiRwyzi5H74kHbiIMJGi9dLrp9Ti9IMiop//utv6rytT4zdeV
1EOFmtrDzVbJyypNKuKryW50yKOaEV84cSfME4vAx0kZeZtL2ZVGkA2q8miKcqVaCK5jtjRzr7ik
ihEHjiDO7uuJ6bNX4jmoFqkOA1U47ryRZEOVTOFL8uJaPeSli/eWheltYtdy25M4wGE4kmSXsR0/
Aej5BAXisRI79LkYC0wSx6dQBO+FRirWNqJLdGYDArqQTqa2PT6sP0gLs3Dy62jaYUeebwqCy4EM
RGb7DQuDs09LGd21+dKdqg9/9rPou5ukCoF4o61x9OBjw+/oztXFthF9Rvwm9p+HeqG+4ua+iXTb
yF6tzsb0UxpMYl0lHodcz6cQPBNhnm3Z4MaL5Slt/CcTCvV/cJBw/RAmH+/7tQltZZ7g01myYXko
qb+E1AntQ+7RZ/t6THxyKQ6RdDcg5QBXP25aObMwQbNERM/5QCg6kA2Bkab5VU047onh564T8vs9
wSqxc4BFrRMCEuP382RCRHPUJlZP8GJhzTfYBMvQp5WYHRIRN9e4wQcYmEmDcUurSRIOOifCQCp9
8znPOuozdbkkjy0CQgL/9CG5Nb06Rl7l8i8Dy9VW91+2tOeum83Pi2ECvPbZ69j4ckrdvfaIrHN2
PdKUH+hZxTOUFflcYM98Epr4ZfiN/oTlTv/ROfKcDl+xW1Sbq3DxVbqmYC/AQqK8HTfaSLjivs5c
qe+itDfvpC91GzmXjpaob7n1TW+mWI/wH4FZ0QrU2lutUXTmlFYmajM1fvRbjBgk93nhT2JHSh05
l0D2Yd2Q4OMXZDOC3KCuVsR01tzc/u0jf31Ko85o8TXF0+vo8PQIrJ0IYatStTzb8wQFQZRYtDa1
nmpsF3qnReo3mtOfwmA62VtIWmaMpU7xaMaOc+oU/3HapUsGd2jFmK7zy1HBALc79iwifUi4EdGB
s7MVWOTG7JqcNHS4JTGWxkmeGFR/22JHg4qDOw2eldq2tibfD6p8nIZFdmxD/Bk3nY3869LGJX+7
ZDppdc3kOoHEyIkIT1NnI72tgF7mGhlWGned7i87RGOE+ODR4jint/5lBT71xA70r1T56EeuSQ00
hlcNAFvDox/ZjLqRJqvWzs5qEVDrU1XgMdR/D2PTcDZuLbsPk0k372esMI+zV6cGAk1fA02iT3a3
gb4zQfTjK/A3hFVhNbb8Zd0NShKdNwMpBWzEsOpdmaR7k2/WdJoWCBuUBTxpjz0lzvx0Cq12SP0z
zGnkq2Z59YYHdCY4JvXNt3ThrEZ+SZ7ddLMT/SL1dBh2MTnmNxBc2nNWwoTQ2MjUfvc9fpZTq/b6
9R89o7VEuZL+1m3D8XbOtKNSG2g1bF1wBaGrE0FIuZb0ZIQdP9LYVdeohT0kmTRmTLbuNwRhaaQX
OtN+KY1km4ua9snXs+MnQ5ruGvLzlRGFMvhoi4mgMfYipyWuadGGoAW690YZSARdGUebjGYbXa3k
lF73w5RM2h6sQzR0oOw4SBydCCOZ4kWBQ0I6lFYeIjeT5/j02M007qmd68ftJNfyDJh9OqoFSh1H
A5MVlraKLWjWV3CkwmjS2jcaF+KRiKHsh2YN7CftGDA8PdbxAdUsOROUq+2rxFjEW2eIP05HyGM5
m8uj3brzb+CR/V3Wecvz12/irxju3fBAV4EQyia3HkiW8/dO/inQcQjoXdm0zdbUiBHYL3HfjqRa
kLWxs0Q7p1ciw1ASNKKpIBp0BAEBPJhG2pzekFAqBeW4bGsq/DOxX+lQ3xDZbp44kvxFHR7/SLr3
9O8JHcVydbTzrPgweHsmpufZyn9OlKv+zHaJPtcvjejZtRegvO7kzL/iJsue1KIDPMLKzWanQj1v
bWOBbW9buAWRtbUYy/igqwYHxDgATjzAoWQn7/89Qva4QfbcH+yS2GpQDUOYyVUAB8lrQsMqaCB5
GurFvW/Wi3Viu/qxkO6SikOtdkXM4fE9NpVZbl+5Y46MRqrSOhCBR9/FJGfRS1xFvaXwAoCAKhwo
FG2Tgdqlj40W/x3N5hPD4sOeYv0lK02T6BH2lscmrp5F1CzwvXKZ8sWjGboxbLlPDO08JuZvb6hp
h1blQHrkGLQL8XNDcWrm+jt7H711foODusi2LP5+dP6LmD4Jp11/gyHH6zFGMQgY2XBenNjyoo2M
S7LfqPKu0bA0nGIQMaMuSEhB9XC7yksCmVTLYawi90zGiX7lW/Qho0FPLrvRHnZpFbVAdaZpX7Qm
YScRpT0aajo2/rwIHeIed3zda1Brh6le9u3Oq+Ah1HoPrrz2jAuv6/qnrx/8x0nKQBIJuohDLxJ/
4j3f9W6yDECl9G02NtKPHhd9UmFfD+4Otmx7/98vxYNdfYWIElHIvL8UJJu861PcdP+j7LyW5EaW
bPsrY/2OM9BibM55AFJVZimWoniBURShgQho4OvvAvvcGWZmWeWw24xt7BKRAAIRHu7b1+7MgYJz
jmOyaOkDR8Je7d4f6pda6vhRcgBD/sgrjBECT/N4rNZRpkjKlL20nOHiymEiZqOFJScPsdKyGBps
5eH0loNb8nvOOSsauEfMeUjrDNoCDFNGfPociY82Wakvqsi7q7nKaSEfKvlRN9D6Jy6PE8dx8x7b
aOWO5Ld2H3kO3itpInam7KPNmBVdDoqhVK8Me5JXJW4i13KqxIUaz68+tZPrhWpPbYGKB81sp81+
2iQmB5J/EWTOZL9i0YblKfQl5T4L0ZNs2Kt7ZZuPTUfHMUm0ZMcBGWxlRH0YhNQYRT8ITKQZcE+1
3dh2UexrpWWJ1TiY6k5oLl0GcnDiAgBJbr3orTC+v//IzrZoSkf4AbGH8fqRETnZogkJ6zmeM8A+
aZ/cal043onOGa68Wc/QWnokSebk0rLz5qDkTnkBlv6SUyAxPhxtYmKshK50aO85xpXgBIGIwf6z
P83ZOD+ZrSsuyHPP9eJcKnEukjd6rMCInuwuSQX3kDwfTYdGVu2wP9B2oiam91GsePswM6tg5g8O
GAocwmnh2QxqDOCi02qaF1LlUsr/LG3BB2J2kFBC9E+QdLIIGCYAyiGH72kljCUp9W8X0eiFl/KN
IEUH+L5cNjvNOacb31dReiYUjhGw/yNI0SL11TB17VVKvWs/xQOShWJspn4TV3MMh7aPB9Q7nRyf
CSjw1IZ308VrpRMIZObInUKfdCIwVE6jKCriWJBweX9avvWwlk4CnA+XsEr/ZQ/0W7xCriHLqFyi
EZ9q97pJiuh50mUe0MwZX7VeY63CrDBvK8Bq95OJaBKOzHht132zATU1fX7/47yxXJP2Ie1PknIp
N5ysod2cDAMgtyLQki79bKcFYPDIDr+okUdI9f5Y54lZMljshjwp6mdUAZZI/7dLn0AJ8G6wqERe
OK7jxN7TW7chWz3ArGjwn5+Sz0xL0E4uBIki314YfwlaTxY13UYqb7KsLT58p0tCniEPBT4TyCkt
HlNLxmsTCg3Sb3ZFMafDx4ni9h0OMN1aa4S5nTEYBpJV6E/NYE0XgsI3XhLODigw+IPX5DTDotS9
xBs0LjmgoMqJbMXaWdDVL70ky009veglf6MRgSAiPUVgO+Yc63HvUSvmyIvhkds86JNef9K8iOKj
prSFs1FbBbwLqQMHuqHaxH5jZDnfZrKZZaUapSSUi1yu338eb9wA9m1Md1xqxMTwJ48j7lwVHS2P
I7JILrbAVw92Jq2r90d5Y4YzBvcXAAHq4NNuYfpzJsdMMPGZXMhPc59ghZeniLGBIlx4t9+6IEQ7
nMxMfANQBx/Pb7fyqBDjSxzgk+AdOIEja3Vprnt8/4reGgbzdAQJIDJQIZ8Mg/8E1LaWfqRqRifr
NqZ3gExzyWvrjftG8pNEOZNmkcouW91vL2sVV7rbJqQ4Uy0qIcCpzdpQzEIi0Z21C6/CueIHPSEn
fPYKBkLocRIp1xbAn5j6OWqngeOBYtsQ/rTyrizAmOaVBhlwNmb8UCvnRjfwUsyqUgnCyPTuqCgq
q07tCYdrr/0wIvy6lIF441agcOcDUsWmdHe6nWkCzQJ9WiUsUIy5fWpW6qs+R/a3RaHh3kwhMeNV
SuvyrUgNs1q3edk/8JuobzpMuBCAk1o0vuuMkFMMnR3LrxEgX9KqvDEvaFReFOloLxao+MkTixJy
hsgOA3IW9VWn04s/G5e29vPMOAUmcrSs3yYpe37V8Sh4uXhIRLsam64atH8/AsYVc7fScQhEVZsk
KweU121aNfFtBSs3X8E4jz+Dyv04a4qxsslhX1rjlhl/ssZhLmksYAKbQOLU4Kfsqxo1qwk3qXKG
D8JsFwSdzH7CcJ435jB1O0REayUtXjFH6Nfm6IntQFrowoJ23upO7wGn32WWoB09O+arbaigCVVJ
Lw50dlJM+ukNstqCq8rXlLfS+5rs8EMZzS1UXtikaT9NaOKHH5mrf9AHGD1u3Zs/a1XCGEEbs7Zl
NV+NbQwqRTjOhf1weVLHd422bxREpPn5l1f8+EmCuvUsUfIQFQUZbNtU7g08Ve+QGyM+SPSWbZV8
cC8UfN4Y1HSI9TzaJvBYMU8m6SzKvrE6yEtNOLPog8G6gcbTbuVYTYEMlXJVUSEM3l8xz5PBmPIy
QbB64/Wl5fUkQu5jO9PNrpHBWBfN55hJ9FghkvvkisG8hfYIFg0CnPfVtmMAs2RbdC0oLcBXdCeH
+Ysdt/G3BsLLLSoCfdGcOdPnTi/tjxc+5xt3Z1GnoLpBr0OQtHz9t0VXIoOQ2F/LwOzRPrPQY+uX
a+b8ydXrqGDP0otvwkyne02Jxo8TILql9dwsMA0XrbVOkOrru6oqinRdE73u6zDNXiEyFvCN0hGw
8/ufd7ltJzOI2Y6ih9ARB7HTj+tUkxRDycdNcqNepSoN0TntXBslLoznoWyML06bQJOOUaK9P/L5
kgyPw9boq6LBCS/IkxuV00K2NEUuNQV1IISM4tuoJcvRoaq9sKu/NRQol6UQxkGYZr3jZwLdm7yg
QRanp819DUjR84Wb9v4E3/bCVb3x+NlkQKwQpS5KkZOaRYzRYaSo1CycCjwo4vXK/TYberRXPHWC
BAwJGy24UeM4/se3k9di6YAjcCGHenI7QXrlAA9VwC1aLddR03ur0iwz3zP76EI8di4OdBCBIUZB
Roewk1Dp+H66ZYrCB3h3gBFq6QYCRfZrWWPuvHieQrjNRoMDtE5/orcZndAa1g5r07wTuQ1RX1EA
YfpEdNjO0lGkwLctqFLahRtHAVS8Wr+KsDYEtx11cu1FugxXCvzUL8JOy9rvkdZ7uCQQfV9YY954
dpSKl77txWuN+XJ8WUJ6qCiKUATZaMUvRKTdYWlAvbYwI3xAXaKuijlNP7z/3M63fMIltL4c+jnT
oJU9HtSNyOzh1wLCReJFL8hG+kY6qH8enjEMFQEkxTSBgRw6HmbUuoHWOo+u7WTSaWGY7A/2ONOd
TrMK1UiKtFfANekyNIXcC9WSTNgUK+ElCQxREkQRoZU/JU241QadFPT7d2F5LY6XIRNJFYkqZC8L
z+DkDXVzk+OLUGntwd/gi53HNCSAJlpNNlxXv83tePv+gG/Eq7TRqgtBjjMRT/wkwaHgwDHhclAH
euyqPWRo21vh6WB5IHu02QvSeKDBIMZdVvXNyHA2ndbJGZaezHMIo6ET+WWTO19itcjukrDpAFZ2
+YVU7BuhGtNsEYKDeVg4Aif3hWU/6lsFW9WiksYaypy90VW0FSnEkS9Ey3FKa23tYvlsyr2Vj8Om
brBgBDIfPSB0tQ+Upi+J4M5hcNTLeFI8JSI9jr8nS02hlBr8YR1wD+Y+gv5J1/meiTj9HFtifq0y
CsIbjxRNuM4ETSjrvuq6RxJXRbUJQxcHhZxSCvQIuJUflbo1fiB5b8yV28yaGowzWmKNAsT3Cw/8
PMIkriRvwDzDrw2pwvEbMEhEbmqtKgBTetxG+ianyDRZ45Uup2yN3NekrTEeN1ptD7fSc1pr1avC
+AES2d68/1mWoY5n+7Juoif7FSFQoDv+KAIkLzE4MMomEl9p8tUOXmd8H0bZXsgrni8uDLQgL0ie
Ultzl6//FowosZMU2IYyUD2EgaZlKVVf6hbvX85bo6BwYpZC5llq4MejNHqYxrLlMJQ1MZOiL931
WMF/fn+U85tGZzrFAvoOmXvs5Mej6H0FE8LWsiCJqzpYBJMbSJjRvtGtH++PdH491Adsg8VhsS0n
KjoeSXJuXtDzWMNmZXnwTIucPk4I6/dHeWMFQlBtkkdcoiDC2pOVv8WOytBkSD/ukHk3iRiH1wih
yKpuwDYNTM2PUd6mPj25uCZ3cx/kWtevoK/KICprKp7QdQ55lMCFzzrnwh5/frcRdWlEsjBMIL6c
FoGoK2hhmOc0n5ryR5jlOgDMxnhI3az9cuE+nL+YMDAW+h2FPrTLpy+mAf2HJSRTfNCELa/frGV+
qunNHvFnuh7SEXd6hT0tQA2rr0I7bp46ZDovhM76H1MWqPTRfI7oRIOTh27s+NGnJQfDgUIR212C
z506j1e2HmWXTrvLoz1eAIgOPY7hSPsXP+WTuRwp3YTeCBBjqdfZs0cQ4Ccu9RnQy4hYTDUlQwEy
P2v77ofB6XIFBqP/9v59P3/CKKNpvqESRl0bws/xpdLGTL8jWxb9DnayiScOiyQ3Ohj98tJdfWMb
4xo5EbGT0XbBoMdj4eDHmlvgYejGFXZAVpUv2fokb7VDX1klsN7Ysn7m1ewk/hLE3EwT23MQqibi
KRNnWvy61J5yyNy4qXMh7Hvr03Eblqj5l1L/9KGXkxEOWlMUZF06wq8eIuNWp/f3qUVt+QTWvd6n
aq8mQWTQveTmSbSF0/3gli4tJBMHiavIAFpw4WOdr0JogNHYU2AgJOLNOL5nGE/ksdJmBfYrXY62
zSyubHDcf7oVobFG1oySnT+XCXE8ijamrUp5qwyoSynfRJ5UB0rpM+V+S72QhDu7IIZaeiKXRZyU
+ekFwb8yRekiSPEGLPn61Ii2nNr/OINLcQIdrL1gJCA+npZDylDBqnAA5k6HgtihuILdXbvO6v2X
Z3k5jl5g4vWF7MKk4Q0+S3wnuTOPIezbIHfL8VlmifFswCR7cYxGvUIHbfuRrda7ETw7jMu5+vOn
Zho2OjzWjl+nzeOnloS9V5U2ZyzEKkuy1Su3wu0wiKkwcnr/Ss8ORYhBOMny2BZrTCKn46HIGBSx
0sDh0PUKcFXhl7qGRdU+JlI22ktEVIRJ53eWwxeNifxDiHQqBnIHFnlX4gnC2RzfiKEDuheQTVOR
oJT64AVWNuIhMRZGdGd3BSZ2E+rur3lNhsx3K8P8kUSIArexFQ1f59aYDtSQu63UQb0GhWbraOeL
ki0mEtZE8z/17xmJjje3LMY5os450roHpA92SweJVK1HLCU606f5AKEWeVHct2Jtqp/iUG+twIwG
oBNhO0C6c+phKvamo6PTLFnwArqxobGpkYIRczv0Gn3MrZklq9iu9NtG8cIUFkjfHDp4SSDwy9h9
LeKp39lizBXMjtIZGD66Upqle7u+XbhOKVTDAcNFr+6MOKCSr3xNnWQ4eDGOODTCJwbzIYqwzO4G
R/lSQUn8GDmhThG7nj51TmP8iNJK+SLUxCpB+lhx5Xd65nisu51yi0Ougr+6OQiIgUQk8rpfaDcr
0bcQPolnQPJl6gzGB61LqlzNapxsRxMAz7aI7Hj2pS5gQLqVoNkfDzl1pTS696XAb4ALpFnsk8D0
1vTVTsXMSpno4rprY5NFQYOTiBivGLFF6vLJttedJfGaytMZjjPkWh7TiFN6uqGaKj73RVXoQM+b
GUxXm45PbS51c+UAFXjGh6EoV53XYliC+rZ2/AotulzR9ELJwdIm4EUNbdvCHybRvczYGz5BQ6e6
nArZlpucWRIhBBRjtfbwUKz2swBdBKW3LKgHdPBl8Sggub7qIW/3PrPMtlZwlalO1bWNy9VYCsBy
HB71cWUv7WqrzJnzH+ncjLxEcO11Pxpd7bOhITnxI8/CZQgJVffSecWswhbsiepI/WYuRmZD9QN5
RDc+emonXzLTMtH0IYNihnDquyZBr2pBqzWoqhMClhhFlNHfqy3IxaCMnXpplncBcRRTLBbL8wyI
BO9T7Efh4DxD+EirwIg991bMdX9tcDf5dU60mMoZvTmvZ3oc8cSV84CUPF9MCpiIzqK1yzA0qyqs
NcjLsuS9v/CcL7FsTJq2ROFL6u50ZzIRAcxdTrCrSRpiAuq48cZDJngtk8T8MI/W9DzkAlAJboN+
QWblQgR8LktcuEtLexnZIG053hyvfA2oJ0/0pOsKiBa0s3nlive2uJL24KLDmO2VnqX9FtivERgu
rmEWlj6+4SLN0pCo+MTxyZolqn94/8a8sY+SAjXof/ybF34SGCBkmqnSm2DXVeHeVWU+PjaN6l24
/edREZfPGYC00dJYgjDz+PJJxOiFGqdFoAyUPoZ5E5oepsjqkxVZG6e0XtASXafuDBUS09fJRJYh
I/WuLvoLuauzQBVtNa3jSMFRnmsEzccfRNOF2w46XUyhMYXfPEwhVmU1Nwdp42/0p7eWV4H6Aq4C
BOjkhY6HGkw55MSfi3OBcLbCyMOfonH+2LqA8t5SXCKHSoMKs+t4FNObLKehooRzZpttBjMyn5Kk
iS6c/d+4bUhrFoabQ4qLauLJKPbIGVeQn6nDPsOro5432Jst1FPnwgnufEIi0loqdyh53tDD1AYV
cgdj7sByeSmyxJk2oUCS+/6zOZfd8ESwxaQ4CF1wkdsfX1BnNXGTJvi3ezBIcEsqydsEs5rN7roL
y1D4lRw7CZgFXwJfSafhozTsoQpGa0gX0Lzsrjqjy/sLL8obV89bgh6QjA7r1GkFpYllbuKyDWKk
Lu01TYnuOtMg/1y4+vO4iF2HqIjsKEnSs0mjUzxM9GoxfxoSLA3GOHuEK0OrfSvkhkKudUuy0Pug
jQY23KVFi5yutDHeE8K6d7Q8febe4J5Gvt57MnLP9km0D39+KwC7Uxf0Fh4J4f7xEwrnMa3TjGKS
F2F1oqotUbhHt8z7t+KNG85v/5W6JS7lkHQ8SqbLBnNOMrdOrmEp53XDrZrn2oXp9sbrg8QIVyX+
WZKvJy+p1WV2P6SaWAxvaug4aO2sIpG7PDTLS8/2LAOy9OgvDxfhBELHMx+AsKrYzyWnCadX72Oc
Y17S2Zueu8SKdzqe7vddp2UfojBKsLDQ7Y9mn1lPsue0/P6t/XXUPT7X8EnIeqELWNxbTp9gLKB+
hwl6PBu2WLKfwln9FGdd+42zSILqi575xh/kULoHqGDGizbINN73djLlQeG25mNIpeZZyyoMAMus
U/1cr7qrqXXGeJ1D6/wOkBVNqU6S95B7k2g28zyoP7J2wBaVuJWseiqK4qcbDrW+qqKKhGJizvbz
+9d5/nAptCBupNKgLW3cJ1OoTe1RaIgNA1Cz6Yqt3YRbnOqfNDpGLgx1fn6iLx0WKocn1EsQSI5n
q0UKmZaWlqEMI9H3tarPri/Syrx1DQpnO4f/oA0fLHnJU+SNkek0obBKlof8wakA2K7lBB4Ic6FR
H9qXMgV+jblGszEcaXzR42zcmKHMXt6/s+fLFOkzHB14jqxX6q/S4W8ZZ3DYDTMIIKo7NwhHw8Gy
PkL0sm6aMJkJJbJLzcjnmLwFNQv/kwQGVU8e6/ENzjjzqLlJJ0WWafKxcGdMkjX6PI2NjNzOuJoi
I6rxaTOUh1j3aBl0M5E/Ol7ZYUnW5vF9MoScdiqhQPXS0JE+ZmC9VwZmog1iA0iyV1R+5PeqKeuH
mN2FMqAVJ59xbPLAfuLGdd/Q/ozPY0khCTsspfONTknztYiqLLsew8xWfOwgJb1bnahpCXOVQlvZ
JmKaFccw86fiTE25S/GDNn2iXRiyssaoNJmz6VOt1E68SBvDbjdGhAl+yWG9+9PVDk0Fr/2SOFnc
oU6DvdrClBQDQ7zJ5qa5JtHf0a6AgbJJp8Lq/RlypjggZeEualUeGvwBb1nef5shEa1Wrpr0HTlt
J7/JdBrDFkZXvcObRO44cUe0UDj6bVhl0AHfH/ts62BsVnOiB/J91K1P5gr9XkpERyX4FDrC9igQ
6MHTPePvk8N/fh//K3qt7v9eL5t//Td//15hXJNEcXvy13/dJN9xBa1+tv+9/Nj/fNvxD/3rTryW
j239+trefBWn33n0g/z+f4+/+tp+PfoLSYOknT50r/X08Np0eftrED7p8p3/1y/+x+uv3/I0idd/
/oW5TNkuvy3Cpeevf3/p6sc///qVrvnP33//v794+7Xg525ex+R7dfYDr1+b9p9/Ka79D0TlpOSW
bg8dgyCWwuH115dILP3DcJbGdV7ipdeGtawkJxD/8y9D/4cD8phlDNAn2GOVFaepuuVLmvkPitlU
Iik9a4tC1Pnr/3+0o4f0vw/tP8quuK+Ssm3++dfxvERWS6MBihR6TdkAqQCczMva6LWkxCnuJh48
vP9kpU/aXWbKTP+u1KEOI0DhqHpoWW6VDYbu6Xxh6TxpveITLGThRVqFtILU5al2JBmSPM5agTUo
8EB9pfe17T1Se9bYQS0PLdA4Ifa8D+t6xDUlTUfb3OeF0RLrRVodzYNvN0VoxBdempOTIJ8LggFr
OiqzBQF09rngzoHNw6vomn0kx/saDjWw7cTFypblL+oxyphr+7YZDROFe4GN7oq+k1/qlz5J7wnT
syHAeUNx9lZF8/D6/Zf6pJBGYnLZ3jjguxSBoMDYJ08uM5bl37DEdWInyBgh1JP1g3Do3iujWoif
Yybm9qBlhtVseh2gIUUtp3S/TVnc1SuyL/WDl+luD0SoLeZNbvVecj+UfWLdX/ikx3Ufog2OlUuj
I85ScLUIQI7XPg13Z0wtde1AV1U+XvUAscIrmbszqVtMQfQ1PKnylWiw+5BldTatUsrW1k5ieZtc
OB4eb9R8FCrhvxqXaTsBsuIur8NvyzAtvwAzbG04IGXokaBpRZPfDMhNLRqFWZM/J7Zs4+jCs1qi
nf+NL3+Nig53iUoQDxAPndQ8y7lS7BId5aGCk9yvurlGy2PZmaoGCD0t+TRbMNp8pTSTcUuyhf8/
Kal7KYWyxHfHH4NWU/IanCcp9dLBdHzxBcqonjyqPKhjSj+hNHq7uzKLdCSBKTCYv5BDP952lqte
WirZ84BNU78+1ZpAEsvjWIrioNdEBFMAc9eU0kdvFI/b96fYcdDHGKyHvAPQiWgxXpbG4yuTYQQV
0tTH/dJp0q3E37dQi23jUIBmKUiOFuZMRF5Z5oWq5tnQSyURzyPuJ2wW/nM8tGKbwMqnRu5tRUvH
rWsXAxkyodt3VTJzoRzJw3oNQVWpL8yq08dJQYlKAVeOdJOo0z6ZVdjhchw0SrFvIomERLYFb/rf
y1GMpc2le0wZfAkUfp9AS3irceYnYKJwyMHt+FobqvVhBfhh29CqXq0jpZl+tsZM7t6IOOOtea9h
lKVkc4PaS+01vHTzUORo4dYkIqY7w4FN02dk1GjTwyJLmuRnk8o9LGm39aCT4a9bdNmibvs9rF7j
o/TsYSdVxX4YPJuYHmDJ2uhaOufD+BE26yBMP/dC9HQbmVBOMPeqMo+t8trneRM0tex+khCvv4kO
w79I0fKrmHPJLdPhW9EJZWupWXujjQI5H663gaeH2i6fXVyPdKm7hzrT2i2xtfukjBbeUuStKQGQ
yR8F1nVqLIrrGtHHKsEAgHJFmWfcFPoo2FSfyZcTOTvAlKe+yDZVZ6V7u6yibRkWz4PI5g/9oI9r
e65wjqHNb0sPlb2Lmir+Krr2p9NCH/exaiOvMCyO8YMyrwpSZ1vPG81AWnXvbbkNBj6vprilO48o
WqFx2RdC27VGKv2BY9hLSNf1WrdHkuo1oumvddbpW3yzgL9bYfUUycZdz2oIb4SC2Dd30CcAs7Ke
yHFH041pZfcNhasPlosXQmu32ge3jLOHnsL0zz61ICinllfuCbThCk7WUH6g49X0HT5JDx4NVn5g
ISaL/Q6Ayhcr1CJ8+FRPXuvVZO1H0VIpjMN2C8TW23a2eEyLEohZbI+Y9MEmcSoZBnHMt5UdjcBr
W/EM5aBHzXydpkX3FAKd+Jz2ZR6uWB7Su6yd7EfNDY07uAb9S2Gi86toI1rLLlNInkINHxPcw4OJ
wh+HksLVtr2koQoHU6h6VBUocHj9lH5HDnnQtSZv7BUH3Sj1No6Cxrl4pG+DyXU7mqPV7atw+m5p
wgpGG4hLnk7NlVJG46H3TOdTD16Abry6SHexsjgct4nT7iq1ftEjNf9hTJZ2Jdxm2KaU2P3Yzvtb
3A8SHyvfjQr/KuhUedNNYxvxUK3yeTLnZEWKJPapUNCarCcU9yyRbdLOyXxdb/qAYtx8Y4YV1Bta
XdfU2cPCF1b86NTadaov+Cqn+oE8P/QHDMZpESkeNSv+OGmkODI3bTdObQz+pI3qZy1xt71VGEEb
deJ6ijo1QJlwF1b9sNWrGSRknqUcz2iVTiBLImkOJ2ad6Q6bXlOaYOjT+XZoHW+r66nY6YWo7ktj
ah7tOSxusfGK7pMwmq45eMp1TRrzoAhb6Wgt7y0jmIeavGaLIK9Gl9L30ZqibFj7Dgj/PgjjeHzF
HBhf66rLkC9qY36jxW2aHdx4yHPyN2GufE76Cd+s1nMHDKcnz0njG+GJMv0BAFv7KXly+stcGvVD
OUF2Xw2lbNtbN+XA+NFz6iR8qQXbecGhNEkTMj6qnv10q55znKJPjf24MI9+1G5e1ISDXT3f96Yb
jVs9cRs8xKJGyzd/B2alYuO45dtu25tXY2zyqZopNda0rWVoLBTai8GWNH2dLPDzDvpHSgF31XTd
mG+8tNLjq6HJQ5fuy4LfgMEyNqL0HWY3oIZMB+2j6FzovOpsIp0ok2xvTdwCEEPZWNXXo5ab/a3D
Smyaa0mWi7BZw/F6fulIiWRQ0ulE80u1A6Bv5BCg1ibrqB1UTjWY1xatztmN9Co534OUYYfVgYyH
r/PE+3FTiMz8qtcEjnsxNfNz6THFItqvqAre2jZNchtHJqH1aZQa96ZxWTuCRsnb/axXwohWRmir
rLhiRp4IA2ic5nyGMqi1Tv9QFDLK9l1si/m+LUfXfipst4LmbHgDvFJmZ2/5cnAF6SVPhFC0aSuY
y9dyRk27ojhqVQcd3WV8pcKDiihrKW6CtHFWeULxGl80r643iWOXNzb1FmNTNtJ4gHXK876WajmZ
dqDkdNAXN1reIN8/WB16FCeQw9izdrHKq4G7IOF4uF0py42pqwgTErXqG979HpzcmhRJOq6AL2WC
Tr54bvSS3nvV+YHBmLu0kmuTg8xn7NtJWYNH6Z2tFUlMgpMYjg+uAGbWbUETUoHDmdmtrq1cy6K9
N1JrefFGd6hfi5JuIdwsVNE3K+KulN1y4I9xy/EzddHGV22SXusl+ckv7TCUSFFlpebusj2Flflq
Fiq97HSIhFZrrFJORdFPoo9afJiJTecrFkmzeYhCFkxyPoTtuyoWUfIsWr2xb/tmmrlTsSaN8HNZ
TyVLVtgVSfggyUmiOGhsCga0anKoMjGlmyjz/0wIWyCgxXSdSSUoQlNW7apq6CqW/kSrVvqkSC/+
6EQpqPUkHP3c9WS/HZtMXkV1jnoeta152xrW+MUqm/BZm3pvL8rYxsUWXzWXkvYLYflH2UTJFZdX
boaSMxCugIPtV3l2sM0QYrrsVBqoRVG19143fpV9G4PlN5Nt6KbuDY2mYTCYE/NMF82VPYbKI3aJ
5RYnV/aW0awDsksVQ47qB/Kr6cqjzH6XOL0ReIlnr7QutlaxlJpfU7Oy6BZwsJ6gvr/JFItubx2D
IeFFuBphANwFbrU4j/Rqmz9YLqb1rjJ3uq9wFIU84KX5Pnbd3PDRCVQ3jhXlGWQAU8VKpQ93SZFp
O0Pr43VaDOEmiYcXTGdxvbC9qAm80pY4k5jWAUr+tDdpJD7oxTD4PJP80JfMaosy+DrGndgFmies
b3ok8q2RwurMwVL5TdGVV23pyg/VrI2+a1QThihJsy6b9NWci/pBRggsGs3B830Ou0Abq/gBe2yX
/xc5zxZ+dy42Iq4Ah1+CnaA479ylQ43ABR1+xIY3a6g8WkBEltL1z/Mg6mKdtBWsqL436CcznKRX
13U7aD+9UHGv08k0XvSQw7Cfl3DvGqFIzCDUNKEVrGnRKVg1rSFxHFovmaZPVHG9qHA/Q/KK0tt+
mFIaHFl8OXVaTUoI2MTxqrRQ3fjotmqCIb2rke0RHkg/zTvxmLBZ76Mo0b8ZURUeMmPQr3QwjH3Q
e1G/Jb+teT5Jx2mXtRG2DHWFQSValhrDrqgdPiLLqO5bNCAdzGfHfWhlpbHn2072VBZpNa6mqNc/
JliuPuN8Ne7juqkeWhw2r+BpFWJlTmNzpcqRVENdI9Cdsx4EYkJKdaPaQtjrqR/aELhIFv5ou8l7
sbREuoHdiRbjE2Xi50jwoMColZE2A1xcKnDbabvjF7tQD9D85aumRVA/jk6rbbq6i/YFYHWfpD77
Vp/SVhroeCQAGOtEdz0ldf2ld5PsEScqOhg9/EQ+GhDZ2FBEnm6cavSMW7elFRdRRgHmKKef8MbK
eO33rjs1zy0H/g8s6Dm0DTWH1zWG+a7tBrAbo5pPm2bAyGIdpRIinJL3oI0n1e42XoH3aGTYUbNL
vXgYuL8Ih3wPMiaC9ynND/oUKWstnsevRe84a7yAtMe+w92pN2baYiFobpp6tLa4vFebJiySp6zM
v2pVZu64QKsPKo5YH7m1EkP7GTK3XiWas1JJt28UPZ62UdyUB8m5aWvYXbSSeLhKf8Q8tb/1iA/v
ZaIOzziYUSlFLDU8j0bZ7t1UZtckfosbURY3ipza74Nswxs7l+6d3seQRcfJ2plVCJ7TGJx6OyXR
nm70lBxTZurUgtP6elZTphi0Jc5UNMLvhF3Ud1Y1K19dDipjkCvz/J2XVS9WqmGXn/NkEl+R0Qxb
s3N/6CUBJpfTud1amQ2zI1wZOFzhQLUzE45jRe0qaDqS6FW6KXz4gfeixkZ0mzb5YrShIUcHpntD
NaFea5b4hlnq4G4wKQcRaPXao80peNUXRbzjTC7W5WS9WiOYVESnh8jpoo0cQu+DGurqU8sZYK8S
xQY6gL3bdojMYHYr3Q9tWk4TAHCfLOyabhWQEmCg2nhbmZlONxXka0vtxbYwG2utFYm6ylGiBAoK
IQhCOtEPUhqM1pugrXR+FCORfTWEvCOy1D7DD1Q3wozUq7w01aBN8gRPkmYXhqAUAkjSnrExLCKq
mQ+0cZMiXFF5/14bTrz0onjrHv4hgU4LFNgOc/p2kMzlSga5yItauR01Y/g+DeazMOtsn1Ea2oPL
i3yirAdkYc5PzljVY8858jbl5IGZKe435XrAwuUhNAmQ6Q7pxJ3eqKVzMxW8Xb6iR+4hLkY1QTNc
UxLxIc9bhq/Q23SPzafyRA3Cc7duHybpLgVT0PsoSWgjYxdduf+PuTNbchvJ0vSr9AugDPtyC4Ik
GIxVISlCuoGFNiyOfXHA8fTzUZXTkjhixHRdtVlZpZnSUiAAh/s5599wUk8RAFbv0Caaz6rvhn2T
ty4+k6mgKUMr8dFfSisanbKPRJ0473ThzMzGSCgnI/7TNMv23Zwt1FFdIu+RUM5Xag0QDfSecUxc
NcLOs4fHRPeR6zQQ0nLYoOGC79ZT55IKMlildofY82MxGmbsZoohoE4sQ1QH5c0EF2bn96N3xMeE
HwF7+itb2RCmmbY8NVMrCb6avfKwYnQeqZEqaFO7rrYtfbncLr2nrvm2yxACV4DpbOZeFYn4Qmtc
PAjakA1mcOZDbY+sdU6oeDkJizC3oihjneB3ZHbiUDVLscX7OH8s4EHd2pT/bSx1ZW6gz1efbegE
z23Xdbd4BVsbo60Ax/NOe2Fwyia+lvWOFe2J2De1dcfIelUQqBPjRz/jE7p6HgCZbafIqB17OwR9
7oaG6E8Jc8Ib6PLYGbd2U+MjS/byyQj6KRt7cW+Ksn+HX6TYkMBHq6gpJIVY798EkN8Oej0PcdvK
b7mNs9RGdoPb7Ic6h78GdfPz6oGw6U5OgwqFiJDeCVbElmr4xeGvrTa5yo2w0I17Y4D1l5zOWr0z
h6Nld/7NIk37lrGi9TDACqvDlVSDWGbJsapThOtYOXgbuprMCpfCsPZjrs24yVIAPmaFX99NlpG/
BFhrcUOr/gN5maCyT2hX56VNIwZ1yaMNa++2caVpotPrjOvaNsddTwwxXDwcoK9afAq2wxrM+9TW
DsiTjBDvXX2XtgM5GsNorHZIiz5+n5iVn7pJSYiSbPZlY+P/aBfu50Ho5svKLGYIvYl9jHqfB+YP
3q6nZN3yAL6XdvDUpkLbYGITvAOlbLfGDNUAc7IyBvA3YOSJYT93fXFI7R41SrrgjNUPhrrWcNOC
HCl/or4dXg7Sk4xEHIef4B1paZ0PWq+WF3cY6h0T4MreIoZd6aK89lOVzure75RDiJxWQSsMhpXE
dsaNhE+OovxMhM88fEIbYIVUR4HcGcRcw97tG/trUKXLdw5LeYrfSq8HqRWR1WAvSgKlsh9Jb7Zk
CIrckFHpzeyY5omha/npHOWNFPmRkVGSku3oJ9EgmBx90ecUZB5mXzVFtF3OE9yI+UMprH7ODJqX
gIw+hCru2F1PLOxpfFpcQ84dGQi2NC1S4kbDH9vKipZ8IBaN0nCZbxSmcE+FNBG1tPZTz0l7o/ei
+s6shJKjTTVp34vR6JYmiUy/ERC4XIvfdiV/9jB9xmTgtsZkZdhlciztPRMYeKfuugQcDR5l0rEj
mmPYmW3b1jed8Hs4USrhT9SQJRBgAeJW1Fk4C/ayDPtGD27XycvXqO6kLd+nwWjflKNWuzft3GN0
NtWWKW7WeVbJNnFLuPRero/1vi59wsnCtfP5r1RXMkTM8k4E1yRVOs47ZVoLyFStVwXvhB9Gj5C3
Vmbv25/tMxt3snzVskCgGE4Sp0s+9OQSWjsDIGDY+XPqV9/zYBjXd96qlwz12hWm4Ea4QLL7dar6
7Oiv6VocUxvzxXuLYLN+U1kZOezMBiA4KPgOnaKF0lO/YzNcsApOD75CDQ7twvduS8eij18LJ8k/
r01lMdJMVprHSVkDBqzIkjz/aixwhLgzrYHGX3jIAo5dayyCvRV9RkUIOcpmBu1datL+BolV3c+r
1uq7xrMHpiCCWvrQwWiujr4GE3yrB7NnxxM7DdiGTDABgP1b4xBpyHpotsAEib33jdHEUSHg3HlO
xaIbB5VjVALHoR/JW7YdiOY644UpAs63xc1cL03xQ8v7liZIUqEfSFLvjN066a6GRlSRivBjNXws
uUMvXX33B/qMokGKPg2sJ8PITpAZXF7oIVrP/yeBdOU7Ry9N+tLRXUH2XJiX+XWZ6V1xrAyLa9ce
pe0zm3Fh3lMLFT0VstE9YLptvAiidBySX+jWenp4q1+2eUprzJeDyDlITrWM7qptl4/E9gVz70y4
rASa+6MbNEO+RxNn8epK6ev8w3Pc02JxlO244egYDcVT5SV0I22SVmGWUGK+H4wkZTy8KB95+ToX
V+aQefYOBwU2KYNUZeuBKJ+m2XVJa9Y7ymRV4CRi4ipKftla3xdFwX1mAxLWLFzNIquvEPsYz0nh
kaOBWnN2EK7QJ64bl6URcwTOwfVKqattTzxP+6ZeB7sLOfhX8yGzscIPyUkHIE0qEjEG5Qc7IaZq
3HU6+q4Nw47gaPTTQkhcKU+TM5HyMjGXMOptMlIR7HLLnSvAsaImu2TApnAzdy21FRvfgnGvtPmv
bE96SIArMLerYfZX/8pJphoeeCGlXLf/RkXtn6+1t5beeDSJ16s28Mfc7pD0jk7ytdDkeq0NpSux
7WpHuVNT5ZvbYIXZeDsP3VBGxTJpRxaXFtxOvd0cSDn0+nd2YYj2hXxcTImV54o9g+yivaLVNNUR
DA7jyKL33TouzanS32WiIQmIjdBZo0BD03XbrQjGGCsYQ32z2HUQOQMpPLuVYp8atkZCd01jhF7M
x5292rbMj4srhxBDhrt20D8RXlfjFUN4A9M1wxoD5PtrM3y1C2GXkWHL7ouaHHlPeq3vxco0+uEb
4Vi2oChteN1T2lcqQjRvPnklluLPTdvSTCEtbb9ZvOoXZkTCiscAe5OduwR+g416k5CtycaQbE9f
GFs0Jp1efArSXTdjUaov//44R6L7Tj+8D7pYHzF1FmGPkega1xi+KnQgJoPBCgXKcGUWlTPvSgpF
jMzRHghAIWJEtqIYiqMh03oKc8saURXo6aKuXAzA0juLrM7uWGh1qRO8WUwjs1Ts1+grcdX0iSit
Z0QAhdt4+bZg4Xo7bwxQ1aSNVuA4FXTpwdON9oc36HP2w2qQKjF5NhO34MHZTHY6zYQoAyhSVc92
P/HN59gxkADYV4LBaUoOLMOu1eLm7k1T8gpazy7F3lyrdI8MBx3FUMrRX6H4iK7cOyOOI1d07MDD
ocmOW/womO0gJwqEK24c6ReNitDtL/0O+JfJuua0br3DlFp97FStrk0lAMUBInr2T3ib7F4kI1F3
o9Pu8JgPPLe6crAI73ajnWsY041tY2Kw7mVOtw80x9cMBuVU2uzTeF3elTYzsbtgQVa884uAFWGO
Y27tl1KCZ2XOMk3DphyExj20lSbwU8ubsrzCh03zoCr5RbyaQe7ERoZc90C7EXyw7QbzAL7gVkWp
r498rwWcZfwjhu6LLnPa7nHIDWdnMBJ77jvojpEtClS2/z4j/g2VLlVWkjyZF8YjLoxNesNDcpoH
6M0JIwvA1PFjq7LRvf33jul1pjA+yF5vit1iQCzbKDoLaw0125LZXhsmXhzcd4BfG8nNaQfW6xO/
dFmLg8mrPLQyQ1agJmscvrm9mYyR5MRj93HL3t0r6rAPwu59O9LrcvjUGh5OTFL5az2dQrdnc9xk
y+RSKfOSdWo2nHC0uEZJP+wMlVATa8bUtPezDXzB5HNctL1e50twpzH5TMK8SSf/c+n4TnljL8L9
ypihU9eDNuIEga8hZQYVkSPfpVS+631iSku+9zAJ4fNdGvJPCs2V12Wd6us7SOn8Sxdq0cQYhJWU
H3AMyeyvRe0q3djBGazGo7WuqvvOeVIKDhSC4XKkqHq5arfY/hs4TBWlrseODcmaxnIybSfA/nRI
lnmTybRzvyZVn4rQt9OsufZ7BIHZaZsy1kjTffwqo2YxtURHDwKgMB9rfDdaQnP9ZlZM561Kbl3J
Sf8Z0YQzR8nsnkg8gAMBEEEewEMJDcbm1MNwAGv5OPSlbB9oJlS+B491/GuvnGZ7UxRmVcUtIayf
RK+MgiU6+f1phr2AcsR11fnGLfOnqtvS6Y3WVQpoyrAdsvb68Z8aydEni6oL60g7Ru5Xc3TByvBG
vuKqWm9TXchvRk4idKS5BsJUCJ4qaT/3jjnazAJmWd6khdYuj37b5mmEkph1Vvs1L00vAqfBStpr
2xjzl7TflM4ipsdVp6aJIW/qYyxXT/sI0DTE86yrdmOPRV1cJ9KRChK5K9UCdUdLv3se2OcLPatW
P6eeqX/xNLPovuKtE9AHzkvmemM4d9lCDQBmmekiHCsz/RJIokef52DpkhdHJayNhPFm8AOAZeli
NWaJPPSqyCNr1cTKDDsDijhatbDEzZBSyG8T6Q76o2Ke1Ybp6cHG1pBr43VdMUG5TeBikNVYIRt+
csD52ejxynSa0Mgydyh3FpITG/iQoutbhm+m9MMmaXyXNL0OSLEsBjqqwcABx1+re6uD8gQ+SUDF
XvGT5zycLFGsD20CLH1s8tEdvlT11CuIVemcw9kBhZqOfWu22MfCscO9GFXqer32o2netkzKMd7x
iLlRYTPTniXhShCHem4cpNhMR2pnvqkQv9nvJJGRdnzy7it+dHTo4qYIZne9kmSvwQdq9REXPIJo
1ZAfsINpgvsiQe57669jYgK1ULG4DEVa4/TVj5amjvQM07RFqqJGjNK1PNgyBq6mYVsWjT6Ym2l2
emaFJTZAXTSNjF56JqeNm5bbCk6F1t5ZGvrD4EZrrBzHk7yk0J225E7Z+F++zp85YwGe2neiBvB8
cAh8Qtp7xgxyqKl7V/bLXjaVaz2OtgqGp7qwWzzfkZQupC+BuN+vJBk7z0EZcPz8/AH/I/Lo+6bi
f+d80D94pP9//NL99+bEzBzO/6r/hdTSkyXjZWbp7qUU5Uv97b8Ow+kfw+8c09N/+Q/F1PEgi+Lg
5+u8OUq2E7n4H4qpa/zLsj24glg2YYfyk336D8VUc4x/weHBmwDxyslm9OQd/g/HVHPMf52Sz/C1
5K+E3WSa/xOS6ZmNnWYaJ+k7lzij24EQlAnklzKGTHG3ZGRitiO0htzJrd0y9tZnnQrjg2eVy3Mu
WrGBMjXv+IhcPOEXBfCqgr1OovBW6onxUeA8G/32PP+hw/5Ofz1zPvz1y86oTJmGtwGeuSIurQyG
mq3aa7HQMBVM2W/MWiQbylcH3hawuCFV+QjP6YPUMmNn6kCzjIUAB+wVH3SdbnHHHkAyekPetNf4
C6IP03r3xi/9k0X565eesSd1Mq4yylcRTwmtsNVPZIZrLecYsepfOUYyUEwku3LN6M4Jds2jsRve
4vKdWSD/uvoZvQ2RGz1x1ouYiaCzc712xjwrJWW8Q1jeZ2MVDxih494PVtMaszy6J2+X12/9z93p
17XPdqWmtvIVtxIRrzWzAhAymT+kaQPDxhmcjTMHxNqSrhWEo4eC5vVr/kmu+3XNM648DgO6qRlm
Ebd0rLu5Qi7R+HV5gw3Pt9evcGYo9esSZ2RF38bCQF9nEUsjzY5rC/mIWr6B2JDPcbEmgLe2kKjJ
lL7x2qqOq1WOOz9db0U5RxgoLVFAmvtNIIYvNYwmaAImSCsZRW8QOM9yH3/9wjNFm6aVTT24cxEj
9V029ZAXW0gXw65EORZbq15fQacBAw3opz2sad67CHO36AqCLT1GysdLYITqS29viSW70meDw3id
lqPVteqgDxA3RMe4u1rU+EYy0aX3dkaGrIY5H0vfqeM1waKc0qsDOkSnXLfe4+vvzfqTzft/nwom
FH+yHyHKpKVdzE1cSh0U/gT0ZbWvxU7ZwveqOjw3+7yh4wiaaK0VTrZ9V13JCiKcvkwQ53osnLM+
c+4a0VWhlknxNDJEj9M2m2IivpjcMwLZJGva7S2n1LYL9f3eyYxsY5wI5KLEaRSW67ZKEnMnx7U+
2nLqDku7FFHrcMtMo5cjytouBDlooynlmCCj6MakxdjNaW+9YYr696eN6eOfj6JQtJqu7TZxjVRu
07QoB5S79gx31ZsS0L/ve3jU/HkNDAIhvioSMUoYMbu87PQIAkC1IcXpZNjwNCf9JxLn64hw2y70
K0u98aKN04f4i+7660Wf7bitlkyezawnFrk7LaHrFHT7jGrsjzqcwu+V9OGQ+EVJEpfvKWFvptYI
9kMwYmjUuYujx+toQCZ8fd1d/DlnW3BLUd+sjcPDZqp+PQP3l2AEyGGBBDB5qO2rGp7ItnMssmKm
Zt5qBmQ8PASWmEHZ+NbP+FO2+eupnO3GkgxFUueMJk4xUIprE8KSkKQg92nyobNmK8rpuLYKJDrM
5g5SaX+CIX1kR68/hz8p/L+uf7Yzk6Vga0Q+lDEKDG9j6Jof0b13x1r3IcmQDbF9/TqX1vbZ9pwo
ny9L+mUsCYffDwpLb5UEXaQb3fvXr/AndfzXnZxtr30ZBGvSBgJ+yFRECXEgUSFAk6EjTgcoDsa2
QIXz9PrFLpzg7nmYz4S6Z62QDgN3AjMoBk4PpfA0Dh52HWG4cBp8Kztodvtjmuw+cpeifuNLMv9+
gv8/weOep3ylulHb56SOXkHNsTZ646+fFHP4mxZwb+tYLZRDLXP6PePpdOExS2zGCfhyvugjFVk4
8uDhCM55cFurhAkkputTnDtztdPsOo2tCq7XZrGD9ovQfQZ2edbuAxR8IxzNilKtg63W4y+mFkzM
51bddaOLcfPrjxdfygu7xfnJwwCytjy/jvGTU9+AdWs4NNz5leusWrAbHJ57CPZfeuHUlyXedQzP
opFclylsbaDRjT/Cdgbg6d2DNtB4ujOLLx8TdwMOIG4WxlBETRdK/8rYISFhPjHQ+2QWcw81TJ8y
QreiKhubnTNhv7ThiBGECTmcVSHs2/pEpmOGtneT3LvX/YnolCZITiJA35O4my7mzTBJdWslDKvJ
GJiCQ0meBOVdbmjrlumw54d6jatl5FIB792aqLSIsex0r5ltR5SfV3t3qeNXiuebFcc8mBCmL4h6
HNxCTe1JQX/4QXp8tWzHwGuqa9Ut6Semot4RVGrxb2UAr9/Bu8HawLBOT0yjHqxwKqAwboLM61xI
aXW6Y+CVjnsTO7X31lQ0oLMA2j+0pNC+zgUdtgkjDOGQqq2HDpSsgROq2dd94QbvFeFOxtawk7zl
ogpgISXyHrpGM/XPTgC9Pjy5CREh0QVrv618q3euFXNkEDb+0GyyeLLKq1JfyaWulxxWw+h2JHsa
aDlfCma37y3od3dikO2hI0wK+AcvgnDsGYwA6EALCyU5iSpEXDHn8cAkQYtq8loRPeTS2RP5Yzy7
Oiw3mNmCYNnZcMWdW3iBdpUxTPzeuE75Yy7a4Nh3XoudP6ZCW2qwZou4UA4bxgNQX7p6TKBHw1KF
kN0v/nu0wbxlQ8zlu7qqCcZwWuaJIcJ291lb84aZzWALkkysQIAgSaN6nisSukK15raxZQZQt2Fm
piRSB0tmPWPzhd7DF/0HZlXFiyFc92tla9DophSU40M36u5XpnirtsMsaBkjYN8lfXBzqwb7abXm
xG32qedNYTbv7KqqPqZmQzb8WpqkiIhuIsAF8i9ZpKWo7UMnB/MgABEJSpj7dVtVp5z1amny68FR
AeM+8NgekDWXSeT6M09myfTpgSwfSrJ60sEF/HwwAcMhz0T5iPtjaKiazLIWyndFRELo9kFwdPpm
igoIsFvDSGYoMT16Zb+gOQ2TtFg/YWCCWj0LVrfemMkyPnZw8uvQsdFq7XTYdZvZt7O9vcwTPugZ
mQ4pE1BjMyU+i70c0x9OVrcjMOa8OGgXC2eLMCp1oCSsXYwfarVbhq4t7ubRcB9HhsrPGLe241Zz
G9YhSyeNHDJRwSR1q3hgkMfcdqjc4EvDtwZaWPbeYzK19Q/NGtyvfsqQNcJYy/neKQs6sNFNvQk5
BFplgT9VEbo4BH8Z5TBmG2ewUOCldvEhb4A0w1RX1hSV9rKgKrFsPLw7Y6pfkClPtxO+KE8KgGBn
av303u3zlni4JLUOo98k7TZxtMSAoG/e4hS4xUDMRZMyTfmPJXVaiKm+E/qZ016lpcLAyqjSHupI
1b14LCeoLZXed7HZVMVOzJlVkhPnW5/kMOGlUKfNFbhgdoAs12PXVBhdG8NXasC6VbHE0Fg9c5NM
xvpFBH07xqRzqHVrMqK9TgacnEI2hepd0pULu+bYftIN7wQpQzC5ySdrBbHORsI4W6/5iP8iL34K
lH9tdKsYAX8ICIOZRbp2mhDM1fH58iK72IEK7iK2aeBDBmIlsxafvAjaLZbJ9ajyWCp7rMJ+CYLv
Dkm2ybYqZ/1rlZZdG9KvO+JQB8v0paMjqHd+y+YJb8fANh+1SnmjgmZcw9LFoBdrTDT7fe1lHJap
z8hXa+1PejBWL7Kc2W3LwbQY/Fdd3oauEKznQcqEtDfyRBu8tgP4rHqWOddIiPgOXz8CLxRM3lkz
0M3W5KDwpz4d1bCDx5seSphgYUNafPT6JU415l8q8nOHomWqhqqrmiZ2BSyIeVRWnBZKxa//7T+9
dP72158V/Dk6BLJnzRrjxJO0oBb6nnLChmNNvLAtmuGR3Pd5t5p2A68G24wlsdyrqac0DODo74Th
JBFcPFhUduOEGacg1v5F/pGMZGOvoa+NlnJg4EyyM8BcwSmL9OKqs/3hVu8hZ71+H2eS6v8uLL2z
TmEpiGDOx7WMi2kurnUIJaFTaHlUmLbc5ag1tkPanL62YDh0lKH7MumWawO7rzdq5wst8rmHMGAj
CKnPaN1RhX5XSDu5WTDVe9Y6cEQ1VwMIiZXGGjj9vlhTtXv9xs+MXH7d+FlvoNAEyQyyU5wURfet
sObRIWSyB4ZAIXg9WRW0eyedki6UXTV/GMG2XkbaFeaRk5L63m0FPKk1GE6OgCt4+2LMeb7RbZnz
B4nsPtL5922IG5JU22Uo0/foxdCA61nZBFs3k+4nbVzksZwRrJ18FhI2EOS2b7zZS8/1rCepbaxT
2FyzOJtI1oY1fxoUteW4ncDlHLCzBN6Yi3kzkCuw9Tcso5q3AuAufd5n3cqKfeDoWvQPyAcqEkAX
pIFav0RFW7RveJ5daO3OlcL9knugwUNB5QYFkFi/PV6VpwCz/NtiKe+Nh3jhRs6136m35qSUtCLO
pWVfpwRr43ZI+T27FJmvL8RLX6B/NrSo69XVSmspY2jD2Q7KnL0pc4u5t2qgjXscP5vFIQaF1Oue
tdcEB5grxV5PzeT7Gz/htOb/spmdp5Z7rTYGkgkVX9nYHNpEqb2J5PqeMM/8oUuhnU0MdD/UBtwK
Fw/em6KrnIe1Q2iqBvbUNimrN5qj013/7aec3sTvavs+Rfa1jCLWKJtDv9TFptKhEzdlo22MCp9r
L1DyP5tJ+WfzCaZhnijGtIlhgc4bdGdo5awGilKfNO9ef7aXVtDZNjMqo/EWJNcMGQsTox242gkq
hkjMhv7GIr1w0vlnXzqJXasUDLmZKi5maOVDAy9zNN4wJb70oZ19yxAumAWgdYs7oPCNFwTvm74K
joQCqHBW6fzGZ3Bhuzr3eK/l7EPDM+o4I2FrC7t3vi1T7SZt1XpdaXiaz4rP252Ib3RlYr7x6M7C
6X+dAmcD2nrBRhU5RhNXid59FD6WuBt4gHQmWkkUERAtOmRDL1Ka3hlHHMxHk8YKPVGtRHB0mrhG
yjAoaJm5+FH7TfMR0smAdAloVNsX8GU7CrpTQ436PQOVKNnxLXRYe9VW831bLfKZqDRQ8Lkn6NaE
XTJEwLUZFL+EcnOvi4HeDBkxMnLTV/0DJLI2DSu7x1N3GQf5kCeT+FgrSG2hDW/iLTfBCx/iedBq
MM6gWSexLuRucunE2u5aKKbXVukPmyIXxXOXlekbi+zS0OdsD8RdAwNGv81jYa7fIW89rNhj0b4U
t6UmDfSfc/nZTmGAv/5RXtpz3bPqTXcLVTQ+EFU9Zag+pulBbyAPgv5jTmzm7W4asmBXBuIlgW7x
jIH+SQY1LvevX//CpuCebXLCSMoWC0AR2wOTLL3EhNggnvRgVmX+BiBz6RJnW1sP5OITEZTFQHHT
Icnh3I74Jhy51hq9fheXVsjZ1rbiW1e1k5biHEB0azp3csseIa7b3iAjp5MTDaCtfX39Ypfu52yT
q0/ZAIQvpzG947DB/No9IC+DDrlA9H/9Ehd2Ovdsp8u8ellXWqC4YuB0b6ytFvq1BS1mFOs+GWFw
v34d+9JqPxv/BWOHqKmnPDKwjD4WrbI2qC9wIyDIZ1drlnYz+YO4GvTpzuDDv4eoV209o2k/TniK
vzRzVVJFGt9rWgzkGUYT+qP+Pp2LOpahqyVtXGbw1rNUPK15jnB5LNNTk4yejPi7UE2p2BEns88I
T6O3qJwt3GHv5MQt7pThfC0YwdLh5iPdhxbEskmREXhZF04NBdDiZtUDDPhpm4ie47iYxVFMuEwO
g+lGK4G6BKF1SCZR5r7+wC59rufWgGPZNjAZTLoAv6XdL2o8JtXYE3RRNm7UlaAGWW/qca+hYJUd
Iv506KaNVZX6G/3ehbXunF7lb2VJI12SHS0jjYfKSz+b3lo/rqckY3PCUlpqgrYcbYX8/voNn7mn
/Pex5Jzth14nT5wjkcbl6Ok3KE+arZXU5IINfX+YFzPbw2sy6RoHE167xGxgYSZYmZJgsdxNNqD7
H4JMCzYkpPSbyel1oiEX1EMI3T+7QC0niLCIHLM0I9pwYtyxp37jM7r0qM721kAGg+blUxp7y0KO
qlnrqNRrdbtWztOYi/xhLRlwvP6gLq6M03bx23tRJ1vKCkkBThH04jZOEXsdBv8XTyp5zGUuMWAQ
wzFD3v44C2II1qwYIoyx37rbC8WXc7bPFiLIcXIZudtRcyNkrajS81R/oyq6hMScR0F0Qx9IMwWy
SI2U8a1p5HGzzv3WWzmFA8S2xxabrC20zeLQOxgnkoHpvtFinZ7hX0px52zL1Y0VPVVLGaM7JZSG
aakjXUD8m8lieeP+Lmy550FyDJ0KIrG1LPaUMp+txFxu9CH5OsCUlRtmJ2/Nm37aDf3tXs62XF/V
0IlcL4uFB/mjCxb1YMFqPs79OKJoTcw9XFp9N5epEa3Fkj/U5qSdBAGUfG6LE4PLbD8cFk1tJT7q
V8rBj2Hw3OQ/e9b2WR1qpak1Kmxy4rKvi4fEZBxsrGYJZOIYH1//Vi68zp+n0W+fSq78BjXklMdj
JoL9iFR+k2HBdmdPtvPGyXbhYDuZE/7+NQ5zqS+elXOJoRiuvNmAh0Py6s50qmBv47yywUly2oIZ
vRWLd+mmzjYbEta7Fa1qHvP6RswQTHHFkiUewcVn6fXndoF8457bdeHzn0q7DJhQeVr2nhFstZdB
b96Xfd/ii0vOr+oa+ch1uwMgO0TxJes2Tuoj5vTqKVpsQ2BEgwPTGixlZNfutGGIMEZ9Dz369R95
4UM6Z2NOQTcSvKXltE/oG4MZZ3ZVYC+ORHLYIFnr9v/Zdaw/3/DJF9T0Uvbv3lAOYHpFakgTGLuM
cdomq3Doev06l97r2d6DUgWOWOfkTG+n9VDKBRF/Emjbfi6rNx7ZhZ37PK+lAQ1EBgo5QcoZdcoY
2DdjV79llH/pBs42HMOVS82qr+PeRa9LuBl+ZiYnhK9A7f+jZ/STdPTbBy2wPsGlHf5SUadgSvjc
3Q7tekcWzvzG8XrhJqyzqidFNuf3quQmssC/awV+FUFzcixCov/GW7iwcM+j17UsX0+24lWcdsn4
MUn0dtsuwji4+tCGUEHHw+sP60JVcm4Zyk/vl0lYRQzP8tEd2tu0GNBRN1oZScI+dDKE3rijSw/t
9Oe/vZYVz511xskztmvwALPO17DwOoMpQvZm1vPpM/jLcWadVR1jatZI1CVq/QIe36wtWCEsubYp
ZG3u5xm3++4E2ZiMF7Y5Aoiwx8r1qq98DxW5/2Zdfunlne0GfuYwFqhpo7Oma5dwDnxE24ZjGJ+T
DnFYaKqiP0gzmQIYBtNLNTTGZwcdZbORk219xbpovkKpU4dIepQPNa6kjfBTgwHK62/950r924M6
20caLXdo7+HsWhiDoQtAl2BPYPfFsjN70W9HfLU2UA8h9WLkjtUANm/gyPiEpNOM1tAh29L31C02
D2s4l3YN2ut1T1Nq+PvRMXGYqZJlC/cSo71kTolMLogJEtmxn4frTlZD2AzYFUx2SpKPtV5LZCNP
buZLUoAscZLUHXmD3Z7s0iCy89S8XfQhMvq39ogLJ/KJr/37YixbzNpbg4UC/m8eCmwLQ2wW4d3i
ooSUxPyhrahf0r4P3ti4bf3Cvmqd7XwwNTNBznERz2uAa5c9YdaYdxU5ziVF2Bot+pTuHb90g02b
aHhkoSqfGNwz39taTp5HtI9QUnwg436Tc9Iaobe0nKhzsaLmcqzgZAKGfzjuwrJPMSkijHAiIykt
589VqSwvlI2GN6Lwh4OZ0xeEFTPYb5lMyHHIOLXvnU6Td9CarMfSMpb7qXOdb1lXZ0Y06BITSCRn
7s0MDJ2HwTjgrFZYZnJXoYlrIolv/7sUaFVGuEA0005Lv4KS1g3xLol5W49GDvejEmAQaPuuMFNu
sXdaxy4NHQuykqd0GOokVATL1shFiluQ75XxtKKr22lE1pRRgLOet00GgjdxLkHcTVJoFi0oQjy8
MazhU4/fzouPWFDfaF0fgEfozv+h7ryWJLeZNn0rewHLDdATp2XIajPTPVYanTDGSPTe8+r3YWv3
/7tYNcXt72x1oFCMQkIBTACJzNeIiZ82+9+F2o1fC5F9bK1wQNGN/mqjyqcy6Gta2ZMGJ7oOu3Lf
T5ZCZ6GxtcdiyLEsTkVoYNAlG/rxzC/61eEV8ejHAUrwlt753QGQTO2iAxh+1+Af0df0Y6B6ZpSl
IY67hvqn2VbafRrmi3aS01SeyHJKFfiuoMGTDEOt7p3Sr066wnSioSvsvcPVFT5nnAZIhPldrO+p
lY9/FwJm7UeQk9XHGHIurXJHpov8YCJ/Vn6TIvVnyvQU4JVZHHLV8jtcyqZMAa0V1IjBSCX9lZe1
+Wc68QrdKVZi+3sbXYevThyJaDdAev9jiELTxlPUGX30dQfnS1u0qJT08Fl/xEgolmiYpDCc6mDq
7/D/07sd0p/gxgKz0lwgOh0hPWsWbUq68OmOgBz+nFS1CO4j2GhfoIdG/6Diq0Ve3mQYptlZ45/G
No/NRQaHtryBoRbJwaDHwB0c00cPLmg7lAqSafjMiwOblLCLqtjlRQINGFctY/QSlKd2ut7r2rHE
R8nYm5jXvhtQdFZ5qQ3iwxCEs73H0MzZRZoMvwQol0Tv8BOEHiHKUeh3/TwLFe3NIM2PRSZBb0GM
zH9ErYHL/Ni18q/Blq6PChwYkjFHa0JOU4Kls7S9HhkYHc9AY4Au2/SLJXbaPGIwNSUuVa3q29RH
wfdGzJGr9Gm8VLHCeK9BCZP3Pe20Yl85Nj99oA16j+aa1u91Kh0fOjsonRPpHZ0vp4aBdezqkg/K
6W38kHHYfVH8Jht37Ar7PtbUcdxjOos8lG6L+MkqzO5Pv6v6B1qOtb/T4BjG+7wO5CesAJQEvC39
UFrbso4/UmkuvDxWzJ+9NZUHYgEFqM7PMJFrkyr60uW+/Qvx1YRLO85GlkQ2TYCkWF6Akq7oFLit
LOeAU9sv3wUDIrKIAaTNB4TMxLR3qHuYe/RvFvKpU3eIoEJ1CHZFOJtgKfAXR6RukbihepN9ARKt
IA6bhM4PRy14aSaWUaESOCz4nMY0zKfZWUD8RdJbUMvt1vcAy9Woj0rfnN2KYuL7NBuTfjdygqDT
JRe5FrPsUWLSUyihZFFIBE66UqqHVIc1cCxmp3UN4ZefocwA9+6F/YgkWeK4oczaX32PydduVu3Z
nSIpaPOoA00Qw2hSpFG01NlpMdEg0dpxO70d3vVG40Q7/n/OXhv94FT7Tazdd91cGkemDmywDOsU
LnmP2U02qJ3bUHT8Jo1acHQhv8oKVX3v3KEeU5q7rDGZAeHbP4xzEjg7wDnmk8CPKtih8zbcZfoY
QxaHSvyBXV8BIQxlBZOOSEbiJ3AGJGag/HkBVfwfptm/c7LqayCsqD6omFo9QDUN/s7474kEwDw7
S82jJyOz9Z9+GECV6OOyrHexpZl3yKqptouAYh5A8Uf4kWa5aX8oERSMXDh5VD3H1DZ2VvUiS1h2
PdKzWPh995scVXIp44Dee6aq1Y7qjPjTnwYNmbLMf6oi3X5CilL9DEe++DgnAk01TAGR7+riVIIT
oPjjg73KjUdUJAEi6eXgP6NtZmLG2JbqN7uQXXE08fhJwFJVTw0+i+9wrf8CYHGBTcg4/wxFU0G7
wgqbX+loFdMenrBegPlOsr9SiSfyrkAFRN3HvlHfU2FEhlklZA9TWSgQbCNHKAetTbqPINKGj2Es
x7/QMm4mz4GwqB2txEQ8CGLkMJF74lODyboiaE8VgTjlLMGul2n+Y0Ta4fNc5Nl7nMLgeAcimEvU
AgfkqkbFV/q9ReCcBEKOOrpKxRDsBUY4HQp1HQTzEkLaz5C9+43EoNZ2GXhjpBrjBuG4qQ/wjASv
m2B+KX3ZAriw/Tujw0R96eh2j/S1F9Zno3tUz5UdgLXHqEfXGIUprfn4P2VPYJA1OF6fx9kf4HX4
aaGSl3/cTkF/k4GtfV5in1MS5QPpxc6iZRepP40hbZ4kZ9ddhsEhzS1umj7p5Ea94jfvD2h4Zykf
R+eYh8uA3EflhwQg8D+8c607O41+3p7S76qSLySgV0+cQRhNiFeQ9Oyeqliu6+JQZGHiWpHa/Ggt
mwZ026eHMmvqUwTc8NCmxfhjY/Df5JfaKr8UoEQtfGCk16vD5wBNecRhQsgsyaDv0UjusYMwo6OC
2uJO41S+S6tBPODE5BxLI8kPeoNjaCL677d/zm8+7wtZ8NVSjCh6ZmU/WJ4Y0EfWgt5y6zlv3ktU
EjyAiynezFHnBiQpGyP+5tH1UqZ6NSLXZptYWgJRQomTrxo8oYOejeQcHFh3oPbH/yyO1srtajEs
zr4DurLIrx7DVEvfkVv2Bwy/kw+3F+83ofrCAX01lTn1y6RGz9JDXYDqi7SeUkQMj7U/b6FrfjfC
6jHexOjvKDSPPMtRvrSxrj/HqZoDYpnERmHhd59j9RSvsjylZ2bQAIgqBOkdlAqLsVBdWKGFp3bO
lqnbbwoY6uqt7de60ZQhQhBBEv7JI/YOeVewxln4q4qQVE2s1t5AxbyUa688ml9oC68+i1WnNSon
cXjyOxibVZEGz7as+yc6TWgRt0jO64tYRI3d+Ds4aPq+qAP1qIXheNC5PL7C9v4nG2pylqhN8MUd
1a9oy+pwfPTF6GCyj04AesHAEeAQdG12BBNtHdHPs571dixddHDxwKUuDWItt+8GBY3VdjKyo0IX
0q1UfATwj0ifglmNPN0uk3e+bdFD7abhsUdZ4RjaIrvL0oT2MD7d3A6Ys+ZDnB0ToOoHuwMqwUu0
BU/YTBtVn991ol7+/NWiVUEaA6FLFa+y8uZOJc88FmO6GFJ1zQEBnviQI6h1aJNEuW+iFoEfVSUh
c/Asvr2ZVnas/9U0fDmtX/2CRAsqrfYz3+uHRuoHR53TJ7qEeo0EilF7KHzgleO0qVRBGzbN917r
s4M1Wp3nFGXPC2JK1MMQm+Z7GVOf3vhZvzmuxbqzEQZNa6AEeqrTSvVybCk/gOXUDrcn/Zv9vbY8
7TCQlKPP7jNhCWC6G2KSok+tyyN4C+bwcnFe2Q4vTKVX69pB8A31cE5ONUY1CJUgLlsGi/Wpbgc/
/Rp8bhHPA9zaaj4WuR986ywQx/EoYvT15+k+RWp45zt14M1DCxOzkf47P+gil2IFnMxAPhdGmiI3
WfysTRm5t1fmdy2vF+Drq58dFj5SSCn9ntlHEHUAtrfP+mRw/6Vhz639XOvWzxEL8ccUtbCTjGjN
YBFncG878llX5fgeiCxbD/WoT0ZoImbdSPVN7jr/Fazacpy++nUo3s/GLFlU3yntD9LqAFtQK91r
cobfVttv81z573FWF0ASiCwJLM32Qjk9451beIlsuh0iWP6Oj+jNAayG2yv+m5tAW90EmdN3ao2C
kifqsX+cwIXteSsOruYIeIeQPf5dujcJYPy/qVs89X8jDV3//T8wT2v+h9vlv763GJb9fyB2wRn4
avEXn7YzH7W7/FeR/91EpE7/2rK9eK8t/82/OheqsQhWSMxwabDYr53UpLkoWSClgnPzomOxAPv/
j8qF+b+ksDVNSoHGsVDFAkn/vyIXKv+/xQCNnoSwcZeFxvwGJ7Xl7PvvE8VexFMQ2bDwUMNmb/GZ
Ot8EJgpRsK6k6WZZ2zoHix5/SNVQDunDUKIT66KLJ8b3vL+h7lahyBSIf2mwBfFb5fH//g58/KSQ
FG9s5nz+O7gu47H0O8PtddgwHtJzaNkJq09QFo0q8c+UY+i6o0GT/px1joXBnKLiINIq/PTq6z3/
O/XX2hrnW4cfAonTXCzvsFZkZdZQ1lELJBzkxnC1qvipCE38xEVi+KZQVT12FO03LuuL9Wc4ZLmY
OLJzqrMmP2D9oADuGg0XCo/2PolxrQu1aqY+CFXyvSLGHo089Mx+2LlqnlD+dz7cnu/5pfjvfG3K
bxRPeC9haHe+8I0WplZlDIZLbUW6Mu3Sj0bQbGGpr46CTg9uo4aQ6gXFQs87ZxpUVhWp4D8KK/WP
AQpsb4IuvMyFioiA+auxmlRBzudSELwBIEDdLYamuR8EqRXicRaK8KjWv3XZLNXAG02qi50d5cLz
oRoJRavgMHex2Usg4TXWQxSL6PPtUc5zimVCrJVjqpqxmFjpcvXQzAe1lKB4e3ew4/ZoFdQdW2Up
kXdJ+u32UBdfCP09nNSlretYrTGz8wlVASrCqdnwMAXHC985yfZiLN/GYmBCkk8Do1rT0WuyiPnz
UXRsgEyzsH23majDHusQ4avdjLlKuF9EU3+9dU4mrtOarlo42qC5ssz51Q0fxJEje0v1cRrKAfL0
VVAMe2g27Ze3j2NyGmOSp+OFt+4g92NdWF1X+24pASY6SOsg8p6IjfLN5RfCMu7VKKu1q22zCoyy
8d1Oqbo7HFcngIbox92eyzrkuAfsZdVwlUaDFMv78zWrQhpNfZIPrp2V07ugR9Olm438axDW5d2b
h3I4Ckxi20D+zVl+yqvPA2YgwxGgHRYLA203YlBV7WrRiT8xuYTmcXuwlQAKGsEC1SjVRO+cT4Rl
ySoYssxuQ+iTo5vjs6y7i/amvwttc/HC6Lv8q2HVIj4sfzPu4yz0tQdeu2b/vkMUN9vrIQRShO3n
QewiX3TjLm7m8g8DKRNKh3GZd19hPRTVp8ZJZLiz28TuENRNKA3DnIVPoNtp+aHIlMg51ND02ru2
sqNvqpZjpGW0hnD2Xd3VI+I9s5o/RGUp/btMNJY3h6bsvBIoU3Y3WEpLUzjpF7bppCU5xZe+fsSz
LW93KfXQ8U258bJohsodp+M5yT+DcD7/RCotBRwulcGdqN3txnl8H0/lL/oU/9ih+Ov2F7qMPAbS
zeXeleJfX9nX4dB1PuocGdlq5sf6rhp1/WBUEd4M8eZL8LyCsUyLoWybm4Jcw2TA82lNihPmgWYM
blKpykNPPcGDLje7eV4rz6J0igd0OOXHN8+PbI+bCfNai328CkBdX4TCwwZh2kQRCCx3BRV2A+s+
uyuzrSf4lcXkOEdeRAg8t7FFOJ9hEzR5aBr26E7ZiCWKP4x3yzrgdh07hzfPS3NMITF05MNxYa2G
SjTVCipokeCKIEiWWfLNGsaMRlqjb4TIEm6vs1W+m45uJ1OyBBYG60tK+AEyouU4uooZIyo1pRgn
DfZ8QsSFHrLAbkHiDEJzAb3fNx9WDI3RkcOHx9l4naDGfQlsJctHF188kaCaFiMgRod5mveoGg/9
8a2LukjicfkzX1yt18NVDvC+ouuFi+2sdtRD60M9h/ohS/JsY6T1teKw6VDvEmR/PEU4jM8/n+VE
UWL5cna1zvzVtKbvtsqUbJwjl+HIIEyE4x704kU4kvBbrZwKlNajMtxVtdWeAGkgbiw6+40J7ct8
Xg212ttFY2HwNWVYpPQqXU0HXZVRqtabw4EJkclYKp/Jsdf0HXKADK1g8JXzRJMUf7DOS0PwRn5o
FRtrd+UDGcgEqbwFVSy019RI9GfiGd6+cJGa1Y85pR0UWHD2uR1w63cPy2aolhQ45pkkAGvMjKyV
Fn1PR7haDLlh11uDru3yUkQ/wFkCop9mKNm3h7wSFIu8o+RO1jTBzjqPPG4uC18lS7hOo30JlKh9
sNMQZkNTv/1j8cQl48TLQCX+VgOZ2dTAeuyEa+HA8hkAVAcOoA29yQ7fBrZcbhY2E5KRFo9H3nNr
loahD+j0ztrkGkHsy1MQ2qXmjWZbo3ml6/54ur2Eyy8/PxARQsfYVrV4h+BbvMras85RiqygCd9R
hNxXYB/aodjqXFwJjbNBVm9zuoZapDszJ4QaDnTdi0o9oNq7V7pp/qzXdLRuT2pVPv53EW0EQXnz
EJX2ehFzMKQIqWmAl3VklHd+ng4DnNUeGFuFPfJCq8HrbD+lncbeQw/F3kdGiBKnbVfpJ18VyQOW
n2iK0bGHDETpufx2+yderjsZmUW2v7xmTUxRzkN30oMI61pE4Jt4CL2oKf+09FHfqA1cG0QuVQhE
SBH/XqfitRKURWwmIwIeovoLQSP/M3+0pVP5gjs9jyHOFnIBlQkhf7fGpaqTUdH5Dwa3RpGtR8Mc
3gF+MnExvx+1Ds+WPsyKwSvLJitOiGJbxeOY9dW7WtSK9hwUSZm+x11AWu2+U/Qaa/akqLD5zAFy
AeUJFnhDbdI7wSiJ2JSZU453GOaa00nP59E8tJaINK/WzfJTIoz2SVAaULO9Uobyc4IpioZg/pDm
432MG0++mFlF/S/U+EvF2WVJVf/kgQGEMOJ063ckIvFHE37ZljrE5WllqKrOKnFkOYvi8PknD5qp
K8BZkOY4RnrUAz/ed5Eh95ohtoa6/PDkYjz6Oe6RwlbXxYUSO10O/GpwZZGP3jT12gEg+hZF4qLm
5pBACc1Ag1fFeITL5XxGWmHEQdnpvdvY8Y9smMdf2tBkrhVIBXeluXwMuql4bFoIvdiqaE85AvBb
P+JyVS2VB5nBiqr8irXW7mDrXRKUVe+mI7pA+BV3f4S9re9adL82RDYvV5UyJ8cz4F+xTHd1ViaW
rFBhynuXvh44uoJEeAZffrh9MlyZEHcZVzHiwTpA41Xibei1kscVE+I1k+9ic9Y+zjPvGZTPtQ2q
8vWhQJtyPCDsaS7//tX7WShJ0+ImxVAAXz4GKUSh5SX7TShD/J/MytI0TghsQfle50M5topoD1ws
t2oizNesKfuz1GjTWYGabZFSLx9nfCfLRJ/T4i5Fy/l8LDHGji/NjrGkPEYqjpiJ8wk/9Ccz1HDE
SQ1/ozRwbR2Xg8/Gq4UzQq7WEXuzbqL9w4CFCA68eNNjLozxhKPXVpZ1ORT1NaqFFJg51u01bKWK
DBCsAA5dROxjtCWqeJcBnjxm5Ti7twNRskznxzrykUhhc6pT82BvnS8j1nZdWFaj5ooGAjlKT3WF
pQCZagUAsKqUHXcOOgKINkbvJ3VGOU9zYMK9sSRLYwnRQ8Emd/AO5/ec/4q5NdAvc/gVsKSA1Pm4
O+6cqW3vQnvoN4J0CYz1jCmnI7rKBielXwWONaZBC45Yd+2W2WQ6ilRCCZPj7XW9/ISOxlxMKlbc
BvaLHNOrXZc3mHgpUam5qM9/RjOwPkEawNbQlIF3e6Rr84F4wklCMc5k352v3WS2YVmPrYZDSNo9
pxaQziB1trqzV0ZxNM4p6tgG7SBjda+pue4oJqRRLKAx1QpKU/OWSvGbX2WLWD9LJlWVF/SaRRrZ
BWYNQxN4NHqyjtMww6o2UIqh2Fi0y88jMasi8rlAl77bKlk1MyRKEf8PcRIsonurRuK5428PuLdb
G+fG5UHFULwraJwZXGL68lNeRYKRYBs9KYBw9SrHMKKcOrIDfJmoXbZRq37twJlGHqiRzUlefrOl
+bfc2pKaM+Wd85GVMfGlATPUi8nZYlgrVYRoYDkVG2fIxTgU/yj7EYB8MipXqxkmIVdcMmeaWzTK
eJxmgeyfj0fmG+OcC5mKrAadglyJgtz5bACBoPGJDIWbj5azb6GJ7+Hx2BvP6IvzkEYuObuNl+3S
als3h0gpJbR9MboN0jT9XlExCtlZol00CbC9S+4oOErlb4QWc2tfQhBVgWdKyNpvjRp+h/6SHeiw
DmgKr2ZbtrXfJym/w8geafOah8G03gGJeR7ytDtYElrDm9fX4MiCQCYdY8m1ViPy4m8niwKCDtTC
wwRocNtRDzZAehexYnHL6LxBqSGwJdaCehY2WbklcsvrMkSvc7tiR+DYvhGRy+qcnfGMQpCw65iI
6azRNhB1yhYdBNNDAi3c1ZFj77Gu+pWjzXS4vWrXRrJ5wlPjocJDPn6+akNWqVk+0Yu2M+2XRU7y
R2E3xR4BOGcjMi+qmsyJ812l9WypvChXJzAKisjGwihBDcOABING6GE0bfpvWTx9WpSHHnQxVY9j
Wby5WvEyMnOj5c3hv84Ryq7BmrgodE9D6ZeHTeAg+4j9LbzULRHEZRLrD0edjAYgp+WS3p0v5+ho
s94JhgrhZCMPOaDATk/pS6hU6b0198nP25/vSjjSvKBjxj2wpJOrz9fOQ75YxeuegxTuAQ5ydtRH
s9g4ulbQJkoVvC2pflsgO0jD5VrjsQlGpKB0ajwtllXxHkk+WxwnB9HSXY/bEF7xQx6SfaWlTF08
OMz3szlViKIYRXZnZ5nmIHI7z+icAgX4WQxVhhGBIYpiB5Hc7J7MtOm3MAdXIntJYTgOee9ztmvn
n8LU/d6gDat5SBu3Hspp4TH0RfBgNsYW6/HaV9DFy25dmsrrR/MkY0J/HjTPV7oUdMHUniwl2QK+
XpsQ5UNq2BwKBjCW8wktDrma6lQGhRiQtV2QyV1uUjhCfSPeKLhdHWo53niha9DGVmdpw4t4Ue42
PEQx8oXMAokg0hVvwAD87QHMNlnqYCTQ1H/OJxX2cPN9LYOKVeDoVBmRsU9SNdvIy67NBwASVQAS
QPLm1ShxkoWcsoruGdPQw5Cz8eAVoX+QYapsHHMv9YTVEQDzG302bl9u/HX3BtXvZpBNbCBKZrXu
MFjy2C7yngZ02yN0qvxBSfTi0Wrm+DMWfNNTGQ7FwcYk/KigTLjjYWZsHPJXTiUOJS5i1pgUx1ht
BUeRU+CTZnlYh0DAMUfrWwoz6sQ1E+zzGcuw2x/1+nhY2bEnOG7FKnHLtRQ/5iAyPTWRYg9M/31n
K4cuUotDHEW/bg92bfPZNr1bjYo+YJXVEQiprlN6JTC9kJ4YTfZQ/9jGcstv5VoEYdFEpmKYWDmt
d0SUDPkcUET0ImRU3/fItx5KqrYnpQ/UjdW7MiGpaWQZqoonFPi48y0RyLwvJ3SJPTttLS9TUmIn
162NF8RFWm85dDJpuXBwSZOgOB8F1dIUtxpOkzyx60Nh4wxuhFH2edaz4q4IjfIBk86tft+VHGDp
gyxNdhJgXknng5rxYneNp7I3osVcHuKuK390/JRmJ4YRxaU4dRZ+3aRBr7WR9b4dKVe+IU8yyYVp
Uwu21xSSwhwdbCMMcjetpdJehuWnzFIML0Ry63h7qIs0nNUF7ghWxuQIAA10PtER8QbQD0yUr4ki
BdSxzNonOMpoDwVQHW0nE98Yd3Wsdc+OMTSjV5VoS7q3f8XV5cZCzObFwftmraoaFnnRFpNqebAv
k2QXp36XHqDahhBM/KHAw7HqPpKklweoTPrG4NdWm88JdWXpZFPhOl8CQIx4bdolRNZWa7ymLoeT
UCzLVfQ53ljtazvm9VCrWEZHu6VW19gQz9AqEzPqnGpgFIfbq3ltFIeyFrZriFRw4pxPKBrmXs9p
zHi2H08nQ03lnRZrW1ITV0chh+Avc4mc1VwiOeSNk/LNZGZMd40ew3SenY3NvzXIaiqDPtv1VI4W
6mS64Qpz/CRmZ8uk5doJ44DNp6VLX/LC3ESfwJgaC7YnGdpHzm84hEn1SFUsRMMw+m50SbcRctem
hTEe1FLaVSAKVrtOi52orqG4eOCAoz+o7SePAx2sLUfGa5GNa98CoKVjeFFix4g00uMoZZjIHu8t
XtG7avYVNxSFtjGjy6G4PUFHL2UeCcl+9aGCXM/QMSDm8ohkYkH0HjLqVrt5zn7dju6rI5Gv0Iwh
HaOodB7dY9iOY5YoJooJQ3W08sU8W63swyLVc7g91PIZzjMkJmUAEFreFYAllsB5VVFCCgLlL25y
bxqs5svIXtuHs4o2QKfi1me10d3t8a5OjZE4CFVqZWv0d1rUzsxVymGciPbj0iHEXFsb3vcggo+3
h7qMwJdOFgAeCcTAWPdFIDkjxJAVhEachidRlcpepoXYWMCro0iNchXoLnGxs+wZVZFmZkJxkEyn
TmT9u2oY0o3Gy+UdRo1D0zmEeDaTIayyuBjflGap2HrqrKOPEdoomw4Btm1xhC340Otogi687HrQ
ToNKsen2Ul6LElox/yInqMAti/AqSpD5o1JrQ/hE3h/NCuCEO9F01Ts/8ivPmRJ/I3G/vCwlm0xz
VEtwlzhruidiy0XBY8hEMqUGwjMWosDLKwqSXzWEa9TqtMn5AErPf9/Qddg6Uy4Py2V0QGzADExy
9dWLSy3q1kEKmO0nTVQwEmnVw904VEbm+djSpZgSSeuXPTU8xW6v85VgWtruNokR7V7+6XydkxQX
OoOXh6dpuXOQVukfxIgR6O1RruxBlf1ucy4vyci6ym/ECcSLNDS9hqkSOOA4NJRM9lrb5v/BUDot
IbgmbA1tLafYh0UNE11jQvFg45pTpPmdhAL1KZzKdOMivTYtfUnxqGAuCIbVyypKMh6CdWZ5oa/P
+1RJ0sdo4Moro3GLPHJ1KACBwG5AExOh598pV8oFG11aXlWL8VCYGg/ZivTKpr6xERLXtoKOwwz1
VNIQHGjPh4JpJxc6I5lOa08YFA7aQcNDZo92uPHFQG7rhFU4giTl5plzLRipFpMNUI/kDbRaz0ng
ntgjGOTNeK9gwYMEYGyJamN+10YhGwbeSLnYZLzz+aWlnUUTnQ5P7efhWA2NcxiGZKvhenUUSdtC
UocCtLS6UXlVdGGFsJWX1nH0VBtG9k5Re/3T7Y11bRSTzUvthNYWCObzuQxOaBgc1YYXKAEUDTFE
BysR9cbheCX4LJ6jhAOtY5K61SGRd6WO+6oZe1pih3teMNEeQxGDEJjfvGxcaaQfFnmISVVaX4UA
bdSI7nITe7JAiUjCj3ZRKtoq1F4sG6PgrSzohdsU8tfiDaT4GhcaZj0cStVpsKdFO8pJNqpbF8vG
KEsiurRSwXitaVZBo4m8tqfQI/HCGXJEZu/nUAXOIY1E8+bG8DIYTDkenVzaF1WXfkgaaFYAtXD5
LX4i9USVvQ8RdLwdcJcFLpARrBr9QI0sjtz+POIK3+plglW0Ny5V4S+VE9tquZuiaoq/KroM6kOm
tHH1D/L5trmDRD7me2m2enXEQX0cT+bsCwWlpd6KniZTltWfGz9w2Vhn+SVVPtJLzg/uGXpBq2AV
Q9amSkOwVmOWY9geD/nfWJXU+kHaY7+Yl1RmL74gzaTVblkqU/xpykWkf2zzsR/2vWrl2G5t/KjL
gFtwCqRLQM8ILnUJlVfpTBXHMpOIYnlAZ6MRU/kq7XdG4fvTRwqGjvUxcpr+J7RyU/0jVeK++rM0
7dLYB1pkR49AOuPgiMW1b93PEXnhg2oX5Rbw/CLjs0kAYPYsIAbKNGvskFI5XViYIvIClHWKY+QH
ar/Hv67EaBjoRv6s5hnsZAoVEXKHAat1sMNByMPGWi2Z5fkHJIAXUAzVdAD362RIg/JR1XCoPSRq
2vqQR0T1ztF9P/0Gn3u0P6ujVqBzoGhRHKIHluPI+70oRPWjykFqqsfbv+ciE+WtTzWX48ACC0P6
cv7pkkgoeuIUiaeZU0YfWmIEPM+++qRGwfSuRZtqI1guY4Xm7XLzklHQ+l4XqgB9dE7pcPchhBc8
Za2a/iTS31zPWFrEMNQAcrFL6I6tpiVC+s8hhjKho7U7DSnYfRmL1r29eCs1X3pH9KJBOWHBC5IE
ZsFqGCj7ht3mIvbIAakqplZkT7uq67Np3hlRjdi8OdmDszdTXzUfKIWV6Z3BRvnZ5eWcP42Zps+n
wulluQ9sG1n9WAu7DLEkva+OsaIafPohFpmx6/XWrrdyhcs9QbeXNQLQQfmXF/b5Kk1251tmWWde
ZAWF3EsVUd5dkPmm2MOoh2tCEdXuj4qWBtURIpFm7VV9NJSNkLi8SXi3giyi80Mpjwb/+c+QlJ6N
ibzW68ypPg1187OSQXwPUWvrJXIl2gEzvfRqqXXTNzgfqUX3Jwbjn3gpWvxfYHsirQG3/0uiTbgO
dLmyESBXgt3R6Anz6jEI+XUhek6yqsSjIfFi3O+e2wmxtaMVo6nx9l1MbWjp2kP9hJe0mhf95xjn
BjPzTHAkx0lYWB9iajg9jnE7/9XjwLIx4OUn41OZ7C4yp+X5vEz81YmvtHqu+cZceFWnpu8xy1KO
ZkrLIJfIxt7eZNeGArULOJJ9bNMzOB9q0CRBOseF11lReLQmx4RvWpgQ/fo4f2sqCDIBdAXVB92B
qLFm0lRB3QcODiceviQ4yVtddGxNmI0tD8mNi+DqtF4NtezNVyuYKco8mXXCCiJPs8+1YdzZg1ay
5YS5sYKXUc+s4E2ww0nY5Vrsahx5LhRWjWqFmVb7zkzvExUhT6oQ6DeiZb8x3GXQL8MhlQAFhRxK
roLRaDJqOBXqiHEbzw9xA8KfF2qzkX5eYp+Xb/VqmNWp0WFe0I8B32rEXfLQDLH/3Rmn/jAbQbVL
acrhoKvLYRfg03Mv+7z9C8sTZ2Ou174ifRAex1QZeEOs5orYTafQcyRg5qh7wpNC8yZF9KfaUMvj
2/cBAD7UKGg6AD7VzwNmClGg0vxkeTTGzxBea0+tgVn3oyPd2yNdixdAi5oEE0GmtOZWVpikDBTN
Um+uLJwKHR9X97m5VwSQfgQaf90e7doSgrbmBUH7mhFXSyhbmkgI7Wee0pvaQUSTehJ5l53aXgs3
lvBaZL4eahUySRvYvlWEy33XcfRPwFCzQ9/0qbVxjlxbQWCsyKVTdsJ/e3Vm2WottcwJMg+ub/CZ
QkP9T4s8h6spzfigxui73V7Di6IGH8pENmGBJdNeXa8h8owBlA/WsExFcVCAyd/ZuV8/N1IEf5Pi
zU961/f3uPGYG4XUq0tKRwLgBuEHzOo8Kkc9isdOISpr2dmP+hghOIL1ZtT+B59uUVmBNgrmmr77
+ThzrpihibKIN4WNvjdsHxxqG28ZeS4BcJ6cE/AgMpfXH8yK9Xauy4ICbGYzCkkzKn+m9Xli539U
1Vql9NCoD1npdNHGq/PaGgI9IkslB6JvvdrZujmZMImt1EOHCsYUjcxjzRP68+0YubbPaEjQ6OfN
TrK62mdpYqALkDC3PO6b7+aQjun3MACo9Ey1PUoOt0e7tgOA7lLpMuDbcFqcfy92gKii0Em9wdLS
L6hSpKdEmrXr+0Xzh5bFmnd7vIs1JIOk3oX4hYVlFxvhfLwZFFw42E1+sp2mfNKpXSLkZddvjUJG
oaRGLrKwmCkTnI8CmqgWYISzxetxTN9r5dDOzxi4pFuotIuPxUBLRXkRdaE5tsa+Kf2Qxg1Gzqc0
ShcBcyMEkCyLXQxO6q3RxxvMWDpVFIoWavsq+jD80IbYcjDvRWLfoQ8hYrcede3v2x/oIiAcndIu
DQgqBBzzYnX2cpW3elmFyYl6X3ifD6b/jeS02SN3jCVkolrlRgReLiGPm6WYw2ZGTXq9hGHXjObY
VfHJDMP6o1TE8NOvhu4uS0a5QZFYtKHOzw3emoC8ls2LEg9VsfO4gAjXIh9axyd1NMY9KMXhoYeW
8dRPovtWF7pzFEonH9Aubh6wYk9ORZNHzwHmHhuTvtwGVK6WMhlaHHzLtR9Jn5mNb2YZk6ZQdC+o
dLhRHKsbo1wck0vhCWgNqkcUfmCHnE+XwpvZt6WDgYtADLcDe/JxkP2EoPfc/ahHMT0XAxy/Nwcq
o1IyoGkMvuWisu10WOfQ2o9OopvqT50uxo+1oWvPt+P02goyDhga2uAQ3VcHF8Qr30EdOTphswqJ
skJ3qEqyLWjy5W4AQ7vQfgFcLKOtjivHyko1GLCmAa+XPddoQ/u7XIYGBDpRDX8jBRp8vj2vF3DF
2d3GR1tSBIgi5FoE6vlHi7K+44VVxqdZS9Toq1Rq4EiWWuv6kyKmej45c6kjk8Izct53du98p49d
/2/OzqvHbiPIwr+IAHN4JW8eaSQrObwQsr1mzpm/fr8eL7BDXuIS17IBPwiemm5WV1dXnTrHP5hW
L/tHGZLV9kWVfEs6a3xi3auztkvc2e/H1O2IimrnOghiZp/kzo5pawzqlEtfof1r/VcFcOXwkhL8
zZvSJlJ0jH34k6+Pl3h/4sWMOO0j9hNKrnUko/tYz7IWSmcJ1QIo96so+elUcNR4iRU3vz82dpdy
kfUDlyGgCSw7HfjldkJDWgZzqSCKYZXlyZrb8mXO7fqTXTT9Bz315b8n+kDnHsLyp686A5gyAxAY
p1iyfl+ZUEohOyNHF7hd7KPZ5PYZEp69Usn9GTfElSoUfwieVC+W6zOQUzeVxuSMBwhPvERZoian
HOGVyqUcBqIBmGiXXCozDZ/ms4BiSlC4gaSnO8+ZX5rOtICf7aMJ6kimD8tqL6mHlLfxns7Vnb9Q
hH3rj+hgWo07OpdolCLTqOfoovWJ/RmgGWiaNrLVU9u3EEg+9pe7E/9W8WVuhVtCoU6zumYrZqCt
UoNJUxqVv4Claq4+Ka+DI32apXrHN7cWxlgKSC4SCAaQV9252pm7QirM8AKRJPI0qW9eCM3Vi28Y
/enxsu7chAEq8lYVKDqJKxXt5bfyC8pStCQIZFOsxB+bITKML0Oi2j9zqw9Dr+6kYBbqxdkOsfDG
Gmno8/6H5w8Yx9qwxcB5NoLqvPB+UzyzJk73rZ14o438xuM13l0JrFF0OflumqCfWPkjAmshr3+O
gh1nkN8n8Pr7CnJfj61sLQi/V8guBZJzPZVYdqWOTDtayWg7hEd0q1mLJsfHOUGo9LGp+wWxaTyk
GAcj8QM7vfxoAyOchTNBeCuko4/zZCtfUqf2d26c+wXRoaJvB7UF/6F0sbSSmVUw13aonlP4iv9k
7DF4dbQy/h7Uzh4C494LMeWI6X6DcMEw/NJUTp5XyhTquJqMb1kd3Mou+pLnyh/M6r4Cz3z6fOkA
jEV6hV9Yd4yLcsTbnq6aci7D1obgGjxEbKjlDVnvZidsbGwiDgHkikQBN19PxNZKaYYImqHKklvf
aOLOVw22SVeRID957BQblqgh0/8UrwDC4moPu7qzgQwoyjmdMo0JlrJjFsaUz1TR9wr+97GQBwce
SPuHT8Y06epzIQc3mHahnough3LCVI9Kmvxlx9Kh7jL96dOLMe4SCLsgDmBIfGnM1AJVbhrmexo4
WT/JUR9/aOXdOayNI+UoYlxbxECcfhVylUlLSyPkO8FEhtJXLJtHOYz3unWb3wg+EcGoIrrTq2oL
tQeGVujnnB3UGaBVcQqtRojUj/6qKrMZj//BI+CTFC13NE3WE7+hHQQosFnKudIHy1MGpT6hmFSe
EATbm+LY2j5yNhIbqleAMMTfv6uGN5qeSxHluLMd1gZKX3l8yaf66SLB27QtDyMx6SV4flZWIgdq
v9hg+5B9uDa53p18eGp2XhD3wQg3oykIdRstJl6fSyuhX412ECbquZ8t5oblTM6a02wZ2QfVH3MF
tbekzVyfIYC9yvu9e1Dhp8XNxJFG43PtHshlSVFc69O5jQPnBSWrym1Hx76Fc/n8ByM1YwRX1EEc
Si7iiL/7YNI4+lanj9O5rluY9G2o+BV72pupuHcL8kDeLXBZEmUZbFhaSc1QrnrNmc4ZumyuFbWl
m2bTXtVvywqTZ+JTMWcIpntppQwzWjFdOJ+1Nhw8HvjoWbf2Xu3o7sHgEL9BL9AnEBCENYBbguuG
EdFxPPe9rr3Yfm7+o3d0CXK7iH6v59k+NKGT/4Yyxx4Zzb1bEDGg1YVTgXyJ99FyfTKgkVAzevPM
rGN9yXq4n+vOqqCsiO2dkHG/SExxVxGhVOGCq0skhXR9CCcHKKTdlmdBr2K7qK6l16lpKo8eiQU9
ZsgzE5E05bfH4er+M4LmJUsnGeUf/l0uE1r2WXcQSuUCU/y/o1GfAZi01d9PW6EwR/aEKe7lNeUZ
5AdW7+edcQYEbQZuaGc9miClvid1sPHRwNfRghGlJUGts1xN6mRxyCiphuxbKB8LyekP9TRliDnr
e/6x2jhuRygRGcngtcUG3sHspK6YAlkPq+tghT5CdFofMDonT3uo5007QNJoYImzsK7RJjWhtzCq
6qpNtuQpYagfw2zc4zpbhd9/V+PAtUyZUVCzi419F5nKYp4RjsQKItjdX4hGWLTfoZ2sD3KmTv/0
mZ1oV4SsjT312c3lvTO8ColBEzmzGZrltZRU6WtKKeRbWwxPQgjflge4j8UJFCsd+OXyilaBZ502
/zW3eMzljNJfwlqafj7l5XdWVmuRLPq3yA1WV0Pv5o9hgZZDHPrlHgBllQj+a+aNxIrpQwLUyow6
+MXcMjlzjcP+g9kOX3NW5hmovrljaQfPPXverHEzQjxBhgt98MqaHaT+HLdZe3WI0OPBHiAAhWh0
lvcYmLdckOyWSIgtqhirs6sWTatZRdJeFYjwkkMupX585kWOYHzYVX3+UUYjrkTuUtWny+MPt7Gj
BkTZUD+TuKlMhazcQ+8TnSpcd23aEmhbLw/KfLLGrOu8uvU1488kS4fxSR4VsbM4I1MbgkyFwvDq
hczYXzUbXCnXFO1aNzFM/4xkph+5ZIpgiZQqfrElyJif/6AmaZwGLTRZCHz/y8XOYx0kQzpjVpUG
UBqFE71kIXxdj/d042BTaMM7aS/xSdcMSA5grQQprvpq+A0ioXNDTvI9jKYg/+U/GHLAwZMl8Ohb
Y+MSeiF6H5mc7d6CqzkYck/qx70RpY3l0CqjvUTUJ0qu2bkYjqNXHCT1VVPhAZSs7mIos39+vJRV
IoBHiDE14hSngHL9+mQnnaX61dRUV5gzkxerbP7soFRDmtTOXuxUncvPPpqw4SHN1WJvwv/+DIAi
5IFOZYPmI/f00i0KR21aqk7lNS6H5ktZpmB5ELqagIVY1pR4RtBA3Px4vfdHnhczN6jgkSC7W7/T
DTOTrUFjvXpBIuJVFPO/lFmb1ccyHaYrqlftoZXV9s/HZreWSv+OFJn5fxMIwHKpUL5GzKiq9VWp
fBAh8jgp2TnTScO8XEkj1e3yQp92zsPGWkmvGJ0gwPB+X6/VrBgzCyouuike69fSYbbtl9xK4vSj
5CSR7ybM3EQXLmKn/vXxcu9dV5RsdWreuC+Vq9WBp7Ftjk3PEHfQ+tkLws9Cd7N8EmsgfBd0Lr1r
MQgLHECs/10GoeVZbU7DUFy7akzOklpVn4e22mvVbXw6rJCU8/BgNmrNpSCgynmcpsVVTubixcxy
9M4gxznwrMzB2SjZk8jbf5fFQADDAXBpcD6Wy4LzcqoHVS2udTAkQksdvHYEov3xJ1rlrf9nRQhQ
EMLERbu0kvU0E9qkZ87enBDTCkyownwkVbXC3ysjbXoDo5YylTiizDou17KvaHGqsYOD0Z3sbsiv
WjruZQ2bC6JVoxMtedSsvZ0LNVQsySyufkw+FET1fOj1fvgy1FFzerx3my7B96FTJUpx61JVFRsW
BC44nhoO8+Bmfo20F6PMnadMhvVB8Uv1uSr6v1+LqjaFTMbYGS9efi01KMhTHaOAOiux/jDUNHeR
KIm+ZI61hwjZ+lrER/wCBiEuuFVSlASNPZnyhGOoSn+0wtE8hCbSz4+3cOtrgXSEiInsi8C4WlAD
2h2EclBewf923+O0Nr8gjtbcgko2dsLglimYGTlQHFUQ1KvCYi+1ZlWnmIJ/RfaCJumOU5sbh6nL
w8vjVW3t3XtT4u/fRSTeZnNFy6+4OlpcFQcq3SZipSSCfz5vBwQIR4oblGLI6hspuTIroxIUVxN5
5BMsfOaZ2a69av3WxoGWYNiPnoooZi5XU1Qwq1RVXJAel6X/QUNRVfeUpGv9lwEC471sfNMcI2o0
2nFya021F8tDa+fWjONNXXnQAye8xGqVuahvpDsHeOs7kSPCHUtuJXqLy5X1KrTJcUNMZ9fmQ6Fl
s1uXbXV4/JU2FiS6olyDoqwDxnBpBYV5CLzrikPbSoPhjVHX/gCgp/YfqegowY61jdseCBIJNrg4
QWMpgtY734tjI8jV3CG2+pZ8iWFmigJ1cpHIRstdarxED5Idd7+LgzRkxaQ+9zAjRQAWliYjKZAy
eOhy6LUk+bMZv5alV8pzexhG9KIfb+amLdpT3CM0qihlLm31ulpKtY3L23NI1iSlXV2eirzmqzVB
rH1GCnnYCbp3XsIjgoch6SntAoFXWJosUyPUfRo4V3mKpo8plWEvbZtu5zFx5yUkCqKdQzuRQgh2
llYkf9RThN6wUhiBp9at/loUU36JnWraCRtbphBGgYBA4FCZYFyaioZCzu08C6/jGBQuxW9Gz0Ro
b+Mo2EHWbpkSoABGlTjP3JFLU3IOaRdg5OBaZalxQSfceVU7K/1QQ0H+bLIpCvjc+qKnQ9t3vYFa
iZi6NRnBNYgtwMJS9QM19j3u1jv3g1lXtOkBdhtcjmv6qjRPfStqeuuiGvMrEu+3yB9st2rib73k
P9kfIKYL/lZBiYTn0cBcuYQP3iNHO724xqT3R7P1GTCz/dg/VPxvg/v4YN15OcYoCYgc+l/c0fJL
6UobNNPg59fYiNVDHs6OO2v5HlDyrTj/DtYk1kSk5TELEECUf1eXiaHQY0G9pbzaauv3LtStTemF
XZTpl9Swm+LWanM+voxBmB7qktvNzYcofK1CpTV2RhLuvqV47IqpXmQQAc2sWYGMGYQ07xa2d8od
Bi18R4YWqDN+t+N6/Nikijzt7PG9RYKymOogY+TPGo9aypbf5lWbXqPWrH9rLMX/kJZoct3sLrGy
A/CZSNkxef9ZxdGj6YsfMWVsr/bbgerAqEs9vdZNU7tZlCmeDc3JTtP27pij9yao13lCkFuBH146
T9jgxCN6EddhohtDptK5UwshRzGjmfvYT99uk6UH8WZn2IFXmHgWrVdkp5yGoKkgtO6C8aOuTMwH
VGETYFGOPzgplDG2YnSu5qvhuVTz/APvNuvnEBgWQmJ6tCf8dL/D1NIEZ6AAIeLcqxupSCoApFVW
X/O8rX8HR6i6tdPujW9vWQFKab6lESoAqOUOy43iz6MTNNeu17vwOJqadOv6pJF3tnfjSwoQCLk4
kE1eu6uUaIYYOGzCpr3a8PV+QukEllKtSX5P63lPv/l+SbTwwFdRDWRhdJOXSzILe0gHqc+vRZwn
gWvOkvGlUeXx22OHuV8RmSt4AlrIFhzwa2DxlFYaid6MmdbUPTKY5hh1vHCjOTaPj03dnW9KA6yE
OSpDiMWux+ymGUrMpCnmaxUMlRuWfeAmsZYcaFbWzDQVvz82d7cy0GKgebn36JyAVFt5XqMz5g4G
qrvCYBe7adkqh3BglJDLfQ9CvGGKBA81HxG1mRtZuV/VBbI9CTaYAnmRg8VKX7tMqV6K0n+6aCTQ
0PSPqcQzqchjd+kWYZObneXE6rXL4Ektpqw8GomZ7SQm4hdeRBH6WoKjSoz9AGlZ1z1ms2TaX0lV
XoNtcAoH37rMUxL97PU594y8VD8glARj5OMvJr7InVUKcTSVYeM01m8bFGscaXJG9Sr3mo8YZ10f
5xaCeadKh1dlbvsXK9ez1xq51r81Ld8rWNydODFUL0b8BMk9B2L1FfWijBm6cKarVJsyHFf16CZq
8/QDDiu8P2BwBgeFz6ze9CAy7TRROAVNPuaHqTf/MRpU6AeT6a3H27leD+kRD0VaQ4wjCC7glSW/
Lbs0GRv5NvWN9GngnN9KbVetYu0qb1aoLKJlwr9UGZcOOZLWZk5kzzdftksBb/1W68MvKvAGtw2N
P0Axnx4vax1GhEGyc4q1JM3cpyuDalTFk9Ua8y3NzNENrNA8TGNoubqW/kBl8OtjaxubKIYuICgS
46Y0aJbLqyujNK2kGm+dFRcHvZZ8DzL9PRZK8Sneez7pDjxBNOIp0BKM1/1xSWTUwO+GG7pgxd9G
oeiHYpz781j56cWvGu23FBm0ExyReyn7lmWGIqkkiRYH3r9cX6sxImZY8XDTlbg6jM3cHNSqaQ78
OtPJzqziczNqlutXtfP98c6ug6ZYM3kRjRvo8oQG5dJyDZvlrA1Df4NtUz4CxUflJwAhnfvzs/FZ
JfHgIFBGo/LJQsVHfvfqHyNgKGqXt7eunM1vaVnmTIMq4bfSGpMd73z7WctPScmJAjinDvZSBhmX
tpw2lcOoV7rbqJmx7I7RnIW3WGrM/juXYxodQh1+/2/2UAfBZeq1ECLhMYvtV6V3QsVzZFBCNxLK
QDpOqTwGB6SquJmf3XsGwt8QakKC7m7EZ9D1YVDHsbsxRwXuI+q78lMf28VJCIgcn7fFuxCYBE5M
H3e1IUZfRHGjdt0tyszC6yilfRiyIeQsleP3x6buDyuODCTd4hGKR63nKpMgVHLDaHGppGy+Onar
fp/S+ElOTob2ga+i2GtBF8UAyhq0IPtZ0diB2dz6zvE96CVTLzD1PaaAu7fgmxkQTjz6sEJddulI
KpwEAIzT9jbrWvFT7pPynzEY83Pbor2dlOb0Epppe6IfLR+r1g6vRjjYl8cbKmysnJkxN04Mzxch
U7G6QiDPmJE/kptbEsv5q+GX8cdabUfBFD/uzN5umCKhIV1jHpHQvg60kZnFCN1Ozi3t5+SmxkBp
KkPqziacBTvef+8mNDWp2VMApBBC1rba2Tlrm97P7Jucloob1E18CoLS34kE62wGigxxvRPhRIOa
ILeyYukAg0jjb6HVBYhHNTaQpLi4xKilIPrRJ991Ep6bk2XRqZzM5Pz4090HdkqqDLaJtyDv9HWn
Z87yvlUM37pV4AE/Tp35oSLjvvK2mU9kC9Vp7hXlk8acw+Gx4fv7mY+HfAokIVRLyKhW6/bbxoDi
wr7pVvpbWI0ltJRx4s1aOrlNID8LIWKb8UvUWhAHp/y+vjrN0awTIaZ1k6JEO3ZBN9waLpzj40W9
KWEtTwLVAbwGsXiTksG6KkhtvwLII6k3VRucGbRhaPQ38lS5O1igmAnczhj+T2NqheJJQ2UXn3K7
1eprltVFBEqSm4eWeasqn5KstqIrCHX/1yGqTNWdbIbOL01d+B9nyPUDxWVKwghcuIVBDTHw0uxx
XN37BqhhchnBMk8zcJ3eU5GceAUZyo2OD1Mmk9/KGvIeYzp8Uqi4DKccVi4ABpVEycmGk1rZmTG9
9xHe6DQv8E+L4LIu+g/+3NaGEai3VIki0zWdqLW/B7k9/WqPljXD+2Wq3U6AuTv12CKMciTJdyjs
ruKpRGLAVGsb3+o5Hc+ookcIDRr65bGjbFnhdSswlTxxiWNL7590vzDoACU3vZRC/6r7VVd6hdpO
6bNBTNTJeKSBjoK58A6BywBYi1LHkNxSu2R6Ts7bI4wv4benlyN4TgFB4S2w8ooP+S5zqqO6lcYw
Sm/gMhiJRSvEiyN72AkZd7GftTCMRMmYH0M2Ijb1nZWyjgx9HPzoVgyWdTDjUv1YqP3saWo6PMfZ
Tw4iTFEYE/guBpNWFZwmTVJtMOP4BppoPqCt4HuSXVpP1hXfrAhcB3gLCotrIokmryE40e3ohrGK
p4mSFpWXjGGxF/3uXl8shxtaIHipcvCdljuX232awwcW3fqhtn9pk1k/pnFlnEddDj4OllSdaY0q
T1YHxOpEPoADMp7Eg2VplAp4NcbzEN1CuZV+MsYx/UztPvwQWn38tdLM4XNsZvOOjwgfWARgnl+i
esRHE5CPdRFVNhBaUKB9uGWqlJ18BKhB9RI9n/Z3fII/PP/flA+WS4NZkqKsHiU3K440lED06MVX
9L0EZMPf8XPSSPDd9HHXV2QYhkk3ZVZyq9RhiM9NU+jzSUuaMPAyJ9uFr22Zo7pHbR3GSe6u1fGy
gnBGdWgob1Ud+Ldh5Mq3GyU8ATbKd4Ls3c1CmZcgy1cCAsvjfBVki6kvm7Yqq5vvaEN5cABipJ8Y
iDAzD+yyarlz5KBVGARz158DrbT3Jn3v14qMEMA1albkX7DTLj9gX6pGZzMHc9N6Yz6w03/LXN1e
2M97Z/z+6GGJDSWO0LomnCwtBUGdK3beVre+cfyPpYQ+RdJb1i/k4tohQavtYlhztBO+NpYHlwb3
NqOVsEGsS2RhD5LZiNqCh9s8nhl4bLxqBAvYV7uy11umBA0E1Vq40cgJluvzE9l3YLEsbpWCthk1
FnWOETcbmuaotLIv7eSrG9tJx5VUmcEo0pK1k4IQ8O0asbmbqYXDSfHb6QMAm+mzxdTjZ3NOlc8K
Mid/PT7udzk6L1KiGbM4ZHfUk1a3deCYfZL7TXyzeBK8jmWsHS0UyK6M2KEOmpdhF3+dMwj8XstU
MpozvEfW03GNRyRkUcxsi0bm+leYGHnXht6WrpB0Rl4coHjE5bHXWbyPnipXHqHagSUan119zGpS
abpEtX+dqyD8zHTdD+ZY46+Pd3PLiOg8iVo4l+xaTShR59aoYIe85lGWnvIpbT0tifIdR7n3SwSi
wfMw5cENhDDB0i8TQkqIKGJwmxQ4LeaxbW8F6jBeaEjazm1wb4qgSdlIPPd5MK6h7w5TMbmhDcUt
YyRs9ODErTTXMdAnhY9nSPdAZffeyBMG14cgGmojgspyZVJa9ZNZ2+mtTFL1kKWadkuTGWh9MI4f
o94KTooVWoeyCYbjEAxPcrJxEHitckUw/U1AppKyNJ+l4t6Vuvk2j3MqHQpdAzaiU+3oXYj4pj2a
x3tvwRzFGsFhS5lj/T5OmW+PWquYb1k66ZewdOyDLuXR8bFP3n9CRoBoAwEVpSZEErtcVEvOMKRT
ON8C36RfUmtW4zptRh/Ir8pgr/q3aQ3GMrGD1LzuivvtiCiYZE03Ra6as2H25Tmv8NLGmJQfjxd2
v33ccYp4jFJfoEWzun6cKB/mxB57yuBaFVAHj2Pmg3QQ4Y/t3C9J3KUQcEN5JFp3Im6/y80d1MN5
jKr9DZk+2YU7urik8BOc2k6eL49NbS2JJxov07f6/pqJx2nmqJrBj9wsCco82cm7UyBZeymz2Jhl
Iil+Pg9AHaAF98wqFJajNGpMryg3SwZM75ahlkvHLoziyK2iYexPJOvy3vTxKi9iyI47hso+sZej
Rc633EUl6zKpDuL0TIFVzr5W2VSUv0qxQ2cypHmcuVkvzfq16ec8/NmWcblHm7na239/ARIyMZ8E
QGxNS9tqOdXMqUvPBcDVmxw35aueM7T+1Bd8s8LekqWzvzwsVq8rSIYSPYrn7Nzp5U99nrJTr0l7
LYutpYDUF/NiYtx+PSijJSB1jEKFY7FMtNLTfFu9QZzsF8+Fjv9bjOi3Ap1CHm910RQapOnhhK5H
IjepN6qT+pJEquM2UZVc/8O+iaI1Lzle2us7DdpqCWDBkJ0DS0MoMi6KsfOqICiC547Yv2uCKEOU
yOFoWbf7xykvbT2GN68pKv8oBXnwsQilfgett/WFSKtIHGnT8RpY7RzxOCXhaOBRRCDPa8O4POWa
9eToz9tauClVkhoRn9ZzWtSVSJ1keCKjPgtfjQD1a8Q2h6HZyQJWAeNfOxQYwfbqAjq6OrsV4vRK
LMn5GS2N5pDJetUfIl0vQy8YIbRwJx0FnJ2ou7WDdDBEv4oRA4LvMl7oTWUPSQkfbCOpsjd20XBM
okQ/Pe92gg4JClbglTxGl1ZGI6LRBDH1We5hb5dUyIGHXNlDSL+d+ncR920DYTgTrTeGc+8GI2ct
KYYuaPNzbXUfJgvaGYpxSFwOX9Wg/Sa1zQuwnVuhGYAMuL9qLXZ2PuHmdsKEKShiNqBlcTM2WhbP
+VnTsvbYzzAHt6FU7hyu1VX5tk4IbbmOyehpP4m/f3dVZrPdyYyH5+eUBZ/gwGleywrAVUG9acfU
1oIEMpt8TYxXrOcPDHWMwRjU+TkeStPtatNyxzB4WqCHW4tSJmIIKlXTO8aCWu2meOorPL9JbMML
NT9qX4tg6vwXaTLy/3neG3Ub5lxCLubWJGRTIieoJ+RQLcO46pZ9VH8oc23auaI2P9L/W1n3CCmk
lo2iQ+hc6UV/mhV1PKbGGHlmN+7duSI1Wvs9/XwhWwLzA7n90h+0LOcpr6fFWe0t5TWLqnZ0C8v3
3ab0bbcAxf2VY7EnP7RllZ4ulCAOuE3e70ur6aQlc5RI+bnUlCw5tmMbN9+KPp1/mHPm/DEx/FG7
Yycr1X+I+vAsg6hkvpSX/MowZhKJj8b3i9POixA+66FTtNq9+dwt3xd4eryES5kR1uUCnTCZ21GQ
kcCJNx1SZnGOKf3lnQi8GbUIF+JBxD1Ga3Jpho5oIllaX5ylOFM+d8x1HH1SbY9OnvlNyoKJWYVB
vqalNPyuh7CPF3MPWYndWju/yeYHffeLrN0IQACqyNDTZ1P/WxAMmSs50pdEqn9tk6EEYTD+eP4g
itYoDyeyLCoTy5UTDPoYByrOOhynh6GRexeM0tOkKwQXirlMekLyKXKfpRU/oslTKvgpM4WjV6bJ
73LqRP/htL83svJJE7lUM86D4myokX/kedR4CsTI8Bwq1U7pc8stueIExYUYiZBXnwklblpZCoFF
MyXnO4TuiaupfrwTJDdEfdi2d2aEt7y7ZAK98ksl5ZT13fBTmU0vt9Wvjhz9YcnNsZKCDwxffArH
1vXV9pX2AwP7/xTmHlP2VhQFJ/fGgcv1sL7qTGlSTUkpyE9Axb/EoDevCggFQLetubOvYt/WUZTh
GfxRAHv1dRFG7gpDAuufnVOt/UfWesmN5Z5pq/FHXIV77HibxqCJBK6Myjn4juXuKuZo52Edgg+y
GFtwnbGQYBKRLGCPfRyp/SVOyMt2LvOtzRQNbPJiRrzvOuZW3dttXQqktjnPnmWPqtdkU3AMBnnY
OQ9bTipuc0EgxjDSukQXtqla6n3NWPVYNpI7zEVXe4aVD+HpcQzZXBMYC7ItKHQoky83cjKLQkuN
OD9DnND+0uiDdmRWo/Ambap34uPmmqgDUnOhUMetsDTlV5YaomQukDFW4Gp5IJ2MOTV2ml5bCxI0
BrAAELK41JdW6tBp+1Ftcor8JMz9OIYwWXf1scmkJ8c+3/JIgUuB9FI0utZz8HExtWkxA1JD4SLX
3aBCgdoL+gptJXXU0bZ5/Kk29o9NE2TqDJ7cF1TlpApDze7ys574xPyJRq896PPOE3dj/3gRUuRm
zl7U3FfhUWEG2LIR2EM9hna/a3RDUV6brtBUT67HZO8gC/9aRQ0ahhQXwb9QJFiLzY99aGTR3Mfn
OQlS6aPd9GApQogiSs+sfC19LUrHTC9VYpn1RfNhG9s5aVvrpUohRNTpnEOvvvSXwKBpEqtaDGXa
1H1u62m8RpJlX1Qyrx9Pf8A3OBPvG0pbiDctTeUKg4QSULFzZSjMrVW5UfxK7Aj3dKI3lkTnXKM/
iuwpwwKrG3swmkyzEiU9g2ZQjhZaGme7NjWaFsHT9NjQqwORfjtqgsJxtaRUmUzI4vX0PKoGK+rH
7FI445NIPnHQAOvTqBQdS4q2qzPN4HGhjzVW4rTMvD7RDA/B2Pbw/OcB9kgfgQogffNVvqp3Yy3U
lLCCkOpf+SxlnpH41j+PrWx9HFo8XCBABXlrr/wt7syObjy6C37mxF/RurI1N1Xr7ppKU7CT6Yvd
Xx0ukjZyQ+xApryeW5zI57phiNJzbzTlhzCveeMWBE1Qbr1/BHaGjJ9G+XbnFb+xRMYXKatTWSIb
WDexBpD1shMlSLmk8eA1cRl79M4QQ9PGPUTKGn0pXAN2f/HFwH3T5l2Fq0rL86aP/ZRHhvKnpIQI
yZXmzz6vf7OHjDY26KhXxdN3LpmNUCzQenScIJBi5HD1EZ2uiuJuGinPQZpzmk0GhE2ttp7PqOic
wchDqx7mgHUt2Ak7atV9nZ4ja05ceS5yF0zbNRoooGmZ/x/OMvN1zCJAfYjXrIvCVmf1oIPV5CyH
dvHZAs0ceRmltr0a+9bm4ZNvUnkOCL1VyjGgdWjr9F8QLQo6F9nQ4orUW7sT1/esiCbeu/xbkvWR
tjH6xHJZaBfb95MXzUyehCm9uZ+olb3JhKI3vYp/WdiUWWPkhNqSt3TSTKUbGd3TfLw4+Xsrqx3r
TTDqxHNiRuf3nhkVphePQ3ZUg1nfObv32yamXsCeiHY7pefV3dFPeSRbqamd42Kkch9U1o9cG+2/
HgfBLSsga+hwiDyQEb3lxyn7NgymoVHPQYYLxLPGNFsc7cWhjeCAco8QGREYP1GKWJrJa1itBylS
zoGsu7k0fTbT/DS1detGcnlO1PijpSeXxszOCK96j5coAs8y9oLXFOxyQuGSR8Pa/4KwgNlY0s6p
ZFvdKWm15IeWSZEOgFPPb34G8dbhscmNXX2TxwBWQ2OT8s5yuare8fwKMAnUq71kaI4cszlsdxLE
t3twuTJqVtzILIzxwDuft5046BzGe85OFaP36oiszEuDrknOYZDl4QFpwrQ+j4zpxJDCMqB10JLO
r11j0NLYHcpAmlw5HIHMF6miSZewLxLZ1Vs1qS/6MJEPIfndQPlgJX39Ekdy9TMqpuKfXpnK7BBI
I/9/hhpA45L/1hOsQnkYuhmli8TLfDVtTnRD6+TYFFryV2kg4rvDpfA2u7TaAh66oJcAFQEZX1cM
O1K3jvIdpR66dbEXFmYRXKXKaJGYb9sgOMBIFQxeBfjuU6uVResNwzx/8xPoIA6kBQE6rwpqO4dY
y5P20IBZhppfTwPlxe8LK/LUTGufHCYhVgkMryAh5lEJ6btwn3cRUZcKjcEdh4rqJFsvTThEbt73
4UlWur1m9L0nYgr3IAMQquDr0p/B2Jeft1pxtrSqPKTdDBFgn9U79+O2FXoV6EoBs1o3/tJikMqx
looz8xXwvipa+wpdpPx0RGQtcPHzzIORhHtruW1O3/OYi+zinAaZ8wGaWfOE9pi/g7S+z5mEFTHT
SDkZBPTq7GpxKTv1zFoYIp68oshDjx7z7GbU+A6Pw8R9VogpwcInUAK8W1emUrvKq24uynPUpvXH
fpSVr00dd8fAGGBWVnzNi6Jmj2VQ/NC7E0Mdg+4V9wqCyMtdLDOgTWicled+GNWvJpfzBThl8JpZ
gYP8jNScuoIepGNJxuXxcjcKxDyZRQgW8BUx7rU0XTlWI4FZo7zvp2l5YbQ5CTza39RSYFhrftMN
3/gdfmDVuAy93EbeBHOmeRxnubK8hhbEkwPWbwcRkKdQORQD6uv8uNXhoQIDU5yVekxVN3N8lKuV
vP1OoSw9DWU6/vF4C+7vInbgncFVuioroa/GOc4lW8kvXZ8bnwJ/6L/IRjK9Bv6eEvymNXBJSAjQ
lmLblvtdqr5R1x3LC5O8/QL4s/tFh1jnWy93Rz8dup3vuxUFVPJI1E14b9BmW5pTZj3M85CwZveF
/2vTdoM3JNEeAnHrfAocMPPpgh95DeCW40mzfZkwo9AlPEZjIn1NRq35OI1S8NvzXws6dZm0Espi
HqTLBflRqaOSamOqLoe/ndrOL1IoOy4bbp/tMch2GES2lkYvD/4rMXt5NwDlVICFKkj3z2Vmph9L
31K9PC20I5y/xk7usOUaAltD8ZSkDOzxcmlS5PeSYVN7D+lqdKimzs547jLLGd3SATh3k+Gcjndu
6y0HoR5NuiI0mKFuXRoNfUmF+572Xqb1TePWmVWXL4PMbM235z8cSQYhlSEJjvXqmEnZNExdkpVn
W/KRfzKR00KdIT1I4N+PkpLOOwvb2k0YKbnO4ZESQKnlwuJ5hn9T5aDV1FK9jC5RBQGnWRwyxEVv
09RPexou9xa5zfFLyIwhLWHEamkxnP6Xs/PakRtZuvUTEaA3t2SZ7mp5NyPdEKM9mqT3/unPl733
wa9iEUXUYARpAEEKZTIzMsxaK5Zp9gp5NIuuBZnnzf5iMljcnr/2zCZ5OITmY9GY5XAiyGK/hve/
BSzNVEedMbY1Mw30IgmcZrIOgzc7f1tK6n6dEsX+cP8D3t4EDMqGJSgVSEjrm1eFZcVOJs3ZaBXz
aLZq+6mtxgY9CjF8vW9qayfRqLXQhJayi+v30DZaE5dsVecKdNTnMJuYr8LIFbP0dV7EZ4RNmz1F
g9t7gPQd2DZof3RnvDVsr24W5hfVfDxbSeOjNZnpAQTpg1hcHjescL/prlHqJwi8PiJE8qoTJbAJ
BWrsw1kZp/mvvFbc5RAaRrLzwbaWBGeQwBZRLppLq6vNKMOMwQZVfY6K0AnCqJwOjZdGD8eZQL1+
s7K6Z44dDU2ilDWjGrroUJixcYAcmu3EmbdhGVZMKAPQFQwOxepuMTkgbmqQy+fBqJPndNa1P3ot
No+j1ZQfZ0VrRkA/4bTjQzZ30HrthcIQugGaobTiqEpW1GdRlnXta4OF8Kclarzz/QO/dbcA2sqm
66uhlesvDWGkZpfX57wLswvsCMCcKM9+8zrT3dnJ21iTnSQjIMJiJAmys9dH0OlTeBmDXZ2tWWNO
XJlWWjBprXkoNJT5fdPt3VOfmenZGfI9bOzmV2QGM8k/P+igXNu2B+YDGyKpz0VsPeeG+ktUSuJP
c3dGpPEUi/Gv+9u6+f1+s7e6AT0iM6BxsWeHVX+AyjYjhhLuEVE3rQCWcoCAu9QIVy/bUJT85/Dx
hqEpAurIPQg+QzvdX8vWEQHFwAeTbGje0eu9c+JFZ6CRCRa76MUT3UJcldCGz1BQ3c/3TW0t6HdT
Ky/VKwaSPDZHpM9FYgUGyI0+yGtzbxzZph3UFomGibBAp14vSbMaBxxTX58zEvPvACxTG9pxGD0o
KPnqdQk9VGAwsjW9ZuUr/TQkuYmLUst6/o/Szxm1u8ylzoJw9llpmBS1c8m2PhYRBV0m+JlSzuF6
ZUKzx2zQORIuU82fjKKxnsxSTC96q+9p3m68lVKLhy1EgxsPsmrMOHFoMAF+as6lWXWWr6lD+6bq
Yasf6DN3/6nLsHu810rjjNQMxCr8QmLx69X1aoxwngVuDwEF+69innrhu9Ae9mTXNkqUhFOS1ySR
Z9ywlSFH7fFEJnIRStp7nxi8Fh8bN65fTLUO34A1cL+lbZ2czMlm4KZdeN+sWYn3KHIb35JSALkx
FQ7yqHVyIwxjBt8K7NLOgHRGvVKe5kFEsc/k1enhbIMF/58tZ/Uxi9BOnDLW2NnRUILZS23iyK4M
lsZajvcv+eayXjsnEnUM2Pz6IyKp3jpp1JbnOaMe2lhd+6yLOPwaRlWys6qNe04fSrax8Y+E5CsH
aZRLny3JXJ77WK8J4cLy01R50Q6rcM/K6nGJe2t24ryngtcn9tPklNOfhTK4n+5v26YVziKtIFD7
sJWvt21aHLT0U9ZiOcPo126IXIOzOwd16+QzNxEwDYeeqUZrQWYz59NUOofOHPovs6U0H3Wau/Qe
Ir+3Rziw42nUlMnX4IwtRtM9PbxKObaRgivFQ9Q05C78nly0eYO4I+dQyYa49eNq9A5m1lf140kM
ER1kC5lTyGF913bGbq5stwXZBv4rOnvuUh+zVnV9kOPGc9hkD84RkC8BvWsaNyitIgSwxm+MA0Vm
ptEU4La19K8p8dRP6rw8yIa8sbJ619Swc5rGDotzNITVsR+rIWDsxD+PfyId0ud/hRP4TNdb12eT
YpXCKc56HepvCnWwjxyG7PHonpADWWsa1ZBu1g35Oh+HJCtw9RpIlJch66I3Vj/ZOwGH9OPX9U/g
XDS6ZPJFMVlf1T/DZbFjCopg6yFK/EyTZPhT0zPvx9CJuvnklIbSBAlEsRci29E739/IjQeURJM2
FDR26q/rEnZoDo41JjklbM94KZZQBFUxvdP1/s+yJVK4b2zDfVBWBsyDYBiY3LW4sGMVCdA8UKlM
b65eciSXLkWrJeXj8QdmXjXPkWS7EfCAOTVU0ZBQRC2i+cfYKGZQq1A9IzX2Hs+RKBvx6cDHSV2Z
1RvNMO0eiVIOe7mI/Af0H+05t+wHaZ2vV8oFQwPcj1WRuVyfdiW3spzBEpzDTlfehGNjHUYGW7zL
e1fs+KStT0TJCAY3cDLKhivfV1caZUSUGc9mXeaHfEQEYkl3I0R5pNdHnigKlhehlCzkXC8oCsux
iEKvgGSGEsnE/N0BhbqqDd/bTvOLrDrx6f5C1J2zx6EMFPo4AogNabJ2tNpLrxOOFlV8sQq94KDR
Bv2H0ot8505vbuNvVlbbKBYlWrKGBWaTlUSwElGhMJNc7FTvN/eR8BDSr3RPa6W6op6BH1QpRdOi
GoEXqHPjjygun+Konz6YShS9s+nYXDJvIG407f7h+Yp0DElgqK6zo3Iw4PWH7Oxem6MIAteUxt7b
UmjJcVAV9SOTXey3RYy+qeuUzpk/7InHbzmYFArbyOAxRGNdAoxiJ4taBXhq5znNOx3S2J+5Nlk/
ytjuH/dbeEcQzFJ5EJDv6klrFKuuOwUa/AB3HnFdvXynJrr99WHveGVl5UtakUaGlgKCXaomfRFq
Lawn26sacfoXdnC+UvRC0mdXl8/r46FNa1aTj1bnG5A+Gj+do3mv1iK//eqSk5qhcCTn4UiRhuuz
UVVq6U40es49E1mzuTKPTLj7o6rLx1FDchoaTgvEELCRtVSPpi8ahwFDcVR4L1Fbvw/RqdgJsLdW
g/oKgupSsQl3f70alzAg7hcoq4bKVUKY9b3NdMVD3ifz3/e/jzxN630jPrNJukiGMHZtqRxm5Jxb
5mYZ9RCEPWyjwChV48hAkq4PMhRLfCDu1fR83+yGywIZIhWDOeXglldXmXEvPb4kzs8Jgmy+qzEo
0NTzPSH1LStQpvBXkmRHK+t6cdnipbnigF63kjwJakMfTzGSeju+YdsKfX/iGnAoa6m3rAebYtRd
fnYF5HOn7ssPoyHSnQLbhvelnELJ0sb1Mf1ytZbORoYUTAdWvGx4oyDPbh0tyMF/irQvAxHV7lfF
Esx3i5gf4rt1ou081htnksI280uBgIGzXXtfpVk0MnIA7csC1yDv4cClxjC9zHU/Pr6jV6ZWuUpp
eYmRRBBA4f45B7dx/jJ4wf+VETBKSMmC2FyffGatV1lHt+gc61kNlr39a1CF/Xh2h5OgLAVSCX2h
dQBQaa2ej4I3s1AjgEojr4VGlH+8f5u2Pg2qeAgZ0TSSz9T1OTdyI3dFwn61mShKH3U8JRisrHsT
N8r49b6tjdPO4yt551wqSHurZCg2arNlrKZkT9T0FT1JL1NF9XhIwyvtgMmjmGiD1rheUa3MTQUY
g8M2Jq7ja2adndNZXX7eX8zGpQL4R/YNBBDyzpoWq3YmGj7xQKybdPOHZY7svvabdISwapZ20/q5
GiFu7/VtXR/TKOpfhj4c42nnam3tKZ6QrgcSjSDL149XWy0Rw3Lz8zKJn3MSa+9cLc538suttdIx
xQ3C2AQtt9rSvFXBNxo8XF5voGo/DW4gnOGbZXUfI914YyTD26HTOz/Vlh2U8tbx5CXjorE+UDer
WGOERD1oec51riznQDqmHkVXggGv0z2RmM1FvgK+6bmAi14tEoL/Umk2fKzQ6v6us+lQtk5zcrzw
z8VZTko8vTd643tuZju3Qi5h9Yy+9iRoGJDfUoq+Pq9dH4o6TSGdhUVb5yjRiuW7UevtZ7dRGudz
xDAN+xRD0mmOFBPmZedx2NxhnlFQ0NRbQBldm0cMRImj1MvPUgDJB3qpDIGqZQNa//Gwp3m3kcXL
Ce4wFultEZysvE1sMqTDMYiFtVi1DjZTdRo4R4PhC5PU3kkta686vXU/5PWQhQNS7TVcYw5NfclG
ju5USrmGWbGGQx6qxt7Y8U07JGtIvdBfgot2vY1Q0HplVtz8PGhe8TlnilPgglV8vEbrgAEjAyLL
Ro1nZcXsK4PlAPYtY+h7ilVVb0Qyacf7rm1rLfLOEQzzXhOtXq/FXNoIGVGORKmo6SGLK3F2zdT5
dN/K1sH73Yr8V/xWvUztljb7YORnr/WSv8sK8QnPE+JHFo7q43mRnLsjn3xiLW2NMrFypa+o4/Jx
+tY7jKgxHRYAu4/nKw6wVJ1zTTZ7w+JWQzcrC4tto6Ob/m1XeeijyWz8ur9tW1eITgZMf35QjVt9
HKoe0cLjmp8BzvyAYPlJQxQwyBpl8JNpDwmxEeKzJKmSJ4OqG9UOGAGqm6FncWauw7vIrcK3Sm7P
H6Uk82eYAoA8jL1h91vHgroH2idyBDEh1vWxYCIVQ0MdKqZ0tOoAGSEL3SRtCSTi2L+/lVuroyIB
Gg79TSKsVTwSaelQC0XncWEOzedYa4rM73RLHNtwCf/omIp4RE1k73atFkh+SV9dRuNUUhG7XU9w
cYpIm0K30i4pk7QOCdD6QDSxE/Re+iAT4tWUBOGRbsrSw7pI1uT5oi55rF2MiVBkHrL8BBwpPd7f
xpW7wIrUq0Na9HVNjAC+/mKWXs1kDoZ6GSjCHBuhRX5XzXvgi00rdIbJnnHnyGpdW4liTa1S4aoX
Jw3701xbCyWBZq/qdiu+LbeKw06aRJnqhng4LwuofADFl8VpxHRCf8yM/5myXC9eiknvjDM8ptL8
0CmIlQRNgwc+DUo8NEdAUtH4PlP7Onqqiqp3n0RqMTczssJIUXw1r1srEHqeud+0uUjzo0qRhj8w
FHQ2kjaiawPDzdvrcW9tG0OxmJIHd4466Sq6SCa9aZDunBmJkEzf9N4bXuT85L2M6PZQS8Ei0MCg
lHnWrVWKKRARzbq5ny9OqBQntfDkWI/UDQxRPxgSyuNG4o+wJKIRBqGv/Kf89m7wWcIY6B7Cd2bJ
rN9qnD9GeaX5Rt20Hx4+2RL+D7eWdxBNptXmmZUeO3mbzBcVkc5gnmvddyD3Hu5b2dg7SUSBEwro
TBa6rhcUZ7MY2mGeLl3Z1E9z04Rf4iqPArjZe+XeW1NEeuyfZK7BKlon4papeH2ZhPUF16C/yzJV
+5F4k/FCs0fZCVW2TJHsQx8CJbshaDnHk+dMRnNpnXp+ondTBt1gkcNW7sf7+7dy4xwIVCHoB2IL
rTH4Ddf7R6E80pO+qS+6zug7PxW5YvtKMyi1z5TIEmG4SYvKEzFVsoex2Fgk+EBNAsJMIJfrF6Ts
StfqufKXupy1Z+ZHdscWBYlTHjOu4/4qV+++XCWlLTjtyHbSh12HzgLohhlVdnNpCiV/ap3Me+q0
ogiQ+xuCoVf3tDBuHQfkXvQYKZtTH7gpTaHEb419aeaXaPTyZ2bzmkehDF/uL+p2/zDCN2P2CwAc
VBKvP92Y5rlZF0t+KWY1+u6J0TnMTBJ/ZjPG4+Om4OyCsMcahZXVXWY+bayifZtf9A7BuyirLT9r
QnEoyij6F6YIK1w+ksPi1klrajSTOoZjfult65exNPqTqG1xEFVnnu8v6vZQoNdGJQWVFlqVuKnr
/fNmvcxAL9eXkR7ST5iuRXmh4N/PMKLaJLrAkNT2KHpbNjnwUlnhNZheBWgMJjSrhArsRSxR/4U6
THtIciM+CbS0foDd9h52j/CweLgoalPBvJHRF1apqotSVJfJMzPFz/XKWXyzVusUZVy1+ufhHaWi
A6CDHxYOcuVMhmmkjcPwhgsqzOTEpp4BH9G+hZPyPC1TdbpvbeP8S/QG3ouF3c4ptOPRrIylLy/k
QnVxqvpCa44UFxvxxJjMbg+duHGnZZmZW82pAbOyeqXdvl28KouZ/eVm0xdV1AZUxqb4fH9RGweE
gUUwsF/RbjdysSMihYnowp5pNKV30uw4IgiqrHPHjNnnFLTiw680/ezX1g1lP3R75Cb/FhCYRYx6
dy+GC8OfXF8Y1nyxKtHuvGcbe0cXFgId8SH+Y42KdcYC/ZAJxdgpGZhTmHvtc4K6yE7R9/YtQ3eI
vx0HJeOo9Yy0BPSrHivpcFGYMvpNXebhYC6pfe5CpzxA/WjfKrOh7ZT3bpbGmTARm2EbcSE3Cn+F
GicQslna2GjG51g3og9N7Xy/fyq2jLzmdFQu2Md1OVvMbtwV6H9eYE27T3OS5EGRRtXhcSsULoh3
yeeIElcFplw3Zk8hNr+4aZkdutwcfNNb9iTOb66tvEQ65VYoxPyylgHqotHpS1cbmKg0O+9BGVI0
dOrk/Vjk4vFvg5oBEQ5y9fL1Xx3uJFL6Ok+b8aKMSqtfVC/vpkNEF/TBxol0P+Q7yO/z/RHLvmX0
KSNfvhgvZHnmZ0cZat8Ak/v14e9DOw1WHXaId9cFLCZOQ4hpOGrWJOaOgQJ9/9zZthXvpPY3p00i
8qDMIx0DOI5CybVP6BEZ6HhKpkvM2T6QPE5v8qhqHnXfWMHLvU6Zpazprp5CVcu9oTMa9aLNWRws
Yxv55eBlx6or92hLN0dOmuKSErQjosoFul5QIox+nrVMvdhzo6Ph7IYDQS4fiIA3QiT7eP87rYrh
dDUQ7mVcCD8T3qInc21uQqjDsWJWxhTK5KS2vfJjGHvzS5fH0SkiKPkIO246GEb4qwlN7/m+9Y3F
El9IcDuxGsmk/Lq/eXR0s4uJuWHqJY4088UuHQ+YQREHsRHXO4/HjcNloQgncbmoRwPQXjmMxLaS
3gEadVFRbg/mon8/uuYRut14dJz8zZKXyqMuChQgeZ4Me6mvEoFdLy42ytyY0Z65wDCdah9tu/+4
gouxcwNu91DWu8m9JDnLvHmv1NlI0C0I1YtiVEyCHBxudqkOR61y2p1Ha8MUysiSn4wh6kCrmCmp
vD4FA65d1KIIf43dNB6LyikDo+rVx/pBnEsIOMQvGj4efMPav3sFehS524SXcCrjGg2MyTqqDeDX
UHgIl9w/hrdORBrjesspKLeUEaBfuH8vCUnMlfgfuzDyi6HXD4J2WBLvPXea9hoVVhjt1+ehycLJ
RAnHuaTxWBz7Sk/9JYTqfX8tt+ccIC0QZWQUJZZtzXVwmQoahajeXpQ6Lk9pLNLOt8fUPULWj5/D
fpwCCgZ7VKLbHSSzQyqPWEaG02vsUyFEl/LsOBejMkZasSoSp2a1p7N7E3BK6q+M2WH/AgpZ8/UG
U2OebagbFwOcxtE26uhjEjHbQiB1/sYVRvnom0yEgSaEHHICOZDn7PqLRRQ0CqKC9sWAd/ySznEJ
ZzXM/rj/xW5uFe+jZDPTBeGNAU15bSUMi1EBk4eVVIQ/utksfC9vxjdTvzwm1ch9wvUxQY4ci6AJ
YuWqtkpDN1RHTetPlTvlmAFYY/iThu7MQw/mfw0RQr+ioOTMdLnm3xw75D+yg2UcTo2nFScxDcxq
Gur4De3NPXj39fb9f1NkIYySkNOUV2uCwBZBbpuH09gZx8kw2vel1g2f+mVPk+T6jP/XEC8kiu10
ZaBJrbyfaAGXpa3Lmjqq+KOXdH4+Myzg/mmQ7/v/dYn/Z8VB1IjgmdzUWy0novFHkxYrbWeKFzGZ
Fi1pow1QM7WDjLFQH+1SmV46td/J5uQxWxkmH+ah4nhAB1wfw5pOY6JPzEkS6NycrW6ICAy7Sj2r
9tQckqRWn5jpqJ2Aq3oHOzP3Wp4b31EGwJwZqLhITawiuRoYICxx7HeFUvjqmKZBGxfzJS+q5Pn+
Hr8SJm7WasluCVcOasUqyKoUszHirBpPc9HopzDUvbNSNMPZMEV7sIW3+FC25hfJSJDQNucYa7ly
mNFh9i1tKp/6PG5PxZI6X+7/wzaOGMMHKDDKOUQyL7y+NlHaML56SNiDrtCOi3BLfxiKPdGL12u+
Xj4OjTcNzDteZ2VGi1I7dYt+PJkN09oKxnK9M9WoBNTfhod0NFJfZK19nqy2C5QWPILw9OSYOE33
6f56rx3662GXOEkqWlITB0bX9XpRpuhaZJjGkxNGtp95rvJSM8meGYphdxoqZd65XFtnDAYNLpB2
Apqgq+8uGmVORwrWJztOmCQnaMT1WlnRkiv2WI63pqRMBcEfJXgX1vzqHrfLAiFIM1iaNS7vjSz1
vuZllh4TT2/3xMO2bdFoBBdEZXyNlLS0ck6iyR1PiVmTa7WKM/pMyQIz4HR7YgCazHWuDw8Le6VG
A1uX3YzrbzZ2vaqJjEnudruE1Us2NKJ/N6utNp6iyOmMP+bUtT+oSygVWUdGwVqFZtWBULyFwSqR
0EmZ9LQkTnkoipOHCe0FAgMAJxC1blBnJhO7KmN2xlNoZelHNwPaEnne+BDB4n9WYM5JcIsU6Fl9
18xk6A4A7/G0FHl/MexC9yvVe0zf839WKALIVwD9svUcktQRg83A4+m0zN4/hdlngWdOyU6o+Dpp
dfUpDeDJEJiZ08XZWV2/hjelUrR6Pnlj0qP6XoVRHSAitHT+ZLSeEjhVazNfoB3d6miqYYpgdmWI
5oxMSd2+aDM6SYdejVLzA7FoPQcpoPTmubUpwfszeIW92tLGQYcuJkHpOgp5NxD7YVn0qKmM6ZRP
7h/zglSJGY3fGas57jiKW0cMSpKyMA8hU23cdb/CGJnjZLrhROhSKj66iVKtbdqzcuv+qCtxXKkJ
g/Egz1ldJa2e7DZt5tMo70mzMIJRzV8MES6+1Rk7ql3XicHrkSL8Y3ympCAxinTt+/KJgJwR76dc
yeAu9q5e+K1rLEfLmpOXFDjEKW2H+Pt9D/+aV1+fMfIq8hHEQWldgB6/XuOQeCkI2to6QZwN/wkj
mK1n00yGxC+9WvO+8/iM32II4M5LGTPSxU+cIdVOXqvF3jG2hfm34umzGfTZXMxBy6jd8F3SOG5y
VBWz7Y5au9jC1yTu+Jfb68sbGkzZt26p0+5ilolonnKrGMNjrebui57Dz/CrBkr9OQ51+9uShErr
T+MY6e/zqlpa2vsLU5wBA1vVE7NKbDBeYTXal36qZqEdjSnNf6nmMIaI4hrArf3Siudm52beHj8X
mXNKFa8NVQKq601L9GWww0UzmKq+FE8R4yKRzGkeG38rTwSJANqwUvnqVZj22kpkpsnk6LNz0nI1
fVcOnXYp1WpvevVtQCupONAt6PoxdciUa/0tFejqRsucznFOpVLlH8x8Uk6jIuZ3ERSPQ9MM0feQ
KesHcxj6nSRkw7IDW1KlhvCaV8mX7DfLZZI5pTvY7snUhicbYTx/royfVssI7bR4N4V2hYzNgxVJ
iB8qbXAaghJFJTmFqwOvwZ1lQERjncas0Q8LmjKnuNb2lP7WnhArcr4FJS1ZvwMCfb02gesS9Dmt
k9ZQDlFE7P7s+tyjIW09JinzuiATH4Um4etPa2nfuWrKZKD+clLTqg+MbBr+nBN3+XHfUax9IQui
2EOJXXI+AM6tF9QDEUUkxTrB/rHsoF+W5gusvBRWdzt5f7lWpT6GQHtdGEQJ6j5IDcny5+pLjRnM
HTTBbQKGZfT7GNGTETfDUIF5Dzq18bnQ3YdATmuTAG0tCzHYRaM5M6YGx5AisvoQJKpUj4dHe3h8
I+XRQ84VTVxS4uuTAaoY9M7S2adomrLAFan+Q1Rt7Xf2FH5gOIOz81RufDh64HgQCSClKiN//7db
thSZxcgVsBCpOYpA1Cb1Ji2dz+HQtAeDbPFf2CPwoilNWE0RcmVPHyctC4GOneokdt5gBZncfEF+
xennY87wly/393Pj05GOg9dGE4Vo9zUe/m19ZmITskt75K3FH2Wd9c9Q8efvjVvtTeC6yUu5BA7F
M8m1Ymor3InrvdTGJh66OgtPzjQ0fzLtK0RHO3P6vPuzd6vM/dSZbmP5KESX+lOktZPmV+Xsjc+W
JuaXkidjCCo1i9QDImRmI+umTfl0fz/WbxN1MDJUzhCNMYa86St/blI4qmpTcU4xEzEOZj93sHLb
X48boT2lcVk4x5RBrjdCjhnxHNHiupkDc8hKW/Fnu9urtci/5ffYRC6FNiwnCXgZwtgrK7OosgTa
snfKEHh+HrNWCdKoV4+T1Q8f5jIUzyY6ZEen18VnZ9Da46OL5E2kNkU7gmcY2sP1ItOkqoasTwQD
18hBUylSZFfpz/tGNs4Up1O+vDQ/8D/r97daMrdkzoE4x+DWiXUYEi9Q8Qe0fmj6xftLCxvVPA9j
52mfQnNRw4R02OrmQ+KqReuL0lWoR4yJ172Zar3/5fTGuDdZ4/ZMSfVInBY4TEDIa58FMSFMelNE
53Ya7bOR5Na5b/LqwdSNMyM5+AzD5BdJD77eb0aeoCq8ZNE56uI6YABnRCk82hvxubkWprrIuScQ
CtdtHxr4szOXZXRGNdXw7SkpgpG64Y4X3LIiRx/SYqI3Qep7vZacAcQVEjkRnNlQ56faDSajK3a6
MDdWqJWACUeZHFAO/y9//zffN0xeKMyywYrmxccW/G+QoE/56Fr4m195DgQzQC/WvR4XUe4qSZQI
eRM7vCAIrvyou7n86/5FeHVMV7f91QytMirtZF1rtRH0ze2pb0Ompwy5/Q9qntbyVXeiyvIJOMSH
OvSy5qIwM1d9k1Sm+0ud09YeiUQAqftZF4/xoZtAUv4cytrVT8LT0s9VYtpM+cid4a0Q09JdjKgY
E3+xFis6D2CwUeitEtH6qlHEmq+qov/Yur3QdzoVN48Ua0PMEJg5RAG6+qujLSuTdkjKxNpqzS9M
s3xJi2S5KGW6R+3ZMkXLHRoFegyABldeS00TlJ8YV84kITsmNe4YI0AbxU8Yo7FzMNYpqxSjYeqZ
fHrRRKVOeH38isSx4fIwwG2o86cuIs+zBusn7vjTXNgfesPa8ZUbS3utvSLjQrOYN+banlJHgFbN
NoELbNf+MnbL2zZjrKJs257un8aNm0XAKYE/xJ5EoStTiSeiJknr5FylOhOc1WY8WKmxp2S9aQUx
cASVaWWR/F8vqDFNMmK9S86KlpoBIlPFwdHacOfwbVoh36GMIYk362aPMXXzoCSUp2Kyv+M4amOQ
2GKPQr3O5qTWJFtFJEbGSlls5fGsCc2DONaS8+DghmqzMF+aLNcYvW4qbefrVjv8mjUrezaLvPn+
+NfCLpUnajVwBlcxZyn5uU6DbbKf+uCN+nxAY9N+CHkmJQMIp2iAyAINvay1dktZj2WtKk5yLtPI
OpTRANRkafdEnra+Fg1Hin4y+aeOdn0msswQy5CryTnNLTVwFgfOwqJ6j8Y2RLG0kSCCUCwmyFqF
VmnTd4MWZelZR3nkyct7MvB2j1Ept33l0XHk8IcAFcPFWxsZY9OYhwXab1f34aFeqMZ0sL8Y2RwO
8cmpGu3v++fg1kFQlbElOpU1Ife0crNOPoQQQigeWVE3vF/62TggmVn/bafZjiu6WRpBEAUT6Iy0
GkFsya/428s7Ctsc1YYBNwziatUXE3pS4hcimuwnU6df/GYqBngm95e3ZZQGAvERLRkEBFbLE71a
eW6EU3JrMR1mdRzPbtfaH+uus9havsJ/7hu82U9WCRqRYAmotkxZr1dplBliElGfoEqjV94xjByQ
R2XkuOfOLIw9aNXW8oh/OY+8XTiQ1fIIZEXsqDPWqmj2dW3ovqLw4/7ERRtvQ8Wu88P95W0alJ1i
nC+x7bpX0NmwV4SJ28jRh36rhJr2kRGo0V/Iqeg/NJHnOwHulj1oEWThNA3gj64uXUcFOV3AA52L
eU7qwJ6UwTgw4yN5ykcn/DjVY/Z8f4W3H5DSkByULsM2iEerEptgSoGiDbDSw2KhKxzSTkzdOH6v
zHN5um/qdnGYgnIp1boola8b462AxpVNCEE5fCgoGGr1zXJi2hbpIMLiiXkr1aNlWGgRiO7BCJK4
bVgf69VReYrNHM2EsJ8FtRNGsJZFu/PRNrZQkhUYcMzzybrk7/9201O30aeYPtJ50kiofaUK4w8D
j92XxRTLP/f38Mb3syAwOvCPcJpwLldeBVJQnc2xZGBXrRk0Kc770NSeUuwc/Fet2CvPLA0Be2ME
CRhQGijXi0LoiUkkyoCytpcln0c7btsgXNx4eiIcdt6M8+ilfol4aHsp3LgV73B14mvlxMjAAh2t
3/d2avQ/BzuhPhtmwmLkjAqVyS8zywrfV0kBTyuLmukbqByrDOJxEssFSt5iXJgYY9h+LIbGOva1
pv0o3b6PCp8CwORVvmOO5aOVdHlQIP1IBRlJ2F1/Q69YljlrIYUrE12zIQ21t2hGLF/vf72bCGhl
Rd6Q304KUCddL1JIuk7lJQeiIDco814/DYxPOrpJl7GvUfWlqJkkdt+ydBzrz4mjBjUES06WEa4t
V0ApWpFJ9HOhxE9GV0/HUO/rQJsq+5PbavNTrYn4iyt08qBB4xj/C/sQ5ggAUUkDgbuyb4pRqTWU
qIo2yhElzpMfkZJOQV4p2buq1SOmH5rz204ZvG8xz/6jaTBFfXg1PBxMZaE0vXo4ehAk9lJIbYEw
dZ9tY1jeMzth3lnkipJK/IcZWCIUtyA5gGxfrbL1MhpwGdGF63hV96wuGQrCcTy3xjON1mr27VRX
hv9EvaEIXy2dJX8mK621S6W3tuqX2ujCMFXsqAqElSpJkJr6lKOfCBHWbx1nqiQdSo2DMTOT2G+9
YrafLaUvkhcmRDV78mG3jk2+srzrctgJ7VR5nH87ruyQW+SgbKgED6U/Z5kTZEr/xTWUPfFcuTHX
x1MWu6U/w+EgW7IKIxBjaUwX6fnzYC6WhrbNrLwpC7M411VY+UbPOIudb7W1NgjXVBGosYOeXjlS
LR3dZQpxpHMpsuOSxF+8RvECT4/28Ba3LpsQlxeW2jN0aOTErndxgjLVk7yVZ4Tay+MwmupJrYY9
rPKta6GIRGz0qk3CRVvtoL5U7tJHRnXuvPA7L/0QmAPjWGkbBi0QqUAvlQ9zbe5EDxvfTR51h5oF
jysyFNdrS1tRVWPG/IXFnOOzmTAluKmHMjCXXByHxai+3XcjG3t5ZW/lxnLEewAPj4zTc1r1eTEG
zR/Ia4P7VjbOBrN9iImgIxBEr09j7xIAJeOMNHxde/GhbTJn9jsE0w5Okjg7nnljC+ng4pRQNYeM
tZ5OWEZF2Rk5A7IQJgG1No3/TIb4FhfFr6ULf95f2Mb24fxpXuEKofut4+cpYVZMWhBlFZXaBKJU
mN5ienuxw60ViHLURiQMDn2VdZ5fQMR3E/D5CMA6rd9Oeaf4oT2Uj8KF2C8iRrRmJWyKaGXlntCg
T12nws6gt5pf24v2ZIvMONzfs9vDQEXkFdgrZ9Ggc3F9xNsotDu3WDoUxGZdBOHEs3kcLD0xz/aS
u3tkgNvjQONXVq84e7Sr1oiSrmc4WmtO/dmJ4Cj5buO2xRMxQxa/C6s6LT9UrdY8xriV75Zs7tMC
Y522lOK6XqMih3C2mjpTJbYLpNhiJcgWQ6P23e+9kbfbKbFdqCzjLGQBcpXh0D+r1FpT1HPYDWMQ
hXF8qHK3fe4gZO3oK96cQ4I5Kt70meQ42xu2ecphLyaq4mfR1NMB6eP6JDGTOw/JSlqczeOvJ50B
ISHn9aGXdL15zLDr08WtlzNTh5s/mFRgqsgEi7gNonQU5rEvzOZPqW7EsLcwacb5TamhhPxkpOBX
9yRMb9dMY4T4hqSHxgVt3et/jJnXo2L0wkT/aykChLPV8+gaex3qV/LX1XsNPkLmOpxRZMYY8Hht
xpkZQonQt30e/h9nV7IkOYptv0hmQrO2GnyIecrIrNxgOQqQhBASaPj6d1RvU+EeFm7Rm7aubusm
wBFczj1DG9ZrOYxxpe8EQmVkgR6Vk2Q8Ys2YmUnMzjX4oGmAcl6R+mYA6LbixTcTQ764XMvI3a9L
3FtoQ8bF+ToaF3L5BKBt8CwjkBTKfuUTLDhVB4FM04NfD7vPYcZjoKvGtahjr/e+p3yNXzXYog3P
tGlUnLOVtMs1AHR5F7ZSjq9tIiAQttGkVKZkNMSlUqonh94Fk/HauILUpbUqMndtqsCs7zsrKlh8
BbUt1p556nfXDuOr3wzBkNkqZHrfi4FYmDA6UIwrRcAJyFM0Aq8WDq/3ogJ8J6FMClRySOKFNo9r
xcYIZT5dopISTccvBmFocYGXFJ9uBzAP0h0ENXC4XcN41KWUCEgo5nhyVkA58zIdbOCZ9kAb5n3x
03V18dWMLPzek9j5i+TAJvjWuqpqf1CfNu5Nk2jRlJoaSX9/fCae77JN24ZqHoUGeGGn7OtZkXkQ
aAPuh3RQRTSSKk+bSR0+HmXDMU83GdIbsJM3W0WU6G83mTY9ZTgpov0yMfWHt5G8ERpO2Iap5maF
s21Zy16UHw96dj5hZ6OOQncRqelwEjk57kXKFkd1AXqYJqGHKerIvoVANUdWsbxwcry7iiivUTpB
0XaGFrMgsFAI4COCD4+9kaC2XfnWdf+HCW1tOdBWwM+BpcjbVVxUw3pe02if2moz2IiasgVTfyeH
xT59vHbvTWiTDkENiPgBMC/fDjXXiDhQMon2sRiau96f1BUNU/XZYx0WmChe4KnmAlyFI9TbUXpX
N8gMmZy9bRoP0gqHFqD6fc77Cac6QD9IrLeEVLybz3AxlqxQcUwk3o9JF39FS5MWvA/T3Rz09EIF
eLblMBS2AayMUJmhP3Fygbh2wEWZdgnuqYn+9Gi7iHydCb+qR1g4XNh054NBU4apoVEPyA/c5Ler
l6i1tfPipHsJucjeRk7yq/WcLmdj51+qZc72A5gRgPE2tB2AH968b8fSUeVEA4/SzWZNgZE8AEnq
+vQSC/r9YUBdwm0ENfmpJkqpRIB86qeIz4FPaRvB+3eo6CVf8ncXDscvOJ2byPBUp8ydFOcxoel+
CkYXjIDNp0vY0RSq7vUlv7N3poRzFTgptjfoDqdfEpRJ3AWwjSmxXmVgGZu88+pL1/i7o4DogIYB
LPPPGsHMr+EI1FV0b7uA1kXVyeoXsNl1/Ox7Cl0QdIE38iF622flZTNHvVlaEe2p4EEmPGhUZDCO
h9mtgwsc6fNfaYO4QL8C/oJ9F5xsbxclVUDxptkjZHgqUWcvOeE0ylPX6Atf0vnqRVg02D6DAgSB
+ulQkOnCCqoaUtj+j2nm2iDNK3KRnLd9I28uQZRzUD2DxL75x4Az9/Yb6uPEwOFB0n0yJBX9JoYu
ce9V4FcuqK/oKWV8tcgpB22//s2crYu2xh5C4D4+2c+XFYUt1Mk4EDdm56k9Xbh0jk/EnO7dGcet
4ibIKdimuREXlfrvLSsKd1DTQBjYwkbfTlgi0aN28DrfE5jZjiWbarc9zn7nX7p+35kTrMkwEN7e
UIievrSoDisdux3dh6Yd8iYB2tSqFv3AaJmLTy8fzna8E9BMBcZ86kgy4GAPTOA6e69b4RvWe/9M
LgidLThZnx9pgx7xvN+am2fx03VT6xDsPuRdm2bckVTFZV/LeDcJ59OPRhxL0Avji8Z4iF/e1vc/
6KCltpeGeNWhDoZ/6gQ833lYnHL7X124IN/ZEkjYQPcNvlMoLU6fp8yRoH3zpTpUgR5yRHeZPEin
qvz4Rzp7eeMvQ/ECHiGKTpAjT65hMSOVqZpIdVBdt3NAxMtSFv3uRotHi/yc+8lWXqAJje8Iywct
KjbG28ULfblFNRl2YNQkGXi3QOHNnF6Avf/dw29Pj60VDAoOjHU3Y8GT38jxGKIvO+3sA8cP2imz
6czr+8WNOvuwegF1MiO03VICV9FnCJt2n4ROjczqIQF0DQKNbPYdi5TK3ZGO6odpZExAn2UJvVA8
nn2OuCBQkaDs3thw8LZ5uyJkquAcVVXtAYZiX5UUeEHJ9h/ZRp/z4cbSY+FxpgJ/gHIU2M7J70w7
C/1XreRhRnhrEXdDVKaj3134EM920zYKFPVoJ2HnouX5djp6gXt6F0L74U+ennNYO3Rjtlrmjsi5
W21zteKPvOQier6GKIFw04IQj7vpzGLcRKpBe4IneDHBJyiP0gmYJaHRvO54MFaXTFXOZKhomOFU
c2E7B0IP4KOTXZzOJGUyWmPogdr1lrdzdaUpaf+6CwxGSwjtuMnS0abyIDrJ4kOa8m7Kfcdhww4W
890l+vXZZYnLCU82nHwoA2HccVJwtpQnaL8kmD+nP8Zl3XvSuQqr6p9qrmGTH331+/im9S91mc8h
IIyLMwNFPJQ4W2v77Y+dDL5Mu6pKsQ6KkIxU0s8STpPcDC45tIal1yQd+HXTefMjMY73jQZt+PLx
+XX2XN7+CLS3wEUDDQl0zLd/BOssoh0r3NHJoLi7Ay6S6DJtWz88tA1FGZmwbnioWQst1Mcjn53P
GDkGEOTjQNu8YE6+qBVaQqiQlnRfk161WajiBT3fNbT/yzg4LPFghlkFfFlOZxh1sI8cU2jbdfyz
qlfz6PpDe6GEfG82qAkAGaKuQ1/05MxEf5STAXtr36k4vkEjvjsCV1qKz68ZQAZ8OqhSceqdjIJC
tUm8Cm+jFTWbX06yJlPRkXm61Hk9PxPw0tuiqZDmgVryNGRhDis0F2YU+Xg18xwcOXWdxqYvRNNf
ChV7b+Xwztuc1wDYoKp6+/sEae0Y3tQU3RnNv0XQXO7DuvN2n185iH2gG8GhA73wSc9JDppKuM/T
vW/rpeS+cA/GEdGFN8v5+Y1l+88oJ1+TAt8HOYqou6eYy3u5ht2VYoG3G7nj3aLPHpcfz+q9r3fz
fUbdsUnbT4PskO+czkCDUGGTyByjNflR93bOwVaBln65Eh14Mh+P+M6vtTm+bNqFf2GUk0MLGgD4
UJCW7iu2DPvE1aJgc7o+fjzKO9sPahMMFKG7ABzvZE80PYUdjFB079Ch2uP8Sw9Ty9wSuyO8wL58
dyg0hADWbE7ap8Zb0zihbPAN3dIJvixyBrIcC42aRzaHjyf17tKF4DVvzEWIfE62YODU6GzAG3w/
D67OjOf4pRuY8PMbHRYPW3kIIQ3O15OKqNFRtFRCOvu0MX2U06iiNwjOhULo49m8s26bqyWKRJys
MAE+mQ2u+EmmklUHUDDae0e007VwVApH90F+/3iod74qNEkg/kIxD0LBqUwEgdsrFnRkByM993qk
S3KUjjM8JU00fg9jrS9hhdtn+qYATsHFSBD+gvltAPrJJte4J2FJWrMDabxZZVPvJ6zwNAsglo8c
/QvVLE123RQy+cWvx1hnMEIY9G8TGy1LdLbdXmSKDu09tCD+9GBg+gEnMCgHwkxqZA7mMo7HKlsT
ZYOfNjL0B3VmNpa4bGfga7DOU8UgvEpkbr1GyU8kZNNNBU1cdkcnDwcMQWT3uK/GxvmVwpogwcWG
QMsdGUaWlqIeXCj6K4hroHu1gZvV0+TUuT/O+AsmfxpMXk2V+CZhHi6LJUWW9D5xkPJ84Xx6Z8uD
awwODYSWmxBp++//89rToOYiFtoHE3hi3RMsUMUOMp3/4VbcSnOQhPBKRNF8shWNjTsw9Rb4sncs
LIGuIGVlBdTx8S58dy7/GeXkbId8KvLxdGUHSsSPwJi5UMAxio8HeeerQl8fdkagRwBhCLZP4T8L
BrtJzQDuY6vXdtpE6Qrt1JaUDOnNF+bz7lAYCTwdPF6BvL8dSkuyBG3T8AOM3JuDCPHGsEqQ/da4
+/RQ6IGj0tv+BejZ6YNSguXS8MjjB8EqXsawfynpnM47fwWv+bMLiLYtmIdb2+Jfj4u3s2og/o6S
Br6tMIv187mPwzKt4vBxDAJ+4QQ83xAYCu/CjccC/v6ZWp8iOQNpPuLA0D3McEP3GTHpJUb9+c+E
UaCxhW4foAm6328n1I/CSp9Dc0olR8dQpCb3Fv4VRkmXdPPnI21YBqxiN0sttNpPLl0oU2tYCbrd
oY8nInKwQeDgySSZbOG2qXvpRX06HH6f7X6H3AZdfRSAJ98Tmty1jJqU7ttkgfNI4jVefeBVU3k4
TQ1bL8BBp6XSNhz0f3jiom0CJdjJmR4qr3djDTQNjhBgN7VcXRPrN8XQcbPXCeSmg9u4F+qY05vr
30G33K5tXUFWO/nGHGB1cEqFr9awEPbsxHYol1AHRwUBwy2q3Ev+Mdsk/ntxYbx/hSQbSBRgqicn
IYW5wgohuIPmIIeHlBr+SI+8NoN+mJIGjhZE7VoxHRFsfuGR9c6PibfPBlJuxL8zuw/ag6pQIXv4
gLywJkVqQ9U+LSBsD+W0RurSUfzOsm68J1TzBAxNxJ+cfBMmoJqMfnUg1SRAVZCo6PkwXnVVPe8m
my7zhQPs9FPf1hXEJ+wb8ELOXcOjmDFHSwxY9cmcpYlW8CZvxYXD//1R/rWiBJSIl8TbaSVJL1uY
oFeHYGFVHhBXF4FbfVbtgbn8S2vFdKAYAAjzdhTi410XSsYPUUtD6PcCqa8166obFoUtEsIQ0vX5
1YPrFupRyJA37sfJz+UuIVruwYAREVJ5P5LawAuTXDJRe2cLbi0PoP9QdAOiP1m9hqdzssCj/uA0
dVe6rArvFsfz9p6pL4G+75wlaFDiKYmzEt2NU4Gio0G5RaQb7rNe9U+MgayhcECWPtO0yZYhhI45
7MMLioHzjxu/HJwW0BbdCuHTjxvRcKnXuas4LInb2T0frWevgyokfDfBOXy4miLT/BopX1VZE23i
Yh6hrP3krReh1ActAJgNmDxAQ0+2z8SdiIysrQ9jyLvniSXLszGjevrcNY5RtnVF0xkZreiWnRyc
PZzgQk4CfnD7wVxDW7vm8ETw7jiV8YWK4fyrw1DoMcIUcHPqOK1RByj/x86L+WGW8++uc/uiAzy0
/3g+7w2CAxno06bAwLX39qNzw1E4usJ8YOcjH5zYgX1YJC9l/Z2fi2go4hjeTuJNDnzyCQBg6QOg
qND9qJA/uE0VvyJDjlRZxQjiS7xqvbAl3xsQ4Cka3MgsAbh2UjIEOqpnf1pqlAyhuPGailz1TARX
SN4YdzJe+uOnlxHHI2z8NvcGGKucbItqAR+xcsbmECqpd95k2NHjZPrxP4yC5scmhsP777TNItyZ
+G2AWanEqpwjIJhl7qTrbxeGOUPCscvRsQQdCme9u/V23u4K481+0PsAU+pZSn23ho2lu9Thyr4o
4so/DmAz53rsO3GcqfbSQ495r0exQrKM1/ZY+aUzQnByMw1B3D+2ZvEanaFkha8EjyIdlayuWLrf
hlEl0kOnBoW3TX9Z7HObewhr7zOIg5J+7w1aB7lrV6Q5dHXVy28uHb2gqGBIFT3TcMK9B5lHHxfj
CmLzsfI9q2/IymBxTc3K2BPcvaL6ZyWpElllAoKoYds63nDt+WvM4PVFQYmB70ay7MWQOOMzFD3E
L8LeVbDGof3ofqdetSyl9qZlKFmLLG2w0eAcldfQ/TzalHAojD3HwHwVvDY8zAXtgpih4TQbD0pg
VZElY42e+EF2cZ/8EZXybTEzoskNrDDWMB9UZGUxtT4bbhcTLe6+brrWfWQJUl0Kmc7udM2kmyJS
FmdsXFjZwc4mdcLWf6mjtEuzCPs7yNEJqlg2jYh1MtkgEHpxt9ltuTch5BswY0m9pc7hYiR/wtC/
Nfe1VYmXTbPbhfkotfozx2j0XJHVWdpHnSTwsEETEek1jkK0TJGKGcrLNoLipZjreY3LMREcZ25A
B3nbO21sdo4TOd4B76ipfV4q9I2OVNOoOeq1Dqdi2sxxnmeIj70bEBEbRJ0NdU3+gclfPEG/D3LX
codR4ELnQsKgfznoOUY/YF5OUXrYSsoSFkJcZqFABk25wCGesSydcVhXYM8TM90lIVp8pYKTC3tA
IV8hjknjsmVgnoSReCDj4rswpIxGmNkMywKxdgN+8FhMAxniW7GAIA+hVqW8AnBLPT00YVelfyAc
rtLHvldEPaa+tU22pUjWUba2ztAe6sgJ4l8Di8a+nBN/1L+1E3b+ktGWzQi2Vj5xuucxHlP8AIka
p/mqG40/XDViXMiNhpyn2zdOyquSKiMoO9aoXL3XfzM/f0+zL+K7aKhcHyFvxDNfZg/49E47Au48
rJnJ9G0BQXI8Nuhdc3xrrplFudm9qCM8/GeWr7AKEl42VgwfU2aZ6NBM83Q3/wWMNnlFjzppeO4c
mvg79Aoke3Q2ZHzXDiB6lgzsApFX6eTjmTctROy6ebSvWhHdlWNqWJRjz1iduTTFqURXhV/FDt1Q
7+re+PI7mOYR7pZgjp2j5zTj4xpJGOBnQbMmdMq8ZLDp/doNMnmSBuZ/D24/edAYp3Jy+ZrpNYkA
fkJag6Id6cfhnWvR/j10EZu81zZspqXwkIGQZjCn3P6fRtihFIQjkvtqRtAI36lgDN1sjJch2Vuf
xymCZgMqnxXKTS8bBp9/V50ZfcThmWH0dzAbZT+BHEhermSo6WElq1GlVdU8fXPCkYkycZsgBLtN
m2DMW2antiTGG2L4J0y12jFwq8R94PUOwovRbqz6AibGkcj8JhmnnxOiveaj18JCMA9iqYEDSOtp
UnDOO1JOFDJSmBrVrX61JiXNj2RxEeNsV5bCkBFshfgPaTVSuLK5TSa+l3wkufWHY+hN4CUl/ZKU
fjj0D75AlZHLMeqroosimxaiZtWQw3t26B9FK/k1cMCpLj24DdmrtokEv6GLXnm2OnEtQAxLzfiY
rNB5Z1MrrQNlG62+b0Au41mkJ73muBjp8Fc4gr4Yovl8tUpDGwOqUmJlU8S8ZQGyNBObIHkXHXPE
fdfLjBo/M5aPbZ3hLBPuLeFNsBxJ0CBHJ1o87n7RVM3YALRt7FpEsnbgxpxC5G5lRoLajR6wst56
7FLo4J/hjBFOP+feRGMhbQJqdTYOrDcZfPdktNdpG/m5NOMkoTeLVj9uoPCBGW7hd3wQN2Kls4L/
gNLb8e3JCKI10HPrB95ozrK4l81PeMDZqob2XY+64PEIN+g1VPjbBtsq2EgOcx+R6546zBzXoImw
imrQ0hXYtnRMshj+kcmVu3oduUrrtntJQe6yV4wsg8x4urKrtp9d5yCwquFOzaaPsklgmKKWPvk2
pEFt8hlRTWhGB8zwYkWaQ3Rb49J17niFHTFnvQvd520S6NC76vvRVnsZI5P8p6ipWO+W2bMDbqze
08NhFkuiYLpuUew+0iil+h6aK+8p7WqAR3INxq8JjO5/UdgyV5nEzURzhDhNN0Nl2m+oIdiDsiZo
M63Qgzs43I2+QVZoX3sp5zkHSr8GN0gtisMrdA8tz/g827+iX8M/dJpREgbC9PVBLhZriMTVwQVA
kIYwD7qr42BeXjWxUCmBXFclu6RdK3xFPlujGMsUUfPUhIvPr5OR8KXPetzHLdJw1BzdgnFo698N
XAkCH5axvm5fCfQTLcj8eok7xPXJyLMZvri13SuQO9sn5rIEYeIjXYO9gY+ctz702z+8Np2o4cDi
NCowDPsWxfouldogsRrmOb9kREME4lnQ6DMxiNG5dXp/fCADUPorJ+Z9tZVDYZ2JvvIMKgsp3cJf
TfjTmUcOUyvBRfgrQGRgnSPGhaknh4aqycIIfMlbQxkfvCJEoMxfMgnygu/Joa/S6paXC/G4+Fvj
ATbnEnTvz/ZbUQmm6IZvhEBA2ZCCvq0EUUG4uBAXefBwKxYqdKIcnSSQ5ho/Ki6Unfi/eosRvR3q
pIYmPicLAEB5aLF4tzNr5Hc3mS4h/+dPZLzAYcwM6h/ecMBJ307I6Wah5sW2Bw6xzbENDRoiZA2f
lkT2rzwa3ULMdXABbjt/ZaH3ugn28cjaxFAn7x9lXG1jIeVBk1mwYvAM3Uo+95JW7RxqgFELeq4b
nggS7CnU0Fvuem0XsMOMuPjvtqn0ADfoOXGLZXWd/+EpDEEtDK7hhweK3snv5UF27a8LZYcENiQO
Piu/eulQUy+5Av3qEvv6bGobLRV05QgwDRwDTpmjclUoe4nqDnOMo7BykuYnvkofNpnt+vzxRjx7
PGJ3ALuDrhC+Khs7+u0WqRUsp4E7jQdDcUsGyCLPeTq9wqIfVsH+pzUa8C2ERhhS2gj4CZJyT1Co
SHE9T6mH4Zymz9m8DpulCuznQ/BhP57Z2SICusC2ALwGrBD+kSfvOncZBNIUQlAM6iUu8TqJXtKp
4Vfd0ox/Pj0UykOw9HzA9nA1PdnyKRRHsVkx1JhiR9Qm4Zlpar7vhLpkW/3OrDbMEBRzONSgLX8y
K2furGH9SA4koMhHILjO+SZ6siG/ZJOVnJ5RProLyM0BNWlz/DxVPxMyx5VEQ+BgloDoI3jE3g/p
DrHKvKoSrz7z6COrMNGyWTvelh+v6dkxso2OJgE4AaCjwNjh7cZsSTVyn2H0Cq/fHZ7gMa6k6BLt
7L1RQFcGZIkxkKGzrcF/Wn14g6gQT0bv4DZoBsCw0xQuXEEuHImnHxnwUCAl8OEGaxR4ySmJGEei
2jSuycFKkhw7v1+PTWD+GMjyd4GRl5budI9AlLK1WbAZMRjs204mNcJBLZ5lSw+gwXS7bk2WwvW1
3rOUXXKJO10/DAWK6r+tZR9o6KnDOJ8N+EILoFfUBmHegJF6NFqzC3Dn+fptFgY45jfHYFRR24T/
8yulMEFOnTlKDjOL/hkZuRnaqMvwdHycorW6MNjZlBB/vp28OKhwKuIf3g7GJfyWqbf6BzAL1FSM
i0YN2vFG/Ph4g5/9SgHavhDNYvnwqD+rNhjmktKIiKNeNEwKhejafOM8vDDLwgun/PlYgCJxNuGT
As0PxKG3cwoT00atCpojRPj+1YCL6w7mFc71BOL0heXbvsv/VjaAijcqMM5bYC0AI0+g6dpbplqm
TnPsEWNHSltzL/rJewpEY/Vo/KAVZAH3nqW1uLGsa57cUVl7+OzaoskBMhtURRCcga/ydr7rxi+r
CDw6/EExONkz80pGsGMyEbJLYSPn+wWxW/B9wo+J3iJe2m/HwhMNRHNWyaNakVk6D1FYxDOPdh/P
6MzVB+uKAg4cYARDbCSzk2Eo/oTIa7322E14qCJRGSdzsbSuFTmAluRlTBGPdQRkgcS2btLzcpNA
67re02YRAZCHanUP65JEX8jERjg81IjrKEaIu3hBPSoQjK6HpH+ljphcSLGqOq2LlMWIsJWxivsy
7OelO6jZHWe4I5l+eoFfY2hv0hW5SGWgu0t5E/+PvL7dSmgJbF19tIvh5np6BXhjg4dImlTHxpMo
fXZ4+02uOLphyzcoaukT+zUMlFlfhn6dg2+z8iThGf4T7t+B7VCHRRRCUHvHG9BjbqGmZXMe0hm/
FSJ3VvLQMtHUBwOYCDhWioS9shNIAM8mMD/lL9uA2JNDAOAO95A7s/nYMTRuSxKLnufW6xktADAx
52X0VIKkVbV0dblQ37Flh4eGiLK0cae/Bp2ToOgar8Uzu+6T8GAnRCDnXeWTCfYbZhC369xIftOp
HgZiXZiiNkrq1We5WsCIg1i2VtVdXMEgswwNnXTGG9dfrsMG0h/4jHN06u/jIU7aeza0fvSAD61H
rmKlaZuTaamgB0jw8r9mreydpyVMeXCFMzXurgMhqjZbfX/5gde7cktmYznfESQ5JEfwAEC+yoiG
hvsQwoBC/63XGTAGINEACREypjqndV23OwatvChWPMtIWcktxog1SfwX3yhmPcHm2Bxd0fZmt7ZL
k+YIVqI/WdPAFNNnCATKlsQJm2xaIoSJceNNyX6gHvmBK0G22Oxc6oO7hkYV+N6ROd8Pzeg+Td0S
vTiTXZqHsaGhU3Jadz+gKnT/8tGrnhbhahgSwqoXyLSzZV2G9TwNcKUZ+RcOLDUt4ijqn0S8zg+6
cwyEnOHs3IzLGE47iRRVBg8glHeZZ5de5XEroSxvwipmeevZJr2pmzj85bZAuEs0KBryFShNsNxU
KqU/YS4qaEG6gI95WqdsZTARitckr204vMhIwdAA4Rda565u074gZJqA60KSye0eeTApfNVd5qoX
5qaLvIbJ7IR882pp7X7qoXC9ZjTwv086WJufUcWS9gBYTjmHMFj85smmuPgRK+N6Tjb0cfqgo9X6
a26Jw8gXiKO9l7ZdArFrYCQlq6xD2UC/J6pPxB+gse0XwZkwe7erp/B+qdBKLdxAgbUhV4GfZFnh
Zv8ktRiqvHVCBFhZPpMVLyO3gxeKoxy0X71mTG4lk7W564Tjfm9XMKsOHusSYXN4YcbmIZ11rH5N
qRSvAZKxqns7y/55ShZCniVcGTQa/fUCmErMa3RMdK8g8HfjqXkN03oJi2VICYIqgeH+ndGSttni
GcQsVnDfc7PUddz5pguGtr+pY8tfYH/kchA/sPMzXyw0epmnNh3/co+CVz0vjcsybal8nQKuxrtq
tCTaRa5x3X3S11F41fXgY9+AeiuDR9FRfesHKoQ1aQS9/m1H2cALMkCdCTCpB3bnowOxPijogusX
NAfwNTZApkmG7cViVEp4kt2GVaLukRyAxkgIZw2dM5+SNCPwyG7LxqnhdIBAP9imAcrujlOFqOLS
o0Byy9iFqjXngWz9bPRd0RfA34Hws5gnv1wnXOtrgHos3C0oPlk+tqn3CJeyJixW1o4NjEK8EdkE
STICjJqqQef+tPEoAdkk93PQoPsRxUtkEby4KGgjjN/ZnHsDekuBcQabhWMLjElVkfaLBKR4hBbF
SS2Ok9e3ySZBgo1kH0XjIU4ob3LOHOTemJqH8DqKPcFyjZbJb29CSkmmYaiAljnQOpGHolqfOWo7
Vvq+du8rgkZg6RPe30Haj9W19aiPSDDrf0UDuLZl4PPgAf4JXQ3X/bVt8mV211/9ytCoD+GvdPR8
GCWWbEwTQE8oDDJnQaZMGQulSlj3r18rUzXetb941N/HwLv/1I5uYbRjOxviLPZpVDhsjr/O4Pn3
+YJriWRNV4+3eAa1/xjlIZWKecICwvX6R4JW2m/kCaw/R2nZN29EbyDXKev9fIjHCCtH6qYtJg/X
A0CaGOAqd8NftebVP6JOpjQfR0j1kenk2SlzVuiUC7SuE3Y94T7/g8PTVxlYXRPJumAm6L5B12kK
bl31NTRrkiJOaF2hl5HsaxI7tC34DE+aUphEgP1qEU8PC7IW7WkW9I9B36Y/Jl93Xj6Hqr0e0G1c
oYJh/RVPPUOKuUEwAtJHvHXISEonXqZCez9h7YWUC4AEWE+WOhXJapGmSxZqgKYg7IJosp/QHaB4
MMb+VHqaJ2mOEmUFw8WLrCoaSCiuKRJNfrXTagFTcWEzrCrUXQvynX833G2DYx0RU+dj1IGt2+GJ
cR/WEBiUfgMpZs55nPyOPeV9iYPFdbIKWxhNOA9Yl1nbQYPTZi0O4J474NumNAwLTic7ZCMSxpHr
jMP7OzVx7ANydus/6Th5/9AJsUxlM4zmq7UaDVir4vRLUy3xcyxNg3BmuzY3dDUgAya9MTqH3QBK
KDZ06Ao5YDH9gxw4D/92goF7sQ6IXiv6isy3EFSPTWFQnh6cLsXKQOGJ+zeJNf5GuM1IXpgqxIUB
CGsguM+6OcmwQ9zHPojU76HC3Q12kPDanEpcPmWfOMsjfrnp6zjI0MmI0OrZQwJTn+kYGG6mdeXf
imqO5zLtByELF6Qtk3XgjiOOClrMrx2SF20mJmiQt6MVLV00XXocDFaopgSTlN3paYQp7co0e3ID
MbI93g3h0cPl7kOkHfdhNkw0YruoNfK5UTqGL/vSoHNgPeT7wn9uxEEzC+BlT7pt2xKEGdoUTSLD
5z5GRzFD8ek3+Twt4RMfnAlW2TAfT3arE3QxHIUb/5uz4gvB1I3ieTK43WuzRCOsF+Hs+rtbukTn
EOVbND/oClEOMejgXuthaX84eOmE+FhIiu+WJtwtl3jwscLOvPzwW5fQjEVdR0twpGt3jzYm7ELm
2UNPr+ZM1xny9nAt9ypoDaxrorXOSS/VFboMS53pqWFw67FAcHOYNA5PMM9f0NwGXf0WluamBrAd
9kmGnCa3Loa1T3iuTPx/nJ3HbtxI27aPqADmsCU7iK1gW7Zl+90QtsdmzkWyyKP/Ls6/me4W1NA/
gGYxxrjEik+4gz0c15E52xerlfehb2FyGSohl7/Ix9tfezQXv1e0jz/Wlj8N9MqmXga976xNUDfT
wms7Fd0fyrrjH436mc+dPZgvbQe44KRptWYc02lqH8xhBb4Of5BXc+0t2khO7GT0gNu6+kzg1X6t
inr4YccGtDdTL6dPOOJ29YFqlvu57Gb9m4f5gBtMM2XCAGINYW5eLeKzC9zgecJAHAnwvkDCQ1da
irdgaiqxp35qPqyZ5Q67yl6R5G+mtZb0s1Ymqe87mhex7cRq64d2p4L4ePyQ6bWfYKhSFs+5Jj0U
2VVl6HdrU87VbpqF6jgevH2hOTnGP8bCFbhr+3X+4fh9/AV5Y7/hTiemCuRq4BVsoUY4Bfqgd8aR
DGUWaegoe6nuctOT2XEUNacRib1svGsnu5h/j6j9LI8E4JbY5WY66V/iRSGGzNf28V3XFeN6YJbK
6qiqxGFB8ZYE3j9affwDeEe6fCBwyJtvli16sa89ZfXh6Pe5emjByw2f4D473c7RJrK0zrBKqwkw
POXyDsYml96+0YysCtN+SJNvqs07mum8J7+d2F/jF7j2My2bOhb1XmraDN9nKnoJSZJn5BFYn9Xt
EqN3vZd4E6U7mK0h633lya44jYlDzjsjq7EenLgwvAeLBp/8aUtvEHvNKwz/gMvg4PyGUDcyBbpY
ACvV7VjiW93LKM6hS/ywayz5nvwkEWu0LstsRJiKLt969k//1XJXvU2CAqpT+1hBnnWeQIVYXyhD
GWLPJOVOGiQqrsdQ9NjSRYiE+8O9M3RkOii612PUz3pd3M9CLz30Mufae+htnEFDd8pt55AVtHh5
rhvCTdgfSR5q+diqO4IId6ZA2bb1Tie1mn85hi3MFyS7FsATJLbeg0sA+rVr4KlsXc6ax7LRyT5y
q6lJ2gRO09/xMS6TL6PYfJNCQfrShFXTDM2LDYtaD2mwdLxxCS69E1q4cpz3rZpE83OpRiipOC61
/r1Ftmo+4XwpymO7GKmiK2fV4gnxKlwd2YqWwZZPPS3x9yprVBnVXJfTk64qQj9TdLN3j2P47K87
rwIE/nXG727ZdXjxlYER2419D54m6w955dvrHXQiG01WalT1P5WRYceNOfy4Bok9xXoI1cWqDjWg
9XznzaSwn0urHRZ0aRbXeSqK1h13q5J4N4JkWJc/badA+gWqXpDFU0NtpXsQkJ53qieVd/sm0frn
fhCNeaQb2ZLJeMVQaqc2BYr4ROlZ5xdd694/CHPJ0znA5sNvT07d+M2N+tIrpSxuTKD4FFx0Wq6X
tUATUh86OFWUjfW4r5M4Djm4XymEDtHbJZfXRnIhFlAwgxJG9ey8sGNmnjZSj6yiWW/SR3zbf6xu
RsGjX769fyCkiiDOUO1GBvQCwJdZXqNrXNER7dM5jGMNw3jqGWEKrepGGemyI0gRUAMxa4N+ZESq
SeffpFRBlFyXTeTXvv0I3cQPi3J4QfJWRdwo5h6Qx9+3v+66PgYenWmkj2DRr7hCXRJQNSSqVYTo
ibsbzWTk5pjMdy8WuRJ9R4Je+gX06M4/rNAEUiC5W0dYEmQYv8yyPKVUypadiTTBjT14PYtbIR92
31b8QXLiYg8mNlyTpCYb22qZ3k44DUoQvT4Od8k6JKR9va2XCAD5y3vtejYHJWRN+QH7y568KE5b
PR9WqLGJXO6zPKh6CtOB7DxD7d9etavNv3U6OWNoWm0n7YqSrlvOqoGQiZZ4WQIrBsbhxX4dCgq3
N4a6qu5TN4UxtlkQAP+9KrjbCwBWF03CaFGN8VepygmrsXFwXdM7bsR2em83ZhMJ4cqm6A4fjp15
vlUmVAZ1bVyLaE0744vBSXsBc9D+8sSYf8akOrtx5q4PACgBbZNIpqngwws9H6+Nu96MwctG8yDM
0Gld73Nb1/W72wmMQhQLZ4FWHdH7+ShOHTcrUJoyysCMEmkueOgGpmxTIIyIzN+SFbr+KFrvm/oy
HCUXEYGLSVSd8oHPlVlkxitmsak/9v/z0FR9ry4GLWmkk8C6b8oBXI4XlXyrpcoLnCVHLxF19yQd
eM8MWo5VX9yikl3tw60hg/ErGoLbdXV5N7ZxLKWO2VokqqbbFZY/ftH1bthNTma+xL53C8R/dcS2
8Sg18W30oSEona+YdBZLrsmYR05PQFGu81wjtltrD7KqxY+3j/PVcnG2oH7C1EHtg7D2YnckZo/0
hRjXaLSyea/5tdi5VmXduBdfG0WH785ThvqCfimInJIDZrpGgDihiPi7jYvlO0o1o3ujs391/SJC
CwMDIAFiPEjuXryXtqozY25sLYpnuDK59LtoLOG4BlVdrEFOUT8J5ixZ/7x3Djf5Cp4ZOlvAM+yL
u9cvyOMwU+ijRfr9YXO/Ddu2zG7cTtdzuD2TzCCodOAzl3PIGppjCR6O2wn59kFR+BpEcQsc8coo
hE9MIDc72KDLF6zOyDsLrx4iyxLjbhmlGwIoGHZvz9j1Qm1PB8OAuaRsfXnTVmVXUNrrhkjrlRvm
PZKmc3GfJMW9B7g2LHvr1st8dYY32tHWUtU3v0G2yfmZcjKL6r8iFBT5uDxXfSePfqL6Q+PGZiSL
Zr4RdlzPo0vHDzLEtu25fy/iKUhuUl81fYrywU9CF2/rACjh+O555JLgrQKowDtJ1Hv+VUyeieaC
KyPUK5K/bmbSyUS5JenCccL4+Y5Wif9JrxvrlkLy9hefdeC2+Ga7LgisoBxdSu1PQzw2kyohK67N
8lczp3Yv03q91xa9ultoiKKzW+T2i04acHx771zP7DY0GpTseGhO//ZD/9Pzl02V5+uQzZHmEzaW
9bhERk7V8+1Rru7g7QP9f11fecvolp3PbFqkvSGraY6yXqeliD7bg9nRBfOH9daL+dpQaNPAbwID
hXnkxdbUPVwk6LnPkdGaVqAp1e8XL3PDPvZuNYv9V5aNaIANyQPDBt1OyX/mDuGOhjg/B3Ctl/kP
uIRJS3vKESpEZwq3m7hb4w+6O9o/p1RNZaglsrmhX3Z9EGn9g4gCQMT0AhM5/xVkj1fhjJxyNKdw
Ag7GhKD2z1KjHudWtlw+zHRmuhv819e2jPf/rhpY2rC8zsc0ZWbIkUp/5FnUPbQRsiMGG+67jzxA
FPTdoRMjun4VaC2UNOKxZBQBOn7fND09yVJ+fntfXsm/EXSDaiST2V4CC4rf+be49PdqdCumKHVT
iNm1GLjFYnuZ1yeqUNYYVKbUPyLPsuhcrFoZB4vjoHVXuokYDjoF7v4Ylz30hLRpZxlI1afFHqy0
nt8S6uA3ubwjMLMnhEFDHY2/i329iqyzgPVPERt5fk51Z/hTNlN2Y9Zf2dKcUi4D0IoETZeJD1Z8
hZPi0oegk107H9jSiRMWmqqyHYrZTnbXWevyezbQhThgRzJoYWN78a2SwCs7DDQY1QeUQwEK2xeR
h553ypW0Ushla+9QOFp3j2xpv3978a+fzc3hGTEhUnVixEtGWoKbJ/YmmYqIN6qBhdUyPVR9afhB
2qHm8ZjGQuSPdKOL5d0RHEpoJt9ICEzOdUnQL2KQT0tcqMj1e3lPdfGTn1f9+88p0Q2BtrWVVciK
zvd2bRrJPOd8XzksCPunerXvBDfv27N4fd+iIsvjzBW4ZV5XgBlFFzxpFph6kmBwB/HGzQMXzX97
72I9/16lXAS6wD0DA9rg4xt49/yjLLysVYENRaTXU41iW0menC2GdYohB97SObt6lxkMwieJLFvE
IS44H6yoY2xvE9ON8s5r/2bUk+vjKAdP3GkTl/0OSpJwn2WjFy8monlmmKKSX4YVTgotjSi7+JHC
SSXJWZK0+sBz4LYfl6lovwrD6mXYVUX6jJeTr4KFTncHhUpOrbw3ZFHUYUYN58e0zpm3o9Za/UOf
r6yi0i/Lb2Zq03KacVAQO0SxQP7b5jI3UY/Uik3XWiuyLxTILRwxaPLUh95RfvJ9hfjzx1plafzG
CbAqo7FekumTUXu89x1E7xHHT5FZzyuumd39SJYBVMQgfN2PazzI0NKplQaTcqdbfjJXR5GJtojH
NxPvrdp4Ed9V4zineWbakZDaV3Q4La7T6SiKFtpXia2r2/Y3LrqrbcuI3KSUG1nejUV/vrR2Znvr
JDsnonO46IfBLRAST2DNZKG5JtO7wyxQ5oSIiEiDTDU5lufDZdbclwvAjai0PQQcWtr0sop/v30U
r4IBBiGKxOhly3d5Nc8H4WGQ6YRndiTwlwzHWh8y+mmGfLCKtPuoVYVz4+xf3dMMaG3TSK7GWbzU
jkK/wW+9dCJD9LGRsGIa6mhyGzeW6tVRYHhD9d4KStbFUs1p4UNG87XIm4rpowLz9XWZk1uslNdG
QWsAuWqgTTZlx/PJo4OXNias0Sg1je4u1+o1oEF/q/hxve2gxPPg4Pe8BduX9qOGn8zst9SO4Noa
e0EbKSz1moanZd563q4/CO7LvwVUCpnAlC+2nEvLlcNv2FGvtsaHggqVI9x74yW7/iCqwbQHSARJ
Pa+qK5vYZ2LI1YusWGXlF80vsF2z9bwt/kFYx3p+e4dffxOXv82ZtXkAeG0utsIEvndWfedFm1j6
N8CK2UtZLLckV14dhYzaNE2Xn0vlyXrshraNZy8adW986aZ0vNdFpl7e/pZ/z/xZREdRADQpVzKK
vlgrXlx6WNxqFsxkP6LVAdUKHrLMDgsKBF0IVcs0T665eH+k0ov/xaKb8mOaaPJXnaGvcADNsOrA
LstYP7z9a72yoBABNkHMTWKYn/NzMFdl4nVxhQdgoafORwVgZLir7KpYvy4gQ/68PdorUw3yFNUn
rkVKJFe8mCGZ2m5WjOZkdsh5sQ8OOje7t0d57ZtgwWBlR5MJsYPtz/+TqI3p2GhFPPjRjBMvkK9c
ixSMb4B8owzeHur6JcNwg5oU9AOcvElDz4fa4gXa7SyqbeXV0SMAC1b0Uk5Zr9WBSGztj5ndPISv
zKJFkYn6EnjsjSBwPmjTlo0G1yyORqB0YauVVaiN8y3x0uvnBQuszfQNMAICDpc44RSMldTNOI5S
6J1PTZYVv5FnRyB7Qg+xo/5z4zl7ZSoJJzf9b51WGjS3869qZxVbNlIKkUxGPxAa1HwtcfIvGjXH
na/3xn0zT/0t28PX5hLdRcyvcbGAG3ixgJo9TGk853FUl7zUnjdrR99Yb5F+Xh0FFjEKUi4o80vN
2QXNBMtahjgy1/I3mjLzPu28d6fQeDLji8JjQy+LJuT2S/xn21da7xbE5iKalGfsVssQh7J0ihtR
8iuHiwgKXXhKAlDAvIsJSzvYgTxqIlKWkYW9YVeHylmRLVnrX+8+W2cjXbxomo2AQhIzkt8iZubC
9r9PNJsjPDZeBZhmwK+0jMWwf3vYVz+QHY/OKPUICp7n02jUuM2mOtNYTln8i2KBPoTz2Hdr6Mxd
//Pdg0E5w6Vla7sDx78IQ4iCsbajHB9ZhCAfTXzQAr1eqt04aPaN2tEre5DeJpEFtTJu+0vm3pqZ
K8gIN44y1cdIZnTwzZXzXh1/3lEK31RZeExhCl5WFDIfG6xBWSJCvB5MoJaDsHVGdffuafP5EhTd
Ca+2cub5GklRNE6yZMkpNodyc8r191XTmw8NDYuPbw91fQ3S+eOOJYGAycy+Px9qHLMJkOC6RKNK
/2ep+I+fm8+r1mBuUhbHt8e63nqMhafDpgerbayi87GMDnevZJqXCAafCQADzXi04T0kYfx59/ZQ
17uBoTYFbNJq5IAuG5tL5mReYRtUEktnDnuwTrtsle9Vx/y3a6VRXULpigLtJawkaRsiq2W2okro
cte46W+5+g74LtXceIivv4eqDiVRl3+oll3pls0NoHyd3ASpjvUjxnvFqfAHdaPGcr1AvPN04EhN
qCAh4nW+QIUbZyl+aEYUy9Q6tAP+sf7q1UGpr7ecZF/5IHzXoPOyQDRO3e3P/3ObA+ao3apXZoSc
2Cbr4QGQVIX77ngeDuDG5GXqiCbcixyydKYJT0vHibBcpSc7ej/T0nlcc2u6catefw6xL2kQXGhY
QeAfzj8HuZvVbNzcjYZU/yvtJLuzCmXdCGavQwgG2T4DliGh/GWfKk5mlDbawY1QHqmnwGwFBI/C
Wb+RJgtArMhEIK8Ahu29MoCb9DrWq8BHoFaRFV3ELrMUetH3wG9UP3R3qTs+a2Mb3/i66ykEZ0SE
TpGPmgJ8wPMpjL0S5a5WEqq05Ay9UnEgOm28cQe9MgoJ6ybSC3bXpbR2Pgo3U1pRXooja7Hr3WQ3
dZgMQMTfvn4oU/D3nKdDG6mbKxwQKZVE4+IoaRAeurTN4qiUyvV3Ip9c/W6Y9PQX6gryJemU9U9t
NZo4mKncuN+o9nfe5mTmL8CrbNC3oVtMRvloZBSOnvuyFdOXrVkvDnEej+ajQce33hduWcefSFY9
Zz9rsS4PCUI5AmaFZo6PYAVa++DRA0thiFUU1XSjAUCe1MUw38PJmZcj8h8j3Cq/8ov92iautdNk
b4O/zZpxOKHVWeoP9mJLpwzyph2KPfSocTmOSHesd86kl/Eeh0rL+moJMb9kc1/Z0JGQ1/rUIqZl
3dWmSOed28cgX7XFrEq1G9XkrHflqpd2ZCqKLqE9VD2trSXthucFM2kTVko3/O0rNfSPTZPTMzR6
mXydBSrZu0mL1+SDnE0cDiqIdf1u5SZegWSDjty5XW9/4dy3yZ1jCoOyP1JOYUFMae1rF6T0B+Ua
9afB4Isfk9kwi4ODRHR3N7rWOu/9rFTIrRil5UeThQhUvkM3v1yCphaI5uj5gv6KW8nx65RNy//y
VqKhI9axtMMp1+3yWZk0eTAUNWd4QcpxkiEowZnhaoW0q8LU0+Qh4uUCNOJmK+aM0F2mDsINwvrV
J4hYqf+YQuer6EboQj1Rukzdf5ZOaOXPoVUqvdclSqBHC+cq7bvhrnBbJHZ14rQYjtsFsCJhzsCf
s/P0MM/ZrO7o+HanjvroN3tohvxUdzaCa5CpRAVmxVLebpWzPh7yGu+S3YzAlzrq1ggWv+ponZxy
G6fZk9sA09zZaMd0YTMqKe6sDNWGXQqCqD7mJcHeSRi64gW0WJYHUu/lz7jYo/HkKh3SjwDV8rPX
7N6jPmA7/d3a9rXcu/WQIOFj5O2Edoq5fsri2PFCgL5p9mRNFBwe7HXQxxMx+ZgfnRwFoV0KEgat
oBmjVBv6lULOYGmtGuG3RagWbbCuGO5VpYo4XCpLohvRGGsV9mMskmAczFztlJPbUDpsIadg7QYk
a1oHH9tNO2gsT0MsJhVkbWH2d2YPempXIKs87HlTyoW90mpdSNAuwccLvGOnZ9dXLG8C/k6FS+Z5
6t7vncU8jNqaWKimjbPcz+mUTMcmseFPBLU/GNNHn4YQ5kRzrIk97uSt+z3G7HR48KfC+57KXPuM
DJvvh1ncpvVDMqGvEGgleqWBNGFBhcXas582Tbkq9JxJxMGaQEQIpybVu1CQtcUUgR2VhxnVkCV0
SmgABCtWpgI45D5GjRRlPtSLyD8beis+G0i+5B8TzMT0r/28Vuqjzn5BXBoT9uXkdIVyg7rohuoH
XNth3E1A1cTOmktgu52TeOMIe9Iulz5U2D03QVYZ+Fun5ux9t914bo6ZsjoT0gkd718yxd4T3DSU
rJ664Ww9lzIt/zfard4ep95cSpDS2vQC7DgvnhcXDNwHF07AfDdQ9Oi/IIDE+meD37x0Ykr0Hbwg
H9i4PuNH3OFy8CGXOOcefCTVfg72UsaPOu6R6T7nHKtfy6TPGLPVHPf7Cc1YeKsQ/4aHUS4jEG4w
qk0Irr+cjptLqbOXg63PAaeEKYSLk/o/uIbj4gjjbOwDuRlG3i1ubMm7OHX94eCXeMuHnYtR+V86
G60XynlMDLQLVwQjxezrSNRRCFwfXImh76esc6B4NcvcG58cMSfrcUwmbT6YhTF8W2NXzh8SyDTd
PtPast1NLCWW692i9/tqalf1lBVJDLWwF7hTo+AkBw0/kVFYu3EWNap9dt9YDzy1MXSVirbkIbXn
Qp2wUrDa+1INco4qBLjEB39sCyvo09k1HopxhsYymL4aIm+NjeWBoNs2f8eGrV5KZU7ms911vvu1
aD1Rf4upaWqf9TIdi6gctWwI0lXZ67Ey6uEpX6FiH5wcIuxXjN4Guwtlt9hi58TTMvPmqxguMtsE
zT/UIz1IRijNtDsNUlAFI8HrxSZpNSaHukWZ+FB1cTGHahDSeMLYZF0P3ty2TSjbZGFjrXAUj147
OvhdlsvgfOfGks2vFXVa4YaNVtawi9q4ng50xeQXVyzWEo6tF7unQdAu4HpI1jTigOufnNVptP2o
emnc+T0mzD/hCpX9Ic2pQR7oKpS6GcyFSNKP2YLGLoD21i5pNFliPSibTBu5OZJ+RMiS9UdqQ4ce
AmOJRbGze+5NuAJ1033w6d8OJ+Ds5gd4JW39S1N9Eu9gG5HYZsQRf2hfkTbJwlubOwBhHX5jMgNN
DLWutv+xsoTmG/obTb8ruZtpmcJctwfmeTXLP7w+3fToC0/4wdJXGEqIKtezEEFOKe6HPIfG5y/0
V/Z2g/RdgCSpjAP6fzZFEUwpCTFtsbqh3yzGl9auerTfhgYy17p67lOiDU4eLe6a5/u1tATi7JU2
tHuNt1M7Ov5CXJM3GqbaCas0R9AUTTvkf/LKjwKZ2+XgKUqaO6dLfYzr1rTlJCl9PFr5LF76DGOM
j+5S6FqwZKv5XSaJzD7lwus4livCLNxmSIsNPzuB7lcasEfq6fM6Cdf/7CPuAFuI7qG598qeZgUy
8uitIXnpNMcVVuc3zKAs6FP8kjHPfeqaeDYmAiPxZRGbx1ddqq/o4AHA4f5dHxD/srRoafNM7CQs
seGfbM4azLH7qf4JBypGfRYY1i8FwenXDD9l3a/5BhKa3dHgPk5g/0D3M/rikCEX/g/+opnaG5Bo
8mc79bP6oUqqziA4nFqjCcoZJsZuS/7wlqiXJnvJVV70LzXymdBijQlZBoUuDfTn2Zw/0mvED7xe
1Co+L44BqyJIece+2oDQu2dFwt/tKnq0OdS4fnkq3FSW+7FYhuZxnqZkfHSFNqk7aIvaA4wG3NtS
V+Yl0yz650EbLTrEObSfYzMMsRt6IAu0EG4uZBCiS34jSOL1pwSxxeaTho2yc/QsZf9GwpzdNg5p
nX6I00bh2CaQIXugFDat90THa3/Xxkamnkov7+sQ3ezFPcbaqI+/XNTrPlbrplOJXZIzH5tVz6aP
5iSrv97gDXrUW1J/EZNvjb/9OO6MfY29y/LZ4z91wdznyfJtqQTUfvzLs2NHcBrpqDjYIaok9kzs
lnNXtmM7qoOsVkQqBqOhSBJ0su3x/mk9VDJPJqKegCs6aC0haOmYx9aMm2w/aML8knjUFw8Kp3ag
A2tnYXKDKKPnBpWwYHCOlpdzZfuikaHpJTL9YaazZ372Ulu2L4NkM0TIyeFmZPPfxS4ZNk2HAIzL
VD04fVm1CAvmFbVJNqv9KbFGV39q2HDdFy9pjXHfxbWwjjW3PTAMZ7EPZIUmkgIFtJf7uoKUioeN
lU33hdUX3gNUoam52/hE7Z/S6eJyP0hPOOznEqbk5FboGJfIasoj5Duglzg/qDIYRsOoD+CHXeOD
IToR7+ssjVELRF5RGx9aJN60IlBaUiFWoZJM/C29uJCHSqqV5pCAInnIIUBYSO1mK6cn0TZ1Q1pM
KGB1XGlNqHIVP41tZ31OugHGm91nanjE97Z2okTg+hsmmqi+objHhit7v9EOcQwlMpjgejTHuY1H
9aFME7dCG5OKHjoukzWUn2xXwYsLpKM2xfcausKDXxX9+mmxHcl2E8qYvlVajapkDq8xDeMkX/0A
ol2hBU3jYsyV8hQ6m29o8rOd57gOiduAD8ern+5mk2soWHRJ2MXj5tyyzNnqs+eJpU9Bn/SV3JJ8
+bL3HtdVblex71OBNJNj5iOjqqRjPi4m0htoH3xquhSxClEtA1Kz1nttbmiVgN2npkIxZWM4XRQ6
EimnpjX7OAIyUgWNJ7In2CVY5uGWfsPf69/a48Wnot9Cw4QOM4pRl2J9wstntxN+HPUo2eaB8pT8
lUDD+NxAyHUDabTFz6ZI1zmoeGOe/SLR/HAtRPb77Wz+lSmnJqZTQ3LsreF28c1oWmoNwEARITXb
BMotugOLLg9o2/QH6NJj5KcV3g/ZkO5gfD6/Pfr2t1/MAuhkSjCoxeFQd0lmQPa442EtkxMnbO0O
sl9dmJaENN9WdEUR8qmgZd2qX1yOSToDJnpj8YBQuMLka2JWFvduHMEdJ+Nz4+6wetJ6shbEHKSm
LzeqMltt5+wbGY/KOqAkHAs1sBf8+X+rgaT/nHZ2VZ3RmdDt1votSy7UXKlhh21d/EiAPv3IHXlL
iOmq5LmN7Ol09jeJQSrg5yPnWHANFEyo0+RNERapWD5AXkfIGWm3H28v5FX5bhuKHgVtVBqBNOTO
hxroGc/1TAcQRObyHR5+dZh6pztUCKUcU0n6BkAM/Y+3R31tallBGqmU3WkmXGzenlBJeoo2U6IX
30qf/lKeqnt9HH+bDcks5NigcJDAeHvUV6YV2g0VcfycEKO8LLMNo1YKMisRda7U9zJuiQNLVwUx
LgD/P0PRQ6IuumkpXraL5xzWbmvPInLb2NujQiODBVI19YTklnroVVHPBU1KOdnXQGxw/V4UDx3h
WqUQI/rc3YR69YT2u7lq9Y3D8NooFJOpjENrow50sU9Eo1U1x4QVoySyqyGBhWCRbnUUXtmNmxEk
6DR8kTd/nPPdiKJRrgwPB9+sFvlXiTbDs2ImzVNv4R0r5tmjJIOCr3H39s54ZT9uNBWaJh44Hi61
83H1tV0B8SX5ScP8DR5pV57yUaGiYlsIYNYy3ydKn5+LVHY3zt/1nqS2vOF6MLKhxHzZIQS34PQL
dZATotYq7ItUfR3JvUMKRrdAXtdoGM44HSGk+oB3blfb+VfGYkHIThX1yex8bFGxMC3Uz0QNSfZU
aL2k6iqlbp9ScO72nU6t+MtCwjMcOi+WqHQ4JioRbERNvrw9+6/MgeFyMNlVnEwAMee/l2NunSpE
pU+9htkHXa0pCQZakeS5hI2Htwe73mJcdKAd6FhtuIer4zLMpkY/vTits4nwyzD1fjCiZXKvICQi
umJqafXU5lW83Nhj1yfIoNIJQZQOLai9y72dki73PbaJp7rtxKbZQV5A1PLui4dRfEqWBg1hOKjb
5//n0TKLHAkVLy9PSCOIr0WdxXtzWUccF+JbF8/1odlwfBx6i9ncwP3nQw2YB0NIpihpN612yuvc
OrYozXBDrB16PxlyfCWsbEoY776LGJgSIYZkdJ3YyRcDl8YAs7wqT0Yuxj0qVXPQlkv83r6jyyio
ugEnJezAX/x8FHeykepAYOiERITzj1khaumZa/c99kb5XpDnv0NBEN0IX0SwxvlQGnkLB5ehYr83
CGroNHhe8c/bG3+blfNwhosVIVAPvjAuNJeQOw8Fqb73VparKL2PqAgb6w7gAmXhogCS23qNfYvy
+tqWJxkAHANuhYt1+/P/bMZh0J1hmcvyVKm1+jGP5Xrv5kjivP/DwHFsPUha+P5ltERDS++aOitP
7aS5B6xISH2WhX8NRN7WVGjvH489ARqTKhbgosuDvPRe61VZWp2yDBfDdS1fBnqdgSymyNfzv29/
3CuHDMCZxl7nUdy8ps+n0B6dUSKax9bwdpWrmmNjlZ+NlDSnNY14P3ntQlWtu3GLvLJwgLZRBqD9
BB3AvHgpFj+RdYFm0qkQlfe9nbgM2ZXqVhh4ffFvORvcINgwID0uI+xOH/JiUzk7mQUc2Ila/iGt
zeJ+cNebhN7tEbnY/sTIxBTehmHxLkkU60pZR1vi9tQhkrMGFaK1MtBsZOOp8Lu4lMy0Gb5ofTl8
BIPZ/5y7dlKRFic4NnBz58MOCsjyuS4QDQuyOfHNu2X0zfK+LwbTuPPsVeAtQ9QpdhhQVOPezWQx
78aVtsKJd7TdRMI5YoeCBNr1Ag0d5fXIa7RZeU+jlL9Sz5c5YrMsSFiAFVn21BUQrSzMrklOTS0T
N6Q9WGFRmOnpskeKgjwbJWMkAKmmx8WdAHmihzbMXg+M50pAgVRU39xDBG5u5MGv7BCf20Ej4UaF
FzXX830Ze4PFHsnrk02f5jvKf+oTdjW33Er/zaYvVo3+Pn33DXGERsV2PP5zg+jsPK8cZX1Chcps
79Fs8Pxv2JXQnS1WSu2BZiA6eqIhSJtOpt0sH4zMTKodfPcl2zXOZP5Bk7Kfj17ctx312UWl+zVp
q18CJq0ddTmQ/h9y0lIZjhRgk+jt8/vKFofuD3tne0UAuF2c3woN0pjaW30SohDfS/bgBKZN0/eL
I+x3S11A4iOtAp3CD+6IF08WZlbOopOtnjBgHO+kypN95prtgY6YuPFd1+vPdYRWMLkbaSMouvOF
cQe0fEwKcdwQq2Pu0fAdTeSIqjk9vD2B188WlSWqOwxGgnoF83BzP9e9jKtoJS6WYVuW2CJkphkU
MVZN1D5pYLw94vWScb0TjxPY/PtUXoSjDRKBfbE45anhnIUoNDUcOxpp2IXr4dtDXd/uGzQb+BnA
D7B7l7OIOGzVx9ZSnfSu6nfG8li3dYjZDsXBrZyMFWm1yYDGN6731+bU33hxGiAnYtJtBv5zqkrc
WhKcQKpTkhV5kE7eLnNKK9Q769vEPX/jvXxlqxjA75Eid0kgwZefj1ZviOI686oToUK6qwYzvbfS
8t20D4qPjrMNQZQNQefioK2Icenoj7UnxHPwnzKotgJvQTmV5byxaq980CaTvUHQ4eWRfZ9/0Dgl
SCCLsT1NlVIfM9dP7uICi5W398YriwT+kb8dOBoe15fAKg/Zb+hlVXsa2oPUJyatzufAUrR1/o+z
89iNG2nb9hERYA5bdhIpWY6y/c6G8IxnmEMxk0f/X6V/42Y3ROiDFzOAAVdXscIT7mAoOxvizox4
5VVH4pwkzG6TNcwJoVqNzF4YUw06C/AW52Qplq9vz+g29ZLUKVIulo0AasvGmAze1SizWbeFDJfQ
PqeVpRVw36wap7NZnZpDjl/RurOSdw40xH/eQeCDMFq2OLjOEUOFbmwTtkWrnmdgwb5VKt4RU4F3
g855qqAdgWaR2SUI9+utYWRqPLhdVIdJNq3HxhL9MRPjXjBzZ0KcWwJekkmKsNvq65oAt1hbvQnX
HgxSGQv3awmA/mIMmf3uLIiHVwPdR2IOH2jrtT4iwIv3SCNCRK27ExGNdyhFZh4WDWvFt7fHnU2I
yj1FAERyUA7Z1swkhnrIxlqEBpKGJgh3T/FOiyGGvSrTvYF4HKW8Fq4caKBcf6R5TscMwXIR4gCZ
IXUxQRNTlL1M/N4oHihm3i0Y8EBxr0cpisUcvR7tOJRg1Y+Jsuouuo5A2naW7faegB8IyRJ8oryT
tvyeuisRbp31IfSiLHYejHlB6TlV+3g6LYqHsl66OGIvrLmdHEEfLwiuD0gZkXZdTw77TrqrSz2E
XecV4UisQKOnrtN8J8y43enSmRVDHzJwoO3bo9u6fduVszqECGKLM0X6wYdT1h0gj+9Vh+9NifjY
djz+gIuQP+WPR7HT7YFKuD0Ackiy82joM1oryh735e6EbPneQxbhodosHGw0B/hjPIaFNpUfFAek
AYqzloETgQK3++0TdXvhksNZ0noJ9wiUeDa30WhYWdcCJgpHu6vy4xRPnnM2OoXkwXKKIQ0pv+ve
ZSnK+NP7RyYzgHlPN5BHUm7aPxZzNW1saMSqPOTCqOxDhf5sdTFrDxzLsoB1emp7fOCOuj2P1fnt
oW9jKllGYcPRXEDpZavioJl94rpp3gYIT7S+Uxnri5ZYCOmuavyw0qD/1NpGewDvF+0s9+0O4uVE
lpCDYUKD27JYWkN0Yi7zLhgUYV6ypuNl09M93PPteWdNubnkkyZz9M29Ms9a04Ps7IJcTb+OWYlv
bdn8dJP6X9vqooe3F/N2u8IokSBU6VNP7WgzmJaawJlUG1WgNkV6e42Xc05egYqHtofzfyWbXed6
ciyJi6eeCGNrs2fiVK8i00yQ6BFx5xxFAibkiCr0oB7nJjVzCfUEMyAhPesRI0b1iQbEOHyV/n/Y
fwIh1HrfTGYjwjtz7nsEtIHWnVNlokE6xob0zpzECC4rc+Jfb6/T64W3/fHgBygok6JQy96c6ynW
s0kTTRN0RbYmYE3b0vhkGggonIqicpvUp9xeJIdprgsnjGB+ZoeiM8bumIo5B1adjQTea7N04xkf
6jg+5T1Vk8Kf41JzHxu1Nczmc4nytP7DTEA6XJTWzf62+DqrnyfcnjidkIEfsyLRNB+kU2Y9A4TA
xnGiml181jGaGI8x3F4kxcC7ZRh/xEXz8+11uLdfCPItPqRKj23rotSNlQq4xMxhqgFzUZfiB9GC
5TtN8/4YyJH1N+y7ifopUm0ecTRzU2MC4ByMsnjTT+Z4wWB4whIzXk9vT+r2XDuoFyCXhhgnc9vW
1EXnebxtURXUPMQfQAeVx0J3inffHoR0sqWPsB350pZ4TbLSNY6L7/Iwq8URrdHoQW9Kbad2fucD
QWGla0/5kvRlK8pWKoCrrGQQgbCS4mer6Wt2RMM9v1h6XRc7gfedhaMjKbsssiGButj1KzCuWmUs
WiKQMnV/SghlMPLK73yd2/sQxpN8Y0gp6O1u6/SgyGsL1EkbYKM0PSBsu67IdHd9Gqhxbv6ObGUQ
O7S+20VEmJLHhaiYyPiGcAdDEiHohicmKbLk29yaEwKVijdg5E1kOe18sjsTlK8Kmh1IBZIRbna6
MQlB7CiV4ECVjH5u2aIFN4iC+jlezMQEe77Qyn57z9+bokuLHJAHQdENyVpXFk/0WNMETdU0nyBu
jF+K2hVPGf4dO7HC7S6BVMcbA++FCjfXxvUuKcyywdtj7QMTo2zNb8vchSLXtkt+fntOtwPhogix
GmAFalQ3MCFFw+StxLsVzkOv+bORgz6NjXdzuOFvE9xRPCIKoe6xeQncMqbAbJl9gF3Mr9gSF62c
n6emh28zqO8v1Mu4mCCcigeh6/bSENjlqlai9HDJ+uLnALb6BDZ42kncbzcDo9CkpiGPjCM1xusv
hL4TkFRVDMFUzdUjemiO78b2LCGJe7n6nW9EoZQ5EYdzmrddKkfF+Ic6wRRMTa4cgGdg8i3B+O/e
CXTBudABTlCP2IKnZqWi92FS30fvDNsUvEI/Ktq67gRPN3OR7Tx5OSF1Ij/RZtkyqEzOmABer/EE
eO5V6WXf1e7OZXRzPUBM5dAAE6JNIQmm1x/HLFIv1YdpCnLDoX4yaOoJjzEcTJQivUyY0ftvr93d
8dBdIKWgA2Zs42tVRdTLQC0mwH7M+0KFfTrV09z8HvUkvyhaBGvm7QFvAnomiHWaJKzJANHZ3H+t
UuBQ4BlTYInFPKVx8jCv6c950i6koB+1SH9aS3MvvLg/KCdLZyvKwa9XFb15oTarzbdT1Z+esx5o
MLZ+12AKkyRp5Tt993Eqp50wUpNzuQoj5VwpGpA9gB4iErgeFtO0rNPbeg7aGPD+qKnHdQTb2ZV6
/hj1ivIFU5Tx21xVKcjOsjW/2MI0f8+R9fL2mt9kjvwOssb/X+GXUs/Xv6PIFgE2256DuDJtBHYH
UX5WaC/Hhz7SKklxqpTP0HLJPt4e+N7uQtzjlZhPkdDZnBltHigP6d4cDMO44MRl/y0A37a4S/p9
Hf/19mA39xqz9IgdqTlxf5K4Xc+Smrs9DSnSjgll+I8DzhLg+hX7ZxRZv989ErkoACoYq9w7W/3Y
KerxPFxR/pzxbQjx0oHKNmhFMI+6fXp7qNtbh5FQSOHtQSiZ+tP1pFbkYosmhzzvAWz/4QxO/itv
hbVzg95ZOrqolOS4oqWC8GbpEk3H2KPK1AC71OxT1RTOY1kq0Sd97Mqd+OB2KJ3ME6wtFFn6aNtq
J4lnYVSdOgdu5kynLGqn46zDMErS+t2MaYq3rwI25BM84NssjvK05szwh4J6FONXp4jGH4R66U5A
d3u4eEz5RtRm0CWk4H79hZpJTVORx0ugrWI56MLNXuJUyr6NhnLWhhQUNxConcfo3iqC9eQiBctK
IXcTlsDnc5fZLJcgjQE/ejCRvo+suq/U8fry3h1IRxDhRdnRB++0Lf7E+dJ2Ghy4IKUF/lD0YGYR
CJ+Pb49yd0IuwYLUUkcCY7OK2vAq1qMtAfLP3xbk/06g2iC94hSyM9LtiQLxiEoq8DTibG7m6++V
6oXjJIuxBPncrjhveZFv9LDC3p7P7c3HpwGdhzsqMf4N6HfFQXa2vWoNaHl/rfsm6Ol8+tUi/mvQ
Mvy/DMbRlahfprXltbeFVrsRxLTAG9wFsQtndb6ZQIDhO8EVDT2CPX2nk3B3fjylMlZ5dZ+/XkXJ
prSrcVqD2YXid2jsdj4IFaqL8PQOKFe17MzxdoOYGs0sION8NPbJ5rMhgu8uC2iPwI2qNtDQCT8P
nofpWOstOwCuu0OBEQNYhZolxf7ruU0d/qvuuliBpPFfyFz+w0hwPnFDtTuTut2LTAq1F0dyHmQT
43qkrl6iyBXIOOqOkp7TajDRbqLC+vZevDMfCR+QdQJadWgbXY+SLtWoDWbtkuDiejSWrfLLLOEd
YXRp/Xh7qNttwaKR/YE3cumabbWN8mLorLJC3a4xLbBoQwlxvDCM+KThGoUzpae8vD3gnRVENEL6
GyOIRst5E2G0xuph02Dawapkzod4BcPQr+a0s9vvjeJyaXC7O6/f63oFrRZqISZSTmD0bsUt61XV
X2qeFzu3+p1hKJbKTSfXjr7q9TBp6+ZEo6YbLEUan5ShwPCYXvT7N528aKXoGhUj0BHXo2SV1+Ng
mUeBlmJen5fCOw2EcDub7s5cuF+ltw4FdMbZfJi60hLpieeS+i3Jb6tc3Y9qHuc7R/X+KGxunXuP
Z2NzgESWtFpv5S4WyEv/wSlq7xijg73z+e8cIBlCgB8hcabMtnlt4znrHTiZbqAioIYcntA+IEiK
uemc7wm7vj501zkD5TWeQcoOKsHlVlbIrrJGiUuEITQyobh7QvzS74UDhAS89uBq3wsHUnTpq3jj
jll9ZF0O6D1g0ZEhwLl8TXC3U5bvi/tNXbpDmXzoFfgfdvktUX5EIntwPIzrhDH/1Sq/3z6Kt2ef
wFFemlQQSF+3r9DgxNmAs0LEtwBJaRRNGk6NHh+MxkQLPBr3PBVuvz3jsbdeq2kc/03IQJqqjEsG
g6g23BnLo6o+0pnaA/XIfXr9PQDZUxikrkAFjZLx9WnB5qWHvrMiFdg1Y0BERschhdfuw3T2PoE9
y0Ojb8UThnjVD7KsaUct7s6qMjKHldKrZGdtdjiw19rGCiAO6S4kAfoaGBVjvXgkXkt5krI9nd9b
ShxVa4v9B2NDNm62gtFql+oOmnBxmLvJMv+nudgRP8UVqNiDhdHicMklYuFh5aVRjgtMzd+WVUpg
S2IW7undWwpYuKwDkz3y9m8mnw4ZHOu6SELcUNXjaE56qGUKrBGUZvFB9I5vDyd3zOZbcyXSaaT/
TuN5CyVoUcijc5O0AZz79NRrrRnM86Q/eiITDwBDswfXXqfvbw96+4HRM4d6R7JCA4Sy8PUGw2TQ
yXrb6wMcSFuOfYoYMUREJ3UCbLVQssvrtdtrXHMT38yVHMyQHBmJWLsxSooSqY1MFzWIu8FVDili
2eOhbbupO72SEZ7GsV5fXM0QzqGcVJH9XL1+sE82PMGP/UjdGjUoFe/QKsFoIec+SqK85AYC5kLx
qoF7nKeoVB+g2pXWS7o2Ue0PMQHPs6aPRuvbA7yhQHSDmX9ul6JWflYKrQt62bM1SP/tGlc2jM3b
42SlQ/1PMQ+xQzMg6WIyumYo62MSwar9uuj4fOOSqlCPdYpuLE/q5CYDtrIocZ8t2FMvytS77U8r
TfL8hBOB451sMajuxZ6lkgdyAu3vFvpuehYxhMXHPBrHjJ/pwCRTR8+B7hXNOm6MhvYDOgh2iSje
DF/SfBoGjArrDtfcMSu0/AC+Z60vetqr6v8UU5uUB61Z1w5JU6UZv+smmWLuR3Hhqaemi3LtRzZ5
7vycCPKI31g658gHlPEy5/9NRtQmT3qHUsxjvA7IohZa0U4HPbWR6UjHIv6e5VmiXfJyLZODWwjg
SVRy7Fx9TNTapWM6Z0s2M3aOgpNzmt0iNc5O7jhNMIzOnHzN1TqOE4xS3RzPAmxRW8jkBE8+2Dtt
+uh5hc5R8OZcHOYxhUHYUs3VL17WOM4D086Hg9GrafMpWvtclzKjVfdjEIXiIUWhr80DfkHRv0Lp
1/IHlP34XxtNkuSUouAef2gazY2ag1FFcL2nroDYXww1WhYdhSqkoYa6E/6YDpZ6imgGY0pd94aJ
Ikqnqi8dQW7/DThJrH1dqC2nX0AL92NgWEuHsBJi1/iPDzUSMElWOsMpBRsqPo1FPv61GmhIf+AN
G71DgipQfMzUwltp6E5oXWGXG7XHoUCM49RZVZZeMNoc5scFbQIL3Ydqac58avaYoXP3PRhr3drH
Np/tJMydLJ/OKmvv4PatlM5ftLK9+F8xa0N21CbLE9BbihYOaKWW9UfRpUl9XN1JlA+icbr8SU1U
/X/Y29v5c6vjzRzU/Sxgj3QJTtxDgjjys0gEvH3kYor+UEeK9mU0F7d9SjOURw7FpI/Ws85npw3Y
o8bw5OiZ/QF9KFynBSae3VNM71M7IyE4Ol8WaHjJS4r9e/Ex9QC5HMEGif6niJfyGQV2xEpKFqq/
1I4WK2EyZnC9UVWxte+V27p/5ciNoKlcInH2rKjAJM4JjZHlkrf2gqaK7ka66leZUU4nw+T11IIB
Y1HjpR3aJP02WcqifbSiBhHSHBYgHqwNQn2p4uOJtOh4kWJFc549HNN9ylIiCmcH0ajDmqKV/aFW
JvEjpUYVGX5klNmHJte6p3mqRwTCSzx6L07bG5biu1D9ftLKj+YaDknhjYWPZBlX3hF9pST+QgIW
p3gAp3njHc1Ycbpzh7tqV0vHUoVZK3EenQ1QZurzUnA7+1FUDlGwUBv/AVreTZGl8qzvBNqo/AN4
nNAdSkbdPsAzVqhzJsL1jjP1SnGcFaS00EIp24XjmA8ztihejSKbs+ASpuF7iyG0a2G23YvJCVxs
er3HSU2af42Ebf6Yoz5W/xKU8NxAMXBj/WktefZbT8w0+wnvJ2ofO20e/4ER5+KbjHCU509qo7oH
xY1H87ha8eJeRh59JUxnbIyeVW+OjSARfNsv1ojfwUXJDKf0Ky0WyY94tqjM4fnZzscWTQyBUI7R
m4Ga43YP1M6pyg8qD+aCF8hkrZBY+hRN1KTup8PUxM16dIbZNT8mazr9A4Zy/DFOfac+j6Wbu0ix
IdHoV2m1jP+9/aTeiWFQv5elZTYtoKEt+FBkbPOkXg1Y85l6go81H5XVrD7gDZQEBuqqFzSkTPyF
xvbDaAqkX1wk2t7+Ea9I6OtoAjqFBaaey4Va0DaSB0XXijoxjSDvY7wj5zXOyxPxDNypacRfeOFz
2o9i6KD/TCUZ1DdDE07zXSuV5ROXUSWOVboOSHwYa4slPI7iOW7cQneqLDlhF10Yjs/BrIbQdbsB
GQmQMN1vPeesTnPlDueo60blBJJmxogb8pZ5Zgd43xdhtDzqTgaYy5+Hrq8PzYB027mF1aBXKFvR
R2t9fTZx+vbteHT+KSctWj+atOan94Z4Uo8RjiOA71cfwE2IpyCal65jlYYVkuPGQeH5b33Ob+Je
lr5B+Wyw50IN3v42N6kDg0qCHpBsEmHaM9cxVwy8bkWFKQ27WBtPq4KHc11zc/0fRgE1B0cPOjdV
4utRRLNU6+oYaegUyfTktpQyc6uzduZyE7SCxiBblL0BoFakCtejTCNmg6ZTmwRyukUEAAcGq2i9
eLIypQsJWr2Avb7ne3S7gnJUCQjEQoCm6yYlHj3qEmh1mYFACK5GPQivFR+ixbxTRrg3OxiOlLlp
UdIBkX//B/QwNygZ4cliBQBBhvHEezqkX0acj42D3tQL+Bqj6MfHURhKv5MN3ATmCCmgHskUybs4
fpspWgKVMnYjUjBr+s9QTk9tO/7t5c5/SRLt+R7eH0uWZWB4IQEi//6PaYpqsZqB5nPQwltDRCmK
uku6qh4OFAYKAFSqf753bzI5BNQkt4LW7xZwhSjcYukKk5vKvjl40u8c6UGxcwead7aJ5FRgG8Vd
KAlm1/Oa2tSJ6kr3gtqG2XuC8GXqfqUDLDtYFmJ1hwVdxvbRQm2zOLp1t/KmFwuUPEy1lEeRpnry
0KVWbB6TIrFS6HMejuQnaxXzeIyctloeTVukSFxlzugGlvRAsw96VCKophSdm37vOZr2WUeq8gXx
twnarxp364FoxeheNGS1+hcvnePo0tAiHjCVH+MusOo87ZE3tJ38WIItJWIm8UOHBgccpBHb2FUP
QK7Knt9TKEvYaCuk22IWSvNgRWm2ntDOi340tlKMvjd4c/reGh54LwkUASwAAAbk0vW6ZkliYg2v
Ih+K6FF6sNGHg82P5OYOHOH2+zEOtQdZLgScukXzxLOmD0JHXV2zuyzweqt4RHGt3tsm/Nqrl1LO
BjAAZU/iIFTjr2djkAJAQEBwCInW+aFI3PRgGsPeeZYvyc0oSAzLOi4Ftq01sGjbhJyfvQgiqfoh
EOk9mWnUf64NL9m5k2+XTcYdkptKNVcCSa8nNLNmPeptSdgYVfGi66OYz06KCu/O4yk/8/WUoKDq
qBehg6KC7pK/449rYzGnQa8nJQtXujT4JWqQLY6EjdCIu9ZcF7+F64ZLlqMMtl/kZb/DG5Uf5nr8
V8q+BCCyOWgTXo9vWLh9Vy0lP1wB5wPKuegdO+mDawwvbjHuvae3HxD3YyokKlEVlZJteRxSaFcN
FRI+kRC/NLWYzhUsIX+1QKO/93aULpGEJLTdpRjV5uW2YyyC6eQS5Rcppbay/NeqpnfDlviXYdxS
7Kc/AZBt8744dp3qbaooFPVS0ppxJoAW47vpbYzyWk3GZcWmkLa5KYbMcYVTLHEYV3PxN3CCOpyt
Yk/j6HbDU+ynGOR46FBTAtmMkoGzIGF34lDNC+rUVR15QdLZe06ad3aA1CfnOqK9REi9GSZe2qHL
lzIJlSoxP1urYQSYbc2hO6b68e0tcG8olLiovFINlMCI662d9cWwVp2bhMiLTgeVFvsZIdvsGcmZ
Zme3vW7c62PkSua8KQ8yxKhXHNEfx7g1OnQcNVixU1ab43HwzGb026rhyi2sgeI2cOW2+NVWWqbZ
vqahyOjPRQ9x0EoW1HxXy02Kpx7UQfEo1jjVzvZawTWv8IDRA2PKx2SnKn3ne/NzOY2oj3PNbXMb
gMZ13zdaFg4mNcQHjbq08TCsLWnn25/hdiAZpQBw0IHZ8BJtvrhtlmvb5nERtm5XkyOU+SfLS/cM
rG7vMbn8dNxIQ2i8bPOBPDdx3UCLIRwKNX5GMFL6JXcjwrYazFo0TCOxc3PfmxdoQqQ0wMnSLNkc
fhMT1QwLVUi7w4osFxK86SmNMvP9l4wH9lLijNnEoN0369dmeM8aqQOzn/p8SPUvgFYgdp6B27NC
XwT6igwpdYSrNu936wlHq82hDvWZ5PrQunOG5NegD59V8LN7Pm3y5F2fFqmqwh1D6OrQ3tKvT2bu
rMuQ9nCD3XoxnxvYCCuV8kEpUQtpEVzUQFMXfydTWc2g+2ZKUdznaBu8e2PKhIscATtpCWm6/hWO
EnXkDBTsnc6OfWstlCc0NpVv7x6Flwh0AHgpGUXLlf/jZpjrVJSRbUWBiHPtA6ST3sdZoNz5fjIK
/3NFZa8RSRqI6zxIwBE2Kxq5jVpGEwxyhC0GcfHgVS0PcamOuY/i7Do9JC6yqH5tRXj1vj1BuUyb
oeXOoVBDdgCVYbN1VDt2sE1zoNg6mYtM7KxRc9f0qUeN30laP+Gx0vwpHVSCbPqtO8NvjyEztyBj
QxGkFACBb5OfzO40LmVZ1mFf1sqh16f5oKtLvNOlvrO+3GCqvFhecXzyV/zxFUmOY6xU1josFq35
HwrJVXWo+m48zRZpDPrO2mHJUvt/711aUM8SO0hsxlWzFauYF4SmNa1qQ6jm/2bt0nzRynI+qbIL
HK1OdgEcNB36zna/vj3w7aKiIQmKkC2Fxge9revpTiqGDqhntGFqeLj+QBx8Fn2t72za7Z0tp0WT
DnNDWYYgZ74epVHm1anMpgtxcuuDxKUxN/TadM70YjosppFd3jsrg3aZRzwPAgQBn82shgL5MpDh
VdiplNetfgQxTzl2Z1a35wECLlwoGX4ysy04A41q101UV4Rx10e9r1sUcQ/Ctuf66BTaYVQf0nVp
26Ad1D0nrddX7vosSv45zUBSSqBTW1GdprGyAQGQNoyGVY+f+L+/nbiIz6YUlD9q4LIRAeuELO62
ld75du4tzUPWx7MdZmvT5wcSY033gWLgS8EMSYAyD4LfSVncNTt79jIUH1ZZhY59+Jtjci4HVG6e
tbRZ/lv7xfyH6H+sKeC7GTq/cTRnQWsUlnNQLYVCLgKwbXdqsR0toJJraXSJZjFg3RD36ktPjZzi
elOirQRWs599RKvr6aCobhT7M9bEzmGKSsN+XKLCiz6sU29XZ27UxTp01rQUPpdU1j0MWW9pqMBX
OsrO8L7bbzNq3N6zF2G+46eDTmevb9P/DGN2kn9rY+3X74ZiJtkDuLFG0KzDixLFtGT82pRGW4Wz
gij8sYwbz3yc6lmNjoaI5yhQzREDARev6fGJVoTxMkce61aXVCiOSC8YdDKUAiVYpbGtnyBdqy6c
u2r8aXZG81sXamodW+Sry0PeLcvymBQuWO7MIs0NK6B075VV5AXCr4nwFIceIF7bt8iuOy/WIkG1
ufCWMM+x5LW7XnsRa68GeA3Un0QLhMKn5L1n3LMNMKjRSMtLxpQHA0zv9VnPnZrre1jakLA2c1mz
dvmlN3YjeBq8ZVz3iDi3dwuREiJxVG5pzBMXXo/Xu3R27Uh0oUCLzL40k2K1T8Za2vkhFcL+mlT5
0O9UOu/MEWEBxAR5BKW952aOMVgpnOxWyPEaTxGyja2vGGRrubG+V2ON5WR2IA41rjSIQJtHV4/q
hQcdcnxh8T7Ifph4EEgp/agbr8GFwcuH89uX550FRWXZAq6DMKREzl8vaAm9dV2ptYeJChARpCiU
u4OVtJVximKz83h6a2tPA+DOir4q1bCeiONASLsedKGRqiedM4aZi427n2pqdFL7HgmlHJLdTkZ0
O0P79TFiu0in4q3Ai1UlLmncPIXEvcVn0mAMyWE+XODCTZ+GPNuLXO6MJ7WaIH4i4srabuLPKJ8R
QdP1NRxNXcR+WmLk4w8qnHV/TcqRplFXRnt41dsVxRcTXh9/iElhdV2vKF1EBeefUQ0ny66fi7kq
LpUdJ79abumdxO/eUCRlaDcBxoF1tXne9U7vTcwZ9BA9+fSvWulmBNVp4IetVQ07AcvtWI5kz0qV
ErqFYN2vp5UIbRyo0RjhakxDQFijPSYjVk6Tg9TYew8C4QrBDwUfoiMUX66HMsWCwkia2MiiFBFp
w7A8Va2ef1n1PjkhY9e/ezyQpNxkUsBAajZu8sx6SdAxNxU7xNYk85UEoY0y18+Nrn8Bx9Lt3GGv
2pbXIYSMHciJKNJJEtsmkxisKdEUICphNqK9d0BXYCwORdQUypdoLKIZTFDUqdSrcwrjsxajEz2b
Zh1fFBUXve/JrNbzmdqv8/fbyy6XdfO7dJR1oC9QrKZdtdm4lOBybahQHZh7bAlKHGrOuuLEO9Vy
2jW341CWpylGfRIm0lbgEYWFjreqT9i1CeimWooRPtjYIBhfB5F1tDbb3sa5o8IBvL8sEaCrYwfV
bqHLYYvm1+QYxXrKm2ZwjognGOrnvncxSkwqd/pWr4Wrv+RuXhhH9pbA/UXVZus82YVLm5cOhXKg
f2Q3j81QRVAa5rQSf/VTpzYfCiOJ4jN3VF4fY713P+EJnHmnSBolvdh0op/oCnN36KiVq/g2IE7+
RH+lxqoNgb7pMfdMUTwSoNRhDZSLfjKBv3LAj8p9KZ1p/pvkDCzN0tDOP+a6O5k+TdHUPoDNiA0f
MxJcPNrZsH53RSTcB5CzJdipap1whohb6KetWyjrMcGus/hdmBhM/M7jcR2CMTHy6Ehj3DDDMgIM
eF6HhDtcHbJy/bdu8DP6CIMRaHGCXGN5NsBSiL+7IinTy6CWJe9MxOWMtn2EOVdPQT7lyYOcMwYF
XO8Yl3e9yabYR5Cs6B9I6s3mmGml+dGps6H/OKWe/cNwqnY54zVOIz9HlEA5W7OH8EoClsNFqqCJ
6EHaThQdW6NMPmODV3mPoHdw5REtGtg4G8Uz+dfqfKcCVTSHglCnO5F8OmXgRHln4kQ41eIUDZOm
PvWFGlkn+M1AzxIUKGB2OKLEJtPpDAetSJH00bny1O4ZGz/kB4GuKdp5hK31DxqnynQQRLTqEx13
K4Y66uHeVXULTjmqq6zrSUnokx2lM8jf1iQ0cVH1QnxfsNvxwpI65E8vyU1B7p/pycUovUI72VhQ
tS/rDO1o59C8pjSbswl8X1ZZbXASHJvrKzHW5lrXVlKeLDVQlCn1tP6VatJ93EL++PfsorB8inH+
+EdPsvHRSPm8ApcW+7jEdHsOhpXX7nkcVO+LmRtxRmOYsPhgFqb23RkUytFNhB5K4FYThwWpmj66
eJ22vFfygRoQWAJCRlTRKLhti4jO0q+xZdV1aKRlCVipaj/amFDtJIh3bhiaqZakCVCzACt+vVpa
F4253cZN2JuggO21TU5RI9qLUe3Siu4NxYRkEi9rI9sMuyidBKru0oTWMlVYUznzpzXXtN+eYrs7
FZI797PzqndFgChLe5v7WWQt8YbtibD1JvMDmiTauZtq5+G9rwDtCUT40MWDjMtDe7123GMjZoCF
CE0nqp5mty4vKbHquyMXOQqfh3hX1tTksv5Z7VFMq1uMTITNnC4f47hVgFUWYAjRij2+f0IGlSVZ
w+JeMjbLVsa9YulJ0obNoJUnt7S7IyHhXih2+3HoYJLyGRDMqHVuPXs9BaWgXJtFuM61w6tNr2WM
zGQndrgNaBnFdYnEDETPgc1cL5tCAdJsu5SqEY3LJxSLl8uiQZxcWn18TKjpXt6/dpxTav50Ffjv
ZrzIAlUBhK4NMxvfraKOjVOjju3OrO6tnYlQsWGpkoS63dj9UlQDqAH5hdLsJIYSlGfj7GGAbk+q
NBxAI55tp5IMyF/xx5bjKQG6XmYtb/NgH1Vn8B4qTxsPw1pHOxO6LVAxFBVTrgWKp9xB10MZvUH0
k058JvBah3JMfrhjdlknzfDVVZ0JSSoD+zXty9tf694MkWCkPiUp/GjIXQ/bF3ZeRbbeUhfLsgMi
pyoOlXizEtbubcR7Q9HYIl1lOEnsvR5KGdYRHwHcTC3FwhENEWfaQ0ennKfj23O6t+PlvSozKljw
1uaisL1EMeepbEO8rz84aFkBxksHRDTLkhsj2kuHb9qMJIs8HWj8wluXqsKb66/sMyXtVMab4jx7
0tK++Bi7zvCgeHgEm0vlHYuBMFMha/4xAct/npIav00can9GcV+eB3ANh9iAAOeJfPCtKFZ2LuhX
z+LrWIB2FeKUMk4HMbQFs83drBdKhjdhVPb1evasnJjUy1UvPZAmVoDV1TaLzpYAze67ok2UY9ta
3kvSTcsvd83tyU8Up7X8bDLr6UT52559J/a4GFPdQiyrYiK232nrNPszlPjet/GN/Jz2ZLBHZ8qs
DNWfvk52PrXcM9t5ebL8DwyQ4vHWq5nwMOpVwLShQM/p4CbTcOpLTBnfvaEk2AoVI+Q92VObmkCa
uIpTW3UXLpHeH40qSb8IpHgwbWjr/yFzSgr9/gG5cFzGxDGCws71UQHMu1rd7HZhjIMD8GKMJ7Nm
Nj/ruHn/q2VRtBMr3hxN7dVgCNoxdym39ubOFmSVQJKWMbRciO++oTdc3WuLHeXBHh3j69uzexX1
vPpqjCLrf2jzvTKwNge0rrvIFjjlosCtteqzoP08wSUQpQe+y6wazU+mRXcPKXxy59Tbwir/xvqx
RqM9Wmwt4FGdnceldzPtJJIst3+ONSJu/lKLEi3jzm5xRRKaE63Huo9GL1yTCGM6UgE71UFRgOQX
j2NXzHB1e3SzP2itMpHPxJOGaeKQDN6lKUttCIiL++TYLbFHZX0BJqx+mucm6v5JFFLG3xWmkt5L
ZdQkQ6aKDvGTntj58Hlqe+e3pcXVX5TkZf8LmDxqc2nx/zg7sx25ba5dX5EAzcOpamy1u9vt2T4R
EifWLFGi5qv/H/UGNlKqQgn9IUGcI7MokouLa71D1v1MuTfxs6+NzPNzrHbDQ2rnzvMIQiX/bCRm
+jcUAPeLuZCCPnrTbFkfurnNxw9ipOz43ugP1wbsCg1X4NSco+V4/ed+G+GvgPvptaAGK3DwvLb3
8wQsH3r8Wxyw6y3GUGj+IpjyprO52tKQplwMhm0tKNI8/VKXitxTwoNl0BlpvpH1Xl0ASymdDBG1
J/iLvH4upxWNE+bUZasFymhaf7yhjaF4tq75GY3D+FRqwtza0eswRPxZAOlI3y3avGvxDcVsFdB1
sxEkhI/6ME6zTA7zLNOPMi609wrYE+1IRaAR8qijU7+uPZUJW6OupBVkSaTuUQt1/UbtY99Qx7/v
n1Swddcz40PiX+Nyw6ECvAp9bjx6HoLQc0AGqcR/6e3o9a+2Og3zgaIYnIxw6o14J7W2lp8b6Dbf
ZwQ++6BI4AftBjY4/AeqWhiVdon3QZZmT7WgdKVonnWQWp7rS6Xs548afJbZj5AEKV8xt0yqXTnW
9oea+n0GGh/twf2sDantK442QdicM6gS2dBiEBQlyCb4wozECC0lj9IjwJcp20s+SnkkxEz6p3mq
YmfvapPrvnZmLVBvyFrLgK9QuMD0+xxj2JYTJj/wf2V+HBV7HF+J+eG86zsLbpBaNzL8GRtu/Atl
QtpXUTxb6TH0+kE96Qio278KNfEMwCBepXzC99C1Dgpmr9HRsmagq1hRZt6upmOPd/CMn/yHKnft
v4q+K8LdMIxe5qfzCC3B4qH9R21p6xEnytY+4RJUDnsvsRLtQTOivgVKMKXkEAUUAG2fOkWe4pzW
LmDVROhK+C8kB830k8oa7b0s0bg6FkaaJNhfT/EXjNExU4bf5v2ph1mZn/JK5M8CVdFPZDH4ARfz
lMeHvFOcXz3VP+h/IXIl/mD1vE66dulQJXHi/s5mdaJ20qVz4s+TKvSjZOtj3Rsq8W90scLCr8Ee
4WZdJYn2M1KGvjrocd7Zp7TpZnfntYka7yo3zyFjYzsC23q01e+kH633kuuIfj4NU5dVRzdPu/TB
RR8oP6oxOu9YxvNQHHy916T9YsV63B5MpfTwbE54UsH0nFJoIfePwxohsxw8Gnz8A6CMftm6RgDB
XEBBtHl0CG/mInFbDIaN2FXBAOSlTaOHt8+Ea0WrJ6fRwIVh19dTs4U9fHt/Xl6gNMspBKKcRnGE
W/sywMF8o6sEpTLQrM5wXzFVj71zNpNL7MzOUMVJAf+hPbqiTyqSzwYLTiooVo/AdhSlhzYtx/4F
53W3OOVWGRanWlExVV4kaZo9TTgr9ntdCCS1vFL5WYRiMih69pl3FJi+9rvcbYvvSdf337mccT1z
OlmY+770snGn9oqqv9aVqPXXtsiMv+wIdeOjMsWltatyMbRnTq2RPJmC6wcj+0lOqt+WZQfqutLq
dCO3uV40mqqqTgMCQgp/ri4et+hRKWpyvIqrzMn8ySoz57NH0zF8GCFXzNjq0PHeJ4WqZJimNwjK
+F1XWO2P+5vnKlXleoX1DdABvB3EjlWOJeDpRYnZesGIY8Gupc5FR9fcknNZ/pbLnUF2/8a1Rk8P
Ks7q6hs9XOkqqXhBn/X6dAQ+ilPkrGJx60or+2CYpVEcoj6UzkbKev2ZeUKSsJLWLTzvNTWspPk/
NqWaPTZ139OVT46t5kjIte0Dg86Yq8tyX6nJyRLt9/tf9q2FeznpZWxqZmTo7gIeuzwOXjy6HeDC
7FHtwp6Kr97XvxVXzT7ZaYTEQ5So8mtaKcl38ASiP49uHIudoqA1gXVRZX2Y6Jr+hF7glcCFy0Hf
u8B55QGhzXF4iju1TY73f/H1XqCJsWjgLNAoQLerPQn4OcegOM4fUcntMFivx1NGfX4jXF3vBd4r
Hq125GUBua3hr9QszDlS6uJxlko4Bh48xq8aNafkaCcqZtPVwRvH6eP9qV3nXtSceeIDeIF6T5vx
ci1s0api0MvsEa8A51CNtv7DMUqFOFin30xbVO/VwsTKh767ASFwoSUaV0i3zDKSAXryo4ZUjfBN
IjQOrcoWn+7Gkr3phyyi6QstbJUq8xCOy8kdskdhIbI2deD5qmjcAitcLxlVbioI1BFQZyB5vfx6
Xj650QxGYanGT2dNRNNLLx3xcZKdfM3ypP/bUtvx63uXjA9IM5i6E2BBRNkvB6URYHZ6GBWPbp41
p0RE2ncX3avfnlJr+6oX2kZ6fv0pEalDkFpbMMHwDZanwn9eHS3Zk+xopj+C+BJ+MlP8JM0sdvdn
tfwtl0HhcpRlo/5nlEwz6Q0BQnxUEzN+scG4I42OL7oE8/Vyf6grSirwQ0xf+Q/CcdRY1xWgeEjb
bLan/HEoZPPHTjuPKzVuhUV/be6yc4NdfHi0BR2qw5yacX2wbZkonyksZe4uLHU2Upl4I35NeQEU
vYic/qtlC/Erab38X0K6gXzERDvQkKZsDqXa1RMgNiQDnqmfDUBpek1pdlNed5HfSrPId0UZRg7g
NnpL+0pTpHHAY7v6SxHdLF+7fkij3xEO6qEfKnn3FSO0MX2maL/pkne1DhQWrUXCjzo6utNXWiPa
YAIhi+OgISXZWzG6F7Jr9IMQdvreJX8b6s3hEDYLPa/LJaf3W+C3FsWBtBMHlVWT/DOM/yrIn0/3
V/zqWbSMxGUOaopWGNXhy5GyxEpNr4IwIXE48sHyxt9tJ7LOZqpr+7GeOsggw/DoTl6zEV+vDs/b
yJTxERkhi7BXcyzQrHcHweccrdY9c8LUUwvOd+M2vzUKDQNErHCmWNqHl/PDMg/K6VwoD25Ut8/C
HfunsEqd916DzIXiOgLAy23Iv5ejzOAfFdDHygN608lzXY3iMW+tLVTWjblYdAiIM8stCODtchQo
VKTHWYfSD7YBzimpavFRB89jn+/viavYDTAXTjwtKo2WGhyny3HQzhhQ5EijQLHV/hfS++5PnA1a
PA26cXI+D1Uh+9NsZeHWPX/jhIGyYUwYl/yxxpfyIl1IPaECAa9ZYGZJLLCZLxpKAo3nJRvB7tbn
1ClKkltymHmsrqaZ8Y4dQZkGsnW8/kirTK/2VmUTcu5/z1sDUdxArg2FIpUIcjmQCLO4yMOQgTzM
tBE+kWdazenX949C8fiNo7KUU1bTge6JYnAxREHnKP96tZ4eMj3cYiLdCBf0LP//IO7qOBHfYeCB
ziVc2NPPwpMU2qyw68/QnuO/6qQ1drVmZ4RIk5f8+ye4gKxIKCBPXnWbVToTfedWQIaF9I4ON6Jf
4w6+8cq6tfkJGNApUDGCFbMKiBHSHn0dN3GgOZM8Vn3V7Wvxyaqf0a03jzmJ8Ma0bmx6GwXChXKK
0QuMlcvdQXsJw0tLTQI9NM2/PKPBd3Uc7Vk/0OCYtgwhbiwg+Sxl6wWnTj1+2av/SSaaMYKY5blJ
MCVUvoYZ6Q98MMW+zz36N2qqnUPKtt/SNE6jjYneOAYELXRi8XoB/X/FzSuVWmoZWl2QHIYzKg48
Xawq2jjVNz4ndk4knPS8YS+sW/g1MoxtmkA8g1ipnVRr/G0AHDuIJnHfPx+gekjEQoihlLIGWtSx
1g3d5KTB6HX1cyZK9Rd4pHQjGL/94Iv0Dx/nhfa3NL8Bba3vybElVk5VmsJmchT8IOCbDfFBWktn
Y3QdlJKI4TS+5shQrGjXt8o0kjkBe6f3OSojHuf1IPedblN6m+MB2U0jdSks6eiKqfvGFJ72WIm4
bfdh19IBUsH9fKtcr/zTFXUP5cZLzK8z4CjzKW2UxPRnbIjnZhf1qWV/hstOFlhkvaUfbc9q2rNd
GHn9scxm43scqcD674eBq3cZFywcBCDQNBiwDFilw8D6uYmjAYtV/EjRypHTXuIz6E+K+px0xRa/
8Ho/kXpgvkTyQD0CbvjlgRExHZMUWZVAlnAF1BRdGkwNcx/O/hYu5PqAMBRqa3QVcWDizXk5FETG
sG4ELKserdZjY+XRSVTlP/c/33V8o3nhoegAzpG9uxZgbczKDnMFFdSpcJOD6Q3y56C7+YeqqLQ9
OrDDcxb3W8qPb2ZOl5uY/Ut5b0EGcBGuScatmU01dQ24DjLLbdvPBiWSz/oCT3lQklKmsZ+Zg+c9
a6MeFx9RyBImUENLoqBQqmoYf8GptFe/KamezT/LqleemmwudX9k9yY7yt3NF9Pspw/VCLcQspSL
Ylcky1L6gwh1lI3MErafWsnsR1Yhc+tLFIn7UxwpxdbT9zrEQutfZASojoEkWhcORDOQJNpNE1i9
Iyw/dqv2cdJj9bWL2umb2ovu1LbpPDwW8SSNjXBxDbAlE+VoYDhHzUIjdlxuIk3PptxIe1q8JmJs
+8ExJe0iY1bsTyL1uuxrl+RCfqiz2q0+8emn6EHrsvJfAN2x8d2u5aTv1IQS7Kf7++56cy9OX1DM
yX+oXq7TE4+M1WtdWQSdQb1Gn+T8oqHr8Of+KNenFVaZB3KahjOds7V1SeL0CfgtuJzOBITfF0BG
k90Y8ag9Qz+dt7wqrmPRgs1AaxqO7sLcW31s9F50Yw45TFgHi/JgugrtHgv4rNjNsT1+tzLD+n1/
hjeHZFltNhdRaY25c0XejB4a0EGDq9euHVT7UEu3P1alcA91mm2ZH90cb5EoAjvEpbomCdpYJRTI
gRGUxiEUx3SIw296VhavNH65YpKGNsrGxXpjSGo3eLfDrOcArZPMqlE13jmJCEBIy7MSN81ON5r4
jJ16s88Q3dnIz29sGhjqaOqQN4B+XWulIGQmZO3GIjCnrDlqWj49DVnjPEqE7LaO5/ISvAyEC5mV
4M5RILlc+xbTmTNH1e5AGOoRCJO0syYHVoFrf50QT+2CVAr3Y2sO1Udg+fQ8soJtu7Pa1iyOiWGg
sWg5sp0wvpNDebi/ta6vBr4BnSEQR5QDoPldho5Cyiyj1FoGbl10yPIaB1mk9b8UuIrd2FCM2XeD
FBv59q2P/99Bl7jxn4QUZVg5tyEsOBVvq6PMC2+vlRHKm6pW/Q/rTPLpvimpUiJcfsp/hpoQ1jfg
ykB1N0vtWHJfBLpadHvs07d0T95K0ut1JqenmEtdBbrDelo0u0C3aGUQoq6e+I6qIBsZGeHwzPnl
4zZY7lS+3nnhn6mv3PGDPk/RT+qXZuOHeZ6+VwvZWxQx6PSRwCwtm3WyqsSDV2shNH+BVqSvtFTR
5jZ5rx8yo4ASWgTtYIqD1VxlMK1iDDFy4WUwywyjUcuUgDWd+nR/n97YMqQQ6vJ5SWCIgpfraA/m
rAxKDY46ksoZneuZwFfOQRcSd+8PdePWWioSpJTkLCpp5+VQdIXnPjZt6N+09YEpCCy5RW69Uypg
+WyweanroHO3IBgvR4EcJSUqFggWDDUi/Iownrs5k/v7c4FFx9+z2pQUx2lpgVyh3b2ujxde74RA
gocAc6p8/pkAcZ9/GdAd5AejiMq82s0K1/ePXGZKQcc3EbU8uP2s97tywhL0szprGKhhajP2BzuJ
G4VOK0aTD82gTPqfIhPGN0AAVXqi2obDvJ5mqrYzOquOdnMaG19UM+fVIkGSuE885lPUXO2x1txD
Y9WAiVo8FexzXI5a89hYvO19CialRJGLdOXFVpq5Snwr1RIn8mUN3DP1ZZkq8Wly9Ejb5xPaqvvK
7c0KIkuZz77TW00ODlC2bf9LrfrJOXdWW5RBouRqstNRzBYn0xp6QmzYtx1kvLgudlMfgYEIcyCr
ote1+FNfFk51aEkkPd/QpBU9a9xN3a5M0yn/FEVAtEq/HxM98VNVH/sj2rJ2j3dIaJbnss4d+3cp
9KmDNeZO4gEFzdL8VCA2BlqaRq/zO7XUyA6ctFKLAzyMJPyH2TbWzpBuaIMXCQ2VCnzZI7SddB6S
YTNSuUfBaj2ZUySjH25ti5/hMEuK0lmNCGlD2bw+YZs6/Joo7Yq95XW26Y9Dgz+5k5hKfY5NpUte
nQklVyQd8YNsfANLvvyEHKT+PepHWNa+nYh06vYI57b6P9CIiVrosiHJKvvc+dJ1s2ehuduAYSkb
9FGypMSPzi06By+M2JY4sGP/lhdPc8ub/RSqYaH7WjWP9dEI1VrZZ12YON/GgbvdH2xDzq9gP2uH
L4WA0w4056T9rA2quH5vWsmv2UhKHXJQb4oDEjyu833Sy+5Truboy7RZI+cnT41lfmrR/hgPuK9y
U/pO18Cd9se6TduHNKqU9jxqokfa2fGIVNA92XS+AE5Q+Aa53HDE6k7/ZzDsOfp2/xTeiCiLGAFl
1aVFddXFN9m2RZkpgoshRaFfzj1Kz1FVextJ1I0gyThgSRe0N3X9VUzxUNItsaesg3zMYEQj341E
8tRBFvKpkYgtZOmNadG15IUMqw9QyfrRA+Fk0PFBrAOoavVejevwqw4jZ4NDe+W7S6SkKkdZhwQR
h701Wt4UoT3GNrKVwDW88BV8TPsTeLn2KQfY1v4V0ZGbX8hki/k8iRLHxyr1arZsX3au9SCM1Mqe
pslN650naCgHDbdhu1NaR/+OjJ8un9tpmNJd1OCVu7cTs6h5DIXhv0nU56iT14qRfrHaWY1f2PFG
+5TOs909NAmATX+0eoioqtKiiYpQgJvsKzgKxcP9/bOUcVcxfLGCXnYQ8g9XopNaq3mNbU6Az02h
L0rhSEClkUtL0AKIrmQqYrCFDf5IjQ1obJZi/3P/B7wt5foXUD+AFcGrB+zramdZECOmxXUgQNbB
tvbj7ImXUCpp4edNiOtyF2eeupt0YX1wbSWdH7tyFs3e6Cdd86usoDnouEpj8PiOynRnK23YHQoz
lfYOlbo6PnVhk/zq6nF+KYCbb6kD3bgEbQPdXW51hBEB1FxetrmKM9bQk+2PYI78uur3FZJiu0g2
H8h2rY1c5UZOTbOGbQthRWPcVa6Soc6rIbaMMpUzN77Frt4LNOxnWjfmPD9ykDbaasuTc706ZHhg
n4F4UbRapv+fJJfXQVwlXUZ8ySb1STe6Eq6ibJG5z+szbmNqMGWzCzKutTd25o0QgK0PkisYJNA+
XreNlN6OEKvLBVOl3pijprivw3aLL3MzrkGWodVGK/YaMVYaI0rioQiMqux3isQjci4bZe+q6bgR
Qm9NCK8LCvOYFVGYX31K2ZkR9X+GitxwqH0jDbVTmZn9xord2JC8BREuQWnIoCC3atyMUHFRbLNE
0MXhEwSN8kdnuv8aaJo9mGMW7e8f3+tJQY6heKCzRjyx1yULNxUpCnyO5D3f5A85WNWnUZfTRt58
Paely0B5HBQTDbY1c6WOTIB5qK4E5ZiFfy8y5UBo7Fw8a6EZqjsj9Lpf9+d1HReX08Uxg/tI6Wtd
1+w1VMKHbOwCtS/q8dCZdTecy6YvzEOf5VHkgxdw6nPlOIRIS7pGt8uULgy/3P8Z1+edMj1z5lkC
LMpaO/Q2qj6pkdq0QV+muInmqvkMuljfUYt7U6dLfsahPW2cvFtfexFY45qncIzew+WZjzy9D6NO
ayGPDOkU1KnagVPzUiXy8WsdojMIUrFlfPyWQVxGmoUtv1Dm8bwCMb4qF9TAmLoMEk3ATRorn7yk
a5SvCFJ03UeIRH30pfLmeAKCVlKjgpGMu/2sdYraQm8Bk7nLNbObqTIU4hfAZy/9kegNgOUGd9fo
49C1tnviOWn+UsM2SmDtUBT+mpi94u2tQeTjsxJOSbNRn7lxOkDfIYfNOSOdWcuQhLXizT2+FYFr
YW1hD/n8saR6sXEGr2P0UmoCXQ84ip3yVi3/T4xuoWjjGNR1Qc3Ta1+SMdS7kMSn91VpJN+tYsyP
EUJPj13sZO9vozI4j0Dc3qiuIcVwuVl6e2i7UZFdMAOEP5UUfXzbQUPq/jm48SHpngKJAL7Cm3N9
Dc2JQqsoZhQ7V8zAGLXiuyo6cyMfvL4MllL6omyLytfCrr6cizt6UVXGFh+yTKdvht2PT7wO9bNR
4Q/xP0zI5ni9wWV4sF8OFRMrBl2aXdDDN0XWAMJZbeT68X8YhRLkUvqER7suRUoU7eLCiPuANLTf
R8IYUK+ttioBNxcHLCU4XrDf1Gsu56Kz+fQ0Fn2A/LZ3TLVJnvAamH/en8utxVmadC43GwCjK9hD
ozVp3Lp9MBeNfG17PeHOdirQY5ayUUC5HopyE4w2+oHg/2BlXk4o7CpHzulA8O+08qEw3ex3KHUo
E7TvNm7rm0OBDsZrauk0rpV/YZdGvSfBRfEs+MehBezHVk1toFe2HEKvVwnOJ6W0tx0HxHa1SgCn
prYyk0UwCGWOSaly30Oj5HB/la7vjv+H/AJQTkJ8JUoQ6WOY4qEyBF2nd/O+oLFygmdRqa9JxNLy
TqrNdH9/zOtLkowaRvXSwV2gzqv7Crw9pIOcMV0p7Y+T3U9+V9aLcYqeBbZhJ0fFrbaO1o2JgppC
MQgVcTK6dR8dFw/UPGD4B6rRAmeMEe3NcfV4jV27/hBW+pa/4Y2NwnMYXdpFNBMp4tUkbWeC0NG7
Q6B0MFg6G28lL6yiY9r03rtvLV7evIx58FO+JyJebv8M1RGIVsUYSFevznAYxgcYpFvYn1sfEKqG
TdcdrSB1XaW0zB7+QxaPQV21doVfSIZ7TtXpyRQkutN9LeZcfz/GYuG+UcmEbkcyue6+lz3tXjut
EXDOQNiGsCkRrclyM9u4rm4tFuAbjjU6T0xutVijWaXo17djEBpVE2SRrZ9KAy17FIPqjc1/4zOS
NVEmMRfRKhpOl4tlTzQ8QuGpgRSadY6nPtvH0hW7hOB47I2y2xjvxtSoAxEawZeD+F438DqrUu0G
oc9AxWfhz4QLFhKCoVU+8gCwNu7jW3NDIssyF14Rpfnlt/wnsZGVjGp2hRaMdaUc3BLv7sLMi5dq
RkG/DjdFkq8DCQ0AKlwgwmD16WuwTx7nba0UtM30zLWeVWqee41840eZFdVDCOj0Uz6hH3Q/el3H
5aUZirsCb11zkWe/nGQ1gn3DDmoISLrVg5aqih/hYXF89yg84BfYK3k0ueIKhAn9JZ2zAqNas56b
6Ux3COkJBEPq/t2vXNAgKIAxBoAQirGX02ltnDWKhmPdGB0cMM0OP86K0rxXlQaUFF+Nxj+NRZVm
6+Uo+HKZaYFRWiBcchpe8OY+RKjZryrzvcLs3ClA2CkTgiuGwLjOoahJaTE84zFoga/7sCJLfGe0
fOfYsfgfvh0YD5fwuyh1r7u5eUUFemzVMZhhl/tdqGRoQThb1+X1CV5quAxC4k5CvUYIllLVZjmh
Ys92V/C3HDRfSfrxZOMgcbi/624NBVsfOju5BwXq1a4bXCs3HVHPgXBcur5kHnHnQ94YslMP/vGf
d49mAtVAC3iRs4QqcrkpPB37MD6XSq3KQ2pssou9HAb3iF3je+XU2RTAqlCIJ1yAD1kTxKXIajlk
gxo0TeTtdWwjd6hbVe//fACXOUPck7ys1uCbFrHoUWDLA8SxFDv67GjjFuF8MjJlS97xKgrRy+V9
sFRyeC3oa6a2bkAKwbvMCVzK1H+PY9LuxZBkn+6v0PUosEAIraCKufC59i9XKBrMLBYNCpnNKJsT
df/5yW0F7MP7w1xtOwNHOkIpdOYF/L1Oqocud/NBySglLHiWIvHwBjVqTHKsaWsjXF1RHCWHlzeN
cP4PlNTljDqjGJve8vqgS2X4xe6zbt/ms3aa1Lw9Slltgemvp8bRRV6U5ju4JzRjLseD24/8RK4N
AQ1m5WxMeuoPnYiPoyY3TtOtmfEe4Vmy6Gpzri5HmmpogJmlDkGKGfWBlhZtwmSsjkKrxHczrrZe
xG+VgosC0BKVSJYW6Xna8eupOZ06Rw7F3iBs42gXwwZ/dAqE6roqrD64YL1+Zt1kPaJp58Gq1r0T
ndDhNAOZC1IdD8HJKM0PhjptncKrrICvjFMGipYaa205q8JUnDhd1RnKGORONfmzacz7sWqr51gU
w65Bce2zk7Vb7Nxr6hSVMG5QA/wQriD0Zi4//yisuoYMpgcdtXnvU5h2U/ElN6Dmfq4qKFA/I3c2
8yPIalN/om4xofDS1q58HGL0nw8ybK0QC56GpNprTO3FQ4zO3IG3Mme62QWesoMuovB3S7nV9aly
5sq/thJZeYal6KhCpS/SotnFg0y8c5tkbn3o8AguP3QYs3jfp7AS6Z4cuJI+z71c+VsgXR37Sc1p
26PwE0c+jhOT0e9rqlPhrqJI2ry3JMDXAa8BPm85CVcUKmrsRU86YwQuEqAq4AGd91CCdfBolKnc
CCrX24DBQIJD2OK1zrPlckHC3JFGNjuL1rVn/2W0bh19qpvBLPd6ZBnlqTGtMA/oWk5bRJ2r+h7T
5J0EkoMMhPLXKsWvrdKL0gk7jbRxTd/wMnnGKRcoW9c1T7JDA3Nn1UIeqswOP92PpNcBm4mCs+Vp
DaeLqV9OGiHgYnRNYQQVkiE7WLP9Q2FX0wbx8TrUMApqUbihgLNntMtRdDGPuR4mZhBH+pT6XmVn
zRcqnsJjNHjqSNcUw7iRQt5YTzyQAP1i7kGxYl1StBT0SKeBQXkKTt1uttH8otmolOZO6KPS7nLE
bCJQe8Sfh/tf9Xq+RG/MziktvXl5rBZUAGaZrcE0A/BatrFvqrSa6HDiK3CIy7gIfbOJ6mZ/f9Dr
mwNI0MI4pEi8uP+sltJzO4AZ0MDBNXnug4xMhoHT/5AW7pYy5fWGXbrqvGd4aZug9FeXlGGNSVPT
zUBhE9djQw9f6lx8HWY0/M0+/ioVnJyr3tzYRdd7lTL7ov5AAsgzbu2mvkh4DKkB7mWygXqkeBzt
+y6R7wUYUhABL7BoYi4iQWs+P55mKqw1JCYGx5W7URjRqTUjyxdIlW6s2DV/n1cUaQy2UG9J7Rrm
Lk0d9Jto3KBQo6L+0068D3YZkCsgK/S6nRPg5zA8FlGROPuwiQwNjXPaEWiyWIV1GtOoE0+2Eep4
kXdUWc6lEZKpEsVllSOtIrAAa62mzLaoB8teurzKl8oO8ZIKEjDmdfdsTL04L+rSC8B5yTHI1MGC
WwE7NNvng60lj6UrtGaHYy5eNq6C8dRBdmX09f6Ov94QREyEUVEgWvia66UaEDhyoHSFQapW3bco
E2j4wUj5cn+Ua4j8gkwEBEkPmS3PZX0ZvTR3CBeIdhggK8uhAjqG5bZl5TgTFT3l0DP+EQjiZtYC
/xhKfCs/up2Bes8Ewqt/ULqmf9CbTNmqDN2Yvku5FzsmC3AeXInL31UV+H7MyDsExRSBSODN7Al/
qIvh3WCdhYOxSBuARF7K5avj3k5VEglsdR+RhM122ii7k1Ij9HL/O18FTc4AvKUFaUFphgrD5XSi
Ia+wKhEUFmgFv3h1LM8CAvOz5hTtI2737ZYpw1UUY0C0SUBW0QniPbGaFnmuMpcK5Uhz6LynuMXT
54Rqlaj8KWlRu66cMvtjNvOEDhCbayPOXK0eLXUg69z4rN/C6LucLorCWahU4Csweyf9LunKotHi
ZeVGWnPjs3ITkdcuUjAI1a7u3qosMrqrOfW8Np6VY66bofT1tK+e0JuLjaNlxOPW/XANZ0aiFKEu
Wuxv3bx1HRa9UCy7J3T9xyEd+11TpnV2KPvYe3W10dF81+2iPzmee8D0wNztgUUK18eCOv0e048P
9/e31o1vvTC/cPx16V9hM3f5rTMpYqcg0wwMW8JBsPr4IYwtcb4/yrJfLoIik0aTdUEaE4Oxl7sc
ZVR6eJiy1AIZyuzcCsQ/miT0Ao3tt7F5bmxdiuoLawVULnfI6uiH5SwLOvVaMIxqv0/s1EFMxUKS
WhmLnVk6xj7U1OmlsaMtgvytSYIShA0Ku4OhV1lGag9G5DUNEnPIKj0B+51eFhba79Ie+vfe9xCi
eCySzgB2WRRjLr9n0U4ShK+mBQ0Y1jP4Aees52W+QQC9sTforNMlovy8ENlXRSUFyZSaZwznIxXi
lDT635YMjY0NeGO92HXEmaX+QoNutV6JjJwqUXjsRXavHyKpi0eQrWDfjNaW/pTpzuccx6BDGclx
I6zeHJoUeNEAWIwKVnsf25lCCY1IXwBe+UdRIOluZ4X2de7s/ruKOxLmRl4IctjeUj68EXnwf1o0
Y0BeUQFfnYewsdpkCGctKEOzf4oSGR/7tk1+IkCNt+tcv9c1kNuZZzxIC6rgUBXXfkKAwDRt0a1H
md/RXgul7vbqXKc4L/ZgBe+f9Vu7ZqmCs2PoSCIXcbk36zZSKb3iJhJhWrJPiyw+VjHZz/1R3hRh
ViGFep1BfRV+ILf86oqSU2gDZTb1wA6rxxERlVwoD0asfFDV6GuhWAe1d/6tDfNjF3t/aY3rY5Bx
6CwDemupO7vY3sIn3po3ODDqiHQqeVWtf5A24o5Wpjodm7bc2W2YPRZQec/3530jyHAtLoURXuKU
+VapgCLSuJtFjaxkWhSfuyzKgihNrMPczFvwllubdKHigZrnQ1+5sKlq3dWpw1AqLP6/qVD1gRHP
9tcwDtOHLPTa9z4N6eQB4yGZJH4SclbHMQ8V1ZzdzAxk0RUvFOizvYcC4a5S1PCo2rXz/iC6FLco
a6EzCv18Fa+1tNEirO30AOfmGfdXQ98nqvluARpmBUAElBINQ96+qwVr7G5O4DxQqHEUibKplu5n
HV1kNJ22RK5v7EDE6cGpq/y7nPfLkyd0I4RmhrdOLMv60+BE0Vm4Q7URNbXlclmdPJoaILqImbzP
rjobfT2YeaQaQTS33ol+RAh5sgxfpmLqSx+4YNsgf2PEvlLB38j6LjwMOj4c9w/Cjd3JASCf4MYl
eq1V7eaGmmlVoa2ZjzyFqJTKMFBgcQDzGTycSc10S4791udFEdck5qBZftUNGyej0SokRkEFhtPe
Sl19V4p2Pt6f15Lcrr8uWJWlyM3b7Up9vXcakRp6ZAaWNfxjC+VLPVlP9CReue4/u8n0en+4t/fo
arw3FAcPGcDOPOYuN41TFLoxRcICi4Bc5QnBqT554P00D/uWYka8z+cUrXlnzMQDL7dIPQ0Rvn27
bG5E+duK08J+UNyueRVRb5mfAdwl7j4c+0TZaUIx3JOjDM5LC+dpyWKTEbeJ0s71oFXUXP/V5ylC
RSTLXfIkpyTz8Fw0vC+WPU9iJ+KczEni/No+hLOuZqcplhb0AKV3izO8/771oa4n/Q+jnkz8b2Sv
KMT5cK728SjNH2LIc/cw6mrr7o1GMYFNwmiCDYv4uLvXG54GfqqgEuubTqyjsTU64TdWvv2tFfkY
7bO6SOODEaaoM5LYoqY1COpWxxzETe5PYVZ8dp1Q/2eiBj3set2civ2IQQ1PBzVUftgCeuqLpYpI
f6riQgb6/3F2Zj1y20y4/kUCtC+36mVmWh7b4yW2cyPEdj7tu0Qtv/48nAOc41YLLUwSILlIYDYp
slisepfIqcvD0JjtX/EchvXBiNXB9dHsNfLHhnfKj1pRqUjYfWHG/kychP+kKdnvXBUiexiTSf8l
QjhjBxhDrUfgGlFfLQov+zvKPViejV4U6hELtsHZOW4bm98G40+yInWNb+pa9GyxtimQM+4FyNKy
dgD+jPZyvL8bt0aRnBTWmJroTTJYlVT3vZHNHym65asztGjFnPd0YrZG4aYm8+LNzsNkFZIF8Aln
AUp0abshPhpick5TKPa8DbZGAXfIo4rsUoqoXB+skZvFc5WQuViq+LKo2fi9EFl0ur9ir1ql6/Mr
2SPYDPJZbuLFRHmxxWOI2mZpIq88y+bYc8UrhcI1Qib6Ec8zgDGdHZPKLgMqlscUr8PfGGh2xlFL
nbz76tT68FulRpPu/bqNuwJ+JFFT9nFVQDrXixDPFZCqENyqjTbtt9JqtU9zqjgOaiOWgZ9p2qm+
FCr6ObdjdqYnN19oNew99Lc+BRJw4OilrtgNhbi3C3IZxG4velto7yHfx3+jNWDtlBM2UjN6kyja
oRVB4WKN4l5cU6FkQgJI2Pk1p2H0IDj7h3wQw86ybswHARUqTnBDJCpulblAOgBg0oT6JZ5GCGlW
6R4Kxel2bqKtUVxOIucEcg+H5frbCcvKSgKufkkGDRxhAfdtrAhX9zfwxn0HrPX/jXIL7htR/m1H
/VJUo3ius8L+DMNM94sxWQKt6eovuaj2Hp2bUzOhXpEveWQQqzfKEGVLEXcFU6vcwVc6b3psSsfa
WcCNDQEQFKiYzBgoeqziTKTEvalXk3FJQ0s/jpH3XVVn45hUWbyziPIYrYIAapMUBByblzq77/pT
4dKW2i3ANdjigDGVJrfnUz+7WXcWXZl9sBvlcxkvbZC2ofnt/vfbWEqGZnbsePbIepcYLo/ZnC7g
peUBfcoJ4SfsEvYKkrdUOVkcYHIIdZCBUZO8nmGjzOlUebl5yaP2Y2hp/xOFq0CTG86uYv30kuSY
Kt+cRnlPMPy80A5FyUZ/cUGL+CRZRxqwlR8N46ekm1/61l4O2rJ3/rdWggsSNARKBZLVd/0TDVoh
jj6zErSz8CaeF/ccpfip3V/vrQIi9Xz+KEsKZjGL62HIGWk/eYN5CaHTAxYwqwb9YrGYH5IRY+gz
sp7R8K6wxzJ/1peM2qmmI2RzNuk1aiRDmbP3cNuaOM8niBBEeiDqMlX/A6sIth6ZZFicl2LA+BkX
j+Kkpu6eGNDmKFJ+kioi/oBruMlEJapnfualsab+XOnCPCeiaf/DdqaQDxgSkUvevTJc/TGXZBnn
GNUIk/JsLk6NapcPNubuO+f1NjJA5pAIe6A6zGf91B1FQw+pqs2LOajRWbjwar1E68911b992eRQ
QEsohdKqWDOaZmTyc6OruIHVyIJU3ybjdyfe5cJszQh0DlgtqtuSpHm9bkLkQ6IYxDrDMlNUOlIq
MlFmeeSvYbXzZtkaCyIhLQIwMxq1n+uxIJmCP7fZbyh5R++mxugO5ugql7mtvJ3Tdns7kSeSv7l0
Ik3K5KvDNgyo9k+KZV2qEf91KzKrD6XZlw8AlNyfCShqvxG9urMHXysP1+GcUaFhoIZEzYBO8vUE
k6IvNadTLVJHXmYfFkr0/6aJV9b2sYprXMgbHg4x7zO9ftERaVhOYd5230dgwuIwd7pofRXnnJcQ
dYgUlPc4ogiAuQMsRSEZzTyihvps1dXwMfTi6p+0RTriMJhmvhwyWEKLbxRe9NJWVfJixZb2lSJq
2/p6l4Zf6gFvT19XRKo87EQ2uZjraeOjwHeFDyJb2atpI02RWJ1nX+B9hz59XOOxJe4fspCIYvYa
D7LU/tSJ1HjMQ+x88KzAGmNKkuIdxnnV8f7PuY03/AoyBHm5ARtep3MK3pf2UE427jRtdMSf1IFZ
Nrs776qtDUbOCOWAxrnmrcuY+oBjSNbq9sVMlOnHNOrdAWeM4jHskuSyQC32hai9HYbnxtTortEY
hhIA/GPdqRCaPhjWkCCX1EU/NGxAXlpR2t/vr9/GlU2whlgM3lEmqWsootUJ0106EV7KKLLaH6qj
6NDsPeTnUz93sAVYJoGAXRQlrv7AlW1GlzbH8NZHFDfvukNT6FniexE95i/YqFcf3arRsycnDfMR
Ur5tpZckWcrokg5l7vjILxbGzpbciDRcAVRF4KFy5axRCNM0lvwVOUgWjtUR6Tk8SXo4ShU6Gm+/
ElguabUl23E3LYFlKZeMU+iQbef2uQm97qgUlfKQ1UO/M9TG5wenzqQA3hOn1vYXjcgFVggzswL1
hfpMS3O3cvZStq1RqCjJ+hzzIS24Ps29Kjw9mkr3oiwWSBgDzxehL+FOgN4YhcoVtyUPInpVr8XK
P+5rvejyuo8lfopG1bm3k+kB3NYeK25rFLomOgR2OkU0Mq/nMteemaQJqKXSHfC1Rab0sa6mPQuI
2yxewi25qfksXKNrv8fZzCjucnApsxcUUtXsqxnPj46xQCaLk2MS2if61P+7f0xlUF0FXZBR9GnA
ESJ0sIbE146NnLyXWReHyM7xVOKXjLP83W1LDV2JmM92f8CNtSQ/ANsDbweaxJoyKUQBPikVygW1
9ORQm0Z6TDq72Dm5t6MgWSvRA1DnwUysla0glIDoHhbnYiBRcvaioYA6S+HsrXOBHmFR3SALoXmx
/mKt1Tk9ybV3iSievoTVpJ8TSBNvHwU6JomTZNxBT1vdi6IVkz6H1PscWZ8cwD/+Y2c0R988F3iy
fBkAF4B916DAJEXTrAOBcgEOEL1MgzOd8yXLvv6HUbCFl6BKOaNVVBhba0bvKQ0vfTfUj4uLrVDM
Q/XNrR26LkQ2Csc8yEjlr88rGUFUI6MdXhao1f60gFseo3LPZuT26IAxgDYNiAQWGryV61Hsue+9
ZnA8iJaJmVzUsTU+1lFkPM+ga7SzOXve5zevHqgG+cCnysQ7ePUKRjIDKzUqsRdwa+5TqGbiaDfG
3q6+vfUAqNAag0kASlRdo6ewiBpEkhfhJV4qhZRxTs9irrPLqKd7LpMbx5QsiycQDGrJGlx3Hzyj
qVwzCy8h9m6/aTcm7+uqcXfwrpuj0CSGpsbO5nF3/aG80KuW0WlCRAqbHueLuHlUkSv6cv/jbC4b
tTJZt6bFve70pW6MK2jNKDjZhSdVj+KzlSz58yjrr28fCgAB6Dt5lAgL1xOKda+ojL4P+SRNd9B0
4R7K0MFauc/3oApba0dY4OH4WgRcl5asvhv7WqW5VuJZ/95dxuS86MmelsrW2tHzolTOSeKfq32Q
NVofjwq5Yhw69WNUedw9sY1R2VgOT/fXbmtCxAYACqRa6NquNoOwdAWS7BxeMsT5ALAn1tnJxfD2
mI1ZD9e1pJvjwLCKQGqEJaObGPQk4yX7Kyunr6Cb9Z0UeysAIV8lbx+WjdfK9TYQilkkeZOEl6Y2
lAf6dNl7rYoTPxFq8dlRl/Lx7UtH4YUbjP1Nv1Au7R/JVozoYN0Bzrv0dlp9Fk5sPBMm9lx6tj4Q
/B6QpXDMJbD0ehQbLK9IcUG9UM6YTguOPRfTXLxP9+eyteMcejM0y1GLBLB1PQoe3vQluzG8GEJL
jhEO18+RiQhmg/Hs+f5QmxNCBkU2jV8b1tdDmW2FEq7HUADD9X+qqp2DBFzT3rptzuiPYVZBocWm
Ki36haBQ9fqzmlgflMqLH2oFK+n7E9radxwg2QgkL2GPX08o0kJkjzo9vAxd/1UYTvoQKdPot5Xo
T4ix5v794bYmhmQoh4imICoYqw0xz3ioWIXJbZ6ZzpduyJpvFRyf/BjiiLUzNblI1+mwtFFF4ZXX
BKqCayZWj+AaNDMRBYtjtaeZiuavzhrCn0U6laacIQ/TSTjIcN6f48YeQRgLQiUhHTjKGtEnxgX6
kRAoV6I2eCoJXh/7yTF+vXkUqujcGSBroVyvEa+W0he5BiL6EscLvmgUJE5JX+lvn4sslkG1lfrA
1B6vt8fYtCGVGeaioVMlg9H4HDVqsgP03FgxwCcOqEGsfChtGtejOFNUux2WPZdwSQW2p5N6slun
f/vZxT4HhCIxAv2EtfijNddNVlEbuKCEOAVujB1GiLLpjurK1lzoEgGzhFrB36sVS5Y0SnqtcS7F
Ygq/Gt3w1Fu7qO7bc4TYG+8IDiwLpq7fRB5yj7aGNTZo/QU/xrLynunPuqc87tU3X7L8+XCsQQeR
qfKdrj8ODi95rqg1tqjOZBzVDskObv9qZ9m2JgRTlsiKogW34Cod7mrdyj2DUXDZdf0YNZSDJ3AO
rTCr3tnTt3GBqcikjoPzKnh4PSFlUkZdj9nT8+B+GzLlIuLmd+QMz8XMSSrmbqdEtzk1KX5Gh5I6
zXp3Kz1GJMvE1OJS1Q+TO4rPbqNb73Kjd473g8LeUHJz/nGr1xq6YlkmD5Kizl8mfcR4vXDLhy6P
k51Z3V4cbG7sV6BMALi7QfZrTbMURebYqPxbL5bT/kZ3+nvUuZ0PmOj3/Wndnik5FggPyYLmkl/F
h8LOHa+VtbtE8RofRFF7GrplL25vLB59IplFgMYheV1twWGYPMUzJ+dSQYJfDugFWwcxTpV+pIrp
7pyqrcGIyWQJZJT4ba1yFgSF3bSLbOcSRVPuK4Cb/DxffuFUbbw57NFHZsPzndjv1Dau9wR6yl47
xrp7mSlJH9TcEeeW3vXOodr4RKCE5cpRgOKVvooSbYN1URMv7gXUvneY0XI7Km3175v3AQ0pLiMp
+MCjdrUPuOzHJNepBWhtr/h91RePeaXvOR+8csKvEwdefVIRnK4NVdx1wj/iXK6MmJNdcIle2ks5
ivRTC4T9y4hJnu03+owSjucM6Xsl42QdsyWf4kONgD40YaOxdQ5dwf+i5Rh7fzfHpdYPrRMunW+P
ve5c2IH1i+YNy/JPRNwNf+WI3Sm9ryaGUoU+3o1x8j2uWq07gCxHbur+KsqtdW96qxwMSSQp5OXy
hCYXLy6T6KpTYkziaZzt5SUrwq8Q7CbK8kn2oeuS/Of94Td2PpQkCsmyMgomeRWjzNINB9PqcGz2
oO+1TZ2eYwS5gyi3f719JNl4A+cGeY837/XOF25ozLF8uKkmLpmuUJUTVWuHyii07vtDbWx/EjEa
i0gNAENZ50mhm/ammpTKRYmK6BRiHvbAGrxZ5pVyBAh5dAzk+oGtu55Q2OqLUpeJcjHqdj67Qw1P
rYl+mL26J8a4NR/uKqqtNp1tMtnrkYRRFHkx28qFaqt7FGhoWCCGIN/vrNvWZuDDSDVUiIcUeK/H
oSMT130VR4HjVNVxKbryL8eNqsdlccaH+59oA23BlqMnyWOXhJnS//VYRqMs1GRbxGJQRCT2fmqN
6utc65ip5vC1bSdWfbssPyll/4Ci5td4mvdqI9u/gXnSiOIA8Iy8/g1kHE2rgW25GLnd/c8K++bH
MKvL0UUZ9pyHtudrYRc+ZEXrHEdXb1/codcOKRF85/3/2vNcRQGalZKzQrFBXqvXv8TprVRFyr4J
FoQ/8oOJJoD3FfpmGp/nSU3Nf9R8Cn/W5qwsT30XoQ1Sk+FgPamlpRIeSQoRrsJSWEelcxa58qVL
ZgVZ2RgGznGBOqJdAGcqX6HFeP0HnGub5PNoD8pwtHsTinjWqFVzyPvC6SzfmZ1mAADcqpcauIH+
Hoo9sVQNk/ZkeYmXfx/NevqatkabHnoXIwVf66ewORphgje0zTPWOCuT+tqYsp3lSR3aSfkC25U6
gN8oTbu8w1A1Lr4kRV2Kj/W4RC+l6CProhWhHR/movS+xGk+aYdQjzIvMPDdqv/K51ktD0CZlNHP
jdirC7/j0Zl9tWAzlQ+CnKE68nCJ8UsJs7o/hFXsgUPVpnE4V25fKs/G6OT5g1t3dnaZHauf/Mkq
NM23FJ1XgekOOOYitmDM/kjvxHmETNFHrk8NsP2dqlrhnWkd9h5plTaF/LpJm9LyULkF3dJcLbv5
ozPnWfOit1VZ/qVM7WQg6NA786/MTKP8lGt6q32YID45fgqSvtaOc+qE5QmIR1z5bpQ400NnFXhT
Hu06sswA/a0if3YTL6mPkb5YPGQXO9f2tPg3Qgw26RT2SUwo7q8zoKgsMJ0ItfAibY0DjGcioArR
sJP9vO7j1T4Hawo9iwoegptrwQCIrUoed7UCPlDXAj03+69prI2HJJQQb9AS4gmZSu0lmRfvw1Kr
wxfMILOP92PP1lxx/AZCKC89tFmvD1s9GQ2mgV54cZBkO2iUxU+p3ow7wXRrFF7rYJERw5cq09ej
mFpja4vHzWqnsfs5KsKYNm1T7TRkNkK2hCBRDwDeQYlcvx7F0EtElPUsCoowhFjgVfpn2d1+jrVI
3eMtbcwI1AY9EnrODnCxVbgs+7ZYllBRLqFKiD7oofiCT0O7Z2f4mgOvNgmAa2Q7eE8DEVlLVKVO
n82uwTiJWJ7RpTkodpT6aRm/Izo+dZP3mKrukRfPu2lM3s9G9NS5GEp2Q/Qht/NjC4yl1+YHBH3P
ZVH83efNGdOxU1ZAgoiU6jCr09Hq5spPDHPnWtt4zQLXlKwnQA2s0OqmRqY2mxDUjgLgmt8HQr5P
FVk5Gl37XBj8u7LfzgrkwMpGPVU8asdr/GYBsws/8TYKDCvufbPQ5icyLbFTENi6KhlAXtSWfDiv
G39ek9hTOJVRoLq41YRF+hDnOeQxsIKW/d4OxYitjPuz7UqcDe2P4+DsXJFbm4815YKkLAE6e7Wy
eR0ZRRLPUQDHRPudaNmg+U0LlOvNsQEMrGxiUA4Fc7c6tdTHsVpb+IAxGjXHNGs1/CCiPS3Pzclw
jHjYoEt10yqZhTJqSxVGQT6aEXWpCtqJr+N3e7w/m9vtSAWHvxCVldS/NdSqQlDeFqqZBGoj7PxE
/aXECHXJUAKM9MFJP+ajF38ySsRNdtbxNi6hZgL5H419KmPUd67jEoDSHGJ8lQW6ZTyRImQPSHw6
5K578m+3lQ/JopYQIuC5t/UcnAJ61QXYFSTc/uJQq1pb+GbjJB8dbZqx5hTQjHZO+daY7BIOOphc
0uXVJllCtbOWJiqDms/4MudamxwGs0e2qskH64N8ab7c/5C3G4Yv+CrehRAhxb9V6HVS1wBeXCKH
YWrDj9Bu1KdMK/M9Pefbr0a5gPc8rXBOGfpQ11+N3E7rRWKXCKKNHtbLwubZ7E0PlVq/vRAC0xGO
sbTI4aitc+8yzQxtrhkKk5ywepq1JJwexj4rdo7AxpSAXKDMSyFTlZ2v6ymlZZsBWtC5tKJZ8Q2r
Tk6Vlg9gzvQ92MLtR6INBYYJzD6lRXRsr4eCXaFoC5LigYAj95Oqi/fggsjYk0O4qRhQNgLVReQA
wkqTenW0avRxwarOY6ApC9aADrJhxnMT62Pml1ZU/YC4F6fPS1MU4mEY2xAjoLps97wVbiYr8Zvk
TpR+pG/M2nYutbB/W2AmBDlW1hpcuV5D8g1m/pvxexJczRCccFu2y1cNXwc3hTriYg3UrB6Pw5TO
n7thaYJ40ZVv90/ZzbkGkSyt9GgTIU4ISuP6A5re0uhDbojALOzoW5t7IvLBIWFBPVgDtSMU8d9s
4CJB0KAa4HGhdnOTU2GpUPVlo4ug1dP6Paa2pZ+p9fRWwQmMTmyCMeqY9M35CNcTC13MzOzWFIGg
i1g/qvlSfEpQC9vTHd5YQAdML/GJvrmkG16P02AIo6mLMQam0dEDUURvPsRtPkR+2rv9jPzZHuVQ
fpKrXJGZ8bGo8WBGgODDKhSPdVEr7SBHbLzh31zrykchtOkhtyKkugwt/lHyjjsk+iyS0/3dchNZ
5NA8fR06qNzha7xd41S4A3NnBxaeHI+m3iZ/tRgnPVhts0dG3B6KyE9MJo6tn03q4vT2HIsxGEIb
T/parYzitOS5+k5Llr1C3cbJRu8e6BWpCfC4NQYmSiKOdtONQVbZxj962ZvBQMJ/fPvqQQbBd1Si
vAA9XG8VSiw2ZQwFi+lCT/Hhi/WS97Q5OvW7SkE86Pvbh0N1kGIPjDEPxYDr4XJ9quPJDClsRpJL
7PTNuQ7H7+PS7ykrbp0B5L4pWUuSqrXWKYNxjHRamk2BukzLT9Bg9T8imrXxES3fPDnrdVpqOztx
c0hAjFJmHGzMWq+d1roYSyufgogy/WNuqK3tl15q/d3Xc5FjIBaRnv+H9Xx1SpcqR8665ZlriZra
TjoFdimKn7Y2z2dqMWiBjVG3dwPcXniUIgGc8pim1kpL4/rbMYrTkFJNQa8P6SFViNG+0pbx48B7
92UqHfE+78v24KZG9VDV9V6reivG0O4ifZZ4oJt6gWYthegptwbR2AisvMLioS+q7Kmdf5oDzUu/
c2n2Ai7Ul51Vvq2XSGYtnxRhBFklXU+9HgsUwWa27dQ0U3/BOD5uDpWBAsWhFFH4v0iNROKbUVt+
jLpOvGiK6dcUHMrDmz83b0t+A5kNEEtvdTPOjfTtxJeHSzitz41YsNtUkl/CCofH+yNtLLZMP3Gi
00mtgWJef+wk1qHBOMkU4DIzPymJafyIm646F+2kvS9DMcDdUfQTud4eSnwj7iHILo3fyQJ4xa+2
WeWlqkEVduIlUYvTZPTpecjCdsd/YCOUk4WijkIUkn2Q1fzwYy9qLv0paOq+PpVaVX7onWE8kdMl
O7f+xu6ROqsuKA5ZIDLXnVolxeRMKSPgFa09TZ/0vKscH7xb+jwVmTIeujBuS9+IZ/iLxoQP2kEx
oEid84jO7s4Ouv2uRF9JpqeoAxB//VtqrAI0N47YyWr7s/SGvwbXfurG6VsLA8CnuOyH5vD1/l66
/aLXY8r//kcDHl/ewqMCJwJFcEBrcImIQTTJzo69/aK8ral00NcF333DrnK7KMFRWF7OTuH8VTed
8beZpU3ih244/Xt/RptjgRiVNvA6+2e1R7WoJa9BJybA1mw8qOY4nahcK4cx9t4e4SVrhs6WQUuI
W3qVMxqJk5eRzrTysFce5yTNH221KM+T6+7tjY3vRGdVFigQJqXwsjoT5PXzVMQjL5okzs4ddcZL
nlfRDq5Jrs11qsiE0GKhv0JgueGmu/PcGbk6jUHvwFzIS6ih8YdaVTN/quIKCbtdLa3teXF3cQjx
M1t7f9hK0+tqzxL2IzdTgoDEu0o06Q4Ie3NPAMOg5khtjkN2vcvZCHgFICsTtAN6VUKJJjj+NcBl
o3wzxQQFPinBS2+VYjP1iOuholB1Y5PaQNAP7YB0JNCwhk7x6f4mv01nqD4g2w6HjmXjJXE9SsHz
rC4rbQwaU4CdsXof0/Hs0OF57RcDL6T/MBz1ZhdYi4RLyJ/zR5TQytEYbGjdQTKm7jMdvvFjN+nO
/4SqKY+Ul+ad8bZ2Bfpq3HGkofxTvx7PqWwkxjIxBWFDe9+vEX/J/MQdurcvI38+FBraxgT/de5g
zC0QrlqZAwMhVeed20FYPOZuM3aMNi4JalZaVj3dX8yNyclnEVBINP6hrsvN+sdi0qCmuJIJNaAQ
DsY4bL4niDic7w+ysePJi1z0zCiEcKOsSgJN2M1UL1s1MGsNb2E7tl90nl9PZuPWe74Pt8kndCrJ
UpbVPp57q9i0JAsdyKgVIIvt/DzZKSNkbrKccIWxpYVsMqJ3PA6HNFGSH3Nr7ZnfbE32zx+wOg15
OWhhGQ8i6BqY+U6qpL4hlOmjolXTf/h4fw61+niVKMBAZb0IyDrpeHux4RsZXqT3v95GJiBhwGTT
6KTTBVyv6Ow6o9bOIshcdzrU7Bh/jHA/Lbo5P5Sx9k86pJ7f9fbOrtnamn+Ou1pI2vtL2I6jCDQr
pc1oNNkz1s97UP6NW0YCQgA3sD/RDF+toaFw65sxBR0TI+4jSW58DG0thL9URf8qqgj9oW3c49uX
lPvzdYdSLFsXU2OkvWbhUrjyij7/PudDGZip6D+mdNPPXPLdIbG76CPNuzcjRSX+BRIy1sNIdJCT
XJ931cV9uM2ZrkK1+CmKxHdX1O1jQj90J4F8VbtY3d+o20voIYJZfMjVvhntIi3NhHpLahbTg570
E/CHNkdht/DcYxEt2kGUBmYVudk9JFXpnU039h7SiPKCMXX9SYs89wS4SyXt7p1zuLR71NzXLPbm
N0LNBnNLjkGv6no56jmFXGPGI+LRfe27WlE81yalBjdrjl5vRFjNJtYR/aj6nFc82DGL0y+Ybuho
r/XKabGz+sv9rbEVPqAeUhWgJgcMepUdaF1hae2giiCtrehBcdP4q76gBrW03h5PYnPry+4ZoZ8q
+Fqify5Ut0DfeQychRLmOZmKogLlEOWt71q98azaSjge0ineU2HdOtlccbzd6OlLBtL1qsMZT01n
znidjnbXnKwW2yHfmqzF3OlqbQ5EoUUWiIEsrYtWttKpi+4WY+C6CEKkOPX5LZWynTC8kf/w3pfK
Y7y1SRJWm6iHY5vMnjkGVWIj2TWZCxld11eJT9zEdspu1W6PVrW1TaQfCJ+NVbzR2LJaIDauLPrN
o+Z9FaqYOWbJ/E4jMdqJw5vTc9mJkicB5mkVIdOy0MohD0VQeqX63khHRFoK3S58VcTYwU/xXgto
86sB7JWsWGnRKK/4P3KSWtiKllepLF4sSfgg5iXPfDFk1Z6G7NbMwKnSpIZMil/U6sPBGUMCe+x5
44Jc0X0r08jFB2OeviM9adbnSunqnXLC5pDkJST+vNVuOF35gpuXkvB08mItfmjHofySNKoboHtu
fOroB+2cgM3xJJECrCgF4lf14D/WshVtVsUTL4CiNY9qk87nGiOJJ8Uu7YPpjp/vB6/t0SCwAjiQ
6KTV7aLXlhfZMXBUo0DHHS/j5WvTKR00Hhu/wW5Rd8bb2ik0SuQjCiAU5a7rnRItpWYnrscHRPpf
8+uxpEYxp+Z/GoZrk8oePP21lWc5lOniJXTw2q7PPmVaN31AYXP6L58KnA4hBAgSEPrrycyxLZZ6
pDWiKX30txLb6cl2neRHPo7V9zHL9prHm4sn4am8dMFirwG+WtiaoyCOBN04Z+lZCXvcKrpR7f66
vym2QpUMHvIdj8bwuu+S6ZU3xnk8Bdyd7skus/qMMG1/wdjKOtwfanP//f+h1u/dONetxSopv6IL
mBzo9tR+pA3v1NB8avpdReOt+5P149XEQ57NsQofi4epSt2w+5CWsx/Hsh5OXocrqUAl4zTDcor8
jhL56e1z5A1Fv5oxOdPG9TbRywHmSMoZczHqOo1dHx27sdXfLTG4Ch8hyT3b0K0XFSdMClrR+EfE
5HrA2qpCRSx8PyA8OhYuJYffr4SWf+vDJv88wvs55dmsvEhuYuvXSun++x+mLBWg6G9xBa1JVLFr
KVOd07xw1RjTDVF4qnJwRkoAI7hUx69aaZt6f8ytXQs6gOgiDUaRP7qetVJaygDJZAqGMdLnQ5hl
9gsJUvq+yrkmd/bt1lGE5gsazMMph/voerAsLLwpVOlYqLhwfGk5I8pBVZxxL+PbHEeaLRM4yC7X
twFtSQrydksxO9cAtJa4VQ6xaHcC2daDEfIm/V1SarAPq1sgbWOjqQWjONEsPrrLXJ2HBqMbjGfS
5aj1RvU0LiX5ZWGHOyX0ja8GPRENF7w5aYeu9f3rTHUWkni6EQAhOByedcByJ/IXpSvevkEgTLOI
gGO5XNdAFaWNcsOhyxOwDNE3xyjmws+Vwjmlpd4/vHkz0k+TigrAfYD7ryKNNff47mgJOV64RIjK
RWNWnZVcXeKLrol2ryi0EdhAQ8IGx2dO2getErBodGeAUbCzQ7PV3ENIBvWTZEHT/UE1h9/SX2p5
sN3cMXdKoxv7k+MNYpXrCCPIddNBVUXtahEHHc3g7LFBZ+85Kqt8J1/fHIXiEFctjnOoe1yfNppK
rbL0bBKwFcVT1uvRYS6TPf3yja0oOblAfuDP6BhoXo9SOsVSlu0wBVVr2d9mveyeOzAI35SuZMD7
+2Pj3uPJSC2UpiOhek1HyMwuahXbY9sPDorkSW9aBy+00Pkek7TVj25jaW8/5IwnJcGo/NLvXO0R
15sSbDB5dtCn70I8H3N7eacbeVMcBmAjPwRvn8QvizouDtTD+j3trq3llQxuVG2kAP+rk+gfia0G
vaZR2hkFgbwuPo0V+qDHuMEG9WB3/dTsxJWNE0EN/RUmTEkdQYvrj0n5IXVnMP9B1noCQce4U4YD
VqBLddIyfW6e6iqtPzhJrUXn+592Y7PKlxARmzo+ks2ro19I70LbnVU4PkZx7FUn/eB0tvVWWDo6
rZx1rqDXQsD6hk3xBKU5b6ngFds6KFSzP1uxVBxUhbsz1C00mbFwVyeU8eUoD63WUphdi4lmrwWJ
RYHPX2IqpOBIInxUwSK9Q6Vhnk7FmBbmgQIQUvBlWCqSJtjHfiq0bk9VYWuFCawyr8cWBvrl9bdN
59mOqUipQYsUoD+kqjjpSr/nd3U7CtpbksEMmgvbyjXSvG2tqcjTQQ1GtPTeD0rvPmoOKv33d8tt
IAC7S4omi3u8Idbf0YsbcOdUaIPZA1kweVrxq6nm6e/aVnrM7M3k9/3xNmYFZ1XWH5A0x9RZ/vc/
TmHV4NZJD9oM5rma/4f27jwfZ8+I9xL725SCa4/qCuVnWPQ3kI6k0zHV0MsySKrEeBb2EL2zSyV+
ytOoeUnz0DqlsaU/GK1Vv/n8AZzUpXQWX02CO65nKAZHa0qzbIMiDdOTYy104BFh8b68dSElPhMd
c5JNnGbW+JzMsGYYsDhVDnaTnoGMjs+L4ew9xeRWvi53QujEk0gSXIAdrdknmt22njoOTWApdn8s
cif329n6DBDLpPpRnhwU1vyuKV/4DL/uT3AD3MDYUqCflIKGuLp6q1ttag71rDaBq4zgvGNJFClc
pz3CMh38suqHs5FXzpE6vHe0cq36YqC99favCS6V/JB+BpfyGjFqjBSCllrpuJSXZPLbRB2yg710
6Z7R2+1BlNmTTNl4W1P9Xh2MxAE91hVKT19Nd75BMevnox3NroddqDkPxzTSm+Xj/SW+vRJ5YZM/
UXOnhnDjZltn5qSYTQ0djGbJR7BWlfNPO6dZfZwKWr87cfx2NNJfOMg8kUjWYGddHwy6QmVBVHjt
XFQPRr/oHwdCNWoq5W6dfmMsWRdBfBabdSl6fT2W1USeGSVZFbhjGj/adgrrtCzyR2XRtZ2b/jai
kWlDz0EfjRcn0sPXQyWEs5EVroJKbbqjVU/9l2XIu0/3P9Xt9mAUpH3hBkhqnbfaHqrelGEEhzPI
HK09lpWtvIssVwTukiifirbTdrAUG+PxbCawcPNgcbg2l8viJZwHPakDo+1NhP4TI599RUS4ewMS
yNJDZMHsPL95kgzG+wH4kEwUVyce8nhTGJldczk4CN72y3DpgVecwnro3mW1He7s/9tP9yodwxyl
Wy5khetPl2fxQKmYrhrGa99To1fO0dxMp/uTur2JaIVJkTFQ0zaCc6v9YZfogvQGqBQ17bRDjMLA
pxqtlYcymn84WpxHfu2U7omO81/3B749A2QOvGh56VHHhct+PbsyMvUQ8RVgCEUplvceD6OvaaPN
4gNYWePNp4AAza0HJ0hiONcHbnLGpIJyTs2uibLAmJP40FAq33nW3n6w/yueJd+24DTXwsh5k4HS
cuMlKMcpmo5Qctz0gKD55L15J/4f0s6j2W1jDdO/CFXIYQuQPIHUkSzLkuwNSk7IaMRG+PXztGYx
Jsgi6txxaeEqXd9mNzp84Q2QZUE4gKgHeENieb12WTwVeCGN5jmf5+pS+amMei9tPxVYkB4kb+VO
Pnb7rUA7gKenqYw8CdXB6/E0J8ldLIisc+VqZoCVqlU30Rx3bfBsC9v95b07A68FjhmQGIoRSKJc
j+Z0gLBzzvXZ63ozWpEEOCXOnL4Npa7tLOSdV5xQiFAZrCeH+kYxu5sGswyWdDjXMi6f/dyERFWk
w1+DCV8dlcJMHsTgaQcFRvtYjE1WQzWxFuv4eMp3dg4IY1SIFZGSKszmMGhBnmr8zQjyoRCHYSgL
7YOLDla3c6XcfkikrkCXEpApqZltlpmZcV63TiHPqA3ZNKFM2oig4LWXdJiMnTfhdk7gpygWUEuC
PkM+dv0ZgVQY1YhS9Nlak+Bg6s10LAhPwscrd5vJohynOKH0MhQxbbNZMF7KTYkN7bmdhfbHlPrz
8nGgHPhU9FPyG5C3XENk2Vn27DrUr78OPeGoUQ+BWkimADfuenaW2xpeJ5r5vE6t8dQ34/QEO7g4
9qIoPmpoKb77CCLsxsUFex2cJ2/f9XiDV3Q9IR43WLpUyDHkw6nue/uQwaPZCW1vPhzCPaDqIRBw
KkhsN++crGdngsVjsaTIiEtj8k69zIr3bnk1CvkHPDLCLh7x6wmlTuV2YJasM3nSv4bf+qEpm3e/
bgyiMIMKRcrVtS3dUk9pUevMXIiuIm1/ayqvq5Io99IqezIW4f5TjSKY35JiKOrnorFKfydQubOW
SPoBA6Y0oFLYzc3ZirwrZFno54Ce4WnQNT+yzNTYqTPebEYlka5c/qh4WORcmy+WcDSgGQb6WdIe
+pDZM1w4Q+v7D3bXZsfFnZLpvduRqYBmJXql8E5/dHO4s1g2OGjYxhn3hvR3PHz8Xyq98N8qYRZ/
PD7hd5aQHFl9QjaMeyM5NzgkAk3sG+exw54xXgaQnxB1dt7uO0uItxdNLLhwGIltNW4yu4qJETzn
XPTu/CXNdCOahdAOOAJWR2+yytPjWd3cxDRiyPsJE1yCcpLx6+0fD+kSTEvvnBHldoNjYTUGVTe/
AfVvrJ7MXx4Pd7uIPN8AOigKkSpS3LgeLtBbaxhywzkHRAy4KHYm5uOwldrf/4dxuA/p+YLCROHi
ehw9m1HVhHF1Ho1cfqyyjiiyEf3OM3b7sSi0ATmgUUmuwfVxPUrcwnRtmtI9c/BeOr0aDprTnFvD
1w553n5/PKU7X4oXxiU45l1WNJjrwfTYbzNfSEfZV2cHK9BKfC3NGtn+do9pdGcoXFgoy3L/8rRs
0WxJPPiBdBfvXGoAiv6qLK/G/6LRUZzORspSO4HWnWWkEQjUh8oJbcEtbG+UqVc4yMOfXerZrzS/
vC40gqF8chMdePrQaXutijsTZBGJ6rgx+LNNaZqACMp1G//sinE6DVo+nuISN7NJdu9GFKlulqIo
IMMFRWwL8xzc0mn0ZWKobMDjA4U2Sx7RtMGGU4hS37nn700M2J2CpVC+ZtzrTYI0RC2X0Q3OZoyC
zqi1v2ZeVj73prlzkO8MxMSUJB1PJtz/TRyQGV3i5lLG5wqKwnnOfOkch67vvtpDou3Z6d0dDKQj
/wCwBPV4PSu4ZWWV4leIGoXb2GEW++MfWl+C5gC//ee7jxkYOlWl4BEjKdxMbEoTPSUcj8+56cyH
WTTiufOAyGqde3g80k3ISApDycxSVDrltra5PQDzt43XGvHZ7UT+nbK+c0F33TjW7bwc+nxYn5ok
SJ8fD6qW6ipeVIMqrUKE9ymTbJt0a1262O0yaKVZ5qnw6N9mub+nH397ork/lJeIrrBR4GI3Hyzj
dpLS4RVbqz/EtH4DTo2Aqui8cMnavx5P6XZ3MJiv6vNUsiESbPZ8nvitNmbcwonRxkejdeoXCsLN
s7Xm6Q7M7Hb11FAKHQLykbqymvd/6vKODIZxmTQHmnW26seY/3EOZUwF3I/ndG8g0PboPLJ4quVw
PVCT2GkXj6UHg9xensvUcZ65YPZMTG53IH1UCmWqMkfWsr3nO5pT8+xXnqpElCE2mIjwN3/Opv7i
DMEnSGPfHs/qp3fg9e6D5wEZGFggMFXYVNfTqrTWzbJ28s6ZId/GvDvkzYKCPcQ3eQn08ZTZPfpE
lKfFGrx59ZRErWftEV3Ufrj5EcSpPw1VuPw3JxyKGFcWNNWzi+Yd7h1lW0Ym1cnnqkuRwxQIMR+K
tFnC2JPj58crcGevghFX8YIy/SKDul6AvNBsZ4iFp/ZqF4KB0Z6h1aPm1hV7dmf3huKjKtUIhe25
OYOiS3HCXb1zDhr+1TcLlxIaLcB6io2dm+zObuVE/WQ1gni7uTPzpvYwjWFFRVd0f1fwff7tvPbd
8o+Ec9wmvDjApVi8zdqRHA2uwMzrXMxp8Ul4U/rW5aO2E4zczoUxsDQkMODkoZt5/YXKuFlLp1jy
C9K+FmwrZqRHdiqmPdnFOwMRcKt7ko0I5HhzxEH/tnLq7PwCpEZHEkIrDwgAmuF7NxyVaQinDAKe
DhuU6+lk2kIUnjj5ZZj7+YimwhqN0jae6Gh0/8NQKo0AZA9w9IYDYaViQclOFJe09IzidXa9WEY0
FVbruW7jao8UfvvGcIVgRktEoPhqW5XOsUK8lle5uKBsIdxw7a0m0jrHekv6EsReRRj07ktZjahE
log1uMT067XEqSAtinYqLixzh818sBxzEqidF/r23F6PsimqxoUJPcYYigsIiABdXzc7wJYcwqbN
yp0J7Q21uY6F1oouwz/kojvNcPHXzvxotWP/afGW8b2VbxoWGGTjJ+soaNfWv7P2GpIwi6HmBMWy
JJ+8sAePu3MR3d0TPCsq2GbDb0GcGkXWXAx6cZG5roVYWj7Ng4c4iPth7Ibm3bUHpkTaQt9CtZa3
NwUWd07eN1ZxmYixo6CSyzGOx+zVz6e9D3V3Xq4CUhB43ILixCzmiiuruGTW+laW+QGa+uuYGk7U
yXiPhnz7PlL0VsUHE9apgiBcb/NRLpVXUz68iNVJv3l9v1qhiZOJEeZGP1mhrJWaRjDLcT6spbcr
fHhvVyJko+bKbQ+0+Xr8RocwYFVlcelazWLfu0MXFeDkhkhS5dk5AnduYdVGIyrBnQ5CtPr7/0R0
A44bZZdzpgcUVN8IuMUTxfX46fEtfHcUoMx0rXFvBvd6PYqb+u484nZ2yaY5wKDbzp7nQe5VGe8s
HOrIRPaQLjwqwpuny1p0k9qKwQUsUPbKYm9FZDr2Ubrzdllo98ZSiBGFYaCyqW82SSrsqkzKpbzI
dgnMo1E1yZ9eHPdruMhAzNHYCN7N2nPhn7XI7/5bw0YyIqPydLr0SIJ+EJqz/jt2dfAmcj/QQt52
3X53vA6UG7EzrgJuHfpU1+u+jroxamVcXApKXD8ANbfHadLGPx9/3TunE5wT9Ucqn2Ant8XVfNba
DNXH4rJo7m+FlT374DkPK56HSWHufeR7W4kaEM1fsAHgkTYL36ZptYquLi+p6YtTOwolG7EA9th5
ze+OozYrsapicm6yU5eNahR+W15aLS4PKXLKYepl9uHx0t3bRug5qWUD8wDg9/oDtenUZMPYlJes
sd5mW9Nw+unWUC7J+zMqknowDqp1DupsyyYTTtBpk7TLi7YW06EKvOW0VOl8ejyfe6umfMqVbouK
EjbzKesmHah/lpc66KtDtZQScVbL/vE/jMLzwuWouiPbg84LaqXohpQXgJLiNPlFd7RHcD//X6Ns
1dIo/uqNmWjlBYZ3Fk2yJ0odlj19jXsrppq6yjOGN3Rb2/ESppg2jDIgERsJWZjcBOhuP57LnX1G
egu4gD+0rrZNwMmpNXsUxfK6VEmH7RvOB/KDXljVl2VOrD1957ujqUtHtad0ECnXu9pLs8x2UWl9
7Sf4zqFf224UG4V16DNb//39M3MVEISCJqneVp8kdco4pwuyvJqtPzyBGi7K0GQ9fzfKVO48Y+p3
X2fOqo9KPgL6WhVANndPo09LLRtnfU1zoN5ACoZiuEh/0ptj4caZfSy0stUjH7/XvaDkdpsonxU3
UAgUOiPba28tV2GDYjdfbZzSvzkTGoi5A+Ph8WLejgLLCRlV9koAKHhbrC26uWM9MdkwE3c9mfEi
XnRDNu+FeAE6VrEAHitK2mMbC2tG3a2JPWLkiObFJ4Hl+suoNcYJlfS9d/r2i6lcWQnY/UwDt8yt
BD/FZfaUg19ZeZHVuNWfptbaH0c78Q/Gohl/udJ6N0iP+WHjR6eRBg/1pU20Y0K2XuaC+dHHzNbQ
HYPxYC58vkhmIOg9KWW6c77vzhP2J6VUJkp98/rE+U0MYVd5gVvZpIfJ7KUQMjFv6DDMPFHTXcLc
db+8e7MQW6B/i5qOZd80dasxdsxuwo4im93pok3D+JGH+N02ZJTxocIBdlRldpA21zML6Mt5VaUz
SqqB33Yz89mK9fbp8Vx+XhPXRxt1NTwDeCAVvWKLXwj8rNYTDQH1srf76dcitcoa0W7R9V8qIHTZ
i2rnTWGViUGGMfTGcYrW3Eb1zWl1ZMmJzKs46o1F/Wc9nea3IAN7e9bT1ptCK6i78mhb5dCF4PoD
B9XBrBojgP3F3rN1e/kyEzaCanXDqt4+wStCVML2mEnfWhi3YVxg/4uPMj6mfbGKXZX2O1eGypQA
oStFJfRLN98nHusgder0vDqzqx9HRM3a50BPWv/JjXvDuMgJ5eyzNOwx+IpyXp288AsrKjBrRnUf
Zdy6BpPsaG1kLRjwVqETL2uCQKI2fTFHb9Qif7Hi+kM2dubwNhTxlEddr8/6H5lbVfGLa7diQloA
kf+v0yAC+e6WkhL8Iz+icGnQYt9c+s7Sra3e68W5aCry6GHJTnWQlG89ZbTj4114G0jzaEJUouAN
kprA5not8TlB0iXvyvMQ2DOsr7U8dp2vgyFg98Rifbd1Dah9iBmg/6jnQNzbnC2/CQo9NtfyLOOu
qw6rE5f+YcC64rNp5o6+E0/9NFS4PmOwPRGNByCNJzEy8tfTi2k40qFguAoTjKEO17G1xu8+ID3v
MBYUuusQbevAg3BjIwEW9nnvJNHk6H7zCct2UA65MWY/rM5FvJZOfe+eijwxrEs6t6jHYJcR1F+D
LDfnQ5N45j/40MYVlGqnhnOfWFp6dAdqtb+VJsnYSbNWeBlzSmr/5tQy+Id6U5uHJr8nOK/jovdP
JQrOcucb35wXdBXoeSloIg8tvNfrRYBkWueLqPOznAc7XDwtPxRBuYcUvAXUgfRiv1KWUWxe+q/X
w/TNsBaWDeWtwx/luHQGwslO7ZzyLq5CmaRmiNkNfki1gwAP3cWnflmzHTjM7VSh9uIH/RMKQ4lh
8xvSXtSEt0DzEWMwX4wp7n810rT/9fGhubnvKKshMaUQiuQ30ImvZzoGyDogVtEhCxo3h8Vfmiiv
YvPJ0dO9zsmdCcHM5GUHqaicWTfZjRBWj/WF252b0vwxOIWNhAseMY/no/5Prk4J8yHrpBQNE1sV
2K7nU1Rp4yfr2p05CoV9bFaO6CG2M8c6aG0/OS86lQP3OFHq+JsWX7GEfW9pe6+I+jbbX4G2CcPD
T2Omm1sPQa2+9VzktqtWiDcnk/nTnFfTE7aMDqDd0Uue6tkv/ykmV98BGt3cgmSpSpcPqgGgJhoR
1wuwUEO1O4zZznE6fpOFPX6Mx/6r0/rWq56n5c6tpM7bZqLK45sXkyxM2c1fj4aeaWxrWTacNdG5
z7FuQTtvcoGmfiaquI+WqZbky52/7t2Ht/OExqn67GjpgSHeSkShnedgYYQAStWh0PkyeQXTbU0j
PclWNuVrF4u23bl9bj8rY6p2CBGxwsFtD0uFs9uQx/O5XyVRS1lPmv6h7vC4yg693vr9BxkPi/jY
NGnxVYh+XU6Pd/ftaSVOIGMnbkMUi+LZ9XIrxQ5jml2lQ2Q434oy0F9sfYV2hbvdzsN9e1qRUueq
RXuZKJU27/VQ3Ixmk8TIAZVmNn2xx3z5uAAd2klm7qyoKnYACoXyC2VtMyF6WFqnl9yi7lI4WoTI
lz6EmgeL5VgLuXRnrKO8+JeOJFGGOpXWaueWvd1GBF4gidnBEAERtrme5jgadl8KGKtwSTVVCCnc
PhKJW2UfIBAh0tlBGtrjYNx+RpVkkNogKotWxTbIDFAOBG/br+ekkOKQjFMQBjqwQPgeX9+7Ybh9
KILDesIK6Ma5PlnnERUWAwpp5rjPiEL0R6s1kiejme2d7Pf2KsArk9YdG5QTSbZ9vZLg3Oy6WFrj
7JVOjE7XaPaQWRbzM6Fh9tkyZP02aUa6cyTvLCXnEGlVKPhgKrboLwcNpGUdAI0GU+8/I/4RL+Gc
td0vqUA/8fFi3m5W0Eosp7Jr5arbXjmeEkErW8c8rxWFdHwijJQ0P0WD+NQqd/EoSYtx/Oga1fR7
Mgljr4N4Z65kJooj/3+hiZsj6cVmAXlXT862sviyFzrxeAjNLzWGkDvnEnAvn+v6Zv9ZZ1Bmk2TG
xBjXn9OQw1KvyVydoSDJ+qPQZD6GSe+kqxG6Awpsr0kn1/yQGEbfv3Bd6l5k9qmt/VbWWZ58aUco
qGcb9MAX2SNI2ESTu+pomU12nfeHwY/X7OgFSqs2C3JZfnVjl76rLMO+JkFN2UVfSSu7SAW70Ton
theOtlac0MeoXgsed/9UzG3/KygILSpcpIIrmfzh26kMiwzhB6y9vdJAwh1FiNCW7RiJ0imHsC+6
SkTV5HqH3l3+bgtHfKCV6RWfDDszLEynZP5WD978HDil/dIPTpwf4kY/eVqw9kds8nJY5uvQB0Dw
kMMN3S6mWqs3lpG3/PjO/9SVjeyiKmiTKQ0tELh+1GuB9+pg3gllZ1gulWVOSzSOi/ZvN0ji9ARy
8g/lTR5Hc2YEb7U/nLIJVBJS8G3oj0b5azdY5Hf+Klcr8nhQw2Rt0ycLmckxIp/13RB5sx91bFjh
YCLIG7uTc/QJGedwbWp9AY6G88YSWysIJ6c5ZF7CMfFRMgrj2J2jCVeQMRqEe7KWEu1Iu9YPPs+o
FkGCA2pe5/jU/jXyH/ywlxajzr5bCjscA7OoIytP0/xYdGM/vvroWE0RAopNE8piDbzn0hwglbtV
7AxPWbJW3cEqkCM54tqRGM9UmeLvtj6n3YGPM3KC63Gc+anpulZh2qMIEfW2rg0vo5HUy0lfqrXf
ub1uzhYQSzhBlEBRHYQIu3mI1tGZG8weYSb0fkrrCdzBr2be53Y4eXr/5fFFcvO28p5CsgIja6Nm
w11yfbaCtDHMyR7ts0bV8ujk47eyrvaU2G8iYagxEPyoIdOGQZtoE4Mm7pLrfBOf+zhDt9GiNJNE
q732TGkt/V/0xRdx5Nuy41s3WlF/0upGT3cCxJv3Vf0KzFb5AUDEbnj8wheWRvPSP8+2T4c70en5
BV3/wWly3MoDXCYfL+3tdyTARTXSwA2JytqNlck0DkjIjmi3GT0KoV4yZ3+ldRw0Bwrt7S+PB7v9
joCcVRWAfrMSnNlcyHo7tHpKBecszbqIPOhlh7kWe3jqm1GAuyuFV+XQAr55S26kluwkCRfGuRc5
jpd2m/QpYP64Dna+1c3aIYJAJgiX12NE8oTrbWmJUsZxJZyzhhmXG5V2kXyV0ur+GZw52wG/3xkL
PDMPmYJioTyh/v4/nfPFETKVmW9h2dO3a4QgWu++LHlpGgecPHe1WH5+iqvnDIgUpQ60/YhmCRc2
p0GbVN2oGikpJo0cKSnKIA71ohqnj0GcYnm65FXwGYhJlj2brUnN21n9Sr46lSOHQ4dnhftBJMRs
ryvWkNnOyt/ETvw6+n0YDaislYW5Xg2/S4qOhx8eBcXgI05N6Yeu02eQfZqg4DN7zYeqg621kyzf
HE6V97OBFR4JhM1WK22md5bg4OWelzn1nqouKKfvydyW3tPYxFIcyeXX9/bUoVSQt1EQBHZ1u5nb
Iov7fEwE96ws4lNhe5iK9as/7dwDN7EauBo6qewstCkgLm1WdLTr1Jdxvpyr2oiPGdz7MJ/k30FT
BF88a0HMQMT2L0k97fUKb0+r0m2ldMze5hf8LC39Z2NbeVHA0220sxxs99wPU/4KcPXdtUcqNdBm
QRMjLARCbxOdjU7md0acg9TH74V97AxfvbGN39Zg14rndm9i4IhlNqQAxb7ZIkGDauyH2msDEsGi
/DyOnv+U1oN/av2pP3iDHv/jFnu6FLcb86e7BR+OXprSDLs+D+MwZM1ChwgAc2q9kS2VmKNNhlce
/H7RlqdU66rgvTuG6ipNcbAeKrln51yPWdOsqG1nCs6OYTTfhnX2nq2sqyLgN3gzu0lZPrdFWfzZ
1IOxE3zc2TMMTRtI6cwjIrjZrFU7UYiVdnCOi9g84g1tHYNitv6XUeioUe1jRSFeX08QQlbW670T
nCsK1+GkxXbYo0uzs4y3Fzt2erxW9JpUVdzf9NJmXQ4FKszBeTZjESE45R+6ZuourqBG/s7nly/G
AKQnVEf5180u8Zo5kKsLpLevcuNPaovNh7qu0n8fj3JzkzAKSq1czaBSQSerOOs/B9pLhRjWQO1/
auDrDw8nj4/W2tfTj3JJ/T7SPOLfk42uCJqHmlH9eDz8vb3BPcsxUJEUV8v18EsjRl2MScBDGWdR
X2FWoq/jvPMA3QSLTJIrBW4HY0BDVr/iP5Msl2ad0CnxzyX6GPbBTb0e7FyxpmM4lnqQhxmuWH9a
zdCu9CphOoISKKY9lM2dXwEqxSZ0o+qOEsfmCBKDQ1YkzTr3o/SdoznO9cdRXxc9TO0puFj9mAZh
mZvrekAhPDW/2VWKFfG7F1xJ89IspSSEt+amz2Jogtth7INzsGT10Y5jlMWCetgZ5c4Nx9VGlEXR
C0ratk6txd7UmJ3PYfRlHeJh/ruIjSw0LPG7sXjvf+jpwQF/58pUbcZtoLpksZkvqInCkZP6G3SO
5BmQ7vBmdZipeXa8R9S8cwmoUj+xqmo+Q2683k5NkaSU3fL4LDG+Q4oAclI+ZUHode66U8D7uVLX
kR2gYAJjmCF4TgJvvR4rmXVURXDrvPSzv/aHgjdTyd3ghxomRW39MntFXJ5chG3/lQI5go9ukPpZ
qPVopZapKWWUWuj6H6QxNfKbqIu+/aqvBZF2ikJuFdaNv3gHPQkS52PD8s4fDYFT/dNqe/MPwjqn
eqpkPeYHifiHfhmrwReHYolp0c14io+H0cV04rmSLTrW1tRjCmFKznIo2254mwYtsSPDW3MjLIIx
yT/ZY+2Bi3E6N3tqaGfMkQETYzhIMJP+oaxiyz5O/Vz/VXpo+D+tSWdJDqktRRRohvNd4jJdh1Mw
2O1Bh4kC8k4Tefu8WO4qwjZwkxEleXU5G8U6L69T7SHL6zVEZjt7/PbmJPsEwKTyI0VR2NRWZaeP
QNGhVvmJfpk8aUZuX1oUeQyU13P0Zj4pYM4Hmth7hu53YpafxEnuTbILoA/Xe4JgF5Bow+mCcr0c
0d6YalqTevFhHLPxWPjW+smICz/Ziafv3NXgGGi6QJtRNbPNti8mxDGndNDOehdk3VcdRxM24WRq
1U4UfbuyQLa4OMjrHdUQ3qws1L8pNTqZXFI/bj9XrYyzgzMNS/k8dLFfpKFJz3IIndpvvV+kD1lw
pxR6Z6akvdCQkBWnvbWlYuE66UmvTWAfjmP+VSy6fbSEdHeqkPdGgbGppMvVZbLlO82Fi98qR/k8
LXZyzNI5i2y7f3dTBe0NcnfqMcRedCE2EUsQtCQsPaTGXnb1FJpeuT6jszMnkdbWe3ZytzuTJ5z5
IHIKhQzM3fXOxIHRnlpRJZc+mceLxKbpIGf2ZFlZ6QsFKPEdd609R9nbdYQrhiYlbXPipBtZgG6d
g1JIP7kY5JNRMHQJgVn7bjSu4l8jo0hlS2n6bDG/BR2GTqZucsm6xHixK7//LaC3EabmRNn18SN9
ZxmJyGgmQzCnWLEVbqTwnIA0spKLXayRcIe/0EbBn0UMLy5VrIOv7Ry42weNudG0AfyppEu2Gn2Z
XxppHBfpJZh8PQmTMisjuoT216AljH48t9vQgKeMrrGyZqJisd31SSG0tcX+9uIMHi2Udf6OotTf
savLEBbWnjPSTzjp9ftJ5QtrNWDU5OW0Nq535Owhi9R0sXae/NbIo1GlzWfXkYnOY5Fp+u9xIbk5
0fhOiygBroRkNKAy8SSRhNLDPi0N+8koHGc4DvRcfkeemMbEMJkCFScx+Frk2oto/n68SHc+iBJx
4vfSdSL/3Vy1LmrrntW3LqLyKMvTYf87Bzz1mpnlTvx9e9VSMYKrwG2ORhXFmevlWQKeRxkU7nkA
sgAJkr7SZ4KEeYpSzbc+YuUwnueqdT+1dtr/9XiSd84tcr5gJZB8/lm4uh7bt6vCnSeEBsh9s1M+
uHpI1S/Y2W93lhLBEDYcrR5QNVtg0Up/U7YwpM9Z5rkfqkWnaQEDe/oO3ST+9v4ZsYoQF0lmFN7y
ekbtXJoEBa5HxWmpj0ld96+N5e/d6PfWDaELhJAZgirMZku3+Vy39Zz652akV9MAQiDcsPfCmzvn
lJIsjXh84ZSC32YuvQX2q0fpHoeZ6Q+tXX+ZGyW0SO4QWi1imu9fOfYhFwPXLHna5slP8yZ31kT6
Z4x7/edR5Nax0Zw9hMO9vYBICOwp+v7orGxGaaRZoY3Z0jRwvPm3hS6RT8IbTshC/Pt4PrcYKxBW
KEGBYv7Jqdi6cAbVlLhCM/2zjcdFEyL+U5eHwB+Hl9rxxuRgdcX0XUjyzJDAPxeA0IY+i3QXeazj
499yb7/wM3D3U/kvmNzrXTkJvx7KcfXPqaYZZHvJEtmu8J8fj3JvbXn36cZQ/QyQT7gepe9SD76N
y4RlLkPNnYanMq7H0Funvfzr3tYEGk4Oq9QG6PxfD5XH1tw0Fo0JMJHdb5WvD2dT2uM3hC3N0Bdm
8Mvjqd15jpWbKmmDTXTDmbsebzSXySnLJsBNZFgnRcFon8VqgKRIxfArzdkqSsfm3QL8Sq6B3Fmp
ENAh2SLkst4QxjwrcRQ/R94oHrUPk6jE0Xfb5H+4t1QTnFYFCQ3aw9cTnGBmxmnM6Vsl7dLEGLyo
X5s9B7p7+5AeDIBZfERU6fN6lDZL0snp2IfG3E+vWl2kR2j4e9Hgvc2hRO3UuYM3tW2FJOjeJk01
cztKdvtUZ/JTlor6w+zp9XOS1M0/jzfHvX1PXqxELwLqdFvRt8ZsA3JfDnpOcPW8JIbzZdERRnRT
2zo9Hurnd9gEM1SPQDT+7AEyxesVTH0klOJVD86WM2MUx88pP43BYBnhuk72EFWeN1ZvXSeMNPQ1
C51Es21XLUyEln9C3c/6Oki3Nl6Xoii/BE5efk1sZ/neIMHyvY7F8gnWSvJ7bg+5Hole+0Yp1DxV
cQ7ooA+m5mmKW2d+toemrI4NXtDo7hfl6h05C8Z3u/QH/dD7+YDjTlZRWzOKyt7B//0kvW2XQGF9
6Hkgxcj9er0EXgJzc4xJZ8wy9YM2LMtZH8O8swD8IpbhUGWiZTknP3yzdK0/UmzQ/YMlHBsSZQbY
4ayjCVvzhgHU+DyVk9tGGJklz/AyGsyPunptTnHf5/FLrQ99+skutfLfx5/xdscoFg00RaBZhPdb
bZsOrnLb0yS6NJabfZkyOw79Yl0v+C0NO5fynfAO5QmYXar+rsQHrlfLTL0aFDSX8mxWK2AGMzEQ
lJzm504sogibbPJfxnmRR8MU8fvrBRaFZS5oMM2UHLfsKx19rLWhin32BUyXIEd4gAD7/XEK8Qnt
G8BRhLEg7a6nWBQOxKQZpvlczCs1OGrNYDHMcagOeZ01BK5j+f5WMjEEAllIPIFHvWkaeV7VrfWc
wGTsKS65fZ095aLVwrnB4uzxZrm9zkBoc40BdAC1rW/JOzre7JWOe/Mlp1kE2H/pj2A0xxdfzNZB
FOW8c8BuL2kArwCzdUbFvHALjEqS2A76RS1nOctjSln1gJ3bXkhyZ1b0GhCgoytMnWf70YSx6MUi
0vLiFNmCQ6f9tJQU6OYqPmn+7O0El/dGA0anBEi5NpAmut4iE3GyCEwBNsMoxkOrd/nJrA0E4I32
D7dyutPjT/aTLnt9R6EGDaUEyq6qFmwVLYuZZKvNpupiWYOZP1GaAFmlQeDrn2Pbr/JL2QvRvM42
vIVwXqEfHKbFCewo1XP7Bx7Mvn+cdNGXR3ftQBZ53dK9TfAwQB8X+fSn0C3RUTetMo9KaDVXfy4E
Ct3Bn8b+h91QLUaNYPS+OAYv06GaRZD9lgKKWT8RxCzdAU5MoR/NAjmvo9CS8fPYuUYbttNidmE1
cztFVjuvfydsdBmucvA/uaBWcZg0W/lltG34zg6pW/7kCnjCh53l42tsVo8sjayDSF0ZuW4euVlL
zdXGbftCByONDGuVh0pU6/HxKPcuYQXMVd1l6gJbKTMDaEszOm19STTH+WJqs/81nmLxfbCzd7PS
6RDQdOUPdT5iEnXk/tN9MoOZS6kd64uemE6IvkF+dAZ9T/Ll7oQICeiv0pO4ke3LvDEogWnWlwWZ
/BNSndmxBlF4qsbdhOLeUBBcFQkB6RyyiusJaZqbof7U1Zc0i9cnDU8RBGLb4qmBhLHzme5cRySh
ql+lsOnAaa6HSuug0lLNqi+ItI6nzvXjk00ReGfL3Z3Qf0bZNEGpN4tcVHN90dA7/3OcgND00jOe
ZnPJd+7Xe0NR11MAW6o7N24pfVb3OurfbIZ++IxvJP59Q5JG8yz3DJruLd1/w4xNUF/MxQTEkDAj
ScziDA4hi8pAC14fn6O7o7Cv4V+S+t0QFRIr1VsNj/iLhVF2SK6pR66W+U/vH4UBAL/RBkPYaBPH
tFLmrjQtcSlLNz5q+BMdu6Hec6e8821gtDANYhWK/9uuJSWDNGtro75UtJpCGuLTc+V3n9tYK9/d
YEBCBtAquEU6/KREm21tUB8aRp/DWs8yo0FqJC9JMfo7H+f+hP7fMJstEKf+4Du9Xl+kW/5t5J75
TBIwhWh37TlE3hsJPARVL1ieFuKy1xNC61B0y6jVl3zM/BMUpWaIcitxPgExzP2d9/zOYBAgSfK4
6djhW5szYF9ZXnZuczH9Uj5lGTIqomnL35vW25MIU6HB5jGiY4+olXqM2H1q+//n7vb6JMiDNm0v
SooDteHZ+DgMi3tul8KIzCpzLqXf2XsBxJ1Blba30kY1KbNv4hUhWi/x5dBesAXW5Glwk3g8pH0g
f318qm4BCfioUalR8OmfJbHryZVkRWa3uDWZx/xp7lvENvUfRSOgUuavubCyMFmWX7Hs/vp43Dt3
hqqOKTQSWgmQfa7H9f8PZ+fVGzeStu1fRIA5nLKTpGbLluV8QtgTmEORLKZf/13Ue/BNsxsivAvs
zmBn4OpipSfcoVWmMQ3bKqBqVXwTk0w+4rtTHjZGWS6F67UjjgA/g4zcgpFbQx0Sex7ymBMdJFPS
6Z/0crajXW1y0VNbLOvm5KphKl+G2ojNi7SAB/qd2UfdzuOtGQM8jNP4WZ9pYjx1hT56l7KP+uYl
0mVSXeYQKTJ/Hue4RZ1f9l+BA4q/PC9No6fKnKPibFOkdU6GxEMe+1CrJoyJWPKDJwBgAteDAnVW
QWJrO3VoSYsGqYY/48EsbF91p+gfpx/xStLqvhKvg1PPL7pV5P1xzk3lU06pCrPZNk3+9UQd93s7
TPXvWt0N8b5xBltu5JG3J45PCQYJA6MFS7nuoijI89IZzqtgyqGNO9LudtKC25BlZrVxuG83x/VQ
qxMX53PTJWZSBbHhZAeMzruDgN77x0eMUShqL2guXuF1JUWMI4KJniAHDyPlpKWGsatxh/kfRqGq
zcsFpxlPS/t6o0tTxglGb4JLYpqdh96IxxpliclONz7a8gettzrX3vKokJCSDV8PNLLVQqthq4eZ
0HaNO7Z7MQ64wZtKIx9xJ561jdN1b0dwAy/MXUrLNAmuR2zdPOk7kt7AjDv3b8tJxVej6irVt2hF
bHzGt37nzfRAm+KyQyh4w/p0vDgzlK4R6AUIC/s+K2vrl9Gt4+lI+tR8l1oo68/uhNIUFSlbK/dt
Z07jyQrd5JtIilr14SGr5d4tRepBELBn5IvnJv6RQ7/wdq7g7d1BztANmque1e+ybs6Hz7bZ547f
9Z3lHuMZXoEvu3LyPnFxZ9PJRK5V30Uy6iAUUxObfNNNLPPURXYj/YpLVO5xaJ6VXVRrzuRj9adX
+xIDssj1XSoU8lF1xjnb62WcZn/89EOghHWI0BKYN9oQ1+vDR1gci2bWJ0nqA0VK5ZB5aebz0G2J
INzZfHT9FyAMyS6N+FWMXsHBsbvaFEEz4fGRtz2q0K3R05ma1dOcR38OrkdxAWl5lLcWy9+1pJgT
6TG9w1EEVlpmv2eExaRfR3VD41pJlC0s8p37iKktytAIMS0dxOsPmaAcZNcJo6nq3O4gjqU7Jw61
jTLPbZzBnBzAsWBLF+zEqorlUWhpMkLpYKRZ84lNWn3NpBj23FKZPxjRfGliL//n/Rfyzhle8mwH
oMZbcWT1DhvDnGlJwqBWPup+r+aSM+D+bRbDvP8fRmIbEs+wSZBruf6IpSfGsJKuCKJuAo6HjoWw
PiQFBkkHM+Fp2dj899aMAIP1Qg+dYvkqgKJelaYqWj7BrA7hwcAE6YPmzVsGkffWjAbU4tS98M/W
nQYvNdPQKuom8IQ6W39ZUNMGP28T3ELT2q28AKtv0z0oRGBbIIrbyA2AIfETux8yEFn49ffMtBnH
2cFpgl7vy58Z7/MY+Qo8Q8VXokrL/LhsO4SN0jSbfSNylMZPMiO2N56dexsIogMRAe2pRZTg+mc0
ulbFfZs3gaVV5rFuzOolHEzxwZqT5vH9HXRvSWmwkPpR31jchK6H6hLE5rGBaQKReX14iqxYt49j
iALB4f2B7t1mGDUuyISFVrzuYzZSQ1zcslhVyJtPUa504EJEL548fZq/2sAtN8A3dwZEB4327HL6
l4b+9cxsZZ4hx7QiSJ0ekI+R/PbiMvPdKEvAKG+Bzu4sGZc0lWSa7MxvXU+2wmgAcsG7UCmGeIkz
IQ9J27ov0hy3gsY7S7a8BzT7FtFNEJLXE6tTTLj0gesF5CDA5kzN/bHszT9fL8QReX5AXRBkrftv
RZ5oA31FXh9e8VdqHTMdoKTSn61htL8gy7ZFb7/tqVD7+v8DrrvPM5gIFJtsEXSVlhOLxC9Vnr/O
gLlBVF/Abv0rPGujA33vU5LKkMnQdSAIX73mMin5hI7DJGdFa3bTNHvFDmkl7c9LIFwmC9ANRBCV
kPXNqRlhUnbkP0HjQUsN607xQ6GVu2ESW3XeO9cnQ4ERhJ8Fn2JtLqUkk9KEY9EEsjbopbvqMAVe
mCWPRT1lT1Oqd4dCDbcgIPdGJfOkVgF8BmrYalM6oeWE6Ri3QTk50YPMWu0YmUN3lLopA7NvxYM9
FFsRy/1B6eDQ90PRc13uGYos8sw8bIKSDsdjI+be12VoLsp2zT4peXfzarNzdGt6zXdF1xxADbcm
VZLVI6FNRgrErGqDfhaiOYZKVj+6fOoX9MZB7tpVWyJAkZf7RjUyMNWunQUQkvBiSyz45u9fq3fu
HcATGiwP+IkLTPP6MkgjuCM82fyY0gaoIcZ9B8h4F2EZuwGrvfOx0fRD7AKWGlzn9dsY9nPeDAje
BUM75L8SQ41+YsVYP8HSTz96htIQhFTR6f3p3Tmg9M3osCLOzNlZS+KYoifSMKsuUMw5e57L0nmC
T15ujPKWZ18nQpQRkJxdKjao9q7npnsDRpwmX9EWdXMoRi1HHL+xEWvAeRQv1hTWej7v8yzpnmhQ
Tvuiy6e9npfy2BUStTBEWIs/W1mI5fgnLA3mpZVNOXMV/rezPdhp58iz6lJZMcK6fExnLz5bw/yH
7MNlKIDnZOuL0zB/WQ2V1AkA1SYZz8hCKr7uaZHPv20f/2gt30ZZ2PKEAHxnZN2ut2qOjbXhjGI8
q0au7mJLbY6EPtNGxL9GMjDMIowHa4WLiObkurQIRSHrmiSZz0ZLFTjIvTpuTkMzOdyFtAlAuWtt
Wz3UZmkUBxu70l+J0to9Zji9RKuCFt7fdp7O5UtpxHNc+F3S2T8y+LzGwTBLJ8CxVasOGSSN5tBG
qvOH1jLL72cGsMfog2NZsi6h0E91tXqypnM52lT+4WJE/AYJKqsw8o2N/2a985+NvwzGmQa6x7PE
zl8r4XpUQk21S41zbWvwxaiQNcgHT+iQsA/o89voxrV5+pBSNNP9XKM+fMQSTBU7TU8rucdFyPq7
5THqvgxFbScfIjXrs70pyhjZVCWaT9409Y6faYr82umDyEi7crvR/aKrXePQJl2Tfe21WRF705Kd
djRi5EoYe0qrjcmurkraXCr6OVgQLVpfoPZXzYE6tCkxY08V9L2LlISUnd8544921uVG7HRnpKWr
gtweFRxaHss//091u+ig3ruF3gaUjgQvsPrTFA2tokjZv3+kHP6g1fLBhV8qDtTc4BquniIbRm9a
55l5NjzEXeDzpN1+VtRol+uh9dIbSfFXZTV/6PKybBokrRcYtcH0yASvpzdINFKUWjfOZGCa7Zug
I08zrL/CN9tNUs7qBXgbjA4BRHuYHBRJl0/wn29pGW3rZelsnpEMM7iV43kPkbrZaBytkgVGWTw2
eAE4d2RC6ynB19eFkzjmeUIa89Hs4+jVyE33YiXa/ID977DBP7s3HoDOhczHEWczXs8qyb0RlQ9E
E5IktH1gS9WTZifpoyEj8AZlsyXYtwqu3+bn0nDBQYSaFYS+6/HCzmsrdKKsM78o/oHS23CsaVc9
VhAV/Qp1nmf68/OxRbl+4xlbh0v/NzT2LG+0I6CXqwVsK92F5IqHoFCSxudYxqcuHP9pUep6HJK4
CBrNSvY1KdkpC70Sl0sPv4eJ7/7+Wbk5lItU2NLv9kg+cZ9f7dquhIbdUEOELp3bRwoP4y6Ed7JX
6mqrRbwqI7xNeVF6Q/RpEetaJ9V966nVLCLr3BCx+UVeqfukqMp9MVTqg97Is5QMPHUF7n9xFW1U
ae6sNe1PODtgZWAArO01C3gvudXp+FBWs70Tid6fOEJ8WCvtEAKq4wM8dmSXMjlt3HtrdPYy8auh
V9tM1k1rKyK2z40Qw6HTJiRHMtX6YOq1c5xB2O9Clv2pH0q5a4WMTmb0h0Crt5/AHb9obsF7viHi
mrB9s9pN7XOSFvZRaJrcxa3Y1PpcHovrm5fmF2R1XhPEEuj2rQ4UAX2Fxql6Fpo9Ose+CSkydAIb
xEOfxGrlOwh81r7eJtoHsxX9uO87Ome7xnOKbjfbGJ1t5LK3yw6Bip4ICuJks/qa0ZrrSH92uaGe
27g+zzyt45PROhfiZ3y7Hes5RS9jI9a6vZspRLDPl+8M8GL9/ICxnhDnNPkIhZUfFDXWfIwMx40b
5PY0cUUSoC5wS3oU67r0nOWC1l5onCdpDTtZy/6xBcu7L/MwOlYAotG5n+tf6FRRkI/7LYW6O5Nc
3tcFz2QQVq7zaTHNlK6SwjxXWmWheeQlgQOgYePo3B2FRjj3Dim0u8YHlppVNLkymGfibvWJr559
TqPM2XBEesP1rLYtDToiIN45StTrymKNmzCSerVzVisv788iybQICTQBrA1Pxrotn3Wlbq0Lwo1d
dJlS2xt9My6jf9zZScOPbV1LlZsrNTPIeU6LxkG8Q4Or+qeccBR7UKARqpZfNKHzOQYDPO0QAk6+
J6qL5p2wLAGGVMkK1fkotLwd/GSi8LRDKSP9SzXiXn80HdkhWKBU9viHQrJcDNz7XFB8v7f0YHU3
WTHwujFKzfMo3PJZoG8Ol9rJfrz/ytxGZLxgdGxopKD4wUG8vhcopZo1sgPmuYzC8bXI5u41cjvo
8r0wDjSe+2OjFP3+/UHvHH08HxZ8KZkV1/tqUFOPnFaf8c6tta5+0O1CwczQMB6IK0x85Lzk0Hhu
uos7kW1JQNzZt3RGeVDpiFGTXL/uel4lmPLg+Ic1Wb9HOczaZ7LYEoy9PwrvGQLOFPfXF43asU/B
ojvnsZ/yA50p8wn/ta0S9RtnbXU6KCYR21J2X5hmqwwh0RosEWIYYCkSg7jCKOAxBw13prFpj8JO
sx9zphofx0FNXj2W9hdvXbzvm7b/hYT29PH9Vb2zlZZUmdo8xXnqyut8WeRYv7UKxpVAVp/oilza
DC8hFxJpLMPx2VOM9Pj+kLcxEvWshdUJ6wJK0zpwiaKotqBoo4NWKuGlk555SAazfSjNUd241W+X
lNUkPWI1qYiiuHR9UBJpRYJYUDnnIB5sf5JOre8Lx071jdD+dk4spw0eBmoTD+RNuc4NR5pjrXJW
mnH8UZDrZ74jGv1LOHhbuqK3B3HZOjwUS+eKQtLqINKjU0tvdhkrTEtnp+a9WfpF5lZiDxAqbn3V
bJJ2h2jPZCCon+p/aD7FJWeBfSMR5K+g99dBgFfNcxtpZRRgN+36NRX1/TiK73+6SxgErVaSaLpl
FEKvly5Oiq4zkZgMnLa2/cJ0us/QQeddKWN7o4lzb/EAX7yBE7m817QUTWPNKrwLgqoq9IcGq4ej
6ArrqYojbeO43R0KN1+iJ4wcSAOvZ2VAYCQl6qC7y/KlScz6gVLyl9nJxUYh9XbnI1cDMnpxDQGY
tH4iaq9L46j1oqBrVeXSqX3xS4vNcv/+It3eHrx1wM/QOnoT6VktkgyTMUNPtAicwl1sZmX5vela
8bv2rPZ5bKPuo0AhcGO5bqe2vLJcV4skFQpjq3Z7MeESltkJcEUXLBOMIf4Wlp3z+/253RkGyiXH
iwifSa47YCM8B17ursZ0rqWvkZvJs+RJPv35KKAFeQ84R8T5yxf+T+UhJsRJQwE6Jsxlt6uBYu7y
QtsiUdxsO4JngiJw7IsaOrDN61HQkF0IPUob6Fkf7nKbtzPS8gxhjj9FLr+ZQICOXopfC3d/fTmA
g2vqDEDeueu77tWYrfpnXxt/COx4G4Vw3SRWZwfc0KjJffuJjB8VtigZXssZZdg5sbuNSPZmCwAe
AZmFjwYKV4QFy2f9z+K0BDTcQ2i1dKNW7fs6jvbevKmAdLs4JNLUnfgPvS3wqtejlAiieJOAaoVs
lKEdktnOTl7hGcNer3ELeX+/3RuMzhm9HIQAFwjz9WC2iadCa4TeORnm2H4sXX2kkloWU+jrMHM3
LvGbCtTitLm8EhSFeC/W72+tzHU1AWY4W6awfTtvM7+y4oMyFt/jqdwSVrw3GoZ7ZFCcWbqtq7M0
9gqS29EcnkGy6D/HesTMM6uVx47MLvKtyPrD9jW7cOHWU9um/kFLY53oqFKqngKEMzBANO1F3nQH
aZVTix5zV5cn4sk/lONbRlz8uwBqwUKgmr6qCCR5ZHUDPtv4bfbWP6h+KB8b6sCv72+S232/nCl4
y9yzkKHeqm3/2fc5bFuNVpQIUHTSP3t1KL5BLxIP/8sohGbcFAudYjWXEhISmldADDzY9gdcqSnQ
iWFLM+3miaI+zOIs9ZNFcHNdkcMeDC8Eu5OBV87Oh0xNxKHHx+DJSDF6yuxhOuS19ocAS5aJLJDm
ONELihIwH65PWW42loJOtAwQqyuOWpWle7WRCEbDHNi//xWXaO8qnVgNtbrapUXLq6EnHOiFO78a
dmrup3hBf2tGsk/yMfvoTXH+mCnZcHh/5NtMhkO29HRICcnNqEFezxKpPwvtbl0GY9/Gj1kMus60
82ov3Qx3nxDt776d/aoNnZNolR7Bc/hALXxfMJN+7rbFxg+6vdsIGOlm0W3SoDOsZTL5CPXcjHII
NBc3FbCbygcnccvDiIT1Rrx/Z1eB8wOCvPRzl8749dQRURVGZ8Zj0LdpfoIraft51w++NjY5PlfV
dOhFbGwcmLuD4t6+MNUxcF9TC+gtDLmC6E6AOWb5FAETO2a12QcU+sVHB+ny36mbbvVhbgpjOrAH
5JB5M6j73QCBSGSioqmyPrBjtUg/pKK0fETL/gkXk68ZzfNdjp63LwEMaafecjZFXu+sKsHl4tyA
zNZSV7/+1FaV9G3dRQO6c6E8js6U7EUfkeXIaHzc2NHLuVwdJoqaixqVs1CS1ySi3qO2ME7GgPFU
1JZ+GTWO5UcyyV+0bFG3MdIx/FUyy9mXmh4r+7wzkfOfe0GFKWzSyNo43fcmv3QUWAO4RrT7ridf
S5rcSI7gwldg/+dYvbfrBuXkqUVz2pj7Ejav585WRtCTqJq/rk6zvRiZ2DIZg1DUo0WHpH5J8x96
7lqQbet0/O7wweFLJJgN+z3GJb6FnddGy0q7N2EDHUTCE+xHEMW+nrAKx7Yqeg6W3rdg6DLPk4fa
jr2LpRdWkETaz9rQUZpKqjH5nmbiMVbdz3Zkxpmfue3R0wtzV0eoHJwSga7hRvR05zDAeGEZEPfi
LKyTUjnBx7cydeRhlLr1ZFEmtnaCerjj59Y0635iNZ91Eerx3kSmKPGpz0fTRuvl3o/gzSTAWQQI
qNtcf6IEIz6vV7ox4BVqxr3tIudY2CJ81FJaMa6XyZ2I1H8bp8l/Dm6HZur7O+U2zCIaNmlkcuNz
E61TFgSWG6HmXEOJrOli5uOzjhHnriBafRC12JjtnfeNfcBeINmjsbY2oy9qzB6cNJ2CpojbR1WE
NbmLgJrhm1P07KpF7SMM3wY1sd9W2rQWIFvecVQe4CxigkjRcw0XDJM0Dpu4nALqosWxRa+AroqL
jUuq1B+VEAFMo7Ow0BDCFC4CCU316qktTiCpJ1t9X+FgGBjz0J6iXA4HvbF/ldVc7Yyy3oo4lnOx
Or3/h+Uh0nljyl9vClcZWh3HD1B4rM1RIqnhd6lpblwSd7beIjnM6nM+acyv4hqj7rW6ipMpwOgu
flZ0HaBGGWlYC8zmQQ7ZhM6aJT71Mmt+504iv72/895szW9mibSehaMOlKZ1+Fs4yKPXvDmAR+R4
mgc3OuhqrCAcgSZvU4Xy1Yi87HPElbpzLaB5bqTUfpwn5jEZFWfvTI7hT5Gl7dKsHQ8uRdWNw3Hn
jYYsDpBAR60RNcXVhd0myOVj+zMF+H/O53KY5tfRQ6PHj42moRWph+33PNc2EtU1tuxto3InLbpK
QGwoQ14vfyO6suv7aQoGxat3lmwyv4+H8QO/8xN7F/PHuioPThV6e9NZ/K5rtf8samt86qkzgjh3
trQv7pxbeILYuYOnU0H0reLSdsiUKUziOaBZQUtYHXoyQE+RSDd06ZidROO0RyOnQTK4Svbl/Y1y
bxUoqNDXsdkkN5Q3SqSy0dFlCVpV6/+ZDESpHYN4vwWI69e5F1/yPPP+l0WgFoYqBoLVUApWpwOd
tdzAB2wKXEeqweRqHHXZClU9ZaWuoqBs8Xr4epyoOMHlY/xFgcNZPmYo6FmI/mdN65N0uV8rzOO/
v/9B7tzZRE6IaPDjQMXpq9VAMy90EKiYArCsiHakKZR1X4sd+hxzE11GY+zajbfy3o1EZ4GQDUyE
QRP7ekvi7KqWioWh0NzipaGMuf1plnOxUee8RX5wRQP3Xy7npT21Dvq7hLmVoZiCSqcCvw9d1zto
U0QsrgxVmz56jtBfSlGb/9pgBv5VEDqLjg1UI/AfUte2HFHunkTAsjYvFcRcVG2upz1aJvrISjMH
jZHa4yGpVdv06wFN1V2L6tJRzVhhFwfIvzyzSDskHnT15+CMxcWWTYQkINYmv4fEaaatL3UntCKO
hwhFfsT/rutMnTcYShh3cxAOhvm1Ql9CBVZlzYe+NIkjLG0qAk966JSg//Q7M+vTjArXY+JFlLwk
3MVvM1ICPipgjt8iKLCRUr31La4vdwhUaMpg8oJKO/HN9Zdr1DH3tLJQA506q3ySXqi89tT/ogdT
mNRy6NFnzyX3qOYnipe8WmNZ/l3linURNkayTTcNn/Fh9sbDQlHm3287iPONZp4dBYVRIDIylBvR
ye0mv/7Nyz//T6UElX/bbqqY3zyh+NLmnrFDBNF7fP/03q4coziEW/Rd7/Q/pzZacKShGhjgLNIg
43kcDm5ZG/kHda6NdPf+cLeJPY87QgALUhc4IxpQ17OCoeelkcMeVmYHLKXRNUbNs5ngOTO72bHr
mkvftcNHxZkqgiEqigsOXRlec3RlKhzERjTE3/9Ny5BXm4MYmpyEGhs0Pm6V1eYYzXxOQ92YA8Ag
Q+X3ZZkfBpAw2JpRVDgrTtU7u8YoM3UPTCSRnzUzrn+9/xtuk5PlR9B+5kFZoGbr4mkz2tzYaDIE
VY0eqT+keHb5kVEcs9gaKW2aSh8olp6To7njLkPM6hFhK/fgxJRA006hPqJM+ZdxSup9PKKQ/v7v
u9mM/Dw8cyDaonPo0qVbLVuKvmfYd2qQc24L34jT3PIRezHG/fsD3bzty0BvomTQD6lYr/aHqyrZ
nCCoG1RDnhNoFH9F4/hNaZR/hFXtATYfbbU8vj/mLeyLJhbDUlcDPkg8vnrC7DDHThoudDBpwNR3
nVTkF6tqQpAifSgw6Bxl84GYVykAvaVG6s+FYRf+BPdS3Zj/7aPDbzH5zlyldHzBelx/6cmIS5o0
kxo0ZueJD0pMAPWk8Yo+i7SMvGNB3pfupW2O4QEMWW2h+g++h1BQgjtEF9j89v7XubP0RMTkKjT8
lj7PKv6LKqnXMEW0oDU6cQ49Vb6k1uRtZefLKVudQgpPxN/sLrbaWgVSk60cK+LQYBoG+2+7K4HX
x6XS1/syi6xip8STSJ5UvA20vSArD3czzhg/486bPH+UEw0OPy31GtOOFqrSFpvhjYtz9fsou1K/
gVxJFsQmWa0LNTCFKKDPLmmh5dahHrRJ+aijtRWa2DoO+JBrej9OH0v+P0QFvRRDtmPoEIqeK7DF
2UF1lEkccqD9kPCzTG0eRIzn4zcpomncF3WRD18TIzWHo24NivKah24v/nGnam4vXpg4VueneiKq
v4SR0irykaWxrHYf4UVUzNDoBqPcR2WL0709zdn42wZfET0LvC5kUHZZoWxcm7dXOS8+pSNCYZ5V
ZFBWGyOp7VEXY5Rc3GzSgRAi+fO3mdnGj3FOB/CZvS40ENWWB+LZVFLj+5ROMNwbI0qLvd5pcfEK
NUYYG1fVshDXC7WU2EBPLk0vttPqqoJRGaZNkuMl5sTDh9bqup90GTjLmq0M3ofYGVUD+xrsCB/e
Pyg3Vxf1LcRZSJiAVoLUWO0QdaK2FJV6fJExPOYHMdSRe8qRYcNSzBQ5SEavu0ChigQO8mipbqzH
zTmlkAoYm//Sk4DEuXrG8qEicLLt+CJybxA+RqP9Z92ptrgBt5+X3U84zCO+6KevkeZOxTMzWmp5
KREpd3eG9IbmRc2Qbv1rcuPy35BM5RduU9gxvP95byIVnmhaAbB7uB1AES7z/088tAj76FWCxEo9
Ju5jo3jKqcJu+GRalbIRFN1+yiUaoNIPcRRc2Fq1yOuHwqXJUl0mYU8POg6opxh98P37E7odxVq0
7pdhKHjRCb6ekBLneiVkW13UJrfgE43OvjKaeiP2vUnPYDUuc0Amg2NxU2fq+jn0Mr2rLtL0qhMq
ivI0uKX52el776BrCmH3+9O6CacWGiWFHA30NojeNYZI99xK5oYUF2J9HU9RslQMzAwwlcfJSuzw
A4FoUn2KoB2OBzSMnOFn6zVxs0Wkut0vwFSgxJInQUUHe3v9efvZMwQSe/WFym71oAp9Co8wqmvN
l462SRO485mXzskiqwG9ECOw69EsvRwo08biorClDmVTNA+lO3kPfWToqa+BNNU2ts+d+S3cZipm
FC+B4ay2T5pV5gTUVVyiMbXxzEkBxnup0363HGX89/01vbNViUcW+BeoGICSq7GkO6rJpKrioiWG
6HamEWH6qeqSSv37A937jHSGgaUvXfab6kqqYZAI9kjglJqoOwMbsoDSlHjWZUdnIBvGaWPAu18R
KdX/04OgAHm9bmrbu24yDeJSDSTsYIvVJ7Qr5yfbJdR8f253hwJ5Zi4XI0H06n1w8K2XsyXEZQg9
u9jNk2rU+8byIu8x7pzh+/ujUTTnp189hOATCSPdBdK3MKlXBwAiYT6U2CJdEETG9djbCUOrPqCD
WwQY21d7A6Hnb66tBIo6/Eoh0R+K2SuPk6CsPxFl7tw5659HCdDBx520/23Owv5nmMrdNGbOLo5y
7TGGsuWXhhjaHYYYJAZ6kmGSVmm+IfP4JIocTdCu9JJvsTYFojOcZ0/aGkm+ovhVufj0Zl5+oaQ9
nsfWdD80SdwciHZ7XJL6oK87urpKmE+XKZPioMa2i76Vg+LfPMXfkkkTFZ2zVh6iKMYmR8o9f1R/
1KXyo2jTZzssx4daRaJtSEKZ+4lwith3ora5ACTXon1quMWn0rCaM6In2TkbQ/VUWs3ETaGGPpKZ
H8rQzQ/8qvHiYkp9rGU21TJ+pHk5Rt9SqvivyACOvzVRhNm+nrwsaBcln10dD6397EDLTz45Icib
p9qe+VgeqtneFwvPmHQPHpDlWbpzn4ey13o/r3K9fvAmp/rdjEMc+41a459VYXKZHafCpkTtx4We
syJzSWTH9zZLcYHmrc3eUxIpToktkXD+cs0hTR7csV/UFbqiH5r40vE0T59tFar7A2YrZvgNkl/S
2juZoixh7VSpdcOD5WT1v/1oAdV14zE2j6iYjdWp0xZFMzXJ4uQ4g+4ndoOLREbM0WoOoYJzwN6Y
2iE5ojUm5gNM2fGsQBH6pcumxqyzItzr58aOjrE26OOuczo0koduGvW9mqputbMaYLq+h2Yznirq
0KroJve5eOjyNi7Po4e304PVJfq4J0Moys8DbMHuRP+4R7swzKmEo1ZhEyDgeqEGILgs7ZSXaYEX
WJ3WOjQLV4nab12eNspnI8yGfzuzMawvJddRW+xMOm7ZTqvU1jvGXub0JyD3RNa9nkMsnQy3FRTb
eGOPOBf05UEbsgohskG6P3SzQIMBpJLM/Ka2a9yGqIBlh94S3qe6FGq2S5opLLBfC5PKN71oyE/1
kNXyiwkRe/6RxO2UfBK5rH72mAlND0IkU7ov67a1faey6uIlbJ0CWk6SOhBU7LihmGZOKQmAhZZL
1PhpJlN9h1W4HpMRtnn+06jjUvj0BnpD+v1ARwFJ81S+IqDkmk8yi/Kvw5hHwHkheLUfa1B7Rg6Q
QtM7hlmUs4y2mKDEojoXPkUtpmIXq60dezlBods9dRYuqZfZrKiItp2DJ1GS2MNwRHN4yp/DNIzl
F8Wt1H8J05t4H1tkbRwg/OkOriamDLMLtW9eRmNqutfW6+puUdfM1eGCBY8wfLyHzN4vyGbmJ6dK
1Xo3VxaFb1u4i5IWduleG/oo+vTZozuPbCQXpRu7pqI4G5Sfu8JWzhnqX+5LNYxGPEFgiHJnT0DW
V3+bwFa8L3Ha1fFezHZt75ROnVRK6VKiyTc6AwxmLKhPU2a5w9+hVlT5s5IyKA4heiSOw4A9vW6G
Lg88PNmUFnEap+nXCGB0cTRTs+99bO9xFwqRVPgWT5FofMtJYvkB++Gp9NUpG+QZgbgyOynE2sqe
DMGa4ExL03mxJ4TTdqg7mo6vOp0pDhPr1vne3DTpk5k5hdznelFXy6uVEXhbeRUdctvs59MkurwI
QhTIPD9MDV08ysbSh8uU6Cg4SKvAzUlDvQqqS5k2IQzKpZKRzLWqf7RsNsUuCYsI12cTx7WTqk51
8UjFHScyOVN68G141F/RBKTiYCsxtG4lV035EfMjQ4WfPujezmu9tggQPDCUT5WqJ80LP6RVvg89
7PWLo4VjfCjZ4PaDU+fGvKeW0ul7lto1/LnJ5m9WhPBexfLGZsxtQel757TmZO0cZM8HzkAY6tYO
K+PW2heFhn41m36QB2dIJ/dUT2OX7xVV1MnH0NaUkks0lZPvgmYfTsKEbuY3JKGdX3btLD5Omgk7
ShuR/fNL0XLXtfxh1cO0iA4+llpqFWfWbswf5qagAjx4dfE1GgllOVSCzZrVTfNVpqlX7Cu1FJYP
kr79KRAL+h65TqgenA41JJQRId6faxoyOBRGOnd+MgL0Q16ujotTPEHD8MmBWijnVQlHScl7e3pE
Pi7uOdxVhUlDVSWq34HC/KGKxmx3woIu+aC242juB65J9VMV1vQrsrGaYj/JF69kt0QO0x+LJJ8P
42Q31kvmdlP62Gayg6kke8UY6a1OCsp1ZpzKeGd3vZf9Tk1ptpda8fDk4tIKhY+6ntsdLaMy/h9n
59XkNpKm678yMfeYA282dvYCBMlyZFWpuuVuEDIleJuw+evPA82cWRFkFI+6O6IV6jJJJNJ85jUP
VQs1QvrpXM61705lj+jqFEplJ+rClF+11M3qnT2FzqehsioR4CFGsVdXm37ym84MS6Sp8JHdoxMR
677WqCVUlRlvW1/ok/lOlrIsdhaf8EXC7hefaqkhZgC5ChLLhqMjr3Yq/J0PiSqLihNIyvIp6nD5
oEoHiSegSymiPeiwDODGmMz1NmUWlh2URbOvTHXrbTBNos0/D930qQUpM+0qB5GTzVBpEovMcvT0
F4gKffE8oOpVt2BMiyTblFXSK0EEO9p9gKBufJSjZaJa3zjzsUDqE4BmbhjDe7xNJnHXySHrP3b2
HJu+jHpF3AKJcko/0SbQHa1rxWILijfL98gipUkg6waOB+3HXt6GuZDJx7lUnXYnaK0mG1SoenkY
zaEfd6orWjcYzcibj5ZRe386Zlq2N2Gt6eJlooJpb/TaCtub1llMnesqRMYFKKs7PGO6kua7THGl
cs9l0nxEDRobeq/KEnxDKZJ8o4yUxoFgsmlnW2gp3mSRbKqjnjql84n0jxDB6Bxj3NpDrfQHDO/0
ch+5+NFtpMD3YDtZVZ5xJBlVdADFUOAnwe50buBBqvmmmiJT36HIRihIt2OQW0mksnSX6Wlt3KK2
Yl9Mhin3Zq1H+aNudChXDmU0iFtPtLN258nYwaap1ECezyx9ugpzk4ldrFqlHahaVg/7vJOEL02q
R+8nl2Vxx+oHUqfGVNa2uKnl8z2uekO7mzSooH6fVXH2LjSM5NAVjlZv7HBIOTZCY85x9NT6iskZ
mxAa9NJ349Yz4kAvqpCndZ3yaUzQeN0lptSLvakRhO2i3qv6u7ohut3mUdwoL/iaGW5gChErmY8Y
xUCghzWLF8rNqMf5/CXyROolfpcreDIpQ1Y1mzRv0NGAA141O6Wtaam2Lu6pG6drojGYtFBR3psy
jL5GaafrL0rctB+0UEPLP1CteRI3NrQNXL7jpJrvkjHRPraKCe4r7KnW+Z6ww2lHEF7Pj15hYhDT
lmX7rtMrz7uNML8rfQI8UW+B59vlDnHUGOU4w8o9Lq66f29R97vT0tBOb6Hmd/D1mJFsP+WsfAQE
x3YM8tIqvmmjWlrBlHaTeVP1UvlTJQBzfJauNQW91NxyM9mpoRyUSS2SndFU3V1lpHm4y1XFmDGC
iK0Srr1Sdji8tBwDuTSxWYosdSq2Mcexd4c8Ss1pHxZ9eWuz7jtfau2E5I2RFU+KPtsuARjh72E0
tMYIcrK92bezMbL4bzXZIEs7WiyziD3nLqJSb/qKkusveAEY6Y1ZZ6XjKzOnz30tZ9vzzRqFRrYJ
gfCeN9WHAWWdQbuvitCc7zspsIaaXAN1idBqJtaZIxOWDNqHnERiaoo7W3fq6paAo6s2KdbLOF+E
3fiaSd0Z95o042gX0lSXvj11drvLmiIxtiP6v/EzeyEd9k0f0wDKcDhyScYKWT2UWjTl+2JRsfGx
qERpaoMe6fBsJFqWfg1RmuoDTShpPG2KummeqihrPs9xaqIRaCdh3XAQGJ17XwGLjXyKqApWv+SS
abiDT7ckh5WQasw9Pg/JMVO9nvbzSG/0btZJuvbUQrzw0SOgMnbepHpRkJWxFJMPdCxsD1NiVMRe
4EjSrTpDvL7pKtwEQXEgSmgElp7I+DBUommCtOgcubFTUJMb/nchjotlmrEnhIMATMzoJneQDLBj
tfWOzm3qSPPFzJqxPNjp2ExbPSVE+QjZvTFnegOK7b2mdNK6g5HEFmTgsc8TAFVqEcEBB2epTK0P
gqLu6T4WnnB9hC2G7BvIQNk8/8zR/8+36b+i1+rpX8m4+J//5u/fqnpucbLqVn/9n0Pyra1E9aP7
7+XH/vNtpz/0P4/1a/nSta+v3eFLvf7Okx/k9/97/OBL9+XkL9uS63F+7l/b+d2r6PPu5yB80uU7
/3+/+LfXn7/lj7l+/effv1V92S2/LUqq8u///tLt93/+Hdz2L+WK5ff/+4vHLwU/9/Sl7r/87fg6
/m2PRt0rzdJ//db//OjrF9HxWyzvH+BdFiIYtFlAD5Tcx9efXzHVf9C2RvUXQv1Su6EKWVZtF//z
74r6D5fOB2JbtJj5KW5OKiOi6n9+UdP+gZ4iwCMTeSoKWihy/b9ZOHlf//v+/lb2xVOFvJ3459/P
6mKUGuDwULFEUQ3BilWJZTQmVZkoJT8IiKKp3xmd8qOkZn6ls3BWUkUhDkQcpDTAKIBy9dMi1aKH
quSidh/gfuR/GmoqA7PtqmNbl+UHFNTMD1Wn6LeGVqgfQKLYv4tEWJDAqAuCylyUzNbGkljDt8Iq
IduVquwwPXUL0qPx3S8L4N9T+/ZUemj9gekCJEzsuoa9x6Q4eaVF8QFZwHDDPd4iAtRewx+c1eB4
lAWxB48W6W0ajqczqUhSWRzu44M6kUIoZVlspSuLQHGLa53c87XBULAXFuwQhn1rLyPKVSzrto8P
SEH137zKRYmtaMmwf3/eADMjSIYGNhCXVduni12O2p4nmoai28YjqLfcyrprCJ+lfn1STGSBg2RZ
9DSpY5yJWACUrxRt4MSPEIA8CKOCfWEAB61C/XUUUx6gnOJuEaVyd9iLwGhDgJsowP5NX5GFak1T
xtQdfdGAQGni9AUOtB1CZXTjQyyc/i52C4u4wck/vz2pZ6VTRjFgntI2oZp/1prx5rIIJ4NWXoOa
2kjPz/fs+tmq3cSf9ckO3h7twkoBl8Q64aiivu6sThGgYhQJPTp3SW/2+5402S8IDPZvj3Jh6dPC
B8ZmsvTZyauZC9tksPWiTQ+GnMI93tjQyor5dVTDcfP2SGfPQ9vtp0oumAEgA2tV5yJrtdxG5vWA
ZlE4+AyMwZUntCsnxtlLoj1A15miB/fAcgmcLoWwW3J5p+bEkEUS2FGRfYf01fl2X1Dwkek1/O35
YxGWW87ygmDiQ8E6HW/WDDG2Ik4OtFazAIdKsnPKx9vfnTxCaPen3Sb+xGfcYGqAY+OmZnGY6GTf
yhTB9KrOjCujnMNMfjork5/CgQcosG4OVIuSWOuExaG2ofi3qOgFKd3870lZUf7sIv1xloSLbiN+
1ENbPYYISm8AmP+maTELxEK+GcAHnMPl9FodX4mVz6Q+ZXww0TfZxr3yPVSSa6Ci8zfHA9IF0YD4
QG9YQ1RzoVNBx3EBHEXXb8OyTYLZoYP1u2/udJTVo1QiCkVuzBTa9czbxDrF7AhZyiujnG1jrpRl
cxF30Aw31m1+b57cXNWq4gAexQwie5w/57HSo4lluE9vP9DloUD+wMUgZlr76aiVO7qVoxaHudDs
FwOBG5i8zdi9z+gQXpMuX46fkwsGfC3XPgA4bbHGWEt3SNLpuSIPOqAj9DSBDLttJlP3w27eaOqw
ydFSp4o1DldCq/OlwbDUKdnUyylirZpyRjZPQxdN1cHVqPwZwHl8gQ3qb780RgHyCE+ZA5Hlfnp0
gItIa0WzKgrbmltvBl3pi/tGijDazF2XRFfwCxfmchEqRTscEjHkluXF/gKVcFJDikFm9cEREAy3
pHv5+zy2+3AHkdM9Ro50v89Kbx+mWkmugbPPj2WCkYXhi3cAaPD14PDazMqYHDqqXYfjRjblToS+
bJt+iuMc59VcpWzxmwuVyAeVRq5P8IkMu5pePZO4FEWFoBVuAXRX8+hJ4rizQXrfuoLEP1svDEUA
gkA6bXfu09XUKioNGBo83QGbDf2HSSHlWKtCu2bccrb1YHgAWUBTYaFJ88fpGxznfpZamQ8H2WvD
vVlkBWhugRmYEoYf3568s/dF5EF2Qki3AHvORNAqL2tNxWr7Q+sWIkCgMr8bJ0CPyMB0N6bW/ab5
GPxyxgMhBeNq0eBcuwRGVUdhzxP9QdF5IIGcSFC25biBVO9c2dxn++DnUD/hemBKSV9OZ5Gl105q
1veHRWTkCzXHdKNEQ/EwWc54LGVLORG+m711yP2vKYn8VMw/OdCWwcERsf+QyCBtOx3cqhUzX+h+
j82gTObz5EyKuRXQh93nCKH4abdkp7o/NVKTcCda3bwr2rLCKietvanYpU1dDJtCK8S4lbg7U7jW
25x22qYIcS49CsC3dmBQxFNuARi1lE3aNK78wgAQElj9EL5XbJo2QT8bZn6T1SECRe2gVGJfaFFb
IuBOUTLoJ8rQgamONNY9Dzncz20qi3lTgyr8kJf085+yPiEb0xOaNfdlKDBZ8yPEWaoXDVnfzFfr
wbB27VD06ZckGxBNNwbaYk8xGbn3mNGj/GGJlk4HTiVK/FCic2feUv/qu+c+jyg1oeNSdD4yDrl6
Y3SFmgW0HcTHqJCOE2Dj7kb0VsMcmOdkFKlvi6WYFue2Cz9Zy+sHFXj/+65zWmObkhokf9gAjW61
iiPqC83FXD/GmaiTx1jk07xNSumCOLLrD4pO5rCXXtbFO2GPiH/LjC7yB6zCM+VhSqfUuZ1cOkLV
dp7DUHtOR81q/Ir+vvsozUGhAA8M8IthztCg4qJ0ESQtqXwHAIZddFedepR+kydVFCTpoDv+UHlm
d0srISn8sh1Td4dd2PSiDCh2B+gVpGjcFHXse70DalCYtb0g7AyzCCIgoF/qWIXp31DdpiNGCn2r
dBH8f/SgVeHXU6GkiDWF4ms46va7bpzIyNi/Q/KgdmYVb+va9F6HDsNXoB35kGySjiN6j8X7XATS
VmrzoMBAHneZdEaswj3BxtzGRIjOY2EomHs1St47X2MrN1N08GDtAv7Ircbd1o40kk2leNVXW7ri
K8yFWqehmuX9zhRjlD1nLZ17DEgKFf0M8qD4VTreqN8oieVW+zxUc7GdKP07tMXsuN/JycysnQNG
Rb0NdUoGO2Flo7aBhOrQGCBLyiRBT9xMd7qlC/s26wxLMXwrd3vTT7yhG4Oyaww16DJVyQPKsMj5
iazLuns7d7zOH/K27T/PYEjo3I6jkezwQmmTLZDAerwTdOWEoO8PF+TetUAc+I1isdzTQRTJfSvK
PDtYttJp38dQyJLmkpvG9aGfclQeK+EO0bYQ8HVvOzBByd6ifaR8sQd0VP3aQbwwqHS1yveDSLxu
Q1/afqZ8E7vxJiHTVmlvIsB6a3uxHu2cvK7aPf7mXX2bZPywP6fIqG1l2/UgTUBcqHdg9k07sAFM
xD4V1STcjr1aP9kREhW+M1JVehRt22XYVtW6+zGCpYaJL/WetnwvtcEOv9NdK6OPM/qLY+vTA8aT
rFRVCDvoHQDrpVziTob4UueN1b3L2O3zg1JzrexpRVNw6Gqj62jHxxN9skDGY/V9mLOm+6pGMTjB
cudMSd+qrMXRsuh79JlaHBV1MORexLQSPpByZ9mGWjXGdcJvWrcvvPtpEsY+n5mv29ZGn4muiNGN
1Qu0/UYJ+rTrq6exABANTCQz82eT3qa3UZpEU+7YWl5/Z+fRkNy0UWFYG7uN3eqxmsOx/DbRX5ye
5rZ0rEBV2oqaf6piqPE6t3M1/MCAWh/eeVkVdcc0NSWZMpGMsa9bjIhfC10tZqiHtSXlH3MpcRfw
VdAlw10DTLD9lleT2j6pVVEmAcRiPd0KWMTeXTH32HVDjcnfKcJInH0+SmPGaK4vihst1fT+MBDW
WbtO5FH1owBV1GubmOM5dYNiJpLtNyZYBnr7jvlNk07ifQnZ19HWFvRV0YNHdRNglUvryW+R+zdu
UhQDZ8rvKTASUEkLh4SW7IBGuTvZHwFMIAHAgUcjzY3TOAsUPcqOlaCRvCWQdM3AEYP3vogLlzNa
EdV3zysB9LgdchH3XiEkfeXKLka/mkaosoQOhXkTa4NHk9qSNUiAuHB4bbBpId2Xqvmj7MIWZfjC
Ah/eG1kF3SZPk8/cAkbrex7uyxv6ifFd3MJS97PGSJJAn9282DVjrj5NfWcs3my9yZP2lWL+YXZx
/K0pRhAo6sBB9NBoXsnJ6XK2B+7Y9eqxs8o837gIegmMyxMUjWcXqUsgBVH9vRtFqAVV0cvaxx2B
GhZu06b9hC2HbG88fCKxOpmUJut2YR578x4Bai9+aCdQwZFftZoxPWB1EJHAVk5hB4XeasqtO5Gd
behwGWJTDja8Wdk1qDrAFps8ERCg0qTx+yblzMNu3Hpu2imNUM/qy3e1R1jGYY4d+mNcLDSbqrGE
+a4v3ah9ahswTIFMcL4BwTbOCYiJTlRHrzZGNng7eg5q9I3d3GCCo4X70alG/c5p40F5LoxFvKho
1PozF4n9hLHiTGNRH4Xnp9HUJ1ugHNpnRJfU4q4BVWXQjTfS7nsfo6djTtEAZS8Buyz3nC9WClsm
y4bJN7IElbFQhla5nxq9szfVEIfmPhuIWjbDAAbE58wGhMdhXta+MYkwvlHctI13+EiMdpA7Q456
i2g6W72njDXOkHopY+xax01/zIOeJrd8e/ISmaJ7L1pULQcfpBrXD6K9dbZx60wJNyZurHpA04tV
Y5ltoYDvaxpv68xzbb00UTjkri80eAkbYce1uJ/KvP6OzacS3w5DSV8+TWiElayE2kIoi20KYKTS
jPmgqVNU7WpZcmaFVFr7vV4MMJDNMu2KTZESpgftaNfZrdcp8fvEKVrTN6rKQUZMTVy/qZqm2rt9
6H1PEgwIfNHqKDnILqQs3NYy+oI/X1PezISB5S5PM0AqRtSlrf92yH8huyDQp1SKfBYaM2vtLKM0
aqmHnDWjm7FSEuVjkwK7VMI52v2FkRZzUA1HdepMS2fjl0zU1mU0gBHoD8Bl5AbrWFaTVRioI2nX
KkkXH4oUe+HpULFVVwjscqwQVwWCd5C0Ron+VPWjGqryLkHl4RpZaUkoV7E99RT8xlBVxvNp7dEh
dHsYI4TJD67SwEckTEuPUrGzO7DN0UHtJ728mWrH4sBLvBCSblTor07Tlo9Nm2nPLRGUfiUHvpCY
othJRRwKCvSTdWejVqdGpZYxHOaxajcSv7U7c0jCK5WFS6MgqbUoyiEsd/Y+ZSKVTiIHcJBDHvoK
SJ5dRiVx+/aquZCS0pqhz0WHjlqCuyqIA7bt+hkWFJASqiUJVYy92qbNraPlzcdeiPRKg+t86fwk
7oChpwMFOHv5+i+rdJy9WAD+A1UDQGiT8qK4F5RmIzW9Dn730Vg0uLFS06e8yx+nQ83CQaYjN9VD
qrZknoUQuubXBi2pQGlGBwXFdKJZ//ag53kwiSaOHmxDPOaR8TgdNHKKsNG1yDuY/eTNh1SzRLJX
ujJvb2FEhPVWDF05PEExzqpDTu/MufIBzkhDC5cTSD83BxcHWPTTD9BDBEGiO1EOttu6d7gWa48z
Srb7QmhD4aeCBDlIwcaaV8Y9X64k4HQhHFrFyCDaq+qeFVsh1ZUqPEhW2bYEdecj5RFfKTOcj0K1
ZmlKaXBNXMRDTp9O1cN5sis3PITYw+5mU8c1YIkw3n6JZ4sULgv8SApdlAWgP61WTj5QIFG9wTn0
FfZDIa0rGJBJA7o+16/sv7MHWg21qqepIh/cep6dgzP22gFcnvtImei3Bc1pnFssBxr8dAGoy59O
mwtQrzFB2B1qUIC3TY9sBMpf3ZUT63zaFpVfGqT08XTopaslMHg5XNu8jY41aJPNjAwvuaDZKJOf
N176/u13dD5x+KWTDtOjtAAYrNc50tO4UhRedFTySG0fS7r2xYFC6286wf+rhkbbEUlhbD5ZfKdT
JyX0uk5oXOAE1LsGn+nPi9vTlWvufNdSwfpllNUysJukAbxGmGAU6qfeLMHSmIl3UyhV+Eea5iO3
TDru357BszEXx/lfZnD1unBgLrxYKeJjpw8uYD9lq4lXKPg9FBQLgxc36q6MeGmBLA6i1OqoFJ7x
CrMJBNGSQBzd2UTWR8/G4g4qlJ7cjBC6vr39eBcWiEnbn/1LZReO6vJhfrlpZn1MlSxS42MCuPDo
aF3mEOVP9Y+3h7kwiwBmllPC0unvWasLVMRQJLVkiNG0sKNjikcqyaNWPiKSEm4LeMx4Uvej8bth
5U91e7QweX90gNd9bAp9WVvNfXx0yrC8bXFO2KYJrMamwmf27Qc8ixCWodCWJ0TgpVHcPZ1HOhia
VmPecAQqbfotZIvD7JrEW4UM9U0LUfQKjfLSiyPsgU+jL/SttQGRE2EqbFV6fJxgvIDotrRPmWde
U/C/OMrCB4WyyQGydiNQm6mvATHGR03qjbhRLCDwjx5+2fHu7fm7NNBSg4cwTG34jIs2wBJos7pL
jo1lNLc6IOOtMafXhP8ubC2OHvILzncov2t7UlCqsTIjcX0EQBTdeGBCgDCm5cHJ7WshzqUFwXKA
WLdgAmgEnS6IvJ0p4I1jcrTU9l2Xe+SBJfoiwuw/0Wv/+PbsXXwu1h0apewtMqjTwdIqdkBtz8kR
no35qEZj8w1sY7vB1/Zat+TiiyIihYq8vK51v6nMyxwgZk56oRkRVZR2CMV74Pjx8Mfbz3RxINIn
WrAcG+a62YsGeVKiO5ocw7DsKD8qjv3eWCjr298fZwFucBmTEJ6pMOak/WappOmxqLL+gzODaQ0q
Wefl7wZlP2WT4f4iWwZ8ba23KZsy1GXPgnBiqw+iWNN3s+PGL7/7NLS6oVabiCYvb2lZlr+c56KL
Z8olTXZ0Efp/yBuESwo7y6+gr87XG+EpaCSsWVCGQdjhdBTaN6rXUjw5iihPP0Hsb3ZWXwFGyhVY
Cm8/0bWxllzilydK3dxVXBuz0iHR5TNwRDOohDpuqRf/pjnqojHNWrOYQBpkUFVXQ/X0K0LUXZJj
Vxjh+1wJtR0tOed3k7tllAUlSuGa0dbJT2HXBqYVRXocskQ4W80evf4d/Ox02OCB4hpX4s3zfcRw
vKoluF2UsFZngxpqkWP1BmfeOFKgpn696bT+msP6Ujc5KUAsYvscCOyjBSy0VonRl/zCgnt7DIdk
ojYJ6gDJh8QablqolA+9O6YPqRIrR9OsJrFwG9zftIReHhJmKngoFz3vRcH3dKFYIm1goDfp0RE0
/aggSoyP+iqtPmiRarrB28ty+W1nD4z20JJlcZ2stbbNyKzHWGnTo9kbYkdRjqKKXUNFN7P0zk77
7h7tExw2PCpMb4984YW6KgcjqC8qHvxz+pzJkCTeorlzTOc8D7xGS7b9qM9XVumlURA8BQYF/AV/
+WVb/rLtLHeiHdJ06TEBLvfBVtO4CPifyTVrv/N7EiIhdY5lGknK1wsnpPIeWhPzqBijfLE7s35J
YXNCcyFGxHcu9n7/PHE57tl7HpETKI3TByuceZTRqCTHWoDVnF1l2OVC8e466pNXDuPzqJdn+2mm
TbrnncVoZSnTBv4EfIRIIOdsuhGww0M96Or7KnWGIJXDtQLDhdOSmgr/cgegjrW+nkf6iTlCP+nR
GjRzVxD33qG+oCBy44j92+vw0g6gekK4AR+ZW2eVjbVJRzI2cY71SZe/2HGT3zedUtyNSCUFg2al
lt+GtXcnoC5v3x764lMCQV8elOr8WnN+orGH4EeYHifNFp8NmESAzYXsIM4ZYXetGndxiaIChU83
5wsn3OmKieOimV3GOLq9q+E1j0pCDDl/C0O+vLdVaX56++kuLptfxlvO2l+2XlG39FlowxyLcTap
/uWvcPQyv5jS9I7We4Heal5cSa0vzSgOIADP0EMhMF4l8EaZx6OnLI026D73YRq7I7y3vvwUxshe
Xjk7tSXdWx+ev462Wjp0QejPp3p61FpRm0jqNr0PfCF8Svt02pdpGYOKoC85d26PAKNjlB9gHFyL
LM71K7kxdMgSS+F8sQ5aZaVeGEsP+Ulu4hEjUfwPnfJ7k8W0N2AR0kAcqmjIN6UN7IEmfDU+t5Ye
PvVJHd0USBHeTq0qt7FdWteUNS+tAPxxQIcShaC+vTqjXFeMdpiq6XHW+nibVekodiXcuQSMjN5n
+7F0vnLZX5PmubgIMNsAB0Ua4a6bI5RCw7DvgfL0WBrJqjTeI0Sobpvcvqa0f+l2IVMmylqQ2We6
3o2rtBD2OTuMSRb+gNJjYM+Dunt7I106oRbtPndRTIUqsFpmXSWyUiBkfqwo1B/R6hAvOa38B90c
i3fS6bx71Om6Gw0xriuovIszicoP7w4Rdag/p1vYbDMV70ctPWZeZm09CN3bSB+MO2rcv63TziKm
gK0jebuwVdb4Wy6wPiEMz45yal8Lj6WKK5V8FY2hf6JSMe9jmKWfKqTmX0FtiCuwsot7aHEBh3UE
Bthay+TlatTwlTA7tuQEe0UpOlgQEgGPjQ6f+SWrk+6Dg0wluKNR+z4V1qe5HMxd7fbGCzqa4Fdi
a5RXTtBLLx4CA6JcyCcS+y7L75cTNJvnlk4mIZJaGZR6Wk2Tu7DGX1Af54HCQl5+pskt3inoGV2Z
kItD0yHi7sWnHE+306FHIxu8SqX9hgA1onNx6qR05BFHioK2UMcyUIBQT76mZk4V5LjW9leu5Utn
B3YOOp0jGJ4km6cfQDEwYUYbJD3qMtMeG8Bhf0JNSQ/apESBUGNr78UD1NW3t9qlOxL4N7QHCh7L
nj4d1cOKmFpBnR7z0oQXbFUmkjtAS5RHaOHGrVFqypXNfWmLoTNFdYDZJvpY3crRHE8ZAIv02EKb
xYOl6CsvyCfFCn0nyfNr0c6laTVRgfzp7WQSeZw+IKplauHmHldWDMMd8dfmq8gikIeQkWOkN0bv
R0ym9f4vTCtEOwo7VDHRNzwdFaJFbyfw6449Uo4Qh6O86H0dCNB+4db1O6PXxJ9vD3lpXslMEREg
KUI+ezWvU5dWcwp58NhPRvnoxBFU5bqNhhj0spk9/4XBcMYE6rsonqqrZZNEruxmxCCPqGnk762e
buQOt4v8a+tk0TUzyXOBSI5KBlPRRIO0565nc/LQfkNSHqhqRR6jpNkImX2MtgCEYPRqEcIzpvac
qEj8Oim+FrN0KFZHwql8ZYJg/vazL8+2DoLomHBDgPuk2LBaUUvXoXeSIgMK1GefQjwgj3D96aIR
77hHI5uax77PcLM3gAE9WAj4R1c+wTnpZpkQzirAwNxUnOGny6uBedJYCh+hzYS58TSB3YccrDlI
m0Q+1q6nJBuAc0+d1pkPSuJoyBRoPTj2cbyWB146N0FkULUmJaOjuBwwvxzZQ5TGjRG12TE1Y3dH
H6LCCFlGzX1fu/Ou72PvmzkV+aGuKnv79ou4GI4uhFLUn3Wc/NZxoGj7OcqVLD+WBd1wxIQV82Pn
pv1HpbPSFvlSIfbG0MeuL8e6qzd52aBUozSQcK8capdOGbIpqhiQB1ioqzWRjkWeZbLPjlo/A1BO
WqrhGzMRIKLkTH1y12VR+AP6vyqv9BMujQwNWUf90eJEXZvRwFuvS4Xz7Cj5FseP6lKNt73Sme9y
VNsR/gI/uenRuL/W27103kBGXRo0sKeRLzh98ebkVbM5KtwciHM8aFMzYoBdNu8GPXGu5B2XnhH6
H0uMwIxHXcWDii3jBGQhxVHANEgYdOWGopZ9C85AuRdF/D4tB/XKvF5+vP8dc1V+E5YLsLkus6NK
Zex+nKN3QNvK+7BCwejtZbzskPV5QtWSDhuK0YSEyyf5ZQdVgJQblOWyY1g1zuSPejbLfbOIUm0c
vYx6f+yV9kq0c3FMeGxQpeFJAcE5HTP0DBgtc50dxxJ0mG92sld8djhkm8zwttXgXLv2L50TBJRL
cOUuDvarEScl6ZvM0LPjlFjqNixqM9nomCLc6Hpm34+oWXU+ehB9oHhYFL49wxfXDxEVZZUl2jaW
r/8yw/HgqNGgs36UqL2r1PCICgQgMrt/VpJQBDN6Mm8PePFkQmrgPyOunrb0nFxzpxQvAB0GAHq6
aiDqJtwCYGnvHNENgXTKT4U+eXsdZdU9Wl76lSPpUqrmglMguqfNz9l8+tDUbDUBVjg76kVp7RNP
RVoJDZor5caLr9X28HtbeqhUHU9HyWVsyKYQ2RF18WxnUdv3RWa7QaQM8cMARGY3dLNbI3QCe+Dt
Sb64Q38ZevVW7dglgUKZ5ijoZSGUbefxn42bAP1VnYUG8fZoF6dzIawvm4Z25+qNRgnSPgiW5MdZ
kZg4uQP6ehu8IKdr1Y1LjwVuG7iaR08VLf/TGUVhl35AsiRmSMwiW2ZbU7cjvC0oKLQqrJ63n+vi
cETjCz/Mpji9fP2XvVHrtUzSyGWl2nQc/KTMmw/A+MUPxUbo8i+sSXK7pZG2dGrWpg35lMZKKRWO
uj6vAwHjCCW+Kb6yJi8+ksvpxqqnfbLmV8NtElXkJfmxo6ehIkPWlfreKOPuZRSOK/5CBkUoCIka
zCSaEKtQXxH09Ly+zY99ZWQvndnNn1rDiz+i6GG6G0EJ4S9UmUjYkBXQABqSq66CjbDUSkQRZH60
HPyiqDrW+8HrgMbnkGs2VTybT00o5pvfXijIZuOpthTgXS6O04XSWWHu4l2RH01phKOPxW1O8xC4
tO8qQr+SX1yKcOFE/kzGXS79taUaJ3ZotzrVnxa9p6AfbHGXmHl+26ARt7ejVt91elg8pACha99q
1SZQTOF8zDVRXllNy3Otrmdc9Ba3CgtpAPKQ0+e2BbKsnKD5MR3MqUb/MATgHhYq1IU2kcYfXdmK
z29P9YX7CqmapTwPipRltdqTbQnlapAjMR111q9aFcG6axN1W0ByeQRiiv50D/Piyklw4YSjbLkI
GLM3VQCzpw8q4hp9sUnlBZdyVtBRdDpA1iMeVdu3H+9S7YkTDvorRZ5FoWUVWwF6dpQKaevj1M5m
ttWQjes2tl7lf8quIl2GlJTepANiZYOVbgkbkOBrIgi5CHYcELJrbuxyUp7e/lSX3vPSNbPYxcSY
a4inbL2wIYMujkA1tG3XDEnuK1rV7KECqreA3+tPbw94KUjAA2Ip/pkk0mfgbz0cu6GQnFNEQOEG
dzRvI2t9hquljgsvTN1kNIB7SHyQNFRm7A9Vycorj31prXFUEnrSj+ESWN1r9JcAM3hsa8qq8o+k
kV9cJZ9vFHNwXmpk1ncst2sU/QsZtIeFAHVyh2fRzdUVN2X/l7Pz2pHbaMP0FRFgDqfsNDPScCzJ
kmyfEA4yc2YxXf0+Nf9iV002mmjDB7JhQNVVrPCFN+SmMtJ1DtzCmD+LSMWGrqZ83x48agpHtG2+
w/dSZiCpAoFFhJGM5dv9xb/1tQkHKWVLL9UNyL8eocZZE6d6QvDT9uuxNPE3Iz384bTl0H/wFmE9
bPOMC41JZY88DfQtCJnrA9a2RmxnuA8HHWKcX/V0UZ4LNTVfnRlzkh5huqcY+PH5/kRvfV/qQUA7
KaCg17LKnabJmo22j4rA0YfqBAVVuahzAq8hV5snTZ/633HB63c21TtSeX1pgtOimEk5BIj6OvjM
+zDvFasIjDSpvlPsRd20dcZv7VKNF9WImgNi6SeYZIuvmFhq2IgBIa3t1M/a0seYHlbmpaqhH99f
jJs3DyLBFPYJuSnhrD5BWCkJdzZ8wdKF0YZDKV6DpTImBxdMwEHRYK6GBjzHIZmjo6l3NEFLVPQE
3qFVM7eUf+N05129tRNJS8ikCSHQMFn9JLxMasQamyKgzeyg8DcAfWd1hKRRJ2rLKzPMpbazELdO
oGw7yGyaP9f1Cq2v4tDGiDZQ5lo7W22jP3tAZp7B5TbnyQIz4LkKCoYFOrY+7ON5b4Pc2pY4B1IF
JhhErWV1BeTJGJclXefANtEnQDuPPp0/GAasNuhVywVDcOuVzXXATFUgf0Lh24Y+7nOptIdWyZqX
FOXOfzFKocYxtW71DzLideKriIf+c3/TyL16vZc5dTLDkd1GzJ1XrzGaMi2SrQDaRK2O+NZmvfbV
yFtz2Tmp27AVZoHsZ3IzUuRcdyCydEKCQ/bWejRtP878p8UjWIvqRcsdCNcPzwquM2h2ue0YbLXt
mkV4sOdsoIe5aUfHJq4a9FGjpBkfDitYN9AUONnI4HGN2zDqsjDLhK64m0EyMMIKzx7q4TujyGdq
9ZEwDATVQ9eQoGJTItKNjtlSXqABXiXAv9zaPQIjSZD3Toz4W6GURX6E8S+J9KqXDX/eX87tgeI1
kw09IkXC4zV+wyWuABqWZAFIK+cXDyLtcir1QY1+q1FZpRaJeMLfnYKK6Aev77vuNCrV/DA7BtEN
apCSCKFJwKL8kT/lck1MRyJRxixwkjk/5Zndo6cOwivjxGgziKfG5bA0uf77/clvrzAeNMAHEvIp
XRFXh9mJkqgiVCGtayc9PCCltUSnqXOL+YLKcYXG1WDWe9SF7Q3CoFAyTHIuPvsa+VCiJFjrE1+8
xXfvH8qBywFt7+Fi5kbzkcQ8+a3xBm/nM9+YKVBdGnQ0WqR+0ir1UpTIroWg6Gmbo0edl/AdDmJe
Yh1mTF4CMzdX3cP91b1xL8h4lEhR40mFA3n9VdM4j4tsocSyqAhKHEUxONlT3hiNgQi5In69P9qt
GdLUkGhKLjw8ua5Ha6gGVKFbkFzao4HYQQnddnEn5avb9WNAtb3f8/+6MT86kMjjYTX1Du66HrEC
SmHXXpgHmt6r9vPSq8146mm/1N/gl7UPP7e4M1qQmiAGUm5dd/gXMxXWrBtlYORLdVThdAVD0cKW
ppR1MelSfH14PSnKq+QTQOWoT6/OBipbWem6eYmNgY3me28YfuHp84/S7jpkn9t5V8jxxsEANwGI
WKK78NtbRXxKHmtpsogyAAauK8d6Ct9CiIL4r8/5kzUI74OXa9oePO/GK0l5gAuYigSQznUvhloF
Msf2UgZcQPpXBf72X00Tz8/3V/PmKCgnoR0J5WsjxKO1EY4z8MiCaqqqU2x0wwFb8b0w8cYZYO0g
GrB+Eo4n//9P9yiCn2j8NlMFNIN8+GxiEe35Y2Kl+nnR3Vg/42OOvvH9qW0HBf8KQR1ZIxITkPPX
gxpx1Cai88og7hPrsxMv5hcD2ZQfSxxaX/JK2Nbx/oDbtYRPQcYHSFSyltakirSUEqaqUQXCtpWT
qE1xxplT2emj3JqWFNiFpGQQbazRhmVkmmlsu4xSOBDl9Xz0LTS9EYNoKRUvunH+D7OSMA4gIDLg
WH27dA6d3kXnJMCkz3jF1DR+Mqp55xnYHjH+flO+PuRVQM9Xl2SvKHTZ2qwJRnxhXkr8cE5hNOD6
0hY6cNsumX4LIzfcM7Xa3pRyWEonqIpKf/vV3OoQrOZkeHWABNTwZkUpyvVlN6FkZHuZ8vj2AGYE
L90ADQMwZDVYguxzqCMzH7T28LeoC3HBXXcP9npjD9LTk6gXRO20ze5oUCqZcclrg1Q0peFT+m5+
mzsqf6f7u0L+2OvwkNDE8FCpBHe6FfCaw9KMcgpaga5DfhlqJ3rRXP1fPa/LYFLqPaj3djhuYGr4
OjBbwGTrC2SuTGSDsmUM4ir6fWpc56Co3SfbGtwDNj17lKVt7Pt+37/HYNSF1yTOom9KFXWeKdAq
xQavFmJwE6ppn514vr2P5VDEHsoBTdGcxtIb99rw28PAZQmlmN4eDysVneuLC0cQ7susmTnhaAaX
bvsdj6dvEXgqHEXGt7JWm/ODX5NHDaijxLlQYCAxux5RWAZ0i8ZTXuPWQYVlMk+KniBJU7q8b4v2
aMTwPhpunGQwGuu7ek81fJwGiObKa5Lr6hMJGg5y6KMvTzz4eASF3A87I27OOQVnAr73RFCn2bRa
0WQSapU3ZJxIRyz2caoUpfejUHf+adV4snbOxuYMMhrvtkyamByx9PVq0oQ1QFFI9sww4yk1CeWT
KeY9wOGtOREboJHJwUK8Um7in97UaWwxMLSdJBinZTxm7qwdXcwxX5S8HB8NEpiQpIVx3qWW+vrJ
yWMrLZHXTYOmmuoXkDxYOGEltNNClx/h6kphFLQZZT4n7UTXGR+3fThYqMkFgvLKrxWAUWQ/k5Ri
Yl9EYfnXWCbSM61TIi36IIxwqnwna3VvT0nj1sISx9LsYvmQBVktbKyoYYTdHLhB0wurk9AbHHJQ
HbKG19Sz91xbb20W4JnEs9yjlBXlr/npM3rdYAnHGsjmS4DWuqpWybGvyr4/3j/it2bFiyABdERi
tCSux8H4q5jB2QCoyZ0UwVaRuP8krr4ctDBRzP80GNgRCnCkdmv8dNiHmPSYDAYIdKBqgLP8CW5z
+3kpinlP1nS7glwins5tCfETyOXqcHtqhPlIRMF9mGvzlKAthQg+pnv312/zAr2vHU83cED5Jqwi
lDGJvN4eFXqgRePB6LLaHjckHJ//hkibvOl2kT586vhaPHf0yaiAaOvAq6hR8KI+VgR0KyQPaHRK
5dwXFSqGj0+NRqsFiYSrFbLM9dYY0jKMrZbaZZv3Q+OrtVYoPsJz1Xx0hjqJ/KaRdY77g24eOdaT
M8b3IlFlmqtTZi9kqUlTREFUmUqQqIp6VlAJRJenLZ6WuvtdR3tuJ8q88Q3pNenyGqNSvWmTpbRI
0gTkb2CmU3Lq29r8vfKa8TMvR3pUQpRmdia5PXTsSGlDQcMVBPTaSLh2K2+aRhoU2UTtA+cWp/tb
UaP511aZESu7v6Lb2dELoQMDk4OYlpzx+jM2lWrGNri5oJgUpTroeqvWx7HGOQxJOCfGCs8qmj3b
hu1nhGwNIkbCvMmz1nT/1DNz2y76PPAWK3xB7heRw3w2+8864aPfYw6DnKNItJ23YnvmTQQwOO80
+oiQ1uAndBgFIom0HbxxAZOKp/thmTDienhFQYSCgyQEpGu3VuOyS+B4i0MHM3OWH70RJ//mZSm+
uTh7Akalhf7l/nir7UKPmJROmraDAkYaZX3iF9CQnaJX0yt3anjQZP/ORejviAntnjDzagHlUOxI
bNBQYOGKWeteq4Cn1Nq159cSQe8vbVLZVFSXZCfuujUKjRjsV/jFlNtWh7zHpiwrMRJ9Vc2Oegnv
zyk1MSW8v2xrQV85GXmgqRKDTYEMunpDrXCc2iq25lfJ58kOhpY2OD1jXV1g/8hZOXpD50wHp3Hm
f3FexJgRqIv9EQspzQhGlGV/16LK+VypPa5EXVkYOhZaOa6xbtLlLD9SLoofgQgbfCxkU/E8qihe
vphVqvSv3cAJOVRj0eRnus/meNHxh4wxwAsL+w1rqtk+eotaP0dmDOSoCUdSP382nSj6mNpOF79m
tduVJw+bovEQqa3KSpkkb094yFXzM3ZUxdcsi53FD9vamB7b4+9rB5SfqJ8KF0dq9YkWHbfJOHfV
10aUHaZ2tXfSChyWkeluTm3R6I8RguR4FM2B99CSIddfV2W0IlNMBZ+1V2NszINm1NZJght9sRjp
3r7gwvspoPzfUDrhDq82TeJ1yENnAofGcNFe1azvfRGBeli6aO/1lAu0HgXQON1GtiBiVqsFNJ04
R75qMl5xvVDQiG0nnLicTjtFWqYc9Fn826eaXZ3nAQrdzsa/MTR8JwIsB/DSpu1vKONQYHw5vTZW
WRxLpYw+qXru7OyQ1RXPMlLWBHNF4Y5mCKXI63eFg6DaEzINr545/monaDpOruo3ZfwjQgTDn8O9
zGZ7a5g6J48WoQRQ0MK9HlApxWi3paK9pnZZP3Vp+XU26z1K3M1B3pWnKJLIsO56EK/qRJ/ajf4a
9UD4RaTFZ+6L5Xj/C21vdGrjOhVcKkzYwa/18vq87g2F3vkrIIiwOg/10lk+4Grq4+hp77IJb3wq
imiQ4lE7A5i7npSD52A4h4P5OsWe9jsGguWzAS3+BcRC9NpAzT9P2ZzuvMU35ggelmGhrgCyWosL
KZbWzejGmq8kxco/ptuGX5cxgeCF5UbzWBTOXgTUzWkzpdELnapVu8gaZy1pU9d8RdIILUXFyo5m
HcMuQ5H2GNKU2zlhq5jqf+PJBpzUUqAuInfRT9lZVtgjhsql9ZriSn2cQqs4OFOHpHE1CB+l4+nT
/f2y/YAyIn63iKD1SOPxerykSiAOopXxSizsDIdwNur+2VHcsn3WvM5pPnTwdADr50Vm7cSq23sM
K3oU8aX6IRD2NeyyVwnxxkWzXpNmrg7hpIZ/AYQGLAVO6jK10fzZhM14mLRhT/LoxiJLVCnQXCoA
sESN60mndLSj2UXUjn7qeKzTsEffeA590Ka4JpYYP95f5O14VE24qS0aEfJ1WG0idAKbGiIs1S4n
Kn0o5Nklw/nxYCR5hjH0MA//3h9we9cwHhqLJMIAaEkFric444Zq5kmvvLL6pt/3JbogbrPXflhD
PNmsDAOFSk6MvsdGUG9a8J7ObOXVUqygNLPl2A31n6OFzXdvRL6b9F+S2O2Ojjq/jZr15KbTtLOJ
5P68fgz5CVBXOKTMlnvveqbgxgF8EtkEwrRFfMRi2B6/ZBXJAErGntunfo2uQHHBnSAOfwhNQ8TY
UdH23bl3t+eI7I5GDDkXaS2l6uvfsZh6E2dJFgVeE3r+3Ipao0/f1X/aNQTcOoW5aMZTs1dk2U5f
muSRfFGpJClaK9oMjjfRKC2SoLJn+wlyQDefzLqoVb+LdXtGbFm1/zT02bL8ejH6r6XWmD8e3Wu0
MiisGrIRxWO9qlM4Tqs6yQg8LUYL7rXLtPSEwea4s6O3R4hakiz948zDhltjrNLJCbMcvHBQKrrq
j+n4Qu/I9b1BeQFHsFcr2J4fRqM+BhwCzxWixuuvyWXVN2nUFwHuK+XvmVGaJ9dLx6f7K/eejVxv
XjkMi4ekF3KU67p7jBsC7sBKFSSpu9i637B6md+2FEYvQmjJj6o01eXolWONGraCrcP4EqGIMR7d
Em09u1YH52Bj0mt8QZTK+yeiS6L5mgf8+JB2alMdZ82LjGduHCfd4W7cWiKqzby+tA1k6+B6iYpU
OFUpvCJINWEfaP4rBwfr2J3jvX3qAThJ8z0IR+CNN8XKCdlJ7GPLwMHiCitI1z6OYW4famDQ5/tf
YzMhinqgt6RuMttrw8gU4WLXpRNWQa95yWEcYuXgolu+00zd3BOMwllhT5ED0f9b3VdVmIpSy8ea
A4urcdMahBLtbCt+GKKg6QOGH87C1h/UpZUCUVLPgngJujbTXG1owxhzGyWTJujtfjl0ioB1a2rT
6eElJL8iH8ZSlarlumSZF1OSzdi4BGOoDYe+6yPSzjrZuWo3e4K5yFtWai+wM+zV640/hZU0ychc
UKR/wng5fc0JbY5UfvaajtuhEEh6jzXh6UJ7Wy3btCA9PXhLHSxjZ186YTrHIbKhLSrxww8IARDU
E+gZVO8kAu76PFGJyXAhTptAaJP+nW+ToYKCW90pbeYp8ZtRhMjeLPqj8a0cFssnnAbfkYSrGap9
Wupx3TZBqhsQ6vo5PQ1juPweZnFx9opceZCtxE5kQEALhNLkWpviedI3shJRNoHq5vWTC0r7EmdZ
fxKZ82Db730oFlNiP+kYUzW8XtLJ0oSZtxpDJVr9pKYIC3aJKU4ZtaEPKcKTnx7d/miqEAxRuSPD
Q276ejzTqVNPCY0mAJ5sn6rCKs+FpjwIMv3frKgQcgSA/FNCuR7FaoSZ5IPXBAgmqsfI1Qo/H+3l
bOlzvRO3bq9EJkQZkjYZzqeQ2a6HcrTMHvvFbYLF0sI/QVqNv3T9vOzc8dsr8XqU1Wei5RWFCtJL
ATQR65DYTj8djFRvcfYB1/qPYo1/C3tIv/6Hj4VJiryr+GTrxK5xSkuD2N0GS+RGL6M0ADGw5Hl8
BdnugFjII9FYWDv/WmYfKnFrt4FAiJSjnGIIFSfzwzciEYmENkvpMWiHq7c4xBumaV02ehem2cFE
7DJwm2h6cTRh/HJ/2W7ciJhP00CTvGOeiNUeB7gYQVxbmiAavOhL3i7q86zFH6I5GXaio5sjUVMA
Diuxt+tSbkLZzip7p0GMWRVHt3MTX4tT9zAn9BfuT+rGPpca/Ny7oGUkfPt6nxPG9MZQpG3QT5Fy
KGq9POuR8fk/DEIlUlYT6L6uI9hCtYXdxWUbaDKz74tl9PtZ2ztMmzj5fScQ+kq2CEXI1X3eDti+
1GJgw3FSn5sa25lmxoSJYK15jopyz7D41lfSJVBGRrGYnsrD/VO9wkmoanliZlZJOKXEgbNQzqWS
9G9isCqxsydufSiQg6DRpIgIBbvr0QyopmExLy30b6O+JJGKX62Fe9n9L3V7Tv9vlDU2LPSgpqGx
2gZdkrRHyvzloUlx16ri6Mf9kW7Nhw4CQQyBmQEG4Ho+cBD7hcJkG7RKMjyn42Ieom4KT/9hFDJE
PhLbbwN5jvSyQojQa4Maabtjq81/awUmR/9hECmWQzeEiH0dqSdtMyrRmHVBqMeY0Y79eIln6/Eg
neCZl4+PA0Jwg/1FedD1hFt1AYAJ9w/NGCzv2cTbUb/8h9lAgJUcN97ydVKLmV5vL2HRoRTbLovv
ZZNq+21ZNnvSqTd3ALDad04ZzRC5F386P71n9RC6EpatmOcjqYHjY7H4cD7LnS0hC4DsEcfizbse
JRfWlAwm0nK49RmnsO6wv3OAYjy8aORoUlQHKSp4DPpqlAFstNXaCNjlg3ZI00Q5GrV4/IYjGAFP
It085J+rUaIhtbEssmAN4Iz0i54k6t8w4YxP0dJnzxOX0J/3ZyXjqasknbIS86HPR7mLqvrqcXXL
oXImFzD24tSqeKrivlG+jPEsltdwnKvmtZzC0D4nDgbPTzSi++jhEJ3KIZVgHO5JQYBOXy/rWLDk
kznUQdZ2lGjjKNJ+1DnePwfYYcpvCAyJvRtw+4qQ9TCi1Etmz6wDCtNLcfubTY4ZEYw4lKViFmdw
DMsFdz5oy45eFHvl4O2YUvdKgrap3BAprU6CKiCKpsDkgmhWx/joqXljf88XY4i+KmarGH/WWRrt
FDHk33n9ba/HlL/pp9MXdeMwUfPtg16o+seM4tjRjov+tzkjBr2/jbYHXV4nXPV03KWb7+oruu7S
mQoajwGMLeU4taCo8yaqdx7IW4vIVsV0hFoZNZ/VhJJB6we1a0QwG9m3wuyEv6TpR7HozyKt9oLb
W6sn3bXocUM/Rs7zevWqSlsySroiwCqze0FQ7C+QzfPFXfCyvr94m5Hk7cWOhoNAW4sn5nokxaDy
V/dTH7hVrRxT1EIhJBmdnyxzuzPU5jtxb/Eig5Y2CWc23ItibqrExho4CEtUv7LUE8e0r/cO2I0J
EQUCAAdmJdHTqwu5a6ZBS/RyQPkkaXQ/6pN/piws8Mi2cKx+ePGojtsAFjjLNDpXe8LEZLkZXX0A
hGRXsNRruKo48nlafWjw3t2b2ua+fEfUg44jG5H3x2pXEDdZbVeYY6C7I8+AAGpYHtD2t9snzDEt
2sZzh60jrbrhW0PKJ3YCke3SEohKNU7eIYpdG+zojNcAn1gN7DxPTgOllkOnheIyLtae3sImc6VC
zMaEqMfZpu+6CrYBNy1xMxYGKF9skjXiLLITNz1jBWcGet46f+VGmDza/aRhxt3MmySln0mdr8+C
G00NndzWCYQLN+JCByiyLmiya9iGDcq8p7y0PQ9UXZFfZu/QLaMHej3cNIohi/rKhdw8qIc+1mxf
1Xdvx+1HQwWO+IQWK/hXwtTrURQDfTPPSJcgj6GWH1u3Z3c6feeWeNciHLZzyOXxurr3EYalb0Uz
DkqBJOteD1drqfTbmY0A60PzGFdAnuzZbc+6Nam42DX6oRMJ/WSKwE9do++9BZt9g+jgu342zUBu
mbW8jR2D4SiEswSIvLXR2R1bhuiMrs8/0OZqLayR8dTFOBd3jPP9y2BzOhka0AjYFGrPpFHG9cxN
LcYhOKw0VMrduj6ngxFrZ6+OY/3ESR2mI8+u5R6seMqXU6105oNiOxIxBZKO1Qd3LS3MVgljYxNF
VdpgBumCGaqVee4vWkwsFY+d9gU36b0my+ZTAzvTIEe5RL30Cdc3bS8KL1kW24IjpbRPuhJm9rNV
WTltSt7IU1Ym+MiOjQM0wux1jDhNMmXjdH/VN4dI/ghpYijZWg6h8fWqK6AkijnPLAoMCO9wJeUv
S2npO72FzSGCAoB8NPkKNVYdWOb1KEVXL+7gIo42xlr1Ms5Odqyp+x+FtWt7eXMo2W4FOs8l660O
EJ0SkhbNDQPL68353GN2VhwinHCXgynQg/UfXT8khalS8w9hMCXk65k5RuMU09A7weTVkW9HSC03
SVLvJH2b4EmK25HsgSylirKRxq51j2ZT5jrBQJ3uzXFb/W8HIMtzPeKF6BWl+sf9WW0XkU1Btgzu
koXkw13PKh8UY+mF6wXx7GbQUJBDONDQzT/ZyK49euPxOlF0l916yeVfe5G0upXjOt2FAVz6EpV1
ZW6PSt3WJ7UzLdyrMSkHKqm4hX7SlNjOEb83l531vTFfmk90PKXsu2zeXM83rS2XfgqbpkLz/anS
hDgmReWeBkfMn+4v7Tt3/OqGN4h+qVnzOtN2BhN9PZZt5JJtMWZvbag1vR/j4F5fUj688ZapjWhP
dsKFe8TdF8+UlkihP6tt25qXephn5YkbMScXsKIOJsYo7apTI07nr2i8lO1ZSZMx9PWyt7MP7WK0
A7hNz/q37Rqr8itr0OYRGnkxDL7d1IhQx5lniG/tnJiMgiB6e0xFLvrjnKcVAk0zp8n0s6iFVgnL
qwx/zUwzHJ/UrHIjv+VCUfxRs7vLTIE6PCArZBqXzOynN63o7fFT6Nlh+JwK4HIftVFp2lctatr2
2Hk1ehpTmZjGc6lbVYrptdkXAOhys/gOv21ezq3ZhtNhTpep+FU4kHMvbaRG0SnV+245qhZ5ke/m
9vQn+i5lelANDsQpKQoEAusU4u7JLaLJ9Ud3MZpPWacPGNW3tqU8oSocDgfO2RidWVfVPC0Zcj2f
REnrrvO1eR69s4qha/s9xv/dTf2cbMxAQqRpevOtVcYGo0FVG76mQ+sWf0y6EMUvStJSB47qKAt/
nRr8nIYDXvFx+OIaSSl+CSddnT97RtXNYFISLXpexlar/Rp5qvoCwMki/iXytD8BnHWrp/ubbnvL
/1+LRAIzqpNrIdfBSbhgKqN+ixGFP3WYXvm1HnWnR0eBaQ9bj1oAmgKEZtc7u7C6os5FPr6RiItP
dWEOpzTW97pM2xCF7hI5lwFFFjTLWtI0NMxuHhR5wdu5fsTKqPq1VVHfPZVCwVfH7ErPoqicDr89
Ojtq46wdklrsDWNNnEMDImkxOkrflCYdp0M6j6Yfu41d7mQJ27uezgJyrUjU06mjxXu9ik2Vmarg
1Xobs55DNlR6/m8OIfgbux8cUZtrVr3z4eRfeX0lMSQzYnqULkGnXw9pxDpWo42RvSnZUulnvWvC
/FRCCR4+oguxuA/vRtIcJCHZJO943dXrklQUaVwVcYQC+epTPszaOSwe5bwTztHnByUjQ0r+xVvF
HOU0RgtsxzDIDLO/1GAjP1diGZ5UNO9O+EGD53t0gzAgH0wqhshOwCp+1M3UTHGFCQNoc/rFS/Gv
wA3qQcs4OS3olKA0eK3epbeuv1VBCaq07SR980bTfDOW2D44SuTsfKLtJqQZRPEfogdIBpKf61EA
q3cYIRbZG/mp8cfYNMu32MCVxajd4qyodbmTOrqbHUi5i444+4JmLqLB1+OVk7ag3DbUb9WYWx80
QvzhGOKH8J1uVfzCTNVXLoXhRzdp006l7dbQsgXBXpGY9XUFJ8ujYmoHs3krYeMOT3WZI6iLIMmC
YdFsONVlRrSkfxk1iHSXhU7ZDgtgezfTF0WSCZdhoAfQPa+nnkf6QtXAHt9MvZxf0LoO/YLCzM4H
vTUK4vYyvZKDrCGtYUYR37by6e0d3tkUSvJjqutlTyppe5NQc+AqIWTkCCBXfj2ZEsgYjKBhekvb
8kMcKs4h66MU6xxINfdP27tN8fWlJaHdZOSkLqCD19WcJTEbozXS+Q3PyaUEiR/Fnxt7Fv3ByRe9
PA76uLi/1F3UqifiD6v5ZcrsXvNHqCrjn1GhUD9rxqWM/NQSinuyQmf8aI2RYv3jxZjBPHzHoswH
q8cmE4KnvJY8UJw80oh65jcCIFmJzNWnSevFm+sQzdxfmu3hRf+P+JKzxK6mEXH9ESJDHcQCre6N
iHZo/Q7e8FMZj8M/Fe3XXxV7bLvz/RFvfHaOH4h3+NcStb3Kgowwa8fMSpe3IRPDC3TF4jBTXzy6
i6PtrOONjeyRRUpuPjI7IGiuJxe2mRKZfVa8qbOqPfXREh8gvGY7S7gNMggwuGJRvqcSSup1PYqT
qMaiQKZ9E80gnvTUrL/BmLROCnVB30PN8pgLMe+0U25NDQi2lExHrmiTukpF+GjyegatIeLXSVkc
dGqkewfnxsfixqGihXAKb/06kInaQaRKWpZvSU05waORcQGLVB5G1ch+Meel/kMgBFD4kMbGS9iO
L5Nqjn+YaZS/5Pg0fqB73p6iCpibbRZ76habNaBYKcWVJWYEMt67yOLPfQ8vmfXZEdrbUJQUCSy3
81XF0Z/v79ftKLKEDjQUDBE1y/UJoSsHwSzCMT6ewewuSaadXHD3O1t1rVTJ0ZNeYgD6KSZJJOpq
F6XkvFWm9yLI9WK2fc8kcP2BxIPoPkaL1aivpSClfaIlPUPJWxy3vuSKu7gvTVRG+iEUadqf8I1e
Jn+yx4HyyTIXe8Jum+0gVZV4RtnlFB1Bf15vdVujSSjaVgS6ojd+mhjg7BD18RU903e23nbZJc2A
EhvYf2rF62IJKAISMHjcAZ2U9jA4cXUx0sw7Pvpx5ZFlBDmIFLO5nlCO2DAuy80QTGYHxsTT4wvV
0+LRaE8yjCUuB6Qx5cL35+mnjaqaWaeBpVeDRbG1l2rIiqMqZmVnC22u8vdRYINQJ8Sdco1lbuC0
gZNvGYUcxxep9ZcwlqeqwXjGDqM9w9btVqCIxUagPyGbdOsynTWmJJ+5oVHr9sLENzLoIFbXRFS6
c+P7/a90cyzZK5e+VNiarM5GFXZQOJG7DJQyRV28jc1DpfBueDYF3/tDbbcd05KWOqiWAWNdU8/x
y8sFIgxaMPaRfdDUKDwmS7PXJd48GXwqsL8QiFEg4RJfvbpLlo+9vrB4eMpVx1GUM/UZoXzpDag7
rVHVZ81O9khgN6dG5VaVieI2GZ5sN+4oHWrBMs/d2SipCcaZ2CvR3RyFkAIOCfhm3vnrE6WJPuri
ytSC2LCLg+jK5oMhoj1ji9ujAKFBnFySNladR7uf5qkBz4mvVW8dwjRtnhWl22NY3RwFnje3EASK
Dboys2IkOmeXfdc66Pen3MtNr+xBQW5uBvhbkvpCRr0GIxZzVtoDyUaAi9Ry0IvkzVbDX3FJ/zWt
6tehDB+z6uSlYfP9//HWZfxYTS38cfhCad3/UUZYnQgvqo9WKfbQ4JuuhRwJnAA9bxLDjTVPh3yy
MGdFC4wRM85Bd5+SqHxyYoRAjGb52izVH6EIP+H38KCCxPscWU2YsJQP6GrKL/vTjdvlrdWnCfsD
IYTwoothBmPslU85KeOj8SyTlPAqwDWkFxTAr4fKerbFsrBJYuHpB4yyXb/yDKqRY7+Xx9zaj1y4
AMF5RohIVvegSsG5o12rY+vp4UroFcqLDYv6cv8KvHXb2mTWEgZHNr+GJiWTKay5bfSgDR33hA3P
jxB4xNGNsr0m+9pQjc8EIojCNn1dICU0La7XDjJHV4eiWoLSyGL0SyewR3OtH/LKKS8jdhZvYomn
VzFow7nW+vBMvbN+KvtopAzq7CkpbZcXkDhxJHIcRGOQtK5/TVEas2Uu5hJMVjQfytxDbHspjYcD
GxJRMFgSs0P/dq04Te+njZAZ1YOSZT1G/fCHNTV78gTbqXAtsh8R3aGBsFHBpOWbUZQx5iBSauWs
RQM+aG5v7uyUTcSBdAlYDNrdknDO43y9YGEYCy32YidIGvvj7FqvA1ROP0a+i/bz3mbZTMmi24Is
NQxJMEFAMq4H8ybkRIe0swIktczjWJjY3hTGnuTmrVGgVUqIId0dvtH1KAB/h9SbBiuwWqvxbX3w
zmYm9vjRN0ehaAtvFTgCCI/rUVy3BYwDTyCA5p5AGlYMHO6j8Mv9g3xjFKlNIR9JZAFomF2PUgO7
MBdIokFkVMsRI3jtNPTKdLw/yua6oCUHFwaZXonX3oTQ0+z13aSkLgpZXf+lyekaJUbW/40uitg5
OreGQtsJgiafR0I0ryfkJgg6t/yQoBBD6VeLPlwckyZj4qXto11oZgWgSTqgEhOR/V4PRdk0R0mq
oNOoZPER/1W0R1T0ybti2YOF3fhMGB5JVij9dbbdaqikqvpC6WhqRiqGryLUxKvm9vOjr76cEOwh
eAEkOnRqryfUxtT7EiNhQp75e4It9LMhPGQH3OnR6qEUbgCZhIUcsSYCB9cDlT06LklURG8GakMn
t9b/rhClezSjIqDg/eP5kKJUm9RfNFFC3UKj5jyWnzFSjL8qiNp9vr+zNx+GA0J9SiN3c+hQrbvN
dHZEMmRL+TaoNHHaDhFjR1fGnU0Np5AVuapOktTQcyANpTS5JZOpJWGhbgs3GNt2ro617ka/NFju
TQdB288Esa1XzhsL0uTHeM7G6FsyV5P7ycHuUn+J0M8av+eJmpWnuWzQibOJhOsD/VI9qNtsCL9r
41gvfmz09HIrTRksX08H23iuLcVtfTwPYN34vd1NeD8jn1xe8HDNumPhzXPuV64aKUcdu5/pkNkE
9+ewzzvb1/R0NE+VOo3GufDGvjl7WjcWlwijx+lFDK7dXDwnLM4JymjO7NMpmvTPc1Et42/g9ugV
283kvkRZbDZP6Ml68fPoZdW/OdfJD2JxQzsvY+pGH70yNpOz1MoXvT+Zi5ocxxpozudpIgX5FGZm
HF/mUWspNynJ3H7UR9fCuYECM463WplPvtGF3h9VITi7xNqeinoBZhZ+UpXFFzsGy3qYalPP/P/D
2Zk0x61kWfqvlL09sjEPbZW5AGIkRUZQEqlhA9PAh3lyDA7g1/cHVlaXIoLGaPZG78koyeEOh/u9
5557ToXucfmBqGQUm8ZM549q3jrfMk3mFU+b1/FqnBXzu2uCg6zdqZz1T/ZgWN0uwdtXD+hiU3Qf
oYsGnWYnrG19bUPGqH+3RZ89QHrRNBRNiCI3ZWfh+lsIzMAOqYZk280kaim3Y4tz1CZL6XDfhSS6
aFmg8TY8yEQbvikA1tB+uNatPPBiJTSfQVIjNbDnMZ/+xnPO0YMUV5UuKMeiboPcTkPn40y06G2a
wayHoCyGedhaWmmlu852RpQFimqSyh23O62ZpjCjY8USJT89R4bZWgUAjDeNmxlfY6s0jYA+xbxe
ezIrnAc1m3Ia14cw/hhJxcuD2m5rBQUptWlWg5NKlY3RD/pKjnGMLSpt6OZtlg2ZdlPIcErIeScv
PXY0XE87U5TZ7PMyFBgFrdO4QYFWwRTAW0jjv+cp6tzAi0TxK4za8qMdYaDmW4SNbVBHMv3YT8ao
fs7n3rib1DHHxJmdpnlIq9lqGkylpVQrnGGred91atHhwADW82DNZp6uuthUkoNm5kq6TUmToy2E
Fztez0rl6usp7noIJstr+NLUWqtvwDp0K1DTVNabsUprdQvdpdcDLXPixqd2741bykPp5MdJPn9H
j9AeFvcSviffbEIzXyVI5nwfNIyXVi30jtpHf2DUV67RaNaqxt3eWouuVe1nTWsKNYgNoWdQTTz9
2BhqYh81tWqrzKe5rP2a8d1qgW1lkQ4RLte6TdWa6q+3j8KLm9cGUVpU8WlVhit6DlhoUpUyVypx
iICwNp1XJzsrUfQn0SHp+/ZQr5y6C4MJXiia8S754+n9gfOIFettKw5W3dm7eJBFYAyasXp7lIvQ
dQmJlhoXfd4cu+eVtLKj7IUBtjg05EE3MNoFHYdkOVDPNwif/357tMs5QVoCw2TliMeJ+E7n1Che
qOYy7Q9eJSf0yOzKVyO1Wb89yiWGvKA7aGzSbbgIPpyzEmkic/qIV3WYlKKUvqaUmAY1dURzbZhq
eu9nruHG6zYr+uK35k2LdmWmhNCIMlm1H8o8q8ZN3tAse5c5udX7uFiH765cQPugKk03KUnzwl49
XQsEF0IKMUN3yLzBtVaFlOqtNXrjOw3X6d2iB536AHc49WnA6tNx9NYYp5oOO+Q5aSKts3gofKih
6SMVHHM9woPaRHZfRlc21kWJGNVRqP0GRM3FROm8zyVP4jHsJDlR4wzh3nF+pprEuy1qaT3OSqgS
cWf7uuiVd3dHwcykCR5WARLRqCCdzTdSEauaa9u+L2tt3JqLWR2KT5/e3mKXsyMeBhJ4SY4s+Jmn
iyqM2SgWrbR7ww2Vja2Yxm1KFXRl1a65yTP9Nk+QzPFaabw7qiQSJylH75N4hgjzdGCjb7gIjc67
lw3rF8F1u22xorsS9V+cCujQAX2QKy3mexcei2R/TSNtxbsXfZg+eJmTbjSzVr50MQQo1Bnmx7eX
8/JY5YMFRuc6WZgT5z2aWs1HFoeePHD6qlz1Il2lxI9+3I/XfGNfGYoEj+oS0T/n0HnZNYpYt3hU
+0NhTcMKXbrsEdVM47aulP5KbfLVoUCYYS1SMaTV//RdKXEzeTI2+4NIotEJ+NyAdKwo6gmwVNHY
m7cX8dxMjZsCHJ3i3GIUQ/JhLs/zB9g31Xmn6pMjDx0nWnGgdVPBHmvOLRQhXazdgrbnr+1LSzi6
XxmD2jy6Jp69sBvr1EH+W0uiHY7oVEykFifXsJiL8J7Hg7TNacSRvNjNnj6eK5Wug5c/HBxFSwJD
pgR7lNE+JLpHyclqaM8clWsVhlduHABJuoBoOQdY05eH+mNNYgOVj4nC64Fjqo99HG+sY8iaXFn7
y1e93GvsqKWN8TIjn3J0N7NiHg96T0k4MJRqPmDD6iWrfprN6Epo8Mpo/9X14ix04wu4cCqSWQM7
mw80SE67JOkhsYZJ8oFeoJ9v76nLd7Z0SgKzLtkyolRn55xXYWxbTOF44OZWHtBqjKw9mLm+KgvX
KDbIwTRTkGdSxMG7B6bYDorMNf6iZ3v63nIngnICU/UA/FCvgNQVP9YUuepVrzpoTZPv5BIEvz3o
xbGHBDjhECqVXCD8uvz8j83izIhyV0M0Hcp88j4mwxzdlorlIdeXDB/aIkNR/u0BX3mRgJNktRwR
+Lyeq6dqZt+STpUMyOLfRU6Kpgma4I9h2CXbt4e6/BC4NsApeZFg/d55ndIuQ82YnWI6tKob3+pp
hgphkVxzSnhtBbmX6BdGzfQSaqtMI9JIaaaDGcbTk2Ml7SrSrHyr9mm46lHIvkIEe2UBsY9EQ0zn
S2Cnnl2H3Wy3yEiU6kHLPRtP1ronasXMLhXjNeOcVxaQoZC5WfTUF0bh6ebAimeokrZRD0YkwzWS
5ubONNJ3I6KgH3xtQJXUDDkrzyZkFHkelwheHyzZmftMetMdAMg1nYdX5oLGH3grBzHMoPPqrizb
lvK00A6tA1siy7uRztKxWL295V6c0E4AHSazoLsIwHLwUzw8XTLpJJHiOqF6GKgZGquwNiDPVaAV
iAhWo/pTGV0o7R2k5IdJxI23gfrfRhFQS614u0moehbooTc+Tc44zT90WebOulSd3gqwB5XuQeil
mgeqDWX6JguF+OWEid3dVE0yuI8AZrWKtlhCpdKw4jjdTPGgvNMenkuX6sVi0wybjuU8Z050qLPl
Q9loB7NInHtyG3T9szpZWIma9uXtBX3l61qaHfmEyQuBws42xygKDpFU1Q55pdK3rVmQZn1664wj
QLFo1yJPdftKKHi5VbgTKSwDIS0edOdVUrdDvmwcS3xjlEzf6m4Cj2k22ytbZXny050Cmk0bNcu4
tOvqZzPLdG0oM0QaDp5dDT9zqx02bFzjYzkDBk2jsL+Y+HrvtUk1r1BZL08Q8iOIpCTa6FBwjpzu
0T40oAzF7FFENOoPuZi0pz6DsCsnkL+3X98rS8lQ1IEBUml/OqczcuF0SlsxVGjk8s5gq9wkeu/s
3x7l8somIlh4kwScJJfnulVOh2Y1NvDGAbRUrEpLWptiLN27URfRpyyx898e3vGbtwe9nBqK3Kiq
wWGl85NWhtNVRGk5F1WpGweqMF5giyx5cr3YendAvTCheEtIwlNGP3dIm+rUnCqsow6YOiYfcObl
U3elfWc3zjXu7+W2AHaBdMohSVDN/59OqBgdr1Yogh48Nf4pZq/bq309bWTcXqvnvXJKokZHAwj1
KeQKOTBPh4ptUFmzMawD7PVMwdOYBr90naUIP+01E7/HVWLKmu4jTJW0Gzue53bV2E11UL3GFWs9
GevpS5KMHkqlg7lUuEZTTXeRMyTHZsqiaTUJpfmN53OUPDjwRKKdjsRGsbZLNYlpUXIxfNb6IvF8
OCtNSPtT3k7XQp1lwU6/cD5w+vDQiGMPADadzhJ99jKUbmUcRJv8XXWNEThmv69DGoD0pP0xDfF+
ygSeZsqVEPaVrbmQ8kllCUkWQtjpwHbezhKoWD8YXmV/mE1F+ZFbQrvyAbzw8M7mR6WdSwBNFsY5
h+sGFFnE7ArrQEuUGwCaW/e5a/erKO26B81p24OKiu92svoqGCdZH7EdSFaV3V3zibvcuYttMXc6
QSXlSG05H/4IYkni+gQZAvfgYDvhg1YqgRibCsh7ztbv/eqXzr/lY+QCXNS2Tofq7CoqQmppB1Nx
k7WBuQWlBOoJb4/yyoSgFJMzAmBh2HHOvZ3mrK4VN7cIiQCOCyuJtoM+44gds3feHuryGnKWKj6B
64LLXdSjEXfLvL5urYMWOcpqivru0dayIYiECwqouTEdgaM2pavRyOsr7RyX+5SxqeRxcLNbgWVP
F1Pmap2oOmOnSeKtZhwkSHb0ZPX2DF9dTPwMaLylbodW9ekozpDjWNMO1iGZ634bYdr7ISYR22BG
fy0XuPzimZCzEMEXqwaYY6dDNUIZsVRVrcMEJRPtUO6Ij15StF9itu0qM4zidy7S/msI0hb5UWR7
1xRMX5vsYtDLrqE2enFfmIkZD+wd61DT6fBpVOLhDq3F6ItdWNcQs1e+f65cxPrYoDCxL7xKKmEi
VRHq9gFBn8HZhfOgOH7W2B7dkU6aOkHlxfKpahNRELyO+bBVvTZp7myh4TjVQMgqr2R8r60/ATO3
GBn8Ag6drr+ZTQ4KoMI+mFE7gbPnBbXK6XPdNmuzsi2/DbWfrRdttCp/t9AvXHnaoKCNaMBQMPNP
h56xPJGLQ82B0NkNhkQNYaRHYpuIrr8yy9fe8aK7wh3K8tMFcDpUS+EEkDJ2DkM56j6cJkxTOhuN
kiw0P7797VzStJgWwjVsKCIQ0J6zsTqJJ3sTSYf91A3Kis44+ZzmDSqNhVLMD1Jrp8l35j4/TDJL
xhVdtmG26aqu/9imhT1ujUyPryEly6CnF8+S0hN4gSIAIZ7zqIYy6tqmit2DVIV5Xw3FcDfCJvv8
9txfGYUcBwFH9FAXi6izN2onUU0PSe8dHNmPcE7Ktvo+WPZ05QB+5W0ufQw0QpFl87LOaEd2FTv9
rBQuN0qRQTuapo/S0uRGi23zyoyWgONs3TgGlyUjRkZI+eyedFJzdvpBdQ+52w2PgxWHt9DrqHk6
ueqrZtg/vXsFEbKBDkz7CJQM8+zkLZWq0cG03IPthLlfdzmNem53zRD9tQV8KeYBpS/38tkC9kNr
RJ6beYesKPt16PZ9oFVOgSCves3e6pUt8dKxBilokRY711y1rMiJnCb3Du3YTCvZ1XWA4t01mYHX
RlncFuDxsWpoYZ1+37EQ49iD/hysDu+TDnG9VQrMs3v3y6Hegdz1wpGlDnF2Vo5aXFK5zKIjt6K1
LSvZ+6oRXmtueWUukKnYBew3zo/z0MxGTxiZDSShamnkQZ842T7jhLyGiV1EMXynLyK/lI0Jzs4N
Ut1Uak6Bpe7RLNx+Xk0cWvOjlrUluFg3Ki5WUnifrejXrrWgaXWV3l67g9mdj67ZPqBiro8fMc2E
sQAwIPKA4Bz37UVmQkl9i2PuW6IiuuI3eNh6K+yePP4/60tll4eAVXeuKytYEKpTUldJLKt4FAiZ
HDvOlgTDXbtTfa+XyHChrjDlPyscO8Vd5SCp4GtRlH+cx8TCK0gZujr1qUOFOC81CMzc1iKESGNE
SoLCAn6enp/pVvpLZviLfkxSq6t2Qq90a22ibCRvRzStHF/VQIq/SaEmM5pV2mTfKmaiOYfEy6tm
n2CkENKGIlGWKvXJo3Q3t/Pk44Yx1L6CRGkmVhF8QfOn1uHF8/zOjUdoRMMhJVKKiHRCnKVFgyFg
YpOfHXS96DZdS7NFEcGafucoDgTmFxifo/VSxWsg0ECTZHIPPWHGyjaKaNUViNW/PcrFibqMQvsQ
fXhLGHQe8LWKouk0XrkHt+rTo40pkl8MkXmbG+O4DmXefn17vIvPaVH2t6jzAt+wiOeXhWc2XsVP
tUPaJ9Wm0RHGjYVpvXtWS1cjoSzoBgC6fXYAWbSGqMhb6AcROWJVOWm9oe9NubXqUdlbenNNq+Fy
FclUF00IONgaV/vydf+Zv6Wq0tuiNQ64PJlHXPa82I9hhD9FoaFEvtpjG/32Oi4zOLkJAd2gRi/a
CQvd9xwCm1qvqzNjIFAUReGsLKdunk05xfXWLjnkt42ljNYGa4fRvgLovIgKng1N8w+8WdjTC4B/
dilC9Fuc7zzvULRjP93Xo5f/ypwy+yocmUUbJ9P775gaUS/MszEa0ZH00HDpvbB/rruiVfZejkGV
b9i54q3Yky6UPgO+x2Nsu62+JS0V8ypJTIdWzWbs6m+GU0TI1fXpZAV1JvpkXYEpiVWfWFX3yQtt
++9QH5wvtLAag59M6CD6KiTBH0NLgXjz9sK/3MZn04euSF2NrhCSvnO9ZU3Rpt5GeuSAbkDtN1T1
DqknLdNPJ8/6aQzTU+kOqwn1/l+iGtpvprDra7fF+ctfYEIiR1Al6OTEj6fbTcRwrZB38A5KmiVb
2QlNUJ3WoyyYuiy7ArZe3Ewu8Rbo4CJCv/Rbn73uUBpd2YrWO3gRLENJaubTI/vdHgvTL5VmW5b6
Q+Ry1by9zhcHhQscAhcIPJTk3r6Yo3AK1cqS9CiTqv8qlSr3UTPWn94e5SL0WkahZ0KDesRBfg7v
Ws2MrVdWpsd2ULKtU2jqh3Kcsw0Q17X86uKMIHFnIKACIAPgtPMzwpNtgcwawEvu4SZhj9/GLHKC
kJb8rh/iK+fD5cTocl3ALW4QHdGFs9GiuByrqK6jo5BDHYAgUGnOa+NeK/p3WxICf8DPBiBnUqBK
+uluLMYRlTw8LI7pWFHkaUSxGXJEY95+U5f7gVkgogg4ARpJ1ng6igJYV+llwx0lwjwg7oj3VRp5
27dHeWXZloyJy4M6NnD1GfDYxE7lZDLOWLbMiFZ15dXf3Zl2Xj9ty1hdvT3axSFO0YQ7kBk5aART
0TidkxUm0i4k965qRbNvFSireY3yS9TDrZIO1RYa5jXdxVcmyB0FVRtZmuVuPBuy56yw56zLjtDc
631odZS+pk7J+bq6cPj29vxeeWfeUj3hIl46EV/I439ci7EzRqYa1YhGVW105yFO/Tk1i2r9/lEo
vurcv4uKy/kqgpHESqc4xXHWZmhyhaKsUeeorryr1+aylF/RreSzApM+fVdxlGolwgXFUe/dcEN/
iv0jiq30+3vngjaMCU1qESIHCj4bRfHqLEqtkBWrTbjECOL50dBcM8K8PNIZxeKl0CyGnOX5Fzs7
6qxXbVkeq9yYtwVdXWtvyuYNglPd3lT00W/QD7/tmsK+RoO53PLGokfAgURGsjR0nC5jKLUa0nFc
HCvNGeRHXRR2ek9vjD4eBalk+XnS6/6nXYdW+m6h9xdHBgMVFaqGIFzLo/2xG9s6b7VUttUxj23p
BlXtYUSHye77PzGq5xSFCFp4gwgYnY6TJ1PozG5UHcMBvRYo9kVgFYifebntvPtQXCQXuL+4udBt
PY8CjbSooG131bGs534DOmIfq7SrrkR8lzjpouxAixRSN8QV8GxOZ5S0qdErSl4dhzSTOzszs03s
KOGWXCxZ67K2V0UBLxV83A1GjKfWgyvN+5Iz78rxfHmH0rXPp05de6lgnO+eCX1WcEqnOtZY7Wxl
U9p+IeNybSgiXGkZdbR3f45od/EKQaNp1T7H94vItMZapPWxEUO1gnz4UOJ98f8xKXJa7utFEeSi
DlvquZm7RV8f6YiJgtnw0qD0QlpK9bBeF7Pa7t6e1CufIF2C8IrJH+A4nicr5BSzmIRTH/lSjIDb
yVgnVLc3Xg7J0Z1BFuCpRj/eHvTy+EQ+gvCHHAnyBSDe6Rbi2A4RWVzEiULdC0LEMK1AJ7R0r7yx
V3YIyBYINk1cODSd0y00aMOjNanNsepK9e/ELquPRWaXTy0Gf2u9Tt5NTaVTjBYnrlIITejmnYUl
ri6kZUi3PkJXN24WSe1NLkd3pdrXsMiL0gAjcawAR3J6EbCexeFCNPA+I2YGCmOs2yhvhoA0hO6k
Rs/QMUnyQn20Jxq3vSHu9uza6uvb7/CVjQOYTJMXVDQO0HNYr+31ZpjntD1yxFXGmuNa6GtDk31x
41Va3eyRNlA+lpVqVVfy+Zf25ZOka6HOUCDl7lgiwHMF9ThOUjhBvXXMG3w0HO4nq0ZEFfGDOrpB
/7NJ9l4NMepDjMC5+Lt2xtnZqrJI20+lM9N25meVPdt/a3ZbNbc4tHvTthv1pl16etRy//ZCnW9C
WgPYCryjhV+x5E6nm72XtB4Ms5YfB6dsV8Oc3URKeCzN6Au14/fiRMtgEHAAcZY07UJnVdeqXnPm
tDzGVavh+JoPeLCq781eGAXpZg6phcpEqnQ2pTav9a4oO3HEvdAOLEvxtmy1R8urqwCmRHflyjnf
7MtwMPZIsEksqNEtK/zHXV2bMDddd2qPSa04287kism9QVvTUTUE0h3zbTtJdy2EHQX61MRXTpHz
04rh6WcjRiI64ho/F70ZhkbL5rbujvEQhsCtNDyIUB02b2+Ty1H4jl+UHjgVOZLPzg67Rf7XmKP+
iEqNe9fQLFbsxqKR1wLkl7LIn1+PTqs7BhF4XiwlVfs8TLDbXCm9vpdHcBtcdHQjHd1t683qDXqz
c7nJ3Tn9ZlpKoz3EAsGJeUX7EvKxMAM6tJJctW8boAWdFt+8jpLP6WCo85a+tnQM3EEiMTMNqM3Q
Yumlqd9ntjtvo7Cwf2aOWnxOQkADvxBxitOyG3lfJ7RgafNRlUfDbu30nTERkwU1IO2FsLX4Dp5V
U4yMVr+xKcdj5Snf9cGMt3GV2le+8It2pWUUl1MQCQGG4jM/3aBGE+lukdQTkOmgaWsxWp3pN5De
ptWslKg+eeMIXKWMnYdabzRG5TE3+Pq3qRW57Qaf6xRBFgHK549o2ygrCk2GfGdmtHgvsJP5bCns
AqKcJXt140rQuLk+Dp5LrF1ozr1S9BTuX/bx//o1/u/ouSIJgGxftv/6T37/q6onOh/i7uy3/7pL
QLPa6u/uP5e/9n//2Olf+tehfi4/deL5ubv7UZ//yZO/yL//7/FXP7ofJ79Zl13STQ/9s5g+Prd9
3r0MwpMuf/L/9Yf/8fzyr3ye6ud//vWr6jm6+Nciumb/+veP9r//+ReFmD8+6eXf//cP738U/L1j
Re07+pFf/JXnH233z78U+x+wNRYjk6XrH3x9kfqRzy8/MrR/gJpAHQF550hdUMSSfy3+51+m/o+l
4g2fGGCeltTF+rit+uVHhvqP5bBHH2sBIEmt3b/+e+4nb+l/3tp/lEgyV0nZtf/86/SMZYSFS6Jy
Oy3aVEu7+OkWllWZz5DOHAzPMuc+TufkYWjDZuMOUXJTlAmIW40Ktt+UWXKn9nb86Y+1+vfz/Dn+
Cw31f44lHoBDCSvcJSEDFAMVO3sAjpIyRqU84EmVR6XtFL/rdZNRy3E/iKLx62rSBt/s2uTeKhSn
9rGF89aLxn7iV4oy346WXT+hOfctTOoWNHY05Gc9Sod5q9CfNGxECfl4RLj77Uc/A4GXR1/kg8mH
8FAlqj2/IBp7qgiwqymw7WksdhP+pvamTWpT+tOkO1+nRu+JqEdFY07hrCf7yhi17HYa9faaatVy
TZwsI3Vw0iKaiF4KK+d3pZJ5bY5DxhiMXMuFHyG2hxF5ldtuUCOyXFF1i/Q00JAdkKssVrmxr6zG
aWD4shoAjQum5NFugn3j6Yts0OQqotiQQZWNcl57Q0+DszlRv95QpU1/pm5nbSivp+4Kgda52pTt
MIQ7RIA6dTvWRRLfVFY1TBtdsUJ6UxScYte5jBpvayZt0t7qqpTNlTv+7AjnqWG5U0R5CWyW1Tvb
fsOcZrbWpUsfUxwWSL+gkRoUdHP6mYEzQOQ3lZfGN2poDsqxgCpk5v7QV5gc+31lhx8zPZftuqP1
2iYKzt3MV9Im6Z6uLO5plPDymGw3eJgI1XHTnFfoXC+x4eKgR8KXlI1+2br9J1VU2abuVTUKVL3p
tIBbu9J36azo8X090yC6HUF/UchX52Zct7OgCdkuG7fzEd2X12wvzkpCyzMSlC8eaYtgz8LoOd0A
bHN9EpVeBV5lReKQN0YtgjTuKs/vJ6xxV1aNrk4xeGaydqbCbQLbzYcNFETd2ZV9PfQ+jfDuzVyF
/c82lg1dStgv3zZW/hPLVgUFgxGJjMrq6K23DQsiT9koirlCpD5U15PwInPd22kxHMjHQmsr0OQO
H8e+lY9OSK5JCQ4658ruC/da0+wZw4jJU/JDlQ6Uc4m/CQxOJ+/MOYLGvZMHQ5TWaQATJ+r9QlVD
qiVqgSpwFTYILEhppmuJDueX2B2MD6IT6PPB4CsJMPVUd65sb0pyZ+cCrEuAbBIQKpMQ788blRqv
k71rTplviip39hpKpnuJAme68iBFlT9TvRAhUg/I9t/mRbcvk75K16k00B/o3KNXqmgjasMo906d
j8EwKBskdsVTT+H982R4X73SMvY5IHYCdo2aUtDBYFi3sD8+eB093Ek5+mRzCLBqNE35id6VNxgJ
dFtDFenaRZzjczWUv8sypLrn5I95NNv3kxAQnKnepmslhJGAjmYRhI1cTyp8PM3sPtWOITcC0YgB
RrXf1+X3URVTttKLqr6VimjDdVGb6g7/4nylO6K4Fa7gSRRV3ZQ0iGcB2yX+nQkFX8mh4XnZqqiF
tSpSD76SNNadN+XtZiLADXSn72+mcfw4w97YRiSou7ke60+aHX1q51rzI3bELh/T+Q4XzIZgOSyz
TRE19bYebfeH0uQYMUZGfBcWibbSRWh/5yi9aQ1hrnB2oWWmUqOdVerlDYzf1h8iDH79sUNWNMit
aChWKGdbXxo7QsLEUT7NaeMhddyV+1ybYD6hCLGhi0WsminvMWyS8mNd6Y9e2GQHvXYaX0uE5k8K
PX+iEFslKT/A13a+imJUvovBjGL2atqUVEyRAr+xpC2tG8/O+uexb5rfRQd6ObZr12izbZuP+VFx
u3HduGHxCUbddxpBx43al8/Gkk2vvWaM3NWYtQY5gWrPD4om0p8qUjBzMM7dQAFXhunfbdc6vxtk
Jo+e2dtfxBi6z7WYy46+IAlrvouVxSst2dbtHXGHbhb93nbmchdXlfSRALxVrdbb1wDGQ4CwdL0m
TjdWMwpp3iodY8cHuU4eZNfJfTSLcG9URVFtZYrb9DCkLvROW5j+7A1be5DV3mhde6UAUG31wY6f
jCncRuW89IeHcu2hQL9IvSiYbBS5uaVYV+67Icp381QPnPrWUD3WzfALmy7R89JK8QOgT/wE3yJ7
6qU5b1ys5j5ZnYdgh55bNmXUitLOXFXxD6+Mpm0fk2ImXZL6Lmnnl0UgLuAyT1ROcMQ9fBeSRhUM
diqP2K+qXQBa6fpNn9eFDx7bp3xJEGo22Wg7SGO2Y7LtU9P06RD4So+78cntRLhWhqn5ycGa7aSp
N98Ru8mPzSBlANOHHoYpHVYsepP4NBkGGQfs5yaNEIWZHDtbx64ZrygcpOJFMvfRSgbpxyLiLLdH
Plkv08J90fTZhylr5rtIaNiHWyrdYHFyl1tK7yM37u1KBItvDYCRIBlVc9vI/metzv2jprNj/ajV
xxuZ2GIzuG0aFIWJGHMoj4UcvnW9OWxG1RV7dC1jK4BhYq1nXZPfqjlLHrwlVUfcRXsAfEbVhYru
Xh9kuZrsqdzShuXtWhkLTEssFX0gJzN3BDVHfpc8pWqZ7jJnsAa/hAO8j1AC+Jw7zvhzUOz0azfl
oR6UbYHijFNX99OgzTst6/hljEmTRTiJ3xqyQwmqE2n5DWOzYTcpeu6zSNMuFKPI/C4PbdPH+id/
zObxwcjT4jAq9vTTm6MOi+juZ2Faz17TyMyvDSW+NZDC/VSIJrvvkTz6e0waldjXSKsPiknhM0yR
VG7d2d6hxsrrMzLpylU4yjIIuecekW75Legz/moqHSCoVkjfzA33JlHEGMTzsggj6/irQK547xQF
gDOSh97KKbViPaZTF0RW2C63hzltIy2O1oj/GDvoQgmdhwPKw+u26conHWGOA3KjFDCxiPqA84u9
09Q4uwG+/oHuIZh5N6Y3VluP27bOnA3eNFjHjra6riV+S30p2qcQF44PuRT6fnLT6Wmkc/PY5G12
aDtGk/zpiEoKXXrFABQzjNMaQmYOF17LAyIw+SXJyg571mKwtnZUCWsTovM0b6YsaQ6QE4AyBDwJ
OhGi6FlN6m7wa5VzPyuSe3CY+VbanUfZUN/xX28zzvkzolfDXeGWJWY7tjj2aAYH8eC6AZBF6kfN
9FSXXbmCghKivTTaX2E1I7iHdzVgYxO2fh+GsgpaNTUUP5ssjcRqeIhQw7mzhjj+qEld7LFcyCpf
K3K7CkxvSPbOaKlPDYnZh7BS7A9Vw60Xh7Ge+Aytb/Ok6NfCSpydVo1Uip3hOfEqfR8muntDxD+N
vj3wixNyovmhJsXKK5N0107kAaKpq3XWdmIzClf/XI8aXZZlb/5WWsP74MYFzfaYzQ6HpNc3U1L7
C2nzsS1KbWsNqv25rix90411v5+zSv/ueDjSukgDBXE3a89WDa3BmfTyGJrQxglCYTj09Xxfowp3
nyBL6edR0u7tehH0aupMRaayHm8NLEQPZOfNbuhwfy1R8/E5AYzbBCLa4zDWX4bZ824UGIS1L52p
+lCHptrDr8oc4M7sNsGyzp/ZJ1uRyvLGLI1hh1eZkgVhXgnCDv25tk35SRlkvjGXs8XFaj5wUfD6
jG4jCKIYcnsrR13bFK5ZfeLLzm/nRnRtIEQWBS4RuG+GBki7MpvrqbKUp44iw31SZc630SicXdSE
Gt00YegFdN6bmj9kJEKNNrif8foTTw0SJ18VSTuD7xipfNZITI92OWO6hL5WtDZHlKQCvuYfIFaf
CjdBGopLaHQ671OYjeJ7P+TRpwF09m85V9lzhD3WQ5LAVKcZyd65bZi72Jchl53V7oCcE5Ywe9vu
ap/a6m+aNON9llmCJ/w/1J3XctxImu9fZV8AfeDNLYAyrCpSlChS5gYhC+8T9unPD+yeHRVYywrO
xYk9ER09HSORCSTSfOZv5MSFq1L5ZROlt2L5ZqoeSpPbF9xVaYw4UoLdFbarbBGNRspDGZctmYVO
dDEioojK1KygajRi6qT1cfheVZtSsLHS+CeMIPWoqugmuxUk/B8V8M2HQOuFvhEwzJ+Aokjvo4oA
35fmfMCcyZmMzyilGV4+5ekDvdL6E+6vE0SH3P4ZqQjbIyylcwLoUdthpCVP90ZZtaTaeYUUhZbZ
76Q45d1FAV3EY2NlvkMvO9524xSd8j4tP3RSKiug0KafXWkU2HHlU6Nujbi2vqjhEC9g05J/E/7Z
j7oSWDIakA7UdxZr52pGk4itI4FyOURDkthPRlkUWyXrULGlNmCw2wcQeg6HdoPn6pZ03KkJWCf+
oBnL2nnfUyacNFaoWUX7Ouy5zoNarcx9YGbTPasjRScO1NqwTWq4of4gT72xVWOTA4cqY7nvWuE8
YtGY/1Q1Ue17kr3fYW0SrHZDLm5HpOHu8xljIbvvutptknnqOHcQRfMiyyypyBbFLSD9svAixflZ
yMLucVPrCXkAg3/h5o1OFcIrezlOnNBLxljvdx1w+smXW8G9Qbvb3AVSXHGLaVV0ShylhqGWdDq2
J8Q3PjdP+SWvQ2vcKFYRPJqN3XZbGeQM+HI1KweaIIrF2pfMWt2GTp/9FINmP2aU1u/GAYF0Uura
7PmdpfQt4NrKPEJMZMIS2wo/pqOOAtFsW6M7aVK+AwE0ll5m1/bjEKdDsevazPpSpA2KauiRCrFD
IMpp/JiwvPEgTFrfnEQ0oJ4/EhGaX/F/BiecW0KOPNTI0jupw/SUINkoDBdKSmRvMQ8pP4wE28Qk
oE5yV5YiufCHGv6MW8VqdMrKXrrrSyMCNc11DeJ6iIcBSnthPyq1Nhq7OXUM5Sh1XSV5aZc6yddC
66ITW7mQDjKQUbEjPOjmHcDGErk9hunwd22a7DhEs0i8ehjsCCHFQH6y29RW3G6EOsUxKrFe1QLP
dGJ3HO/QejcgoepFZUauRtwSHzU5t54Q5haJL418UcQsO2PYWrVNcFwMedR4QYm/hzfKmfVeh3F/
NyGTtqGCz9fKMjlx3Co1Jhe0bHErdaP9JUKfYfSDztY2hVmYH8p5PIRmZN7XcqAeKjWRvqmRkreu
0GcmLMmSVvIAB0huieXprg/T8cGA8L+bc1MJXaXRnU8VUv+uXZp1vinHqTliQa59Gzm878qs6n87
1CLRkBylcq9GuuDIAyzcukmek3N2DdCDHSh4rHCmaE4kd7a7ydjy6Jq5HYGCF57USoXkV5GRXzOB
W8qwZ2U3IEcgYBFZxUByIQEu5dU/WlQ1olxtHyita9WVI3lzRPYTh41YHKsBe+T0WNxslgCZFF0C
FhW3Vdx7B9jqXNGqs9j3iFC8KwNUGTdAdcLc1ZTZEJvBUCMutFh0Xzp1zExPSof8KE9hZbE6+qF1
S5Y/EpSSKlSvl+vsMGSZLu04WpyJTK3LgBxH8J/dWuB7usQLqeHFedZe67W8qKHRYKe0jerKQtmj
tb9qStdFbJUyObQ7A8b7Acs2L7w+aMtf02CF73mUwZO1SnkfRh0BPxc6wn/mrAhPGKlym5lTggoI
lD9Xi/XximrsiyItDwdHGw1UCmcLK3z1cDLtD1HVRH2L8PhjGAAOcBt5dhJWYJ33pyG0k12mj3K8
EQgolTuLnnrrSToM7Csl0qUd9GeNFmI/HT6U44CRUPVe2gp/LpawUlXaXz1sPjTC/bpvjqhLjpvQ
1MR2ThPjSuNnaeysh4OgQNWQLhidsNWb6wUqZnEsI5036d+ENFZPwmxnrxTm27hLkB94MeJabJTB
ZrIQVn3hPCylpAynnLqJE3nx5MiHOo8GTzi9/nfP7U1tpo9lzj/rztFZx+l/7ET9L+wvLS2R//Ov
Fs6L9pL7q8m7n9/+7C4tP/Cv5pL+F76qkHmwCgA++tzV/ae5ZOp/AbakRUHvCTceKsf/3V3S1L8W
VwMMt0nmgJ8u1cx/dZfUvxYw2WLrgToeZ5v6lu7SM8fijzUITgQmKZ17NLwAQyK8d77k6y6XzGpc
kg0lvYmMdFfZnTuQo+tF5KqDPxofaPz7fYrQu53u817seChXzD36sMptYqW7UqKnOj0BoPAUOtDF
6HgYuXq5aPfkN74tSYcqJODTfuriq2Nl7lh3ezsKP8ESeOy6Yhsg2BZGyV5pSDYGz0rK7VjNvkA0
VwokF57/LhLRpxBtlNFs/Lms3Shh18SZK5lLqKud0ptEc/aNOeSubQ7eEqhR7QwJm4vkI3KWnwOn
/zCj4jvE0iZ1xNE0oIxqrshTCAqZu6RgfyyC+7+n8M++2eoseTGxq7ME1nBv5kHbbEVdHirqu4N5
TwVo09fX7CFWrYcXI60q2xVJWjRWfEJHvZfUL0BCX3+TZ9jO+RpZ/ATg1Sn4ULAgVwPUllS0SDGT
kYW3MVq3uf0A+J5CkkepJJU/hktLoRpcmyJIRUWkzLepavpJ8k7YJGci32iEjk0WHVqEHM3+U6e1
vqw8jSycqAzcltw85OfBRBJKl56op5Nj4F8t0LTV3kuTTNyZeFRTOSnLzUR+3CZk7nq4abTCnaV0
XxCEagXqf8ahLqUr18L6/mSGmQAYkuwRZBtpSpxvEqjYSC0PfbMFyMITx7vxR4IostN96sp+n+JW
hluwTtyLl69bMCmZGmzJr6/cFy+X1PljrBp4OU0EkwSk2SZO4EK9Jcx2yG56l87C9vVvvrqaXrzx
qlVUVnrvRCEa1aM2+2hIuCB9XdAjV95o3Vz+ZxyEKem+Uwlcd7edqEFaMWVmW/VjVBk3CXx2ZGxd
KceGOPrUOCdTmakdHRq5+zATb5Y9fbJPqhN7M03vopLp22yC4HvQt3/jJc7gEn9u4FXj/cWjrW/n
thv7NkEAEJi0F43oKkStm3ayW2BBhZrLrjeBsPfhh9dn/vJH/veMrA5kRxqnoOr5yLWZUbbCJ5uu
cFsBWAzaK+v65cGxrKd/D7U6ogoDa/iwY6gJ3nnbFG6YvwkoD7TzeeP8e4TVyRF1aDc6DSMM09fG
+th2V46my5OFwg/Uo8UdZPnzP6J7FIZs9DU5ZLHoE9OPzmJ1hIbrBD9e/ygXtwPIWAccCJH0Gj8a
U+AZcxSjt3VGCb3fVd2TPD+8PgaMwPN48O/ZAqUKpgQcmLYmMbcIrctyzorLG2yxk2FbTdx0sX2D
J6svUtkv7ADo70y/YNjG5rFFfnQO8SuztKeRxITU47dqxO9iONZ2A8G3k8bHXtDUM+MGsYyYv2rH
g5cG/V7KjFM+PiapvNezYhspqVdE0Tspo+jepZusMnZy9TMUA20jrN6c+U5YP+T6p6Tz81Z1kCr5
oER3vU3Xo0T9UwweFROqaZL2s9UfldKbmxthkAXqqY9Y/U1f8PwWu7tm10iOBxxmG87BFvQnRzgk
F6ARkWz5QSz8Zn6qJeWg9Qmiqd1eDLuqkjdlm92pxS/5ECvl97ixfht6/2Qa84MdQKoGf6jeDfH4
vsus33i8+xE+Cr3SbIJEfgAg6NpJdKRMsm0j6zjDS0TT3407x9VzmbTb8s3hHh1nVxq+Nqnhoju8
MwZjV1IFrfLUS8M7tXY2LJH7XKR3aaue0vpnRwgx7633ov6Rzjuqds+vMBQUtpWZSsWHrvxWmD/C
+Wunf0IBh8vpmxHn+K9nLuawvj46PiVIf4ZgWw7Jhqr2ZhrN7dAmt/NoH6kk7IbocajrbZ2WB9PZ
qblNl7z20JK9xfR7q4rytCwXKf5ZxzmNl2Rn0Vfh8/g2dyZ8TjefDD8sjdMUqT/tbtzqdvAwjGHm
xbLVuqGSnuCm3ZZUj1wpHO60fnio6mFPK3431g9BlLnOdMzV1q/gEXTq4JFmHOnQu7pEMcvcy7nh
Dsv1gN5tMjauBb8MEgSV9cYfZYm18V3KE3+i86xLXlz/HPlLcV7gOjH59nfhSHgYDJvYUW5qlBmt
8FiyywwrukmSb5qWEJzJW+a8CIlDxa0u/x0RkHInUre3wsRr0spTEcKh2rjJy9wXvfMRkEFrDD5x
iDO1fkvYJ7rvarRp6Iw56l3ZbQf5XiannSmSJZDcy7zfgu32Qbr4ktZ/TkKd209HVZFdhp9i2VEq
DIstXR436BzOY/XWiXoEZihTltldY+nfUjn5Guvzu8Is73Ch+NAO9iknlJX1H0oQHihEuhZBqOh+
dLrj5kXzpEmZH1iPPRWsEkuNsPwupl/UUT0ZLwV9TPaNVRAI4VLQtA/q4iwsz15G1Sy6R4yKFvNP
JaBfJbgPAThiW0Qx2iNw2umDyTxUO4hkvnDiuxG1KrgXrgoaap4QgZY2WTRDN0wh9otjjo5VpFa3
QCC/Vvy2TlXp/b8rVYkncBOFludSBkG5r+yGjZ2A9TD7bSxF/pQ8ZQa5Q53vOylnQRrbtPoKj+Ae
s+4N6iLbcph8HKk8IRIEDB4GtdwEMqhL2dr1IzAGQ920FMaWYFJtPTPM3je5cTMMHZmqdoML7SZu
gL+aEjCD4EnTm72Z4ObL6p+RrSqiTT7FG70GzzBZ7zIpIESTXaOC91vNLMu8vXHQ65KmfD9j/Nxk
s7e8YWqLB7Mdd736tR/CTULnN3NTPk413LVlcR/n8U1U5F/tRnofi+YwtsFJnRaYACYa0kkyVa9O
IredvyZq6mt8BYPjGlmgTW/Qqw0eRFVuFQZSqmqr58ONHmTbptX3yCLejLHDFgZb0zmbvl1w787G
lu8JNH1868gVZhfzA2/KUZuT/DkcTppdbwC67oLUOtLP/eRwQEmpOOXqb3kEayDfR053RE/Co3rr
TuEJNa/3ltrfafVXVKA+NB1ovf62sltfm2iipZlLFwiERuaCrC/UinpVutM47oZkvJOS5KkB8JEo
0bEx+3fIXtzOdKQ7AyNYAzqRlN3E7UMT9vvXb8FnXstZskFSC9AS6hD1oMU64fxKl6YZ962ubCj9
l4cEFKxJ19pQK6+0HRdh+G1ekBKqCIVNuit1qW/Sb9UR3oUhgBIjh4Hd30vRUzpcc6F/cT2vnmwV
flupXWQEZM3WzG1fa4J3coDnTEJHtX3CIX7rtPlWiLdRVwihVqOuInH49HTd2god6jH1HP1JdMlO
p2f9+rQ/l7ZeTDuocw5mFTT/2iIyslrIoWrKy4HfNDtzb0hE25247+RmU0qWX47OBpefd0sAkFBF
nYCAOnN37Gv7c8inyLRNpdZeT1HO6o4qRtGGET3n6NEAF511pXf6I2qMJI3CbYzJ1/ittfzTiBCf
mcybwXwSH0T8USiaO9LgwNGWUuum32ukhFDVvKDxjCh1MTGmx/25CjYajRwZ2fwOB6PKHhChNXat
Od01mrjXLeAc2q8Y4ZlIau+XPWcq/RP1289Sm/oGzZisdTaZk98GfbF1wuEpMvFddob3baV+HfLJ
s6IHM4SrOjbjNp/mh1aS/Qj/7WIKnoDLfaYw/GEmNZFVADsqloJkY5WV/B5rAqbO9sO89kSZYuhF
oMFFoiVs6Oia2d8zAPKVL/ecYv0RA3MEBs0kZ8uyvJM5E6PmQZe2SxkH7+ZTzxzPT92ha8sdZ2/g
XImMV/C1pWxFfWspRpkGJdw1eL2t7dFodEYvy10bd9vqJrqLc+MkUCx8XqL/zwqLZ+XH3a9yAYe3
6xrl/8Lq43JCvlJ9/NZ8//azbP8sPy4/8U/50XD+WqgP6lL+VbGeWAqJ/5Qf+SMg3Ujqa7hCkUEt
Xi7/gNsV7S+SncXNDf03a4El/nf5kT+SF4I/YkuIqsKtsN5SfnwuL/65eHkosjc8FYAjLzL/y5n7
x+ItEqfl6iEsTAzlBHYvFHgohfFmTo2go82V6w0AQxUEhDPFc+y1raRKXqQbdHByU20OkZja38bc
Y46k4nn8q5eoTM5NSfElMqxaoRWqDMRIyJc0bWU+0ltObhtzsZl/+/L8H4vaZ2vvXf8LQkLz679g
V7T/te2Kn98Qvy/+P1iKrKTX1uI9ZlNxVcXFr7Pl+PxTf69HDou/FloiZTR6csAwWXN/L0fA+X8h
qrYsK/QscWYiBf9nNarKXzgXkhIbQGRJRRbi1D/FcIrr6H1RmCNlhjcOmfQtq/G8HkLfh8uPLowO
7RadJe7d88WYGmo7NeSpJ0AX0la1+m4TGk5z88ecXCgMvxwFlCOldoUVDx55LR6gJMBeqzGfT05v
aJsprmuvjfLh7+X4P1avLo1Cm2ARMaH9wM4/fxckAmyoeM50omZALo6ntGe3xjVW44pzvkwZdEOa
i7CXlqlTVwUe25FoC1sVgDLsnbgeHYtglgTUfJQwEH43G+bwW26N+iNiQhayg0GIIROq9Erix6ie
11fCmAtvjWQBZxplGtyZ1rdRp1P9ARjAW8s9JWYg6hihaNeYepfeGmEOPJAIlZCmX59a9MGBCFGx
PsWCONoH1wigQ5nbDiOxCLixF4IpDdx+LLLek1s7f5rnrjMJ7dMSq09JHe5fX1Pn9anlMxgQO9Dx
tREnRCZ1RRIq7LoJRNz2p3guv1sFzH+lKX9yFtbb1wc6L7g9D0RQjibYIhCGmMFqoKgC2hJDMAad
HJU/wrCPNxkwgk2NstpdaZfOlfEuTPVSDMOMV+ay4lTgJvrzggizrk1imTfrLRRyygiRNdQNxi8E
4u0nqQiypVbcW78Dc2p/KkoV/c5i0/IkZxreZn/Fu+uLtqCMygKE4cVv5/xR2nIsJkDl1jHh/PDz
kKRcsAW912f4xRJe9iyCdYutLpadaxaokgD2SiPHQEpPVndhBRu6lM39mwdBeB3hHMhuEHjXgkq2
Vigsy6o6AUtpPGEp9SMQAeXT66Ms5+W/L/dlwiBasErQh1qMvtdnUAOkpqzLIDtpsJrmbZQXSb3p
rKa3N3OdDF/IRcHiQgW3r8kQrdgefw/N8qTvveizoG99/q3kIKqUGWGxk9VUZeVJYZIWflPb2lH0
I7gNY7baD5gzNeregFWQUM0YjM5tYCPNvpNO0XsA9JL48OYJsdGxImKGgqLz7/Onyvq8UXFLbk6J
PSNWrtUViLOqkYvfWZLU9lbNZ/13nYj2mjzmi22L6shi+MMSRi+Jfu/5wBHMtHrI4uyEYoW+iy2j
oMprB34ry+JUp3p4Zdu+XMTLeAj9yAvTCHn68/FyswVxrhbZKQ8HODWjCj7fKjX/9elcput8fWH2
wDcmRKVqDqvpfBTdEUnVFXV2KpE+Ue9S2ZoBr826wGIwCEv72EN0+IgIRfKrtQRIv9eHv/CSxCPc
4ejILf+sYleImWPW5GV5KhsQWnYqDW5fUSB6fZSVqMKylDVusiVEZsMjp7J6S0ACwDdquzipyPfm
7iBlqenqcyF9jZKsqm7UrBt/9KYcUxZBNuGxd6z8k2OiGuqFk9U+5WYF6c1sEdxESjRoqN8jSBNd
e8wLs7HUa+RlbbPd9dUnT7WyMlI4VidJidRHGEzRTm3QkreGKN5ZTtE/4aI6P6pjnOzMFpCUlszp
jQOu/5MsimCvzdRJncLMrhxCK3wR8wfji87oIg5LUwUAzPkqmYY+GZwimY6ZJKK7Lu1VF056UbkO
cLpDbpvzMZxksR8oKu71eTA30RSnP1//ii9m5/kh6MmyXMin1NVD1E04KPQPxmMIwvOjhXbUAfbk
1bWyTPLZjmCYBQy9BGTgfdZxwBjZcopF8njEASE03aynvEx3SIMyOeiD8zGJsuxLJxfaQ5VOeuBX
M5wk6vmJvS3TOemALo70QF5/9xfBCcR2fQEdEfkTlq2Zr6JJywni64igB0o2Ueu0N5R8h61WS/KV
VXhhKNJZWeFjKybU6dUiVHOtGjpRd8fE0HBSplx7jKd5PMJENn+//lYXvihYgGcADyqmz4n1n4EJ
jglFFcLTPzoYcBwAIOs+qvPVlRd6cXCTJCFuoWN7sUi/rtcNXR4ZzaZRHDsgvPusX2LoSpq2wHmr
93WjBVcUPS6Oh1YORFZ0KPiP880iF30GT4XxZKyt/XGs0o02gXHFCdrwO2VOr6QpL0KEhf4DUp1S
wnKErmMqYL7BACC5PoajPPt0c993s/IkNBtPgeE+KFTzyoS+XCFw6Fkii6g9H81abUSlSQuHKm5z
nHKiOYKPNvgy2agbd2khv399iTx/nfPtuBw+BOdcUUspe1lDf1Q3wmYKg8Ao5qPUEHa4aCOXFv3G
MlX8oanlyaMzgm9X7yjJwilBjRsPcAXeLRGJlrvlMIuP6iQGKh5d4oAWLznsPY7LItpGRStRJDWC
xc85y0ThyQasjFMjh0XjYUUAsZwQdS7cBPPHlF6ZTdtn6scyBy+CcQTNT3VBBBbKAHlCrvQvr7/9
yw3Cy0NrJT0CbY2t6vnLD86MSYXkyMdEbat9Hs6owSAw+NZIY0nW0Wxgv/O/VA7OR9EjeyiKUFeO
TlmPv/IZsHtE4erx9Xd5uWoYRaFOxsaAnbiOn9CxLZD6m5Vj2+TDbYZxmh92eb8J8He7skAvTRtJ
NdE/vWT4gasXmkMzK4N8ko/mNEaeFseNp5nxNZW9C7cib0QetxRUyJfXJ+WihB3IiiQfY00YXl0g
NOgK06CQP82RsbGGKfvCo3R3Qkp0T1RB6VttV1wB/156WRQ8DVJpNgl1kfOvpzRmShRQKkfkPMtt
OkMbTfGdujKlL7MBFgm/XAZ0twjTUSU624cqxk5yVhbKUbNFdYMwUdd7id1O7wJzaQfXgvopoEe9
eKTuqaiePkuygn5unZWeCY7RXHiAtH9fX1QXX95ASo6MAIkNZ/Wl1Yp7fBCBcqyiuYAT6ZguinLX
fB8ujcKRhybZIg2lr/UUJ6PRgFipytEOwYAIxwreDbOmXQHiXBiF05TaCzkfF8caykw/POz00RZH
OKjFJ4k6wWGoimt748XtRAuKUJjoknh/EfQ5/46mlNst0jfTUS/T6JtcqMZXgwobrVzH+gCPvnzr
7YTsBEq5BI3oniD+t7oNE7izPdWW4ShlWB36TmA1H+M5Kz7HndacSgjInsAQ6sqmeLlcQcPDCmFL
LLUALL7PX1O2JtvqQ6EccaMdjuiZ1rKPCaH8Hjo9fJ1WgWIHkSN+rzr4jjeK1j0pai80V0Mtdi9j
oH3z+kp9eVoQORN8kMmxTpfw/vyJejUDwZxl2hGStVnBvgWKm+e1/h7slXWoZTO/NZM6vBVE0jdw
8nIHUQXJunLWv8j3lqfQF3tNEj4EeVd3N8TehI1Uakcpj8D9WYHueHPVV9sgDCJofCpN/kgzvstS
kL61YLIMjaafskh0kdyswICaU6ROEPba0SrM9CtYpeh7LsUfXp/mF5sItRr2KUEJsgGLht75LI+O
HU+FKdTjnGP654aBLHulVhrf3zwMpTREp7gtgaWvL+aS/GCmUKYe+yDJvmSIwN9wGUmbN49i4Wq5
lLEIyAG1rV7Gatuojwv1aLZJ9pQ0db6Vya7eJkBOdrdUMxAmojBHKYDJOx9GldKqyOpKPSZBCsMt
1GLPBtDtv/1lFo1zChpU5GiAnY8S24XStkWiHqG79R7yw/EGodX5yj114ftD0cHDBKVApK3X4WJq
1aUqrJpREt0+kCkuSDhbvrKZX4TczNiiKLXcu0Rla5ShWYwiz/NOO2IcXH1IDGf6miPR5ssJBQy1
z8PbLNLjK6Hwy5Ob84OOIjOoY+W6zgEblB5jMCP5EffzGv5Yaj5xWEl7ROuhrVsLCf/1L3bhEAWs
TeURlTnKtmQX559Mg+se9jj+Hi2QlF6Cq+NtpoeDmym9unfsKoWNOsXGQcy6fnTsun2XN1K/T5S0
vslDNI+uPdDLeeeBqIRSAHAQSV9PwZgV0WQXdX6EQZmDmkRc4oPZFLDHO7n/ZauD+c7u8qzYmF0A
XUILTWG7gFrab41UhaEPoR/8XWtruEcsXnq5t4RuD0M7JgpwxQL0+5UpXAKQs/RluYMgDUFQQaeC
IOJ8CnGEAYwTmPkxG+t2FxsxAKimDx/o3BjHsIp7UKrtOPy2lQmx2LyXFL8bRHQtTlqO9dVjkGE/
l6kxXMPO4fwx0kV4skzz6mgMwSI6k9vWVjhVcROYi0hIYmpZgQecjNFNMMcgZrs56q6cZi8SAI5J
4OlMBhVNk0LG+TNguALokn7doTatDh7/4PgOoQG6SXJwZX++PAWW84zdwmGzSMCvTrRxcjIum0o9
SCC+b9QgU9ySkOg/GIX21dJ/hx3GSOcvlLa5FLVVpB1Y7/iQRH19EyRhfuVEuzRtyw2ATB5FONhP
56MMkRyXySRrB+C6d2hF/5B6vXCVoB6vhAYXBlK5OqlYYGWFxOpqIFUjIFSaPEBXIOwOQyHAFNlS
foj78Pfru+LC5wGZbdA3kWmgUEs4fyVcUSJHxxziYEtxs1OwbPPiyA6vTNzlUZDSJd2k6Kut1ttE
cKEaIbdA1JvNHhWdEKoS3ZPX3+XCrBHVGGjg0iolzlwtgtKo6wzHLtRGWuQc6jqu9nEBS1axA/vK
C10eiubkcgIuOLPzaaOz0TTS5NiHMtCqH3Hdfl98PihC6DAr3v5WROzcnxbfiajtfCiBtjpSsOiU
QQfofui1bm3RxEtOSpppV47I5TOcH03PWAWUxRDuWjQkz4fCiKSy9GwKDnkDYThz0uIhodBK1CaB
IqbJJo6itGIfPHd4TRlvRctaQh8Gt8iFuMZxO1iTH6RSS20D/tRhqIG5eRzCZYp8k+p8S0U/xDdK
HuvfHFHmXycUImVXdKn0q8Qr4waVbaDqEoviQTZxY8a9EmNi5CL6ot8mbVp/NxvMjz29HQEmoI6G
mJ4yFc1JACht0KBScSsTtMr4v0N1+NkkOgKQBHfY77U2G8O1c8d5FHM+G/6EEOQJdxg0Wbgiol2a
dmgMjAbBIIhyp/1QI9aG+UlghXf8/ahDm41TYlOLSv6Ajok6bSo47t/qttU+gTys02MZSnPjTnUV
OFc+6MtLeiGSsEjxdqDLuw706qoJ8xnr5INWOo9ZVX6ESdigzIC0YBIAKxW719fqhX0O6AV9Skox
yypa3W3aSK9Xzmb7gJdCD3jSHg45wgpXqrqXRiGTpPiO1wGR3/Lnf9QhDVmerGzZ53hnpn4BGMpL
mty6YkF0YYsvTHudrQcX54WHpzqisiF63iVwDOsGAsVwrxesO9Cq1/bdpc/EeU/V6Hnqngl7f7xQ
1TSVOfSDfcjFLHxTH4s7ihzIzaAcHu8pihrbsq3+o2kkdEbwbQEIWauDxU7CJpAyzrAgtctdGsMH
a+Kxv/KxXoY7C7ZkuZhJ/5nGZZr/eLc5mSNt7mT7YFs1ak+t021ho2PoPTT9fTiXCrtGGw5qaKt7
wMDTlYP6Qq5PR5Qcf7GGJBdZZyENvvZlMxbOQfSLLDq1ZZQ8QsRq+iX1QUztUDo6KIwh31RdG79z
cHO8Zkx9acHiP8JzcFmQr6wuJoFMJugp+DLEfaXiqm0zfE2NIXp71KDTDqfORrOaDsRq92UCIct+
0hlmRq4PtZF8dlMr1k6WpDtXKmSXPivAyedcBGl+efVZDSihBY6IzkEtpeBLpojhfU/f+Fc3puNe
wynxtuq671GVqe8kFBZ/vPmcoQVKtZfcY+mBrk6AKilC9JdgYsNpzFS3rIS6CcfEuNZeufDhkEon
DONAI/tfV8y0UK0NDQHEQ1M1053cQegiiDI+vP1taIZDvAR/DKBhde0iUcmvd5zgoCZVdTRF1vlj
Z7y95gMSEfwKURiHGh2x842IX1buDL0dHDoFwH+nzo1f9OM1EYhlja1CiGdEEWAcGA/0Ss5HQfkT
/lRnWociJhqf0XX7FTe2c19jvPmx1aqrLcULxzR4MUoAvBsvt3aQLpCc6cJUEFqin7ZDU6w4DF2V
+KEpXetHX1gNwBfYYOpz3WztYdIrQRQlam0fek3Ae+HWvSGfvValvfBC+HBTZVpazC93VhSqkwrH
zT4Uxmzf1HVl3tUico5xWaaPry+8C/cOVkFgigxqGcR7q2009V3YdRZzZ8/o+WS1LcNyb6b7tJKs
fd/HykeIBvX+9UGfHaBXSwSTBSCWKHPxjuteTdbTpqfkaR2cSUd/tFCl2wXE9LtsVeWU2rU13PTC
Sh8sLCbgSKVt7xB7BuNRpq2jIcyjmp9p74O2lCaASW7bDvMXpMxSmsmGGSie6DIZXpUlVy4CRCL0
szQQ3KvUBQR+ygZ8PZjvhrkjObBhWSkCHa2+i01XSQvzizYW1b2Nl92TpJnpZ5VjVHflPsx3hl7W
iJaNoTz5r0/KhcibK5LeKq13krFn1Mwft2Q0TtALtck+CKnLYTbY5U2nq/lNETXSDqcV5YA2GhCI
vIyN29eHvrCqGZpYzSEGN1DuP9+xZb4oyJaKfZiKWXZreEGHMRvE2++mRUIeoDCdDkqcq6WWWlyr
ac0L4kwFu7FDHBGBqNAT+nAtmrq0gZYjji4cVqMIpp+/EIK2RZUWFUdQN857CKHdRqliTIcay7gS
I16aO8zrkXZCixld79XJ3eWlbBdBZx3sLMBYvoYmOtZW9faomtdgzhbEBDHvKtnUpbLAcpMMMOzG
Zt80ycIQa69w2y/N2kKcgGMO7Imc9nzWCMxia0hC64C5l75Btsi4MWo136UoFL5/fcW9RMGCmAf9
jrs1PWGKQqvyBsczIeE4cgKIaELilCUAtu0Um7Aqo7FV3XAqYafqxT5XO3+ep+NYlU//wUOg0EDw
i3nukk6cv3CVh1ihDATdoOTJIuok2ehlh8OzGaDuosoO7rHm13rs8ls+LA6+QZjuArtv5StJ2qWZ
BwpMV4FSOftvNRu2TootzTEJPi4YO6PvM5ing+Ehj3HNWuzC7UwETAWGhiNg3BfvrAQOeG6CcY31
6tFgDR+iIXf2MtHAUc/M+Ob1Sb60P5ZjHjYDoRqDns9xIfrcjAtW7mwZCBpiiew7CqjG/2QUcIU6
8EVCjuWt/zg8DbmxRBIa1oHk09pXvaEc1Fx9m4v9c32C9IUSI5sQYaF1dB0bWh/BKtdRfellj/YM
VNjeuNZnunQlOzZBLa3hJWVZxU9Sok5hLEv6wbJrZaeqge61up144Uxq1BgoEhR50b7J2nd5NfA8
i28ga4JbyF6dmGCFlbicIvMAbbLzequJfCtP0VnATOTKt1oRYv8Zi5NMoWkHO2at3SWJwUKAPzUO
UdUjlqPizaNu5wBRWVfNqB9gv+GkH5u0N1PEYDrAzbkWtCcDc23kB8OM2ryKleMu1Af5/3J2Xjty
I9uafqIA6M0tmZllqDJSlVStuiFk6V3QBMmnPx8150KZlVM5GmCjgd1qKJLBxYhlfmPCwOhaiMTY
7zTB1NfDGqyamFD3a7tLukFvvx1sUTh9SWs3ptjpASlMT6RA961b6MfMTKulvVNWtV6rwrGDQtp4
N/xrWLMgzQzGZ1t71j2ZV5QZKvNL21m3ywYBHEYzuZkT2zu8v8qZAtllOItWlkXNCNDw5BxEiFl5
NU3v28FLgI8nnY2igDMaO2eR1MVGkd7MjvD3tle5t2VSqN9+JssLv+LtQcGP2BxwHRCVsKNObh8/
zuvYz03r1qw83Dk6+8fSQ7N//1HPLbIRq8g5YVhB1Ds+JyZN69C/y+3bqXSx4rQ9pASs9ZKN17k4
IZfirib5ZPJ9skoM7AcZHd25TVRCftM79oETsg0rUvAD5eSlkfHb64MemAZZib4in+/p6CPVB703
rdi+RXsR8am56G5VJbwHoA/lhdT9zAYymKZFS2uPM+P0CLQ6Z8ThgxyB6dI4BUOnumiA/qX/e+Sz
zlbbc8BQ052EZGzILl2m2LmtmMPc9RawkFwUn96PhrcnLX85JAJmgfSloIkfR0O9lDWBPzi3Ztu7
+6YeGUzEmvMByXRzNyCHeYvrpnUhlXvbNiEgNntWzndwH6eNC7cVvtKczr8FcoFMbTNp45dVdnRK
5snPA4M/fhCqX9KdJVP/tVwMQz6+/9znXuJGk2GuxKMzNDt+bseLM+n3q3+rlsl66hDnfbDHi/fY
majcDhVSYnJjpq7b7v91J1NGNr4+IqHdKOvJE4b5oOHSsNeGpfn3rxrSHh8bEkNkr6fcGEYxdl9Z
dXzbkVai1GLqu6R2xYUXd2bXWIVt23hi3JYnIdkazYCeZxrf5pSjjxVMMUxt9OpCZnxuFaB9oDI1
+rH6aT2BKOlKJUF4OH4T3yNsUQV9ifb++xGwveHjAvyPTCMzFh6JtOnkYsESif9NDtrtbtddW0XS
X3HaFhEyvPTuJpRHlNSMgzG1/6um+f9O49wEIiFYYv/F2PkPX/bvqFArck+mX9Dpaj39fjRbmQVS
ZfLS1Xnm297uE+haG5+Gqv84+jImzlVZrm3kZVkTmWlsGVhFYFmKonKtI31W9PsuHp1Ltjxn3h+R
qJnAkZimwhU6XtfG9BWdvLiJylo39qnANzKHtnrhGPbPPR6VIGCQP5FyqjGL4sQikJrJo3JdVnEl
60wQ+bT406D09PYKXSgTYbfENH5L4VmftNlE5WdUao1aG4ZruEx1mSEptTQeFjWZgYqF1rVZQE42
FNfJ5neMEM6yvgqrGBJEjlrNPEwjJrNhgdHiMzgJU9vrMEvicPZGLYOXHg/6YfCqzYyIOyTdqzE1
vqzxit5QnDqNGYwch78FUJXNIMezcWfM3EzbNK4L9dgx8TZ3eZk0xc2cxzIPSLDjMSwyx3sqGw1R
+U6WY/KSramrwqrz42qHZKf2WuBygDqUqJDW0kRbNDfDohokf7ikwOA76TTsQXZX7r4dIB+E+DSO
ODmgf1MHxpplr4k96uWu8YYOo6o4mV+XoXUnHtSa9NCdVfMUTxgu7DxU2h/s1sZDsZx78zorVuDo
mdNzZA/ahGl6recvPZ4PJao6pUVbvDLKac/d7KgHy63t/3K3mqy7JE5QoYICq2UfLPwmzFDUVfs7
1b2PLggzD8HuJix8oS9c51lZXjdOaabBoLe+Ew6Uav7B0yb9qk3wFMJiDVRnYONM8dusKhGt0o7n
HdiRCp+lNYtf3j88/qRiJ6fHhugC/YATJSAo4zjGPZVg2ZA7SKVMsv4EPii+83C/fMrHHu1fNJeH
G2fN1bUrxHRwZtEf8PF27s1BeohnlUkcmG3uP+la+b+SGv/X0+XsT+OQJmvepJdpph3/NH1sBna/
nqMeZ4DHZR2NSOumVYSigboJAnqM+98SnMByoxX8HzSai6F5iPGgJprdsv7eIOj8M650LBxMf0JK
/P3Ne3s+bNSJ7eanvAPesf35X7eiqbjFGoikUVHFOIGMdPnvbbtFce79dd7evqyD7DMWbhy2lN/H
62hjm/gqN8do7Gr3pq+F/lFvDeNAG8n58v5SfxD8x/HAWg5tNuQMsNg+RaO3GIk2Wq71kYvqnrnT
nWx69jEq2uS5y7bcb6L42R53aCQCEKQeQ9VP9geT2P2Mz0C6BNlKzrorPVnfzzUmd0Ffj3EXzNTB
+Oh4C2z7yfbn/dJ76S0CgZh8Ad7OHky91S1G85UPE1CvaiuceWdo29XF/KpGB3kApm2JvPX6dfLD
spykfWGf3x7E3obFYwC8DVHh3xzvs7POqKzP5RgpDgS8wIr6d4uh0pValxrVu84J3VrN+/d3/NzL
pWTfYDsbT/6UqGkaMstJH1DHKmoDEbYq+wCuZz7kWSIuTPnOxCuAKpqo0AyAzZ02Bqw647TU0z4i
pGXYr0Z8007G9M9dIrpRoKpQc0fyAnbd8S6ukPQguOsS0ove7FSrt7vYyi/Ra89sG2RlLhYmOMhV
nGKQRgvDDfy8ZVTYeJWUizeG49CofZOllwrNs0ttfqkaT+MSIccPVLpJ6QxdLSPRoLCrFZoWzBrM
xK4W8sKJcqaXSi27SYaQUNFjO50to2HRZei/tBH0QZSmShzn7Tkxw1ZM6ae5tYePDDX6DzA28fkC
lTJtApD0OpO2bg/vB+bb4oZRKYxN8h4w0m9s6bluxZD7nQRgKbpbO7e9ewEzFa83s4QpliydPLTV
kqCCmWt7bRzEhbvp3A+AiL41cznz3rQ3jamBaIBNSCSVrg517zrzri+Mpd7FVT1+EwLdvFbv/UPN
d3VIgf1fADu8/V629hBNLgQ7ON1P58Widea1gRsWeS3yoXU1rnslzOrCPp9ZZZt0ouxiwhUDGXYc
Xvmci17i3hgZ/qgD3LDlde1owz9/lRuulxEk0yYO9lPgBJpJk7FQgEaNNiJpSd871PyLJ+iZZwGt
xhgACDczz9N5MfyLIs0XjJdya2g2JOq45x4RFzLms6twkjFPBYtKEXe8Y0whaXynhRWleKXerJmu
PuVkdpeu3XPLbCI1jGj49N3T5m05+IMt/RhVhrroH+SUJsie5u6Fbu25VRjiE+G8fFzATxIwt2nd
YkyEGS2lYN5kl/UDyrj60/sf85+76/he97e6HTDJNl5/A6ktO7+jFsysqMWnbtxbmhIfDTv1d8gH
a6Dtev8RF+Jx56kKs9dlan9aQvlNUHVZs0+KsjqMY6XvzbydqCjGZZcVubuXNd5mpJcitPBA3JeW
lR6UjNs9nTh1Z6hOoXIJKEjXuvQKH8hkV4GCvnBovj2fmXhTw5tM7SwgSScF8OSaZOmYlEdMExYY
rK4f9hnuwYp+0e79bTyz1KYEtiUIXNlMu44jb2yyiWNIh/ekfO/Vz50Y4x6b1CfJxIWl3iYjPAq9
afr3tAPf0ALXmZb9TO1D9KU1tnKt/tDCWnsuuhnvg8ROftc+up3//nwgIijrOe5gYGxH8l8ZbVxu
5miZx6LtgjcldgB32IraVYBdoXahb/FncnsUkkw/AaxtNJ8/2kAnkW+2hqhK6aioSlvnZ43WwXoz
FjEqq2rs63iPx18CUrqu8W2IHcVZUnjC3WfdamW7Sa1rBELMfDUG3cmj3kfQw5ebhRWgdKkC0+jT
NQROEv8e0qLTd+R+XeQXhcB8yW76bq+0kuKvrQ1oYflCRReMxmj4YTZ05rCr5JBkOD700g+x5zSN
wyTV8un9/X7z8VPd0BcCJUBQ0Wk4Cd1Bo1XuFgIHOzx0H4GEIJ9bXmzHv4laiAnwj2HUOpBM3yQw
MV7YfQ0RIbI7Sz+g8ZXcdbAWDo1jXSTjbcOlk5dK246GKLgajujT/l3qashECyuLrFpDCURDmVkv
9ewq6ywjC52xVY+aVNNNXuXmXthjjf8nbuINsgkXbu+3JBtub7DjjIM3ibE3c+k0W2W9KXpEHVLS
H6nsDT1wgf5GlasXeYAZa1JfNXVv/5CePn/2GjRbAm1ttW/zstL4qAaGrxdKjDOvgkY4yAkSV6Yj
pyXGkI5gaj23iCTOu/tymIxDOdf5vqC/8a/ZPo8PAoSqcTv4mQcef8ubLZhbYykeyWnFq21csjC3
zOzCMXUmgoEywKRnp7dSePvzv04MCG4uyZhdoJFQuoE+lkXYu9W6f/87eZsX0x9DcYo7DNylRiF8
vAygFgrWbskj7uQchd/JHO+GfsjpQ3m84iD2y9UNgbElX3212jmS6J74sRRL+wRxYLH+NWfj54CH
Y7wKvN107NOnxnjQ9IUooqUDvtGqobqah+7SeOHc3m4vbsMSkQVbJ4Ncrap64cVtEcVrN+0pr9VN
p5rxwjm8bd3JF0u1YfpUNiAJOCWOt5bOVGzNOOdGgOozjHASuQe4398gz1KHNa5yu/ff5ZlPALYy
QG8gdaT3m8ri3xGzZKYmVwdVDS1d9JsY7Ym9nNf63hJG+6+JIhy7rbZmlLAx2U8bNGoVo6dWDU6f
4eJdGvvNbYlsxYVD/FxwwordEJ84JfFZn5zihpqpflDZi/A69eF89Vb1OSmcpdy5i5/8NPymvLKQ
Kvjp6gtu2oOkFxWM/ozBvYXZcHbhjHmTOdDQIzAZ/oIJ4VY7ucQbLLrKrpyraAB9s5/g5HnhUjTD
Vaf7FZ53rAnqAaXyC3nYuXW5YTa5BPC1ENKOX6znDYCifVFGWt+6N56ZFDuhRi1sxxUGSKav3Qdd
UIZciCdze56TAIbYz8mwKYhtA7njdeO16DtjLOsoMaTG9e9OoLLLWNefiOoUF0GvHx4nGpriS9Kl
5Q/kIlrcIFLL+SGqri73dlHXkV47yClnEohhaBZp+cpTFK9rOY4fi3Ftr2IDm5VwYOIMhgEBSxex
q0z/Cro/+yZ7A3EIpnvlTjRaUV0jwgh9CI31FVNCAyfkAFQ6VgrkV8WPvvJop3WeWRq7qRP25wn7
eo2fCVEm8JbFewBfFN9ordKnC6/ozIlCMevSQ+TDoAd0slWlniyGVKpGo8COQ5ee6r5xrUsB+PaF
IA3CtQOim4khrkzHL6ScZgbzeFtFWQHHKYML9BmYSPbUN5XVHQbsItNAdMX6s6iwdYCU2X15/4jZ
GqLHEcG0DdQNDCTKau00jUWOQOq18HLUXRJuesPpEpxRMlX/9OxyuK2QMLxN+wEbrtURlw6dt58B
pw35nA77CfjdKbdcNxtoTmuZb5oW2IlhHWYZvX5YYWMG6bQQPejP/fN7JexZi84gIjBAX092XO+4
dG2ux6IYnEf8vWE5VXg+v7y/r3/kyE42lhKSNUDM0ZA5BXY0jrO2Y5HKqBsyPAFy6eOPmUzjz9hy
424nZ1yEydu1uA29afuetH4xMXeulfjeNT24CdEsMYkPOoJJMKFH+sNL/XQ8cFGgyZ2ODtICExfE
t8kCHnXhpHh786D7B+EasAgQAaQ6jncp9qloMc0do4y4OMR+/9PPzE/kRP9mUPUn19xwAfC0DDoU
b5qT5jDT9PAlPV2I+GNQa26LB3EdR1Xref/aPyAL4W2glkDAkeCcXN9221pphcBGhLG4Fqky1W70
TMPy6/1X/zZLgPtPTs/0H+QfmeXx3imZxb7Z+1WU4msCTx2KXBBjC7tvKwCWWS7MS/j8M29rG/oA
bIGEAUzv5BSReTm2crarqMiRN5l8e2L4MBv71dbmCw/39ljk4f5a6iTRUutkt0sDl1yzOyz8LEiH
CwZuh/e38NIqxvEWLulQ62bqVlFFEYrBhjfuXHFR6/DstnHwOQgpEH+n3RBLyxUe7mxblQ+fK3Su
wq7QLfou8Xr1//E8dOBRVwZvCOPl+HlA0JLjWaxkaGZ344pK7uFKehc+2rdnOe/mr1VO3o21jOVI
z7yK3NHVMJdrnEPTdsmuo6vwsTD8fAecpL+BRPTP8A2yqA3XACQcKXqa0MfPl+UwvarJbyLX7+19
qZfOzljSr+9v4pnXxZtCi5YMfKvPTx4vxR7JpKXE402+Fi6lzK/7ZTP00Yx8//5SZ+IPiSKyMxQk
kUHyTuKvsiUuroA0ImUk/feSRD9SHr2Hf1/F5Y3TzCYmoCIc75rimI/x00HDrh65hYBubLlV4z7/
+zIcRHy0mzAfILbjZdwKAmAaJyApNUytle0qbJTa8ub9Vc68HUDcNLPR0oZ4eyrgVtmp13rY1kel
HNMv+uSv+8pflifEpP+9kEbCiOR546DTEjot183OFr0tKCKa2DOuxsHDHAyhjwtf05ljHOE7noj6
FJDoaf+hJR1KYdW3kWpq+2X0xvawZIb7YS7K/MmtxuECD+FMzFFTkpHgL4sMzqmD6yS9Vlt8p42m
ZLQ+OBUGT27V5BdK2LOrEG//Z76BDM5xMKS1yIfSWNpImEZ7SHtQmZ6mxgt79zaxYzBHzG3RbUP7
3ILlr1ZH6XjoBMwkP15fZR9xRmOenY5LmJfu8NCzrVeTuChCd6a43Hi2oMg4Sjci/cmqi53MjbP6
gJ+InVvHUHkXxFWb7PTRnh4SJ0ludCDsd/qkdVcJw587V3X9c97Fl+AO52JnU6kFmQ+zn2Pk+Pnd
JUaSr4/bqI91+FyNlV51+Zi9VqOFK6DeeJdyjjMdPN4l0BTWJJ+nWXy8Ijy3Leudm0gr28gVg703
3CXbYULX7gsBxiBA1k08pKPn76vCnANTtfmV5s3GGM7VJT/QEzMbkCgUM5ZHosWvYo5+2vVx9E4Y
s0zsqEMvN5hdK+4DowHo1Asr+dCtJYbsqIs95clsPTnKrHZFh5gfJonzMzgzJ8BQXfxb+vfnN3H9
Mpne4pLO2PEW5YateP2THekaNU6RQfXqjVFcSF1OzsE/qyCshj4wYOFtI45XaSsjd6SrO1FJW3HT
avAOJdKIuxgDkwtH7h+K5181xrYWk1DOQRCgjD9OgfJVrunDusRWBKM9fVBjbVCmkfjKMO2s7Dkb
eoplpBm975PZg/fuLIkNX+5MXRLO45odlDekmDOL2VOBdKvuR1Nr+EVPFUrcwTwo73mZDGRI63jw
0x2dm/5W2LL8tRgCu2Cp22W4DCl49WKp7SQEeru4h95tKi0cuPVU2LWGf+O5MzpvyjRwvjKQK8dC
ymMgE5KA0Wdux4ppWd2bWFcybWleq9WT+FDE83qryrVWu6JY9cieUvnRsMbe2Q+DybQsAw1yqTg8
5QTQB+a4p7OHOTKAV2gIx2+vqrzcWipkyKx6xopYq0r/TpZGkgfUDmo/uXVy42DnGc4LX9cmBNUc
1tK/hC06+ztAFjGBZqS1TX6OfwcNzgSBC1+PamkALmutDB8KpTetOCDCzDcLmtAfAw2qGMr764po
4JpaaNNi2qhf0DE8uTL+7Am4BvqC3OqADE4iGn0CrJKBPUTpoqzHwky7xxHZhgsziPOrUDKB3oJB
cDoPB5mBraDQmLrPXntwDeifs9bkFxLx03Pyz8PwWgk+/oFty8kdUQMenczKMCKhljm78nOl21eT
MvsfYEnki+f1+ueFIJFYVMv0GzRHCaJyUdkL52f9RF3c5cH7mRNTFt7myXe86Wpvmh7MYRg6H79t
XNZjD4zpGvXT1L8KXsJPSMv5kwLw4NPtintEh/143jsIRVZB2Xi4xFbCruuruK6qKdCcJEv2ceq2
2P6J3pwOhWCITU8hBX9aJrQbsVWaRBNo3aox4BNWPGPU2K0cFaY7u1e6xK55p9lzcWMv7vplHSvE
aidjKK/dYlYfnTEFTigL9KpDG57HQ1tpXRFmhgaxvSBWx9DNZlWEKvUz3DlVHt8DrcI3RZp9/5DK
dH115Jzoh8nKM/A6fYcCGSQmAed/XUd8RcekQ7u26cTTsvLXBkVpMfNSZuf9im16NnspE9A0PQ53
PxpfIQ1VxZXxUfLY1t5EwaMJAFTEOX4Mfqt2cpu8YU8u8xfsGuz/qjnhoNIap0aReW7VAofKyv/z
vG7cUHruIKjSvf6u0kD27ZXAopvppz8+45reGQG1x3CowFm0oZ+K2txno0RrJ4ur6slUbqp2lS7Z
4G6w5BianIoygAswNbsGER4+WLwnkxDjS2avpa/f98Ycf9Ob5pfqDeNzmmYMWFWTpveaqfrDumjd
oZoZMwQZHjhPVu7W910hp+eYGfdL5wyeeYWsqX4zjpUkOpw4u5ZOP/7Gv8dsDtjpDvj6+ViDAqgd
5EOSjPg21Dn2k2HpedROuL72+q03581NOdpGflVXKd1GpbplvkptY/rhLZaU4dyt3Ys2rf415oLy
J1Z6sxFIuOzgWYdafrO9pSUa47F+KuU03MSG2f9MZV7gX+qXHhBFe9V+1Ksu7mSblEbYzHK5G5gh
fh30vLtiNsoJR+u9sXcbZjzFe7drvjNFp7cgss6N6Cer4Qr0r/ZYmgKJw8r2h69a0+Xfu2RZH/Kx
Xb8plAM+LRiZrEGfWyCaVzY4sJe0RoGzyqZ9ljn1TWsV+nOX9UODTEjsfPb4DtZg6LUBI9/YsCNj
WZQXKjWVd1XiNE/+YFpFmFbdlAedZbe4n85r+6CKXMuDfrTcpxJ607gXIosFqXSTWNdDaadffL1W
z12lxd9QaPOeKgWx5jD5brHucs8QL8MwapietrLBiFdMZhMSyIb6uDDb+VTZjpuETZxhiLvySMWV
15vjfJekgBV3daPGu6qQ1svaGMB7577G/7YAs/JrdhKQKC1sq/46KaRePZVWpQ93eLUa3zETmJ5t
cGnZTl86ZARcPdGSQK/SVD5Og6U9oe08bMAW4f/XMz6zQ8Z1nh4a0yxxdsjUmoaL2/j1fVH1ess1
rso6sPN56e6W1Boe07zi941TxSk1F4PLiVI34m4ptRq9c1QHSDZUVjnBYLcwSrheZQg1SO01O/dX
5BDLtUN/apWfEcihJ4iD89PiCOcHUsKFxpVvus/FlDQ/i84iDrJ5xC1DL9uRcbWi0Xo7NFn2s5hi
lXxK+lZ/1mbPyva4Rdp8wTpiD7d6Pzvk4ENX3aFM1JFpylybgmXwijRkxIjRq0K45bsBZnkJOPqM
b2AZ1+RjZutVsY+nZvBxhLZ68FpZVX6YdfCEj5uGsHalVz3Ifdn3bha0eVL8BpCBcXNa2XO6L5rc
+8Vlrzqiclqu+5HiMtSceo3DhIPstz4pXJ3daRSAh6BKNT/m2Eae2I7V10IXebYbc7trAp8Ho7Ax
4vbbAMkceCq8vx2MfP9X0RcMQiozq5owbmelgniwe4zUuxQ2w4BOdxW4S+87O9HW6RS0c8M9YGYC
SSAT9YBry+0GGRCUxGM1aua1act2AL1ee/+laz+HBiwPGSotEbelV0//Qdt1P/eaWr+ARhHe/WL4
4qumlUV+mGdjSA8muKchFHnnr0FtyHEFkdNx0CdzEb+sq+WDPsIHfdkNcQGGeYGP+zmmzfCad8N6
VyYrd0qvci6IFBFASsh5iNtnZ1mq8rpLlV7f1RkwlJ2RF/P9KGeoIGMj8v/guMRfMvDokZXYPayX
BH38AFSx/tXIKv+2lYJrSMg1+4Tji0j2GcCdSFedZgJPH2Zrh+Iews3h1NVtFo1p2qprATdZ3vF9
Y00z6elsfyj6cfED6Ls5/kuIa/j4/dbe17WcvDlsrLUjbV5j77rOvOTjUJsSMzW0+5u9U4BjgfTf
JhNvtHJw1RaJYwQtpB2+4ETW3g4kQU1kFxWG4d6Yb04OGdfTXvR1n917egoIJvHrEcNxnsngRbbF
HHpLvn5KbIgS5PS9hZd5rmG96mTD8qFMzc0EHdhsvtv0ffKgwhP692iQzwa5qDM4ZN2qk7h7g+Pz
bcbty+oWsrtaVCzwV9U7bvpK4vUQYkeyXvsxI937miFTGTRerptPVlyLbjNx7LIbv+2064qu9KHz
nDTd8W9jpFsHRvVX/ex2GqijfvrZ6F1+lwxjXAR2Am8lHEmJB+rUhHidClX0od7gKRlg44cns5CW
8SKtufPp/bXrnQXItuYy8lfnCnHT5r7qJ9l8SnvaUUgJGwjj67EU1DW8pj6I1wlUFMOA4iH1FTYp
7mQKCp0pe+3SJH+ACWw6oYZGDL4MVeqU4ZRa8gmqh9R2DFtSn1+pr4JG8aR78GCM6Rpxb6sLGWmb
v2GqDtZ+dLFruJqbpfWCxLWa695u2OKWDOVDrY/1i0/rHAeH2lr53hLXufMLK+dvbqmLd9Lr0u+m
cKzfliuY9nCiCe3TxKua2Y9MLHuTTIxka8WKK2yXIk6CmIPJD5pp28UmbnwzhLwz/aqzavod25bs
g3YbzQdAAxWTXsebd5km+4+zl0M+p/1dvraWwKS7ynIXYnfjz8t1hevel4VacQZpFtvpa+z0tbpz
Fwa6uPuWfG0I5bT0UCgGg8QrrOc1zmLEJJSr4cleccHtLR+fxB0jrPSjKvzi+wLsBx5EOn1oAFd+
KxKYWwiKShkMa5Z/ile7TcM6UyZzk3gemyCeWvu/1CoAWMT2IIxAlIP+YczGRAaiR1Vt1w/ZJv1f
LOMN3RE5IWuWNeZhTTfJw46UpQ+seipAFGh6Yu8cLMO+4BtcDDdLXS8/yI2KfD/h6ndb5wkm6fmG
yMBZaMgf0FcYh2BuS7MIYOcqHQJTs/xakSvIAsFYt9ll41KSqDFpGIK6d5InvCHTHEmhRFyNzmx6
e1qJdmTXPVcq0lNzG875MN+UmsQ8RHMKfD3GLsVxHPOiOoRoJJudFsfqvkj8pdjzt6kvChpp99HP
KxK7ZkD6KVS5IJytoUJa1mvmmOStnDYcoLAbAOhe/DW1fCMLYKih8BhnifWxH/3pQzK3WR/A0aMp
w5XaWxit6wVD+KnKf0HHr+Qul4Z+m44AlnZxacZ8LstAwiBEi0AkbOHpFdzKYFHOa/WjYU38/QqR
K2R06oIPrc4MlT2ZFSPNEGsNJQIgIRJ5k2RW1XVbeikebX7mvTpmZrsBaukL+g5qyb7pjmh6gACd
jwGIhQtSYEkU6UPXxP89sitreizmhXq84Cqhv5JI/6ns1lUeSso+uUfHr/5Zzwy8d6bK/OYGuSP5
suh50+7KFGOh78uwNtaV2adcoknnlW0oU6THAn/2KhXUwsFSCh0KRtD1THkecOXaBsdvX/+qzHr8
iBbSEu/LtE2fbfKf9qoqJzE/DXrhf6sHP/mFK2rxVbcrvrhlXlC5TxL3c5qr+IcjJ/8q92EL7dPU
o1qvZl7I3TwVC25VKcrQu75zLBRI04xzDqRTrIVz0a9Qimo2ebeak7L3Cfws0Ah0+7p9ixBEspvK
xWkfRoNWZkg9ON3R9dwUIkdn+WzhgtXexKiFqw+rmqaHSbkbxKcz+YQdbrpH2+tdFcyL0BPABjKN
f1lewZPn2jrfJ6LoBqo6BPFwvkaGBMsCO/3MCc7Mmq8BD5xJL80hcGbd+TnGenVF1h+rXbIs4our
TC//gDQLFgtl148PRqw4BgVtq09G2rv+VQ+aPL1urcb4jA+cdW9K3+5/uWC5jF0heoTn6jyrP9ei
J7pSaIHmXqVxjmu4E7e/RN3Q2lSygQTVgELmJwHWdfYCySN5g9yB0+wQmUvNx9KtnK/w9pcpbMmG
44Dyx3tZSrY9SGhmfnGb3n228yTXAr/2lpc08VY9TAsGC8qfC5otYiXnF10sKwQ6tO4bGBrtQ+tp
Q7ZbF1375vZ196NVhUQa2Vjse1s6EEx9Y9no2eRzcdi5Tv3do3S4B+NDkghtZ0oCp+7i5HqFsHHd
D4bXh42xDr/nzfEM45gqzm/EEJvJ3sSyQtvZSHHgrlzWg7l/vxFxMj/ceiMgv6AQAk7cMBlbV/uv
rr3AySAeZWtGK//dbd1O7dY/X2jHqGot5r1vlZ1Ntjb4GYGTLZck9N60Thkg0txFLZJWts4E4Xh9
GjAo6DWAlR1HtmGOwHBYJdrwU61t+Y/iEduz0gMCL/gHUYwoxvFaSV/VWMQ1WqRJ2/yESoKNuort
XPNNXVKnPBkGbEshds5TAfLFt/ENanDrypSAm6OhNR+lMdcf6F1ke8Cb+uvo1xe63GdXgwK5zeht
+oQnnUML6HXfJrYexa3xUM6bCdVCn7Sl93Il2+Xl/ZDR3y6HIhBwSI0uNIO/U+efoRucbh6yOcJK
1yh29lgl4jB3U3GAL63lOzEkCWNo0ZckE64zylBw5r6kpWX+p5PGqmCMnVK7k16agMLrVvWf7uDQ
FKR1El8iCrwNMAAgW4xtdr+ARU/2pvKWGSuyaeWlw45fKNrCOZ5pQU/C+Lc5Gy8doXTa/LTzABYw
bziJL0+Y6TaQihD00/ezmJud7Y3m4/vbfzJn+7MK3g8OUcwj4ZxxvEoau3mzCLlEDozT2wWg3MNk
NU1gC0M+Y8Ck74ZeXdJWftupRZcd6xYoCcCbwBscLwqFQO+rtl2iftH0MNanMfRpe+zef7RzqwCL
oylqM82Di3W8ihfX3kqreYkm12tIIX3rukrXf4MU/Nk/U0PjZzv1gGCcPMq4KbVZWb9EXAZahEJD
up8gTbxgMDEe3n+eM7HHaA7D8E0ZBKXDk6W6RevziiorQik0vbabVT17Dv46o8l08EJH+dxam6gQ
Mci8H1mz471bx87NEBVao4GKc4cDIC2udq33LJVfeKwz3z+sHQ44OEVwoE+duuPG1cfEweOoo01g
DAP9XkyeY6HHdIcs/UJQnIt3MCAAsPmyeHEnDya5emu3RuGKG3PBmmhGuBGMbnzfajnd8bUvkVyY
p//h7Lx620bWMPyLCHDYeUuqWJJLipM4uSGSbMLe25C//jz0VUQLEnyARXaBBTIaTvvKW27skktb
8d9RV2+F6iQ2qXaOuxkaUc+FVj+7bVj/ev/+oLfCJlzM4t60/+l5BR0hvMDDZBrvNLPO90GrBD8m
Ofd/rw91cT6LSBNqpODK1yYLUxvrBRUVcdIUMRAmm6YfBMN84wa8tDPAZ4AyVi3wxuu1As+dFpON
c2czqPl27szwkFD5jv3FMGPwam1CZf6dE6PrTM8VkAv8Tbqiq4XS0oDYJMQHRsR5u886ypVuU4sb
l+6bz7eMAt8XaD5oDQi/56erNWQEiNql65rl0U7kQ+0TwKfvw6m+9pGXJeIcEzzA/zofBX+dokyX
UcYIa51IVI2XN0n//4xiOAAHeBkBfC4H7p+Qzwmdzq5K0zi1QtbbLKtUrF+s8vDudUHhGfAbjHrg
EGvZFpM4PtVnYZ9iUN0bK01zf8jc7MZc1viP5ZMBJwZ9BLhTBXawenON3JEuTSP7NBSm9klvchw1
q9klODfKvemgIx/NsDWK0dC2bhY7+xprnP2UAEt/53y5eMH1g6Clk0zfdPVDxjxpuha9yZOwMC2v
u+GrZrfBjbvwzTZcBllCZR7/V/LC+dKlQV7WIf6GpxrBfp9yqOJFNu7o16dy6SkB/USsTOBkcJrP
R5mKMqMNIsRJqVUyaBoLG6LOcGvFZnnjKbl0ueObxcWEtzDP8WoozaB8ClyFG1Bo1D5BVx/UQJ+O
KUy4J2bqUNnNJzncuDSWN+Os+crs6PgvfVf+iyD2fIZaydXfjpi7OqmwUEJrxj3VUZcUq8mC3jPH
OPtaaHOh+YUgRbox+oVJA9kl0HF11NzREzkfHUvAKA6gc55EmLQ/QoSejZ0m+3CngqKI/abJ1cyv
DKu+Me5rvLGaNu4AHBkuGQ1q1mqPVo3Ae0G0wwlXzew5biI09OIqiOOtFHqt7ou+rb/nSJZIMrEo
hYbg9uVHwyxQUVKmhe2aWCGUvMgt8jsEBk0697pRIchjutMLeitIeA2O6KJNaxjt5ww46o8k1qxf
CCXQS5uKqUy8JhnC4KEuIwSqQof24sbo1Qz5nnqavmpKnR37hDLHZobDOvl6Hhi/1HA0xwewEVXo
6RisTZ4+qM03SrhKvMnUYfwOjJ4ElfqwZmyacKIsNocRGnNBCi7VV5upu89LOUlwxXb0HW0jSkOm
EyGUXAw6WnhGTSkxIz+VG3pa4XdbZF22CzC+QR8Sh/ov0VD2VLiZruUN44hko260P9rBiO6cfCHM
IJBWoPQlA3sz0wR/yNg4ygnhDS19qAfF/S2VQH+oEImx/TZQhi8IVTTWLp6JoqGxmdWRgBg3sAk1
3Bg/gcp4ceuYWpDWp+KbruV5d9Bo0gX+WIjqY546eeKpuKj8SlvdzveiNChiOSqWJF5VifELL5Xz
CUuULnlwpqISlNPz8Wmc0kpsewWa+5YOua57HS3CW0YUF+4pYhqTjBQiJ45Bq8A37jLapDpE6YQt
sYvbsXkep5YtcP2iunSQ+Jbu4ifAJbLGXTmhgqwZ98OpkgPlOUgAe0Sisg95OTQPamEDZkBx/UaM
cyn9ZT/bsMgAfIG+Xh1fPRN0V6NBnjL4uYdpdLNdlTT1b33Uqm3bt6kPuUbdOo0+PdDtdHaoIIZ3
rl6YH4s2HxHUqlAJcFRRoWw9lxvDGpT/rn+YV93N1UnndgGbDdmGTuBaE8lWwyoz0lqeQGdV31Vl
0h6nKQx/KVrX+PMQ/050qfgBTY8TWy/cytHoH908cA899kO0eRyLHpta+GFYavvrP275Pm9+G2RK
fha4V4B959dfG9s82jEJLOAR8ZSOlfYpVLVFCkHtXiLdrV7ePd4CZcKnh4AHvZLVrTdKkGtKpRHK
Vxmmo1rh6uA2xuCeDvpQgj8Lwxsg7wsPKMU0AnvEohZBidWI3ChmS7IsTkbQ/ZemTgF8Las3uV0k
7678aGxEEPILlWvhTJ9/S1XLW5ZZGCetFw40oZQUrJTymM9l59mgZG6M9xbkSZBN4WepbpHRAlY7
H9DsQ5Ja2gcnUwPmUKH38rOqVCq/ClUfz2gVsatEaNi0gRL7Hlu67KhWevErqmXzDdBcSWdCuUmr
XyB6qy0FHhJCG3q3VHzXpNlRBTJiDrZxoqjDx466dGthB/XXTVr5Xbcr8VWClqQjXeRPOF91CPO3
JnCRUi8Ozqg3j3UwJ+n7wyhWH2jhYhsJNGH1qcqhbjBpi8xTOpCyNgVldFvE0qOFfIsAfmHDLTq/
yC/BBMPrfLmP/wnpmbne88YZpzrQf6tmZt31rvnNaGV7I6q/cHbRmVzKXEwNi8nVnFwZOkmKAulp
jmftJamm4kHT0m0MunY7ZyK4cXQvzOsVj7+U7pYEbDWvCqVufYBBd3Ikdbsop/uGTMpMJ1Ntb2QS
l4Zi97CDFvglGj3nnzAMjByCaTGe+omee95Kk57VEG1bEdyqnyy/+ny36kS7pAo6VeIF+38+VNwv
3y3E4wOJR/PU0I7YxHXf3Lhm3z6OrJJKJkmZC6rp2jxcDmaCElU8nYBnuB9U6iTPISzbrxBpje+R
qlrPlTPQbr1+2V4cFe6gtewQIvvlpP6zE8VcRHqo2uMpQ9Afo7lZbb/2aA7/MJsi/5HYVXE3TwkM
5OvDXvikAk06zHFYv4WTdD4s9uGR2Y5DT0m6dbaiqxC5yZtbeNW3ux94Lm/+IjcAjdHRVqM4I55b
QYf6H4TxbU0DnJYqreJnbhPj0xgEt5TC325KHVVX7hDqbKzmWoM6HMTEQyKHkw2Cal920r2DKdLu
XJmX39/9BdHZgtOFnA7Pyfq2cs3eNJRG607tnKt7Ewsaf5SWcXd9lAtfkCIKwwDDfXXjPv+CsgQp
2RTpfJqjVnwyDenuMm2I94mBAe08V0DV3z/gony0MDIoE6zZ/lMJIyUpnemEMXLUeJQ+1H1gNMFG
mTLrUEUgIq4PeGEnYpNMnZwy2/LP6gCgFyWUGLHZU5WP4bNIhuk4xJVz4x6+ABZfBJ0YBaYFx23N
I5Ol2dMA1icaTCM8ebKij2oPl8yNCuGHcjb2Whxpu8UQ9xhqML9aNXinBelyqyzgcEoe9NKwCl8d
ugEtSCtT5HwauA4Ok22rmylHjDoCuv7+r0q+4GJqJwww3OvbWXdDYY+gUk9BVyqfimH4TGDa3Hht
Xl3BVhczDJZFCYxLBDLRKppyxzgkVbOmU9gO5X5Sq/hzBnji2DpO+sFsAO3NEnUA25EKaOfA3Miy
0pBVyfo7Sfd58CK0Oo8VyFo0cXX3RavS8W7U1eZjUNHJn5IM5ZXFvTortfAGlexCZIa4BoRCYl2E
kqG3nh+tvIpntHzTEaqLpHuPC/1Y+oCGk/9gkMMyh0MEGqNMAnV8GhowaHtoYeKvaMLQOVDyCdpT
NSZARzRntIbP10/FhXNvWrxERMUkNsjFnf+4wcL/I5mNCTKshTqVFdd7fQD0FNvIJCaBrd2IwC8k
QEvDZRHzY3My5GpAVIXhJurZdMpr8GkIDqGiBJKdzrtdyeqjlrQArpvUrT9MTmyHUJHGcq8H6Vje
t1EgfikgTf7QgQdOOcnRfenskVLA+z8K0RRMeC5E9E1XVwVQKoM3y53Q7Y1dTxvC2BNyep76tNlq
kSj9dw+3dDQcjIioPiFhdr4GWA2pVgTy6aTNRo1UPWLadRjED7qbqJ9EoY03xrvweFFFRAsBFfRF
ymz5//+EAuHY9MCjkukkpMx9zZbTpgjj0geleMt658JQC+0QCiWtB4Ld1dTsRDFkG03GCXPEikDU
rgFMN8NBKcboxqwu3O+09LnYITbBeV3THEc10Kom0IyTU6c/2xmpBDqvrvbr+lpdHOWV90yFG4Wq
1faFw2UFkUGaJSqtv9MpZTx0TaM/Xx/l7Wfjr3aWRvKCgTVeD9E/KwQlIE+AweonXIBS4CohHKwF
q6wHmXOjavJ2QrgFgTWB7PIqRLiakFp1Zo8FmnYqyhgWA01Y9Mib+gZtyWVLnV/gtCOXg78IWSxk
vPMtZ03qYPTSEbD7q29OFD3AqH3Eq6alNojAVzbZlddpt0jqF+ZGZEFxkNd+iT9XqYNZzIrM0Gc+
FVlQbhrZTptxsNTN9cVafvtqbhaK2STfC1GNV/B8bgZorLgQtKwDaSTUEqpjbOkj6lpaRkVHbBPH
eW9vjT4XdyfAEp5ELu41YGZMCBq0NHUPVeyOD1R9+02OnOCNE7VetGUUl/oFoBJwEyzc+cRCIOqJ
0LB/zGU6g7e0kuanBjHxqdC0ltqyMltPpZYUBwP4JUXL7han8s3TyS9g+9tL/QCpBm29gFhwG0Wh
ZMHBLq2kB5ulw0sNp9w4IMAO8rUN5d6BN/XQ9WPxLPDeTCmhCusrWN8R4khvPzXwfW4sOHHxaslf
fxfR3aLialFxWcUjpaXEKE6K4BBUvfLZhO/VeQM5X+AlYu5130ZJpTnauYEAU4ZnHryONsUy3en7
GspYIaB4Zm2IKSTQXyPadJ0Ro3Ml+yrlle/Mzg8VLbc2BfolP1M3cj8rySjd/YwS71FkJl3OHnx4
5SURnQG4Sa7yEC3oF98Ebll7sDtUuBm99TMzhZUhTx47FjRFow/uiCfUA8QUw92poZ1ocFIBLtwF
uq08yDYMgNfahE+gaafyCy4Crub1yRwAAlYjSC4DqlQbVSoiAtyYzJmfBo69EXrSlhtdcU14aepU
iUOemNldXOvRp6buxcfKqPpHLbPgBkkjdfy2rNI/laBiRdV+xmghzhD/2QaVkhmbzG1Lk5pVY0Kw
iHsXXEEVp58rIwDaONdd6Xq5FnM7wpzplxpvNx5tFIhTHEQEgvqQQGz12cqTeLh35liPfa01xi9R
XJupn1eGhtx7WMXflTbuY8/ONPHTMdviQQ9hugDx17BWG5y8EeSqtSUhzk/zHzPM9IciSitkY3BD
+VtDHAAzXprDQ63NIvNLqypObaYUKTBb7FP8Lukw5sJlzPHdYkpegE5WX2ZzCn5UQR9B3QuVbKdB
uAh2WUU+4getXkQ4PISO7qUOxLfKCEWPZDVQhA1aztN3e9bN/3CLmrgug0EavpWNoJNjW5M7dyiC
wYNgAVeAZkr2MYsAP6ad7n5oU/zQt9LUlF+lGriDB89FhwgyRNmXtoPs7el9N7W+LEPReg6QuHQj
ID89NV2V/CeBQ7wYbg9XTw/GxtyUUsWmu3OVPth1s4GAotN39eCLXp1/IH+DeCb47uaXgBqJFG8V
yy85QDA0zpYO2CaQ9vxjQpYu8dyszXIiLEJn3NJcKpV1NGjjjoRTzyhSKOEHYsWZPqfAgHLblHkW
+b2elg+9k5bP0pAmXMdgmiFJBEo8+EpUtD/DXkL+a9Mh+1BPzQxrsxHRf2bZC3MLOlwPfL0Zm/8y
5FPExh4N/Q8481LuhVCKU4T7XbGN3bb5k+Z5+LcN08UBANPg0hOJIr4lRlD+MCs3/1zwOkd+W2Ta
o8yL8QWmWPfcDTR/YC8m6ULXA4PEzZAmFQG+KSG+NZwJTo7MGy8ux/FzZzjafQKAovHMqYXPWk22
Mm9tVmLwnTxM9J1oa2X2dFkCvFRgCXw14jj7O6aG7LdAu9XH2s2nwm8do3wJg7qoPQpkTnPATtr5
5dS282gYWfCZLiCkG8peOrxPKft2o+t12vthJccE9+o6DWl5APO6xywR04kQJPKjqo5S2aiVqz3h
0MI1F0eN/d0OlGnY5opIn/pGBPO2HPQhxcMqquSG1YRir7iF9RDQI/o+D/rvEQR5xScrvDk1FxU7
9tVPak4y8SetCFuvReH/Q6zm4RfS8wGIuVpqioezQRnuFODzxb1Zh/EHGAchjIM+yGsPsDJV6xoZ
1pcmU7U/w+AmzbYJyvDzFC9cn07P+xBu0xR+g5xAPjOVEVCoyFAUw+t7l+2SCyd5UiIFMcPY6sIv
ZhWbFfTS2AD4mzXht9CI2g8iZdNsitjFAjF3++ylD2L30HEBd9sh51LzhAXtsrSkDRFFiavSy8ys
/nI9zlinapwBomjqCkuuQOF19eg00LxyLHqhiTrz/eRm1tfWispdpGv9oRCRfaMitA5rXofD1nxR
SF20E1avv+xHTQ8DWKkCxO8Tvs/BfdYYwXNKhr5B9tWA3h7rt0oX65DtdVS4wO7C+gdqs8pNEjGN
ZOS6ONqz6I41FK9dD9H3RoJ3aRS0cYidlhoNrdDzyAZz3rJVlUwclSqAXpwU7AeRZjdC63UUv8wF
+JO1JNjI+b7S3/+J4pPMcFBwkCwY8OZT5Gqzz30KfrID8/LevcFhRjUXZAhpNQYo5xOKIgQZF/WP
g9WY035Uov5HF+fF75qC/GMTpcnf6+O93Ry0CEGFEAjB9qSbdj7emBs91GaBnASc0l+53bV7KAjl
gwllRvemrkGccQRRfCONeLtuQA0X1PBSclKRJjgf1tXGGWnMzj2YCbeDriTyR5RO8Y0c7+26MQro
Se5mMhVW8XyUPIBdJdUEKUtcpiBe2K4XDXAl1SS5lfpfnNA/Q62+I+3fPE8pXh+scp422YLjEXp2
y9v3DRhriVeRo1kEDShq0HI9n1FYpSKP8Zo6WBnwFU8F+fUg+XC9x923aC5Wqhn75USBysuMhmfC
SaEK+QjTG0+gxav8RmpxYd42oG/OBhVZQFmrnIk3Xi0dN3QPMQzugzM54mNWFsqNY/66Df9NzZg3
bWVaAotjKrDY1W1C0VBgIt/ZB3fuwLMEeEnEu2yK8YSKaxFvpGmNH5uugJhi5hba6kSR+pOuAmal
LpKGv0rQpoGvGiYO0XhT6+ik1KgRAESCDXMQmSHfv8MX312Srtdy52vm8c+dAclYj3Atcg5KnRsb
MU72ZupgAF4/vm8/Py1p0jp0RMhY2ebn+yGmHMrjW5mHuYxHH5+62I8rLbixyG9q4csFyMOBoCRU
CyCAqycEGYLAdJpUO2aQth91VYlPNcC2L2llkxrHYXgMXRPiFbH3nRYO9WZA8/ZGY/ztYaboCgKJ
vBxjey7786mmeKE0S/nz2BcwaBJ3Cv5r4zz0R1PJX65/1QvpKkgGnkqS5aXVsNYwTNUEWdZpUo9m
qnKGcJOdHjFLNrzRDkBPdUNwp1RxstOEnR9TtL/vpaUVPjonxZNbp+WjrZfOn+s/ajna50eAuguv
At8AmsCbVLXAX0SJ7EY9anUvD2qdATKyG3fjBhW1aA1+6vXxLnxvaJbU/Lg7OX7m6mRbqA/2Ckxu
hGpzNPTd3PC6aU62XHS3yrRvAD/sLHg5NDMplZk8tKvbEz+V3sBGVB6F0qQnt64RUQs0d69JdhpI
2tifpiTfAtCYHqwBlFeA1zqyE+34HGIUsWlmk5x6DJPnsm8NH2Kie+sILFt89fm5feBnUPykbLiW
9O2SSMngg3RH8k24qtLYDlX2WenFXwW9EAeDFrORX8oIzqPSiQcFc8Dt9QV5e9ZxT6Dvi/A7Vo2A
pM8PQBEBE+wiczxWGcR+24bxJwMQlddHubDNXmuVaLpSFH1DBgDrKpNZr+VxNoL+g6HP1UeiY+E3
sox36TTLG7HVpVktlSHswIzlGVktPcC6EJyjLo9lkirPGsxDmLbpe1XKlquL2xEIM20Qyk/LZv/n
Np5FUlWmNKguWHN/6Mx62DVV23++/u0uzAUVV9rIJL8g19Yr1KMgpEkUT4+mW5gbuJW2X8I9fv8+
YJQF3QCOfSkcns9F1fFsTAJWKC+t3rfSrtq1onwvtgaBbip19AHt5UwCZz0fpWxNJcFxqD/WqOts
0OBR93ZsFH5PzeTGTfP2swEtWnhCS1eNP1YbO8/KZJGN0I5BHxbHCfapl/dmdGOjvb3PAHAt2m68
IgC51pAx1GPGOLV7/VgRjz4Mog730qj7fY3N1v69+4ChMAWn6kr1H5rr+bfDtrV1kSfRj9oQWZtB
KwsfCfBbiIy3J5VRNI1C/AJfQBzvfBTdkIEzTIySNcKSiAfJ+Cm2ReFj4FZ7fVPGD9endeFZZEQb
8W3k/pY242rnGVo9tcHEQtlU4Z7qsc1ORVROh7AEfjWVqP6h8aLgi5HGTzV643+GfKJiCOn/hzr2
6ckcs+TTjd+0PPvn9zKfGSEMaCNIvr95FpOJG3GaWu3YFpH5oaCzdx+pTbc3w6U8ZleOtW3qWm5G
rbE+4tlT+UahJdEm03W0odROjI+V0lQv4RBpj3Ghp591XdoekrvtplGzW2zciz8XWJ+5dMH5kqso
xlZSV0okG4+pGYabvtOb77x2zgf4ldZeS0zLb5UFm66UtyCTl7YLWARa70CVKASsNmVrmGPZoU96
JD62HY9oLzkmmdZ4KHIYD1k9lB+vL83lARdLcLqhNIlXu6VyZkDnsaMdx3BUD5miKJ7KQ/8tpXK2
05GM+3J9vEvXCA0iShzERzgMrCZYT9jU9/qgHScUFJ+GwBU7w41vHYIL1wi3FPEn4TZv8TqnRBoQ
uSQr149JxFOVd020AwtFKXl03/2aLFcVUIPlX+A7VkG3hZ1FjlCvdkSDKDtmCoXzPBlu4U0vfLWF
TsYwEKlhiKw2pFnlVReo6FKYtZXvorhMji5KU3fX1+bCXqCIAFaAFjIXyBtChltGQUEP7Ui5yTiR
wmZojlTWXYH6HMppdXdD9/DCKp2Nt3q9xrqYQ7OjxFbmXbdNQmPyhYKOQd9jkXF9apc+4ELFw9eC
FBix5vNrGG3zBIu6SBwpMEo/crTBhwxwy9Th0oQIj/HRAtMN2Gq1TJKiKSFlLo4yz2Nw5MNAbNYN
+yKp3tts5eXHywQiN3k9McY6GE+Q5phiiEvHseuajYpwiZeUKI1d/2yv4ITVxc0ZWkjcbAgoXfr5
d2vguKdOq6pHFWtsa6MiRf+TQl/b+lz09c7qMOj2G6RNvud1lZrU9SwF5S1cPzWf4rb6SMXPXJRq
xnDyNJFNiEvCCJA+EnzOoQ+zut50sZP/NuZc+b1wo5AbCaoFIjzq/EUYiiobEhq6Afhqz/37g5ol
aiKKgjlH3ra6jcaqj6BIm84xNXpn001DRPtnvCW4cOFccWKWbbdkJhSGzj+iYVT6rKa6e1SUCVVH
+lBc727tTzi17vIqSG6EABe2IUxAEnBuBFoZa5SYVSpGBfjbPkoulZ3aKsN+tCLVH1tLv3FlXBpq
wYoRtwMaJpo+n1pMf380jdg5Rk2r70baGZ5Bl28XmPnf61vxwkisE4xd4N3AadYYaDgDchg7Vz+i
wwV1qEeUlzdZuZ+F0x/ePxTK3UsbnOIn6dX5pOwwmSqX3t9RHYvuR9GqrhdAjPqRlLH9/g34KsQB
jWDRMliTMkLFtlQlyuxj32YJ/VTN3XakyTdgYBduP4eoi64d6AIYJ6tTPHQYBzZhrR6LtrB3FtqV
CE2ifvfuz7Y0SuwlyqVNv5bf6NrRmg21VY8pkK6jIZR0m8WVsQ+rudteH+rCicLjnPrqUvRwQGCe
r5CbwYeDpqweuyxP71x6ilsXiYRtIQZE3VPr5/Xhlofo/BZ0yOIWBwuuCE7VKojvtFxTSrstKSsU
ww7MQXoYNTXclopK85dLWiLLRSXk+qhvdzzEGWA0wKzA1MDbOZ9kupg+JPQXj4VhldtANeqvRa7n
32ykym4M9XaDAE9jasss6YCu83t31FraglV+7EhaCXgrmqEtQrvXJ/RmFAIYlBkWUWdeR3bi+YRM
bTbbfrLmYxXMPXSwrDuZbXOrJPZ2FEI+Ok1oZzAnZ3168ZUvaG/WwTGwITpC8y9QQZuMGztwuQPO
tsSiZgNgjOAS5wImdT4XXUvwqU0a91iXUAhjd2piz0kscwPxP9s2aHxmnq4W+YMV69aNJPnN7mds
YHfkyWDIyFJWMXuwKBaaZR4cpxi9tjx0G88SzTdNM59lJz5dX7Q3u/B1IIg7NmIXTHS1aJNs637S
pXO0UZF6UhEW+4DaerJDQbG58W5dWDkU6ggy0O2goqtp598Up1fcP+GuHQOQ014TK51vQIm7sXKX
JkQgSIOQ5vuiEXI+CsLPXMWB6R7TNJCHhpv+HknNZjOaxXAjwH192Ve7BHaLARZoWbA3Xd1xTqxx
QIT+KKZI3tUhQqD9JLL7TrPCvwiuW3coNWSoKWjWPdJki8yr636yoz7xHS3Nn4LONQ+FmUZH2ouz
6SG4hQ4hAtcRAIei2b17qellUuRZasl0G1f7CsxQgUmzbR8VR5nuTFFXR53f8+I04/x/DEWX1mQH
W0vrZfXEyrZBra+pWQRo/JswH+07QDv4HTrRLSYCLIA3Z3XxvlqqD9StdWe9r3AWicBIGNwIoz3g
ktyUagfSeR7RklQX7EEhzUCQ4YAG3/GOwigeq6axUe4rtd8ybcZvlhwy3ausqUj2SRBEhd9hWOh6
sxKbn4KkzelgQeUePQXc0LcImbh7ePV6QUw5BcFRREoKojyIgm6D9LY5+2bHc424bGR/kVDiPloS
U66FtFg+ca9NCHzLOv+sdQ7F86KMYk8CoH9UolAAYlIrC8iUljeEq8h+/AWIV70EVRM3G4o/JiAv
GWqPIhqKJ2NWunsjd9PvXS9E6gkkT5BNLmoz3ChxOHy1RkoA6Bp24zf6R9VHS7GLH5XTGDm3Wmj/
jcO8TrYjfR3tuXJFWWzgFqulnyVTd0evv/1TuE7ngml2FXy+ALZkB1lMRndc+iBPY2m29iZDyyH0
cqwwKr+tq54BjaFQPTgDUXgnwcXAkcJd4a8d6wrUgSyRgGPLmArZBOnBK8fBGXaWOjV3hpW2GvLI
ra77cSyVj7MGXt/TDMXcgGuNx51e9+Y3Xc3654g2FTjRUP+mo6gWg3BqunxnJbGoN2FjotTsJFo3
QV131Ycc4AtN4cLtNM/F+KD13K6cnU2YmMiNWkWYfkL6NWi3Rs+BRAxPb5EtV1v8n/sa0xcfb5lg
vrdrPf1udTM4QCWdy2crMeIvCencn9GAiwVirND+s5H5qjeRgjcgNGjL3tl63T2WOAIueMXaco6d
XtWAAAfdrbdhYVXuFtSurn5UzGxRuxgj9bfUFDacawbIjafECPq+LhDF9u3CgNRpZjqkDD0SxfDu
C5TCCgJLpBYLRmZddDaRKIU2J4oTutVI1Vps+8xLKwezPE3H+OP6pfS2mw7mgagfAhgMegK+VRgk
gRFSy8+b09xV2rM6zUIixhEEtqcQUP+ngRX7o808ghtn5oOD6ComWJhp4wBXKnO0GG79oLf3yUJc
RJoGFjVv4vpJBDIAKH1CSLlxUtPa9HQip00fONav0rXS0nekqpyUPoP+M6WWEhyo+trqvRGin4js
udAHT8uHQm5pD5Ic222GionKI5vsdCfWfsYSD2NkIoroZ4NdTLPXIqf/Cpy0/5Vmow5hfSrTaKvF
TfarHroEZcawDT8gJ4qcFsL5qfOpKFFBb2fErHlHZ5EfB0Cl32oSzuCUhYGakEGZ9Z/ccGvwqgAv
lH2slnqyRT5UTbfD6IBNSJscjYlaSUvnqCdp8sHGnXDwKCZa+3xo22STBaH7W6XeFXr9bJcvtSXy
Hj5xLfpNatr1h1gU9Y8smmA/6vD/96jxTpWfYXmC8LmtZ+521lGZ9aYsa1NPL1Ql2FtOyncaE7eR
d3gWGHClazRDPeHkzn1bBpg1ON2k7xGeBdsWlUGCpGdKvuETV3bJAfHe4mvVS0ymCcOQeO2jDL3r
AotnG6Rv25c+YvtoTFP5VT40IrfCTeWMpdyUU+lEPpUi4/dABTFEXl6iRcHvV4q7UPK+eK2ZNa5X
B0ldPpCJYs+dNwqQUytxZbp3ERH5IBcrK18Kp4CDrdfKFymxrNy4neJ861jJH5gbRJEfWvHcsuxJ
8xxONlc3uVJ/pHLa1w9h2Aw0r8Owxp5BV3+l7jBORzcOwm5fOEXVL8SqrjgMQplBwabUpW8k9m9S
HqqnVCqIMVGgQ/t+Fd92MQr6o1mWp7YLDQCzYfuVgM24a8Dz+hKHg13OH8WNs/U2AmRUXIEdnKzo
mKx7c7JrqyF1zRKLknjYFeyPT+gJVzcusLfx8zLKkscRDdigMs4jQNoPelCYbQlNfpEJoZagPsnY
7ncgY4b7XnS3EEEXLgysKQmtSMB11Vz7kmdFL2tLjeoTYmrTCSxwfgr12X1q0169sW4Xh1oUp8iN
F2zEKobWVYl0BNrjp3EwbUpwmATMiUonusNi9PpFeHEoOrWuuxS1THM1VJNXyLpYc32Cyoctkln6
s1rioDuBBLg+0oVtAdwA7hQtLdpa+rJZ/20M63DfMxlXp9o0h0NuzTb2SJby3rIPD83SlFjy/FdT
3vNREPKVNmQ5tkWC5G1D9dITuLFsUui6Nz7dpQktrTBECnQLvP8q/BWa2gRD4FSnqRfKUcaG81Cq
1sv1r/Za1jnPPqBCLogNwjCaSWvtsa7MaP4ZbXQqAqXNvaLMl7hAF/NnK8ImAZg/xRxPzmZyqtM2
QLpXb6LnVO9ERaOuGNU76boFyiylMahbjNTgUWh444DbGqvsWGOLjeg3dlE64ZeV/M4Ca/xhhmp4
jHLqkzQbNSxzrk/qwtk1QdQtDQranG9UUxrkLVptnKITTjXdb12NdM+es/yTDq75MMWAyq6Pd2Gl
kDJbLKCQqaUKvtrkcnbb2RrMCKWHpPO6sRcvbu66NwpMl0ZB59OlPEI6T0Z0vvUcPMsWXkh8KhIl
2k5jhrWWikb19blcuNNR7IFjye2Hndi6Di26Th3SqGMUzEOOsyAs0KzUQGF7GqqdRlv6Ky2FWzJq
F+a2sKbARNJS4kZaFR+xXI0VSUXwJOzCwTZJn2FXxJT1buyMV5GX8+1OH86lfLXURdjzq1uiNyYj
aJwuPOFnUBueGLpwvjOCuh/9UJhRuDHTODE+j5YWvgRjG+qeg7QZ6t9z038tzWz4FmIEhdlGP84P
yMk3jh+PoTS8AlGp6c4VGbFSUTvVc5dNgYvJB305rx8sHKQQUPd6NV9g6bOUvxGc6CPfGWfnO5Le
+ktCfjX4WmSMn2nxJQ8WNMA/pSAb9Xq0kJ4xCsWWW9CIlV6XKh2QRxcPW0+k1Vjdh1E7d5uiC5Mf
czhY7cYk3xsIRaSbP4aVGY+bsu7xPTEKxwp9K6Bu6Es77LJNUqbDr7LPZ2uDR4L22Gi183n6H2fn
sRw3roXhJ2IVc9iyk5qSLMt5vGGNPTMEc45Pfz9o5WZ3NUt341l4ymiAwMHBOX8Qdevu1bmfv0xq
ChdwIqlB8n/SonxnwvLGwiVM8cAyYMt0hxoYdLHPqb97z71TZzHJn6e9lpESfx+tXPuojoNnH3EP
SB5UTNme0iqqvAcPjxTH77rYiv1B7TPjUHjF0u0Mr2Q2vallv9UWU3uoJK7VPMYzFm8+KV0x4oDX
Ry+8Nctf/VwqsCC8WNd8zBKwSp/NzCbeFPEifLts+l5iC+eP9pRFH6ypMz/wk1oMrioPon9RJCYx
SrD82KekSKbcP1FX0YiaGrGIYqONJCsdpMtzW9M+wEh5SgLF9JJTLIzKHwvdxApgDk9DtgWVvoZ4
SsVp2QUG5KZLNN7leKKsS7VFqS5wk8V5NCuv+Q62Yvgd1hCOciPTD0ZTplgWhIqS+nyB6G8K1/lG
Wev6RNMakQAFKcdhIK91+SsWsbhLUkXJI0LF/TEZ6uWJh9sWw/g6vaAYiGimRC4je7uuFseWaDl4
tR54lRcd2hDroi40R3J6x37vZwSiYyIZxDUJp/RazieJIlToWiNoRWT+zp1Z/dBZnDD4xjnu7Pb4
7f62eUM5rEIVmwVNMh6RACHW7eikxOZCQak6MMhEH6jxU5KBUntWK3arlXvlUW+1+lRjzvFBie35
k2cV4T7HQuVFC01eSmlefkn6chPjKTfs5Q+TXV7AymRaYNfWmWpI1UBSGpPHKTG0b0sY2hrXESm4
nxmmke36EcnBQ7wkWGUmdm8eHGfgnT1pSv9xY43knbf6KVQYALaRHnG+nNUuy+kjLE5dRI9GFtvM
WITzN3ri7n9WN+W/89zUv4MXL54xKzQHuGIjbkmOihWH76i98YsXJmHAg7nwEA7O8jtLEP7bwwWZ
+/2Q93jfFKrWuaiDLYPz+/5vvz4ggDRU6poS84Sy8eomwqlwoQK3hEFaJOwi1a738F+MjQvvxigs
jyn5/nCGrh5LSOvn6IwUYeCGObJ/efhbjex32vlStQaTSVsPSANpl7c+hS7o/RjbFTdwBfZ/lRG+
9C0sziX2vmdFudGnvLKopOYsefgMQ/mZlsMqL075OSqSFOF5zsuM93jYJLuyyfOXJOqT/9CyzXya
nOGhpGBx7iDT79veUl90by4jP8P3Jj2+80vSZCTKkQdDpGeJVwEXDnY4eXNvnUU2QYg0ibrNWIQb
8efqSzJf2qYkgJI3gbzLZUDtFRHaXg9oPYcPd2gG9LbjQdkSCb41ClhxqXgq1TbWhbSxrqKlYzUD
I3RnNOnCaBeOWr/RnLpKMokdEsJLbRDTjCtZ5croIrV3q4i5dPppzFxdWspE3MF5vY+jOTvEhdlu
dI7etuFFsJCj8tiRRTliuLpawUlQC7X0JgpiUOl6N30Vk7czx+ojXN6g85ABqsanMhlP2VT9M6Dd
70QpljLtB9EvHxrL3C1Geu5664hQ3blpo/FQplgwVs7Gc0Ju4NXvJMAC2uEn8lPXFBkvx5vFaoYk
QM8tFhS8ButnNdnZrwnphKMBYeBnR2aEYRWunhuLdHWhyjVyAG+jEU77dY01AAEgDzsHhyqFd6yW
OD2YCqXtptTD1/vH5kZexEmG00U/SafisQqArQUHaunDKBgEwqcOplqwMJIcQK8Zf4tNrAU31vXW
rkN0DOEJ3tO8AFaXRRjqNPJC+mQ94opAjEzPV2f1CF879fFWCfI6fK+rwRuU4o8hV1vOLhFKHlEH
DuI4/9Hkmn6YU0g9qRttpSfXBxdRV2RMed7wBgWGfxkeZq9nYxQTq7loyzkLw59DW/UbzJ1r3LDU
QScRIs/gVuHGvRylr5tRda06DZKRGOvXpqDLMwq3Jrxq/b+h5mXjgW6wsH29i5PRh/Jo8shXslb3
Yy1ElJhU2H5WMwBP+/v76cbWxRhAQsIJKqQCq7XuNFUaUXNseExEBzAo3jNPOvpqnZ39e3+oG4vN
I1xe2gbNBv68XIbZhDeVGUsSFEWOFht0+0NXJ1sVwZuj2BCFwFyQ/q0LnbQjDU68kwRWm857c5yK
l8jutPfS25CoRLOGCpNJ0Yz39+VcxsrWwtwqkoAXGT7BTjvQUB+tjTzkxmGnxw3flRuSZERdPYKI
871oFDsNhGnXz6FQ7Sd1ipSHScfK1xeqOW5cMbcGlC8CF34F466ZvjRbYfqqaR4AdEMNelAtIjVK
mCDPezDLyXB895ag80RbnJQEDvO639Oi8+rFpS6Ckn2/ixfE8uYkNd+/jMBVJCGFAqRsL11+rKps
63yO5cU5avFRafVzauriEJb165DQN74/pzfk5uomsiR2BQqETVhZE1TEoAy2gTh2ICo9Ew9RM9Yv
eP6F3yKxDMHSS3EEME7ab6tRst6n4Tr+g+s8QhpeEZWIyHpZoR9lrSF/LJYZoRVsX1vtgZHaV+kk
hxZAa6vxjkZ7jYX9UNe7MK16eqaWpOuVGPiArZ+76dSrk5o9Qi5TrR0968neQ22q9wa2l/ahnTWn
90US5j8HRHk/WXqWzRu3x/WGklUj0CDg39GzXp9GWtZxlzihFoxp7+wUpwV/WoAF5U2Igjra7Bsb
6ppKx+uPpiVZtdTthmNw+a2XWHS4ZnpLEJdKZe66wc5/xnVYl7sqMsbJ152xsvxWKQdtHxtmZWIm
nOrGse96LwJ6KxzZZdTrj3qVGOExVXFYdfSEjncqqEHd3yrXsYofKx8zAFkoKNur4mSc9hWPU35s
g6fWU+8mz20RTu+tKcgV4QanAiphdusnk653HXowyhKklKP3toGzu9Y708YZu75HJMhXMtko2RCw
VqEq1EsUa2pLD9KkN/c4nFYPaPkOLxKK816vKEmnIBiSCFNcIOte5UCxViItMvdmMOJI5MeWne91
9II2ZnTj2oY8T2qAhANQMALH5VZygUMM9C3bgHR7lyt9ekoasR/SIoBV41epOMpuat9az1SDnpao
PcfycC1evgUWv7FPqEvxXEQ1WIJaV4tbKRrw39irgdmQYKOijmhIbrzXHIZlhVopYxbPMtl6upwv
OXuqzb3eIJRhu98bMqHdFCXvpqkwCqGAcAzUAUSafjkKyuyz3aR2E8Be9o6R0nQHyKzR+zc93VV0
YEnLbfTFVmEAbIVoDCWsA9sVzrFwteJc1tQk7p/fG1VDdF/pNQHJBVbHGb6cjKeLzsqVogm6yArP
2B+Uz9hT2zjdZ9kHJW/jkzb1duKjshMdF57Dz8o4hQ/3f8WNo+dQMwQ+QJJAkrnaHc7QzDVGFXWA
NYS1s3WRnxXbDp80fUg2GnnXkBFOmzwOCBSToJPGXU64NvRSZ0XrILJm1LOKfA+axdwZYfIBG1YF
qngCRlPRaETUZgZteqrQVxu7r/enfH0geOtJ/J8szjh86cufQa5c5+VsNOBEjOiUNX29V+BOb0SA
68vrTbRNAnHo8nEmLkdxanyxHZuL3GoihbK/7R4NoatI8+jiOVraeOPyujUrmss8YBGYpP27CjhG
PCpqNIxASkQc7wvkTvbTYDr7d68d4RnNeKlNA+1jtWdpjFN1UpQ86PMs3LlLhdJZB1rq/ijXmxLi
FoRtDroUvFvX77VBcXIt04vA6hEFiJdYPyQ25p4Cr9WN99X1UKAauOR4exMhiVyXnynO3B7pIpWI
Mk2GAgwstnZuN4YH6gCbioXXZQZipDS+kAQ4XhmrwRbDHSwTfHWgxuHwEbyIhvUYVg92WbNPhs74
UoU1OECvce2P95f0envQyJSlDSljKJf2cp5h4SAxJeqe7TEYGGqX+Wte2Nbp/ii3VlPqCYH05ibg
Mr8cZSSDisvM7gOv87rnajKXvenOsGscs95637zxzi9TZYsWj0myRtcZNvcqnFB0ykxryAfAqpW+
z3CNeexT8BDoF6vOszQIOFNFdhHbGnrho9OHdBucAOVrhFDUv0U64VdtpQTYjlJmcTQRft+IATeW
4w1fjGUaoYaTebkc8ySFK9NhCJpuAmBipvlpsEG/Yx2Vfbq/8je+LyQ6Knxg3kkG15UWs+zLSZ/U
PkCssjhUi1v5DgDhw/1RroPaWxscWwCDAEpB6nJCPW5lix4ROhFTfQ0xeE6KNvSXxjhmOYpu9we7
NSXK2/S0uC64HleDmZXbu2h7NQFuaeZLp4TuqRL5Vpy+OQp2EXA5ZHKxVoHJ6hgNS11rAneZ50+L
XeI/aPbdRnS+tRNIKHjJIDVJYWZVQY/NZenANjFK7U271Jm+o6aY7Btn/nx/0a4HsollBiVe6Dfk
06uB4D9igo7MWwBOPTsn8zKcEHdWjzi1b5GkrjcDW5rUFhlrWPRov15uBoU+pMSFN0E0RcURHcfJ
t40UwJy2ZAevF1sotFtT+3O8VfKHYl6DcjxriI1s881E+MLv6yT8Mth2vtHxMGTacxlbsIhASEw6
CFsAJFZpUUKJZNanpIUvVarNzxQEwAfbyGrvjNKfV4CwxoUcJHJLipKKbPmngIlsIma4hOkp5VEt
cElPMALvTUVdqIOEoqOjrqXJk1OiaH1g4xvuzlBzxzyKzpy/RdRUpH15771q6CqBYc+t+YdeFyLI
YHpm/mLb419hXKjc7n1VfMfZWZ+kK5jQ3n3wuH5dXu3Sjoi4alx+2Fq02UJfLw/47O6pyMS4F4St
/f2del0bBgdMqYM6G92VK0JQPepRVoiqCHJtNj7PlN0+SgvvyA8HWz31rpr9rkB3f7s/6o1NC9UY
w0dYi5TC15ptuC20xhIrRUBrGVv1AQHIBYj2QG7qt+UWw+9GygsCgR4SJTEEzrgELpcyyvTKq0u7
4GUbZU+8FnEmBnXz0fKU7NRn0OLiBtVPJYEq13WiD1J82qmNl1mx8VFvTpwHDULXDi+ONVGT26Ho
eMwXtCVrNfJTMzY+8UYtDn0mSge8rqJupFYypVidIUNGVRpoEiK4jt/KgJWGFRop1RQWN06Lv1BT
e20KC0Bw/1eLzIeve+ZxNJb31+wkYov0UXaqZQHjctVDtYt1axFZYFuDOBULtnSpohX7HmW+AyKw
0Ua+ep3X8ewlsyDvkdCBtfMKTzM6G/gnoO2hFcmuoduB/OBs/wypI5c7rUgFCsMYE32atDnb2NHX
FxiDc0HyiuOZQTC+nOw0JSGsRyMLDGRZvkcg3Z+0PHu3WBp5o0UVgTc3j3zEjS5HKRRnEWaT5IEy
6PG+acrquTHHeaOEfGsuxB0TIw24QVfgksotM3eE0xO0ANYPXagZT7Ew64f3xwAIAhBiyYVBD65W
LLIHdxrahMo4VmAn1Zzys9YI7ZhQZ37wutTbiHQ3Li42hgROU3fSETq4XLvOaBeBzxpwpDdxGXvI
Kj93wHrNYWR/ef/cIGPQS5RiTYx2OdZYhlxmUH6CulZwXKxAiRyjPCwmops1nxFsQ6j1/pA3Ppqk
IfJgowhJMrFaTo/qRbdAxg1Az3p712i9vUAD9/2jkHBSlaFDKrfiqsAUA0+rE/D4QRrrtQ/5bvw4
GMLaKP3cuJTeEjRgXFJBdI0AipxFHZOGnFM12vxFGJpy7tVufl7wh/qg12r8pCL1cb6/gDf2B5tD
4tVMdhjv0MtvhgUx1+BQ1gEwi+GB3N3aw3lr9kVovv+5SyZtYEkNwJlPthYCbJ3Y0jvVKoPBUMNd
axa/seIzILiJ8v2bXj4RqNRR46I2uNoViT5lCLdHVYAAeX4Y0Ak4ZfDKTnnSbTGfbn00tp9KvkY/
DYuDy/WbCiFmbzKhRYpu3MedM7w4KFNBuknLNPIXrRqOeS+2Cqu3hoVDilUU68lVsxpW8yId6lxX
BvLM75Umi3ax03zsxoQmm6fOR1Ur380IR+WNm4aZMjJqpqtVLSeEnNV0LoNST18zFFx3op/djU93
I1XgMgPYT61V2jmsYog1d4jkpaynMjb5uYlnukCuoj5h85X9m8ad2OiH3qiE0teWlkZUp5FnXZvB
weTmGV02VWCPRTb7BG7t1YgH9QVyT5TtlWpW4oe0GaGEEtD08+DGU+njRb4FHrgRyt7QVJCQwYFc
YXHgg1lTPNpV0NeG9oTau/OEzPy7qfBSDVm6LkqxBElpuNyvepnMyoAlB+e99R5qoy8e7KYrD/ej
yq3t+ecocq5/sDPmsjJir9KrwJkje/YBEbcHW02ogRSZeRYzZOYRwvPWe/pWMCPnguQPt1cGtMth
B1r/oQ6OMojk0wKRJ7DTxUCLuzInsdUDu7VTHYrK0h+Guto6K1GR7VVjla5DnEC5nwy42KkYK1/U
mH7WJPYbSfSN/cFxoB8GUocIun4ZNXAFcZgsx6CYPJO5zfXeVeKtJvCNWVGr45XCKqJnbazuA91o
nEYM1RCQKDUPiQDUadd9uE9UJd+VyyaY8MYnk76BPOMpygNDkzvpj51idYCxk6oZaHGTqA84Bjy0
Zpwf3c62jvc35dUCyosO10BuIWRCeNJeDuW6Q9IZuWKeM3T+Mk66YR2FCpX6vdnCapzV5s/AWLdz
47LP6zp9tHNgAWHShRtH7CrvZxTJVeOVDHLsShmzMApsVEkiz6pT5NZTldrqa2dPLU7XWtE+DWZn
gBuOmubrbLXJxl68NbhUSZbyPogDrMuf8DXyYRlS8+xGavHD6ieMGOvGzrR9nwye9zAkuvYwDZPX
P+RN3lef3/8l2TFoXUklBV4Gl19SRTB6QD3JOIteoHGpzopvGdH/8x2hSZGz8O6gqrzamrULY50w
apx574mdGafWAYVSY2O3XIVKzhksQIlQgzcMdGU9Fyt0vMoJz1alitMcJc6L4U7wvPPmza5G7IYs
6T/dX8CrUycHlUV5DK5gIK4xh3qkGyGF4PDsWWL6rJScbcQaxRmC8lZZ/hrYTjgmUaHIAnac3Hk1
wbYxssaYCuc82JXxN06CwwmkTvpVKyzlWYmi/EPYpOIZlfvylFWNckqEbZ8yL6+Oqacq34ZBi/vT
GNvtxgm6jgf8MHYQv49yFTJSlysf9nPsDGRs5wqT+WMmkurjMttbQpc3lho8jWz4SzAvBdLLUUbd
bHt3iJ2zoCL0l1i07qmn/P/vkvb6Ri7zFpwvqh5vNx/qXuhXSw7Bascag+MuXaUzlsA/3M4SwlwH
cKTbjRWuuv6oFHrnqyBMfpaR2rxYmJtPO+SyQmtHMV13+D+S6Bm/l3rY41AtvjFM/kIXq4IDPXvx
bzxF2nrHv4mu3KI0aLB5hT7hzldTMWxhDRlp4rN1zXBXcFtYsAD18DtVHqhVIs/7xscAhDpQAqnA
74BzbBWGr/M51kCi9WDDkJcDO1itt+WxU1LDPi9Kj6azQ23ka9/NVeL3ltEdXS/NH7jVzGdNjNOv
RdPrBY1RPdrfP2G3NhcPArC1EohPpnX5MxKjh+SWYxAmMAGSWhoJDLdRbIxyDfVgtrLviiyUjk7T
+vqcsrgfI/ja50XjfFCNMnq/zOsGX5W4OIqsnb6EsM6BE1XeCwLR6YxvfYPB+6Lrvs5DLwDlI/55
/9ylAhLCwDJ4rguPWZao2pjh7KrHINb1stEPzfj+kjxTdwldvCXRlQc4dbnCQ5aJ2LNmHDoBwu6M
pUZHr3a7XdJ7W0nzzU3FVYdWDB0/mnerot5sLXBsCtxAm2xwWj8vYUjO42wF3aDi5dVG1k4b5gJ2
juv5feqikeD0Tvtwf11vhBIplE/OCSGCUt/qVyggKqs6LOgDOLX5A/+A4ZMze0gdgAaLv98f6yoP
lGQfqezMiFgUrMeasxBXMFo9JEtNh76Zqx2QRzZTX3SGtTOXbHi3VhwjSqMWGFDotwGxufyehj5G
rYcoJCAlZG8iq+4fujT8gU/RuxUKGQnCK5AhRCzBnqxGQkAicvEwU87j1OG3jRSEAkd9MBQchhbt
//hosvINcIFnOmf0clpkQ868ZLpyRs3NeOnCYjwUxmC+pmi1bFxot/aHvGG42IG8411+OZSZ20Kp
TS8KJsweHx3FjE8jj9hDiDH3RuC5MRTJH/GV6gNX+7rU18mOd55nUZBIeZdJQaJJRxV035R9vZEg
3RqKRzd+BiAOqVDJv//jhWCMI1xkbxGBOmvVw+wu5pMrFu/ZBUC6kdbKBVrdn5T3ZEoEN5moutoY
sWtVemJHcdAPeDe7jXBOqIzUul+pyvi5U8vyb+CgYtiFUz98FcLbKrFc59WUhWH7WG8dG8La5Vx7
aZmwhHYczEsXHh1J4BUmAmGIcO1nheHIMHYkNPbh3afdkcUk9MiRsQFcczmuVZDG90oZnqusTf5O
osZ8UhIt+5Bli/vRQLFgI1O58U0dQOj0+TBFoFe7nqc29ErY9coZCtxPPa5jbEk7QQ6aKKf7M5PX
/fqT8kKQtEpOIRpElzPjFRTBUoPbrrXu4u1No/Pqh8XzclRwMkP/UnrNAvuPm/Gv+wO/JRpXIwOu
k+spG36rREQ0nROO5K7BZKf6fgQxfVi0HgnAcgj3WaL/zvrwlfiNPNT8ggLDwXGVA5KR4HI0URwX
Ky7w24yGY6Sjv+wVXrzxEW7tdoqjmuRmsdXeLr0/DhbPx9I0RoOA6zVakEXC/LsYjey73Q/qKRq8
2ndRvHmEqRW+VjEiPvcX6MYNA+SJ9hT4FNkIWSXGOcfAUGv2XNuq1Y5TkX3Cba99Qrkm/V5aufj2
7vEc+h+cbwp9bLpVdMxdDLN47IXnXMXfqUAG/ADTP31J3LHY2HQypq8+/Z9DrYGNLX6wKdoR4XnM
MDpyqxn5MPT83h+DGYVnOC8rauprXIdXTgTghFEcrYtep1x194uilB/nCc/b+2t3jU6nJov/BiQg
vhkJyGozFxTvi04vwnOyKNVZn8LyXyh02Kp2dd2Bf0rQBZ+T5USJv+SB0dQPZe4uJ6zoO+xMe0ec
41TXH8MqNf0E9PE3J2q81/s/8kbwBDaBGCRVJHn/rTaUKuyxUZUpPPNzjmYJomEsy1dnGgMVVyP6
veFL2YmNps2tSAZvD74OuQtosNWu6lmrqEZL9zwLHEh7o7A/xcAinpykMf+foai3gHLmQcHnuAxl
LWUyDyqLcqbn+tW2UohWQPmOnR5uXUO38l1ClkRZofBJzX+VtCyjOnSYkYXEZ305xGO+PGsFkMTC
ySEHmlH3orpl9xCKejq6YzI/tCN8vvuf89YhkjIrkkSEvciamzp5UVXV6H6dawc1O67lcA/5fsvI
+UYUgtIFKUpy3EBnrG4itcygX6aud86cGeAL3e7qoaXJeSgNztEeAdBy4zPemhfS4mAhZErI9Xf5
GftwSMCS13AuAUDv8SfEBUooW5zbW/NCClY+hNHigKF0OQq0nWJegHifxxAGNF3n9El1hvQ85XX8
ObEH5f1pLtc4zDL8olnMtaQLKpZTUgEMO6NjOP6IUqo8JY/M1xGhoI3oeuvIwVWm6oBulsY6Xk4t
rsvGVWxHOdfmXD7ZVVr8cLAS2eMcsTXUrW/FbQHBkJuDJ+Zqd7SolaL9mUaw9mM76EXcBlZWbKGR
bo7CNUx2C82L1+zlhPAcqowCAYhgxLhnV/aG+Bs2Tfrl/nmSIXp1KcEtZAiVzB3ZolVyqxao8WEQ
YZ/NwlmeWsXzDk7TCxT1S3N87TJE3MgH8q0DdvW1eK1yP0EilWNfEanCuhOpmU+ouSSDs5/qyHhI
lMo9FHa+bGyMq3WUD2P2BYcU5gSx63IdeaYkYSmU5tHNJufZ8BCwqatxi2p4HRyl7wHtCt7G4ByB
vF8OY4+oEKdD1DyGmabhpIsAT7WbhV7HWEfl2UQXozI+YJSbDBTgBx3wvdlG+8J0lf/e+Un5JeRu
kolFrL6qHXeU5j2Mk/kltjX2e7LgCecqLXVekrkR08lIHA8ofmyjLXh/5Kvckfa9ZCAD1XPICtZo
cq+syAEWtX0EFo/+Y5yoOiKPzqgd3FnXH1q3DY+Wmtv/mWmrOMc2d80NmOT1x6Z56cGgIGaTu67L
P1XcN2FjlsWjVlTebxD65ucUJsdGWLsGelNdk0UsarfoPSCDcvmxYy73Kqqn4tEou+ajV4bGoVHH
+juQG8O3c5F4JDnzQHpBDf/v2XZ5HHoa7lFz73RHuy8hEqRK8wQOPIdmlTkby3BjN/LEIIknryVM
IZVx+QONMdNa1YrKRwEXEhEDTOP3kMLTz5XgV1jgD/4aaGN+mPAVeJp1MZ4Acr074XV4OkoEhBSX
4xaVt9EfT4nUxUDeFVX52LXd8mKlvRv0TWy9F6H1Nsqbu90bIXB9p6GjXs5dVz4milPvm1bJnxth
JPv7W/saNymHoRdJIeXNu2D1ZKSi2mujGMvH1NLmT65IxG4eYiWoypGjvJTDKRva6MXyEFiqTXP8
kkf9+DDwynx3PJNyR7xaucJhg9mrQNNVmp7Pg5U+Ury30UdGxPGnZlXd9/sTvnGS4PkD6gCPBsjp
mgvGCwNNk+zRyTqq+nbtIU2z6UV6fQ+QZb3hMcFG0jxeXT9J6KaVGxfZY1rgrupDutResmm2oP0W
2fTz/pRuDYbiJR9Sei4SIC73Y5aqnTUviNEUs+58BdeqPJONeQ9jtQwbB/DW6hEZaISQQUKcXp2/
EKz2WI1e+eghuG3MXb1TXKiB9+dzlc1JgQ4aCXAFZDVhDfIc3CJ1SjuvHluqw7/NyNaO3VRM/yXL
Eu1Vky15f7w3JupFssCA4KKpCZGCU8F3LhdwjlwHuxiRPYa4jylg+T1tQsKMLGWXzkZa+CjVIYZp
xoXzVIW6h3t7tmABlI9ji3CVEK2DmxKiNZGJpqC/zPQA4TYh+b1rxtT6Z06GHqhEV3s/airuQd2M
1sPQjF2817S6QaovCp3UN+spDGil1IgGtGPy0rs9rdFMmJRt53Ix/k7KAbYJ5l4hpcFMrT/oGc1F
NBpSDzFoJY+jfYNmZOKng5WY+6jry3M91l0N0juuIPt1Sz/vy7GePtutoUcnYxzan4YUh/MF2LLG
V/vRTXFJFup47kcPcGuGcmuFyHYz9r47qJXmT7WIof6EYx0Re/PiVz4OYf7a9k4lzhtfhoVffRiI
iVjbonXA0q3FJ80GGXcRIxNacWmhCA9t3nHSnLbappLdjUNEoVwy4KWML5ihyz2g8LgQI6zzR7VP
nINXQTqwOhWyqLnFH7yWJXWIPjRYkM8m276CBtI8VMelZSiLZ+m+hf/6MEyZfQibXg1Q83aDWlmi
324vtE+WFzYHvTTNTxEadz8rt9V2eTnoLSoESfSAKmz6gopXviuS3PH7sstIbhfxBHmhDxaUbw+m
kxr/IHRgfrz/bW6cUhr49KLwdWbVbBkq/rgFbcxtvUJKuEaKZZAWaOl+rjpkkcPQ3FVJ9uP+cLe+
D/B+Pg1NdYf9cDlckykalGSVIKejczYZ2eCXtaselbDcIq5fFzMdMGkoqUFVJALB6b4cy+DVulhN
0z6aFfe/70bOnO7brvA+RcuitQe3rLry7BIHe7/yJvekemIefV6n6l6vQXhieR6mzq5z+vCThwbP
7xaGOpWkRWsOvZXU/cYtfuNbIA8M014KkHCdr26AMsydoeqa5jEp3ek/mnYGGjUDwn1ELnV5jgpn
K2+4TolNMCmcSAoWdEbWxNGF/dXOdaE+RlOjHVAfwhFgHObhX22i+73PQUM/ZaiHnePZGQPNDtv6
eH9DyKC8ig2SMsSlx2eihbCacwj3UsrYqY9W5+wNo1WPrmg/Jmb6n1Vk6REEwBZEBgfr6zG5juB0
QIKkE7R+u6K+2BSFzZhCZHhP1F0Mnoqgry9PUSaMel/ZGNKeUnbCySlEyEaNXCtEEtrApC6vOxKb
BQw3p7edRssfwLR5cFCs+B/E59JzXtTz5Ju2CD8odjIlJ7Ww5+8L9kuZH07U2GobxwzKKOgo+LOa
F6+E9OVTlOb9JzTUe3haLVIAhhVX9FEwj2MbjI4ycFO57RfTymdQZ5P86Zk+Dq/24A3/VEa04P0B
p/mzJag4+vVSjj8yPUt+Okkolk+jrSQpt06Yfi7Apf+YR1N8gFPlfqlbvftlR2aV7Kp0TJ4LLUqU
Q9OH3q8lrex4ZwxRhL54MQ3/NpHTjn6OZsqnOc2B4dhm+Bnuf4v+v7WYvyKotFyxqqY8qkkc/i3U
vuj9QczAVLUwyhHsT8Yh96eMWpVP69v6Wnlxle+rJhq+GKJHKx+ERub3sWBxYCUAgmhiGE/ANVgq
dGkbjC0WzWnxQ8o9qrkurXR9FzfN8tLlTv8v71wHwHtTdC+OqkThwbbKsT+lYyjaY19Mbr9r0rzl
s5WtN/oDjLVu74hQO3GvojqSTw46lkli0Cmv23HZJfygEb2cES+BsB3Gf5R8oJvFNZY3z1aUp9ML
lgNlcwp75P93vZpkXL6h6S473taqzp3ee8VJDEBKASbWEbsK5ex8B2cu++mO6I/7Rqo5H7J0RFcG
7Bnz1ya7RZl/ceNDYqXaT9KTfOY9ntjdjlu8K3d9XcXVTnOrVDvkg5vU+8kYrHzXjUX+1GaGXe5D
HBlQ4tU75T8e9ky2jUPFhlxf6vFOhJP5G2ZgnvtKqKvhk1hGxd0N/Kf3i9Zuf0kikPCrPtH7A8in
TPfDOClsn5qc8uxM6RwfEQ0bwmOiaNEvgPJ2J5lZs7rj46EkrBoh/ziiMB2ecO5cx5gGmsO3BHmu
cdeT7bJhtQHTiLhEL98PqzlMzsBguk/oR2c/U9dJ/xmW0Rp8Eqs+28hPbyTBVALIFZBphPux7lvW
EuSkar362MBw29WeSJ7CcjPC3rjwoGCYKNJBZCfCyZj/x/2KrubozYO5PFL8KQ+8e5d9htrlvnK0
diOU3hwKHCxFHl4/wBwvhyoNY5nbJVcfXe6u57xEbMlL2/kh8vA/eH/UlkpZlIJBAFxJuaFXKloy
+OVR1/M6yGgh7ENXHQ5hkQ2/nNSFwzVb9d/3B70xP7AzlGrpg9kSKHU5v6qkvr8Q3B4TVa1eCwXI
r08Jq/wezc0WUPoapORQkKNMJQsEXBNrZr7DHdHlrTo/YvATtr7JjUGIw3XD8Zclb+YdnCjlZdGs
GIFsd4kWP4aN9R9eLtrsD1yqnztCwH9m1hbKxne+3rggISV8CGCiJMSvcqi8i6J2Ibfk0q7LHxb6
2QFahPbg319uuZyXNzN8Hjl5dpSEQa6qSLPrZFEUuf1jiwH8zjTpRJdlXvgV33dfCYL4/fFuTIvx
yKNRkpL9wVUmoKYIYzSU5B7VkCumFoY4JPgjHu6PQmH/1rzQQKM+hqQEacdqGyGvONNTbR4r+sjz
TtdHJaAUj3+WpiRZeZi51Ol4j17SPqe6iILOmRJUEezQ6vdWE8b5DpBwVu09q5umozVp+qNpTUNy
BJjqfCnMXP/aok/q7NWsahffSpKQxn3b6e0+Ah2Kd05bOl8ds6mQI69iOjhTqk3qPlLrsNrFnln+
tqO6Uv1h7N30UJeK+BWGA1W61nCrL7ozh/pOUStvPtaOo2h+1fVTtbMx+Gx36aS40/+oO6/luJFt
Tb/Kjr5HH3gzcXpfAKiiKYlGhjI3CIpNwbtEJtzTzwd177PJIkd1dCImYiY6Qt1qGhRc5lr/+s1O
Eob9VZWpnlFK1GYdFrkLj3FuRvISpOGId15lTO8aWlzazEVZ1r4R81BwlqV1VbPVziThQMyOTU1V
936aD18rMxvKnVoJSgrHwvbJA7KDsoolg5olklQpTejMvvuuJ86qjGSdT/KQLhoAX1LlfhmOfLIc
WSeZpNdlsArzPRcdoYNWuvLPOQtM7WzIsv5hqWV+n3ZCtaErUsFIf64lNVjSe3oIQwETZ2/r2/FW
SScC0Ky2jXBuaW6nDoZPxEhEVVFJNAqGK6rTDplhLx81mDDfJsOZzu1uSdOQ3Uh9mamXzH2mSARU
jdSqfZA73IJMrHilaZOuK6ysA3yCjVUG+i7jgfLO8mmUOP+kmrEe5rLcmgeJNXM8wWF8SCozH3Bu
XjGWdOtqONctpUQMebP9s3FEPoaVK2lGVG5X79hXldjp+F596HLXuuep6s0Ymw7NjNAXl03kWivN
soF3Nn+WY4DNijZSEf38ndgWjOM3nYEHU3nY3JtHwfM3QtmzIY0gmw4iy+c4Aza5oJsq+jAd0zbO
qmS9mRKRk3f5PwBhIepBNjVQwHBjjs22hFdNBhlE02FqeiOE8ppGei9PUf9fWcpQ91Prb0vZS7xr
xDE/KE1fHhoryd8gTRC31oaBFPVSxfCc5Ynt8ZWlDAQP0gE7Pjz5Y9xQX/3JyMpcIaQonKt1mrQ6
zP2k+2VsGWgB1gBECtghnNrz+6aV6Th2VqEO65JUh9XaaAs2/s4/fzp+eNYdPR7b/I1p2LbfQ1J+
fpje98QwtJk64GA/W1GAXOIKO0BbhDj8eiJEcTwffE2Jr3rbCKrO2aQA4A2o01DzKvfLUHnJZ/ha
tgptrReoA5bMvjNqStpodTCWCVc6kiay9dbLUdavxYOZiGy4sIlW/NqYfZHvSN1Yq3iSGt3wkCz0
I82kpiQsyEko4mSA3Q08poTaVd5EeoQseszStTG9Tu3av570Uj6oak2+26ov9zyI/RCiLs6XfTaS
AhOmeR5Usa/jFxuaaiUAiC1OBSRIAAdElJCKAA1UaKdkui970Y0HA1/hh3aJqubo4hK6NVSZLg9Z
HwxEeShtIKgmLy6GzDR3OErV3xtb+O9/fk9fllIcFZY39c1Gojq2KRR9U/WjsHgh7DL5kC3e8IYc
eectSsr5RLXy6gluAmSGqUwEjqdu5BuVbrDO8kCb6RZ7k9b+1sbk7xYP6QCIM2i3ruYUOvfaCaKn
g3PMdYW0d4RwF6U1lUmiyUMHTDOHid4lb1fTqj5qqWOe/fxivlZR0LABAaJ/pr+1j9/DVFSMcdnt
fKtz5mj2Ezscwfkj5dZa1KfN0oWapYaw0NN+z/ah38hlLt8qKujILPRgn/Rjf16qXP8KnKWBRVT1
NUEA87lXmsE3u1Lp2554vlvPzeo3vBvGZd/Z9Yk79co1AwPazDERImMmcFSAWe6Y+2qV48EmOeZA
X1qe05LNl6JNs/OfX7JXHoqNhbuRiymwwQOfP/W6IBFyMtV4MI1uuAOEqKqYdhB0QAevc8tEi2vb
wNv854d9ZR8A7sGUFqtCSCzHJP8scOVSyGk8KB3eoiOAAvxkqA9uq48fy6n1T5zmS3ELz3AQ/LU8
w0M7RvQk04fcr+zxkLaD/s0snJW1TmvdIjLayX4j4P3f57Yc3lXdukYTqazjUvoPG+AAyNHiHxUS
+9l8Ke1g/KiSfEh3qCLUnXDH7opod1Kne7i/d3WWqG43J25/Oa1Gey1zTfsg5JBcSSOTd9hXVg+5
6wkzNIR25+YgBXS8Rt3ulwY9ZfTzy/xy+2NN3AZnm38hbcrRmuZ7c1bZazkdWi3wiF9tMubL5qlA
ppc3c2NzQ+DZWOPwaravP+msU1dJ3ar98lDV457ZfoewYRruUumYFy1jiBMn9fKRxYeKAROkbihD
mDccHa6pOge+fXFQSTazvcz7Qk86mLFVFRaJ8RHiwCkayitNKGUE/vMbTono6HhwkpakWrWuVx06
zKGryFXZXGybLgJClBxruTfpie/7dKofe5rCPrQxH/6MngrLc7OZ0FARd6mpHcMS9cvZb+iE4NCj
/GYSv8X5PL8efgnhDgBdknE4gmkgytogx1Nv7Mur/vwoR3NtoyJkSV9YWtnE/TNVa0tBD5aWB5N+
AaafGvdToOqznz/ArzAo2KmYpcMM4KazVjw/OZKp81G4uTwohaFuQc1+awh3jUetrS98hu1vXDtr
YI4W04UlPeO89/Plk64MNxpHXZ4NunIOVVAGN0mXVyc+3ct1evtw9OUQon5IQp5/uIDznT0vk4cS
nhKEe9PBY1hXu6ASv2zZz03mDlM8bzAAIT/PD+Vpc70uXicPLYUROWNyBuZVJ32kt+X+eYXJYRgR
/6DAbi/Y88M0jWUOaUN9btN4xqCRyaeGSed1Ps4tHhEF3rhJIHdMRUwma2Ox04Zp/igGtzyD69b/
D64vQX/ce9AfgILt+j9ZWIZUk/SyBs1rtmoHNGnjDYGKYj/jT31iy325UjIhh/yLioE0E2qk54cS
gu6fLBFeosGSId81RF47F7ufP84vV0qUBBBGGVRu9d7xlMf0C1EnBhs7eHd+TpuvQgs8KxawEnf9
sA4n+slTxzt6aVvslDJFb3JYnEreIbRRsb0o7GM77e1sLqdMBl4hv/DoQMoHr2JHYPz//CqOpAgP
nReoA3IcrFPIyGtDLzPr827osrukGWagj2z2zobJbd6o2WsOuJCLSJdKnZLdvfJyQqlmorY5Ir90
9BzSJDe81gE1Y/QTplq1vsFOFYdJJU4F4bxUKVNCQd92AsSaDkqt7el68qBKEYyt9BN5SLTe+1Ai
p8+jYRBEtHtCugy2inx579cEkkeaWuo7zfPHO+xJcJ4sLWClaO5Yz3YLPQ8xfID9p3K4tmXy6L3G
QQ0zLTT/DJiPxV1N7c2WWoEQ3dTx3pjVUjhhjwbwsrb6MTIqQ5wRpSQiZzTW9z9/5l95s8hfQqZB
zBwx1z9W+CfXxsb12mBHHA9aTWeZJrV1ZvbyVHPz6lEYISDqZF6L5PD5HXDbeimNIRkPGe4JcSXG
9syZk/LE+/vKMwUbmjHtxo1EYXJ0n0nhq5pke5+cCqNNKy2+2IvwYofRz4ki55Xz4Ui0MPhGIZQ7
titOvNSYbAZoh2klIqqZujGWpFafOMrLTd0HtqD75A9CTo4X2IUPrvsNqx7LH6vQbBsx0gESo6xl
jRikyLN81U55JL92UETtXER6NHCZo3pFAtEXXUEfqsF+2g9qyaCatl2cz8t0aU21+06Umn6CN//y
zqHawe8CjgjrEnvK8+cDkl1fIGUiMVmb38sOo7bebD+TDZGfONCLQT6LHwdBBcfZ4Z9/tAS23bIs
VW06RD+I8UsiOwv3qBo/GbMatA85QfPlvqsr76rAKuVNNmh9/PP37cWZIu7dgAQoiBAXXkwLeg0A
FQF5fxj60g9Faa2xMAcrKiioTzw+Lx5SDmVuNAkLThHHPDrXRNcCpXlpf5DBVEXp7BnROpHU/ssn
BB8BUx4MpBAU/4jqerKATAwsp0Br8oOnS3ePtOydR7r6Tmbph58f6CVPhdEg9wz0YJtGYnr5/CEZ
azKBErtID2YJa4h41czrSLOasT1o56VtInJFK+DzdSnT/WL5y3Ww9Msd3l35dW6NY0U8e0twnN3X
Xk3ahkr/dNpx2SSYrWejZccg4/znn/nFy7Q91kwsIdbwDiNfev6RS6Ieczv1tcsFRsI9HlSDRoqp
mx8yW07XJNrlbtTp/fir0V8s6XCUN9kLh2Zm+/ywbjBhS9Km+aGynAaXJKGiLm/6HXnd1Sle1AtU
Z2PEICYC1mHt3Yhezw82J+mcTfZqUbcU1X2O1OJ2bWY6cjN1yHIPKqMqzpd1SS8TdEVjBL92rT8P
49q/MwZharcWnjr2jcrT/KLMtboLdXNxm9ixa2fCAUfrLaDSQAuiAr9Pia2q7skwKfXhEefL5Hpy
CtgAeo0wLyy0ZYGiWGMoBlVgKBzmP15KsG9ZF3q8dmPnvpFBa2y8BUEn5iV2V15KJy1vU+F5TVSO
bULWiltYYj/gqouDf7uO8ZxOvXMIlmG5C6imjVjr3eT7MJrLOwK3id81JG3OIBfy1YLEmLE8Ijzw
a9ONmn6R1dif8EIUtoi8PHWqcDRUrqLMdCsnIhS+PZ8SPSE6J+1j3hvrW20X9ebrUYo3iVmlZpRW
dZdESIKcGetFwrH2IwomEmvWHA5HPY/+JUmd6TdGMYGzT92py2lp0XdF1bA4yXm5anA1cqCiq8bL
GbZRb/RD3Dure+0k/SrPA3uVa+TYMAp2bq6KT35bdsM5PGxX3y9G1ZEGOSjZvLNV0Q07SHDpnaYr
2ImCPAJOqdSVHusWszCuuRhyqCuZ8y0JpoQXDAEwrgmVXRihP7Rtz+ZsZg8VSgJSh8hNwc9LW4n1
TGo5fanqeiDSJBhI41lmR/tk1aW/N9fB+NxjLTLtFyKBr3Wh1dq+yuvqPTFpw37JHX9fLrWexRNG
tDdcafurkQ/mZa9678IMpmA3KkPcBtPUfKRLtvfBUNS3jZwh1Xvex2XtGj4erjF3i2uOQ4TxHo8O
shqc3Rf7EbMjFhp9lV88bMe+dh4UZEF4X7knNR0wsjUb9aUx3Wzda/5EdnqX5dmnOpPFA8D5HIRm
wQIXN50nECmrDpwCF21IQplvzdFiiswmv7SGod1jU9HGZjP4NQGGljuE5WSKx36DqNDTyu8dLzi9
wlq2X1Y/yz4xgm354RKx0c5qkyQPNULtb4ZAjES4rf0XZqrmvU1i3hcuWFoyml+d91aR+82uNNsJ
PmxVW3UMR6dwo6w37MO4FmkQ5YlpnhlLarTYnIi54WZNSxLaQ8BYG1d+Wdx2ACyU0KWty7Dz0Wv1
w9Kdu16nV7saa/r7Oui229625YyCQSg/dAut5163UPCjyveb5SJBJQfnR+niXnP76pNYA9nGNHx0
KIsG4HlmIVG8qWReibBfYNBEvUgGRrprUc9RYczb9Z6lKi4aGHlm5Dd++pCXuSF3KwHGaUS9M340
WExqAlqT8SrV7OaLo3rR7NFFpe/zfG38KIWtGFx1sIOvgrRfDmZtGVOYwVcyCW8MZjdsAiLVQ98p
lnnnkHt/oJXELmNI0vLtRGW0ogaemIuPdgunp7fH8i6b8ackqyeX5SVd7JAXFPcO1grOYtm7jpdQ
RdKo1EVpDm6Bgmo23wkfB/JIVqZ8IA/QUTiaZVj4pIKaaD9wSsFZoMl+3tEzVTI2Oi97z4uo9POV
UfXV4OY1a2KKoUFIHLi6sZdkmeKakwrCYVgGO+qXxA/nIpvGfUd3lIVOX/j9bi4csks6RCdhW07d
vPOktfahnOYCM+fET83Qh6jt7hZWR+y05eDbWANlxgj1qeh4DRSrb+gHAiIgYuX0w9QVpRkWCnpM
tM4ssJG+1n67S2sL1nFWYKZWZ6VhR4HmOt9Su/Df9+wCydtxLMaHiUfo1l61FRNkhxlolFiFuCq7
hfAcW+TzlS68lnsqLfd92Y2yjzEAKcGrXa1azkwBazb2Fi9Rb7sK05m3slgglWuJwc4LCb67Chqj
+TwZHZHpRd51X6RmQkMHB8A6QMCcG0JJFgTqGsTRCCiSgZT1xFjqyKqLTjLPF97BLq0k20nW5zg1
1zSLlBnAiffIW/s8+gYMXm12wMK6bYLm1mi7z+oq19+5LKsHiziyJpagpVfw6+0an3uwlst2MfWS
9cbuP7vJ2l7kvO0M2MlpqEItaxfiJSpctiJIY7zvykyTa9snCCbUpaef6QtlR5RNi8GLNkzWbdu0
3Jas6jIZE5xauSFcO/mu70pL7amzzYFAe+E8sn13N2C4q31usPaIkEsz/QndqBB7lQCVXtsq6OzQ
DQqZxkGV8D4L31vbWOjD8J3hu8sXtdnvtrxVKAG5WquJ7RZi7BtfeUzLHYfM+xgyfuufFYVH+qm3
zNp3L1n432bBP3usQo0+blby3hmbVnl2kxX4Z+6nhPygs6Ux1mILM1GP2OHpxb5XQetE+B5K5xzt
GNtROva6tyPxrhE7QW3/VTh6+S5X9vTd0KCV7FeYGUtk5RqMBE+irO/TubtXZtU+ILwoiLtu0Nsj
gTfLfW2y3XHtUsvdGU62NDuzbos8LoyOni/obc0Kddy3YL5283xt62m+7MAhEuPcIueXDrTqxRkB
DQtLJLOKPhyxrrDDru3w1DbW8lpzLcVkx6q9h2Etgs8FXltf22nt3dhgDNXsJbKED6RtQZqqO2wk
Mr2fkEJi/r4LSC/Yd9YInFFqKWzRqliIQVVrnWgRAQGWjBnd1jfIMwszWnN4tubQL3ZEjKM1RBOM
wSxyOwtDrcoRloP5Ued9tszGvoKjUxS3An5MGfdUgTh72to6x7XTJxAC3KKDnYvu/wpJCFsbUU8s
hV1n9HA9Mka50Zr0SPXznnXdmfyxQenRBzc6BqKfpQy0j041OH3YaYMxwwqyzSLUDLf7rnBD+qQP
fmVBiXWnN7ljcHHnQWpXvdKxWa+CRbs3SlO/NqzamGJrVksS4TSzHlyxlu/NxcTiYlAWfNhAdqsZ
M5JMv5ejMD6sSi+/aXruBztLENsXSl+0310gVStsaQirUHilvoTQe0khyqrReswh6VSsZvmSh02i
+jQi9bU7wDFd6h35Ib4VNw6dSTQpiwfcao2tyKtYiuOhzpMZWX0FgjYuZvm5GY32vbYIlUZetXlV
pq2hfavTCjJONSbu+ZB4w7e6cL0vC5sMz/+gmJPaQAB9pIRjJLwRi+hCPKtcBIogXyCiYO2P2Sja
+nxihPYdEUnFw5vI0TwXeUBShLMEEiICFNf3Wj0tOxIQ+B2rnjdd5NUpTIBgalr0rbWFD7vRtTbF
TiXy6wDJAeOzKS3hfBXzuF4if8G+BIi0fjNmlvHZ1xYTN+R1dC70pZdeBJqpfWh0WHfhIKfqoU4m
0pVbPajbM0En9M6Rg25FXdWwCSbSgyY0FeQ+nVf9oG5tZSorUkOZfXZkO8mQsIVOhCX2gZdMSouH
Rq2ZF+dYe3wpMn88CKcowcZWYL3QQ4zq3DTjRM7BnHROGaYYuX71B6u+nSHyauE8M0iMBjPttWjw
KM+LZdFIDCMY0DjHvFaLCsec7dj2h8I8c4kT+9Z6uHzsFDqJryVJ8kHE9psc6rF1y9s+sVkDsmGV
Q6SjE/w6gz98WLJa+V8rNx++t00j88hIMGWEzArBJloqnMZCj6czx3wod+7EGHhfTOlV/XmWTLSi
8OeddWdX5XA1FP7i46/LzgmXah2+IYnAp8GTQYZcC3bZjbf4GlSvsXPacCIR4IOZ5oUGS7go3lWK
JNPQHotu5F7rxgdAdutPhRFIt+9NL3V2XrYgCwcQD05ZmLyAXbfGEPsXY3MYY8557GNdakD0OvvL
ZZ5N2ZmepPIOFNR4awtR3Uw1cSXhZHs9gUJ5um7ZI/N5Usnu3rOLMfK9xLkVTE2ZGjbOcoJ49AOV
eIq4/vXZUI2zYTKjPI7KbetxXHN3tC6BEtIoHR1FoOnMDp/IklreMVJnLxKfwPDS7s96CUm+6ox0
X65LEOlzYdwypvCjIeusnTMYKxWdnC4LOxdnqY6jqK/T8IZrL+Z9Dz7wF9D5Hw/z/0of25u/Pujw
z//k7w9AUiJPM3n0139ed4/NeykeH+Xb++4/tx/9r299/oP/fJs/iHZov8vj73r2Q/z+v48f38v7
Z3/Z8YTK5VY9iuXd46Aq+eMAfNLtO/+7X/zH44/f8mHpHv/47aEF5tp+W5q3zW9/f+nizz9+Y5T0
BGHZfv/fX7y6r/m58/tc5i++//F+kH/8pnnG70AskMjBZTe/lt/+MT3+9QX7d5jJGNuA1eqIHzdu
TdMKmf3xm6n/DiUsgNtOVuLmrQlINrRq+5Lh/w4XBzgSzJo8GqhHv/3rvJ/doX/fsX80qr5pMcsZ
/vjtOfCIYAceMlDcZn6+UcOOcfbVJ/lxIqRw14zjNIV5m7dn+eZN0i65nYSpGbRvvXHUHuehlNfu
LNJTGqbnyOO/PgECIjxfYA4fm6GbRV+2ohfeDlfkci96y4qYzRo7s0xOBLQ8Bx7/OhIzUGydyEHl
+h1ByE4vtKTWJ3dXo/eM9W51IHZW9Qng8eUV5ZrCq8cdAUwQQPU57kSKnt6ayrZ3GtjDtcDSZoh6
8L2NPiR1e2/WlTzv+0a7cmflfGJEap5iTz2H97YTZaa0JW5vJjMMJ7cL8QT7DLym94rCtHeL6Idd
5w4u/qpkVczVUJ/NLooN0hBOubGQ/sKv/ffitR12440YrKgbqstHODqsSdZqRbG+0xtCmMMWnEG/
0OzKkuxMZhfsgtkQ6YUUBqqcLOgbD2KXQ+0SdGV7nUrN/tiRRwH/vqycN00HDBXqo9vf48EfUFy1
aZqHBYZEh95YBZvU5i0azmvDBD2w2ImoQJLVjQjgSwPQOsOQZ8LP7A8YB9Uz0/6ZVlV4RW7/WWwQ
esRAE9gmMabkY2blxWduVgGz2rK/+WVfjvsFgxZ5XhcGfbLbBy7qriD/unqz495KB2zio13OFINY
gvbFOdw/9wtRn4l9ZVVBpj6W9lKd2W2x4sfVIAiPDJfeg0aoHj95U5Y3O2PG++cK3ZH5PnW9Zoiw
By4+ru6qjLPAJsE+dKeMraYVtrvuGjNR9y4TiQcrdQC13HqyDu2YzxDk5sAdoxWwAwRCH40uso3R
ewsfbFh2cAkFkt0io14D8kL+XkDY6qKahwLiONYobdx1kCbiUc6KfGApTRJbUChnsWy79KIRKy24
W9cgiqSG1/scTqkR22pZJyTIyrnyYR5/SLt0CkJEwSuUeFz8CFCocxEJI/cf8ChxyogZMLopMzds
kn9BT/S8TFBVuyshgS4vCp7LVfeoMSJ+v5ZmkSOTK6YgMoe6/t4HOdzOdKFQwiSuJE9SjN9odwBW
q6KFmyp8Jsehjc/RQyITqKmU7+cCeou3S2yZ31bSy94Akwaf0aplj5PI6yG0ND2QIR7G1ufKGvuz
bqjkmWdr/qEuF2/E9iGwv/SdVt2YENU7ql7TvmwUHPiQ4aj5lnArn0TA1QhuyWXzRAw5y22Rf6Xm
PqUzruPW9IYd2u7ehSCm2yvKE3u6mo1Mocqo58aIEbDmeeiYWnbXlWN221Vlpe1yG+r6eZr4TIWr
oUp3fuHPxV09ctEa+K5eiTsQvRJ9ytrbzeVsF8n6JijnAjWeWQfvci/oQXO1ANVeO5TrGXN0RIjm
gn4rVkljVfGqtHWNh6x123OCOtNv9rjQJzdBVXShmRDdjIuvtMM+aIuHzmtL4AW5MqTvHMQ8kVm7
mnVdWJNMUN6zte7KeWivCvz15yivk/Xdopb2iy9X8yGVbe6gWteS26Ut/OusLDw3xFoi/dgrbyun
JmN49Fq/uQlybDLBlofidgEpS3dFotOymHldDHvf0Zw7Qubqr8Kcm++ABZofBn01fh1WP/lmpNT3
LC5GZoTO1Lh0W8RQ6ucdPuHJ9ViJRceVTc+tCABeqQjFyGyErOWVH+n6Jm0Xbcl7YnhFcOPCRQCW
GBvjU1KT7EWylUp5BmunraMhb8wrnaFZGbq+ZH5VkiLPf/eaDgnfVNwYC4sxc5/Ds7Jjc4IAEI15
sH7pNRfz17GSzT141oZeZrIt9k0NfsVCppGwjrac4lmRqGfSUVhZFidKLEa4NkOghQLYKb22uqEY
IqtEPBi7fjfVZ2q0SIFB+EBLhna70s/Wbhb4cfPurOFikHQXBgZG1GAqucniggjqfqar9eKSZkLf
6XPHmUnPAi+kbkjTXV8Ia4rncdKzSzvBjz7qpgK52FT6DboSu76B5phnYdJnpgUtpV2v3UVrUAb6
Y/IAnFzYe1439aXC+/1DrzlVwhsB0wVwzkOwgmJo2kSlFLEx0SGC+VmzWF4cCEEu1TQ0zgcwDemd
N2g0sS5DbtxeTkryZM6lcD8qEnkK2hX0ilGCCfcpK93nXBgsUXUSeRna4wX3gyZwNCnzW1Yg1VTO
TuuVc1sNt62ROJfFWnXvbAC+E6PR144Gp9vY+g1cjtyjCgXJ79q6jId2edVqN5NZ4xOOqHM/WpX9
Nivk45Mi9e9i8Gnx98My9+mOvdnbsuYyyEdwuM1+n+/YQmxQVibs3bim6jbDKyULM0cReK+LYFVo
nxp4NlNWFNOOGZbefDSlryUxFtSy2GFrCurY2263xEht7beIhQcnRHmeJpE2NsuEIVbaunFfacMS
2Uuay8eGne8XDdi3u4TlKUwRLImoijEmf34eqDdVLrXU31Vq0tLIHlCsfIMVs2mz1jJwD9RKs3nR
F7U+xLOhI3deVtCzPVon9+/J8y91Qf/H3uZZP3SN4Foq8fgPWqXhH4iX/7yXNB7/P/RD26P5H//q
O170Q2/vsVqSuRqe9UTbz/zVE7nW73hoQapAw8csGDLkv5oix/0dRhRuIzyTAcqbTbb4d0+kGfrv
Fvb22EHg5gMhaSsw/26KNBomh6Ie8gtMObwbUc/+69P9N7qiI0qaT7uGoIM6dmPtIg5xtiL/SQW9
Fn3VlMTWRpjgGJfQs+aPFF4CWFHNVBZyUvthAAUteinrEF1rcT/pk/e977Pl4smVe+Ul3VaYf7+j
Pz7K5kTJWWGKY8NleP5RGqa7RM/mKB3pIc5xN15jT8vVuddVXhrVdiZvSz9NHnrSp3+JCAhleRMn
YVi+3YgtZG8r+J9cBbdPtQlxdRsHlCbscWtIsN5jMfss6f2pUJLn3dmPg9G3cONoenF1/NFdPDkY
cAOuDSX4fKXZS7xk6t7C/uXs5xfz9YMglaMR5xk7FqlmY8OMwdHQRda5caG1xRivcODf//woz1tA
TgVC9ZayvvXvoEzH6pVuoDhqDCVjpkq3jrYydE77D9SMj6mxfinX7gLTjJtKBLufH9feesunzwoH
RsOIFhANHKL4Yzva1g2ElkpWtMqBu4/FQN4s+3Ly+09YYdlyn5jrjLq/1e+tZF3fzlobfMiwlLDC
HoJBTZLOJsZyelBlq5/8j0CQAYBoHcyfYKrgZmGbGppUrTYoEOreHO04cFcZ+cNsfWDkxm9DgxhO
alxbXBoQglzAfluvGJd75gW6LOaVJjNfhnhCoxkbVQrUEAyCctoStnKioM61u6aw7jAd6tNz5rJu
GRpSgVU5yC/SkKqnCWgZHLjMJ67ei4uHqd/GcjTI8cBV5WgTaZ0OzeaYqrhuhvItSTVqB0Z9aq96
vsVvzwb2to6PApz3GYbe0Tsl83mokWvKeNIZCgJ+IxTRgeLtedT342qeysF9jgX8OB6iLUQgaA0B
n7yjptxlZOmwxTOL9RimQvOywsntsaXqCp3xeOvExtL7Jy7lKyeJrQC8TcDGTZR6VFcEQeaBfGFg
4JXqZhAokWQ2yHCygptmyU8RaV+81Ns2gpgezIEVG8bX82Vq5eFggOIrXEAKFdViIhIqgDP888fj
SM3BlQTe2MwfWYNtNq0X1nhGZ+YQmKhKnbL5ijzJdOIGDmcQ9m3uf/DH7g0iSjeN15Qw8mjpvXrf
5LZQIcoQ74OLrd51jgTcj358sP8b9Ub3E2z2/0XUdVPp/KTKaNf7+lveK8rev1DcH1Dt9kN/lRm2
/jsw+sYf5n3DaXnTSf6FvVr67yaoKvxilkykC1sp8aTMABFlHSXe+EdQFr/vv8oM93ciPLCOJ9bN
Rlvwa+DrtnU/Wa4NPpQHaRCYH5AOzd7RWqB7hYOesZzCGcMdyOat84b5THHbu4N/Kk3+6JX8cSxo
7ZsYSQeJ/sFifLK9YqoTjEPVTVAgxgTDUOGPRpjOVoYrFgRoyy/TU9rYo/dyOyRjfxjgm0qQO7BV
Nk8O6ZQ+Y1qzn0LNnWQ8Wou2a9geTtRHr5yY7/zIMTNNuH7HQqYKNmufOBh/ZSlKtYutk4voexy1
z8zGd8LJaZpTi+orN26bHW2jXwiGPA7PzywDPWO86eFjrJYAuedSJzgErpjvYjZ2yhn9tRPEbo2a
xQi4iMdiX9wneoOgE6yOhqa7gu7j/GmDzZ33WAlcqlwEp5zXtvvy9LG0YI+DVW01MPQj/v387Hgg
8TQot6HrlB30Yfk2Z0l3UMq5ozUN3tSNi9r515LRNricfHrmeQY7A9ONbd7y9GHJJE5h7lzMcH8g
E6DGm6OBWPgTD8vxIwkwr9Pp4lq7yfGYnjw/yth3EPp0/JJ7oxuvcq/L3/aD9+3JKnTz15V62lYf
Px0cBDEU/HiKMc9k7vP8IPPS+GsnuiXsHEN8DKZyuSlNt73Af7Q+/+VDUavwQgcEUb88n8FOi6yY
nCUs0lKHVQlo64S5tUyfrSlT6+7nRzuqJTa/X9SMXEKEoYyLj/m7U972dTs0Ky5RfnJeBEvyKetG
9Un0JLjVxkIINn5pp/jix8//j6MyUkE6zUW17e3rT5YR6tm+74jfCcn/lbd5ss6Hwg+aN1bXiQ3r
138t+317FCnZqVq4fQwy7OMkghm+mf+/2TuTHrmNLQv/lUavmwbnIJedzDkra1BVSSVtCJUGksE5
OAX56/uj33uwJNsSvG8Y0MKWc2CSETfuPec7ZlmDBIrbYBdmTnwMxKwPP7+Yf3Er8i7MTEAc4u36
8bHOPNfQWUlN7diNveklDTAdOvG/ioPvJrLf3ot/cfFWPDK4HNo87HX29xcvLhaRLibK2knZ7aHO
PeM2bjNxthHofk2Hqr3/+bf689oBUp6GGaN6vpgVrN/6mx9rxtRX1k2LsMNZjnz/Edchkpe6H16a
0iL4hEqUAdAv7BN/8cSth8aVQwimlOfu+3cFZ2yXqtLLJuhnsVODV+9rlD/H2FiG559/wT/9bOsa
BWZljfchP3Md5377BVu/gajjzC4zA6e7AmKXh6pqf4V0+dO74BQyydulz0FdTqv1+3dBFm1K1yIw
CEjbDOCtNDTc2N56/IdfZl2l6Ddyl7NDczd+/zYS22sY9Guqh99A65lCGPkKyd0/fBcSEX9vo6wb
NI7oHx5gZr69yF1u8rCVKOnGOI26uhLbn7/Ln+6B9ZxBiQ76gEqKq/f9d5lptY9BUPLDAL0/q3xZ
7jHcIMKlobr/+Vv96df5/a3onNJEYLT/40nR1AjpJlm5G+WlDo31cjDd09xkwt79/I3W7ei7nRgT
IgULiQ8YI/Gt/7ApqpEAod5eQMo2fmyxps90wjO37IzIFjNT1N6eiVf0WzDaG8PVOXTgiTHRP/6+
PsUH9z35t/yEP5LbeF4dycBJbNBZ6eQ8x01oHmynbH7Fqvnzb0jk7epK4f2A7/xo0jdiWSaKwTK8
45ooybCF1jYsTMGcxn76+aX9829IbwtaBlqK1Zn3I0bMB/3WqlJDBR+X5o7guupY58GvrHJ/8S5E
JXPIELwLa/0PDxiDaJ94KwCRMqiSXZ0z/q2GKf3VbfKD4R0mEmcYuqh8I1jG6wD++5vfyyRTZjEl
EQGqvd4V7F9Ec05p+1kEfazeG6i7CVIUyOCGbZ9BxSGnQsVuckgQtFWPvuo4rdq6bVk+jVVhynTN
wNcXl7l5g01l+Yw03Gmwssy5+hLHRS0jN3a7kkAgoB+PidONYh+zG6sd3VNdleC0rVydTTIbmKfh
RkFPfEagL5BMIv+dPZJfa2RM4S2LdEKmZmvLMHuQqXaBAnQoGZ0t+1k7PmDJnMcNAtzQ3S1VNVgP
QiBa31iNHBCscQIPo1Z6szjMzIjSyyC75q2X1uaB3DNO4i3frrmL3dAQ71M1zcXV7Eo6TsCHhYfh
34/NyJzrPjzmKFmr+yX06vmkOwgND0bsZu3e6gytb6i3Z8TzlRi0B75INuFhrCZGuBvs4TF7au7V
YtdrO/Pe1J2O0z1Nj8CNiGk33IccI2+2ze24fZAW82KkkwtrotfAKN3kHcXVmuLZePvB6+zqBeF0
Yp7rnsylZ9jPq1eAWV5WfIRE7qe7JqhgcS8Jo8GNZSIT2/YVAZNH5Y6YyFqrrpE6+FPyIZdTkIBX
1Xa+LbWVPZtpZiynALY26tNZummkkKNn6PVS/xmldjEf6yUoptOohPN16UbQdoXTLKsCQ9SKX22c
FQLSrExXX/+QPiQDpPioFGlpbf06R+KILciwH1JjZK6NU2eSG6f0CkQfha8Bqw1IYG7z1PTDc9XY
xf3QDo7/NCNtnElmcyG/sZiVU1ju1JhIN9nOZgFGfTvpLjVescMPrhMtjqm7WyXdUl2IR/GcXWPI
UX3Oynk5KWcOEN4SLQhoCorXCAGSO2Kz2Bl+470ug149Nn07ZK+z8ho0R1VlBjRkPafpne4I88gg
n7eLa9PGqVa2iRh3SVuEk4AtnZjj59Cpzf7GDdqi+zIwGmiqKMz7cEn27uxYt2YZVOm5a5JU70BR
WC0ykrH7BIKg8g5xKLL7oDTbr0bn4xYJa6ZXF8QTAl0tBXaJ7NsyLAbvY+c446dFxpJflUFtaJxC
vfjjqzmVdnVIhhCXBZpinAxG7uGtqBiWTttQKqzaCklyEKkK2ftJjVmBzyHNWmLbCgdOl9WHY3jV
eA26Q5qU9WeGDP14SHue4U9l56RuFBhtdcF5a843hY7h601BMwYnB1uECWcR48MWM9V420NiTC56
CHry9IraZ+RbSvBXRIO29s5y0kRvl1SRGhuHcTBDEs7HZoenxw13LQPs4JDKuGwiVlJ2MI3ictgY
c7hQktSxf6fzyXo7F0B+DoKXdHduZ3DbdyJN811A47Q+9nbmAA1zzKFm+kdibRTIEUNR3Alir3vB
+HtKISBuGnJ0raM3TNX03kND2Z1STjzhMTMUppmmKxMsf2Ey+e/qehiyN5MZVs3JDwqS5XAkDYgn
bSYIe3QH4bvW67MrhEEj2QFqrr+Ao+2Sa9qsku2ld6tsl8eI6Xdgc4PisVVBwdHJrBGGh3KYPrpj
2ItNmdfpUz3JIowqJUIZ5Tz+t7muJhUNFlySo0iYfUdWx8RhI30O/McpTy2aj91K8Qx5Gl/qFW3K
NSvWBABVmXAkC+M2n/P2kYVf2FHhBAZJA/bIqlFVHZrrtGzypyZvGyuyk0AjENWx1+2XIJDNHYhK
M+X36/1u32UKLHHmGEGA7kNi4esrrYK9i81AReAuVPySUNVwdK/b1Lpxwt5Qt9YUZqea9cI9IjuX
MpqFnVXv+2RI5Q6pdPjeL9g4I7iGk8/cbCbagciZqr+ILlW4Q+Z0srftEJTGjd8S77fFcl74Z6zC
zJiTyRzCiE0cOYfZV+2wc+2hn/fmCIpgSzKYGKOmczDwWeFcQwc36345I6Xqrb0yJJK8AJR0f27J
VGI64zdeSYpQ58hTa5pxuUkIlLaf+14x8tPCTcKzyVY+b/RUcvxFS00xVPhziGOwonGDW60Rryxr
rXn1a5Hsh8Rz24iHpTH3TRYjfUpF7YoPoyzGMNJGaebneUgQk/BL1vQ78HKtFsqFbzIlQ40gy50z
1FZjjeI6JP7uZY4tWmmznnIziq0R18zSCAc0xDTVik6e7c/EqjcUhU3oqy+1QVbRzs3mYkJVXvnU
+KEzHfXYAdsF4Ge3m5pUjGQPUsv9kM1qepTWKkEvDUI/oqJQxl1jxKsFvZHYAQumjYzNwFDLc4EW
WW3n0Mg0a5er5F6kI+jLsdW5y9BLyK92aaP06kNrElE3lPNr0LTdGEnXmYJdrtqBtR1HlLGZTKsL
tmFjdcPONgGeH82yAdaX2aix6pFpD66lqcBriow9ZkUe/XdBX6XVKSsr2EgdKRSKPJcp9mGvZPMD
Xb8Z8maH0Y8ihtivPbyu4tIz9gsi3+/ct2IZK3tTdtbqxUgKU26dcYB6XebxxHC1qfuHdFlywedJ
PWREufQyhNSEsqH5zsMZg8RSZpsOwNuygRhfv9hsfTzy1ULC/IiW1abr2DqfU6EqNsDJoa3VjUyV
NkyvW3uDZAeVv1rYDLa4k6sCOnlefZzJlko2DTaNpzEIE7aCwm7PylSkAcG2nYqdX5GKIZKxE7cO
6m6igcJABxRIRRvRJEliksBRedi490QOrG9u4vY+ic02uZvxWIVRnwRlD81Wova9tJVcnB0hF2YW
CbOq02ueF5pQkXaS+tFeytGLanwL8taV7jIemCBKfVwgTeLtTWffuqBKD4kKopbonyoZYj9CmIZM
6IxvKGlIQwEzLYJN7cXaXPZYDTHV1WCm+uTGdnDGflITpQL7q92KBM0PG6kPeo8uUB41huNiW7Ax
gm4BukLHku0Ux1vXKIdjxobYHUY/8XFWJVClNk1Rxn2UcDhEN1UNGH39uhqZq3ESfGmNOQFgUwR4
JKtSWXSFazE/oBrB1poNIZFqjLgz5MexTzbLAjCXoXfmqGZL0eWMm7SVNpcfO2m/45cBLd85XXcY
XJI+TAMOIKhbb3lXpwi6qMGx9m4Tpdw3ilSWs9flThYhNRhukthxZQTwGgy8k8BWxG7aKbVDQReO
L0NiOy8zZ1tuNzscrL0Z94hkQ7PM+z0uH6Rw/L3FjgQuGKdN/M/0+n3iJfQ8oB01nfY+ZZIf03xR
vxuj2RrXkZ+BGxG2I7d8hYtc1vPKuaKnkOw6C9lrbKasIAbi6HkzOBSJG6fLgHOXlhw+KjZ1aO+t
gQlqtFeQryJ05h2mTOQGyWRPEKWtxn/q0EQVu8rCQg60Iu999LplZkYUrrh9ZztQ43Eu8dxviqWt
njxUbsZmHg2v31P2iXvfTIhlcIpCJ9jfUvli25mSsBNGDVYzKKqjXzXxzLsznNm0gw7eWJPEIYMX
rGi3i0k4wQb88Pil6G1wu8nc8BjKVnaKsfYg+DeOwKcMOORTnStapuTLhybza2/6WgVz887PpH90
45haysT3ma9SubqLEiPvbmaheFY9Zeh1v+kZLpaSJigDbEHkgM9x6ONk9OKyVK4udwAhCJLRhZfi
bhvK5jnMFPJPnYqOW2mYc7FtgUXtS2a2xl6lfu7vzZwQn0hUHvR+WePai0bS/dQ2J+L2YSBlBjcV
m+kNORJJck6xAT6DDhTmcxPY8bRBLjfeoQN17nU3YGJC9my8yWSYYptHQ71HjzzcoAxGJ9ujVg5Y
1Zr6Fa9WfT8OHBkpsfOCw7Dtt0vkDmmMoc+qCmfdDuL4YGOv1yfpc9B4oOcxfUlAI34tmtHztqXR
sXtmXm6rLezh6qMG6uWy5bogqaMqHmcrhiHg9RyDxVwt6I8bVbFMc/vUsrsIVpvwvTGDZX/ISXxA
d0Z+4zDvRRaY+bNTlRUam8aeE4bjoaPs/i6tCPEeN0Zjdm0bUQDxX4QZi7clpsPnSfB47QpsqON+
wDjXwZ31vJekk+OTy1FQRQGnUGdrkdYVcCvJuY/qXgfBfjas8aJxymIJx4oeb3haM246c/BTjNW2
26dfVGt0q0cyWD7qths+IwFKx6gO2XW4Tw2HGhOtIMpiDO0watu8unh+nKZ70i6CPoqr0o93heqo
gJfSdt7WmWO+HSWrN4ttYZaHUBTDUQJVgx1eaBO3o1OU/A4NSChBpf45GUjbOTDOz18ar3AQafdV
sc8bF1Wrby/hi6cHo7m3c3+CY4DGx2teh4yD3FNRMiTDLDbP1i43pnbepZrSe5PrwX9OG0VyYz0a
tr9B8UQsVuzgR9on7rK4l1IM3hPcmEEfNKVghZGQbkL4YNDOkJdKoFHa+iI33J09dhh9CRb4RIiA
y9rmS4oV0ZOEwkE51+OOZhMFed27CaCUtuGkMHbaO3rTgv+3pd7s8Fvq5WlZjOFD4oeAdevctF6C
2fOv1cyLRC0ef3+D93Z8O2VYfHk4zNbbccdRO9A+xWEHPByhCSkBgMhpDzf9tlUYUw9tBwIfePBY
fSrDcWHlY0qrNz4wQJCvvejOTlUPejenISAXCtDSQtFSDx+NKVXZzeTVVk8bBAn8gfFnHG8oNYY3
CkclsQkw0m8rqytD4qJaJDhqafWbpc+s/LBUY95yejaM7EDbj3AgqlvRcBtO/lGIyYNBMtJ43niG
abW3NURjyu6g8MXNWFrJS6WCOt5mftMgWPdK+wkQKTz/eaTY3XTaX2u3QhJ6io5Yb8ViyLeUfDMF
aMoeGqnY4+FvJ5GTh+ZWuOu83irNDWafQUTj4KpPok6mboNsBUesFFZeHDR7dbPlvmQ5rHWYWDsj
wa2/JQTczCOIt8WHdmKZ2XSzS5m9mAuI3jZY7mKZ6C+qbBeecp2p/jw14/iZ+zJxdg7irOwrOJyq
xX7n5cYZ23tvbYZ+SZlPo+UojoEC6nEAS8bO2aLtcPacek3zQ1mCl9hUjszbnTL75VW3GevOUKbW
PdD8qT7BOlDvIRzBqbbGTAVq42ATMeKrMcMfLB/TeXB5vtphloepoSQZbs2GBFFI9IttbWsgBuoT
jQNZfjAJLbaiRFkdSMikoU0Fk42z+hNwMhw8m2ayfeOlcM0sfWSoiEEQeyN+z1VEaxZQYZ3CCyPP
1wxc2nzKmmsQ+9PXSefGjGBe56zTdsxpWeScVzLhZzc5IvYvXjuCjTaG4X0zhqn9boybofgqNdX3
Hh6Xs4Zc1bZ1mrtG1o9pmjTtwS6CPn3ye4bVdAFa+a5PyGHJ52DFs0GRRcurLg7GnK0jjYpjkYem
vPHsI9f5A5Kkm7ZSd1Xtoqhv8m3aiM9VYev3Mgy6XRkk4cEnQQqJ/d4xGusQlLqPcmuy3U9J4M7p
5X8aHqU4r4DdpMqwqu3YZca94VdOt/NsiY3Rb7DCRNLo+ve0JTyOMrjR+Nzd5N39T1DrWCmOfxzQ
q0RjPpYm7DIlh7twcKxHTmYWtg8AqjY+8KC7b4iiZ49ph/z5533hH1vQAVA+JiIoHi1Mf6iKvu+k
VuHocWf6BgcQ7J4xLUowe3inOtPQv5jN/dgc5mDI3IUZEloCEFI/cg897eh+aYCgExCQXxO2wa0L
WPofjrx5F0YiIOFWMcuaY/P9F+rgY/V1ivN2cIU6cwiqbhC2OL94l99lFt+OKngbZLm00pmMAdhd
vYzfzsW6pFeu3cORCiejiPcQxCjE49EF7yS6fL7Neje4nYTJmQKekPEcsOF9NX2H0uef/4AWWDrn
d/udK374IKMXuxaUeT7IYg/R1IsQ8E9n8kwY/x5X/L/y6r9RC35z1f9C311k32mu1r/+b83Vbzba
EfJWueMQwyGy+o/myrDs37BwrFP1VcqM5ZQx7X/8rt5v6DLQaXG0A1L/+wDj35orVN/A4lY51qqF
5nX/kbIbdBE34jc3KjxmPhnwMQafYBLZCL6/UQPLoAeVd3u306Z3rKWEYUiZlfWM1/hk5CEY1Pq7
rAwXAF1YFqctSQ1tewlDcsAOnt824xtHN7a4lrIX8mQm8Ay+ppAB11o2HndhKZrh1BV23p1Y+pxq
n7R+oU9ukGDPsRYzjfcUbtXwlnqpayNNSggI4kXV1tbSQxq+tCKrie6K56yaHoPW8vLPwaTRY28c
LYhYNitYVJgY8+yudDpOqWldTNlnTRKcjJSvVAg+wJ3cuzRT2W6hX0sXhYmyeMjSRacbTRiD3Hbg
ceInU0yhOlDf6G02G0/9FH6qw+k6CvTAjsofYte4UQ4iiMgxVlsYJMM+OJQDO00KgrVvumtQh8Fb
01QfQLBYyUm7sWNGtk8Y4WKKZxfclEupeF6ISICk6umFSyoXKFIDmBa6Vo0zWpAfBGVf6jvBW7fu
YJnGjqHdPSiaPrlMYd6eRZClHd4vaSwHv0u7FRoyTm+XXGGHInWTxucp17VzVxsivqG2Et2+zml+
Y6aBG1RZTXnigEPGW9oq64lJQ6ijFE14TjcwJhBnQTRdR3HrWm+c0q3DyMp0Hayw91S/MlbN9B6K
lTYPenad5J4yM3YiwAvdq91Z8a0Ty0U8qGmhSKdqACyOh9B+b1NqfMy7QD1MGeciWaTXKfb8LV0B
rGtZ0PpvQmN8XqrePuF3c74UnZUuB0mQGwapRpOkDgmHeIZPLoZh3C3k+MiD5wLhuELElMgDaOW/
ZH4AQcicsfjm5CIWH2Sm2/kQtxY6XNmrBjtwP7Xxm7TEfqd7y5QcgWiSiy/Z4BXWl3wRvn7M576d
Tug4QnVb6BJ+zGZsCocQXdPK+7I/OAjmWwpy+k+5c+xELdGwCFvm5qkxAfZ88kUsQJFgF5rkzhz6
Mn3XwI0Q74U5m9l9CYFp+ALgXtIjwNqmls0IeLUaD+jH47r2sasFLpyxwkmuw8JgTe3JFDTUbq7s
UO7ymjST1zCmF3+iOdCKx0b3Knt2kq4zcbBLaJkpqpO6mzY9zNjunmClrLjtgwKSxTY1zcI6xpYK
rB26Ys/ZeBkmMuo8R0gakgTogbuxT369pnFLPzjk3qgONla026ClIm8758rQg8I25+T4yHhEfKCN
nlxiidkvYUz6Ia98siVDkRPKS1s8A6mZbHpzIO5vWSbMmFO4Xxi7Ho08Lw8yJHYN86EAqDZD3aso
khqb0kOTzzYG9IU5NedPaBGY6cm108PpeHg7Ez50YY2TR79f/DMxyfkWrN1XycDslpLlqVBW8KbO
l+RsFsybyjppIbYNoc8vCo2F8WDo35UNyv2gsBkvZZVyDyYr4XkKUDiTXCknTsTjvE9IM3w2PbU8
hM3cnQuj72/UrMZo7pS/TcLAOPScQ3UUhM74zi3dZtyNLceITRaymO6nRZmH1uYUSNssuJgBvlX6
pHN1kHkwHpcGk6hN2UnLI3N3weg2NJQDl6FdBvSiceJga/XzFPWNSSqh3Rknu8iM6zB29yvgMJID
uaNJNZFa0y5MdOOcU5RWPmZC29VPtAQHJi79cNFKh7tiQnG7cPSJ/HG+gnjSr95oTEcPQcCbvtPZ
caXwkJgG+dQYbb23CVmJDNewLm4W9GcGE+lLQhMnMmrGgbHpqz2Du5iGdPuYCxXvfZ+ozinwk8Pi
0SqCoSNvM0yjN9JQ6k1mNNlpzPz5falo8G18h7CHNm1ebS9U+0xPwwv0nOGh7RUpXsx+NlY7F1yR
6WDnLorMSto7podhFJNkeaK5/TFZRsbHFn95veWtKyRL/kpgI8Pyu2yr9WDvy2b14OFu3eHpCI+p
7RMurQUW5tRwX6Bb+RcXDTtj34woBgKJRlt128Xv+3XL8na1Gqqj24UrnnGcroOfOGdNtXVN6jQ+
OAZHCdyj6uMcj2pndU578htJw96mXRsu/avgJ9x5mW2/aWG7lTDGb/JEVkfLn52Lu8TB+8L0mxzp
Zyj2bm6Q0+bGmIxDunT3TVXIp8m33fd2loGxK4I2OfSZV51qOjn3VjrXEVmhgXkKEmfAUp5M1Vu3
8B5qg9GTIibsjeGCQzK6tN37JoZFAw7DwyjMx1F54gg0zf+gOBJExJ45WHa7PJpzB3ylWznvwll4
W2mreZN4+hOpBSwtNIdtXq+P4eExLOY0X8wuQ6dYOo9mTivTDvSs+JPeQM+Tu0snpWDc1etE1hp2
bZwQ216DVKcnz7mcYa0DR6/ub1Nr3cVd0mXTyJBxofbMFcQD7d72xsbe/RXRmdPdDCbsMQZLMdE0
GTg1gQ+X53EPJgsgI076VDK2x+QbsO0kL0PAOTa5zxTmnIYmSxf7xi5NDJxudJi9LFf4cPFHoxgk
kzUVoOmQJgYydcz1B1ep+biyHzpTn0g5jYcIukU63MKz68ovLseC+KNN7zxfg5q9/kPfWaSeL4So
W20V7smL5bxY9h+KtmR+Ek7wBDuPITiTXIYyafGUAwwMDkbGWH9PbqKf78JRJfsKnUW5NmHqN73B
r1ABDLhKgmB2irm9z3FRz3u4TQssUVBlE7RR0GENx2uRFxt37IY06gNHnaxsGE+GMWc3S+qVb1cf
X75Bxl1/mpBkJBuvTjnpZUze4qoSe9Qqz5VHeETmGuLsZFh9FYOgK+Bi+bFpS+fZGJrJ2PU9QnOV
T/25mHCaRk2zBDz64fyu68L6WGKZ3+tp8b6Ac3LpzmXGIVnExyluqOISYT0EYxGeg9Lv34ihZtng
BbltaFgPp1BmqQHQQFSUZ9i1u9x/bLog2DJOHcONNxvBJ1uTVxf2k3huvfIljuf+EWotWg1a6OKh
s0cHjyuLlmnYTA+bIS72RT95BCsxd4AIkij7cXLjsmXTKcivYYLlXId2ST9ANngk4yu4b6h+935K
mBYKX3mPhg+NMXPEuNmWcVNgc68GufWVX37Qo1teaaPbxwU71dVh6hIJ7GSHIhXFsU5H24ZtHwxP
QebrmywRPXyCZQ3AMLzxFMihXhlu8PSW5dUIUw/GoYVEpnKrl17MTKliUFYQdGvtMYev0ZJUmeXN
x77LMDchz3Ae/CUwXwanZSTTWQ36IJIM/HdY4NxPZKt2z+yMYxX1eqH/NQ8g4iqgXbF2LLrb0iJL
K7CvnjElbwlgla+5mtEuJEOtn0fbbI8C5QhbeYmEqyIa8UqQWXdNfW0ify7jc85LhJFLX/pmKRf/
iRSK9oIeBD9d2OWuS6+POqbx5vQZh3JydbsMSN7iGP3jSDPl0HuK7ni+aB1E1BpxR/dzzFpUQ7U7
fdFlFbzhk76DY1MzJABf5kSqySz7NWjb3ruqtlMzs3sEiu/anPPYnRwsRJEMuIOFUa3pTMMTqUE0
opB4xTYKKESs2zQZuooVjROMu+Zg53I8h2XLfj4obXhXazSXbuVi0vIri0ZbZzeZRLUXYwgrfLSx
jhyZ0zAfixEaG1ZRRJqk4qOyCFtxWjZkzgWR7Np3fK9ml0wrxHYFDaQGG+CGeq05lc7U3hiTMV+m
wXvN41xf58ULHyBPSlAcIHfLMiRhcJrQmA9ox8pV2wnDmZrCMpKt18hLurpABHNO3GZZefJF4p88
r3wPTuZhYJy8LVw2fTEDWLep0Bue6q0GtXFwvSQ8+YOdfuYBdR4Tlu7I7Sf7PXjR9NlqQwCpkxUf
0Ez7VxZTn5Lbs+DpOmb2sQMMe9Hx6Hw0G1f0t8Tq6E+688VydJUBpp527GSdRiB73dYqfDCoVPH+
B4wz5nKeRqs0IlcWfXtn9YMs3pXZrPGJ0rSJMm0GxbG0/LE9EePIJ4PSax/bcRIfhoT5985xUdTs
3TIbzJPpFDplKu96p6nB3ncxMoRc0VJaDSmV0zzKqCBOiPDK2K/bI+5YIGEBM/OBs1fKLSxKKrPT
IKkyzrb2pu5uTX3WH93EjRHzAJojhIrUOSgeK5u3c9h6NgHwuOBmqGaRfhR96RrXOA1E+WCIkUsX
JEmPLmpglgGhO9XnJQxrWOOWCcy0Rhkhtq5uHOCbDIzFQxHHVhHJCd3UA6xCEV/dUTXetkMzvETl
kk2AGPhSX0YgRvVtwNHPjwI6vqjmxqUDKC2LALYMKZvt1hCpe5PWXL6NRQoSh9XObtWxtRikbsph
Ho6GHN56WVecY1Kmd848xHt62eZdk9bZvkW2eLRjqT7BVk4/wNZg/MKA4p3Ry2XXLFZ1iI24OTCp
YcMU4DYY2oq1/1nq4nUe40TSp3aKo4uq4RLoCq2T6b8Uyhu5801RnlPVGWdGqHrnIbCEkslcUFb8
b0nV1q8MW0vQNpQFn8psBGRi20W4K8Hi1ZscBOLR8FT/eS6W+mxOXvza0EFhDUTMFm7xgrj72Woq
IHZkIs5RRWt92SUuh0BpOs3BgAO39+mDGNB4a+tgJ3b/AFw2vsxWgszKCO17cA/LbqoXay+S/q2o
ZyZyhW/tzDhXl7Fmwt6DXroJ5ty+JtBcJIMQFbyEYHV2i232r05tDBeAUOke8BJLRx7Yn42mV5eU
Hg0sJUICNmYbQGCahaQlzW6DfGEoJJPSSjMwdzi/88DvEbZxUZBLcIXjB2cGaVJqJ75M7uxuOV7n
J5E6Xb+LUZPe9Aha8DDH3mM9J/kzacv5CRrr4m5LapoTWPEZGPDaPQfatC0GHV/SqZ626LyxqVog
Vr2kb3YNwO2rCQY6PsZx27yXKE5zuWIthvDO7IqqPxNmyfjTsL1En9EfNuIO7mroHXJLuSFn4qIO
+38hzP6/4whhj/b433s9j3WV/Ndl/ePxf99813pc/79/tR5p2v+GPYh/PA7uANAwu/zL7gkX5LeA
jv7qk8K3gX/jj86j/Rv6PqJr4Yc40NJWT/2/O4+2/RudSsyhmIF8rNOoqv8BU+L7wYKxJl7wz588
FmaSUi2o0bwkHvHOyznksG8b228uxi8tZ3+8+Dpi+MZuM9LtqThYm5cJ6JQ/dG+bLDmN4a98COvL
/NEz/ePlf/AfMCWnjM478xIKlhbgnShTfv7Bv/cL/fHKXPVvP3hgNtIe0sG8tMmyY9C0GTWAvKU+
zPpqg4/Oxi8/f6O/+wo/KOMrB8FVvPBGKrha6ka47S++wd/9rj94QFlCEBPT774M9Ci0jZKRcS+q
gF9Ym/7mc//oVMycgJ4EVOFLq7d+8yyajz+/Hr87v/7iN12b8N9eeWMVNJhNY10sd9nTxoT9XoPX
NfaTqI8eKpKBQF9P68jRyZFTw71QkPL6kENic6ND7y6xiLEuggty86tMoVeZZx/ZN9rI5vjzz7jO
2v7qI/4wg6sbD4FGbZoX7Ul0jyakv3S75F9Dtzxb3nj4+bv83RX+YRBgFSP05porbFUfHHLUf5nb
9jd3RrD++28eyqQyVFd0PPHCfDvnSA30vgx+EaXyN8/Nj/66RNe6900+dDkgeHd2EM4jgIAiJXjC
Psa/MuSI9Tn8P87ObDlyW9u2X8QI9s0ryexTqVSv0gujSqVi3/f8+juy7jk+VbRSGU6H7dh2eEMQ
CCwAC3ON+dknmK18aG2ykSeTuNOUD32odxRvOBSRLJCTIi/zMIAQzK2SG66UJ9tcxNxDap/SOFuM
XIJ93oz7UXTBx7gV6qE2K5YCrvGlHrhVyOsystPUPyHuspvI612TG4Tt9dV6IKnVIbTrCmF5OlBN
qrCqABsrXeIG1fMwvhQ4aAWDtvMKhCD4U8sxz9vBgbPKbUvVillOy1zGPr4dDjyz0xMNuNs2z+Vl
UsYLyW8WRlytCDxuKOubGqPNOu4PyEw6q+MO+zOHVI/SbqFWuu0ZP4cpcg0vcibyo6Z6j17SbpTq
7usJeG6ezGIgmQ0tMKdI3I0Z4vA3NdpLnI2/bvs3Q+CzDziLe2QIqrRNWEMokOx0Sm2kiqGdIsed
6mg9jJux4U6nHoEqIrANlkWmcQI23T4MdgUoTQ1iu5kIj0rF5a5pt7GVbUf2Mlfw0XK33eLrfv79
KvfPPjBnsmY1T/hFxXzu0EP18msMGa8aMUgZnbx6nUimxOolBMtvN61PxmT+NMyyHCae/0RoB97L
GEnL2jzqdeV4IuJdSivG5EOKDJaWdtvoJ66TKLlwOXdK2Lie74PH952kFV9Qh/v4nEMCZMKjJt0V
HM9JMtkxd0/ezRxwD6D+JieXTSeKthYXHEP9hjIX9Z+wl2rZ0YpfEo1UXe/wZm8jZ7Fj7CEo/VjJ
A3V95K598aGXnvP8xuPmoXuPZvyRS7WdNv1/0iH8M/ZzELYnnJxQqV3cyS0PCyLIxkvVx/KZ2Dqn
zuRSMg0pQK9d52s8sSVOyzuSOCxOuMpYWgyC4EgV+37Gq9KbSYnDRL4VKqjcovAMLFufXgYj5F9p
bC/SPgrvMlDwraQDQW2CC2vkXCdnG4CeR0pp6Na4C5tx7avsZsL717P6zAY2LxK2wqj1ikxmawn2
0IIXgkr9xM+0XEvpfyt9/r+Pd/ql/thkit6PQqtnk2kEduznrv+uCB9f9/7cuMxif1ykXVyPzAvI
EiWqXe3ChntuVGbxrkgKnFgk2sUFHZ5la0v1QOJ7g3CJVMnD150/E1SNWdzT8S7oqCXgROwdc/0Q
le969J840v835PMTn97rU+6P4i4ARKmsG839usu/ne8+iUtzm8HSKiFjUGe3I3PvpFG1yrxmoY+J
m4mkeSNzY4Tf0K3acvUURmAkPDTc6mPfwFdCNRoK5JUgFAuhZ2P1s+66EAspbUudsKvJ1RLNOWCp
coW/glPGEvosfROCZQoH3j8OskYlVfqdqruFMG6wPCiaYhP6CwvdoP8CX+LCme7MpPpXaW9H6nT0
DA5FlUB2fVlZlwDU51o+Tbc/VgL0yboKw/R0SbmPxj2O3hfiw5n5OrebLwIvwcVen3bpiV3Vx1QX
UROlY9iAkDkRL339z09a+mki/9H9skHlKmMbt+uClSBvKvXCQjjX+9Nw/dFum4YRK44DQByCGPP3
U/Qyjb/IyNsxgtYLM/dM32eRQlWpTw3BDu8S/72lHKS8BNo5903noYJ6Suin7NRVsOhQXV5CE52J
DvosOpDOlXjZkrFjqYuljrRnzIJbwb/uzjbHtyqaVtUKgJJdini66ZYKEpKvB/pMv+c8SuAuVKLG
1rTLvYcakR1lCuCN8wuf8cxUmduliyIZXt7zOezDYTbix0GkjgSnPvZsuf953W8wW6XhqKRwZU8/
o1o36pOBNj5EAPJ142emy9zrMSQdSj6XlZpnbskavXTHP9fubG0GU5c2vM1Nu/Y7WUn10vHoXLOn
f//H0ixg6FJ4pE27XlwH48Kb3OuGYbYcB6vywT3T3QZSeo9qVr+w852bfrPlKMhFQV6Whn3/thPv
JO5gyuG6Ps9WZNKOYd/1jAVltkKHkO3+unZnm7WMiaIQnT6dxb1mQtxxYSWe+XbqTF7q45RDevjU
32Bl3Oft4qruzplR8InrqsRyj2h9QxlHN62ua3e27GK8ufqqpt3UvxsUxPof17U7Ozs3MW83CIKJ
/Mb3IYZNXV05vrMlB4K9VJOcGGqihvbd4L8RYP85vKmzNZf4weQlnTrtVJ3Sxofm0gX2TOycI1qC
sB8zXI+mXVTc6XFz14LEACPvipW5GTLjylGZLUC/CbwwyvkpAfjVUdjmg39d6Jy7MRddzVM5FSy7
CadAqBfDdXuhOlt/KdWU/KkwoXn415zoIuv28yOHMlt/FDZFLWVu027k0oBBpX/d+XQOK1QmqRQQ
oxOT022mLr0rLw3KbAH2TSq1CF+HXdq7WrYehQsz4kziZO4UZQbUrpU54zBZ3/vql9omq5M0UPFq
6mgfVSQbYXO8aq0rsyXJc5aEpsuYuCeTSkJBkP34uuFTA5/ce5TZmkzLvjCagjUpFhSNijCFRrYB
bfl162citaL8vcvGqWclIr6Xu0HWHSlRneDtuoZnizGCqFVkBkOP0E031l57ZYdnW2GDW0XmDSaH
U2qmJ/k2vLbDs7U4KhTccZAh9hVHJd207QXbsjMjPAdFVkqbRjyyn/bCXYKkMxijC7P7zMyYA93g
HdSKdYoellrhw+bZrXxEIH6hdelMFn0OfxINuQc8za4oRW/1iIunlThBuxype6PCBanCU44Xdxmf
qn+psIOW4kv3ibQa1SXlTw7UiXUY+pd6c/oMnywDebaXhm2YCwrl4zsQSg7AJVstoKBI2xYAjMXK
aKLQaY37obuEaT733WYLustDfgLuPzsvCY5lkd9WF4L+uc82W9ADWsqgSPhNjHYVSZQMere4VlzY
qc41PlvPTc3TVXuabY0iOSX+1qb4EAryha8ws+D754AwJyUmhq5UNdSrnVyRS8EwFD/NZabjoJO/
eYhoBaQdvixs5bHd6ajSUi1ykRC5vYogDNYBpgbLXAoPeSa4CbWpsSFum7G70L1zn2wWGyZdAqzY
s4RxWCUltBnGS5e/cy3PgsMwGSfTrlPUGSl02KB9/DpKnvlc84Iwdcq9GqAVu4a0BQxjq+BTxGC8
MB6/l+oni+b30v7jDgVxacz0U0zrQTyFEfXPlGkPFJcVEdUI02qIlF9W9AI0ZBF1PzLjUZVXWs9n
ynQ3K38mPV7iaGSKF3VKF3Udu+A9VoWMpQMKcitRNkX9rAn3X4/FaSV/1tnZIaASI3TTfTruChF5
X3hXo2KDAu+oUEO+/glnvqI0iyE897QUJojjLleRBia/xua6GC/NYkWiafjFi9mI7HwxcjG58mot
zULFJOUxiAaydj3vJALshlGvVteNxSxQhCeJImUx427Mdwiks+7CVzw3xvLfBwoKDqeqavHybQyd
l8XeMZMrE2nSbHmXSUpNZpmPO51Hz8puX64bidnatjoVwFiCTelUu/LRrxZXNTvnAAu8+Y6gX9Fq
wsQ4XN3sabf+Y0lbUdxQIe8Nu+5xCrsf1GC/f93fM6FoXtNbYDLWVA0PrV2Fjf23wQwXHsK8rxs/
Myvm3NEWIJYW9MO4ExKHN8PqukMmVY9/DUYHvgQTEZrF7o4Ebnllb2fLbvAan89Hs8peuwdLdN0Y
zFZcLwphUalMiCw4gjZ4SwSMpL5u+rdnxCexU5ytukpX/mfVeTV8he6bxdasNVhqUmczbYSJooza
vxMjOA6VhoxftcfGWgTmR+2h84a+FnsPglAs83xnmXdMXGfkgUN+jKsXnUKxsQGeEI32mGd2OJUb
EOSLLHrvK2GjSeMa+Z9GAUe/1c11YW28yGxsMo2LRCpATmCJTCmciKNoU2MCKNqpWNlWIDlC8FSJ
r1+PwLkJNosNjWakwPr7caeC0tIh97tftzsztvjnxCPOooNhhWE5+uKw89HV6MaDH/jU9IvLtH/1
hDsx/JkkH0L6UPYv1LQB17/wRT//faAO/z2zURo3XlZy0zbxA6CkaNx//fuca3cWPuIQ3zsYn2Qc
vkMEHK/bTcy5q6lhDbHvYeKzi39p+bbtLhyPPj8SmNZsw2bHk8bk9FW96EXnMJdM97r+7vXXPe5z
mfl7lJV08vGXptu590xxUqheSAWfjiz/Xo4YDf3drq4WmS5XMNglpF8d8v0O8YQa3WvZty69dBg/
9yln8QRMn8IJnCSg1K18WICF+/UU+XwjQAz6d+dLQ6y7Sj19y3SliyI4N6o1/qPvxf+up3/xHGBt
tCmWRww5Ao4cEf7m617/zlh8NuazheolBZqypuVw5+0lX7mTR2TjquuNj2LwFCDGmtTehaywhMp7
DCWJGoyDZAnLEEomZRdrLajW1AtvMx4uFR+sEPWQYm7cUXXjCgK3lAKA3kdbrKvwEZdwF4CN0/MA
BLrLTeJL2Avws5/PnbmmUe0oRpEVbvVpreOS0y9ajDFN3pz78mfkSUCYYtv3FZ6HTwp5c0EtkE25
uhsPmw44ldYaUHkTu64OXQG+LslcU22Xgp6sYzb2SgfYNyHm8VGpqa6CdKuQs72e7QdNdXLMW604
WVjS06D+VKCZRfGrUQgPGOUuNTm9zeMfIjL3Vl7UQ46ZiGbrgg7escIaO7RH9b0I90EgoGjRl01+
DIKXJFqaakl5zESFJfowbZOJrInprqP0u24wucJKvoIgaJpPSpG61fA9SSicE78lmezUYsNTvMid
sqJWWrUHAyglQEQ/fZq0o5FTARwbK2rO7Mz0XOB/k/jkjaYDoXQRi9pBN59NZR/nmGGNlmuN1sLo
V4JnOkEkHs0I3BgFfpUs2XkKZ0NbBNGb0sTHWmkdpayvi7m/5YN/HNkm1fPzUju9slAIT/1g7nw9
5X8ffD+Z8nMZB4/KlGv3nLWL4jE39+bPfI+HsRlCSlwW0hpNv5dfWF5nZqUxW12h5gcoCrlJesm2
a8E5BSu9vPgyeSZezrUdnSS00BH4RURgpHr13eCYMf5KlH2RPCb5xmo3nnLXJL5jGe+1/5AX/Tap
H4QYOFxvlwFkJh2CT1nalnrDpWltJuWD2LbrQCL1QFGLWYBZMe8rP38OqmVC7ZVe68tUhuqKolqg
YqSIV2jQeuR1EDZxhpWt3lVlEHLPoXGXUUZrrITiku7wTOSeyzwa1QDWTXXJzhJhGwq8gt99PSPO
NXwa3z9mGmWwlK4KjGNqOeF4rLrHr9s98/XncugpgEWG1R2nkXofVdshWgvDBa3u5yl6c+5sjzy8
1MaUrbKLQRXFP0tqobJGsrMgWnZE7FEvKbUPL+xtZw4U5uxAgT1xPvbeOOxi76jVj1V8owIUaLoL
v8y55k/j98f4m1JYTF3OHuQBfa2EcFGMb7UVOie499df4sxKmUub67YTKRRjcxazHXwy2zI3Xr1l
6urxhd/hzByauz/KeEW3ScMGzVVNaZdJv/i65+fanR0rKEJMlLig3VhbDoD+mgtR8Fy7s5N/r8it
hicoqbl4g62Or124BJ77lrOIl2GcI2GEOe5IqLowapFP42cN+Jo82oWPeWbuz6W2ldB20AToel8+
J+WbKhwokrYVQH0yKTBxPAmOLx0szgzTXMeaAw0XsogU1dBkjtwCpxm966LOXMfajmWewVsZd2Bq
/HAXXXptPDPX544aoPWUMTi9CoZNfSP1I6RsOHeAC0AgU6utul9PTOU0Az/bRmerVgdW1yUy0c1Q
9plAnYqyt4zSmURsuxsHpvqqsH404xE+LpvrWlEHW6xv4TvYPR4+mFbYQLW9SrLFqXR7wIU4YsJD
mx6L8ilTm9UURraZfcTpjWDGthBWS5DgOOgtv+7/mSyvaZw++R9RZ9CHTDErVlbWvCZjbZcDDOmW
O3baLbLgR5TGHHNkG+g9GrG7wrtN9DvD/FHB+CzZ6qIU1fEUu3Jc7ibyaoJluV20bCDD18GdFD+n
I1WBlyLwma3EmN1ahkHAQQC7lp0auyfDu5USXZWEBZL19zCYgRTB2eQz+tWPdmhdHBAurNMza2eu
PvQa6uICgI07w3zP8qPQf/v6y0lnJOAQX//u89SAh5gsLrgVjyU4TAC3uI/7N0ygqhPPdfSpbR8h
MLzd4VTQaq6hbpPiWfLfFOpVWzkCtAPRexJXqhxCTP51IumI0WvSlw5VA8jUvkl97sIcrstV5OPB
IUR2D0ZRbrRFZ8C98CVsdyksGcYPT9gnlJ1GezG9l4obLd0V2Y043STarhk/mmpdqEtJ+KbHD+F0
FOo6BJLwWMMxs0VhvDEl/x5qATO9kl5iNeZ+t630b2N/S9mrq5lvTbU/cXC6lywpQ8cLrMVUQE2c
fhnNvdpU4GxvJh2DQtioooriXXNKLO4Viu0pW70JGhEp3KMxPoZAW/vHsr+f2tZt/aOYPUzZvvQ2
Iiz/bO2n+6K8HcuHSN3pynYKTRe6Mq6nOzDHcPduYxl7guopVneF8rNWE+qst+FI3To2x2b9E/DD
QlSNW7OsX0aKngL9Jeg7pxbu6Lra/vz6y5+bUbNV0PlKX+YiBzUKS6LmEApXroHZJqumupXmA+32
MsUoN9OlUPz7TfmTGDnXhJYUgwTUv9Ow6C15FoWYbWEhcOengh1oT4nkKvFr9PLNW2rTHgsZQXv3
4gl89MYygUZ/aEN6X1QJRs9rrYvXgfEgRdUSvpubYwaiXCeMokL67/XkiU0P6gEVhgdxWjN2on9h
qZ7yY5/8/nNtaTmFChA8fv8p0Xhrd4Ny1Q1PyrDtRHcgvl81LeYa0xCfj7aqG87vJe/nLveT69qd
3QtMPctUozgpBeJ9ZLhJ537d7pm8sznXlMaJjqHOSWADAgpgfrawjO9Bt8TYwM6E2G2l+8F/V4z3
ctwW8D2mGn+afJtiuF1VcEKol62Bnyg8TnYQPqcf1XggpZGYA3wzqLuqq2YHoT4oOhVEiwZrEtFL
FqH8C8bZOks/BLPYtFl2KCrPTqRtPAiOZ05LP+zwfXiqq9vEWzTtjeHfaspBw5BE+282iP+ksbTZ
mcHShRGWCXf6sryPpT3+ZFdOgdmOEHWDFKs+M1iSF/p7G144JJwJONos4CiargjpKQchCria6K84
Nl05t2YhZzSTQmgFj8eSd8GXDoNRXRC9njkp/C5Q++NYA3zIF3v8pXa1CZeQm3KgP3ZDd2Gcf3v6
fraiZ6ECpI0iBprKVVAo7SowdmpPMVUiymSlmqWvfJg8YHoZdHatUoAUwk1qIKuFZXRosKQafeHN
yMIPSxCvi91z0eyEdD2lyGHcwTn6qbwEivrz61V65tvPZbN+D/JBk/oJ5bpteK586Sh3rt1ZVPFN
OSwUSI67luNs4AYf13V3do4DejiNUYw+RtZfKnF7pSgZS46/94ZcSXXotnQXB6jBXLYX3z5OM+aT
mTRXzXZi1BZBS4fhnNkGnmkWHmHYUhbZPoY67ne/spGLBYBJDE3U4I5EJh4vVI4O95n5HmBC5fUj
9b7ybR5RhZK8FmP30FNG2SSeyy7jpVT0SavBlGyxydc1orfudZIPU370y1WSrFtpNXXc1pvbvn5V
fHFz3YeYxQzMPESlxCtnp74pxbbsrwtFJ5bEn9eVehyiKZwYLiG+BaMi1hfWz5nr4lykG3RKJDWS
wju+eovbbwwAhvxIEPGsA/eqCa5cTbO44fcgcCjGIyzJALyNZlkbj1eN91y1m9eTJhbGaT0N67Z2
jStfueaqXSBW/pSbtCuJ+/a1v1TvcGa856LdQYFGNBkd6vbqUae2N8t5I31qcXCsH64bkFkkUHK5
wPGkJTfYpDdtTQq2vXCcO7O3zNW6WjnCdpfpu658KzGrkpV9ZV6yCD8TF+eKXQUUmwlUjrOitsCh
oxYvbFnnOj1bj3Kh+k0JC22nRd906xfgWbsyLtlknuv0bFWGXq4NGNVwoKEa24OseKHT59qdpecM
kXMzrl7jrlmqwzorVtdNjdkqHKwREGZLdw3vuy/tVf+6t5q5WhfyXGWVckvMS0jELdryuv7OtbqQ
5cgEYV+zO/mF1raWXBCTnhneuUh3hOJYw+Ql47zyjt3TVYP7b62tVomTTqPdvlpEi+saPc3qP45z
vQXuKVH/f09J+3zd6O+89yd77+/Eyh+tenXGHUAahl2vQc+LTRQmqf6jl1onV4HwpidvnV2jS0s4
nw6ObHaY8vqZ+bwiHgtgSHat56ucG0Z0JyBWy7KbMntOC/wq/HWf+W6oTW7o9++I5RYlkAgjAb0A
2PNE08QvUN7WIA+08MkMjxEVJxW05YMik0K5zeVu1RaaY1QvCWi6VCE9HX1DIeJk4Mo2caAhf9UT
yREpjXEGESMwv9h4cboBG7bFtRG+zFjc1MDy5GxrNqvGux8GEiq7wF/DTV/JNQY60iAjddV8l8Sl
W3jhcYLIHAqLUe/XsNbhO4L7U9NpY+X9xrKylepjTEHdctZbj1aoa3YR+Po6xyPv6y9yZkKewFN/
fubcn0IDQwieiiAt5zZs1a/bPRP8xFnwK0Vm+WBwGwibfS2/4qIDeeJSxeu5Ts+Cn+W3YYGVEA+p
2s9WfhjTx+s6PQt+dRGLUZNMVFeMyw6Wttq+Vkyqrxs/1+lZCKxTXHo12WeboY4xckP1wsPH5yMN
2OvvL1ilY1V0EiMddCtO4jAll6dT1Ned/q21/feCNayZAAlz3gq7XjbHchDsSZGw5LWItM/VyXg2
65yqxQZQ8t00ld3W/CXorwW617j2VmrX3anqJc7J56NnzBVLkelLmCMR6EXzVcif0+vOLMZcshSK
oYQDEL+fXDzX5q3SXve15dn8l9p6SKOe8Kks/afxx9df4/NBwDri70+di9BOAyvkUWjp34wX5s/p
dPbvL2z+rh34IyTjLGuVbReMO2OyXFjauLyikBF0tH8Xor5x5ifMZr7WeErZl5RmKJ6+zMAgidrg
4qRnh/VjMr5eNTZzaX6IrFQdIgY82ZQ3V75RzAX5seTh2njSgAJ6eCr5y3+4rrenofpj0IUai02V
PPwuwnwxVe4Liiu+bvnzcICH+t8tl21fDSIVyLumAoWu8oSELD+6VKJwZgbOlfPo++RBaul3ViPK
gZ6tX9iHznX79AP/GBDZmEYclYmOkfFWCtOdmWAVKifphVE51+/Zcky9su6zkNlRTrf1eCguaXpO
QfaTxSPNVqQw5kMseLylYrXhFKjUeBRyYqpoUi/Gokd0KzlcVJfqv8+oW3Em+nuUYDbjGFbzKqwE
q6mw3CZ/G8i0aeKw6pN6paadA0pyUVQlSVleZdpj7Llfz6tzIzhbxIoOtbQOiT3xPU82FyLD78rO
T8ZvrrqvIkRmVkHwyUx/F7SLJsYx3tRucSd3vCR0y7FaZ6q2KDg7jWm+EEWBTPWmwBcuy7LVCAc6
lb7RgtNnq9h8TsVb2LGxT71y9xxB/vWpSvFQEOIu/KPvsCx5iOu1OG3aslsOBtx666dgXEJL/i70
+OzXme2WUaqMmYKnxE6RyPVsVRTjeZECnAVJ22Y7VDhqvBnjW6oXsOp1aukulO+//j5nguy8HiAK
NEqeI26baXADR9n2JnxhXhJr10Pi//pHnJkC86qAUTP1hnmAJOR5uo+vSy/NawKqKqoTjLyHXQJ3
OzUW3Xhpzcv88enyNOaCYdyC8ATMM063Wmc3rSPnP/R+74uvZv3eoy5MlbXf3caYCGfG9y7weXTf
oiGBCYpPeWzYXbcO/L1Z4KTovfTGi6lve+mVGYujg7AypdythZMBSOXg5yDVe0PZKPxf2mPmoajX
nFapVlPergQEfrm+hu+6roGhNcHW4q9Ev8dWaIvV8E7CqPBkLYJfiK5ItjfAWlE/cg2zJeMRu5FD
3qCiVA+k2BemZq4GsVjJIRSIPHS7fLyfBrz+ThYXxx6G82DqEP89VxQ8fCLWHvaPiV5Q/23ihZvd
5BZOvn294MnZoVTeraL7lMREOhXOAL2s8/v7AI9vTXjOio/CkHjQ5p+sVW8ZTmImC9l7yPytBwHa
68PloBynaY+w2clKF1yrbQg3eb7tVMkJesXBRmoU9nIQOrm0ViN/Waknc9nezvMcw4gPsf/eD6at
Gmg+pehXwRDpXev4bb8QxIOVrk+OO1WZr2MJivRY4SguwvYcxc0w1atRBGkofPTpcByJumX2qxS3
cVOvFfOtPylv8a9Ug6XGk1ckv6TFzuo/QnFTh88yxn24cpNohC8uHAYTr55Ie669+xgNf1Wl91pK
8S8L2OIp2++X8BDcPtZdrf3V54WbNQU1i/JK1I4Y39uhcigTQPGEJbsfl5JvLRNfdDWjwhMZtLpX
YRze0O/3OLpRcRuUTcWBre5IQ+Ga4eSqxgNZMzJG2F6aKzwPHIwoHYt3Olne4YRrd/GHUYYHdQKf
RTVnrxwmCIhmjZ+1hQTa+p4MK/THbl/pqymQbAM7cjZS1CA1bhfWAkq2+qDJx9p69IfHLtp3yREf
nIF/bE7/WxNOOEkstyFLPhXxgb9n/L17tFbtYiqXvJxW1sKJAzcib572GHYaq1qubJl7dtcdOnQo
Ae93+iGtdqX82oy4gPGsO2S/TPlbHb8r9Ztprjrv2+h9k1qMdlPbkFYx6LvQSDFnF26SaBElN970
5snrSEMnjOVUdxyS2yI5yMmG47QjMKCS5VG7jBrT9fqbNL3BDqwX761QxBcEzYxw8NBSREGxEMdb
8jhLXyjXpem7dfraweRuTSqlOF1Ub2m0ydrqxktGQIXDUpSzZYNtxkDRSyBYazMb1ql6iyDYaYSD
1t30OFw3zaLHoVRKv5vaYzbmrlEn7li1jwPoMpmcBJS8G85Ji0a6TX06XG+rSQAU/jLlG60Zlp2/
w/nC1f3SDrVtlZ0cgTB6iS17IOoIkmdbp4fZcikTiAxq/SLDrtUYSTZD3uOm0dYWqREEJhPmRDLW
NeZK8WI7ZE0FSXtjhUdNvTXEY2qiy3YRpPMmJrUB7ITvRnUnycPeV+X7IUGFoqi2ED9H5FUxIBUy
3na5p5vZQ9yEa6sSXPARCwCpmcD7MCrcpL1Pi5/VEB91U9tGQNs9JVopyr1npnYSY1mPa4HIA8mA
u60u9FjUatxHMSrqHy1rtItaXRjlN72KqWxFf174buMPTwnJlDav3Eh6gMtrayrWz9ZTW6OBYu2Z
vupa+DYY5gFLElRS30MN4U1pOFGRrnnjd7Cm2LUUMyvaXkfpn1dPqoQurw7XQ7LBJ8k2Opd6A4RW
sVspz5b+4MnPbVgdZNCTPvWOFrIOWSmWSOsXBf4UHXmXrH6txOGHhKLPsISboWYTwGHuxM508Ki1
vQrDVTFxfKXZVNyYupgaBLH4liOBT4bSFhFJtInmFuaJ3RRjzfc4Yq9qwePH2Rz399DFGHsZjZjq
4VySLAN/2QikiPVVNjxMHWWp0SKDNV+/4nnXls+6TAH/nZC9kEIViq3GgYf/YrBSWxHesuCuZwaV
nsX17YSMTe0ISX2s3ErMGLl98HPe5GV/qXeroFqY+W3Uk6h6jsIHlcUSZA1P9VtPtnY8jjmZhfdJ
/DbkxZZgjZWXgwU0GToM8AZpUYj3OJisIna+TnlSjPupRmyZuElP5Vn5kmNz11oxP2nT+zd5li/U
UiWtFiwMeXgMlbes2koC6doArxWBbBzlZai0INAK/Vtd/NTkjVJz6Cs2uXZX+O/ShBkMKqehx+B2
3SQ/pGYb0aXc3yKW2uhdw4lw12my7WGnNK6ErnVH7xkFkYT3oKXKdlHgvoP2KnwfKLKz+jutdv36
wSpf8fFKh1uh27ZyuGnwlmVCesdk7N8nVbK7KlrIgrBKJmbRNz37XnOXCiQcj0Zj2xFiowKgQoQf
IlXVN1mGRZORc/iq1n6O1Xi+TMZD3kZ2mRG9AreWjlKcrzJosGU9LT3MBSTfx2T8SDHgJvEP2AQt
knrdCx86DENEO2LO6pdIfFYOaUJuRhqEPp8CvywbnSK17FO8wRTO8ermsWWTr+/SeDn6t6riDvE+
oMzSCFeismIzRjvmxGGBM4krSt9FcT3IO019mtpbSX2WkqOStDyP3eHvbAcUMLeq7cm3+KwsJd6g
4GBEbId9gAOvW2VrnpKAOtyH3RN2E3ZlQlJvCvjHU0Xylp9B6YeV+be+j5Y6EnZV893vBBamilV0
tZFbz40QluXiorM4kHVrfJ5uzKS2qwaDLJNzwVTeytg2MaEPSco7BKeWNI5d8MKO32wIzwej2LVE
p7wonND3ncCqV3j4OLLRc9QCq5phyU1pfFs8WIK/jLsbHDhWViZAyGttK1xSR3YMSF4FNelZnn3D
4Jc43sTyLs0/QEUKWC8H26Z98NLW1spvzeQt/PoYlsTg4aYInye8vOSpck1l0ZC2VsNvdfoSycu4
BzfXYt2BtW9MBPPZ3tsIlwnKdXqRAP6ritYUKjlhFjKJDBfzI9YsfOIXy3pMjPXUHEotd8tQWyXt
LrfSg1T0h9hHpwUYaBDCfQlTrEFvL4TsL/pgcDP6oHJ5NeT1fYF3fOFhqT0lq6Ar3puhXA/twuCX
9qzKyb1yn/Y9ZNw7DoeEAhMjjFs9+S6nuR2GoTs2glvn9VKSH1H/2JkfO5O577QfmEuk3mlclWON
y07HGqqbeNcwBDo3DDyg9KiDJ73KxGKZxe8T+1vK6WXiTI8ri50yiRVO2KUSLPtYc+Xxh8AGp0MD
bqvD6H/HpQojLrs1gvXEKGclnoDadNtq4iJT1dMCsIJ27dfWTUOhk6L9NKp6GRvmwheoCvOyTTOK
tlJZTsm8iYp8nUhvQ1a4etJwEHCkG6lRbE+TF1UTLqVQX3T1uqpKd0goJhROLIxt3N7EevsQ6b90
9ejp93F65ADa1PWqyvvFFO8sH3mJVDo5Vl/UqegttgdTS3ynGiW9SSTNVfHaSHXtRsW5sC45G+by
Oi0wlpnSFX6mdlUmq7qkHEyTWBq5g8ek3aiMWitTVqWuOu1nb8H6G3l46IziRTEOyvBUjK+cGdad
2L9hBsGPV3Y+hvHUpRDcevRb72OxEv3/x9l5LMeNRGv6XWY9iIA3i9kUgEJ5sopW3CAoSoT3JgE8
/XzVq751m1IEl2qpQRBAZp7zn98YfgoUu5inabTIh6GcH/gYKcvrZrxPitzt1HMpOs8mxnioe5LY
YKWaEyRtQUMwBYr1Ehekkg/lYSyN1RxP2Ds15xa3yrhV7nWDI0cMq67J9qpW0gtYfpTuyXIKwSKc
3HG7kYynApMwk2QSvihnobppbbdLLNeStw1pcWrGBQoeCkF8RrZerAlX6fp+Hu6aulzXWXdMrNIt
7HgDjdyVcL+wuagFPyOtMYo2F4Z89kars8OI4bfGY16k5UDA91OnGz9yNtQWex2FomhRP3uEfmZI
FlxFSqrYGlPuNiiIJocKHyMa1ch9rZgu2SKCksVpVyMmLMNqpJKfsvjeVqbj0mO+oRmy25e/TKu6
U5N9W72TE+SbNjFesvDMudtYHSz9+NRVaJzsfU0EDSbUPk569Lbo3KoAa+NV+DmGiRf2z4PpbOSm
XGNfvtecHb9HrrzERhzE89qZfE2b/BDboVEL5sL+nY5Y5Tiln1kTsVZefVVMHwbRr6t53Vt3lsaN
o+orBUT1YTg1teWb4qKqc9CDAVWyvcKJb02K6bmtiwOZWsSVQWG1aRxrTzVjhmNPPS1iZD5HceU2
kOOpHNMo9O2o8pPFQq4qtqPdfFp4g69Ez9ZmDd2xrh9wb1mZ6nmokp+FHt+T3uqjgiybIFkSF/pC
UeCLPB1KZaS4ww5cYddOuqncFhjL9Fp1cuy9gU4Mg52VMEs0WxXsZHsT1peuPYqIQFn7NXF+YsxX
r2qMPLOEwKKEDijpofCzi+MJrA3KSdjgPEsbuUozrRW58rJWOwo8BixF81hbQb08laglIw5eQzxg
o+jXNlblYfUojOlRxr97yMnqhLNDj9IpQa7zAxdplU3zwZGETzzVmqwIiALuIEK/iYeVmT4qUe5Z
quPOM/0EjaRIF1ewBKew9Ifl2eooCQrdLUxz46QKB7ojBSUkyIKtMuvx3m+ne0fjdFWUnkTC8Hlp
yRQy4tOiO55K/FWW3TvNJ0FvKx0BZ6dN3oI8eYFrPk2629MszHZ30ufHRbsrRbhfetVXa9ajsXfC
80JTHsd9EJIAjHuap/a6S85MQDwc8RPjoa70Tx1Xelz6m+q+19ZWeYqUHZ7QK0chlfJ5jM8jAUwO
0agNv6neJscmBdZoBpjQaxNrfVOeH6U4dcNQdUlwumfMRf1QrxjzBubsnLU03oSzs+0zkuEKsTYi
9VdGhWqO8UFYz/PYMK2iYiCEtoSKlbTa2ikSl9zEVZmxeZhSoDnxToaK1Y0zDTkAA75tmEOrK03D
gaeIVjW9BEPetRlK+9A8aXQancUwWTwO1kI+DW2/tWhBpB1HEwHu1cu+mlaklvmqU60Mu3YzdjtV
V+4SiRxjRsZC9nSkYBKVThGhUVJJRCJoYDbfJvvTyeN902UrJfnZl8kTU5k7UBHMG5RdGXPC5YN1
svX2sevDALod3cK9XVUEcJ3T6XJtTN2CYjjpNULBjnnJgJnAUlPMrq33lGcLfdE+MttTHXIMLO/Y
IrpWqa3UUvIX+y0FUxSsInAj+Lh5zIh8XIjUIlXyrcqRrV+RnPjSt+8pcI2p61RmuddEn6RfgGtF
bsda6zCqn7V3Ar9XKlNf0/kIrfjBHvmC58AY7I050Ko02iHONK82CbS5SmlaPy6MoHD8ljuzxGdl
mSupszZGfQJxdBVePVbiQWRv4tJamfnoOlKyNoHe9FGnwWdNEAvQ22i0p+vGsyXeeINbkdG/hGbL
Jvu5sHH2SD7TMDoV0riJKFpzjX5CyWAgp66a5J9T3blQ0wkfOF9hEYVzTOj9Q6pu7ObE0A0VDNZm
5e+keXe6cJ/IfaA0nDvKfN/EhW/ln0RtG4WxVsNtbmvBFDtuvLSBzFebatSfk7ExqB7ojRVt8eOZ
VGQha9vGInOwq7y0iDZFPt6XzhuZp6cKNMogcXkYqdUj+bRwaz3y1o4ohsR6LZadbL2MUHQi6Xc1
3wNrzPaD4WU+2eatah8cUKHMOs2ds86oqUqRofJ+U413ohcFSHu7EX0ZdPq6Q4ssZceMSm7sXlNS
YgEx9ME35GOY9KseWqyIf5YYKacxGaIspjbR18vyOVGwEN+9njDjJmM1U4TfABCnmCoZyJ3A16Bt
i7tCSC8txpZDVp5S9ukmJzyhyLcx2WI50V9KCh2tPpfj5GXJNSv7VSyTV9Bpw/0+RKN9ILBsU1DC
FWa0cqa3gnBiObyrkwQl/l0V2Z7UDF7vvOsdGWlxckwZXcjcbySbPP1x2+vZnWQ0VMafhT26PbHz
Y0P1V3VeNo7eGCXk+oTAlU/hEm4cO7CZcZmk+iRWvi/a57oMXWehtqqM/WAjqZFBcvtrH2kcm3je
Odd0ddIlLbjpZuFKOdSSrnBneOpOph/qiU3caVdm3PlVNQE1KYgfhFtQFUyNDmIHEZXAlYaox7pR
0L2gVKZyaqvf3VA+W9HVmj69i2bLl4k0j0zHM5rQK2rBPx28OG3cWBUHYfOhFNkhmk+Tml/SZrpv
pxKlPZtYKq11JQnGKgQHQNtfig25oNDG3iwzWzXwX3Q+F1WmDJESrsa+Yb706LIUSTk3uvNs4OoC
OvGEStfF6/3YLM5TVoqt3inHXh+PczgFHVRaGWRblbZFju0+AOT1n6f6NcOw9K0pXeWjtOU4VOc2
psekHIvGYz//nC52r+37vv+hCqgoKl3oEIp1pIZAupWBHlh6iAcgthY+mgI4YsTqvdzaVL8kogsT
TwZrTDZiJn/QqYNCXbxGRrJX6LtCIXe2MqRAFG+EFO4N6AazQXRJ5qtJFqGAQvwvRx6p2lMHKbqZ
T2qoeOV4qDDpmH5o1rTKwkcjeo1aZzfU2R5vux/xws7tiKBdZtdIWSDmiz0Sd6N8NuNLQz6HHlv+
IhGi04d+nNV+oYq7rr3Gk5vxhaYEdoA3ljTqzmvck5wcl++TgLprVse5MbZK1uIoIUvZKrV6RlLM
oWiECGY9ZSk8eMH3NftCl1yLIFBFHLSWZzw/RPPBlu6mlFe26eKCFMfoKbX8yqTMd3piCmy8KtTK
9HSjJcxlkd2mPRt4uA1SGlFEGe4Sni5NsnzWelC3NVEqEuhbR5/htP1a0PfHzpPcXqy0OktN4zuZ
uiu7Gfy6WXfY+kQabKjpwaFc7Rpn1xLNrsV8YTYRvMlCGmnyJrqHAuAidNSd3Fsgmw053Nck13ap
PEk/pdk2grR9RevWRDxvVPWsL6cYLr4thFcR0uBreZNDp74YETKWsXy3r8rGbFjHjsoQbFhf/0xY
zFpjVkX+55qE03/+fNWKhtXiLxSDQrFXNTK1PimvfQ9uSVy4GEi75xjTa/3Kx97K2LVozaGnYOiW
+GypA1mmBE0rxucUVrgLYUXTFbZr9mhazHvkjF7GWCfbiwIQpqWUnrT2oausYBLtSjB1DifC1wfw
J+cuSjRPhvQyyI3bz8MDUS7vtYP+oC3doXgLGblOn0b7aIUfy8AxKVnr3qiDRgcOxutjrH9Z9WNj
7Qpn5Mzt/FaQTl6uuyHxteHOtKW1xT+vl990x/5o1LuhG4LO0T3MXtFQOCsKgH0/kCN1bNo0iOa3
ct7Gxr5Qi1VRHhzzuZE7vxbKNU3Sk0ANUtm3ZbSaiuompoU0/73j26+BeBVmbKpDHV4BGM9oKRRY
X0ocJFL7mozqcy2MnOUoAqCvS2HvpHqTWZEv+u1sLO8yZWc79RhNIYCMtqHYhE2zGSSMPUt5HSeg
VMOwDhVjLbMQZh72EP+asvI96QpWWO5JpuCo/WXPk1tN9nOiYTPpWNmDnSqukkGml+CfLal6xBBm
HWUKtfVuFHuOjS0feNC38rZV2Aey8dNkl6q6erMojxHRJSb33/D052QAYiSBdbb1974fYcolZycy
V9rIGW2UuGlVAEjLUm7K0S48S9a9aTkTFKS4DnDfNM1+qSUHXFvOZMYcRJcdbHPZxIm6DSV5I5c2
XR0RrEl5ViBy9X0XhPQEY6Gvm2zc6CPJI4wtlPwYaU/Z/FKlH076kYr3iCNAwdskO/TaeyWA2vu7
yDgJ8zzSs5V4BUcgkQAmkpT72fKRdkS0v2TD54TcqpxP+rgBw4cmKNtrEFQtNnwzQ6ZAejeQhhIh
wbxnoKi0JVe4j9SzDSrjyFup303inLXHqD7p+VGJj4lylOePSb36eT/wGXpjna0HSTpjClqyNS0y
obohwuRMzK8xws7OOo3GXX49AR+bOLvMJg1pU/h5M7o8jF9V9dEa61qD3thx4k7+FDr+lLjsRDYO
LvGDSb1rAMKXMR6fkddotbtATcEgcGfpNGBoZbWdlp+u7eXs3GfSXTuAHpVHKdQui9YeDI60SGcU
uMGWnNFb0BnIhqn+l3tDbMPiE5NS6Bbkx38oUrTRSIOtxTFN/U56npKnluBVZQdUUOIalYmrT023
V43gGitbVPOO9j+3r+97P1jaSUpOXX9n6FiXMO1lmBaBXu5FtisHW/uRLmqAumifV2/q5By04aJ3
E17MpYwbjfM+VMOdQdKg54zvhvzcx8qaTmsdOQmJh8Rd9X7Z/2TPPy+Rs9El7Xi1x8mHsx2/FITT
q8OTlDyTnlz0D3btpbW90+OdTWm+0a1fkngwfpTpVmo7v5v1oJNPSnGHlJ+xhtsF9gjdNPKjEMOe
TnucC8XN2Y9FSDByedLy8ZxkJ6uLfQzSg1wNf5jxOWZHkA0MfqgRGRjQ+NnJqrSCdks7U5g6MfUP
g5RvJY3+R+YH1SQzPcKU9OUBVFJ6qKNfRVR8OE3lL6NzkLVob6rLQa0ZPXed5jYW3F4MWHPqcCex
fYPtOyF7neEjSSgJKMBDRkuql+la9ETo9PbgtzG8pVjz1PGJXEB8gjtmznu5/1BbsYY3tVKBPnKA
DKOQPaKyH6b6F/KrpgPLqPmbMn0aRPVgDw+KLPnfIT9Ytx5hehx17SAgCuadJ5XM7//iPfbfpArL
uWEmpVNRcf5xXbtbN86xtr7FjLdubcHkJJErY+a6KYPMYSN/lzB5Q0EqiTBTaxsG2NxiJs0r+gsB
7AuBn+XcEIyiotGmvpA4lDRzmyZvozT6iqlwxjKRVfVgyho3ytV14fy2w+khj7tVDf4aOa0XIXkv
f5pZ9pd7+eKd3Hp6ofI38vT6OzYGoykv+96rvrXlGTNh2lnFK5GL08woiwH4t75N+4ZNaC+mMyZF
gWJI8YbUT/5G+Plvaqh1a7+TaK2dhSr6Zg6b0igCzT7Rtq/CfPkL+ecLg2rLvtIBP94vSRl1/+//
KP83kaNeGhNJ4GIKXNe4w9IHUU2NzXB8VLZWKq8miQxCTdvSMe4Tw/B19SWcc8rQu9JhtjKyD4OM
KGF1ktvxri/+otT48tauH8e/bi0fs0WOIxjHBag3cbFo1Td4D0R1fciGX8ygt82wKfsn2D66eayx
UDdxsZAaCxuHbJXTQ9AJkQp4CItH1fiefNe6tfvhdVSACQ42tYUH5kxS6vc+oSuD6l+/bWMXQ9fJ
MF17RrOz+nv4ni/7NW/6f1xYVG1ltQsX1gOpX5Hh8737vdktLJEpuuSYWDaqrqzRhnrfuu6tx4/V
6lkjkpbbnVUvgn1oAIN879I35EAS8dRyGVAilv1eztfJ9L2d/tbPJyZOoIzGed4rH8tL9evPN6v9
N5/Q+l9uPokqWcZssR3rsLOgeYzG1Y0W+GRaEgbX+V1SaJSA4dmRrjNrjEFa5osiP9T6D0YQknTQ
011CNVGnxGKp+pZJxDojKbdZfpUjtrJiOl2n84nsBKPyKofvY3NxVDkwpcc4GiFE7ZTFxH6YxVQo
lz//Wtdn/b8JmpZ1s99YahorKoj/PhcPM14loh3JYujED61u3pOaXzEOp+99orc+P3NmFGbe8ClZ
6d3Sri37+c+/wxen060lj1bqQ6noCbt9dKjSa6/w5+t+sdtbN1uAqQ81Xps8m1Gq2IhJYZRCgCWb
BPC/GcT+803+1/O/2Q3GVNbkxmANpGrsLuW5rA6y/liNb33ugDKGDJC3o3boqoOVv5XdHcd6Vb40
kgTRLVuBYgJd527VfBTjmyM9hNZLov4gXt2cAWxJ1CAJvbtOLSVsdiKgnSpfV81vjTkpSdimWnOc
PyXZs5F4cJlXNiOb1AkUzJesJnZ766gOgSXuZXBE+WeSng3lw1l+gD67Y3ynTPeLec1iuy9a5yS1
+yk9JRW0g6phyPhWg++YTXsflRq8SBg80QU7Q7tdyNitHiZd9urieQx3DfxsZxcNf1F9f8EJt6yb
ndBEFNanA55EV28OmkGIT4xq8NacJ4B+E/Kj4xqRQuJG5dV0wjrguxPF37KfI1n2f27v3eRUkkDo
tZ+aYxRuxN+o1F985Leei2oV6bEEf2A/fNqP9V/O9K82NfOmUJoTqbLHBrp+Ob4YxItCBQUec3Hd
0iOUvx1w3NCup0jxlNlcyfJCwjQTicjy6m4bZ1u6fdEHRj4DGvKwmWpYhnqMquVVTro7Ry9hG5hn
u4w9nAUDBXB5SsxttGyKSHPjIjnM4MmZdijIZkm0vym7v3pW1wX9r7O713NRLplCTbDDgUB8z4XG
urXRGjum2W3MZZMT07jkb44p/630sG49tK5hA1lR8MWEBmO5XwgnNmb7zbPQ1P7no0g6MbQN3nP7
ZMGDwS/SvxSqX930zd6oSAWK65rrxlHhOiNIB2QS8b3sROvWrUkmrqOQB0zLlQ+mo9/rNm69lTpJ
Lbt8QitivYaP5s8/nxFffGq3vkqZGXXSCE3n6k3SpV73zY7r1knJFF0ViusTWF6X09+cPr440Iyb
1V4M+LTrYUEt5zRB68BHh4NkydAk7N773vO4WXp6yoYicm3aV2+DV/7+3kVvipQUN2Y5sfnY2tfG
8kFxvnfZ6zv91zZRtAlNd0WdCIuRMZfz48+X/eop3yw51YhaSagqLZw2bCwIwEVUu1anBVr+NwPe
r37EzerLVLw1bZi4+MozlPg9mueUoHon+4tz0Rel7q1z0SCnsSYpPfvnLA5TNK6cXOxt4MxZvUfM
870y/R9Prn89/jTXhTllOOeqBTTzjdNH6z+/gC/W5K0Rkdro4zB3Cpr65+hR+t6HfWtCZOoVA1uZ
EYGhhFtAfTTtf77bL3ZS/WZRmmGE9ea1W0myTQbJifqqikv/zxf/6lHcLEfVIVK4QO14RWvFuJ21
bz6NmxVZz6kBMs4j7rr1fOWLr/58v198ebdWRFgYNCr+YTORcJCCe4zrMzhz52ZO/VBf/vJDvlg9
+u0CNTM76lN+CLDoldfBfEGH9aV13ztobg2CNIO8kKjD08FsumRl6opXQTf88wP66oXe9AuRYSvZ
YPNCjRA3OJwf/lI1f3Xdm6LZxk+8mGfuWTU88SGlwZ9v95/u+D/6m1tPIL0XhpM5YtrLaMJmPAFT
OGlTdEhxZ5WmX0s0wnhEV9Sh1ZgbT5pkJFxbE86lrK5Mxll5BZvrzlRtCMDIPJo4SGuNoWcRiOVJ
L+frpH8f26oLWfLqDqrV8ZNT6L49m0G1gMpqgWKOHoCZq2OhEZY/r+oIKZOhKrwtNFmkORxMDPum
Jd/rcg9V86GD2p2YzM9xky2sd0b0vkKXFQH1mYxc4rwMlnzaqn3r9/j72aUnLeYhj+atk/LXw2+D
YWr/tCjROkaZNBb3HX7+oX6xVZgJhYoe9QkDO9gFf6lCDOv6/v/rOd9gKUiFFYXaVODc3aO1fQ6n
JwO+kQSBsrIfqpnnE76JVApUR9vOTr/us3Y3dyYzjJ3Vz8zlxaawjmWIczn8VB3n8slhVF6vRvvX
FZXIql1rISZSq+BqQTJpfgYNIJJ3UAWDSEeww9/Oy12T/UrVd6QPKBweSwaHpb5ZmD1Pw3rS4bEs
EfaGnmgKL4HnnYiPCt0XFkau3nWrHLKwNU3ogDa6kq4zphsLpKScQb3xi9RoU+y14ceYO0Fhi8CI
AUlgaM8/K/VnSlLJJLYpvAzlrs/XkgPvhplto7htvZ3UT2B6V5jDU9aVd7XU7+eModLIpBKRcqdV
bgulLIRjkml4wIrnuYMpPd7PUOajgieRnixmcgjU4EjhgpZguy8Nly5u4IDpmzzW3WmWLlUP5/Nd
UebVQLNZx9U6W7LnifzvPHmulsmv2r1mriuZWT1+joPSehZ/KYrnhShkYYizhIK80fmf1WSEISvJ
ngZhfJjVFcugNk/4YK2memPW/artzgRouGUy+Jr+kTcHYza81CxdTSgvZdcgU4STzl2NifbTxMad
qKlN4uC6LsZhLS8kW6NJKeLuMjX1lf2lGd1lHnvPRkkxqJIHbyOYknt401ZR+jkG5ZakuCIZtyMs
/MjKXWIll5rYiXjZSgis9BMBe14OHd0xMoIybFfhFgx+dAOTZYygYl0HjL6qh54etlsl7NajMHE6
dXYKUk8nnNBUFX5s9ZuBWVufxH4OWSFrp6AxP/sxXCeJsynx1lRj7aOMoE4j0IoY0NqF7JuJ6pX5
w9xqV4sY15Sw9m3zU67+Sqz7GSkDIKkLHAI11SE/r3Bta9j2seHOV93hEkImes2d+mwveDIxQTFW
EnoESTo6aX+sGfw2k1/orzPxu0tysLC/GzY0QvfgZXf2Ig6Kc1Hi31OEWlOBklDDbDcqd9IfZSF2
ThaAKDEXDQMDvgU/ejVFa6Z0eHC4Dhx0aEFOR4TDUSgydLESEmbji3x5HGwEQQ20UVlflbwxvXxp
pxeZLxFq1MSQIBxDtwgrqFLFqoskt53xICH2ZXGslSZe8D3uktjNJiQmBczUpVgLbSdDczD7GDob
U8satm+OCOC9yjRkhdsm1VaxpZGTiM1fgbKxPSTztMYFCutBP80essKGOPB71OwVCTVKt5NKxOng
RNPICx9NV8MvSJMvBqprhDvYh6vYZ3XGW1cV65hphp0+FvOlkyGYR47Ly4BjtVdRDDslfHuH7xgw
ss9epKLFmUhDi6FucmGfI8N5GK099K0C2nOd7ASO5vW0NlvzOLBBW92rlKMJzNCKJp0n15g1p5RW
OG4xNoE9m8eZn/evk8H6HKDpkDgyar9xbHRVGQHWrHu18d7Abu2n534qAzmxmL2eMxvbTHsDOUjp
M3eIyY68ih/HbFctdwpHmJK8dAOs+PTdMfVNXZvQDduNY8mgc+OqQsqZG+NKkll0CH7uzOJcZXzG
k7Gy4fXLzmZ2jqFFXFtn4RhduWP/ZCuwN+HYe1UW/5bTfBfFDwXzddbS9UAUBgQo60UXJVtk6S99
9BIy7eqhBRdOcTSjNzuCCs8H18OfE+TDrGZIQzVLVLafU5geJRE6Vbbcm438VMCJnwvkxVPJvpw6
b4XEjhhPWRvkk+mZ/eS2Btiz0VY/2tHcjvIBUmqMWwweD0iHcSA1y7WW7Pvxp9Iek/yoyj9sMa3T
ilN5YijZXS1zxV7VOfZ/zX2z7WotyNILXEN/DssjHYCr895Ig2mzB6PGkxkZYO/Ar+0ZHoXFRrGc
Y6sex/Znw0Q+Em6Peb3Z42MY1f5sb412WjXWU2+/gS15aTJ6jflsFJ+a+TCmP8gN83SkJBFFx1D+
tNAxLCTvqJ11btP7uiMuJXpI2+ciWbOiAhFyNSNPjlE23wsywRJplwkLLh07MBxcvFVdJi4I8Yxm
laUdmmB715WyKwrIA0WX+kN6Cat+P5boNODimNC8G7ibJpUJzZTpOD/C+SJnJTxcCCxR/BgtD9yG
J0M6ku3xpzaGh1Y+S/qTSIIeTBgp1ZSIbS7trBBM2DlmjJBqSOxXu5Ritj6GihNn/F2hzUvmfF0M
06G3kLo5rN/mNXSU7RQzZe1gdkp8rLkso5cJVwZDumukrZRMlMKCQu1iDH9z0PvC08K69XiLCU8M
EcSIvTOf+k7xEvbmrkUZ3nzqIg1KSqseokvSloRAIWdHP0D6rx+ZkititG/J56IWlyzkcAsf2qLw
CiOizlO9iuWZVuCO9rYfRkhXCN6T3m1jadMOFaxwB63mg5PDDC2rtdlDqoIY/OfKVje+KJn/wVT/
1b9WfTxkdTyC9I7wFXNU75jXNOdYHTad1HgJmzFK443QgqZeDrbyo7V/wYFdqbnpWdW4ihe0lwix
algeU2qgyL4jYWS1IIsQCwJSyW/0YQ+tMJnOaZ37NZbzZnY/lIhWU3XfXbmENQUqo75eRxVv1W5e
PmbKucf4YOmFZ1eaL4ezR6/6q0CE6mTLOolwpWJoMJ8JTF9XCDmTrUAnlvT3BiwmbSaDSH4asWa0
EJOk4TGPP6DSGvW4E+Yl5ZxKRelH9JL2YB3TDEYaaH5IZYWAjTlDlRGTKJBOdzucgpRV0SRIytct
knvBdLqFFMR2sLRvS7PH84dKCLmyVb3IEtbXQIlXG9pBOhhNdOnZuGaUAFO3dpqjY5za1uuTs1ot
Gzndzrz3DjVXGMEqlqqNpkYu5DTqgl1YB2G+VUXnmmbsLWxnhgWfE7GFrUPOVmpft+9KNmW5GVZq
X7GLQ/lESKS968NFFJcY/RkobHWFqpNzDVEOxwynddZJRgFqB5KJTk2TD0l+WqQ3jgwYmcLTqJzq
8TKnzEmjtRweFw7PtnmwF9uL1ECaVuJidcdmWlbhddYi76PlrJaPlnJvZK1P2PFKZ0ieDMfBeu3Q
ZebbiW3NpFw2FL7kKy8eP4GM974kbzZmExmy/+4hFM+yfI6jn2O7T9KXEG11wrdQ8P1pxqmOfjot
WiounD5WbXJNvKbWYMO1ke4z0iJfIYzs+xgVzmTBWyYIzR8QIraF/Djl54q5ukXyAERb3y7UraMq
a9sML4Ry+5mzJwjDztp1XUO/V9VDX8Xbku4nhCJe5SbMKV6PMzMuaJ6r7q0IH7rkSSmcHSIhDAG1
x3AaXiW53ucs6cr6WMzpPJL9SfICMW9eSfBZB/40VI96zw4hI2SIq10I+1NLeACopRMpeoDg5XbI
REeZQ2A+V0VIVNm0GsPTTHpnDdOteQ+Vy6hWqxYhhmPhX6A/GRjUFglqWTk76PXTmAfD9Jpms1cN
O+zKrkGhlK2wsHQ2RkU7lixFrT6TOrxikaGBR8dMdAOL/V1JLwPlhczbd57Qd5E70ov3NtxrTIXV
e+ASyn1fhUjcL0dDPyTjFNi24+EA0sv7mfOj0N9SlA6T86zbvxUi/cyk8qOxulh69FQi1k6wGcED
pccG3htCqPExJ1BG/xnh7R3wH5UcU4c5DgrlI+xn354oA2CFu62+0eNgFg1K9r3CEDM36X27lyyt
EERn8OYGRO3YMIzdky11e7kiNKaJe3pmM9wslNfV0L3GGGSbzoAGKw50ByMDpkQmGsSxh+dZ9H6E
6qDTm0dzcLZ46p8Eqn5rhtWae4WJfZqC8E5xXEHETnptxQWlEOr/wbw3EP/H4emqosE8JbTX/eQw
m2Mbj1ArYyxQLPEaQVNDDyCuxRyxeo40rWPovmU0eTaiCavbJfJBrZ4nADQtnxGKLG4WUpGj5VBM
+1Iv5IRc36czB+W46cbt9RBS8+Yz0fNNGmouknPXbhFE6A8zEEIB2iQhyVryyEPwgWXFNhmgQZub
adp1qX1n6QXC2uSoaZjk5pAKm96PoyDFdMXuikuo6EGPEiZqh1Ooazt804I5hjolCHtrp82i21tr
kPddzvfIjmRjxCyMHxKyn7Bkg+ouEQT/tn0b23BtFfCbH8nsqefwMJfWQ56JjWLDPMQI5y/H2Rf4
wQ1QiHKJh4Fmej8jLEQXHbe//3zhf/zm/guZuIEKhTKaQlebaW8P/ROb2SnEpmcyqUM1jCHIiJqp
/+0C0qf9G7sGahDTRVy2XyTlLpvsrdwtz7H9mTrRyQk//3xT15/9X/d0PdL/dXS3i9PAnzexDcv1
VUYRdKUoi7ry/nz5f9zf/uv6Nwijntnj2OSM9GpZ8/pFfhLRrlSJKhKfyf/n7Mu6I2exbP9Kr3pX
NRJCoLu66iEiPDslp9PO4XvRylESmkASmn793ZG3brdNZTh68ZhpmyCAw4HDHrwPufHxMH/jz0Aa
j7czcqJZZVLzRJ+13/0tyPenHgSvvyEEyrsIaxDfEHWUDQz7YG3AB9EXQJLdZnMM1gVcJrt0gY9C
CabzgFzVBMgy7f2o7gB1XaCqIALiVuunVtmyABGsrPAwfld4V/78vJVn6ovIriem0ipc8qgFfwP5
6g7k+52Gxy6qceAlXgMa8QGXZ5BD2jscgGDlUe9bvPq35XddQ6jeP5Bt+NAho2xFeNAgqSEXXISg
Si/gLdQtrr/vJ/WF5uEli8xluIW3hZouCu9LCIR4R0Uad59nNe3XvLxomo964/u5AhtO3QzDfbZ+
bEd9gLpRDEasP6a9lPsGoiI9Cs06e6DiVmA3xZ62V9E9mH9af6qIQXkN2jYj+gBCGXb3oQMhqNr2
XH2BVEidgc12O05Q5CYHoEBMw3F4BE3eGz8V2CgXMI6WrjlWEvaZN+yOKgPaKJwqvlYFDosVgLoQ
0KhHMEML8W6MlhsvBKL/qNRxIer7mFyAxBpuoCvqpOhuhjXbM5QIA9QhFtpcSwhxVbgWdCPI9P5N
qKodBN3AUe3WZzl2h94UNxBMhdLWF05xbC9vKn2rUGKD1VKZf92WX22X3ykQfXQB/DRYjFBoCegV
m+9jyFV38DXAE9n9tpVJX5bIxji3I6vOvkSsNId8AQN8Bp0xv8ouc+ZDbYpjqkF9Xb7IMHjXdr9o
p69rsR5qc2T336riqey3L9WMw08E3mDkX+DKuVclMg5oekP7NFXvguodgKIQd8rkZbx+o41/sRL5
yMefcfE9DIqDmiEe13AUPiTuWtWuD8h+aa899Thyddio+jUP7fXobbizfeHhHYDkoLuO9w2lF9Az
wUU+3ENVaTdFzcMGMvkMvlE/LZdzl6GAVN+D8PbbYTwv6i8CwIKi7i6M+lyhQGyO9EoIKfJNoozE
7xo/KbZ3I06P/Zo/M+/TKvu7uP3JC7BqWXNYqL5YwSswc5yEBb0dc/qtpKhAALgRk5/eRME9hq3W
wCBbq2C0/kmCtwV1MaMuY+hrtE34IDk58w5y4jEnsHKKruSEJZPNOHVMqBp+WPLi4AlASAqw47Zz
CIcTe3lg5ReotbYBRITmu7F6bmAzzIb7GLTWt3fyE3c8W5473lpcUnCSuuvItcxhmLes5+6Pf963
AitF8NwvQ1R257tleGemD8gAZxo+8bpla+JGMe3mlqNSbiAPMWUblMEgIgez45acS28nHht+I4Rf
pE/G23qoNoaJBZNDVSM8BCOUy24lJEtK+VyQq7UV2GfKfRyK/dszcWqarX2+3XzC1+PX6ouvlB9P
huD0QQLg7dZPDJotliuqomg2g3nOGYET+d0SjCCgQoRu/vH2B/xe9H9IyLZyrsxGIGkZRQaM1uNO
fVP2ZVKp8Jufo0gPa94SO+vof+fTguttnTTZZ9HjSnJ0wgPhDipLB6MgHJav15XCjZZ03+KouRnB
t8Tj3WU/+RdS1nctTtNnenxqli0kG4nWnGRqwVMjGIZRgWeFqLuf6w9V8WVWn/NlhMpa/mWDJFcI
0Y+4gqYP9yBpNu68GaguBWrnADKS6AielL623ncJEfi3+3YqLK3XriGTPtTlBGqJwB0iiayoD77d
MjvG35/m6biZvVjbGvdg34RYCWMrHxq2Xukmv4jH+SaI1qsOtDTPV7uhqw8QrofKD9Q42u5jDIKQ
j6J23l4LOe9l9JcvgaTs6C1em3ZZAUyq3Hf8Wy6xc1cf9FGoBGVN38cxA56gBAzhGVpQ+QA5LQJJ
t6y6HsR4QYsvVfa1YuoC/LhrtVYfu3W5rgA3rssHisf8FjarJv4ry8L9EF+1JaQftuVbuISPcI1G
lYCeGZVT4WHt5GsVF7mGJP+dX3cogtT7BYLBMHvDS+6/8Ov/+X35P/nP7uH/DfHwz//Cv793au3L
vBitf/7zXfm974bu1/hfxz/77197/Uf/TL5OIL539u+8+hO0/K9PPnwdv776B3hl5bi+Nz/79RF8
9Hr83Tz6ePzN/+0P/+Pn71aeVvXzH3/73pl2PLYGEc32b//60c2Pf/ztaNX0ny+b/9fPkq8N/mwP
buRX+9d/fh1GED5o+HdASKMgECTgNDxa38w/jz/h9O+M+Lhc+mFIQujVIDrbrh+Lf/yN4UcsDn1C
YAHjh+IIohg6c/yRz/4e+jEqCyEjhNMA0IT/361XM/M/M/UfrWkeurIdQT/5Y/RBTcfKuOM2NXB/
jY/WlTPIym3Fr7t5dEqMaP34qS8CEGRu1N1HL38AqaODkkVeXvayry9fDPG/vsv/pu9W2q0mGDlm
ky/SqgfbnRt5fFgI1bVb68Hrvuc8qCKm4jBVGSp2owd1GNPzMxnw1LDbdygQUhTHY0PKhviZMvEc
0dDJTQCDbmVXIfuo1GEQpk1RXC20O76UHlzGJLDtGLaeQt1M0jCF+vcTyyCVWjXLcKZx/4/XPxQN
rUwwd1Es+eSF6aq66lNRxea2J2P7V0wWDuQDijN119HLph2C6xIwIlTeI+kC9cZnW6mir/LI15Aw
TrGZwREWJfxtCr67jZq14zZZrIYMLL8UrkZpHqPi1hFs6W6NWwFMKs9TEZtpOpK2gjJenrY1HmDc
Grfil3vBKha/DqDpHX1XenuOavrTrWkreEe/55xnbZBuOWYSB9B3CkBLp50hsPmhnUGjZVYE6Sjx
YN75ILcHAtpEbl23ghdeT3UejjJI4zm49uf8PZQGHQfcil21dn3dKtE8NI3XQ2kLFYtgMbHLUYsH
NvWTUZSLR+rVQMLU0BsLWDc8mJVBAc9pYGwOKKN6mvjUFw9yHSE6W66ALAzq+e3G/8wFQe+tEPVM
1kJxus4fWiafYBAeH8oZkk0TjArXne+10+XsDf5PVLbn3SQZZMvFGF2sslk+jAKGysxTgZPlKvpi
hTSE1/C84406zXx5BUa3uA5a1bjg99C4FdK4uhAI0xUa0KfsQzYBjxVtmVvSDH6bV71IyTlMemC+
rkTKdEzwWKy+LYV/xvXwz1kNIt+vUyYOVKPuFGrZZcDJc1ihHLlU2Zn5P9V48Lpxs5U+85pFpW0Z
VSXUEVBflhGFeMnb6+tU+1ZUazqHMWsalfLKlLeyMZDAnAr65Na6FdixLiNloNeStnEAPa04nN+x
hZ7zhzmujH+76OBR3rre0XmZNhEPPJ0nBX2aHHoGs2nZLeub4uD0BbiVnGmmpyJbF5FGMwP8Ea9a
MXWcWpvkSeci65UOoxTakZDxiisFMc/Wc9uubbJnt9JAU3iTpfooRZfV9zqv/nIbFCtS2wjSBFAU
gWKV1BGBLo9ZP/WZcjLqw7Qel+qLWAX5AhRL7fMUlbcb4UGFnV+83fFTC8aKVABWgburV56WIUzu
swpCO8FUF4BZGf/57Y/4c5UEvbcCNoJKYkb7QaQNR6GwjgEs0/n4QY2wmKOiLKPD4uXtx7Kb91Do
+LXJHOiKhW3PEBIKdmSFj8CYKzzNQl4puvXLYkBC1MAX46XzfT4M3wgjEwo83SMkOm9EucRAKIYQ
LNd4/LhdyuDj21/kxMbwG6b7YhYIn6DG4mVtCmmlFVr3wP22pM1cXlMwStbGMHflpHSwwUfXyO/T
PN9XU/DeqeM2fXGaaV3AHiBOuTd/ohEYnlv7w61pazeAsCN807cuTg3B0y3AdmnGoUzp1riV6Ju1
DQu5oPGcAYd2N/vNmfx07N0ftsnIytqZEYEY0WjKeU0SpurhIic+qqq9Di7GGcgCUcAlUXh+eKZs
fiLObJohHWMofFSKQ7TcX+8h3lzdxhsK2/m4MLeN2aYcitCfmCYyTjss/KOO7Ds+1W63Iptx6LcD
w2tTH6eRH8unpdP6s8n6c4TpE4EVWRtEE2Q4RFNkLYG3JYDR/1JBcWamT427lczp2jdhnTci7f26
TBiFzIZXeECZCHNW0+XUZ1iRWxXKiHbD4+FU1fxLteIVS0WBtyvKcngC4Lh7z0U/XcMiIhMXhQ/O
bFVmHvySWv96k8p/aICbBIKaRxeLku13p+CxSYyMUA8cNcLShRZkF4YVKBPqk1vbVtRXZRT1jAIw
EcXVtSBwLlWy7N2i3iY0tjQU0DYbcAio+uAy7Ii8LKb4s1vPrcgPK1XRciR+OnOUuZiso8uygySa
W+vHFfIiQ2z+XKwzmcBVkAPeFXsSf5pEnrlt478xiy9ap5OvvCArg9Sg+HJRrcBQecdHQLe+WyeB
tlgCPsEKMM2regSBoH+uY23ckhuzIlzmJqx6hsZpNj1GTQCIV88cF6MV4oSFcq4lahOLWqADBdMi
OGi8PSZ/tjrjgU1nnCYWxl2uo1SGc33Xizn/FkK7/0OUgWQrjeR050fx+BjWGUQRu5J/6DYOeEDb
gCYTjns/WsQnQI30OePDE1ulTYMUlVnwas/qNCABFDEnGoj35RRGbvNkEyJJvsZx09VNqll0hZT+
bYvMOUr8qa5b2dzXlfDjMKrTHNC3y3mA6mpIgI18e6pOtW4FdhZnhecJDmiexyPozR1VmsPBLf0d
S/8v49qX/hDluOmnTRt+iHl0BYL8wa3fx+/zIqi9SDGeQdwgxUH4Hk49kc/OcFBPjYgV0FWoo3yL
/DqNSf0N2KHLwa8cl4kVzg2Y/MMI3+PU88i3tg+gwjxC8tBtRKx4rkQvSb8GNWBM4CrMMoAcxVEb
3q11K1kPtahqSkWWZovKDp6ErEl9pDA6tW4zI7mJ/NUvS5BHFI9hzFTh/U+Kcy8Rx0j5w7H1+HD0
cq2QIiKBzohIs5D83FogNGG60D5qHgIqbWBDN5Tb5lZ7soHws/KncOFcpCuw6XddkDeAC9VOzFQe
/GYVvFj1sei8ugbxJAXMY4Vv3PhE5HBm0z6x7qkVrCYnwDLAXi41UvGbAKTjS7PwyW0roMdPfdHz
YjIVjDSyKvUyeJE2wXRJcp+cGfRTE2yF7DZAiVMqk6WcwXVvD7aHecfMDDxjN84E0G9ViuMxrjiH
Kzk1VlYgE7bNhmbw6vQiXDnBD4RDQ7GqYNy7xYMVy/GqMxWG0AsfDcxnVKgBDPV8t9PWb/Tgi6nw
fFHNITVVuuawqGJjsQKWxZYzy+jUK1Rg1dJIEQ6Sdh6KLhpkTPi1QAR786urZiDZJQiW462e4hUH
etrCZi8Of46dj1Of08AFVqj3cJqoMtBl02YEq8BU1zTuXVDBPLCZO5XWRJNlrNJc1AdThD+XbHA7
itngsMYrdD77w5aGtYY5DMi5xjSOO7eNCSs2bwEXcpAp7KDBbmrzFvLhZwLvRBzYkDDwRSCYRrMs
CUj4w6txN+w0c7zQ2KiwhS+TQi5bUj5DUwdnyCRaoNPttlCsCMaG3y6kkxJv3wWsKXjI2ZdxZbNj
81YAizyA3jrekXHyKa5UbPYb767cem5lYrXVlYa4epkCAwZdACArIXDuQ1neqXkb/cW3CRTzJkc9
DbgWmMnEH8zSOT5w2cAvv5dVASHyJVUV+zhGcBFofTcUIQ9+a8e+2NdU4W2oD0AoexsENIFXALtb
wBkObuNiHZQLhcWx+b6f1lyGPxYOSX1dT06yfei7lXxjj62hHsiW1iAb+IFOwdA9s28dm/jD6ef3
He3FsAQhDJaImsa0WIfyIevh0aVYWT/3fB6e3MbGyr9xHRkRcj2mMKKQEErII+iZNaHb7uhbodov
XdCsjA9pgZvidd8o8Q63SnFmCzvO35+Gx4pUiEkOHid6SHnRhl8jGtdg9Ul1teaZuYJqfKXPpCZ+
4oOsuI3mkgH32PWpHuFLXKkeYhpNpz4uYgW/L9QKpC8T5mfS8Imd2fZOj2OqgFIboMmr2WUZe3v4
AbpFArFyLJVRtBVk0SkxoCJRIeARx6bgzDCd6vhx+F4sV1nNQuaNDz/XTt93/gdfS7eLne1QHnUw
fs11KJJNGvAlQfTYQBd37LYVwGUr4mkrQPaq4FuwXyuQ4Os1OydWdmpQjv//YlDCNquZotRLjs4V
3TBAvcIRkkSs2G1pvHgzCTzY+kAAYPMeZrBQnbYFYgVuabJ86VBPhRAGZCYgLRLn57R0Tg2IFbWe
CDjE/DY0bdoPpAMCY4Klnlu3rUAlEs/WXUG8pPAYhBkLAHnHpju3Dfy5574NAasDCvpFxTyog8bw
4a08H2jnc/j/U41bockM5Bb4YDy4ggYzuCj6Kgtl5DSdvg3xmqa4hHVt6CXgLj17pNznVX7mueFU
v63kGuQym1acVBMNf1cSshvZtF9cZtOPrcCE57wPDiZ6PbTVpT9+HOA85Nby8cu8CMrJNzGbBOzh
CWnuJ4j4qsENlObbuv+TYP26ZYicYAzfT30EhZTR7Qzm29gun5jKTFDCSZZcv1vMclGr6JfbiFhR
mQd0XLv4aIcO/8R9w8wXNvhOu7dvOwCwWK/N1KLtLmTwxJ2XhxB+GE79tnFdNdSK6nnA8gOk7tHA
RhTGRFBwcmvcismI0byKyIIFCGEJw8h1uVK3FWgjuqIMHneBjGNYukITaV1x1wBc/5z+/omgtDFa
VUO1NuWMhdIt1xHzDqhpO3bcCsoBBpylF5IsGXl70QOpAlTPmePuqV5bUYkMFgwsRq+LqU1wfvAW
deakeKpl+jre52rOTZ9NXrJKkAuPWTgUQeW4Sqxc2UBQ18AuEVQ1vT77PRjX4QazdbclaMWlzsMZ
JrdSp1tgvJ1v6LPvQQ3i7caPc/bvB2hfWOkSQjVtkftbn1Zb97GUrL5c+fYI1L2TuQqHrM3rcR/6
cYjV0uADVAny4tE3q4hwvnq7+ydm1cZlQVkHJ5MwAubuaM8p4dPeosjj2Lh1mGXl7G8TBChSKQwF
5RbM2hXyoW49t5JmJY4AOLqh58zUF0Xci5tQkHMPLH++F4Fp8HrUaxLQeWsAovTlYv5icR3su02Z
66Cq2K7uOCFnFueJ9WODtFTHF9Q6NXCDtJpwIkIl92L0aPwURRFi7O2xOvUhVuxmMG1eybSqdBhE
9RBunN+JUn5ry41dvf0Jx+38D2Fgo7Ua2Drj2YgByBOGR3FYGonDlocykdBbeASn2jvomIlLuKGB
s/T2Z55au1Zcl2KduNd7x5wI9ZA4gzWu1393a9sK65JLPYtMt2kQ0ODa6KiCTCLEG5xat6FVXDKP
bluGW0e+xHDL26Cytro9s0HS4vXSVSgu4aqdH5H8RfFOhRl53Hy5Ob1k+LZMfBDlmZfBuxzFDvkU
TvOX2bDmzDI9MaE2wCoHtryhgRwA+asetMwfpgj8RrchtwJ6bkdJWhirp4zoYKcqdUnk9pdb28fv
8+IoPPbBHGrZDCnJzfeMBA9+XTs2bUWuMahjTEE9pIPp8nuIZ+gD8GXm+u2On9gXbAhVN0wxKzwx
pa2YoB4zNLh/lGQC4XUa8XD09oecmlUrTDvl19DeQSEb1liwz2zDO38wj25tW2Hq+14wBqteU+Lz
Wy/jX0xkfjg1bSOhPGQUNo+NSJbBi3aD8e+jgZ7jTZ8YE1vTnWldRP5UFnhlPwoCtdUjKD5uS8ZG
Qo2Ar07TnM1An5iHasv+4iPMPdwGxUq6izY8l4sXJ70e450fDO+ZcKzF+MwK0bHcTGlUEydFiYWy
jm0PfTjYdrt13QpSHBYk5DTaMd0icU/Eep/J/smtaStI4TAULC31upR32FvCFY6rqHS6bYo2CEpP
mRdpHfdpweIveUhzGAnl+tKt51Zs0pDhiBZtLRBW+gFOx5eyOBeaJ05QNgiqw2xWvkQGJXP0U7Vw
4TRZ9MWMQ3Tdccd6qW8jm1i8sChbPXwKx8uHHKNLbsLZLU3buKbWj2ZwUjKZRu0EVXr4aE4NHM+c
ht4We5f1NAA3pfAExyMKl1nBdk3B3OAMOMG/TknNQAs5T4VMg4KD/Yi37v3vOqFb361IbbpOQEZx
LPFAHz95OUzCBXGDkIDT/LrnikHXHGpDZQovrauNQYHH07PbHmDLvYOeU/fbJMo0aIv3JZO/2Nq5
PTT7ttR7UPl4FIM+eDpkkEOMy7H9At0V70ymPpEwQitQ46ZsPBJiVCLpPZJm/jG20+Q4KlYS5UNZ
wcK0K9NOQ3wCyrXjbqjL0G2d2+CmgSqwiCgp0lqQT4KFH009ODnzgTVnHXVNNHKwz3WeVivA63Ne
Xoc6y902XhvLRAY/5NNwZMR6ZbYXR32DqIs/OkWQDWUCdi+QLaQtU1Iu3V6wZtrJJXKyjMG4WPFZ
b2MxTAKih7GZ4Bsew2p4qVbHeooNZuKN161eM6DuBmngQJhb7TcPbsNiZVIvH6DyLzvUgcroStP+
idfQrnRrO3i9sUxTtE5qKEXiSUYu5DLmh65vpeNqsQI0DMsGNlMdR3ks/oQaHPQ/o2e3jlvxqQyk
5bMg50nVzHBrz1coxFSOI27jlYAZiMNu8bIEor/DdRz7V95auz3D+jYeSYUtwFtDFSUhX8Rfi1yj
X0uEKrPbjNqYpE4RX82FDJNVaXHZm9C/gI7YL6dRt1FJWTFIbx4XmuBN9pmv6m5Tk9sJ3cYkBRtI
f9EcBUnex2oHAVkJswG3XlvZ0wxEegCBzYlXh+3F5C+7yBTNpVvjVnRuW5WRTuRzEs7izguPiYi6
VfNsqSodyzaccn9O2EritN9ghXhZ5xCsvnDruhWeqxaiAzRuTMoNVsgNSpMQpRrcNvPAClBwtEi9
aTom1IPGD6Xbz3glbsvQBiTpKhuBPQ7GxOuCi6WAijuvhOOWaAOStJzoRKg/JnMzXm/GezTZueP/
iQOLDUdigMGoBbXkRAla7PyNQpCo8J6cZtOPXm/lBRXh0sf1mORtexk18ee48BwfH20sUjlM4wI2
4pBEErquQVRfgsbteNSy0UixT81W5XxIRho+V6Z64FPjtqn81j14UYSq5r5XTZcNCZNhnO98Yfyb
dWTM7QBqw5BkaSIgBsWx+eJHA7OVfTTHjsnTt6JzA/pznko2JJoWy56Jmu81JDndFosVnb6YKomC
YpcsUPqA1Q9MPuD04BhCNtIoZMOG+JddksXTbjVQ+AyJ28nZRhpJUYw988sOWIngoMzXALdbpyEh
/HX8mLhp2Dii5SGC8UiTL+qQc+rYuBWcUKIK9SiXNlnirLlvqjmQe3hwuAkxct/WnDKxKcy0BS38
1tdMH2QQDusV6N6bG3DHt2WnNjGQlWrawqGguJvMkLTinA7miV3RhhvhuWKYWMTapKYShmBwgIFu
E4QpOre1bmOOgiWHbCrTTTIpvEfuab+0v6CWSB/d1o0Vp/5mMpBg5i6BoVT30VNZtJvgROt2BrCV
p2ijh7jw8yaJm+GpYvoHLIs/uXSc2LCjDQrMalXSJHqFdTL5HobcadslturUNrAMJjNoeYS5LNu2
XQsLBbdOW1GKpzITQgjdQMy+17s2JHuZ925nZxJbUSojns9Bm41JZlj7HTWR7RkXAaf8DPG51/sL
PPVyFhAs81KA35/T9UO0MSccAomPofUiz0WjyEuRhW2iVh1fNPBxvUZd/hyX5s8BSmzoka7zKYa3
8Zi0W33LNgO5zXh22xmJjT2CjwdsWwJfJWTL2H6T1Xsvj3+8vViOQ/vvD7AktkLTm+Xao2yGthkU
pbOR0u/H61e3o3PndogmNghJ0U1UZTj3id9HCkrI0wzDI9h8s3NCNCdG30YiZQ2YqUO/9YnIPaZg
/0LYxeqF9MwYnWreKhetFDDqOZ9VskV5Wk+qPSyNdMPDERuN1JliFVxuQyJL/S5YvLTMpBNxkthQ
JNGwxsitwdlrkk/x1MPjoXfac4ktFsXqbsPrYoUcJz2+x8XxqYm8b28vyVPDffz/F5FayHHSbVDq
ZArhziE3erMM2u05h9hiUZvJt8KjORzLNF3eiyzY9qtU+Zmj13GL/UM0ieB11znbRmh9eCoZWxJ3
h7ibxF9dWSzFrhm52bPe1HvZRLXbkYMIK3q3YYGBhG504i2wx8hqPFZdCABj+8PbU3FCTYfYMKVe
ToKE2dAnquKGf918TaZ3Yszaz3i7Fua5ifQkKvBmc95eQf8OcjLQNSHq40x40N+GvKPNvvS9Qd2i
yg2RWhTnzLobFVyz4DFIt/0YS1AbRTV5T/CdyevE9HCNGfp4vpmzlTd3pTdSczW1xbrLy3wJdtqj
EKN++wueWGs2SsoEvFvVEqik4OoKmO7P/XLudn+C0kdsjJTIxEQLT+mk1WaLbpe4g7o780pcf0Q3
9kcdsXV47rq1mm+UaXV92WcDVOTmbqBnyhcndndb4kqKFhZkYtMJL3sTX4zCLARuEqXUuBh4wg1R
Q2ytK/i9wKSxojoRW3iI/ZbD+AVCeW5TZB0KtBfAdbwKNPyslHn0aw6/TJMPZ0bo1AI4/v+LzSaI
fOj6VaNOjCz0U9s0FCZtpnI7P3Kr8hXxeashLDYkdM26HUGvI5DA924DY202swCdbTS+TjSeM3c0
E7c199yOp7b61DZ56xaMKwa9hqGmjqcaxgqDmxogsdWnYCNoCt0uGrUSNuyCnMEVtDsz5CeWvI2R
MtnYTPDe00m21Qyegh4cJUoOfbdmyc6syD9bo3BiQ6WCug4JFNiw7cIl8WvVDr+mJmuvsVmCPrvl
yxeIl2Z3npd1h2Uh69EbxlybmAyXvjbF+4ZOxWGsFd4QF8mHmyILxG0Bbnq/8/GjMwNxYmXbiKuI
j01FKK+SiZbvN6oLmGoCS+209mzIVQPvKjlzhA1f6p9Fvt4o7Saag7XwOiIpnWDXtNZ9ErL4wkTV
HVQHfrj12gp27kE8mA2dToJO6HusjfjaDM14ZlmcGnA72De/QyENm+0g53eEP2TMO6PndaplK9Kr
JeqyzsQ6ibX/xE0RpR6Xq9Pdn0TWGQLMxgWg1RzlIrrgcL6Kdg8piSe3EbeKaJkpQBeuUDGKW/jG
iELUOyOwzt9u/cRxy8ZawZJu7L087xNiULX0Gja9kytpbwfG6tsmpN1HHCOME0Se2NirNlbUHxTy
UF5Uv/oa1thltixXb3+TEzNsg6+GvFroAAJVUmX9JV4Xv0HvwW0rZ9aNPe8KMQ2QmU42uPeIuLv0
i/lMcffEXmsjr/IcOksd63Exqr1s3xl4u65eBxwvoMJuSc6WodJc+LxflEpC37vFpf2q7ze369Fv
/4YXqZ8WTatigjEv+cQ+VijIvF9giu04o1bMhqwriqrGyodWr7fvSlS+p87JVIYTZsVs3VflMnvY
yMrJ6y7rGZLHPBff3NaiFbMok4ZlkTUdruv8R5jDL2lRTel23rKBV3OXZyupcP+Kem85QAwEtnwT
c7wP2cgrsHo8HVSmS4h3tH/bYFg+4LruNC428mojTW3gD9ol3VZ8VojRoZ7cNngbdpXhJBfDXLtO
Iu2Nt7Dl3eN5vXdb57aeVK6yZQZ/r0sEhV+zEp+qtv7oNiTH7exFCG1Fh1cjgaYjwMUOZZ1/77bY
7UWN2KgrPY86gz8u9kQC8dMFZtTDFjjeKmzYFYUWvjeX2Lq6caiug9B7EFk3X7oNixWeQz9ncUNJ
m0yGdxcr8FeHshSO02mFZy59pVh1LJJ64zde5Het5mf28xNZyMZcNUxO9bKsKomLgl7NJqe7QCh+
6zQqNuqq9GaI1y14gPEr5Igy925ardySsw26WnU1U7hrtYmnDnUYMhDsaXbmlHFqVKwEGnZCDCJC
niBT+70uhptyhUyO25hYh92h6CG7E6O0KCn8crPst2WpW9NWbBbltEUewzZuBv6RBbttyD67tWwd
dCsgICe/nbBMIvg96j0P4Unt1nTwekPJ1Jy3qoQrshBoU41ZDf+WMwehE6cV20FSjEEV5G2ENZLH
OKlwaZZfvZF6N4/b/OTWfys44wXJmve8BhBtrC88IdOFzdotd9qYK9TR4zmGz2EC87QrL8xu4Fnn
dlm0EVd9sbVrQJDbuKhu6RpeZlz/eHtITgy7jbbqxxxkR1hMJAp35JsxbGFiimLUTcg3x85bASo7
YhY9ZziwzENw4TMRvpNKucm0EBt11a09aVAn7pJewMSz6QsgR+rSbce1paD81fNxPM9V0ubsqooO
beHGuwXv8HUkmd6rcq8qiwQwILKr2+HDWJVuu62NujJtxCYwZlTi6dXshObp4Htu6c12BizHSYZ+
jx0RlafPECZ6V/a922nFxlsNVcA5W2uViNp8NKt4ZH357e1FfiJH2HArOgk6dn13fCIaJxitK1S6
2ZkREZixPzwq2Ggrqqq5alSjEu0TtY9oQR8Bb5BXIhrjg2DZDIF64u11rs89Y/zeUf70kfz14mHT
1pQDF11S63H9vA4zuL1Fk8kLE/PyrilhPyImv98pb9xq+LzH1WO8ERxfO64+yV4sj1E7mj0KLCat
/Ky5qmq5PpEmHA95yR8p3Lj2XaU2eM7F1f0IPvuuquBN2A9KXJWqh7vJPItLuWZ/dUPjXZF1gU+d
21RZu4VgJg890qqEkrHZgShkYOkOV3u31q2EHqsy78sIC2EccOMjG992sncTtCE2DGyKgXEmEHZP
ojyH3icso1ZWVQe3nlsbRi3bPMj4/+XsSpbktrXlDz1GgCAmbsmqHqRmua3Blu+GIdkWJxCcSZBf
/7K9UkNdqghstFKgUSAOzpQnszGXfQ/Pcqd1ksfSDxRPXBhY163QrKisvoQt6CQDrp7jqPrXb+NO
tC3rcMOQI28vRTh8ETx+2Gnvx4BM/uvt/JDgrCTn4T7v7YUL8buO47/DPPSaiIXU3msbU8PYNkrB
aGRd/F0E7Te6Kb9AwUWA7Zj3jPMFp12HfL5r5Nmi9HDnddouBqySc5ivkyzANEW7R0o6/RSu8XTD
fK68dT+xTclghfxI115qGur7fdv1wwGwQA9horSRLDgFzPBkW7kfcR9xUWFBZ5pyRZfmMq50Lc/L
gkE53oZ4i/yO68Vh/HCBllK2PemNwWtD7yOJGZmg7/xgocSFhe27FHPeIhVcq+pzwLbpNJSHn2wX
cTFhe94bCmbk+sLIGEHaipRJxf2mewhxbPY40CAhtGwuA6rw0CmnGvTc8ne/M3eCcMGicdYtqhJd
MHypLKNJPBuvqoSIXUgYSI+DCHjq7lLWa460/ulgvb1xWV7c609uF2u/WMUPl2UCWIPSsjBADuY7
O5FpqVJMEwzpMAr6yCDf+L4rjFc4hL/mOPkKilM7w5wMYPnVx7J9ZIL4BORY2XGxDdrdgG/O7WXf
TJNERmwQ1mk//Prrvizy1iE5HhayBGZvJQXcb4/vyjg+8Vrdk1j/FR63UAH/gbbf+huO1ZqKV9F8
MPyAWRF73kT1j+Gmeg40Bi+DtQw/HVsh3hehmlnSrKR5isDysCTtEg3PLJfYSR9u1Z6GeWn/XqdQ
38INX92a46ZBnRAuBBC8SxUe05CsPRy1LvL+qTLgHEnbqO3I3cho9dAjT7kv5Rg9MUgqfjF7Fb2T
Q7M/BJsus05KcQIqbkh//VlejuatI6Ov725Mi6pdh6C9HHLnJ000ho0mr9IrLpTzXMzkEKxmcPFL
FMd3fKM63WMAVf227rwXYPkUwQw1YfCorSXmmDZzykHb5re6C04bRiqixfQoO4SY8p6PYkns5JV3
COjyvj51yP1GM5D1SH3JJhMB8Qjwq0Y3nqMrn9SFppm8XHYhSXuJji3tNPme08BLAAQbd56IMK5R
FGhRFdCTxFUxrE7A2nYjY3p5Ct64iy46jaz9GIjOoPdSQH7zKKlNzR6p91a3Xl017N95IbQB9R7r
RHNpZ6VO49y+W/fq1pW5tn/HxsHFBbFBu7aY3FOQPwdzaNoMYQRjHqRP9In9O+ZaVRGi+65uL4Pg
02e9QQ08mM0fXgblwtIaUDa1BETFFzRoQ0Df4j+KGfgXv8Uda90ADrDGbNj5y+SE7J60Cp69lnbR
YKVl66jyNshQBRdJTeo8kWr69uvFrzh3Fw6mW1QfzIiPCgWzc67H92oyD12kzhWmtKgofYIfEbuQ
r70fY05ynH1T5F/iIn6KzeyFVcXajtFCUphukJ56WXv9l5HyoYj5p1+fzhWv7hJnrSuapRwYOJSU
BhSVy6g3jwSQmXvTLPGfBVPNx1//oZf06o23wSXOMmAtlsTG+hIXHLotWkCTAzrh5n4+yPZo9sEC
Mm+7MVE5adDjn1YvGDROz7Vqggu1CZyeCemXSjf/a3ovZkAs7VizNQvoERtUhpls75oW45tmZF9/
fWBXvIALBYt3OnTdgbWPYP+9juYo6bfOS3kAG3eMeQgPW0G5rLmgUfY+L3h9UpWY77x27kLBUKXs
VrRqEDUsLUmbZf6Kjp9XZUDELgZMgRhtbEdVX6qSAton1jmJqv6GA7ty5i52awnrsumKokGPb/97
C8c5PbbGd+eOFQOwS4NwxkNUz/RunYNvc7V6ETrjVJzgnJflsAmL7xkTxUDa1H2ZCu5Tdcbajstd
127r9bA3l8KS6C7PBU9B4Fnd+10W1zpjGkayRuVhn8bgI0jq33Xhetx4dK59T8c+exvue8u25sL2
o3zoYqUfUdW91aC84llcBBc9zEan0DQXPVvD0qJvyJ0Io/qPbgD91CLF/mSXSJ9/fVBXghPhmKyO
u3JAjFlfSsKqMxeg8A0FL85703nVOUXs4roiKYtjlUtziQaQKFr9AQMMfq+Zi+LquVkmZdcKxfT+
kx2bb/vSPfz6YK58ZBfDpet2o8M2NpfJyvK8Tt2SYkykuHHs11Z3rHYzVQfZHNzPzS4iqVj8ThOA
7f227pgtpE9jyFcgv6Kse49XuoRlcS+GG3xNx24JyoW0h6DQhVdoQ8ekTsgCF++3c8dsoSHXrYNF
po4uN39SVMcJ6YJbOKsrUclPJFphMyDk5g2ogsMkWPmfcz6dyNh+ruN68/wFTm67l0yjYM2ay4HR
q7ECJ3tT/eV3OI6pYmKDzkMfw45q8xnEuCZdNbk1G3LlQrpILs4BEY+LGRnQUPcJsMA2yfPZq24q
YhfJlbeTLOlKm0u+L206kPHTpKVfmO8CufaurFUNVorLspddisJNnM589sxsXSwXQMBG7DXe+paR
6OMWoyMGuZ9b2rj/dUzeiF9dNFfMjSlRrWgBAujXzG47+SBnBv7FtTB38xwsCQC9cVqZCjT2vAhS
aurqkzCyemqPwAvhhM/j2HSoWWCnBeDyNmQnqLN+3inzu7Qu7GtlHaWTwvmJY/0yDXftJv3efhfz
tYUoOLcgIrzUdnjUW/2p0dutodsraYVLtDVaNc0rHWtwz7dj+37opfxcRKY8dcaAmJTUJbigRDTx
RJqSfrPLkvtl8swxchUFlk61bcGUzoCunkD0DB3N714viIsIG1gEWrI4wgsiqLxHvYPdz926+D19
LiKsHWINjRrbXIKAPqxjbpI19g1zXUiYmIEJYQtBDN2s0aeGduxEp3W9ES5eiYJcIi5RjJxzUSIV
Hmz8IMq9eI4BQP8+afiM1O/wHa+s2GTJ0q34BaOeErNoVPiM9Tx7x4Khsc1GNiI56nn5b5urywbi
Rc+NO0553dADr8apQSsZ7U3b39eN8CIHF3FEX1c8104dYqyW9jIWQX+mgt6FknkGWS5EbFuPnlYt
QrhRvWh30+J5MIdfeOgKCMpl1dtWwJQ2PoLVBkwR9ddhAdTB67K44LCO7dXIahRQKCY100kscZfU
VBae98VFiHGxh1PL+vZSCfaRVJtG6ST2YnAWsYsRkwiCqqFCBlP0YZMyGpiEF8OtpvIVW3UpuWqt
lmF5CcwpZucfy2M+HoKmpSlvaHDnd/qOqUYz5fWuZ30hrBySGVJDJLwlhXFt+46lFhQgX3QCG9T4
R22SiTfjeWis+b0q+/UGNvdKCumixUqSa8DwR5T6ydGf1dFs6WLCBbE0LtAm5ZelGLw0SfCxHQvm
+wYt6whg97gg8re9VO2jqphn7ujix0aw0mrdoi6z6v6+q7+K0Z79vrHjaNejCUqx8RokTHw5ryzk
98GQf/Za/CcA2bhxqKkgq85n2aWCFupkQ+szrS9iF0GGUYJtaC3ehpzSNiVyNqcgWr747fzlSv3Q
tDbtrmOVH/XFMvF32+8bWLtiL10z7NzJeskwz00rZlTZMEj+oFk+v2Pa+FXZ/mux/rDzEfBoZiDn
fumnfEvWOf5WRpPn93SMFhgqtVFJ6sui5vjRQuPgtJPS+j03LmlXrUcpRw6YMeX2w0C3+gzlKs92
qIvVkiM5RkWQNYJ8qXhXirF9nsp48ty6m+5CsaqfCBpn29T9o6h936lb8ggvl+KN1MgFay1bJ0gd
1bjmAz1mtFpjdMKPEMpskJaeHkwXihsx93/lojf+lAveqg57kEAAYbVrrRNRFXnSSKIe1mleHvkI
kvO5sP9GfTy1KdMBS1oipwQz5tNDC3mgp1FScQcpKXqfj7VKQ07K50gs7LQvZPk9BoMUaCny8AE0
/uKum0l9ly/Ii1I+gYr8RPdjOxd5Ht1tca/PJl5zklTDzB7ksmFoewaL9pkd++cyMO3dWNuO3YW2
622K9nk+JIvdwApY6J5+aioKdVg7B+16AsIzyGh+gNMPggpnQl5mpyqQ/d23cw3R4608pEpUyfVj
JfrQQDtpEPkXtoTtR+juoM0Uohj+h6LT/owBYfooFQIdQmT/DMpXc8NVvVjQW0fvtLzLQ3R728DV
grzhQulxMqO5EaJd8bQutm0Dz4sIwhFNqLWa7gSG9iA1p+WZB2vx6PVaugA3Gk2jbSrcUaoOTHwM
5M+un2/hh64dzcvv+uFBCySrJb4U4m4p4/SwUXdutrb3GVITsctv1g4gtBiQal5asOEmnwmjXtPk
WNnNF9QBzpQd9d6p2aOHttshJYbb6ZeNuEA2KIyrDhqoKLCtk0kVCCDPm5q6s98Hdd6zYlzrPup7
wORoZ9Jo4b9NGLr3S9JcajMeSFmjBo7QLygeRGzKFPUWv4heuUi2kGqUTtsOBAH7dBfV6xMAPF4g
a3BpO0ZKVmDWObDJl73YIewZkOJzvBbs06/P/D8/9/MboFzoGoDbHA1iVAcrVsj3EeLif1HGi04W
WLzk2HPyR9NOezr3pLuP8BjemY1EZTqEu3iszWYr/E/8rxsX7G2/o1y4mwjzaGUY8L20QQCdcKp2
CvpSdAhPw/zSY6YDNMq8boT6iSItajeBDKC+qDJ/6nj5rCwJPdd2YpY40ht90S24bMXRIB5qkUF2
hnsZinIp0gxKMQQ5Uo1Rl8kmmKljgP1Yr96gcinSyt4uvJCyAtdORMDoXsA5tcwrZFEu+qwqt23W
Eg9IF3dhmhsJR2e3W+nQ1cvs5BUSkk6xHgc0Gdg+faxqy+93oH3OAAtPKhlRb3vaIZ+UtbaFSkCr
9bNR45RgXDgf057r5Tc7btEN//S2C1QuWm1jrSqO5SV9itX/phIMokVvAlQx7XTDjVyxFheytqJN
FsQlr0CT0e4pwZgs0B6FwdSM4muTll3vh19TLn6tsGFuDx6jJiuOpxU/Lal0dONXvO1qMY34ytX+
+hm7tobjrmXfiRHqk7BlsaHatNUIrprFqx4ELqBXG/w/vqCpHy+Ab0PTR5zjge9n2QSff73zt7mt
hHJp1OpDbBaoyfoSTuGWIkQEu0e5ruA3gpQNQN16ehjjQdfJIdmeQEpxzIIGBIO//vPXDs6pIFCo
E7RLX+Ep4fRrXTT3eLhuRPbXlnbcuYl2NQuBPFyz5Xe5Q38Q+npeKsY4NcfS9TAgnBzwTcxkwX82
z59td7Pe/V+p4A2n+BN6bVv3PQ8QiXQ70dBNHHLxcbIY2EpqdZgj2Qzv/taymfI031DxPVVRnfdp
c5D5IewPds/nPPijWBvYyajzE80j+m4H3gvQ/Fkl0LIbvo05JV5FCeXi4Tba0zFY9voi1uWTqg1o
Z61mN1zylc/oouDaIuIlohm0+au0sphU45zeKideW/u16f+f3GO21ciILstG97OldAWxX3HDsq4t
7rwJKhz7ZmCY1ORt+8+OPk6OqSM//+5C3xCm2EWBgO7Cgj5MhCp+mwn53cskXXDbsjEguTrEQHvd
PuZ41VB8Lp791nbMndN4PGqrq0su+yKN5zCVw7Z53hTH4CWo7G2xxNVlLaavE63XJCqi9ey3c8fg
uQ5qsIe1FQYju/qJ5fTbNDbrDVd95aq48DawwmwSpDXVBYyPd2ruNDhgPI/cRbfJA+JY/X4UIA+L
ZBKzXSXB4VUwVC64LQJw6ygjUeKdWlK9d5/ZEngu7ZhmD4D3rKuwvID77DjN81A/oarqRY8hlAtu
U9M2BFKjRlLGJnqeLZ+/6UY2fg7bhbcBxMUnmD7Ax1x8LFT73MXDB69rKKLXsUDTGGoEs1hamz6N
o06dpkh5nrljnQqz/ChXiyCL67ZPbXvf22n2M04X2Rb1nNZgDA2yFZPmaRjkVcL6fvd7D10kWylJ
YxGAYed6Dp84XtxP9bLOfpGEC2ID12uU89WWKHQ257I/xZMXh5JQLoatOSK44nIsL0wN90O3Pexs
++Z1U1wMG2uHqFjpVoLHepcnJuYdE+bK+gXNLhVZ1w5HS0JsvDmQwLAQidRYMS+qMByL4zrZMaKg
qfE5l3IjTxurSaqoyP1iThfFVo+Yvq/XOsjGtsrvIQS7nxZgb/yO3THQQio5Q7Umz5qifw7M8n4d
hOctdzFs5YFpRfD5wIYagzhIY0ol6EfPS+54T7scVGC4uLwEgj7wsCseehuXD36n4nhP1ReICqu+
usj90OeaVCrlZr/F4nnFfbr4tThqoSq3YfVp+22Pv875d69du8g1qOxW5Rgi9IwK+yDEkg3VrXnf
a2mXi1zrV9mGIgzgOpuJ/c7Bkp00NC5OQ9eo99sqvheNMdmQl+slWJY1XdbBr6+qXFjbjKioBMql
vNhOHKCJPNZzYU198js0x3Z3YUK7T6K4cBzaVO5N0iyF36vjYtWCEF95YApMKKTq0yg43tmIFJ4b
dyxXmEJvRcCKixqrU8+WlPnplAvlwtXiZZOoMoVYOhd1Upvjr6gcvFqfyoWrkQF0okGDtZtRPMXV
8L0zYJPw+5aO2S6bKBtwgxcXOhRVYoitHzZE8H5hkotIq7c2sA0bsfq8rUkYi7PJl91v6y4grWmE
LuhiiktbTyQp60CkywyZUq+DcRFpEJ2GpqXFwRxj+wdExT7Hc+nFfCiUi0crurgF/E8jxMPYwgPL
zeeSSe33ELu6kCo049aSFbeFRmgxBu824Mb8zuTldf6hZdUhQKI9UXCrFs2HnBw02dTi1/pRkWOd
vDCDgKhIcZHBztN+ixBEliO/Yfsvj9MbBRcXiga5kgb8HXGQ1UGYJ2gZjsmgtD0doC/yPHnHv4LE
IN6akAbZDJkuIMMLcMRvnvUAF5Gmgi4Ws9bFpVu5SY+o+jiFg18g6cLR6BKif61pnJUIZPZ6fVBh
7GekLhKtiYq+7tB+zyQo/zBMFy8Ps9yYX1nKhaK1lVq3ptzjLLC9TtsxlKch3z973XYXiSbnig1o
dKLLrqZzXtn3ozQ3TuUlxX3jMro0ZS1tQFTWb0EGVIG5Y1O3PdZ5ND+uYuZfkMXXd34/wTHYvdqk
OpCJZZD/Wt7VUI57wDjg2W9xx15VEas26BEH53tLzvMAnrvVBNGNI/rvhrx1RvT1Y7Mcsqj0AmtC
gbc+EUK6d81ei3Rr1q92G/FCEGoz0GtWyZYvz5KNv2lD8tMev8inx8WHchPi3u7tmqJzCshFd3zs
Iq7TYeDkftHln3rRxUdeDQ/hPP421WB6IRxATC7X8ikM2xrgK/WH31k5T8Nm9wJ9lCPPSvwgageo
L4vhk9/ajgsXlFKlwkBle0WHU5mXz8C63GLtfrkpb3wFF+p21NpUdtmR7LD2SVkwZJnVT8JYQPL7
9SfuzABBERLFWd7Lp5mpFwCvn/G60pSzCcqgFXWc6THapkRbEvRpz6bWbwpLuWC3ON7qsaRhnIGF
dU63Jf4fOvJ+77GLdYvCZQwXuaqMFaQQp3mttioNTSBvBNlXfKFLTRaODM3CDc9m0xRjmoM/5WHj
S30O5+Lwexxc0BstLa3GWcTZKEimBwMorGo943gX9Lbz6thXjaEMcLqINsGMEBhUbNwXzK9+4GpV
1nEPSorcxtkxiwG0c9rcmcAov1qwC32TNF80A91eViz2wxiQLzvjfht3oW7bseKNPHpYFN1PrTmT
vvRzJS5NGZRQ2rxYxxhcNMUpsPsOYi/POQHlYrmOA5SdUd/BWhm742h0Y9AhvNX9vdazd2FcQEqY
Zq1rXJd1qU+2WtTdRI8pbXPbv6Nd2Zzww/RXlNEJTfQo8sdN9sF5kLG+rzV+5Aot4Rt28bYciVAu
h1kuQrmIPsoz2ZPpXa8a8y7eUGxLqoMU51ZpNiCXKcY/xm3M2xQw8mhN+AY01ImGonqHZmB1aiI5
LAkmz/d3bXHMdy/93SohZdXchw044L0ci4shsyBQiopFxRlhwft4Wu5Drj/4Le3EDggdgH+TuE3D
QT+bcYbsyjr6zbWrnzBkLQ7t0FOcRQv70PTbY4vv6rdvx4+vIqIj62aYbq6e85Z+XWPq9yq48DFR
0ymaQiw90f1dnavvQS29lpYueMzOJQflUKSyiJsm5XIGsR0YlHyORLrosbIapm7VSmWx2JpTvgBS
a4fmhrm8HX5IFzvGory1HSqumVVACZGmPTAxL29cwrfdoHShYCgChUs5Diozc2TOOZ2jp8NY8QlC
YNIrNpMuAqxlUJUQLydfFezvgvZfh0F4SdgI6Ypk5nULFtexRdxXdiwl3ciT1QqvXFa6ALDJHgDj
TI3Kio5+5pgJTxfS/+V3Y+jrsA+UYTOoY5XMgIwS51If9xhvm05+izsWGkP7MSJAkWbhkS/3Ocjt
MPLKPv568bfzNumKY7KVWgu4gkK+Kdb7ra1JwmR+nPR24AvUYXwjr30Zx/g56pYusAsslBirZYtC
qrCglLBBaq8ES37Yn4QgzQOJV6BXSyhP/PpnXbEyF+Vlg3g49qaX2dCT/8Wm/k2EoVcFEK2R199a
gUWJlsEoM4OGY8LF8tvBm2e/bb98pR/KUSDKArYUkjPZyO3Hfiq+QlPYK46SLimZkOUsiprCbqcu
/2sRZfUZKsBeupZCunAvQVl82AYbV3u+nkA69+fApR8wFKj916dy1Cvt8xyLN8OhkqeYAan26/N+
ScveupWO3W4RK2kJUeFsqCP2PqpZ/a6q6/U+guRnoqOhumvCJbgzpOhv2Nu1i+kYs65ihdxzkdne
N/zSB1OY6kD6IdOki/CKXtilS7HK7JAScOThhdzUBn4+1wV4Hc2wALZVCxS+tD4Vi57O03qLVvPK
ubhwrLorx1HIXmTAwjxp29ybMf/n1x/52tKOwfKqXBvw4IosUlV8Our4uXtRvPZb3LHYZpmGgy2C
o5qARxRZYfkREKriRp/kSscN/PCvrz4HVQmdmw7XJWakS0zJpz/LmEeX2E5/deGwn7vmmM+4w0sy
2HV+j8DWj25NunitRZHJgm+NZ5ggKk6ziZo7RjW7EQddcQguYqvJ59KqbZBZZTgK+kOVVG3xXdoo
k2hhnqheP/l9IcfGl7WjxX5InoV7HiGSI+y3g3TRrZTiigN1+ck0LUdI1EqRxWMJBphd1CdwVCNj
yUdifz/QKvJLAqRLVoYh2YNypF+ZCNn0gYvJppbr/oaDvmIlLpyrKkLS1jUTGS9jdR7Bm2iJX6Yt
f4JzzUW4r8fMs9WM74o++qdYbs1iXNu2Y9yaVJgMxvhzRqZ9OXO6R48T3/qT191xdSYb2NaCqYGX
I7dL2rGWnTiUgf0Wd2x7DSIxNC3DqWxbk6BsGDxGrTw8V385sB9CiWI0/biGuC0y7CDt29jwHtXt
v/227njkaq0wJF/HePUC6CZ3NEPXz292RwrXXuNDF02JF3USDUn6Y7kb29LzuXYRXeMwY2i9O3hW
TAE55TrHgAEUpD2vi1O35oPt9kpYnPlWfZer2NK+wBiO15m7gK4ux/yKFi3uojb1lJIZiGKRM+43
2iNdWJdG5RePo8a5r/sHguJgMjPmGR+6wK7drGMXNoZnFQnyx3ns/znAe3zDlbxc6TeiOBfXVRwc
nSdg8bN43qfHfFXdHeg/bk1lXlvdMVNJm2qmmFxHgST8H2Hhkx2mG2njyxJvbfzlT/5go/U0Y45V
HTRjTUN/N5aYx37Mx4fCNrXfs+6qTCIW2QYC1Sb05foAhHAygfy8SP2upGOqDCNVIW8DlkUhaH8K
3t3xOrpFNX7t3J1IORoP1ZJtwOLVNifgAX0nzOGXZ3HHUAOKYlrAy5e7TqBasKGYD0VVv7qXdKFd
wF/lIVixeVYqkBa1OgUi1W/jLrpr4RxXRnQ8g+TOv2Nd/9VQ7peZuOCuvCzCaNTYddSo3w5b36/h
LS36K5/yJ/DWkZemLyuaRbrjJ7sNfTJ0gR+OQLqUZDovN1mznmbQa/srrILTRNh3rwvuYreoNZwP
FTRXlhjqHNAwMElXsOPkt7rjRdeVHkAAdyybQ/NnzDVuOUBufomJC9/qFwzArkhvM7QDbNLURZFU
gNX5Wb4L4OJq7sEYsrIMDNh9Avndb4dtv/gdi2OcxyCLcYo3lnWt/E5H8l0N/LPX0i56a6w6FVer
CLN+hCJpAgpR/YdhavUrHLv4rZEqMSJ2ofBy5CRMQ1Jdln64NunCt7p5q0hemCjjuf6HoS2itd8t
/wm8Ba7QkEFeOiMHewbb7/s4jD2jORe7RdetzothC7OZgTRCrhoF9ULlfjXdyHGgZoireGdjmDVa
p2wHMWbtRzcgXexWB8RBE4UDlmb837goP7RgsfC7hY7bNBTNOADoaSZA2g/SiuDffvGsTroUYmoc
1yradpqF9UzObafu1rj0XdyxzKCNi3poiigrjfkcHS3IQuv5T69DcRFbfQQ+nHXGIGU3WZ3YUTz3
KBX7PVcuZmvvLHgXlKaZ7IT5FjWk/FiE5b9+O3dS0GPQcq+7hWZjsNuHaGt+72br2S5yIVt5Thgp
1jDM9iHY76JpCE5q85sRkS5oi0V7NNQgvM/m3nxa5QApntlLck1IV1pyJ2O3FgRrT0XHE9aR9008
+4UqP9GF9VWLGsscZmvRjGkBpcnkCIH78PuejnkWR97Wc4+kVjfdd1tssM7Oj4xYuvRgIHlqxVFT
klV1y+9l0M5ppDAN6bdzxz6LqaiKMuxJ1h7mNGv6FLD6m9fSLmqqBDdNT40meGmPrOTqj7XdvIY4
pIuZ2kY6DJbnR9ZYaOKmmCJkn+fF5p9+vfMrSZaLm2pnBn3zjZBs2eayPcl67FArzaPgf0U5mBvV
liu8uNIFTwEou2pzFCSL2ornKYt6/UGTFsKSR6dTBfbjxDIDdjIk3iGFugO0KG2AJ/oIiv1v3pfl
2e/nvhzDDzklpBLKaInzPevrwQ7pNIImNwlNqMAynCvjRwEmXcBVbyMhJxIfmdmNBWHEJtLWOzJ2
sVamz+d+mnAl2n37Dlq2KmVNecPRXCnYulArs8bxLm14ZDIG0p7VVP9VLgU976Tl75axq7mfNbqQ
K4LzKCoqDxSy+P6XrPiYhqD5v9UaeMmD3ygeuJir/liHStXVkcVRvJ4xY1L/Ww1K/B0Axfco5Fbi
s5NhPHfrEZ4EB8s0k2EAya6jjvwCGRebVdCxnMBzSLKD/SPxWiYjqTzTfxedVYR27tBIIRmYw3ja
Qqo9qprxxsb/09x94/BceNYWhLLH7PWR7RMpwDcGAgwLfvinudy7U16r6p73mN3bbGvSnB1houPa
pE3YQUeriptETHmHLjydykSNQXQG0yzaneUKqSRW7vt93ZOoPeVmbP1yRRfxBexn3Ew7LCIIoVib
1w8d/vG7qC6AK96Puazi7shWtv9v0JUGspH7FSxcxJVhQm1FaI4MEkxf1+ejqf/+9Tv3EuK/9QWj
1+/cjMmEUR0TngjTDuD1F6hdJgvEET0PnL5eX5NDY/y3PDIGhrr3auv7lI3LLYnja7t3iltLvpq+
z/sjE2ymCWTOzHmn3a229rXVnTigmQfaDQNWh5x4nohyIMnKGy93DWjL64MhbdPHA2uPTEHN+l4F
4q9hUbd4rd/eOfAOrxff1rajk25sZqNpOU8xEBYH2f2SUej9vF69r3rxwp2B1U1RJsCIrHeSqc3r
xkAh5vXqJBjbnFhtX0B6mCzedVKqwi9whIzF68U1Bdp+OtSWbQ2asUaD5hQ6N547f/kaP8QMAYYM
9lKLPRvmgn+qp3B/FtMUeD0v4Mx+vXrHFWtpoPbMlJ0+6x3zqDGb/WbmwOf7evWg1qwz4bBmIwu/
0XCsT10V+nGRggD29eJFUwMbOVgMZbRrnU6bzu+B6ypueKG30ScgHnRWZ0dETTnbLBSNvLO5jvQp
roh80g2vv3JJx3dWFoAsxPPs+YtcHFauoq0HW9yS2RL+Yxgx6012r2oMCIZe/x4USqqBTcWSARSx
POZRGN5xDArfCGyvPA0u7ipimxY5WEYzOoaQmaykvA/Ro/Zc3THerQ934ETElDWGPej5I7D3XsAr
EAO8PpUpiul8dGzKpib/h1TfK8iK+FmWi7pirZVrjswsM/y4g4LdmMwb+e7jXzHS+XrbwXpglIXO
E6DS7+X/c3Ymy3Kj3BZ+oUuEEI3EVJl5GkvppmyXyzVR+LfLEhJCffv0d50a2ZTTGcGkBq4IDomA
DZtvr1VvXQL4St/p98t++9/YLV33x90OlUCJ3nhV3TA8iG6fLiBL2BODufcru+Thl6hY7lWt35o3
zho2C8WluMQPYUdME9Go5d02jtXffsPkrGGjpm47Jjag4Gc+nsG3Lwm8zfyoKBCxP3+EXbYFirya
4QqX8H/WPLgK1Et7ddwFrpit6dhGvL+iFOdPQba/tSJ+5w/pyl9N9aIWajHl7Ti21yqU3fll2/Fb
qq4NZCsIywlZhqtqUQgngiBRm/aTq5AucGWrch42VFVdsZdVaXQAJTGk8zI1l9JFqthYk62YVqjR
VUcFRe4ZhRDb9M7vizorFlReeyj4pl+7enogQWMSmP/4eWogn/fzTIyQR5DjIvvrVkXkaaxU87ib
0XONuhAVI7TIZaj7q7Xhe0Dap2bbvvx+VG5kZmAY/HPPN9RQ4VP2/ZWFo3zKt+ipXxeEjvaUs/Yt
oeIyqOizLNbylZmKKuUW8NO+NffeKG5EeRes2ssNKZ91668xNXuHkhbDH8c+Dr/astwyeOcVNFkN
W7/ovqz8poILXMGcGk5/sequlo5j1rZDd7GWDx9+P6Q3dlRXQWvGuNUxbi/XABT3eSHTp874Xeuk
S1wF61zR0UzddbR/bsieJO1o1zth51a/nUgctSLsleXtFRas54FOKHe5l1S61fTLv/9wgt63bYee
RY0hWeP3DxT/8RtqZ00PXRTvlVnRLgoi4DBfJ5xwv0pY6ZJWHRuJEnLrrtjm+ocIUqgXRnl+8uu6
E3dr0eb/Hs6vc5TTpCuaZEABq2fjzqKuocc3G0Lb63qqbRAl4249g5fLWYFVmHA+Ye11KAObyX5Y
srD1K+KVLmTVhP1Yxlo011HT52OZPjabnx6fdBEryGk3VR4d9lrJ+G+U6RRJv+o/vL6lS1jVsslB
g+ztlcfhh4VsWSVwBvdr21mVLajWQOPN70q4rEzSdFWRQUhA+22FrnCW2mYemFCaa7zN/Umbaj9t
we4ZFl28qozbPbehsleu8i9E50cyT6Pf2neVs8IqLHUZM4O5MtLLwch4rql+6zfqzups84mjKOxl
1IfgCVeUP4eSPf6+6ZcP94vTvQtXacZ1RcVurgC85V9tTMRZHHiEGOGZe6fc+8Z26xJW0PfZWZ63
2Mk5+QAzC6jZKuJ3X3MRKxKxsNrkYa58W+IziYYCiKj1kxSULmUVNHKmBS3sNbbLfoqa/tUB69w7
S+nGyLuclZhKuVnSdlfoRIzvJh6u5yiP+9TkKA/w+rgubPXiXIlCUd1ewwPL6Rin6iT7trzoLTi8
kEXpQlddsRxrPFVYU7K9wkH7aT7knYzLrXnjhNOyDQ7ckOvmuoWNvsK7Nb9UG9vujM2t1sOfDwFV
PW1dvo3dtYHScd3lKiFi/dNv3J31GmsGDSHSNtcyaI7nYhVx1nVbfoYJ+L0Xlxu3ctfJcYXCSLCI
vLlS0gXvyboanbB6HVNdxeCNSSUvexnKO7vEjcFyUaxgKEJgXnF7HaPRXKYhO/rQT3lduhwWMbAT
RtYeIbxto6SplleU5p53FZfDmnSw9GplzXVqSyg1kKVOip743cpdFCuGiQ+1kGy5Cvp9jwHuLVp6
5mFdFKselm4MV91d6z1HpkiF9fM4L+JOz18SZb/Y9V0UawojNmrSm+sEUiV+xUNRVicAiCusECJR
/GNE56dlIV00awBPtuydNdCTDR6jaXnfLX4+aKh9/3kJr2Mc1qxd7bVu6i9ITP3VEUj1eC1hF81q
V7DGXYt4XqrS9Ccjq/1DPRaoNKwgMOl3MHZFtZrZ1DmlOO5s47qcYnPALi6/p2B0Y826jBaCOipK
9tBcKePqROXcXLp4kHfG58b+40JaXBOhmmlEaFR9n65rbuFW28IeCq/m1XKiYdQ97o2hd5CNG8HS
VdoSYxusR79YvEzSFuYEawiaDYWH1Oh/fv/Bbw3Xy1L54VLIC0ENqtwQbUidxCE8JkJR+Ok2SJfd
asd8hIkvGl9bzrOGzo+9rO7pudwam5df9EPP7TqqbQo6LAOorlxU2X9r+KRf1WFo7nzsW2PjROJG
RbCSGWlzNeF6GnO4BPCt+eA37s4intS6a9KM5rrI4p+SdB9H0vudTVx+a6y6ceghg3rd7f5G6v+N
h1/RgPyXVPhhyCFUJIti65rrcIg/FWnfsfqeqcqNheWyWzP8f45iX5trL9bpDwmE81OPstIiqWsx
JK3uLXxDYz9OWbo419Is+YDnSswdoemj3Hp9Vjkv/fY3l+ZaYntIJNyxv1XjPzocnyhUov3Oby7D
tcit6o69M8hYl/a8leyNrCd78ZqU9GWp/fB9N2tQNQffuKuJwvisZBddaqhR3Im+N5aTi2PNGm4n
oZrNVWzVa4Y7S6KG6Ytfz52lOpecliBkzLXd5HM7yjIpVOF5H3JpLG2PIGrzrr6uPE63YH3VTLPf
zd/lr+Z9rnCeotXV9iX00vp2S+g4+d0kXPqKhIrPdbRWV/gFNSegRORU0MPvCupyVUjHbdN8UH0d
bP5njXviYaY7Td/YC1ysiky57kaUJ15hUB4gG627/Jl3w/RqDVr6tiCEwo3b1J+9po6LWSko1Nh8
n/W1jWf1BN/I4oR8Zn5nvd6IUi4TVY6FkaI+9HWe8vbvdZ+GhyKk+6sJvpN++72LRom82gu9Tfpq
dY7ynLE6Tqan3C8IunDUlJsYyrYFWhf789Ju5WXr5eh3wQqcZbuP69aNjSxQL7K86cT8lI+Hn5OQ
dPWoqNymnBtWXCvglCdTSJYQeCj77fGBc9etUTlrl2gvrqua/6pLWIhG5Xu/CenkjaPZzFEIrBBs
t/iYj8Prhtm/fJoWLheV86KbYm3Q9Bo/zab9FBry1a9pB6yAqXS+jEVfXPU8Qp+HH7h3Sj8oSvwH
imJb3+UtIVlkxvPajM8L7T759ds5AIdkDZBDQ9M5DT+Gh+ySisBvza9xJ6D2iNWLrHRxJUjZXTbQ
zpBc0H5YkXClqPC+PLc6VCQTgX2r+XbN59jrJCBcHqqwqIgotpBkse6iN9PeRm+KOfcKesLFocJ5
LZqpK4vr3LLlTVzy9dKrmHvlXYXLQ+0kWuneigI8FH2pPtcQoQ3onXPGr0OTcHGoUmP9NAxd17Mm
ZaII798I6DhbyP2H0+OMF+0zVeTedfzX77LCJaFA0y4xnVeS1T3R4rSRVp/bQk7fYzPJByTb7MPe
9eR0cFF6bclQffz5DEgJPPF0pEm2H3P7ncRkOuMWlHtVHwoXkKLbQottnPGDaPdlLIu3EZTrvNaa
Yzf4f2Xeiga6xIgl8jvk9duzDkV4Jwje+g7OOuZsxFHEkuJq4dV0bWTXPRx0ql8Zg9cgw9ScNCjr
f4W3Wr8EM/DDnz+DzGdlp2kkmd0wi+MKfqB151fUK1xuquRqwexFQpBu3QUSnW+7obhzdvv1IV+4
2FSuJlaBQ1TZvOwfm7V6fVS71zkHJSg/D0m5rJpY1ENceb5HSbfun6ZceE4eJ+YG6w5pOYuYy4P9
FYvk90YNfjijcAGpMNxGLSFzlc12fDZ73iQhpYFfhHERqZlDaFkUa57VdfNsRv55R22s14JyCamx
jNi0FIxkYCa/0W7tHkM6+SmFCBeQgvVg0w/HprIpaL6XFAj4gCSg1+FMuIAUN5jbYT4gBHSQZYjN
8ncUzH5vweI/fJTqej2sVmV7tX+G0cy7pVv/8htx9vMM59Ok8y0QeaYPaL8ebPmyD6K4s/X++yb7
3+w30NyfWze94LJAIMkgtmOvO42mh2WK59dFNQfzK41LxGOPkvkE7r35Y1QI8hZbnH3e4XsJ37xh
Xv+iairehhQmRgkEjfhp2iYVJ91ST984amw+RC2rv1by4EUSlrV8N1c2KhLbSORxCsXm7xp84F8s
4GCbSF8bkI5reDFFbE5THMxfyrg7HvAqgoLjtWnelCUlc7JV0wrXVxyEk46oaU5KTJlrK/kB0+ww
PMkittBTMsGa8LLE4/w6RCnAi+rzFpMSmqvxIh7C9aizoiHmkUBs9Fmua4curcoPmoNs4M9j2/ES
vhCMwW+6HnVyVCOe8v1c74QLh+1iROnFoPJMwMSlXWWbzCE2kd9PuV8/iQiX/OoiW9bzS8c71NN/
H3DZe4bn6T86aorXRdhOT7//MzfCggt7jVs3iJ7LPKN98JjH5v2KI/2dn3Cr7Zez2g9ZKy0N5G+W
Ic7yAI9RxOwXwXs/0xjhsl6mieUBZCLP5MwynYuPEEL0O6i6Xon5gvyMUWOcGRrnCSPvCaX36vp+
nXYQrlNi3EZtgMWjsrxGef3E9uKxGWd6suPh554sXMdE2Szj3PSwWJ/kaBPJ92sFc13Pb+rsVesB
OLcmMs6QlHmmR0VP7UIrv/DgCmyFCzjoqD7ibBLLfn6xvjr1ddv7XZ1cy8Si1RMpIQaf9WP+Tbf0
K1ww//j9Krpx+3CxL3FMEKgKpjwrF96cdREul4jBvLuKYd2jLDmeDyjz3/ljN5aVi4EZpGU2qKXn
2dZVIZJw9q1oIq9UsHA5MBSX86HU2HX2SY2nXm2XYo38kEHhgmCL4GNsxYiO54F56ILudTHmfmp7
wnVQRGlKCJdnfN3FxhwyB3F1EbKJz7//wLfG/OXff9jKRLNJqAbgVDSOMj8R2leJOsLOb1G5INjY
RbB9jITKeIe3ShiMLMnBq49+XXdWbFFR/eKtrTJpZ3i8BN80z/02SuEE17nchnpvMCpQM36K+6c2
6v1uKy4G1hVwjyMHVRmMnq6o34VYiBjeeQ2Iy39FZLAzX196LVG9HeT1KYqJXwmAcAGwuKaH7atD
ZS1MbcqObAmHp4HfPHH5L0y7guWWq2xr1WvbzMO5DCrtN8Vd/kvvbISmQBFlm7aPtmLLqYpLz6Xv
kl9jXJWm1oXM9KZT1uTP8eZ57HeJr63UspWilBlbiyGxdH0MB/W331Rxzv0dLSmU3yuZ1eOfE7dv
6nbx28Rdha0GOtpBVGmZGY3VrkL5HHDrhWcKV1+rwc5E472DOeJEMrL8zerjvd94OLfxLaeNDejL
WBMZZJRU5GkbkG7zat2lukwD77Jhb2SGXJ6A6sC6neqY3jno/vtg/Ytblst1zY3Z4N8B9A2qyFju
u52D01bJ4hkeMTi+C/VNkahM9ngTaSAa+QVruXnaR+w9Zd4znRR1sF4kmwSeGQmKCwoEtDdbF5YU
b9QmP+1VT/02VhcTy8MRl6WQRZjTdYq6RZaEUeTnGi9cTGztrBIl3WWG1MFXGTSfZ8xsvy/opOMs
bL8lDZXIdhusZx0M6wMTx71k340g7FJidVm1Iy0KkfULfy/qrkpA/fjlVFwsbFMUxjcAZTLdqBPO
al/V5ucZL1wsjMywoxaEi0zhIgpJlwWZjzr2DDguGKZUgVPOCPUJSNP9s8TQXuPMzzdXuDzYYWqI
hC+g/DTvCMRn+hZ173eJiRvFVcIlwkzIhtYsmC0vFFKyvJg6RBIWQAlFrDjZImZvizwcPgQ5zEdP
+aQGncCASj3afVpPdOp3v2nrwmMMrgFyVUZkG01eYsjo9c4vXEpMFnMrKoN2AylXyAa1QWKrO1mj
G4vhP9peY78EROXhiwvda3J0GSqrvEQahEuHaY30wrDPPBtLljVdm9G88GzaOUfHep+l7WKWBQsA
PQLDZzZV9xjAW0PiRGsMsg5my8Ks0/OZSfNIj8XvZho6h+ipE90IojPM8JB60aJMy03cafpGRuA/
VBjXeFBQGGnZdhY2qft3Nor+fNSh8bv4unRYH2prJk7CDAfp54OOr7x3CJcOa6u1CiCSFWZTgzGR
wbvOKL+p4qJgFAcBtS07zVicz0lEdEqPwi+f64JggdBd11G6Y0vuq7Mq5yiBboj1e6lzUTDCuhDl
SGWQdVv4bR96vIvoOx2/MVlcECycI75H83FkulR72jUvk3xaqmRR3PMU5tJgwmxHOXfhkbWybxKV
55+7St27R9/IarraXMMwWF3E/YHXs275YHlRvTNrX34Wmy6eeF8NnrcCFw07kHzkSuwbHgPUe9RX
AnCd/HZeFw3LwwY85CrWLF7M/kSKtj1Fc+RXBwIjsp8zDYHCIwZt0bpi0XmKx/7B6ID7zUyXDZui
/aiLZcSozM2akEm96ZHOu3N8vzE3XTrsMHM9HLhEZhqbzamh1jyNOi4el7IO7+yVN3Z4FwlD7f6s
YovK56IFywLVsNPQhvdu17f67wAnJCAm7PZgzaI9gus27ZoMqir6zZLzzu9A4BJheVn3MOEY14yV
ff80EshYV8hkn71O3y4RBnGZFhLZGB0GHCExYfiZRbPf+dgFwnrTVrD6MhsqbSqIGqgoGWDbdGfm
3PqsTnStwrkf4A+0ZYFolwcGq53HoEHdst+wOFmqJlA07up4yWRsz4Me3qx2vLMd3+q4s1iXnqm8
a+Yls2R/G5syPoXFPHpNdu4yYUjXjRPvgiEzEznP9it8Ybwe1bkrlBVyIRdzbGPGFYXbp20v61L7
PSBzFwlbej5t4U6GjJO2OPEifkeq0s9Hl7syWX3Em7gK2jEr1cc6aGZc1Wrf8X7ZF37I8RK1BKi6
QNszbz/rYvwD1a1eK5O7QJipu7o3ZTWC6yA6gZxnzybjtXi4S4SVDUP6SxQjbsWgI8owOBHZx14B
g7tE2L7ZphiWl46Xy3Hq2vyVnFh48VmYmGs/D/hWt9AFgatPBjezax1EX3ZVvfdr2lmYRw+51A01
glkOeZekYtNbrfziP3fZr7mfEUbjZsjmJvgnX+SHwKxeyDN3GS9kjod6ndB0PprX+f4YTKPXFZe7
fNcs8rJT8KDOSjoXZ9NpeoJnw73H6l/vg9xFvAwcm/sO/rjZiFewK7NUPryk8P02QlcEC0m61oiC
dNmutg+hpdeyqz94zROX5uIBfJxNW3SZ3OXxYJrgGzkiv2IW7tJcx9H1dYXSxWwqtv+FAFPm6e5h
69aIOyEzypWyx67bbIvWqxy6075uXklv7uJclShraPpvNpthcZgqqZbngDZ+mp7cdRnswHvMHMxS
hqOtPqFk8sw3OAJ6fU6X6GJGaxoiUZ9ZKCNfOt7Olyju6Vu/1uOf96t8NVAl38I+23f1LETGFnnn
iPLr92PuEl124WGFNwybqbwm06VfWpA9YzC3XyO4Fb+jSxk/Ras5Or8V5UJeUa1g6UknjBOXwSWP
ZnWqx+GL3zA5cTQUDUSCZWSyaCBfexs1SdznjV/McCGvHMWu9CCqyYqh/UjhOq0V9TrMcddUUBbB
0eupbTISzexpHsXZ5IfyOvlzl/ESu1ZhPk1NNgowyRNBZXMcIMvpN+ROJMX+GHftXDWZaILu3C4D
SkYh/e/ZuhNMl60rGwh22+wooi9Nu2f5DLXA3/f8X9n9/z7LcJdzAn8UK1TO2gyjMz/JvCtt0tth
P8+8aV5D2Us/iJ4eb4c1mq9TNe6Xhrb0WVhSYe+LJviBadOcXzZDlazc5OMJUox9mlfzQi9iAPUV
9s2O0YbU9clwHAfaqliucJz1w/0hSvzzvhDMMGzqNVYv26NvC6eP/bx75Rq4q5ZVhlG1U7i3ZWOf
J20HF08xc7+nA+4iVA0/tp5WyCOZMIcDV/8mrz1N57nLUGkWLwx72Z4ubfNk4IP7vVzb8tvvJ82N
4OdCVOqo12Wm1ZESvXxrRnVeQ+XHYnCXnpp53iNLXR9pGTDITtERmlaoTvKznOSubFbQboCk9+ZI
oVDfnzZURj6OEfeTbuMuQCXXnMQqn/Y0mrcwzXlTJVDdmL2gDEQGZ543Uxx3jRDpNtvjmbJKn4w+
dr/Y7TJUlcrxsFzUUUrE8iFC4iUpVU78tjCXmYpgTtSVopCQI2EiWXHaS6pC+GnDwTXx54GZGrx0
9nLeUzDf/cM6lvXDmvt5q+Jq/nPjg4AQ2hhRlq4i+lxY/cDHzq9ombvQVBXM2G5FzdIWUqq7+mjz
1i/eucpZSNXHUto4TJnC+ozKgZ2Q+vW7zLi81MJGHAJg6peSak7zGfa/QeQJ7nNXOauyMre4Uocp
qlv386gifq6YXxqNu8RUHEeqLfsxTI+eDqetRRYgh3DtnWB6Y190qanYotaaLvmWtrw0fzVhvI5P
5RGUgV82wCWntiWEpwG8p9KaFjqBfuMrE99DKG/03QWnihXmGYch2LVa3SVrNz71wfLRK1643JRa
ds4gUhymPSv5gyUg0heFG7Bf684CjVdWQ8ht2tJq2sNTHU7PORn9kFjuglNWH/KYiyhM5cnsrEtk
Mfjh2dwFp5qZReLIVZgWG3+CeBO8G5t7bwG3vib7edNSex/FdS9lamb1YZ3yB9SX3VMRu9W2c/Vd
mi6qC7tGKS3ZW5S3vhd75BfhXHKqY9YMlVVbOpDCFKehCl/05sUOSX6/ueKEUEl3SoeIYwVBIxKv
yp+q2Xzyatqlp9qtjrdY5zIF3vgaFRprUrXVn35tOydcgmJNqPYYlkYlCk9jnTRB7TkNXdapjFqC
i/qB/VZ2Q0JXyJS+qNz6ddxZm3BnNHK33ZYG67IlbTlG5wGnR7+v6YpiBcYWUucIckjHwBJiaiXc
LKX2u+q6uBOUOIGswX0uFSEuQQWejd7qbZuf/EbGWaFVFzJmW5wSWzKMSdTFDxBn/sOvbWeFFgZq
6WScw3TelpRO69N+HJ4f1Lnp9oeQu9qXMIWg6PZA+IwnzHgNPBOZLvGkpg0QLMWYdzsAjzZn1Yc4
YsRvzF3gqT8URLyl3VIzRewhxnH6Ujeb8du8XIqJjrqBJlK/p1NJeYJ39jWxAWq5vL6pyzJBUrGC
Gaze0kauFVCPcHiyeBzwyxm5NNPEo8msZcvSIChfz+vyal8i3547+Sg1BG24S7KmYgnUK1Xuy5Ok
G/dL2YcvUeqHV6NmgS8M/ObWtDpgATbVpfkY8UGc/UbdWaVU8Q6PYBVDjI7PMg8usBzzKvXgLtI0
rpHmemz2tOpknxDkdU6wnPGzVecu1YQbkezHHR1XQx8+q3hvLjmUIjwXkhNGWS9UVXAMeiBq/Uz1
PKR5c9zTUXyZGL9ISblQU7SsJTO4HWITKKYHGkTsm1Gyec/2ebjzA17iz6/+RPzzrAmmwRBIitN0
iGz8poj1cDZykJetiQliCPMDcrkLOqkeZuX9GtE0asvPPOrf5jnzO1S7lJMhCxl7yylQuDp4w2Jm
k2KS0i/x5YJOS8hxZdQvra/Ru0CRJpmH4H9ei8olnAYtOghcrVsKR9T6Y2PK9c0aMeiM/775l2/4
q2/rrNlon4MI/PaaNqTb33cUpjYJzEy7i6lDcj5YM7zVQ4H6h6YsG78Dmos77RNr93rg2OPE8gew
/C+R0n5hxcWdelmuorPY+O0an+Z2/F/RHZ5bsws7VTDq7mFktCBLYMrT0i1I58d+Vh/chZ1EZAIo
6/dLGtZyfoYH1nLBCbP3O/u5tBPlvJsh67Kk0wAdiJe3IRjfea4tl3NiJkJWAAhMakTLkpjiP8Xm
N1Vc4SsR5t1GeoqO05Wctxe4ZIgaP/kl7hJOVRAB0AqKOW0KSNOsZEnmYN3e/X5l3bj5uYDTsMEJ
w8AtOcU1vnrSEcmTee/jO49wN/ZkF3HaRoO6k86s6QKZsw9TCAG4xFR4WqVTCXm5qfJUH+KuAhaZ
yJ6jOHFN9RF+nsSU5AtSzX5j5ByQRwBstbVySRc9igRCJTXQ1v4vv8aduNu1wgDEXRfsyoWFJ626
bvPmldRjLu60YC019drPqYo2c4HhSIuMZPTNp+PMJZ6aucXb/jKv6VDw8XHsthiyFnBv8Ws9+jma
wyNglRHr17QvCnkKjqVJglgMnq2/zNcfTphtDp90vI0t6aH7OalHyLE3qr2nav7rww5zvQHncVat
gWh9inwtfwiwI2cFb+OnXea1VwRhLv0EXLlcl6IY05Ww1+Dzv69U+lkbMpd+srSoZF9juoddNV3E
HOwJCo/9Xj7hZPDz0E+NmvIpz6eU8L19HXZ2eaonEd05BP56O2Mu/6RUGSBIHWu6D12bbKF6X2nx
/vdT8mXq/fcQwv6jh7Xh7golzzltDRWPO0GeXBPyEIB6/9SXw/52oj2eRn//x278EJeIejkdyHyq
lnTlwXPV/L0UfpU5zAWiYl6HUgThmrbr3p726QiTg82tZ7+ddQvRStbQFR+ABWa5BPukzxz1cl6p
CuZCUbReQtIr7PJBuFepnUuI4cM4yLPvL+v5h11hnRmNxqVG65BMf9DHOJz6ePS6jjMXi1K1qjcS
6CXtY/oRIpOvoyPwm/QuFIX1NNu6wpi3YWMvlc3f2oDsD34T0Vmv3GooWwVsSjWK6E9FMNhTb++0
fWOjdLGoRsw1qA01p7A23E5NN5jHbRrrs14rv5wcc9kowXmpi0lPaYX/9zAi0f2ojfBcpS4cZQsb
bP0RT2kMriUj5PhEF9veQYpvjI4rd3UsDFfaKNhSZETr+gkyf+ZdHfTV81iE8t4fubHPuJhUNLcW
Jrx0SsNqerKUf9qj0utoCSGxn5fTvDfcvBh8pC0dWDINZEjqYL/T+K9vhHhW+blxDfHmAHbQ2B+1
QH39sKjLus1wbQXN/J5OoT2FXRGc+hz1h14LwcWkUJEVQo16WdKhG8LTLANzCYrDTyqAuaRUuIqd
QipkSCs9ZpuI37LK3kmn3ZpHzgrW3HRhMCFtLG3In8naA32fw+7cQ0joznHk1p9wTshBjIo1E+FN
IC7D7Z82UNVlnbHqksGqe2e2G+HXlYaKIYfVhhMuzaqv5q9zVQaXeWTtudI7fS7kyJ7EHhivUzlz
ESoVQCY1HrolbVj8qehWnQwFSmW9ZpILN5UATUmwiRFvp+IflKO/Ql3Pd7+mnfDbVhyZtuklygC5
aRNmF/O/fuyon9kKc/mmWuqSdipa09CE5k2RlzDmXFqvghjmAk626rSY83FM4y1ZD6u/DSYPvvoN
zMv+90Nsj+DxsTSzGpBBaj81oX43tPHh+T2d7BSDmj/AgL1NZ72PyViI574O7yTtbuxzLtxUTi/1
oL1o0yKn04mVaRhYnSxdTZNarG90lB8Pwvi9AzMXdsqtRPYX+m4pQDZ9YrQUiYyN9junuLCTClQD
med9TmdWtH8jQRI8LRSi1V5f2IWd2K6Wllp8hRFG3W/yvc4f6bKV59+3/hK0fnH4d2mnLeDzQhSd
04nvrE3aNWanCM40BZ5XEWyaKCR+s8kln7gYYwgCBmO6vGgBtjB/SsJ8t3dybDd2ahd9krIhS90e
QxrIPX+vLVT+TWfpwxRDpePO31A3xsqJzaQldj7iYk3VZuhpj1CztIeWXNdwrs61KouHFsnhJF5p
CAVG3GI9R85Z4/BmD6ZajvSV2PLucsDW+kI2P2qEuYDUsCxhvx0LfUWKkiX5IYAcexZ7MBeQWg3H
659A46Y0NoECXytiv4jg4lFyYLJjFE0rCa2EeLJNMoHu+v2quHF6dOkoux/L0kbhkqpjRbRn0FJO
+zra7ryn3ZisLhy1ay2LiIM8Nks550k/tmVW2IilzRazOwfJGz/BhaRqEnbB1iBfvkn9Hc85Jz1B
NOP3w/NvQv8Xu4ZLSZXNANvtYhxSsCOlwsADNN5f3hJKGIJeUMjXPeVFPTyve9WcpqJrHoKlyS+s
bZp/ft+FWz/POYRHtWnmFV8pFQ2ETOP4i8z7L35NO8u8Drdtsvu4pIRu8Ij6o4r8hJWZi1FV/QFf
Qz7hFNPUb6HFwRY/WJBxJ1SvAsSkVXjAEIK8Qy70Cy/8TO7Yf+SnbJmj7GnAWgj0dxmhXHiM6//5
DbVzvrZLDtvl/ehfDNC/jNu7kEyeS9h1GTRmtfMUl/RVoxoc6LYLa9SdC+yNuefiUzllm7F7ga2n
AXkQdeuJr/aT14i40lO1Go+S52i7mDUopNGiRkH6YR/M5afIjBueOYo63Y/2m6366iIDvOn8P2dn
thwpzm3hJyJCSCCJWyBnj+WaXDeEuwaQhACJmac/y331d56uroi8bHc5TYKQ9rD2t2678qs3EgMf
moWtMpexaV6ZjS+Kkds0guxaPcVGEnSFSMi5GteXJAo+idH8IRD9TQB0LZ1SLZ+bZgjIuWRuPAYb
wpKo6+SDHUmcg8K0fbzt9ly9oejRNe0mCnIGNTMtTPEAuvWn2z6a/jMH6FHn1/D1Cs9F0vzUvcpH
WMv+Yav/3Vq/ekN1sKwxnyU5YwbmJxHi6+qLP1EUfvfZVy2ioOh42ZS4JWXTPThL4xyeuHx30025
FlDh3cc6pLhwZ7snJR28P5P+NnwQu9ZPeXgCa1fE5JzM/rFk43Fcb6NQs2vxFPBwiZUGHy0XlUkW
v5Wc/GmC6jc3/Fo61fpo6qI+wmUz9KGT9nuAHOy2hXJNgjKsk6WSjJy5NB+buvss2+YP4dLvLvv9
5/+T46qZggDlcdlsC0+TSg6+j29Lrv4eNfufj/bw0xLKvd+R6q3161k2/A+lo99d9NVLSWxDpzrE
/aCt2ckhW6za37ayr15JVujAIax+30nMZ2K2dO1umyFj1/gnuoIY6hVuh9flY1ObVLH6tiT5WilV
rmMVwwDMXnoydam0y5ZvVf8nk5Xf3O1rAtQWCT6PRlNYR5Yfq2AF821bb8xcr5VRVUVnRryi52Qs
XvWUvEqz3HbcXyujRunmhU3vb40rHppZZbwhty3ta1mUbaukn2Ysk2JEsjiUCsSwQuQ3rcFrXVSd
lGYtMXR88apTR9D7WT5q9qdE+3dP8+qsrDFlQAIb4oVPxtep9rulG2+DJrFr+ZOUm9Kt2QzUhkym
zEZ/dfNyW2B4rX/SivIiKG0ISWqQDtN42GZ740dfnZWNXgolp0BfKPyQIp0u/etNT/Ja+iRoa5Ni
wQdjjgYbbJvZUd4Wl1zrnmKwMeEKP27nKZ5YqrlfMCkJ+shtF35VEl4Caoo4TPRlGvV9qOvvjrvb
FFvsWvg0RJsRqtDNBS8Q1FoEUlqWAg823PY0r6VP8LmYZkP6+jKZajvyktmcT7fWi661T0tp+iTu
TXvRuvvmWffdi/k2qD+7Vj7VQWFruzTbGVYkPF3pRFKqottitmux0+baiWpht7NlXR7Z4hNj1Z9q
Fr/ZU67N/py0xEPa3VwCZl6LDWPvvY1vzJHJ1dtJeinbth3peRyWpc5irwVw+3q6zRCbXgueiklh
swp9fSmC+FsA3oYm+rYIn17rnZY6ID4sRYNOcgHmY9cve6aSP43qxv9aM6XXiKe5Jz1AZkl7Wbuu
fZtNRD74dlQv5ZSwwy0bAb0GPUkwQiO5seayzeu3Wtt7qshNQjPQiP8ZeXrqSBFihPmStFbdR50g
JxO78Q/L/W/9/P8vo8Eq5J8fL4ZYL8tcNxeQvW0uFuv2rI3WfVmvYUbjaMpK15IiDdUwfNq43A4z
1vDbHMzDV/Qcyq8U53uRw4y9OJip4m+LR/2Eh75qDmBUDhkcdMJiR0ns81L1fL/1cXNTBECv1VSs
GsEExH0/o7OVw7DPpH4x9KZkgl6LqVam1jiawU6V45Zq2x3M8KcRzL9Zyv9206/CZ71FMKwI2/ai
AmzBmYL4KQeZcRRHDZlMlw1wh4kzoh3ob3D9OkJfG3RZEBRLNiVltOtNhJJjPOggp7UMdYqRjv4j
q0NyKcpJHapyIrkB1uQgMKX+dXRSPGAAHkPqKkl8XoQrHkz4HtU0LAo/z2NR7QHW9feeor1sVb+c
QCtsL4Vzf2qO/PveR68VXgJOJmPT9S2Ch4g8u2lYUjok4qb2Jr2WdBW9Mtr1eFjc/vBzciHjbfY0
9FrSpYZpGpISnwzzmAc+fzU3qqbpNeMqgW8J8gNMJxW8zDFv+iqD+DalOr0Wc7UGZpJFHJiLW/xL
UhXw1Sr+sGP85kFe462MCGiNIcLq0unZpIP0+gD3ntsG8em1lMvSRTRd3dWXLXDsfhHtAoDKja4r
9FrNBZlSnBRVoi5ciwdOCKQm9U0xLP1/hoVkYbYGjOsCEeZfReA/bWF04+K+2i26CfavgVLqglv/
JAJUNIVdbrPERTHqn/u/1aqN4GOkLiVyknS16L11pb6pAEGvNVyQvYcisHNwjnTwzQyo+GBO5sYN
+lrDVQ42WMttCM5sVV9o2V6i+jZlG8wK/nlTVF1FpmyRyg++1/dLo07OMv50U6xwrd3qg7XmlZwq
6Iv7B9LYKdV9d1ufll5rt8ZiiSMRdeWlodWSj10Dhnu53ZTu0GuZFmvKqIR/GVqpoSp2mIFcM2ub
m2oF9Fql1TA40gWoxl5sHSy7lhYyxTTYy233/KoStg2d3Ba8RWdUrYZTLLctt57e1r+m1659ayvn
eqxCeR62yN1bdH2OxCa3ydfotTjLVitI07AZO/tombJWxywdqym4qZJHr9VYTetDMwMQee7DxGR9
uOWLq27T9dFrNdZaij4UfJXnoG1lqiPxLe6GIbvpmV7DpnoPVhBcgOVZBax6KAL2LeCDu201Xoux
5BDWThKQGnilX4qWzbs63v406vWbhORajCWr2gM9XfAzhiqjvYhYdYY8y+Vtx6YbH+tVWO+6MDBL
Rfh5WMYwDx1dPyaLTz7/963/e1z4XwLYa+wU2zbHSFWLsxc9Fd8wySle5johabWp8DzA+iTjDNC4
yRXmKWo87Jn6cH1Zq2h6HmA0+2OAIUS9j2LQPYu6ZvtY9/MHQQvyGCFY3cP0i3wKbWIOE9+SbAQh
+oT5A9hjb/Cm/e8v8ZtA5lr+BYA2hDMFj8/RXHx1QfsSIjq97aOvTuwwwDN9DzbOQR2u5026JSt5
8qdQ+nfL5+rIbmQCkpxb4jOIJRZzmY5vGeU+/BCqqbnt5L5WfA00hvXVMsaoJpTrqxzluhN19ae6
2fs5+i/L51rx1RKYDzYwfjordMQ/GFcuJ43drczcmPQsI50HaYhH9DaAJL3WfcXVFEaTM/E5ZrZ7
AJeO3fctBxjkvx83/83Xef/5/3Rw0Pwcp3Zz8XlOZJJjhGU9VCwwOSgyat8gTPn+33/nb+HAv923
9xXxP3+IhJsZ9Iz+EK3HcHppI6l91vkmzGXtbdaCQp6uLG5fShuTKIdjJMU8XdiOWCC9h1tB8t55
pz6OTtzo6IuKl/KjMWvyDF1Z36aRmxjeR0sgC9lmtP/gQP8e1D5LUlePegjKA+he88caDJvT2Piq
T0nZ8AvKBp82HZW7tmrNwWKgxtepZFN4SNZmPTgWNJ9q1gZ3bc2HOY0F02lbq/5LSWHJ+Yeb85uH
cLXjNfAYrpUrtnMzNiAphs2yE4r9oVj6uyfM/nnjmZ88aheGnzU2jQNABHof26jdWeO7D71a9R86
VH87S/zbE74KVKq1165JOhwN4BOTU2dnB8MPiDHSGbZJOwiomi9AFbjvGI6Id4ZWP0NqojS0a50q
NEIOfbXKP8gSfrNB/j95W1864G9FeMbzFL86IYu9BzH5r/9+Xv+uvqXX+rZxXEHlGsPoHNdJ8lmQ
YTkzze1dpEW768uy3c+dXM8ikvNtRbpryZsn08on46KzRgnwHOF25fD1K24L66/FbmHl1mobbHR2
SeTPqmnC1Kswefnvu/WbZ3GtdltbzsgaM3ZutqVpUt/iVCxnST/998cz+btC4LWhIoquXa1Qtjy3
hFdllFUajFKftYQFEU0TwDbIh22eeP9DoZaaNKne9ILReqrnAEAbJWlc+HQz2JO6FJZwjeZPJRpc
U535PhynCt7cXKJ1tLX9GposEKyOPg8t8JJROixo5f0qR5eUS4pS9rg9aG7i8jum9w3KI0sJ84Iw
7Tarmweq5nrn14QeSpC8g11PWmxYyzSqo8Vkq9xVGF78OhTOH9BKvqNm1bDDa2AqPHVNTLLIVnEO
PCF4cGGFMyYZMIZ1dIGM72qw855DRYooJ5uq5nQsTLUHtPdXqYLtR/GOeanHQaeOJMOXQizFQ1vW
/NUmy/joqobsKwEy97wVVv9a+9W3ab3wunj0QDh8tVKS4FBhLLl+FGOP5ZH2OJYsFrnSQWpY6B4T
ZXzeW6JTEELwjFczydyPsUW+xdydClUFN2DXpYbXL53ZorsE3wHQ4mpYsroPi5wHRmdGj/ZZ+AUW
gdQ7se/wOJ8IMCfTQ1IXS5sVcRM/glNePAaFUMd6tGGQjuBRZ2YDlfa4mYV2L9Abwye8ssnXQIPk
JkXJac4s/RSVinwvIvqLr6Y9d1r5z3EiyzbFSAxRGTRMJodEOc5t1/e5j4Zxr2XZQ4agggIFTQFu
lp/67nPX1xQ+FHUFp01fJXQ8ztVGyWMSLFCZV9Ps5qP2xcI+ubZzYhe0DX5/XOPlvRYaNSabBLdH
p3h4wgNocZWNhnr81M0l4CTdjArEkCpY2unPRSln0K96k6zVLixcq4csaGrZ3IUSv5oy1U7Z5kvy
pGxJoqzGVM++KFsLP9dxjsYgH/q5LU+DqVX12Cyj3yus97t6hXPgyLoe1nCiE3nTK5bGCIybvKmt
756FkTXZx70TZN8klPG9jpfEF3lnN+SlKQq5bffYiGCU97ErXPW5cY6Tx1aG28DTAsERyZqqMc7g
SlwdHFDAoluTqQbtjDOPmrHe07Wf/R5DnCV7m4ZJbU9B0cCbREGX3n2l02pmuFO1jM4upaiaT6np
pqm5o5TU7G5Bc0R9V1sZqrtQ9finFvckfoaTCgnSFQ8j3lcqbvie9T6Rx7kpvMwaUkDklHYETi7Z
1K+JvC8akZSvAuJPv4eUG2wY2eIX8s22Aabw5yUaimf4EAApBTUzn/eV6yL1E6CpHv0kJAhT+dgx
LMSDHKeJn9u203Aa66xCztuVIzqtA0xOpycjx3KnfVCgsehKN4m0T+aZf6kZY92rW2G5+CwjG+PU
JBKvZzSGHTtuTSSWX5pWwYSJv1k5QMWXoDwxC/ZAHlZaV6eBV93wkyVes3tJtBlejU8WeYQoUAWf
Sht1CGLaXiwSqgDNokyKuSs+47ea8alz8UZEOrNANg9KkH48gLTIx11ke9J8rEW0jPcixLoG9tYG
YucoX7svYDyNMbKdusI6hlVDcujMmLj7jZVDdUy0tu4r2SS192vU9WWYTd6RsUxhFMX4SWDmvvnh
C/0+MNFibOKgQ8A4jvVi1/LSQfYXHnmVIHqEUHmpt9OS2GkuMxPHrcoHskTvu+sYBtOXZuPtsO9G
17E7it1ojXetagt9NgozQ1+miHNQaHiTcJo2zVxEZQpBJ6QjNfYKe1rwnfSzx3BNuyuSoo9PGJqN
69emWHtxrmDPuFe+iutDPePfA4S9tcUO0DvpngsKm6Q61aGh7VGE0zrbPG4mUh8x9KaWZr8lEljv
tcaDeQh4hI4UXE5Hyw84iCCMDxOlhtPcjnPzU8Adkx9pi/G8VIHUUKa9597nXW/q8Mfmp2A82BAA
NZ16L6Y15VUc5GUfqsBmxLZufGupWMhTUzemgX02hnVLsI5C4kqUSjhKGX2daLKlW9jigEpiq4q/
ME06Bx+EC8Px3ABFsxwiWwt5F5pwkt91S8Pw0wCsTrPXnA3FVxb6md5bEbnhQ6SxSH9NNJjEqUIL
0ZG0C2gY/QUgx+CPbIsCcumbaWnSGJJ291NM07RWKZtgTPlFUNWH+xbcw+XeDIQvd7NjCNDTeiql
eRuHsUgeZFj31euCF2Gq0kjMffFJrqoI9rqYKd9TsS7lnYJCPsgcW8O4yi2NGPBvwRwcjB9dfJnR
SVVvqF/Q2mE8Zwp1nxeKJsj1CQ4T8h1ubETl+EPWmPz95ejXrABZdp1T2lBPxI7yMDZ3isJ6WmUb
EBTTj8263rzpJtbD27CpQCBFWPX6SbbSVB9ZC6XCz7FWbG1zLwM+xnuuGGoau2HoQnkHipn1z1QH
pK+OFkw2OWeYZxzccazcwspjlxRq/Wmhx8bxoGIWFTvIjxOrUlnzLl5SvlkVc4B/MfmKaIR2wXRH
pVNF2iRFJHDaFkUP3iP3g4/DHXrTXPZ5xZq4jQ5inIbxtVcgx8SHGVR+UDjXCGqtb3qM3bBmfJzQ
sLVrgUmnVK5NOfGUN2EgJ8y5qOVQ1LLtzaHATGAZ5oonMmjOKBGP7JlOANjNGVsS7t60bcauS5kJ
K3Vuq3eKUhapsLZbWstZGAznTN3GczkNjaiyBB03ctBNAD8fENOYjk8AHa7mKIImnH7FpOPiMFMV
dIcKObHM4437OeuF1QiYFtVXsdqHrSjKGo2BiTc7rqdtPdR8NvQ1KKqm3y2jjH7pTTThT2EnZo7d
AtOQgUY0qwfVPNFgiUnKTaijA6xFS3lJSkoWmInFclmP8RayswTVecV5PVuzL3wwkU8NM+W240lQ
xPpQ0sUEd2sfTOF3aSk5RlEY6YOEv6vegTDdx1OWTHCKu1cVCel9u6yA42SoFFEoWtxcPJW2bDC5
bKfJQeHP1lMw+mZXziMotd0Iyt6EOfZDgjDKf0OTEuIpfGXWy5M3yeyStGqWROwkk1DfpBvQ/M1p
RmSJXUNpNaYJKIzPEjqgxqWIquaoOaxmoPRDuPGlDPZMELecLW+Vfg7CHhg1YJwpwjW8uiE4EYI1
SfVXGTDnj1KJcyij9lRREJWwwybt69wlAGK4fjMq12Kl8hSHvZf4f30T9GmAQpP6y6wFBgy2qQqq
MyJrzr4OHifXI4Rmln4ouo2Y0zRILECOHjmK64OOB3uAH7bDlUgTbeMRz28xzxuP4bnZW/UDjQ8c
hrrYjiUs/n4J0Vdjn85TM3VPDNzp8U501aofGeZu4sd1QYHxZWWQgh6hlbOqSqe6ikFhrdm67mEL
0Lc/kzAM4n1dDkS+RqMY55d4hNj4pSitL75rXCviHSPEVn0rBgHbbohWt4o/bjbRLWYD63og+GaE
N2lFagWBfx+teH99Py1hhqqhWtOWRKI8SdRY93ppoboBsKhTB2om0WOvWIx+LPhYBogoawKnRbTW
VWIhW9hNUsLAN+YEPoMZUdYHL2PrVDfvUBwv4u5Y17o+JELiqB5EIZMq80kTMARnWyx+FGCOMZfx
qZvJA5/mWJ3ossVtSoFzPWw20i9C2xLmxEYgj9u3uo2UTGcyEnsfSd90VWq0tO6BFqZuw3TkMKDF
+Rx42uPBBaXe7kHNrMY20926pvh5AIFPHVfjc48DAtsfxJyFX9KyV03OVr90P+JiDZ75FiF7t0C9
XRqE6cOGHY36DTWjKCg/YtWCwSmAVpxPvUQQnWJWaiUP4eAkGoJFEiflHYchXYSQYWrluMMH10eD
YfrlYyW6ZF7uXRJ27mlui1Xk9VjX5BmBgiKYFTTrUO4DS7j4MCaIVvaN56N89klXzYd+FMVdJAfM
xSZxeUDIVRqMPxCT2ANkwCx83BAG2l1Hsa7anccQbe9OU9zGnUNE/V5jqsIpuFejdtOvftaD+GvG
uP/nmVP5E8kpNrN9slrAbidaLGPeAXf5Y4VNUKbQztoPPXgnReZlUUZNhs2HTetOzxgicYdoRDXT
nUqYCrsdEvzEyDwamZ0/Vl1VzkOOruDgyjyINslAuh89HZ/ipJ/pEwxVg1flZgnJRonMQGZsbZSR
n5EZg2kxmg4+dnBBgj+qyHTgeQBMEsp7UZxXUTOAVjUkw321MPLWM+6qDubvgaZFTqcuCEVqNdTo
X10YBXMesKUZDay652K6d8usYRoyFIhkR7RcSE13/VIW3TepOjnvDN6I+IPElxjPiRNzXGdoOwy5
dt06plEv2zq1AX+3T2tAZqVId7t6emtZHIaHVb67wmRiCXzwGZus5R65a2DW3VbBmmNOE0+XKE5d
B5bPgZsqru7XxTN2nOGEOcLwG1iPKh1Ki5J/v6H4Hr/AYcb4Ows0I02AvRtxkhaEpcKbFscjagRn
Xr87Z0aAAe3kPMZ5w0pGc2/I8qpmGRwEpdFjM65BkAcL/hvlZfbTYWy42w/a6XusFX6JpEnQCBnW
IBumjp0sW6ePeuHtyyhis6QAeCVI11BMG9IQHYs1JUDWtMlHHkULKu1N95Ppns0o70L24PyypUuZ
8Gc5IcVCSALuWoi08KCw00IOtUWYUZvNU888dvil2NhZtdZf8Hb1YdbCzgXF1mQ7GeAdMj5sA6Lv
eTrGZECAsniYTa/SZlDy+oPupjIP460/9iwuDqIs5rNW2KBkOLVZZ9v4PgxRsAmrTiNggzhLRoUH
9H4jO9H7MAWEzmSSsjmD7157mKaoe+2nHpsWUFq5LkS4Aw+JI0RoRMrk/MUPiUFaFiFwGpByb3VP
dpXGnjFSsWVmgDu4bGGnuTIUPGCI/ZlV04AlB/E1NopiF6B+QnEPgmI/GOKRMbXDaQ2W7zCI5Iga
SyRsVuB6VGuWLFz6Ave/pGGfWTO4C1zhKbKAaPzlHA8/dTW2j0gF02vd9nPmIs+fYCGmP2mmixMM
/4qzlq7BfuL6lAWOZ1aH5W5VDASRkNtyB+UywqYqccERo7RjvjqNkA6GD8O3cdUy7QpIeDW0Ch8x
uYSGCmflXsI492g6BIEQfy1blMWBLUCpQ9q8Qv9ygIKJX6B4aLs0xtZwKNuJw+OVsaHaLUUkLRBK
8fJX5DwCYCS30ZMzrUL6L5buJwR85NhHwfohwmTjoS3FZCC733DTShXnpXZkVzPXfW+mWV5GzvuX
cukoVj5VKOjzOU4rLIa9i0uwn3UXHWNd2h2AzVjo3jbHWvl1y9ZkmPc2cKZKiSuqn2Vt1aNOWPm1
nQ1P6RRYu2NV2H6um2JZ98bqnp8Vac1e2YGPeRjVzUtclt1zF9XxWxF26hc8xQLYG3EEZomUn7Y2
CNg9/Aqqx8k3xWmmVRKkC9AKOSavEQOsZmwPCo2ItwH7oDvyDWWuXFdlcdBxAde9qKtJlW2qWI9F
EpbVriVBMKeCGB3mXdvGKG710+pROtJjkxscX7tiK9bwtbcLzuVU1Su5hJHYhs80HkDaT+IpULsa
eUy/Q7YeRWm/JdUD20R5z0JuRhiIihpFJLt+J2S1rxw973segG6GZ4cUEWnlhHoCzslgNwjpX0Dy
AtTSj7Dy+FUobbqMIIZ6KDVdOGSNA+yshdn6pzJEiDlsejyvI4XrVBNKVz6gI9OZhw3hb7kzQ1Q+
RjRpknwr4SOLq0d8kUkc9W+cL+IErVm7pzzwv4qB+A01z7k4Q19aibRBrBpnWB26zGoCB62MQvj8
yMSM12ie3s20RBhjyr32wRzv6RILn3qRJCCh9qKzmCXUzJ1qgdNvZy1z72DsTiGCtPFzRV3P7wM/
yB9EqKbKOOyVkOPBSPeVdJHAKkYHgOwgykCYIvBU210t1+EbYrz+C6zHip+t87CrCWVQ0ozPEULj
amwmKJIXZJnZOiXTiJelJ19VO48P2BTCN++q+adHa+hplhhgSwkxWJPBvA3385zw81yV1XdeD/Ff
CNnEl4ZYgZysbKbgsoLA/asqEL+ltItWnZeIkx6mra+2LFpYcgnLnmIzH3r6wQyI3lKC9V+l21SX
F4oIpMqcbmi/L5Z+a/ZlH03tiYetPbvwvQQi8MeSFB/RDIg7LYoatavqjEGNL77AKTqq8zIeIXal
ELrH2TjDB+9hiIkBHFN0GIp66heBnU1G2P+etm0sgq8Lorpz7JdhZwBY4/lGFlRcwd8xyQ4ig+EF
XECQ3Em0yBhWK0WZPG/o9x1R8UBuhk2RFCgMybq9cwMhLhPNGkAd6rBfVK3j9EtVdsnjRpf2YxuC
bJVvYih8FsHRxueDK/ptxHGw9O6l5tH2fRgAA1uI7KNdsNrmA4MV9regteLQejmoy+gYwr/YRaY/
rrNSn/mm2JQT5LPPM+iRP/VmanOEzGsbM7+gtLfnFqODEOXX9rWGJPcRA0DNQycwObIr4rbyO9Qs
+JQ1yEHKc4mq/HjEbyRnCplLc2Ai5DqPuG/xnIhyZbZI4rsd59C5ZhURFXIO6A6GfPARe07mFQ8U
n125VFTN9kgs9LNpi8MCHh5swZHVgg7ZXOZSz28q7nufurVGP4O7SB5I5AcUUNYVQXjUz1DCTsrM
AsXZssoruAJvO8WWsj2rrcabatBDpifct5LvYjbok0ogEZubISQnilv3FowzSu81ApP7hEEdvy9I
168nYUwbnZokEl/92E7mSXAFG/DRbA1eCJxs3J1QPKjMzgsUyI5bsEw8i0YrL0W1rJhugD0Jytp8
msJHxF7rgCxhGqpMTgtRSOH0NOeFY+/nLy3aJDmWQ2m+RIpU3XMyhFXwLNaQrhkC9HY5BH0HTrhZ
Rfg0To1+M8OGRDpWK8qZYJYY9FbCKPxeVwIRCJNxX+7CoYMQmHjPxvuIRPGAnHYiS66cEo+dDqa/
/DAqUKJMm+yQ4aGwgvGSrobRUVW/xZNmudhGTbHU16nKG47IwCMxa/cymauDx8ifSI2Kg+/bJMQ9
KhKSH1bm1tO7eaL+zjpPPky+tMiFfGHvOjJa9yQqRk4oQT5V9cweQxginkEnw51t1xbzfZ4WAsXG
xlbs0PQLZJONGsvXLqlXnZKQTSfLBx1lVC3lYaOgqH8dAMXfEdd7BPjtfNdFOkKWPi+Ny+MlLskh
EGH3xXU9TXJEvb6Ffrodu4NbJ4MjeURilnaGyl2LQmWS2jaEScUUVd09DaUe0h6RpU0jZocPVQOi
AXaX2R7asN5+VGxMtqyuQDR96Ojkh12SYOT0HDts/ajySkQXsWr6dyhOgGCNUAeiRjrEKqryhW/t
tIPDeaKPhhPJM1RHmd2DN2TnvCFcJdlcYpic9zNHz2Pla5tyhYpNGpIZOyr7P47OazlSXQvDT0QV
SYRb6Gi7nbcn3FCeJBGFyOLpz+dzt6tmT3A3SGv9MezSR5E4W+6ESfl7C+p6Ycco3eVUuYOOaSbc
mHlcK0+R36VV5qT0cbA5EASXSaXb6bp3vTWHTluVZE1Dj96hNcioiBHv62s8B9ETuLU4VE0gH5Mi
5Dnxy/gjmnzwqoQ1NyPboWg/pDMRBFxvacOoV6X/r50Kq/ogoBu/fhSECNmaztJkqxdM56Drdjdr
x6A5bkK0P4pZTSd/nVn61djCsyzp8DoP2v4U7ixwd7cQCPk6MHIf57LkJPATOu6fFQnn782+14RM
FX396tS0MD2ahEoTlvWVJAsNNWGPonA20FFksv1ZU/Ub5Lx4cZeNPYGlGVSafdXS2PkAps894M/g
f9nUu/10dWUTf8pU1d2/PejXKmO9BC1we82H1NHVel8MQeXnXRd2aEIL5ezPJpJFfR60sxgm5Cl9
QC8+PRcz6WDHqCuT5FAinJoOW5zWez4URr5uuAuW3OLzf4dZG/72Xmwp7qi86iIarzpzz3MzSdPe
teBiGG3YGr+YhUU9lSvPFGlsthH3yqxqvLNlHPUQauAMl1mm7XZsKtt8GsDuo9RF+X0No+UHsaT2
j2WxuQOA56kL7PZOPBF+tQbDSHKqCxM+zaw2V16tcj3YIDRN3g2YZthumjggmydwxndPh1N0jlrd
9NcvmbbNIQfWxy5EF3APgdWlP+22e7BxA9M3B8bQ/u37wf4eduXL0+ou3nslYcdkabwryoXofl69
gpLLXoznbS9KJnTImL9TNPAUyGTzkHAEfQwxHBn23oK2UBEB/C04Ct6TdX3yCxEeWhHWy4UBQWeV
bxUzhZn+pHoblxuNn51/7CK539fUJ14TEwwP09qKs3ITCnCB5ZQA86VE6UCt7HbVfNEApGS5Xtt4
5IJjmivHrN3CAdgBuJSSQsT6ZyTe/h9lIFWyxYGcmcpq+bfgQSk56pc607IsPmxjtpjHa4z1QTrD
wsGzmukmnK3814YpQ7Ag4lyQ5x/CssSyXG/91Bl90VNSv22OguTEuPTfxtXGZTzuJQDmFkIEm6S7
K9rUe7VOQE6Hctzj0vv66LlwZRVnDAddwGQYJCo+YuKWd3s/d6c14K/33EmdxlKD+aU1l0wLyZN1
caJOwMK9zNZ4Kc1hBll7reuUTYyoR6j3wS1ufakZeZd6mz6XqjaHYhCCW8Vp2qxP/P1UlETYwVnJ
ItdL6l/WuFs+4m2em3yinT3D9RDf1jbuL4EtuhBup4ye2MDguyHN8q4RAyBAIYMfY1Mup6mV8gXl
QHKYong9bL1Yv83OaA8+lPOriZ3mqaWyIwfm1BcVF84HbzuSRZfQ+Aw0zDvPxeAe1xEAgbtQnptg
rnmDyoK1JKEHLW/bkvey3TtGOIvnIFrVp+cZLIAi0axu5fw4tAjRkoK5N/egti7+CAbgDrK8zUHn
Z0CiGyvnRBrgNoRDRssSub9pGBxsa14XVCEHP8DOI7ZYXFpdbJfQg4ztOmsfWDbsaeONeF6EU16q
qBHXptHJaXLa/UzyRfMwNSI90uT+u8NOlfNbMQb1Q1Fms64p5bK6tAedbulzXQn3Yy21f4CYdJ8A
dZvHvmy93zzswWEPlc6DYCmKw6ZdWA7py0wHys2Kbi+ORb1Un4EEMwxaV17G0lOHWO4jp7jjfCJ5
KgA0y0/PRu2ZWtDktCRb+/VchH9i7G+zOu5kgctDRVHzi4rL6QQiDS1abNshGOL5HE82drKyWH6R
JQc0U8371ejwDwP3XyPX6BWrKCW9WNsftwrOagWnf3elG5+hff1D6WzpNUkH53FczWfU6/5YGwW7
IouUBkuoPVaQituyisN3kIXxDGhV37n01J8Qvhkuclv99cNJX8Aho5dmmN7HuCk/GjeijW1mBsAl
Mxbkj9X1PemdyavXlPFhH8AjTk6UtlmthtTPtLZtZqfYPRSd9xvX1MjnuYjDng4t+hVlo/jY4Rwd
cpQsXZauYllzhXpCcdkjnz+YGlmT2Sb5vDnlD78iJutTrV2wEYUZu10UHiUVZvmsdtUG53WauQjr
yIGPeTa2cuVDO49+4JxshL0HVGqa5C54AVqxfFv2dOsujG12ewNKrTRklR3C9D81LuFvUVutnly1
xeaovcQO/0ob7FOdbWst+oMalfFve0qk72dSGlff8XFjmRY+SgJo7qFXTz7Z6MHDPrT1IZRL63+z
gbebO7/2WujGYFqVeU2xNQ1ce4vHLek2xlv/S+dBmb+Js0bGZl1fegOKVX6BaYNExzUjAXlW+RxW
EkzXeunPeWqYocM4kY/Qn7V3HJau+L8jrjr68TS9q3Uu22wdk8E5FoupbA6oGzNahhPyZW5ESlTR
MfbaV5/W1CGcV+GEUfNYysJ8sFD2zEgNx02bl81uP1zyqYeXtExWdSK5yXPztDH9DVDFR85QF3X/
b3GKqXvvK2G7V4+E+yFPSy7+jbqLdaiykpe1etBjb9o89YiQZO+ExgozruWue+qmaeeTljtobVZb
AOu8Wb0BqiEIkczcpWkQ2gc8h4X8PjnaJk9MW275YVex99k+03H/UXaGh8n3oZ68Y2BX/wfEa+I9
14As8p8i3+7fHCM2JkMNBW15WISbsM1qEIarHmYvyEGadueZ0WeSxzFRznu68pQQ8BrWyrgIE8q4
LqhuFoICZ2cuO1rFphLceBIL6cJ5opJ5e5sU5MyhHFE9OVmsEZui59TT1kL7uoU7//PWHgXfET5P
h+JhaxSVNWNUIH3g3p+GI928zvy9Fk63/k2BlBKfZLhhoy3anwkr3XLDtQ6mzPVUQv6NWy+/BZUD
I05GRZA417ZXY9Ieqh652V3jIzmqIeNJ17+lVrTeBb3PYK/j4IytPsRjmzSP4zZs6TlWVdKbKxVG
krGIUtn9Z7jMrcxXN8CxKbsZpunQtsS8/qeAtoKXjQ6A3hy2MZ6jgsAGKsAJBvV28UhzRTpDWvso
NNyQT2jJRIFgoM8cR24Po0fScXvPTsq2m3U+aWB/hBVCjKdgicod+Y/SQBb3mEulHk5buYCBza6M
mpuBD2t+Q2B1+7eRA0v8q7zJhZiMymYt3YuLFTFsmRVitHJwWzU/+2Hy2zLxjrsXdR27k5qciYjO
3XNAG84tX6ZsrpwnLHBUrWl//+7KJe4PwTglZf0KWWBX/Zi4fty6BxIwzP4r8mS0fTbxrGoYbhs1
vzYQgdmcyiCQ6tQn5Wb6fPTFbm5yh8Am8zjC2boBD7Tn/cu//drv9N1BwC+TyeFDJZsReYkuxsQK
CX5GNKD/D7y/jo+8fU2yHJLJDjeU0U138wSrmT5xl8YJzbazYD+xAecEn3Tb9L94mavw5k5+aTKz
Bmt48qpJ8fbXNLPmizcmZGBM6T+p3PJzYf7ZJnguJZIxpzAzbeW5D+XevBbRyHW9u1QpcZhE1RVy
qxVvdVLOxdPqNst0c3rUqXeEJdDgVYxDe0A3LY60nQtmk8Ukf1Ra1Wm2BZXhFZWMFYyMZnI+Ws5s
feTnb+Zj2XZeg4c7CY5e5O7zYxEC6HwKuUf9TxRf/h8TbHsCtACBCqy9JuGDgKRm54DaCM5FNCC4
8nTavCZ9mdJitUVuFB2WxvUHLO1h810hspmfUtYLm0OMxuamNA2bJxvw/h77FBI4C+Zt7/3cUAcv
PlY9rcEx9dxtzNgf9ier9brrbMHDsOdVBf767KB6EScoZppIqsAKy0CymXvjm3nLi6Ip1IXcMgUr
qSwFMbw8OAq1v70a6azhN3eN3O3Tpb7ZO9iZhRxwdLEfm+8tA8MxuYQ/Fi/V52lFsRbIKL6mwQTs
J9CW5n7d0GiT+C6vEkBGxYtexiDYKU0Oeco9th+0RgWQiV3FxLjzAPjvRS1AifrGaUhBr5rnMUxM
9DQy7TK0qGneYAur9q6uy3i/Rvisr6Peo98i3Vx1RLDhfvejeHmTfLNk663GEkraRqhBY3d4HdAI
xH8isPlfRcHbctnqbu0OePFBBmOXUfAaw76Hd4gSlpewDC0gf9sltAsJd3lca6eq76taaaaNoJ0/
wz4Ntkd3S/ufcHnbn7aI2zpP+0KFmZ7DEFZP4lVwUK/ma1osSV4tlWq5OKgOAWbkP2cmYagmviyZ
lbvT3PomiY6dbJezSOKtIu98BYZwv15k7aewIbYffqp12vH9QKdzVyy9jIFC/frDHxf9t4Eo/EPE
r97f9lCYn9ZB+v5S0f1T3A9D7RCia50lPRUw5MMR4eTeH9JubBlM1kB1j8ISyZV3JSDKCd9R5bxG
6DswHO318AtK7ktn/AXXj9m26RlEf1M9lF0t3aGAiZFVkK/ljAJO2CDVdFYlQc2FKtziCQAXv1GG
3rUe/1GmJL2jQsrCsOWmc1ofOmFb7+z0g+N/d3WhzQdvVbx+afABuFZDieVTCow9ZHxxbfx3TPv6
V+lp4/EM7bM6ETTZR/doyLiqyxFDSpTWJs53x/MvCJSqEX8fwMI06v5liXwDuDkgVSifpa9D+QpQ
Fb0CwdbyTzSyU7hztXzX5Ae+YHPcutyLOB9wBc0jZ78zN86r5Ox6CYtNxnkcLyI5RpuqkZ3GxgnL
+7Xpg+ZbHfYdx6VUjrisLGDxJU2AjE5xBDxyQuFVzgfprkhUWpvgHxHSoPGJm8q1b4Zf3YaMzpOQ
cykOu8SORxLwiXwIpDT+e7sB7m7nxm/34FBjHnuWE0n2xxBVEs/V3q5trihKBZ5d/RThSkbyeayf
lK1V8bMRTSUeAISWIsmjvkjCDBBpN8fARLG4JZLR+IkypuHa6jIIIaEHw7k0V+l4NyV2fe/H3VB4
K/xRZalpYR00FOe5tbO8xi0n/WWx87hSCIiAD4KDc+i+tyMlv8hH3fpNcyshau9Cy48ne4DK72Kf
dXhc0z7kn7Gsy3BY95KfIiqJ+IzmontLtzV+d9Mo/eYbnuSc/jLX+We3XvHfoiv++lMw/EzcJdan
DQZryVTRb/LY7EDHucNYFv32Ofsclc0pSRevyRqJ/bi0ajQfIe5y59SQr1H86Rgz4m97L5aXQfrN
vcOo8zr2iUGDUg98X00hLBzDPMeZ64TVCHAc25Gnfm46o55D0zXu0+KhQ31oisl56FsULdycnX3s
6VL2UWdXdf1oJgWngvIT00+rmuYoYkfhRW+mXcCWezJ479DNXbU3RfK5aweVr2wJWc8yvWSriNLL
0KHvXDrHfKfCZkyzRvrqqfeIf3kWnIrqsFeT/sFmIhEAmJCpSwPidLe6bQZKtmjVadAt1ZXK3STc
OMQ6PyWaJNh8zqhE7T8i6+kc2fI4f8nl/edmHF350i7VoN8SSiWr66Aa8zX786pkuw2Al+wSiNct
mkq01z4Cv7Ni+m+nLC7sjvYFrPKNjSTVRzP4y2Pod+Im+8JcU+YFhBap4wevKFq28MCyNY4fe+Mj
r4zXqG3ey75wu2MpNxQ7HhwMiOBajPLRpQLpqfbcTsAw1GN9kmvRJpeuX0T5gIivAiBezFT8g1Ko
ph8mbXr9XtBTLDIGqYlvYG/HWwEgG57QwE8J0OMy84vjpM15QCivuIjgmC6pnpb12qDsfa1mv/ZP
vd8XzQFq2Mpnby+gupWDGPOxhQwj5KT12M2zQPvu+ro7M499X8tpwiXBzSduENz8EF3pI1SseKtw
a4sxyrpin8wtIBO+vYT1rnYIlgktJxj5fh61054aND5Xs3JUZBV+iyVnUJ0eR3qX74aEWJhOa/mS
xqO+mxafhtfUiVADORb11ADXIo6Chs2bhP/K9exQHWmGIgi+M1HYKI+dUAfXcBf7v6rnLXpf96a8
NZtvfo5YTiTd4lR65azrq71NUxqhr+DqmHKIWJR/vXW96n6GHVqPrXHG60rSHv9Mo+NnUXzFsTpz
MD/api9/DWnUn+NtcvEnTcHmXpDwi+GUrntMwt3OkJx3XyjPHVhmAY5TqP0cUqq5/E1SIeI8XFav
y+dy6q7IEIZXo51QMW/a0KYHobm6cmRgq3pe5h0VAm/ixKoWu/+QTrR5O2m/PvKXmxC6wUTBfWCc
Pr2OrRmaQ123FLoVNTv4b57q+afc7XRE54UdIYwKPRx7r2W3D5vWX06+HHsGQmd7EmZJTpWsapsv
80ws1eRxWB20caez2Uf9hwmrPi6iXh9E6LUnXHvzYWO8e5gluKbGc/BzTXXFA9nXhPHsvT6E49Q+
e1XRt+emtPUT1Eh7Ud7WPhmnDI6cZT6c42aX08AslFXpnl5EX9lnPuVpPjISNj1qksidcjZc1KVB
L0+zhC946blsBr5A6obf3I2emjDt5wOSCgJFNzkjVg2HFEW3ruMBWHBfuS/GMYQT0cMtFLv8Ifpw
8/+rBm/ywvOKi8j/PgxVSap+tTYP/uiKN19FybcC5ZvM8RgVS5Y4kMQxBsoxG9rK/7uhjtozN13W
mxJ6vTRBjQim3SFou+ELNiAe/J6E8ETy2Q/B70DXkT5BruIdgN5u2nzpyF6/yh39ROv5sr+4hUgD
RgKf1CRXhg98Y4wB21AgrKo9Q7auGz4WtO/yevWhM50E7pynTdnpxh/yHdkW4RqY4fe3qEHOktfJ
UHt5oWb3sgvURkfZ1I7OB/RyO8lA3BXJPsqrXJ0t61m/LsjHxzddD0EBphQt9jVOOoCGnXQ4ndVD
7NhHBLPowhn6nP+iJYAOX4fl667f9dnzRTKdIbrsduy4Et2/rjt/1RCgdKpzgAk0hmsQNPthYs+1
T+DCiNU4WIzoj87utSuJxx53xY6xR583twudg4EdVa+QS3T3zE7KYpFB7hkGy8pNnfSuqFQxIPZp
2I5SFEfiPp5mGFLLBX3hGESYNXV9wYK56uWZfT78TPsxwnIULmqjvDiUHxHitjs3dsyzIFEqPIb7
oL1Hxs25OHgaifw3t6wdYEHXSY7xujEt89AmF8MzwdzGgK1ywfoILebRWXXA1DXbrI0jPTzv3aoK
wLzNMyDfoyxQdKCtfWNSWWZ+bymxZDS6eycqM3bu1p6N7zimnvkvDPV24ECR7xQkMNoS7lYyfpd7
GlETBiWlMnTaHATAiZziLiTAIwltDF2w8suR79j7dFlMjmoOhThxVaJVkMiG4LxqJulsWGuUJ6tF
YXtbGFijnNt0Gx9IWzfVyUMEYp+92YwepAn9Lqevc5hiF2hJN8lEg4ohx0viqaPcqyh6Xjf8yVkf
9Vv0lLYi3p8Q8qn1ii7iK5rf5a26Vbyq7d0SizG8WNmX7H7utobnVBee+utjOSCzzimBOhSE65q5
dZH8SHUSRs/Uyo4hL7WjfJxGupGHSLnUps1bUUf5xKHQ5UM/YTPJDNo382In7l6OftkgwspJDHS7
fOQCgYyYiwk1Z24DxLYP6WwGgYgWMNv5j/93Ca9byLA+u0Hy0A5aFzdvCJriuHab/AjmTn1iDwPu
DpVY48MwWAF8m4ZhMn/AxobdfbvGkD7AlMg2kbMadNmBGU+9ywadLVimfHBVNACHGnU8YNE4/udj
2ulP7RiX7rlL4uWvVH16UtE+9pcpYF/IaAK1pxjVp4SdmedHo6e5Pe2LTYbXbp9rB9FLKWlCKFQ/
qOOSdvVvBxJ/fOyUTMZjGKb2HMXOarNVN8rJqi+XAfNyK0+2KEvMI67T5dEWJX/QmYWvpujLB6Vj
GNBE+Wy2yVoiNtn3yZ4GRoktxyXj9u/wtnz0joxdUHgih6tMNktQXGbdt8Vj4Ozul9tz6gIE5S5q
sVtISF73Q69j+dR1XWxpxY3Eu+jp22RHd5PqwRe4Jm/rCDnxV9YxPq+9U/Hb8CXjgqCDQ74LQbTb
k1+JHTrK2fYbD5LHJF2v+2UcRfHc7Egr31oW9ueQSxcNAb66QyHGbX/wq7KOTwk090+GLXLd/I5T
tMzQOe/f3EmkA17AAeV1YoMFqH8uw6z2d8GDo82PMTXdYYD5+RtJ1zKqkKl2cZZVfVPr2L3zNkNc
isK/zLC8v00p9rdtE9GD3437L1tWzYlcnuohduOIygg0DbAPCAzLofpNlkPf5Y0vLKZrsT04CPPG
fB7MBusnh+8thgZW036OH1ucodwQ3J2e07U4E2sg8tif+h9pGTnQac3+gYhxe9phH6/0t+MdbIu0
PFbEqd87my4fvWZhM94LB/QrNsSzsIr5MQpzOZ+M5y9npCPTT3RlztOqShh2lJj3GEtNesTQ1v1B
GuXmOGZA68fVeU/UOrxq22+fJENvDx5mlect3u5qHqQzs5J5cxfD3eXGw3xGfC7vkmUYrtrxUVc7
NTMmEVTu0RPLb3AJ3Dijqh5QheEC8zePdpJU/EA43JMks6VfF2OLKIe6U33dpXAv/trZW8wpjOCk
1d+0RFTr8I38Vkup/3VNhJllm5z3DdXQK5769aFetvkaIgJ5CIJq+FPbwLkC9q1X/ig2G8ZqdUui
On2Qy5eibyy8BiWhh81zYC5uln44cJIlAI9eJyHDXHuEM4WFRJAtgMc2NDdpBTeJix4XjJyj/pVc
oG1BApY4JmP1bF98H4GjWJ3u6E/l+r1dWiBXwC2VHuwyqMuotom1mNz0fKhY+pYgLA993PpcqS6i
U5pYR3JXBAh3LhuKyYG8hhkNYGzkbXQMUoSh0E3u1t7nWMfOlZKE4q5ItvjH5oQBoFwibnAg0y9b
OTOiDbf6WL0Y1mVe/QcIlvXqLPt8jxGmOxTpkBwlIYF3/eyUB6ei5xtalDDQxN2yicn3y33onQOW
V/IwtxMGqc8Yfe1l2tPlwjIbfCamn+7HXegXQEPQ12Bk1iY9LXf6eGmgW9yQI690zmhja6wJbnra
MGESKlnsv3cPp1mFGfxbNHXDL4mD5gVqHMPzClHZO81ypoVs4obkMUJ9PMwHACx/zG0X7x88v4hW
jE7+K+C36oO/uPKfrTvnCBHAzgpn/ejxzkHezoU7MZW63W20tfByEYTem3SE2aDm3fbOyrpnka42
/8YW5t71EJ5cNkQCI2KGtSH4n6J1cHbxoeww5bWZZZnRoYVFOlmZIPx9PNT+jAgIVMW+Tc7cJ6ew
ts23JApBYYHgjuxDaOXiZaye0YSB6gAUOFfbp+1FB3CA9NBhHOKM7jIm//qA527+HXVR+R1/xgjp
Ea+EXYX1rZeqfU1HG+mXNsRFoFTffh87ulKz1JIYkqkpTFhw8EXjqGtQFPlT/djXARIuhGXnRlTV
3dwWwN5UvW9wgJu9K/vQvcehPZwduJf2yOxbv28Mhej/cLlhxnAaGEaatoTfB99aXf/sksjgO55m
LsI5qkimJ6gDYjIK/NxbEVdfKjsg0lWzDwONa/vAVLEcIjAF5ENzew4rKz59RHmPI16Sg5903LR8
rRG3yMoKpOAmcqbiOucp2z5cRGZzBjWG/y6i9uYq3A0xuRnZ0JXTlacVNQS+dviG+A4/ZPCi12h4
kftuL8Zr6wV2Wc2omoz3jxrY9g6Luouev3XQHaYhCxiiLJP+NSCrMrNf1r/cC6hE9cO5vpHCMsX3
kLuVwJrPanhBom5RN6EtqjKGna7IVkxpF0bB5GbUUBwBg5GTDH2QtwTV/8LXBpGMEmw6uqOZ/ivw
YHrfiDJIXzbPItSQppybKouCFQ8gZpT5FLeTd20HpDpYPueTXSSeL2XaYs4Xd4rvTCNJhtOp7rY7
j2wCRrPJ687TuHkktLr9/iwihvY67ZflEEfN/q2IVJG3imzQc00kzE+po/EvQ4W4WFaq0y4a94h9
Rr/7e+K978Hi/e017hUxJwX30g7ltwaN/KmGxVfIe/zwQbXddCSRFJkxeI6oswDnHgDcSiRpWjre
HYqLFRxycn5OKWY8AOa4/s+sbXhtp9L5BGIIu4vFAX2PuYyg0rotr6trhpuQTofIM9XmoXYWng1K
ch6V5WdLBbMtbxSQFEmpCg/TuKYZ6Nf2L4zK8YjjQPBvcsX7Svp7mUF5w8uh3n0jh6q4uYhXHmXQ
d2fgth4/krGnCfggzBy59OpIBJx+W7RhWasaoBhVBfrRlp3+1ZVO9+ykkXMRsdnfDeov/J+AUXs+
pXNf4XWpQCqjKD35c9287PsanCh6FoAPOv0b4U8iwGB3v8TYlNVOJOlQzzmlz8GQlA91YdePL0nM
ow+z/18ch8v3RjF94Kfa/wzeiFh8WtgdMhbY5g4IzebBMI93Dvr/ly+TIbYXh4ciN6m73LaxxUwz
+ftv5QbBa4zU+loESftc+fv8KxiCNcC8EdWa0x6qAaUvKCtRXzUkAEvdiAXC4yAM47k4hVuxPKLk
I2iPaK+uysOxAsxGHBGhjJKJ/i9Z8MweuWnsk5zmqjuOFOa9RS7XRI2/9dc2h0iLthQi+tHFi1V9
loUHz+RZVOIp2Mk/F6XhMRzmZv9bkrZ1GqdwTp6SxUNXNDnN/DBIfBd3tPe4H+MITHVUwjVIAKc+
rq5KojHRgMJyqg/FWKHBKSvi2c44r5P2jaiV1DuOVukbSmHnP78HhD6lXWjUSccw2HmN3lGeMBOJ
P70qIn22BqdMphLubwJ5/Nb9qL0o8s4D5WN+bhu+BAI1lmUfIlR/Ha7sbXaKu9EuW2rynmuA7DQr
vMLmLHyreUBlZ+nDSwfsVMBJ1SLw/KjZsoNikj6FsxNU4AHIbLbTME3i6sTW+D9bCPl8agpveeUS
jKf3dU2kuu7aX8MX0sP2LauNw5vLMhfcx/b/8vKxsE9Iv5LmoS2chsAyBulqfBSjqTYKZxFjnEjq
QBK+DWWYHJzeLI4+BSIyB0ToPkUuQ+z2Pf+r1HZ2D1bF7voDcf4XXcim62A56nVCrAkhMQ8NGXDB
RweflL7Dzdaak7Gp7bdegcCWtz4aAzQNnVm9o9sSZ2fP427Zd6Fla3EjLcVfc9AdgzYyRZS/vG5T
zRpUR4hf2sIN+y2vRDgON2i0JMFt0opBoiOLUd9lQnbDft/PadC97gPKuyc3chF/59gN9+E5SNjb
UTkLkb67nTtM2baE8/YA2mY/hU4Rg2T4ZOaTVvCcaTYUyNkYqGMRLVQrYV4htGAaDogp9EuBAAfb
EGV4P6MtwZ8BQLgFOfxZ+doyo3yHJzR3fIXjWyrqAhjBCTFrxCL8ZeC7f0pMK3ezCVHpeysRDrpr
QZVSGLNfvC4A4wNJNWybw5PypjKnzbrORDIgQVmnCDcFBr4fXTB17Ilpc7OqT965FdJz2E9cTGXN
3esn43lHt8qOAAZ+YGMOf0SNG/T4Goj4ylAyeHk1fKligB3bvElYtA4lmAn9Abo7RQ1S9nGsGgFu
+j/mzmw5buzatr9yot7hg41uAzeO/ZBAZjKTrdiJ4guCkij0fbMBfP0dUNk+UrrKus6nG65wlIpi
NgB2t9acY4a5FaBAMu6yPLIv+3asjijbqnuk9J+JuE2w7aXdJ7aN6a4znHQ7RwwNzyrEg+7W/Z2X
ZfnjNIzhhw5wgO2jItavnVbiv9e7bgwfsrV87jvaGI1Bs2isNPQtq50YZoAHSxNlL5YXNupZhYms
9x5xxhOkEmZ7sGBtxLJnCWtEpWlBf3AV+uaAVWMk0KKayngf28zE7MiTtt456cTCOoboFSEYuJTZ
v1dGC2UocUEX3v3A/Ujz7TK5wrupUtcEzNEj6w+y3I2rrzGwj3CXQG5xbtAMFbNPQkxbXMtyStKd
ES9Ns7dpXDMzTFK7znGvoM3CuvrqDAte36ZK3joDGdwW6YV5p4fNxP7SqbhPNPZM7xOYJbrSBgKb
etdkA0N58qD0HJxQLv2B3h11B9WW3ZtCaJ8csFblGga3iUAggZ/WA3eTolWUSOryY+nU6q1RckRu
gVTCoh7RuPrGbHVcb9iO2+xiLEqmBSQWnXG3kEUz3DlulPb71jZm+ShRu10Z/Vwn23kGBHJB8Wik
ed8NWe8jbemLbWRHxrLNZyMp7g2qChy6EThhoEDUUb1kBTHgV02J1TwY43RgH21XQmwKRIAcctgL
1FdkxLJlkjpNsW1GFcGfVDGNd6Uu+ZRZWmtlUIfVYu9qaY81MpqsWzYYyAwON+ngfDPzgiWFJUY+
D0bdXfRTkr26VGvstUw3Mms73kFnbbHDDbpfZ8CAmtnhtRyxVnxqdA/3jj7RuLjvbN1Ir1oCFfXN
POAR8hFDjN3dHNPhT4pEPHQWBrYAF/O877FQtQhUS3cNnUXTQnEL39m2mrRC+sYUlQYSYioeO4o0
mkt0g8TiMUY6rWDUY1N6iwulfnVInE52Y20NbIXg7E0bBeCBzlnUMtN0IyEKbAbG5bFc0ug1zTrF
9ChL6owogBwoOCKpcZ7j7Jmu4jSXL7OKLdvPyBVIDgMY9W1qTKV2ZdVZ1u37lUCyR2GZ1xtggtG0
F5Q+tXfg3GPqd0nUrvocL42+5Aw2RS7MaMyozwVw0DfN9mq0q+B4yux+9sKCoTT0GbiBIbRi6+uY
pE3xrS8kHX4K+1l+mAEXsEUJJ+A4cZvHY+AZbYn4znVbHB1LnCfR5Rx3a8QxAC/J6iBLu773Sj22
Yt/i+DQec0spucfJO3QYmKrO3puJku0FuIHynk6Kd98S2v3Yq3oyti03pQhYj6fiWuuLQV1SM0k/
lISqfVxGZ859QppVsjOdQoW7HFDNRVVb9WVSZtRfOfbTcAFBIY4Tz50fZ437nPQtjhOLDeuXhHTh
8GhW7C4+pQCBHJwRkDXR6c3z20zdtiGnQ3VviL1BqI0DW8xLu/VCuafgbIfbBqnqdZSJ5G3CjPRg
arP1sWfvQ4McuQuTkh0n1nEAqjBv2nrQQSCx03Uf6B6o5iENKx8xCOWmgnW0dr3LELbA1k0H3G0u
toxpC2MNNT/ykv6+ony7M/pFv5mBElzTSLRRgmhRD1MQohHcM0otTwgYUgSqWRTuVlEV+q8U6Q7n
Mzvxi8EeDmko7GGjlIHMSM/L1yhfi5fL6Ko3ytDpQzxM+fs00fP0GWEo5no2QQETWHFB6SbckWyZ
lfirw/p5AEe2H2XsXBYhAAnLM7QbL2LZGWpqz/tIKIW0VqMTV/DKN17vSmOfL31308GlwqLZhfJq
clDNpJ7Rpds4ZHfpZ3qWPXqDJl5KrzAhzRqDOHCSTTmsR+m0VQRo6wF1epv+E5J+lohFS1HtUGDb
W6FpB54r6KfXhC+D4MCEslnqQmCGKnotpD3bJpTxSBbfZB1wgraROl2zZT7YGA+B4DTWsg85emxg
345vjawVVvus99Rh8Ga5a9l+7uw2LW/RQwHiQeaSH6uUvBU6fOomL7J1pxDGN2WVhghqevNJFprI
jmle4O0e6FHcuH3j7c3U04LW9j7MuiWOFgwe2nNh5h05C9dfezomFzKdOueubEKvu6ZZ+RRxfNmm
0qiCZp5gS3lazMxEw4xh3Swf+BT2NWnT44HCfQfYVPWgwhAugGIpjvhWLfanpX3oOOj1tzmQGUxr
oHAj0AQuOuAwiYt3DWLwZTU12RHDmfIXhzhpJ+uiL0hH+xc3KVt0f5j0wQl0IEUcl8trA+TbiJGi
NK2GFk8rmTzZFc97v8+heWzzfOg4L+AXXU8GawNHDS12TweVcxBaps0n0FEA4t34CKXC9h2z/loY
tbjpS8B6zDAYjeOx2JfeYj8Oid59IQW5paPRe4c2ycyHCm0LCF8OlRFDQaCxcSUyDlfUe1OjKEZh
hr48yRkNWw3cjs4GqsF8aXaTYs/Bzm3DGBMW5ULL6hFUlm1IUbCguFRXGcVXZ4mv0ZK6x2JsJv4M
InHx8XKWz1Mj6m0Iv+Uqri33rc5U97kCU3Q1OyuTxplRQdFIvsDOJxB80R45dg5oEGlY0Y2lcuee
lXUMCkFlFRSG/cApRbtycjVcNSLO+8Di7pdHBIDi6FikwDH4QYpU2FNXGcDgPZfo64U/sSYnV1ae
129N24qLOna5rDaagm1k9elFAaT0MgsHtVq5e3UxEvZ2oB88BGHUG5/ZHsyPemjQ6nanpmopVUXN
Fturs1Nqxo+Zpt6FQaQQfqgwZ8sFQvpTZzdo9hvsQxsbJfGeqinDMdRlPW8tDqvRhVtlzaPbCvVM
IkKEZK3UIODVqAUmgwcTmQI3EKlMvRm7ke1Ph1l4YSt4DynRvnLFd52EMhr2XBqTKu1ao94UvV7e
sJXr0Z3ZFALCBSV5HrfNxZx35bUde+G2t8L+ckpprKPuDY9Wo+lP5B9DTpl1DetCtbLgNl2jf60b
jncqxwsiHBHfs6hnt44TN0FkOPWzng35BRIF55pGarebjYk5oKbOu0+b3guopWVHJjbaNU6ckGmL
1Gbc9sXiQK1k1xGirlvbQYxV2s+fdDHbH1U3aDttstJrTk2YpcWQb6WJ/DKq3BFYG5SkrxmW78/L
Ot/O0shuOauJOXCTYroWQ4UXc1j6dAsoQuB9qTinQdKC2ang/ScQU61DboCgmncemP4UyEICn/tz
mlZGfZWyqMW4kZTddOSlILHPN0DD2DFvWk3a4Y0es2mjek74y3CPyDKxUjbFdUHdM4WEA4XRjD23
QOsJLQztE4qg4s7hnG7DcQnjnom1cOqlu6HszfmCo0tfZLesw7ibN5WTo7G8pr1OQuVuATESvc8F
0OOdu6B2u9eQmFXv/56Z+mdI1hMYcx8pRDiSyFt2czceksoGP/t5L33CMsZQIrIoicUR2ejXTrRy
EyLt3Z734icsY635jlxtjaM1OK88qlQmf0FU/xNKsnUCLza1KMNihCeaRuKEzgt8rK7DqpCL5fqt
jr/1vG9wgldH5uIk4DuNo6Zlpo9vYl9KMf4C5v1nt/WErg5Do5Bqro0jD+anppuOZav/giL9Jy99
GtqddJaQeV6KI/ZU7Hj7Lu/PTOU5zezWBMqgjCPMcepnjs2Ls+l0VZ/3xJxmdkdaSN2pzYxj1A23
HDU/su34BfD6zy7JCTp9DllAkERyK5WGUT560DLE9mc9JqeJ3Y7S0ekYWFSqIvxs9fOrZJo587VP
RigdHjRGphyOEIRy1klxSLQzsyfMkwFqmlhiDToOxxg/Q2Amhgn+x23PvJkngxTrgpvaOhgKtvMY
zLIdwrPzQgPMk3FZNDVQjMSujxCZN9WLmc6/uNrrlPoHVHTzZEy2bF5izsP10UH3ovk5GkSkSwig
EuC9Z+asnKZ1W9LG9FK1vInIvpl1cYsPOzjrSTzN6p4ozLC/Kutj7rmvWVvdUUX6dt5Ln0QVRY3Z
Z4XMiI0GHq1bW/zF56X9nCZ1T83Q0sxL5qMOiN6d7uw5Ow8sb6y3+YcYA4B/CS71aD5GZBoGlljT
VTjYnfeAf88s+eHVZS30xui0iWHvmrcoVZoDatfhzFt5MjjjDl135w7q6KjxshPRXq/SD+fdypOR
yZ1cGlbJ8Vga/Zb4pk+d7M+84icj0zWBL/aiG48hUZhbRE72VjazceYVPxmesMggDSCcOoo5DW/a
ifICkQHJeavmaWp3BjijsU10wt3q0a8H5z0M7fM++Wlmd+qhIVEttF47RnXhaRUHtcLKfjFt/cni
Jk7GZqsVdVgYSw/RU/aI4annhbE475aexna7XhdnEGML4mUkRonoqrWqt7MexNPYbi3q3GyM2uaI
hAV7Q46lvRHA1M579fVq/TA+rWiywX9DjWcCB9ChRU/plKrzlqDvuRo/vDhJmothZ0N9DIVYrYCS
g0QGxuq8j34yQl2BjGeRVXWMysUFUjLe0BCpztvVniZ3l/CnUpHw0THiZBuoLDuBwfjMFz8ZokPe
JcUwsrglev4IWYc+WDn8Kr7X/r4Q/8ECrXs/31Psc7o5pzYXBn/yo6Gl+8oanungQquryVmECVSt
YnF5qOVynKrWn7tyubJdr1h2sDyiZ8yk2SG1ybORYedxzmwrfz1k0iLvvtoT6iLkc8NK+299ZAYf
wpZKA3wMlDwavt52Rg86oPC0Z8M+NjNofTV+kRNYWpyjGwox7p0qvew211GOohqcbnDCJEcJyGsT
x9ohH6yHpPVuUxKqBjV+nOZ42k5LRoGSI/ZS8ra1LDX16JZltusdPdoiafJ2WeutHe36Q4a1Z5tH
g0CLHY8HgTjTRh4Ct36+nCYZ7ZbKHronwhcuzLxV1QZLnfYV/LKkamOPqE8gIY8AaRBQmfsafcMV
LuCKAmAKxDdObr0mDG9hkW71qBs/pbOBu7R3gplw2C1eikvhti8LrfKDNeS3WjnS+Ikb7VG21fQ2
eewMHP2yKDMoPmEtL4QGDAk/K0AIN1kpy5yggGpMI+JXrZs2wiwR/+CTLjFHWRvKO1dJNCCWrS5F
nR8oGJQPkxuGe1sDPO5gIbgBG4etcEZeOUJjtIy70TbvRtdWOw7gBYZdOeGkw4zvl6HWb81UDb6T
evnHNEHSlvTaXiDPucuAi8G/u6FRWAZFlT4teeH67M7KebfU2gWsmMdamxUlKeyr7DcDj27kHMC2
vrNwQPkIcgFNtdN8AbOBGIEsdq8gYioUHvOVhs8V36HtiygMfZe732imLeEmONM+hOp64ZgCg0cp
d2jfumcqvEhBRrr55C1QKZaF40EKylGQ+gbgMx+ojL5zlGY4Pq5mfICO0V66JukAkISsBro1PdPe
7OxD3cz9Vej1NxUP4woG3roeiMS927LLgmGkbL8Y54uhd65UVD6pft6LzB3KbTViLLM8J7/vUElc
zbZ+nUIB3XaQmv1YetjFBNjSEcbvJc6y3u8b/UmgxtnpEMh50FKv8G23yI5yoREu8TQ4Li5rK9oT
VkDft1t76i4XtB6+eZk7B4XECy8p/B0G7GhBY2FOjRy3IE1kgck86O+LtXzoe2Kn7rxIdiDkuxau
k5iuoA7OsLRLhrBz4xoomGh6TdczWWtwaOZmwZtKrw6rZj+ax4iMkBdrGHCgtq7+ABLEubJVhYkD
bnDxUUHa4SJYyifwypsfAAdd29SUjKewGgiZqA6Z6ehXCTjdl67p9N1geHeNltYXi6IzJ+MAhNTB
MdFUeNO469Y+P9ZCsW3sdjNY1I5d9G97N4lgE8GKgFXBM+2vtir8R9OHDArTrlDJsc/MSxhyn2U0
ujciNSBn9S0je17q5WVJ8hwkRZLYe2IXDL9S1KvHJj4Wukm/sehm8B7ghUn48BDvO7ZMll0zJuaV
bcg0Coxh0newsq/txDPcAO47okBIaFsULaEWlHO97qxe45hAEQgzhLunTvUuwlKjaZE1z0mC3EB0
ZbuN8dpejUv4nCfO6s1bxuLWouy2M4rqiP6BsQH42BvW+mFlodjEsLCBWcQ0E1oXODzeMKeKZ0/j
EIddgERYOtdNoFFdRn+JdJk/j/qtDWRkO6lZQwNRr8Iy2Wra1sWJ9BTjVNu6XSsDN2vhFMmo5V7E
GBvnRC+vujm/RdQUXhOZcasxhdcl1VfT1BDGo18ix0WBd2M6EODbPwmnviiz9oIHTLuNsEvtQhkD
nKa5405o5Kq2QJlhNxDMMFkynMNm+VqXiNKyzsweEM8ZKDlV9CI0Tz2kuuW8tOWgXesVqlNfDb3n
vSJMGL5ogI9biEZl8xi2wzuiQe0S7iA61Zlbibp4OEYaOMCZOxo0vVzu2VQsu76I6yVAfo38gg7l
l9FqOU+PDnlsGuYfvcB9NVv5K02JmUjTMcO4WBtbb2mbIPbaElp+e9crTJBZT5KfafURGp924s5Y
leOBZfdeKedGF3rfJB+RY/TVcdSscfZ71I9XqRo96Zte/6nt0OCaQNyPY6GQMmadO9NEc/q3Ae2J
X3r9giTGsh89cxXy9Jg/Q5o2AWgZ3HzwoXHegP8RYFv8DqTWhTfW7n7JquiKphW4bdEe8WDH+Nob
6w55SxGYtHoPmqfT7jHqrWkD8vbnIrqj5ks41GINSoFRMmPa2dM3WueOvNQgtjevktaan01ttLdr
CUrNax/HOBcfdW4pmsoCpxsokMqq7foJbtYyBG7TVmbgpoZ8yUePLmej6+5NUywXsLDnC8tGdzUR
vbFv0gWDsWZlb1EWO0VAE6NE7Gd+A2ni3lct3eo+T76aOm1SFI2iehnmUr+sCVV/GVd1QoO3OsiZ
kGF8VLFMN+xpcj9Ohh7LTQJzJM3FeKsNeNmHsIAMJnvXPADUf8QdJw4RSk0svjJ+kk0932ppYe3X
FhNqbGsSW8/AAAj8jw4foMXbtB+XO0tfOHiY9pEJLQJXmUP/39VdLlMSRBDU+JIeeuMXet6yZFUm
OnhP0HAq6rK7RMkJKoxQrOGDwnD6WKVjd+XKsXzCqDZse9uMnpEE12wQ8CL0OxKZ5guUF1N1zAQJ
TFAQY5ukr44W6RCXzEFpXm1UzeFZWyzMM1asBZgGtknYkGPgzGagKutaASneYFdnVlP5k9WFipiI
8EODfl5gHGvzvcFKyr4OTpA58A7Zd19P0jyFbMR8dHzl3Ryl3LlCaudFbuprzNwPG/++Qk4Ips06
9pXVZH5qNDaugg4F0y+Oin9S3NZPDnPYfHsAD7MJLwbV9QZABVfeAEUEyN0Anj0rdd7JTj+piaYx
bIGYXc6RFYZd5NBhn6X8ClzkrFOMbv98qUAfjkVaY3nrTGOZ70JnyhFC9eFUeOdVdfWTI15eZd7Q
4mk/lgnRKJetx8A41mlkPJ/3DU6KMBksIxPJpXmU9iqWbrzLvCbo4xeP0nod/ugwc3LK89hvmGk0
LsdowIJ0MDUEzHHogTM0aiMZzzsG6yclGRTjQ2XbEc+Ta1XPTltOH9HZtrfnXaGT854ULY+ro8/H
YeqQIZImqS4xwOHxO+f1hXdy4KvTGJ4RIs9j1mpkggycr2IafHV21hMkvJPhTI/XNEfsrFQ3kDjF
UAxxw+XsKM4aA8I7Gc1g/FRkKfoONIIlsi0T9L02V+iuzrs+J2M4BrwAmtSdjvoChq1RSX/ljZH3
i7loHUf/+oQK72QEIxhrUULSHzQLWPd+0UjozglHwjM//cn4Jfc6BGzRTsceYW0CGzmqgiSWc3Xm
65+M30hq/YJQST8KiPOcFPA9Ztzk4lf5wn92fU5GsEV2T4gueDnmOpr+wu2QFJHOqc4q1ArvZOh2
IDJ1UVTqiFJV3Bkqq8IASaZ0zxxcp4M3x/c1GPCg7Dwc3kpAFsQx2vr9WY+mezJ0XdXV5tDF6ogZ
FpldlfC5Xbfoz+vOCvdk6BqG2XqF4uoQWeFVAJKEfg/2c3o/7+OfjNy8Ma0We9F0zAuVB8h6OOcM
vGd/3rPpnozc0Xb62upMdQwXN3pIR3OYt1mW2cXv8/5/f5n+T/Re3f0+TLu//Q9//lLVc4v3tj/5
498eq4J//mf9nX/+nZ9/42/79+rmrXjvTv/ST7/D6/79fYO3/u2nP2xLZITzh+G9ne/fuyHvv78+
n3D9m/+vP/yv9++v8jjX73/97Us1lP36alFSlb/9/UeHr3/9jernD7dwff2//3D9An/9Dfbhe5tQ
gv79xf75G+9vXc8vW39xpBQADnTPRKi37q/U+/oTgx+4/FdPSDzKni0YzUQQ9TG/ZP7FdamiseMl
Pch018ZaVw3rj6y/GFI3XAK3pUd5HfvQb//45j/dm/+9V/9VDsVdlZR999ffnJNYXGnqJiky6P14
P6FL6Z48djLvqPYMIa7PFAHtfkaQS9/XgGJ0WHKdzOUaqwz1Awjy8fXQA5EMzD5vuwMWSZf4mhpb
nj+hrX+UA4LRACFXpG49KKYRZKKkwe9G/K3uHrEjlym+JMPA08BvIHYPRFcvbDkx4ia7zMAudCFx
kGEE0dPKubbKTun+HFVQq9pEp+KDEnEWiGG4Uv44pZxjJk1U+A5MwdGyY3/Ws2RnJjSMWHtlhQKI
0iD0zzcgSuZrq/Oi1wxxU8ppZdXzlk5R83qFhbnJUlkCYhK6bX0BgwI6mJWpApQbutnEN1XqtcHs
TDBs41QqYmGSuDFXJGHlbKlOUNEmkMRh71+Ck/NkZtygBaYi00d5dNsuvfcWC9d+QTPrfq1Dw2v9
brZxL8VtRzlhHgbhvIQGb/kxojiE3cBSaHcJHPCKI+CqHBYiqiQZAEOz3AMBJnP1YAIo6ANKNcrY
ZnLxOk5V0l22+hiHUBQwqj1XVWeKBxIKhuWaKjSVTgePLPeQHO4SJsfAYkIya3eLiUjPDxBQUCbW
jkGcurOeqYmmmV5KqmhYpz0X2/GGpMbwGZcXOnqFkrK46MK4NSmjNam5bZKu+dzOJU6UpXHll9gp
Q4oDxmw9K1yDn3TKobjR8qzfDxhmGx89mfulCyukc6lCab1vWRKUv65D9KxcuwBIDAnrMrVtwlOE
Q0IuWlJnje0grhwb5+yQaMIQMKWPUT5O93bnoHZv4YRd9Njyv8aEpigKYElyCYIwvtf6BP6ZZT31
CcwrcOpCX0P9XKJ08tRNHgZV0Xun/dzs8lzgZ9GWtkWnthjmR6OaMgFlSS9QIgKlvB9obhgbbNR6
5CdxviDIy8n3IygaJ8EGK/f0MpVkXPu0ncsvRq+hHUKBxxGTOLrlQ5M70CAmIRI8/yaJDsBVQb1R
+9Db99gowi+hKspbaVric6IvaJ7ZskwKcF1TYh8dQzzqzpioV5eR32z0AaDhHlXLUG+S2QNuMkzl
8mZR9rodTYS5m4bdD7g4ss76AGSc7cFAaKplExsUxY5G35rUTHXQnH5ks1ggfFVrUEOyiOUlRx39
pVDCknvSmQwE+e4Q1Ty6ZCE/lJEBKU9ixE+ogBoZjBybfL65zq6EtvRYcwm2+to0I7TrKHHQZ3Vj
6r6kduR86J3ee6mkxEE01vA5DhWWT6ICVQ5VJ69IOIAWGq5AEJmusdZu9G5QwEKmSdgClPxcLYbf
NS7lSNukCO6DT86f1ogVj6ksXoanFK7GpyFd749HidtavaGuHjizYuqbEmR/IN0nFC+x6RKMaImo
ufbctHgio9SNtqFM5+dlJfTdjkXX4oR3nCG7p6BF1rGpa1iUQ3eJLiwDvPzeQf3XbyPQWbDEUoiq
PnJ9C8ULuG8GVOO0OqQpFCUbvANgd7JBevBtvMGsA6sURRHUgAqB05VRPKBuzNZvh3u0ogKERYTv
OyY44A2QcJWAsbcRi1uHAdWd0EH3qI2fNF1WnwqrMVbFulaPG60xIhXgCDGx0w4uQRH5EPXkC2LE
vkX8qT53bt9ewmkj+TzybKJhgO1OddChnb3ngaXKM4dF7oHrsGK1TebGyYPE9gw9qBlwVKNAIisS
UWF7+4SIpmorZQ36OIz1mLxJQkE2MBii+6QpwAkRHDZAbmmYkxuLW+BiIITtFzVdcR0uTlld9gVZ
sZtmTiMShlmDBsTWdlqQX1X0HrleRfmauA0PBfAYMB0ow+V9F2pgaOzaiSl29ax3PNYTrqxET4hx
QTzvBlgKkkfLckCNwQirYMEbotvi2bTh5lt1uIreFx1KnJ4PaF4b0D8Uk4s+YpDmWhPkUQXVvqJQ
/px0cVgGstdtosj4v9nXJ71+NpLK0/x2yHj4RkrDsZ+Xhf0pRh9LuhGux6B1UiqO6J/jeiPwtX6d
vAQTLGt9+sm1Q0cvD5bqbKWeQ6dgQCORbcVXBYPkBvNUAs9RLPJAOA+YSjJqs2+Y9fMbe3LsJ0NL
lk/5YLRfYo250MeW73wVCGdDiOe6/kx+FQQpE7HoNwthO9kBsrrMxbK8Ekw9XAMYBsMRh5XpbWrK
0gjmG3x04IcriPn9Ij46BHLFIICohBB5vciX9cRZbfAwUDomSv5bpvXoJSTTgI+Xst+rPF0GPx6l
RzoUPcMNsE1hk3QA/xEPfryG4cWjONiD5JkhaMZhamTQIE+mXWkyUEbnMYs0PfOzNpQjdg2rb3Yw
r5FgW1Or8JfYmX4N/i7+0k1aBru2qcmuJox+dj9E5iJyDD2Oad504N4igC6umuFmpiUxAKsRKsGT
64H25xeXXgyXCszkRK5RYVO3NRwyN9bS5JhdOauZjpWFwIXy0ckTrLXKTRFTSQK/4cJA99TVxosK
XZAKh3v8Qzs3rvCl1eZFABUF0AQc8PraJbwzvySG0GlpZaTw0N1Iqa9iniN8sXmYawEzcMHMlHtD
EswKQcT6m2jnIRmYnwHfp2Tn6nMBeR3eZkhi45CAqF/gt4WHbpiH+KOz9Jq1BURXpo/9PJZVgHZY
Ty+wM0GDpOmhG5ywwYSaOEwMjsDxggfxdbA4JGx1esrWRTVUwAU3o5ePlsvElQOI2bW2PervTcY0
RsCWaeh7kBMEWwWjZ1swwOjHWe6Vl0As+kZPVM9uOiaIdtebhdteJxnM5uuQDDTvQG43neBtwd5i
UmCEgSjuYgUD5hK9rQmfbImo0xujlUefq1ZrvSDuJ53bhOO19xMr5IMa8RCqiykc4OZs0Mqb1tdh
6of8SNLZTCKR7enkFLCd1sjKAfp6DOt5JJyEvA15kTek6u0anbAnn8e0Mn1zQYH73OmLkeyjRrIV
5kG2J/zcKRTR0sY9SW6e0TTyk6eEeJmITTH2BVSNbzomRWePXxwefx5l1Czw6uK+AbsJub4fiwFz
EmnusHbzNpsBspAg58/6mHS+06KKv02ZePLLODWGdwpO6tqdQvkqy1mXO/oXGZgXMIzG3nRHbwba
lJSGv0gRLhhjnQiU/kLTn4tGWlftdpq5nQeh137lEM92pfHFcniCOPY2LlvtCV+VbD4zJyTDzh47
l0ddwHHyI1ON7m0PmwgbmLta8i22HQ27tYGwGBkaK3HCcfVvjaln7OBpZrP/zpbG3DpI0mjzg5gJ
A0dI/B7JPPb5ng0C+Q5YDhhvgOeY9WrWzSfLSzz+ldbnI0zBJN4NM5oEv1XKIjAxhOGwrWWS3tft
HH8r8dNmfo5rESTVZM2XPRIk4gnYUvdBVa5mnKrtUNl3jQP9gJO64x5FHHGJW6nHHzVRSzy/TpTp
PnzSFJqhPcBeGRuognfm0EbDAUtmgrx7wvJ4icOkSamthPhjFqWl5FyoirYOmemLhaNtyEoiSVsn
prPhNjgcvQpPXWS2GoiqgSAQnxQBRXCnzl0gwwtD2taqFrLZcK6VnO+HBvhET1+tA3s0l4MfKaC3
gUpjQFZ656kvgM5ydtFdXL1DFMu9bROSZ/G5zvGdtwGIaA4Xc0cuZ7A4AkG9D9ZxdAfIXL0D67Ci
Qj01mIwkrsAdxw7PhqGNSxX7Zznh7sHKavaGn2U4YG5d5vzwuJR92t5IIBvpR2krPL6k2ZipqP2W
zb/1yNYzRT2BO/KfZZX/qG5wnXxpq6761p9WBX4qJNzW7+VD376/99dv9enf/P+xfuBRa/nvf5zS
/6V+sAch//5GiEfXvQ0/VRHW3/u9iqBREXBM/udJ3UZ09L00+nsZQRPOX6SQhkPPXedfpKTq+I86
AjUG13YFbUM2NsL8oY4g9L94Bm5+j6WZOoL9n1QR1hrB/5ZrbWky3g2meksaLmP/VJlKx2geRZje
RuyESYXvehMIn0FGe8gvbetJa59o8wntF5UssdYLT9/XpUoCk9BhN3eq5ytKfH2QiG7jaEvAy/Vo
d5u4IGO4VVfwit+tNSI45FCPh+jlhzv09zrKj3WTP3prg7qMY1BBAXbsnFSqieNpctW0t+we2ku6
Ts0I1L5cdl6aCPCr+K+ia2QzUGQiEB1Y9hxFLKzZEuf0i0+y1pRPLoKlU15yDRvHMZ+Hn//QIFSi
ixxrJuSK04LBJO4YedDlFhYjtUSCxJpuARKTO6X4rJgiQZIWnPd94RFgxoTlxpdGqvU97AYyOH5x
h/7gwbAwUvO8mgAlvFNjCLo0zZkW7wbHO5k7FqJ2EAxjWzzNUz/NQGmEXl2O4Nbq34uQP9Ugf7w/
a6339KJYwpHcI+K45Kn+1Z5dAh6qCOF4bnxGn1Z9nujUB2DjkmMuCvFxLGwJu6apnnUHkMy/vyfr
zf+XdwfgvH5jU6Kd/PmWFLq1Kpi8mzRq42fOuv1ng2PoDr9gtP/37/RzI+D7yIO/6GLK5FH0jNN2
jxnHcDm18CaMTf3JFcTQClCjv3iTP/o6NqVIiFrS1U17/RA/PGEj3A2CqcybKLRqwm+j6WmKdH3b
N33/9J9/HZdxbMMtoVJ6arTKR3JuEzO7pRY2PBLb2twiAmsO//5N/ujrIEBjuqKw61Cc/fnrDGCZ
DFKybkuEV+RfoJA+6JxC79Oqn3/Raf2j2+OhdUJoZzIFn47NSqlQhEl2a7WoFki2jFq/iAbCH/4v
e2eyJLfRZelXaet14zc44HAAy0YgphwiZ2YmNzAmk8Q8Ouan7y/4V1mJKRZpqnWbNpKJUgQQgPv1
e8/5zu+v6Jcf49JNxmbL46Y+TD7wWFM55Sk3K18fs7KJr/S5Kvv9h/zQ6X54qh1WDxtklS1Zbz4M
EKamjpvFS27gaVrwa912rHZQHP0NDaHupUL/8TBZq2OGxIVYrLwwSHHHNZZw94pqzv7D9/nFRTvS
5vWyTLYf+fGi10KRLVF4nOqq7phjXz6MsHS2v7/o8zV9vGbfZkzrWTTpXflhIoZ70yZ8UJwsC0wD
bfKB+LDqmYHt2+x3/0ja/eNdVhabp+Mq03HlR6UHtW/JlGA+TVEOvn+IltC0Y+dP28V5SvXhipQi
kpXLAc/kfNTuQyYzfbPA2LkQYFyeOzclCVUhDxcjLWlq5lrY0S3wTxxdooxEALUa205m5FfRRjha
aRE9tm2fPVhoCZiNI+va2EaW3TuDX/1h5Tm/ih+/rGvxQJPibioKlZ9fVYlruWVecEJ6atwQBdq8
cdAhAXUhpL1cYgJ9JtO5//1P/outg33jvz7T+vkze6A6eHPlCYsdbVtUyvMmmWeCEzwUnwmIM8rn
onfh4TnFcqVwXt/9/gv84sFm5oNkyhTMh2gW/vwFhoZeH4vKyY36Gdpxp6/nJEn/8LD9MAx8vLWe
6eHNVkQTKXX+Fn9Z1HUtWlH1JmRl3vjtMNdgZKxEEAVpQbR8cUqdvBqN1g/QG6hoVrvyaH0or9rK
zDTisARpQp6iAcDqDy+2+NUN4KVjAKbIdGXK9fNXW0kJa/xWEiroeyQl1sk99KcCOkBmbYlBST/R
cqqYHWn62+zj5w67Q5ZJOqb8ne/fptEsvtNqnf6wzP6oJz/eM2D2vslGyAvkfXg0xhW3vvZNzBEZ
JL+khv9W5ON4oUewzzWW+oeh0/Wrqub6suum9NnWPSiRtEWWFxTU8FsFzeY4N1V+UZVG8/jPHxzf
s22fZ8aTbHA/3zfVDNrkmHAyOqfa6woxXYbM+vr3H/KLFdG1LJNKQDJV8z7unvEiYno444nB2Zgj
GZXJU2lmivicqJe7KpvLP2zXv9p3XAc/q6SgMxmFnvfzvzypzUqygBT6NJsDZoAeqpfOM/m5U5N1
CwJqJj1KJLkCUDCJa5kKgiLJC3qIVlv8D/YcXkmL18YzlbDdD4VdXme1nXjdqYgNtV3T4btpzcUf
aoZfXq9H5Wj5Nnx2/+PRoq8sXG2JPpWd5WxoMKLT7HS3H+rEvieWcGLrTTTKyTgigY5s+d7YEIeQ
IBj7o6H7F5uFey5bFI4Y32TI9POt73qgJCnh82R4Nxs65a/NOnybPPMNqfNGrURguPafNqhfvP0u
y5vNBgj23/pxe/7yc+eNp7RTNydiyQDGNWcUcgbISQqf2YkUR1k1zL8Wi3y89Znsm5NrD3cOeRC9
qD/H55rj9w/8L7/PeSHikXeoNj6uRgyERr+vTiQkdEce7yokvMz9w1X//UPINpTsOz8qACy5P99o
o4qx6wHaIxw3eWJcoR9FUv8zTdu5wPAd4IE8Uh5nBunYP39ILZaibJ0JSbTsvtpEX1ysDni139+u
v1fXfIgHe8ayfF+yQPz8IZXhgz9S06k3J+uh6YG1AaaviANGkf0nk/oPL+DPCzKHEtv16W9IArnc
D8/nosxskgkdqwKmfyBhmt4ls5N+Qo07r9tp9giObzL7yYzKAf9PPH9ZhJVc+LZ1HeuC8E7DHf2I
4e+sSWztlzzfals3U/j7e/K3bgG321EQuM79EVbov60bjhMRyWMB0psjO+inQawhhtgUpJlKq42n
nZRIeh9uU6AmWreB6peFYObaKf7h03z+JpwTeMN8ejb+R41sTkgnA9+FBCVS6ihDc/rupAr+/no/
PgPnE6kQjLyImbHpWH04jywM7I0+Hk5T1aEQmbLpWuFzk0uV/UFJfJbI/FQg/vik87mXCkZxDvjw
SUNX2lPPA1DCEr9bDYV2xJOme0HEJAgsncITI1l2j6furqvG5JZ0XONb77eods/I2t9f9t9qqg/f
xv+wPaQutBar7k+p1PqaTaS6bYlsv4UVck0imdq28ZI8wWvH9LOskLXrcbd4szi4inwr2OgGQTW/
/0ofi9mP3+jDCzIva0ric3eihc2EkcX2PQLodDdNikyZHP1Mf4YD5zCmAtG0/3RVO386oGvbo9Mo
LHoUP68F6IG8IXX0yS3FtPFams2pdso/LDgfzwg/PoSlBgeRg4zqo6o8Gg0AYjmPQNNb9xDSox3Y
8Wurm/c83kh2SLf4Azjgbzv0+SNtRvwu/VOaCN6H3xkCWLb6fXvS2gOmPk+WdYUXan3wfMKeuMv9
UG0ss44pD7z0nsjblEBhOMtOYIta+H942375EjgozM7TduVSlvx8m6FNM+suNCeW2L9EA08zLx0l
KGJYQS+sbyJQHDWO4H2Rofhn+0hK9B0Hg+q2Lpv2y+8fub8tyue7Q91CbjVVErmsH/YyJl1erez+
1I+LcR5kJvpVpBox5kpVCRMJBuF13S663ULmAxoYuY361sRL314YpHMyb5EegGsjGoZ9li7M9cD5
ivFClm3+7Q/f9fz8/3UDOX9XFmaWRBZDypwP6we7hlnPdXkCLxmT/0vUPex7Ex9uCFoRXhQ6JYMm
RkzGMymsZn87OLH7zV4nTr78kqX6w07xsQ748X04lnn8mqb3NzVeVwxzrIB7CqNd0w0kONQkohj+
xAD65SODgJDUHOVSdij18yNTeHaV4Zfhum2wzbBkBEkDvl1QVOWVR9RWWR8hyKMWYeK2tps1yQWy
lJZs9DSKiWqOqmn4p21TLt6XqCSFJSn8/valEKCAUPX8azxeRFMgo7sbRZJ8Ttdmevj97/6L2+xL
ju8OTVNOSx8XajeJZM6U/bpe3Pkoy1JtZ6DRf1gmzvfww7NFl9G2FZJGZi/yQ7nlUpRHg+Vdk1oh
D1E0g9unXXyX57hgzmFDxeH3F/WLKgNVKHJSQQFmUax++EDy6EeoD+O1JiX05ezykxtSmqommLxB
VoFOVuyYRM2ILPCzsUDmKablvRoj2Mq//yqsOx8vnpqMeZPP2yU5zJgflkhOT8k8DA2JBxIfWA6s
NcYYbfQvc7f6L47dT09Uq0wjkpzq66skycZEQNn2mmgVzrZBHBNDdJ2VEfQzYqVBHaxR4g/H0o8x
r1uiXo1n09C47pe2MC8IstOE2w4wSoOhcwZkTmsZjxtL9fNJrE3+0GZO+5V5AJxCB3UhfFcsGGf9
RQWTWhITO24dbFtvQzXkd2Pa5Qg92RO/9iQtnuppXr46SsfYzVusFcGUFu6BwJnFPsZlPsOZVOM8
7drBKb8uvV0Ym55maBbWdglPVwq4iH7BCSMQgxUNOxNBE2E6lpW/u8igSNAahXFP+lddbUZLnxPg
KV6OOfl+r01lL3mYWsZab2BhFTDJR9v+LOwYpt+IxpaB7Lp6N2lqk47Oh5Ogwly/guGUEY7JuNwe
DkDt204gXcVWjaxJlTR6ZsGStvcb0JHbyUMqhEyhI/T4a5+b1UymFLsIsj2i4QNrWpZqZ+eeAb6d
rJRyX45nCVA2jknuoM713CJGrmkq4ywyGLxDB2IUMqenyExc/DmddxExZ/OtX43e3o40f9yXXT8c
tB2J71WWmujT7GmOz1G31YptKyac2Dwvz4HXnAM9Iq9bT6Xd5myuvSL1p6/Be6OmKmZ+wLwAsx4J
3tCnnrC7Icyg5j5ao0NSio+1TQVE2jJ4jyYOnkGL+hICSB+jhBs1v064+nF3R2wr26alCutOTYgC
T1LPLmsgXA8yCh0Nk3zVw9AdBD/ua57p2Nv0VqI5qJL8EOHO6xk/QudPyAvwU/FNG/RySVqcP9eD
VawXlVkvxj7Gtf+1VvCbTy0Q/HKDnqsvSA7o64cehZkOF4mwCHd9JgTRq8K5XZBU3sdryxNEUjLG
9qFtUItG/gyvs+78Og4ZhfJUQ5LW5gajCKqsybEzmMhLJWK6vPZoBUlDKxXp9IL4cJjE4m9jNIj4
q0sic66sYiAAsamz+Ivsk97cxXblPtRqmR/txVLlThIiMBLWRTohKpw5fzRnEMYg8PIUkW+qx9sx
msY7UTOYw7xAmvk2nX3rXZHKK3bd6FuEqaTjpevYAEYLdKfkDuhDTeabfYyIpE0JawAyOk1N9oTG
F5lsNHTJY9pW4goRrHHZqjipAlcLdOOl1wzqWBtV/4htOL2Z+whbbJqk7YQgb+g/9aZX2Ztz5FCx
HdZJsoagMIzDRhKQ9O8q7P/LF/63dT6//ffyhYezL+F//d/v4H+pFP/LA/HjP/u3esH2/gUnhVmN
R6F5HutxEPi3eAHtAogFGrn/IUL4T+GCYVn/4sRAo/G8mZmUQ2zh/+GA4KT0L1jvPg1yE7ucdf7f
/ae44vbfG/C//Si/tkDA2jifQ/6yU4OYoAwU9BYdE7cj83z+/V9aTujIHc8ZLStICdu2fsRBB45V
aLcJJKmLr9YsyeEZjUq7VwxaSd3Z2C1u6CBCJE2niqh5eaXKAeN514CJ2thSLgYmgyJZTxJ7hXc3
tTZmUYKy+zi6z6XsxqsqA8Sxtc3GhyRQqmyfOzKOL6ypEX0BgnsgKStVchof1GpaEXTqqsLd7xoW
1vG4p4L+UgjhAiAl9jQWXogYLb6rBr3OIUlvi/psasLH/A353gye82z2HOzNiDXmGwqRuanBv8ho
3E5dmfdPE2U4tnVLwjGZvWUtbsqaeOI9QAAve2Dk5+T36MCb8g1NoXtHzoQy75xBSe8CfrDGUjCT
1xRaYi7HXTk2bX3A7zV6j8i6akeH6QjUlqV4qoq3Evp2dug90mVlaPVRXR4zlY7+9Vj3nRXa4+pi
18BO42SEapYMVx20kOsUn4TXDkTJcnn18uoQUrxeTHPbN98QMvhgtEiE0emXIoGfG/rkbyNnlatg
UQycpdLWIU9AkN41xNiT4w6vQp9SZXhGwLoPqLFsSE787g2afQlg7Kq/LbkrONORqIdLHsn6ZBtW
WHC2h7ZTENVl42Do5pTkoV6t9XrIYn6S77OJrj9Mq1UYJL2Lmp+tLalqAFOIxo9vqkkyXz3nNCrF
BY6oCBMSG0hF4EYwYBvOf74r9A2lf22fRh+A84sBGiGFmT+nREMesRkI/Rn3vY5eVqBq7ae2n+r6
FmMAkT1E1a86feSMJi/zyc4/4XToCUT1p6DP3Re5qOYdo3w0b4xxfDG9uAFnDGn+/ODeJXlOCKSa
4zBhgr0GJVozjPlxzOY8o6y/zeLatZ9ttrHhtbVyLLiOdeZVmHZKvK4mbxG4+ADK3wvdYawcaglc
LI/FXFeQB2RW77JxXe+A5TQ7flQDfTpTNzNwDY6Uoe0nxNE5OV9nFswaNn6aqdc2skV29B1YRhgr
/Sk1T/mcd+btZBCkFJG8oowuNFWaKgTxSOSGq3RB+b1PDZA0b0qKCCipM+d0jBGf1utNYTW59eyi
Pn3NyW3YthJ00AYRQAlJB8nrjjcseuWPWvusGWxid6SFA7+N+euaPLpOXZgCsffGNOGC3xvNmiMH
ROdNrHhAhgovbp/X0nhJx0WPbwvT3endw4PkHU1VGs6B/BLiYNqlqa3vnWnmJH0YyHgh8MHH3yYo
B4dgpXgr+psOnnZ/WA1d3ktbooTsF/yHPHotoNh1AacgB92ZGH9cOW+kO4LtHRajfjVGclzCLLeJ
YyJs3VpPTcQ7QzIZJojV56ZyOjAwBGH59A5uhVxwx/TYQKxIZuPGd/uaGgEEwcbyh6JF125kV/mC
PysQsO7tS5KH4FXQe5ckc1NhIepuYs/aWlNdviB6xTC0dH5+adjdeFsvpVGEdpapIXAaWeigsJ3q
ZbDK9VtUS3UpVLpuxiGd3mvLG7cxqWX3ZeK9rES93wOFlvYx5aKx4CSRsZssne9JpVPbCKyMhceG
9ZMvgtt5dc366LaA9hkb41egzUrBYGj9OvsI5QMyUdOvsIaM50qO8U3P/xOFtU5J8LCXe6JLin1j
KnvfRsNyVVlF+Rhn5XSniUewLiJXf6cbSXxhlFZy1xprw2TEr58whgEaMXthfR8tQbZEh8kP/7Xn
Bt2ZoYRltxePaNKhrDnVSIOot90Xt6Di3MwDJxPY8Wrb9WVWXAyqc4Ewec4nSaoONKNIcCIpz0gD
i7DsK/osYIBGK2pvEt9wt2qKPMJPMPUAs9H2/G3oxqe+U3Qq3GmsXmRlto+sAPgJhDTIFi4Z3R4H
BgXvHvSRExTfOPScM5m1spZrLH7R5ylJVnFFoPiEqLXoYJxbULvcNnPvuM3zUZEg9lk3A8nq5AkP
u9HjooIqNuUZHxGjgp3xH26qVojm0GASfGZ45FGAYRhs9+4o5X1xTo/ohZu8AE8ar8EQGXtCUeSj
SnT3iqB+QPysoKnPbnrf4IDetgXp5COZwohRsM/ZzaOZz+1pkv4U3SxU3IcuA4MC6ZQ09qlz0Aqj
H+Sf+0Nq9aSxmRHI8zMghXwv03nqRPom24a4vjm+wrWBnaOYnP6TaBrJU2/Ka1cON/niFY/Nuq7h
IsZuM3QrYYI1UetjGl31kDI2DofPu4G0tEsYJZQCdmOVr2mk3QsL7Nc98t487ImDvzEZ74VWbsQk
mo7dvi3dcduajvG9WMkX3fgt0ZpBY9TyjlzZNj+SZzOT/c1d2GjSEneGmaVXxTp8j9PsxscuVbVt
9BoJ69adcv0g29bYZmknn1uD4YKdNsxH+utOtKRYJE1qBEZdmt+jfCyDrksuZceBAZZ/8skwTDxr
sQ5nYJFHP6YLt2p90foGJitzZGGxJSmB6J4tOhjrFD2CZXN27HzvzCzTcaPcegmactj7nFwvmwmB
UIW0PRzPw5ZjY3VkArSNOWLa6W8AA86XFDnegQXVvypJ3NiXZex8ogwy1Gdg+mP8PquFhimBG+19
DicoCZqCIGrMUOiboizqYazVtn3R9fX86Hi1LsORxmHThPCZGBh6DsXaoYwpSu7Fak7ua4GV4y3x
QK2H5J8thzQbqnCCe0fql/jexAP4dxa58lvOln/yBvUMzi57LbuE5blu100KJIigFx23l3Yzpoeo
90U4milRJLNDrxP1iBVUrtleF7hRNgx4mp3rc4aelzm/KpFQYaccjWWbwWfb8+UHNPNJERO81g+f
ZrxdQPua86o9iNhVmwF2Yr9zu2X5OifGWf5O7CupkTJq9wix26/OXFnbOsVmRoho8XmMsrLY9KYa
w0iNPr+xYflgzFySABdJ5kLT3FhZhqtNem5E2DNHR6MtFpJWhCyvaAbxfYg+gvYFyBDcADFwTVVd
LZEzB361VHuAT3VDTJUrdoaYRhLhDcMKqJwJ6pWa9ZQhVjzt5tUatnq0pyubo/uGIOtGEqCWT+8+
pLSHKk+rVw8x3stijBInRdLfzz6pSEHsru1uxHv87HW6P4xjXu3moX6HSm8ecCUVYZyZ9NVEVV7X
zMt2WF6Ld0j89n7AmnlI8kkFLaQWFkq7vOlGMwkJVx5CHev0fpwk+W+JIXZYK8snDF7rhcMU4zlx
m6cCjCQlsmfu62wdv1lO22zmwv1W8zTs8cHoDV14I2gSZB1jPt5TJmg20xSwU9v6BHDgQry1sLwe
s9WNrztm6xR2M2GKqxld57X+lhI5ShRWSggCmRntfcevaV9oTVuezkL5LO3SwNBgFvuRNOs3fGjq
kCweL5y2RP6knYq0Fo0VrJ4G+RmravFIvB/uZ04iOC6M2XD3/dxQnuIcSW7k1A1ITzJyDSMUZvmm
6nO4RRzesC0N8zjBXLO+VykJN8VKfRHo2XS3k1vSJiC9jcaBk2PKwJdcDFurmdSxyRFWBBXCixB2
kDx2dtllW5LbBAHlcRcZF563YtOMZm/Y6z6ynsosyQnkEg1ODS8+Gy6RmL0YVud8d0giesNSMl2n
2DpDgPrdZ5JYrHDF2lRvugx1btDrqvmCtr28EJXGubRGKCiXFWpVbEdN2BpdO96VhZsk4aTWmJJO
3xbEAZ7Gcu72wsz9LYHE/b0rLIe5tODZ1hVxpTHZelUgMUTRqxjaszOySi+UtZpdUJCeJgK7cyuX
yLeM0NMWX85maEq9EfPkMtc0RgPzbJk7obQKGktusl4h7nPN65pnuwBvZ3VcEhNnOzBbm5MgT+x0
8gc3f5xXUHrg55KouZydzD0krWffE7ZBPGudy+xi7FKXkFFH6qepMTl6oEMTwEXl4mwGV6D0BpMr
5udBL9dI7Wt8YEZeJBTaZnJYksreUsI4tzbjsX0bS/XVsSbTZp5RD7cey/BRLnl2NRMh8eZqQCLH
2Iwtl9yxuttO0lkS/J+KRStPa6Z2Pr0eTI8FyYJOjakfB2FKXqQ75K8GgSKXUaG6x3jWvIo1dWOQ
0CL6Lj3AY0T6ZEeDVe45Hpz07UyC3dZ9Nr7gA6luBsn6JBQaDwviL0tVnxg3wzrEN1M/mtGmseri
U0SGdTCywSy4UJbkJIEwbfHgO9vMSWrsmcI2T6iG3RPov+mLoKTc0uGUX0c6mvWmggoP3iCLOhip
ajyi55RXiJuqx8rzq1esd5TTEEdLGqJN39w3jW/u2qooLhezNz+rPNbbKovU0ezhAAVsP9E7AYME
55XR9ODZ3XQHQNNPg2XRU7tHpeaFptOLfa7Srz6xvJ9wW+PENOzkuqcTAcugjLJwaW19L2S1Hug1
Q6wlxzm7alPPu+h1Pe0BgUpMqBXMV+WtS4jp/zkhCefYMVZ7WCIj+0a+d7HB5D1ctjWPIqlB0Vfc
1DroHZ2cVDnn94JFkY0nHbAlclq6I9Gx4AGb9Zfab/y7FKf4zpp9vVXCOzrKHK4KRYgcgeS43Jlt
mpuqKtoHxPTR575vy2ur6ThwT0NK0m3KPm4k+XJyeIoNyzkUEXLgQINXmDdp6difnSgqL5WhSU+x
Y9iUdv2gV4oWOs9E2vt2lioIo3qhH5stKVbRKL0QMRxIwdi4o6Ltik9y1ZO9iaFzsqAVdcgsGUOq
Tkpx58eWfq5aLMwbVS8TBTy4TbkRUbzyX0zKv2MeXzdstM3qBnaF0Duje0JRDQEkmGlWH3qqJkJI
LSbLodvN5FZ1tXyBLTU9NQIH6EbOiNW3cSu8T6JaySpH4eYf+8FpfBiZbZq9rTXwy0PWUuNPpKXY
R/rO7bwzOePpPaXye6FHN4xMPd2OlcTtP7bed9PLxledFqa+nFdvyG5q4dBP8ij0zaAvliIAjPam
nW6eH7Mx58WdrbQi2XSKn30yvg96lvqBxke0h2VN0x3TqukcbafN3Y3ZxcthIkaV3KrSSQ0ge7Zf
hla8KELSlq66MBwJNWNq/emqGioz26504HLQC7ZNFo32wrRunXcVm+0+QvQGxj6hGodVC5oAgLMR
5oxkv6kVODH2fGs7+245bchEzPMdx9N12vKMC3ls1DT2ZA1byxWNnb4hUhiMcs12WeC/Gw2ipU2B
nc5s2qe5I6EpqPqKrpcf14FbpuXXoRfOhU5wjA+uekijYQy7YTK+mhqs+brgNS9Xe35IsPRfUaDa
If0pOBClhQoyS7M7UazV3ppsO/C6yr0eDDk/kMyWn7hSDmJGmZ/TQDuwJUQOYhEvyzyQJLWdFg8j
X9mtzZZ9NYthUPjxlpCi5brt8dkFPm1GsMJZmu6cusvuVQ3mItUVNr1kkZa54chV3KpzSONmjmrH
vBZuRGeQMepiUwzMtnsxrMlq3neFP9J3a/uluKTbEXthnlpYt9OZ2LmAAsKwH7pG1/GtETUD5zae
rIl4SStPpPomy3Wo3oaYKO5dDg6hL8Le65oUqW671p+wyCsPZ3KOAyfwonyOXnqoIAAIxlZFxh7e
azL4tPyJvd4XmZs7t5rDuDxCPCDaMhsnDjL4C/zoMgHctG49PKLqW9I77hX2aO/7lPWZ/3n2dOTA
4uhZnLYAR1R3NUale8vJQWZPuT+pHvlPluqjrL3M2yVDHXnXEefa6M6JbDJOC04N05G5ep3tVtAb
ZZjGpfNecVZuISBnhMPiTViD1K7KDO21y8l2DgiUiv1wcaxIwGhw+fdQLkz7LsGRVRwyMRrDls/u
dwo4itjGw9jj7Ex68tFLtpn7dnLHdUdQbBntTd4m5xonbL9ednm+yAORtXZyoD9UupcF0sNhbwM3
JpR4HVYR3RsEhfmhNkzDCz0uNN7TKVxGYJm67G8XUhdx2gNpXvYZHB9jlydw6g69tgzjFtaODzia
+gWt16Kt+uBLAqiuChP4c9BxjDKf6KUrlt0qG3DBd+BgAvikjnHrrzOfu0Lpnjf/R7uL15ozoFho
SVCgp7WiOpZffGaXF9qMyCZaEkamoRfp+gq38LwCCB0Xb6cszlYbYxKmAgRbqls9l9NVNChazJFF
76/l9eR0UhzAL+8BQXcUSL0CkaPXco9DxNoQc0bdwfj8LdV9vB07M3qijVEGltm5x4Hu4bHMLXGp
lrU7RkMEJcPiFJ+PjrFNYBSo3ko33jC8xLU/MES02mv6r+6jg1P8ZiwoLxi9uePELNecGO9U722E
+cgDPzt23ku3lHOAEucibTTokh42sWJq6/hjvaXqgrybVD6ToNwK1hytdtLT0QJA+dzBqQ3GrMEL
1xrwcnsDe7pcz5jUmJzcWRsHd+w4CktKsKr3gzyf9tp21bb30D40zjrtotJcAjSpw5bGuLh1dBsx
uY1tJl6kpkdHRzPyJqjNzGmqsIAvUvpbryLyUiMh3pHZzouea0ZwGzcZbbK9ujU7JAU02VHHh8w+
x38bybJrLfDYnvMlVQVw6ZIl/i72IgIkzTg/KrzSx4RUp8c+V833hXHrSXMo687ZjcVtsXrsXS2B
dl5TD9diGNpXaSLnN7VVHKnx8ac3fNxnhqKcm5zKDkveqcs4befvXuWDSXY0L7ZKc1ATjVBvYH/g
MM/Fp2Ls4+exMRRUkcb9akeZ+2aWKS1LbuyLq6k7Rp2kDzAN0kDMYjwJUSzbjhERQJ2m2pb2SKtp
HKEBG3G3M2v4sGYDt6D2l2zfi9ZkEWsnKifLj++NAWSyVuk3mVfqmLbLjU1DEZCN+ySqpAlFbrBU
t6lJI3QcmXlH35EUZEeRlB4GQC/blDTHW6t8XxpQuLaPlW1dnecBhjYQDinCZKJaN/o2uhzdrrkl
uvQLJT3J3sVIy4MXL6idPL5NvcXD3U47NnTd4Y4a7K3kpQ2ayGf3mbPbgvFNQJECO3ZNqpe1zrtq
W0jRb5u0aR/yPp0YUmZzcb/Wy50Y1ohD22BuV2NqjuUQGyFsp5lptSlCxrRiU0F8zhjQBlHrd10Y
8cru0Yc3X8bcvF97GzDH8oR09YDFk2lHX78YsPEvs1IdUmHGhzbnucrs6bUS83qdDstFNI/rVtmS
HOCkkfsII8jlSE7xdXkmOwqHds9EXXtsUSRet00CNT91xN5Hx3tKwe3GUC2+tT7TamRd1rkFDGRa
tWo4unb3Ne0YXwHjh8qOSQygdX2A59MytPeLndlSb2VkdHNslKHO4yUcVTxtLK1eWEPH16GZLmQx
RscUKObGHjI1bodWukwHMn0A8HyxFNjPoAgUdBdLu6IJKwBG9dZo3yB8zZEs2FipOEHJ6oKTW5WE
gvdl2heRSi/tKFInW/HYNms6HwhFA7A/Fs8Qx9hTu0jgVGbqTH+mDBkvVdg8kB4sZQdIzKmeuli9
xB1PZp72M8zyiuXbFc+EocgNP9b5xEb2aJAWC92wVHvplhPssygE436iEQl444gmVbmnFii3Y1o5
VxJw97sfzUYgztilZnJRwCX1EznF+WEeGHdtyDQgOhZS24WCmUSPpY2fYVZQ+82D3qUuPpg1z1oA
VKp8HZkfbjtjmcMYJd6myRi2cXDMnDtb62nfo+dfAztuzhvBEr9zEKXWsCANzDlrI+tgw3OM1e9i
oveL6KK6Ggiq/CS6BpJJTOM6i2ZeSq+tDsDTY/YI15i3ZuyowxAPe04zKcfivpchA8Jl2lZTejWU
57Rpt2YNTwZw/IW+W8jsvOQ3rL7Bl4hoMFQcUsw0eQKar6+mrMgfk5piAzXFXHFpGYz+c3P4O3wZ
NyR5u36yFjMNB5l7NE0YHYVlkRC8atpArRdhTPK6a3hkj650Ps/0kIF6N7XE5Jbofju7iF/9BKGJ
1w3Wg2J4SJbo/JZYhk8Qr9FF2TYap9QOwbqYwDEqCYx7QteAqqbrnyM6qZf1wmaZeklzh8WeBF6D
zIv83EpDCwGEwk5S4wsNDIpoI99z5BHXFuy8pzXKlp2NNAtqUfruLU4c0pS6E5V/15/5NedKUQHy
yNcwa9c4xGBNIzvH8yazpMeFNYH9pMVshWbjfU2z/px8bqpoi8qljamWurwJWllkaB+aBiz6EtMQ
Vk6ycZikUdWW1s3I7JUGkNS7MSV9BCAEHJ5aAd9ZumbaLavFGpT9P+rOY8ttZFnXr3If4GIvmISb
kiBBFsuopJKdYKnVErz3ePrzoXYPiiAvcapnd9J799JSJ5EmMjLiN4na7YsRj+JATuQD2t508mwl
+d1O2V2EwAeVd3k8YRMtPRGvDXccuZpJVjHotTz5Be2oBpk0IGlvAAb/tPDfsrsX+HIDRi0EVHCL
AqCgIpa02jL1e0nLRmMTq92BF9o+nkU2SM7NFWjtOU4Qlo8GswDwnjLzS2dI4jkwwOv1Pja9NNoi
eivKO+wZ1eE06pMiO7e/6JxoAyQdFAQ0dTgZiqyDfFyQTDxr7KMizUIgqElv7nJkYqIN3RXve5eT
Ozo2kzqRptnBi+IbeufeHn6BXH8dHySkBg3dBBEKZPH8Q/vSsj2E+cNdmEkiQUM/51mmhwAXRABE
dG9Jpl18Az8RdQ9ymygf5Kmg0iBK3XNoqEsBEkmFbD8AfUZz/fXHvQtZ878QFP3faYe4///Ijs4o
mf837OYl+P1/Nj+Dn+nP+gx1w1/6RzLEVP8D30QVPN0NtHzFjNH8RzLEkv8Dv0xRZY1tB7pX5YT9
Ixmimv+h1gZFaGbv8HfmP/oHeKMiGQLTTodtMQsBzFIT78DdnJ8tHRQO8HBNzLIhiFIARj7fcjr+
8KOm6IVrByRYutbrvHKMNTrSgh3wzygIdVhgHfQLgQRfb1tgF6DNZlecrvFsbJYxjYklnlMDyDjy
e3AGbxbiSni6+mXwAmTBRGrWkh4w5cE0jeDv3VSovEQg7225QuqVkDEvxFvU0uungceQgUGRY+jL
mNH6eVPThyrcXAGh4Qha0YYjB3buIN7apI6PuyQAJlQu78cE4VTAb1Jyh3p3iIKmUuoYw5SDummT
9K9Q7W0IUFneap9QFNVaVy1MQXOVduo91WRJ/dAqSAft6Y6N0YlgZj200K2eCiVNDnXdSCsRfglQ
5+NUIDCmLWZqv85Fcb47+nwCuspDzq0nSXwALubD78oCdZtagfq5NegijCgSbOvG9jARkLkHRBHt
R2BTADBL870UrtcfJBQE4YE0q2DP5tV4gxEzbKyqLLPM3YmG9Z1Q1OF7SPuEUk4+fhklO/kgTfSI
ALMYlBZ5SEnyIFaooZcbC1Y4pCoovtxHF1QXPQet1WVm5ppe0n8NDcQSOxNJvdvb92JfzdQWRB4o
L9AXv5C2kdAslP3eT9ywwJAFHGlyJ4OR2iRkjit7+OJ0Eny4bhSCDQNRMjifVKE3KlYWWeCKNCtP
kLiGr8CXlWxj5dlneRikvxW/6qL3nk9GJenThM4hVQH8nY/KAxBkT2P7LgqIiIjKvMXu2rhOV/D4
F/MIv8IA+M90smzWUsyedkpXKrxj3dA2rbsAucBdgvLmqUnKd3JUdfl1KIEECCo7wO0XDCCvsGNB
zbp0paaOXmA3nGregCuWCwtI/+sgrBMkbJD5Ov84n7YIFEyvRUXhhp6d0KoZ4oPaDN1TWtnVQ9Ku
cmIvNgd1c4IAQ0E/MaGvno8XcnnZQI9pqVj9B1UL7yec7UjNu106SHPXu1jZ+BfHiwHJLQULNtPo
xXIWiYJTZljEbcvweRxFHowNXF5uH6/ro0CJIMsyQMUuphGVbDU1NLNwlUy10URt6x19nfTfjML3
KERQWJ5L5QwzbJjRRBRuX5UoveHwNShmvTLIkgg3bwkyBQMlcq46eJ6LJfKasuNpzk3Hn0/bXsGS
CW1SXhyT8iVVRuPe8qL4UKpQQMCWh9SyMn+X9/I7aVOvv8MkT9fnjSJDyjvfKmrWJdSAWbm+qCF2
JJA/p0z39rdXbqn/8N9hNLYG7wGhorl1PkyIvrdVK3yu7dmFYzXUuMDD79S0/zSm3UtQUncP6TVo
cu5SQjtSMfsx+AC2/Aoib654MFQodd3+Vdf2E/Upzr6sAGJ+TRPeXExC92MPbfnCHbX2RfJUaS+A
FP6LQeAUEaTZtdzNc2x4MwguWKEhVwzCezJzJanLUDUV7ySAvc4vMg80X7ni4KkvXkHQKWk2lUPh
elUm07UowpeYqHY31Ga0Epzn/9QbyPd/hzJUWTWYslkk7PyDRhaja6u2AGXB89nLrJTWhp45Bdoj
23aIpY2elpQr5bF496GxZFDtsiHgrfOG1RZDe4aPoEGRF9TUa/wuWz27y2pfcpHvKMDehfqpNfv8
d80OfujTOLlLhOZtDU8PVxZ1XrSzOUBqa9ZPIj4YiGss1bYk8I058M7cVf3yjwxod4c2arIDJ6uh
SY26x+2NehHP5ycDClJ8PnEJtbLzKa89y69TuLNuJFJa7lVW+iins30fwXH1ByiH3rhLOzF+vj3u
xQFhXJtcBno4dDxlfla93bsNagRV1LeZ2/NaeoDU22xw5dZXbsdXLYzFbPK8UHReXKogKC6p1rOo
09COqZu0UvO5tKzxaI9Je/CqVDqNCARurWbsj/gxB24jmcmjWVsaIEySAaNNJzwB+RvCSvVim+g9
8DQB5GPnj7n9Qp3mWyqS8TmWuAZ5u3SuodYsUlyWRzvqabFWFOw0qW02GfJF2CLp7bNmig5la6RA
KWHLp4x248mTq8axADrDfdLwmcVl3m0aYlIMLscFXBo/FumE+epEXHv3MqDhJON2QWTg2bIIIZJd
J71qAh8LxpFanUyKXtIEvz3IknxMriAzikm6NctF8cQ8X+ye5loyxkPmAoP9hWzq02AY2TYM6YID
/AuduMs+BJr0KZMnbFMBAvee4QY4xqoaRTWs7O/zAVbgUCBNe/unXUSc+ZfxbLZN3twE0UV20YKP
zK2SdnSkDu0RTcaKZjU626qK01GnYNAaq0QBBGyslYN3kYguRl7MiV7aEWaRcuamPV36tgODkMVo
zdKtyf/NIltYttq6wRG/yHm7CZhR22d4vw5YmBllsC2NQF+ZyisnGj0aDAMJo69OKOeLDJiddpM0
n+i6VVwtZV01vEFvr9e1QVTEVCmOvSa9i7AhS3M3aZBSt1IsWtCtam5gQygra3NtV1CXQPcFhhSP
hcXaGFrl40kVsTYkF3vPEvG3gLKjA5Yof4ii3rjrfUq+uJHB4H3/BxrkS2JO5mW6l+ez2MVh2NJp
St0gE+EXkciZI1W9frg9ypVLhteqqc3UZJJ5eZEzTbU3yroVpkANSuOUJSDgiIqBk/uITVdwTlbk
B65MKAtG8YUB9bl6cP5V6gAdCK3o1KWNKrm6hsMKOGLNjcCnbxBmQOWsM7lnsrFamc85cV9cAIgQ
URmDgY0g68xYe3vPYNacdH3eJe5Eu8jBPQNmRjtVjhZX0SeDRd35JvqnYFDLTV4Uygrd/Mp+PRt+
jgJvUrSWTVRIbZ24UgkFJAU4vh0MtPnevZygV7hN+USqaktxBwAkagEPg1FsoaO7risz5QkySKCi
I45b1UpAuZxUgiUBBW0A8iVsT86/CuYsWTXwaIDSNsqSUf6tJyp8t6wIcgrN202cB+JJCmiapUNn
HW9/7eVmQoWOs6mhlkNJx1ps3l7z5S435MKNyviJGG07ojWlp7Ktqi32OSnsqVoGXe+vRAXt8tTQ
kKKkR+bCTYZt1PlnKxpAL6yrc7csw6Z+iNMKNGweCWxFB5zCfqssLy+QSirr5wG2MYZHUBG3/ejJ
+S71B/srdDkLpOhA2DDGyvhegc4yHVUI6SfNNZpfuA0M1aaJLFqbkGWpgs6KBR/lWMLuvGjbmWfi
e4q/HcBwKXvVijAN15v2qCHh/wOn2LDfFpjmFBuUy60n3jkOXsWG9V3zLTwTpbwPfsRWWv2+vSSX
2xznNRLnWbZagfI7b5g32xwXjCHygBi4JqyE7zU3NrYwVf799iiXuSoCJhqPKWh4VAOWKpl48ADD
LpvclShweP5wr/S2tfG07MWiP7ZRa2tVxWXeyefhY37xIN2n8PrXiZfnHwbcoUZaLsxcWRctzJre
u5vFSRzOh39nI8WJYE+f7Ya0gOBTVWr0VMPrWTlul989/wiub5KU+Y2y2PDpUOexWnspWPc5Owea
Vt6BjLaOcGMmvNxNXznJWN38fXu6l9IVXONQfUnQyQ15ZjH2+ccbBr66ky5S2tNmvI+KXH7k7wCF
wBPMGfoGTSVwtT+8xoRYD3J4H2GJ7N7+EZehht/AmwzVCm5iuhznvwErqyqVA7BNUganKNEg1vhh
0+zMvkS1xg9iQLpVHZ3owfZ7EcfmyvjXJ+HND1jsAHBzaYf6auq2UGmfy2aKngehxwCKMBLA/6o4
+SjA76VYS7adyFGURxV65RK7PF7nk7A4Xl6D2wRaZSmw0van32TWRx0E7sodfW0QBc+51+oe/7sI
6k1NebtT5XmXacGHugPerqipdri9ntdHAcX7uqJsrPP1xPuhb2Fjp1TLhew08FM+VN5orZyYy6IQ
WxfBGhQLKcCIi1ChdXZdCWBhLj6fxSYFXvhpqMfGoYsgPTQ6DKwSnsWHzOM5D5oa/lg9xL8tkWi7
aZCMx6zQ44M/tjEaFk307qTg/Mct5qA1Agx/lJrltPLJVTGNe5Y8s3Vuz7TOTC5Cl0qJ20Qb3KSu
IRbrGQS9VrYKU5CJIvmsaWV2P5Ux2BcRrLyyL+9FvseARaHrNOeJ0Odr6hXwh1qRpC7CZsoWTK8G
18AOgFZVPxoTX7rbH7Y23CIswRz2By4XhpMTb6vlIMeMyveOhmbBRfaQt/oX49HhEYgykUEu2/CA
KPsy7NLUlTvP/5xqueJKNWZWQWk2VKVz793ZHNOJoilpK9cIPZHz6ey91LD8kfE8QEj3Se/DAIEj
trWtesTrHP7ku78Pqj49ZOQheSIue75ZVsvYm9BaCuDGbw2jDXaWnv/EXK4+mVOa728P91rlXmzM
WXcdNpOKlyZiiuffJ/kQZb18Bt/oMqy0KP7TFNbWBxCc+9mTJIez2gzJaxjfR1J5F3rwddLcqZR4
L2E9hMYQIM022odGBtC92CNZ4pKKOQEsm5Wlv3LzUlZm49gIUdB8WCwFuilT1hV0EEUC1s2i/KBp
T3Tqi601whVLK8VeWYz57C8nR0GegXvX4OAucxzECpWgsY3Y1eSqd0FQzRUquBVyHT34uHrewcND
AJs240rIvBKYafnRfDPIMPSLJ1rn51MmYaTo4r6nQ7uEIFrnwZrP7QLTMreNqMNpZFLzYTL5P4vF
N+WpB5Ufu80saQb3x96bWVCDQbPNQw8f+w47zelngqiCYyut/AiBwD7qmDPNAjHWY5hU+sqXz4u4
mHKQigSvuSBJtXGxH2u7yjx4rrGLIoZ81LKGDEdGHFBLAKje3vtXhyKSgP8wUIRebv0yQW6jyfn6
uBGhC8eDh6/fpEcw219vj3RlOYlXtFNJXufSzyJvStUSQ9LainireCmCVyVg6tiKVqbuSihG45AO
BI96ZOKW1YpaHsWYIk2E8BQ7x+oU+1MbdbLTet7kZmUXvNz+qivzZ4tXLX70WklRFokQffWO96AW
ubaviDsaIMPehGN7Z7U4qf2LoWbQF8PQx1lm/i107AFmeuQGaTdxywSgt0dNPRptJFbuz9cdttiB
NrrddB/ZGTPW6/xQpLWSt21nhxThlf7FLgOxtbs4d/Wiq5wqTutDJVfyYYI7ugfRKx4QVc2OGg3E
Ewor3nMQCgG43ir/1kxfL4Eu67/BF3aYPuByJs+6Ewa0iQ0KaNHJiBNETjKve8LC0nN0b7Axva3W
FLOvbEBoMCZwPSqrVAvmpXzzJGxlUP/I2oUuoE7VMboCLXDMvVYO1GWApuaIXj4gEBSHEH88HwW2
H3wt3IZcSOD4aeEyuet0KK4DeiauYUjeviQmrdxgl7uQS4Hbef4qGmPmIgHRRvCewFpDl2pLDNLX
1ndlDl7HNLuV/X7l9cGrhzTuv/19YPjn3zdIWI6C9QvctsolF9dDsVe0Rr1rc6zdevxh8RfDpE7v
6SD0yEhs0bLPVk7C5UrSnwEQRhMGLOIF9KTjaVeCRwrdCsgRxKqk2emDnq+s5NJggJuBYYBz0o3i
eriQY24RogNNawduAjaOFMCXQExHMyF38gaatZ52SECI3ONymx0Dr/KfRjv74XuFfg9DCS4Hm/iE
G2Pp3g4El6gnfhjLTOlBp+zMv5yvgULvBUMIdV4DrDawLR4QW/Drg55O6iz/NDxmatfsYEClTqLi
YDgVqN5NVTjtECR4NxBo/jUgS7g8ie28bc5/jW4MvSjBrbt+bejfvXGUEfhQVSdARGdFyPkyF2HV
GY56NPnaxRHWoS0jGavHrsz2pmJaz24rdK4w/y43RoYeZIPL64YCyFqp7dq+5+2CrNVsq46ZzGLO
1bYJuxFVQVeNbGk3DCrAW+aFukvXH5qpuEfK68HTZ/2tYlRdK9CqT7eX/coh500zq75yi5IaL+KX
2bdtG6h+TBZe5juNHt1By0eMCy1FXzlgV4KYykUDNFGlqUFz43xJNfT7jPH1VlPV+k4KMElMO8x+
+W1In+uYC7dN/m4sChhPTjRoUnWWbFsCh0wjK0YUiCJ3VDWccSXsyGhSruZ716YR0y2LGo4GLNxc
fhs6ZdlUisjl4nuEiWM9jaklH+3A8reFEjc5RotN7yAuQyKP4/zRqLURLWRRbzI0bWl8WtI9rYOT
UijFl/cvsQnAjboSrT8i2/m8B5qfGNYwRe6UjI+xJcr7yOqKDWBNsWLsciWEzkLYcwvaQo3FnP/8
zWUoYqUpjCSNXK3EZhgMeWptTNHWwUqh6DIfA0VHhwWd2VeQ62LTkoxJKDpkpGIaYjueMPwNOnq/
I1V+Im4lK6Nd27dzpw+EPL4mNJTOvwpRODnQwRJh4gplfUJQ1dEQhYRVl5Z7xDgSB30isXJPXNtQ
ABV4ogBF1a3lAylKbLvsB5uUM8vDfVEY/t6wyW61DlfU2/vjtS99npdRduTqJefkakLy8PwDZcRC
AyQh2CCS8ilo8FOpmkcS0HsP+nkXmAfUa4819OoIOW+tMz/KZQmAuX60wtrJfKruffUoYEeaRXdY
+W1zs+Hit0ELpGA3e8zpi4MFp0oaSfYiCMJBgyqIMLcGep4b6D+9YyCAse+jqnicdDU/8on+rvWm
zjWh7AGnQYN35edoV3/OK9qJZJlGwPlUlTU5UQxZ0o26sdiFSA2fhrT6mbRF/MGv+489gg8Q/HQa
A8BWt7HRDHdJh56AhrrwPohpjN3+RfOAF/ODAAMv2hlXJBaHOwP3Iau4lSATZ6KHkkr2JivkEo1s
WT0WKNY6U2AbX3M16A4j1MeVmH7txM+eG7bMzplRRefz0ZlmHsgdy2P3BY95lJy2EHmMldzk6kea
VChAQOO4oc6r8iauoOxG9ivBzCT4qtuAiucX2RoVh2q0jroGjPfR6uRN1Iv0sc6FtjLHr19xMck8
M+msoldOtn8+/gCNDWuRjldmovB4CZ5b7Lja0jj2CvIdsjWrS2x1Ftho7SctIwKho4WPcfZS9YUL
X3tfyKbT1ArcTKAWYXynWsldI+JTDSZFZBGqx8W96Xf3ABfhe8bPctH/0ccC9TcaXWq403X/xc+H
DyN60Aq6smBktqBm7I2RRO5gx9vJVj8MQ/w1LfNfc9ZqVuWex/EdkN09Tzn0LDkfY3OMJdjm/YAI
cXDqs/mFZB3jstj3mn6A7ohSkneC4n2H0+pD37T7NlWPqaR8KAycCkf/lxT3p6AXO6kNntTZaJrB
CIKJw9297Y38WyNph87SIRlmR0+BRY205FGqy0+39/3V+IiVyNx2Bno5u9W+3RL47vgl+pC8W7Ee
wtwUdfG0CaDkNbb9cnuoq3vcmtFqlPFwoFwMNYRIqmFu+BoeLTewx3CDTsgayP/6KIJxKDGQSSxS
wTJGmCrN5cjNfLu869lJG0NS839xQyM4S8Y5MwmAwp1PWzloiZoYfeSK2QbG9+TIkdIhOd6esSuL
w0HE7sumqEDxazFjxaDHSUYT1wUnJUAaFbPvd+btUZ//fXuk+b+0OJmMRIeelo7NkPP18SYy6F0l
ggh1B3zgrekeE0axRcvSOmp5HKE8WeQrb4Urq0R+p/FUBUaGJ/L85W/GQw2WLrTKlyVU4U9t30aP
o+GtYZuvj0KcpFoNBXCJ9aWI0KYyWaSbtlWKwq5u7PyOO/f23F0dxUC/6b+J/3IvmGSpfTLPXWaM
5ckI7c7hvZeuVH2u7gXqjnC9QOBABjufMW7sSdWCNnLbSPH3SB2NTu9n8OXNwt/d/qDXYtXFbuBl
jQUIgGEW6HysDiW8XmqgdEQj4QGNmTCFA47Qbn+olCJ4Qlovn3ahasbVHmgY2mITReL+rhKpFW2q
wJtOpiQj1c05QZCemzX+WgVq+RJP9t86XlI7aWj0L0NolMkuNiXAetloJw/KCMBhUxZmJ+5Q51GR
+DTK5pOPgKSEkH/f9e4wGhG5vqmM/lbwsvtlgkbdx6EN9Uz2BWRvTnypPHtqZYtd16XdN6NCH3Cb
VGnfuKXeteYmhGzVbzOlM9wkB1+8xaBQ/S7zbo/wBhXpMVXQWafKof8CkIJknpbSUcjMHCG6ctyj
baaYyDi24bTJ6ad96C3gGAAP1eRH0djq/PvG4WD4Ez8Vy/YOrSPECr8lhSx/bIwcUpbVNNVXZIzr
v6aJDu02aIPCdrizYwia4sjfzFBXTXSBtnSiIyFT6Cie2WpnfNfiSPtY8QzSQUH1MbzfzuiDDaJB
MQqTppE/V6A/D22qFJFTT61yz5y1012FBM7nMrbK40i59wMs9mrXjgEiPfmkPpS9gqOBPqYHOzRR
YPBhydob+OJUM01kaL5q9WDRXPAQyXdub7cr74K5eUWthKY9JZ3FzpYqxStzWQ/dVKc0XNjWb3wg
ULuoog9yVbR3eW2JlUTo2pEl8TYJPSAcadOdb/AqgHmcWtTUzQalPrRCJqwnjWCF6nUtqHKKXj1g
gPUvg1zrN8wn3WO3561HLqPC+Z0Kfdirijc+TL1S7m/P5LUYQQl19gWD5Ibf3/lnyTip9ujrhq7W
UA2z8DbYCAQv3D61Pt8e6dqaYXCD5hRFaLB6iwnMunSiWDWEbmhEzV7yNeujlI2U19Oxd0teen8l
SPytxKVr8wkZBlgNNWDS1/lHvbk0klbtvLAA7Zz1g3rH/uyOWjrkyDwOv+ivySub5MpsUiTWwbRw
R4FCXmSrldeaSmbUvMKLIN3asZ47RRH+jeuEuvJh12qGDEWTh8o0YIdlz9hSp6qOcx78hlWlL17C
ZSJblYI1Z2huQ1GaWI4YwU6rI+QRPd84VWpR73AMCU5+J6+xUa4s7tmvmSfmzTxbaVSaskcvYxj6
LQJ8mK2k+Kt0fgwSOJbSoy0Id7c31NXJxpWTojGgYBLE8zGbhjiJ4knk1i3yWwJpEKctRn0/mbm2
Em+ubCNB59oiN6TERNQ5H4qw71vcbqS86G8cgKHjkRFFGUIOot7JiJavnMpLhhVFnLcDLq7T3ora
QQUg7JoTOD0/wmNG+IIqITKGjp7VCEPknnTMoyzbqwVKeU1i2jtocytJ13woF9c6BXMAF5SUqK8t
jfZ6THGNWOGhM5M7nK5qCorS2Q8VLeZdhPrbrqlF6cpVLB3Uol07TuocfZbDU6nXqbxShIDFcT7v
wJ6GLDJVYoacxTSd8l1uW2hilPeN0f6eUGYSY7g34uqLh+gPeJR7Ergt2wFFn+L7oOTfTNU7Im74
ZKKlMSTti4qv8cqhv3IzCOiDNNfmKiR4oPMf2UGN8su5Q9QbdYJ2aWbv4jbvV3b7lVGQoGYeKHHa
MzXyfJQYyLucST49ktFCuLRVcze2YmXlW65svJlnTHjGsRKDiCWRQk40OOshz+YKTfpZKhAtz7iJ
D+mE+QD9YPPelqLiI/qz3k6uAn2nGpXspnX45/bhvjxxc6OSR59JbKQzsjjcPV4Io+mVFP0CNb+P
9To/lJKmujwJ859lqZkr1a618eY/fxPA5FZF3weMx94co9EREUiuYYp9pMFQXkXBulxhur8Sx8+3
tqDvIIMZpyBPaWMRUlSbTUNDRexhRQUfCy2Y8DGSY0jQntVoJkr2Yd8+1kVXvIDTCKllY4/7gq64
1my03Gu1famY+CqY9ogglpln2qkJsFBz8MtCyrvwjd7aBV0EkgSjADPd1pqeov8Xe8pHr+C4bJI6
RNHHTvJIvbeqsSwpsLZoHgZtJdeoEg/azxZh5maD7DD2WijM53/bWdz/hOCcfgvNvCHhBU+BsqmI
qs5ppno6VoFQS2SnJ0rumdxbyVbEPHuRqZWm/Tgk8kebjoyMrUfZWHdWhuXcAdmR0t6GTNV9FzZ4
OPmGlPJKkfRpoyQCv1ZjsKduq5d+niCrhqnBrkgHI0awPEyeh9hsw904hl9jHdHRnYzpWoKYnSR/
G71OPA9WWBabIsPC4kTLbLAcWvm92dXKPtEMOXUMezJAAyEb/MCvj+67Kq3ENh6z2NvGraytoW2v
YAdJWWfMqUH1dzZaP99sqpRE4PJM5LmxBY+1VkObXVQ2kse5hqXDOFYo8iK/Q8cAob06xi5NYPrV
tmH4ZJVedxdigOI7Wd2WiD6sodFeC9yLrQnYgr6YCdl1rr6c/zyMK9UmRBpmX5v1iLgz4mo9Sb+W
6U4emMgRp9bH2aCHhlkvgcaLMXVo+QLUrsePBtZamLedCjP7xM7cvTssQGqmm4S8BjeSPkfJN8fU
LMpR8biL9mYT3PeTZo7onMvPWZiLrwrqTfvbw11cf+SqFLkUeTbZpDi0yFn9poyCAEtGV/jINrGj
cLNECu/BEhQCh8gHO+HVuzBWvg/F1KwkHfM0ny3DPDifSJ+FvvUFam5C5aztgjp04fRjYqH5H4w+
+6LEcbop2uKPLroPt7/26oC0fUmVkVqiI3s+uaE0WWWPtr3bd4Xn4gjZfDJGqCv2SJ0VzR9j01rN
uwsugPppDnLLM8lk6Is4mOF4mQUYtblya5DB4GGzzbxxbU9fhPd5FHIY7hINANqykIgKMrwBjCkQ
xVaKo4/l2HaSkmAX1CNSoV4cr9zW81Qt1o7iDk0KGqBc20vSazaoppIE5fyOMx/LHNYvRaVZ+hS/
ahq/JpqRhT63Lda6NhdpwvyhbwZehJay86uhNXnwoGuHe8Pkd3uvq9eQv1emk5uZtBvsPuCvJcZu
METdqeEIYCHPWleaYnPfTEO4M+RxeIj1VebfZVoCWVkwHodxxiUsYWCS70tq5JUBapSqejDaRPtY
+IN2V/jsVPT2imMztok7drp3wj4hd7wQBf7IjqSX22fkyvzi0SrIe2Fs0NdepGHFgHRokCEXKsvj
r0zXUEbUFfl4e5BXc/nF9jkbZXEoEC3SK8mCMewFyOrBhom2qlT/pkoDO4frY0Mf5mgjNx35NCQo
8TljPkZbk47mxvZmyVOr2gFJFE4fyzsPEe0sGoPdGNJxwEViM8jyc19HH5qUpgmAx01YmhW+oOJE
UcXY1U1TrxyIazsG6MHcSwTpwRk8jy1lWyDpinaxW9cSCuc8YXaxIX8GltY5OCSvkfIun8dsGPRV
MGGFfAtjaF7HNxfFYKZSNDWm7wZd+bcZJqqDC4b2IYZy7qSe/lHHXHMHZiy4JwBjGAJveD8a8Kw6
TX83xnf+LRbQdZAQhDh9UWPJNKvJYfr7eG5q0U7Sepw35HraempP+SMxxN7CAmblprwSgeYOAJoD
M3gNds35BPBi9FOlYaOi0fuc+ZH6Yvtt+kkBI/CiBKLcZi3F4U1SmN7a7r1yjzA0JRfOKR0ifbF7
Kf5MCh5cAbqJ+cmfLRtjzytB8ST0sU1KiE0cQk4fvg0mVs+p95yY5lEzyl/UM/5GWg7f2LKj9t79
MYKYdm5Cuid1P+l6HHzs7Z26ah+gUOC+WZY/TT2vd22aNTu/kLa3z+GVw27woONm4lPm/uf5HLZt
buijzRxitdLge9BgkoUk6krN7+ooPB5ZJ0AV5rJMT5EzDGEX+G7PM9JhR6vwCxHHv/0tVxcFzBst
IQgUHIvFtyArSgMR9SPAMNMWOQLZwYNXOaYGn9ZM80uCCtrKVrj6afA2ZpUJ8C/Lzloshykq55rv
1sL+VTaKstP9MF3Z6ZdVAhJpTjn4F4rCc6/w/NPyyhORBeQApYeoeBKloWwwCsUmJAvaPVLiiUM1
Jd4B/5M+S0XZbHGOl3dgN8NPgNP6bd8Ngoq30J+6Cf1SuoFYJXuVOZ2iIksQSG35p5SsitRdnR3w
JQgWUMWm/Hr+uyNU5L1GklmSFoM+Q0XiCNuuP7fX/fogiAGSkM+Rd3EYizj3KqTCfVc26sbVolTf
GVVWOO8fhSwZxgXwRUpxi1E0s4l7elos9IRARTaaWGXNWcHtUS4fTqz0DJUBbwE911hmqGkb28Iz
GyKpL0dfSmwkjwni0U/GFCLBQ43GAR8GdaIH1TwVwzM6LiYIAaCUMUh4zBHGboMwM2iWLCtXKgjX
chSQujKjzNwa+qvny6n6NOp92Od77pL2J2gy3Kwhfm3ldCrvZB234DrlboFkIDajkUA1bI19FBX1
2izNAy2yBzzkIQEi0UQjc1mFnqY8xMy6kfZjmttPfjjc4+RoHSY5FXs9whopw1h5G9jeH5pS6R9P
+CQAUzc8F+h/Pt9esivbDzk/Mns6JrPg5JwXvLmHEcXvq9rKpX2RjKWDwBZm1B7UmveOMuMnybaB
UM2ij4vLrs4VGBYTyk9YOA8buYmqY5DEa4IalyGUUZjPOYJynpbMQiGPRpwpk7cH8Kc6FQq5hxBl
vq2qIimtgi/Zypk6rJwsSnwXy8mwtC64U+kroGdzPoV1OGqVjsnxPsGmUgmV+0JLi1/0giyMHwUS
9QW4ZHtT2Hmlbdu0Tj7qnjmgF5zqAzaP8sQlXJjyR4B24zM4MYlLWH4yItv+5Hci/jGgky52NiBb
ukCTmr4Egab+KjXk+7eF2Y7GdupC+Qfyr+nglMIaJapIDU5xQzVIIZrrWp5sPS9WWyfRpuglqsbE
g9UY2iN+i4Hnb0wNzKBTK5E9OKGe+57j4QUwK8CrVQT2JfEfurEJ76u09b4PvRTMBZ/iZ+i3OKLE
EUTGjQpW9rlrC/FZ6Yf0T9ao2V9R4Zch8pay3tOW1Du2s41ZoC+Ff8WiwdoQgSPDqTOZoTzK3AO7
3BjIwMy+ALJiQHifujj4FVkYWBEXcJCVehsZcOQHwq++mrdfjGmE+Q754wvO88W0qTT2gBsFauZ2
atOCEALX+mvAJOIJq0kb4KVuVIcRfPVzqtDnBXWkSvcKHifeTgO8cwhajR61KsnJD/wq+69ZIepn
ZOKnTYlXzLNF92gb6Ol93KYSgmpWKyMBPhUUXDJ894yu1HFdas2XhNroM36h3i6lXFQ7VWaPp5y2
t31osEAR2DUk9qzHXBfyX4UZN+iH93YYbnkT6RVymjFPBfTasP5KJc/u9/C8/R943XQlBnRK+xh1
QTy6lV5IYvt/kyZCXKdUwZGE5mxyXgj7WYqN7LHDq+hzgkpJukF90/swoA//0Qd/NdvCx6CnlVSy
KBDJsf/ZSgzpuQ/T9Mvt0z+f7vN4R40K8jjtMMRhLugDOP6ZgxdH3t7HLnXrBQg0tHjEu2ZtfH7/
SCB3ZgYqGhi87M+PIplFqVZ+SnUcsZFTUQd/mjYuH2W7DldSz2vfBEBMlXWSeNDpi9wAL3Y/6IaA
kXga7Es/rU5T4enbupW+3f6mSyQ88NpXv22KfrTSlpSn2CosS2KD7gu/RqZJm9IXyaTTT2zQDlwk
oxOImk4/AGMn8Dt4knG6Flpfv2exhvwIfoBMDkyrZxHk+kIDStd79j71jWmfDCiS61i27nORIfje
niBK4zXgWRjXefXPLLIobrR2fqqk5rdv/4ik/oQTyPfQMk5GoBl/2mLyD3WkFSu3/JV1oZAEt5CX
rExIXqzLUOJVJ+fstUaqO7cKLHye0nYHP9rb3F6XK7eNoK8LTAtmCK23xYvZ+h/OzmtXbmNb1y+0
CTCHW5LN2TNLU5Zk6Ybwkr2Yijnz6c9XAg6g5uzd3PKNYcCyqlksjhrhDwm+rpUh4ii27DqcSotx
3+g4IY1szAo7gau0CRLk988dwx+pViX1tMCrXZ7wBFe8nGVoTTuJ+uc0aKuf6Pl85s/a/2IrYTnR
P+LDRfJ59zE52mCixM9SHhY5WIMWGGE5WYue5LAdPNXVM05Wyvl24dhAPr18LIzNxhktDy+auhmY
TI1L0clTrP7Ub7p3EsAs7mcuX0xdtCls3aa6b8kkDq5yuXf7M46EDjUe2rc6rbPLH2EnWbLSqfCi
LddERNOQAXm6uFG2MbBGE7f7o8WMCBm46uitXl2ZsQpyTwQUzu7lypZapjnWXV40QO4+Yc6KYyfW
gw/KhLRqkc3J57XOu5OOS/bBS36f/wGkc6CeWMzxmOftVnYT5FRwz/CiEZT7aW1wkzBX70ht6tpX
qZF883IdTtMeJTy3jGmyavGiSomzsM/t+C/YXk+g65yDgfjV56EKATFDU+WdQLVJEtSKAmdVM7Pb
F6aGNSc3OwIbyV15d1I8GrlcMhqtRvkrfsmaLRATHgkHq1RIOU2d0UeGtohntcm754rO60GskVFr
v54udctB5tCbe8dC7/J0AWXkRUqVtq/eiuhN0gzNqa6nkigz6eE0GCX2j0b6WnXz0Zz/WqgjmlIn
cFZwXt0F1czaRKqWLB8bznzvpIv3Qc8dvA11ZFmYd0EGU7Pl6+34eu2b+GXRvcQUdikxSDcW7ZlK
/ujtOH80MJ+L4OGVH1cPK+va6MxQcew/bi989WnphILLhBpEVX75cgd72fAemXi5zM8QDenq0DWE
OKtD2wXrkNafkOD6cXvNKx1lWjA6UF05S6KS2H2Ho23lMVJOfCFa+lctqF8oz9O/JxMTwdFYpwih
lA2/zcrUIydPqgfcRRM/wXk+igeLGL2WPZhGZWV44ny18F790FuD/aJvCBSUHJEIlUz73OLGHUzM
hyPG9/q9oLkGLFPawq5qxf9qjD+6qkzebj/d1eMrtQXAVwLP2SPSzXypMR1jR61KKXpfBW/1OPZ4
jG44JfzIBDqqhZakj6qTGL7mxd2R3MqV+EN3l8vFlM4hkDIuX2nabQ7VFtfLUHfDs6pm4jnDB/e5
c3AI3oyqflatqXxyB8fze6Tr/TZt5w8KdVxYaYUa2oWDL9e4uOcZaTF/Haf4JEpY1MXaWsGkgqgc
Nnd+1BV8Imckt2LEO8+obKEjuZX2cya05IS+hfrZcqfF75veCT1E/vDn6dNQ1UGjLPyWwN6wZUNi
ENU0zWC0vGQbE+7TaDBEMVH4YoBqYpd255Zb9Wyi+v+npmE3dvttXQmhKB8i9wvsgcbXPonGRwTD
244zZQ3l9Ny4k3fCAMg4CGlXPm8p9c6ECsVr5pm7A5/igBnrbktCaSnOKcESGAy8lodJh5dwthYi
1MuhjGouk+j2813LZSVuBd1PojeFyS5615k2zZPFbQsmt7xvUqOdHiGq4yPs2gumtFXRrN/xg9bu
m4QPQk8LdNnEgv+yGi9rAO7D/FbhDvtpaHBBCJB8Up9cNcW6MzP6HgnmTMvu0w3X94M06cp3xA+H
yURcIgvfDyqKtXAVocg9qzTjrCRiCBx9aYBnt3W46eYY2paB3BwFRaRgtH2wcde+IgNEL/ed7PLt
sagJWI9l7WqStBKI7arHpj80vThbWnwQgq8dQQBbtIoIQIB5jcvvFYcuBxk8HlTLpiTKXDT0MEJW
D47geykSOqEk7zIBsoAO79Wmlwwv037ryPC6ec4irc8wTANviwDfQqomgmzKp0991yUfe8/CYTcW
mThnisgYf4DtpAaq16Hwh8XLPt0+pD+Rr7srXzbMwFbRUaKxJG+pX1KM2nOUPHaEF82DjZc2Zp45
SEN1LE9VYp2bunjEiPzFi+mRJOZbOav/KabtuVnLh6RrPo7tfJqbLLDU6tNEY7wZjKBwlrOi1Scd
KWPFg1afcGBGYwrh8HS+jrTMwf5euUhp+knYAGRN+nG7AiITNr7vm46rol2DdB3Bp5TNaAa9aT1p
3oBTnwSGHuybPBr7fWO+Dl6BWplEfhdXxKoW47bZbrQ6Y/9HnOXWqwdsoqLpvRQ8botvJNV79x+I
6/qfIK4xZexH7y+loyXlt1O2vq6QzX/EYBu70FyW55zufOmnmHR90xUNgcsVpdSvorCG1O9qNFSD
NY71P4s4147YvNc+eAsuL/xOkhGai5eHYBnRsE8rXEEH7y8hyu0R6dvyvmpAlLkTSs2dWth+2nbF
yUhgPtzeyiszWqnNZAHXAVELoXh3a4pYi50GPkmUMw/G56991OL+Tsm7P9TEZfStVZEyik+Vp72l
tvJfE6qMjulYePtnXD1FDqMj6qOf1/flHmjIIScFYLRoS7wXbU5l/37jvqyy5OTFLU5m8T+3V7wW
fUDbUw7JLBA40+WK8yjQeqIujhptRoOodJ2gTglBt1f5iZzZn1QiHB4M0IthMu+/8ExFyWXkehuS
9TukXTeqyg5iCgDxUC+wPWwKhuENA5X7pai6M4jjMfC01Prsxgvk1cwx72wtae+2TQ5us2o+M8pO
n1YUGx8RIzRw76V9u9ipeEHV/fcHllJUXWKCJMgEb6HLXeo3Q6n6xnCjdtKLR0Z8eqTqc++nid7h
SZkrz4miLAch5eqrIUeG8QzDDITL5aL0wzeUWTY3ojOT08FsbcCWrXVw0V377GhUwpZiXEmVp1+u
Ym9d0xnx7EZCc+sI1pJNW3T2Iqyb88+WlfVP2ZZ5j2U1uZ860YqD5a91Q2iCSIEZlAkkefhy/bib
Wk8orF+sOVIrpGPkkkV2X4OMCIY49T45AiPTspo3X3UKuuf2qB/8iKs7LWFfIPm4HffDT6XJgF5N
dD/c1NT8NXbM84DkRnj7I7i9iqfuPjULvOJC59yNFKPrn0aMusPJU4Z/8yzg5TQAZsD23d1+0rVZ
abD0HFVtxGpg1JwwcRFx+RfPApYFvSNSWqBsl29NYCdcmuPE2czShIBsf6pQQzwIyteOJiA8+ILw
nKQG+uUiulsNSAYTDZe00l+Fu2Uvm0cipqxufjaEg2bI0iP80Nb6yQNtdvCM1+pUZl38AvyZ4Jbu
Wf6xYxS1idoyn0bqoDOVd3jPN8WIuUHrut8H28v/NI1iqX1MlVSMwXHoLRjnJq35QMVZSPtNq8GT
u6ri/454zDKgUurJDQEaOcw6KgvlUW3lOZK21lDb6zyYvnaO92xQtE7zuuETl2BAyz99pWjlJMXx
yjfCZ/JmeKL/fvulXitTyLWZG5ODgezf3YGgMtJmagU5TA09HIi7RfbArQBFcz7n1NSnwRitYFGd
9dPtla/de5IkzESRGATD4vJNF7re2gzUuYW2JP3QYQcRtnbxp9Z1n9zRfUud7QgUafM37i+kX1fc
HWBTuABcVO4htJRDxig/BNbtZ5hfwTZvysE3eS35xnsDDBiyvvDa9oS9thtxOB25ZcWsVH+WXb20
foOu96nt0apIyTyeth712WpVvqT24GF8m1XhgnV7MLrj36Drf9sgEHI517pk94GUAE98ueOdp7ij
whAkSlB9O1eVOT38H6qOK+/1YpXdF7xNaZckMrCuiBLcoSZuRqgC4oBu9f0HjJezV0X9F/UUGmwu
CCaaWpTdxuWTcXZnxZNh1qi3mUJgWwNbNjdun9j3Al5sIDo6UuPmJ85nd4BsfAm1GqgizSV9+miN
Xkq+UrbhkmrpqU8090uXD2u09nEX9uZqPNT4t/7F/HF61axYPKSFogTbCOzi9g+7EjQpBCQqlOpZ
pal4+fioxZrDVKNQk2525xMke+k5SaU0qlZQFiXDM0PRoskyvrpqN32+vfp7ERkPSSe5J0gkwMhX
d9tSUohsDDPiiJJx6gIvT+bnNLamJsjgbyDRh79hWLh98qa1UjtFkvpTP1MU53EbWgunRzDDvltR
oIQKU+MTZkxYQud1JuS3wNflF64wD372lcgHmZbaWJJCAUbu4o+z6JaSz7Lj5Onz8zqO5UOrtOMX
T6TIi0zopTg0viK1j+0D7s2VpIBxBLNiqOpARvaz1ULVaJyNiCLQOxr/1vJlDPJpcw/Y91dW+QmB
5EvHp+udvJeXi3yyN9eJtBWvVt9zG6P3LbMp/duv//33Dt0UoKXk6RHl9u1kVTidUfeTE8W9J0JV
KdK3NO/ywDIX526h7PHxEy7efntROWwBXQQURoJiLk88x7FpCg3rEjPW+9bfXG/9UHva19jWu6e6
2aofnYOZ9e1Fr4R02oaQMGXDAl2x/ZgHT6OM/lPqRIhnJw80XPu31aK34CaagbYq/dJWa+KXzgNz
siy294J8SBPVNkPM3mV6bTrN7xcMtMn49OllSqjrHhOUjm6cuL1hR8KLxdko2vEOh9v2oOvw/uZk
FXiu6PGB64Jmd7ndjTDTDO8yO8LxTpw78okQJZEQRb2FIqU+EpE9Ws66XK43vH7gVNkRLCA76NWm
O3kTCF7VGeNQz6bfz9L5/Cn2mKgZCFH+fO+/9KIyoXTKpqx2tBhNd7cMzGBFo8wHx+d9wGEVmaAT
ozF73E+Zut42sHTo7ciO9SI04n75OBmJAQRPYT0skZ8cEAfBli1H5EK5X5eJD41GsNjc+jSFGXhf
7qdIGq8Ua2NHIKCVYBU9cnimaO+zwpmORhHvl+LxgHOwoRCH9p3NRiCPQwJpRVk96/cw8uJ7dSna
/CDoXHkiKQCETQbTe3K6XSpDz6BMIF1ZkUiV5LHIcv08ASOK6tapD6L1laVg1TKokUhGWFi7y9Uc
U8QmqhRed6bUSOdtbYDziBc29XbUCrq6lBS2k15lwLN27ynt06zvZs+MKiurI2VGAjeZ9flOg0d4
cBivRG08wWwV1wsJCNjDsRmkdUO6mWaECzY82yJG/DFNrBd1y4qvWqepd7TstoO3dmUywTbyFZgw
qiFB7SnzqkbRhDu1gY4tRXA7I223NG4YC8d8mETRoYM5mW9zov/IPSP7VBjACPGCyaJl87y7tLC0
hw0tkdAW5hAlbiGipu9Uf0DM6MmJ5y+34/2VPfrZJCNfxj0OobPLz4aKJKYI3Jg1lKZLsCM2RIEJ
Eu3clXF6vr3YlZhH3cn4mb2ROGl5Nn6JQczoPBf5JzPCFd14JPWw7pRVmdA5xABlVcr5t1H/pFnA
e6h2keYEYXm53iyamU8YRG68AdvsNFjOpVtmB0915UT/ZCth6CxlKfYfj5NPeduIjFXs1XyzPbGe
ErENyP0Tzm9voPzBuyBHIQtBneEREPA9TBVHclEZuUNXcO2019jrE0QJsqNU+wrYH/Esojgi3Ayz
GWlf7ltbOouFZKseYVasPCieG7/1RdIwlULHpPAzU6lPbtss97iPLf+UdbdG1WIu9x36EK+MaKxH
z2YcamVtvSG6IwT6FFqB90qW+qOTbn0AKNL+YIl0jX53gxgO086UPV8+PmcXyAajrQe7cfWosGiy
iyb+4bpd8m8WkVIuiIEaMiO83B6t3coREWU9ws97AiJX99/tpK3+uP0o7z8WbJIp89CWoknE3P1y
FbNMihwxAlrLKOz5zGHSYBsGygRgFKhEZ0fOf1dKnMsF9csFlRmSd77YDmIXyvCwiq6md5mW/8x1
kT2kTylcP22cAsozB6mXkUosW9IIWaj5W4nTFWxwx3vr+7o9ORk9TmrI6q5vENi7vS/vPzd+JmM1
2T5moLIf+BnZ1gLac5xozYo2aEcSwWZWRx8sgHHwoq/QDVgL7QCauMQrrpLLLcG3yAPDhf12liCF
CPWsC7W61gKlzZcorho65ch336tN3YcoNa3hVJhKYFdtdRBj3n/4/BDMDWQnl4JuT+0zPSo0GB9O
hCPZdJ5jtOWN1TtqHl1pWrMMTALGARBm3mGUkmoTfcz4mqlDAt0fstI5idPRb92W6spqUH9ZkWwU
uJA9NqChUYjUtIP3e+1RpaumnDeCo9vjsuo8pexh5h+liWPiuZrWgaGO5m9HUhJ9CTIGvkBpsR8x
qo2r1dKQKcqG2QnjdV7PeeVUp9tnVaZol/GaVSDxIiEkBT/250cduwUWjS4pbQ4gQFdbztrm/DOn
DkW3rsF4movyQScHOEh9rn0kUuZctnildo/8Yb/ctEjKDrFoTTZxa5zHobfiUx8LrMK16mipa3GK
6ETqDcQUcRLjcik8FQylWXlf87hU4ZQz0dK0LMdVeeBSt8zfL2R+lmiMiEDQSgLO5XoaSte9ssxO
ZOtrfa+PmfDFlLoHqcPVpyK+y69eBuDdU03aKoH7C52FynEDpiYNZXhWnbNy/mwsrfhw+6D8pIi9
OylyEEerhvRx/4Fn9P1S8IF8eYCaTnXVLkHsjToY5DWO9MRI7jdjYoREJwLwarY86HhDQvpoxLlc
0OMlURxCTR3MezU3UI0oJxEOSvY3TET9mUmeBuTXqs/aoDUPQzF92wT0Ck8DmzDF5fhaVY5xgvSQ
+GiBJKGGFHs4aOBQkjyuQPpv6d3tB762v3TRSM4k1Ufdz6WNdjSadaOjonRCj4Qo4oi2A+vBCWD8
aGhHmFL5wvYbTFiT3prMAZD6vzw2BQNANU5dO1qHukJnf/QCh30MUzw1giQxGr+HHnNGc9c+z+Rf
EcwTjAHmLn3NzNk9t+Nk+EqyrZG1YagjRnMOVhUmydSXmo+W/vQ8YvrzlHA/Mjdx+wcvdpeza09z
OG4S7Dkn672zeV0ABEytfQ814XPTxfgj4+xh9KjW2rXrs4pr1wu2W7l1p69G/lgvaAv8T6N1Q5J1
nRMVJQTKRtn6B5Fz720MGb/efjnXwtave7U7/I3WppwxBkS9p7d+N5TGF2uwtNc2zo2gRZH+Dnk5
K/AATQW3V74S/MFzISTnUfLSRJDH5pe4tSS1Z/ZORlierPZpXNBW10Tfn2+vciU6go7jSkfPVMbI
XWoFSnYpbNjN0SQGbB+F1Zwzo35arKU/CCPvyyvsuH5ZaXfqytJA6lwkhJEksQJDr2YsMQBpKxuQ
I0fBMrdTle7fbCLcCXJgmaTunU0U+BxD2+fcOla13FVeozAzyI/wzNc2kW484zE5ALL2jcK0TZPG
bGgUFt2IQo2qVOilzfrDoFhHmLmrSxEtJIAGLO/e6DhVuiyxNOGQbBZt2Hr6J9i++bmvQSncPhlX
xh+UPL8sJQ/oLwewLsUIZte2I8W2nGfPSZuoj+viyYSDFS1e3HxXavHf3F0G357a9CFzyfXGqnP8
Vqjd41jZPwSA/4Oc6H/5Wcw/0Im7Qt0ZpsrLhrLkuzAqVb1zNEwzw9Wtdf2U1artu3C/kKXI5vW1
KTez82Or7R/d2Wz6sMUB42yvNdAzdI7aP4tBXY6ap1dKRrrvcsgJPBgvqb1oEAJXvPyJV2SmNtIT
adTUy+PmOd81b3tNFVBVqkYBY8J8S/MPxricJz19niXieSyyD2uj3Nta9aW2hmA11JfeUYJ5Q4D2
9ut9H17I9mjccfFIA5afk/Ff3m7P+HHQa2uLENSP71F5GwMVHcCDQ/T+bpOrUKFLn2GKRDnK+mUV
N1atETGyLbL6tKUaEM9xEb9oU28HjgrV83efiduIljUgJHgt7zo4zRhnFkQlPRp1o40gEwpIrL3y
+fYqP9Pu3f0pyw8Y7mREdB52D0WTyNl6QXvcVZQYZMA4r4+elUynIRtQ/sKPKir1vjknOJ/4zVbP
Z+zt2pC8WJzWxZhPCpYBp6Jc87MihPnijfn2ZM822Heu11Nub9rX/4GOoYGCt7BrbzC9VitnPoFr
MX0YU0fIxivQOI4s3X7pDiGpjbtEct3aNXEK046kxt6PtelrH32dKcxVE233eBkCxZj0O0Uvtw+p
VwG69DKaH2VpnRnsH/Lu359Nfg5NKslsh+m19+HAf3dZ89yzo1RiW/quRMVIT8w7KzZLPxcbgr+u
kgWl1CdUhf1PN1UTxHNR+GT2kz936hh10FgPjpd8r+/eO80UoOTUnVyYl4fZU0D1CJKFqE/jJ1Ki
6pNdJO2nYULMuFHVf+zMac4llN/I2FCovH3qru0JVRrjPXS6YOrsLmp9norczmM7olRcQy1bNsyK
siN/6PffK3w1lEDpF5GNosp4+YijFs89zW8GbTXuvFY8zk/VKj6b8DRO+eD9PpKJ5XCJA4/pUJ/t
IQqSqjFmnWNHYxo7p3gxsrDVUdK+vXVXBnksg2eFSS+aynMv+lX2qaEpMwOmqihGHxklEdBy/7rp
rReu/Pv3eUVyo+usByOp0Z12n13FCtNx+XL7h7zfXSzmkZlECgmGGsKul7vb6b1mJ2LWo2UV3yhW
9cBSIEAnnnCBpFXDwXl9nyuwHJwx3idtfxTWLpdrrclkllrpkbkpyujTQBr9SZTpo27X5m8Pgi7X
2h9P7lRUHwsagbG6PNn29LejI6f5L/YPwyGHrJhkci8uIuq4sDobZOa6wlF1R089GWtTn5xuoCZ1
1qPOyLUNtCBfy00EuG/KlPaX2wtL3lUChrVocZrBr9GreyWNrE69pS2n2492bSkaeCoNEnraTB8u
l6rUEkUJtL2AJ1TqacyAkKmDi/WaExcHS107hbZ8LIIIVMn9+BNdXwjkuEJQaprmq1E3zQMyv80p
AQb4GDdVe3AM5am+DJvcxTRFYKhIcuYe40e4Xos0q3m0TaUlONPWO2VYv1LxDeUpVtsyVGAlhovw
jr6A90GTpXVmBDBxyT/2PpQAzjO9T4QWYXTf3dU4mPgVBjcHG3p9Fb5nZI5Q39u3fbZBWVvNzTTc
fDUzGEY6TGgfHPmbXTshzEApBZEdgty2OyHN2DXIl/LapCsALK91w7qzwUTGbLuDB7p2QgDlcPNS
OIFY2X3MSGlrMMtaLVLzXvh5sthhl456mFD5+wMk4oPS8Er+ATxYw1YNGS8LySn57L98aBKlt80K
MtdCG7IPiotgkKkmll/gyXAqOUCpb6AnHtperJ/VVt3uTb1tg65y+iCem+rgxL5/fn4OtQ8yMlLU
bT86iXvKVIbaakQnyT6ttTuC4iswdYM2eoJu9dfvfvuXy+2uhUqttYkQhO9h70KBUtssmrkvI1jG
f9xe6f1JJd/nw5eKMeRl+4DWo6RQlhUrSb2PO6+N55PQqvbAeub9SWWUyM1Dv5UKEmba5dt0+wqJ
3drbEJvrq3tS8iSqgH/e03o7GjH/RMhfBheQaMgPoR8LLIgR1OVaXtWWCdWmGo1jHxvBrC7x963S
LSNsZ5R//Enp4yKcRbyRleGq/pgDNG2ipKvT8YE/MienutdT5U6Ji2ZCmFDpPq6La3ybzNxog612
tjDFs++lTeexwkBlAws82EOHSm2Vuf2brow/rHxqPuMVlmt+3Izb13yLu9kfuhFKZDopOhOKfBbi
NXVn6oBSy1sN/V+FbSk6oK+LU39WxazBdzNm87vVj8TgRc5bwt99/Tb1PFAU+gaSub4LIbg6MTO1
JzVa+nK465ZMpUZN02+3V7kim0XMlf1MJhY0RfbqBynJKVQ0NOTjRWHum83pS1VtHQJ6qCLkT1az
Kjk8h8rKQ6zMWiim7jR88PLRoOcaG+tTpljzYzHGw+uwFTHMQHBWR4WpjGGXB4dzQ8tLDlawe9qD
LzZIT6JrtIGO8oK2vN2kAfMPF83h2d2WcKlNZfMtRXfVu3YS2HXGsQektxe2NdMHmc0h9MCFPtIS
if+y+i4rpTnWIO4bOzbKs+MN5Aj50BpgG7L+ZPUOMqFG22R/MSievLsks1ggRUR283sD50goWS7E
zBrsVeVTzFSaDwShaQOzr+OzMdAFhPms6y/QfLanzOmdN9VccCBT26Hqw9jBMcxHrSytAtQmx5Om
I1YSaLHlLX5eqxPsrknvn9a8EUEOXxWmcFlUf/VWhblrryrat4wE5TmrcVw5r+VK9waFef3kov1e
AxkBqR7EOXrEfp925hIK1xqnJ8MreyouI0UvJWUcSSeYtvztA/U+gQCJQwIGagFEk7lX7pjVItOX
qlgjY7GrR8lpDY05LV+6QQHQUnopZPC+erWL5Uh49n28ZGXwGXQQKRzeMS1wS2UM7DGa7yx1OuvA
UkPDraaDs3hlFapGA3cVbj4H1YrLGEaSaSpzTpNkGPMZKdkN6wNzsX8bIIpphfz2JfuSxG8XlTWr
dRDmG7YoqYfs0QYjFmR26f6LZ/l1lV3qULRQxY2u2yAXtWNYtmsdeQZ8rtsn4v0Nw7MA+iBXYMNQ
kLjcsdktZgXlK3asqFq/7jLDN4tqCxIi3EHx+NNycBcoANKBFSRmGtRtu751KzpjalcdXIc50lxI
l1J87aiqugeh6BsRQRHtU7+oSfWoFB2s6dSY8ZlJ1LVW/NxQXPs0bObwV9Ok05Pnmml8Z8Zr+9mj
750GXaPAfWsgBaLl1XqK73XbiGlfXekvQwxnNpxaLT/qIl/5ojhtspMgjRfAu13uX1FgELXSHY1W
t3Af1nlIGOP0klir6lVQub1yUsqVjnyaOr99B0lUHQuDsSKJ2ROxRDXnOOLkvLrEVEORQ4+nhaz+
m1UkYlCC3VxKxcsHTMD1OtnqrhGFEH1Wq5xDxYiPyov3eaIkBlCv/X9kyuUqndqVkBhNKACrkX7Z
rGm4A6co7moEgILSQ3ju9rG/wrGkw8egRnYxwAvuE9N5s0U3MouNSpDPj2LQpzrQsu1rYsQIb/Nx
+0tDNuytmvUFtpT3ARf55s4BK+kb7lS9ddXW36t1MmEFhneDMqnIv2U1mKZZb89m15KBN/nf5qCm
n6EPVQch6P1+yehDNKUDAmxhP0m2+8YZ1dZcos7U5mjuquIpXTP7U2wtOsa+o32QWF8BrcjJFpxD
hClRfjB3cYLkZopRdlnQfPJAcOdZ8pClffyw6OpnezHyCJESCCRoHp6pOcpAq83xOWuMz7ff27Xf
wcBGJt1yUk9X8/KgtGuc2+oyzABWq+ZPYFsCchDTvw91k3T/VRSaMoAE5rI6Ge28fqw0p3Pwg3P+
qsy5PJKqeB88qe2k1htpoORC7lLmRWQWR+OnmjczRaNzxicLobmwXIX+27cBcCFaGtzaElFu7e4c
J08xjRIsNU1z8n1alTHsge8c1BvXtpfuNf0gcgPJLd9tLz5Ynj3ZYo5ocP+BqE4ciIlp7bohGLOI
p22wHhZnNgNFn+6tIf8P7YYjINyVEpZSkaKKsorcGlD05SvWV8uZxJpyrAs0lCxOEh6LevIqTKP1
6e3VDAE8I1qqsQyGee0f4hwvhzpLhqDMJvMgUsiDfXlp8WvoWDHdYfpCWX35a4qG1sekWFNUZrbx
1vTNFs5jnRywCa+cJDTeUVOTM0+69btrRGtd6BE9qyit3iLEn/Sfhs0ec19VjP7gid5NXSRlUTbb
pCQppeu+lzPPUMLJp1vobGWL16hXZl9FY6z/tfUsJWNOuq32bSSUR1LWZkQtH/8ZvSxH8wT3OaeW
a+vCBLiXbKU/Jsb8pasmTXnATTDvUEoQFRksTJaPtavWbw4KP3+LqcbeqcIQN59UjgzOX/ZRsbS/
iuVj0YMjPMlxB+DcyzelNpViohuGiQ1gsxNVp/ttQZr5x1gZ2PANqftRxJb47ipFcm/Ws/NsNkrj
I+PM8ChD5roxp+6xKx199fNC9XgozTkDvwUhncIpvx3I9sdK/ljaoHRogBtJwMDlj+2aRrHjZWyj
2aycIN02h6xl3g6yu/01wSqcJURMaFojH7Uf2sdOJwUC8jYCNAZLdKTGEWlT+3G2fq8Aktx+pndg
T7kc/V2IZWDwJQru8qFIxtwhlagm5It/WIk9RFtLaqJpSvNgdIs4u5vVg6lsjY/mkppnVcXU1Ctz
5dxb7X/ybuY21ZP+5NXwPPqldB7LRb33RmU9inNXtl9nqiwxveh4M/+//KUCgF06kY1GdWqnL87a
Zk+GSL2P+mB395pSMxwajLjDiKKr36Bjrm+5U8um/wpEJTfzRg+2vjY+bp55pIp+7acRgOmXUV3Q
htkFnGrFDt1qyjZacGmHxWekUVEnR7YOVz4W0h9WgVdAf2nfwHBaFUeYuMGHeu3EC+rs/TM2U1Mw
ZpX13MSV/YwMbXFK0dU9qEHf4UE5JTgJ4KIE3hww+J55FZc64ntYnUTCKr+Udu35iaGiw9IV6vhp
wSHsJe7hv5p9/K0pbMSZi2U+eP/7cIuOJD171aWRDqWIDsvl68fD2dJnx5iiacOFPOvs/qHtaF2h
pHGkLn51KTmokopFEnh9uRQSqEo2uMisbYX7T1+sxv1aZ1/tsjniQbzbV/lQNsUAxRUVAdKwlysh
FV6XjVNOURvjQ6qmuPI4RWF8stcuObUFSi0LqnlhPIvuj0KttpNp/DaXgN9AUSwzM49U3thfLXbC
bmuTN0abC+jCyMqBy2I4Cp5X9lSW3q5J91XFJ3m3p7m1efAm4xGma1WAo+zjgAppfCwp/sPbMe3a
UnCyLPaVfjoT1stNTXvQeE5tj0BPBJHMTMRDXa/twzIfaeHtv0i5dUBC+S5olmOGsDuTm2Usc5ow
b08dtQoShTHL6FrFucM12zc2o3/DvHeIAAkdmWS+8w2TS6MnRaeZq4Kx2e4h8WszurnpxijJ1hHP
MEPzrWaEU+8lna+lW0WjNq3aT30qi291u7NHgGej1jWPa+o151inuOVzsyLDKAvsDc3tjzau8oOi
59q7kAbsEmgjoTbyv/8622CEEafgSSN1BpFgo1B/1yXNdAIrbB289n0QBjEhMdbkEoQIxvi7qpdU
fh3xlm8jb2jUYDVJiMY5Prowfyp//JpcsoxFX4y+qYS7wcu9fCIanuAjklp20ZciPdWd13yPAZZv
8LZz7YH5elsFRWF5ybdq1TvNp5edZ2hqGnOMDK5thGlbrCUqeUZxUkWq381zog2+1Y4wSZoJCrtf
1mKCqEaPfQEeiuuKr5ROpcC97bOvgxVTFeUI/X+ocxrNtNcHC6xV3mV9IOzK/Zu/Q/3HMsfhc2Ma
SRLmUz9VjFXhwPmcJgJNr6hfRmsYSCtyKwVsai5KftLLziojL7YQ73ArbfxoTRrWurq6TJqvaFn9
2CpbF/VVaQUtb+GpHHsMA5kVJHmQQatr/JLP4XUwJ0w9bn/U+7SIbUcwVd79ktn5Pvx7uTmbudVE
op6WUDWK5m72fHyYGi1zDtaSsWj3ikm/aN9TrAOksnevGI2QFWh22URAXLuw9PQ4RMa3AFrDiLpx
lDhE8/Podv+p/3W5KhQ1G+9V2SEi79slEWMDxRNod8YT9grw0MwURVjanTQenzbv1WqFNzIUnHOw
vjH/GYXDTv1hOSle0tsKLyWz1/g7IjzbfFrtbH1px6K27sx66NPo/1H3Zctx48q2v9LR7/ThPNw4
ez+wqkSVJMuaLFn9wvAggxM4YCLBr7+L3j2oYJfrmBEn4t6IfmhLNgqVQAKJzJVr+S4YbnOWhzUK
U83c7yZw5ut9mLDyTqNRV6VWgS7uXTmI3E1baDvs8qQAV5qH9/m0sSpvgo4QHn/uFmVa9NhHVBB0
RSNilGfRSMoaRBGODfZ57P86hTjYNO/GuPT0ntWT/mz7VKG2FHZ7f5G11DaksPAxvnyw4NRQkp9V
0uFeCNBl8vOd861+emDYBIEZvAQEfLhiEUEeemw7CJtaPa+R78ByVlaFuimVcr4p576maCrp6tS1
mdfCh+pCnAvRewIZM2H9MTegpdrbs+pePDmXwLchVZpKSsHTpIsqitJ8UPJOAjr8znbUsEv4zMXO
d/LQycB4BTtR5dUjurkX+Yax1R29+fnX++7tjWMIm2WRgvEAAMQCHH69opCeqCUrzwT0sNGcpHw5
b33PGm5ynVgRtCLLpN/UVoF7okHXHNuqqU+aTT+heWzXxb6DTHXe/Sdk/K/P0/8hLzhZGk26lv/7
v/Hnz12vAbwthPHHf78tP7OOd1/Ffy//7O+/dviP/v1OvTAh2ctvbz/2/Lcz2X75KMquNf/NwRD4
pD9nsv0oPh78YdcCaKhv5QvTdy94k4pvH4c5L3/zf/rL316+jfKg+5d//f65kyBiwmgE0/r9z1/t
v/zrdyTGX63VMv6fv7z+SPHv7saP+C7f/YOXj1z863fPfoOWkoXdHrhFNEctuqTjy/IbN36D0wVw
MKArFxTakrdrQWVb/Ot3y3mDXDxCKHDUL2QQ+L/ff0OP7LffuW/wt7HLcfWFC7YVnQ1/ffWD5fpn
+X5DuuUG+jSC/+t3lAEPT0HQiGM3gbYDCVccuGBCONxXnSpyqLZH90jU4wVYLjAtm+TJfuhH9ui6
wt/xJGyuizDubttZx2/RWDJ9slu8tlSVg1WpoPWWSI+jVKWmZ3fKx3sNhN9D0Hn9mRy53gdNUz3i
6HqwkJd474ykQOWXk1sEDPMl8rDBrtAW2qI9RZDMHvDntqrF3pN+tImUaK7QSBpfUJEr9EU3pUfO
KotJe9u7QKEMhVAf6ngAMArCon20Ldso+COgDgplBFSWIS5Lj79zQft4WQ2AVi1SqvQilGMCONwQ
imjJJ4OejiL0azY23lYMuh4cbKlQPTmHNGRfoxfO63QaCL+/pV4bFnthS/nIQ6eERoev/Vs61lGG
qfC3NPdxbXa5c+P3OsJR54zbTgf9PpxQ8k2hAOogE2Mvx2xFtqJ3LjgUH7PcK6/9sLAvq8VR7X66
GaMPiSdvRFnh/gMrXzgMXwfvjwAPv1syjhcAUnxitb7yoPuX00soFF2MSryPqL0BNT/bjVOU4hi4
t4v8C3gEFN5R44ceNP172Sv3HfPjjR9BIIB5YDZ2q/ATAoD4iovhAqZ6Bwq5+ykBYspXiHuRsN1p
iCB/qqqgAVYg/oyGYQb+o2j6aFPxJQw5KMVAsP48Bfy5HJL96FoXlBFUfEne3I2OrrJgmLovrR3e
hy376s/Oe0R6SIvb51o5u5oh4oA8w6a18H+Dy/2tLD1fpX6Joee8Y2dVH/co2ubujln+XdjTB0ad
4apyx48oBmuSlvk5yHhgU1CbjayeM0UBHLz0EC+mU1c+8GrUI0A2yH+kzmjj6gOK9ms3Yr1cK0U2
DjUoXI+Fm4YNromh7rLAottSyf3giepxRBoFSVZQSBegJFIfQBwSyi9WKe8ZAT1d+zwEAEZthOI+
dKmA5+l0jOLy0BfxZoIacbGF9iRK4UHA8hh1dw/K1GWu5UWbWC46Wr2BqitnqPhHy47aG65IuIs9
SfZB4aJ2jkq+XohrW5AtV+0WSX76CNjAkLqqT4OCCugKy2tdoj0MjWc3IP9MUiRhz0efP4E8esc8
eoey3ZYS976aR3QwaH8r3P5WkqY8QzOMnQZJzS+lN3mbxi+fbV2h6y4Aj1FX0BQv3Ave4Psg8XjV
8qI4B671ypMIZGMBdioQClzVIMdNuRoHsOzbZ0ib8mtaM/ti9up4UyO5AIC4Czo2ZUGuOgLx9uQj
vebXfZQBTf5ucGruptOQX7X2BNJZ2lxZYhagmGMQ27ao2qGHJtkWVCIR2JF7WkB9EySx7oNFA3IL
Kp8cxHYwJaid9FkSjU2RJkJ+aUryREu2t5qvQtfOAzj4hh0dQusRoQnfO0NyXvTDU78wtTc0xPHk
Oec1jbYyjGU2TrCHDazUjlc9pANChgI2jwFpsBA2z8LmKJDGcsGr+ef+lMdoIhydzON+9MnJ0Qwk
i1GhCDq7z3pK7kjdnucWNIiCvjov2ukTofVtByGjFEnhbVFtq6IT91xpxB60Vqm2Y5IGNK8y6ZNN
zMFzC9NtOUWLKeRrPheq3uuh3jZF8Uh6/tmHrsunuuXnFfPRzTW6m2mQm5z65daf0HnmBuhwk9et
E9xZ0Pbe2JbyNq4vz6fY/mAzuKOdIJEPEHEHUA8vx2lbK7QAtKwBwVoeXFdR09/g67DN1IHLkAae
3FVOBQyLL0dEGt4FEZrsUOs5jwgStQB7PNrhvIW4ufuclEjvpH5U5A+inckFuukKJPDdJJ1CyJ6D
44u8b/LmqRr8DBU6b+uFz3if0RTaXD7glG7pAXlYR/5TgfvzxvNQyOpHiVM9Jp+c0oXv+gUMp8O0
GaoBgNZIZT76iTa0Uf7nEVBkHD3g6nIF1F8QIJHUmwrr0rOVLT82EOG69B0pPnVTiA49EGoFn1vX
av1thL4FD5h0UDelcW0D4jQPUQbacHXdlayO3wJB4rxHNxFgTX5lWRm1g+sGgJ9rqhat95Dl3s3E
HLERjDkQ/NEgMwdlyR7PjeoycnIZp5DVw6GR8IX8dSzORmTlN1CYbOCY3EZIC+ZFwGrQ1xOU5flc
BzqbgON/6gnZ+ZRe+7k4ZxLah/S8m1Rz7rhVe+7NjUJ2FEdgyInaK3RqeE341Uq64dKbbHtLpgbP
Ao5+enAT+dZ5LMbqrLPRoRnhu/BEzUi9D84NunDRrjnCBPgOagofxRJZplPZ3808sFNoCKm5KqGN
3EfvLYk+VijG8q2wwRqNLCmoF5EN2uXgf30kdt19tLxmfiAoYe+mXNG33lBXjxZwVHtdt1bme6hj
QjenuIAyiHVtNUzfWmXcP5c6JFZaIBTB7anjfF/71MWFLcI7waz2ChrN7aNwuvZT4YTzfTl5eMeF
E9+2fg6wI43zG4AFmm3Y2vketJXz52/B3/9GRNy/tPeCvbwIhMT/P8TBC/PRf/0VbH4XBz8inv/8
sf0NEDJ9EA0v/+w/0bDjvkGsucS1KJCjPB7i+f+faHj5zfKoAWIDaAa84P4Ohn3nTYJGsxjPHzyb
gX5Edu7PWPjbr8D9hL+PUgGSQfEvhcJLLu2fBySK9ciyuYjTF6wDoENmmk/0lktGnPxpYiMqkrel
f5uLj4vMbiQgeYdzMYume3TfVcn5uzPa3yXlO9cju7xwt4FXI3nTn4FCNrWSAeLHD+3w6PWPgX5f
jO/t+boYbqQYthUQqW1aTVmYb3R8G3af4+iaTKD6uQuc+1/fig8dxX/m7jp4px19v/0/+BbDBvjZ
Hty3X8qDp9i3v/+fzZdEb5DhRg4eZJoouiFb8NfmC+M30B5COgMBAvqDAeH/e/d5wRs8jJDkQosj
Ss3I3/+9+8I32CT4IdBSQGeFwJH/0u472HzWQr2HVCPe5YfPL55PaDctIQQGhsYkeMfViXrKYbr0
r3G/gyAloJQL+SKAIYICUdA8a/1UuOF0qs/+h9MG/vVw2sCb1Hqc2mhXsIGxuzGcbfJAprn7+mr5
/nyvvn6fHuYD/5m+kcxJKGoyss7DHQ4MPt/2Dk1sgM6qwEnxIlsOfKgCnGq9OWarZRKvstcccVc1
kjbcTRwpeDTXekiudzqMT0AJDhOO/3wZI9EYJQNEphId7qTT+28dZ/Tp/WhXdniFqixatq1o4Til
eujvfm69Y1/IeNP3sd2raPlA1UDH8QIw8FwCYiuLcvfzDzhMHvzzjeCUry0Wl/NoC+kFiMR4NF6E
2stdRN4AmV8FdVG5bx3wBNebgQ9gsUltiHGi0N0Wip3//PONyto/EzCyYSim8TrgOthJEPMOG1wN
yMM5X/sa2KIa76ARIltSR9ZVh6w7dKoRnMUt+Bxil/5SU9g/M8DB8NoEDdHg3AjwKBhjF63+rPsa
BeMprrFjC2icCh08dYxR0N5pzaMPdqeRwVfyVNXmyOhmH1YTV2XIIYC7q72yfLGR27tqLQT8m58v
zrHhjbMBxMVBPxRBsGtEpB6dcfDTKZ9/TTXub7ubyC7WjFXfu0OwE501zzt7siBMHfZdF62cvnEa
uBNIj3VT4TQAUK7a6DCc/HQAdibZrrOPcRy4lbbajvdW1nY6Cm94ieLdIxXCOnF2HrP/8vPXx1ls
S3ucgjibO4fuNPEtaOOUNT8FWV/m+U+89M8KGM6fAGHUSFfnWWfFMwXE0UGlrxm1g8bWEq+yE+tw
7GMMF/f8DtKkvRVlQkhXnLdhh6bBuXWahSxFjKcqfsesZfjx0Kkh9yZgxHu3nh9qpiHHh5aph5+v
9bEvYTjyWE8xMk1BkrnQP941nEXeFfF1NzzVQVyf4mY68h1MYEoRk76Ooz7OWOPrvUVn+11CHHYK
Jn5seNOhgUmyYZwwk9GwaIFXk/8czl2/+7mNjg1v3PUQEegi8BOHGegy5wfRELrzpRX16brhDX9G
FhHd3bqKM5+rGmug48lCL4guT/VpHZv/svav/K0GT/iQgPMT/Ep0aPe9E7TjjqEHa7xZ9w2WD371
AYC9eRyA6DBLwKb6GMWc30wlGU4xvCyG+IE/m62dNFFjUEmCFFzDh/wuonSQj94wJzbIXYokukWN
yAv3676L4dWRZsD9gNIx6z0f/Eti9qYkLWqIYZ0IDY6thuHPU6mR03dZlNWc9P6eU1fFaSV9dupu
Xnb9j8xluLQmFbHpiP005LpHoREMUNENtWYVIu+V03oHSKxuPzQ09v6QLRnbE5Y7FvOYzbHNRHLg
TEacu03c9BcFuv4iRPZ1grBuSdr4Im1FNatNWSA5flZPM7LSIbJW3b2yRSjXGdgkZNN5aEVxDWUN
GgHq7JVjlMVRcwrAbeCd/75dTJwS+gumcgBpQebZM+t2IMNU0NPJIZh03qNRQb8jnHZfIaE+0nN/
jtvgekJOuX0LQHpcfYhrJBjWHRxLsuK128UtcAjdCCHaPsq5B6HH5KWfpvFU6/iRjWrCD9ByEzp6
qqKMWf2YEeH4DeB2MfmyytFMQSJAgMK4qkAoQvopfg5wlV6jAe7XIJH/rJIRAyBR2SLHGSVZ0OAl
A8AR5C2h2stQbvj59I94mcnfxstBB+7E4kzoMXf3sc+Y/WnqHXhc4RbgU2tLCd5/dw578hldPtw9
EXYcWxbj/PDGtsEmYuA8i8GUl/YoRVGohy6dkj//Zsc+wDg/Zn8Go33Iop0cAmcXakW2c9j9Gm3i
3wtjkhGFeWK31TDNGZdEZHOLbktgS6oTZ9CRuZs0fihlFxbKVHNWuej9dwXEP3MN2aJVlgmMQACv
ni4G/GjOXLwbU7twnlrin4paj03d8GYnRHVnasickUiLt1K3NmKBoXBOEf0fG9+IAopKAk/C9Iwm
a5rsXQXlwhzittk60yyf+ioE8HoV9KLG6IDt+JvRA3QLlZNy3Z5fEravR49bd45VhGW1hFtsag8M
CJDPPcU0cswyxpVfgfHOHnM+Z4NTNmc8gRS7CvxTgPrFvj+4jk3OIBSkANEH802GbskXPDtrdeaL
um8zMUanOKSOfQPDZT0VKSAS8jHz4Lh3ieiqneN39QkQ5ZHRTX0u0SIUQtfbmHXgUd8DDCq3lW5X
HjcmptsRtMnjuZIZ4Y1/WTY0ettPzcqpGx6Lizqva8cT2dBVubNhgcs30Bqvf62p/+/TzBTTDHLC
a2tGmqcHRvKiRgvnlczzZp1TmU0RyI9aypGVOEPRbOT33mjHzbuAxeEpTdBjK7v8/JXX1igODkS5
E0JCCVXoPnjWiW7PVh0J3wlEVVaNDtBc7Qao+6Qel246JIAOrhvdcFqvr3w3r2IFy1vPzEV81ybT
qV7PY3Yx7tgatWOUnsM/pw6aEzcNVLh26qa3BjFqqYWjdsmIpDFIOdyUrzaMKWdZ26rPG47Rpwpa
WTJGnRxCAadwsEcs853qOcpnHdSwMLrvvkAprwHwm6zMbHmGt9bo6o5LgsGh4UOzJoLMTwFi1HWx
gUmxDfB7lDe6VjtwUUPr1VFuCuWgU+3IxwxjXK+06N22AzH4rlUzEJxF+QJCQWfdZjd5MqAnLXog
MOSO1gVgGH7wDMl4d+XgxuVq5wHzdGGJHTp7WvROlR+5nE/Cin98+3mGmw48mSpEwgBghAkwBhXQ
tpK5p5DSx4xu+GnkLZADK8HUE+m85SiP3OQR+ixWHTFmb8MkfbcFXlFmswN8aTq34NfcWsKKT8n2
Hpm+2UnlDlNCZU9Upn0giFLL64OsH13xedX8TXZRp8wBKpwoblaQKV0kFWSUeV3pdcGwCWeWLO89
ogOZicT7w6ncW+57t+smboTCE9cV1doSWVlY1zgen7UbrcwVmixXSVlS4JMjkVVjEYP8NXjo6r9Q
xweg49dVwWMLuvz81X3a1txiSSxlhsatctNU0RUI+E5JzB8b3PBTlIXHHigYa9c205dSO09uQE9w
gB0b2vDSuByJFVSWzjAsF+nscpCmag6W93ULavipIoEsap+JbEFefPAFzoGUl7OzLtIwhZXk0Lh2
k3cyg/QLYFxT9Kko+3zd8Wj2Q+QxhENUyWQWaAYQIe0x9fpU5fWI4c2m+QTwvrK3wAMF4HXyFnKN
ztvGyvunVWb/1rz1aju6whVMsBLbschBMkDHD1FcrltSx/DR2e+SKi9qSN8FoIh34um5GeKbdfM2
7lJ02Exj6WFsq+IPvtRvA5+fUBg7ZvDl569M0o15ToRHxM7OoQsKahfIbgNou27ehoc6Tt9Hs+Va
u9BO3lEdPccMzKbrxjZc1CoQp7MONmmK9rYj3VlOi5XTNrzT70ftQeDZ2nWzOgce89IP1t2g3zLF
r6zd60CEXY+3XUjJVdyB/J3l6wAeJqFl2YipkKBh2fX0/ayg5hk9rjK02V4PRCSgozUW0S/qT9BL
uY3nU4JWRzaf2dArB4UWpDEUmeaV8zBr4WbgWztF0nBsdMMjvTaf2qpMRMbB3Zi6bX2e5MmHdUYx
PLJuSh5Az9raBSWiW8sOP4JufOXFtnSzvPZJbOwBZPW4kosynIAkhUQLuDdPqe8dM4vhlDHafdHO
pazdEN4zENYii73OJoZHFqQA62ehBXptAeYYPd6nzhA+rBvc8Ek01xGtW5CTOEV/DtrCZDugv3K7
bnDjAcqktGurweBxE9x4sv9c+vrXqO3/yoiAJPVwMQFR0/YQJ3zHqHcTYOxJqrVjL7n4V8eJM5aQ
I5gcpI3Br3klY1JdgMgoXGUVJzFenwX3wR0TSGyUYA7T2a7eN2GxKsACXu9w5lMCeZY6gedPnhbV
xvZzcCe7iIDKszVLCrTg4Qf0I/Vz1GpERvz+ozWqJxQf3q8benGsV1ZXIDFmoQe7SLRugwmkLsFj
5Uar4giwRRyOzgp049NkwsSn6UZ29sWkhnUeit6xw7ErGqF9uvB4Ftfe2waAwx04rd2VFjc8VBIG
zKUE25jdN7e+BT5HVqwKUtBUeThvFlitJh7lmQv+uM1IHbZx/OrrquU0wVUaFQUeU8GBZgifCZ8u
yii4Xze04Z8TE3kduxbLtNOMadOBUKel1ToYBkR5Dq3SBWObKGCFMpSQ5m07d9eRx09hDJbN/H2W
3vmOc793eV04Cz81sDZNyiWzLsHMpu/WWcZwz9HycCr6Eiuq9BeOCG5Cc9y6oQ33FLh4ij7seFaH
5A6dgnub0nX70KSKU2h3C6vGZ9kMaZkd2MNcaMW3n9fN23DOcvZzDuoCniUF2oJ9fU3jU2HnYtUf
LabhmqOFfDCaPFhWUIXuMBaF1dshhA44CD6l3qybv+GkQQ0SevS1swwNn380hf9k9fXDqqFNuNQE
xGMTRjmD/yt+rjjYG0BOva5UB3KSQz8ibhGUDIwCGVCvT1RZbepb/eO6mRs+WkxQRGJ2wbPAhUrZ
bvYk2l7buCnq7boPCA8n7xeExDJusCUn67ak7gPkyk+goI8cAZHho2DkG/BgxtDoV78Vdvku936N
/vXvoMjUcocCc07R+ckyDxRGmRW74tYhY7kK6YsOgkObuItwsSqxE3N70S1mQwbWynXoNGglHw5O
p9wSkD1jWat6O7WhkDeMJymljpnccFTBfCn9BCbH8XipQOTcBNNKHzLcMxlJI6uBsCzKSZtGM9SB
WLmuboZ7/tAoCXaJPbk1y5xO3Xjo8WW2WDdvE73ESlQnwtEaMh7GT6XDbpt6WPWIc0zkUj75FKrJ
FQMHDxoPE4DQ00HTeN15aKKRhFcNVtUlA+o2UJlibn0rrWRdCGpCkWwb76w2sAcQdnu0SkckKnbS
tsKVhlm256sIFypHQKVVGn4DsacNOmXDu6a055UrarinqoIwB9ZuyKC16G4c7l/jJl1XPXdMGJK0
2rgLpg7bBUqFoD0Bo2wNQtE4UfWqHA7UIQ6NAywwWBenFrYnxRhtWiTPsjz3h3V1BAiVHY6vaylj
aLv3WWxBDW6jxp5+lWiNXvloNAFHDnVtf0ysPmOF5ugtBx8jLBSsewWYgKMomtCVrOw+AyuluwHj
F9t4eP2mq247E3AkGiDwuNf2GVq1wQ7tzG79sdZTS1aOb9ymE+jr2DjBNl1RdSkU/d5PjbMKegEi
tMN1bdxupFYkYfd2oUXgNj8bm+4Udd3imj8I8Ux9PxAwQnSoGfusyoP5ye5ycu5HMZgw1hne8FkP
52Tgaixr0uYDP4tk7PlpkHfhsPID3EProBhXd22vYHkore4Zi98XQ7MuNw9KzcPBo5q6wBgzkE77
4r4k/Hasxf06wxjeSqBM7TUNGbKoTf5ou9GBeoJ/Clt7ZFFNoNGAlHlsSdpnHqviPyIUFc7B3qDO
V03dBBoJ25r07AVdBk9N0hDQl9TSVrRbN7oR+TJtoUbfYPRAaZkGkDWu21Mopm9iYT/Y7SbMaIBY
RdDHbpcpiN3lKarFFQ6bqARdAgHFeX1Oez3eS8qbvcc9K8xEAZn4B7S4RcMNJHY4u08iGp7XqEt2
51Xd+mEaNSWS8WQaYntMZ78a2PsRNCNQoNRgzvrYFYUFsUgElu4WhDqF3EW9BGVN4yBLtglRpZ72
crAgVulGIGTd51Dc1BvHRjbhgwVkrz5zvArELR4Yp+RmbMpF9GBICo5uO3eWEGd0J5BEKNDV/DFF
vp/fCD+0qk8cGglDFs9uojI24ftuezEHu8pWQbxp0SRdb8DUS+Q5cTqSXIVxi74we5jde9AUgq7M
BQtrX3I2Z3aXgGRjXGgVtor5JNgp8E8jhd0Uyt+Qpqcd4tkk0ZsY2gUR2O5K5lyObV4l+8ZzhJ/N
sPYIIY9a7efZgtZFq2wfokhKzWkFErP5vnGqLloXhZhoLzr5Mqyl12VhAI15HJ4pdLZPaQsec63l
569CHA/MMAgkmz4rQvqS+/V9HpUr522cldAsnqbGxbwDmWc8aS7ywFmXHPSNUzJQQKY4yCBl6B+e
0txKwHTUON26M9jUOGc28cIaRbuMuFWVTvXwNazYw7rjwDgnK7S3qjayu0xq2V+jG6w87zxB1x1l
JsarCEtbtm7IM8Jq/8pH/ArkvxTPq+ZuYrwYJUqpXnVg4yTykcXDjGR+G4t1ZjdRXkNbCrSJJF0G
9igrBU/TVTGTdZ1moPQ+3Oc2XBgs9X2X6a7P6bazxyqbBkibbdbZxohqnLZ0ZsvDjgwJDaady1s5
Qzg7gA70ug8wHFXQYcytQnQZClVfx96/CCy+rqMDzG2HxunlyNSgoy4r7AQ4MsGjqdl4SeV+XTd3
w10hjjR7Srp91gzJHKdRN3iosYOwfx0Ww1nIDl6fYhCZaxx7IggQQBSdymisdmVZrgwQTLxXH42Q
ViK4wlGjYRsgysJNb412tso4JthrtNEqHZRth67aprkIPRVAsnuAkua6nWmivXjVEgCZOhzDrYwu
itaz/8CbVq9LBZtor2iiwwyRKbzSdD7tcz+XWWSLX9Ol+Ts/ZpJqu14jk3K5naqSkg0fB5JKyIuv
O3BMyJfDQLU34Z2cWbr1XgqgzV9mKsEvvW5hDY8NXK+tigpEsCCOUda+TlpnY+fjGJyoHR7pq4Og
+eGuR29rnodN3GZz43jsoa9LKM7kUev225F31gMazq4tK2kqUOAOYAQlCR6jZ4UVBN3K1TccG03B
oS0rxJ+jHsAVZ9GKgA+iaKHtvc6GhmODSXnGm2U5mXLh5Je0JOg704MW9spFMu7jGSoGaK9128zz
nBJse2MFPrOq9tXKAMuEiYV8pgwCi22mpbuosMknoPc/r7KOiRJrBAUDppzbrGct30zE+wo1lbUT
Nx4uZJgdzuuIZohtzxq3vnBBdLdu3sZlTC0oZIxgEMnAxMxB/eqj1DDOd+sGN25iUTSMOKMCM6Vk
8U4WEC+iQbnyqvxO3CwCB2uLFc1KNlmfaDV6nxko4tc9FhfOoNf3GK/8tvNbh2aIta4jEJg1wylZ
mOXU+cFT8RtN76tAn0yoM4ZQQMv45BYXTsNi6Bh247pL7FtT7KvRxzosY1VDlRx8iR2BaFg8XBSR
bIt1bmoCxvxk6jwQn9EsCtoK5N7xee07et09YELGIN1LQBxbthlEPccrzqi/iUSlbn++H5d99wPD
m7ixZKy1Gh3c783sDwj5bU6SXWM7XbcL8apr18VYJoYs1mEeh1BIz2zwLffQqxTV4lqgRFwXgNrf
OW3JBwXlZAA73Xsp7Dvi5Ou2vW24LJgsRGwzzB3ZtWBbMqTyZwmO0Z8vwJGdb8LIWmxGqwYqcAfh
rvwOOlf9fVsE67qZIFJz6LJNCSJ62+XNcgbHtz31gkyUQbzS6MYF2yO7YOcUqnVJgaxEN8S3lg8y
xXWGMS5XqUWrpS4bIARA4bRB8+HwPDdJp1aOb9ytIKTJ816wJptZ9Am5o7c0Kp7WTN020WS+slGt
Rocgmla7vEoHLtXLCAHXVTO3TZYw6JK3bZEvZu/jHAlHHu9pGMhV2x3KJodbpnMrOc0Mk89JgbST
4/Yg5pzW3VC2CSlLwjnSAUf+zRmFo7dtCTzCpmrbSq1KvkBU/XD6sRqhQ18VTeYUod7GxLZvOvTz
3a1b2cWLX90kEAZAhmscrC1xyNRdVBCHuXbdPpAnZv9NCOP789g2gWUhmJWnMJTYOiGkJ0Hd67QS
rLFqYGd4iEn3bFHP5tshaKbuytJ4FVz1oCSmzy50is9k6M77yLd0kCZzLsGuoK26fkfbYHI3dBh0
uZlJkc+fulyX8qztceduZFBNnz3q+5eqr8SFLgt15uVyxBDgwChSm5aQNykc9Lfc1gtPxQPUq6Go
jgebP+O3bNwUNpCf11VfWPMWf5uXbz0379SqQBIKFodGB65xcJeG5B3JnepaQZDxyi1dsu6CtRPj
oOmsOuiQHa0zd7JfQne4TRxys267GGcM3pqaWuFYZ94MnG3j+nu346eINJar7QdbxYTESWlRMvOp
zoYeXB17xudm3CYaqIftiBcCgTxF2JxS6P7xNWXH8eEagMsZgroqqDMLOm47H+y5Z3PfkPer7GSC
5AqdS7wRvTpT0LDeWvn8JCoQWv988MXzf2QnIzRwbFLKmsk6CxtZ3gNV7YOGnUwfp8qxTmQ2j32E
cejYeRIRtx/qHZ+8GmzTYmBDmSqGZPu+HNHRduJRfWzJjeMH8AQioVZJdqQUdX0mg8kBOsxqdiWd
Y3cDRPe6rBKkFA7Xm0AIheasgdHA0wygW/iEg2jlBRYbDm2BcASJgLbOHJTjhDeeCc85cUAfWwnD
mSMPWM4ZPbjbmgyR2CcND866OEHdPySqsVehC2xTpj7A2GFZRhZoOkAkiF538iEZonWtrdDHOrQ9
18lQlppVWRQF4gyY6zjNC2fdYwWiYoejqxKpSE86BQTnYh+SSZpu46RchUb7TqjMDnunaaIm3zqq
vLBzaGt34TqbmzzC2rMb3gkMPc+Q5UyGhd581fsQpLSHJtFgXSt5UudbqMVfRoF1OYTrsnhgXD4c
GrBCGCks821fjcNFxbnIID52//OT7cihbELoIDVVKO1Z2OwORCT7nvmpThr/bN3ohpfaUOyAjIRV
ZlHJ+0ugXp8GAvrxdYMbfkrCiFjKlWXWaLc5k4loz+2hWQdFhWLeodUtPaGeQlmZlVU1bCEUcWVF
jO9WTd2E0U2VPUjudclWgPwfQqvu+L5ndb0uqWibULqiS8TQ+NBjaNVwXTddVrFuVYnMNqF0upgm
QgkCqUZICKXI1t7MTXDi5D2yGU0knQI6f0aHH5yIqy4FamzTh2AUXmdzw0Ohd6+5En2JriWqNy3p
OygjszZZB0izTVqvhGr0XEB2Do1W3eymcZOzy26qy3V9kLYpryfDNm+jwUu2dITQen0LFMAJy3zL
7f0gvDGxdH44oxWjJUXmaMtTl3ZJAzQYERCHPoApqcvKIJm9NBoUDXYhsmvjZhB1oEDH2Yf6bJCJ
Pezm3iH/l7Mv65ITR7f9K73qnT4ggYa1TvcDEJERkaOd6fTwwvKQZgYhCYT49XdHdZ9721Hl8j25
ql7sdDIIDd+wB/K55wlZrgpBa/6qCnx4icJbgymC7oY9p0valseahmLewdjbDPnr5sXFQh/q2sLv
FmaMq64YNijfzAP8c1hEX5d7XOLwNMzBtqVQ824eK7XrRexyJeNXVZrDSxgeQrYERhv9vIvOul8u
mc52L/xV+GpoP/64Byq+wBjC4uLLDO3mzsRTOnbkdRi/MLkIquNqBht+hmE2aSKV0RaWhahIfHnV
V70E4Y2tgPMrLexuIXDIEQHcLqc1Dl939FyC8EpgTcMYBnW7EciadGx1eddxap9f9+wXgXPslIIT
wmR3gUTXI263clf75JUDQ378prV2cOAYO7uDRiV5GPq1/cLCjb8uDLoE4G1J5SY7L2Y3wMEQlpQz
FGHi4nWqJ2FysVQ7aeHpKhKzq/mq90lhoS8etK/rsYeXIDzqCBxZWmt21PUVEFf2CfTq9Rd77E+O
tksM3uwmSGZxb3aeR3AqDVudwWj46VUTJr5YpzAVYwGdMOpbD7kWZ/33UFev4xKGlxC8YIOvdtHB
SagEeyaXrqoy7Meva96Hl9ivDTSIol4QWHFFvpiewjmKvI5eHZ59/P6z0lb1KCmPKp53NcyT0lUR
mNwUgNH99aD/JE28VPnqonYi7UjFnhVdsjxUc1/3e89Ip/exVjgF//o2P5s4F+u1WGgRRw1eIiEi
yBdYpGXDOr8OCQaj6R+HSFUFtxYmoLuyHOpcAAaWydF/e92jXyzXtsF2ADyj3qlV+azupwbeWMXr
Dr5LJJhUcWh7+LXtlnZe9n0lCPzy5Pa6k+8SCeZ7ytimnd7Zauv2kWnfbVGTvO6TXuLAtqqHNzJq
PTslKg73q7XJAEl9HewffuI/ftKBe265KNQu6AOdNZsaUqr865Sbwj+4L8dxp6OGqV1tpyrbkr7L
BGTy81fNmEu5rxmmT2hql2LfNMP2tMFs8bkJh1/p1v9kKV2iwArqXDQDrLxLdAQ+yjngUPAeet0O
fyn4BYcblKu9lPsYZpJyCb6O3fD0umG5WKVtRKIC/hl8D52vokuXDehEW63mw+suf7FOo26k4xZq
uU9UPwCA26ysumERrHdft1YvEWAKHnyI4pXcSxPBo4mcuvCVkdgl+AtCXJP1BJfuYxx/ZzzE8DpA
Ihyhf1xIMIOoi4pPcr+dpY9aF8VZXAn3uulyifxq4DwOb8YxzqHCdRi0ekCu/YuT6Sfz/BL2hbgJ
YVLfxzkD/KEZghv4mL951VS59KRNICNUwag5zgmb++gqVh1415Xr53evu/5F6DsomGx288j38Rit
kFCPTXw6U/V+pSd4/nZ/kumSi9O0DloVC1cwmIQF5gDf2qW/MzyETR94qrw4lv3mqlsLV9NfJtf/
coz6s5teLF/uSTEszdQhbV3dsGZRV3dE7doWq67bV8Xaduk09rCrgcH3hLN9bbwe+HHsFKv6PRLr
Blae3dYu/ghP4KD4TKkD7G4IAWltU9r4zbkUQY6a4PMZCXW7mMJF7AhrUz7BnnTrYJibhlTCoTfV
lisEQiPDp4Ot6DSWn5WGcWcEt09e90e6tZB7zj0Sel7mflqczlpPm/UREnJuqdOkhcUPZL59vZoh
jeQcsDiVHtLw7SFSLYP0fY+ape1T8Aq6GQ9o+Di8U6RHItPwRnzvVY+/1vMULzkD3JemM0aozZbF
kfpq8/MK16U2pGb4PKJoy+HAqqMwcmkiWFl9HOq4lV/7cobRD4ic26j7FGpfjf9wBukd1Nb7NR0g
GmUy+CCaqM05iJPFbkPLhuwCUqwmKwRmmoRlqPNJn5NlS8LrSCxM7utk3nrwwqbRH+ASMGScqYXd
NuFcizysqaNZxdmEKAyWhbnoIYALY9SSTQPwm7BFhPmhRL7PM1RI1nLEk02D5ilcozl4I0t9VcQc
YSP2EtbPJ3ytsapTLRDZpTKC13s+9wP5NNme5c5vK/8615une6XHpL3bNBHsuZoI53fUFpTebEUl
5jLvNnBU4r10cwRFhI3xubsFQ0Pge6m6Vni4MtxkOe9DqBojGuvDcWsPntHVfZlEX49lNi4oBh85
GEjyKVo5xAizbojhJFaK4CwD2c3d4AKwWDaAtqCgw+dl3nl8y3E8kgSFNHJk7QADz5a1cs/aashG
trr+7EbsA7OcI8vFXIezaXew96XbHRvLuXlaV1IOAtNhJPO+oYlZs7GsYgKV2Mp3OfKaSnwUlg7j
tVw3JH5VEs6rTp2yKOan8HjnBBGUtZTSDH7QtHkTtUKzPQRW2vV6IC5CVTu00Fbb0Ga2SwnuVugN
g31txSCyFnbzF9IF4MzohcfqkcOjWuRVYZLmC3IfASdSQKbGJTdNMpq7dg5L9gR41tTvG89BE5Jj
OCanLQlIexNVrt2+1UM3zmDM6GCM7yYs2mo3qMqTo+qjZnpfBb0ICba3tmRJyvtYqju4cbbRl7gp
CuHTopR9eeXcsiSnUNfx+KFxzJ/tkE0INnrpaCQh7Zyw7mthXdmWaTu14ktC2aTeg12+VRm6Szi7
wPMY/a1D/V3gl8cg/jo2etmOPVHeP7VbGEWZqrCSvjYxpvmhbMl2Z2VY7kMyieZe6JmzXShqVb2d
2mrd4H4tF5gydwS6ASI/KxGzo3F2GL636NxU1w2bqL8ax6YrriYiI309T5KTrIlpTD7CeT2W3yLX
FnegkAcntJG2r6C29ClsfMu8hEBQkK/1JtwJHhLLdoB4EP3QyTqWuerAdHzDfdUNd1FZ1NHRjfXs
d8FUNetBeh2yK87WNnwfsqIt3laTLFWmvA2gidiE0oBE0zMY+S2wRdW3JoRD8JEqprp3MO4oxvs5
kbzah1U78tyuzYK90yVCV3vgpyN9O8mFfe2gCTBkBUqG7r5aQ42tpBpXt2PJaHWZh+hWLddtA4Hj
fVHOCvSagC/lUyWMjI+9Uoqltgg0+1JVslFZOZjWNqkYoiKE0VFM16PpemNz60gY5NYMJEqHbnPq
I7UST5AnYRlBznDFU9RBaTQsKwMz7IazJA9cpbF9300OxLRdorT7RELvYHyJ9A66nLCCYLcIl8qX
AkuYZ01XkT5jvUvG936CPyMEjvoekmcpbbetPsK6VbsnD386XaTVZPmK/X5TbhzTxuKYdrALbhfz
1c0LTZ5hwaFxILRQq5FvO1zl/CGVheF5Ihk6nbvBkT5Jwf0ckqtORrLdLUtJO5+WkRXbtVtNiarF
ChsreQgLjxgRTLaqOhq4rAXppus6eGRJq0lexWwOchMukcy537bmWYcbbQ6L3Zy8mvsxKPLJkQIe
7DDLeQgj09SPqBwR36Z111m5h2p8aU+yRQZz51ESE/u4rXHe2aJIJuC842q96csQvuPjdrYGjpXm
AXgL2hS1A3tuM9FbG7Y9yBhDbO1DvYacHEa0jJu7EUp39ZQuPoaBDnTF08lpGR0jKo29T8wUDJ9J
vYruBmbmBnNsqPqu+kbhfY2Z0EOyzezGUtTLHm+2Nrukb2PzjrVLVZxMWTf0CBIt625nTWDwtcN2
1LEcvky0eNkglQxNc1M1ycGMdVkC2wwGFuaIgI7SqWqsVwfV9BSYYQIMcbgzCq6HMHf2A3nEPcXz
ElV2/dRBNB6cdEmqMc4myC+WWYD9qcjWQq2PDWGWHoRU4LokwwCwar9oEWRezRaWcnp0KwgkC48y
NBRE9YDHTZL71fmyPgQDidE5qos2mJ/6fhuHE6C71YaoaNjWrzg1zNBCIzUMozfnTg0NM1pNfLvd
Qhn3Bjvx5oujaPDpITTL4G5247AhT/dwvzD6GNpK2sNqmUzOJ/daQROgxDAak1qJVR5Cr67c5jKb
auf9GyrXTqZwTRNsz+Me+1vaUtfo+9BGYvq8aaPiJu3ssiZHH9NwvYsx+6sPjVlhQYOXpGNx36Ic
5t6KFoN42kij13ygc2IPOP8DVWJwCfzR3ca5g114a8cNH1OXy35xbdC/45G3/QPcn9flNDWAhd43
S13VWQy3cfNhVZwkH3vCPZy2oRAWDgojRbvy2wDN1PABqvWx/DzGTLafpm5qCfIrCCLSrG9Iww89
t8YjfqtCwcZ0gvkzjsJuxfGBaA+SsSxIFp4biDSMHhg9HnyBqryPsxCHenPc5ql94jPm964NXcey
et1Qc+35EL9PCHARGYXPc5MhF405HBFHPl+RjidsgXV32E93qpoqUI4jyHfulWy68Zb2ygUdHK/5
+rkZJ7vuk6iOl/toCDX0d9FnlU+xOHtsLx2cch4mUtEPwsDlJTdxgVKAqAPL7vygCr4PdePIPfpP
dHjbtdxs11EzTCM2zBhrA7B4ANXEVQsRVX1b9J2ERzzcj8sHD+RLkMHWvF/ems1NIESD90pcBhnD
os24jGp13xrUmNKqL7tpRz14td0eFLVoJwo6DLkOC4IvUVdddBvP6uzkysw5+BGAVlZlJsWSkLyf
pzCa03Zb/ftGdFBNSrcerMUnBXIbfS4NG2/0MCPiyqqyCbKogSqcz7C7Lyl3jNr3ZIbswQHu3grn
PV9DhOkUBF5lU0/jwB5hc16Fb+ZxsDwjCZvy1lfzcNWuWOofk1C7ZU9420VwJtGQPIvimoqcdoAH
p4ZG217iMHI21UnRmLsZ0Ck5ZD3reXfTmsLfC382QN30Rq+NEG24E3CwWXGMIuTI9RZj23fdEpTH
lg2JfZq7IlreDnqOMvRIJvLJd4VbssJV8QHhGlwzW7BoRlTaU7021aGyCsIaMXjVOGxptm1WqnSE
GRLLrQ7JoUQ88N71nF6XkFLqUyabyWRVRFgJzVZF0nGMG3YSrvTfYrB/mluCpdNfbY3Z5O0UEP0Q
Oki8IgWi9qZkgmyInaJYPyyBAmzXrjxjoJHfop8DsjbMSynUyEFDvvVakHejC8pdSxrWpn2/2uul
7eQ9nKijJW8xjbNknV1GqqI+xHEsb2ZW+lMZrd0nXy7No6SdzuqQvekS3b9LGjnItAyVAexk7tp2
Stewls6kJaJdv/ewqvMHtpDymUWrOtnGC5ljOrOs3+Zt3Q+6SU4e8MX4nQsEfyw7RyHLTuzAg0PR
88V1aYGZK0CT91X4rbaFt+9g6s18utT9KgDljBbn8/qsB3Ds/LpBNkXoyCs4606TIWfLeDo2ecmW
KDgtUQw2NmilLjzpKirkHXzmjd0v4PmHzxvrCMukjxd7PccqKT8hcu2nXWJJQA6qVnV808DqHmav
5bB0qYuUFs907lR4P9GZqh1kGvwASQLDquMYLLL7GFTwEm6yxNdJnYemqWw6JzVCUWlnXme6Q4zi
0oIGlHapT/xcf11FQqebZR2X7QtMqRzCocqKBLO7w9pKVNqAMNTsoKJTkCsturp5s0bI/XfjENN+
bzn2nRwZTcmP0xl+t5t4T+g9SDVNcg38LI3ySK6JPEagTa3fa4Cx+/vZWKHCzMtyqU5mMhTO4xAU
EWiPbg3p/BukxpwgCwZkc7s2pjPYF6qBu+hW9ViSjy2SVfexTVp5jEe0yKjpHf8YGdoGn3o0WJEm
r2MCx0UUoasMswPBUlrMC3Z3o+c1X/pSi/cMnH77LBz29g/GTJI0ecKnAOdVMSTB8sjc1qxlGhDC
aWptoftMFrQjd2YTq/8eg+7ffdM12Gw70cC28K3vqlVCcCAZ9QM8npN23Q0L1F2vZB2Q8YFhlWFH
DKmeBLanauUoFlYDaM2HhoaVO9C2asM+jzeNECDtGGMlZOBH5B+I+Jop84s6xyKwcbHuTWO1Lt2V
bMtWP3cmGJf92ARWHo2Rc4Ivtkmn84l06/KplQm4SKxqpflkXTste1WGfZDJdo6u66ksWDahEW5v
fNPEJT4Jr0EGNKiyZ1otE4LSiUFO5nneYilAkJ6Km7Ek05UrVvF2osRbRAfJtql733VdquENmoIU
Vs4U/mKiGffeicRnJexU5+NGDRK0Ss48NdaNgUrtbJ15wyPHq+8LrE3EbmvDsMqZO5+raWngMXHY
WJ988TDKq5uUjoEsTrBjjlmcmW5rAsSjPgyu1g0z+AonfsRPFpt981ludZXjjI+L+5EYvauDaZvR
Uw2K4Ij4ltosRB3RpIGwU5FBXom+o4sF/mxxVamOsjqfGBgtG0HddRzrDCeS6p8TlPDDfVNVg81V
kNRut6wgMiDpC8Cv23gV1XeicSES5tq3d8CBz8euqNmAFVnMpzFEoeNWktKS41zY7pNAsOLuhtaZ
k5340FW58H7NkgQbB0oxZfEJshdNnZc99s660e2ttSECuA06JO7YcVFlavPwJQH7IzzUXNPudrLU
dLe6mM31rNTYfCZ6Fe1uFK1+QtJJd31AwRnB8zBx9BuHIVm3xu45gRjJiyYshC855DdqTGLEGWnn
eL+ncJ2eswnh/ZgJNDYXWOOJFdVd7Jsmmya9Zt2MjBGBjZJrBsaLL9OowuSdfEu6TAEoA4gu9EXI
7SgHi/KKDTbZn7hbkurD6pZpu9ni1TfvIPMxkpue1XNtMksXVV+PAjAaSKitaw5j83GGdXR8T2Bh
mC8jXxvwxgtY9Q445/mbqKJIXguD1ChlsL47bU0RrIAXTt2Wt2g5JmVaWJCIvhYDrDmOpEXonBbg
5ouX0aIIgTMLMT+s+dYQHefNYnu7DYQc7SOaE0TfONC+u3vtYBl5F89Q48mE0Mrd9+gdfYm3IYDM
TZnY6n01luAWtVapDrCpPn7qibR1CrfWKnUtLCWQMcM6D3vfot5XNXJEVOTMvjWzj1LsEWtRpxsq
d0neclZV3bV3HGlmCjpO9AkB9kCzEYnocu9Vubk3oZoC/sEV0zDfz0st65OoZNnXu34u2vq4lNUa
VdhvSfK9dYgmP7W+dAiwN6kgKtyO0/YOddYeWKEFCXm/pivOcn1YG+Owssn0TGhF9yiJR9fgouMg
EQkUodPBsZm/w3pw3U5WtoJQioiG9caJeWg/uh4JbKo1amy3UUDY8ALfeNnm7Vho8hSQrV/ufIis
5K4YYYj1RqAARX5Pu+c7ZSgdvieDkfywRmUXZnEMXeEbHGQlDutyTYjLC8ZXoTJYCgElmW0RsAKP
C0RgwhODoE14jYnF29PMaKzgcBauw61UKEelTFEHWWhV6ZcwoXV1R7ZiAPyiCNvhAH3ugDyAHsbZ
mMHsZnMocw9e7WFT5/QegB7VZygeJ/OXwfUmgA/cZsUx6JA1fgi7fkLozhDf5ZGWqgHnDnFmfzej
TNJmgJFbM6eQnIjIdchIghg6scFwqNFOXr444qXBW7HCXrmyFi7XiVLtrqNUTDmB8YaFG7zufbVH
0NvJ6yKGyhQwZt3ZBQmmUGPeVLVcT4UF/jgDHL6USQ7CeWggH130aNuh4zOWJ7asdMPWbFV8wD45
oik54QhLUW6K2hS8uK3Jp36Yu328ztH0wuuk7QKESFFsKWw9odUAc/q+A22lRSPAmmzpcRzGWdBp
ecWIIn49tpGg4hnSuL29Oc+5VeHF67iJsyZa6Xif8Lpb3wd4GxmkVWTpOO/Por2IuxexLfHdfE4U
rotgbFecMYAFQkfHF2V57/vIICbTM2XhgpwMqTnPUFJOEJSHppfD19pjywaEyfM+fNF2Cab9HPEE
cSGWOcrmMOUY9cnIcRb3SdUsJU5E0Wzf2gpF109N48Z2H5fxEDiMrqIDLGeZrt/EiGpwNBDJ42Sv
sLVPL5WKEydSG0mI0joez+IpQhmihssFypz2i4RqZfusgnkMHsYSde03yzkeBzHbi45kfJkg3wp2
kNLdsepR3sckiRXda474ju1gFzdP1yA6lYnLNpTKRwT0teY1zwEOs+LaKRTMbxBECHbTznFsHoeu
afWJl9SNx2CG//QndF2KMGPDysBdGPtgTjtOXHAzhhDheRPMZq4/BBvs1zKJAGDY+bkX+q42Fnj+
Pgn58rR1QG5lIjSoZde0G6CkocvAfhXMqOKJOlNlZICMe7Nsp2CDS7FGvjRW3dGpkvoUYUaDYgVf
7Xzw4yDpQaOY6K66lm3hM4onSXKqWzQ8MhX26HPuQJsMtTif4RtS+HPhINhPmpA5o6xvghRr7pYp
42O0VBKoAOzDCAjSaV8HEcrabEAl26cdnKRE6qdVJbmueBIf7DrL7aDiNQgHKFcRN0uULkpYQo2z
jJqbJNLGPCcG4tEvvIzn/iZECZDvu6Sa5aNzqEDnXSmaEiQs4G4e6mHo2HVRdkP76AQG5toT0ZpT
OMM55HbBsxIYN/steWhm3pentdGyfYd4ti6WLJyZr6e8GUWP6lwMKao6zGYsZhVkkDhgXuVod3Ah
9y1QT2elVv4RQm2hiTIpofPX73pUvM185L3TGFjLG6UfVo1BQ2sIMwHezYRL/0gx7OCQyKRqt3co
EhfrfsFK3stt4zfIFVhwTYJCorPFQoh0kXO3QpCrsGFMXbUNn5KbrRtBMI2IH+1HV88S3Px2hkLC
3sKP11dp5FjC0cohwJaEkxFLxpC/mU/9EgvyMIJdbsj+rGgZIXVbE3hYC73Jpclk71yb+16fjbOs
YXeJLuLhGIOw6A7ToGaal4tXww0xkONAJShEW2n0ms/7GrXKKA1MFAV7tGJsnXeilIiu1WQUTxnt
a/p55TDLvi62slnfgnkeW5QYq0Jv3+iQ0PKLasewO4YUjK5jiOLWdAtytLZPHZR3q3fjkMTrTRQH
xn/3U9KoG+/LwKCOsRKRIYJBcRxltBkl5NoYYJomG9/OYW9cZj38EY8aj9Dk80ZImwECzNAajOMz
inARewkA5123wAD1Xeja0txqu0XDicPdC3EB3rAApFtaDwNsw+PmC6oZAc2bRATKQJMSgVhmBsz2
fofae4viADbSczbjzvGIDPRCMx8EkcZiEZMGKlwl5xGUCll5mYY6kfeGL10AVnXN62/z+Xz8xmew
xEGZTcrjNEqEIiH2u+6Rak0s1l6Z9JNNlTAgjyKThh8Or8I6zClJAqAIaDkVd6Ti1u2xjULybemG
enmxzarWm3HjffIewQCL17SZmvnkPd/W94L3arnHqV3Sg0G4kvbQ9JhSeJ6U55qgWhecuejTPCA4
lvxkKgCq71AP7sHrhcr7hgx+apGcJ/DnixP7Gfy8SaTgTxC3W5lqUZzQU/UW3eCozJcF3rNvGwC4
cC7CSgASdXIRhXzmCgRFlQ0hyvbL1VDoabRpDVpTnI4C7VKaocWn5xfkyyVqVMhLQ/sZSdlWBymz
aBg3aYJd1qJU0o0AtafQ4lau3K9gwcEDZVhjVn0EkdTPOp0dvDqmqx4pR91kboJMsjshH16TKNe0
Qsf6dcigS6cr5uOhHwfT7UL5oYmf2PI6JO+leknS0QW1YVyX1m8FUp86eSVe/1K7ZIQ0nCxqzvc4
rEJkrHIJbw32zF/5cP9EHSe8NLlC3k0s4C8IvwOsgqkaa3vdu2CE4JrRCtktWRpokHM5kYfVoE6U
wTs0CLMxWJF6/DVe4wwq+xNow6UZVol68FoHmu9HWCd2Ofzt11sglaYMURN6HSj8i1/Qmn+C3Igu
6Bt6Mt7ElLI92McTf7R+LOZclYg2QVVFQpaF4Jp3iA1XP/yCkvkTHM2lFEoDMAr2dJLsmYABgIXG
xW5CYesXL/Szq19AXRTswwyvZII2df+l1dGzE6p4HQLoUgsFwfLUq7JI9h4eA2ml/bGeO/rKi1/A
WWwU2WGcWbJHwWuHrk2dFhHKHH89oX42KhdYtGJdapvImu3LMDA4WZcC6TfO4Fdd/VIIhbSKAoqA
cUHCBiFQK2Fpt42Pf33xn8zQSx0UpqPeqbXBdKm4JN/MUPcuC5knMDERpFepmgH9PIBRkahXeYGB
B/gjRK0SpeMQiEj28F5M3seTNndNhCLNX7/Q72vrT1b3pSIKbzxliy/jfS9khXKXHLxDJRf/vfjI
sucY8S/+ZoijgV3VqnlqtvopwkxLDoWp5woZQ1ntYAX3bV0ofGJTyxEY/evp/usHz0nzz//Gn7+O
yuu6rOzFH//5NPb4/7/Pv/N//82Pv/HPq5fx7nP/Yi7/0Q+/g+v++775Z/v5hz/sEB1b/2Z+0f7t
i5k7+/v1y5fx/C//f3/4t5ffr/Lk1cs/fvuK0q49Xw0yRMNv//7R8ds/fjuT6v7rPy//75+dn/8f
v+1QZbWX//zls7H/+I2yvwtJRBQKwFYpJSH97W/u5fwTEv8dHU/AI2IqIfQVnvkwA6wVK/xS9HfG
oVKNDDZE4wQAmd/+Zsb5/CMS/V3KOKKCR5wl0JTkv/3PYz38a37860NgFP795//0Bj2zgv/fLOIk
xjUYCMEx9IsRRfGLySoCPwKIw8rMiTgVKz30Y3dSU4UICul0Z/ZT/fQfA/Mnd/xxE/n3HSWNItyV
4vEvdioFVHilN15mLRfXFJqkfVH/Yif5PUD4w1tJ9K9DATsEfolthVqGXQopykzl54Zp1pGcfS9O
9aFO79f0BW+azuyrTk8qk784OS5O/t/fT3AMq8TXi0N8oB+Xv+8i1emhKLNCf63MfQeydMXUNRAt
aVkG0Ou968mY9f77Xw/rH+8rqMQsS0By5IzHl7IRyEU9Kv2472ApapHQF9TRHSALKKjtkIrAgFu9
IV1yJdgvOOE/bq14YREzEO84jRmU96LLwbYiGOEOhwxkjMcC7XCN3glXu25ZnkZgInMeFckvPvAf
Zi1uKQW6BwkWlSCXDIka6stAGuKWRvkvZkWTnjdQhK3m4GEJ+TstY/nW9M2v9Nf/5LYS95RAryWA
jpOLqRui1c/HuqkAPykbKDRE5EuLSvgOYNGja11O5SnG3v/1r7/sHxaMiHFXCSRWgnT6Dx92ikQw
oZwKNF0QG5rNke3e+0706y+i7R/Dxd+/IyYQYYTRCOKQlwwIVnYA0kwQOoM/M6Cv0R6eIuj7DteA
iPzi8PqRnnO+VRJGNGGoEiYMe6L8cY1AsoGiWIZKCghdab3drQSbzf+O8/s/N5FhTAUEWLEN/HgT
tXXdGAVBg3ZpvYfKb4H6wbrs/vrj/OmbJIwQyqSkyeWg9WvfaACtmkxXY7EPFhQh1019pg1aTf/7
O8WoZgAUhFKSuMwsSsgqE6xxTIMqBMPOZ3bsMiy+X7zQH2dbEsZJgqMqJpgH54PnP/lZfGxETNDY
yeDM9MQT/Yh60S9ucUFp/teXibGKCA5FGtLLQQvA+FDhii+zGJjJtQUlD10xjYdFj48bmpXl4FDG
99G85BQq2wcNGCHqf3P4lugFLJHVJna3Fn78xYP9H+7OZEtqZdm2X6Q7XKVLXUlRZGRkZE0mdDSA
Dapddfn1dwbnNCDgEWO/13uN3diDBKUkl7m52VrT/vAyDcdiwRjS5dQiLr7vUtPNuKP8hoUmBXee
+B2qGKu9ZgL6fXuiAc4Gzr7ruR60novr9KLW+w7SS3AW+raenLdxn70Ir7BDkdvaxhDVN09Wzke7
jBs/qSjI+gZwgkNqi/zIOQJtQ4b4qbFqCnqD+b0fqEJMhZmEoEXFP39feL/Hd9s0mKHoscgBe106
dCA6WIVnSZ7K8sysbxmdisB4XMzXv1/mx8b4y6bNUzEsW3cspoA5fE+/rjwdgbaXw9kJ7NE5DPU4
baemnE8uqDUtUG03Msen06X0F2NGPmnOLfMYjGHTIqTcwcOqkMQWzZWg+HvIJ2dDW3TOxlwDoP+v
v1RZd4g1EUdzQI8h8y/xw+yNn/N+P9g3PQf7vWp07cru9odlaJrMlOXbIPnzfouOGu0g9pc8aBBw
VZNb+EmqDlHV/yviyo/PkD2FaOJya2hjLwLknNbdKkRD22hVMvb7Mpq2ZfUvmWqSnq7NHk2IZOfU
qXJdRBRoTIY+lKyfmuLmvZeYUThMRnflZi53r8urnOPaTwS3laafWaqEm6katKgmStqiWp1bYzSb
TUHj48rCuHxJl9c7//lP14NZngKm564QLVv67dp80K/B6P54CeaZetIm23cuvc9OBSa497iEhypV
rX7ppn5lXSPY6Ocl/PN3x51YlnD47DyLCZ7uxRKnRz3kmRJ8d3Y8HX8M7CgQlH4codCcBGLqz9Ti
xDZdEUeV8wMjMWgdVwP6hr8HgMs48+P30M/cHD4387fbnYtFV6g4GCLSJbtR2a3vRgPhT9ib3qAB
mXnVlTXzY4X/duskIgRjTxi/VetcezJtcTa5WHKYMU6V0WMJnNuPHMRMa4peLOrocC55ZIWNiS/G
1IztnCcPgHnqQGSnVTV7E10AZIAXtB5XKgh/WACWhUTJJbzqtndJKLVXi7MRo3oDK5q6r5pr5tvK
Y6YTBO7ZufL0r13r/H39tJ4b16xsIyP6Lk0aLML8x1m87ZxWV27pHMR/e+I/3dJFzBHo2pOJwVGo
Yjz3GCsG06RIZBzrfvHSp8VIqEdUw2fZVsWV/OkysfmxvH6cnMnVyN0vrrymOQocs2WZOzQo59bJ
b/HtXIupv39N7F6GB/DfkefbvMRZsQeLPk4pL+UIl/20LPcLxz7frkRg1862zWIUjDHD0NVhHBIk
98mVwPTbQZDUnZjrCLrEnpSuexEJY61s59VFeDPH8T+yt04ok59FJVJ/KJN7gC0vYjDCjg6y0UZX
Tr+/raKLa5///KdV1FcjUpxubIPW/Dqh4zCwuM2ue2Wt/iiV/rKKLi5zsVh13A7NRBkhaKZlI+Ww
l1r6uafE4qMNODglAlFseU0x3JhSs/wRrmqod9fc/78FrPNvIV0di4LlmthQfr3ZXDadSDtedZ9n
D00yHlJN22h69mwWZy8fuvh/GSC53jkOuGRhNN8vsQyujJbcnG2sW2hfCRm7eVahw5qi7DvDZvr7
1f74kKVhcHcetSvzcu5zoo1j18W8y2by9kmdHhJ7fOyQ/iiredQz7w7KKEPm6fHWkBD9esEqubTX
YvRlAnZezdICC4N7TlrGZQKG/2Mapl5vgjVR1vDSdwYxatU6ea/ljdV+QNU/1c+FZdKdn5mzaz/9
/TFcrmhmuJv2+alzdcbFX5Ya+jOJrZp4Cqq81xjb2VmBk1yzp5/X68/r+XwRXqlnU7eR55LGrytp
ZIQWR47zISe9KfMUO9HGG4E7ASH4+9386UIeL5Q3apHYehexoQZVilCMLcSam02sRTiR8xbznGqe
0ii7Egz+cDGbUMvb01FHUMX89a6wQFmGWzC8BHDylhpYIM1tV7VBaZrX1uplDsMDRDTNZkkJ0yLs
XTxAQVUcZZhog/Hdu1fR1mlfo3KDh85X7W0xp1vXvnH06srT/G1LoUiCTovNhFIfH9xFZqu6WVv7
nnNJvk5HvkBsJU7yL6tr50IMyYltS4pdlIovsrOKGSQVAFv663Px0baHIK6TB7f3nhxRvaMm/7+5
pZ8uZ/z6zqY8MXHkQhzJtHTw17w5zOPw/O8W4eUtXTy22cXQ4Oor60IOiOVQFE8YWseISM1+ceWG
/rAIXddlGZJIU3O+XIRp6+FXiCgzFFgEw6RrxNsc4SpRIPjCCHXzlUV/uSZYiZzqKaU7tkVh8hJS
kpiTgSaeTxkRNRbCVXT+YOmbvz/BP1/EcagL6iz5y5aZLUrZTSkecKlXiF2bHLVBYl0DJ//h0XlC
kkhwEkWYe9kbGHhHHaYkQp97jylHTf9YyVNbfPj7vfwIbhfBj8uAt6bX4dGJuMgZsIWWeZ1BIjcK
cztk+YcunT4XsicrLA5mlj2QMm6hhKJeR70hW6YwZM7RkEPgTe6roXjMWmctOJm9BzldY6roHAMu
ojMOFLZ3g1yOGjeHpYtfMEJ7khRlgtTUaUSABdvQQ3vQtfb7sDpL4evYlHFCOVCvNlh3queKspbt
985gm369RvWy4nxg8C5i3qy+d+NoQMAbI3E9pRlS3UO9jBkTT/vFXp+NVc6nYtK190UJeWuuYs0/
4SSIkK73VnU/VRRE/LSOqsRHWZ9xeUge+7xt8AdInN/flJsa95EY2/zV09dYJyUZ1uM0e08yy9xN
JzX5Kl1RPk5AA90j2PnJ3S8Mpf2Ie6+rdh1jfB5bUZmBrndO5DvrOH8QZ+HCaV3d5d4SZXkzO6aN
EsuIvqck7e9xEdd3RqXLUyYxeKDwrPdWnn+37W61brp8ZhhiPeo6en3GqzXhXDlJgCUa3fZSxLGz
WwyqXIGiVtDsIsX8wwVVxucCxe429XTjgEFRooe3BTauCI3Ou6g9o/e7SB0jjEdYHt16bQ9jn5oP
eHcZHdMnt5MdRYdGz1H45FZHCa113oSWr+3eXnRxFLqyHr25NMMlW5+dvOpPTar6m2lNOiPMW3fb
Dck2ajIV3egIhYPIqJLNNKmk32tVVE1fOrtgRHM/VNN2HKw+LEEs3rd4Cx/6KAcuWNolS5o3GuK5
XIfnOFLGq80Ec0y6a4psEKuMV96MrsIll9cCw7hR8uDKTV9pQ+prbTNjRBHJw1Quh8nK+mBVA4Ir
hk+XdS7fnarovjPu29wsY3undzGKz3oNE6ZmPpRzXWJBoIQ5F/N31ympHiR5mfsiUVrkN+UOxdbB
EEgukV86/9QIvM7aRmzrGbIRLZ2cjVxl3QWGFZunpjTyB11q4pH31d/PaSr0O69Zv9hiBRfPS4v9
NC54zpbC1phzWjc99R0pz8JJ2YXWT8260vogzjCNTZVlBKoR1lverV+kmTofs8JUR4S39SZS518w
zeubsXLqm7SSqx44MXr62vhem1ZrB/mUND6p0qaOZ3+Qnq8V+SvOGlyMdXWDxBo3yGA9Rck3yOmu
8kW8aO+zXd1jNEkRw+c6kArzZTUB5U/rUh9kXY4BP6Rhz1ymQ3s+TGhr5N7W/KgNKdK4T71uofJR
LcE6JNUGBZG+zfTx3iGLDjpn0fe44iSeBjIO2JuFeCnOADifry4O7PhcUh9hY5hz+kl1HIw6uxzw
7jZfTTyTqFiK+s7T9fXAsSy/L/jC/pnmAbeH6STWIWo/rUV2S9FfnwKwurH3LufFn7A+Ff36Wtrv
AEQATUyvzOsQ6tFwk7nauNOgtgqh6j7pPEPxYZ6VpBrNYF/oDRNVxHdrNYpQuEPoJGBSAcujJvwc
ayyzmYTKl1onQl59/5JTR7ztsq547SIrDUF1OBv6b0l+6AltQDQSH2ncFvKI8bVLNWebNp13U8ZE
hU08l77I9bu2tjZxgU8SE4iPePybHNPbrrAP2DO301Jv1r7jA8qtTeI6c7kZka8jJjTWMTD1imno
ffUhHos6dAwdY8rCFGqMwWDSO3xUhcvfn9adlSR7y0Vvv3pIni3fEt4nmxELS1aEPQlGsabb0VLB
mA1vs8xDkaVcLmOYbNH/M5RxV1EA2Xe6s+kR9jvzsK8H3FSzr9uVP4nJ78YoZCPwx6qa+v1YO+Yb
JlTUhKp7J46F8PnFeBBLfKCQhvlNrN8dF7t6igS2LuSHHtHhKXMIC7FjM0dkzed6q9Mn+KILoDGj
Y9xrrIuDBTPiTuTwI7Y4zCf4tStFmTEeuq9d1nx1Y/sRWE2xdzPmP0IwKJv72uqjzahlertBpfxs
xrzpzraS+2xYtcp3p3XdDm3UPM2I8HnfZl341WKIBwPAd2AtVv4F1W50My7RP24HjIvxm84HOLTF
fjWTO0tFxz7RPiBcfc+qMagZrevHrvvgmGreyM7cx8vaPNgMtnjCMYIc1JsJr+jc0yBu5ob1FKOE
vrEbvS0P7TJbj0wMbnx9jlrseF4D6VqyP6xF9IagyQAJM2TFplTQEw4RRZOdN8a7aObzjlZt+G6V
9SA22ZIuyYtisMyDKfJ5p0FZw1haRM4Orbi87VWeaOHiri5a19K6KywDgEcWH1230kIsb0GNRr4H
WAGnET34qutfu2F+EyMCzwPNSmszMH/kqyeXGT7xLNbdatsPBb5pqoFlHgL+OeHSXHYcmUMNJxG1
iNDNlwOnML9o8VUqxdmOEU/jkgRD3c3YqQzR+x4objoYg1sFuEjEW1YwiusgCtVaT11smt9avTn7
SSaArFJuROvc4eq7o/y66yLYWhLRPpaj5pSOZz39fqg950yQqG6KwgKDMVHTxX3uNE/t0g6HImkn
G7NgWvLduNm7i42xQPI6o8S1bOYcJiWOp3bBgM8HzSdqR43R3rT2TRab7Qdvzu2DLQVoIKEMOJ/I
073bObZX2MMNmYKdYRXtOyysaqFKTKvH8ZNk3Sd44LCHDRU3WDf9KxQ/hhaXLVcLOtdRGy+W6x40
hwxJfb7GwlRfu2plTFul1+9Eqs/00fD0lb3Vhd7sLY+xoU1n+15zKrQxwy0fiTkNcEebJ80scKCh
7l1aQgwTLcIWmxj8Jreq/QVoGyUprbqb5SLCyjazVy0HjuCXI7ySAgchgJwSsu4s7DbdG40cuqCN
PcagrI37qUH9vJs9e/XYUuw5Do3OxS6MDFEfQoxRjR3gdHvzIEplmfPeAWPGqYCfDsHufMSHe2PX
zfPs6tUnZlP3u8Jam23taDqCcnuaNn06TSe83ssD3tQSfpT3ZmZ9c1fjJ55VNSXhnNgMJKtzA0bI
Et/r89lAKInUmonWWh+jcvUNfNhbocpXaDl0UpupFkCjvOyuByrkZ3Ecv8dGRYISpS4xtGz2da+S
DB/F+tFalpOaGeWzd1BMJ/ifNDNOC8RBY/XQM0DvCMAn+woEQoVgACeXcvT8yAzOnRyrW93umyd4
S2m4UAgMsWzl+3JIkqNyp5s+ETAOSjferGv5sc2GGzx0bbJp8scycl9Urbp7L5JvpZbGfqzM7Wrj
zPbn2UZMQ+NDs/KxfI9Xnspt0THZpWZ/CIhp0anLLbm31vHeK5Nnl8kvYbmgm+eHRuHXyimfTH3E
GJjzLfkVKbDG7GbrKcPLirdcEwdrqdpb10i6d0zYT3GhP5oR7qHF3E2y6ON9ARIlgtBrgzwC36Ri
53M+MWB2E7WmWQLG0rMHM2Wz6aMbPPjjA7PNOwg3Ns4HP3dV+2XClvvWR277VJP43uOA5YjTrfXL
sNa3izaWbVhN9VOawpMx+p6hdkw0hZWaf18TsRuidn6vMcMXvkxpBMGS/5DY2UytyPgsh/Qb2I75
mDD+qt54qR0dWjncpZkx7fSZm6iUQQ0mTz+YZlWFbT6U4TRrOWZHQErDVNwyada+j4vM2Nmga31r
JB3vlvQUC3HsW7hPq87GxrHzuVkTXCXpPOPkqiX+kvSz04I2Gmv5vZUOhci+ju/LwT04aQ5O09lS
3AgcdDI4GrVdn5EPFI1ZHSfdVPux8ka0vEm3B5Km2IddeLaazGJ/IgyEWr2ev8egSpyHZfZ87NbN
nQQxQjc6bxDFYyrceTn1kalmjkSA5c0Yb017xHM2t9HOmR0jKPT++4y1s/EFLpfOr+Bg7HKzX2L8
UcT6IZaRP9mTEVhNMn1qIzIhO42/OAbIhwFHGIlz9+R51SfVAI0aRbyWRzwPmLcWgS/ViJL8ph30
4a6pSbKSvp/vvVbFoWvXc7XNPGf2nYFRRGGaC3BEOb0I34uScVPrzrax6GRbKfEUgHLbBDNmwe/4
IbWbdq69DZA6FOMylkm/AcSV+qXXUvRu0mpj5CUIXQA1Gz3tvqiFo3ofpW+5F42Qm8io8P8QxPNk
rLdFO1h7Q8Z5SJM0HeFjzx+glORM8tBO8Zx/B/TVPmZOr4qtOXnFfZqyTe57wmgSpMPZdaz3lHgx
UEOnC/lw1Ge4Pl5z4NQcxbfjatTqOCsD9BuJPfahfW6n3pMXneVfHDFxWwzA3ABQQy/P90DR8FSa
ssFZ63vsmf1dXvaSTns0e33o1Tm/2wKPyHlqqQybW7q5ox6mi/Bu5hnH/KGurUU8WEhro0CDUDPt
qaO6tt9mgOkT6eiboVjM5S1tKdQE+Nv4BTLNg6MU0+2ue1f6ea+80o9xQ0VvRlXCgRMMY2yYMaZn
rW8Osv4MfARoSZbnivTIFsUrAwtksZnmZXmld5ibjGlavG+xkY99OFqyPo6ZmTzIrsDT68TDx8Gw
I7WJV6Y0HOtsnA78pK59mmI3LndZAoAhKddxCZaqmM0vYOG8B44duEPKOjPNexISOX1IBkNtojj1
DD9KtQUikBar6D6px46JmvUs02M2dE58qsxF2CHhqSYkIW9mS+qP0Oz0PSCGp0lV642mmDIWWC2+
xXwGA6dQ/8KLY39FV9OahzJXjfdWqXEYbml1FSrQatPb5YxR2KXkY5B81rQPKRAqnxFpcb5h844c
VqN3Wqx+ukPf83nSs1ul6X0YKfBoWMhR3fpEtvzr1Mbta6pPybFGhMyRS1eEwcFK6JGBg3tNwVZN
4w7bn+Y9p2l7SJ2Kg3hGVFkZPRFRjcL+E9/XY3KqEoSq1rc0bp7bjOFmB0o5xpGjORZU/pEwtjjF
ip0uHu2cY/Eci2LelK0py32yhrYdxOnEgQ2PVxglRssWPIgQ5oZ7jJbVbbYKh/7omqsKedCnIo1u
zdTe1GK5Nds3S35aVi9YWxzOkblUpzjFIf+IlcmJ9hnc/yFYMcHapz6xq0doC6FcH7hg9T4ZOnbf
MfsEkmyChKRz1LpbozcciRplcmu+XbohCgFGUeHN2mYLlOALBQ8tmOBXMeGjVce6S49JI/q7nlOd
4/q1xlNypn7w9ahNA23uJz9PxW6EKPINQpUxYKNZISBSv2xfCs4Cds6Ht9DsHttb6nPmk2nozYfJ
aF7rWwqC7VEOwC6p2/Cvt1mQcd7WeutoMOgTuzS+H8ABAhKLfnKaLFaEc8fTcK1Oib4tRB7dp2fK
iYHkPOTEnvkDyV6ifTEcqDxqBtvVr/hDvqBsGPwMgtKSK2yu+mYalUN0LzBej2kgJrJDnpA0C5gJ
yB9ubG8F2wnbo9Ro2aceAS5OG6qUTvK4iNLUQH1XSX9X2tohMYxP3rrMX2Vc5GFlaHV+5vRBNmBB
criRyvmsco2ii6ooyrT0+tTRzdO+3WpzkWwMvrlw9AymYIpi6U5x3kQUdMwIMWGCm9sncSs2QyOt
l36Zb/MhTpg0r+qPcy6gNkYTKZw1QKKrYlb8SVsYH9sMyUuDgLXeTNL6hn9mRzX3rW84he3Lsk8k
JavECSVSiJOusNTh+K82Od/JCzlp/ASOZ2sXjgUeNYnsG0OnBLVOwoQL1HUYyLW4cX2zKcf5xXIq
y6f01QSp7kZT2Mlug536ZXYYEfhl0EV0zHJXUgFJwUaxMwfGygRxy8d5qAq1TaQCaTHY2l2ed/q2
StrDVI2nsV3OlTfvMGh1fRqEtVGV0EOwHF0e2v061nE4aLYeox+dTJowpWbnRyrnKwi9GM9zvSr7
rm7agVbmWH/WI/DGwUKmfZCqNKgn5Kh5KSbMWpCMxXw/qpyo6KYr5zBZfS+KpMgeFcX1Zy+i5xzo
3drBUi20tyrPkiN0P6Huc1CsZHn9HN0MLubeyG8N7Ke+jNphPYx2J44m8k0X/nzVKbKFhFVWxIAc
RhLcbU71omJWYq5eYJxMN2viJG9VYmbq2MFi1QI3LxpjEztGPt0v0Rhnu9VY5HLQ6/iF9GnRNp42
rb1vzbP1XeRLOcGo4HyI/R/PJgXTG08Z/dfIcqaXjk3/n0K0ubYbXa18ZNQZFE1tjHSgRnnD6aGz
IBDgZkGQvyKHS2LGhNpL/DWfenGLtzjeR+tI0TyCZWY6kCAN84bGiL5ZXJ321TYD7tWoLbXrurSf
6l6CuCVpYhTk1PjVUHMaxXlrWpy8NGvuak5QnSTG+2KIETLqIHFX/gk0Ibmm4aV1IhQzSV1TGLBV
mjyQQ1mv1MQfzG5Veyzz5u0iOgBzJQcjfTC1kD10yg5xXxQv2cjKoi4BFhXo6ehanM/KzN4YzUIV
fj8Xop6i3IcquDba54lReIEGhBJw0ThPdgHWoimW/d/7EH/odvwQZTroX5F+Xs6W0g34nPBS2qDr
2zCl/LUQwx3vJZqvdJQvO9qsc3SOrkPnRrjnvsevLTZjbnrPGml/0VXoA5mBLIM/+pYnzhuH1imk
0d2jgbT+bbfyx3VtvCh0pYT521SaBLNJrBV0pkZwkjsmH+encqnqK5qqS1HE+So2YkL6vpJ5PJeP
Me61HpwIjzGxnMBUMMdKo9mu0t2q0hlv+lFcc0L94cXRzkaXSotUIjW86JAmfdk1A182Z0S93NeK
strZ0X3TotIJTHRGVxbKuW39a7/KEgaCUEk7EQ2zfeGGgyhkMiiAE4fbZTsvBsjruieM9+SLy35a
+u2StF/6vHj/t+vTQi3tksFYOn3zy4lFKV9ok0uM1sB9d7zdcO6TwO6cp6h3r7QXf3+iXMqyMTnQ
N/WwHvy6QmcFshAHP5eidAPlWqA30VtS4Str5fcvAVkFylAWo2eDx7gQ0ABfQYtQo0YwmUJBKyXs
ByzS+rqZWvhKPVS95qra8dxc/uXt8XGb1g/Njo1053LIsgvAr9UkX9+gW5CkZn3XJzBJSFNoZ4lX
wNQfu6rbx9QeG0FOmXOyNvunLKPf8PcX+tvdWzAL0JojgDeQVV8+5VHTuyU/d/btM03KfKwmEVDO
900wQHqxV9dMM7+t2/P1MIlLbCSSUHexbgHqsGgreEnoYR/629WHSxgsb/3u77f1WwDgMuf+91nf
7pmevPgclUOS77C3A+7TlI/NQwYIl55qW3tho4B3a4zh/9sVLzQLnjLd0qDQHjig0wpcBaBkhEmh
UOu3YFWvvLZLfR1aeOss+0CSSxCnA39+rz9p3JAqNX3somOpK1DhTnSCFBfW5JEcYap4b6zeNq61
LeCW/1z5v+bGh/+s0gsX5cX//n9mqtTPQ5n/z65KHsln9c/Ptsoff+E/vkrckzoHbpYZI/xMxzxP
mfiPr1LnTwxsHJ7uOlKgwyAG/NdXaVv/w9pE6o6aAY2xPFsz/uurtLz/EQKfAyPIBCiasw76X/gq
L1cJCQSKAZRcuI9gqbiXA78FLctWxKMImNW0rhtzzQSrUefUTj6v0SYk6W8LHzQ/mW2TOBszR9y3
MwaDU+BPD+2/y+Znj+dZn/BTyDv/KkRYYdo/xAvszr8u2NFqpqbDaxAMBZWjuJDRZmjbpwUD/ZVv
49qVLgI66CeN0oMhAuXp3Q7wBJBjIwGO0cprbvGLaPbjpjBHmNih0EcbzoUoo4DQm3elLoIYh82O
VsEUzLpVh14KK0wl4xDOYzeEEjffLYS16OO/f6Y/X/7ima7W0GVkkYKxA0l6b5oNJKN4GJ+k2V+b
TnaxG//nTgmqSJhIbvRL/0Q1dzSJKlaSp+XusSL7oBnucmgNqd/pnGeYDK5t/357F0H8xzURntl8
CDrQe/fi9mxtzS0wgSIgaacxpzXatDE0LQnYG7WTlgvqUEm67v9+1Utj1I/LIgKS4qwW5P/OL/2n
0LrEzaLyIdWD0hirN1cfhmOcDGu26cbJibaVOQNRbiX49RAEvBdaXlSIG1pb7kgtRpTO3o5xGG1K
aFpNWCm1WlSVlKvCckwScXee54qqYkmq8UHSiro23OVP6x81CnopTLH6j2D18+9f5Koa2Tn0QHKi
WaixRvne1b0JEYc5XJv2ylnh9w/bss72cJY4QetyqtQCOXNWLpziSltXmGN4cDziSpo+Vq6iEGEO
SR1RlCy0Ar29IY9n0+VIIc2GgJ1Ss5N+jJBlQlvYJaR4kH+PwB4dGU6Mq2rASiqT/rYpafU0bW8l
TK7q5xfyW12HGDpWryMjKcrXNbXSBLYX09aCzO6ZG4FnbBz3UVQ33ykLO8wnobj/AFM9p2GhK9wd
oWQ2CGkPuCFf1hiU9px22yp0s2asQ+Z6qPShraQ17esGnCoGsEYvqNrk6yfohTXc5ww3y13rDvQe
JFWFZ9gd1pehtJOachx62rDLIaiRW05TKKIaxKe3au5XPRZK+RYNaM3v3MZ90md33NEtAZbX6x1p
Hv/1yCG0pKfrakxaHgKpy9970XgPg1lG57atVb+SZgl5N41jRXWxoSm3VAzJ8ctila8eLRBIm4yU
uZdt13zkMYGGdCdj+MfVTblsB4tqYViuURH5nYztbxOiyDORd4R1PRZF99WxFvmWloPzburOrPtV
DVS5prrytTOyFfqYXpnvdq7WE8Dt+JsObexxrFrJBIsmyj/lzIh1w1Yh2fK7eOkfKfYaSVhWtf1h
6TywfmhrluesBRsC5rMSz6uGkQ6SdjXSQKvdp1Wim/eL0YAmQfMUiHxnFNDNbGZo+UZRDiBPhUsj
dHE7eJjMUwFNqHmS8So8FPmVIl9ETSTX0u99ZsHQzCwtP1pRU8KzKnK6XOsi5Hhvx51xaLJ0qil5
V8UTOyU1NcdIkfjRqvOs9cMcxWLcOdpsOYeEDrl1SJnNAiByLSmj7lAWZq8wlaD0uTGDEXyVTTkt
jkq2rx0SfpTUuWehSDsrvG/ArlFRliOMY9/CRNBTUs9ssLKqahLvXFDuUuM0KSbj+BaSKtDNLS7m
TVs28yPtMIXYhw2m8WsCGSK5yHTmsJyr4itspXTerG1W0URPRDZQXx37TzVEs2aradoqgn6U9rJf
OuTeDN+QmcfQBtm/mmxgKBjNJQW43Y89g5bTNZcbEpzuc9FEsX5sLNvypzqHvjau2VQElCXp3JTU
APdG0kwKeWLsTHf5WrdOqJBKTTtrHIBUU2rsHfxLEUuhdxdMh/DopadubeQBGXohkiiIqSOzUZSz
Nt6OY4m73EXooLQ7ox2W5W0GPjAyLaWx6Varfp6/IcLL5psYN09CGwwu+hAshpyLLwYfmYU0s+hO
FXyo4QMawmS8N3ojT+4BLduzT0ZW3VrxknRhStNfPEIXNd9sQXPUR1FZtTtNxLDgS/h3mO1ZrDLo
sxbjvSG8tj+xBLw3US+1c2NBjgHDrNVUqBnI5q03XZJg8hlg9D5RpJoLOFyJ9QzJLEFeTIWL0m/t
ibvR6DT0DrloqDqnS5f5VeNpA03vwl42oy6IIATNytbfsA3R0Knj6YvOGKLxPWL0GL71XEVR86ly
nHbtg2oaqDfeQUw9tzsM9J/lbWRGjdyja3RGyRil3lGVX7eNUeu+UMjm70vGLSx26ImuiItNG6dU
4G8ijYpYmAJReikGexh95utIdkAkN7VvJo4x3cGfL8vdZNUsQtpLGkLmLB7cAA1S/9LgKEv2JQzM
2i+EO/bBwD9m+pac87cFsR7wnqVGcKL1A+aR0RziXQXBoLyzOlQF+27pu+p5sBdEFCpTzgcGmY4v
zqi8I7Q3AMPSoWA/5zoTZFfbim8r6Ne0lh0EqjHejFl0PFdqwK9dZUbPzOygIxw3ox1OtJBBQ86l
+hwlRbSdp0b3l0ktT11Sd68MvKmOo7f0tBjd8UOkLQOfcxyFEcNuWqPrN5M23xVJM5+QvTJeIQIL
3UROywwTmjuU7Va/74p00yW0lC2Dzo4WwYhK+rP8Im7L4qVLR+QAaHfF7RJ36A5AF4saQviUfYwR
UYUWAz+EPyS9va/KId1qree95wMAUYgljyg7bRgitX0sPS+6S9c52qSm2tpjQrt6Fs6t1rqxP9Op
3BKA8oND8/h/2TuT5bqRbMv+SlnOEYa+meLidmzFViQnMFEN4Ojd0ePra0ERlSle6YmmN6pBzmIQ
ESBwAffj5+y9NqOM5S6evcinM9VuKjGPadjoLn7GMt9a9rAdvHYPeg5Rjj04vBs+KkY7HdqdyIt0
h1v8EHvyI2N3hL92M/mf2rL1d15dlGRhdf0xV3HxHEzmdEBVOezJa+dvmByf5lTBqkK27byFSfm5
CuqPOZTiA+OR7bxSsAezwTDrx8yHPWfKLrOpalYqXXuet42lR5kRv9ijbezLeqyDsMeC9Eo5c6ws
LT7klfnZHxsnJ5nFeJE5beluFuzmbZbve9LGOA5nI+qLuP4Y49j+GK9iB4tVb0N96d9oUO+25UCI
leX137K0gUYapKDZ5eeJHn00yOIGQuIxSOpsT8/8I0CcD2OQTXvE2DLM12eVkxuzTXLbjBY198Em
1nHrg78ajkTi4Vl1YMEL4x5lub2p0BJtgkrK3Ugz/JDZMej+HCR8JYg5ENqAEILagHYXdtmnWFj0
gZn9znujMq2rzIdji2YUcq0yRxQSakA6MuTyxa5keleZA3pdX+8kLFAI5ubWS5oPhTu7u04O8ZEq
9n71GV2NwmHHMWV1TYf4TIngUDZ0gP22fk1H8yqDQW6qRQsZxrRH5I7LWZ1418KuUX32LQKPBgG0
xyjQqdZlhSn/nOH6Ly+aoUq/USn6r96yaFEZLDHTFXjZumYv59nitkQD9CZi3MHPWA0g8MCfLcMZ
DWPIB2depDNgr7mw462t0mMjluUOg+x1n3lfdYjrIfo68+C0NFhq/dtYuTuKtO660fRuM1T+fjDB
VTda+Tn2MwVw3peEv9rXaL8GlLetdqTBfpNz1oUxnPVk3ZhCi3TmlogYiTkw1OpmI9DDaj21Kysv
6n0woF4rtz3owrDql800tmZI1siWajA+ChQbEfExw1ZU801tq4SBVfmStAPCx8o4y/1mZG7Q78vU
wzAX+5exU4C7aj7ZpGWxabR3aMeOXTBvCDl66qz4fu5R9w5SnTfk20dNmnwqM/Y3uhAGNov4qiy0
rSuIJKhamZ43MK+1mKqn7xAMSkpwiTx/40lD36c55TLBoH7UZLXOsdQGjd+a/MtDglYqyTJUQ3Mt
3Kd69rpIn8mHhosepdUctX25QC15bUrLCc3YrDAXiE0N65uPc36x9bTfpm6/XTSG+9ZKQ0/n+tKm
IB5BpyOGJzthfAChLpCwzpraVwoZNnjzcdzgnHQHyhVFc66HTEuVGnT5EnXUjk+Jk6DiTu10fqWh
vqyKgJllTxIoxrgLOVzZa8uNcOPkjqDB6mM6uozVPEeQcE/+QRmE6Fb8PBxGU//q0ViFqOz2Qm4M
3jlJoC4eCYSbJTNrtlIefVWMzhrX51ZHI21NZPyas/RPAdlCaDEE8RvHZvG6qww9qr0zYrv+gNYH
JJ+MA1hVepueIbgl6pDDTEFinzKno04gyEGbPFgAy9KD417Di7zQhjzwmhguMldkHK1ATGOpbzzG
wmOLIHGiJdLhi2JcNoTw7W3G59IDSrskNv4TwtS8l6CfbNIe0DYOx4YUtauWDg+PUdPj+0wvBxL/
Us+89WdR1BtLMzLy42ZGosqz/E/GSGf7Ll5JG7zUTkuYkEEeX8hdZvG2UaYkAybQOwZAfkzlixav
XsLYNg1GhkGjP3LsvWsgCEJRpnXDYG6UTMJMdHsDWsSGfx7sIWBIPmjptyY2oPf0rY3spmm1ptsn
tdQlMiRNEHo11C+JZc1bHBLmYxcQELLLeq39OAZMGCJojTwlzwRjFUJi8dBd+Il7IQqr06PFHAge
Q8ymeNPZujzOdn356HqzeBQJaP2NYVYekOpVjO93OVo1wLRDES0xGnba/RDp9BmRoog1hjbN7FUf
UsSJCMN7ol0RyueoTz3mny9eJn0X967RHAwiPPpjZ9rya2x64qUcq+EGm+z44te2PK75ABbvNsKj
rVcEzsdOxWSrFZVc9kyu645iGxvGphlplIUmiqxuI4h1eh3gmX+044D1qECiz7qba4yArVm5D22j
uRTyvJhDiId6vLU9WX9BgliyLIGiLTb9JOeLvuZQsLEXNXBc6ZHRbnMCKYedbvXoxZU/2y96GTv3
0Joh69amzWQPghXxd7kfKFpUvQbIFQ0uigcnwGXl9pWlMHq0KQkYxL7c2kyDbyBHluKs5Sq3xUh1
EJZjrA17kLQ5+yVeKQTMbU/kqOUvr0QO1DezlgDxhbVbPMa1KT8Phb5c5wxH0H5oToOuuE/kPZlU
QIs7TK1jxGQyYBKjjQDTkr5dCMojLZKkhGVJrCiIHfsFtZU/c+Om+IwzwHPZcmM09txQ29AT6sQ3
UPvWTW/BEEIM6bVtRI2wPPlLjfJu9L2KA3Y3kDLTmmT8TW2M9NWoyuqL1vc2cuBEyVtm/hxQ9aVC
seuz1Cbboqj0LzJu7GVDCN0IC9pkLL0dRV0vW7RYlKTLwvANdM88Xwhr0MaoIaDkuRhI08GlrJEM
poo4XsLBn9p8HWNPNQ6SwuchExJGoyhWWr5NCWtDRlf4KM4Gk/0iHTNYIhbotFurXDKfqbw0H4rZ
s/nfYr3iqNY1SAcCKM/dIXX1ShJnqvCu9GAad3OH8oNDnmscS+b1xo6EEQK2FrfLun0+mMF86RSA
/8LANbNHrQ5KL/QyO71B76eBn3ZGVW8dIkiaSEpfoagAc5LQgVAcjTSVL199C5vSPqhx4FBADtqt
n+oT/o7WI//KjJWX75xGjQ8uAYf1xgu4TSrsSt4Yi0ChAZU6bw8+vQzGiiT/3ahuCuwN6Wx6vFVo
BwUvlknjeMg7JDM47FjPGc4TgNANxDAHE/BANEIfY0GXcgMgjfZGUsTkhraIrT+90yI8md/pRmDp
PnCcYJ3erb3fty1CBC1uA+kljQr8N7cIhLPj3DJzocyO7b3GDNYLO4vcHY66etZGHKDrq2bSkp3h
Ntq92ebysk0WNEq//8N+6tLydzENBtRG2w/b80nrUgROm+d5kkamNT8PIusp0BEK130icFEt+oc/
vhw4ODrC5joORsHx9jEQaajcnrC0KCCJMCJ0xogGug8H17e+MTu23hnqrU/1zQghgO5Hjw5GKigS
3TyZCNsmXX2hkwDVLUSwfpIkbPiPZVLVW8w22vzijZqRf5JkPm0Xp3P/vNlOZ2ad72OCIPrg5NlW
BN/RZmSsMLOIQ4WJVTh3rr7Xqmp8Z1by08/oAY004WcgkTDXlNq3z3Vws3zp10tNal52srTyyMqA
xBudu/Lii2T7+9/xFx3j9aZM3bWYSLneye+I5KnQnYbmvukptvQ4nc757lmJNW165zf86VLwpGgu
MvkNzBVRcnIpUIyeQprBpRLfxTFAVVM5nA+sxXDOv9/VH00qL8VnAojrb90p3PUND/YaP+pdp75+
7S4/Naf/5nq9f6Nj///AwPLJ/fADr5jZNxzYO/FVqU//5+JrXX39cW75/T/7e26pGfpfPH8PFA0D
SsAa68f09+ASvtxfFhwi5AAgPnwGILye/0wuA6iva58fAiAln7++KP8MLt2/AhMFFy8rnWMm7viT
/2Bw+fYtQZAAXkSHLgIZjKXM99cP5IcRjJq7qqRReOwJg/00k7A8o5Luu9c1eO74w6P5xVxyXTT+
s6h8vxTqEuiMEHNYXayTF7I1SF2WcsJeZONUYoQa6g6N5P/NRVCZQGSFOnmKS6YNKrtFTEeU9ih+
TUK1tEy+55T/xUMzggD0KsUTNc+ppGvqqblkOR55uN0X1yn0Q21a481kv4uEOn1mjs4qiHzF1A3m
3sapfMWt+GxjglcyzJg1WUYFIbCETLTvLIO/vswqbwDRiOzo5C1gsQsaGhhHtPrWfZ+qeEPfu3tn
3Pd2reU+dHeVv/BWM5kGm3Sy1mYB8ejzaB+ccpz3/UgcV2gRAF5EaIr142w18h290c93hSTFZAi2
eil99xSsZ7ZUTb1nHQhAwrVdzQznG/Vn4qm/74pPG4oZCgA0VCcyG6/DpNWW1mEQdr7aUWIOahwm
bU0XEfXbe7/Urx7ify6HEvPt9wrZbhkWzThoJdR6PTOdTdeU3XW6EDzPOiJvfv85mW/rr++35/AQ
XdQTrEKAf99eb20j9fVUHQoaty8cKcUrBHW8zXZu4E7PhTFzrin9/MPkDjRUqT8Doq6nXj3oOB4W
AkocVAFJVXjPxK7P6JzrWIJRRGKL8bKoOXaVEnRSw+nn0NfksXzKCTXXbtRkmlyW9uB7NI3Tr5eE
IRY7VFgu7Fs+4PWWf1jyuqDEzyyxSM+ts/eCUV2Wpk9wlRWLi98/vZ9/LI+FjuU9YHCDgvDksyKg
XK0y8kOVdPoWW5236dU8fJ3r2tkQk928Jx341Z1xmVWuiJ7vJ85uIWejbRJ1qITXRgvmgb3vT+Oh
0Kf8/vd39vOnxZ3R+kczYFJCuSevIUFutM97eXAXPA9tha12jWbZ/PFF1hWczY8dg/3g5IdiwuLO
WVwfrMlD+u/hYRBj+V4h/4tn5sDrg1i5Clnpg759G0yLjCfClA4M4ZoNxmx/9UtygmP09XeVRNHy
a/b6L6/EBWAhM3NDLvf2Sg4EPItD6IHgF+w7Rqft6roCnD2m1vWfPzhKTES5MNFBi568d3LWzcnQ
QNGZmh0mZU7mj5f272znv7qdVVqF2MiD3+Oc3A4RbpIzZ34Y0VvgpnPbfdoZbCFVb79z+PnFy4a4
igWcUh0R3untjCUJK/FcHLRAzHscBiLCHfqelmP9nX+sTlgVuBNYgaiL+Nz1k/fA1ZfaxhJxYAL9
yWmKGQtu31yOpene0uyfvxjN1PwR62ldW7kktCwKCGtVtplvX4gUR7E5ztlhbZJvsiStdvqIpNkl
cuswz2Q9hjjb35OFU2r9dKfUohZdUg6upmN8X/J/WP88r+8SWxX71jUSfzu4o475WjAdb/nYSEGk
S0EDY+7MMOib7nmlVbwG2ppWDRqN+FMqWf2qqStsEGOOMiF2yb7DeKmedIA31cZnCSL2k78/C0e7
jUkRNxZ/m+YtnfdcBQLEHAoQ7wZfhX2FLUn1H7KhHsSOSU7e3rqigoHbSaStUbEohuNBbJY0rcAM
pJ8cEDqAoemvzxvBSwOfDSzNtamM7JtwAtmexfMKq1EE/d1rE46VHbNfKNMiHw/60mGMsia0QbrZ
694WKXmHK5TUkDMLFA9kAh8ixLYt42GLGXEi65Lk4KvayOJn15pjPETGYB6rKY+/MaFv7T1ghfmp
6G2a+hn8GpLKcEd91RilRnHb6wSgO4KWTJIYqx8UUssFZj/i0U0PLy62KgKsMFZNUh6CRqJiQEob
KLA5yLxQiuQ+ino5s4hLeuJjlC+w6jeF7QEGzzxXmJsaqmm6jb3Ffhr01OBfaYfyW4rW+IoMXeJC
Y6uL76SciexLRNzsyBzLJcqaySCue4BVSUrz8KwTrLuQamlOl1gZ7SysCBr5os0N3bS4bDP8XGkZ
I7TNCnnegdNBSzzWsQOMoOpcMBDEUkZ10GWEU2lOSvu3YNDb227/HIx59xrzgbVRTbKsCwBDDffZ
7NW36JWYjnbjVDrWAfvPTMfBHI2UyYpw/At4uyJDPVHmN4td19blko4MZFLDqPfKn0h2XAA27lUj
712tLuKDP7PnQRwgV1c6o7tCiNp+j/UFPaLkW7tFcJegP+8q66zz8/xxdvzlhUxD49KfpuQjVf+U
b20ty4EtSBp4oeqr8h4AjkZY3CK9p3L2a3q47OjE+M7wCdA9E0m5o8cc6LyQXftKpqQ34Ns3CkEz
wRWfepx9X1pUByTtxcm8bOymbsrzDA4WGhhH4Rs3xqn4ljTQK8giLkxs1l2ZflomaCpHIIexeGi0
lqe9OO7sh2PXQQ20C5UxsUOuvtE4S6JQ6EjS3BAHlpGKh5EObnyagM6gdbdcJp6J9VuWJGk2SSUx
x8YG5IrAVtqeeoioin6A9IFXMsEd2XsuDOxJFiaT9I7WiK/FzUs6BIIPSe/nPXYPq92mNI/o+hdC
N26W2ND0KPVd9dEli6g+uFOt4mgmu+CxkNCJwipFwrZD4NOnW3fIg8e516cmsqRYkwcSHby5oyd5
B865KB8aj/8q7FCWZmHm9fZEHnVafs6nWdwVYnHa7TzyoV81Hib5yHNL+1tBGCRmobbC9reU+E1D
K3ZkHQX8FknokqqbbgZ89hJvZBV/dluRuBsoSPijdUg7BWQGeJOYqYqsDMnJxeJrQ+P7nPnIPHeo
QIZlo2ZzJgc9ToBhytQpxsdpaOhhRQCFwEtsiqEjxw4wBTOdOUlNN0Q9Z6SXLoqGv3fg/7Zd/sWW
+EPF81Pb5br89Cas5/u//ne7xQlQfCN8pB2PTpITD5Xp390Wh+31n+aK6f6FjtwMgJODCdS91UP0
T3fFcP9aHWHfLT+cV6mi/6S78r0O/k9VsUpqqf3hOeI88YAEn/Y8iKEQGZ5DJzLAOdPGpy2S77RE
gDoIoLB8GHD3dcdh8Ad5yZIcrDmYk8+bUyPphIagLIqAyWq+NVoMpETXmvgqM2sG97LsoRjItFW0
vnuDz79qYucz2ryR1z4ZQIAQiZM35w7EGhlatGbutGoYHmGFpc5GMK+ZoeuZlY2sthn70MUPc9N1
WvqEiNDpQ5/Jbha29AsgHxEoO4MOaMz8YCB2KhAY1CmQlVZNz2UZGCoiyRAjaR54dFuElMoAA6G5
xbbrDIJ4zToDJQN1Kd6XEpIibmlk8mC3lAGFYcaGsw2ahcHS4hQi37W5ENZ9UOfD+dTlxF5BJMv4
Z3SJHvnMczCHXSIRhPhE3h2WsjYgccSz1M44XppEQlNT3w0GN7mp53yVQHnqnebCKS/XIkmJZgan
IECT9M5OGaRFbBSEw6/Rd2SdArbAAQssaCzL8eDGhXuTFXUQARMs2dJS70pv9c7FsoJLmtXe8w/8
j6t3CuW3lR1TZc4xdL3orVCOA+ZZS/YfKjujaNAHjoEflX1uXRkaQsUVnHzI0qk7M2Xs73746n7R
0fvF9Sgl15Lc53xmngZ7jFAHC3NhkF1O7bLrOyWeV5RBVMJC+WyYmdr//npvjxzr/fERMQ7yMZBx
OeukYAaklPsmLVNCc7k1JrfjGUIZEmxEXLxza2/PHP9cimWE8eyKAXZO+h4t4HWX1gEO/RnLcMW5
7TOKVfTlv7+jny7D8hPgWMGKgoo8OG1XksBdZ0tC+nKimf4WWCLm/4Shx++vgtn3Tc0PSJlKH64s
Yx2Ty/2ENc7HyR7FMtoAQ+J2CLYobAiyN5LRms8GqxPyoTeZTDyTy2xo+8ozxbekwqq6jTNJRAQG
ZLq2U1jQzVmBgvk0XU9jkRrQSEc7fs6QN5N3ZUIZqZCANKhEZpOBNVgSPcEe7NTa1yBzZXkZJJY2
HPppcT/ao9bNEOB6XqCcRRLuRsUQjBh4hdMDXazTM+MH91M+p4aNJWGT4u0vd34+IWRBCeGsEAjw
T3ejpbFGdCAwK4pwswFc0QKtu6k0OaSbcvRccr3jMrXKaHGGRJ3jZrbGGF1ar1HhtAMLMMyhEsFW
vdHL1JnP8lgDQ5Tkrse5s2KSu6uMsq43pOwN5ZWxlJURdW6foR/r29yLz+mSlbyJZZnr20Q3YFIO
nmiQTrvDOMcXJYnfYuvIYSmu4lFv3AeXM8YAU6vLnFf6hFWxRUrayH3qt211rtdV/FSainjgYKlF
/zQROvcZrXSB+hzZ8RLSGBPdhwWcQfZYBmmmbqxZ9gO5Ml6THXyR1+ISN3uDUaCoyqLfxM3orgHR
OP6NHeeyuT/QgxrkBTw6MKyJmO3sVqIOQHJmqVRcLX2lmedLNvXzK3ZCCBBB58vgeujdeI4kod7p
jiv60B+nRvgRvgDndUajdzlqCSrylMoVcY2Wtc0XQq1zhCsZVrr+4Ggz3f/FNVrXCYmr1rQHksUD
7yHni0MtIXq/2NViQSRiK8bsDy2p9/bdsBjp9FhkIqm25PZM034sC0oyErPm4bqQC06rcIhlET/Z
Ax6yM0S3iO9cLTGqF34LTPSHtBs9gnul5wzmJxMCmdbtG2Mq5efELzwEU0nSksBQ+RiL0AMjLAhj
Sxhm5A1soF3lalroawQsR7mwh+q8sGKEb+g62vmQe1pQnCnUTPs2HS133xDO2IfN1Bcpm0Db+Pt2
6BGcdppmeduOv5sgqQoD+E6qpTcPTZDXzzRtkGMsfT4iUOwgi0X6WEMHKJCmoz/NcWnwWZFPuPFG
VC9nfmcPCCYQXQRbm5ziMXSRbDz4HEOIG7cLfzuBEQJJy60G2w7Knxs6o62OS+Y1dpSqqQ0iLa5I
EOg1ZNPQH60p30/VDA1ABM08Ubin8wyWztKTC8uWU7Jj8jjMB9SJznnWCbPaV7kMXiB3Js0uVcpL
Is00s2YnpfDcI9y2tAu9pXf1M2Zb8Ao6T9OGEAB2dQkfJ0iuh65Xzn2aTqZ2qC3gSRsj16urdnC8
hvWoqZFVkU8OaYH75Uissbn47DNlvjF6tHXL5WyrpoDLuwRWyZ+80J/0+MsLj+v0JcEiolyqK2Ko
0CKhhxNmcJjYN1iB7CVR9h47l2sm8kxaJlTWPuoRRSW7wgdrGeEgbkp7L8YqNpJ3upzGyR5gWyR8
efDMv0PFMQaf9FJZQjoyScB1pFPWUwH6LvkjV0pZMt/2jRc0j1MJWeJoQvFAJacl5kvHZxJcYGAY
ugto0Lqxl8gjfJBNxHhcpZkMhoffbyEnWy8GLRpVmGCJwaM4tk59/hUJh6lAkh+lY2VfBxC1ItTO
Y8g0+T0z2mmmxvdrWYxMv2/0FOEney/VZMPC4KWRroZqZxULVBUfV49t1phZSKa9bSzkVMI3k6vY
1/RtPQXxBu1K806L86S+Wf8QxA/rIQLXKTPdk9lOQIPT6rxKRCbmHPfAVpO82qyHBH3ENEUvfMLl
3Xdeh5/fBsoAg7kfpRxd6dPpRBZXBMTb9hgZcsQhX7G6FlOdb3//c/58FYpEXLSQPNb2fXBSSQ2T
JYBJGXNE1gFKvAaayRDofxjJt77ZYLR5ctQc1KSnY0VZU/cUpZhhkHX6jWpt8zgS5fD59/fytnO7
Wur5n3NUw+TPy8n13la9VmuONCoKICuy8La0AG2iVwpjByCcHWIFkaWa/Q9n/r9n73+tsQb/s0d7
26WibsSnH9UO63/x9+nb9v7iKIAs4d8n6/93+rZMBA14HzkwcVTQ6eX/+zSOf5vhDsNnYj+QGqFv
+vdpHH1E4FGBc3g2OYpjif2T0zg95LdlMK+7FTAgIxIDKRnKGP7wHw9IGaxHTmFTGia5UXtnMBid
D+xhkjFJaibqTFGfcPKFyuqujEfCfbxowOnw3CqlWrBYtqmeZKrYKytobyZWxAEH97nwiuzZGoMh
PUsnKxURaD/hRnqhcJwYWB38YyezQpypvo5RXGPXsfcZ4N1n8OnxB9inebkhmctoIs2Z5RAuplF+
6ZoKY1+ZGzQF81Yl+4xG+p2QYHMioThYbMA7N8RU+Q0koGIaxY0lre4DtRb0escFWLqHaprUhBPl
ThougEFzOouNOjeDLnHOsnnxKCwSXTlsIE5jPLQiG5ujBASE43AOCsntV0lyVHUXrNZSlSS7qaRJ
d2Zhj9SvKwxZak/hLJNdHlfphH7a9NuN66kqAE+qqZJpwjhZVnCd1d2CCH70dWyabSxnHIBu5mbE
WXedareNu+hpE1Wel2Zbp1YN/VuP1XCKJIneTdjPfZ4sd15WJ+39AIHTWWCFO2nrv5o6fMr+vJq0
Tu9vUCnjN4Joq6VZcAXL0G3HW5OYvUVuyjate3j2AxYFOOait0u54BzLTOLrB24K0T3FuBpwcFli
DDYtel8DAxe5jbuckJ9+S7AI+vLSlRYxv05WducEu+cvhibrDKeUl0r/wzjTcgyXKZ37EA9bNdwl
BYvh1qaTiRx3Mo3qtpbSyi+ttmvzvVcM1J5Wka1iTUhXKct/b3aErwcx/YJkqYl8wCFpHpeOEzYy
3HzEzlyPMhCH2TH7Y1v1Uxv1HZ448Gq1GCJFpT9u7URN3s4lQZy3CkCBdWbOqV5f1vOIXQDPQHUf
VGW7Muny7kMCNHWIDIt3Dmi6Z0dEYmJX6pLF/5C27WRE7ciCTEhAMlzwC2XXzAGr5hD0PvyW3BLT
k+dx6KOf64/re+vGzHVcfcI8OLT0ZjbC7cFM+34rx+3ITMPcT07nJDwZvHqg6yGyRaPD9P/F1Ei6
iHxBShwq2KGX55iehgz/KUO5BO5d0qgbI1DebWDguTxMAwAqhgtxHM/hoHRlPGgKnf7eTMXoEGjn
Fc0uB4XXH9GrpuYxDoqhAEaHOzO7dGavHbNQCLb0J91I6opTkJtm5jbrsI0+QZb1uuu5QLCyR8tb
2C/4rvQGq3PhaBqBs1BMkc5OBBNeL9MwWpcOH/9wlcoyiZnzdE792ciqZdrIBLipLnHYbax0Ac4A
/xyro1uqKyOX8kqTBgd1YzD8G7nIvjgUExp/um+tdp4GHmz0sbawUXMUaOyNnASHViCu+o2ZOIWx
1bUUk6GPrB5WgJ4zzQLX6N/1/uwcgomTStgbYlwIYnDSm4QAzj1XpWJuwe6BdMeJttqly5aDU28P
6U7HGHf0bLmi5XLgzVE29vCoXddtXpHQz8FWxCPn0UUPMrxhIDfP/J5k1ajiHblx59i7pcO+Ei9S
PvxwwHNNFAytPSdMPAf0O9r1jnZ77ScPMMbnTy1izXzrl2WyhKNojWkn7ZhvQeWiIMc9KFWYw8R8
nRZD2lFN2/KF+QxAOmnE/tFOV5EjOSb5WRzrvtgQ2Olb4TBD8iVyY5IchNsUwxY+UxOhfz6MAJTd
VD/jFECTky+k/AbKpjhXBFY8DFUh06O+lHGKmy6Q453rrOvIbATDVzqEnnMmLNqXYZLFzb1IZ/uq
MXQ5MeBAPgaPijCOaDKy+cqdfDYDpo4YLak3W38PS4JJjRhcdbOosoxpuXauCmmKtiQYWUG6XOSs
eR+ws+QOSBFMpN8zBSpGP4Hx7GrdxDph9/ONwuGvbZnsxUjqk8bs/WsIwwK/aFHEiQxNHTUOB+42
6OoNdtjJmSIvt/gJVNm6zZYqzWan89GBfWyyhFlN3LF4hZ6p0dAxOj8FIz2rZGKMNgYwie1UcaKb
Nde9EVkgOmtnuwXullx3FvxIbaZ/VFqhdWcoOEBQu9iB8asGPvOtoLKNL6aOIWlLjd9WZ00xZfhi
6Eo0qEgUsEd8BEGBm80yvlStvqi9qQB1r10GTonhTIRgt7OmQrmbUqtiIhvIZQzH0u9FVIFVuQRW
m+YwCzl/D1sNpKvFPFFZ/cMY2P1dvDieS1OkkB/4BLhX5JlQsQOlDcdSxNw2cfb1R3ISGMcmU0rO
k9HSUd1mZhL0526/5FB/MUE5+bcqFZ6P+bBuOFRyss057RfD+kfOKnfCIEghwVO9Fo9e3s5tSAZg
n9wzTNeaK110tnzNWj3j6Zp1XdbkuINUt7fdonJ/k/W+rEUEYCDTd03aJea29Zup3LQZJryozVim
QXYZGfi/EXZfqDex6rawMMldWRAefch5eHlY1itfW4s7g47XEKT5NtdyDLVpNz96A9FSc6YtvCPF
NN+P+uBdje3qig1GKZ8cYzSXsJomzzpbRpPDCCz34JvW0rWMSBKtrgJ9FHcBINgPZhCjniGpYvlI
LI79wp86PGeaWi5FntQDwwbR3BRuqu6tocGzmtBm6HelzfaIjQ2j9/qK1bDkTUGTsUxrlGSTL0aL
oABy6MLW0jE05FY9ria2BCMp3mKbhJZyWi7idpw6unNlcmBH7eDkM2Hc0e+Cupu6dndWcSvtxoNv
cqs5E7BWYen1RZCb+C1SxJWPgN3V1ZDENCAhdGe3fta0X8a2dW4x0ZZ2ZOiNkWxnRhjYquDkE2iT
kqhGSzRYDZFjtYdOMHpHhK9MT4qxoc8iJqdE1WEV9YOji+ZMA4bLqKQdmy8o6x0rdNNJPVGh9aSj
YFj7zAI7sRUDY8FxsUoLsAfH6jr1GuwfJCbLacN7AhjRCDDBb3ibxkNXxQL8rNHmF4goTQpOv9E/
uxgv6YaJEVKdcgLM7/486+gXpFvdLzg/qvOpTDIvzEqfmqeq6g7Ov6vQ8QSpD0kzVYP7rBt5W6+6
D7e6SPlAIeoHKmOx1+BwhGUHgme7kPRRRUygEz9qvY72Cqkww3Nv2tlTZhmS/22JYZE0CzfPN0gw
sODwIdFigYmW4Ff3Fu2L6n2hw2IoRR6SYewWoRJzzCihahM7dEFRP6zXh6k5YSYXGLRkp28KgKWd
h+UYvTQ7hoTqMCZaGrDGWdI41AnKgh0oYPcakkxq0oRjlhZCMsiJ6ahL7bL3amXsyXF3xN7FQpuE
jW27oG7TXgfADwMzqtvS39aFYnpS0oe5HWO7JYDaoVikFZjaPLGwMxer2FRZ73ytuSX9bpyAETWF
nKrH2jaWAmaBbYtgP5Af34bYLhb9do2m8u45FQcicuu8vYjrYtA2Zdc1N1pnBCW3N6qPgSyqwtqL
wE/a3bxo+GaxhdaaE4Tu2IjpUo44q4BwVDEF4JzzyQOT7pmQ73K6tTdqCfzrRFW8IyLtp9vYXWmf
tUXXM6yQkOmhThlp0LCrS2Jwke7i94PZTbUg7XKI7LIN+h0DxfkRp7pozuk4G+mWQVNF+k7pEpKT
1U3yCXPwzOsxF5i4hB8Xe3MaczfKSUrIGI6rpPt7qvHfI/i/AIX+7gx+93X+nH4tiv/L3pnsyI1k
WfRfes8E52FL0mf3mBWhiA2hkfM8mfHr+1DK6lKE1BmoXjdQCRQgZdKdTpo9e+/ec7/1v57Cf/xL
fw/B7b9WVJYL2ZQWFiJhTtQ/h+Amf4LThRM4A9/VWkDj5++huGL8hVpjJQvRgtV+QLb+5xz+w8Sg
YgVaZ1XrZNH4j2hpr5uJKyaNliR2Lo7igNscbe27/TKnrOQIntdjSDQyb9rK2kUhHM1GSHnmBb/c
mT+MKF83uv6+FKNaXin+Z/9ovv56KZOBLE0qaqtIJiENeiJ5nOK9AdvvV3FQQdK4YwrqICd404Jq
61ZOaQuHEKUIjVHeaUaGsfvO+PMPV7EAdKGgtyzaIW9xWSNbgYwK4mu4T8u+jABPcXhM35l8vgno
W2+Z42BNWoesJtLbt11PpBHWjHorCVxHfm3Hc1t1vsAwOWZjkOkIShci7EpCEmRxtuCWj6UaWnFN
Jd75HGuIzKKnol6cJbn/59/ydfdm/WAeFghtNQ+AKHPsN01L/K5WCb0sDrKSUqYdyvs6tijc3GQG
sGxKBHdp+nOR+V9Fu2+68z8vukYrY0SkTtPfylynpJqBssP18KrMPYhaqQ+DqveBFJyLLbzs4Wxz
lEUrMR8mD2dXp9lXVWKLHRlJySGxs9bHZ/+e7WDtl/2iV/3xuaxVX8IcnNEBN+X1O9TNuvSGvlpN
z4qkj+vJrYmYQgmdbKxtznjTnPqxJrW7pRD3toBpvqQQQdwM4SRwsflMJdPtFgeWSeQ6SBbTOEZw
SfiL7o9NHb+Mi6WcXFNf7iZ9AtagwA3x6QyZm6gHoR50NCTe47X+/ogTigttc+U5UvCrb77VbDvD
3As1gQ7OSdkw0mLXxjTD//lBet3X//veYd600WEjEfvBpftlUVhyQ9rWDzQQyrgNJgQRLljZw6Y2
iKXMs/e0xX/6rVasnoNLx+UXe/PgsvO3jSMs3ijGUcFMY8pXS7wQcm2B/fNX+9MNxPhHa59ln8Xi
TYezKygAGoDyAdgezvGqRqJJRpjEP1/lh3Xm37qmH3cQrTwGAKBn/FSm9/rp0xAGJxn90QAmXXVF
6IK4dtyhwwrvmruhcdStqqVkIY5OHhSF61xHmabjgkbtOV+maJNMznxo8vshQUaXyKG8SXAWE9el
WPtWz144/aYheMlxa2rRsgG92Z8sRlybIsM2NMVtQ3yoax8gPb6n/FjHbW+/mr1uS4Sg8oCY6x3+
5eEgtqUWYyIo7wvOVxzvCERcchSGXqEHOL/sUDHHFZD/XnTtH346e2X7oT9D2oJC+/WF9c6w+7h1
kiCRRkLxRV9CGbP6nWf/D4so2y5yEALF6af/ptkRTtFVJNgEE4189ispdosworCaiBJz6VtuIxa0
dy76p3u6xhoDy8VsQVn7+qs11qCC94EnWSYm6QXIDc4K4rR7LPftvku19Gk0ZLGFFpC+M8L7w01l
X6bEcBzGePgmX1855x1ZZgmHWNI+RvWs0Ohy2vGd9+EPL7jHtsh8g02CIurNC85IuvCYmbIYW6oT
5DpsJqdVJSwYjOj//Or9KI5+fT6p3zQeEc8xGGFgjnn7mMiEAmRo6MZ12kuTFiFFPfRCJdvNqPl8
u+7vY2fot4rbpDeyI86gLGikM2vcValbII82xoPQCzCSbvVeBvjb2/3zwzmr+4gREKvD69vtRWaL
/5MPt4x0F0kfLC9Rj/Hun+/BD//57/fg35d586uCgHHtZVBN5vue3Ghy1IJVbAJ8Vy6fc2zVh96K
+rNKO/GhLWLIVKOFcJnj8m0q6I6CC/kiUEvR7jUNyPHauFVk+cyW4W4cd45vJ4+xhO5k5caY8xT4
ZFlutNH79s73eLsR6ZQymDvXtZpXH0PV69vFwiyLrkVVNrjuBslJ+1XYhffIi5uqYeqMn4eoSql3
9FzlyOZkIOp6TUIsW2dEWOaK52ZA3ULiOg5Idnsn3uQ5gaY+o1ftviB2VEVKamktgLyBRImcuLkx
0MxpDVyb0sJkso363BoxAgTkUmbv7EY/tpvXPxSCM2SSa7XGmv3W704zHvVVL2nLjwR41mk9P/O1
CuYOCW1i2JEh55gpQDvfbTjgzHcpiVepV9mbqOQoTJTlOyvRH+64s/qImEPydEJGeH3HITKREcg0
n5qnRktkGd+V1lJ82S7xxjZh0v/zL/xGy8ADw6lpnTpC2EeXzK78+nrlQBxLxcvsz3StxKSdcxt0
4giOJBiBpu1yCkoU65EddC56jzpHA2t44p1VUF/rpte/A68Eiz71K6svYsPXH0NCc1pPFDBi9TWI
Rs3jB3CANMx49M9jUq096sW66GSqnQi5hx/rgXQfytrdAIslM6vJtE+NTpBE05T5Me3agRwl02MO
N7XhYJnfcCO+4558u6hyDFVXwSKvCNEZv+liSF81SNMeFB9DlL31KuVLsbJVgO7m7/xKf7wS8GMO
tvCA0Ja+vjtD2zbd1BKMrCjV97Is211jVQDYElV550rrfX71O2gW/FF15TFA1kCW+fpKsjGlZpFR
H6StZu1fDgJF+LambxgyxvnPkjJ49vBYoyHh8VsraXSmry+mLcnYejPJeEO/6MTkooX0CnNXNxu3
GN47KP3+zRharLrjFVpt/+Yqw7wk3HxmsYrshX47tOBuo+H1JabH6m5ztyDyOsmzd3aCN9x1viMv
GK8Y5+EfGQfGm51AmIuKZr2CQ4k80VXHh6kUl3oyfRI6TkBmjwwxiV2bz9R177xUvz01vE6IkIke
Bk3DyODNWaWQ1ig9wsOZ4k3GxojAlGW9m1N5A2f952Xkt5vLpRiokdDBJWmdvFFEMVoaWjS51Bdx
pYcTWek+gwsHQmuvhHlmEWSL62n7zxd9o3Bf7y1GadXjBsOowAX+Zu2a9K60onGgCOZQtmMSmUGI
rOJjO88wREkkXRhhOpnRXDcxSWEtasRrjbzfA1kzH975LOs3fPXirJ+F7BAmVXAfjbcvjsssaxH8
hoEYhBLqTi9632tHlSHl3ARFhEqwiSb1urFhCVJoqpXw0QJc3vkY6/bw6mO4BpgMjgewN3jM32Lo
1RlxXF+UhKRSXd+wlDQYe5p623HcAucWf80tUiiTbkYzlgnt2o4apuczQis6B9YXwud3Pz7R/zdB
/4sW5C8/zm8eoHP6Wb5SIf34+z/7n7r1l2ZyuKFXRB8TpzpP08/+p4egCGQH9QSNUZp163ng7/6n
YfzFDwqOXl1Vd9r6hP3LE+T9hQQJHw+Nlp9/+p+okF5XIA4AGE7lkDCg81CD8P9er8q9NNCgdMzl
xIQqlR6OGDdupaQ36JK7e6ezxc0v9+Xm59P5D3kQdDmYJFggCPgKhEIYb7YBC5Rwbk/gkGPBG9wh
LyTzUPk8VV30zorBIfLV+8ESzGLsrY5wgy/HkWddyH49PJtukbkDm8vSSD3WkCVDg1bvGccohiyB
s8MYJ0OBrUvbxKhIM5QubqnmHXq9srOXidFOmuBu1IJoDTmTNlJX/Llz/9XoKWCZ2SzxHrKy6pwL
22iuHAVNSQRRLw372srvx8G1FFS7whhCZbQL4+yJtGgPSQGiOki0ZvQ2NQDb+ovQukpsrXp24p3t
LDa/iK6KuoWe0FvI/QGyFmHJ7G8IC9Pl8MgcqDSvYDWW/Q0nkFTfDEoj80sG+/3L2KT9qUuXxgEh
Kmrz4i6xcxNbaXQBeZh+KRgLpwFDyHL28TigqoZz7C3IR/Ms7gecnV5e1NdFpkaXehG54THkyVG+
kC7LvQyJJbVW8ZRGt/xslU5nBEoPpDDUEsUGWboIu+XG8Hh/ieNJK55ZBAfCE2alzNqTkCNSLojF
hl7jQZWldnIBKyN3sETt9qoPzmNh5hbrdm/JUM0iE1jvAsTfBL+LyDojjTslKDELW3qDMxq4bG4v
VgyS68Gd0RLZ4NQtpsuAE9QJeOUsmHcHjW4IotadNIJSsHHJ3F2GLaiqWiF8UygVM18Zgds2tj1G
Jc/Y5GpPmvIxK5Wkca6HobXL/jZVytYp4PtZ6hiTEBnRBfZL01w18HViEbPpDK1WYa8eMvyr18vo
jOpd1Fdt+RRnXrZgFW3Q94XNoszw1SsF9jdvHgPRW74A/BgO6j26enRyZk8kr9UkNYaJVkVLAuNU
Q5JH0sfYlzdlqpjX0WAp/bbX0qkMKUC6pzYmxX7XTj3ulKYjLDDkd0QpY6SjZ/lZ2iWI9MBp5uEy
2BmsiRzuaCA0J4q3s1N2+DqaftkMzZhNu0VtjPhx7Mq6s3z+a+o0+WDlx/haESr11aRHACkV7nUd
6tjME7913DEPxxrvnW/Trq59k+GDt4s88NUGmdNlqLac8PyqdI1rJ596fk2CDckGttPR+Dpr1twc
5x4hzhXAVNc4FxOK2lMqp4RuW0OuokPLeEnEfWYMfb+P2nb9qwTYkiHOW6FfAXpVMzDUEGKtDYV2
pIc50151n8kGHngaO3bzTa0L4sGtepTxqbedeIbqqHWf+3GEu0h6sDik9DXUY6OkUwTNHP9djEeQ
woNkhh6PDF50F33bOG0jMSh2ua0tYdnBAKNz2kGewnYwREmj7fpeJel0GBuqACORzV6XPdRYaTd5
GQIuXBG6esKYfmwUKO2q1YKILKeRRC5Uc9Wegs9Wt/FQidJvUAGqG0MZyKTMvcbr981Yzg+5Fuvx
JeJFdnfEbIzafSxMHt+NUhRm9ljDWLf3xiAaOomGWVlt9iwqBU0Ms2ltGi62W0ETUMWiIODryQ0P
R/TtfBY7VUmxyBKlOVdZpiYHnGFFu+vmKPlage1bgmSxSiR4Rd6mge4l8ZWMu8KgwlBRh2oFmi0L
9uHst27VnvJFuJSHy2xBHi9Hi7BxNoQyzLV0ZC6QIh0JZWIl5odZYWIrUPsUMUN4U3gs1s+o9Dnw
7brGM7PlWa5pg3cRoF83rBRXyPolqdDw6c8k/sYez+VMGrLRxyHM/KrT/VVfX9sblJ/uOH+N2wq6
pxtM5prB+XlqMbYbyOzkpJjzV/IqYAH9LBz/vz76L84cv9QBv9VHN5+6T/H4Sf46Iv7xr/wskRSi
sbAEUtYAI6Tu4Z9/1UiKrf+F24PzBk2jtSP965BY8xgtQ6CkL/73H/5PmaTozl+0zA1shrTOcC9Q
wP2fyXR0p+lvMsWmYuHM7OJReF1KyLx29dkmbtqIizXPAYeyURpBA13hnUP5WgD9u6j/15VsB98F
EiKGnq+vZBJgRwxOhi7KkfKqGVXrZiYQCVsJ2pdffoN3a7Gfl1rNnkyi1VXQ/ubMiPp9HPSBLwWq
4yYBSx0omnXHyekdAtDrOuzv6xBFtp5NaTi8nVoyQW77OveyTS50NuAeATW6qkQ7NS61hpXF+dM/
f7H1Hr29h4ZFLCezdtp8q+3+18JvymIzRcKbb6yqK6692n3J5qy7IL00QeASqIBOu3/v8E8E39vL
uiZTBTz2GIPdFbT1+rKQSVoi3o1kg6vAuVEmWXyrGrna5KpkbySJez+JZr6SuXQ2bF3NnmDk4oie
1lkLOSskAL0ILXaFJ09L+20Wd/NxIh/lZkkAb5v4A8Dkj93Bw3m/12Lbuc8mZOO1JtCj9T0qc4i4
qYbGrhlOzVS4gHDq/LnQrXLj6ET8BHlL1DTmpAboOyRtIPCF0D4S3jswQM2d5wme8i5heyFvZ+6V
a3cy3S9Als0Xk58uxTXHhKzs8Lyynw3y7ETl8IkwiK9JPmUBTq2rqXeyE3Y2tJlNTi2zgDHifpA5
J1JLC4CaipPbdQW7WmEDCUmVJ+iO7hWi/XmjldOwte2RrUSQ9/tYOVa/S2WXXucz5HLq9/Rgdt6w
t9Tyk1q3Opv/DJCYYid+RI+nferGXLtvsBOwd6FYI/1Zyi/4A+vCV2d8nIs1jzvFjEjKKMppChWb
0YDvpSvZvNCz8RrJI91EuxXF5wF5ShANdntOCquGDj2qmPlLpfsIhie/08xifnDY4A+uzKxQV1C0
+kyzPtuLoQRZStZsXxF+Ans8Vc4C8GmogLH1u9kdv8RENEOsjrQHxWhGpFvQaxgLDWV2BmCU76ey
iA5d6qobfWljoiC8/piQcHKdIbm4GUjlOWgOYdeo8Y18j+hB0RAiFEXY1RKpVZqZNk1lEQWkQE3H
ZuqHe1lare3DD581UqZK54jXN3mOOR5qPtT3OuC8Q/Y5duqtsaDMZ+ZTYUrF6uHXQ6Z/IQ96HMHr
9eN+jlxOVcnQrVnPnbvX0hQmT9sDah5HiC1mWU87tU6v095Zenr549eBJeBYCm9sKSoASvuG0Wl3
gwqedVTV/oSoAWumys0l18XYpv2KoVJBJ0x+1aKVbPSswE49tB+JEIgP9pQxL9GnZEM+SuKExjgt
YbFmRk1luiLUpxl9uWY9DvO0KkDsdpPENOaiuome3GHJAogA9kfFLNWjWyb5o6VOaIXbtniRiuts
2poeTra43wZS0LcDDLuPWm2T/Ib47wHVd3xXTZZ9tifT+xCVOdkHsY2hNlbjozck1QUWgUuqeKSp
xCsl6jVI8uhK09I1yWKpxD3BSWqY13P0NU3j5FpYVQZE2slPXiryW8Xq+4+ugZHm1hwaNMgo8Kr+
i5KYDbHw0iszdJZSrbeA6KHiO4tHbpNPNFpU31GZGu0uZpbZ7l1hi/J2UnWski2R5urXyitmUi6m
aYx2KMfdaodakfmL4Rl1fUnUnmgVo/eyDyiXDYY4slC/YtEfna1U55gAxxTladC6dR5f2FK430ss
kAdH0Idellaxh1CArnK2VV6OHHqj3JyPhFY4vW/H7o06lHsnwyyzK3QTDV7nNegpFk8qGZmzfNhP
yHzGh3SqTcLcyT/HQkdP/sLclL5/IU3QWLDio/pYkW71VJUqmTOoKsQnnD0WMCezt1rgSj1nYBUh
8W6seuNxHiPPofeaDN+h4Mt7QusT4yHjMG0FBEMrY+CU+pIcsH7nZlg6ZQMIGbHowDzIKO6wGQFe
T6MPaZR3O7Uxcx8DoIJyfzhbKkmAMqZU7noH9RGzvO00IdDBoQM0vZ6PsYsvPRp54CoZPRpTSvB8
mWXfyblYgqlJCsY9HmQsHie8BYiW4YsoNZEJlnHsKmgH+eipJ7oHrBfcj4MyKd8yy5nI5FKam6Gh
OaGS1ZQFtaXva2XlrcjpHhtuWKNJnWMt36tcb6cJh2cv8R76sb/ubHsfcQBruJarbsu23zWxfSRD
qyUqaASbFZnaNUbTx3G9R0uyYwfauGSTIIk52YlyKBvnRBvhcZ7RZddtuhOR/GK12icDnT8mlZ3W
TWfNbj64ajJ9YB/atdLeqyRcHeyOs2TRphx4ZrwWkY63PI7HQ13Vu0Vn/jXZy2MueW38KOac7Cyf
irQ713l+YZfcDV73va+1XU2+i0noZlk09zVxPZWBXZn+8Q4Q025FDL6Ma3YSGWV9iIb3AC8pZV7T
m1dTFX1PzPkh7YZrAop2+JxvsSkAb9I7FOsebgFScehMIDYeonIb9/2t2/AcTcveUdtTwgkIvssU
LFnyReB8a0aJiPgbORCj30JfSpbikcQUplLWxJJZZOCw0sKPCJDU2upsWeI5tZ094sZg6lEW1ay7
Of0pQE/mMHzqJj7xop2xDVyXJkbApG8JjtSoN1H2m0O77bt542T0JHrApaBur4iMZt83xosFw/ne
dDqspy5NAPFQxhAEbKurL60b7cuu5DnSyz05VFtJJ8x3CvkMGKYJMrs4zvOwMZnL02bgGY5qBTbO
erSfa8XcEThRh7FQbF9Wsx1oc7fLangDCDykr8OJq11Eh9jCdmTZEWUnuxs8b+2T5k5u0Bhmdz2m
zo0xmSOODmHU5wL2lq+3ZrElv+hoppMXZj+8+XnxkFqUhmpeXexOiXd5UW3HJcX64p6sPvlU1DnH
T7W9S0xU8E4CDkjXj1BAeaMMP05tXACle5JtbFxnyooBnBVvzwX48lm1IRM6hGakbp1B6baKcJ9k
JL8BQqNAsdaJaM2UXiZjESz9PCH41pxb5u/NVapmZVgUtfBVtbti+jj4guC2W3VovINXWx97JeOW
9fLkOVm0tQkIbZdS3cXNMNxN3UiMKK2lbUmClbfo8yccLcmFvBnnOMr5JkpBLarRGJidvlxyxTq0
rlLv8UcxxOhFCHn0xWCv32ujmPzS1S7TYt9WKJv3nR4Ln1Nx9pzjvOe4flXgU/iYrLafuSsY0vf6
TkbzHe66PBzG9OPg2f22E8lHCX+EvxP3AWfz235KH2ttvitd8+TNpKl5eo1D1Yt2zazrV5qjXGbH
a/HDDDN1QXIvpHqlGdPBKJtbD4DLmPbnSesEem67A+mGZHEHteWC7nzZuGr5UrTxyTa7fS3m67q1
qq0c9bNpiYdGat/RBOwdo71rk+ixKOw7wzKu4rw7EydBv4Ney7SMSCwW1Yd3RHCWFF9s2MZSKhsz
dw/e0O0xzu2W1jwrvK5kLMpt3eeXmsZEkeXZ1nXTq3rSPhsC/MqY7gCkuT6xaNhqFPcFsstdLLUy
QPV/neUF+gtjq+faddcXuAWckg7nopzJ2XgYFvUzinXVr4oJT7dAIVbUSOkoWY497WVKwXlH4ysn
513Aq8BMRJzHCKmQ+8K+tJxboZ2XjHe971YfXK2shj/LuHPa4UrjD33XHLU9mTADgQCu5zcN/S/a
co7vNfoHpdcOVe1il+pA9JTqJA/eDMtK6fSvOM0e6xw7oKfQptZy5UtTmOrWikf7mBkz/cqk/1AA
MamSUaEhio9RJ3OSjE2LDEosX+mthRIkwFHm0YbVlyCvs9Qf3enLFNcAeKbmMtqzckwhIC682jwq
3kfILi+iq0Iy2Jb7BfOk3xiwN3OHzakfgAk1s6dth6l4soYJ+CbyC3q/F2gwRNrYGve2KVHN6L22
N5e+DgfRZ1/1yfms43KU+A0x5HyKKlduBIxNlqkNXf8cx3AxwMrLPb+1tWWbEfiz7dwGlUc83XdA
QNAL2Ae+P1/Frq6ytPlWiP7kIsxhpxHoT1sjRexHlKMe58mJABLqN0IqfavsyeRBhnCKpt7c1gz7
DktB+LIfaXW1J66h2tW4ddWwUpuMmjVuccoaMD1r+a1cxibM6X/5lUE6m6yaaqMXbbsbIpq7oT7S
xdZ6VTwu+MCPfcxALvbi/CH3uqu+zyS66q68X8YSNg19wRD0un4ucxBNAa7x8VGtHI0WMfWxWvbz
Z/pbbhzoZUIAsVG79ymzSzSLnPnWd5GnLo7jgB5L/U0TWPmUJrUep9jyvjtxMjEUNNCi2WXWhDLN
SYRLcvAsLi7MgPSk5A6Lov0pVwux70zAl0aUbIlfza8KqaffspGULOaNvf2i2ITDjaZCH1SjrA6G
OML/0ZOkVbnQVPyEVughHSEy+pnQ3d1SVRyaYq0kAC4S2XFAqBmYeL3CKh2Wm8i1p609WwJ6aD3c
D0NvXRsOaZFd7j3Xi1ExDFbNb1GhabhE0oHjDTGkgJJ4RsF/1ueOVXBnDnV+Jn3Zvodlm21UopGu
hoowsBqX2TZqSWtuFELEItWarqvUtB/l1BNgZyYjhyjZ9Bd7npxTn2o9/ly3j24bL157lrVCyBpy
U39qx6dUJvqpUjTtluYAsFkMVPlFX8r0QYlzyt9IJTMryK0o3/LEOl9MTak3xLO5T4Kn8Dsg3G4z
ZbP+WXhGcVZJUg1GWzanpOxogHZWRm3hZQkg1jaeCTuzePeP+Tr81uPJ2eNKHS5WNBQb+Jffxr51
trHqgYyMEvchE8K4bj2tvZ8XRNmynynPSu2QWNDo8sn9OnVatIlZSI4Qa/ihhd6FidrU8mTFy3jX
WeXa1XAy0e76jPzAUKy/1DE1Y4ZdvGAJVZN+U6g8t/Kswuwx3e8Vw0W33kCIU6wbJ9GlHC+q2aZQ
YVvmW1nolANEDoYutjsbm1bmWRcUc2SXG1E4RU3HS9EufWdF5o0NevZpMEtJUpLIDFJozTq+K015
RgPC4lrO/UFNsAX5elrnu0Fv3SeS0gwOWwwpzBWExxJTb2w+PYUoI541sXeraUV7blwdAmjqotjA
tL2p4VZtLBcUj9aW0Y68XmsL0n+GqUcmJTl7mw60FaBOA1xJU21z0gJpwWRmgOZqCOkTumcmk65v
jtENMh4M88IjlVXC/2BgGC1BlumdPzv8XPASdnxVccxNt9lx5L+Xk6BVHs/YOOXqTx5aHN9zfMl6
8Wy6yzc7FXjOFUYUgNKUDVAB4wi3dmd2y52bc8jRDfUYNyV6oRpTvIhJNC0WzdoK0SWbqRnHI/PM
7tIM7rwbi6U4YRIujmlGGqoiDeNj5NlfyHzl/KFaemiqabWtC+L+0miUm7oyHyKdIlhaPQGMTLNY
HjHNNcJD4z1E9mnQKxf/tzJdutIhC7upusNQW/Ccy0hnr1yEcjWWG0JWta0YmE05DC19y1o+e13C
k2cKNWAuZG8lxBnkgvpYItO1by3TPHWWtDeusTBrHa3Aov0fMrnG0VB7dR02rnpYYD6deZURtxF7
Fyi5xo3PE/O6a5orkdYeDgh12MaME46IkTQJ00pmT31dTgYG3Xg+jF3xual7O7SLId/YgKWwueb1
TsgW/FcfQ2HDkh2mTO5SuVTbxK2gOqausk2iOD0kBE9et/V4B7addIEufpwwO/uEGeebrpUvYmhN
Rlhozku99va8784+FrbckM3Ibj2pyK9oQ5A6Z3yUZdVuowl/uqBPAKnCuKLVKa9aOrUhp8oy5Igx
QtQUS2D0OeLKwrLkVscUU1NxBKXGgxmreeSToUjrLlaiEwe1T6qef+/s6pS4LM3w7IqrTEj3knrR
tWth5rQ6fXo2PCU7eDIRhV9PxnfQOoinWm2sPlhAjOmdxbfNoKZnV6lY1BbD2044h/dIcdVnjYUZ
Ob3aAQxqnQtLfBZYrdvvOcYUGzaC0afFUgQiY2otO8c6gEoYN4WuiY8L7dVNb7vyTB+8vM7ELDno
ZNVnJYrmW5PWPPxdz8qeSXrPN42rRYeIL7/pG7GArBtMBtqI9A+YPMujrkpnq3aDeueBxigC2Slt
EJeK+sFtmd3qimFv0rIa76tKMU6cxZsNGebtUwzLMYCg0V6yufIOhDwDiQC1RGMza0YOR5nXEKML
wfcKqiW+p7aFHpwvBxnlRjDhkwkso2tCXceSEs/FJ51BWMB2wfNWto+LaVxpcaNe4xpWWZc8qjKn
rTKBCXkG05yTx/uoZ0oRpose76AkKEdIMhA8FEjEaVR/yBva7EuIoq0mtDDKcHXCgVMC3KB6KIXh
+uBIPvI4ZPt1gr0ZZtziGCMJaNQnSlB8vlQ3E0+KSaHcay9E7ZBsMGg0nQ0FHUhd39hi6v3ELd3t
iKbLz9DLBZ7b2Ddo58srSHhXXVMVpKA7ck0YVe2DUqcfhkL7oLlpT+sT6gsMYuo/2QLmrjpWCR4J
GCKqbyCdMgb7keRtAItmQwmzbBdOiXNeHbyx2piieXYyWKGRcWNI96UU02dKKfJ4oXTsoIgSMmKK
ryYMzC2R6eUmMh2OHX3/OYnncMgbeWhThUNeqw4HrZutG9657rLU+XDGfGruYd70IXp1sHFtDB+h
gYQL+VJRb3K4kUdwJBcrlU9GKz8R2YMxnMbKfbWo/Z050+BohziWQdGV9kYf9OtmLCkzTTG7fjmj
CjXT+TTq40zGVeURPSzFk0UmYeIbrnKpR4rnIjV9pxGDTxwWQjqT4efkPiKgPNVaXmwLctWK3GKH
62KYzaJ9Jn2iJdBk3jWTOAKl2VM0hDR0zxLF70sr2UfzRA05T+0nZ7yfu3QzCFio+XJnN4Q70oHf
kvVJ6Dm4FXeBgzOtmgCL3JSqS9PbuetDGuBhx79UWzyL2dgeZhwQWIWunNT76HXqKZutoDH1HZkr
x7g19+5SPgjExtsCP6+ajmSmsF566W2voH1Mmg9dNQZd7e7pqRIyWW5G2iFeOR3jPiWu1N7OkfaN
YL9NrzH3tfubSlmsF3SOYTdrIXyhidNFH+qtsqnjbtPXcnnKiMdYoIJYcIOLiXBpCvWiUE5dy9tb
eSfDQbwTTXNA12ErFBHwZNyAfNoSVvfYlEsIOe5ZxrPf042BJ8DqFR9jDIalBZBFU7ew/IfnqbS3
Xa7f2y1pMJ0++KQ1eEfp2R+iZsTwr28Kc+QpWkIvb7cyx8ScJaTR0vm3dfY3B2cV7XfyLr6WRtNe
iZJR/azXIbvGcdbn5uNsGEdw67tkIroJ2B4UNyLtSbpMYJvoJp5wmrvnoa52HEx5ViPjXA3zgYZB
IJI+mPikgAyeG+KOyfMN2D+wpzc3TEM/OgywfTdm01btc2lVd1VPA4l4V7CHICALgBVOrTEV0Pgx
sFE69nn1Dyb2FNDzuDGMxghiAu+LhLnR4G4VL6/O3MqLZ0UPw9BRZXwxZv2MwXEr0vzGnM0Tqcp5
2Bf9A7jhG+kmdJcF/xG6zxx2PH3ajnF8jj3CULu0vI/U9oJkNZjY0Y0BwGSLt1vYKlj22bjF794G
i/ciUd0XvHwxmwf9UWUv9GxjGIse2LY4511/AUHBeuFelLE5FX0bFhbvMqbIKuLYP/KOeYLBnw9R
uvPZ5W+bAmbklL3M/Xgj4wp5lw6LOEPFgFnnv9k7kyW5rXPrvorCY4MB4Bx0gztJZFeV1TckqyaI
KhYJHPT9AfA6/+gf3Kfwi90FSrJIWrZCAw8cYQ2kQamazAQOvmbvte8YrK+cjnxbITTduY57OQxw
ZoFDMsBsG0RF43QrMpuxtoMmYenTGx74UCT6y5aSEvQAAwRSqknELLMRgwMwhhPJ2HeNqsns9sZT
nYOpHxjE5to84DrY19KCfDCUYaeDMmTsdIMc4kKKIg/dWN+NznwPPQobpQ3XCQ5lKTq9G0RLJAUu
hS3YhRJ2gBj2vTKPKonoPbmu6G13biqfhR+RxZkNT5Uc3reSo9PIp4VQBu8kbVLh47x9M/XA02X4
MiWEoen0TAKKnkr1NCbeLRujR9spYajMw3MuxtOS+cEZu4gHyalVsxtkx3nZB8krUQfnAPn3Uere
zEF6jP2I45Jlj6WCZNtGwd6z2jvtMFSwdUBMr5pOjbTO4IGvyqBHfzGu0akTUYukbgNl4Z587y4E
IRLKGITrWHxOK7GZGvtQT8Z14CYvQQefgLnLWSRp/NZWruKla6O6pjfZQu05OXlyioLpLnObuwGp
ZZg43Tkq5Suef8+VImjUtfxHHDnTobB76icP6jFbQTgm5bXXZhetPWSHyAAh4qxIl+lUBMN1jkGB
viIyL/zFVPdWTB+ONW66Wha2ctqvYiqN0R7uF1U8ZClOC0LTDMRkYGjRTrW0XTKyzrwgCTYkV8wX
2jJB/wTLVd2q/uhjUKEVbfKzbobdio7Hv8o5Q46Irq3Hed0LmqSzbErLB8jh2X1wlpP1FtoDQE4Q
XWUCiHYUH410Bo3RIus7AXi3Lm3HISKr7/JmXzVGsrNavNu24bt7FskskclzPmZ9ntwXS5S+ZsJO
b/K5YeqTBXOzAVBsbgel7LtxVs6N8BKTF6OCGOd3Zn4ex4BJjGHh52mCSIH9iRZ4q2bymidT1B4j
hX1sU6Xx8GRoWGsbqSt9A1WMkPQpAJWz6+3MPvKzXwfSWyEXl+1tw/bwiLLbuxcKjItrOP51XYz+
lRE0UKaYG7W7QBHr1Y3S3CVtPt0wOhRPkZGYz5pJ8rHSeTDBxCJoxG1MFPGs4fKdioOGLU9f7CNP
6buGT2Y3U97skEdTVNk8w+B8qJeg8aC9dMuwddF5h2zVBfX4zOmT9tPJGSaxZ51gU9hFwZ0T5Tk7
5o6+Mae4AEVt2GJvMSXhYB/1pRxtdQn1yuUzKm39PgeQEUZ07uejo/0XDKc8n22moHE2SJBMw7jV
Mp8ezYHcWy3iz3HGU6CaZ0VesuYBYAVmfezscgBwRU8Em+otTZJnr3f6a8X0YGfprHkYCmkOK61r
RHqaVWdkFWf3rcNgFUgZQxnmqtultSyic1fFIasUs2DyE3FQspRkgIqg8bVkNwhAOQj02WR0uG46
CMC9uXh7z2/qU1O1JTcQR1sTm2RUWFcVM/f9xNjtDoxndlK9c0CYcMtqSNwlxbKmgLT87xAjrO3k
l+VupNr+MHXTcoYukTlZ12OgoIYddwRIM1BH/LfrGaEScMuoaSRk9KZRkX8ZVZ5xNVcJHnNvnGB9
oNtjclGN+bWNDNSguIxPsp00zw4Sq3maoLjY6DoerlQnRDg4VnqKEpnempX33LR2s2f+0+1BbecH
aqcgNDySrzcmjLNwiPv+CiRRpbgCujUdIXCy88HJgntS7APQ1kPVvS1WZBKZg2Ry33h6uAZ/U9Cu
uWWyHRZ7OIw6WCj6Kd9o8bGDLIg8e8qClGV6m8QcNILxyWXUTvK88+P+XGY1OuSqWVwGHUmdjfuC
6IHjwAK03QaQvqj97VY+WHVs11tnEgv+OpMJAJy84LooBgPZ4GzMVIz9fAXliK0WWJiPVke8Uzaq
ZBsQ2sNEp3cuFYs6fqbhXtVR5xHGnTKldNbAdD+t7M1flxLFTj1AXBkDyH1cy7EJOQMYNK0EmTfW
xwCIYvIRLTaMnylhs0UYymSKs7/2idVYDavIXTwisGK94cdA+tjom1du43X94a+AIdPOhfbNXIw0
DSDJ/K5w5hqfwrSek/dxJOiJv2qF/h2avPFzC9Lr80+kxXY/7Yfy7aVXVfmfEBy7hhP8c4zqQxVX
3yrzcAX8ylC13tFzgIGGOIFTAEMamqafzQuGia0B9/SqryMDAZzJGkvwi33Bst5heHD4siOhqlg2
X+oqksT/5y/uO6jNaM34x7VWB7b7Z3R5BON9J7qiJvDIQ8BchmmVRziGmO9FV7W5zI6XfvFUJt1D
qXPjwksBgVK6VS5SJy9ol5faq+YrURINcpGgPsNQSFVyZYA1/cJgcso2Inejm7iYovcpA7TnRGf1
Y6XKBPmNPRCVgiYXYF/CxV7u3GDsX9iMgpIyGO8BxbITqHZMV02Qcyx8r+t+HfN1QdJ7YYKNvF15
S9WNyGU7HO2mNevdbPCgsnQn50/Uqq31AS5RlBxatBbJIYZQOKHJzdRZQGVsbnVquc1jadUVZj0s
tu6jMAC07mpag72cMw0ZlZXotIMKSeJXSHS9JXaerucAlGFiDGfubI0IWpqgYu7mllZ618m6JYEB
pNwmGgzpXphxXFxirczafepVvdxm4+wDPUu69tVIJ/Y3PrnxA7TaKruuEOkcdOcpdTNaMk3iVevS
5rugnwS9vFbtOF+3cOiTjYNKD/cmk9OAjVuifAQPjMEvZlWXDNkbb3jILSdTYcDsMNgvzWx2JQi6
YuzeKoy3MaMYdARORyOqykkNzr5LlNtsFgEy/9ZDp/IWECY2ogrX5RfZl/FpLDwsWWkr9a7paz8P
G5npak/H4xQw/uM3NL/EthCJzewooHzgiC9yywf/w1VM55W2935GesWBoMRx3raEjoNtVFkEVNIO
0IoEkbOYhzlNm4t+WbcwDJ+ZpzVmZuTMJqP4yxB1MZxYguu9sJ3zqGULD9sLymwAaJHzvEFZ43eU
axCCybbp03UmYCZENTFnILqsa7rgEb1XwRxlVmjE0mIGdpbGmpC2uolYuNXYOMiHki9MBk8qmMr6
wB0JXLWMeM43Y8UL6zJJxJqGXE40guPlV4FjmB+g5+GuZT/VAV9wunza2EJ7j64YkAvo2QM8B8ws
mUPR0sO6jduh1V7smWoriCaAF34bk6fj1u7Vohr1eUHaBGG1VNWtrQoldlW3VK+5H+tTnCQBxRU6
rWIrCqfHAAFF7OPk2P0r2k+54JsovM/2qFRHgRKkrzGLjps5Kwv2cp5OjbDJxDp3SwyDuUXtzi0P
0AERYlpLJRh8uPHZmMGKoQJDpn7SSiEesZx2McIkK41r4jnkQMhRCsU8FbTR6UJLmsctsMPCTKBH
DsbE5L1WMyIL0Zvs/YaOT7Wh6nhmGJo9GX1P80q7uw4DYtm+5nineOoVPll7VA/2ZvYKj9S3yh6L
XRBPJQQLhJDGFijiqpc0bPdepDIyQ3ep+9d28YNm58kxtfZLAPwmmBhwhbwGzzn42mztcEYjTA8U
9QnPUoylj30TNUz5RhV9zvGVMXgQiEQvlsWUQPMs0YOPxCVwuwxGcinzdW2YLnn6eUpk9ojpiJFc
zXXfskUuChbdsNTod2f3sKQ2+X9gavOXYUiaZ64Y8CYmiNXqWHKiBLzkqD73OvBVGzHF7qMdpA1G
nwqJWSid0rU3zJuNkxwj57MGk9ihTBzdi8oaKFhlntf2RnVJGe9IIWm7I5IHnCGVhxCNA5XAA4CD
7NHFOCWH3Mnd7MytBMvnf9uz/j8tGn6lh//zJ/z93/5f9dNDVfzt///0Ur79dNP+7X/LTyy6v3/q
8yN+1uN772C1WeuTn6vIs/Dd//rUd/kKilAe+ajTbeTOVAq/PvPfoVYX1ANf49tZL/OlX5751Ar4
hHk2r6UCkBDMs/JPBcV/hSL9pvDGtA7EgDRjlmkorVHm/yBdz6U9zWUzAHGQYaD7+swsF5RU4KCP
JmKxyyyyDRXqPl1qFE5DdOYVLCIJiGBfRrLguJrpvOLRnOLmxom82OJJOC/PiLqMbRz4FQOOmMzR
b97z39Hbf82K+O6vXgEbK5GF/1L9fDUsfmNIzAi0z1tU1mi87U00WqjuyQ9L8Qx16S1C3pSB+1je
ShHBTCqI9bsGK9R8wRwtLkUu5DnxAtN7gwzU63yCThUyGWN+lGmUbZ4xasaWdfmATRxsa0FhtGNF
415YvIk8PVRufGojR3821VjfaTCqe2cQ42sKgOPSiCNvNyYjsuG2LdOLubL3oGMznosLcNzQW7KO
JiBeui9OFiHnUpVzIXLDCcnBMv4oFvZ7/b4PkcBbMTkYzN0AGf/qLflWv9/bgZ976/u06gpMMkRW
RXjWVnJneww9LAszz39Phn4+e/ufv9gSO8Y/Pxke2+FHY87X7/jVmCPekQvseBD42FYx8uSm/qX+
d3yMyJzB3IzsFCm+sUP8nd7IDe87a9izDcvHoQn47SwQ8h3fAw/y1x/6pxqAf7DLeGD4KPvpJUj6
tX/M/q7cfiSfxLB3hGCZT12+LqaXuHnozYnN6TfvzO/cv6tt5Lfbl1Nr/V0WODpesccZ+MNlOZum
EopSZOeVRJpnkUvxiyVtLzI5HAb4YPdZWrEdaJM/l13yy2/md3KrwtCAePb9DYGBmAG5TVWVxUhn
KqdY14/iD46n330rBa+PI5pb0F1tPN+cToUcekFOl9gpx7/vfAR80XiZLX/gb/oBQvPLa/nm1/xg
zrHGqkN4yq/R7aiuhhJxtW5a46GWBscNc4fhUE0eqo4kX9MJ8uyDWubbZMJz+q8/Tvt3P0+MXUBJ
JEeNx7X97QvWuaUTX/N56tAMxbYLq0sjRBIYOgeLf1ttqPdWaG+QpYT91r9lpxQWr4jZzpHNnvl/
cHX9g3tovbq++WvWr3/z9pclZ7U0crEbNSSixnEuKEn/KOLvx88Y2g6iOFBDK/UlIJ/m+18i5ax1
NJRiByjC2Rt2nl/hFWfMKciC/9dv74+vx4OITuWAec/x10nAD++uxHjJVD1ddibGn02T2Xyi9EJ/
cDmJrw+Db+9Kfo8HexKQ0MoH5bb8/iWZg4E+LuX3ZO2URgja52Q52vh6O8DwSVQeJJzz5FArIV8F
y4cVsB+J+hmTUEDUr2f6/YilyoyYFGtNDz/5SVQfcELhxMjGBuQjXnxTXju5kcHKETUatRZdK8o7
2VkOAyrbw26fK/SKbJlyRrxl7Va3g0gRz0tA14go0jHDek6Ymn9ZzLwzZ2kGIixTDCb8ddMSOBep
zV51kzcm3FAja+im6CIsPB7eSK6nP8yPHnZq2ExjQ+rkJI0+P6r134c6U11wJDytTu+FXdasdHWD
h8tvGrY57IiC91EzRBE2lCEO0LtbDlo8qNHItQ1lpJ9II5FohMGEPy1FT7J2ktfEHsSRY/Ubo6iN
99RhbrVFUzxt27js0kMPSJLgmWIFQRPRmtihWVDHd4ZXlRsY+sz/aquw9mLqfDRrSSQ+TokFikT4
qj+birwYjvFiGJf54lUZatDef5PVVFvXQR6z/yMThgJsGuFQ89fgD945g2lcKpA/zUH7HatfjT38
LTBTBA8HL5j8E/nSvN7Am8l5N4TfmDgO+/xFpAJ9CeEvy7wv1YS2P2NZuLDYbcod0rESG3QUWzd2
a6to4xJqfdOUXXmDKtK7ba3MfXW4RyrYkX1+F4wJGEudBOjTVSZqhfcFVMRWGHP3JZlEO2wdR9FY
tRPwJgjeCfZsKp0JnZteHKS3EEc3DEPxj4+1nX/i+Ym2Q1tj86Rk2UPUxw2ObN/wSV+DqvzJQFl0
FUu0YxtuWEZNSZ3gIKy9OGYM38f5E9jL3NoMYmJYokHtfcmgVF2i+ongL9QdOEt2U8RXTMSN294w
XpPYV37A28MBS9xWfK0EoZUshzP/tsOHu2xE2Y01ymBjvJ8QoYGer1WNvkVPFXMJo5Wb3DWSD0sz
Rem2MDuI+sDxobBLpkBXuFJ6kCKN319QYSo6S8YHt0zS8hbW96yvRCwmhJ6jGu5bGxPgNrbN7tHP
M3A9g8vEgy7YjTeagSTPBdMgG2cuJLMXNZq3c4JznDlIC+OI9EU8BMtigB/OuNCvbQPuxYbsLeNo
GuDskOEpQZebWeLNs+RonqqgMC8NxHTPdg2X/cBl5l+DQS0Rs8HqXxHwufnsBqVHuCiOhXpTlbW8
C8iOUZuIFIcvCBPdl36ZUVUFbZWuEnArvS6x3z9ySWGGjMnb2WKXwsCezGmNIYaD8iqNLd4mJgDW
XccZYrFB5mNgYTav/g9EZ5eRU8icoBfRf5xHv0ClN/fOVnHF3BUlPlFcIm3xuRQJxp02FWDb6hmR
OG8O2S+HsWxs9yibtDg5llza0Jdp7hzJh4Dp51Q1+TWWXYoCpbyHKGhugSyEyFSYrCgchaR3LDO5
Q3ZSV89COx6ngOWMN5OF1Gab+37z2TQNLIBwO3CMzYY1QVwuc+dCZU1P/kHCmmbvKVqFfQfYTu40
6XjmjsQLOi/sckB/DcLJp9s6JUtqo4ZqRhNWMMna2lXn+OdRV7ctoctNS0AqWwN5kAtZlBdWa3jv
2ZqQS0A87XifdNJkxd4J0LyRGsHkNjSf+S6pUvIdiI8bbxYjse2NNVu5IJu1u0b6ntY7x8JVysYS
7ecqLHHYmkZDkx7NeW4IPGKDKI4S5x8fmNmXwzZ2Zd2FC2cfVzP72vuxSdGpZ3A3mrA0S9M9uOzM
OQZbmJebqrCm8WAHMYJ82YuI/M65UnBSYjvpdxNcDMyzDWY9qJ+1iboRGR75m0Nd1OTIep6GWGsO
DWtYXz9IZnWbGaqivnPbWrG8jhxbnAgCATDtohlnuD0muX8sJdKzrVgm52aydVuH0H2Fs0tI2yF4
olSIqa2KP34PUcM2TtZgO+2mINxm2TYeJ2pKwuEjBWYsd34yjlemZRruLs5SwjqZ4eOwqkAKAruF
YIXIaF3oh2zCwDi6ZuraFw7eeGxTxP0gYDATke9I87b7Bxcxjd7y4BQfnKmZvCP6qCm4M9yINwzS
STPtE9tspxChENmN3F9OFXLnDEtY89wez1g3C2OHL0KYQCExQG4IFk8vOVaZR/kton4529XRrMnh
srxa4eNl+nSPzUPiLIzskqJxbtqtM9SEdxBP4zj8CDtv0wvfH/UXApwBubQgaeqQzNqSPdpSsofy
VCu789wKEslerljlaby2Bgm/Z39gQ5dfz5ntfux7zN0XRmJ0FSeZUVtYi6S4aESH+Ukqr8/2LfbH
569V1X/XVT99Lnv1a8vKOOdftKwxM6yX70ZXkm/4uWMVzjs2S4CgfSmctfL8+8LKDt7BKJcwkaXE
7LGS5n9pV4FPCBDLAKm8FcYFFeu3btV6h2FunWpRwjoeeQN/KmsAOC7V6G/VKsMfgBRyXYvRAQv7
62Ls2ypf53Pa2W5w1+D6KnF49z6eoXlI2K9jrbsEnnLfgOyD6cY6FeVS7diXsCcxrpFlkaCe8Npp
U7ia8BTY7kodenvIHSjN4FZZVgdoK/LUws7UkVjlQuZhzL9N0kV/NPPKmdGnpLPHIAe+6aYPVPQw
9v04oT/28UFZZlK8zG6BlyyOOXvxmJpUbgfCsnoN7BJBXnQbLAvoRYpZXXaUd3ZS1hRULivoA3Vz
bVthxVJ3vtdznOSn2OlE2IxugZDK0cR8hbpWhRt6Q6ruWxnjhWLUPWfhqEdsSLrDbrab4MTEh1j1
qwd8LBDJqsIqPurBQJERj6U5ED3F7itM7Cj9Yg62xBWumqtsKkqkazbpCixr4hITTTfYiIMW5mih
WVVtszcZHQbr0euSiOR6VNy2qfEEFl1tHgNE1+MhwtnzKSU10di2ZAOpjcZXYe1HbYpngf3hsR66
mM1eXLV7f4kaj9MPiNhGyzo95Kbk/UCxVq/IRws3ZJv7liKBJso+OVGK4CJfmqX7oLTWwZMNy+Ep
nfKMLMRY2Mh3kzE/K2aL1dVE7smH1Qjz4k1IzDdGUqI+IcOUSCV2XdMUGkg7MxLq0m2k6bWwVJSr
o6MQaJc8i2isDJgAzZcHUTb0bbqBHc+f7lrDTWu3LVd9QnL9ShbBS7FceH5vy22D0ik7CjHx2B8b
q48AG1vkvLhdJ2A3I+2CgupRwLHzJB2QBJsFZDHL+wr3Vsn5vq2DUVBIO3JhccA+D48zCYcmAkXg
GSRnVTrYWaWAP5HyhPtsAUk0Nm28lGABLKthPxuNiMYxbSIGC2InQ62ptX/V2jY2Wh0YQbslxqxP
LkuRZq9WXVo3E9LF4pBPhnrzu16zJwrIw9qNnTs+qMKz73TvrbEeIitaouQzDFKoCv0hEhkVNfii
6GnO8Et9iYuGED0Mce5CNp+KuToYyyKeCZfBcX1crmidLo0880npHrS3GcxJop7kcutDDAPzdS4W
lOXxMrfOJTHXkmd3NYwfW1+4lwFFAs3lUus1xL1Uzs4rDPAbpSdbk73prM6BWE1vs5siKW6G3rHf
x55KrQOG8iQ/lizlnbNl7uaDqNP+leWQ95AsiroVi3x+y1x11BsD+wJoOd/oslPvGeirZhZcR7u2
Y3PTDoFKKbOmK39SLqipjIh2mWetPtDNLQ+atTSlR20HX3i2ZldB1CzzpWf4ZE+3gi1Wbyv9ZOJM
4OhqAnwhrZ0k7+H44oBPbK+QoSebHR6kqg2thHjCsCZL86Iq06a5q7Qgw0wgE3F2qV/WT44TUxl2
zSieEqwCH0CEmAJ1F6nAYUbkPVlNkeneaNfmuqM2JBZiqp2YPaSTPWJMldFVWqdNuWmDlsBzzBj1
YcHKMu1B/bPizg2VzaFVJ5CjrL6fvxCsUE4dtSudkLv3mHnxiI9KXdyxfGVbNdSZfokGAHhe7iCS
jr1k8UIisma19fuhuEwHiT94XYzLA4KU+Trus9XIPuDw2jsBXKzQidouCmEr0B1AzYaaUkry9W4p
XF1j1yqJmwvoxhpXxMaATG9q8fTIbI6fA6a5HXFSOnm9YUMMl3AjsZm9Bn4qwaP0yfSJnkF/ZN/i
vZplYd0hLmIK2eUmC/ipXSACOrVEcd+xvIUJUEVl6OYq+OSYunS2FRW6JqldV8NmjnFtcvmnJenZ
Ef4g5g/OcrSopIKdE9W8HYiNQIDwJ7nuLs2G5bn3Cm4J9IuIp4c4r1BlufikN7CbvGE3zQLMvN3J
BGxJPjT0nU6AHKK0jP6E+gytWVeZ+n2NVABxqtP552J9CzYOHvVl4wbokn4ebP47aqb/sLUfN/u/
qpQuVJ8ML+X3Aclfv+fnYsl23/ngmNYZPk2bb9mMC3+e7tvmO7JPAiBGqHVM13T4yi/VksMOUDKq
ZC8ogXbxXX+vlhxBeDKrggD44fqFP7Xj+zrU/q1U8pAWIVVYicYuaiGYYD8MimXkkHlfO/XW86I6
2HLIS6g+pbRfkI712RaFyPwhr5PxoZ2mZ8yHEXlucCr3i1qIHkXSuU7pnb44jV0KaJzzkWZeVIZv
7OwRnt6O3fQY3JTkhnanabIwjLSdO73/5i3/na2B+IEL5UEn4yWgn2JQ6cJO/hFH5XcUnkSlgV0E
0BwcWU8kw4FYXbmcN7pFXuRluXpTNpBorzCbz6qGn8puD/t9qGrFlKf1mF5uagcozna06/ixxxV6
40YSBtlSDflpIjA+xTEd93dm3CtnY0FQVmeTA2x934iCgEDD9/P4aCDHa9CN9jM3Jv08GgocnNAO
mir/GBFPfI56uEXYh40ev0qLI/UmiHXxXs5qwnneESMN8w/T7Cau+vxTjRFt3OnYm8h+yOcoCrVZ
Yfejsl1BIJh88S/HbursSu1TkKDkzNhtMq9pcKAIQkRlZsxjqNq4vkmQZuRhUGdIpjpv9Os9ykLd
bDI+ZCwKvX/r+vmaFuAJPe5Q2QY6ZJ3QMQYrXKs7ukgX9X4gO/GiHJrZP3ccpjIHq0O5QsmS12++
8ppzSiDnlLZ+Ae40xaAIpaN9Sj3kQhtFEcabhPerJU4PB10YiGA5NmzRnpxF9zdj0qO2zydiIbcF
beSVv3iDxaCoREMJA4rW2co9PH91EZFDa8zxEJPQyHyoYFKBtS8ol7eob4GNElonvjQZaCdeBCwp
Kx9QtOcisT/HdoP/IslWFw9snCsrgcB0XU2lfdFoV8tNkVfcAZq/uBBxa9Lzp1TJnO/LQ8ZwTd8x
PuuZmnXFLPZT43TXZqGCfmNpMpaYwY14bESjnAu/IyOF2ULlV7BvhyLeW6103peV7X9SmtFmyJwv
UcDEy4zKHuJOE8Kqhd6exGBrNnT5U8Onl8zxLijb6XopEw34pzTTZgvdwAfEYFAxHcD9ju2pIa/x
i64nruYg8i0J4imouj1XIkVi3g2YH+WokxddMyfdAa8LnqDuMh/N5YJ+qSQPB6My0YsxojhH3ts9
Axc4gDBIM+bwRJ1rjQciyt01A5igx705r5oZpeb8jOuPpYBuMwcEGDCvMFcGdvp8ifQHNkQwVVpi
W29Ql9PSU5T1HwgK8u8sMS36QdgdCZJ5RVqr8if9LJsR0RSKpHra4HJlNuXgdEzOZsCo0MDxZhLm
MFifkOL0NVitcj4WdeX7B9Kr8y+lM/eXhZdVD649hlk3RAQJcYaITc5NfDKjVr8WCUgeJoLpAkei
ogr3/aee4XF3pBSJHmYkdQ8Z4j4aD4Bvn5jYrxAS9h4L97cxdud2nbpEs65JrDuP8PLXGaQrAZNd
438MhmHsj0kyrb7TugYEHFC0q7CLJ29HCPhI/iVJsl5oOZGOw8GIPLaPoyXms7mtBT1F1yD9iS3D
+9INzD/PRt7vrZ+4ldrTp/XWDlOn72/NFiQZ1gBZwVpGLExNUzUdgd5B3EW7Vubdq+1k3QenjEuB
ENOMzunwmuxQmB5WxEFg30fdGMMn4YlkP/RGxs3MLH0Y1lBniPeJToAX2NqbX5F9VOUumvIdAmIZ
31aCIFKM3B3JT4am3iYEVafVbpQtC8YU3tO8Xfy2/5BxtJJgbytGR7hopjI0nMRzd70iPPsE+KPY
dQrXMONHvLiJG7GVnLUx790pxzs8TU0BH3fI4zsWAym7w4Fhe2h1iNtPgTkzUUwcktvwW2KPAIUX
RU6IXWVguehOePpdQlasmziyZLxPCkU1i6CmqPYutfmyLYdRevs+swqFja2Pr1S7NP2RMTyu3MHT
nn9RBCthiAoYqIzdJg8+hOoiLPPMfbOHQE47iGTjeOFyoCPnUwmWJ+5xl5FXxJoFFqWEiNcibTw3
DJUnmy6lZd/WZMKcYqJ2CxZQ5vSS+Zl1qSYgJDg8tPzkgN1Bm+77KzoZ0R5WaBeAM/ku9n2g3P6k
m3x+JEIqhz3YdeUt0wj/2ksy+9YmIPRLi1ruVY/l1O4BjuHX5+7NeshanZeTAY4CkztMcPv3cPja
Xc7BDYJBJ/F1Wng8KirtkAXocnVtaOBi68Kv++5lVoCyduUQ0Nf6YlaQp2tG6cAivP5RgTEINhMx
61zsI+iiY2QYi8mPUgMSV+DGz01ionOd27RiOJBkatpF2sk+MT8kqboc/QHWXdWx+PCbXD6oaOb/
zot+9M/7YQYhK7k/buCDTswt0dITnqtnf0Y42g+ML2oHJkjMJbb16LT6MIeYs2xGVkTZBfm/wY1u
+/5hQpbYb3H8RTdz2+A/zkSCEwJ8VPtLet9/y+O/MGb7plb7ByrtZVXGVf5Ddbx+y8/VMdvrdwEj
FxO081qMEjP6S3Xse+8YBSKQWyd4JImtqphfq2MbWXxA52WBcCUQi7r5FxGctN45PqNJdDHQ9L5q
Yv4EkBYG/fe7fEaVAjM8jGUH5b3t2+YPu3zCaIB+cTRdJpLta+zJ3jcBH5CLAyw86/RllxUp/Em3
bgo9vJ/IRiJaUGUJ+KrOt42ahPtAm5/dhLCya5S8QHlAjuhXu7EK7yULoso8ZmkhQb/UnbbQLIsR
wE7cLct5V871cJOnTgYCI5DttuPUyTdso6OD2aSmXgFaPcGcdY29CDGvgI+eiQVN/jQa6iHvHBGm
DrOmh67ra33jgo4oCGKT+d3Yj655Rtedqx3Qxu62L3L5Pivz1DifMf9XHzDjiyIG2DF0FGvsl2DL
Gmxy8dfT61i4SLtCXRJh4Bxdl3UAiO6AjrtBNcdN2U5DGt8vTDkofHXf+G9ubfgXdmph2tS54C6N
xmE85VGisZYDsGebW5Z9eUnaxlCdJjYVAhGtNufsuLAkdk9wdwhv5MQo+o+FxrN2FSeBSs7slgHs
kYLF7t6yQNTxWWKkKzF90PlzjA54hAxn6GurEqx4fOz86nHx4KwVtGSryrqeP7mSwJMB/fvBKnpd
Qp2z5YM2e4/jijXxFvFvftawmPBDP3boF4hjyUo7TLEdMt5zotj4rFQ9zpu8lCUnWIZHDGdyRyaj
WrSNhRT8ieNzUbQNAnzwTVdxP0SEyCO+E0AuMd1DZE3IAduxNZuZ/GWzi54A/paL5MJY2rHdV+VS
Rdup4y+9LYRbR+cS1tO4zRrbOHpT6pNeVnl3XMnGss/YY/cP8AYzJkUzs4Hhvij8bD4MPmZzAIt6
rtobx6/j6qqnBlovln5cxz6JKAZwBxB4lpixEX1Kf5X7hZV9aFayeeg3EdgbAiFs/0g1kgTmMZIU
Im+kqWfyTAfQLpy9P2bkDYyaJ9PeSq1o2LtG4XjbMZh7fVf0bK4Xa9TyyeJKEB80agg8T2XLDnI/
TlAcXCaVyil3VKS2eJSacvK86mhD/o+9M9mNXEmz9KsUas9sjkZjLd3ps9zlk8YNoVAoONM4T0/f
n2dmdV1kAw3UohcNNJBI3MwboQi5SBvOf853fC9w6UdzgAzmOyT9ITqjxFozT39aa8NK9aRqkYNC
Y/y0meQyvS7HobshLOlqOxWyb1aeCAPUk95+eFj1mdkZpwbcocVoT9SVOSaAhVYv4ngbdA0Ryn5M
+pAUC1ZNA5kR6CViFFkRjup859S9ZKjR/MhNYPBH3a1novjaGMopR7pBGdszySPKgi08sdGnbccG
EOGHBWcPXA9p19iWb4uRpYCwceN4b5BKPIbbkOfi6ceNRuX8al17qFkj6L3QDaIXNEkA8Kt6p13F
VHI7r6WcqdVaapMnU8BsqQjcYyQBykHe9Ti3rUuG3227jzszVWrPGVKQvOuyMXdugnjBCISF2/Jn
aU1jvQU31dLFoTeWuAc52RtmwC04+jb3+uylL90CeZ+0dEzrRxAhzM5tcIXwhNsMlomdb2HrzgRz
LFi1B3xApB8xxMTpvrKYopxDZtN89oksf4cYWFZ6O9naNm0ijZF5mWg2UYc5rUiK2/Y91ziaQ7yI
k2Idg/jF6uE2sfUupJpYGB0KyjbdhCHyffBIpxOsgYPEUKGc3kWMOLupxliv7hXpTtfnHMQwqOqU
/Q5FN/MBwY07G2p1fQhgqj41uIyOE8wTMp/ky/EBVAPmf4RqZyNUb2C8wDD5gHhQCXGdQam+V2E4
nyzyTAxQK49YtN0/N56qqUKYU/2ZmnumAwSj1DLGHiOWHX1DmExoEppVrH3g0mk/0qaydnFsUAVC
/bxrbYdByN96npImUPxehlgy8W2vKfYCL8tOlvijpFEGz9y2pcM4qg9fJc0UpM8zA/ro1FSreJzT
y2AM+U8qg/k9oKUVYrNDlwZXCDU6u26ux3AV8BBbz01lMlgBlYAfa5oI1i7zDoGd8JH6ldL48J6O
Afw4ZOfwaELRnW6mhlgrjLBZ6AyksK8gQAN5AwU3UQTZpQGH0riX7U4ORBP2aRloeDA0XDHPoo27
myIUl+3U0Oh8KcB8k1VRSGqCpOm4mo8U5ZR5sZlUDpYAs4k463N2T9OOj4SSijtCjMG0I8h1Hj/G
AzA1SPgOS3Tz5iXEqIImUcVJ+4b5IH0NESE6/ErkQwIvi90lE7jyWJXG9JEXEywON62eQ12yLoQD
NqLQiK6Ym7R9FnfhU6VM1h+7V6TqqdK5kQGClxcS7eV0zAcSOnU8LDGRZjuYG2aDTyth7pEWznzQ
UWw/QG3WT+AOvDOYZ7FvslYehyGa9jXsTVLQGQKGwTMpmaIgUTNXP1DVgl5bNc1LP3XkmupJgyxC
3ZU5OCaIx/bW2PSPwFhI0UomafhT1khFpmYoVnFX6zzLIZgLM49/C4jmcaKVtA+G6aUGIXhLh0Tf
KmYcO9vSuKV29SM2pQfyncNz9mFOlVgxBebZaVS8h9MWfugz5MVFNw8nc8ymQzDgYYLcku1suhWX
dOvE1DxqTBMBdM3ApfTM10kHKKB3NcSMuHevYp47e1mJivw1PTyLpu50cuId60Zqj8mXnUimBbaq
qMvIa41inLLjCc1076arOXnW8eAtKhxphyGZq21XTMkmb+f0BSuVItceiHXKBeQkBtg5TC6NryBB
ZB88s7rB3tKZsvap926GiYtpLjROrpmkuwpi+9JuZ8v3mAWfgiqSXyDEf9IsIyxLUOvShjaEVmxy
hzI3jW3k6t6l1r30SsHIoxjZQV/pIR4995bKT1mMkAi+hxQ192BOspY/GUEMTwKTWWn0xb4rXPhU
aVQcWIw13wqnaAOVWV9PE6m2JoimQ2IAgF4keSUPnori7ej27r0xQmQ1vQEpYufuRUuC/M1Mg2KP
OBSwXNaMYWeQIYQZV+Ae57VQtv0Wzi32Kz2HUdgwMlhSJXBXaj5NIxn4RTLDxVeFBAbrcSRtu3mT
GGA6rMr+ACX5HQUTiFVhBWs3S0AeGUC2UOxIF+vhdwvh8y5ro1/HbKvbJE9o8R4nc9WUFi9ZVO2p
H9SfyrZed56Vn6eZYHzjcicv4+TkWnm7BVPkIhOgJDbuoJ5s4J0LPkAtXhi4Q+Mzz4Sl1nR4e9nG
DcBRnxUpyhMAuPAH8T35tFSnrm7uViBsWkUQO5qeElJ0zLPYLUYWO+kmAAai/HcxG/UrSNxqozu2
x4evnwsqaviOx+YmzVhbFqw0kLXstUBC3upBXDLwJRqfz4O7zAsv/2T8SERQaci53Hnt5MzINsJL
2drtpeRM+GQFwjmouZvWbNbhGtcUvOAqq5nfRhEYpjJCirayaN4VVDYShxQvnHuTc9vQBJv2XRZt
rTF4tA5U9nTIy84Eg9SrIzNkkigJT+zS0hB3FwFTvVPbAsLp0TxQjN1iGQ7RHw1Q+Ga2DPadcJic
W5s0Ubl0ek376nBPHAKkwFNtKVcBjy+7NfvrvHRFqr4pQEiXttRzsvx19cJjLZcwi6gSmOJ2UUyG
5+dtFHAd4lI9jK55agjrr2h5jrAAheqogCYtHI5DG5XY4Q/Z3Qgfp0dfUI0veGlxa9lEqNoL7kOc
Cp0cL0SU8W+jDugl8dVDg932rWcgzQnbg+grrOKI/r6tR4bnbmE3O0xBwdojX7egFivJydAgHDCU
DriBcLHAximcz7CvgvVgpt1hQoxcj31vfkho/dDQCvYOUYANMN3iT9TqpzSxkZrYWI55kbV+5NbT
wbS7fM1MdjwYc/Xc2oZxLZ3u75Ncd5d7s3wXUF6LqJJrGXSYziJYHAwd9cCvtOJJcfTahVaRrRFZ
4Zh6NUNCLbBvIG2ijYdh8wYN971LEbZmk5N919TJWss7FpyxSHgfQb02GF7xbOT1NQyTbOtUZC6K
hiwvam9zqqpc8iGhImM1wNyF/avYmY4gVU2qdt+UOTFLbNbvcMA/KwKAwOxiQc9BLnjJi4+WYl5O
heRsvUwhAkmL5iDfGl3dby34IgnMrKd2pD8siuNrS56qWJQqEDsj5SE2E/OWQiy7w/sqkF3s9J3l
95NOCfD4cQ4YSnC20QzpI/YPS9GC+u0E6lGXTlvCJvNKTLa6Tqp0QfvyWddWUBCeDtKz4cE27foi
P9odJjEOAzjaxvJGNaj0Q8ue9k6bk0euH/ff3Lb/ZBZz99kYo/U0u82SPiiE+77Bs6uxjbuj9g7u
LgAPxgK2CCsnORQwrbY0iM3baR6nFZEJ8Pb05Q7LlMnCaQAOBVIuBzItZ6fbU7Q04wiaS0gyE9IE
qmBNDrkNv3R3LI+yHNJd0YhhZWVedeOWbyDgYbTmsUYP7ENLMc+eLhb1cZcQ38CtBa++mTXPO7RA
TfjFFuQoNHHk8qB+aTRgjR5+8UusuCdyQ+WKjENTLeXkaB+tlqfrJMPA0OggokuX2DSO7+5mN9N3
YzNPWpgPkEVCmuWR4RO574SPIo+y1tPnrFbphV80XrO5dLcsrslujvLihctu/4GSpp+DoHIOKTrb
qtDC/LmJRLKfFIeQjLS+z+qQb5pi7E54lNTBSsY35urcWlQcfUozS0FyGu6KV9Nd9mwxq1A02X62
ZvtC/PuujPZi1Km9GPpkRL0dqy8qC+c920zHiL60P+IOZgkD9fI57CluLnlZ3soeIAICLKe6KOq6
A4eD10rRLBiTrj7mCcsuVtH+S0QcCOSUAF/SqmNPAHijJhEexEwCo9C5aENITPdY1aYVlR2XfEzs
9QhgZD3m5rQOg4z8O1yNd24o45ESZ6EWFoP+Tcs6vC91OR3bqL7P+OeXs2OydoaNvgQbStdeC91Y
aPZTG9ThDjcqaofqJGP6oPPL0Ap8rzBOvYEuH7nzS4m3YUWa3mSVQk540PJZsIefuRYtV4mwLDZx
aMkdHvhuWdpetiBlA9hobM921hkbwBD9axzFlJWXj01FeKOfBMS/Y9kB0M8LdVeeuJDHZgBVmOHO
nDgjR3Ujl5a08nWMA2VVpoFx9AzGjZiGmCvpeneuXbdKF0ni0EE7AO2C3lXDA2jDqt7JLgMW7cHK
JCXFK1vyGhv6F/SfEChVPGHSxOluJr3YJnVcb2c3tfyMQMW2i8Zix37eHahami6z58aXQKbMrLSZ
u6dh1Rw0ImfPN1/scYvJhWOVFQdP8+6UjbXy9G4fG6nLfEPv7l5bZBiYYu0+Nw3OEn3sfJmCiHPC
yv4cqDdYFiU1iHERaAfNNpmISF3E20pix6fKp9/Ubvm7ng0QVloxrQyndHGqNdZPCvHAB0AN2JPB
l7fP8npoFzGHNpwdEVM4y/TWI+/iAYr2wGmzs99NOZdf2M5cby1RGrG1igZ4gajOdV0mJ5bdHmaA
m4IgZ7UMt24I+zxE+PyluzOcvVFjfkvKm+NN+2gPfMDCq6nu9zqH6GWL8drXJ+FRPjwUeybx3Vue
4ES2OIecmwiTfWYUGP1cJ3hlSw5WaPrpV2IFzSqYaTBQrkvaXKrkoMvR2NJCNPtazFChktajEY/8
DjNgWLgoLtlTFOv9wR6EvkHNMnBlzdp+MBKqLW3ITa0InmF+DIvCjPGT6WE2/zgi1UEJENjbNvOI
w41pLlpKuG6YUK4yajDTRdl6+Tmm+DpZdFGHN6mpKbq0nK86KpkrAC1b01HJHRrutFwZHu8t1Nzi
fUqM6aiXXbo1a11b9knVnh0AasdpKnhTR6q752Iq1lS3UKoUOP3nRPUH6C/lyoVJ7ePz6M7mW2vF
4CLNiORxzDVxQRS/PmawQZdBFjvP1WRNGzYQPO1dzwAns8DutHlu+VUzpx+F1MZrk8jfgWvOTznz
yh2WLLIawI27jZuHcg3rslyZEmvA43p/FHUl/YmZ31or8mEliJvU6DkDkycbxvoKDqh2QTNFBzPF
cAE/Hd+iHs0H1dnZ6K09n+i5gQKXEDT2S2HNzFRCHY7k3B40vHXXqJvHJy8VFCJjFiTj57I7w9rg
+AMQm04ddkMvoS9ZcG9fk27wlrlgzOklifis27H1m8Stoe/P6bILKoudz8TPtIBeknI/7QMfdb7b
pBiZXgwqtrAFkGIhV42nz6+7KLgIoJ1U50SUqSrvIXMC5DPYkyxN/lYa699D20WbQNARO3oX7Mgf
AlTXqVNdvcSFpvu9YzgrZnzdDRn+YZzAMjf6vL7ZCmtXBnuba+1s5u0OYGLI5SiqV2bexfN6cvvm
l8Cpy/l57IwvrWmju5hSG+udNQ8vUcN1lpJFuRHTmB0qIHA73cE6v4BXxSmamqPMD0ZH56SQlxDV
QJEOwLBO3cB505wwZzaUHt5kh+srt+fsR2lt/1uPDZu/hmt8Yp/VHm9NDza39J6YVmtUhMCa2UgR
Oa+h4qaeRLb1rFdufxxhVOyEYHi9wN2m/Rh6oy3TYLY2SRfVVKCIGv5hc5FMwNdYFbGW9g59lgKq
qQjMz1wEEAFjDh19qBdvTT+OuA86MG3VKB/0l6cUC/Yyt5hStqX1G+fFsOVo+yPj7klLmnKJavQt
a8Bc/MBh3bq1cZ6tku50YVRQnId5HSWpvoC+l/qozuY+FXONHU4jw6TBFQWQLgDnwXfr5Ks9sqCT
IuVh68uLHat9GT82iky7mCWzRQ6v9wcAtZjGX2GofTRYIhYZObYP4gC/wwg77oRtlxNIUq5N28yf
J0wHOHz5xDlGECtCzIwXk9XeNIAoRA8oP8G2mprHQUvCNQ0+XHlFyr1K5OUf7MPZ25zEW7IX/V5Y
j8qIDlGnz7FWwM2NufYXFlDeyTG+porlgou5s2HZvo02eoTF3NZHTDvObcU5UG90bTc26SXumS6m
Uyt5kvX3ugjH1woTjV/rQjwE82gpapSOWpvjcz3gwQwdJ4AshD21MuwrGvpLFRrGutS0F2dynFMg
q6MzlDAiURR9yqjkWUvkQQl9PCHbSJ407qJjRzDYbbLv1mZB7NxyXLnw9jjEFVyDgi7eleED1jYB
pSb1AbttzPKrTFIaNgwyrQNVi6tCqWY3pmPziRsFq2Ngmly1ndDdWU1xs9JaHMgjNTu9pjHF5rK3
DWaI+0E+mWtGJt5ZhEZ2EG4eLID3uc+F4w2YQvrmqjsdPS9lMlwVLsT1QIBnQVFM+xokacpwes7e
BpjGFIKmwG5yY0Bdc3LqdYI4JIIca7zElWk25ILyZDGSTtkkZTPNi+7RWxtH9qeEV7egaY0/sM0Q
G0Cf/GqQBC7C1Wp/yHmAuwfWWellcw7tfN40cB6OEvzCPTQ8bdPpljhBoI1R0SZhrTXYkY/1PNqG
lZecByDZq7wt6y3EGufOIEptIDNV+9Zy4y3VLbj8G8fZ5QZicEC9wSAaSNESRdpWc7409Dyg/GCY
913PYbLg2/qZJU4NB2d8QkE9aGeXwIw0Qm81alpyHVXEupZ0Yq1h+3nJpwKlNqkafgZR1i6NuR7u
LszQagnO3zs0mdVyl+h5E/rJGJcE2liPA9s59pkz6Wx0Q1ct8jmZ/HQ0QN40mL0WdlLSJivpW4ae
ZUNtHRBd8gLAZeqYoGHiBkeJaj7c1lIXNpLQWo6SmkDJrrKyR1QkvR+RuZvOPeuWZHEQkrtdAC/I
L4ryCFkGLU7vTraZ3gJHBWenCYwDgkTgopy18O4IuJ/QdcHVV118b8upXdeZO7OIYRNekRntV26H
uk4CMqaHrL11QZY/AwttSRcYnI8aA1ZPm424dsJHpC0nl8GuP6kNaUZcTW2mjn1ZPnJ3OTd45lRH
2efF2Wul/WUSi61Bgk/jNbHJKfbtoz+pGPqt1gXuE1OXnBNgZ6HMetEvbcLcmVZgpUwrql8RppIQ
P5qInluB/cwxm35flmyFOHgcZnJqKrbpnNcsZPglZ/3BUTbJPGWIvwvC7smlDnqV0o8UiK2szAuY
sOG7ohHwNFGNhHpWv4P1I3gJ76xCdm9+zZE77LjeQWwEiobpN7tUgrlv6agHUdTY4bTozzzqNFRz
WZ1IkszRMFx6/iDEm7rGp7iak2H2fAQNk9INykPK8sJQOb8mpATFxUtt687FXthPRa7E25S4QR0v
aW8Brd+wbVLKFI+4NeihadvvvO1QVDRzYAYDDd7t17NLFvcdGgyuQUpT7GqbxFnJBcuujYbUcGx+
G3kKWjtvzaA/273BuZA2lWtN9Kf2YXfjxR8pPSrXo9OP+dKLHWiwjDKGZG0Cj0GjMq1r01aZWjda
q15UzQ6PUqkqH9J+cWYSR03CKMK9xhgs3OHfiVso642YyHNE8pNKFCo7mK3zv4tu4IERHKYfP+i3
jhz6EVCV3KOOdReWTPQFoDdkd3KzGpeQYG9Ei6Nv1/EufTm7vyioUCszGoxlXchzzYO0IEggM79h
1nElXGMNvAQB3RhqJpVWGI1110xSkOuZ3sZdmdV29wQUVf3Q5zBc9N7hre+5sUGXDlznUqeh/R5j
TtR3hCaTS8IFFtbcOJDEJnEdydXsqf5kD30073UEJu+e2rJG1YlYG74sOA7tks69plkRTJ47aJmM
FVh/ub7i6udDxGGPsiNa0JanJoKW5xNa7W6kVBwBfM7W+xeS5rW2y1qc9t8tbj0uabi1iLGCaC7i
Rv3BwWsnW2Hzuc6W2T/3Uxhv0oCj2dbom4J26HjEPpUm3KJbJ9s4xA8I5g9dDAYtjnuUU41kCFTZ
NR+YeWjB6vhpNKD5ZeZve2BBfyyJTu0NdDtElClqlXNyuCrsxnbofnHkTZezVT+mzE3m20Pa+iZ7
A5duCHoN0z26gQZ9W1T2fFQUci5rE0eW3lvTH4+N4JabHowvbAXiRZI8u6Qcqr91Mdv3eRjkm14F
auVpMX7DAerHMiBA8ESYKd+XzKu/cfi36ynBiLkQnTVspopRLaN3+HYM2Coqqjzy4/CBOJtIpOYj
sRDrd99UFL5XDKfSoXkDjMBialV7CvwgijT0197bsSwXY1aOf1A9MQ8C92G9Ms0PpcavsIQZF2MZ
/6MlTruLUtmfpyBC54lDTrus0PoyjThsmkmLJFwPYq8HPT10Ba8sdVzDS85TtJR1ry7TNJrbSBP0
0sE4hngwTgYBobbwhYFtASrjiNNMGbvcNd6yMTI/K6ziv2ipU+tUU9F9BB5+8mrb25Yes5SqCITf
21MAWyxJ7xTLzztmMzeO3XQfTJk7bPAk8COOZ3m0NY8pVgfg8GDFltzy9Lu3rmj1FxEykpSqE2+q
wGS4iIHf+h05KzxbPR6GuFJyyRKln3DNWIuaGe2bJEl6D2uYjbo59j62B3XEcP/CioRfsSqiPb5a
emimljurCdmBmaFFAtrDpMhQhiI1+O/4AIRDtYPX7fXBdW8apY5wpOdrQG3nOIVE+toY0cFAbd0X
OjVoUA08xouxsXLUFPgzEgXVvmGBKwQhrmLqhq9PPzTIon4qXbltdPypaUZ5Lg7gSqznR03IyKL7
mg7BvG5d9T2HJksGi2O4kL0wr3ELaVnYSDWTa1EpNNK/9jjaPF66NDtVCjOAgEoLk9ri9SLWL1kt
LZo46yg61kZlrhCWfmFyx5CLPcZYZpLIb9j2DHcnm7FO7jRbXi9zy6jaWeaPQ3zGg/jcmTNEdkkM
JSqbS2gL6wIEsHuNsiz+06rRkEvsSPVvrx/NY1tW6tdYzdZtYAlYaJZn3Pui7f/gUxj/QL10tznN
fI8R39W2uupQgvt4osv+TfdC80qY8Jy4nfNCCcqKXYHQumlluzTwfoU0xy2lCeY45u8QbwqtLp8Z
RVW+5uA/sTQrXQS0Kl2TZKrPYzZ+T2n01bsWoltmesV2ztK7sIVa91ZTndEt+2Fd0kFxDxrjKZQz
Q1+7FMHBG8euXFS2stYPFXahuYxYY/ZPuv3o1Il6t2EaPDILGMcB44NtcQKxVHRIw+RdRlFkLLGI
tK+pyh4kzNS582hM7Nt2SlpaiG0asmJUfcVfqZ/dpw7/GKKfY64lfIAV7hePuPes6kWfW8RxKi8N
Vya38qMHBupc5clGtk3tT5Y+fPHUwzXkhHYjR56uWg/HSTTwe0GnDFtYA55vdK39NTIz2Aqr4XzV
j4a5cBmZ30ItjW6MioY73EtzR/PadK1b6KCigp9Ef4tKBuKbhflGc1+8TTLvnWwHHSmBRwmQ6m28
3mH0w2kZPTbKaflZsgkVDFewg0a/lY05njYwIO5PsreDDXGqnTJ4Z59mPoxnIBkzXSE5W00IfgVY
Qdyni4LO5KXGnNXnKWNc1czVjacl+AD7qPHNtZEFz1S0yHl4XjktWpHg5pN1jyJHd2dU4bxINVts
NUG5cAn65UmIuItf83aK9vocZr4ra2eTlmFDRYbpHK22rY+F0TvBpmbcMvlxpRfGPnUpLMKaisWd
/EQKUBHFifmP3xMVHfczUFC1ZkJC/xzc9ic6OwgbGNpY9+t2Flb8keio2cCmQeMPm7aIDVpvZSeo
MjNwNy3I4FbJhQ5lsz2KpnLursKV59vRDNb5QRp19Fd7oDjgYrhTaD3hX424qTPc7eOVl+sp36jZ
enTWqXB0tPtggYs6dimuowNxlOBBQoFys6rTKG9/tZNpa894ybLwwih3GFZtZdvt92R7fYoNLNa0
/H3WKpgAC0N6BYYnNM6E7uy+phUQyn+pG+mfSBu0gMAHoxjep3nrcILdd7QJ0GBeImvYfZX7Qmvm
U2FSh6TLZFzGiMs39JgZNzbWwkNWF9NJ553fRrKpMeoHORz41sA9M3pliEs8d9d086V+H+ue3+l2
QNLR3BZiQFPEh+MY6VPCqPwPWlL96YrJ+nJo4nIRz0yR+kUyjT8oFNNvwp0GVXae+OoNq3X3A+j4
7KygbnvrQusTez+qimduahzzN9wCMB4KwIKLM4qRDX5sxi2ppm9yZ5j+iIjr0mjbAcv1lNdQaIPe
c1Yj4yMHVJFDo6LkTpSHXbl12EvGVa5qh62wY9xwbfXA/AOjs9/BseH6Q7mcu0jiegKQozBiqgX8
8cS9OOU8tofwgXPrlgwlnOnZiUsV+jSSJybtfOMQm+9dZWRAR0YjHePfmD4j1DRTJHXX37VUqOw5
7w09xBRnTW5XnUtI71qyTDKbzPIik1Xnntp4dNP9I0LrrUMY9ByxcY93V9ssdSvBXghrgWYdyOdI
/lEX4IpbuVGsNlM4Zm9ubTbSx34+No9U2HBC0h4oaXSLvJyukUVdhAjCTwYJ/UehZjfxhzDAWWB5
qEiTb7gBg+aVokc6xL8/wRZrGi5fQCqajL7wqc79lmuj2g69R6Ug13oXsgnJ+ZA9U7OssF31UtX9
czJkdXrHQ2SB50/KoNfO//5AGvx/U/a/gwLTH97ov38e3+N/hD/qf3Nmn780sjffUYws2nR/RT38
1+/+h0nb9f4mTMHz4mLGsiQhxv80afNv+JO4KBn8N85CG2P3P03alvU3619zj/90aVvm3xwTmBhf
T+qG67jyv4MnNwR/yF94D5pp2JDJoUv8C6CUa/SDckOtuVJ2DFHAo7sFZQVY2Fx/eiGrOn5s4Nja
kG91FRsb00qiVTDF+mEyM7PcKQ5Ai5S62i+3r9W+BlX6ytbo7MM5e0+G5nPsquZUDq52cIr8Lmq8
y44EnTSmnFWdiHsSYRuSR5JuZ1LY2Qa60j6KMpf3BCnYVx7Lhmrk88Mn8pQxYXx10tR+r/PCJnEz
xR27gbKPVZF9BmGHuXiG6tsEZbC2Tc32Hcu5Gc6Xyfxp2RsTqUB2cj+o7CX9FrQ3UGJ6lBZtUwVm
IYxc9F0YNalDRbcHyza/eus02vDtMAK7RUkNo7Q3KAkaJiE+Qzz3+zCdwVwBL/CVjhWLzHv+hLyC
MlVY9KRZKVdYiMpqmwhCe0pz60M5FcX3bAbBup5FeA8Mw311W4M7VAUKG2Z6vdc8w9iibloXDJfW
qhHmvM4wue4fcT+WCBIcdCXxj2mAc9Dh+VoKt/BuopZMlQKk7AV3aaQnRtSnAX860Wa73wVOQJ/W
UHbfzBdINic8W5DLpI54rdfDHhi32qtcFyvHa6yNDerrEdjMEtQipKtJE8U5DeqCrpSHVytLW30d
ibTbWLUqjlTcmNsy0ZOT4Pb01oFwXWLwwa+WRN4zAwTtiaxD/zKp7JGBd7plFIG+gUCWPc+lIsQ/
Vuibwsa+BBmHTIDR05baBqiOoYS7oTiud2AZl6SXLAAjWusL08MV4ADVBpZlcDisZmpsogR5T6/J
uPVoHHK0XnKNfFnjyel16C3g3VFdUp7WXyTcuEVeK0bHXkzqp+Yq2iRtsAlaflxApEofF+iPQ4PM
idkLkNnIHP4BIfy/sIzeVc5//h8oc4Bw6ILH/T8tn89Nyzn4325RDDbvq/i3//Ff/7hrMug5f11R
/9fX+2fqxRZ/80zS1obp2rZh6yzU/8iEG/wbgDoOcxpIafB1/kLQIfgtAVlIwzAc1zQf7ND/jL1Y
fwM6idqA5d7+78de5AMb+ZdUOMkZ8D18PQjSUF91619SL1Ag2I2LeH7RKuPNnsx9HRUXVo/vDKSg
nzjWwZDhmmPaAdshJo9M/YBgvAVSvXaWczRyjphJYz712jGeo2sw9+uQgOZAW7eTxVyfZrHknpWs
4VRtHRwgq151HswCHBPedJvq9OINxWslxc6l0VMq51BI0piYvx+vzYQNBrO8h+xKi+IPVHoskkmZ
LZzWu1uJccs1xthC2/ahfLQAYNCF6fjHGORz11pPI3cJabh35Wp3UELPQd6R+8QW0GXbTmp4zPIP
+Fe/CkVd2GgxLgWBEy9hr/zUJqe5shPdoh1gwmEDTqjDcasFR8D90CPic7j/VAU+PPIhHxqZPG7k
eemHU/yLNALuJX5xbTjwTxvL/zuOB1/Qq3wwMctOPtv8v43DJQEE/lVrtG1CX+SQu6+NQdYx8mhI
hbq25qi69Uq+VFMDFh3s4cb0gST0bO69KfhjDuqaGXwqWp8x7EVKIBA05avcBPoolb6GLsDfueZc
lWI6X1at1m96iuRAP9PpXeVLoF6v/N6cC4O7nYTLl+XSnEnom5ye6Xew3RMVQCR3SGwuJdCRZQ68
Lsn4q3sadJk+Ioju2pGxGCGzEXvkJzE31WsSzm+DFawmXXsWmX7IkoDI8VxdtUH/5lKbLCRNWwug
Ts6iaOorRum77nUnzbmjkP9gCTnHYfzBfBrGRVP8hFVFJFOuE8/BdyLzH7T50NclGAPh4lbMiERT
31DCR2kSbzsm05uXWE9TMn46XXhWsXuCY0jVs6X96aJmk6n5FtoOqZepKf2s0eIVLbhbW+PuW1aZ
9J3/Sd15LMmOpNn5Vca4RxngDsCBBWcRWmakVhtYqgstHBp4en5R1eypmiabbJpxMcuyuiJvBODi
/Od8JzDWTqLvtWUggpovfaafU3AxjiqfM7O9C+buTJ3OvVV6OGfK/DmYpweBDWxFBPIhzrAShaUk
IwayBVBVgMhT+0sXKhy3T+e19+idY2/dUXKxdiL75AtIx0FTVOi39U9q8Q3X4mhE6V2PkOJNgGBk
xNhOHDpd//QeDWOexeA8P1vx9SvgkjnadDl6fb1WuI4Mr6dptG63vdJbV9PW0g79suuCi0xIyfOO
vRlJu+XHY1+afgmr2eJp3plYD82KbaZJ3oKK7q+uWnuDOJGxurPYG5cDoS4iV/6jJrPqV9ZX6zv7
inHQ9UcbHO+xMI1fXLsPKlN7omDXDnLrZDOCmUzn0ZLWceqJm82Djbkl3ZHjum/S8cHUxs5J8h0M
Rr0w7OgzMqp7JMD3cvB+9dRODFoeTCGOCWj5pHT3qTO9Y535GStxHBws5H9a5P8XpInfkbr/sDY6
ECbsPwDq/2lt5Bga46Mb56fCS02OYtVrYtH96WHXzKvwaxgLLrDofkFxCtvmNaF0sRzczf/hp4CW
9g8rNKh/x3c4P3PAuq7gfwIZc6secFTWJj8F1A0Zgu2pUmene2NNAumEl/MhqfL33Ao5rgWHspZ3
IkTTK/L17z/J/4fN/xx/1USPf7X/BfZ/cAZ/+kL+4eq0bgZqqYr4z1v877/lj+2d+40lbR+wiwNr
C+cC384f27s06XqimgklGFO6ScPC3+9LhnB+4z4kaG9wf9/er80Ff9vfDaF+IwpLRtayLSgtV0T8
v5BrxWv0l8eHMCt+Y5jO/AyWRbHDf652kGEvRTXy0IRmuNVV9WiPBsnUghdq2tbOTA2B4ykaVvDQ
dl1SXCqSV6QtdPrKy+m/j8KbvhjhM8PVPo22iqm42JdVfOk7Mm4QOZtlWrT0qCTRC+27q6qPPz2X
tj4HZYYZQAw/AqMD7Wrwmx/5u7gmFcleTAyrXZySHS2zieheu1rfdqF0l9SdEpobBcPPPn9EPoQm
Ptb2c264Gg5nMmUrgJkIGQGkEw70mYcVKMlF8F3HFhxPoAO8E2NUEPCOLJduXjvNvIcyJ9zh4EBZ
mGjNFHoPpr4JC8UOiBfz1nByNCQxYQvdekRdGmDJjg6fBbOF7tEyGvLxsa4nECJDZPXfttbd1ZDe
9/hDYiokl8RqDC5dY0D9EqkPK2pWpB+tcwmd+ITmZfBvpYqF64YtJ59GUeVu6b/ps0VVYfJhwAMG
BWd1F95FtjOcoyYlAkzqTS3qSg5gXeluztcVAOPHmehZdyPHotuKQNUGqFAvPNvlMD4zlIVV5rv5
GSL7lr/7rnMgQaFLMnOZTM4QptHsODeEJx6dNQo/3yLEr4VR1rRzmyDcFqIJGJyzqeGxZ863Crto
Z8eTvYnUFZCnlX2EdYebNFtoMzm2iDfcK0myBPWDb7TVJu7n+U5Zabo0jfhldvzojIMu2dax7xuY
3FwuTWQATdB+aIrWi0f2J3+KzJwiJIwbEVKZCv12gnxiS53+wYb/l1ayyz9jU6GjfJXVdP3e2n//
L7WaUQTzT1ifpLrSuPj4t81H89eKuutv+2NFE79x7/BZzFgwHFat/7iwGM5vjiWvdw/L58APUYrF
7m8SkAUnFFXo2lYjAVb9HuH/24rm/0ZA0lYgZzzv98VI/UsLmrKRoP68IUr+MJd1zrV8KT26Kq4a
0Z82xAwl3Oq0gJhZ4tlve00aM/flT2vA4umzpsdNVjDHLXx3yzst3iBSMamJdgaBsKXIR8aEerLW
UdCufZUEKzI82O09o1tYla+OMwLLImRGX2ML3LhMvndVhjReTkQl8XoTl2iwfxf2E9ghus3h3WYC
NiJ8PBJqAL+PJXm7yJi3wwj2m4BhcInLkdI2392YdbNALg7PlSH0mkTncGGq0i3L69phwQrBAFa3
93VJtJPtnLnu9BIU/SoxYOZptcmZCG1cKwhfoI0WS0sVJ8hc7rWZnGK72RWvOQCUbTXnxN21Ha/I
8NGMSgBvEZjNU94nzmVohaQZFA1WufmvHFvsOoCOdWu60IQcI35nyc+oJ4O63ZQpS3Usm3XOX3pJ
/M7mfjakdwzEmSUjES8LmoOfYpXTadoFo3UgIE/Yw3Ic594OqZzWoXNXxcNqqtx3wsTW90iUoUW6
GPNhRW4NAvlY9CHOWzs4eWKsLP5WhvyafN7ZV2ZRwsNKmC7lgfdLw9BeR5Hs0rUDvKfGqpOHb6XX
MGGVo8AdBizgJdMBbChMJdMtRbz5jeStgKGFqI1fXMk9dOxB3+JdLs5xrX5hMqIrLuAj7NdI/iB5
AFIQj6YknkwWfczx1g0Vc9hlUnjkeZue4ZYsBsxXXWKRbAxzIoYJZsbPpgmDldFok2pd2VAI2Gdk
77QZmjd9re4K4gLrfLZiaM+IZJQBJFwSaA00+Ox0eipjomNlIguCyCS1D6PI3AtjJmBgaVytQZHN
l6CuMGSZOAw04EXC+pLDuM6nwxwizg0FydVY2ESQLHvXs09fmTQEHQpMpcyxsB7iMMcR+xIzlV7N
ZeEvEiS6ynS2+EWwwl+vzBAGLzBdo8M0C5gR176yu8ok20i39g2kmpOdmqcEc34fg2Bvp1elk3M4
52syAceiEx7HBJCd2Oe7PIVGFmJtLYwdWF3gudWi8hQIpxpwNlvsWan0Inu1zcj4eCnMg7x5VFiz
HFNk29EUNd7Y8WYMEdPcfSvv+/JBO/UWAgNs2i8gGEASJz5P89V0kua+S7tLcBWEbUJ/3CdJLUTX
SzsTK5tYdXAmpbUaS4KQbACLKhGEMmCukfDaxXES7DK87XOt+VYN/+jRqrjnq8LQMx6xcSw9ek+2
fepYyw6HxXJw5Z56yebQ285860T8vdhqKTnPQ7XWINIeeG1OVkI9OuNy8z1OPXY5zgqzs53YYHXn
72l4ROUo9lObXOgRXFapWk71fES4WUXxL5tVRUGN3zcyHp+I7LsLwBUgx/XWLhV3QuRCTCNPKkO5
SJvcYZ1r3gNTcN9LQMGNafwLGRO4SMW9PFHesjP1a6WHb4O83VrzNu4Jv0Hsy1ckgW8K3XxkkJAZ
gs67VoK5KtIxpFciQMXAg0zQoQiyuzIl+YZzBK8JY+7l4OutMifqAz1R3WA3X5ZJGYd7cv213DDS
MVZ0dkTHJo8mZMwMCCa0UbRRbuQ00qekHlLiKIR0mgyFI/qJDfOzmPiorMhL70hjLmdG44yG5nVB
sQuCcGfc409pvuVc35uGGdzXeRALsAzGTRL1pSRG7APNw7PQn51gSleiMurdUF2ZY6rL9nQ5WM8c
4dGN8qZ8NcoC+cCuuTcXs39P8WGDCdCaP9K68c+2jAkLiXapWgGZpCJs5pVusoCZc3aF+RChNS+d
2HvNDK/D8ZOMsDGwUWe9earjJD5EsvIPHojbpS2S6hSIidqKzF8nlcd0OgdXN9xmxKSjtkqXWAGy
k2bUdgkK+hCN6ElNvBml2cJzLTd2+hGXculE4YOKJ3wA5dX47e5CNzgUDYnY+MpmJUZUSnc8koys
1jSgfHFBOHtp95WPnNmDxi6pCSEdbllfVFDQsh52bD5WvMtxZhLvxmviUudZT7BYx9SiFsJGCFBI
eAEIXbKt3Bh8CBuLTLo5S6Egix8AHcvn6iuwzHSTYdoeTT/57ofMuzrGvul3OAwpZF4SMUvIBMsq
7zvQ/9GaYPPNlMcXrZHHknoiSlZE61RNS+7dK9JtEF+frfF5nt+uqBuNsZjwKB7tgd50uWhUCUWD
uUvNrkZGd912447oXGwUW5niqGIs8cLVZZsYb27d7Do9nJVNPbgxYMSnuGTFU7KYibyVjsJOXNzV
Wb+hQGUPbZHXQVDLiDMTafMiiTSBfyGznBSfSnFEj73mLGbsfU29HwobT2J2Rr57Ilf+GtjGoe+7
A6ivO4q1F2FLGJFoT4dVYSlD8z2ooxs87XscHMtcnWfVMUo1DmTLH6H3WAsO9zfKL37m/gHuWrSx
+iClchssTT/ZvyiDWMvE2Qbig96ClZcwvad5dknS4QH5+JUSlVxlO+SWswvAkFQqKzFjjzKzdti3
YHl78W2C0VZ00S0iMSZQShDoqL6WseKmUk3LQDk6R/KIlJes8+yLyc8e6tZaIJolTMS6iYKT1h42
/vgee4TN+NqRRB25ngRZM6JXOjeMvWc2+4ziBwNsGxmfBSoTHIQX+BNHOb1MQ7SFvrO5WqiYAmaL
xBwqxB4yN3jh7ntNen4e76jUA9jjgxoN/G9e2lXE7Id0MxZbFUx7aoXJ5g0GAKJqH/n+hg9syaOx
nLJof7U6erO3LeppneC3Md1Hx6jJI5lbmWC/YdkIzVjzAtY3mJ5Bo7b3os7R3DJmjXo/9clS5f4y
sGmA0LD9SpM2qyQ9ew1RnDnL39LmB3v1zVg0r8KaNp2edhiHNpgBVrh40QCLckXIhRrFfQiOE3A5
uWubcDhMc8nXa0K7Sa99N/j1KvukbHGaCBMvTCu861T3BOvZWOUDnULdKse4t5MU8x5H2BP8Q/3p
0ObffJV7cj3boMxXcHXOvFqLsUlWfWofXOJSdDqkN7WGqFMM6s7tGTaqbkjWsnPOiMz4iWNE/ggP
13XAaIjm/mplhCB1a0Rsi6O1cqJhX88Rhl6zWTGZ3FqjA4m1W1BS+jBKARCZZAPvBFJ4g4t4Zdtj
v8Pm80o6ipQIzKS1dBr/6Bs8fm5PcQcFMM7jJONXq3z0Z5IRlXzAH7lyekGWv72LPH10cU0orH0Q
7Tlx2v7KrptDO8HjCPWdXYt73EU77s/vkExuW+LFBrbJwVhFxJ2vNUQdn31mN6d88B6pJcDmbLbf
1wV9k9s5+0HZU5RKpKVun3Qh9iYhp+vZdJNW1Kaa7Np+hJfNI2xBulb17UZNL7BS6LuyM1qQnG4L
eZlhKiVR8a4nYbc2FVZCQiA86hVacgIjyBdfYf1ZQL7eclSnbQVg71Wpfy5k/mZN3rvIxuDAoHPt
+YIlwGK9EMmLJB4LbWFvKQ6LRcqewbrQz4W/tBzBzhGnzkKq4KNl1tD1GWwazJi8SKqIlzInFCiH
TZPSPZ2fcRTd2OFNEL+DK0Tav2Qpom9h7J1GvzVIJaDB8DrSl4DwK8Nsk4LLbpk0DiGNYGaJN9Jb
VHNhcO+HUZXjHglo/WKN+dAu4Say1V7MF4KTSQ3wDmL6U7D5MX3ajZIGGOHz8BBSyyuxLQoj2MYl
u0Zir4HEu+u0VPjLAIJoO7hX+j0h2Ut+t1Cb2b6XXi7BKhj026UeDBG50Kg4fYxrPjG9fqkUuDN3
EzjYZ1OoBtQfPWvEmXhSOyYXN86kwSVlnxCxl7b10Sj7drLVpxV+ZaY7bl1ylQudHDrrRZbiwwGq
RLHbY4zxapMDLEcjDkBcTrRx2Y2mxEjL9yiwgjeP1DUKGIMRYzEIYoU1F8lYlJBZ6vqhHlXwHJUB
TMNYhNO5Aba+wXnKGcJty32L4rXIgcEuhM35SobOzDLhHqWdfsLIeR1YnymPCCxCWddH0u3XTRjf
ikl+5qOKV2OsH6xRbcqScIqPCVno6H5w7PolMdPv5LqXBinIWCqgrGFbz/GdM7VYy6v4Br76d6ON
Qx1DPcY/v3BSRaC4/tY2vgoeIX/0zsIVN5ltM/fDqOQ3SFGmWW7Z+dd9aJxCttLbxOe6JywjPRf0
+dxUfu3vrlYsTqdZ7VMZkCU0pDG1y+sbbrrGpi98ue+GlG6ZVjQbjNXRa+uq9D0wMDZmxYzQRoL3
RCsPjROVMb8bYUvldo/i7XqWd+5nw99BQSpLrGgVSh3xGHfTZrNxAsudwTQwOtPC8hnn5crKZ/tX
X0VE+WmyH2A/yO4Cv8dIl87swc8pSo2ZNmw6DIKhVUfxyuqCoQRQinf3VHLOHfS2SA0IYLukHK8B
75asyjM9GhSxe04f1lujAtYTuFjmedLyRVjMPVTSa+UAkZ3+thr6FI8GS+4SD1Z848eSmK4y2n1L
9AF3ZF+Qpswi60CCAohHmwFSAT+QMtWqStsiIenQkmb0KgS2ivyBxMHB4gWDOqk5JxVcRe3McHdk
aXsGO8BERzi8TYKZ1icYSrqcoS1AadvdDCmHjYE8IhizpN25SVzZN0pXGUSTBMb13BgR9K1wCndT
jQXE7zKfST87AWwwo+BIdk1EmTrkiU6h6RZg1Ep1QxAdLLBLK/ki43/uOk6/mA6j4txhAWc98tLq
Dgkpm7w1FrMhuXiWgWe0pgh3fnTsOCYiiAGSG6SPkWcCt7XPNde1lW0E07MuykhuXJt3qU4ZCpOn
ArSTmFVzDGcqJQDyBgiQS4b9hvXlsS2bewzYSTWThnbqVO6SOTW1XDiWtqqz0UuIcasYoXfcBwV9
b6dkGM2R0y6lLEuTCg6SAFqNqr7JIAMPe2r13PEh6ZzM+uECF6mfuPBZfqi7sw+RQ7/WK9yv4dQS
5d2ZlpuTNL46i8eacbOYS9e613ZXU2KQdABZAH+xMsWjnrYYV4A8Oq1HqmiwM4QKzWrCelYV3jlx
PcrJgDl2zqqnOmCg+tAliYDPGhhGYrt8FzhkG7ynQH0Xfgo8cNmnqfNZOjBol0Xrt90hGEmbb2gw
Dva1I8G5SI24jckx4KxHJ1piLcrOVJcKA2S1cn3LuMf0Kn+Kyu8+hZDijlBa81O2nFAyP3VWbV1F
27GYGggJffmG2F2A4SV1Nu8HczLFsgPbF7OZAAYqnKpot4Vg8BvFSXXokyC8S4IgAG+sZ9odXbBV
G5ciwX0B0WoJ9SR+jQGeHHuoU3ddY9ZrGw8/fZcsA/3CnQPuD2lo/aCp+3sHvtND1TrevY698gwU
1rkzbesa4CrwjdZN1dVrFzv2Swvi+k4Xg7heu5N0WNJuW7dX5Ba+7nxKpoNLNPj67Q/ga6rY8W+5
PznLkTrM/RXERGhLlXS/BamCIUFn0svoRO0vs/Z41ofABIkro+KhgChwoaTC2Ggg2kcintwXrFMM
gZZ7SsoZIreqfO/OEyvdWOPTpJY1hK7CcvnKkKk6JFYZPkA15zwCrJKOlw7/JGPnpr3JY+G/Nh2F
0os8DhJ/NQUjBU9FBk+KRkZy9o31RREXDfZtb+XPSTo5yIyhIfFVRuUNlKD6B7/AhecoW0gQhYRP
PIsHdZj7citaCl7QmYgzuF58Y8KPbtcY0LjpJkwmyJiR7wSQEdpvEmYv2TjXc6HGVJ77Yo0ARNA9
GsYJsreQfnB/wcoSLZ1/nUK30M4IcaZoo+EJzXXAUjeY/c7yiaHTGsIh2b5AMmC5opx7W5kyUAvZ
ddkGf2qzQ4aTe2cMndva8uB7z7Lcy/k9qu+HOkyWAea4E8rnpNT4oGBvHzRv4UG6s9zQHlaSSyej
vcoNK/6xYF5X+G6D6SCyOrwNQ89+IAfOBQHIA360uHkcwZ2zB0rZbMLOGc9ZF9pcW6v7ObWnG8vR
AS8XXDKn537F593eSVYYjh11sR7GR5miEAgkhh2EGCZQ2N6hY2FjcWskSb4Lczym0kJ/wYC2yWQS
kL/IebqHwlxiYkdRbcmmR2czYzt1ki2vFXi1On3VAJ5qwGZDuTVG/zjm4XdhZ9uG4KzB0YYcMbii
aQelmkNFwLFjDtYQILoTLZ+Y3+m+WdK6KHg4ye1ByIE9ggX3OjsCMVpPhJbNVH67eWu8QO+P8o3J
UPuZSgVO+Na6F4Qu2vjVbZLj5On6EzRGRAfrKH8NHBySBUOd/qgrwfgQAONPZsvszbJbG7KHsfJo
kV7XRUADEYqMqnc93Yv+vs2MBmBXlRbjluczj/Y98PbXTBXJt2yd6JKms/yyZ5cZv1b4NFRqZ0+m
K603t/SrG9IhcKKHpDE+8DmrbqWMcR9FKXO72cKv7Bl+f5lEON8Nqg2Q3c3W/UxqOz2ImGMsv2jb
OYTLzNF2vysKB04RJyRrPRD6+ahbG3liaPUFulNO0NMxt/FsKO5caibAYuJkLu7GEX2oC47TREA8
IySFLWaMXrFAW9shysUSnkkBk+wSsgWuaIKhCcAPQ8K2sQ8sQW4woRw0wYYFGzlFTv71lRzjdhPN
+twPeYP2rD1CUyE0L58yJyJAazujbKAP0Xjnznefh3lcj4XcVcKIvlvlwD4omyPYp5TwadfuYDnZ
q3R27NVoqJPyUexDx8dCBZuzbJt+1zAR46yAJQlBVDm2WGRl8OQKO9mSuUlOpZWbBLhbd+2W03yr
mvKN2elP0kOiyRvuKjrhkgXPpUOKX4p+BM5phYe+zZ+NzFjLQMsPNYE3q6LE2LgdxwLdQeMvgn3l
EVlAUn+yXB78ug/UpSsSlBYjrzdoWjQutRzpSA0uEXjri1s5DzQ7V5SKYshkXQ0+hVccGUbQ39XO
W7M03vCdzbsScoKd8xj7VQ9WiulQ20m19vrvBHhkwUVrVxU0d06QHYLQBUVQ8Ln0Wa7Wnde/jGFK
vDp0bhBtkmeOn+m2dPp+zfK+DWKG4mPYYFn1pnu4SivmQpswi0gn9X65tq0Sp64km2V6rrVnYsur
XNRAl3D5crSuEStkaNxmzqvjldumqw8h0u56ul5upDvdWanfbvowOXa4aHftPIIFgfY6X/1cCgRU
Sqgco9aCDM1F1i4ycWwtrJR3iQ5JtjeMqQh13vDlzYOD4GFuuF5Xe0sAcpjQDYFgwmSgTLOFew1F
jOY6w9JAeMP3ySsnVLaKE1PXvtgp0rn29YZeNGZpTKdvDQ80U8Y5bNmSaVmaAYV5gzXum7HdZTba
YxLF9d0w8MSkGd1YPhsJLr9kA/M5O+V1Wj34gXn2/cbadwbYams6iXD8Hkd10JU+eoSqkip59n+X
+ob2gRO8uciZ4t9Vlhq/Q4Q7kUT1DZ1OxnsSgyxwTUqh57Hudqy7FBxnWXb08iLh8ME/ZujK+c4V
6Wfb4aYLeNNwE0OAxIdJPQtV1F0T3uR19HTNCJmgp9HvBSf7bq8o0JrBQzAi3OWY5Bhk43rzRnan
geOXJAjSYNk1OqAJLcne5LUlEnY36W4p6wk7JbmgD+Ih3j0V2RkWL1Y6TktmdoQqxbEC0N3jyE2A
RmRoxQP1srVbFhsp0TFzpizbvs3a06DkQSDiLXtzgHXQdM+kPqJLYDQbgirxvVXMSG6tN0LUBQph
9RAWIt/70Jqx4hJzNiyNwULVafpgb5Y2gpi1aunmnWaNg5vsiRf7AiFw2A4ytDZlJx87lpLVGI41
AMu8/cRSpziM0rtKU+29JINpFvPJs1z8i9ankOGW7P/WQwTkGz3Itl8I/yEtmNqEIDlokSMlZBxD
uNGi4Hzul+/VBFOx6I+DkbccxOt2ZWOvXjczcmJVZUjrLOx+NqZo5OaXBMpUUUC2TKCKWFLeV3V6
BPV9ySKSdElMbUVluFtuS9POjcxoAwnjeUJ87CMhn7rcP3QIeUVKRomY+lUW5EUgC9s8j/RIvow5
hmzyVNRuAFCpB8gYVjQ7R1XrtySMjiTpGBZgt5mxUY7dRo06XLMvE7Iyh1fVqJcmLx+4zmZP/HPy
ReMMell5+wG/KskzkD5htYKVfpLOAXrIMUFAuh06k4aPybkk8bfIBlKfSYMuo6d+owpMqVwI3+Je
jJ91PTqXnma67zgcOnfdJHJckXK8KukxPRhL/OsMqEsDkXRBAtq/y4ug5Rjsjf5zyBXEIJStjAsm
kuKNflnnA1Jt/Ar4YgD36F3fJ68ysZJwbqubNXh7vQIpiAuY1oqWI0wBRZJpirV1xIDqHDT9hSiJ
t/KqyDxbgOHnVa0YSNmZOX+piCMGegw8WZWFzBHxZrbk+1jAsKuGR+BCSNFG8GNOIIQ4B8VtOWyh
E+HZad3kTXbDNJwDnDKIm01SGwwQoVPR0zP9P5hB/rcWj78YQf6pZeRqPvm7Z6T5ezTpaij7y3+A
zKKX9a77qaf7H6pc2v/p7rr+yv/b//lvP7//KY9T9fPf/9tX2RXt9U8jX1n8xadm/VNb+0P3/fGP
v/5vvjYPb7qFO80mV3eNF/En/eFrE9ZvnoUZEWuIdJWrnP+wrQvxmxCY4eiLBTt/NbX/3daGCYTX
/uorsYUlr0PSf8UEwqT3P3lAaJjFAeIwAOEvdHGp/NUDYntgPObWfW3qGddwRA6XuWaok8SsT17B
JeSHosk6iSC7zg3xQrsdDDGtSa/l047HHoZKDV9/A4jHJ6SqoeVb0TLDozr72wb8Ez30lZStwGMF
P0hsAih7iGkRpraMyZULzibNNeXKJZm7YmUELSfiM5jx0F01ATr4TXJtg+R9N+IC1MdUmiVdatrN
rWgbjo3nfoYB89l0w0ZLTfJmoFouVTuV1rLHC5GBM8tcUrFrA4QNISBG9noBI9FHf2PyiGxqJmKM
w03nTBlF9HMIPp7xSpooUE5G2GXrFpgetaT4ppt4lV2/y4OhK8f5TgrHM8+lUzsdcKsptjBuRXYR
b5Ro4JNadPiYMNPHhFRMURM0LpMC/Wy2O5LwqqytdlXxhLTL0Kvasy7DWeMiHCZoZzmiU/VLliXS
G0NunFwLzuZKfybdHOkbN6TltVg4Du1OSxo9Ua71CMSVsx/4Y4Rk7SHZMJnzvD0uGy/9NZV2IZgn
wDjtjmaT4/ygBIDOSw5RTAU9aZUvgUUdNR3WRr9nAjm3LLSAo7FQZFgKdQ/OdvTt7oGvy+meGhW3
8qgNO0VISopOUoHtdfFKpzOt1DBCgmPSAehCJCiMdkNAd+DHY9/u1aKE0V1vs6IQ39hPfJzmXl1n
65QHGAc5GHOouP3E2DM3G6Q6IlCCIYOk9wz8hASwzyZ1lfCZIR4cdzBfPLOnOdhOBL8TJbtquazO
gJ5LGBl4QAYfX3dRuumILNF6fJjFgC8FLM58VfX0xL9S9YyrX6wstxXOk1Yxo005c0KtwYdKPUVo
RXDDghHINYJMgMqpSzvriYNWghiCCzzESZbCM9hO0ryMv4cA7uBWuYUEWdJbzig/wiHV8tUkwYoC
DPCCUvilP9s9kk3ZzDLBETEEw4pDDLpEl81QKdjrpFh1BMMuBWkphiezV9LhRI/BtTaFCO+ytB2s
JUxn6MCbcr+aoM8ZDjpkxL7YWU7zjWKGqjUn3kTdApgPhtSyYjZHqC2mfY3b0C1v7PjMU8vHOJgN
2Lp4ShzIy97QXuoITWUpoms7c9IHNb7Ifmr8jd/J6s2Xg27W5AKD7WD0tDOFWOXfi9w1H1Qw2+/I
iuq50nWOS2WUBaPlsLR2XJjD4cR8p4NMWYkYqdShvAH+mMuha4Zd7S6IINhccGvSvws/byXN8Fju
4oNqTdR8b3DLve1k1Ma05tjfe7lfv2ZOFTUYUiIwNJWa+Km5JPOoqMjt3673atLb5pQNu6sLpzwB
uJk3anAy732MzBaSTGPLYLy09OW0S1GF0QQTdsg1auzoUSIA4cjtNixVk1wlpXBaaPygW89F2JbT
AhpcyWQTBKljcGYDMHMVd8ucXOTSwa08v7Qpyu69gZo4MvnXQzBy0xfTPFLlgtHGxlTDa2otGlEH
GnKV0PGynysn3Aq/iRRj7D41TWAeg2nV+5GPgwosPBrxmipq7R6N0LDbPZXHujlT3+0ZR97biKw3
PWceXhxf458z8Dm4DCUR3Gim8PoCY0/m9mX4JaQZ9e+jH1DC4AxBVy2J9VvGCzpqIiYqoqs6JqAn
oKIM0AdsVVmfPoeXGYxvYoSCCWAoazPZ+UPihk+z2TiXOMzx6rWhsp9QqVR2ClG95Fa4fY35KOtG
081fhUa6X/q9QUb7Ck4F72U+uMALHc8+ii6mqZVZVPuSNGlqnPpOoKEVIF8YT0eAGq5qkIge8qjH
SFfPGZBqenpHvZClz2BARW3nb7JQighjmm9KEHMN2L/rZerOs6jCWNZkukmRgOMYt/5UBVf2z5Df
BL3GhFXYpvjwTE7Hm/zawkZ0MspvGgd+Bh8cGARequsjSc6BWKGvGrI9zeBiX3D0kOCxsV0Xj5qW
KRB6Sp1vehjjbKaNg7lk4fqOuLTAVaet5pg4bJspCm4DqMAMyhAXpn0J2bBcmm6rfxrXrV7dYp6n
je8n6tzTIHEO2Zuuj4ZpHvIwd+iijrGL7GZAiTUAjAZPRew27J4l+66A0sqislFG6dLqhpU6C5cJ
LrBoM3N5/zDKnHYRhlbpmS4IBMykKyouegk0iKVAEmZm6g4DjwxNeVicA5tyzqlM6lXMHLMDY5Q3
ATEraTCN07pEdoVhij4dDp5DVbEKrWMsNZZAXznDu+dYLpUtNZztTVBUNbmiVLWsqujwNFR7VZyS
Tg7SA7VIlLWDctc0SvK47tLWByQbJpXzPlZRCAQtS1WFKqUsknNjadRMEJqsne+RpiMXRJmU276L
XVpc4gDwrfZHqlnqenAfyMNW8TpBrPx2g+w64Ozaq6gJc3RV1bjJNrJC97jpigBxQQb3GWAj/sh8
yG6Yx3sonow0P3J6bx4Ho3G99di7OBHxy4DqOcMP5Bmj+t2anibQCbQcNHFg7IJGiAsBxRHtQSe0
cWZROpd7nICs/Bw+ojtWEolE3EEcAWMc/zh8y3ygeSLFa08tekechbTa1nATmgxxf0figBG2N7eF
6rX+H9ydSXPcRpe1/0pHrxuKTACJYdGbQg2cSXEQSW0QJEViHhPzr/8eyO62SPmVwl9EL7qXlm2h
CgVk3rz3nOcclZ0LGieDDK4pBxold51TNLXxeVK1xRGolA56I6cjzyEYhb+cAzkzn+Nmim4aC2gf
6e5SvIRTHBZBktNEDiqoTP0OSIF7bQ4WJ/BwbIkJMD3wzmSsiG+tTYgjBO/I5XcV1vICXUuyzCoc
goGnc5MsQ7ckyYs4CrrvMl4NcKgvT0WnMn5hDSZhw9A2G3cmHs5jVXAjkCHbCf28xB7OyZ/QMb9b
Le7asqOP7lY+RUWUcqLeGkstabEy045owOiE5ZjwryJIwdE/Y3RDMhsyQXjyZdWdOGga7w2Ibtdo
f5mxoA6zab3V1XCeIGCi5eJ2lFlYqh2kA13XkH3HDnusU1G8DQhMzjSN0Dc9gbnsKf3qwzxYwKty
weC8ZY7FgBtkhHmMW1C8jv3gYO6j5f1FJKN+i5Vfhfdkj1oZO1tdMDZD2mc+TrlZDLcVJ8E1lyAm
8wLpRSvF1sg5K1h/nNs4RoEw+Bt7Fh6ZdzJw03ItjiikwtlMof3VefOjDBxpn0oMvtQmbsx1Wu3V
eb6rGGx+JrR4PX03Qyv/6TVBznPqYOKFxESgznh/TbKV1eDpxN1gbShObav2DktmTHTsJuQRa/fm
B3X+33xHTlnvvyPXgw6C6n69IIbf99dTxpSyKeC3R3tO7wqJGPe438l08XeR0Y043tEfm1hodhY1
4uWvr/4etuBaJhZVpPxwrzwI4VJ+OGQRyDR3sVyFI6iGSdHqOtoRqxsaMse//BkxGnz4ir5rreZo
IRzc0Ctw4sefMe3qMp5YzJlu205Qzw5pI9oSyI6zoXr6/7mWg05G2KaFLer9tYgN1lGbVJCGKLq2
XWQU983oi7O+TXu9+fW15E/Pp+27NhfyOPNiUhDrF395uk4AxP/nv8v/oJE6LvlUgwXAbRw4swvx
n27octQ2TRcUXT7uaqpuSDhpc+IWlvdseESkxhZZyUMdsS6Mnn1PFGr3VOcl8m6jbufffMiff2E+
o+s6Do1rDu0f3d9DhCOZbpizSQks3vVDkmN/JQTh+634R3ab/6MdljWc/L+f9p/MgzdPzzyhf/Rq
jr/957/zlP+XzcZwrE8rzQQ0L548zxR/xWF+/1eKP2JNo4qgl8Cj818+G/cTjj62DxtRsYUNhhVB
V30X80jxryTBQ0LYip+U5sw/abF8j4Ov8jmqyvWT8iKyznkSqOkaSo8p78N7KWHLugAuze3SAdid
aU1YDac1rx/fTCYQerx1YG9BKR1fdMRwQybimD3swioRhVVLe5aXg3kO9XufG8BpVff4P/ZQDa9t
17ev/3b+VOt/2/flNxydVfm/wJsqfWf9Xf71A3ZRtV3M93p5/QZp4N2z9uf/+6epy/oksCvbOE5Z
0nGr/tXOE58gP+ClEoJNTXn+X+082/y0brFUs4omG08CD++fz5otPnn8oevxKK6dOPVPHjW8Y+/3
ANPGCgsc1oOQIYBdmB+M1oJF34yBt6wnvMGDEx3Ls3Q2X5P6Io7mhzRKcVVotATK+yp1/RDHxrHj
jM7TYmBiLeP2m4qKekOU8JXNqYS9H/bjkVWsAPAW7af/yJjN3BcZsPZQfpaz3lqquVK2+1Cr2r6s
xi5+U6Rkb9q2Oc7ill5MvReTRif9ZkHbL+ocP30u/OSmQ1Z0ucCgy471nBU3WayYhxQpTnu0OAaN
Kd+es2tQFLtYm5AiiwM+gcsIAL8vJ5oWE43x2TOWc2Sg/nlCxBREGEaTqIo4bpZ3eUViVbGcd1l2
Lsc4OiwzGemlQT4PA+QEHUxflUx6XJ1hY6mcS8o589yN5oMoM0b/A3tLeEzj5A7g89rMxMmf2C9W
xw0M2xYlYRGll6SGv/o+uwy5pQGtkcDg8HHWNf0Zg5FvcSK/NUy7avyySLGLe6r3XeElWJka9BTE
t9XEWNk3ljSwDIAHB6VmQKMd71u4OORr3TI6fLViYzgz8vIWXSeiZZf09SnaW6n5rQQLnEor3k6z
8RmExik2JCYxLaIuYjwQcxS5f0HryEZeWqYAbpPtWL+u1jtdv1WM7Mme1q+FNMS2CdcYJt2cL/zP
dMHiW4tZ9cayNaSznm5Sh5dHrXWLy9ARfUUKscnMb9GN5CZ/QFoLDqykmW6SCVtS7mM+Mq2nDgw0
8Z6AjI0RPwIftZDdQsJCgtUBEPBGeXO9MRLmj63ZXbr2AlKQY+ghAdq2C6WD+rmOnMDso6O4zdnX
U3jYFWNbrwF2Xq9K8kRg0J1GICeTZNbu+CSaQSX0NkaJkFg0PUnoY/x1TniiLfgem3p0r5QR7aZo
8E6ZhXs7cKh0Lhx7J82F2Z0lOt4CellFhYGqqovnJK5Q+y10q+sWFpJ34c7LJegTBoTmAOZWhYRn
h0conlYhlhukHLgDFBjVBqrwRpjVMyFj3hYIK/3UBXImkvGQrzWEzqPp6Uc3hrcPyDpKCfeO2v4Q
Tp/jymXmqe/BRGAdIUzc0qRyhVCaMIG3AusmoeG3VLsz70dOa3hMVgU22MRIGfYjcV8p/2jvpsa4
kak1dHBGUBSgbiMthZ4br5lRXKmKU2f4WAGrDf36xCv36XLfZ+bWR3wNj/ZYpr1JqIMbX6h4+Yw+
hmxybzUxtkdgeuja9AsZlslO+AC0IM++EgCfqw2/B/SMNW3F/xq5IhC8uVKhyUiSR0WFFBgRLTN+
lDZg4GzvfExzWWc2QWpPjB3dGXCgcscriwDcQzXV0bbQTX5AEXWDsnfX+0go4vionKipBe5Dog/O
fbOKUKYuT4rZ/0VcK2wG1YUHOZqWLX+1E7W0zrBHpP5JOJwlkWkdCbCOu7Qo5HW/ID2eUuIey8rO
zjS92E2rVvL25G+zyKIPA+VzGPuXBkgN8OxsX8POdHyEyzTtmBkW4F9Ls36Zzdjaer0GpiJehzY5
odF5FfMxjrIZta05PRF6xImSTOzIHMSlR4vXlsYpyc5BxzGXEz1MaXJ5kcB2PLPyYOAKkXAOsYWt
LWvLI5SgRsYD9IiMiRzos63Hey9dEGDSIOkXWJWEep1MYfNgTfFBLAbBS+l8PWQzP2tmHDklckX+
FKNhhVXfmXAAMcQkWNc483IkdvSutgZD2q9wVVbC/9e5KE4nESUXsNhQigKd5kw8P8rE3apuOoty
YwgIAHnxSRXLbBQcyJURgp2T3keSVl67QVupIxAfV0k/gjPQLPR1P9wCY+bAvqBw/xrVEtNL3ahz
TP3uYjxMsWsFMfqTxiCESegnr/EOyBdvoT1uvHm6Nzj770QzPc6kP5BZucVzizorapDBGf555I49
yuvSODG8jn55Sk+CVuMWLSqYmhIsWzWAeANUEPG6jk9kzsb0BTHda9inrhx23PU3OVjdaYihYVu5
5oueiJdzoi9jRHiCJTL8Ok1W7J3UuS8dJfFhhFcO7EkV2Se9mdM7o9t1ElIIYm8hh8cbAc0WMSbm
xI+2M8iI48mHf5nTo6kMog9KCOQbx2ku7ZYcsuk5V12/TaPi0WUCsHHdR1IFhgPiEIeYtV3XCUJq
TM3YQiQXDKGupKFPOZ69RXUz0zYcoK379klC5N3Gb/yEBIUBv2M9vNTJrIgK9bvAEPEdvRF5aBzn
ZdbETkIHsm8EMWNQjtlRezlTGsjOi46zrrHpTdfGHRmVeocFy9hVda3AXLkJ8wmeNN+O6y8Svdq5
DrP+Sgn64UtSMLgKs/aawQQmoSJRx9WgxWcOaPEbFpIcusNcXjV03eJTIgn0wfc79yEmoK7YOP1i
n0HvW7Buz/F9TbmNEqhGQrAs1rOvw/AMRUNLSZEZgZ4nnlba2rJFo+ByZLyPvKh6ahlXnTTWateU
Tn+i40mQW51l195QdSRLiw6y/apO02aaX2dLaF56hpGc5LiMUsb3gSKN8qhPIDP4KN7qjUXwNNz0
yg8EzA8SIMPsybHTaduYWp3YRaEvuwL40GLNT8C9u28Z/GLWmKK59Xvdb1koWHbRhaRQ+LcAyQHf
R0u8G0nKeOkn+NcbVAzymA4CpoIOAzToP12ei1X3QBgJLHuFSZqE3/gk4q1mXW9bkp5QMpwL7UwB
gX171T8p5CzkUbA5oT/Jd00VXxZm3F9Oqacw6Dck/m5V2yI0mnzjRNd43KbeVAeJ4QpnsmOPF35K
F9jIQs3EKiFSILIjLM+JT9AyoaEr2lhx9M0T54FAy+kyzpqnjtboFt33+DwqE3KKYVaHLprVQB1m
jTTasEuACqyXE0whzXXSU9J1qE4es8YsKmaSpsYVCAAgiqvk1I2ZWpTVRehmp6Gn9wTDOexhvn4a
5CQOfVe85LMIjNlB5++curAf/ZKkZIDb3V2CdirnFitvxA6TnxoMr4kNIJAKHu1l3xdq6xJWS0lW
syip7zeWTmEhsATmJkJtcVbFLhM3+qv1aswa2+zMwxHmTl312SWg7xS4AUpCjNNWFzA4lDtP89zm
7BJLvIqB0vybM0k03ZOb383h8EWjJg0shpibjiDBXU/MChalCBOKf1pFkrSd2qwuDZ900AKev2Pf
NcQ4+9RWzc0EszgbiKmITxFikyRKHFugFD2fshQXNv3uDZPAfeFNV2ubRLTnRLNRh4I/aRJe5MQg
H4QefXWnDEG6icSYMx/3jCNq4e7rvIYOaiTXYwRScnSiaR+NDBeSEONoV23dmhCndEYX7E69sxnw
dHyeor7YwcE74GnfeSr+YhHmdeaOrJV1LAmQJHT4gUPFA5v0aerU07bv1JEJi4AT9KVrZtHxVIHB
Hflvn4gup11WskvQKN22E1GdTvfClGM56f3bKYvOqtHYF5ajd/6kx6MO+SjE513MOInwE7wjTFOJ
HLgn2zMOEmrBXON18/0rQMyYVDnSFFVzGXoj00SXIWMTJq/+aPvUQCnIhHVz6b7IuMEKwyCkVMmy
6wlPQL19rvSdtQZG+8lwLrrsDKXqibWgSl0qxL1M0298ZcTEGp7MDacMtyLPSfonuZzZHwVeu+E1
78eNHKfpa9Y2ycEWy6nMjQ3VGMQ/j8eoB12+axm77lGQ4jxU5YkNUB7P1GBE6L95iTEV602iWySj
2GVsYwI+1gIFLUsSfHIuby+XevGwx5R8TPSPEeaQe3Di1hm4U+AB/7yN8Etdz4+ynv9dKJhfdg42
r2XyXvzDf/6n9ueTR8uZZ8rn8O9ApuTc/4f2B6TV2ivEROMLX9nvugWSbgFKHIY2DpocE2nQf3cL
nE+mRQ8bZrDjCdhW/wwCbH1oTdEyo0/AAEXRoBIrdYbP92Nn1cQKj+YTymodqyk5DKpdY4ukRW4U
o0DTISawR3lHnkrjEE46Ik3aDeFYvY7GkhNjPerpxcbHgKNk1LO7teq26gM1hRnjLC9PwiA30jLf
jmVDslGzNKbatZ6HBb4s5GSgh/PkbTcp5yK2WgOXOuZIpCAQuc3TlocZt2TfZ+V5NnIqpEQj8jYQ
5JgRFUDoaRWoEWb8xlX5WJ1WqkK2iM4hQmeK5Sy+ShsDc3vdpQxdByfKRODiyGKi7Yr4nnzlrA80
c0nvRI9sepu6JThnM3YtvkejHvaTrNt8O0k+PBs0edIIlAfgNUz1M9QXSfLWuEl63adqRkM4jrYO
gOkQjhHJKY33DM+aW5v3fjVhtuFdGGsSsTlNUBPj0bRRwgCihHJo1wYH/Y6i1a41Medk7VGFNi2q
4CaUrbWbhMDVRpWTW9vE1vKNeQPpDDRpImurlpRM7tgo7GrHyYU5GcO3ybssSnju2FrDtcEQqrTf
a2zJz35mMpQrM23OG/xfyG/R5dZfOiwTFfFpEo4UUs7I3ilMLBclhAXUYBCq1NawB2MhQ8MjctXN
53Dema3W5gHETZbsLcOWLsb10P2aNv14nqRm/zoIdt9T1RI9eUk+SapXESaBTC50+pnabXC7o34o
+m5P8GCbbMtQYJJl4I+iOu1jFzB671nOofT68A3B62QeJu7oA9PgTpExFxdfK6VG5Fz+AFCGjQuj
2d04aWhawOOt5NCZHcd3rNjE1GZgoPFGDMkqRrAHzr04SstdXPnpIw87enY3Uw7sNuIk1QaLkPW1
mmv3KTVpLR+mxWquGH0jnTY7R6Fg89GCb1BIrHYmD43HtkAZQbKDIgFe6CHi6GeimgGwaTOER31d
ucRGRchwLDw84aXqVfcC5ia/EVEobkpuEEmqZOPdqXTsb/oB6QL9rYzWUlVkSPzzafK+pYO279MR
l2pgtm6YkCc3x89C9sYFyVQQ3vw+mkgJG9gtkFPI8mFYTOsha9KYgT2mX3Fu1JN11MkkfCO3ETEu
c/ZvZTOb1x299KdusFYuQlmGzx1ijDciq9pHsx+aE520oBhCp3wU1qybIysdIslrQ2dxj97ETHct
HskTYh6MGeiMowo8ACKasTaj+uDB5IXEixFVyaNbObOxN6EcgSVozbjeepGg4KsgPCBmHQufTC9B
jQBdg1MRs3VvASXlND2hCTIBP0QaXX1wo7xBV6MsSmMl86ukLdH8jZZVMF+XTvxcxd7wYHlJdzey
ttzEvZ8UW8LATV5pb+5fne+/dSchlkfFaF7x85Y8O7KDyFS3zy1pQqh2J7t9NtKGLwWAZERnoa3B
37SjYYBx1a56jchbLLdxW/GGx/Xka0A7ifxKWlx3ijO3yaAO0UZDzBCFLh84Iu8W/il55KPb97eJ
6IqQab+2wrNyalfXaLOQOyJJHKWfGGP22dhG182XXjcBudlDxkMs10tkz1EwoMNLrkqFpMZIq+xS
C/I9Nm6u54ZceN0+M1lzmQqqWttbo0pJgVoQy5/7PbEgZzriL2/turUD9CoyvUYBXcm9okipD4Ro
Gv2x1Swsj2RFSGuXzg3elKDPq2za2RqjMsEEtrdvB5yi4Eykc1dIUiP4WKl0mjsPsYbAPOHFx0aS
kETU6MGHqgXfIj4U4dzKe/hdcn4hY8J8ZGInCIPNWd6OfNuurvyqJjyN1q92g6ozVhFQnPeXce1g
cM70QKcmHA2HZicQMBwW/tA9RZEwy90CwoIEvhE2E7lcZSx2SO/qu4TO3tcoTMMvZu6EVzzqvCyh
KYu30Z3jC/Zc+lLLNLjyzIwHdfHPa6T/m/M7h6nWv56ubF/L4qnNfpzgrf/DH1USxDtJBYL+ABoe
Ej+XocUfVZL3Sbge42WGGb5EOu39NVJR7ifQnvw7k2krE/1VtPDnSEXZn/jr1kHIGr8AKVz+k5nK
+6k6FZpnceXVmgsszwY2+r5EqvCrTyk6DrDEZJx8b56EpDrtZja0ox/uyW81Ct8vhSAcsY8rJPPI
74TxH+bcWbKqJXs9BaaF+ZvLkSc66+yMiJvyLBZRfRjbIr9L69bjBRri419ffp1C/SAg+OP6Loul
6az1KHf9/VfFI0n0TLR0QAPIMbqSZuztzMlLAEXjF+HoT0ceUBGcSVJ/ebnx4CPEuXGtwX2JCEe8
YvjVutuWMzg6nUw1hHHJ1sXrlBmF3JtLWpQHV6bjGyBeIlBKSBFUhQg6ty2yN1J/h8okcwyI0NsU
Vku+KcwUxWM0NvEtz4/H+ms34XPkzsP9MCjzTmijPPeH2eh2I8bdu1/fEJDAf3dHbAX0Va2/iPNB
eTCTxtU6c0pqYOJDgOgRQzyVAz0ujLmImVbonH0vclM+5cQ1WFvXk9hz6qqmS4Ndtvm2sKlQy8Sh
2htxvirak6h+0Rh8XWqWmlVflannoqSLcKZi6LJe5ES9cYhU1t2SuDPGcN7y/Fn1cZPvDUjX05HX
1dUD+ASrghMQzteqWecxrYf6YzM5Rppvfa/tXtJ+nm515mp4KXyL8UKiB70YJt2YJ5rUb3UZh7i3
9xyFC9JsG7WKrmAJLmvfwOm3k2N2LSW5z/LatjbGoLggJCfwgdQ+4WcuVorGLKtj3aPPPUeU7Bpb
rS3vaygpiI4IfR/rXYx2aNkn0DvIsAh9OsUkL3Y3jrKj6MoqU6qUsPHiJ7d1TefIRFE7HUaXFKHA
aV1tbuCVL80u60IL2p1WutuKJbGbIG4TkbHrJ7jAF3shfJgtk9IXd4tPMPE8TIKtaRkzC6J+CIyS
/iDU9tB28uvEoXe3cyejlEh+ohG0jpe3wE3kBFiGL+wopiwr4xLNR5R8zkLPxUIDxo6wowRB4j5J
B5nvc54K9JxrlXscWnDrt+FAZb3ragLWLlHzrQHfRWp2K+uH4j1PZYvTp1xQ9JP75wej0isuJBx0
+Ex3M072Nm129s5pTfVNDbpywL1ppW7dzLfg3yAJGEEbpW29s/t83NONwy4rZtTv218//O8FU38s
BhxaYfpbjpDio2pBc6rJBtHjTKhcH6aLtLfaIf4OmDr+q37spt1CTNN+EHQSPMJI3359/fein+/X
94mowUrJydlx103hx6NpJ5lL5B6RcXVKcBNyeFTAuk9OTM6bB4Jy07NfX0/+zUIPGNxzTZDK7Bzq
g0LMAYhJhQNAlMQF5pi20wXtVK5Rd5X31KOaPgpNRpOdmtLt3AziOG9q67kaSbfdAzCk25aG+X5B
rXlqkbTt/kZgJNnQPqzOjPQ9AhoEPQPTtj5oyMyCxEC4/V3QGCGqP39Wh56QGRrFGQPNaEpkkFLL
HZWgrHxmBqYMLBAaoIWM7qB7Q/xmt/p5t2CvFjQUyaZHeCY+bIyloUshrV4EurAZRA7pSDcYW0YR
/OaH+XkR5nylbPYj2hUI2z4swhJGOygq+rpxNQ5XMTyLdMdyRnevsLX7akwVSuIpVc4a/xIzll/m
hK3admLU/BImF1HP7Tw+NApkA6TsthHY2jH6Y9cOITWuSY+/+cw/P7xolhlrMt/mzlCEvH94iU1F
pRuuHxnp/rME8MA0NyzAJ5TxDZZ3+/Cbe7T++H9pjEAC00JCu0krBwcG78wHjZHhZlVPcx3ggZHb
X5oQCSTnKmBigRcR++E0Y0m5LfMI8GyWfRm/wy9xbRj7X3+Q9w8FdQuVCwIs6VHICMbsH97aeFG1
rGVKGLdnjJ9zD3mvYN54++uryL+7jITkjxfFAa+8Sm1+XBzkONZ2SsZ3ULHw07CKiUEqmsJhgJDP
L71NFFSHoe0OtclwFkJsNYNJlCmh7ynJu3tDehhQqql5ivoF3sqvP937lXO9B2h8KBtB2MNp9r5r
dH4o42oPb6tNcii+1yI8bpRn7CYiPiAfDXdRT+6vZw+SEAQYnmIe9M0/vzoJYZ5QjiMcyHbvbw2H
acwVPQdnd+lktAPgDumGOMOFZKtIbxdkGOfZYI7FFihbv2vdZfz660/w/n394/ubJqI6BE0OKt/1
/vzw/T26axR5PANDmZbYS+oQgXaXNtNVVUNKCdMcjs+sh92vL/thgVyvqwSipFV7xWLBG/b+ulZT
OWZbg0SzU6tKdqEpxF0eNZRGgxVhZUgdd2foSl6qwkkVPsB4nPaJSjLCXlHn1FgYFcHKv/5U71eC
7x8KO+B6dvHxWJo/2SvX+5RbRh8sIToYl7Dp415M/Rc7t5fTIW69+19fb33yf1wIuAke9SHd5bWG
tz7W8Na0mIuRsYvJ0kKyYBhql0naYUbrdTdF7Xo7WcXzPgRr/5v7//M7uV6ZeITvVzbdD0sQjOsS
KqXVB3SaWvQnIe0AFyXar7/fh236+w2l+03ULedFFzHlh21w9JWTq6YdgryOi6OIHvO51SJ+aHpZ
3va526573XOv6UbaBQmMceJGd9ABxLk9M4PBV54dp61dPqlBeb959/6QIn+4/RKdKQuAg6BeeB+e
wR4TnJ59B/NPPV5FjeV9ToxJIycReb+h/G63kIy7jbl0AwXchWJg5mdII1Lj4MW0IogkTzHit5C2
UCMBbd9YgA9QSiwhQA2Zd85LYVYdMaxEmlfE5Ka0vuJMxg8OXoJ0h3xjOtRhnR948JcrBrSgZ0R0
ho4bZ3hmeLHFKSZx2UYVCg/K3v5NxX78wPiIWCaAQoy5BJ2iKMAf1Zb7cqrX0AoArLtu9MzjsUd6
tl2KDlJJmJnhtkXwwJKGhuvRbkZxadSSkRPaBnyRXcnFT7PBQ+Zh+3Jwt6ILk0sTaBmJa7WEDlnV
vj6mZoY8gjPBGaFywCMZK38MA0YPCFRacuHAb83zYMAmdYaSwr2w2sMaIKtPSOsGPJlUENYpn723
JfIEk+ux8+8c2fsjfULBSx0Ri0NmXkfajwniGeWZKtTyHYFwUqaaajqCVbzFP9vdAlytHkBAwyCN
aH0FkypKtYVwlb7GkiMAAFaeT8QrM97QuZ3GZ8q2pEVJo8tbAamdePfFz9sjXvwRu6QIs2ifemYI
lp6438uyh3zWe9P0jFM6vuBwPEBHlJ3/hXh4Wul2ou3z3gAEtl09bQxAE6CEFKOmVQQFaUH0fLuC
QAhzYvi4cxgv0oWNWMOY4yx8MnaGxrvIayt5KHLHn7f01/hBOxEjKunCHhnfZMb+YXFWriW6DZ8p
R4klgrwN67hsQU9A1u9ROI2c477NfbZ8sUPWU5RPKjyeGi1TerRzJ4OsnhFcNooRNXNPnX7Bg90/
pUOH0dpKhXjEWC2/cYyYm20PQPANR0v0gLuXdmkmJigncz4raxPTab5tQSs/Vv0oPlem9D8b+biC
mmYrPVlFeDUYMu55YPqjjxnXWfGmw1JpBhjW7B7zvdwX6ancxymKbWVjVrZ1ojLPCQ+cWTi9t5UF
wMzESjmcRvijSMp2tGceNMHL0X7gJKS3RZwRqTugGIXropKKgyex1seph5IMRoth8TV6TyTQsLI2
2xLQ3PNski3ZscDHHEulUzVPTpF1+D3dsB4DOgLkZU71yrgd6ql5I204fvIqRmUMyhbiK2dQ5sOu
EH1VQyWiBcWd7Ntsl+mo906Ax+OTZ+wPewOtiLE2QGdIouzzz6FhL9PGZTiHag951XQB/iKShyye
Kbx6Syi6MVBUyFmAr7mSTi3O7nBtqKEPDJsgDVF51yLIOsfWW/Jh5vKQaJ4TIqN1hODcrFB3MO83
Hziwj5i3ktC6yHhYp00r8JEdYeIUxLZ0tOp34QIcfmuXnoW0peiiDWxq/6LiN0L26EYCXTEvN2kK
ftKdNUaV6S2uKsjlzUr8RzgYmQ9R4jGza5RfN5ylUlBM2MWGrdP1tIryMkwfwGChGnQNrzfIrfLd
r/XaGN7ik5Qvk9PVn42h0VXQGzMCMiMxfH7zOSxPwUEisaD94l5XTruqD72SVynvLP8RRrT3hlYl
fChUuQBpxJTKfZ3W185CxzpD7+dzL7VX7phb+ooAu4gdRrue8ShVRLnVWRny4zBW1lUkcZ7v2QZV
d2Ti2DlHVlJ7O2fh1uyYDrnBWA8NTYR6sK99lYP9dVtPL1sqUnzGZtaPN9h3kDeiTNPzzp7TnqmT
qZAbRctQnCWJRFU9kNaDHMGvxKlFBObVMCWMksQIfK3OrRBSCqNM2jh5HFVHfgpMI+jRpk9IM2rj
iIHFANJ5cuRFTU7CtKcLFB3JZX3yS51G3xhsR1D1skmcANzL/G2Rt9I+lzM0Umzzhc8cLxwMY+91
DoUWqlBOoTAoPxujWb4K1Bf3/A32GyPNftymU1M+egU+fOz0WZJskzBBoBhZSR1vySmD5xw7hO9Z
sUCWk+hSXY+2ApaNsQ7zu2Va5aVn1l0YVIwqY+QsvnONtHH+kpZ06wOO9ROxcqhET9Cu9c2RDdqP
aIuhBeXrdRz8URHPeX40ycWhH8NwgZCScVzeWDkl0iaExptGe2O06Yc4Iu0jtboW6a5wIKxOLgVV
C3mg2IgqX/r9SJxHjRILbJZ52Y92P57FsaOv0NFqZ7vIyhkCBlfQsIDNMKImSbX4imfXRc+S574i
l2BaDGjSsrXnQ9JEhXUucYUAnUqrVG2jxHbBfJkL4bkzFmjiEgYsyftK9EMX2DUo/4C0En3Cm+NY
28J3hs94vvu9zBLnS2POxvVSyaU7hqadnZuTZieMTUA+2Ez6HrPoku0YmhtnYw9B7cgOmQ8Gur0m
vpypSTNERbBgIC/8EnF4ntf3eLCu2oGzFjXNCSPPKvldYffzscmRaBAEBgpLWhxQ35fvhGfSXmzz
MVBmhsq17KoaDtbc1oz5VZu9wFbokUun6XIJrkMCe3LXwqCOZ+ykhWH24FrnkkiEPh77NFjcuP/a
ImNi2NsYdrlVvkjKQAvAEaB887z/TaX/N+eP1UnER6fLi0dktSH9eO5p0AsU+YTizm+ERp8LzKHG
VUliey27b8Jtbmzo1tUGI2B7TFNJvNQKcH5ioaiFBlRa0+9uqbB+Og3QhcCtoqw1eY8T0vuPBDxP
yRLFGDRXVuWTQQDyOJrGynoCNrnOh2s4KNvcNJIvQDjJBQEDhfVZjkkKldfqmU96cvjsl+QcA64W
9Et5kR0m7RmN10ttyfhVmQ7iXj/vBobcsYezLkxNEkW45Ey5a0DQG+EQDURrjHaJjJ/5Ie99nT83
rR/KE+jbDegq5RpHveD3ImzZMBDfD3N4A0BpIBEDz+ZtyOP+pAVAGOyGPYxE2rOP+RKRmpHBgyuo
DsISizycgwlWud3FgR16jJHDkSfuaBldmZw6UeHc5cnUxwQsWO1jzPQI60VWqAC9BLnE5ZKUh9yL
TOo7/CnNKq4sjFOrSu1lq6JeLahy0W/m05y9EevYOOBNqQU2I/WE2sJDBzOiQ+GsiWDuV29ol6ch
RWaxayuE8UyOfYHsxe7QcClqO0LILDfFiIKMHNFyP1Z7QrMLxOqiwiYT9c1977cy2vbKrS38KPRk
g1L7+dfIgAiyCVWV76CTDPhxsLG8wfUN7aO8H+x9R9HIUrRYNWJxrl0HCUAZFDnO3F36i8uomrZQ
fsYW5ukA93ENyDiLcQhxjK3PqU+JZgkrIwPG7SOS+E2X5OeDsePY9spF4vZDQfrQJWgj6fVCh6Sq
tHjrV2nxNkwxh8wltEWGvs5vrve+vbs++/Qi6J6aDBKRxH8f9fzQlSgoc9TYQgPWZqnAxRGmhlmp
2EtwndFvrvXzUqYYonENupWm+1Ortq8MP8EM0wWZ1PmObwqgJF1p1DWh6PS0SagDF4cIOxUXTtmZ
v2nC/Xxr8aExSaXhwHzUXp2N/4+982iOmzu39V85deZwIe4NTBsd2ExikkRqgpIoCjltZPz6+0D6
fA7ZbLOvhrfq2gPbn0tCI+z0vms96/VEZMDz0QOKm76KvOkapVS10yZlr0XX6Vsh4uREJfh9wQeB
BS18S5eWZejyYJaBDUmOVcP2ogDj9uhWxKsWRjduXTYsnz2VDOwMybn5uBBw7Bmj/aEEiL3TsX+b
hl+9T9pCqk96LDaNF1ekxI9AVhu9P58RU6xIaez2ZJEFn9O+ApzM0f/v79l2DfzrNAywJetLNeTV
5bUiXuRtEZcvE9TmOSRPbxj6M9KLiAuIjMrXJ8jZH9/zknR5WN3hGwanwng5YiVNbXQ0qDkb3yKc
7WfBJ4DEq1esMQPxSu221do08RHBl8GuECO5xIEXTd+j1gxIemELWKznyoSrO7ZzuK1hOzt+ANMB
20whMt+UilOJPUD8Ia7B0ND5NOyLzSp7mCfiCkPyBfxuTifyBTy8Nk5fGkCIJTEluVSl8J2mL3s6
cO5YYWSzs80McSokTKVS0BLrKcCYROcQWb9WNrThdCwdgx6PwQY/FyiRjx/XkYoU1nsdFyRqScbh
QZU4QTirc5wY/A5Q7lfW/RRvCwbw8cR1jtTcEHMiVaDsi2n40PutceWWXKbOj1sDrii7Wc4RhoDb
XJa3gY1q0WcbDxAWpfmpe3w/1lGKWmDgaAG4QryruoWe6YgxoltqRsbOc8ZhE4JO8iti78+1BJ7S
x8/0yPVsdBc2pW2i0Qg4fPvd670qZ1vl7eIlmK9ZxuuY1vsYfGoZ8eR904vRTjze96+RBqDHE7Zo
feFpXQbFq6Emu5J/XoFMICIMc2frLnCxwAI9+vGtvR9clG2we1ss+pKY+YPrGF3ZNMpm1pZTE98w
5rFLQtRl/lbaI8hLgEhsxPfUJfuNBSbo5uPLH1mgsMlK7s9h88W58O1t6npAwkqP+qIfW3fbdZZ3
Y3TkpOW6Xj5+fKkjLxFjO7Jk9mZ44q3l/3/1RHUX0SHTMncqydmOutAEZx3KcuN6nHmcKG2+/P0F
XbqqC12ECx4u9hnifE2VRksqnZNsXRojZ2D+8odaiumyxkl64nrmsuS8rcNiGRAm7SjaQ4y/gzps
WUyiETrfDEY1jzJVXVgcEvK8WENzkjujMbx5lw7d9FAJR2sQRnr2F4h/UwrwkyBWX6RJVBGB0nfX
DdYsbS2T0F5CKkbQ7a3mJGu9mqirT1CziYsMG3xiHz+zI58jYdV8+swUEvHbweeYE6xuTBaFJXha
07nqxvRTnsfUAWpHVyvphOE5jldr0xQJGZSYGpwT4+H9ss6kBlJIOEtDgcbC268kpJTWFXbAV9IE
wHbc3NqN+lT9aoNUUD4giVDoyDE+vusjg52Z1NQdwklpZh7O2ZUH1bpR2NFGk49ypnN1bkXJfPX3
V0FpRZOWsb70Eg5urcTnZmZcRZRyvlXskHwkItXFx1cxjhy/lnhXSZPSYpo2D4Y040pSVMkHn/LF
N0rJ6qJqaorgnDX2cUUSC65veUP9l4J5WxOmFUfmdQ9Yk7AgEYRUA0lhO/FWf5/5DoYGsB9GPyc6
dE2O+fbe+1l5dZyOnQ+1JfiE3r86c6ek/NIa1dT5Qh/Exq2wPRHoSKw9HwGQSbPrTp1Nl8sc/gwm
hGUzo6OnwcnwZg4qsNRHMdpv9Mq1LVcV7dTPTZqb98hsG0m/qtGeZEquCBWXcXxxFeGdN2R6GM/s
nU3kcanrhieG3JEvnmBdWtc0EPFdeAePpukbN5dWgwREC74XdjjtrUZY53oPk8iLORmSUaKfeBDv
Nw+L1mQBl+BXpIh6sFl3STnMRhBPvl3MpJkFYbY27BQG2jjXvmQt2AD81S+jvm+eP/48j9ytZ7AA
WBZbd37BwQQTjszJCf48ztepfhPRXf2kmROZO7i9CEpQ7Y+sSE6Bg34TKN6+d1da0uBO3WWdOxx6
ZZyHS42MoSdKBWXN6cz2mn1NjM2f9TVYNWkLDDYCzYYvkr1ht0n0ZjYua7Nov8rRBH9cVjYp4ZMe
mWpLidG10W91xJBS3R7ITULGc43sDHQwESEvUeswfREQQVEGYqaznWs7h7PAjlfsoiE2SSoMm+kq
n4PmxDr7fklH4MCiriOEYagfll+0LHOr0qV2qHW9syMlIduwsWpWXhCX+49f5rtL/T5uQrjC04Pi
dVHKvl7S0yDJk6iE5pib7cOMVXoXqMGhOhY5f/vBsopznEbdQGw1eMmDQRK7+YTjhzIXFX1gEkYd
7AtqPb6uGdV6BEC9rq2qubPMotl+fI/vZR98rK6xqMHQ9Nv8hrc3SX3AcoIgnH0Pvtp9YZAYaU3U
w5UryjNCYMRNVqAA1GZaeTRSrOsmacpbPHyYOsBP7tMEnX9TLtPHx7/s3aqFlwuSlsUYXoTH4mA9
0b3cKrn12U9GEVxFbicunDC1zj++ChC0w0mTHT5y6EWPLKn/2wfbGiftzLwuzRG2IZq/bWzAEvUB
1WaA62jPPsIFLx/10VlUWc6Iewnmx0Cr1CpDvP2U/KbVQJsy872I0swKJI765o2p+4OI2ZEc72Ig
KcnktE7yCpTRe02r+0+527T11ol1snzYIdUzycZJGVA21Ak+NWpNRHt7qE0iWsuwXeCiNIKQXs5W
tBmbvCYWpO/cKy8hhpWy7MI+0tOIguJkxxBom0FxOE3nhmIhcXNPjWEg+zTxTOvQLXKIwfQU5xfy
LUj6KKMs0i9U1NnleYijJseF2zUkcnMwa/aYfmGTCi9Lpn3laYQ0Zsz12roarK4562iLyjuC8FSw
nkM+iF9WPTifAaL2P0mNmIuzCD4hYCZpVegMlZpIO46J4tlycKVhptAkF+u879sfoE5MSAVU81bY
MZcM4W6kLu/0eX3TAo2hcWDmAWJnqYUAG8NpKTzXJI06oraf49o2S9Ki6u4pLQP7Fw1n/OGjiVpU
I83BIxPEg4WaT1lxRQPISM7nJC0wwKO9QsFjhe09jT+yLXVOeZTEgdySLIm+hahNMWUWMtGG05GM
hSBzYLBgCDZ2pe4LJ1T6DnMGUepO3yJjHYB6fymqQv9ctrabEFS3iA1mPgYIk4JuIGYyIsDXXTNU
n0J7JP/CLHDMF56avrXzEhJc11X+Weuw8G6itHU1PxKpVUN/EFhwGS16gAhuKCgfo/CNzuRspOmu
M8OCbK9KV2cUD1zCEesKuqGd6HVLa48N9xppOIIEcp/Gkr1na/6y41YRtstRvuOIxBRH8APRGSwD
BszrwoH77A1mSdC5CcpQsLkx2PHj+vGjvFjaBXmpVfu6rapwg4BtmNAJdZ29DqJCh+EShNLaRdkw
/qjo9lrk1gTeVu9EY2+6SdVEtmgCxCT4SfWomOVuShERMZ1FdXeF4Kj4mkBPfOjozhN4R/hkB698
qRQPpvLuPKz2DwkQEeFjQgl+6LQTfzRzP8DoR2f8mLNXE6upNmaE84hL0evEw+ThK6sdZ+3ScsQC
3JD8rAzKvihNNfOz5dByVWqunzkAdPs8xfW0avKpx2yEz+mZiqpG6Hpft9vCnkkowqfDg+mbdkEN
D9KttxHdYF7xpJUEs1JORJOOp3DAHsiQXEV57f10SlE/ZjPl7lUbWTZKFtOoLoyp9V4miBnMBVio
GNCNIHW67NyaYAPcNrSXbVFpawtFFKgNsv30bROi1r7I2Hxes/0PgHJrJcI8asOheWKNej8fLwVf
E4GqQIwjvYONd9ymeRYPFHvtkCDolG97V2nVfGo9erd3o+yCBQXiFipl/uNgOm4DZFR0LWkSE8II
8JTP5VtGBtIqCjQyTDEi3piZ219UNkRuwmwIBh01vpkyc/1MX0Rhs1mfjROCGRP5zY5O8lNVatrn
ktegTqxRx1ZPKU0DO4tLR+jdIbyh7kaeHf2DFmxzsQ3NQn4uhEvDIqHNdkHjLwEYL8bxjoknuKtp
L+8hecW3Q4FV9mLRPYHP7Az1lTYIWOuPF7cjGxgOubpcrMgQ16yDDQx70KzAFDL4JmTbHy2teR9e
ffNUltH3j6/0/gTEa2PDi24ZKODSdHy7jUBFUWZa0BCXSrt3bQaI9tl1uskLVRHxqRsJYC+7yYUV
RNhzFI/lRU+H98Th8P1SDnpwcd4tWxmDtufbH4HJ12LRpN2Z56a2G6aAEFkYNpbT2td9VxknjjZH
L0f7g2aEwRd7eM9jTxXSldRCewjZxDPn+Y/RBtqNGQFrkxf/Q6r8jzDSd9ULnjG9Fkw5bNfw/Rz0
BFJWGVg0lK9MrSTSgKhMtdLyYlpylMNNQKjhGWgT966hE7VRbsDa9/Fbfne6WX4A9S2UqKbH8z3Y
KwLdnUjxwkyll7Jcx6TUnFtqlt+dJHnpk3yAK2Q7Xz++5vtvmGuyLaNeAxWVA9Pbd6prGflkTQlo
JU4TOmhxtR+RhSBFDeWJGc458kINw2R9dzi8SVMuv+VVDS/wJi2yabr6NLViyNKIV8ZVp2zxNAye
7GCl9M0TdYcs3NmJQ5VW6HF8OQcBSzsj274DmE1AupaY9622MKZwnMzdrncq47PQDPjdY0yCnRLB
rU6nHd+7k+NfskpFQQA8pf5jLiw79gUaw11Gqe0zGZfR90AnempdcE6+GIinvZrj3o22pt07CKra
JL9xA3JcV2JsCrmujHrejY6XxWsAVqG7gYRcfJ+kEcWbXLOqH6SyLjGo42BzYLNRyLQkSC7okpxk
zEHXImcnrbD/Re0ZBoHZzIom20AK4lWPgqe+7fPIJWK1IWGCxlcfs6JiJjxVNjj2KvjKBMdak5dx
eCyh9dAKx6o5EY3ZU54L83LMuTutH5BiofAoTnzaR67HnEFhk4MeTajfXaJXrx6OQzyjTWID4xnE
Ek12oCHMkmBrNGa2NR+2fmrKPPJlW9hiqGHxt+OQOZit8G05msF4QnU7z9cjC9qKVIoSqGTcfC9b
MCVgkIy1FKS1UxJTqIwRm8tUPFaePp2hWwMckRASlmh5ok7MbUd/HAs9zFZO22TjvB0KhCi4HqSC
0a+NMf5qRTT9ExznVLCEmE+cs49MK6huGdvIPOitHjoP2i4fIs2SXMtLgBjVdX1ZgVq7QGVKqAxU
JQLjo+nEDZrH3jgnbYueH/sMYKFv77AriYDTHO6wjzwsUfUkRHBRpCKyt5Vt9oINOvGH5Fhk5leI
NdgnvaDSYXUhhFxHcdxPl4xIljnCuYS1UmGePlduYGU0ApP6KxKt9h4avA0Lv7HrcTuTHvOJv9OW
G+pyoCacJK13VZWUv5AG0yPstL51T0xp7wU0HOxN03CxfdkCWu7BlN0zcMeACp/vik59ialIbSng
EuUJEg5Kd6By/HgW6Z89yrUosxAKpFprY60RzaWqPXX28XR+ZBfJ7yEswOPMreuHZhZlVAEguxDd
ZkG0C7tY+jMrWkfhiXM9huSDWihnedNm70PXB6/zYRNP4T/1KggiPrCE+AwIR0l0IULZW1DX4AZE
gYiT7lcSfZ+pAAFRBNVXIyfPw+/JiIBhlRE0s49V4FQEVYr8TmdvQfifzfabQ3ljEPUop/GWytH4
Nc40nZCjeBhJyGwiMuAQogQhsa9CXqRhOtu+VojyJydf4yU1R8lhXHeKOyy8yaWcvOgmzZASr4TW
NsHWhdhBJPkQ1F8NuPuIDiU6Nh8ZkfiVBXU2b6eoDhkaZuKcagz+rp+/qSWi6lsIOazwS6vAtN4O
i7CVbhLElUMwDTD/tdDwxWpzYA1IYuYe5aE0vlKcM+8IwyEl2kl7lZ+jJ84fkkCKu7S3i/CWrUdj
byGPlN2lFoz592LCCb2uQO8jJebXd0AsYSLcS5nUcsOKGqs/3sP/j/X+70XF95+xALvu+8+XrOyq
l9dkgOXP/CEDaML4F7VT08MOKtGVoJX9Nxpg+b9oHFDtpO5GZ1FfPHb/RnuLf1HFZ6dLZwcpJX/s
f9gAsAZgxtGpt+kNLmZ762/YAG+nZU5Q8JlQ2giWRC4E5Ont9ycqihyT1aOxzY2vgULnXdotNVG2
nagtT33uv/+6//3c/1wOHzoOUDaYWF8O5kdMKwhQU9zEChczpFjHbTcsUcO3MJ+683lo6mEVu4kx
okuV0U/OMFVxVinL2Ovp3OrUjxDyrmLZmU/KRAgYF4F215c0XFYJst5bs+jwsBeWk6V+wi3vnAmf
hQwdfctQRlEe1/H5PIXFeZaZ5kPk5BUpKy34Xa9Hgznm+h6h9Nj4wgnAVU50UrehwHa2ypGPeCuI
d+ntEEUueBqAPbevPp2bP8/hv4ouvynjogX8b7/t+f55PDST+EjYpfBS+FZe74g1trYkdy6Px8vq
b4XKq89iEFD4hEbsqFm71EAEWmFKb4X2jf9mh2xMMwoRGuHuIFuSSE8pfvEIJG5BaECCPDqvKUOQ
C7mL7z2OG79l+E8rKszMy06dMrMlPerDfgZWjOzX+Nn0fYJyoPPEOf6VCZsw22+sMOIMuwb8YSkS
90KPm+psmCztsqQHtp0lERErOZhkSM+5Ed5aYZQ+Qs5aUWPT1frjJ/VbyXDwIYEjpy2pmwZLzqFg
ZZ5VBh2HgF8d6RZKS1BejhuS9KGFrss+HWT9pYM5dEedf4Www1nNHVbCKNd9MzbMi8IYx/t20B10
ZXw8fUOgn57qNNDzcJc3Y3Zi/2O8XSB/v1q6+DYjDLHVAkB7+2ozGK4IrTOyV3AArPjRwVk/eo+s
eMj0bQdnj9FjkiK8Z13EM4ag2XN2War6v+ob//M7CGRcrL18aYe9jzZzZkREIRjZtrU2jkbhujDA
rp54P8uXevB++PsXBxljWBq/H8erDT7eydrN0qQFORwiJ3VA/LmjMtZZCGOsaa3xzKP6t+H3IlOd
w+CcoGIKaaQ5+Qa6w1NP//00R9HAo1KyaMmREy9v59XPcahkS7MsGxKpp/rSLLNqT9oFoUGRM0DA
iob8loR5B51d3lbgsubzyXDMiy5VxSdptjsLAxhMaf52eG59EVwRA1j3J3aPbzfmy6uB0LLsApaC
n8OB+O2PHFsyhhU9PngJwlxnXnxFYPl5K4BWks1HxKX557H81aL9f887/PT/bnSCzkT70RoeFy/f
X6/fxvIH/lnASdJAek4ZlrMZi7XrskX7w/bRWIqRcy3hp/QSl13Y/67f5r+QryKmX0gHeCyXd/kP
20f+C9s3/5R/eViTGIl/s34fnDjQHi9/k0AHsVRSLPy9bz+aBE5th5uEmLNBfSc9kwxuwFT9S9LO
lVjrcW7fOHSjCF9XetBtmlz25UVcJMkPx+3yCQ5yMxQnRv+yaXg1+H//JgPQ/AI2ost32EtEo1Tr
5phdzdNU3eeZ5jxVw5R5a6Td6TeCBobP3pB5j47TEVn/6s0dWUIPBvqfSzOQeBYUsYAUvH0c2WBq
QS+Tq6IiVD70CucSB3u80sxYv4FaGv34+8vRRJZs40yHxubBvGLlI4tURqHMziDfRZHKn5M6Lr4F
blmve5nLnx9fb/n5h0/29fUONghWognVcT0I/xHRnnq1JxZO34FMj/7MDf+x+mkfuxJ6DodKO/q6
w8Y/ee0VPUs851nRXiUsi/skmk6FSh37UJBvQGriGOS8Vxc0iUd7Kr6iWVCSOpYYv0DJqkuO+Nke
QGL9g6bcAI1J/DPz/ce7e1vb/TNqlh0W9VVJ//SQU9WkoOWLMLoKKVhYflXY1paotvDOnR33rhi7
/mLMlvAMwnPvgqSsT6FQjj5dD8zCIuFinCyf8av1yJNqIieW66elviGPcthBiFJ/PxY4izPFUKEH
riEO9vYpm+ukLaOr2I2d506f2Azpc3I7pml0ZVaqvfn42zzc4ixjz0CSoC/KGC56yBmDs5VS3Qqv
klGVF2qstMcyNuObkpX11iVu88mb8mY3CbAnRMvpzVYybBYaajFtP/4pR4YJw3H5N8OSktPBMOmL
nlkzCK9afMpYFjJapF1DOIlXnlqzj1xpkS6jmwaSsij+3r7IDsNvkQfyktNDSEZBnOyVN4st2+ZT
FoWDns/vb5a2B2YB/FkQec2D15nXzGQS8nGsx8ZDy6P8Jit0D5WXzt35IEPxRRIiXfldlKffcQ94
+O6S6hQa48jIWYhGy8mUyDvv8IgyorcvKmFcmlUH7tVp5IRCp7OvqjmtcADP89VkhPmXecryfZ7Z
zV/1nH4/BKpLoAlYV5Y+xfI+Xg2cfI4S2VvWZRmmLggOkNBpFoHOTCe1DYwiPFErPfbQ6YVYAkAQ
ljiW2bfX6wBXsfCal7g3aiKTyajOKUR5pb1Ka9k9Dr01XkK7XNoQrnGmBYX1VSXtqc7isYf++lcc
fGVM9IHsKvNSjW31yeTAsrg9LZ/Oh7jVnUa/LehI7BYh7661vOjs49F0ZLJCjgWN5XfdnA7n22cg
ijSKB+RrLWC187Q1nTOjD81TzJkjIwk5PgA7kDssqL8rjK/ebIuGBgOXQQFLbzeols3d79NaYxTt
iWLlAYDjz0dkUakUC2/IYTv29oYkDmQNv9mlh15RUJCeJGrkKGq3Gvt8yXEgVFeT3gz72CSVprAB
GIK3qHWQz079IIeyvHbs2roes4UCgamZ6NSPH/mRhZEC8u+DLe0YDBlvf6FbUNW0nfESfvN0OVDR
3lA/zm7MeBC7KYzGu1mq8CUoZXXqg1/+5rc7DGxmlIRwQrF9Ahn49speRMoneiiyBeL0U5DFyWLk
7TaokpqdDqXah2lsk8AlNT8p4umW35DvC2GWWykQtqwq3R1ORE8eGYRLpYv3hCWVRuHhzGdB8C7h
FF3g3CBfd0q7K3I3vPs4r8y1kFF4p6SEtmpMPb7lwdjGndN/+fiFHFncUNQsBM3FxbEwsd4+F6Qx
s1cW8kKz4uYKX7K8NMMguHYahaTFkRSX7crejUlino9LgldeWMWNKEGPn/gh78fJ7ycBjoeHwUnx
YDQm3Wj1RmdfBHmT/AyEUwGqGfdGWtBC6aesIj19bHeo2KAb13r8q7IC69FWeN2NyJr3EVLmVdHb
6hr9kH1qZB35eiB4/T4pUdVG/P/2KQGKyHmA1oVjxqGGLhrodjdN9t7sxu6qzumtztmGTVaxtsc+
2EzMuD6RU+UFVkO6T6XVTxzU/ucod+RAcOSAhMaTXPJFJ488+dDaF9rtqKUTgAFyIYKVJfPqZiZy
YF217D3CqsruJq+hHdQ13yOTCBDXLb190JfTbaTCyDqxMzn2LfNzHE6GvEb2nweH/GpokMhL6yKc
0nAH/ZowXUUDZNWNCp102VYPNqHud2QkkPJUFdeaxVrz8SN5P7nwRBAiG4u/hJbowUaiQ0Ulm8G8
0PtWbuMYiI5rdJAoIainT90kFCFhzVNKNevEQnLgJlgmXq7MNZfGr76cV99+HnFhd3omjYukaMAb
aC28ftiMW+j3+m2mPOObMbrqhZxnJuRUjwG1eNleJvAxERe16zz32hNzy/tnAXGL5+A5eIjYiR88
i6zQxkDNCUlD5fxdVwafKuXhcoXujUKV1VL7pYpa5GciUKfs9u/XVdhPQPYQ3bK5+INufbXiaZjJ
U8tLLlyjSu5a0LW7Atz6j49f9oFmannmXIW2N8rKpfd6uGNyyPkx6zm6mOVUXuMp6vcq11K/V33M
/Ul7C8hf7hJoQdCQRmzbdFH9SUbWuM46a35CVmmDVXLrU5qDI4+epQbV2dLhoCJy8DFkIJ6E4ofx
dMyzsTTy69z24m0wgkRwqV9jTEJty6A9MZUflNl4IFg22L/yJULgwtzy9iNMW8uNilw7d0XqIjUo
XdX6FUU9OPrwa+J1NgQhH9wQjqdOfQdN8OVdcNZddjjs4VlgD2+5hXcG7ia6AI5VXlo1eS/5gOnY
SYwv0Dh6vxVGvcnn8Tbsa3ExDMrZOtrUbDWOE6sKZe2NqvPYz2hO3Eu7/uTRLbidDUdd5XVPU70P
n5XePQCMtM6nJEg2hN578DsabSP4nyf2CoIH9XarIHWWZNZDdgts2A52pRICDXOqPDeJcjkTmVIu
yUKBtVNgk8sN5I/w9uNv+f2AWS5IR4yJk1OXOHhzfC45/FJxPhIxuIEsVG9TbHEnFtgjd8WoRHm5
WI854RxcRI+JctIS5zxHQXTTSzsPiKoJE1glRrZozyPt/uO7er+gw9ikQb/I+Jb5+OBIU6SDYteh
zgFMxfRqxn6TRYbYag4pFR9fia3KwSujRsWWl3Ih740bPPTV1wWaooQASoTadrutQ8ckQAkoxlcd
DnKBBKen/y6CfP5q0l6xVjMfHcL8AXj2XjSBuDIHgy0vfkMyB4d0Ns+ayVQRuPk66jYdoOlPxtAQ
UECWhdhlRL0F+7yZyp9dOedwTvWmvp9sM519u4Px5hOGaH0ZVJZe9lbrPTd1MwEKNqLquzHasl21
pmiHje1Spt8MgZs9q6qT+aoKCKNa4TvEKsPr6jjzto23NZGsE1k/5s6G5CAS3Momy57b0Jwvc6Mm
gwmCiJpXcQmEgwXXMw1wY1l6I/WZhp6orO6Zwa9+0fMfL8i66JHHQMdFCp912a+mKkh/jKxJvJQy
Se44oeq/mmI0b614IBKDtAU5EIVoGD+KFk7pWkvnuVpJylffE8COPQJ3PfgG/Bf7dkmmmbUOBj1B
BGOnt6DKGnclpa09UAQw0eCArAGNFBfNeDEnEB4Ah5sGamhzzElUDAhXHLUg4eEtgU1t1ZX7pMPD
Yia19qI4/HxuSzsKVtEoPL7gijCEjSwywvHKakrENovUVzxxRb/2jHaot8Qw1PWmhvo5r0wrIYEV
rZuMfRPQVIQ5IHB+ATZSOMky8aiKlLx5i4USkX1e8EfKZoaXpsfT5KDZQV+z0lxruChR+cfrjmov
bUc962c/64MapIqoOg5ORQTTp0CQQeIXS+Ea8vZw1jQ5MvC2Jth3XVpxDjyHZNJPuerJwsOPRTxi
qsXmjQ0gItqppB/O20RBdDamqQ5xkcfQXdJK8XtqvcmQaorQKf0oTatx6wSwytfwThqyvJqoIHYm
dZ+dxIwhPsABQH9uxWO/8kis/sJg0MrVqDvQyjxHNe3GUvbiqLPyp0XMAc8tBebeOdHyYgp4Jqs8
ntJ9Z0r1halxHP1wGq0HxPvRY9QAYIaINlo/RcFqi0m5tu9URq9/HbRl3K1pMeNu4eOE0Rx02AH4
RifnftBt7Qk9P5fv0gjIEQjS4YKAoczZkQQT6Jhg+jo9C6EoxOdx5JHBGqWJBHDXdKRzB63UJNzB
dHquRNzUqzrPCnNlAI3axUNKZlcl5xwgjApjbx2SZ6v7hhYVzqrhE+ou7CQu4x10fDboxJ7VeAjL
0aIFrcguws2Qs13KBw9qckVHMPOzPO+6NWF/QcFrKEGKIb7uf8DPkeCNbRl9k7ODlxlrcKZvPdWH
l/agzztvJEIVjWYbPAVenrrEhobZp4otIeFnpJKKVehG9qWVeUNNHJMT1nujdKwzDB+C5D4HUMJm
njSY9voCvS6rFPthyUvuN7GrBz9sESbVxkp1FwyEakpnTcioBt+srNqnwHUTknvbcLgjH9gEVxfE
ZM1aPMiQsoAb4DFJ4wGKXYkVqx30yqWXGDPdBENHOIqqLTZQ2eyiTY0rV8/Xbdx3KXstvbRoLwuZ
b1gwvecKs4e9yUhTlxuvkrl7mU6VZuGcKNF/JpnBlh+7JCqtoHJ/hLVNojHgyOR5lql5nuu1+wAy
G3clIguctSVUvXxnBLOpNqoWcDXSFM+uj+++uQeUItU6U5QJVq3hJhbFsoJ5Oqu7gm1ttWyz49js
Psdd6hAINZQF6UJpwr4EFCnclVybP1tuw+QT9iao0qScERF0g/ZLxjaUkMEW8SIiGLVb4hM5XomJ
jbafTEy/q9Rs+qtu0kh8qyswEsJqAEjI0Ru+6kY/PDmmMq94Ug5px5GbfOYF9HeEy+j3JgIvy3fx
GE9+TqBluSnz0gbRKRKP1BsLFtiKDKqo2JphLO89zrSkkpb0EvyGROlLYTnzk9exAVu1XhYA1O89
7DOpY8z6ylVEG6zLeAB81C9czzXqUzfzhyGwMFEN8ZWVFMB1J+6Q9F5tju6R0FRfm3g2f/Q4eZ9H
LF1iIwis+iy7gIkoUd4XTRAvGVqBa5GpXWhiUxBiQ6qtHc7A4PIe7Fs21TDv2njQb/UIiN6qzXBs
rzw5OsJXFckTqxgX/rxiW67dlK7ZsgC22XAWe5DoECAbLxRkg5uMZtqEc30Ud2XAhOaTqyXprrHT
vswS3tzaVuRF7djcV2gjhpm1EgdvEK5nXa9/DTp7xDPm3p6oMNPokk3lZoQlxC3m5VXPRwmVFXpj
eY6bdXj0hgZjVB/Dbdnr1IMea/jbPXLNqGv3E+4EdTG5kfYwadLZaHVnRbtsyJfoqNnDimYWRfY5
NXrYE1EdiE+6Ru6w3+VL5lSCnMTwRS7dzs/dHDWq3U3GJVsXyvaJNqLSHCaNuZtUc+WsYCRCQsbC
Vb6MNG6IiixZd/0JmgcgP0Vyzr4a02Kxml32QH7ST/FAa+XFEX13ZrDidEBs9aI7H1vLTP0otkoo
30bpfoKZEWcr3QqZ0q20sr7ZWp7Wa7ZEc+kDXphSSEeif0qViPeDSWbQqrYsDG4jpK87slbrEDeu
mf506ZZN/hiNXrd1MzBrsF8NFfiFlXd3nLnnZM3FM43IYCd/bkQ/Dltbqr65GiakSvsw88RZUWeN
saK/altMaJnzHM1BeN3OonoeYmSJq77o0ls7l9qP0vLCnoJKYeekW1dKrdrOowZkAGduwe7VNROO
l9xboh2vc2Z5elrs2lkUuhbHnQpC+MJznennOmeS+TwI5KB9zUtnTHfQPLxuHwwVsJKiUEGzAp2q
gU9k/mFnOHGsuLFtAzeORQ4nPjHdQ0gBh7XD39yg/LE2adXqJhhTPs3VmCUltqKO6vkm8ubuiyhR
yq6gSFaU0mhKbTLhqMemNpJgHUoZJlslRfQV8ZD4KYIhLvyiZ/OzGsfY/Gl3crjFE6BcZGqZgQ7U
UeK2D6TBDJiHKTF1U66jLSl4gghD2U2vnHlgOSeFC11xL0ODbZFrOY/oR6PLKRTu/Uxs/P1E4fUB
Kpzt7DX8AKyifPAkbepQBjeEV/Wk40V9ddHqCXlv0qLib0/p9OKooa3WbW85DyOZvA9kvYCBpJjJ
/DebgQSdrVfBJ3g+xrD1SIzDn+QorGqp40BDNlGc1f5gzU28Chu36v1CJp6xXbbXVxp7BXRqSbGs
PaXqb+UwRd9yrW7XrTfbV1i4mw3S1TbasaNnThmGBi8k+kLzWvOGft4GtUd4YMo/+YYOBjUOqcHu
iC89d66cru8fZkfP632i26i66mHKbzOnlDsmGZgByVTZM+plQoEJmorIV7RLO3gJIj2/gwUabSq7
wDXXhpCK1vqAMNe3mD4Hv8HmIDAp4rglCkRWHrLsVou2djYYxsbU03Rmo9t5v4ymrtz/w9157diN
pVn6VRpzzwS9Abr7guSx4Z3C3BAhKUSz6TY3/dPPd5Q5laloSTF1NxhUoYAspaQTPCT3b9b6VjQn
qhLE1cNYDZeg6o2LQNhmum0xPJCa6/c2igZw94jA18S5q8uxfGgzfhewibm2SQ5Q/fOYFVqHLNiT
1ZmfpDCBuz5fjGgYF+drsTTFa5/PVc7gmO8kdg1ffabcDUidU1Nab/ulZ/AzthbfSbn4zRAHve09
NVrOUEBz1+pel5VDmTZSsW8cIhLE5kS6eGzzybhgfby+zP4sPtl9bR1hU2dd1JrTgn/yRG4jKnrY
ubPwiE5tV0n5s4zLzmVsmuytUd2PTRHsLK2rjCgXFFs7qzO1TU3pZV1gRKZP8EBa7Nvc8c85b+2M
DkX3KLEz1Q/UQsVYkYXGcqO5bdduvIcAobsh7fSqYghn/WcyFsdnzHHLbcVNVcZ10BeYYeYBX3Ag
6x6J38ShgpXG0AVZ66U8Yw0D9zlg3My3v7SkUxSzPX/typ7bIbPVfLGm/DCbVqnxGStLSqqukZpf
5yUV3NGz1W5b7MdcYKtP7rQF3l8ErQAL5aKV37y10MmD8Vb7ieCcMdtouYESLDWa2iHte57Jb2+X
edp3nvAN2iupIGfILoBk00osi1o5S4aJwdxj7WlnQuC0wXErxBj6co59beCOGhNHbJM6WVPCywnM
cGSRvjHS8mD3YQnsY/A+85PbFYO98yY9+VYao3lwLEzTIYFyyfNpKXGZ9cuSH/gWpg3v9zrdZKY5
fyIvagwVnNQrPy1BKXeE4EwE7mrlHSQML9h7kvC7GLkoAUNCD3wwyz7OvVEuNk3JkH7OOqWnkd0S
yxljxpQEj9opgR6BQdCkP9UYFV2z0q4H0177ECk6EjGanOnbKjpt2HaLoQE+I+R6ZlIReM81/8/F
QjTGrUIXeV0mXBpMrwImo3ST4EkNvCS2rerhNI8zpGBcJlmlRTjKtSf0SovkqGbhvZ0svfqGiFy7
l4WPdX4dvLykXMJHGkqH6CCKUMMXEfbXYo5IDyL51Cuo1TbVNA3jVgNFfAR8WmbbzhmomGGuLooe
yetONZ9Nma3qzBkvupa8SDzj8xpE/ZAFLzaEN2LBq6QVHCtac5V2aYCLWvqEUxWEll+uvOPxTw85
PWUza8tz31nSisp+hsU4NYV/f0IDYNzPzPTh+xjl35LN/f8ZgfcduvGv7Ur82r/+x1sNVXm5fK3e
/ut/Xb92r1/eyv84qPK1/qp+UMydcB1/heGR/kt4ABQJHcElmkZ+5U/BHDNuxG9IUTyk8OxdHetv
wRyyOKyzRAajZGMOfxq7/SWYQ2XHeB6VHeNTVjjo4v8twdxpfvf31JIgRrw5/Oe9IlXDXdSQFay4
IYvLU56umVRss/VL0dhkiniH0dKeuNkvYU+AuWPWEJgpkwKI0gmF/GS1X4DEnVDt+99P5ZwfB+F/
f6J3m7zZ6c1mgtR2LFr96GsyjTOAwbQsVX3mZ8N2gC4T0l9vNGvpz32n8ENJBCdS9OGrLMxP2JsJ
hSG42xiNV9ujBjU0hhueMp0oh4W9Nery3gtY8pQ9ScMzdTG0qNPgKm1uDbvldV7pR2a4z7a1Hte1
uV+r4pJr+WlZVXpauUz7ulTpvurI4CAcrd8Ukg842OsbmJsDCOUYJui13jT3mV7ey2q49CqBDo76
h2KxeLImfJ1SM75Mnf4JhyM5uFBPOAFSzk/+Z+jdq5Wj6fcX9Dv87Sdf8XsckNG3OHpgYRyDgqnG
CAZ4MPiZ08zPQVuSMBCQI1Rm8UDTmift+dIWz+x0D4hJbPqKNB6V2jXOZO6QIO/xijJIy8NqfBl4
U7Ipuu5xAMW+KNOtX0/VYYKdHffmUkQBvOANFSewhBUzhbBJDVklApnSdu89g3SD0RtvpPQ+GMF/
Hw7/7Ec93VP/2B0BxsQLpwXjcUmm65II3K4ubtzOuuAi7/uxpsIlFBd5c+I9Jhb37+JNz3ZeFptx
pTdzernHjQW/Pb0rpnIH5eLL4PfJblWEjZJJ+4Q6mrO1teqbbEmvh5QK7vff0ndr088++rsBO9zN
cWHEII90H/tlnXYVBz2E9MCfKafNnW4nt363FSmDZi8on0dX/+SKPmItiIh1imGWMGQS3L4GYWLx
xE1L3B9qDosj02tu03n6YEL/Dlrzryf0Pekpq4kYFF7WHQGORwbo0ToNNmJM4mUc3Bjp7RdW/4fG
b+5Lq7hbOzVGiEf0vT3S0DftecWjEs6d98Ga/ceNwd8f592mwC140B2n6o6+NYRDDuhv4Mn6iAV6
yh392RvyvZatzgKXsJOuO9pLey5Lea76hfQRd8V3NppBNHp1HzFrIajRNnb4XJh5Z3lCRnR1l1aK
fl7PrpK0PxugUIZpKXaWk5FtXubPeinuDFPtyYd++/1t9IvX+XuFjCdENy90MseZcHY7ZWnMyphS
1nHSqCSo8fd/y7u1/d+X/HSt/vGcObz/8iof5NFopoPJnNGVFdcn3Y3wtZkdxPBmLwe7Zz68fLCt
eecN/PvvfCcqTuqUrQIoieMUrHf24p8VpGuEKNEwUkzuN4HpKe6WWXsQKcDWpdgXrrOdTW2NtY6R
0ZD3GExGhwlMqj8VcihC1Y2fgwZw/wkdRKoHjvLfX593TLS/P+u7M8x1Fo38Tr899tP43OYL3T48
ds4pZgzsOk+Gq3LnpsGDaapt5mC/9u3qkbhsI/RTgjQ4XlCB9E/VoMVJypTDmIgCSOLJdogJYQc6
519kbt5OSwu3HEcXjnsNFbv+gS3mF28jBhE/fsGrj+Ussy0JdZmVgICyf8qzRDt2D+Hm0Zl6cJvD
rrLZmKddvLTudvBQkjraFbE/F0vJEt1yb0hIoskfbieSLCrlfeFFu08qaEkW1foHL87vS7r/+eJk
k/zjR61rrVyqJJDHQmmnLsf0z9e+nULCKMbLYFrdDdsGWEXzsDD1g1+cGoKgkFa/coyUcMfSB44y
6nmEtoF+jlkXe+QsrJPK2vRCqX1pJg8EG32yEuNhaayXAKBsyIZgN6j8VVcGzZmVW1E+601seMsZ
qMEhRlVxb9UfKR7fSUX+zw0FNPfHH5JMud5vbKM9mkUWuTXAezc5Vm7wNjrk3dXDpeie+LrOSELc
2l1/xuJyWyPj+OCB/44D+NlFPm1Q//HAM2ToQDs57VE0pR6V61JFI8NKnIcqu24pKQKbIYdR06Fr
+vRZWPaXljkMOgVceWz8u51rOyFhj2lMLBCP7fB1rmZQFI7BhIRUkogFIG1iC5CJ5Zys4nbtb9pW
2Ps5jbzq1MR2Z1U5ntlazViLFVlcZz4bTV8GW+yN5347CejT6R6C1+tqgiVYfSIGZCUSCkCqKV1f
H1a/PO2p5pBDiUwXqd82nTltiWt7YWJMXo2TXDtLZodWo8Hr7B9E6T1m6H9AHJDUXjbnVWrtAWxs
5snttjKznz94Y5zeDD+7wO8OMQ9dpe+O5nDUZwpalcp7NdoybkeADOT9tOGcmf3W6tgwaUNvheVU
mxuXl2LMSSy2YIVk1Av7NchayvPWrrZYv7NN0vfHbppBMkFw/+CJ+66I+tlnPQkS/nEzjE2fytEa
xiOTlkuseN54abX1Nfk9Z4ptGeNq5+hMnhnPnrHpqAuIw6pDVlosSQYW6+WOnK+wydZvRd1difl5
TcsLcn92kvle68t9SxjxlLuh8ux9t1q7ErKHmyTHhPFGKVzWSgOgcuwkwb6yTANdTncrMLkjlNu5
YxUtiYFR/KZ0z3n3hpp2Xo1fZ9PDs2pGefaRifEdk/jvh5K+7Z/XIWGGmmfT2B1JybJ3/ZCX96IW
XtwbXX4w/M5jwpr7YYMZM2pcyFAkbcXaGuwGw1lfc61L93axYjSt6nIDRs6LLelXG8MEG2vZmY2K
AD7pBzfYz8sYzoQfP6y2IOROIdodiwo/QkTMbHrI3WK5SOqM5UnpX6WlnOLm9ADq1uBFdkM8NuOF
cwQF6a2q80qFmZPl135eDHdTBRFuZcdASjeKDL8Gr12vOiP8liBMV31Qz7ina/mze+3dqb/MaQMg
IzhtXYijIkWdVJAeTDGxBMaWrcy6sbK233RWMTGCaaZ4rGo/dAfWxFUqz4s1v/VkctUOy94x2ixq
id+O2rKAYDi4zEZ1pno5BtXIqop+U5ZeuQV7dAplKkgA8aDlSgEURBn58xCk131TpZGZmva+1oTY
W6YElKeNJrg4fkEaFUe7vpDT1GO67Zbi1kko+k5VY6LKhkA/tUeN+ux32TWD0V1rl9UFT9FBssrw
tXoDvoDFmDdk7Sa19Dpi3aEODFMFz9GpqtfreadG97EXAIISr0k3IwvCCNP3hB7F/0iX+YuiF4rF
j3eLIYU70Ly2x0SDtd22NBMKVCDnXpUAK+lFGqVgGiOvGd5mxlJsodo1MkhE3AT1MG0aSzkb2RiP
hnKOYrVuRiwa1squ3JCWczWb47nNomipLeODI+oXXQlJCj9+5IaNjO0VbXkUwn/Mxv6ln/kOHB0S
GGF71yR5Ppqm9wiw72ouVb8rm443pauxh0CIEEozv1aV8UqawO3vH7lffqJ3lYnFKzebvZpJhjTy
K2MpYBvlWGLuEgskpeZOn4C+ythsFxCLIIHivKinfSm1I5u3zNvxgkF3tDIzukiTNd91Q5J+8FwZ
P28UkJ7+eLXMcfF61evtMc3WiQdeAia2VLqzWDdtKKLmA6F8EBvdq55Vc7gGJ8yA6xCuTnJPNJez
fYUuUN9q02AyT9AbXtxF/8EJ84v+AvXKj5/OILvXbwdjPNa2QHpqoK1IY13zLzy/Obg86v6wbtHy
RpWRfaCm++W39e4ErswKYEW5TMckN3a9SHYsgYAq5P5ZlvhxYus7RRyHJHlPoIRJiuRBqWRn5syF
2wCA1mqt137Wf+Ds+W4P+8mLz393yPKlO5M0jPmI3urBQp2GLHVkwSLm6wQrWSjUyWgk6rdK884w
YxysrLmz6fojEo2cjQVQa4Pn6EuDTwH6aPHq+trl729s8/QZfvbZ/ufBp7cD25HjkOH8ZoaTviTU
zN+MUxBrNzZqb6bSCCXFKIiiM8E0rFTqRUfe2eVMA0awbvuR4LMtE4P8SHU53fSpm8eWUd46I/td
t3j2PBq6Wl82tfxI3vyrE/u9Ay7BdMvkzx+OhhwfnD7wN6qYw7nXCL7qqmdD9C9TygFh4wGw7f7V
4/0MDytB2zdkl5WrXagcXQ9rVmubrtzvXARInzJ/S2uq2t9f3nc0h3/VFf67M89tUVdokzMcTWOq
wkDH2CpJkCVW76sloYQC/b1yaXzDbpXnJOydGw3HHaRRPtlJdsQb9n71ObBk8sgW/dIipk9r8et/
/3z/1sCfxET++5+n3/MFhVyXp1n/3//5wz/9cifww29S//39D0nfmtN8/Yd/2Hyftd8Mb91y+6aG
8s+/4K9/8//2F/+a2N8vLRP7L81Q96c/jeF2/cO8/jRt+PWk/9C9yv/xr/853rf9PzAmMb3HtHuC
1pwYL3+O9y3/DxocHCl4v0kfOXmv/8LZWN4fyHZdXm9//SJH1l/TfTP4g7xnOOqAHW3oWRhrvl9W
furrP59ALhiX+e9//idB5U/4+t9PqmficwXayN4eiyBOlPeHo8catEyIoosle312v51y99yyjRWt
dX/IkrzcJ02iELp50qbwYcid7Z2VYeODx6Z8RjxG7Qdnin7qHp2w38eND71qZ3BV2EuqpqW9U6pv
L6teD4qtVy9putMnNadbYgky94h0DlSjuyorc3l7sZd6GWRlL7cJQbVD5JBpUx6LWmj2J3vhdYFA
DnQJm323MnwAvpnxrM9VIqJGDPq67TuNHW7iTmVyMaSDPW26wEQCl3blbIXtUOrItcBnXPu0ennY
5bJGrtiXGrldbTcsD1nFvxQm87q6LNPYwVGvlX26Cawp+VYg75YbJN44sEd9IUU1Gtm/S1QBHrpU
2bez/WAmNjHPi5Q9m0S3yRtNjz3TnqajkybZElYtMe5RQSwZqsphGe14GrzU2wXLYpAOCKo0HDOS
emOTJD/0bXUtN8kgYK5Y85Ihksmz5UqVy0MpQICEnaiLV7+dxytC2MclRu5CpKNgw0cYrac1X+1k
0s5KdUoJKtbWBeFtjVCG0QCaeSxrgDQxpt2xjZjfG9lWSddxuBhIu9vQWBu73aUZAmEI4a18sKVR
onkdmwDkIvBLGOtC9Iii4BR/KxlxmPc9rja1tXofkQKpwsm8oX2BT806KQflLD06dS8JxosptWyx
BYAKYGdG9TiHaTpUsKQDQEM08ylA8VJ1uozmVLXFwenr9KFLZ20l7siwKmphE8lmm+BDjDRNJbeZ
1+sEkqOsROcTlP7XRED03VhFWxexaqw+O5cEAdxmRX/aviJDfJv9ZflULQmGIjlo/bpH3rBIcmSI
nIxtQW7VxnaoDvlV/znVdZJUCemodgma7e4YaN6M8CN1ucXMYQyAOo+zKLa18PkLiK2etjlxTWuM
RSM1Dv6MMTK2knad48FYS24xOQbddiJK/XaZXO/CmttWxkFjVktkpeQehANhHWixJsUq36yy8qrM
kCQDCpLyeegqf2C+sjRm6NiiY6rsVLLfzR7wuihFz3DirSemd7HgJl3iJvG76tBWY/vKftEpIstI
+29+PhRp7DhibqNqVcmj2y9eEvqIER7WzCFoE9CcoaFG7qfLAv0exkWjhL+tEANe2EbqOzdIa0UG
j7JHoEjJtyRoNFPkfRULH+y/2ei/BkY6ZDGCxMk7LbRo5IVy1R0U1a5Ar97ZAcoCbrIttfC6EFzK
2wN0zATuHWx6jjKh1RwZFW5jPwSFZ6oNSlMAoIqAE1Tn6IytLeYNBKvDtMxf6KozloToblUoZ7u/
rvOh/yyMKvja2hIntq6P04XkVui5usLN8YwgpAidkVEmAjYAvakwFzJzvXZ5RkjtOWGqIZdGKea6
16WOJDCe3MSDprWeYKy6g6gjJGt5GqKitQbjUPOTtRFKCYPtQ0U9sC01BMpbmKY28mC7hc89Z/16
mQ9IgpmK1bgINCV0tLRBOpNhCkgTsZyNl2NfNelsY/qz/S92KfuKtnJosfwkY8lKTaanhqZVGDAW
SB5QuXl7XJZ2g/UU1XSXbHMtr7Zp5pqfpVM1aygn23ryGlAuqLwG82yZnA6lWo0Swk6I8QxHXjpL
6BQLm0ur4lUYtaDZoP4kvnFboqmI89LvbxWYaaTbyPq7XTHThYdgXEgjZi657oekQFe66CX8nwDL
lRE568BSsUSt8OSYaZOENVfNIgQZFVlkWw3B5WhluOesiQhs018JssvXccOE86rmpEL9w3gxISbd
yrOHdsmtg0eIaLaaxaWVe+M5XxdT8l6/Adw0XWUenlyBfLQtU3E7u/ZZWUh5Lfz6Fr99frVUHkYH
7azpsjsiqk4ngnnWL+11MrHEy0+zY9cfry16sZotnCtQoZGM2upgZpeevWdmAUXDgh9PrZQ35HMe
7U4/ZAhZsad8H2qrT5xxgg+Q3Ho10l2xTJ/adM43Oh/CJaJXdMPwNdXnHXOCT3gRD0j9vFCRyj0h
I7syEhLNA+fztE73Xq+xLBsXvpHEbPeju/LIGuJilUWyFRC88rX43LjiQSG7ZerdH6Wp7Dd04Vtk
adkFBEXtOKOOX+NBr4onO82JdcqQDvejSg/ulN1L/gRDJA4KFqSqcCLBuJJ7BceZ9mYgaTnriARH
Cxt2lhtVun3GscdbrjEZsqQmjvvR3+JEcBmwYtvcgAJOSZCYfWJlXXO/rsLlXCHYfHb0VwLJBHO6
RjBIaKDH5eVZMjXHfqyqyALxZavlqszR1/XiXBuXnmzSzhFfh865QMpdnK1pBeYSOgmrplnE/EHX
kzZfFvgJ7quxcWOjWrQ9gdoPiFvrC772MfS9xj1PhKJC51208+s0Rbbo11dCt28yQOS70XEXZxeI
bmfWmrfXbPGADYB0DY+TNy+zHIHrcGbayX1H9sBe2uICwrV9p0bW6HD0jRuDfUM0OdbN3NFCV+iS
XlBw83dX0r9ONI6T1dWXqO45qiuzu8Ts1pWRCHJLxQ7WiruRucU3Bxfiue1jPRD47rfLoLsXaK+a
K71TX80itQ6wX+NmqXnvLFBn6PxMFbDTkG+qMa6UWZi42my72uu4T+7cdoLXOetlWKm6RjQ45NdF
Oo/MO8xyvGxkBqIZHgana88QH/XQNekUIray7L6bs0e97bUbg1KVPBYU9HnePiaoIRk6p1/Ksn9h
XEBJwzjAvtNSvbl3NcdCSymsr56RPKCeXB9K3JShrtvUL6y7aKvHcLLzcWNU0w7duYxkVmLOQFRc
UkqgWLK/DvgvXcwQEqvWJg9S7c4rSk49rDWxs/ikehfJeYs88jD3C5/fo2bNm3NB1sdludZIV6z5
QhknK1PmBMXOIzjh0NvBQRMu0TycXU1dr4cFmGhcKowgUPm2+BLL68FFmOdY5W0yrU9Q5L/lYHBv
NG1a7k1HFC9pL41kOGQ4EpngOJIRnevWrbmTja3qQ9HoxD/TpyrTkDzOdfI5IU9NvwbSNxLSbQyj
j3mzF7PzTeIkQa1rity2YuCqPd/RYCt122Hq0o+ko0yjFaFgDMpvidTM0gsFgT/9BroGMfUYM/Wi
ri9l52dBtS0nb/Q4XoWmmi8jlk3EuA1Ap7mKqQmsWlw6qzZYCViOvKqOdHADcFg20wbkQt+fkE4W
mdXLO9w9kGicqko9LGUVdZR1dJd1zItdVmWNYd9jjzXM9tp3K30W50xlQQVdw2ssfXU9IsoUxWsi
u5TNDdm/yTc9yLwctriHd3SjWnd6sVHDhTJT3RqZM47O2B9td94NVuveEmdJuayjidu6rY9MN3RH
EEyXnVZo1gOuufbJssyWfBJWpDqi0ow10Obfb2d/2av+0NH+Fg73/2BXa56m6b/ual9eq8/56z/7
2u+/4c++1rL+YHDgE5zmA6gmFIMZ0J99rWmCcNUtTJMAZwhEPg3S/mpsNf8PUlkD7K+nf4GMwZO4
66/OVjP8Ex4OSit9aEDGLgD8d63s71pbA7zND1MoemTLgaxEc23axglp8G5W3beLNmgIWmmQkj6I
yfqp82NAnhI3uspBbRosCtG4Gp2bflOdMT/KPqkQa065kU5anE/e9HW2iqXfFZwR8hiQzDlDSBpz
/82pB5sCFjtXlV0y5Ecurrle03zKA/SqJSDHYD6sReEaLyaBS+V15Wg9+srC0HSMo4t+sybCSg+B
VguO1WTN6os01ywwBhJC0aYapieABrCeeFBJfkItW1GPLJWgL+jMwuAsqfvZIl8X4Hp3ZpaVa7Pt
p7EmWzBdNEoRXvL4DHJN06qNLl1w++TTDu7eo7kUO3fVMR9aMn1pVvA0yGmDi7wfs/tVM8azzNHV
HUndzLzafH6Sipn/QqY8H0wNd51aOfGT5pkK9pSFVH9lQSJiczGmMwwfOCwXu48HzZOvuEXp9hx9
PWBTA0ErqRKduSkudH240nLU8aXJBt6rKnwYQaY2IpvZoozTcKaUoNzTrecFd1iU0FWe1cgFrpnI
JpvC1j8TYTzEiS6HfT1jp1ky6xFp9HjGuGM8AsWvv2XIBo+JbK0dbFCdc22yYqnYVzQgo9Dtev2T
U5FB1/Y4Mcm4mqSM8IK01hg6E2zfq750hVlHRd9ScePSLCzxMLvtSGIj8esrwTqt3nQ3mlrX4HmC
dKvOAqH4LZhACvBeYYeDYw7Iq6rwLUcm530xRFaXjlfFSCK7VqRnEKRMFNuikuWlszTX8ACTFPsW
nt9N7YouGpsByR25OQIjIopR+u9amu6DeZpAqrm/Fy4llV9AK9f9jsJKs08ghm7dsNTLEEVKApzI
BQqJNOV32LU9ahsCFv3gNufkd7euFgwXqtDGeE7M6WZlB+NFlHHSuoPSh3ZnwPXwPHaJb++tts8T
XEOZVVywj25IzlK58M6N0vuc6ZluHzSLxuHotHqGtcLqXpB7D3eNWztsWtGmp7syxQ2K4mNt96Vf
35hrJ8OOdd3b6vTOQYBx+STsVYUFPtzrmuggeuAaBKpLpR0Q7XTGktGPTEw4FEuNVcu4nPKF8F7N
g+drzbX6oiAe0iGITBUR4UyAbb1ijbTRY686lUsn4mUWbnDw0eib127W+n2YcyyfnoP13B7TW86V
SzmsJWka/ZulWpOlIP0slk7rkWgEr3lS/iobEj5xj8YaBoAjcNykxoVYZCcTtN1OMfQfqhRsVo48
Kz0XkErulWRgJ70zFV/GUogg0gfvUmsaqhzOeLTmzISmmnTIMZOAle2XpWC7SpGHTqYxD2JU7Tkv
KAOTzar4TjNfukHUpjJXBwOX/qM9o7ni56y3ExOxzyPLtJMid+wIau4Xa/7Ku6D1GBJ7pR8j4DjR
oEtYrVtKaY5mvIsTItoVg8UxD3KJByshiCOb6qz7PGJIzvEU1prcjGNSoEPUVuGETDId1F26nwR7
IuSyYtN1GtardrDDlMym8742jBse3nnj0E5eQJ4Zdm1KGYFrdX1emADlO9itWuSNSo/xln21izKI
BuukDJA2DZV2UtBhz3ugmbzSmk6FudWqnSkMkPND+Va3aGyoZLStmbD6YOtknfVVxsBe5toXf8iR
nHXUJ+B1XakfDMxzctsZKzBDTypn6wXDGzT8IDZEvrzIvn5U2uhskQYvx1I2zVaqwDsz6g47Da1O
IBw225bzdZq1/GLsSz9cJwZ13Br2I6ZBZgpLvh7dPOsonEY2M2MzpzUL/FGcA2tYYwfK3r6s9TcS
xLJb3rfJeeDTzkmw1k2YLm4VdXDGdp5buQc6duyNrbu+FH3abDVsLC8MiDEYFElSnBdlXR4gsoob
H2r4sZirK4i83xDMCPLV/MQ/un6CSqWX63Gah36La8W8Fas/PEmwSzvetP4hF2N6ZPuSPFgzRnCH
1yD258yeDsaiJvqeyu027YQTOapN51WMTvBsLSQ1BJC2rkeoGzeLLXe2n1RbJsJ4jcu83gtdauct
W/GwpbcKrcnlIo4REZ9g+NxzYvTOoOp4l96k7hFXaQ5qhwCEF9uqbz7sLsep7QOa7xHzenIOVTMe
ErzGfdPsm9Z8bQ20pq661nCZhg7nZSVrPLFE3hOFeIOW6IwpVOR5ipCLYJnOzNxat0w2sbhb/b7o
BpIOlz4N63LuceQ7W2TmSK352ra412/NhXf8ctKW2HJAzukdmGqoDdff/hTYE38UPrZomexgl+Ve
ejEnvr7l1OdtkZXJ0Z1JTk9tLf1sGwPI9nU1gawLEtvAkl8YpbH3msqJqgC1YeksX/ADTTf+tB6Y
8d53jNcQUptXTov0t22me/wbZsmJ7hJmx4J2l1jDNyZpN4JxaaKY9fXWi+q6mPn8keEZY7dhxn/k
x/OaPabIOMZBv8o74+iZBYe0e+rTcxCUpcVWrisYn8rzoJiOmb8WG71L8VUOzSdzcvYZY2OHYcga
4gY6up44K2SwHGbRmkgbVL3szGZ9KPKWYVKzVFso/dfu5POzzNugsXQ6NZeTt+ueMTafvKxkmDgI
ZiGrL062yUmT471k67eZSIJ7EUgnostYnkqE/p98WedaZDELWLdGm5JxUY+FrWL0QJ21Ddqc4DJy
h/DKhmVmlRFbjPLVtNartnZarMfVHFuoveksQFcRNstjWBdd9gVqTUlAoNHo/YUhrCGUA9zAcLTw
3GbVIrZ5wKY1TIR+hqm0evQnf4kDfWXE1q3VgBXUq3J3xxPUbo2lsg4+djiO9KG6Uitx3lQZLdu6
oFmfu9rUt063BGXc5crb2sRl3WiIZ5jzkLNjhDZZSe7Ox2b4Oi4ExDHoMAnujFd6S2aeS41OC+mi
dcHMe/Qex9SVwcbox6Le5ExurnX8z1fo0dGzp7l1xYAEQbhMWfWG04JsI8zasThMgc3/DUe0OSjL
WK+DYrEv20zO8SgssVlnPGgj4W803nzp9IMBXAF3oXcr7U0/5fpVm/b6Ba5GpGYE+6A8HYdPAPzL
m2kRN11ralci1ddosbh3V6p9pL/tcuaMUHcWZ7jNaScliNkbnxIcLRGuY7uez+0BADrzbuHEc9nX
27JFJK2wcvW90UZ+0X3S3bnDFhacm/qa7WY7qzaqsfW4huV5RdWiAyurLyelT1cpD3TUNPpezy2u
frK+pa72CkkrO2bspDd0oPul0w4KxcCr4xcydhShXVAV+sNMOgLDKg7OcJqn+p6vdXyuskGda2nw
BfuI3I6yFftGOY+tprpLWiDrMA0O+ju3vjN0blRv8ZYMN6/q/jd3Z7LkNrJt2V95P4BncPQYFgn2
jF7RKCYwSSmh7xsH8PW1oFtWFaT4gpYa1h1ds7RMD4AOb87Ze+0V4SzgABToaaRsAkBY8dWGmFPY
T5a9WcbbdOh1MEXp9CTNKdnroa57o+bcpIIClGkNAUYb9hITVMgXzIr5q/BLf0OjIMMoSv5uX0bu
eoipTrq9wubqtv/ITn+IiqF8y9SEHkemvuutINxOqtmD7ysltRak+Hgw3CP5weqbGbabMCg4+1lV
8UbSlLqEJeE8TkP+pEZ59tZG3T/AaHapg8jUrePxKxXfNSSRaJsGmfG9SJoCrVvZPbaEBa4wPwff
y9a28Vub3V0dGpTrkxpgi4DIykllNqNKPrHAKtonenbpQcGljAG3d7tfSKTHtalk/SYRarNRSDQC
h0th09Iq+33Uou4OPVq+CCxVcoyPKoXEovTLaPJnO2kxPFHU36VRhzOiNMSPVMVHiqtY+WqkQ/7e
JFW4KtC8rQhEj+/6UnWXjWZkd6kzql+phWhrFTaTpzn5K7BSsRl06luKU2wKSUm2jwJC2yEr7ToD
RGBp48mLSM9dkio/7VPVLrCEiGhT9dEQLVTIJqxIbu0fBl/0m5IwqQe3az2nxsKvpTUifKtQp/vE
KkaK/EgelEhJnie6JcsosMwNH+pjWCbNflTJPBhLH3sJmVpF2ApviAtkV3ZoHgYO8l7RT2AHlGqH
k38Vd3FJWIIqHtq6+IIvsToMegAH0sJAjYILNXlEH6t1krtC0c1VOecNKXrgfjObkO/N6b46xhDe
k0xhHcpJaE+C9uzRYOuYXdFwJKOgXhX++Ewg5j6RUBfiItQfY45I60BR3UUshtSbc4xwstfgMwLT
jbwx98cvpGWExirpBG2dLh+NtTC48I1sNP/EeZGsONpCQc6qkBZDw+3St93m1kqqH3EyICmKdVg4
JnXpQ1Uo7pFEE3UfVdQ/ucIgipjQxUJBKFlBjOmeHKz+oJgyOnaieux1hFatRBGPmJ4yAIbL26RK
gxsHUsci4JLF/kgTwjcqeC16RGF3bHgbchaEaW2zjpPSfMzn8w9hSogqtPKHavt8oRUarcRFJ+zT
7V/4fJ47KdlTtRLTsl43L/FQwaAIA+6hrSy5e5fFdoSIwkYUDe7SHIyfVZC/oSbW6LjVtPsq5DkJ
7KPv/F7mntSr+aIcvTVc+t+Yzju/CKKlPWEWjTPD2ih9X9JRmqxsh1UtXRGEm9VejJqT7GjIR3BN
XLTsutrQ4AoJ7KBhpe+NJEbmSBDfQrXiY9A7zgZExg0wuEeEjsEyVpXotgud5yLqPcRc7o4A4hsi
uLvlUDkQTZKEN5W7D65vulBUgFROVfSNOknGrp+2G2tMjIPow203Z43G1bRTg/S9zwxJ1G/bNHe9
CgwkjbTlJEL7Dqs19X+izMalQJMt0x+hlgfb0Gy7G6exra1GseAdLaRcAj0pPBC7JJK4BwAc5ZNi
xRHIEXbnVh9WnVImT00wHlPLLo++UJJ1QLr0l8pOvlA4al6azpV3JP0q3tj1+j/cD2iiK7eFyH/A
k82/EepTH9MRYfsCEam6LYLSWgoV0I+iJI1H59nZ22W5UixXeYX1FG1swky+xcIy3waJLEzRqmPa
hwNdM9dIFxo5zpzt9Xor215suYS/6wUqd+wwbxYOcaaIz2ehF3dlQ0DoAO3qGOXF0Tb0AN1kEdMo
T41fhm/ILxZFnYUb91j2XDKKizGosRvDnAiiZNi2iv6jz9JqoNvQoCKoVNPLRZ89D33Ssm6H9X3c
lO2OKxsU1GrOy+7ielGWOCHnZu4e0Mq0UlxckK6ZtmsrMwWpmqriwfElGoZuyoL+e/Vc9ZRGlGEy
FmkupwfNMNI9sS3cgNVfeETDNVzLYF2ofA8eCQPNUzlO/8Q+slBndIwFCXX1Ta5k7JVOBami0PIV
3slhYes6zkK1qj2HbvpBm1x1g6XuVljOUY72K8cjDuVG1tyWRZnt2rQ2jqmjF0s4YXiw7Na333OE
HRwNw18DXZNF6tiVh0A2P7bxUK5QH9jHgofDFT+uwMu8pCEBmB2AxUWZTQhCOiAWZqRnmwR30TdA
YMNtUxXp1oS86FXZ9NZN1bTWx84+0nGjNVpoxk8lIJhRzRTjIe1Ih6Rv5nv017ObImxwKnD93aNp
0p4iID3rRlNbSgrzvU6f5LDsHO6EVanUmypyDO7VrPE29wx4bvZDVZJQVtTgQYgGyLajP1W7CnDO
TrSuWNKy/EUFyuEKET818OLoyJgG0gLNh9ScDw99QpgM1c1fWh+7h7zXrW2m2cCcRExfpQZWmbn1
vaWRytAhFFhKKzLZA5tsLzk/3bpYZ4mTJ3NmkVmUO3aSQqNnUNEER9+SNQfGY9kMefegWEmxTjPI
aj5IMcqjKSEyg8PpyJf4lCZ9tLGNDv0SiOkzG3SBbGOc6Ci39oxwwpJo5eqyDpV3djxlpZVSPTgY
cHeBJvV1Fpt3Y45+AQDSQQRDuanJXqR6anN2ZH3gbt86sTcaMifuwYm2CCKrhaE6YqNXzeAlYPpW
rV81q8xsnmmnv4wBlUXKi4S7p/X3tLDuYEvUsMVM+dKSETXPrWYHSa7bUAS/G6Za9RLL+EmSSbIk
LSBZydpK1qVi4yRLx2FZIwTZE8YQHfGRsrHmsU18XkzlNeg3DWbL3RQMI0rpkQqiEX6D6+vr6Hrz
1j+gNQgGjLhNWGwSK0v6o9Zaw1NF99hcJ13STfd+QCWeOHCfRrjda4EO4U6YqIH0KT5GusqbtXyd
xmISV41P3cztw5fKJkMg8fFa0vKL4/xtaBKLG7Q64Hgprcx5kxPNV+TvdvqaCll+iXrmG3iEUhl2
HTSWyquDEhEKiebcCR16LTi4Gr0hlhHtZMC9Ejxyv7azkiWvUVNuKXKMn0q1CcRPpaVc92BbUir7
uC40lNW5rmdYPfWh1R5aKFFUoCq9mzzh+l15o8ta0/aVgKrgcaAV4QEltN6vTAFmiUBaIaa9Elta
78lgTDFgSr6lxRRa2XDMLLVDxKD42h1AvvFXb1m0O2WvVrk3NC3Vz4jS8j2Vf1ATTTRurTz4gkU8
XvejxTEN2X1nP6cgwpYNUe/LQKb1Yx6Y+8oQ330tH9F3iHbVZ0mD9s3+p2/F9MJEkM/Ub+OZAIOp
z0KCh8IdIS4eSxhCijusm2HSjJWWZOaipG9148ZgLPJlEdGh5FjuAKdR0j5+GeiWtQ9a0+XMh3qw
t/jbIXyofp8/RhSQ4lXQg1B6ymtZHlQKQksa2SA1iPh8TToHQk4my+5GlhNtiVBsNYUwSKQE/TLV
0HCxdRYvQ9+/pig4s8r2v9VOYjx2mCkeSzFCRAzH46BxRLQqK/8KtISzRWs+DSgeKDn4FcBJRcs2
FdKT+6wNy12CBIpyJyXzF6RD9k4vHXNdxVH9BmRj/KX7ebWxtSgeF3T0ZgqV/5bG7bgKWtgreo8o
igKAuZPCj3+5daeMJH0OjkPPoGgEmcp1SdrXIAVOHUtjCZlKc/yWWWOmbbOoT7UVR/HK3OqdEQYb
Jr0bvxDb5maLqC2GZhfRjUfWEpRVrR8GQikJRjZJO14aUVVzgdBo/HBFxumPDsTQ+HOBesUrN2JB
WORD3xRr2Jb4HIoO9eiXBHISGpdFErGrjoR2ZlAHYUGTpVxtgzDLG45FNEvl0ankN1pBPk1dfpt1
O7mA+SZ/Wk3d9DqExT2l6X0wqsQYh7q9oNNfb8VEpTZTY2eX01Liyk6C3SRHdU+PIoIjH81SXjOX
GyvHxKoHlLFNVruFBlx02QUOphs1vqXfAdIotL8GdX2XknYC6nbINpok/y5JUXiqIEDuanrT+MgI
r+5jBxcbq7swl5boq51flk6zQEtE8ps6le8TiOm3AFzUsRJGtBKTLt/Dygn3AyVSdMUhVVmTvsSx
zaZiHXSus3WqIdh3ISCvtSzbuuT3iZppAXIU/lEYJAq4ZMjJSW0g47NDVYuXWq4SS+cnj7bjvhNy
Jp5oDIAiFTvwTWW3NocQiEtdI5OpOZarPqmFHMHzVa9Z4OKatrHBdY0aciGnvEN0gthhchRjUVKp
Wtt9q1OPN9ALLTRKPq9T4+KiCBTKuAPH26+QZBBNUGNO6xaDmF4mS2YTqsGcM0xcasVNO0zt974k
XExy4UJiQpyGGF0wUMOwd6IQkVGQaQ9hod9abq1s6nbcOH10W+HuqUvLPQjL74AtqTEsYqcPbgy6
A0vZuNBKE7cWOJBLMUOPaPu04xzDZLdfFNvHAeSwKXKZfqhsZqVKEfBRN+IbC0FZP8EDoJ1Xk/KU
0dLMv1ZzAHs+knwOI8czDLpMoRsHjwLZ2pYqQPiQgp1Zub2hAVfSqN6G/NEuEOJRc5Pv5RTvGrf/
lpfIYkaXCiVAY2yzA5t08JCV6vCD9TZ77eG38jVW/hohy52hNCYi4RavNKaC0at1tKsL0m/ktitr
E6Saa4iF6mfxDiiuvtVjUEUkJmlfqMr+lFbwnJkq7S++u6OZjcPWDuTkjc6EVzxzb2eV3X1Q8huC
ouCskJpdvevDzNlVA72mumHTRhMHqa3PMEO0unKLma72hCizA5pLuQoN1mc+aEd5Sp2iekK2+xhl
HGL9wujXDr3NRSgSMQviJ8ByZr0Qdlbs8s5+zWMdFCe27aUiZXaTKRqXQL/epJrRfA/qljtrF9za
80utRW2vuMDFnprpo4eXb1NmyluNGnqLnI7jW1y8hEkGds0RMbdk+U3GYlo6Cid3bwzxeFosIQfi
ELKboCWTDJbXj9w2adLYuvoF+Zi21JP+xjJD7loim3Z64EO8lpSjLbSGlMpuczWhdpyPK1KDlXfb
yGGWsmjtcblnnuimDLl3gqSnN9jFDons+/p2bDgmBQsTavEho9rvv9c4NM1Vmw5Dd6h8EIp9Lwz2
XbgRvgT3vVEG/aDKkquHW3LarQxp7YEha9EzjY8wRszERXiL2K2ARa8Sl/3dt1XrUPuWb1Fp1Zry
P6CHf2U8+P9UqTFbbP5npcZzHrU///mv/1V/+/5fqyyqv7U/mxPdxvyv/0e3YVqzt0C3HVvT57ir
OYPtP7oNU/y3qZsa9Ury64kO+WBI0Kz/VoEKzaFjLigguEL/V7aB2sPSARc5YKxsnFWm+29UG/x3
PhiHbMYEWSKEpULeVk3VPnPGWW5GDxzRGrpXp+d87Oa7yAcw8OHl/B8bxEfbw+z4+2B6+D2KQcK2
ASRpJv3zCj76cyEt0znEt+5pqlkvlULq70rXFduwVaOjsG1lUfVW7U1tqL+QWVPcfz78bBg7G97Q
GVXYc6aDdh7+nU5RVvjWiOofocxKAXm7LAkb8fQa/ujnQ83v68+hDNNkGCD+v5kZHxzZ9DGArimD
wdroro1s+iKtlG4TEW3YB5Fp9ApC4VaLrrjVL/yMvF+CEPgR+T+/kQwfhq17bvEI/XjCMPYXQBiU
den7/X98Rv+ze+XCw5kEO5PlqKIWcs9+xgTqBLmwGBlUJYyOIwyQd4VxF4IUxyOwxO7H5y/z97w4
e5t8LzDn0BYBxZoZXh/nDasc9Rpp6zAOETwLs812oO9FAKJOK2oPD4nfLa0ks9cdGXa/QO28R2qR
r8tclM9X/haUWue/LH+LYWiUkxySWs4enpsLuVBhYEDr68uFRoFlHKI7HyBCgMxuqU8I6DHu3NBp
wHVAKbKLCus9iBGJK2p3LWbnwpQ++Wu00zdDmUmNXEPRPZO7gTeZzTcULFBSi4aD5edPfmFumboh
iMHAfU3e4NmDtwYF1GCo56+ncXdDlTylZaNdcVdefB7eigGQzdT+jE6wR9HlOdnYLl/qXld1fTnY
cbhNJr+8MouvDXU2qQy/dQYrRvSpkqnFzSF0sXmXN23QJKu/eHOuzmtjeXUt48wIravBZDSsSLRN
6UwVtlodpN45y89H+fN5CBDk62Bdc1RhWvM///DtJ3HfGpDNC+QNurrLobTv+oR0O5TjzV8MRa6e
iasOVSE5f6dDhamN3MawSy+TWfuSxYGynRwU9AGnwSvAmz9nHVpHZhw7ExGlZA+fDtV2RQxEUy29
UdrlJgQqu6BNNFz5hWZz9ekCw09DbJz2e2tgbzgdZbTcQaW8UXrs3uKnBZ372EyIe1SL1FKpWeI7
4DR/+29/sNNB55Xmww/WDXaV2XCLPcsXzgtgPUpIsUo9S0BXvjLZ/3yN808FsZBpaGIVOfvFigof
DuThhl/MT5ftAJ2nMlr/+PkTncZ2zKcIV3eRATP7SJAhyef0iXThpJnfmwRYCEVskW7ZW9SqwFtk
xmsUinnF73zhZzOFRsSYZts4888nh5lS6tZr0XnosZBvQcGWMBiG8jC4+bivYquj24L/9vOn/PND
4xsmDHU+sYGNPM9isgu6SUDewOeRDQ77p872oAtoLqINvfKAF14osbMEaRBTSpnTOXuhYUj9AJsA
D6h2/V1h1t2TOkUOdqOhWhshKLorz3Zhq2WXxTVLcKWGMe03BPLDpGyCpBk0eNVeosbc15s2L9jk
KtTpqaRY4keVhtGgqM1vJb5LhFJt1z64QlYPkVvR8f38Vf95jOJwyztmSeOya9hnK2fUQm/J0rb2
zBRk/WJoyR1Ae9HijgoRBj82WKTsxYh6fVrGscDv9vn4FyYY6zKT2SJBFNPu2brQ5xR5Zcj4ndv6
a8R3JYLHBg5vI751sQsmpJPtlWf+Y3pZXANsoc3rnooa++yZpSPF1LZN52mCmmPT06pMCtguY5H/
/Pzp/vyxGcpxUKuR4s7S8Nvv/uHHLlsakFaTdcRUiDr1MlvzEcL47q62WpRDksvthnSreDVxS0VD
64f2zpFGt7dTSQjQ53/NhedGu24TiS0cnv48pgkj5tR2KG+8NgOiTxZI9QhfH1eUiWb586H++Kys
WZauQ2/FEMeHfLbyTrkz+oqZtR4S4nBVR7G9LJVgePZDf0Ap2zlvn4/3x+rLeBq7ClpOiLMosE7X
RUvpY7smC8irqfb8SIZJrF3s0rvPR/n9hk52MYbRkfBgXgdAi5j/dJiYjkZE/4THKhP/IBo3QV1O
G9VryaERe7SeBLsMHfLeQQ/XuETjlZ0M0V6iwb3HHhSA/+oC4zg5bbT6/G+79AZMg6MjpgCusueJ
ehYuJ1Q6iOxN/An7XtcRBRbgQD8fZX7AsxfAwjwfgRiCnKp5in2Yz2SwKRSQQIuNSQRaKOynhCZh
EvheSdljoyuQGxqWVE8rfGVrRq57jcd2xoNjC7RU8g7AA3BBYtk+pzpB2UhEgd/aC8JEWwnb8r3K
z4ulLDTz0FEpg28XQq0NnMF+Zo66943Es458HRX/VIttqZrxlW354msxAQq75OqRs3c2LwKt0MgG
7Piy/CIqV0apclcYpdra4IJCoElFM2x9v6nXWt66qxHHsX9lUftjIeW1oL10uZdanBzPzx916pjK
YM9TMxbVXcnbILpwjiAiRe3XpIBUbZVJXPnMz1g684+BoABsA5cJaM2s4KfzwerUQQmKVGIf1F8N
6nNFe+P4ipdTm7Z0ZSkMa6dbAUEY4yGe1n2e7HQ6S1AXGrpwZtAS6zJdSXL8803oFjHcJksdfGnq
QKd/U+iKAc0Cyj48v90xoaJ725Siup8MjhBKPNV3qNjK759/GH8ueExJ6rycJSC50Kk+HXSsctk5
KJ68HJvdYfyVYK0fymzF1pb92y3TYgWHu0EgvWUZLHanQ2XSyDtnSlBZ04l6AOLVrUggyZ+StDa3
BPUCg9QN7Qpp9s8ZPg9KlYySB/vHb9Lyhw9fkCCWVw4vNcJy5yFdocEzzaTIsSRQAwBZtPVVQ0U6
6XbjbauV0+7zF/zn5sW4qHMEGwsml/MKBQoVM26TaPJUmFDLkJvyARhY85XMOO3KUH8upYgtOZFo
/JS84fMiGkFy83lsGtFrmv4/We5HL3mnf/23z2NgB1MtPj9Th3Z+9iuWsguCgAgST6pd/VQJ1LwK
OrMfSU0cy+dD/Tk3GYpbAN5Tym6c8k4nDC2mehAhnQvR1enOagyUzIqIWLObVCf9ZgQK9PmIf77B
eYdUVVAo7BWOfT4iz1V0KpZV7PTqVq8r5UbDAHJlybs8yu/rloH/wjzbjKQa1FgpUz50JRk8EQNQ
QK+SrP/iWTgfAwugJAVI5vTtTV2PIi5qRo/O+bAm/MI6gJQYrsy5C7/RHAeqsobMRRl7/ucfvi9E
uT3VNay/Uhu0XVFU1i5T/OrRMMIQeZrQr7y7Pz8nQzjUo6kwGnNp/OzANCRdnEUm42VOpOz1WFGQ
tBhpjvVmGK5tj5cezjEEsH2CLU3XOZvrTdpSdW6UzlNAZnlxqG5iNfilqvE9sye/MtsvzAruVdwk
5pVq3ptO3yQir9qqRmg9iH9c7kytsSRRutt+PisuvL/5WxL41wx6DerZ+yu6nhKlYnYeuV4/MzrY
HHb0r6izis3fDMQljfspBdrzSa50da2LUscT3lX5I/LgYMnEn47+1P37FYnZAKR43sctSoSnL05x
Mtyfvtp5qivKe51EvZViK+XTUA76ld/ojEY2nxvm2vb/G0s7HYtkFC1wbK7dVWkHx74u03qpw4Ec
lhH9xwe9RdC2xn5NiBMMmSnnGFUO7abK8VARN9kU7tL2UZ0tWhN1MCYVLAJLhIBOvyDyb8i/SCKb
ftZmj4UDIQPSLNr3cEo//21+l1tOj8Mogi0OW8w3ejrq+SurwzjsFfTlNDHVVRjqDdj9tn0bYXEh
WM9c5Hi+ApXemJQjXkJ/O9pG+RdTcX6ZRDuT60yD6/RddiMX2lGrew8qSbUJNM65JYlzG8pH5pWh
LnzI8zmPkw4BtRytzmb92JaFiaGz98B7JjdInQx/OQZKeYQVITFB6ZV1ZZ26OCItBZMrq8qEOZso
Zs5MQtrZgytqhl2E3W9buwGaU8LixQ0RbeH957/pheWDLCCV/g6HJPp158vH1Dj84KP0iM8sPAel
6CLQrPjKzLnwWDSd6SA5vw8B7vzPPyz3qF39sZeG9CrsXx7BC92+SuJ6O6lRfYfe8VrC+KWZyoKP
ZZ3yqs3bPJupGbQMSyvawQtmLkUwVt16CrR83cdx8WWsUuVbpsuYTAtaiACPXPe703EI+ovvnjMc
xUt2AspO5vz2Pzx3EBRWquOU9VSrBZScJPlOoaYe4IAKu+NgpOGdnjv9ASIFwF4LBBiiVkSbCkJc
QpDKe0AOKhXIEQeOU0B8lk2ImzcAb+HzKaItp081OVp3ZXu+sNzP/SiVWwWSSvP3evbh7x65v6hJ
oZA54YyRusgtZUC9JrHw5lL++PczkBnPJw1OAK7c2ZR3JS4DNcPYpYa1vyIJBqfiYAbrvxiFjxnK
AUA+onhOfwmpYMhEYTRQSS79bdrExb5EUXllnl+4IFIvMGAvcxUz6bGfrxhQy2GMMtEFKSr/yLRq
SHicQhe5oI9HWc0CzCYahd3n0c/A47Laqrc9OssdnuhfqrSzrcmJZD3aSXBvGn1BHDFVju0g1P7l
8zcyn0LOFnPOXgZvnA9ch65w+kaGyCSspeC9U+SAmVJG2TEN6ngZTECKJI4NslBL4/vng16cWISZ
Oyq1SAtsxOmglasR0eYWg5e1yWvdOcgh1YpYZ3fKVp+PdGlh0z6MdPZ4DRXOmIAefvA+r718jNOb
cErllUrI5ecxuAibFsns5zti11oBWCxiBQsHzU0dQGJCrTjxZWpunFxZTi4+EmAtSh90it3zrzJO
/K5SJItaIhMCEguVsMdGLa880qVR5roptY65XH9+eq3sgQ3DRGNtkGW2QmqGe6VE6Pz5z3PpxX0c
5ex7nB1hldBLJgL3uKeuMHuvHYrxxSh9nKSfj3WhLE0JbS7RMunmGK6zr1IKY1TjoCVQYASUGhhO
T7pl3sh9H2TOq6xdAUjLqd+GUk2ftcRUjn7bRQcjGx3r2gox7zznnx2dM+a/Q2HP+p1U/2Fp7S2O
8YrRIJnTBJJBBXhYpoavg7DrTWjlv3o9gvsYBXtiaUn+GKJgPTrRlbd/8TemWORytnHQwZzdUOKO
CMthQrcHb4+s3160RAs22ZVdRMxL9/mz0tcS1nxYoyp+9t7tEuAV/HDpoWm2DxPxpA+IyLRb9trG
8TTfavdRE9ireEzy74oDCM8XtvMGE6X6NvaUhK5MhEuT7uPfc3YqMMrElsToApf2iQTpal4A/Yxy
BSnib75Vw2UToESvIXI4e8NJwrGEVggbwai3C+kbI8xDEGqfz+z5Kzl/wUi95pokt02apafLad1J
pzdlKL2YM3u3iKYMuoice08PhpqgDgQyVR7VsaFSpftxkfzFPKLPo1EF5gDJVnI6Pj3bwJ4Ck1AB
WFX7qo8J/cSt9vj5U17oQ/ClILPiLMX/jPNOjlYRF4nDcUCLOobfUmAsBNBOHdnLvWseBOLwjJDY
vrkFBhz+MBMXPXrQI47ZTa1QXiXcPDoRvkJjN8rCLL3yFi7tpLzTWVFgUxSfwcAfT3lVUgHM6knz
lJqqE5+GEBwzjX0/ORh8rALLDNw288vnL2Xev85/+vlcaaCW4LZw3kkErxphQWBNG4s0WkVhc98p
RbzsLPOraJUrZ4VL64XNm6cNwakais3pE2qwhgYV4As15k7bk2HRLtTY7P5i50Gv6OgU9W1UbvPn
+3FpFImJC5/3qA9E+rR5dj+1ff30+Xu79MnYiHTpndFud39HnnwYJII8zBGb/kBq680LOClxmzlT
s8/JkHon5tkloUEHJqdKceXxLv1iNioG1yKJgEbs/JI/jEyDro8LNEKeHigBdcg63GMSI1wosxLi
CTI1S54/f9aLPxsNJOD/iPeEebbeVQUcW/6iwZMSsL2pJ4anAHxbfz7KpVWVJ0JJNzOoKYOePhd8
DY30eDF4vp+JW70ZXNiaI6ZEcHhXvrRLP56D7glhKyUiBKanQ+EOBEQoktFzAl3ewqQznn27zbdD
HSirjJ99B9ZVvuWar//Fq6Tkqs5lUbZN4+wLKFW7oUOqcF7Rh+glKnA8QCEzrvRyLv1g1DSoR3ET
srl8nj7flMYWRhidhQ7nmAdLhBQdqRXu36zbjo3610ZdYyCHOh2nZBPOLdKFvckdBBGRLlnMI7Di
zyfGpXWRpiUHSRQ8vLSzd1YFzMjaGAbMpr686SI/DVeyA0RRq24Nh2XMyD5TU3lF43Lx8k9Mr2Bo
uHTUsM+eLm8hWwjOlrIzVAlKprLv/XZsnlkcra3fDz22iLLaTEXc30k3zO/TqXr//NkvnjldjijU
VajkUGA5/SOMCbqmGPgqUqDN61S4/aa31PJb3PjRZiS4/h8VH/FX7gkNYRtNS/p53Jr3QYq7+vM/
5dKk+viXnG1PcQ5SLAnBVBtW2UHsCbV17NbVlVb5hVHQjLM3UDOgtH9+FDDLFgCtSTxPMPWQyvpA
n1KIAaW48uteGIczK6dn6vmcCs4bv2UmtDJrcNSaYZMdQSdAE6K7c+WdXZi6NHk1GmPsrrTGzrYi
6MRVbeqh8AxHqVk0rfEHPvx8U6PPoQkYmAC80TtsPv+lXObE2Z7OdDUox2GAM+nnns6ZWAurPAhT
AMRVqD105H6tXU0MSyB08BL8sQbWNlT4pcJxOUEKupawd2ElRyZD1RFR+ywZOnvqOqzDJAwC4RGA
p96TIoXLkFDtJ1sqvz5/0osjURTjyEgHiAlz+qSOK0gEA1niSVx2BwgJ1WpKKuVJ1dtre8aFCYNS
xmFrYhN0UC2eDhXJuJR+5AjMxAnWdNyrS60Ife/zB7qwMznc3BBYIBFA+Hn20zm16de1ScJPUNko
mVyrAdMUO13p+XOOFFX5NrwNNbMx1kGeJ/mVjfHSEflk/HlqfThcWEkTWq0baR6IwPqXmnXdXW9o
7WqCYtkvi8zIN4SEZCtDsRssAw5AFNeHzqdFysHx21UROVhkjaD58fl7ufj2XXXW3HH45SJ0+nfJ
vJ/igiItEc9wOsZhTD17JKTt81H+I4M5/XQ4d6NE4R5Cy5yr0Ok4qt1JV2mCDinGZMutPU7V26Rr
CxhfM9lsmaROnWzM3qE/lg9V+KWwyyLxyHZ0UQF3fn4bKDRUcIL7ukIknWhNGF21EtyxGuU3A6gp
yY0RoC227sBR91Xmhu1idAbH2gW6FkPRrGs78KwgiMp1kVTuuz+UUb3Iar8wSc8azUPih8MINrsb
udS3JA4fszAkS4y/YSQ4Oh8VkkprZUw2ZHDp+HNZaOplVA8ISNSY67QntKBB49IIawHSs4EbJdNo
WojcSJ2VO/rBcTTL6VkWU0xVLZ8YfyA/MV6A4pWQKGXtt1BexpLgRiwWOU2MRPH5rxRgijVQiJRh
u0RiF+zwf3mVmxRf63rqtC3wxihfN4Ky2jIsY9MmrwyxDa71pnQ2QI4SsAYGQZWLNpS6tellbG9i
WyHyw6m7ZtwmCC4JhChoVx0wnKcB4YEyCJa9UVpP/oC9xTOGViqLwnEjuSyohJME0kRm8qyDNjef
E6eBTGHKEUNfOkw6yGNVqdZhF1Ex4lhoD2Q5adErJl0bM5DeVzdFpZRvIEJ0Ur3tel+OyP4XUkQw
41IZ6k85pQuMt/5IIpfSc15auE03bUvDNwWIzdEdF7TBiaQwAz3uDyBLAhvbedM8NmYEF1U4CeXq
oKWhvEk7K4mXGQiDY2zZIBMMf9LIciM19FULMlzTrZnot3CHyAZ2Q9b6HYWfGKJdqwEwJ1qCDDnA
04CLMmT9GfEKXXVwIXCSRBCmU+i5RG2qS+H3drXtHbXs7jQ7V178su/f6hGswNKWdA0ODuED30dm
7DeLuO67WuQlkaVTRvtZlRoculq11kkfyy+qkbnFIjZqubeL2TqMxka0SxEUIBP4WsFIMsUD51Zt
G1fZSpjdw9fOcVoQqyNYtoVs2x6+WQtBzEt7Vf815IYSLhRVjze9Uiu/ioiSywJrTSzXssqZsSpk
j0cWy9RdTfmUvZpkIyqLPKBYsqQgGL4TqeDsoNllP4umju6lGPqYeGXbeMWqHZPuiy5JW8gwDFXP
MXS/ZsZkKHUzt9WrpQyAlO5APTb1zOGLXvMe6jRKCekX9wPG+YRoMTpAy8mN6n9MO4S9lKQ59mzf
Lvv/zd6ZNdeJZNH6r9zo50sFYwKvcCbNkiVZkl8IDzIkY0Iy//r74erusFV1S+H3fumItstCh5Mk
O9dee32feplN6tQy/Vrs/Tz1njKjnMajxWCyHdNGcm5ItQ09Gp1zdsjw0xgMVoYr4ER34aEc66oa
9m4RkmTtd34JShAcJEFqJQAqI+EXkZ5PlmzJl1YSdLRY3zqOOtd16IwMoJqGEZPRJyW5SIX7JHHz
E97uq5WwpyxnrnTGg9Lt8UpZAYHDRW/uZBhQ0NWhIZxY61Xe2jzLxNOkWFLiMWHUIA6SmcFRi2TJ
s9CVrhtJBZWPXM+BaHgGWmHhlnMbjpGd5qW+GwybBvKcycHdtWZRq90UeCMzyjbIKgbfO9AogbFF
G8FhB6HQEijFzG4u6md7MnUYDWPV5MeFwen2ALkjYG5ej0lx6iYxgEok+KvcIcozRQLRGXwBulZ9
N8+Bd29kU2sfyFDrQHxOYrLIgigkZORBtzVhpZa/sOGgUES49Amw95piOs5iCz6lFSbW82rUtZXv
qnYK8fwOHuyEAoSXkVj6Cza5ejbuTANi8EpmhiON8rGZiwBUBMGyNq21/1u3zNkFuKTINpH1NdpX
eO+xFT0Q+U8+/0ie5V5IAcaoLXM4w4Q92r4BY6b17ccls3L+OtTdo5/UihVVNkb9To34F0NogNeD
zhLTAgj0GGjenBFTzI1jPYfuLhfpPbeLLGMrIcyiM0uiw4jFsOuuhSlRfOOtVBCzZfhxgyEXSAmb
jRr044937/9mdf/Fue2nMmSjlv2bMXb9uYIxdvy8fv4/930n1c8Tuj/+0b+T1d0/ODtslje6mpxH
t1PEv4lh7h8bogsxmw4A2slm7/sPMozh3dDdIGO+QPOkcv3vhK5j/bGNUNgh/ieaZx4289/IVf/h
JfipZCIFHOUfbZqRX+auaFr+WjLVuhd+okCp6y0aaiTju74eeVOGTc67x5/PDdKByfZT4ZnGtpRO
/BG99u7UYQfCgJa1xGARkO1caQg1F14bkvdnkZAbYblhRxxwVhFnszSHjtkKsnNRYMmpKNZq1wyz
YdxoUxdnpM7wnl9q6ZEgrIm0TBQ02lPPq5a827ohS2Eh0+ZPzep/i/ZfGGP+adE+DLUEWv7ziv3x
L/5csda2+DjzbssB3yl6739WrP/H5v/HCAMqwMTQxK7znwXLX/HCxZSHQwYN3OXf/JsE4JgsWKzJ
HFI3eRzj3e8s2G09/rxe8VwzzUEDwIdN5MMk+HW95kR2IkJXNdWEWX2CzZSdE8QJDiAZxvvJAOpC
lut869fmdGEZnX5n431zZLUxx/Ige0S/0ez9q9HOpY/TSqLAo6EV1nVTr8MXqZP5vvcJGP7pK7n9
8zP9PNb+l0thsUNQJUufp9KhDfvrJ8UJ6c568omYrvPyYe5zETflgPGfQb53PtVfbqr7wzzOgZ8s
Abry26/y07nR6eqZHJawjExvC/u3iK0E2jaSbZStXnNYueSDGIOKfnOaha960otz9s+f9u3Z1cYV
j1wXMqTLHAcO7zcfF5RcOlGjVYDQUMhPUzhlOvbqcvB2wSrdMLJaRYbzotZz7cNW9lIkBbJ9C/XR
IeI/JzTDX78R16UhWk2des+B/uYMy+9HQ4IJ5R/9UuIM3myUcglK4nxUEdX+qq+UkY/nRtVW71jO
f2hKv6xvOnhcyMKOxd5MAsOvX0VL0mfYWqCiCtKEk0gEMyQDZ1wbbkZnmy9g5+RNNQAVI1K+mtaj
OaqQwCO/cr8Bbe4yjEx2dte29UjgTTs2WzqmZAxrqHLzPteNP8UDP1oyO1L6h3VN9XUV+gSxMEdB
vElXUNIfQC/QHcen5b6jBGxq788fbzN/06rc3ltsL1hOfv14qHkVLW+HYnAoioMozOBA8JIfTUs1
7TWHxtt3ltXfXBCvOVIAzQI0LfPNBdMwpz3arFuUjnl0vbKIyBnYkd1C57n4BG/uvgm8I+lqvPHc
l8kU54Te70DVHmsBwmO7iYQivbPY2Qzf3gWEcAvLDYZxhhDffMm+Z5CGNy5VlIFovFfsZPsqWV5X
XQQXs7thxgF0xP98J96uXzIDYINyye0JZ1TkzfO1jgQHpi4iQFgAV87gKx3qUo/vDMf83VVQ9LhQ
iKSH3/XX75fUzYDgqYS1U8Kyc6beiROhxTv37++uwluAMRf0ns3w/OtVltkV5KdtVxnLFEpCL3ZN
6Je/JzJjR6PTicqMh5AeEu+7X6/ShnVlzF3Doyjbz5VLSJbVdu63d76WH42IXx4JUnK4DBWYyV5P
j+TXy8yk3TfW6H3tONnXkZlNXnEScg3Vq7BI9xiVmT6RNFiap9R1DXtXFqDC96k1psaunRSdk6F3
GvuaA6MLgNQs/ObaqbxenwjEXhhDWvumPevdPoUXOne9jO1Zy4CUd7/07kAZtOWFLcjbvEztlH+L
DLuo8yzxFK+exWQGlgSrfDgxvl4Xu7rLerWlULo3a0u8fbSWykSmGLL8lBZ4KPEry6GBjhD6SH2V
NxaEDebzl56WXb7r+glS2Vp1pNG2Wk3pjaJJcJqJxiufwIstPuKbb+hLGDzD+mFw2tUk0ilL7eM4
dP26n0Kr+xpSOKaHrqvWIDZ7kVcnyAloOAXt1BF/j4nawFmsand9Yytj142aDPtWeUF6XNy1g3xm
QEkdSLXoD1WivBuU/sLcLx1RyefJqsZ1B+OjsQgB0cly5SpNUN5k403aIfmAKXETZkgDsZJF2ntM
Xx2IrRUkYrtLMsVtbgft0e6H2t8lTUfyLyQ1OH+NpT1rv6kzlMzAsU+mpc0OwnTZkDVvkd67K7S3
ngWFb/BvdGp+InufDGUF3BuoDVJ8e7DmPgP7pbY7SCpL2e8X4aV3/czkFaoUGciEanegV7ml5DCq
nui3sYEmF635Or7Miypeu8kZ9d5Pc2LSMW1Yj0S8sAhK1/1g9Ytl3PDDOjiGiSUqDKtjNR9tNROt
KotkfSpseEdXMH+yfm/NtRkewmWuDwS41smZrdmEz22S86coIDWsvDVG3UJKKmChMb2VFS0FxmA8
W13YLHtDtSjCOOGrl8AZqy+QEpFEqEmlvFrInGtI2BJzfm01a/tCHCaIE4Y3tDx1kuisnSYK+xt5
zVChQluOJ2kVjMakrViZjdwkoAYQU86N9+o5Zi0t1j5x6bbHEGYrPx7bsoRq4lSMdy20egBhyNn5
4jX4Bpli60MzmisjGw6ZP1vlhbKKkTjafMrPJ2MovrQLb624WVOcU0q4uqax0PZFnDYGxOUEih9K
T+Onnxe/Dd2TaEu328MvtL8EczHrWG/WREJV4fvsUrPqr6t2rv0z5aR1d54n7TLeemXo8aSYE70f
u7CRn9K2C+bYzEvLITI09JPDSBCc3KeA6qYY6CunNAhyRn9N9IU7H3G7rf7tMGr7RRitUreJXtLk
0eoRLyHcqOSMkDsLiUCNso0rPdYQUonmFoRiZ2CIUk3Efz5pg4wzmqbNLpl9azzoUNefFjTaOwdm
s420mvhBj7bcen2kwU3mB5ezpdirUVkibhtU12NWKBcpu1j78mhn0I53MrXoRHTm6DunoB5WBAqC
2c4kcSn15er5MyUQe2ZIhnmmoaUOqYPovYb+Nv/XBRet4tgZQcsiopappfq6JOazge7RZDQeJ2YQ
bu1gCIoosFuarbmTWEd3XmR2EDkERKuEKxCrpFDfpNP7V3bjyGbvKJP38DCTG2nVoTbiOg/UhbBa
8cCvlFwluSa4sW5wGAAjK7XD0FzbnmSJGI4lpoNFNnq1uJdOBz0p6MJpR2qpe1Uov54IFfeZG4Ar
WBBDXuZMcphShed2RtzDFZEBVEPAmDrnzDZVcg/5h088VhB0wnSwrkF2+GjGQDmm2A0IZ93ZRNev
xwL9Ue0cT03t7YieJs48odw0rr0pFLEQS0lyk9Dt586j12ZWViU3XINvxSNkk4+gBAkMVOxWx5Vp
lC0BmsEGgBkB3mUvh96ZOsS89f5q3awzkJG9Mjy02mzlvcawAEl02eBaxCbqyrkkQtu4qNvJXrkR
obqDdWaTqlszpESk4jShuxK1T85lbmHiymH7gF6bbeM7z4J+XlArPjeqMbpoWluHqf0qEzyyDJmY
lHGKeFkQOC2kyTldipjeBcdBJdLQjAF8I5TPyvc+hW4BtSXLRtjVDWmReUQWfk++dVoZtwsDLEVs
Tgb0tpVrfnXhMSeH1m0kY4JrRp6/llVn7re+ob3vHSd9znk51eduCpow9shk9KKuEcZNCmMuRJtc
mvtESDuLckvCS2KTlw9FPweP4ayS79VAQGxstEAvCd0kEDVyikXWxzVTwOqCMXPP6AtUHxcquBAJ
VjNllc0YliMhkWGi1kjJUE1QzK8GgsEvDR7qNoLTpW6FEhMVYzLaj2WS9UHMVhK8rH2r7jyjrB/B
ObjE/DNc4MXMkKmWzNbaZHyH0LJlj83XCe58MubnkzXMbnFc6K0Yx+2GXDu130CP0cjCu4wGTsH+
0k5fq9Gt+SaE2Ra8PQ1V8R20QxjREKIhU4FkxdQpmJAdKyLNbew0RFrRTAZRQNXPa2pg+ZKrD95r
iHt7e6xgJvGtjnVbXWOagJUuwmKubWKu8I4Q4bkY1gFjLqmRTgpg5N6w4El1sSX83j9v+LOBHoWV
LkGU1/7CUwYGjTBhukvzQKikbjyUgYY4WHbZRTvfh8wl+HumiVcDHimkENXuR2H3P3HpX9bWPf//
pxdeoIjCYes/1z/rSz/+0Z/6UuD/gQlbkDtDOw4pZXMM/6mIuuIPooQY1kGPoCfB/Ol/BSbP+4Pj
IkZcE33Jc5n5/6/A5JoorMEPe1tAhk7gur8jML05m+EOR1u3GFTCF+hwCN/+/ictpM7caqCftR6a
tMvoccxJ8WopD66vovq+6D0qLFdOdGd+uknvyz1/Xnf75XFKIcm+dVfScWqTKTHXg+ZsE5Glnhw6
F6KePZXiHZHhzZn4x6XwwNM8oEmCK+vNIY1RlHwdenM5jGryz0tn+Bj2a3+w1x8jC8Y7R/DtMPvT
+ebPq7EZUP/iKeGyv97QqUXEy/t5ORg+IGneOOluNKHotWEvD2qapjiVrRVXorn/5zv6Nx8TNjFW
RGQlxtrfqlpysqAsNAbfJIToiMh+8/sgKorYfLX2FIfN6fevt3k6OV9vRve3LoeuXESWkOp+qLKy
ogDPjdzfpd063okuGLfAxhLm5D9f881JmJsbsl4xHbJgeXDsN6qUZp/Ng8nrDswL5ke6bxJelxUc
f+8qP2bAXN/mXYBbj0GXX79Cgz1YuOQDH7ygFPtA9dkJOtx7Y49vBM9t0ozAIPx6SIFMt/zoef30
5GWuNupaABgbmYpaY6ec5VOuFBiAyV3NdySEv7sYeaHY8rCj4Oh8syr7zFIUNOl8MBMljyKbH1N7
9eGn2S+/fe/oqBMIgK5E4NRbO5Xi1FxLv5oPRujfFMqDB5GF8ztL7+0y2G4dcvG2bzHIzLb16xfE
isZHqvv5kDjuV8ct5gsGuIJ3to2/u2W4brlb7IpoFm8u4mQJ79SAT2IFAvrRun6QsNCYF5Pi8M/3
bFu1P20ZSFQ0C1gCW1+M/92aCT/vwYJR1IDoz/ICEnT0nr/tzQ93vG3kjBQfDtTbfPnbKJGJ/J7F
wsfHoW7lSLFKM+k+OCK3+rsGvoU8QTFQflyvCTCdUTWj+tgQBTp/+OfP+OY9s/0atu1tSjc6KMvw
7TNlaCdYZ6s49CZp789Bk2yoeWnrJpa0o9XJpwL/NI8qe089e/M9/rjyZp52sDFvM+lvlj4hH06J
m6c8YIgrj1Sh3mHJibnvWFwPv/8h2TZ4y5OchIS+fRc/PdJuNpJ8HSI1tpnhPxqp7r5iOBzOxsRd
j6tdDR+KNhje0e3+7s5ujzQ9VxRf3nC/XhSKqSl9BI0DxXxd7we/75/GsFBnteiBzs2pPSiUw8Z5
/c0Py/5LD4M8C3IfGI5/843CrGvqwlTVIQ3THnwR57Qhq+sXTazZcdIDJGAklqd/vuibJ59uGm3g
bbqYxhhRCVvf75c7PJEnWIcW6tZiBXdTH0zlbgtEHt950fxl0WzXocri+MGT77tvxNBMJuGktVEd
zCFNrrxidG+V7Xt3GRaTd57+t98fej1KNbo4miv9xLfDcW5WirngrHuW9XH/Sb7jrmfIY9uoftpe
EIx/5I1YNCwZfcX9/us9czioSsFsyHHsMyxsJkbs8zErTLmbSqOEZlmMCiGiq8J25ze5XezKOpiG
iA3WqnGOpQKvjDYoCZGojUdfLTKM5jwNn93ecw1QoVhwos4Hsh2NgZemu8rrUraapvVfGpe597KA
8RQ7wTy/Ql/Q1m5wRvkRQw7hWcqoq1M+1QyI66Jzzoe1097VRvsI7lI0zVi50gmOFdTQJz/1PYmT
x84+1EUonpEPjZdkBgJp4SP/6i+e/80czfquNPIBvUj3/ossiKCKSiTJMC7S1etAB6twjskPW91Y
tfwmO9E3y6nPoCLuktQ14Y/5lrjnIU6uB90Rhaa9oB8PgArqu06sThWP9ejC3gMAcob07Hl7x+ol
OqmVQLASkoCuyChC/6Ec9WDvsSPOIsYQxu3njAAwruYBtWMf98AXJ1vs56x0Ssxn0KFLiAEgfGNO
3u15zta+7BOMmX0sCPlWB6NOsc1jIqyfU5noag9BrrxrfbG5G5kuvUg5suK14myanBJGdcG6QWTt
467F9wkwYiyHU+HhuY6oc8h9HidfPyRFyeOKYZjM4CWbITB1ZuHEXoFsdEr4CzyPYR8eS2cFdTVR
2p35qZFhlhQ9aLKpDNS3pPLWG0+upg1YqnP6M6NQ5ZWSOCpuiy6dbsGjTSNetaLpLwfAMQSBzKAn
aYZ1dX1yg8H6tkrR6C3qqkS5tZ1PoIumHmJPMKHIsAb9XY9gp+OU3p0iEy61GJ+cy7K6KrxKpgg2
44TmgrbaHETWOx/GoujkgSZ6/T0c8dhhQgsYQc+oH18SfyNS+5DR8tsuN2cs2WVoHElOodazvbl6
oeiznGNjyVwfqsYwyMJK3XbCpgUqJXKF5jecnanbj3rFQdtTlg87fJ9LDkakNSKnXzNv3xSiBEGE
L5O8dOnZoLWqdvjqYNAi9gDZs45nZ7QvlLAz/6CsobDiehjMO36dHKXI1IOKk2Qga21igJi8OQFS
LOpQN1MIPwoe/ObwvllrC481qQPLpzC1lYuu4s9klCV1ry+LhGSPo4GZ0NvjDTOPJoY3kmwtTzf7
NFdVdXDKtE/O/Kzse/SLVad3xtAk7m6h9XXOnVjyfUGVepHMaNlx0gygeYIMEpaVhF4WM1xs1ueJ
tbDk1gFXQcysSY+b3gknthQn85dj0jKuGQFcKcFSDiHQkKxHbqGhW6cJZwhyjLBraz8Fa+WqVMWr
2adfum6cPPxtpecepDfbMFJKZ8qO1Sz6+iF0myGAJFr0AdTlMYG/3QcAvjIaJmZEzPL0jMvYX2Nm
G4Ynq10773HylA9nJ4WNAjh2+WaEvWeDhjN790yveG8iFcyNjlZH6vO5JfYgppcsXpJqTvqz1Cy7
FGim6OAQuSXcRUNP32Ti1dBPvVLgJpBwD9m5FryNfjvAHSYVO5kOQbmuTy6V/2Xdmt2y92o7C/Yq
rFH+KfpT9zBtSLW4Rjw/dstiZHuyA2iJ80PB3wCEG75P42xYsSVlcZ0gRKqDp8v1VbU1/5lrD95H
ZVXWEAdNzRJQ2jH6ne/32ecxzJoPo48EHVtlEuIUbQppXxQCZTdqKl8uUe2KboLT3czzUYls9M5S
0u/H/VxIHE71urJHCdghsIOVr6pzXS7tqcJXn0BcX+lkJAzwl4hvoj7rpx9LTVftoXHpyZ2lxTAC
LcgT146tGdP0jqZXYu+h8Sa3tBPKr2MxZ1f9AhkMD2Y+GnG7Ijdj2nbp1+dF770OpjD8y9TzWPkS
b0a4N1qSSKIS6WDc811k/Dm+qiwOOjBxGJ6HrVcgx9mLLN4D4mRh7/aOC/WvGVXNxJwqmY6dEa0L
+1HVo+yj/S87aCsJLsfZS0Br1/UzEJhuX+YV69wbemMnvbC+MsZefqFT+o2zAkhHPzFvKkRaoJiT
OjIKxEhQQ4WxF4TsOg3bz64pTQJMKV3Uyw+RJa7LxIByx6GWO1vo8EpTKvA7LZC/ywWQ2TGscGfT
lxnPEye3LgfKMTaGZj944ecaurb2iCDCgfutNlAigwZhka/8mzdooLx28Z3UjkNm2idHBvdlO8CD
WsznBSZoZhbPfZWfXGV/8FKIvmarobQGeX5FTFO7eWEekdxppNkY9SsDo3bWLRdLwU7XSB6thbdc
THO/jrqpP3d7rNSi8I8hITRxOVbdZTf63UenJw+MKZRbuhuY8XNcHoXugEaMcogXr7HjbuNTGWmt
z/OF72mo04OhCF63uiq7ySp/vMS7D7VcZ2x8sabh0O1Mj2e+hoTz6rSW+rbl7877POiaB5or7TlW
6CDSFae7eCuVjlpYxm7yQu+rXht75bOz1uBLt/b9CpHng1s51LEyXB6k1SXAjhWC15amcxzGyTxa
YZ3fuG26fnS19SkssLs75JPezDxBYEZXSz6nCq8gMwlBedMGSQrfspvoOeAVd7+1gqiXyKqGxHzo
Qp25OTdEhI/TuHxOPOcsWbwPYgD/U4z940qjIcoy+74PQGsUBEl/oHcCVlLi2D8To+N/8OWEpDsC
ZUwJ2tmbOqP8kOZunXkr1YXEBI33SW5uZ7P7klDK5jEjC8kSM08OtnEdkfrR3+uEfglfJ8bZyf7k
aMe8bGwDVzlZL9Wp9RnWiJpJ35ISazOX0bfXBsXPl5zslOljXy2Ts5d4cNJ9MjQlaGSzxdRh6/l8
mdfXxqNp1UxGfwV1LdyNTeWB/Tblt1Iu3qtmKGXXNgWFxZCBdMM8cjcHyCHbI8Jyy02xJVWAaYva
zrFflDkOZ+Hkmt+x93wimdy5s1envl/65UR5VO7JSje+G/DMAGOCR1sK6zkL2u6JgCtGgYb+3GpN
plkY8xjYptK1u54IJoICHwC81u1dCx58jYLBralQwuoUOMH3cW7gSxJaEyVzbu8L2kF7oj8htw/G
iidushdY766ieQ7klDyI6SjbPo9NK1tecyaHbwO1YkI3W5sLW/UHIacTAPabwGDqNYKh5J8TzNwF
UC+EeNXZQjPSwD4NzdQoh8+kzJdj7HTNtKcqNSPRVf1hESOw7wnjs8S5NCX0z1xb2vt8qsr9kuCw
IX9/Lc6YQ3OyePZmRYe/4pG11HzAy48cOYhwVwwJYzZKm/YX101EHGbzx4RpjnvV6JESSoVkv2/G
gjAx0/08JfWLUwzWQ8+Q4mWQLxSrxSxu86F2Hmo/kR9Mwv01b4pggxT2Fk4iqtsbuWpmOzGTM6oQ
TMWlyzst8ju48mAvsmPnEBuErQBi++KwpXg9j9ySE2pmGMlFYWyhvuO4xHzm7DCvJTb+UmvqFdrO
oYYibnX1IqOhGupzMwXISxHYxV4FoQqbg+CLq4RxQXFNO3cZSu82d6vxI/6GmWwIfC4tdp0yOyYQ
oF7k2gQRxNZF7auSFzpmMTu9Qc1dw3h0toh0kLUY7O1mYdfog5XIZ6M84CfIDKw/HcYLWmaHfqQK
jGiK4vqaVtqcsScMuHl0QTPOIVNq3+UeBfkpl4P3tbKaUV5UVQKG3RG8Tq+Shh0zjcZ2nC6dCs/F
Lp+HhorFqp098i/4z6BtqD8Ywxn3sjGsBzfDcV8FFLbYQJhlBHItYQwziLhWh1W2eGGiyrOJO4rW
tsGEFQ25yPubgV2/2y8V0NKzKWyHsxY8Kksh6LIH0bfNcNearroJtPHK3KW3W5bW2sMtMWM9eMbB
ceDNxUHaP+J9GV7bBoT1EQCS/yGlqmO6Tps3k5u/DJggdxC8bqQBukXIDOaMpCyLfXIc/XiSgsNm
F6j5yD6UE7eYZ2lI+BsFV7Sk4fyyFgNzR6Z26uM8LcVh5iVbxkvXATsMGAitWs6vNbNdTFhsG61A
8MhSywdDaF3Va/5E9oB7nqVJ3NZOvhcUP+dlpvwr32xJJoQidC+MLKiPLmNqcVVW2SlNHAeRuavp
Ogol476EynhLEKm6ZESk2PPw2Ldd1QViT0OydQ+dmWLjpvV3KV0trr0ZDoaBb3wkOxkrSmpCOJRp
Ciw9x2TQdJqAsb49GTNfS2ROZX6TV8ZTp3RzdOC3fG2tavlIekHGqcTmdOQZktTrSi0XDvuTzxBQ
oLAE1R/pNZiMPqT47qKaDgf+1bCoSETBmAg4snRDDpAE+J5RGvpHp2txTRHPkR5Fnl12efDVXtPw
jKPLlVtDpWR8eUxxfcIUxGVkPNWMzT1KyxivyY8xb7NK13vdFIQAr/MXMbfVjbK86qZrm/kbK+sj
ShvjLouVYWVRfnY50o8/r1qHSPxs/EB35MyfpCEJ4k+5t5sJ9syq04WpmOYlS5mECzsTROLGQ4Zo
Z613ANQ5vzN3ZV7kaRCenHQQscumGNd1ZT9RPMiHvhwY9ukEanqUGX2q9nmXlNMx1HP6EFQiHLYH
O70u06RgxVLZf+LNCNCy7qGVsJdSSVUUGP6omH1Lb2YTa8+WMfo8qdbM8JH19aNRNia31e4ZS4Z3
e58m7nhJkmBCGx53DdYPS86XmeMNezEWxqOFMWuOCjMhyWiswJlPg/ns8v/vAfV2czyV4+dFW48o
TMzH4jSKlqShbe8QCyXrziqiiTryEPjlpRzBOzfVmFBbNv7cRiYH7ojujvlg9O30KkcpT2mlnuij
TwY4vi2Q0lQjL9LCZ7oBIrj7qsKOjd3JikVfYTxQ86PJQNq3zFPJAR24fmGC0H3q05AwJqd35L7t
suCLPy/wHDvR8WPW3tysP523HEiagTLv15V5kzjsybtANq8iT2WkrNS4Ej5Ro+cCz95dW25nh9Ee
lhd8lBXVOEXENS4CiFroavSjq2nxHmVmaI4VVHefIPkx6FMt5autiaBsk2D5OHmjee9YCsIzgtG0
b7we/7ZoJCOVgc08vGlYpeBBq4ObbslrQNi9c5FkzpAcsozxLX5XG7/hEMCGVfkKNLw2CJkO18yn
+OR22FGie8YsjVnb4b7K+PbhceKMyZ3eng8uvX57V4wjBPVlEP3HIUgp9edGiXOtffHkZoUv4wyj
/MiOHQzdXg+k0EdeOtcMUeFfuPKxI6YHFghh6mFZVVc2jmDohjaEjpgBE/kZfnohY6m65jYhhwsT
V8kQAsWTtQ14rcsCNNhaza9Ss6nvsFowxsU81jxFpRyqhzw0S4pQZdrDDqcaCEoxLUa6Z/dIrb3f
BvrDNG9GAlv3FYGrarQrrEa+9R1EZ9Vz+3troyj6LYjDeSMuB0VpbtzJETuHohwwdy2ukSOSQqF4
FeTC3Je+r74n9IlJiIfbruIUvemqoRl7mS8Lx+A899nVg3EZb0NnBVKZsOzxyYX5HHnhQKTj1HYc
Jajl5v4SRvPcbZO39MTQejkV2jmHkywZ3YexLDiiwBhenZhgGfa9xR3WZwSbsd/pSff4KJ2h3jWJ
N8NzLjKP+wpK9ablBb4eG0YpmE025ozKvQORnufTmtH6GGoLeckv6SbiaBxiVy8sEx4th13FXdL6
bKoGS+/XHBmG6tHyLpup6kJ0KH+4I5YI01TKnVUYJRWleu370F2XovSNi7ZcfBARXa9IrgO99FDC
sJ0jMRsoVf5chl9GQqAgnLmSgwfS34ii7ZQQzMNGqBszJ9KJWbacHYnQ+KaKWolasSuIpcgosUYo
bczMsoHO2E9iMDfed0el3jMWvLSMtApzA3eON/qRMJrBix3HxOEZdgSEu9ppb/zVX6u4gAH6hZ8o
vjd4pU1ApDp98ew++K6deRWRWdXzwWECwI1zWKgLk45FxsFv0cKNarqOZPBKuyVWTExotqmJ+Bbr
pAjlAZ+v87zIImUQTximhzEQV20kF4PI1dB00R0Kc1guvb61+k0EQ91I1JqOe5St8SZdljmIjSCc
K+Y+DSMg9LnR6NVkRgY75nzxi6210XJU01bYgjxtUw/Fr3TvskJI5wxjerkSjZXVRy/JzTxe51YN
kdUYhX/re7nD3DTiVrnPMQ4HUdhKngSkOGFGpSOWT74vvUc+c3gvAzLbmOV0UhHPMuy683rAzksJ
tIDNnn1VuBftVBXzWVn07rMJWTiMeo6xzyMTw/V+TYQtdvY8iHvcnAs/KsVaESdE0S03sLHHNi5D
e/gozc6osAT1tftlCTBQgNANp+WKqtdpI0K91etsDZaM1TpuU8EmqfqXPaRWZEvOE/CMHKQvBll1
Zupj0rT2xWKNDpdoLPusytfZdb5TpRoaP7HMPb2CXcfm2N6mhUhLeRFqq694ZxISPDV7E0O03Dx+
tBH7kyy4rSLGGdgY6anBaVSzQamyWeKpaABDB7yMMSQhu3OaVgVHdptkkXJXbiMC+yVcC/MMjyKu
j9qhtt/VpqPWnepMZzy4ja6qJxOvI+F8FufzY/r/2DuPHcuRZcv+S4+bFxRO1UOKI+OEzMyIjAkR
GZFJ6dTSv74X677Ge7fQeBc9b9SkgMqqOoLH3Wzb3svKbnbDyV+rJGJkOBihg67HhuhK9+aoxIhF
xc1hzTsfAW8EfVHl7gW7cY7Vr6zTXQpXbpFcZUn5Giddla5vc9sZ6myOpVegPNJqYj5jY+8jYd8C
NJWm5kkGfdL2fiTE7Bwza7GaV7aJL9QfOa01j39Rm+fMYvXNzx4anbrqwpiquGuNtvngHpmsq1k2
zddspF2BqpLTp22LxtAFSRgDg4XduQnxeA3WsYQMWMd5X1rpK9pBn9yXkycpdpvNX+Pa0juN3U2M
o4K1ZI6PTDCn3e9SDK12dHuvtuN2lZb/kyAzg9SyMwbqK1vUWVTyjrKLUxfTa1Egj4Qau+9ayqcp
ySNNK0Z51bZNWZdZJsIfMBryjTyoTPJ79tIEh6uT2uIbPstq/7Cr9fc42/pzK3oHz3u+TVAjq2R9
Zdf7KK7LPOn5McEk7d+JAuGGQy1zL/jcVzfO59md8YGTAXucyiZ9RvfNOY6zddC0A95Pdo/ZqZf6
PFPTUsdp1vhmMBtYZt7AiejpnbBnMT0KNIXySIqTVeuWJuyShfTO9mHZg5djPG91B8kMh0As0sL9
UyyTgeKMtuHrBwoJzOnrNO9RZ54T/TL1Sec+dY5bdlz/JSX2YjhMw/WxGBFF4RRrMXp2XmM4TFd5
avlJjodklW19Wtxu/UPZnQvumGTyn/Jltdb3vE7bJGYVtg43q1Z1E5faOlpZ0JW086EuXav6MtOk
2ih0NsuP0TK1gQM2myE6ACioQ+bn2YunKJ8iz9jYH6HZS9+HOFTb7Df+Iovl2o01vPgwcUQgNtd4
UYI174HbNNqLSjejOTa1w5bP0U7d4Wgq6Y4hkNOxiIxGT4tA2ay4PzvLWIJqMf3uOhhKiWDQlfUo
RSteKvaIlSFJnQkfLiamq2Jyhuew6LTH1poX7l8pnRdBM/xhmxnLpbZMpX8svQaNYJdpqz0nnuc8
a3UJpwjuh+//3CwrWR+RU5eXzccGeWk9p1NXX7htepoxjU93k5aJ8lCNeuMfLcud2HCzVWop4r4q
PPuhK/PqZU3d2TgMZDVGyso+++HvkhDNNIAGv0imLzQyOnDVZ8o7rj0CySHhtKzv2R2V0srzpM1E
CZQALV0rWxAFbqsHxdbFe+owNqjLwevrY9fWXnnM9c1Z7qa24IbHK2T/zEnQt3SutLKxwap6PfBo
ZXcuR5F8UrpMV9lwuUKbqdINCggJjQNBpOwl7XxuZr/WqR+1ER5j2WmiiQZFdRrXXVp+74Yiz47g
GnqKFOyjqL51VqHmGHKNS7xtX226DluYZnqSh2x5tPMmIhqk1VfO1NK8pytmKqIj1Y780A3rYI+r
/KPjFM4ib/TtisdS1dahN3XiIAOzX+NcAgmuDvbUyjZ0DPhKZKH1TM6nVlW8VKcFdmnfkcmk6C/G
2V0fSk2fEZaarsgO5Ba65qWejGqJ+0SNzD+2xJrCxl96FXZmnb6xN6YmriAZUmN2x0t/bVirOTHE
KkYRlKZdVrTlEwGwfLCLd39VrRH1Xe2/Q5WgdtHLEYTa2DMvoTzLLFnxo0vy5T41nI0a2Lcy/TqW
IxqbLZTz21a63UJSYcUeoLV+Gm/lyJbIwFJWp8d65srLuDEzjSzdWn+xVbi4MsgrmaENpX6FqdHy
k19W4hdO49JAz+jWlIVL9t3Q+XHe+xlza+YD5XbkK2F6k/DQOrGBcuhG4HjUKR8rh1E+BJwtzDrl
a/EkJSsQet4I1bUlhiKgGO47RJmszS6Qvy0JmC2pWakOUGM8rnOamQG6Mqr/ord00AN3IiwerUnf
TdaF5uBzfGR21B50FEacGtnQqVLfyQF0+sUvhLdc4M/r61l5LtUhcJO2j1Nbm7x48GDZYHNOd9Nn
gTwqnAa1b9XdWZ30QVaKMIjeMnoSy2CA98j101It9W99MHEzZtg5FWVSVsysTm/XhKt3T7DaZBvi
HqjPXUL/nFLgTXxjs+dtDYszVoGUalNkHxpmt8QPkV7ZhFiLrYyrih1iIYec/pZ0SaM4QGqVXiSj
7l8b9JUybnwoayGWr73+QoWRcd7ixL/lXI7tAQerohbl7n02naX2ArlQuUUaG5ucI8G6zA9yn8Oc
27+1lsdqbnki9bnojJ/Mas1v/cR1ZOmJ5p8cBYQkHACSadxYpIGjsYA4+txT4TA3S6T2W21OLU4l
L+lc1Z35g6KktCNYNYQC1sJOvovG3MqIz3pvSFXJ4bAZucD6bUHEjb3S3JLTtM7Qcat8NeQZlb5B
LPQw0g+nkuft1WX6vgXFgIgUY+qY12DUK0IDklV+5UsO4YARv1ObSx7ljq36g1ocu/pYRicZn+yO
PeBsK0nauwlmCvudLfw0WOrNfL0iINnvdbkaY7QXk8m5IzWxxR015HwwBasfXuyi9x8mmOVLXJli
ePbKYpsQc6rWRgZrjT5k3ggKcumc5RtM6205Zvpo25deE15y0nAH+qepW3iJlDdbFlA9qfkw0UBv
Z9dQS/tQdnnBi4Y+tdzPlYTJ6JeLRpmXwNAJ82SSbTxpq4HkutleE6q0BjBUJb17dIkDdO9tV5In
DmWNIhEXAkHnDUvA8L5mszuFfI4M7Au3cSCsTZ17K5NCfKas6vvGYmlnrQJSv5q4sx1+s7ExuO79
VqWqCXwHsOyBOESBWcZO5HTMZ5TAM5kC12Gyb6MAxda2LA3Xn+7+6jxCbMxLKwhJ6yrNmjKtaD5S
WNfNqcbx44db1U5ggbhJu4tZacjiqsMWeVFpJvR3YnWDcadl9mRvKHZEH0LRbt3ww1VAn9QdBmNQ
kvDBZfrDzSSVSMDuADZ4BoU3DyJcXEn/ZZi5XK6Z2qQfzGslp8PkOt1wbtfGnC9rSZsXu5PKlpPD
nTZLjDbC/J2Q9wdzkxEpD+y5MorzMCLHhaBmik+rWhiQtn1qY1UGNuNcF4q1r9Jeqj7Ku4pRY9X1
tvs0KbYlvrgDKZdgc/o8CxgLlL9nLBIW4wj6sEu5/9/GXrO+GHCiwfRLt3QnXCpTe0TM6tk6TolO
AMu2l0u/9ub0vJjz+pPRX1bFO+2oCYZ57pDw9Uz8GcpS0+75SVXfh3XWv2e2s7y7Y24/jvRelLXz
1P7CzFRUwWK5/RIuti2fZot6IHJEtzAfcFULaKxFniBjwugsyCEO/nH6IkmPfMfucIaCZC5xvTIX
vxX06/zBpmLpL5MN8U4Zht7Q2Exd75A6KZyw23R5wI9Zvpmbxt9qdH1Yr3sPOtOW52vGKKLvJh0m
m1nkscEH7txtrlZ4pHV0o79hj8x6mlqrNwODTwmlbs1n84AheiARR86H868rVXfAz1dMR62xRRW3
qP5v3WqZWJQMyWjPW6y0CB3NtGpqapdjeMu4I056mpb0s7bDRZdn3epDYascyH1lXe3rEp3kDaFh
oCooNUPFDobCL8eWGvPSxWlojftEj61SDvnBwdb1MUij2x7huFE4a1qt92aYLHa3ndgNZ6orJNdy
jEnIUU5oTt8wJN1mCajNNCVmMuEu5lVVZBOxH7XNNUVil5EuZvHsa6S5Qyn8+sq3X/ihlqXc22Wy
jF95OdQ96UZq2mDtatWGVe63pGFRq0mt5ciDYT5ThYeq6iSvmmoOCUvxPV0LAY4rqM08wYo/8W+f
MzUX9lGDnbeEQM7aB2fUlRNC4zBZktuVICmNYoELIJayc0Ot95jnQ73p7pbM17pI96rs03OHFYaD
PZWvLpSILOhJ0I4MqZlqhkVfmLc067TPlA/tO94IWwWJKKs/hsAtcxg7tphEC4s/mM/a23afZbVv
PmDBRYfmZeXHfCxdIvxsooe5ZGvO4zpTAUZ13SzvE3KEGXpUTs9ju1R20LhelyKsW2ZL5knaBEtp
eB7ntHbuR2aXP3iM8cUsxdLQCKakgYKO0SwCguytb0L0jcGYmEeSo31caLGdpn60/HFFuKq8vaSp
MA0GnaPPbyzB0hpYWG067PPS4SGbp3HFH1bygJljRZbOEdunDtbpybVK62dnV4xrCi2h+PHRWB9K
tbYiTtP6A0XTPZfLtG6vc+bZH4vDvi0XDRTqSTOKu2TSJz1qq8p81leX9TF122lIhxM/rqhAcPvU
hCytqAecQcuZSufTllujPfa+NRpBaeCGOokicf6ATHMklDw5HCocUpig1NxQhm1mfmPrAEL9wNHg
00CCl7pM+VR2785g9YjpSVFLpqKg/IOiGZicyzIZFigd48bwWGm6+7CWrKsiQMprDBI78SUGEzwE
dwxOXBUZJWAFSEB1z29VzB252ay1b15pCx2Hyh6VxFVMkdGrMf9j8hOeA05Aa4hwyYztAV+Xp517
sP18x6T1pkCmYvYiUW36qaD9nsNWomzd7JUZ0Ixpzw/NwjXvsqLwl8MGfe+xkYb+xzdKOHfDvBV8
U+nQ3GxBBg2E7ar+2LIsv2uYmOegQNX/4jqbcFMQPyMMKZZFxaNNXg27wVj03yYCB00WDIACv1gs
V3R3aleg/+R5oeefndflZSxlVvbhKGCOhcRW81+MRyWRuGVq1nOTUgEHbjVjvsr8dbvtGs0YyWkp
bh3mpwKbqd7k383JyagOhsxWR7clHf+Ju2Ce4hx9Tr3yX9ycQ62vtDkJ+WPmAlKfCV0uNbYcws0S
v8o0ykOdK8+OgOaMmwxHOWzixPtAC5ztFkgEXJAV5X8AxnSRdkqrEZh531mEkH3+CgaRFGms9Rk/
CPQ95m9MbTLyojraPTaFxHltnUTaP32PzO/dUCqF2DhDL3ALfD6BbdfLGtay9fOzaeO+egExNV4H
2IZk+b1aIBm3YPpO+qQV6Ymxn11Guuts5UnxnJX3fr5qoEQ9H+OqcBR6B4uA5yTY7FSvKPrrTDt0
FnUonVphplm4bOjTLZIvUloSVCkF33tXuUqdZj/V+x+z3jYmkU6LHFbBTSY/CyXs5iJ7w+5vWrUu
Gbn0CvJ3HhplQ7KTzqzxoNelc8p8s6xaMwaLJ7w72TW8Zox6TX1HeHNESrEH1l7DHtHG5mZMI7ZB
SiWPME3r6BoUXLhLKcFQCr8JKyy4LC7J0p459w7M6QoRzuOy5TZVhFY3mCwcvrLPTIBDvLSwtoY2
GNalBPkJXfOTWmSGl7Paxc9uLcgZTK1ijrDygHyTM1aRaGQEhWIP4+JDV3VaPRo4Y9x4wawjr76W
5RJH3LKg/jtiTZ+2ZumXtzw39Om21WYznfD7sXWgXlSC03TNG908bqVuvxVpav2BLkFhRXw3Yf9W
Y1b7UHIewSx62CK1QOc+7DmstK56bvkpFqGJq3aJQHra9p3Opf3K47v2x4Qhy+/Kkfm+e3qc8WZu
Q430W9HwnZPC6fFB2IXj8ZPCUhMWixCAdgVd5odcU09EyiIcE2YYoDOdS0Rn6K/Jlvsjn3lO7lm7
DEgkJTP9ipEN45sFFaG/gG7J01NiSg9ZVuPb5e4o5PTLhqOTYV1SrYOXgl0tu9BRzxdI6o4Hx5R5
03BSZmtrVMBsWXefcKVIZAklrM8E3beI9UIIHX2n5gNGykjzOMlYCU+ovy5tLKQVrq42KnQ8Xgfh
zu5bRpAc1qbEDHDoyn4VCNFOO1+AA9TbwUlZr3IYkUrkJTWYi5wSwduJWllWXPZaWbB/ZN0GH4Fu
Ah8ZpOsGwNC3N206uiOBgSu2wlYny81iQXJ4W41BCPIaJKi0X/xjQsrf+qkZKxUM/c/Wn8wNaOkV
c3ZtRtnWuS2Tk1ylMfMlT8W4HSW10YbiGciMRv1hAtJhAbVpdR2j19gPN2Ha+CL5qvXiupoLPN4O
iyzHDDnP5YVfQ2l80811H1BWkEopNpT2lJht69yxRloXD3OvOnKoHpfZudP6yQgcbnSoo4qFgYN9
xbMx87vJamnVb4nTp921oTtFwOnYSf7UmsmW08lZaECN2WrydRgUOj3+93T40AqmhI8lcfjhR99g
EL3zzWIjvOhDwahCoxG595XDB54gbGQI4gb1GIjfe3MRK/M+GCf107A0xvQKsMA1a+IfQsOXo1hU
oGJIH+Xw00FWpMhjaO9ZIanYqgCMQpHD078Yhvu24DohlcyJlAyRaSbt9I3nX5/zEFy+P84QulaT
uDTpheo4bxWGIFAVW4ppCPlxjvxc6/tzQd46vWwV/OLj1kINwRLZO94XqOcmf3WNStfOk0Mf9qRG
WPxU1kmZkfFfjInkd8pWvp/NSJL+1uq550WJyt1O7XZxXPLUsECPo6os1Lhdm9RJy/IqmnSozQd2
zszKwxkP7zSqFTOSYyukVt2jsvXNHSNLO391XGw017zJhu1hGRocezUYAn+/+sw7qXQ2zQ/D4J9z
lrx3gYNIignRLworzL3WPdEAMzjMqeJwgvSYFUk14BYMdLqiz2ps8Q3OJZ1x4KP9Xv1J0ASPM//g
Ouk0WJp7ojRMXRxMNtaA5DiuWQoxI1moVtsXHwquM56Lqajt+sQgxJT9h6fnDb9IaAuY065eaxAN
UPbcT0+zrk8mWpItK3f8MaO1WIyIZFm0UOOHhu7vwNHm6ONFrHPWeYcFkIsTc4HZIo0sA8ZZdZgr
6ALYHvJtqOJZbg5G0LZNfMrYrLPxAwyDl3acnuyaTrmN0x70bFVkchuiZlUZc8hsnFM/jxfdGpzn
JEmyog8YcXrWcMYgZq+PlWXqXBUzr81/scALLKeewYqKUrdL0UWrWgJeWAbvODZW8aMrJ8bAuZ7q
T4ul5J+cVMwEInixf3OtzWB9GRK+uqpO3sHA8I9abMXfisnzjyvwoP4kTa18N/rOfq0123/LhhpG
j7RZKrwzISkNgnm01yomSWSQYskbNhrXTLf/yb/6/3n8//Hfx/GDfqp/5/81ir//+f9DerT/YQEa
BWpoodX/teHgn0l8Juz/ILYHgJQgpkuUjhDdf6Ae7X8QwRfE6/bV78Tr9uXQ/4F65N/RSXizDp41
7baAnfX/ksQ39kzZf8lp7UvlAcZblsVyKeyl5Pr/JdsGxIYfsrHIMztyncBKv2t9ucVpUuMW8LHA
CE8im96V8xkEVXl22VoNV729Zxb5bxZ5/C1K/s9XAo6VnsKGOvn3ADSFdgnTO5fntlxwJ4cJnHSR
/4RtYvybnN3/9U3vKXk2sbrC4qP+1zfNzMNi3DDJ86gnr5moY5OzcE0c64RgYxzahFhImS7VvWbg
7FQ5ECXKsOKgTDOH4AFb+98EDP+OJNzfPPvSINdaQIcFT8m/vqIcahViEuTvkbErqlf3XCQnzzfq
F46QmUtfXcuJSVoPp6cMoXbagk2Iun71oTEeDS65KwfD0gTbkD77mf2RMrOR3XmuhoMxDIchn+PE
Lz62kWV4BASy4StRnXAiTw4MM7c7MR6JV49oqAB3OBOjTnNeJyWdWMkxoiK75AShsuk7wQVQKbW2
3ieVZN7SmDdRnH2I+n8MuPaPgkzVLxNA0qgX92y87GEUQVSbWC1Ns/Sz65KfjSy+Tes18+9T3ZIx
GHIIPsWLqtE6zBRsWlKp+wbvNeSR5FfDepNtruYXAywXV5/WPXqgiAIgWs5jhonnBhMA0MzspcQH
2K3DetPtV0Zu5BUmemzDC/JsFGElmu1O6+QNctWtTom8exyS4KXeFjsx0YSYy+vWEqC63pzMPzbK
jwmLmPdgqmOY3tMj3PLvi5WJ2N76rQoLV1+4nvEmhNLMCFQMQ8PlOgCpXjLWNGdYSOrJT67u7ujk
HGDpQOuXKpRsYQ+9udK5i9Q7+t9+iXYJ091Fs0NtAR3vmyzKmvTtqRmN18Zs7HDq9UvPnOhGmfbV
8GbvYQpTqWf+l9unTHFt7rG6a4twNfklM9NZj7LOmyMmDu+C4RhrRtLUZFQ0spJpSbmeSyeEhLmv
hZ9PsrH6h4ExRdTVzXGtx8/Cb4Hc8cMgk7Ep41Lr4myZtNeblO+Wq/8AU/eWai3DTEximB2d4Yyt
IT/BzLRw43RT1GgTU9zdUF62fK/cS/pp0+UWEHQjeUA1whzJ65iWESJLpuEbwpWLYqhld4mpimeo
M+b3kZ0+v5Ys1R5p4hf8AqMCTq4t3sUVffY5ABR/wK7s3nSuxT5wOIjfh7Twr5ggqgt/g6nGS9zs
nGk89tjwUgJZInm26iGhXWVi9qveBvPeKvTswdd78pgkj5/zSmedCFZuPjS3NP0XttiSFKnGCTFp
MjD5tpb9y5dbVmOFMGsGM+38aCltPfvOWh9Hu2ovozF45xHYXsD23eV5FANQZmgJ3UkNeflRF5v6
05VpclpaHGSbVX+ak+G86rroP7Ds1Y/0zMsZGd3BRJcuNzkIdcOqUz3KUptvk0wV4SENOdO2bf9u
aNkTv+ETx/bEsjD73sMjcWo3ffvedrn1OGJ8u9nFpr9wvH2WA4U6gSO5/K5M6+ZMdfbCIBTKeucy
blTGycBdn62Bv/aCpo3VQ5+drX9N49R+1Pr4gc//Aek0p0iLs1lLYHxqY9Cx730MxQRuaXivF84u
MqsxDShWS7n+wCecnHo4SK8A3y4419nfV786+5/HWiTDCXKfVl1bgk+cTMN3y1jUZdq801qt2GTE
zdDsN5FqFK406i4Kya5WEsHEnvy+uZt+HEX3xUdiRdUE/S5Jp7gSDKdb78Q6LpY3kgys6ZAOJipq
NV7mbj0M6Kn1+JAwjLRwPVJZ9yFEfsBzIwPQb4neXk15tEF7ctIa2FDEr4rVpeEINg2dlObvYPhY
TvPCvIC9u+A4fG2tKCe/TDrg1dUypOr5PLHivEmta76qQ2tjXsncSDWHpX3t5iuoKFZMkzswyyBz
zTEyc/fRnj4xprgU2eNRddq3jqPEMA6LeSoZiFoVL2+ebqDxH4riYsJnxIASsV8o7OyPzNPjZsJX
rtfZyaR5PpHkDLrM2r3FErbt7iYCe0lysqsYcZ5Sazop6wWncdjjbR5mwi2kATeHfqsbA40Tdtan
awq6axFVmOTJ4yT6o93jnMiAM2duhumUCJ3DSU7My43q3Amh5qGQZ3HhS/ruJjAs0AAM3ogCU/M+
pdkS+FZrxM5+0yh1rLZvLgfahDu9FdfdEFDN36os/2V5v51GcxgCiepIlIuVP1lx3683LdleNBKT
MVC0KnQN7TFjOKFa5d0w+gTQCLCfJ/L3gJEcPyDZPXux7vvauHKA/LMG/lz/V/q7efxn6fQvSGn9
b7iA/S73TJbZg/4BQGG5fwMykJ7OZpuFCed8ReXD035u0/tFJBUzAFoN/Op1nTAQAhuclpc2E8DP
BMtYt2FPlx6pGA/D7PixbzQpicZjNeYbkmZd3mf0H4FAEGjTLmIXQRMtutY8GwAMHqcavu6giV/w
Hx86ULRBUxhvCTzoCGcL7EDjBKjte6lEdxic4Xuh7RbxmQQbtuM5YkExX0Oe/NQxnz05DNZsH0mn
MFQXraZ3nxSbGS9MxX70o0DegQP40xwYiU0s+GYG8U1n8n6wi/lVm8Vu8LuUeW6HvWm+GGT5Avwy
2a1Z/Zu/iiN+Oxyt2YaabCNnr+XFmLQD+VnvVBisrcNZ5oR9ShE4UHFwdyXB2AAvbmRivPCsXEVa
lw9LacdEvr3Dtr/1PT0o+pURoV0fltl/XrppCDpUmaAbKs6EGYMiRxHGiZ9jpZGYIAfs93RJ1Cqo
Nfe9tcZe3n7XF/mWTYuD/Z9Ikn5shk/HJCOgtDxB8y6bM5H4Fpjk0J7YF3QaGvNEofo2b+NDXpq/
mVwvYW87zdHb1pQRHh5F9m4FumPim5qmU4sIFxSL9T3liu714ZeWZPzYuoYXV70TpvSCFE/oMrI4
b1A79w7incS8RdgglXf2lL7pY6If52HnCowMg/uBZBfcq5e+Z/ZQ5939kHpVABxMjzk4UtJ6yaPJ
zB7Rjj/QOD+wxDBX2og66bn0foyTM8TmVrybCIyBTBzE5no7un5L0ass5o4yQfGbGTL4jWleWCEC
b3Kp32jqP9rBFd+bXv6iF+0O4GirqLCGsEYr9/wZppe7cqoQ22vNuw39ctGAN7LJFQPSuXC7T0FO
aiq3p8ogqo5ZhVOE+XaWWZGWjQDAUyPg8rpmRDYC4q6R8pbnRDOfBn0amYtol1I293oyBgIDTiAq
LdLn0WS1moyZajyr3eW9sttEX6uTX5k/TJU/r5Zzoz0ItZkLay1evbrHjvZi+vU5Xb8wwtxViIXt
Wh0rLMHw0Stkr7H+pQt06Lk/A7W+cVbEbQp+1MS6m2WE+l/g5sXNIuKavSc2KolXQDd133Z7+AI2
weySCyYrkkxD6Mi7BpbnSgLcOKN6P7HI6oenwwjld5g2j+yAsmpAmvZvt7cPbKo0tZuHtd+ZjsCH
7qkN7trSi53s3idcOPXHbV5oX1SsK7Lo3F7rezocJ0DCqAt3UwcXaT40QGvZwAie8kNkH+30pW18
9osKiW64xdcILKAyHlNgtWMXaexV183HWh8ighuhr7UnB0Jv+lUwEO2zP6tygxS8GDPSZaU1iEj8
XUdzPnjtZZXPNVOkxIfFSxADpPuWb/jG4K+SzR5wgqwMuLRyp0dyEVtOrCFbTO/VGrmEcDazv4xI
cny6xGmeV8FPlFIFAxa7xGgP+IRHbLeNGXl+ds9ctDH1q+DeTMoEl5C45LrPzKW9FBT07AQKsKwf
xh37Q6EqnSerY1qn4g3q4zQcNcV/hzyMR/TXnOeQPEe8CTobJxz7KbbHhN2SVdSzMW9f4SPJDHbC
CsxhH5eEPgtzyuJApfxs78DK9IUiLMaCFDlte1x0M2LD2AFM/KHd8KKiF9fJm2TePalYgT8lrUpC
L4mmdTkhGgcGu+VKvMWtuV0d82NO+0PBrgDgBneofRdiXAF8KwYpDtYABjg3ls886AaBedtmNnO3
yf6obf11UwBnS8x+vXZSsyBHgLfKeRZof8Lu75rcuczeFjnO1ckI8XviVsM5ccRDYb7jNmbrqhGh
Uz9ZE4d2/7HUWLmXQKWfmL0P5XLL1yFiPU5kYy+elyR0k3siUUdTcmEPCoOF5MMLWWPMxBcV/YiG
UgY9yzAoTdv7sm/jsrT0I+6JJyizT9lYfssTcmqbbQ2QLOgj8A9gtxmNjQDRxh6t+bZI1YcTJ4Pa
KIJW2fyQffqnk+NtSTN1yavlZRWpfyWdawVNVcpLO7sHd/62Jd4fy5wfexZN+s4RroEXod1eG8Yk
6+gd9VrxZFMrzFr1O2FSExS8yJF0AT4RT/wwhq4ifyeP/3NwwI24TMjPHaTQe8UQD3BM5791nTKO
acEyM2YfmjyjNVb8r7v0gHXOPw9VaT1Co8nfSxadXcuONSykh8Z/sx3UMHep4D8VHTQc08dD5FsO
4DXDN/6+babtVk0yO0rP7bhTw3fH8DO9IRmqgl1WLbX7BUkXLKpXb2cc8PMjm9fqM+8q5/Dae5pk
727k3uckf7U8uMf8l/qvRqj4qynS9v4In6Mdib1navbuad37KPFXS4UcrD1rLosZif8OXyyyy8/c
da4OJKWvLkM/+Ncc0+P74FKpBiQ13ZtnZOMDKIjss/Rs72KxGiuwc5t2r+l77dEuyuRXqkbzOyCE
4hnjaM7Ej15xMqZvJVAoGkzZ3zymIqGz95Zq7zIRa4cDvAryRazfpcfHGwavZWPOUfnL9DmWzfxS
W/6rQEANGsHx2oq3FNJhIEdik6Nxt9qVBY1h/lDQGxjBtMxSmrUP3Tl5UCltjixivOwIFxAeMLO0
IEBod/Pd+DGyei7SRqaAg/u64mHSZ2t+K+t55uFMa784M/Oa3rJtmPF2rZUbKxyueIG30r8MtNyY
q3loS6adOjq3MIcpzkx75DD12Y/1JHmcXoa9pWv25q7Z2zx3b/iav3o/oPT0gf3eEoq9OSQw0FzH
vzrGam8es72NrPaGct5bS7AxzvO0t5tibzzV3oJiYXZIY9KWYl/ER0Cjyn499QcvQPlh7W3sfy+E
7diw/3x22ZMM9goJEIHTIVtuOvs//y8sM8LbpA90vTonzeLjHPWZ0JDe61txzpzFjQC1Z5Sz/5u6
8+ptW2vb9C/iBhc7gcEckJRkuTsuKSeE4yTsvfPXz0VnAzuiPNKXORsgyPtmJ9YSF1d97mY8n252
qfedanZ1YpeMRBVTNaX7AZEz9gScq2BOqC4R7Q+nW/qgyPnnA5orf79OTGGa1CLdh+HwXQoQLsQ9
9JHZxKHg3FOJw4vIshIopiWTSk5fUuZcx6n8t1KFVdxdpcuKs4QsXmnLKgSvRr3Pl5WpN4ZgGy+r
1Ryr2V6KliVsChqxS5Z1TSbC+t+k5L8CCp6KjF//a/mZt6KcaqxT2veUrf/+dBO9IasqfrUn/9Xu
Z7HkhDXrf3Twyc3/fv9r7nBLvNjBHzgrRO300P2sp08/my79/S3+/Zf/07/8N7DsaSoJLHsruCIv
nxZExYFDL36Af4yXo6Czp9d8fs3XoVH8yG8oARNeDChVLpWaAWhg6Iyu31CCYv+jUs4R+JQKwf3V
ZlP4F0qQ5H9svDL4bzapTosZp8UH/gsmSORQmQZJyItdG6csPuRv0ITVgAMxNQzFVA0blzzZ1vTV
6O65/sCI5S6Cf12MNYqfyRdRRSbK7o9e+eiOfTBfLdoxFxtAbqDQeokbXrkAEgMxVZnP/hTFJYdU
DnndGzL64jN574N3uq3jZyJSl842DYzsTBISD5ekRMF3qioGasPkhpLwgwXM7Hfp9elWDteF309k
smviuayDTIhV/T9EKpQBWPBERBc86IQwdkvaQniXWNiXOxYhDGee63DNo0XsP20GzDJYNKEvCXx/
LrWJojVWVXMwjzU825HyRpzh1VgDh4yDc96p5xpbdWKF/d8wqSANleBSvEvJAHhGm8nJkfyJanu6
L4/emK0sYWg2xAYbdff6AISMQM47MlEcFcreQwwh1QsW+97TrXzwSIA1AgtrC7NGEtkP+w+nBIP9
nVAMq5ziqyRSW3KdMPxqwHfOlJQ+eiBcNrF8xfVSN8x1U+SudBOsI3zLSrHXeRiXCT2cmVQftQLQ
KLNYLNvvemuCwa2nE9xah92Wpb+zIGEQMXHG4FZdXvV/e+37uFN0vHxIQwPzBOA87DdFwrZAlhPo
8EFolV7djOTi0Ill2O5IsuFKb85t39yUvV69BrUUT9cJtS2xg2ZIXSAj16Z+UkZmu0vIbZUjjOt8
C6JRnkKZElCJRMsBlsKbhSlJO7aGvjOMZOy4qBXIX3xTLhBYDyL4NTSR6nutOhf4pfSx/WqkyFYo
BKvRzCkgaz7ZyL2rfRTNM8ZPXWF+DTRddM7pkbQ88bpHGKgyL5joOzDfwx5hNQiaUIJRZU8Irhx9
Aq+wzSJ9KCjufDJ6U1pAB9RnIwZUlBUi+4xd5wdvHriGY7aMl+YywA6/QEu1kdobosZRJjxXGSgS
AIRJZ0bxBxNGxROYWE1SwoSyXuKCeZZ6fF0TYv26yVV6Rb9SWzIS5Cox3k736NFqumRJ6bIweSzF
xn738IFiYwFT9TB1NMxUfpgjNTAHcT/2SVhKRI85eJ9+xhD3gz7UZGYnQDoiN3XteCyVcPMiiyYx
TeAR4Z9sI7jSZ7aJdSvY/GpY9JtUllXCv+TVmwJOqCMVu0/mqCQStCFRQ7iNOUDJPd2Dxw1ZvCLE
GGxIyjIsDnuwRh1cQOfDp1UY4aWYdeGYWjM+/n0rvw8MGKsz9Jb3+MdxvxjzKgyBZB2E9qrToXj0
VAvy1V+3oliLba+2mOMzAg9byQahtbmCuJqg4+yqKAxMRfr0nAX/0vV/zmIsMdRlu4HjYXES01c9
FtsRHgAwqgk2n8uHCFWGJ3XK9ENkPxQK0agqlc3p5+JWv26TM5slc9h6b5a0h8Mny0eE0gOBMwuZ
Hh0+Vpi4eOESKlF5xRgmR/JuG5+1vvd9oviqDFLxez4L1sDUlrOyQ8Yjp0p6Afux7Ta9DFrpVRiQ
S5Q/KorDEfZi8K0GRJhUcrLpe2OLwXRFppAbTcJ88muuhhRhs9HW1NAKrY63hjrjsQELvqmJ5IHz
eqknWkhuThmT7CTU2RJUXBXpTklnkKF8NgHnJlUdHnWwAYqWvKBtN4VKBXnYrzNntFXoU0pucGtu
a9KgyFX3MUYcqubnhFSb6uWgGBBGkEhR4S5NNXVtATMRedSQyO7oi2pwSj8Nv6QW4P9GUNaOSfap
ysJLK0GJr7HCDP+3UBTcfNC5URunUpVczngF2W6as49RmhRG4oK8l/I260edytAchtsu8mv5xpo1
8zsqKgnFhdzhihS3gxaQv1IQ78LlXuRcsDxEEd18KdsTUegAqYX5WQmX2J0RmvLIvpdHIGWT0Mtd
SLJPgZHSOBCHlDWAdRnIOpZkE/5sToPeEL4i+fCSh2GAHHuF3Y/mRUBAOAVJtKJvKoMg9UiwNr6T
ZRYOLxIl/Fez6AE0W4mpDZxrTZ9sPD5/IPBHbtpRmX3qUaFJ3+FKz08aRxI8qJpqobIbYngMLB3n
4RIlR+Zo8OHmTS3ZlfRcWTm4uCVF4ktrNOE3Aq9wGShtpfxaBQRs9k7Tmk3gxcNgJluqtGWI+NaE
Hycp2QArVcAhJisqTMMQWWdXqZcJUlXCrTqp/9YSK19+M9FDahugJT/cxilXg12HHJC8CyPVULk3
vSptpSYAysmamZBu2KWxstPCiuQqW5bMbxLBcB32V/HcO1AQGed2oqqfsMYEocxjo2p/aBFFp6sm
81VpbyGt6gEpcKd1JVtu022CDuqefhfxZ7xKhPxWI81qnycusA2sGYEXIRzXXHiTP5lf8N9B8xP0
ZfyYQUpV91ha0bG5nVb9Ppv8RINrjDPhVseZXnWrKUGiFDdRaf6ihAXlx2lULX6D4D1Kt30hxyay
AIKzLi0bs7/rCpBcuDin9OV3UsOymKJy3c0VUjwjnC90Znz5o4KGjZolGGrDI6BshClgiKh8mOwB
yoJP8iKpD8ak4MCvIwb0EsqRGc6k2uKQi39s41VTVj0LBfthNIZlll/ZY28RkmfPZrDR1UijBk8F
K6F0hpbqBixUaW5CTGKzfIPCfgiA+tQMmajXcKGVRreAwM4Yt/t0RKiGmiz36OkkubQ1O4uRr5pi
8Vmei284Zy2uIebY3bPkhM1W6WscDp0c/QoojxVjhva1MdWubX/WUcdFRjiKHuuFuRkNO7CSi7BG
epG8xNCXCWgcxuiu7xFK4lQUazMei6aAQ29vEMsiG3UWUT9OMLORgYeP6Zy++nSr5SAJAiItS8V+
QtEjA81Fi7AbkUP1MlpUd1l7x0DHd1xN820xpL2AkGvUeABlmlS7GtcECu6Siqs5ZXdOqnZYg9w3
QoI9ZGEmrlxIyORrr0tTo/sxzAu1SO0BLxGYL1lXOadUeTchz/ZvtIBz6qbEqlt3S0zCcKeZsyp0
LHyJNHQHWH1scE6JbyXKsQLZ96AP6OgCnbg3qzFzMuIsoqSUQbXvUy2AAo+BCd8e1JU1u2zi7LEd
QYI/yUbANaYiMGHcGboPvtopWss6XSbV6AJsyA8SRGD/sswHH4hJLoP72EizO27kUs5p2o8e+Qyo
w0isQKSSOmoS2OEWa7OYmsJ3YDcOiL5iKxT7uZEJN8TExHqkpxSsM6Qh+4J9u+lDBDfSn21VwdfK
B4qfeMBBlndZdPLoUi0s/7tkmVOHl8u7v2JsGhI2r1L5XVI6kxosaYhPUDrabou0sZL3rRCYiPlk
w95IGEwqu7aJAojegeUvkyWzKdqzqry0ZiuXHklzytNIYiDVTyDTHsE3dgtugwJWbPBsNl5Lts7S
yWQFLlMoKcU3rJQhiMzIX/bY+qD0UhCgYgWGCl7yTNzlXiST0/gWKCnEwNdohysmh47HjpyXcOmw
N4BvKnfyZlb8RndD/AINpygtNXHHOmswkcRh47mLcYBHjDzUlSuPhRb+xFi8r5/5mnqxrzOwWgaQ
FOtf5hACB4Vf2eyuIjy4SjcTJnBGByKTYysHd+2bxo91HiiHWe5FI4bArVG24RhmdBr5qCEm/m5c
yUrw2I2ajvVrRqqXa9YKqmTdR6J3g4YTa++oRzHmFhaBlAzQRCku4ToXeJuUVYeiXqnQQ9hUVOTt
TNzBvJ9i2+6v8wQW9JXFwhNtRkXD87vwEWF/02GbIeFPeh1KKNZXtbo17WqKXjpZq/xN1QKoboYq
0/1bZGiLoZmK1E2+hoRdjezh+dhYD3pAqPV3P8T/7teAVQepw2qiZxf4Y1SjU7Aww2htxATijj2+
Assl9sWFjdfAc03Bu+KtYmjmzo3lF5s0iiXo2BhUI8sNJjQ5xhBCjZ+nFp0ChEqs9KWo1rEVRqaU
w1VTbBL8cGFEikXaMRsqZyf1KZLVTiUkNse/GNdOyBm5ptmoQSRkQ9AJ9U7Zx4OMDF2XEkhDuDoN
O6tQWUMRQnNWyzFutjwuyQVnGILdUKrYBct9NHIom0JJR0CQ24Pu4NIvbusIFyrI7j1yqHFm39qB
DMYRPCCz+DWxzFquFYXBM9QZtMsRK4V/ZalmbWyZ+xAMJLksbI+dziau2VBQMFAoqtxB4ODjCYyt
n0NZDMByaqM3DqVlivbl1C39m1bSS5bNzBErxUnAifWUuCj2BpC8NJL0nQbWfK0Gkp9t7HDqVQD0
ETePXlenl67ppbumqiwcrOwaLSUvDe1FRZrrpjUM5MG9r0BD4lY/t+MvAfv6K9kERv80huMo7WSf
8ydqXgvYtw/0ut4MHP0+q2RnvkW6XObXSdmxys9yTuCnoarjdKkOOdIwLcfwB18xRHaZHuWNa+sC
kwY9DXXCvcvGfo7rFDMyJCGAs80YyV/izpRsNGXw9lwYc0q2xeTTpOKAu+qjlmVqvQ9QQiEwqEVm
emltcqk3sxSTwwbXB90BJrItB84kM10vQv0pNeLiu2aiSdqhpZupMLGiym5BuCf6JKS55kaxrZFs
wZy6DiqlvjFv9TxmDxQJdH+1W8ipOfDkJfRu+HeFWogngidQSIdzkr/2LWZ3rtTibbxsxLWEjXqF
GLwZNYp1dV0nOJviE4V+QK/UH11Vmwr8khQ8XoSZUB0SV8ov9ZDAS8LwLKN4SEYGvnCY2SR4os4g
ykIO2Yq4/ifmJjet5qFTGeSe0neTDH4dQrdLFxM1vEQSrHd0o9Feyg4DGZfTWnrVc7exsJsvgcAg
8Yy5iwHjdAaWUdcVAy5ScK+5HBrQQ2FYre6IMloLFMFttvjvTdmlxuQIMWTy/emajDrf2EZhK9mo
ezAX8LDCRm3fJfN0P4t25CyfEGG9nQADJi/M01nfWWOmBY5mlG1xD4NN5J+0HvtpN+TGNm+tQIoV
wL9Y+doWOKiD+7EaPnDVDsDdEa21joqJ+1dDtkLzCaWySuBHbmDA2pXBi6bE40s8q759h0xSyLuY
pAswbR8vEZxINQPWaj10/dfT183jLtJhOi/ZYTZlFUSeh5fNsApLP0Cm41i5EM+SsUR92AS3OIDL
8nOqTd3T6QbXBSOFcrhlqRT7AbEUdDuHDaIVNnEkQf1HLnf6Nks1+aeU/yC2za04UyP4oC2NmhEI
iWbSoLauhhtq36ZahBtYjdtGVeXWltSEYD8bSX7m2n58aSf+EGiOiEVBuVVZ1XDs3MdzKAtKx7fK
L3aUTDeTFdVn+u64EUNW0IxyclhQH3P5+z8qK/jcZJUB3I04sIt/ZbES3tdZOexPv6GPWjHRGoAx
mpQN1/WbzKq52nDJgUiX9hciwkZUyHm2O93Ke3zbQWlFWT6fkgoqY0VHfHz4MAi6Eltv8LdaXlKx
aSgg4zYoCaNwjabW8Z7t5Ka69yOYhs/JKEn9Y8xVbt5wZUcNq0yTplyzM1XGfgKBNfeYQSem65sZ
9JXT3/WjHrGEYVEDBFIT66go1S7xwDKXfjfbT5BapX0jFeYZlPzDRhQi/KijUklfVwFFb/dKW2Lh
bDRcQzjXlri5Izy0pjOV6aNZoVKPZpQCsgG4IRA67Pgkh76CeyxuG0bbbnH1g3oQVZbkzhpI+d9O
QQp0+gK1LRCErKwBqXDuKFwtHEUKSPVmxg3dTTvrpYaSeOYlHZXqWL80k0odmptF/bMaT4pWmxGQ
FExwfJ0dDdH1nt0svovCIrghYBj/TNhWfzvtl0VTkQ2q7AuEo6/6EuZLpzQW4EGUoWhHsFNsFY3R
/D7+/gpY/5+h5nflz/yxrX/+bG9ey/8PoHNhMDr/74m4N6/pj6j/2fwpwnv/kd/Quan+A05sLUsV
dVrWEt75b+jcVP4BAiXcETj0HVNn6f8XOjf/oWqMMI7f4OYuEPB/wLn8DygVACPwM3INk2lo/w1y
vrz9/5Y4Nh0Eb8tko04NoAh0fjjToom8dKNpZS5Qn2zjU5EEOccPWPkiTVXuWXV0Jey/AhNoE7gJ
ceECLMIWY/c7bNO3xzAvsGTw2ipPPIGJjgtvrD0z7t+3moNHW5qBYAQcYyB0fBfj/bEVCb/MqAGF
sqdbcKpNdaP6Fw3XkGbTTQ4CvyL5nKQXi4oovazmDYlpVIjkxMNdbgr21TPOvJKJgOmWrAO/cClC
QGHml4ypOjbAirtUMUY4tR530YwUGMEvhCKOdS1uR4KrCiioVyUXAJYWAZXQDbAweE1+qK92seOe
JOH3p+CJuI0zb3qb3igWt4MXB1uiFR1DocRyZdrXefCIcoi8+w3ZG2WyMfuLZPb8M4vg0TigsyAp
yCQts58CXh++k6FmYRI946BS5sGRE1zxBju4iuP+U4IviqvPwehSdjhz/j3cUX4PBQ4+8AFoHLxs
1SzKJR1vfJqVkRhs5bmDRW435RmMbCG7HI5yns6ElARMZsA6sVanrL4h1AflFVE45r6vvcr0tHwX
NjeDXThF/6YZTgkFwqhfs/ylSW+FfpdRa4aDjsRIcAVH24Y19l48sflYI1Y7nxOcCHP5zlQuhXkV
1XeELhGA4e/HAefPZyPD7br/GnS3Y/K9z8/Mnw8fZ9msNLpOWWbR4cuqp9AcMzOWvcByhXFXpBhM
ohINA7KDuKVFJOnE7U43kKT0ozdCvNWHe+6/rslIli8Ka4cBVCZvQ2KX5lc9+iWF+77SvNQc3bp5
NoLrtG42nNqSagO92oxvbc2DH+TgT+ENyYPRbTGnJuXrzLHucH/8PRrgGrBPseYtlIDD58KQwAc4
IQQkpbzgqNW8jUZrxC0GEw+/65ktOHL/sVjf/14O/lTNiIWys14lkDSThsQizcl11ZeqzsE+R6Lg
BZpyY0evaZT4t6GuXQ86YfZSReJBlHQXhc1y2JVquLNm88yxYBnkq6+AETEXQB1+As+tHj52ofol
Sk1j9Doz19x5OTLWmwybF4q98pkz7UdtWVT5mOnLdLdXj6thPyPnmPV4FglLHjohmVP8lgpTyPuW
++3p3l0+bf1kZMYYbFSC0M93xdIfS/BUqgXWfjSktOp1EVc12iANIrxC1XFK65fENN04IeMlts5M
+Q8WFvZPU4OHrLPJrlHRccTTrGp1HjGmWDJoBGhPvRGc2WM+aIWNHaCf8qkM/roasFonK7nGM3oh
bioObBHSoTR1OjM+xPIxq27k9mEvxCJupUDxhwMEjk+Rqx3VbPCLDbbsjZN2lEI7FEtmjx6BPBWq
Rih4xxoHunY4s0h/sDdwZIUAwMKpLWyRw+Zne0hbzaB0EgG9oSx5rVp79OSpR7eEpehlQAoTI/hM
qx8sBjp1M5YBTabV9cnEhiBs6hhVekU+JruQjEa3QbUgR68GHvKw4yn/nx6tH7bIqgp3A0AFLO3w
OROBIHYYsWePCwBqzAlYxEMf39Y5E2656D5x/ArOvNwPJiTcDdOAfcdAOiLhYHaJv38/ToRT3uk1
tpyBMenoQCmPWuqZ4fphWxrsJ+Y9k3Edvuvj6yslCW35ZbnFbUraFCP3VLBJ1A+SODMFP2qNliAJ
cMZltVl1p98SV5IyQEjfeu4Bt8l8LCJXAWBDeaSd6cZlCqynCH24kCX5xUJ6+O5UORiJ+BSsNNEw
UN+WhqVkqp0ZIcePBCcFWib2F9RsoBMdtoKXwBBAm6IDE4Qtevqt75PvE4g8971z7JGjtZMsZp3a
O5Qb6insTodtRZWtdkNjyp6NE5sDXjVcAL6iG0/kFwyfHLnG1b8h4aeBKHN6IrxTog56k7YNbakR
UaRn4V7dCnC6LDt1UJYDRvQ21/kzAF3qjhpiJNxu3IQsEmwEN104ZNs+gG9Rz81zFeF1c/qLHM1I
vocto2jVKUBzMl29VX8MjLwZauzT5vaHwuzYlLK2A8VeGOKUBCSstU+3+OGjcxzlIEDKha4fUbgq
C614jwUjAXCAhZ3vDZX9AEw/OISM4N8XKQ9RV6CV09FKdrb2KyeijuJtcu6bLINp9RI0up7bH1nu
CGtWmwuUuIWPjG8S/nq4/2Vt6wSKdCmjdX+p8IefgjF1ADatLTaEYIWDBJHGAo5BmKb14ZlD59Em
wIWTS6Kis1BprMerTUDGFjmaRTx7EzaYbgJjgtUYOsXkVeD8kFfCy6wMf51+G+8uMId9sDCtETSb
XA647a4GogLsgLscajEZaLPLfvVcEILgS1H+ZM7gDqw7qr/1c+Sbm8bY2vNLZtwiUpSbb2n/0nV7
RfqG20dUYWJWOg/RnX6ZDhdQa7yMxL5814G/6j8VzRuZwtbeTB/9kMDSTYk1RfAST1/78FdmPQwJ
cu4z3EfU10fvl5PucvDDB4fDs75aTGbJAPsmncmL6wtNvpS4fZr6j8m6z5BF1M1XqCpub9z501OR
XvkWt9YnK7kiJAvdtFfpt/XwIgIMAasHrSO4rf2CQrM1vxCKkXOtLTDhQK6D/m+n77OFL4GpqCtl
bGRusKmM+wAT+3ZfNFt92PrxPlWvGdl59yAFP5T0hoRmtXwt8htt2H4dkwtV3piG16FgFN4YeuqX
8WuqbLsWE9PHNL3FwEXvrnEpMHBm/a6HX0Z0yQStSL8CrB2w74BUE7kkk2UkYPub6dNEBtHsyMMF
dg7OpN+39RUWoKJ6LuwLjOqq/Gl4gyuVRZ9yfxMFO3zz/dhTnhc0Xr4P51uO4zjlV8a2mTd26Zn2
lmu2rl6VwYOlu02+zdHSieHZ9B8r8oHNa7PfcXyRcMXgKIpXe2VeWTVS5Yv+a1PB3XAWw9sWO0Ov
fxPXuu8a3R3p3ngPETtR6iQpXcb2bTy9GeI+9JNt1O7n/nsWfh/zzWQ6QOjyfKHVAGslOaIxIJQN
1+BVNm6qfQK7lehNrHDGq6q9EDh9aPsxctF7np4wxwsmY8pkzlNakmWuvIebhsXulBEuz4G0UK2F
EnrFkTAmhSz7TAYIBrqs62f2xKOdFzEEVVpOv5R0NEusbhSJLxDKjcsZn//jZn0PQpjK2bnV8L0q
tF4KOJlhcSCzMwl5tRRUEcy3STInb+jvUlIELddQHlQSizVnfmsM3uS3sn6aOkS7P1TtZ0MQTd9c
WGXsKDJuEx48GILSDMIqeo9cAETFbbTR7d0gdqYSuqLxDAsoVdnmEBL7L+GDiqr3k3SVEY/tO8Um
xGve0RSn4xh41V4Hl+YNAYKhsQ2v2ptWx2EergQiZ9fe6Tf1bfWomDgJu/AD88jLIFI8UFIobFhn
uwAf+Ouyu8jULb65e6xXCbMk+6t9siAJ21jo/5q3gYxOHa6dJ+G2UG7BwR3EJ8TkEauify7nt5ak
Af8KooboPWu6jZq91Gzt4Avi0BLbDbGxVW/sHxew03TaZNOOcNe8frhRY2/OmSKQrbaaddk0X3Xi
yB78+XORPmfa6GjMsl58swhWbLMBL5kZmyAkutKrZpGgfKciaG6N3Kur+z67XMxC1QdyxU8P5aOz
FndG5GPUOFgil/89HMpt0UKKr8gNGIwYGljUv+m1zvUG9xKIdv6Zk8ZHrYE3wKTF1Jo7x2p0keEN
TqoNuE1jIRRrVPGGSkkds/EFycvxmdaOb3SUfKlFASvJcG5ILzl8uBp7ZJU04wlPAYxFp6xHKgLt
YZvMyY0GDL9kS49bLNBdH3cAu9b0M9vP0nur2cQxmbMs7AH6970s8sfNPDbLAg0JzzvONts59BKP
aJzmzKz9qBWLMraBxSWX8fWNCo+J2UqsavSQbiPWX5K17f7cJfyDV8eHq+9Y3fLmVvuokto9KSMB
NyhTBzwlZBWPkIpKLQGSpoXE/vS4PD4ILW1RLEJmplPYWB3LYpJfs66vJq8mceEili5tmTIatx2n
1XMChshjMa2wPLOwrx8SVvzCIqfsT9UfB771wl7imkbMX++RjPK1xK3Xla0bZf5eNZF05gHXFw+a
ohmETBxKgNzt1VSIoToEC//EG4Td3bC9YvegYq1qP6shhXT/so9qzBKiaXu6Y9d711Kut3i0hRDB
+XKt0xDSrCqYLjcYB7PSEgKA6EYkBlmWMF9MbDRmyTzT5NE8tLDLsZCtUxY2Da7+q3lImo7orN6k
sK7jg91J9Q0erJ4J7Yq0r2Qz5w0WC4qy67pqD53wHPp//FaREtIwdR1Ot1z0DpeBKCUvV0rsgoDM
ijLrRFYxRGm3nqg1tLP96XQHr0cuD7toMVXk+aA9xvpwQHkJ5wYphlw43mFg63sydBqrghtVtiaE
csuC9PzrdJtHLxX+BBMFMgCVamCr1ROWRt/OHGRzT7YQr1cKvFXTJ2gGv67QrcvuFx4q0ZkB/F4a
+nNxs5Sl2k/RgUuASQFwNVkivZFE0fkZToX3M5mMib2R/WurfjYr/IqxgZbx0YEJ5tT51oI1VJZ7
ObvmD710Pw/fkmQ7S9B4YWd9w7koFuVWKra4pDo6KTNYyJfXU4F/hs2Vt3fMunP4t3Z532Ffkm9R
YvABusRmj/F+svyohAe88K/n4vl05x4NH54TjgriWSTX3FhXz2n1OAdMVpKDwdeP/gCLqiqJ3iEJ
pYfORGrN6eaOFgZqOIycBUZBA6TZy7v+Y88Yh3IyyPaIPA4EELsJDwshfuO3rRBqlP7CjKBAChLd
97l2///QsqB5DrfqUi47bHkWkQGhooq8KU5+hqMYNiY5J27Vh9IOUf8W6YuL55gy22caPu5hHpmC
IBVzDgeaslofOnig5MnE+KylUKHlgGRXPJIRy7Y2AQTndrIjMMKib+lXgWIITe5RvTwlcKbU23n0
irQBqGq8ujaMi6wZ98htptuiGbc5zka3AGWBZ6TYPqI1PDN73kvjh7MHJAY8lGoz3wUw5rCz1RIj
4awmiUcVWEKk+wqrkqB/Fj2nUdwqiG7dyMNzdiGL4KmXQE9BWKO9Fja7PCULdDsX3daXk6uWaLHk
NSuuJVI38NB38FjC3m2bP4YgU1a7lY17Iky52HMPzfCwF75bFhUZVFu/egV8UTDXypffmYRicaqg
wFFCjUpfMP9uiXDixOOoJY1dk97rhi1n0b/Gh3gl+vL2WUcAKcESDnujx7skyHxSqov8NkIwAv0x
a69SLiJOWwqXQE2n6ArdIzwIz0wkUYoehmdeydHCvYDl0AgopKqc1Ra/3j8nnuzrUVvNXAUE8jFn
juTNiFKq7F9MgjzdqJ42pEttT0+545HPToy6WHnHhVlHD9tMrZTogRorzbmdva7rllz3KHADjbII
1OjTjQFi8HEHg06l1EWxGIoEzbJLHTYH9bWeB2kg+P5BfSs+sbbIL7rK7WmTBKSik6KM7sOV3vLM
BfVAtVB011j7NQjcsKVNnEZz5Of5KtiPuScyL/PvKv0Hv+P22Nl36QSJfGeJrYRllonkqVVfx+7W
ZAhJrkL4MBaQhPRi+Ec6ofKpmL6OhJ6h+kCnUYCJSi72LlyM+L3EjN5wDVjzMHgqCPleHHp2RUGG
6sNGJ9sBP8jcM7uLkZRm20vUCynaNZQywm0qXVQ6zhuuWmG15Sa+m6CfuVfv5vt2AGV20ifzs8Dv
UHYwlp2kC5ET5bKztZ0W/IAZOJY7as/zrc2Vric2eClqKY9G4BXGRU0+kH1b6tuaYIgY/yho/fsS
T3SxW7xP59tydlss6exdE+z4j9q0tfHiIdWh3Sf5Vg9cY9jG35r4Tg0uxVec9oiCD6/x1/ky/Mqu
jG/KTrrOf1bUWbC/C/Q70iwGSKrqYgS5TdRnf3qrq+cyeYuyh0xyKQOI+zLYBALdmSdFSPJc+0d4
M59ZoY82pWXgKMBTNopbUI3VCi2lYtIyKMqe3CAhb+zSciFEXfRqA4cFA6zLOUs1NzKVwJNBc/dn
Bu6H4xZ0g8G7VMvXRdpIL0ZL6bAV02VMjLAWmyhWDlO/k5rY4m3pYDk9YVREOkEQ6LPsb+8FPD5s
XAT6qqmhoF8dAQQPTExGwFCTmsssDFvPqLrHFItl5OTjmcaO1iHO5RR6dPYmeVmOVmsCTH0TQR2u
fLFWBxfN5N9QocddTIfdMqWvQctgiKeqP7M6KMsNbrU40C5kIYt90QIKOFwccOqq6nowyMohcXAn
emXhb6CYyFOi61i1s6tIh7lvwsCBPzDeEUmpo9kjFBmMdPYyjmmbIg2vZvRcyOmVn9mcW5ec25SM
aOc+3LYRsgo/an2CLPPhb1dvlSMEg3M54SPVXrM1ZtDGnkTryuul6qrWuwsgODfCqdkhzQo+0lB8
HuIz1/vlTRz2GG1CY+ZIz8aB2cZhjxlZaTV2g5ceWoh5N+uIqYzusicbGyBHYlnNztGtjvYLFQ4F
tWzcPcxF+r7M0z8Oh0Ss2JRQoERR+GgvU+l7KqG8GDrpdpiqp9Oz7ngcLlgQNLJlGAp7zUONsI1u
zKgucAqctF0lU40zR5ARwkdjs/PywLYvORbnZ7bE405l7MmCHRg+OqXO1cXYjlpMz/Mi5xjUV05D
ACh0G3mX+sqEe6H8JYnRep9+0uMTocqAWWqeQOFAj9aquJHrjdCrEDc9MWLeBQaUsIpQ0zTmzt/n
ioSux0iHS0zIesijSrXNrSF0e5H89TJrszVz9ueuamvK+h7XlYlqJJVKZElC+HtLhBWCNTxho8z1
qwFjdobwiEvjqM8Pp7vgeGAdtrzq9XiYO4JslpZNzxwtf9PbhH0ZjW5ugvhMdx9vJodtraZNSf3Z
ZDkjGLCSvk0W9/2wU6FBEhDU3s7tNQqIait0YMDTz6gdTVfaZVllKaBKBuPzcPJkUU7aQBdSBCTk
x+2mpnNjKQ/O3N8+6kmO9Vwx2ChgRa6maDDrcSCFS25nJnI3klHnqtjO12g/LJ0Ay9PP9MHQxShi
YV5yS100B8rhQ8VTo9s4nORePKZvkZH8KmBWT73wbwZ2DhSem4IzdZia5h7kMbgACj2zOyvHu/Py
FXQWQBVjGpiNh18hqAEr2RxxOO+/lUjbPSU3SfoljefaL5HkynUfXRUSpsOtJl61SZIcHyAgDWef
0DMxXNcUNlyaqDddp3cOCTvhBsl+iTaP/OIGOfPpTjte2fjCGDgz0Lh60W2HX7hT9VgV0GK9MJbu
yr5yRaCVW1S9XmpMW8pVA+aEeEmebvVoYGjgy5SEIONScteN1RnKQgIHCyVOvNaI8Got428S2W0I
qT+rWXLO4ePDxgj/gJPOTZ4azeEjFr6ltT2ZG2QY1QG7dwKmkYivHZ6lDbjt3z4Z/Ej8uri8MQCP
qMbwluShxl3KG4P6e101+UVJdk2HCi4XlXHm5R0/2TJ9OYNSNV0q+6sn83FExITMIpdPry4sw9jp
PubPCudTAtSMX6ef7GgzwjfNBEXgPMZ+S1jLYTdO0gipTQAt4XpP0SlGQV/Z1muOvTIiP7T+IU7S
p5sU59pcbUZSBljTR1RDLB/uQ28gVCyNFsfmTv7SNWJD5QIYuxLbRBijK8L6AkNj+zLh6I4Y8PM8
czkzRkm7Mn0rdXLVPMNbOZo99AlkAeo0AEaGvCaqjVPns/5pkcctQELXrqZ3SvsdMfnOKLoJ44Xw
3kqH8swqc7R4Q+5BqKJx4GKUYf11+CaWwGDSIlK8MJhIe0Sm3wWx6WfG1juM+t+JzqIahLHq/2Hv
TJYcR85s/S69RxnmYXE3BAmSQQbJmIcNLDIyAvPkcMABPP39WFXdtyplfcu0l8wkk2SVGQMB9384
5zso9ZlXXx/kX9VUPtqjhKCwbF2UaRuRVIWwl2S5lV6pu57/60ct3bugSIzdrM35egiMn30xvBKW
d0jT+YoqWdo91I8PDt52r3Bur1rDeuiFlf/Dt/r3S/SP79TnvTZ5E5DW/3qaDMBYVEycJVNJ9xa8
3EkSMUKtm+TkLBBhYb2lWXLM3Nn+h4//V+4k9S4j9CsenoMFPtqv43RCFe2BdRDvRCZ3OZCaFfaG
neggTM6gSbc6qujeQVEcGwTzzVO6yeZD1exrR4j3RC3P//C+/P364TdBnQha9PdrHe2k88uFO+Wa
8nRR5OsML9Da6ixEJmst8cQmAMqtkqbZLjJ4RXmjr6qC+fL//+v//XX988szNLJxd1Al/6qgJFlc
H8ecLz/2qBrmeXokihYzgX7p+oAk01Gb/uEr/v0F/O+vSJfmsLQlgOCXV6GdBndmqcCrUOco1JzF
u2TkExNKunbS2dp1o7e3YjJCf/9B/2M++i/OlL985v/C7TxmP4CMfPzNe3T9E394jzTvN84M0JFo
qEj5ITucz+MP89GVv4mu6gpx4sy84po51f50H/m/OUinoeQxbYRkhqzjf9xHNoli9FyoL1BUX/1H
/5b3yPp9iPj/DjUKMq7Kq4AaneP1ePt1yOjPpc3shIVXbxFzCf6CDXRB+rJGU5FNAINMncGjqerR
W2lefCV6Y/y9cOEjyAGjIN3It5SIKjeOqygeFp0uqE7Yn+PF6PV1sbQpYPel0LHRpCDg3MYb7lOz
wqo8132aRAHnqkZIcia2Y9xkadS3mUt6rFbAHRj9EWlbDJbqa4pjj5H/kADySgW4p6Fc1I2ugIys
rM6jLRtKg47X68cWFYypBQflmNZLaUntpZJdaiCcSPJHn/CqLxcyxd7Xag89FOT7CjbAbrKuaBp6
aHQtUi6sOto4fxCgAh5V1gIIZ3Wq3iSJ6jfkHkIecPOhJVEr9sb3JLPJrrGnuRi2cUapt4nnWhCA
0DfBd9xb49PkaY5zaDplR4MS84KV2YU/BLmjh+ruzAn7Rr33ibYnEXOV1hPBVBrggHsyX60PeIft
vg/cXL8huLv5KCZTI02qIM2iVkhFUcEE5stUDlm9zfoSeMScGYirLC+xIWXn1kgkEnFLazrU4Y2w
XgWGHMdDqBkp+bqSBSx7t7asV021kEm7kGW6hZ8Jp6XtjbWVOwQvAJU+JIsn3zpyXLowH30CxXo/
y0wMzdJnY5wteLat1jFvHe7BUxdknhU6c4Bh1cZtcMbfmTokglvyYBVG8eqZtSgBDEmvuRn54R6k
XU2MSKWF13uYW0IYjbQ00G7ZbT+hnOmnc8lfgdbI6e0vdwo+QFRD506w2wAlcR1WioQfu2fVBqzJ
YkP0j5MfLD9HfZ7u4sG3h23VOAHzqqSV7dZUrJBcQh9DqxUZlO8qK617pv31V02c8M8ULX8MJll3
ty1E9Ir6fM7PmtuQLCSIKkCDmduTuSuL0trFTMOQp/Yxl+7SDvV+bjWBRrdM4JfNyplfgmx0mMm0
2YzHz6jql9lPzCaEjWLKyEzN5KmXKePjhE3cYyUnv4laZxJw8ydtfjPY6yyhnhSttip0IPWW2WSK
T6zh89Zrozk7VQzWNam7qieEbPHfZ73XybSvvUJtCkZV4+1sjIB46gyACxwDgDwIi4aOxAJBWRN5
hFjf1EoxUPZz/uKN1wVLGaatm5OAgCzimnkxpgih8iVm4D94Gdk2BSJoyiAvfpwsvfo29Ny0Isuz
5g6r3qC9SknCeaimBkRKBxEME9/gmE00ayp4bUxioVbpXA/uCpKIwXPY9feNmI1bUQfeW2wizseT
FpB5oBdCY7UVt9M3kbOkU1RLCdXMMSvt0nd6RrSMgRVLAksCQlNfw2HIjTfctVyMJQkNqWkfeUr4
R92ZzPv1glqS+WPp3vqdj6gyjtmM7NqiAGQErtuDoWKTi5SqpVoL221YQ6uleST/2yIn2u7b/sYS
Rv6NFz0+5+BibZL3IEeEQQC54D4gFPvDJ+UYbJWzOH2zIpcJ8xJiIOJU2rHI+vtRFgO7NOBMw0Wm
pn3qZs7pO98tMhEGgmF26HGu+JvR7uNIEmWXrwpPdDq9L100NKRevFZVIm7cXsE66ZpanZk56qdM
1FBPfC0F3LAQBArcv5Vv4xT0vK/DFfVRJI0i53oiFH1wlf7pj8j7NopInO4+M82CBOlUX54JcdNf
q/w6ThzjIWgeOqOgvuNFK9r8rJS05nOlyXKOAPOV2ToxvWpgiegZS9SDBvHDSZbBWcSalzuh1SRt
v6mBCGV3ltYkDfDTPkvXS+/lZVj2I9jXBccSTNJetLdtX5M+nfCSvfdE5SLGk6C+bjy4NM8tAWwd
+VQO+SaWZvX8ZkhLHdLQGmFbreYF2grLJTIZ1lXvwYYzeqII9l6iBptAlLJf994siz3RfM2bCFL9
Li7nTD/U2QTNLe0zwAN+7JuPcz661Y5kXHk7E7O4XOrFV2IbNGOxTaakJtQH8h6ZKRU8jggiyHTv
YoDqUcqOJhvLFFSWf4DfbU5nT5Lgs9e9KQvGcOjr9uwsi1BRWta2ji6y6C8aHyS6xZEjbQZaE6/T
rB+GLZKKcfefuk3O+5//57+uUoz/3TO+Bflew4j8a912/RN/lm3mbwh1GLbSP9HrIfGgb/izbMMz
DsdK51/M95HhX//Un2WbHfzmWcxxrhOIq+vZ+0vZFvzG4oHxIm2Ag7zq30tuvU6D/lK08QUo7mlA
UZywePqXbTQqDTnB4QPQI9Lg4Gpx8awRMHbyGi09DFZF7hfxeGHMFXcb6H1/I5xgXDVO9o/qrb83
OFftPPIX5BkUqfwm/kUUJ+Oqzn2TxNicV4gwmOydKNXsaM36+D2Xbd2sfDN992cnPdtFmrCpZFK5
FVzTb7LXnHKVzNK5s5fe3kkik9GEwym819p5+bfWMb9/o1dwLiYGwDJwXn6ZDI1ub8XK4lfWwbmM
tFyztqK78eIkVFXahZUft/8Ux+L866dE781SErXMdW33S+8J3NYHUWVzQWfhUC3pDvx0+qAZiDl0
d26ixJ3JuYqH16y4LpDN5Ip3mwAr+Vmxsn1qpkEV2ZasM7H+z1v/x1tvXN+5//21P321H+Vf3/nf
//k/Xnrf/40xAe864SX/LYD445339d8I80MfyCeJPPn3Ju7PV9665jJ4SOLZGdCNsSP6n07NdH9j
Q2Xp5KHBHgYiYf47lAi+lb+/a5rJa3bVQV2/xF/3ejmZPolUWFS80hF3fdUN5zSNq70ISJJyfE27
082GEPFAjpWBIwvp2NYUvbbNE1qtpoBM1ulNtwGoG++ydM6QpZvDd1Vl7rpw5uKHsoZx5xce1Twh
RuMXgYvORpf4zRo1mGuPKiGqvIDpjWunD12c98QRAtm3uX2LkL6SCnZQ061fxZASynrZJIuhfxWK
Bg6zsaC/0QtvZzVZcRfoVXbTjEp/XBj/G6s8i/37ovKNvRtI/3XUHeh3VVn+YGOavzE/m6gvta6L
3MZy10pW/oHOmmy1RC+Q33axDJ0ehoUvtPpGTWwykM5n+65Kvfu4SuaTlarupTObeAHtwHQupBGu
vbUhbSuauq75yvJ6uuvM1G7IH021N09dRzOjiNtTRxrzrauPzibPKhwyvhf6jZ4ciMAxTrJypl0X
q/l+zNvyFUd18pQVHfYbMw/Urgv0GdJwai3vYyPloapotVZlWWWvsVd004b5qY+pxpbHITPb98kB
RQoAvv+2hk47IYAffgJ70495H0w9xEHHX2lTCgptKEZj3+WL/zK5hQFGf7Fu5qmlgTSHlMCz2cvx
U3WpLV5iwq56KiDf+GyBm302ZlXvF9m3PwuntfRVrrHSXEa8MnWtz+vecK2ot2yxEWP/YNR+tbXk
Y5vgh2iaxAZ21tBjGjv3Gnzrkra1wqpPnjwgvXuSRu9aO9gbzmONIGJNx+ht5llVWwC+7kpLgrWL
KrNLUnuXGvIEmJPwm0VbJwzX7+G6GbuYZES8Ft8JAuVtZmGzGKwEApEF8zBffrhzvyNplTKIwtRz
UHqMbGVNVkfjYN/3NfkVXVUuu7jQNmmQbFQWfKg818Pcv5iz63znNUARD0kKFyeLip/KxFsI1ve7
bUf1DJij33S+zdtSIpWz+bc/GR/WRBxZUKYvKqjUubdEcRAEvE39D9dEc2qLMbzi4TzlAR+l4tPN
d8fg2yoAeBDuuM+KfAscsH4HgOGQM3dv2GMbYRZ/KsZgVeqPA7uRpkpv28F3Ee+x9so8rCG00149
3lGgpHSl6kIAJ1g+OWyTvtyZaf3ZXbMkDb/aVEb84tbTns0VeiFa8LCe2XpIX98LvTvbnZbdpB5l
eeO8+VnyE/otElzhshhxvjLPvRRZrFaMQNq14RE0bs9YdOwphYC7xP5aldpBk8mRG4yJZWHwQ6uL
lwabFAAHqguHKgRNHJ3z/ZJ6d1XsiaeOxEDmGVmxFcwResOKTw5w98mo8eGAepcLaDcvUMT0litl
6QAQPT/ftQZPIswNYrOy6kXHwgRDuIuaYWQe1Dr2vrLLB7Orv4fySfmLHrLmYSVozcHK4v00rxDj
TBr2RkerejMVuIO02doHhtRXgrfu0RtN/6IWnQdk+nKXOSOxN36idakvw6Txo/ugcDMPP6dGq88Z
WyBQIy5+XmWD9VB3WtgI3G2ebKNMm/S7WSTedy3ZVaZzvBnGCp+FKKyTZy8fZHTrORKxymet2cIX
TJtAwN1kerGOJ7u6c4UYPiZw2qEx1eKsbCfZarLNT7rZwgNN2kUeWnQt67E14psCEjRw62Uxnhqw
2OuUI/YQpHy+jmo/Z7VYH1qj8AqnQf1lVbp1SURv77Ouw1wYII8sfeg1jVLPjtR6+Jaxs3M047ls
QA0FRsvjll9jK51BrdxACXKMW4MZHbFkoVvYADgn6yAS5J2iT2Bk+Do4tkG+l75Yy7lu17a2TAcD
OuxN3eoeADbY7obsT76VtKBPR/uxZcN+Z9rToa4ZN2XT+DHkyCRqi/GFN+o9s5MmPseeW33GTNU+
yyomyY0ETfsU5LyqRWzSgjIggT9rwE2it82bu2mu8+vFBdQr7h81Nc7hlBh3ZId+LvYio9TJjMhJ
XROpbDuSI2Yw5tfLhVIQGRBhn356iNPFe5VT99BVujJWDeHzH+yG27DNicQec7WdkvyYN6mKoRKA
BDWTysH36HPnBEa5q7D0r6YKTmuM5YtQD1utCUl0QIKnrJjDOHUFaPXa2zllow5ytJd9XfrqWrGz
xeZyt3n4FmW0G46xEkbYUAerQg1Wsy54zoS4NTIp+YvGvW2SHj+MYBCCHMkjc5NwLOyjVUn3NMjX
siWOtRFIz/MCULHeTfFm0mtnc7WLGV4liZJBIsxHUXEZ18TYa14Z2bm240Pkoy/mTZOC6BcTP+hK
t4ZlZXj5qvOt+j02igUfga2TLzmp4AXAMh5HH4w/m08mUbWv+eSDBmhCiatoQtbMAVnMArFiekmc
xAr9ILmtbUReSXnF/2jDepR0KtN1kOH20eKLV1HItZrsb18Hts23b2xStwebtoxPqoHzNCydd5tp
cLJXvErAGl0kA5W4aS0NPzrF2MF3iYKZKxJGXeLpQ4ar/W65/q1a9caAII4a86fmyXFTJcEHGNzQ
dmtn39gun+GgflRFd/QbuCiVpZXrqVRfI8L7fiU0zM6ZVBtTcfqNto4NsRzNnaWByinwkrrejOhJ
wThPwgGe7truSGYg0zsClB2E2M0E5jn9ZikDOvpyT2j8sz5r75Pb1Sci/xwUIQQKkeY6wWi1vj0T
XWoCy7+2FLGI9i4o8tu8qFdyIrS8XaYOqr3+6RXQCbKZORiksTBz+C+GsrqNZ/Xfs+6epunsOuJt
rKwLCZnzFpRwdzPqBkNboKFeV31Jok07YjE5i7KwSbp3ihx5GCQKWWRH2TYgUgLAr7odwDHfJcNB
n2NtVXUk2OZpe/Dmx7iomYfD2UeXe9uD1HzNxmFnTffGgGJ3iD/TLjaPieFuGGquZSmLNfqN0O7l
qdbSaNS9MCnHqJf1S1oPMszq6tlw0AYyrpnNiz/YtyUdgN67+k3eoT/mY2GhlX5keuWfbNsNG+IN
kfoudw7wJHisp770LqMkhDit7B0emHjnmGzAMftE/iT3TtHf+pgaxl0mE+/GHmH+2wMUJprQiQrg
xqtTSFSa/cCs59skHaIUD6lPr1jL4rWdFk7oNP4MvIXc3epYqAlEVTn+cBfGWgrjW1fxsEJwRq5f
vfsqA93fOYAbdCyqxnKXxs7JK0HXj5m1rvXpda787Ewuh1hff02OmZeRWzndrW1r9qlwH7oyf/Yn
0jo1tem6rLy3hul7cmOG1k2j47TVlr3ybfFTy5wDq15SVeL6acz0R4XiidFUf+SZZUuyVK9+kOUc
AUz359LHBN4RzlAwC5SAVkLXWS6+W8OQb3B7SoaMq0Ar/FBU5ZtXIlcaRZi4xGsajjJXxsybtoLf
GG+dKrXDOe+Id63zEzq9I9xRfv6pvh8Sd9fiN5o0/xGoBpUGxNuHwSh2uWI/pNAo9Vdgekpk9pD9
zH3nMoC+V4m7TpmYG0qRR9PNwdFol61NKIFrDBc3KQ/gQW/ThTVMPCYGKeb1yPhW+s064XmbF+bx
SdLWYBvghmlstebWYRurNNghU+FFwfjJ5CKPHK9dVjC5063jDnvhk1NhG/MXBz8h1IeZWnQ/wNkx
E4OaatmxJQgzrpXeDKYQF0n7wAJHC71Cd5+0wrrBROMc9bY5BF63AAe6N/nb1oZd7krg4ivlH3JN
fxSUPGZn/ehG5OK2dM5jzyHajtDBF+McO9C3x7w5cicdddLXtQlrM7a9m4RD3PebbaMT7F6Waejn
khjgc+ab+96d7+pc6/lE3PiK7udlNdn5e0t7iD3twdZlgGafqI6+us0XAiDYmHgBM3TY5ZtEtI+M
kWGn6SKoT2T7um8xSFMn12nDRvWDB5Z7eBbpNisL7CQDBivT/3YcJUOux2M+MxdOzIQUAvZOvv5K
MRUTUuA76zwbKHwCHeeQqB+8zDs1tWlwrDbF8+gSQTXgmuNMynkcltJmUWju63GOmloDpy9+CjdW
kCH4qLN0efC4W8I4ftaM8cYjCWRXlY/W1FK4lloDipabxW37MC7KkWRoMyXiF95fzar1sy6y6X1w
gVJoNxkA7LUFlWqprCMSUAjmcgTFY16B/QlzbmRpJVIwX0WeZOBbNE/a5O6Ua/4ssCdyFozL3ipI
E+/sbd0mT3V/LUOCDkOUlHu/cTACWDFPt5APlbKIML0Kd5yryz133bu6sHDHZ/Lc9NmnJ7U7Zua7
0XOqLZq+FHrEjSHMZNuRHK5cn2JZU0YapdkYssWBJzqezNx4FR1FGssgAF/ya/KW7NQGDMOJqP6B
sfkkY7NckwuCuVnDQxAYr6Opo6FNjP4eGcaEr7Lin0bQu87gjpPNHbxn+FMxXiTjpfKr5c5PeaSM
jIRd4dhUirBavba+NJ28zxiThhhyc7IX6qPVumI/toNYa7X2oxrSn0uXfnh20aN/Eej9iKtZWa54
9ZpWvNbKO1dEkq7pI9p1IoPrHq7YukZ51D2VcxTlktBt2793Au2x08p5B3SKrYzjH1TQfon0imvU
xXRgBocO1rquNpCWbJOSjUs7QXTX7/nkqw0SRVgD2GfKHg9GM0h/zWrMwSgcV7dSMvooTIXdnwGB
TJkPuJm5L7Fw1Ci21ww2Hnp7ipRoja2mySLM5Xjo4mrn5smjAV6ZiLoMZYtZ6cSSe3cLlUA+2p89
G6kkOOdQApPB/0xyjrhA5l8MTdlpCntjmAwF9KTeqcC8VOQFDDMltUflNdtYy4KGWrZ5Ghs8L8xh
t0maHbqcHHHBRmFV4YwKJ0hcSqE4NhOtwQ9is7PPdV5U09u0Oa4bAegtDUCHeQS9LLowdvC0+Uk9
2s6uXMeMIonQk2Iza7a1GtHsH1vN/R48/VA5y4iKPznbehMtPXFLnUK1w6e6Et2L4JTeKwNjVuq6
JLi08RtH7ckO4ofSDEgGyZkdFVwYplCS/yAtOjZfa3O6DJ0qNq5S/TGN/RsSRX5kyv8amqwiTcHI
w0HXqoji/M6oDew8OVarClHtins10kY53NVW98Ie88lPuXXdSW67mHzkgRhmWKZr2RahLKsomGyW
qMPGbE3U/j1xPl1Kxm12sc3+h6yKp7wAOpM3F6ZlQ5gUfo9jI3ss5/JOmN13HBOGi4l1DvWFICef
0AQt0QgbcuojgvDvwoNCnVjavaXlF71deNIrI+zA96/cgYtn4e4reHrslNwmbdF+4K4CvMXmlNO4
ZPYNXOqzN8h/rxw7SsyUetQJQHDat80MWCURUWyn37mRRUo67Ean8SkR47bQKEZbxitYlelO2rl7
tjLzB34xZOdtzz/Zl/km181zBdpo23a6vi+RE0AatLX0Dlj/AEKI+oHGiZyi5ZXvmI1ZdV9V3UYW
ZC11lTjHaVvfWDLrXkbLgQvT40BvZPY2+MsFBUK/EZb70CT8EhdzWs8ZRYCZOs/tNNF4zGQcIH7U
hqJ7INxpk8bZK0j/aVsJ91EY3m29qNs8G2kOqtvSeYIz56+JDnrJhLkvtPkL4fKx18QZ7PRm4BKN
LF9b6C8GudE0+62q7bXmmfkm4/fh5ux6Oeg3JY8i7JdNMzZ7tn67IIeZU3fWpnKu6NcS8LpK4huX
dBIm8D5iW0/PX8T1cHFtcmGcl6wkJGgsUoQwyC3q5di7SyT87J7oL3ZxcfpcDGlUseCOBrs4dN14
MkhyUEZ3NyTDLS1sc4Jgd278hY5D4aa0k+LIXIDfa30QdgkepPDW3aIivQwuY8m5w90ZeqaGDaUl
iIdosNOg+eegM3Pq5+Ic23a2zecEdUEdlTbDWu6nQk/viVB7sadJj9zRaNeOlzNwAZE1o6sgW0G/
S+gRrFxIjPux2rYaR89I7NTD1L8Mbr3LiKFBOxcOToJahtnPHCCkUdUnA7FNn+sStpjhXciGJBaz
cbZGEm9zM/YjX1Co8KjvR+scLPlBs/2jFzQQYcRNJZ2f8VWNUhiP01j2G73UntOGEVZPEkxWzy9D
ku1Q7VEDtA+up+G5b15QhT7jWkbNLVCoqelBB2M0Cnr/Ic62S2bMUa4PAKUM413T+4OWgl7UYnHD
9LQPG91dTWKw1vyPC3FKSUjqzWOp5vMo5Q2v1NFaiqdxDNyV8tQzQWtYxKAPFXNzcGr/1Cw+1hxZ
Axlsjbu5GUz6qzl0RjQqIylLI35Hw3qO6QkIc9J2Vt5eciVe85aqzcB7vjXdIMWfwAbJFN2hSBnz
OfYZQ9SDbpYE8fnnDp2fMAtQmOWXNzDkYhxZhAYzsrKjtTOvvbJ4b1sXrKTLWNZU2yrZ6uZ8cmZi
Tu2+vjHzall3Ji20MCntE0egzYBZoFPo2y7F56Kyk4f9i3haQRRaH6YdGh1V3Pi1Pa9iq9zjpP3U
U+3ZkrWOT102a90KvrIUgZcgOS7UR866sSjn+6Efso3WyPaF2aKVAypIFZ1MQnWeWsm6m503sJdv
Jc3SuiTG7BhPueSYFMnJD8TOKdSN2y15lJlwlUVDmQVTwSbAaNeIBxt3kpGV3wAu0ieUNSKyHU/s
WILDvCmC8a5eyL6as2sebd+JjSt9tQ0qmlWfLHN809gzy+JoEdVTe68F7cdm7tFWLHgc8mGzXMN0
KvjN04QH0KVSEu2T78RvZRUYaI247fSPoEwe9XE6sqGLquW+NCkcO2etj/53QqVus5nwPevdLMVn
rbdRupBO5PRIaLQXR3h7LF+bRZU7fxqflyLdL3X+c+aznQmpqiRLPvMOfQK1o3fQ3fLO1EsMr651
HPzkGOftpvX6Xa67KYgULd+QmNus+pxxauaO80HPEvs2czMVipRPIWAwNT/nZmeGDKwVN29waZb8
cRHlhf0I5a3PUiBmdCRo76Ixh9oxqeTRFYyh/YAzhYkR551TrDsbjkadfki9oIyNSVQqrQif1ZMb
k/3j9MaFCIVhpdktrpS0V1GmcBg1JL1EMyPNTTffmpn/ObX3YrBTj6GoWnlz/cntTUsok5w8ex5d
M01OUqJRcrwPqQyo3cqJPL3YKIPhiAfXmIfF1CpIvuCiw7TRTz1PVu9ODzRwZ8RXhMRqrnt0/GYf
mN0mIGgxIsY8OTpj6a3FpL0Porgdr/l9WvaTkvLZZyG1KVqemYL6ba/NBuynyYw3hanfpNV1BoqQ
kNBfovlqpogGC4Is+DJ9ziYvRfyXZnfuNAyk08IGazR9ZzL9ZkwsviWzDo2bcz3aWX2oWbmgs1tD
8TfvmiXLdnT87SHIKNEYRFPhcl+utCZoN6MZhIJWO+wJn9myswOgN7o7EiejRtcu7aAzbelj5quT
vktj043yToYiM9+tgRdnsbR12uYHpwO0MOkZMZWG5O0jQpu6ZSbx7XZ0nH5X2TnznHxxH+sukE2Y
LX57mazG2c9MeN4xMMy3Iq6bDyRzC3uBKQF51RvGEA3uVZkU9Km97ovJJ3kGWpmd3KlZBUhRUI9O
DPsn97Fs9VGyq67aWzXkJYtBPR5lVBt2t+fcYXhgDpGZZT+qWQe/5fSXYGjSteHmn/pcHhvDi6Yc
BMdULLeGZqM5i+FY+m57WhgX/OjauL5MZZ7weub+XWKPDO6HmVEaqZ14N8akzLetxNhBbyk+cn0k
lqiiBjZDnVi0KDYyc90Y9XJTITFCqFpMFCCt221HUqPO9TzoDymyr63bzXpUL41RMTC2gp+tkWus
bhhcC5n7h8ZClF7SeG1ibyBdw8RoQZlB3JscsmOB/O2UYi9dt2qQDIKdjuTRuhVfRKEguHSE3HgD
3+PVjdEQtqVA8tFH3KgyKU5XjuS9l49eESrfWfYxWdPcck0bZ2Ex9KZ7jReU+3Fxhx+J25V71yto
moPuqvjrN7GD4lLXKCnbbuGxqWZ15DcqI5/72ETQgNcYmdWU7CR1jhnGphhzDmz0lNHiueRh16WY
trqTVefZmvwjYixfhklriG9y2NOKfo5XJlBe/rSMfZWF9jAyLdINzXsZ8k5t+qJtdsKcaa+XIrD2
VReMh15QW0V5rHETOWlNChlSDuPYIeWPxFiRGhgnZURcafZeLJX2UzNmBi2pGNwI4Vyyj42qJeEJ
+x2VNkFQFk/sRwI6es30Yzk5bbpEbGqBUDB1M9+myphQi7TmOh4DgRruOvPN47jfkrXYIk5ty10x
VW9+p5ZHw9CarRXQZXBfwX6Zu+nkU89cmGHM+7yZqsgyRLIxCDCKGqe19641pPfoQexzOkzFRi8Y
QY2IaR24dY2tzvQ6rOV8iWh1NaAOW/bGIBG1pLz9P0Sae6d+HqaL02jBPapodGt67Wq3FrOdDSnR
MwAOwoLfJDmQt3bql2dlNPbBUIF4Q94o5puid/R811AVH5mx9/FK9zKtf/MKT4bLOFFVNnpbfSda
a21bctOmCK1nne1gkBgTu6Z8ZCiSzKwf60NZ44VNyxHjf1XIhdZKof8LHXNyLhwgLjOaovNPpttl
6a6sZJusvZZtthob14wgkcntYmvxvd5q98BE+Ag0n2MxNurqBs/E9Eyod//iM8vddKUxhKVHRGzX
FtOt8Btra/rvlQ9rwe0N5KLo8YKHbMFDOplWu1mAsrUborrTu74YO86gRkJSaERVbAeO+PtYpdZl
lpnbbHnb4+Roj4pW8P9y9mXNddtaun+lq995CpwAsOv2edh7U7JGW5Ysx3lheeQAgOBMgL/+fsxJ
37YQK/seVPISx4YhEAtYWOsbVkgQAlK0rrQ7GKi+Xsm42G56qGKhzDgPPUSpOSoyF3yc3kVUFrB3
nas7jmfkcCBBYPNF9ewYF00mv+HXuvhrQ1DKg1arHi4H1QINi4thApwJbp7Y/Ov0VMK0IUZPdk2f
4f2WfuwpW1HcYHa9npPZ3KLKNl1NOiW32pri9zkYU5REUD8/6nazJ3hcFncD6Gq5Fqjio1KNLII0
5WeVzAJ+H7Zb9uwbwOpMJr/1piwPy659Bz/n+aFnffIm5lt6IVpjnse+egQyrXpoyqW8CEHeCyEJ
0rNPAAyU68UKLSZ0BFt2kSwUEp3BsM3Box1Wds9W9imRPfk+o1Z8qMcVnb40QQcFUAC81wZQN48r
U9mVMLQr3oWwPX6CmND2QeFSoiNUboEb+YB+Zfa41AlBtTlAVbize5vPEtgeGpwKpgVT+DQagCGA
gUveWxicfawTm+Sr1OMh5dAPOsZNNp9UTO1HLLe6XZMMBb0ACLYbgofvUVqUcVraD0fgYqtbCz8C
yGIlSfyJVDz7COM6lJkTdVE1KE+VCytPICakEBhR7AEQDcKusgprCvuMJczBX1ifVLOm1wsQL7mg
Gm+ZOd0kKFBJ8xTrGZXtHj1bGKvj5VhhUZsG7aFRTQ1gBzCgPbFeqBMQL7jDwXB9K6NlvLFCFg9j
tI5PtipRDZWTuisqS9DHiwTetNAv16gdARoDXYAQbyqBFkETLvy+E5GssHE1oKJdC6rEcZNzZg4l
9svdADfE4Y1FjxEkCaKWd5ulKJ0WrEvuLCzfkPW2dj3By3ML87br8NqAqNqIx4JJbvHOm/Kybx9Q
2s6gSQzm6CGbocoCawNUAiEUEePsQweFDf36pQCSFD+vWd5qm6QHWlCAUPXSAiiepvKEk9nyUx12
7GnREl16wOpqAuxK2X2m6wZXlThBbqTViHprUEoI741hD41/gvsoXuq6vogkvF0sHzJgX4FXubPD
snxORRg9NDJE30pAc/6CYsP81vzRaoMODoRKuMCLH61f9TZKZjq+gfEjVKCxxS63DhgBUDqqewbd
xhOKxO21ndbhB0WD6rBqtr2LUjLeJiYurwiy0xwiVumf5Kp/i+X0pBX+dV2Tvpr/+qo7PBvLavrn
5Xd9/1l9H93ftP89/+93jf/843+X3/XOKXrxH3k71ZN9AETVvv8+znL65//Bn/zzd/7//s//+P7H
KE+2+/7f//kVW3naRythRPgC/7bLpbyOl3v3GRD06fNf/8if1krsHxA9gXze7hAAhYQYQNV/QeYo
+QfnCXBxlEHKG4oUAD/+D2QO3kr4I6ipgHa0A+0AxRxRcK3++z+j+B8QesJzGVYg4HPuWnX/86O/
+xf+Fav2r6X4879/NhbZIZ3/i5L9Ey8HivOOo/tJBwMK2RUcTFqaazRLIMlTFeAiyYuf1uHfGNwB
41EqkRkUGDwM1DNYwR+iZLj0G3rHk/4070nHiWgyleZJ2s4Hg6TqkCGr9xzdAcBCJLjGg1vTnFPz
FkCtmxg8oYPfzB1WsrXouOP0pEDABL8rkx4hgvzvCTT879cE3PrnVanWZhTFHKRwEE4epRGfx3X2
/JYO6b5M0LTZjKI5OibkiHIdqEmpPCcg8to23KmpP33OGA3ZFR0Ymhd4uRxLpmH+DsEHrxV3tV5A
sWJ20UWKOpoChHlOf/Tx3J1Rq3hl5gkgtT/PPMvWdQazDBpTY4K6kgrgi9OeUzd7bXAnOlk0gG00
FUmOF2LwsEyEXwHqiJ6M38I48TmWFV24mdM8VfOnYgGgpYs/+A3txKeGP/uoOgzNlG0OKayLFZ6/
fmPvq/XTZpGDhHdsNOKZ0KFKDffv9DAM03e/wZ3wLJrZFEOh8T3D9lsj+9ta9e/8hnaiE7sERpX7
mVVaAIwlP61jcQZHvy/rL45xVxh2Szo6RqQB9jZGLWlCNvq2rMvhBsfvnd/knQit4ipoQgusMzQ5
rhgJbsr1m9fIf9iH/fQ5t2TIthXmx3m4UpAvls9dOfmd465M37JUfYpWRppngKpdgbcgbuYwOsOW
eCU4XZVPcBv7QpLC5NBzvqWbeqP6cypVrw3tBCaaYWht7HGfoFBXRdG1gPWA32o7gRkWc02igKd5
H1CgI1gw/oCPcfPBb3QnNOHUB7glWp15VNiPyTzc0zTJ/YZ2AjOiQJYWpLZ5QKJvG9z+gMIIP/mN
7URmJWybmrm0+cqNvUiXLjtBRKP3O2b3xO/n86rlKK6Vy2jQc6PviixFl+acxNhrG8WJygBw2j62
JsnrLvqwpsk3MATOqb+/MjaMO19MWyYCtq/1bPK6T28Smd4vYjkjgfHa0M6lqVC3CyQE1vMZDOJD
MTX3cs2+eX1L1zfaxtBs12RN8hbvjwNflkuI7X32G9uJywhdiJ7WxuA8QTOtZ9mPQG2ea+IE5jis
utPTYvOBrN+7YHwu49/9Zr1/hZ8OWFgkhFvWYLXB8Lyf9XxPSjh0+o3tRGXYxAkIoYPJezEpcEHp
/DRHuvQ7v10JcDrYIBJdZ/I15l9lmjwqmZ25MV/bgk5QDhoFaWCGbR5RiwpSFV63RcX9ksLICctl
C/cqiTZ5Ma+X4RiBcGFOXgvuEuVEAS3dOessmrrwE0EBHXUPv93t6hHJIt16MMVxobEdxJ/WtxU4
Mp7zdlLZphwKmnbQ/u1qAXiDvAlV7XczuJyvEjhpyfddIlpgkGH6zdHTTwe/He6ai8F9voBIASbO
S3Ra5gpNPvC+/EJzlzX5OTTjNlJc9Ngoywz2Sxv/VjaeOYRr01kGYkmCEBtcJGTJh9YAtyLP6Sy+
Ej2unFcjUvA7QMDMZTf9RjR4XDMhZyy8XhvbiUzZb9WQQPUY+rQGnRgWnzbwgjy3oROZvWYk7Dtc
aih8vp/K6rdZnNNVe2XexLkvm3BYigrrnMdIZt8HY718bOTgd1wR58bsY+Am+aQs0EHtU2oo6EPS
77By5UlNo9nISrXf8xC3swv/nqR+n5I492XSGjqNozTQv4+vVQaNZRk/eZ2Drr9SFVNOULM1+Zi2
KeBA6qkSm+fY+xf+6cIswfcLQrSQc83rLZcTnLKlVhd+E3duTGSC0KPKwByZB/ajMVN4kADeew7u
JLIrtGlEGdfYg9FSHmjZfobl3YPfxJ24rKIe7FCCFQcj8Q6KNHk61n75N3GiMptJLCvUqfN6g3bR
mn0Fa8YncFBddaKy0unIqmS0kNpdyKkATeQAjt97jyXB4E5ULmjQTileDzlv7XugcYDwEOKML+kv
jxOM7VyYg1RRV4e4GmB0i/Z6SterSK2BT9BjdCcyGZmASC2wxaeKZHm5gjhjg7Z+57cuTi7LBCQD
ugYu9UALkE8ynLLPRbGuV36jO+HZUBMqPqYmB9TuA6HNezb5hA9WxYnNKQ7nxpQpqsrBBDxPHYMv
GXhV2zC4E5vjgJ7isGFRoi55aC06zUN75u2wf7W/lH8wtBOaQdQsaDr1NieAonULASF9/bIqdQrr
s241r/wVToiCaCfQr9dbbvoKZJbyAmIgfnvRVRynaQFZswCzLyOwT4Ju/rCiouK1V1wvCtjslmCr
aAuwSRfkidjMYUmD736DOyEKWSlLhR62HLYCz82w/t53Pg+f8C+C6AWTVbREMc7xVX6D4td3vGXP
qUe/crC4uuAA5YAObjaQ6pX+pKPiHam++K2HE5hgEBmSwe0un5vp3diAngYdKb+hnciUZKj7Fla3
+ViOyxGyTCmwkl41May2E5nxFkvbrIjMrbaPZds9kumc0+Vri+1EJqv63a8LYIq2U2+SloIa0fkd
VtyNSNVRjhMlyvspQIZVUJAtfeftim8vEP+Ciwxisu+ja1IQyHh5peBwpHMuzWoDvGVICRxStuUj
kuZrOp2zwXlltZkTkFoSDjBehw+p2GNT0s+bZp6nFHNuTFqjzsZqavIhMPBSoWwAziP54LW9mXNh
lluTCEHgTAUezo3h5GGDl53f0G5QQperBpfB5irunoJ+FHkJZqpfWDInLBvwX5POwFDA6hrQoehN
UE5+uRVzghJA5loThaHDNvqtTswjT9Q5I5/X9okTlXWVAYSZInRMBEcAivoj4/NHv/V2whLUfHiV
Q702h0zHV9ltn/iO9/MamzrJLNK4ejQCderMire6hImCxcPHb2wnLCWkV9uo0GAbzPKiLUANjasz
J9Uefr9IT1xde7BH2q2DgkROGhl/qRdAzcCsglTOgSH004R7hpFrwB4NVgZwfMdtH8tPAICf5FR8
81seJ0KLKRJk27AdCR7e1CQfNvjv+g2979KfnpuMjGZHjCP/qab3wgBZpDPPoZ34LOm8QGkX1cKS
zG9Lmp1k23sO7cRnk9QgEtSYdVd36xHcTdSXtE9ZLMxcTe4Btj2Q3G+2vG46c2qkNVetDuyZbHlf
119tRydC5VguXLIBJ2Jgp0+NGcY7VdTjmc3+yuh/UdG2PA1ZiQdnS8Ov5dSACLPQz147JXViNFGQ
L5n2TLlT6mE2IKKuQ+Z3brlIIANzPUMztDNR54T2koAvEoEYpt/EnctznIKGaByIOVvYXQQYJ2SL
/O631AnMWEYFhbYWeneyuLULwK7DKJ78pu1E5iopcMBZhYRWPkJk6LOaMp+Kxy5z+DLmcd+PEP8v
t3xaW36p5ra5Kei0nVmT/Wf/xQ53HUWho9eSGMK5OUDDcF0sKwkpYGhdvB+r7Kzd3ysb3e3bNyuz
45LiR0h5f9NZ/jHs+KXXurt9+6qLoZI0VlgdG34OBih82civrJI6V7/tdAt/HjRjix7E4YXor7Ot
/Y7E1DlYJkIVKGqoikdkugTf+CKKzxX2XvmiLoaprVICRWPc/Hxs9BX42celMgcGOUu/Q9HFMc16
oLK2DQrMWjxC0+bDZvk3r6/pyqYzJkwI+Tu0rNo5vUpiKL4EdWn89kriHC0zgW5bJ1EZl9X4PavT
4Qiyp1frPsxcT4JklWNQZHhekQqiT6ChfChJcyZIX4mfxDlcYLgHFzq778Q6e1jlcFnAmsPvvE2c
48UEZastCDx5FgS7LDj9ulLQVPy+p3PzR00k4WaBiavKgipsmgu1qwD6De7E5wTrzrC0KLsXDahh
oAZc9iMkr/0GdwK0CiD7WAnslXZal+OoFE6AOPDbiC4eaByho7ZQRP9K7JuyhdbcsLzzmnfs7PGV
QM5FMXzOiHTHPoM1nmie/YZ2rk8KUaa6BiEu33aLayhCNScwSv2K77GzxSewOEyMlnU+FAJazuP9
kHqeV7Gzw0tZpbJtsdo9bb6ESFTg7vLgtyTO/gaSjtdZj1l3VXFp8DElD/xK1y4UKBSt1ZqtJocN
6IfIzjdAOPgd4LGztyldDGvaEHs72S6KUdzPTXbhtSAuEkgXkObgFlKlLIjbAyohNwuTftPe3Tt+
fvwEgwYosk4t6sog9xhoh1T60W/a7OXQhRohCBgiiygAnH3Diq0Cv3z1OwRdDzwN8fepg3I99BKC
y85mb0Aryv3m7YRk32mTgc2M7kliOugK7eoqvfE7SiInJCGV1oQJQK75bAMoDShbQc5U+8V75AQl
HhBQDWEcaX4f3pGhvSn04LkoTlBCzHWO+iFGAhTDaQX4+R+s9XyduLbpvIlpM/XYg92a3k/1eAOL
ozM3zh+Qn1+k4i4UCJLHFdiWKBumVJQbeEZy0oc2rLNrkiTj45JIcsc2wx/A9jxSK9e7kM/bxyqJ
1pt+LkdI80gKjuFiYthxmKUFqxh0qrcxoWBmDxOBhxcZqge7kkD7IFthtuMEDhR4RwMZB6w1iz8m
UXGTdu0br73tYnWiYoGS56oXcLzkcwQn9UJMXswKTNuJGwsRlk7Gasm37EvX04dp83wHujCdNUR/
dwp0BzkfMOVALIugRua3IE7ISDOAPxCaLmetuO2gv5J21O9qd0E6cBSGrBm8UPI1oOoU9TV0PNjq
d7j+Yaf5U9GqYhP227h1YH+PEAbaHfJAmvEi4OBTOpdZXa3lJCasSk+UutgKuGFzEZ1J1Pas6Rch
6QJ1IlmQsFD4mgYI7vfwpQAx1x6hAXWh5JD5NR5dwA4cNHoN6CLou+tUk3yF4fA9CojDn2Zi/x5x
CyvkloLZKrqtQj+WrsUtxHyuyyw8c9Tu8fKL9XFxgEB5dP1EcBxyuII/DwFSlsPY7/5FUYtV89r3
LuqosFCvGCPIH3bdZCEyCNnrDLqAJ7/R90//0+7UWTMmsALo8rEQ0I1h0yVE35/8xnaPmc3Cu1Ng
5mQOLgWJLtqm/91vaOdyhrh4WJt+xKYBL1XP43XQd351D+KcMyoo67AHRCVv5Ag5LTZksAU2gNX6
zdy5noshhWbS2CUAGrIE+oHVdFQBjI38RncehX1d0klRYLpju36MoNJSwUjozA29r+0vdruLPdqg
0itHVFZzyL3dwgSUHzaSeH1P7oKPbNmlvOUCTCUxN/kCZ5qjNKnn4E7mDP2a3k4DxIqh7Lvrh293
Q6q93ilQ4XsZPyVLzMI4FmUdtq/j0l6xmntdHNxFHvVJDClp0PRzyMONB7mO62EdrReRMOSZE5xM
xXKoR4xeRyKHs+h1Ha9nro1fbxS+U3FfnCl1sbFmtilIofwjVPxuufEiymLWTnCGI2MmKcA3rbJ5
PFRl9r1gyDR8ggdOvy/n3YDNBnc7zJvM5RWb2N0S+8Uld3FHA9ynRSxA24yHKMj7Rh0rpvjJb95O
DgAJhmlWS0fzcdv4G1JHjyt88fwWxcUcCejwAZbRYPCue56X8OMGMVyvebuQI2hgNt3aAUQGsZ8n
WPQcYQnhVTKEN8/LT1lD8orENfYJbSEmZpcEamBQf/Wbt3NnJlC+idQI7hY4xNsxHsWHSNM/3XT+
zXQFErYvZ55upSjpbqVKSnIPxb0L+Lp6fkonLldcDmnabzQ3KGNdTcMEueKxivxOWe6EJj4mWZIS
EzfF8owa+cduoB/8FtwJzGpJbZTSCEOvbIGc/3CsB+Z1H3Pu3Jicy87YRNK81h0UyPsb2TPP9Xbi
crW8acZmBYGdhWW+DOJhklHotwld3FEpIBe2aKyJ2IKbmi0Q70yI17MWjssv92BFUkDRZ0yc8E2c
CGrXVgdePPCQu9AjVpcq2aC4A59m6Lqz9j5V2qtkw13k0TSnVJUww8yDVd8WW5AL5gdg5i7uqApE
QTdgmCGgSovL/UApIWfit1GYE5iwLZBQS8OSpOvwDHfny2hQXiValCFefkraQWA8idc0Bz0HEv8B
lH077bkFnbBkM4nECqeFHK5iyYNqyDO8TLvfvGLe9UUvVgjaQfwpzQcDmcNUSJitdJPnBncik4dB
uxgB0n3Q8ztls6fVT4kghNbpywUnIOBppRaaqxkqU039rubcK7lH8vRy6KBmJADKepcK6CCclYY0
A91UV9deK+6Cj8qymqdm3+JQe75IDZF5UEL02m9w5840QQgLYou5J8FzNLUVxP9nvx4ep+nLdQkB
oK8niYKBLZLPRqC8vED02i/Bp05sQl+KrNm+VWaYtD7VsAK5JKTs/FI36oZnhHVOIe6Vh6G5jxN5
t/k1UDh1gjM0wGMgiGgeDPP1Ztc3xdT55W0u6AiWuHqMm5nmiYzulqjMgUvzXA8nMCFrutR8r/0w
+OK+ieKxvhhM77cHXcCRNtEUjVtFIcZY3hRz8ySs9FsSF2+kyraGy1WN/D4N3sYCimCNKMejV+y4
gCPYI/caLtBQlKm3+jIbyys7DMxvxVMnMBfNTBB1WPGWGnlU2tRfbB1kftmVizmCAB6O8QSiL11X
sWMaj+odem+F5wd1YrPToalKglUPG5teFChXvp2FTr/4LbsTm8W8JOsMRAAkA+LoOHKx242PfseK
CzwqrKnMOGNwoYuvhoVwjIcQvt/EnZS2i9Cnqks82SINz5+ViBa0wvTcq20/Vf9aBuIudsckAUMb
BQeiSuLqbqubEmRfFceQRqZL55fJuSievkt6/AxgnIqiuq/6YXex92q9cRe/QxuhcFnsp8CQhkc1
lMtxpXbzS+VcCE8UadSuO2xJWSE9hI8h7AbNlvhlAC6Ep2sx+BRSJP1Del1P9Mm07JPXpnEBPEKV
zA4wNMvjhSb3FVXd8yTW6tFvdCdSIfy+ZlJgS8Y8/bS022XXjl71Wviovrz9m0AiaWkhEzYNsz7K
OkK22MHO3G/izjXKTMdK7HNYJ0H45FjAKvyw0s1zzZ1AHbRcJgNOeD4Xc3rqdk/vhG+V3+mYOHdp
MLQRdF5RXqmaFKLX0xv4nviVV1xEo1zrYI0lJg5hR3CVKzGisw+tcK81d0GNq4HHYNahpkphoFAn
G/zATFn4fVAXfJTIDa5iJRLRrEzKUxGFn6X26yNyF33UGFpt1OBNXtjlJoQ2W2HPERf3QPnFqRs7
OW4VpPOfWyVTF2aJf5Blee+33E5sSpNB8zfCrAUt1AWr6q8tb6jncjvR2Zdxt6Qyxk6ZtqusBhQz
TPSPv5/4KzdR7MRmGlilAGmGhpKpqudua4tb3E71hV4WL32SkLswJBPhuc9brM2YgDwfQTH5OtsF
Vf/+B3jtozoRyjNDa1jkYuXn4l5A9s1Q7pdfuEikqhdRHGwYmsM1s5/4l0YtfsHvApFCOCEvNcOa
pCO04lHogyep8EtdXE0iknSQOWfoSgSjFXBe3vhFKlov/ZOQu1CkCkocFQRC01wG/Nm0KIRkhHkJ
/GBwJ0Jb+EGloO6goQKrnyt4IgN5XPPRb6u4aKSsKRIV7UdLVsefS7EOoDBGvefgTpCuUA3X9YTB
Kz6d6glel+IctOyVGHWFibp6LktIsyZ5KWCmdWhhkvTVtAHXcKWfQs9D3cUlQSIbRpAj/pYVVuO3
Qxssx8RAQtwrTF1kktZwu2oibEoTWxgJLnQ9lVF6JtN9ZYFceAIcQQVRAw7INVja97b6ymBzLUea
nBn/lTPGxShIBpOFpNgnX86PMCm6IqEfNYO76KckKWBjuOy1xQ6m1bqHxzrPRr+Lw8U/QYW8sFNY
wmG2a+8yvb2pYu5XE3XhT4BLq85QzLtuYXMz9nCrQB3Qr7ToIqB6DaijbVHLLQBYy1VLrttg8wOF
cVeqqAl7mDFpfMxZ67spbN9SmflRPUFBfZlHkyhZAg1X0LzN6nvYsL9hXkJzIXcRUJscNzKR/VDn
yfs5VXe8ZcJzmzhXaBTCij5JUCY2VccOzdx/NBZWNV6B7+KfTDAMoOpjSZbVPlZTdZXBXtBzbP5y
udMk6HobYOKj2Q7FoB4DLfz2t4sYCsME0hwrTkPWRjs2drsIICPod0O7SkVxUrRQyKdJzjlEpyhM
z2FgsHkuinOHhlVveNFipwxF9bCo+W1XhR/8vqWT5eLlnOh0QFwCjPDeEjLmDcg2p78f/JVD3MUM
CaEARwBgBUXi6GMBnylw4eBKt/ndzyR6uVeAzq6WYYBAKK0mC82FdnoPLyXhlyoS5xU69f3SFRO+
6AR39dNSwmOIVJHyK7e4qKGAklbAqArlItG/T+P4ihK/hgVzQUNBO669KBBCQnQFPKPTd+WSca+t
yFzFoqxEAg17jjRfenndtPJ5q/zAa8zFDAUGmGU4DCf5rGBoWW9rdzRs8Qp+5qKG2mSRA9xdUXFd
g1M/6Rvbxl6fkrmQIRpovOYYUpVYb+0hHhs4lqb2+9+H0K/zFHiKv9zjsikYgZ8GHnOZuCv739ok
fvQb2cluBSXL1uxvOF5PMAZMYZ3MVj9EPHMxQ4THAQtRp8i7MLhT7bNJuie/aTthiTOWUMZijJzR
L83AvsMj44vf0M6lucCbaB0gSAobuCk7xAKm9TCJ9ipqMRcwJHk8x3CI2nNx9h5dqAtYGvlx3piL
GJqXhVZ6jHAQLi0BtkdEB4B7vQAszMUMVdmyGDpjVcqUHJN2etvO1OsAZ9xpskwRXHUiGyb5Bls3
eMkND6OZvNq24BO+DBxSVUPMY6x3PTX20HXxwcZaed32jDtRmfBZwBBkv3lEPzw0IpZP3E6F7/BO
aAaLCKeiw7o0Kj7WIrpTmV8hnrlSRcNSzgou8gnOEwvfxQCWBjd8BWzQ735wcUNjFkAKLiFJbrf1
PhmrU1Zxv3PW1SsKh2QTPB7Qkpthvqy36msV22ev0HdhQ1uaoZ8aY8VVVN0vhJIbHmrqtxVd3NDS
hyQjBhOfKbufAv4I8fHcb97s5S5PZRHBgAfAZjg4LeQwlf181TDTnKMfvXL9uNChlNoypQWgX2xc
nmWkKnSgledeccFDGwV0WlVAI5qC531c3hern2wbc6FDEH4N2qRHb7jrl+iazgU5homyZ8L/13kt
bpuXqz4FVExrB0fxNKpgx9508fcyqnUNu3G45fp9WSe5reC5KeBFmIBPv/JDz1bYgDF95gd47bM6
lyip7Ia3JlAQRPYwwA6gSQzCjB/dkzHnHtXcQmdkxvKgfAYDr/gLfL9av5m7OKIRLpd1PaID2qcD
HP8EvxoavZy81txFEhH0P1UmkdzakZ6WqmiOiaCL38no4ohS2GnwiuwMBxHW3aEZYd0Fa+HV73R0
pYvgQQy7vaiH5cNcX5BSPW6bHxUJblIvt3u3hMEKNR20Egsu4Jyp9KGwfvqqeCG/HFwoWYY4dAHI
yex05HIb4VUKYze/L+pEKrxezbIyGGFQVh6zIXtLqF/DHNjmlxMPe5SHhQhRLqMwq8bG/LZOnlvF
CU/VrwLG5oCHKFiSwmq5EbksA78GKPLllxO3MDzNDGc4WZK1OsSkvgmm2U/wgrlgolYKZks48OYt
hKbvk7ac84HC9Nzrc7p4ojAaZxjNhRg9mmAyWS/3uh/e+43tXKWwdG06KClToOSsuWbbxA+1qQe/
HMDFE/VpFTex2lP04WvUZL9J7uU9EjIXS9SblpZ9v6OSbfFZ0mpE6azyE6NiqROdeHuqftMSNTPY
vbYHVtvhNqAm++C35k54Zl2gBExtKeiNALOQKX0DVaDOL4pcLFFH4e/WFv3eQogvIViaz2cZoPuP
/9e2M3NFgIqOtxJdMzxC57S429T0hceF8HsVuUiiCcmFCGfkojGsRnOi5x+jnjYv9AP7C4JoGcup
GASKLHNW5w3tG6A34Jrt9T1dEJHojRgyjtFbNZ5Ek1i4RXrSs9lfMERTpS3+QelpC6dDE8af4mrx
QssARfnyTNR6Fhmd8aDrJnIj+ugzL4Xniju3ZwhLoCzd64hhUbzbh6bpeuG33E50ZmXWkqnHST6Z
7MS75q5MOq/qJ3PhQzKGl3K6cjzN4T1+NEiFMkl6z23iXJ16VHO/9eDZtKJ5V7T93XruHbcv6i8C
0/UxK8sxo1uzITOvY5LDni79Mo8BqjlbtWZPfqvu3p+6gLsxnlg5IA9XxQh72Rp1UK+xXQRRQFbV
CXhiQ1ZdTA9SbOEl4FDt6e9H35sov1gdF0HUqj6NixaPc1mY5hZm6sVTOiwAWIJoEchDJiN2K1kS
/jAdjT2LUy6yaFLF0vSwhs/VqG63vQZTQOXszBmfvfITOXE70BgebTWuVZCHyZMaUhXlTcYHcEIN
dNnyfjVpcGiHbdTHomAJBA/jYPTbCC74SFuVjTUPYqgFl+wIk9XnfkrjM98qeeUn23/9JwY6qUEp
XhS+VRfRj3qYxDEMCz/pZ+aKH8XzIJOsLOLcjKs4bCyJTjKbmV94uwAkNNaD2lps4rQhb5Nui95Q
2yd+B5MLPYI6symyCVPv7XC1dMB7FqHfxesqIBnTJm0QNnvHBwUmbNf1AXhheUbQ4ZXgc6FHFDa8
WdeMPDcgNrR5zUP+gQiNlu+yOxQfcGWS/oK10qLvMSs++F1tLi6JjNrAKxIlnGxOUpiFJEF2C1/5
kfht1L9gk9CPhJEHooA2S3dou3A9BKHwOw9daNKWjRNhhWR53KnoaUnm5m29DE3jt1NdcFJck1IE
NTYTo9VxLPl2GLvQs1XmYpOiborWssTCyHVtTraKr7uy8qwmuEpJlMJ5nFsMHmZNf0EC9XnarB9u
iLnoJLyxgmEJ9oOt4sWlbJ/HWLd+6ZCLSVoAK+kqi+ugyMYHLZR6GwoSemHwmAtJGvfDvS4lbEzJ
gtyT8t93Hs7fX56vpBYuIsno0EpBMuD7qn7+AiOihhyQmPfxaeqkffz7v+SVU9+FJY2iqwQJsDoi
MM9IoKdD2IZ+D1wXl0RG0IjsgmOZ0EEcFSzn81amnrvdBSZRojJtRhyeNI3Lg4aC5MUQqebM4r+2
LvtH+ek2NLGq6QQLK2Qu65eoELdQSfc7v1ypIChKxQGHfEK+mPBoLL/XZeL36HeBMixEz1nHWJNt
IygO12UEKaLRj6LEXIWgKRk10xK1LbnF64HjZR5aL7fekLlYGb0RokgDrEwwjU/QM3yrWVCfydle
+ZYuVEbBLX7oZ7WXh0UALijP62I+V7D4A1D2ixzX9fXa6mlq6iUB+kENXL2ZS7KyQ5BVQXKp5Cjf
taRQ9qAznKBHXtXsQwAE6XIKUyghHHolqvk0AwS3/3k4KF2sXRGd0zAIwz8Oi1/MzoXBlRnfSLmg
5QEOEi9uy5GO06HmTRQc5mku2aEeFH1fl7OojiHVqX7T6tjo7jJapnnZDp3doIYLYFRjQ/yaAauj
ScLqqp6Z/WHrlmUHoKfFqSyz+WrRU2QvqjQQ06mzLdDIFhb3M2TWZ8jFpWvQQmNnrtmhoJ161ltD
eZ6ttVGnZlsKcYzmtviSLrZrT7UQ6wdDOlHeAX7I5kPB+6o/WrvM71e7bOxHJFRRQQCrEcN1q9X6
1sLWL7lvKsHpLcS4tvJ2S2HKcCOCtiphY7sN7TO6j2y9sWujtTqsYToV24EPQ2dghE5gCMjMpCAb
CQMobi5grb0J4GN1CABhLIvpDWxaRX2pVxTAPo42stmltVxGx2EcivIDfBz7d0rj4fd246mUBxHT
tr7OSNKQ+7YZwviYdahm3wa6Uuu7dOhbEx8qyOKkOMBCnaEoKuHWqo5SyHi5nYfM1L+vYRR2V6UV
dP6/zH3ZcuU4YuWvdNQ72wRBkECEqx9I3l27lIvyhaHMVAJcQRIAQfKP/B3zY3PUXfZ0yePwWE8T
0VFdKl1dXZEglrMSmMiSqboPKFp2rlS0OaQuERem+t7FTg6gbQlk2lnk/EzuJxf25oQdveRZt2hu
0PjTrtse7bIo3S7YVLZmFyup2TfbB35Ms6l2UbsWJkwN50g8b4xH44HrGvHDD2NJfqFpYRqfaArl
09XQMt/fBnEaiMvkA9HdOr7NuAF8bkqXobV57lkOu/66vX1I0HhdnsLVoJ7m2jF9K2vG6ziPR1Ru
DVlnibZX6BJI+OcmmkA8OdNspTrWIa4yPCKV3HO1lXrIEqi8HqRjxN/argMIkfZqrnPf+d78FNqX
k9vZsUe2P51Gc4HSmVuK3TXjSQi78zI/9mUNXgEhTS15aktFo2LQkheTGcK6CLaO4K6zOERLXx9r
lYebrzfQM529GdNovJFzFSMSUXbiuYz5IM8JTyec9Ewppw1/UFC3OPuNsc4T3r1dnOGgcRVIQYmf
TGEbVn0JN63NgYouOAORnALAtKoLd+s0xHdk7MjJ8pmOed/pOsrI2rl0r6lseCZi1ElnfGzRkYn4
51Jn89wCm25R7/DcVb1fMy65JFkXgK9qTDgdOEoy9oiQS59h/QZnO0ybzntlq7aISz+tGeHdcJgG
T7/6KVlZZtgwNBAqV9wX6DqW7jCwmP6s7BygCbVOHtNJaI1W6HorC5bGUh/1OIClmadNZuHMxBNd
mSl6kfhlbxB3om4WKYJ9gGaH/gR5oXkeRyLPlVPqJWoIPlXTIK4wb33i6cmKstIPQ4AKr1wRZOoU
W9uNIiNDJ6b7ceXNfavhk88mX5K7pWy4KkwdhrxIWl6jua3TJy224b4cAhzWVhaUc2F789CaMTmu
KRq2ioWmftoHXb8OezuR1e+we2ZNhqgN9zrJnobXoWq0yqBAGeuL7Bw4NA2DmD/1daPzqQza/ki3
sjc7rLmruYYq+NRzP72STeLqdLIuTDBLiXlmpKdGE/u5VzFeDsZitHkNnuhewY3Psyhc2d0yj2lz
Rv8SgxZA1obtabzwx2YkjbvEZoAVSOnBN3vntiq40m3tzBF9M8ulb1GXnPEBqUz5LGnk7yJaI+OQ
jlu776Z1WdD8HK7bp6HnyyEFR3JVxaruC0JhMGYxQI0rsSVtmC/JquGW1I25ahOf9L8m3/bpXjKX
Lplo+BRlge6r5X4UClyIpFuHf8ZwLIMBbDjZEc/Kpli7foYiaBHV9qCZ8rRAjDCcdaGbtoeYYcpA
xYQYmmcnLKKy0Yg306Lqlb8uoe4Fwc3t0u78GtE15xWioLLGJY07VG2LbtuM0bnNKJzeF0IV3c9d
PX0WK7oM/Trx6Tg2UPSep3Vdpzvf9UMJzgki3+R+0GvtrrEWlezaWLF+WsVAqn2wwXh9qHmAzIW8
GSlq0VBSk/ySaWLgHxchLWEHrBpxbh3C+U490nmbJqvlSIfCWaRgXdu5EhVqoUhYXzCixmvFqwq2
dt9JsK+o6tmtoyL+vn9rSbulrNY0d81AvsUpkucA53USEfNvuSmf+JCOqr1QieyTAjGYYVkhdcOS
oop5uLNa/qqHwH4GYL8VMKNgoCshxjxIkWWH40Gc3rfgrL4kRs8/xNYuY0Zql4q8FCU7DRUdkMHv
l+vYhO6hqmOe5HpCJODQ1PRi5nnus9jr7gLERuYWNrqcDG14ik0vLovebFh4BD+gcwMvqp8Ho4Zv
Mfy7d40e1FJncTkkuog1xv0DBGImPk50C/tsSU2o9nXbiDqvfTuzYoxc8kxKkQBZD+yy5Xiq4yDT
kRvJZzxUriwW0QTjlWw3hQi9etP7xpRVfIDMqh4yDD1zaWODRPRwI/VJURQI5wF38Zghei89alVv
NkcUxaSOvBHpNVrkRpfpKmiXA1N1FZ9pNZPB5dMyrdZnU7gaejs0Ko1z36OwqBBNK+/bcUjGYjBh
9SSjybRZWHpqc1O3Nusd6sCyKUkafxPUInV5ZURz0n3bdZclTbf2YNMmMA9RRDaXQ44Duo9KbEEk
Xyu653wI9LGq6xTIj4u7DDk/Pzsy9/1+Yqw2hWCSnJtF19WBo79m3GkfVkWbcJPTeMZ2yjRMf5nR
bjxn1mANyFbSPrd8EpcKjvAMWbh3dTOiyLaidYSZHhaaplAL4WYfYceRLXgYy4yuBIv0HPL6ZmlV
l1Vh40N0gc9H2+AMkXqSZlQTmuE36WIS5e3iqq/rgNpgujB6XKqZA4UZEnDe1GIdc3GNdM9ggS79
3oauY+fSKSbzeRmMu7bbVM55YiQKlYZRBcmeDiPspRIWv8hl2MRIfyJhn455a7u6yZZoW5r9wBM7
3tBZOZdb21F51FuDTOGlEio92xT7kWwch9n9WqOWiSzeWlT7zdiE+8KUnrfFOMoozCuCvQPy15dw
+sJVGZhiJLx0hZYo6sQHWswTcLKhyjeET19hUw/PPmXl/NM7jnwaHZdhlfsGo+mSpKO4ASK7lYeA
YXN1aLVh65OYppZhLEc+zHtp1+5uVDP9OrAhwjOyBho7FFEGY84RQduBF490VRiDiLcDDZBCsKel
iMkJXZCtKCgPpXyQ8D6FN51gW5phOyCPXU+CCFegi+wNj3DIKJT3pciHVpAvLg2WBthblTT9MXBo
2cz6CvvWXLCqozctFAoqbyoD3828mOZ2jixoUBUjxCFLNkj1jkyopr2MipMnYPNzmmPe7A9pRPht
vayhLepkqMzDRib/gM8dfqe8RCiiRuhBdQo3dKFkCKnl849tXnm0Q5s3cLqls34t6rQy6WeYi5Pp
mODuN2k+pUTI766zaEbdKrC0mVx68cS4XmqEOqsk3AUoxa3yNbBhv5c90nULN1m3XpAx5aY8ln00
Fq1Dkl2OTX94Vcl+mbH7NW1/6ZBz9QVJKTzM9OCQPTkOdkGwaDosLyLqF6IgMvG+P5oZE/TRtLbX
OzM1cMfhs84C/fI1UxBHYundOToG7S3m8WZ51A4eo8u2KpxVo2VtutOyMBEVU4rOpqJcyMYLYqM4
zjeSjPGx8hHHfDNHCpHd1q72SLYEx0Bfo/34M+45ZRc0iXfT69BjCT2wJN7GlyaCvSinCZHL3crU
Su7pHDi1Q0xQyYu+Drt9Eqfkq46IvVEUa38RkdExnBY6C/8Dham4aOOx3ArRa+eOg1lqWvC47oOT
UFDb3WMjSl2Oos1q+sS7bRiuG6S9Ycc19wugD2WnfYh3vunLDRvMrlO0/VRHrHNXdc9S8TVoWay/
zlEXJrdksZ4fV7h4n2bK6IBx1g63ep5YdZzQ78MKbKtJk4/I++93ixN9lMP8EIpXSqEt1FlFNg/Z
3+qCqyBNSnuOB9Ae+daO7YAnZtBbNtZMQMGbQnKXnjHqBa4/AnyC2yosy+AOvVDYDtRlgCcIN7tW
SQs7Fe7Tnq7h6kGdIPwsI4l1IfwK8fQU2zbBoINvfNHPg3a1/yEQQln+sE1Jtp9ixsg1v6IID2r4
1tXYTjiiogW1zF0bhS5bU73QnRnfKuKqSviLa8xUF+2C1StrJonDraxs9RJ3SfJ1QYHXGyo/yDBB
XXyKJwAskZd712HNXAsa4P9LlAA0zi+XMvajXu8IGi7VmouZNvNQYC5QPW6q44hEqXFo0kVUG5xe
rFojxPKBgxQ7xPyapqBVs5ocPQhRmEGJIwfMCgtSQmYctj/PDUznAKFhTezSAtvGEGHvSVpCDJzx
uV3jrySqaYqdhiZBHqu2krcz8VS+Ypod+8ILjKW9cmPKT5zNA9oWmFgm8SzUFJkHp4AQPPQ6Hdrc
sKSXOGVIhyLhlmLySzGPljtGiKwEBF6Wbte4rUl12dB78hj1SVUfyEzn8TYwlETFjBmmPms9+kcU
oKKxdeidiu+HqpmxOwVWEL46RmOyS0NYC48QNc1bPmHLPT+a1YRzxraua8+r8eV8UIZQ0Fxb9AvK
Hh9mXsvlJYSJ4JE76WAHCQYzIdnU0b5otYuHS+p99dr3a2mGzETIFsMWXjcYhQQVh83et2Fa46/k
yPo3w003cH3EQ+i+qrAteUZnx49RsvFfdZjiuJqEbcryFWSJ2dGmSttri7sy1FkzOqDU2Wo73WZb
7SnuhNvYHdqvYXpbt3jJQtzewhsbz0XExuguETbqLxR0HcXeB8tbJtueTRBwti5C9LDBoofmS0H3
0YhM1Z0YItr8WIjs3Q65oiZGvaEiAs8WNtj5MEzgVWwQwlyysJbdRgL1dncMjVk6p4Ch+3zDIbkt
qs0addmWihnMb62iGcTSMIlXOH/aE0UA/fXqnKwztEp5fmXidcIZKtC0MhlaZZMvrDX8J12C0D6H
xJjlVqVw4u0B6iJUNtKsxJ+w9AxNYFCnqTxBEf093mJkVzMPuMU8RIjDJUeKHPKEu7FujmHiOxSm
O64TmiO7gnwmIZCnbEHUxGNDUqAyqHQpcdJcEs1PWG9gJ4whljoBWdcJis0aKoDnIIIhD4NxqiAV
wDSHoJd5wTEgGcK4GEsNHZvr5FheJtJvaCInaRnlOOLxB69GkWah8LzPB26qrwlC0U5Wl1OUy6jj
n0rHoZYeB6GeRjkmXxqXNiwnYVO9wP61PXLUROBDeizoOPnEIpsVFXfJXFbf0tC1pAh805/wS9Y7
utJgh4m1uW9kbSNslhbf5a7k5sDkYsNTV69QUMfIUyjzoWEoLKlnzsx+wzZA7hGmPUiscw7tU77E
lHkOJq/Vo3wT/n4bmgHbnAhMTPwLtlypHjvI60HREKxSwGs4jg5VCaDtphG2vTIrC3e1CxDjU+Fy
jLtpqhv+gFDc0OdpEGHWLbFq9a4Afc7KYnLY3I8YYAEBlBa0U8YWoEj5tqgOodNARzJWLbtG6JuI
pesnHzXuKFserhcrdT/9MEtYYrHorJXnYDUdXJAhr6iYsxqWmrslpLTNRTN2YxanNAju6Liqa0sV
D3Nph/S08SUoT6ZfkP+tm1JWnzqJ9ry7kldxhD0qmZfcVVLeh2mEBiZhXHfDzExRQNKWer1ecKg+
0dGPl7WMYpfj7ISUIVZiIbU4kjV3fRzz76Rr26poUuxMMs0q8UjRLnoGFT4gxsrNE3aZc7V8BkbT
YwcdwOiKo02t7SWY0gTE7OTXL6H2/lQG00azVpT1zTDr7ldL0nTsgUMQzBbl2m7dpZtx4LvMExd1
5jbilnxtFpzzWd8GCIdiuGcHXrezURlidKryMWVy4JegDqpzOzStz6e4WYJzVDo34Gqm9hUlgo3M
mLMqzcgWr+MhRsjUs+PLMufYx5W3VeSjq7gU984piEcReMeXAtPmdm1oNURXLUjuVxjp03sEQYjn
leNwce4VacvjRNqQHcI4Wd0BNS+TzezoqwcGe+J9bEs1ZlOZrs+wLaZfo97358bSfhf2835VwFpY
/8NTPBJZbIz/Cv4gzqCOwW4NbD1mTh3eSJwvbynwb3RnGUgEdjO2T58V2ZbTiLXzHh4aE5y6ZAFE
2ialv49FtJ1nk7IqW0vRnuVw+DFsPrMrms6WOPRFerAC0RJ58oYEK1LLx6iV6ivhGFwVr3pol2Lm
DuiOhC1vgnxxyG3X4FbUqCG6WWUb3SRyW19KgHyfOlaa23UQlhxFTz6LcM1WP/1icn7a2pYAWLZS
nmu2IfOMQ9J5YaNSJ9yYIBsMSlago/HdWlgz+S7D5WefymBb5iLB5nnKXdBW0AoBY/tFNwTM4Wmg
wKDR5CgeBA7Nt5Vw/DagdWew6qzSZATDFs+pWdv7OvTLvN8GGjc7Va3AXecwHp/R4hJGWLkpBTrf
BfdEBPZEaGhR7VL6/kfMtvWVr/MQAoBc2YgloeO/eiSh/YzZXONHk3Fu8hLzbgncA9A8kEgVPUYS
ADUsdt49j1HfRZnvKcIM2mmyZaFFWk9ZJFm5YHO4LlduWao6Z8Dnn6CCoQuSeIJe4lBq/DdAhEO/
n5ORv+LBio5Jst30Ae1uRE2aa7pNc5MlA3W3YyLkNabr9HvToYz8v1Fd/Bdk0/toAOQ6WzOwCrL4
dI5O8K6uOaXiYzk46ftwgDYEtBE1PRQjGOLBjO1WGwUfMwy+jweQ1VCNc/1GHpL6WM+YjkjkP1Z1
k4Zvl+uf+NRxjittUBq8W5a38TOgObzaXPAxL8J73zehelUlltEdsjYJP1ZJuJ0jAyb0Y7rH98Zv
qNVrAN6QVHqfPITlVSTqrx/i39+bvte1BtSiNqiuYpNtMrkLkuhjI/G94xvkEgwfPcaKlOX3wXfP
ZOL/nbDv/z7Kk/eWb9enbUkV3pvJ8ovhW16nH6vgS94bvitTtaxewNaqoP/GOvBYcv72kYudvDd8
U8yvFMkACDTr0eTAfEJBgr5+7L3fCQOpHZXAqRCm7C563UCwiJEsHyKwIdz688MD6giGmPHNnpkG
31ESZwsi2/hDIjREAP35zXGyWTrKYNBE+k1d1DhAfwaFNn5IkZAI+ud3p/EKANG8DUJHyisCqGKg
20ffPPrzmyvM4r5rNMSYztwka51Hg/lQfEzyvigCWZEA3hOYp2K7fAa0iAZ19eVjI+WdnJdbcGUB
3Dy7clrpXdWoOPObdB+aUJL3tm/QoonYlILLPgCV48fglNbqYwlMyXvfN/NhKJJwQHAXBTYL7gLS
BZyrP3Rd3vu+Z7mU6Yb4LkjvxOd5BCcFgO6D7/3u6ewWJPMD6Ya8ZIqObep2bU8+tPYk733fc7KN
ZcrxsYHl7n1ffxONfvnYFXn3aE6Iz0zYW7BeSt2We9qsx8qYrfjYu797NPkKYYEsEe9YO2FQGD4V
BKUU/82KmeIR/M+6k+S97ZsBx0FkL7wwrXfYO0paokh1ChfILugAXhiwVt0Mxy4hyx8VWv/yp8oO
87d/xdc/9ADMAN1M777825Pu8L9/ffuZ/3jNn3/ib4dXffPSvZr3L/rTz+B9//i9xYt9+dMXqNyF
SvYeZPD68GrQgvj395ev+u2V/6/f/Mvr39/laR1ef//th3a9fXs3Wen+tz++dfr5+2/sTSP2L//8
/n988+0P+P23xxccK/6SvUxW/a9/a1+79T/97OuLsb//hq3DX5EWEqIdKSIJIknenl//+u/fQikB
oTyO3sIs6Js3uofKW/3+G0n/KsBPxeiQBI8AoA3fMhonvr9/C60UaLsLkxjLaQQT6L9/yrt/jIJ/
3BhclT++/kvvujuNz2t+/43+eTfBIMBIQoL3FxwfIo7e66GBRFRp4HxUrKFCAk692myxQYV/+0TH
/hDK6DDa9BUhfE9J1bU4+1cBcAaY55wVOdIdnsorjtPvPl7FV2DqKRQI9NSvNUEilf1sw0HmTaev
YbnN0qBZ8spCkjTP4H7qDbzKRIL5kC7pmPX1Mu1WunSXcGvOTRn8/PsN+h+N0dvhtX+00+urvX4Z
3o/CPw3c2/kVVMb0+he80Pxl7/qfLxZD5P3P/H84ct9E5//1wM1e25fJmX8erm8/8I/RSjFY0SWD
5BYR0bcjEkbLPwZrRP9KUgDbIkbwyttgxTD+Y6yyBN+KCEsj0OMixez4H2OVkb9GSQQpTgK4K2QY
r/+TsRr9o0Hi/0xtOMKwhIT4LXgmoKTn772h6DeVTVWCWiFlBKFoNbViTwAKHVq3pUdgwChmS9ID
444A7Qr4ibUAz/1YQfNVbuDW2io9ABz5NobgbQlW7XzTDMKQFazMhhD4CHF+RYQ/JHMmvIezdT12
XLePKUocMK/GW4Y4qvPYdCzjdeAyaH1S0Ao1SsqMCwqUE5oz76dD0m3Lp5IHc6a2MKNlYgq8Clyg
r5LClvUCq1W97VdbDQ6k3bBl3VsQukpZd79s0h/nbnjG+eRelrUqZgizilKa277dPrPGxwVCwsIr
Em1jMQYrFDSeq10IIo+Pw3BI6ABgePUG6FQ75mgglnuNO5TJUfpLV60/ver5Tqf9k0QEbt6hUDaC
cO2ungOATVKm+55M+txDknOiytF9DwfUMRGdvmCMyGIKxzDvxjY4Nqh9PoJJDfI+VO6CYhEKDV6q
1J7HPSAZ/5YIBj1CkAsVJfkMRvUzOJ4RAgJUSrSAfy9A/csMkkzQKYIvpxkqg5zP21XMKvfLAsGH
dXF7QPLaOQYXnauOmGzi5KoeN5YvOroCS7ee665sDMRQo9pJn9rd3PDXcYgwY/XpPORYEMFXqH75
NDbxT9FU0wUAu96DNU7O21AOx3ITLyzYbnsDOBUIDNp0exDdwdaMt6qfQIYuTGee+Q1sraY7S6Y7
sAfN9RtwG4fiuMQLQPaWtuK0jtoWytQpTHWpOOLUfYKWEYLKwIEE0pUvhqYBY6AB/Y+2ulQT+SYQ
0bqD/qrQ8TIB9xMR7mBXbIEKnlZAzSAjxPSNhO2WV3Jsj2jgLC9yZKAvoKfzGXjfQ2iTFzQ3F4gH
gCghgI6DFECDi6bRMltwH9lgrryS+UiSK6XZGQ30X5IgzjDYcC8A/cfbEaLJT4vpQZozBbGsCrIV
vt1Oxsc5jsVt1wNeIRPZjiXtxl2IhvVbHHsdhVILAooMZX4Cj2dsPkNQBGZGpDo8txUg2wqhgp9m
Z/N2G/MSj9ahsTGIjQGQPpDrIt1IDstgjYUjOsyTxxUcSM7HmB9NX/FbQyX9AeFKnwU0Au0jHbSU
oRv2wAix3Cg0HeY6CiyOPAs9GzZCliImmGI0SeWuC5cCVHjOwgZ2nLivyTkGxZUZOlfXdUmT+9Ya
H2OQwOTfrDeisztXm4OuqC4A5pJi4NAQh/A7FVGJ1JE22bpPMTSkWafl9NUOsr7rhmHMkI+7ntG8
WgF9VxP2kG45NJtLARA75LdszC53GNxXqYnc44aM2CzRqMkF2l1/jUpjoHOxR1u7c4sSwILotTxA
4KjLfAQ9CA6xZWdXEp03AEkpfCcHJRfg46G0OUSZ9kzTFyB+6WWex/CYVg0YhXVarqfJWYwp7C32
aQy5L3Q0TQYnZXBfwXKfWUhEM66iPld+KXdTlXxK1PoMVQG0XBE/CGh/T4g/3DU9dxkOQQ+JJiA3
yjTIIZHoi4V16X5F5vIBKznkbiaodw0vxXkE9wOeVxJ2o4cyeIgUpgsEs5d3EDDdpBEmBxZqqM6S
AFJi8WuAraODaBcZws03BqXc9QayccX8cR2izOFoUvX2e2d2FfCyojmoW/jKQVpB4ebc7dwl+qpm
vT2qpcJWY+xuaqgoCyHMeKMgEv5EUoRkB+gWyZbSphlYYX+eRIoi4YkOB0oNudpAgBxCrDdDtjWA
Y+fOujRzMSKTFZzycU2Fzec1NRB5aG2zeJrbfVuaF9N1WQR9SaPIbSe653V1J7VtTw3WCTml52UA
ZdND4oWW1dilWMLWvBZJXqNduFsUz+fEZC4x35M0Bh6e4mNXVxC54ndHN+3C7yRUbwxY+TijRKjT
92UdjIWNApA5QMaLgUifuZlBQ+2gTQ1u7fzFx+qRQc7Q1ut97Cb7Q0Osk7U8YBk4kWwR7Z1MdUb8
ksfYnHlMTvnq4p9hPZxq8n2u+fUabTZjym6oVR0rdZ8qGt4Cn6NXAzJO87CFaTunkbPFunQ+F4tu
T2sCO+4g+U/dQW5uQyDlw+IPbBQzPqzv5qz30XIAYj1fZjLLDPJMubOh+oURxo+C1U1UsHGoboIg
7JB07uustPGKkgO7BF/ieigLKNHLW9LOcSYNPrlZQJPRkSD5z15HqgTaRIyXx9Y21XU0wtyTRZx1
B7V6VaR+5A+D5vIFagDyOeEV1qqxRg9wPHVVmIGer64XSpqzQMTA9UZD8tXWUF7ZlX5XiMDIpamT
71MDGy36TDByhMeeAeRqujM2YkdEj76RyyhROg1oSD6OCBRA3VYvbtY0HG6NqTFbQPDa4TFM+kMz
dCPG3Nt/SyJs798Ihkokp8mJTmYWHfF3Tc2+RsgHB38C3Szmg7NKWPQMLAZ8mlyq46oUHs52cvdQ
2G87KOiKxgbbj21b0hYz09Tli3LdlSIGMndM/ZA480ddoueu5PY7Ak5ttvXKZF2LIp8ILvyT5AMs
i1pMuyBJuu/w4oprDKxvmoVInmwiCQIKJ6DTCKloBaaXPyhIp29aERFw7VtynMPqpuTquSsje1qG
7bmHUqBd7IQHAmIQBM2y3K9N+OTrJTzZRrRHt0KOh9YJ/aXrNMtbLM646Wq8DvxM0dVcbeVpcyC4
FxWKXTBgSRvSKdijdh2EVqjkbujtdiV1Nx38pno8UcMtpC9dBnFdmGOa8EkGdyyevYplNRum4xv3
/wU4YNZAg9MB5Zfp+lLNpX5GKPC0jwe+nBEVOrQFRz57bpSQRU2NPDrB2l2EhObGpmo/ma45wCyp
QKyI7RS1fXVwxHefOxLNObNYvdBjDTvMPJWFgYL7ICbQ+uEZW7zp2shgxBAMXOFjdh3Ytc42qz5B
XFGkEXscdfcNqrZHeNSgF0z31s53UD3tFpWUd0iNrk64iSwjcawKQqAJVOH6tG0N++IWlndrtR5E
q+sfHNH+RcdcfzbQ8d9pw2+hQg5wNxl/c43Z71CZ+5vNAAPNfUhaFM6DW2/h6bDgcr4A1WGfaKfJ
LUwlVYaw5gU759BmAA70U4ureCVkhDx1Fo6ZnlPoxuZ1gigBjHLOxIztpQoKO5fLz6bk4WXkwZ5u
Mcmsat80RN0PSZfMRjNIUzHsU0g9J0i8BOQASeLzqEqOmmOQQjP/kC7bKW7WrxCnnxBhqLAbiHcm
4XnVx+eo5l+rZfniGcT2LLzxKcPmbpGHMJkpnkyUsfEVHdfSwVai9HyEv+UzACAk240ym0d3792G
fVtnzuCRzxDNF7z0ZeHnaj5sm3vgqJ5tWLs3HtW2/Y/QpYVRSJfo1zbDh5m+dQH/5nR5Ui2iVWau
P828+8VXmAPqRGU9nlboNG7oUPt8M8E1uvkOlNtzIiKEgsnd1utHUMVYLkiSDxvJdBk9SC+719n/
b+rOZDlyZMmyX4QSwDAYsAXgM+mcI4KxgZARDACGwTBPX1/Hs7pbXuUT6ZRa9KLXIZkk3QEz1av3
Hi29WC9yObfj6N6xPBqXVOapS29k+trPK6YjdpOpPGGMqEqKplRSJMmsvzdS/HgZtjGZmu9Gz/27
VEJEjiP4tjjr+JXy8khE7nuddy3YI06xLVi5S3N9Lix89ltrhrW7Pt68zvlSnmST72qzDqjjMeEV
ai3v5eDbx6nJLSxDuTrWsikely3bQ8O6GrN7Z7OL/t2aJ/1zcJ1rynQxVPMiDkmVFTxH9XwoLTt9
rqrZ/MBkXu63QgVkPscvOzNazI0yCXu8QrHVjTg8E0kaqQjwDCgm9MHm2g9V5Vxtf3xaMLRiQlTW
h8QVt6eAyr4AjElWq5jqs97661JPnF+SV2eavpu1qt8Cq9nPjoq9OjtYDExLzS9V5YzlCwtvRdEs
10q2v72agKVtd8O13rhJbZPhb11M1a5zva/M0tRbkw4i5Nv93NryftWljwcBO83FFYl9zmv9RS5O
xtu6ivvATt960V1yPOY3P9mnQo45V2Np7yxEuUPOMFWQDfkIlN9k4TD3aou00yUREzhkv9WrPnyT
bVEuHof95G+7Ao7vjtJTRFNRZg9LL/ezrDxG2Zrc3No5x97V957c5hes+0+e37D1vW6fSBC8ZIzY
ZTnce91AGC3NP92saMM0zXd4Ro6G0iD3+C0MjK7njhv43p+oFziO8gvG8Dr0+8GLcQh44UK+Pump
3IKW9UfOZHH8Kd/+nnSLGVeO9j7q1h7eO4e4zlDEm23EagokHfwA82GNssb9VlWYbWiDjs5sH0uX
ETZRrSN+F3EA5sYeq8CZQixIF2cmFda2xnnx1ydR5p8e2O6dWfnFgR1dHxNATDYOfflu8THMcx81
pFJe4W+ae9eljO4bjqIksDGKaC62vMKL6RVe2Bblo8E5mSSmDMVgHy3jY6oMJu7T3p0d75iL5rxU
xqNbe+UHVlcv7IQqT75zM2+SW+GTcz3scFOBJdW1X13JA2y5nb/37OHS9QMPlySj0jaWGXm2+DXm
3QnJv7oI01RXjNXLLpDFiPVw9C+z6F6CgrYGN0MQYvb76WPJPPqT7x2LoC5pdciptcribA22R+yN
b65Vy93kNPf5KqeYvwcvfvttdHQedcbUHVE3dBHlNHUXhqK0VtT4dTxtThvhgqV7tjvlh75ZUSxX
zpvvWuWb7K2e8ksYJ5zw/XenlDX+Ubcl1zXJcJDV8IRfuG1iZ9uSnTNl2H7zkg61tDCw4TnIHvOG
uE5r5TqGP7eGA7b6O801/xWslTqug6lCz8zXOwhSb62sm6MtyuoTb2T3WqC+7totr7+6yvbOk7PW
e0K+hGEEVrLKriCTJmMV28JOOHPsYq/h5v5oSxW8N3Y1fgjpT3hH3S8lRvNU+OWAHCTbvaGaWyoJ
2SSrfAM3mKmPPUxMhEpuHZxozdn0V83aPbvAmrptn0XWGIcWalbkrs2chElpNM98NVPcl0ETpUlO
pm31MPCMAJ9C/DTyBdBBGyrPyZ7IRtrPgy3zLu6MpToO00IrNS5YjYy1i4itjo94MptHunH/Ttfm
jNttkJflZk8t16KMCh+D/grWPcRKTwGi9RYbGVazeuvWfSm9/OTnhvk6MTG5T0qRxJUhi3sl2BBe
WTD5EtWfVZL6GT+ymn60E1/DsATryTG1eVpN9yUv20M+8rSk0zDt/RSnFOU8R2u9OJhva/FAhpAL
e5rJWQ9SkSEwyZHGxAzmT0e2DU52tw5ry8yOsrMUTtXth21W9+k8tlezbHzg2gVPZiqXA0gp63eb
4G8hP8H177lO1YVFnWD2wb5ZvrAZ97MpjC0KqjZ9KXu7jNNVBlYM8uQdlz5b0IwEDUHQW996+vbQ
ZEbFUgq9ohH2SDBLMsvr6mg7FkX6LnI/odzGQBLT4NwHhhzC1DVslnsQB3xPxrI/pt4wcUI1fG5O
/u5UDbHexPxM3FWHgo/nQr2ZhSsrnj/ABbxkyfpuzN1dkCSkSAG9xHBKewzB69mo7S02e2lTik6W
Q0+Vbue18uUR27v53S8MmywFkRFciYaDc2ou0yCcfSihiUrz2OqtNF5WlIuBBMnR02P53WZh47HO
K4tPzNouHQ/3JRmy/KFInYXcUWZ/90vzoWPBICjDJuFgbrfldk6bSJJs8dwZ7i3qRRj6bjY3cijT
tl5dLB70dHX2hAm4OpvbLZkF8GKfBYI70Q2UwwsxfKHSJPFmLdvZMfDzJ6PRxcqYL56yjYPZCuth
reTVpwxta39v2wSc9bIkr02t/2jKtDgZqRMIKhVb2AWZe8AmrHbjmhohouJMrYZrrLNofP9Sp0Ov
J6opjLSOlj5pdmtg0UguPUqozg8FTruZSYM/39lBsE86TOMog5Gy+ZtNSb1dlE7UBja2aKNZXkor
Se/6JRH70UjS0ybKmXRWUL57qt+VmKSPXZ11l2peKaMc95GRypXMUvnauES72XmIfNLM/olcAYXn
Iu37xGvti3ASrs+lN8/kDpb7vMzXB71SSNKEigPsEELYgu1uhdMdR2ODDzNruXcTyRdcTR+mkL+T
FWUuy6lwa9xdZvsOk8I4gkXnbVoqMyTihi7RJ713ULjDbylmL7Sd7Cf7kiKRvBpWHifbOZ11PLkW
fpdFbdaTs+jT0vbbXheLH9ZtEBxsi+RFb7VPQT4gSw9Ytep7c2se5oBKeDXZdNsOlERILUFrsJbO
a8adV43feKTpHTP3qZqMIUwC8weN2TmYKcJJ03HcTAft5/oPGkYMOfqlrmRK3dqmvxOPL8IvvT0R
TeBdG0nHmSP8u2UG52Fynk0Xb3XtFH+yjMoPzb3+VmWNDB2zbmMPr2jY2sunVatkn8zFc52k066D
HfHd60RxHURrlpEqexlOVRozGn1vkFPmxnk2fBD+1Vkb6mIafJBBGfxphd6jjURGsYnIHD0BTay/
SM/uaOub6UrQ0ItdU1Znu+uizXfv/KxjiRb226gd1xcMI8NuTdcfRPOymM7ij9X1e12aySFvZHlX
rrjCjdk/zMjRxM/q9rI0tbGbmuy8ynW8x047H+0x40wZ0/pCeu6d1GDyW6Byzsn2ZqFtv6Zemd9u
UNu6zFX/SWtO4EihE/QFEzS15ta+ddeIIK5bRw6Z6ccuCfjnLs+zhpCDW693/WgWHeKtan7RBgNB
IlueP5j5xpHTrZbd3w/E+vf91K1jWEr2yFM8jla7W5spqz7ZCVf0EUlEcrqjHslCrAQnPX74Jm+C
NJ6CiCVp2yGBMENXMDOFjjZiJL+9IXCuWpEZPCe+UiN72XP/nbRB34QckfrXArzVJ6XY5Z+Dqhfs
ZOkcTYaVrYjXMF5YkDZ8W921ipxt+TmkKgt5Vr6bUhPTp8nIzsTCnl2yKtRJ2R1HBlqb6Th3Jq3J
C9G2NHIW2zwURmHyrg7BFZZc9TLXBZb6Kg8GGBJkjowsMeMpmYAoGA7TGwB21n7Uq3wMLNo8omHZ
xWwGdWjIZZ8C24qJNvppaOTO07gZF1c6P4npEUj3t/NmBkHY2PKwyt+Dw6u0WBotbP0ac1V9H5GU
H2TvJDcbssPXT/K3Gbo69Na6PQSrYOyz3RzaHedZkDV+tMIXOph4LufAfRqsSZ02UuC7dJ3T58Bg
AsWEK3QNjiGj3oq3JFEUI80g90SODoIKjNN1VofNvWWi63NXOOV5Kuj0LPLreO6mOLDsFY5hqQ6L
YM5RVijcCipw7Kr22Wo9NLfsiSBf8Gua+uUDI7m65hv3X6g2dyItoTRmL145MQ8byYw6GZ+qcX2s
XGL1yr4VK4V3XUmA7Bw98xbPupyp5cTBzrfs1Kfqjf7mjYcUL65Vhto23zOR7DB8vII7OHV18ERu
2f6D6NXylTHJj82WNyiri3I3GhWPReJ2wPoXebJN83c6r0hGk4/cPdvqqJ2cvyoh0b/I5qoW98vZ
uI1bY7QfOkY8jpd7aKAmAnSCI4lYCE/06LvbT1T3emct9cqzXZBdpBohlWLUsTdmjGzgBB/HTsfa
65coczYPK7t+7jDrJn3CrCigaea4t8N8qqZdwyqUXbVJdWC5el6Frfa9x6Gax6hKqnHvkWJ/RwUv
In/pir2zSO9HYAAVWVMz+TMWpcElXhk/zA7TdCi4zteQ9YT1M1mW8gdjtzqGpF/SItf3/ZL/2Zou
YmD3iygXbh+/zrF4q59I84AGdP3b5+nmWg+FMsKt9U6lyJmeFLVuj4mmjx62NjjQ+r8GFuq/01H6
6Nz/zfVXsiM6iSoLggf7i+4VvrYL6vuy68y+e3G8QtzfvsFBplnkdraD37x8hvsBF7vdsGHBJPRn
EPdhapQ6MpjBh36yPVSqqQ9N3/cx+d18t6XTqQcLHuqq+IWt6A279RkTZ1gaxTG1yfOVGZ78ofTL
fVt133ymQ7uCD5uSGXaWHQBNWFvjUTq6ErwQTvUglmqi1c6PbkXmPHXsNdw6f/7Zz6Z8sezB/DYr
AAAp8E2CXmJ8roFyUIwUzk06VztHZNkdo8bsuV1VF1mMqJ5MYY93/aBlrKfg2God7OsltVjNaxqo
PVtTvuK1bOOqTYJ4qQLj5A+Behl81e957sYhtNW6RL5w1n0lK5AJo7Bjc/aKS+q1eBAN8YvbEk+G
mrnfCRY7QAiQPwKdHIY2f7F9w7vYlbs34D/dNdlEzKTJqGfL/lu63dQ30cS9136RWzxZ5cZdX+XN
W5f596yZJqCoqV/cIRaNEZOfgckhPkbPs3fd4seVSq2rSE39q3aJOo6StEc6lmVcQ0F6GxpTn3gY
66vv5e4lWbnwG7MLnSp9TvjFz3A7CUfcZlh9X4rYZHZMe1k7F0ycGZe0ihBpvoMR4W01JfeXPdzD
mHLOrdfOR0gCsbEM9SttYR85s3g18KmEjasfa6vXbLhhPJAGvRtJuqlwXJlWZSSsnW7hirMTtF0y
RbRIdcYVk9AjGcsvbxQ5kfJ6SJ48jdO9MWrz0KH5Fp7x2xjTij9NsYdiVETmVRvci7prSdmSSmRG
3JLpb5njeuv8bRjHr2EeilDX9Oh9SUug9Q8/XVaufZRYUdr9I1FH0iXZOUhAXxA3nHoriysk44gN
gq9tVkX1oC4tLnkSbmrenlJ4PVcufU1mrCNGYDZxVsx3bW/luPI5T5OuV8Sw0hMh1ySWHk8ZgQ0O
eQOV27D70zCV9GbjUzB5xTnv9V0+QVNpvfw+l6SHKrMCXtPgjtzPM/nMSjpvrJnIj6DJ1UPS1kYs
O4V0a7B2e7fWtn8eFjTlgPZoydf3ipFFyht64hN68GfHiiSGZ5oSdpqIClDRbfTnMKQ5zn3iHKxM
jb9XNdBOL+nwXAAMoWad3HWn9IJiKpKBbdNasqrAUgQPNvnTRRC8WP2EYD14e2ytN0LMBWHbjrKc
6sPXnfPiQx64BdeaozNojz0HdX3xs1Fd29waqJD6ItoMUyGB11Zotmi/A8SQY1NZjy2xjcu4cl9l
7lLGQV4CINI9YBNZO8OnaxXOMVDeO9m/kqXmYOA9OTKw8Jg3VrWoTo4uux2xgfSSyO5sbbVxqDME
ysJ/75th47fKuFnVtCPXOu4g4BhhAdTvft5Kzv/smGbd715IPpE1Gpb2oIbyWXpjWEwXBLYoE+ur
3fKKsyyL+GwTJ80Piy8oJwUZqPLevcGQGutH2aAn++2L4aKi5CvPp9HTn6H+Dt6G8q72s0BdbcVh
IOToTdZ1WPx5z8JgHYlg/s7rep7N4WXzxzZcG3FidQSC2gRyfIqrqWZnHACettg1YjgspDd5/RkG
l9muHop1X1Q2SgL3GNSUPNxIibWVODVBHeWG9SmVFQneFOUzHExNns+elxKuPqQVjkV+82xoD9uc
01ZOUe3bJ9oB5AXjnBG5Yv5coe0zIEzKg0Whedq0Yz2IaoQ7TYA3f9NyKcLRGPJdWeobbaB4hI7g
H4qiXK7ZkOzE3IxH5TIdQlbiMzTNt202Dple6sfUyIfIGn2OK8fPHqBh6LgJejvEe7PGgsDykWii
OhbIivfWLH5K+Vem0ipOvBtOQe69ah9ZJeVEQ66S09BCOtOa28zs+8/Fc40DR+PDVuciNhiKcm87
b4PP4KTJs/IHtwUmgVpvEZ1McMi64l33zAShNJS70my2GJDHl18760MuGxHlSz/SPOZr7FhjimQt
ve9bNfICl8z10NLb1Tx4mnCQIkRsQNCmRdGwHQPCPYL+ovYRIOwZkEoLYgbhOSo4Fneuto6JbGPH
8/g4/Pw3fcuua/VB2mtwTPP+bMFJ2fnFssVpfgOV9QnhIg8oemiji/0IVutk54LJ9BwrTQp285sg
Lidax67AoHg7F9XX2gb7zCmiefIyjtp8izbTvmcrGRrUjR/cZy+4UNyDIJO0UVNP96wY27smyr4W
z9IyrCc4INwAk/9clP4PwyE+VS6osuAuIhfmB/M8StYuDx75JoyHhkbh3bZ6Gm2o6P5hdGocN06f
i+uM3nObwjCUH2OJ46v5Y9PWMUKsFv84TSYhbvYonQplRqMLTSGCr6NvA+A3JuGXPmWILyyuNWWv
4y4r/fQuMMqXgCDpZUzcNnJv1BDEGXqzBN/kBniGS/OS0uFrlUSm8h69JX+Qefu8Gfm3Bi/k0qcH
v/Mec0c+i5xg7YboF5ksKYtTK3hJRcu46rbCwAJ9z4Qt2y5swcHnZPJ9ke3MzD/S8tUUWux9+m6B
PduZFnHWyIXh8lZb3GWHKctStWcQPQbXykf13lr7ajLoQ6SWT7pPo2Tt91UzIshY3HqByZc4k4nT
O0pQko6ZayJCy1ZjpLcECx/9iTcy3gRuZkgcax3rrM9O3ZSab0u+KBXT57tBzA/ndXZ14j+7ZcGb
bnrNnvXo+qnwK9hUdOh7/KM3DcvkXJrIqX9lMsGuR5x77bYY0rw40ZSW8dQ61U7ehE0Lj0GkVwoi
w5mIi0qC76b1IHXHIdrwqtaGSZ4teSka73bE3kgyjkhPMku7+wy3407mwYqOpL7jjctAvQzgXXxa
AizgJ91V6dNacjX7TB2UrHeYu77Mvo23WeShY/jrzu5bRP7NtkMSvc3O95RBircxD5Xlvq46eyRO
eQXR8KR44KIs6c5Nqa/mIh5kod9u+ue+l5Y+OT6JcHs2QTvZTAcCSEfwhfLgDZ5UF8vFuHaF4FAA
7hWPTPIYoHfP2MwYZ267Bbk91GW6d9LtwS/SaIP2slumzY7ByDxbxrpDFpV4bcrXosauYLr6RRvJ
xpRYBjtpuAmp8RaJi5a94w5HMKva3rg2PUQLg/VhBrSYJYszvX5WwNHjRq5B1LpjGsGEQgEY2rtJ
Uq/W7VbsUoLL4SxX/Uw96V0kQBRun9q4syre7lL89UpN6b5xWrHXtUqjMVheMA4z2DJRmkm77qAV
tNGYTRj7BEp9Y6TMwCcn4JUiDV5aoxlJAq8xcEyxX/PlTF3SXppGG4eu0MMdnwi0Rbus3tMxIwK3
Nf5dnVPxtc38o/Hs+agcs4mMpNexmbKLcty67cC0zr/mffs1MUwAdpzOYEPz/NGYehG6nM875u+7
Pkh+VfVITZelcY1t62hMwbyvplvl6lCVIdAkd4E5/2Tw2h/xdHJ9SsOODXsK4ro20+O8eWjz25w+
juixMfgeNy5G5i2JdswrZrou8kSzvPZULWd+1ltu5268ZavxUAAG4Dqt2+RxM5wOCjfnQyc6c+/J
qXil0ieIjHQcCmSdxy7LYbhpgvhrQylE9+F8pp05X1xTbPdBs6Rb5I1lvgvgdJ1I3FMaBWN5UNY4
Mvqv1JNduuJiBmK+b3Bp2njEBdMsusYh9r22i1C+1ifISMPvuXIb+mcwKa/uJB4pIwGy1MNUaArG
gSGpmTIb+bFm3TLsCoxtZczSeDM2GAozrmAGGhv89vHUuYp1fl39RzeC/aNNAgo5KjEF/xETIQeT
kWcZZsGKh69xHZy8GYylS2/3mvqo6e8x2k/5flhvro+Sh9QPc3B+j4XQ21MjamQZ3/EoxjSYvCxK
26zpQ1ISuGltkVPI5OAp2T6lYIjiItw1diP3vM9dPAbbr8Zdh4O7ZZCoKolnw8mp2gC89UfXI6Gz
+Y+iLvcZ1MbXfNyCp9Gz+hjjq3lxOuZjOyevJwB1zmwFdJP4QQz0PeBXsEds8droANwN7Iv9OhV3
sxM0T9YkRmBe44dunQcHoEOoHKbElS9aaIaVcVwSxtSVFtR6KbJZ5vB/Jj/wPujNureG/JQamp1O
vvVoAxM6Tlrv7Fo+1D7Su5x+ZNS0STDu7AB64DBdTL6dXLUfOki/q44Rdpb1MUrAXeIFp2UsdyZE
AUZaCBlqAShmTQaYPG7HHtKonZ7bdCSsvrg5Tc5qXLY+bWMFaO5AFeTvvHK2L9Ao+Zk4eG8zo+mn
6Nd9o03ooNss91a2UGmnlECsjDLPE2udn4n7Yd3UWWJ99FIBDGF57/SNLdXyfoYv+TEUiv5oHQIv
7uyk3HUk1YkoBHAs2EJJFK5shh8UYE+2345IwETQj0baT4eCziVUcB+52Ub15VV5wdqU5lnbkD8Q
NEAPmV/aFUyijZOppjtT6T0P6RXyVdTPHS4+B8Jo95LU7qfPrIuawqFv7ALb2YPXNvaLMpo3D74K
fuRyuxYq7yPRFh1W3UodFImgZlq4tDHZeyIm6l/6H2UnGQzYg91F3VbbH53RVe/LQGWXpbljM1+e
HJq88mTPZCCFqJdHXVsP48yywDhAgbzzZqTnkOY+fc+221Naau9bMbMGFupneUIxAQYGny5OuBPl
PDxUmSneqgIWe5HlmH3aMbvILHAYLljJHqKDeEdmfTaZBZ1lyetBg2D8Bg5PtrPMdfBWNTwmhV6r
s2h8dVzcGgxeZW8/IFAgezAz/sJBoe/Z06dec+yyjCUM4wRIis+jsT4mV/xqAqpfYv3qQST1+1iO
zj3tCkgGIZIjFuruacX8c4BxyXCfHuE0Nm37YLJ27RF3vbgIT6m7ng/3gVOZ2UVXlijYfJNFV89E
84ric+jYzljhzAgWS/EdoPLZazfesTQ8uxKir3Zp1cWrlyqyLlZw1ENgfleL/FTZNFymGb3ZK3F1
L3zgV+WuQewuzlM1pMV8LNrS/pnW/RLLHLIH72vElLSms/TME+7ou6Ka/9TufNqGdLis5pTgKiF4
cyxHKDA711m+5hoHWF6uNSLTutfJ2MXuuP425DTs+rzRT8HYYOkvhpwbyyqf5LSiLZq+tU90GaBY
t6v3ojT/4xnTQVSaGjyVLL5j1QQ86xTFGjc9qMzBH39LDjj2j2FAppXm9ULkR6TqN6s55FKIazNT
uFq2+tQptKZudvwz+6e++jIHzosAVe21McoXOjCxs7x02mvFp5PnzU81MWKcjZzXxvfNuKnWNw22
DbNj7gJFc0/C8PUVPci52HQ+WAt496EXv8sboIzhcdCjtNQv0iq4CvrSW4/97P3MxiC4Y8sJnMql
rt+q0nNIcRMa2Ca+1LrAeiJlyvmdT1/aA2cJIusb0iki8FaDXUTZw4o1rjhH7GTI49o2tv3cs7wz
rLJSHgftIr8sdl/vcItVR3uaXAbqFtMpucl3eg8mxoMHgWG8DK3AZ9Ukznj0TDe5WEXrHORgFKec
Rhb1w0pOa+WoaLTGad8G6uISs7kKPfjoE00VFbM89LUvo8ZE1nELIJeeyvzHZBssbCbSOPBGbIyg
tuRVACL5VfvBcIbK6x0pF8rjtvlgeGF7k9Tqsw88gDghBVqvRFWn7rPWuxa/1M7tQAyyhe/7lHjp
wQYvhAMXlZFz20x/oplQGHmd+VIxvI9SIw0iWBc3eGtwDmwbdG2+3GuZ/co34I0MI9Udw9AgsorZ
3incEiCCa/odW3bekc1+267BFhFNS/HLLedvUOs+lzEtsMmxu7QHV3UcDGfcLZtr7WEUvHqwPL4t
mfGAAxtBWgZvYy7qEJ7I+xRsXFvUBlFu3szDbXDy6vpal85LEFg9fqa+jrkB+2giBIS27r4RiU4P
dZ2Yu6nVz4Jr+mnui/5QGU6yszJTHW3D02boY4WKQYDPb6JunnAbuJFCQcQ1e5vArqixploDgpTF
lRECwd7SeW3/ejjq2n22cW2Eeb9uO51RqQmBAhUolMYQ5osRbTCvYrMzI8Okfc07Lw5GG6CLZQ4n
PJz5kVqbYwc61TeSWA53WYucp432CI/FjwIogngNWdudGYZ7dDvl3pHJrHd+SrwAx+0w0kt2dv0L
/4w85oXznlYswAGPdW8auXkdR8OKstZJ+FzEeqi4e/Y3AkmkXSoabCG05eDGdy4W3MWGUJluxKrG
iR7X680wU1bzOIvWfuh9nPZ2ujK6Bxo6fsM2Ph+7qVnuKL2gAC7Gr23KbtoQoBMe6oemb6l1VlWh
K91qrbRaDsFmz3der9b/Wnjy/yjUd5//6tBO/gz/H8T4bqsb/i8xvo+sI4L6rzG+23/wXzE+1/wP
FGiEMXhQgScIi/7vGB//YrMPmmw956uLcMK//K8Yn/D+w+bfsMj4bCq+pU7/T4xPuP/hEv4LTNLJ
jhsEnvU/ifH9BUz5lxCfjUHDsRgciCCQluX/fRuoa7i2kuXKDD/zx/1K+QxQsbRfFZCdu+3WEMCN
bKNCLc4hyYLtp8i6dM/mwwkdf/7HHUO3HPrffx2qKsfCdEFx9fd9dm5Tz6z6ytvYaDZMVDnR7HPQ
jcOyg0E3AcXMkw/DaSe8gcPELdOg5hBKaBAvEgU9b8x+uiv0K79tPj2EhBh6oP3C8lTos0UzO9+s
auUUSB3j3e5AbWB45xKIbpNX3rygkd9ECsqql5PBkHjIzWjNjS7AYeEZeOjgKcEhtiUOAxdCZoJR
uPeK3Ak7J3CcsFH63jVuBOdOyukLe+mAJGM6SPbCm9c/li3RCOuiWsCOBqv3c+0G/O2I4eY/5Pz/
WjL09w/SFmx3dRi5QjH+N8gCS0zxnHVxS9iffa+IrpgDSJeEM673wUjup+q31ViHqZyQTH7WlX+Q
TM+AA9EN77V8Sbq9lPu8WTlI/8JFkZhyuV67PRn8CBA0fpI+bAmEgTv+H62TQavmqeQFCFzQoCCn
/r43bWsLQM+q57cvJqS2AUIfMvs/bcQhJvtvD5vnmdyZARslaTD5939h8lhyy7OqI/cvVwAdhstX
WidPBDJKWf3cJOHCss3/aQO0uO2S/W/fDI8CyFoTLKhrut7fV4GlNlOixhu62K7basfw07yDYTUw
dMvN5cMFN/nFx0P3E1ipfnIwU7qox2b2q9FVdeeCororbUc8jg5+XqqkzKADEuq7Qr5/y9bSjttu
Lg6gzF0RY4Vw/unRIpH8b38Ap1lg+74grO7/jZvAQbK5a0q7lJXTQnM3D5FbTIR3NyBYQnl63422
RwWIfuiBJyMIYt9u3gaGrkWolDwGyT+DbhIEIbBq0aDI2EYRV7PrH9ayO7te/1SxGhZxRKu4Iv51
b2FDfZhlYB9AED4P21o/FColOEcO6h/+wP+ObODhc00TSIgngQHIgIPxvz8WLqM6fu2ZFnmi5RNd
R5rGn4AXOn8s4cW+3LZ/+In/durxE4Vj+YKfBk/g74tlyv9k7rx65EaytP2L2KCJYJDAYi/Sl+ky
MpmtviGklkTvPX/9PizNflvJrKmEvr1ZYKDBABoxGQxz4pz3PC/of69LeWJRVZ/GMkLmMFMAYu02
T2tr++psevo1015TBoyLCcjToBxYZJ4dKTlFzt8vx+a8qkVVoqDiOtLIZlfooVpnIkTqnVrOrhy5
iuZPVFpAkm/C4ef7P+BlEz9bAVLn6CIVbepMI3O5N7WQ/OhoIwfhQyCDGJ0KyPI0NCZqQj1fA0cE
4lpu26yiy48Yc51bJTuNVKDkmoRbcjzV93rnksKmyxrg9ieE3CN9gIGLZAxEuwnzdEPMRrNkilI1
c4Kef822Ni7R0NoHuvcpHZ7FnJhvekN7SjPE9DRv4VzLtYUkruZ8grKd7RMPHwjYayktF+yhaNJH
dA0NnSPMScoQVQc8nVYZRGDR3cBvO4ZB2d4aeYGUWfHphpjSxMvw/VaU9W9jp3NswnuAhfl5/w8N
8n8D86HYoP99lLULo/B1iDX/7V8hFu3+zh+mpSOCV7A5fkESDCX+sAF6KMdgIZvOHPn8K7rSDPMP
YRuu4wpkm1gquyzIfxE9NNP4Q1mcCg6bsylcRCL/i/iKSE1AR5h5IoQ0BFlLM8DSScJG4gNwHMnm
3/paX//VBUL7ltWVfAysbHqMbQiGEHTaB+prpCGHYFj3pZk8jU0fXLOAWiz+l98jTRtwA1hAW+d3
nS9+LfIDDJo0dRQcNDeNoF22TiI6NSacjDqMJxC/5dluikgMJmHihyuNMico5vS3wFIvP4Tzg8YK
y7F0Ys/FLuRN9AFQ85q9DqpkS38Lqapxqg+vpsgbm92LGeL/7DXzY2BdmBZddq5uW2Lp7TyCtfbo
XfOOGmqBtZBWvHFSnTpnoOxV7DUOB2WDR447USSa+h9DUQUbz5Pqxo7iaG3FNDulwMT3Q8ppY2eT
f0Nzh3fIOpfiPfqhjZd2w52daMMO3w2xQ1Fff06bAl+GGjf5rUCkssWUxN9feTNm9qtj+NebOYY0
dRO6EHjzeZt/Fb2Q8zZTIADqqKGvKGbeRVg95EZ4XyKGqFR2MMQsXZR4++TrMgjXFtoB0aJHGMoD
vVq063s77r0rM1O3dHbucGE4DHn3sQEcgG/MHmbt2v69yO6/f7VjW7hk2BZZsPNfbXp+TsDQOEc6
yMuD5qDiGouyvjI48+RZfnXWPIAUJhjXp3nsXo1NOmBKQtLSQaBKKl1FJOLHWg279z+B8cYnMLmb
WUAtuLDYYvEY36LmaiZmcIIUHj63RkI6pyqGrlvHflI/c8qW+o5Kb3gEgwpTg5INRU5Hr9TajkVW
bpvK7KdtmZCgXxWTjXY0ddFsXvmdb4yGCfSCuFNy7l/cBeKkIk2mUu8YFYW2BVjarMyxlleCmLeW
GvNQMOA6aBgE7OeD3hcVYlxuFkcHvAk1jbC4K00qeno2Q10MaazJc9ZzhqreT9mAfJaM3UeIq9kX
aaKg0DKpr3vKY7sREWQY1O6hH7LpKWpIQNrkeumDn516ilrbtVOH/UthG3TmkM4l+6o/p+OETDky
8yv8yJcfvphN3EQdQiVMJ1hui7tUloam2U6Mn+4l9FuNvIldjd84geK9Q/4LoEnS7doBhXxEpvvP
TBHWojlB3B4Z9m2r+0AVQD9cGfDz6wtLSbH6pW3SJI+XgL6EfsrBFw5KL/9EZOrfDaFBZ6SmW3cQ
XfK7sSJRyLZGG3Nat5v3Jz7H4/nymp8M9FIRtHL9WHqV04OBiUQQ+afUSe8zw7VB8kQ/qsyj9Syy
6/X7TzuPx3+9J+1ths0JylluL1aZ7PPYsrCMOLlJXK1dBGmbFgI/hVk871HLDfT7lNaVg+P8kvPy
UPKcBMlwuIgdrHkIXu0gfj533OWuc/QMWz4EyDnWmQUgxRRZ/hdVGLUdRUabzzTt54LZlRV7sbEo
w2Y/MfmPAv8kF6c0LUMxPYgF+5ffSZwvkr/peqPne0Re8/7gijdGl/5l01aS64cBUer8RUtBoTuh
DeZI2yEp26Cke8XPjP4bDdfBoSRTqHpaoYy+/ObgIPHstcZhqgZJb5f62ekpmSPLzp/QGv3dDt50
0ErxhbhK7SYNKxtE891mTHCNSegdiYUbPlgCuyYjg/lOb7e5yUOvupOtdZr0UadPH3EnKiixNVpN
3aGRDLejUxV3k6EjHJtssMLtU5m41U1OaQi5eph+HSkSrEFaNOhDcJEYaBvduBXCVAMx+UbRKH5l
5b0xZkpyeAmLINJUxuIGTC8NsKFiUEdMBtyd2SXlNgV5BJsnpckAMwoEtGl85aFvzEhFLpDMgcWZ
Q1Lw/ENF0tcpe9suGercvh86rjOGyrQD9p7DTT6Ocu1PNHdSiVdoRfv2yoJ4Y0qSx3QIoRw2HmuG
4L1eEA2iL6vBv+qoBRZ6w9RsngrLfzbSPL8SGb4YwJ7tt9xMyfnYiKB0/lx68lZhHNnuGLhHO5yy
JwexCiYelo5UGqGiGch+F6sKFoKD7DTuKHLbTT9e4bVeBsr8CMsicwbjzNbJD52/75DWfa/JXDvO
99NN1aj8Pi2Mch9XKR3YyqpuzSmx7k04Dge8BtxdG+TBAUfx4IqN+BubLR8dOCAHuKEMd/HdMfcQ
wK7ITA61kewFoSkJuTx/iEZJHkQ3tu9vCG/MbYeJbXHc6dacfz5/72js8dVCWnyswsGmWSbzdpGT
6/eaNdp7oDUI9Vz7+/vPvAhQeC3BLYzDTGcjWsZRfdJXACd654hJGk0VYfa1GmLnyqH1sirPpxX5
BpdDRPJNmVaLVduozk3jpg9Pucb1PJ/KWQVsjTcwre0PyIXrg4Hg4hb9KOdZVYfQ7U3ttqAV6SEt
W+yKtb64NtXPczHzMcMRKjkhxXxP5ZJ4PtqJjtzdxOzmqLdZtoWd1t0D3pk2BuLmQyMRjwYWHUBe
WIYbslD9bd0bPRDIYLzy2d+Y7yaZbha3QLVjiGXInOdGkmLbGJ5UZgVs2UFzcEljPHJt9f5W0uy2
4aCyfS6Fe5BBioVB19HgjI3m/v3JcBnWmLbFyFDb4LdwST8fkmiwdHPwyvAktQjx79jExie8MrkK
10mA7HkO+ICbpH5womSOkeD7j5+Bi4vgRnAhxZrCkYJhWBq9045Z+p0Le8KLS4gOhWlt+zz38UzC
UpLotD/02GmeIOw4ZMGnbE/7SPnRMTLnhB/hzObv6r+l7RaPMcLGjy2iAqCCZDXribOwy+r0Kawd
zEGx/gKF49ESOQ7VoUzMCTinNPaRix4mi3V3EyVVtxkMiAfvv+PllgI+hB2FWB1TUHrIzofYyJNg
xNQ3PZX0WZB0TExsMUht5tCg9vVgDlfG9HJ9c7EmUIWdSpOmuLiqVslUF1jfnmSKUU0F5WNvYWd2
5YS6vI4pgjLoqazv+WapFovJLhPkPK6Vn0abvnJwfLd0PaAUyKdhSysPifFpaNFKZdpjKnt/X4b1
9z409X+iOKElv0mTXYZjzdGUlnflt12entzQFdldl3llXURZeZpoDVXf+GSGPppMP483eZVbz3qh
FVcG+3L9CGURJxMn8DQS2Ocfl5p9Qa+gmZ3IkWdPfZUX39oRuAEet9Dpaid8NpDR70J3uuaL/sYe
IhQrV1C90edjcxFL9jBC68msk1NoK/OjL9kgLISyW1CIdNwOff4t8qhLEznm3xvPszfK0SrAXYbx
2xN8vqwBSFXsJS7p7vMxKHsZCCzJs5NmYIppdHNtH19OlblYV6E4uTLkL8HP+dEy38RI9ZmUdkxC
tPPnSdCWEe0n2Sm0puHUyCna16ne3DUW2lPpqO65NPq59xl0ZWBG5FaGtETQUJo4bifTQUfkS0sp
t+MswBE5hINCybW3VnSQ+n/Wjkkp1LblXqYO9oGph48zRIo7yy6q5wKJwpX3uYwB2MUZOgoFLpWe
5U0eFKbuGWkdnOqhR38UKdzvcNHedGXl7ukxrzaTjJxrEdc8SItBJMVO/xrjyJ/uYhDT3HHCgFbX
E4dl/OTh73NLWUTfR/JvB7KbnlXbVItoaJxNdyM6iK9MmstdSioCA1bNr9zvYvZCiQMOF6XJifOx
2QjUuSvgIt2Vsb3cCXgKtT8mp3R0tbw7j6muJoCQ8UlgzUhebujuUErO7cB2deVMf/NRRK5UOE2+
pr7cCQJbDT0tgSfcpOgFUl5JMd/6HElbXXnSG7GVzd18LjbP9GqYxecLwA01W5P4P576GVhLZ5m/
09qyPqje6lcQNOx9W7d/aapw4BmMzVMb04tnIBzfVrZA6pyh1n7/jLv8mraJsSMXNMMiuLLnbfLV
BT7ExwlP8pRfBPkFD8i5IunCB3r/KZcrBZGCsh3qhXSSC3MxxMrwjLEw+vTUOUWI4L4DDIYSblfT
6nFwBZ7PGkCWKxP14rs6lqJu8atCSYJz8VCUqBaewM540pT1o0VNtuvq2NwOft18eP/1Lq9iPMqi
XDff/HBOWJYvdN13Grxgp1Obokgf6KigHIbyM/PL7NafaFMHlQFA1BrQa7YTautepDfv/4iLL+m8
HGQsSptMxcVvgDDk57QjmademRE9oPBH0bzZV9blxZekUkM5m6SxTqmG8sj5fCENVGa6ZhWnDuTB
jVYb8l4fxn5jGfa08zEfPDRlEV1ZN+eBGBEmhSbGVVe0JJKXXQ5vbAj0wY5bf0YZem+00XPdRz01
feMYZunP94fRPB/HXw9z4MuDv+eD8rvP33AUWCrSntN+puejAi3WSIjKdCbvkeipdZO74z5xwISV
DvuDWxniERFbBplAkzccMt3d3MOy0SOPVsQMQqpBL8g+TpsK4Tsa7aoduw8YDM7ugRhXOtno7EtJ
C3BZ18OVs0KcnxW8Cwoowaea1VGCPxf7TciS0yZvao9joaW3qRZrW585Ak2pRK5chiZK9R66oIbE
IvfJkoCdqg8wOLD3lonC0cQMt9Aoim1GFZgmIc5QmCbxESBNtm/LvnpgSju3ySAduoP7+KNGALt1
SvrPJ0EvNr642h01jJ9D5A77MvMsPLrxBCE3DtLRDQSdwEOZk+jC1F6IxsPTvvLhmEgD9zS92A1l
rzY2XXxX5vHFV2ZkJNR4ptYcBYvF5pBQ0B5LR7XHvo6w7LUba1X0POr9ybSItecPQJTHpOU+/SJi
WRzWphekboMR9HHswOeUGdJMRS8wbMm8+2sa444WrFDuygq9pAdYhivQGBL2QCXFdxu7xLRKd1Vr
w6i1VHHl112OgSBNTBzBxBWzyOB8pqPxr8bU7vlxbgZe2hgQX0KVvLJ4XxbM/wQsv8aAkrNCwcex
R53p/DFZhIdq2Er96PSgD0ei0Q3QY+jAiUgeKVXzroYXQNICU4UWtCv/1lFZI+8e23UCZXk1ydZe
ewW2o5gTxg+UGforI3F+mZ1/IumzOcUgDUka216sExGEAF8dzTgCq5X0qBqgSDBhZkzA9MEcHQ4e
tnq03/vfnZpl8v4sOT+ofj2dYIrCGIXvufZ0PkCFlwe0KPrmMXGG6LZVAzwdnxxlGkzXHHkudlLy
VcSsNvZ7FuoStdi+Paj9VZFk1pHLRLoTmC1tCGOztVWYPoRcmCLvv9pCOPnyblyhCeIs/iSBs3ig
RdV34KS3SNF74gu6cutGh1j9iAw6XdE3kG/wHp3mwr51o2mTABCRerupjeOnOK6uOWO99frkFJRt
CIJKDsrzkQ70WAsZHOsY9sW4IQEuVwMXoNXcCL3JWpWt3n/9N74sM570t6KmyGVhXoGvoisTHxc/
LpV1ZIP37ogLmUP5YDwIpafXRvr8QvtrpCnjk46k2kQ0t1hmEsPYtENAfWzrXD1iYu1uul57tnvf
3k4CblygFzrgoUjtLEwjD6ULrIZb6kiipvpk5nyF6Ju1r3P65wHUpGta064dSG/+RtaYYVjIPZCd
nI+HnQDDmjxhHPvOFB+ElQ1/9nWegGlq/R0qqmwHo2kGkUzR0/tfYh7p801IsgvbSGBc5JJUjM6f
DB8p8UXmGux1prnrY7PfVc5U3fz2U0hg0OgKeoz/cub58Op7SzUJnJ41cXQaAAoQTztgNkl85VO/
8S5M31msQR3ZpsB2/hSAjpEb+Ik81uQqARJlnyo6y6885I2pS+uu7ZCHIftFFuz8IYZWoULsR3k0
7MC+8XXNP4AXzYDjZfrz74+ag5KVZcnGhGrz/FF0tZATm3hUkwXetsgoVWagLq+c+G/MPXK2fBdm
H8XKZaWCq1dgt8jQjiGBzn7yldrTPSef+7GP7zAuHe5znUq1Vbn6laE0XvaVxexDuI6IHed34tjl
vS/K7SbqLBtddTu4uJ542uhtI3qvviYJs34VcKhgCgC0+I4WoOhz1WgOwCGrvKWvz/mHkLj8s4BR
fTLo/8Z+gs62r1pWa8++JYtHwI1OvdLgcDWQL+nbL1XorTPMWr6lYxDJtS71+OvU0JK7tccwdeBa
2OQFqNYW9+5k+jsLR08OgZ4m1FVUONVXQ2IxAclAOncZVtBbNPgwjhzJdXRsvSLYNFNB85FbNfIf
L/TUN7fsKmtVT1YA0UY2o3Uf0D63tjJSmRtaWYt8ayggPndVQgp9HTqV/lVYnfquiQajuGEaeghz
qdasabUrAWMGcf1xFA14INEWghpe7j15gN6CPM6TdWONmX5TNUL9g38VBZiwqPuZPNGH+whkAVxw
o46LTezl0Z2L/QzO8S49Pmvox819XHq0U5Uky6v1oGfqy9gzLVdtZTq7IMM6FhiJRazs4YEMkD6h
sWpT5lbyUBKJ7QsaytSmrMXUABSR1amhFxMzcSrgwa4He5mtJZ2tX6cUdRC8Xs2/wTSA8fMw4v7e
DQ3JLsI6Nt86sx9KSnjhLimQca5bWploFnVxpiaRRRc/7N1Ap+1Gb72PHcMPBCXOuqPfafZPmp21
Q2hF+eN8RblhVzXSm87Pqu+Wl4J2s9ICNu6gdaa+wqe8/WwmgIQ23EuazzPfNN43RtP+5QyOPETm
II2VtCr1PQ6S6d4a6pIqc4G0f2XkUTcj3RF/4ncxBg+lgRIHconExroQHijzboKtRaF/fKrSZq/G
QZiHEYANAVSL48oqHarxrw4Eo1rrqW/cJr6VD6sBFyNECZE/dCvoruUXk/nIHdlA7D/RtYxzoFZV
4QqsVv2zh6CK81yYmHQ4QfQ8OUUVf/CwqYAAGIXivvF1Pd50YwS5XdiD82g2ML50Q2G6nKYW6B+n
s3d+k0UtWIS6ljc59ps/39/Jzm/HL2cwJz1SAKpn+lw4ON/JtKnTOtKYyOg4Wz4P9JRmoCfxD4fb
BpomRteFwlaEu/cf+0aILam0k8unQjbXyhYnQqJq0GxAC4+208s/y9ArT25GS/qqk9XPsqLr2QNj
scWF3doUoBs2NDB6Bz81xbMjw2xrOlg6jSV3P5akcxvnVnjlZFyODLVEdnFF5VLgrkV2/3xk2soz
LTBTzTGWXfgQ+3Wyhb2toCJC7nBjYXwgHLmWcH7roZIDmfQBeUSye+cP1YnLHL1NO6JdFa0xetPX
uW9OWz0AvrpTXfb9/e+wDC/nlyQrSI1y/ghyKTXqCrMdB63sjt5U7iuHm/0QYblBIyawVPta+tlc
3u553Hxxm2uRpD1JLJ6/Xikye7Q62R37qethsU3NJkHN+hjkYXeIOBnWtaxT2uNhNDdp5B0C7nhr
r4JAFRURDiyUrtcqSFz4SC30J0qNay1PI4y8o/pP11PjZmrH8cpp+MZHQbQwRy8vRbWlbEEkdQ0r
N+yPsTnauy4VzpMRmEC4tMw4mGXrbQElXtP2vfFl6MOgZ2Gu2rpooM+HisxLn0Bp649uWZWH0dG0
Q4fCb4XqFPAPPVJXAv83njdrCIk4Z/WLWrYqQK5vaiuoh6Pv23CMTfgYsS/prXJvfTFWV542//rX
4QUTwXEljXNIXgjY5CL0T5sp6MlQDce60mD6QMpZ22517YbxxjvNRlh0fZAxEdS+z8ews5Blx0M5
HLOmhHEK0/S2weea46C544p+bfG++Tg6Vchd8cmMZZWMcE1XfmgOwBJwgEFnMgCOz6qbUSu+k3i6
1nD0xhiSJENPQ5RG4m+pXsyHrgdZm43H3hHBDolyTneXb3z+7R2C00G5bNSoyHi38zHMbOyfslSO
R72RX2XSPrlm94M+1R9qAFf2/rMWgkwaKSlpCNtiO6KqTBfJ4jbiB44aCjQjxxRYL8RwGmY6pU3b
LqoFbXtFcOiJuFaa04U3XRcCXcUIaKOCzAcGiElVocPsyYgR3v9dy5sFCTc6PLmgkp5nrr5sa68u
SdDqtCobjfao+V23A7lgbRoNIriec+S//6iL9MP8LJxmZhHobD66XIeU5GQYek57bAnBV0i1NZCF
XnTfFzYmGHWOVMEaUIC6nb/WXWO8HURd7D0aJm8aIvH9/8/PYV8gU08ZiBro+edPQFvpuQg68gFa
CbOboxeBRv+QBqAeaJaUm7oD7u6kKPVMbxCbtMUusTWy+hC2WX9FMnWR6n4ZHSmtecbPwcPiUC66
PPXp/Cc9jL76Tu/osJADoayLDGFjm9D6RJBiqDomzqpIw+6BvlJ3XzoRsezY6+uqgCI4NfgBUcFd
O1psPtZT4oDfkdpDW2fJ7ZSY6S4xyach/Bs2bYBRCv0//RWB0PJuN78IGzspBVoUKfUs8gqYTXWd
hgj0aCYTSM7ctR5iwRUrCBpa5gPXWyeUEO5EJI7vf1HrrclMW8a8T3G2kA88/6J6Z1Wc0DlIl2yE
SaKN0ydEqYTHg9I/Wl3kbupK4KQiy3Ffm0O8H1MXHolngl0uilMuI7XVCAnXwtfDPblgyP9AebdV
T6nbgV5CLwLgA02KetNWgdjZZeetc1vOvVZB/tlJWmeVstioOoUAfYOqvTNQHK4sFUA0sEW/xks4
edJMs96X9Theiesut02BIAt2KAkdJP5LMUkcwKox+nA8SmeMdpOV91w8Q3nl+16OsmDDIEE6NyoQ
Yy0kK2OV630a2tPRl3m71iqMOhAfZTdl02tXtow3XsgkR4o7LLEqIfzilNNt9AWy0fVji45zX09d
uQN25G3enzdvvZAkGp7F2mzPcj78Xu2BPkVZbuKxcUTw4qzoxQZnUrhPTmq02/efdHmMoo+ejZLp
FoepMbeDvX5SbAFc0J2S7HtnHPTYKNe2kT4Xo7y1Sf5dGbzLdUhp20AQhgyTBN/F1k5m16i82jrG
dqxwb6KJPB3t6k8d6uPOayL9MOZ6fkr06VqO5Y3XRI6Hhhp5JIX15YBOGgAhG4e/o9v76lPti69A
M/TvWui2G1ep/spO/sb3IyhBaEyllcS9swi9a5E5mGeO1pHmYgNkBha9oQMT18Q/7/P7H5AZwSc6
D+8EYRc9doJZQZZs8QkNe/CrEdPKI1Cku7os8MENq8a/b3KSVfSDCPVpiBogaSLWnI95g2pkA6Q8
dtYTyNdbF3LwT/hGBKFtIwh6uQNJi/wA1hqz6yEMLifUZ94kXk6VokED4xjcUjeW4P6K0yPEI+y6
02hVVk4HmzUbAmuNOXlvk6XIerDSGmEFh6iAR+1UrbhVfaw+IH/k7DILd1VTaTw2eFVvxtHPyfYS
qiJJxxSiVvkH5WFUSXNCIGlVKbsPRQ/yae33DDxuflFWY5wQmH9h3WkNN2oYjb8CUX7o5RBjyYi3
FP6imBV9gWoatXuHVgNcUDhKQcnUIxr6IuS3+QNWHKarWxVemAB0VKG4Drd68yzxosQOxB078yA4
wj61BOrfKUdrT/2QwkNwVOF9HvHpwinM1GngLhFs3eq0XKerIOg8QmEdZJ+sKjT5FeJ+F5BZgwss
5S24BmXuFlQZQom/LVxex1jHdj88Az8iMSenEGMFK/LjuzaBnpPFefzFaEftG7sDCTjawGA2JIl9
MGIaxcFN2T0Wcnkc4G1kRunf6IPIxcx5TwlOctK+wMQPPlUluBukXDOPJuHkRBFUTfVn0rcQVA2k
Ux91ffDvGs1P9tXoNx9r3Zn+NpTWV3vg6wa0rkRUJN1EP9l7B6lnRAf0CF7CrmnL/JxNYek9yh7C
z4r0TfCgRZ0dXbnUvLGX0DuDnoI6Lef7sp5hkHsu6KCZjhncsUbZxSGLY2fXBJa2G1lnsxWxsVF6
dGVpXx4Akuz9rKqliwki32Jpl6HME7A+7rEEYHkY9dgmRrzaG3G5X83triRe54oo0rbFmi7E5Gld
3mhHwrPmVrh2vTf7XFs7EjfoVAJUfH8XudyweB7xL22e8wVuCXHocy9QtOdrx8JBt+zl4bDqagvP
vabZvf+kN2JuHkW5i4Yndz4K5ld/dbYZHs2hQ6W0Y4jr7V3ggtk3yGhudNVQ2ilxSvMj2sejJmwe
G9FkP31wOxtX9tYGgJ12rS1tjg3Od8/55yiXxY0uhnah859Dpa8lTDC1YzXZ4wZDzvCprrwRlwtD
4cbilQALMVGdhC9vK7sgycnsXjezv8H7A/PWxEL4ySnMLZO6zSKIMTItDn1AhyfYLbhLiolEpdd6
V57yxofmDObSgwKITohlGxhZanw3VGMfQf3T32MBu65HKNp20QyH334hG0tfnQ4wOi8uGv48aY8Q
GVr3CONR3Jh+Fm+KANH5+09ZiKvmaywiDdIoNoo5qptz7/rr+ZS6PQD+mI4e3Au8FdZ99d2QpvWO
LXjcmi6FCxwPTUDFPc7YOUQoPKC1K+XDhWb35UfMihExi8GJ2Gzz/EdEZRXHll8FJy/o0PLXKvPu
ueWM6S4NBaaX3Ew4JvFw06iKtMVnUFqquGUVOJ9NV6NF5P1BmTehxaRGtUzbCQ36MICWYXcZl7rv
YbZ58hWmU2v6q/xyZ044C8DewmB6WyQtCMq69F3/tx9NkY6z3CGVyM1n2Rrvm1BuM/bNo2bYEP+o
Wa2RqgNfi9MvcW39GHKhbd9/2zkrcv62gAbgTtJmiGCZRuLF4GstsOC5O70cRutHghR47myoy2Mg
Eg0FgzfT8RMAcfnaliGOESAO2+jKDnq5fGlfRruI8hUBI4LJ8x+BX5kLhtekPVjHqlY0mM8Jje6D
91/1jaTN+WMWGaLJRngSpTymdAsqVbYqVoqtA3C1aTwpLU0e8b+qZoRgtTW7Bks29A6rJA6Dh6Ky
afzDu/AROIpz5Qq20K7OK4CFyNFI0dnkvFp+hLb24JTjCXLU8Kfb8deSP4VO9QW0TnGPsby7jWlJ
2oChrdYZFhskdHE80sxyoBcZmjYm3/6Vy+dbg0Xae97nUHnq1MTPv0lVuh4uK8Pc4mL1+5iWlK03
x7laMkbresTQMs6Mbo+p2g8UxO5jIXp7Q5zInj8Iay2cOlk1rtP/9sbI/e2lCsSZ67J5nf8sIJam
TYWJMlBn9SvSpSncabyDrkyVy02ADiAy6ewEJmKKGZn2emMMUrobh7CgjwADoU9aOWk/zdAsxm1Y
GomORt6I1pDhOW9ba4JM6GXt3tIjTAmKwIpw4BG1++RS7n3WUIvgAlxgLI2HhR5uG29QV7JNL+WI
xSoGNMDA0N9Ctlou9nEj8BRWlk50snBUeZgmynPaGPsP7O6QFCYEMpbS6g914IW3ciRgCMYuvRU6
gM/YFtgTlDoAcJseZtlWEX65YdeuBoQKVxb6W7OKnDPUD6ppuo0W9HxcR0WqKzAH51iMU7XSktQm
H2qWD4KW+m/+4HXfg6ESX3I/aTa10RC7y3pAAEq348zKoFlX5uRxyBf9nlR9XoNsuAipZvgRgcRF
09WEdZuIBvfYxLRSyqzPNjDavDXw5eDKHF40a/x6FkHcS6YWPtoykAg1C3ZxO3nHQnfSm9isoHSK
ul/TR2Fvy7ZJ11GeepB6xwmuLQb1beL5j+gGejqWbWdvqQwuo1HhHIoRAMTQILhNyUZ8KFtzXCVE
MJ+70oFI7fY6igidf9l3oq2rsH7w/TQ5vr9aLrdvSmWWg7oLoTvV2cW+CiI2x2M9iE8x4olDrwIH
/lD+9f2HzFP4fIrPQi9iTYXunKhlMcWF8IxB6/X4FAymC/I4lRvynu2mghV6Lcy+PBQR/1AWYRrM
iBAxv/CrMNuMwmzUfC8+FUaARWSr49QRZdV9lebNVmdtHDRiqvscWBb89kG/VR5Wro7V4qjN9rUF
P4ubNqqBrZPaWFb5kb+tMZ3aS8pjH319utpDPwf+i9Eh3488DaIbzIAl1ITUbeIX2RSdCBttBM9e
mPyVDkNprty+6+NZblI+oq0oTrLlKMYvNk5uuqrG8DMQ48w5FMWuGHIsrLzR+yR75QGtllH6gX0E
lO8gp/jYBZ773KcYnmoD+9BqGklabDOzCD7QV6HTuh+XeDCZreXdR65XpmsDgwaf9qo6/Ep+EzfU
0A+ZJg1Jd4MxBoKahsNa8U/cOnGWNly3u/RjJZwyWRnNCE/UhjGakDU36Zti8RpYLA9d85gZSftF
L/0MqQ2YtmsdbG8N54zlm/lkXCfUYgLUUmoJx2J0kljT71wJ/bkgK/Wtj3MMbozkd1X4s3gOUTw0
KDIvs6z8fMJpnkk9TGgRjT+2vbHgSW4cyEhrISp3a2L3cOUi/kbgT0lzLgDSWcEOtFSv46OF+4ER
NZA7anxggtFxT0Grxk9d3+FWpCj4/0lDP42/aZJoSH7wXJ5bRxNPuxLzGpeLDfwhFzcEXCgtSEmc
vzv/onSbUutOJFaqm0zo4lPu9O6u6Itbm+ahW+IP+UTbgL7KHf+fMkC7Hbro1/UWMN5kYBOgjyw1
2N09MXNe70mLRlv8sv7m1pNe4UJebEMIHDkeUCNwNzPkzO16vTU4CMuHJGpgIKREj3A3cxxqe8zK
Xna730KsPb4HT3vNTvvPfwtj+z+IWHupMPx7xtox/NFkX9PXmLWX/8cvzhpV1z+YJSBp6Y4mZztP
pn/B1nTzD6q+9GwjgJh5KXy4/0bZWn9AMGFrJFM3E7gUwd6/WGvOHxzCVAxRlXKqmLOG+j//g6H1
f+RPv7ZXuHRn//s119Ak23O2D9PkRRmFBL0x6925ycjFxqHaNIDJ6hSHIgn8oVgbZWxOn/MCe9U/
626U/WMLBL869kU9WDT1j4CrAXvHAR7eA+14FST5xlfG3gqKwL0LCMe+F46Y0uduCuLg1sNqcfxb
eWGhPRBc0wuCfQz+iqQs0V/ddz2xs7EavST/poe0cW9LfFD0zVg2OrYkUid36pFCwgQomjz/1nGy
4smB/PjoqlrrMfSuSU43AW7aJWqvj6QhcBolGtT6n1xQdLVVbNC00yrTTx+bhlgAjyAbw1LOvjL+
C+yg6j4XVkjBDVPJtMZWNDHpYjHpysF7ha1EBLRfjGn9SW/LvLipKLMPK2mn5bEUhS0P6KOgmaNt
9AoI0aqOb4LAztN90/XBxzLXMu+mg1Yb7lWPtOoWpgw98kPSON5d5MH1T1ZaXZg5qOC+Hr61hq+6
FYyYaTyEg1sqjN9AiGyFjAU2DGDqn0Rn9s69pllOB6u90nM0THBh1mM24Bjs+XGOXfeoT+JDZ9qF
sYUdqk4iM3FaEhK6/cpJxAiEzdC1cS1zsCx0F1ToRDDvBW9uRKIKDhJQe7jCFybHOcjrMSbn0JIm
jTEVtpFNlKpgnWk+3jmz5UW8TvJRm/x1VHVafpvaJIHWdq76dps7CsFlEaLqXI2hJzG/TTQD+H3q
Tpg/6rEVY3vY5M1Jy6fiBxT6KbwZorr3VxkFA/p/igY/HByqjLpY4y5ifM9rQ492hhHjimkqOeLk
hX1TtCsTvx9uJv6Ot5W4+/0Xc+ex3Di0Zdlf6eg5KuDNoCcXhgSdSLmUNEFISgnee3x9L756g3pd
Ud1Rs47IyEgrkSBw77nn7L1XSTKm3dCTr2JdpcqMkaqUSkbM/DStCoWGun0uSamv7tbkRvJaL12q
Cmtbktd0bS1bdBEhBIFsRlt5TFajOwHvyY33PpuJshqcKA9LLe5ZUhOgrR/6kOfcrZk1lJdR6cHI
2Vs0Eu1KZusTOKmxOA+waqq/rR4r/U9W1WUdNgh0tkCRwK0dKjY//WC3kmy4iWW0T1OyxQSPdTqN
7bRlXOPfg3+JpN8QX6utsliG281Tll+kTtbnV33WI/tolH3Rh0Q4bp+RNm1L0KhgtneLbEfaEZn9
kECVmdAGp4WeKqeNZtn6MHWdjJ63QxJ1LTVYYZB4DAv0iYdGb6pvUzGoZOVS/lQebFW4plkuKxsm
sbzqZaEbHRG3pMGXlWMLxDKZXgvSXcziUm9Vt560nrZrCrePj1cUUwKzgQN3WT9bK9Ofezb1Cliz
SO1BIS4U2kV5qDqSrPO27u3nSDdisEdKurES5Lg2SeFfaA95WkFiswsvIp68GUZKfdT01H5i+jOS
3Ux1F2OqaurO15dOUZ9GbdU/q63oem9gnItVcZBH46ltBrl6XRNTO6tWamxhuUnNHEKBbvYOHuBW
kMYwRrtRlgoT9m68EGLtTKkNiFfBTfo3NRZGT+ayyi34mNnpPBKVSsITu3EAK5YPZXRayN/Y/BSi
bHloIbAmLksu4ybEeaXFSKUGzaMVWiwDwVBrgnyLKct27Oyr4m8ylS7gwQIzebbVkvk8tibSsW2c
hjLIYIIV94xGjVRXoM1CgxKrH1QNNIAX2w3SOkOe9VRMbdYlb4gR2/snocrF3lLRUO+11NF+2sZs
yWPa6uEIXrChhCo3OaWHEw39jsosbgKrnAF0mlJZg6zQydpEbdAPW0CWn5MQ6KhoENgMiIbggDbt
MzHpU3lUhGvhVzSAZremKv7Q1p4AYrnaqk8H8Q+NdyteMqZgWzXRN8qYaimtNbwUTRtVXqOvz4oV
nQ04OmiXVeCL8jzsRzvT8R+qIFvmHMiyHjv+iFJb4KS8UGA/jkkTxsUcH7D5UJa1thiYe8FQAbWq
oSns2sqnuf+qyKN0sqUoRJ7OUXQy/yrxGj+oBip8Rl/R2ZYL6a1dkBJLGSgRHSo4ENO82RuM+Tzi
X14zqSR4ZCPp0o8qLG7CHJmyZm0We1psfqzV9qbZw54cCOamHMaKp2wsQPVoMyBD8Jt+rpjCMsxb
WlXvZdFiBACMKRlE9HqGpP3NM938jWUK3ER+jAtzPOnj4JzqEtQuN+ckAOucUQgh0l/St7wlsVwb
l8KVEgOOhGU8We1sAxi3dvqk7YgJikTu9H9ac7rERJ2PvUasBPA9CGqALZxK9ekmq7BxYo+NPD+Q
pM2pnlHwFiMMKytNFlIGU6ODQ2/G81VNofTI8njS1HkSC/LwX8aL/AO9A3dpmX5SqfJHXUvpT9li
7Za4LdytilDWq9906o9T1qnXaWx7xeslcBldmRODEa2hVDIv3WTD34aFydEYR55j91bYArAWbdLj
CSyPVNCzZwxDLOJCI1mwr+pwc5TyGNuyhA4HPCLk0X5mIr/qx55UOKi6M7qcpb0jPyo+bJm0iKkl
s0qND0Opt6FhbhNRxuVBM2avo/bxWKB2SOGl82Jt2X5ac+RZfLc4V481EogQguX22GZpJiZUD66y
1v6SAdIcY5MggV4/ruRcvDa4GgJmgRs6D9amKo6G0I7KhWm3ltHAmuKV6XH+S7hF6tss+LYlz+84
tupTHE3GS+T0Udgo1jdgLTMVMgz0H3MqNcDI0GPfltWs/prVYtASM+/erU19YuY27CZZQlaUTtUf
LnD61YM38Yztzumr1EdjnvXnopwpFazuWGIAFjzobMiSyjWjhxwuaxcAvCXB6I78aQsDyU2ch3KT
jGCgJ+UzIjEGNB8vChJ4K2s/Ve7gNamVSpRjWxw3HYOZUXfZUVl136zBSuInSYKaPjOWYysNuu0f
KNX+J5dLEzZeawYsQ46YzbU/Z1V0KWwyflpsSAHtlkXEa3rGPfiejhbNqEVW3SVSrFBvWdFETR7S
raV/ze2YYqGski1cp2YBfb3poGBbOgp9P0duH22fAy2cj2JV/khLh/TGJpwOY27TumluhoPsoJbR
Q7L1v8intz05siri4peHHvneYeyccEmY1o+LVntzrl8hWj50ddV4cdvVDjIJ50XmsdzPsdz7iwxr
btRiYEG9+TsRfgocNmlvS2zGYVe0DxgE+MyLHpCZvuJNcXwt3/Bpd++VrYxCXjsdSFrV+Aa1AdDv
BSCztPw2tnFgLTywO8eCAP7R63XT5fR62Nr4adoI54lrZYPPku0i8I3xHTSZmt3HDH3vLyOyz1mm
dQcd9GwX2h7C0eZh+vfrcTU+mh6/CgditzXN9TNXF9K79SJeA8mKDFQZCmG9dg7JmEMs60UUbuvY
BRhhepfSmFRv0tOJEEIz0WnaucojglrsEW4c3menlD85Sz9L0JlCbWw/xzK231S9mBDobVdyWLWT
ERu3niMyQ74xxHtk0rFjkcU73u9kUvfcxnFWX4kbu4fLtRmncbQelghSRa6WgJRkczRuNcEeYsXN
zh7U0OGy6MOTF0kal1Q/x7WstfAw8Oo7aOabbYl3JmTpPbtA7g1ttFeaJgDHbriDtK1/SHw/z40E
6j6fuud4iLW/5JyOXk5HC1GOMw0EeETaezQY+3To3+eiP0qlhJg0AvIo65HmR9G0+FsRyz+lOtk5
PKlk3ksoRlKXkVP8p8+jF/bTR8hsqxggU9zBceZCidfCANWQdABKhrjX9HB6NXrMuKKisO7LN9Yn
+7A2eOaUbfmtDXmvjKMmotbERBVL2nOh5EpophPv3k5VohpGYNEZLp+Xum0tuB3Mi2DsOWfUAc5n
mhbOAxCR9CbpJpi0biBjwEdiKV0XXZYuEynRHgP3q630aHBWXb6h63kjRwQtIhFouN3iQLWp99Re
ivZrhLOj6+wjJd4X2VSaW/TSqu7jTLuO8/bQStFz7uivTlc8xakT/VFh7c07Z+6Wb5avSylLbQBi
aj2ukQ62vmPdOVPFFJh30x1tInzbGKZTQen8jIQ9+mUtmB/muZB/1mZ6mqI0mFfV2hlxz9jDHnWn
CqZcFm2m/IVpuDe14QPspvbOhCl3c320hGqMEyx6mTsKMnb7UBLlRMUBODXHNZGIthk/WmTCBK1K
jsfVTMJ4ofMzrFDMs2qN9+M2f0exXh7bCBMfu7PRfYwKxbWsD09JSeVXwZJx86p6XM3mBoZkz0lq
FMO8AVfrtXBWZMh77Xxprf65ageARtNDlgwY4plEvKS4kB5yRDteHWtPZWexIPWTq7Zs07w5eZc7
6TOOWKqORiGiAYaU32cVEJg6t0yThMYt3clFH2Rj9k7xa1Nqq+3uri9lHbs/6svwBVb92ZxiyZ8G
62yo1MOMBpOfDjI7HClAeVuXJk+rma8zjaZo+V5Ww/KTnByrNYp0boA5Lb7yXmne8gXcVYVczi3L
+SseM+OYoUNDSdbKxW6KImsHLo3dJ5pirpe8ZA/jAISFQ/YsUnOozwQpoB7uh/eFUgjSm/Y2b1WQ
juaErMSSvZk+qL/25l1w/EGIYUNGR2Ht2lIKONoLat/3KKr49raYouyWp9Y1rZwUhmT2ZhTTOYe/
YRhY5Lry+d7SPXbwwmBtcri1KtRv1dQe1oGFn4BZIv7kfDmkypJHgpP008wMeqBct5kYjShaAqAN
tXGsZ85r+dzOonGQWKv3MNZ8gdVQVA+xIYeFqYRG0RqDVy19uEIN9SPT/rrn3z2lrcPLzvXyxoJy
ZNDlbQQidVnut05CMrj823O+FXgNQ8ok+WAaMUaJO0yuzJQKOHBVukRK7hh1kiw9l6zVFjDfSIBy
g97FKWs917IVLrLWv5f9EnlEN3pGNFzlmrU91fO9vrbzo9QbBarBjZq76hPiKRLAtnZbWS4Ji9sv
rkwgfpEFgYi4GVCC2Cex9rittnDkKGRSLIy5fNOxBpYDoaSxqj2sJoms5taIos93KhcxIIOiEZyc
qCUUWM+umcrLee0QlyG9oObDHHS3vtb69N6nW3fQikw2RNFMhzbt7vBzE826sphRLTA6fGt5fEBt
/s3A+rxMMfuStdx5ckymrGPUAGuO2U9SkoncTakpJJZ2QKGUz17er8ZDTorNtyPlHY7BdP6spbI/
EoI6uTqfdSQs4tkJLTGMMqhMEBguLfPxWK7sxOz0lzXp21ro8KPvPE003+Ckw3LpZzrHST8FBYIR
fV0zUWOxINwKAzJDsfpb1etTZq4c7YnV9ZpUPWZxPHhkCbeXMubUlC5Nz+qirV/RSrG/ce+/pZSq
sWtZ82FJ6+nUKuu5y7riw2TZwdNXXWJlBRboSPI3AMFqzxr0OpG7/qPeFfJSCW/UkdqMQ5S5vBXa
ukP+ZoWlbfSvhtlyzEfpLzIoUO7gSFyeRN61K5PYuz/npqYUTua63kGxeXmid1he1pmfChUbrGxJ
8K8G44MH/a1o4l/IT+8RWx+swrZcnqsuZ5mCNZfb8iOA+vXA0ZYVMf6y1kK9LpWS+4NchgkjYDKq
fHaT1C276Dct57BThmZFaVBsDzPpuidE4UhiMdzBKMnjDR66qu3rzNSf6eSRhQDZGP1/EvQSDlDM
q+2h1TvYRWbz0tlxvRvz0fEULYqfum6T79IwGBNiZJYoJjWSPG2WsJDISd1bXpXWzBhKQ42P80Ag
ZQE84I/WTeqVKI/WL6bthNWjPAE97A9GHuX+SkfEL5wCfsASdRf40upl1bvIJ2wvwTsbs8bl/RtG
WeuANf1nlIssGFtOaOqUEzhEtlwcrbfCns2nyIlsb4bOV3TzuQPJyUecmaqg468XbkZjGlpAJgEW
tFZK8H7qG4CPcayHy1B1j4k9F48qiHJdLKPWGSJfGy2oNSkLmrUBJ7QV5jLs+xKRqb6me73JBoN9
ne4je6dah5Wd9uclTyogMV0tAe+2PUmX0P9ncWR/4Llu97FlUIffAzaIpQd5zdh/NefvYZPk50qf
8x5W8eL8HUtkFL5Z5tnFULePJJceq3zV38r7DIsC8cVUW0iQHEKv8RBxWlLtXWSOJf5zQLJ58zHE
HQjszuwFnvZW4HXcTdYY6nNH0c2jIaTBmH2V4vNO/m15C/FmotBqfzUKiAcpzwGKcCmuUpV0z3ZT
/qSbntIagwNMBGdUQjWqtks9K0aFrETnRLOZod2r42M9QN8mXcOm5QOLvXGM36Eu9lmPx6Vaqi9z
0h+dOisuw5Bf6i5ZQg5psW/nBosc5uefGHntvo+LXMyOfGTgntBj1qBrSwpFbhXafJptXcV+Wg3Z
82gx3RXMfBPdmyzrgCHbQOHtLOnVMjs2Sq2VCXACvG0Io9WhpJp9pLocfsxK1LQNTJVbMrTGLL9N
9iL/0DOE+V6kirO4dSaRqLWtdXmVIh0aAXYj9TddR+2dzQJYFrlfuruQMBIaVW+MbNJ2sFl1YYlV
ST9KFbo1QtZF1KqaeqMh5YTj2rHJY6UVcb0nTIKlpI14FkSOOp86BaJ0rDVJ4VVNhi21JCPAZuuc
m9uid/UxqeigAkSnJS7rdHuHAihDt6RsTDlepJsUZWrsdsrdZF5302UacKuJ3FrhEgMiMZ9LJuSa
m5gr6bh1mk6zmHLcTSLuh3wJijGLr9PQo4ct2mOqSd92uRg6T2IuuVMncUtTUUlXbVp0HYbyoj3F
ZSy/tlo6/qiKkk5CjXoCanBzFcQk90b3pjbkFJNFecdS6+p2r94V7lIWvew5B2F5zDlAUH7I2w1J
ZQpVtkXJTgIrN5MVqdGbKa8XSdURt5lpEww2RF3mKuxJRALYj3nqgGqyWWP9io5bLfq5LyavVxM5
bGt8Mbls9ZfKKUG7y83bpNpr6kWqTAcMQg1oTnr3GLnWJXvMo5Fe1tROQZVkR13tlg+OGzCDW7m8
GFFysdk9fGdq1CPxq1Uo5/Jz2drnoUiPUtbtuBNLEUnto25Fvc8TTtRdpeuoHquVn8phL1nLkfg5
3bOMug9wmt1ic5T+Zrg/MqN3fEOi+Ur9/H0vlRZgnG7VyMd26TphqX1KayYnNS8HHnz3/aguHkk9
8ROOPvtcM+FQVXKzVxewoCpdGmE1tQ01Vs3CHIaMLhLD5Co5TijNEnWFHTM6Th3nvVvAfDdYgAdT
m3kizAI8mzp4HejR00hS+g4zFh0Ik2N2TmWgTEFpT3UAz/eylVA58vSgVtrkMXRN3H4YJqEP1J+Z
s57NiPlH1Dz1W0kSBuDswCSkgCCE9ilZ5De9p0c6KRT3JbMsnig9vcXl/NxmefeoK2r6jkKbNoa5
FT7LH/HlTU4ga1RF8VWSC0dB+lp1z9GwWT0NbqfEiZDZSQVOcZMe9cmYTySEJ6HWzcNNxw3MeaAw
J+6vBgg9J0cz0KrkYJVbHlomO2tnyARNzT0hwFY3WvvWbvpotyoF3eS1nue/uWwSJy2XK3DD5d7y
QfmwkpFUKBXRAkozaZbP+tNPYiUx+0Ndo/6PlA19uTPT1T7r03AfJMVmf5I6Rptilo00oOXHN7EA
AjDpymTXJNAQcDI9Id9qCtUzkm3mSK9Wx0gvKnp/psp7MGjxVj63h8U6NlQgm42caZrYoB02tjUQ
SmErH+NcFQToMh57TRABvTXVkJ7Via2UPL6x2PfDSFtjqJTMV5wmfeljTDBu1i/yp9HP36METnCE
mVDZtNUkjoJlXw5fBTGvmTBnTd92bH324GK7yR/szLaA0qjphqHFTl2VhZ+iWyP3Qkxzp1yLvI+S
UB1wJPYplXlq1yFXrr918rz8ych6j6lrUZ0MSqMGWddQM7a1sh5NwkIYVkpG9bUU43jlVRKnvcUs
9aKyZM3d1Dx/LhgaVuLObnBpA3qjas7HtafJKbgL0Da2jrNvlExNvCTdNNrDXbbtTb5WLsZsI6Wy
Tb44xx1GyJz7Ecp27eacFEa/pPttsKha6oG0kcqTVDLYlCHBHxP39cNs6FmoFHSSSIiaN5lc7kl6
gxqdn9dhMkj6s6yzg1E8oCRUf0a24yO3h5triXJq7NG2BSXYZbhjNHJ5Hp8tScekqdiNiJWc7mC6
bi6d7X/4VUoiRnA2H1mA3U1Ge2MMZvRnHBHCiW2whidJaqO/sQz+3Ru6Ag5rQkp+TWqjzNcbN2eV
jtJ4TzemjrS/wCzK0QEXWSSVfkax0/hSRciLuzBr3Q7TMk/XbukZVzkdNaecFYuf5jN8SboZX0ne
hbFdcpXpfQkjmYzHOKqMc2KmodKk1q23nNkt5gUVG6MiYNigCAa2cIPXssBU9qTa8AGFk/24Gutf
4qhWIximYjllTN93w1Yms0sAjflSVCXEd53Zj6dr6Lla03gpaBVxneonObHlwzhsu8iyeo9ZF3tB
2SkSw6tJ6x9to+KpZSB9oWMOhFztPxtUO72cysGqY1YSMlnm54xn3E9Wpp+OVTquRXGAaih5I37J
uSSWNoV5MjP2kMvUV4pSPfHAbwyuWzBJoq7sF0Cxj3m1qh+D2RHpUcmnLJM9I9s0bEJGaCtoAKbl
mkt9Sos1BhC+9H9sK5PPOXNpt6/0vzIjOlH2q/Uz1+o7OXEDG1L3SSjlcym3b4qR1T6AQY5aPdHy
ZFgqjR+hFGJDA1oeLbIsCM7BFMBW5Rccf9G9G6mrzxmZ8QikcHw7truw8j9l3KU+xNSNk04+5CdG
4e+KzplqGbJXhIzlYRs29aJNVeJ1hPsg4+doT0GgDG3uWrS+CcFZdanxu622l51EpgSNvqx9mJzu
PesrI0TgQcJQbjQRPeBmtMCOtuxBLr1fun/kvtEoxAPZU5SY2ou0Vcda6491vMkXaZV0qkb6aY8c
DBl7ztWovYzdvLi0oH4rNlHtDN6bZrUkyxJfWcuyj7pFSblO60jUGHnp3aZTbmckhh+GdmX+zyO2
V6QY9JIVoU0SNS4rjrZG/Feblc2C6lvnKNs4pLDrMr6huqTC6Lr5KSNxgrHXgGQgSaInQvk4ISYj
N1pU0ZViejm8KraUbbiIKo330NTE942XqMiLszp3IxsLpQ2bifY2wJzzGqC6mJusldJIeusUxXlN
Yom1S6bnZbrwaXqhZdLsrisNzM40/DwmSoqlLGaK1Jetu9Uxzym11jY12ZWmR069pPpxL3kTa7xr
ZpMRULwjmB/ZexnSPxhpE3nkEndeGk2q15FV6lpp+mHDaQ7UMTYCkpJYB5yONcnQoz/sMsZDWW6t
q5tR/K4tavemmfTOLfxmBmECLscq+ayqufo4x6Vzjhnc04+0qsdehRDKdVDCjbydt3GRl0M9KRYz
g+ipjNRfdbFukaTvR2uiqRSp5S/DvN4W89jPaMXq+EY2FRlLDHK534vtggTj1DVR5KWOXYQWzx53
QfxI0PC4ciHGMdgGc3sg1yiDejHlLY+SHNUvyGBTd5Zy82Eax9dC1fMnuYEORCdrKvkbDpQrzkU9
0m/t2HSnaBk5q9mzwlSxymJbCwxjmJCD15DWwpS0JyhOHK4KBobtuLi0NRLOFXmH6qaLt+FppHkC
3LNd8oshb20k8ISuMV6cemK8NvVsAL0xGO11bYpYPUWVPujPHPWamIbUYuHXMDIyNpk3qBKbANlv
z220KohTimFgATSntdsthSbt8LZaKX5L2854wc080yZf6AlEmTLZbssT9qUZw12RuZGzIKoN+Q6d
g342XEVS8uLI3BPPIuuMeWxSBdz7Vqgzc5fNaANn4fHDWWsWurstlnRpECEVnl6ivnV5UuMchXJe
vqxLA89Qq23tMhmx9i2tMs3E2XaGINKS7jWzYVYIAp5zb4nG8WTGHRKBel61d1InqvLkxJEcwtmL
dK/uSKMDVJPLfxjrE8thR+P6E2uz9tBGsVaQtptSWzQ6ORDXqZD1sNkMJRF8z6IhttZempOsDF26
R9CvcdodpfarQoC2+Mmi8zDjskVbZDeoQhC/kPwp8rrqa7/D/ZaLjmL+K7WQLYlyKFHraKXchA3N
B40SeJxQHjAIQ6zDKAz7K9+5RXezoJKyG8t5U2aDcPZsZvbtMTit3/ouH0+DncOElpNyQyvABhEF
klqP+CAmq33PW5VnDUDXX14F4luLNeY+SXOq1o0jOASBPTY0Q5ah1ltP0SOKbqVbeywJ4MRkYdqc
Ie89UeWvgmCjPZDiWEM8r/moRWOQohKo8WyWOzwGWFy5qzlsyyg8EP4qrX1pyqTN9h2iahYS25bM
A+HdRMu0pUKlFGezE5NAqK7GDaoIxTUm9+R3k5zlGROF87ZRXU/I7ee2Pa/gI4p9gx7+cdS0yt5v
ttxzGu3UbhUMfodvVrjhFKsZWgBLjhKXwD+rYTxeRkyjcZ5SOxlt/NtqWL8/ZafuUxbjxZyDduZw
5hZq3TYhGjhn9ooxsRWBZK5wx4yoB4zbHGAXzuZvjhXf/YuQkU0xWyWE9m0eloaLNGqtMEtCoIhy
6TJOScpoOJcZod0JTV3t7Ln2iIe2Nk37HfOVunfxJ24JM8BRLT7pdSU5U1Ai8x7hHQ2Oz0EdFzL6
sCR5QuqeQkCdutL4rnKW3cd+TumIouRJmu6zdfCi0ICMJHDDm75Vt6KfWKHVhEo9GJRqXH2jG9fO
jYyZiZsh6SmFsjrI6f/DufSvNhmLy6iZRDqAiCPNUv5PuUV6oqOIj+s1NI7pgcX/n1kO/y0Z7H8p
bv0XCez/VSz7/6EMljDk/+B/8D6Hz//xw5FpWC+f5c//+p/nuvr8rv+jCvYf/+HfVbDWv+GfuTsh
UINzzf/hE/x3FSx/Q5gBMazIyaEB/EMf+08VrK79GwZZzNeMJVC1qXeLwD9VsPe/IpYD3oVFOi6f
qfLfUcHilfxXEaxK1hO+YO4LDds/hr7/I+fDSmRjjTi6iFa9QSwikv94MzxkgUHiZt60P68WY71K
xE+2Kx9oJnjlDj0nwbpQf3t3XsWRHEaVyby7o3T3p06stG/FYQyS0suC+W3dGwfYWYc53hssM6gm
WPkur73P8X1f7i2fDlp3Qn4nGs0vzb1avsrrvnQ1whRTUaOWEeWZM0aDiIsXxp4fTJ6t+EvAQCz+
MLzRvY28ihvdON/xil0SIrvZpR6Np2Nyu/c31tN4RGg3itdRJCf5ot6KUObt0NIO1APa1Z26Y+Lz
fpQ8VKQ+s8k/+r47FL76lQaRP+5fZ1d6IitC3L9DJHTrgVwP7RQFWuqnlpAfp3f1PLqjuLEs+MoD
Y0FDvB5ur6+OOB/vv1nd7lSEvf/BFF5Qcp66E3CqA7MkXjuiE/EWPD/H4gvA0mnwOH0+cpgR+Wvb
ZMKq3N4SR3mnFrQYvHRz6WyPr0lQkeDA17bERyqeuVYiCwdv4M+Ir/p2hCTItbPFV/euefnj4NWi
OpWCuYyTuemLolaPKdEVu2wgwDOe4d1AQL+139tODps9mOPMyxF4aoHCN+H/nYwb7We32fX7USgP
tJ5pIvocl9QHGlVjf+CHaT/M1rV72wJUeV56ikPug9fFR9rjmR/FoaU/2wRK4d11CG41X1uvKK4p
8q3ezW/NFzk9FCzjT/OgkOPxQyT8bdyNu8Ibvs3G63JxrHDFCc0IP7DDGBKibW/ls4bysP1MZ046
RNeKDNKAcP5UTSsQFL9ovBsu3HlyI9XvPuKQciZPQrq0SXitkpB2WJj8cqrkNG2iSgxifzjKoeZp
p+59/aCVsKjgxAQHagcYMmH9U+wNsXdnq8medervooA/SICN4uLcMiF5zc7+05yTk3rWnrrTvBtf
TOsqfTlfNYkvMpUMta/savxCPuSXxJMean6fSed59imk81PNqdsI6FHINnNq0alYaYTZ7OBr0j73
Ngq5xNcdbyW0UjlrfTiaDIfF+MuZF4+IgnjICJrn8ZPDg3EaHmjGdHWI6G4cPcCDmhcdkmsWZidj
5D9FN76k98UpRlyvpwOvv3Xlp9aTWAJIKB0SkbxJtWieK+ZYZLK2bv9rfphnpME7J4zsoMBr6muH
PJC4wcgqRSxofDOi4x5Qdl7io5hmoF0H8a1mIjXRRfIkTItv3HWtIdI/yjXvXePdYywcPUHYCgTC
JTHtxr1+nmjseEwXjG/emCOqIAnG4LruMTUhQTtyDOPqcE6dvPiiPUQvUoBckSdY1l7WPwlaNXJf
v3hd2AMrt3kzWDcsd3qLbtkVDu5f0/bbH+lrzFEIoRoQvRa0y97YVfGfNkY296xCztyv5yrQ3WD1
V588kiHcvIcmMI5fkujPPDbpMfubX8zDXeb7WXl0bH+YsKO9n137vfgiXa7bq+/X+Ox8cihhfJFd
1UftmjovWhZO6vu2hoOr3NDgvtunpiO5peZAJL7lUNnO9oO/udbOfouEdC5PDF9F86VeQ+1xZ7nK
JfnVLvYVeoW/PmmHSxtme3zJrZDjRysPGxHpr3rHG+ouTS+Sfe6xLPufn3eZheuEsnhK9vX1kPma
+8cn8URcVs83bmrif6ue6pGB91c98Sshe/pb9fmusZjXKp/OGgz+6M1B8jl6hCLzJ4q7+Itf7A13
8+fTRQ0U91KJ7rXHJ/6wHXgLSEDdMqxPo4fU66EOZf4JbWnRiMlFiBkLh3/jIIAQxcU4zB4viB9/
TqTIiKLe00Bx/jd1Z7ZcN5J151fp8D3kxAxE2L7AwRk5ixSL4g1CFEXMQGJMAG/k5/CL+YNK5Rap
LqnVV/4jurvUJVE4B0jksPda3zKP5OrmF87H/GhFp/6F6ga/LF4+uvuvn+Kyv5/1TXdW7Omq37so
YwM2xiUE8vPmXO0Gg0GOZGZ8yYwTsXp419ASb+bd6h3kHxTaj/zynOQqaoU2S1V/onsXXRVliEla
3w/zbgj5GQ7C+8LeUWpbKK0wPMWF9TkWLbvvHa7Ca3v/UbvQ+Q6+FdLZjINkz6gM3b2+rcNP5qcP
WZCdbjeHF+1YQSU8c8683YfLCnUk5zhYWJ/QSxxb1k33Qr8kyHe+TrlFw64JyWXar//tt9oNpGDt
kTWWjw/H2wjiu+pTXqLQ3nfnfCjvgTL1pToXQeWwHQ6SC795nDEcP3MkdfvQiYPUuoq2N35oK5av
gh791RjT62Sdsz8WfGSOosgzO28n6aqNB3rDvdhY9cnxv7nLfmsDeVeX/Od/vNoEfnX1fK7lzCEw
6f/X/ku97ru6t3/o1c9gBfp23XW79ur/bL9u3W6GL+38/kvH2fkv19D6J//d3/y2AbybJRvAz/VA
ggF/G7Cn6tU+cKUj/L1/6v3/+d8DLfIff+TPraNtvwPCSWKI7Zs+O7d17/bn1pHfwe8PzxcK6WqS
WkHr37aOVKHfQXl02TySZ4Wn5zsHlWbo7zBQORDqLAgengO84K8v/29YqL4iLr4zsmLTspyVvAGS
gqMjaXbsLb+33noUXrIuQsHl5ol2Ce1K1Ruql2spahIOAQuzpseBBTMr2likZPZBBHpSnemtZcWU
H5yl2ZrIjpY9ECCOaoBH/e6oTwYFsLEBaXWi94iCWdqJwDDTKJ2KNFUgijKmcDCZtolxXUEXqUAq
+qu2WUdzEuil2z7HFpWADVGs5vueyLQWMb60CxzsfueEKdUmyvjKpMFmyoducOrPMZkYT1bV1s9f
n+lvDev/eiceQ3B+/Puhe9X1bT3+49gP7SD/8d//se0JoOyHfxy74lPFDfrzfHR8/p//Dfnd+ld9
8wRa3jvPN1zMdjZYKYg2fw1phtI76jEYeDHjkX1g8ub8dRqy39krzZIOGKbpFRn7z9OQ9Q4SCU5z
uDJgmbEB/86AJojt9WnIB9bn8gFIeqB2xmnojbdXAnpDyVE4H1p7lUQW7KBF223aLMkv6sU3toaT
vSTkNx1zz71c9HLZRehbelGbQaqPF0MyW89UfClmpYtfbKbeuFGR0dx0XYF2afZWclvbv6dpX+3J
ZbOvRFbaV8WILBr98Hk35kngFlO3EqfjbYy69wz2wOdCmEz1WRKWVfNA4FeOko+oFlfEz+gOYoTQ
LBm+J2/LOT52mfdRH80bKS2Y+U4nt6oaUcQhjmUfb97ERfY01MVjVEbogj3KDUJ5d1RveXN0be3c
91h5igUPr6Da6s/Zo58v90YTfzCS8rGmAUej2TsapfYpWXXnQ/EyIHbBeGxdpguSV81sj7Rr2sA0
uj/mVqJYbqX+UDb5U6p7d91sHaTG+iEMLj51dGgsjZOhyx6ykmzfK3hZxLegpjG8MGpaEeqZZ29S
nfxcgRmP9Gw+Xaaja54mcR/FfMyijO4Gh52DrrERrkxuVlMVLxFqhLD3xb0o23k/j93qT9D7LR7u
fqus7NnVsEMUgu8tmlReRUZMyJKr0D3Y1XW3TCKYe/aYoqyT55gYVVT1FdtSdFSPSlLhjjOXDakY
h+tiLBKKk6Q0xDVbaF2WlJqxIfkDarWuja2T3xO14je4d7oml1udmMBNlnJ9dxHyybFr/WGQjIDU
jeEILoXcNQt+LUekz2hubnxXO+mKL004bgmiPHmptOQlNeOXVCqDmaw6R+DiocXmFsWuheChHaKj
mGYSEkaNzRlMJORrsTjESrI7RKbRSd0+wPdYYx+obdI4QNw58fV5F9CRjOMqdqBOjq4hrNcWdGyg
m/MSaz/WaGVHfWyPWT/nJ68S+a7qUvOPYja6IE4YYHHU7Reh7iNANBsXZl6IXfumI5U8QFBu7mPh
XGrdaF+m0mo+VxqEAImUnla9dUO/S+Jd1W/yOntW2XSfNXzuXNbLhVTa9AFvBaFpaPGCeK2eQXa5
czB2bYmDSA/0OpD7pjWLg4nAtZk4wimeIgrQjg0ZWzvsJ3dRkz1pi7ytBp5+nXEPcgT/m6/3vJL0
85nAbjSdQw+ADrZrTXKmcnkt1HgxOsW5joE9XJYKa2bGm+TWq8S1YrDjCxOBPdl7C6lRkNUMXRvv
ZahpKj73S+/oV4LBXVfXjemmN0vmXBo8zaCd5YM2ccjXANoEZo3BtqfNidbpMC31Y9MBfkURGMzC
uI8oLwYz7bGADlwfphiKi7aydmk8pHuZVuu+MyMQpCMOWk+97q7DMLNaaqI7CGhYGBvUGRaRJlCo
cebx3VsxXMRecb7gqNi4s3/XGfK6HhlPbDIum4XvJBRXT5ISor4S9NTinqqBgVQOfu+LJoeLpqi7
EOVJSRPCGDcZCS9B365qRaeJHr/OfzSxnMCq1mZKTPmhFYyiIlruNUTPG9FH9Sqg6jZOg7lR13nG
TUHLjFKavXGK9KkzrBuh2QRmeE59VZUgg73FnUKRYqzGlciZSxP00JpCbkqNJ1K3+sSIGnODg0bE
LSHKmuEJ7OK49B61JZ/Jw23ah0pvH9C3ClqATPkgM71wmqtbF0FCYNKHf5+vD7K0V0chlA2NAJmQ
OfU+dxg91erUhFkdCD4MBZv2YUhYKWT0yXKSl9JW7bEuCDxxJVKer393hX00FIt9HAf3jmTweNsO
JHfkS/6EHVTQdiq7sIs5u6iikbtEcczslbmvkvk+SrMX1EEYpCOhn/xRXTS6ViPC45UtKg4QdVKc
N3N+3pT8PKvnpd+pCzOK8F20LEuelT3iUHtoh9I49R4ZTUJb7mVHPR2JErM1FOONSUAGciQ2oe2u
8klX32VstOZNly3thT/kjDUBD1KNRrqZRu/SlOYNgo+Mg6e89cvqsdGyD1kTDcwFjAUMPXHoDjxa
K2rMQFdMRYBKrDAvnEs9jotDsVT9rZlLdwvNVMKQ5VkaLAfT0D0UjcpPSs+eJa1UTmq9sVEDHm4F
MuBU4NM9xIY1bX3P0+9oatgb3PU4VhbrRpm5v7cLzT+yZ97GKMo3qpM828i5I7kYCSLi6UBpjJeu
p8cxVreLVV9Pdv448bE2c8wfzuz0KZ5XoadRnWfNfK/1ziU+4mafGaN7ILGQwojFA0WH+VAupFqm
GXcC6doXP+ZfI1I5Vn7xyDh4qCYGNcXdO7/0P9MWeBbw6beGsTB7p0oE5rxE76OpQjgz38eFfIgg
eGHzytoLs6I3iSeCRdnRvrDSYOqs0xdN4KxrMCeyCJaPuhbhgXGKDT3jZy1eb/2KmbEl5rC0MrRA
Td3DpKgrpjGfUec2j3OERMyd76daRSdAVDVt+jK70fKYpVSPzxyRaHcK+uu2tVo+gp0/F1P8Mk/x
DvPhcz4wy8g6gbUjOabPEreQmfDpPKy3G5UmlG0sxAKA0oxtY7sa7ycPlgULR2us4LvXipukZS9+
ytvWajw7XbEGpg7vjD6kT6OpnUpMXRu/1O4Gm6l8GHBbL/Z6Q/DZoOVh7KM+yTeIyYJYMRsQKeqh
qKKwrNr1DiZjHY59TFMSJU/dbiw7QiM+6ta9nnA34n6FGyiZzKFVp0+2uTqlteJaVqYVCvwaLcpm
epSrI0ybsNrQabNzrk+fjOkoj+4SDEB9aneBv7RyCwMo3SyNa+4JtJeXca/jICqS5KrwqwkbNF2m
oZvu08qLPiFA4ssU3cO6v+sQAWDAUxV+Z/RphB5xqkINE0iDKcfADrFDISfg+jLPRiLCD8VGcGsU
a06m/qmecwjCY/1Y1umwY9+87xFnbyEBPK/S6mpiuspzZn+hufG2QaqM37SqDzY+swtRu+Zublp8
sJbf7QEtAEwb+R9DMjRdayqCzGLu1ka0pqqhRD/a4kasYXqxoZ+nLm9Nz810qmjeIGK9HhWfjy4t
JUSHQiZ4ChYDmr5BmnC7hZk+tSXTTlGy8E49uLB65ie9nuks1pEzF25yO2rGsJtbBirOKSSz6/ri
mPFzLfPHWKE5HtctdgKg7KI3MfYwZeVh8tXSMpUK6oZ35yUm22mnqvHo6kfE0i2Ozf3yFLXGiA0d
0nAsWMwsSdB6R6TYpois6fh1MkwtQjnjyDiVCcrmalTbrIabwKbnfpRRf1ATSHmULfk2HdGo+nbh
78aeEcz5eT4jZG2tISUvmH27oJkwuSIevFvo+vJR6CM3qWOF5HvUOCtZibJs4jbmjnlCutTvf/8o
+u+16P72T/1/WGUBUf+zo+ptXX4q0k/fn0m//sS3Iov+zlpZcgTHfD0/rufOP4sslnjnr/kUkPZB
1bicBv/fiVTX+S1woxQ+VsKQuYayfOvPafo7Byc+wCaYZNBwYBr/zpF0LaH8s8TigjN06RquuQ46
iTaWw2f4vsTi1L7q0ASC5khmJArK7GhSCKa67+7It9LO9zSclYT0w2UINTeAZEJ3FW8uwzGsi6LF
MgKnyJCpeh2WXAW+YWQt3ybu7N7+/HrG1/yAf17R0znHkwZKmjWZhuQMrLf9+y8W5f2iolbDQYg3
QGDu6eb1rCWq0sTAWM5arwWuaAaMXVDMEKR6nUyaU+q4EZZRmvD1ujkpnf6mtarSO1n6ZPk7yxrn
2tvnZF0YBiedKl/azdhrQKY3aZqp3g5Tz8fLxNEyMUUUTu5M2ssmj/GQ0DPB2Dq2+x5JDGyaeRks
fWTaH1w3Zedmp646a1ENqc86IkAMZDjGfNVvSkGFYkSPY07Iqwq/nt1lgxAGxczHFrRCSpcD9X7s
blDqaaCOkYv4Dqc+y3VbfWP4KUSYw1QVMTvVJK/M6MGeVb/cuwAsW5MTsm6KA+oW/tym7TsR74XV
OJRl+3Fx/RJeullHtEdVNQMQYn2dPLlBrevEmNxqN5+oKtsTalZPKHoCxUJKY4iD3Fl5B1PhKub3
tOTEEvBZfOzMIPPQ+mLyGtifrVoVIlA8Tgo3XpsK+IXDqGFizvniQBFSEvrOSlsv/rAgOBCSmfl5
us0khjLwOrarx49dLMruCA9qNtj7tKVRv8xZ397pZV8ZRy1z6AA202K00I/Qx0Kz05UP26T0jDtL
7ySe9yquhi1EhTR7RoWD6tZh/RJ77rmmQw+wvHYnI+knnwk19TDh1+zisEH3C6YKA69YedbjitfC
hUa4aQVmZY3eE4FrRr6T6QwYxjLKOW/h5y5OgvdhMfXyMgU/gP/FzaPobGLtKd/LRYPy47iVRjOy
FKOsdBIUG60gLLAahluJysm5WHMMm/dzNnPBHIiRuCyUUAgEEfzlm85OscUjHQMgEyzId+h7e5Ao
0JtDkbDMoLRFWu/Szo+cMxBTjXM1xYkcaGuU6FWwHtQ+p0RUJn1/1OdcIMgbAcpY20kNDmE0VpyO
JdX8DNwf4kGUa7TeVkHvR380V3FZiyhGvC/zzkER3OKtuGhKHtu1iZTSv2zjXpKHVGNlu9VSnB6X
hG6Z+p2FN67MN4ZXaUcNMNBhdgQlJUeC+of/GW+r0UrpXDkqKqrLdPTK9GJM59jhpkOxP0ISKePm
YsTwM+BlbIUPEsBVKb5Xz1vkfGxK23ROmdMv8+W8sO4SLCkdPVTdMA6Ue+NlwSizNI3K9H2KStFF
2i2d9qPfgDS4iUes6Ga4gFYZb1H+W+w6hEZCAV3/ocgfOaWW/Zk2ws//gMCPnIygWfSoj8LBFI3k
jXcyIx82yWABoXqvxsnuFjw3w8Qx7NYqLa2VtzMhP6l/yZxVtxEIIiMuBgSN7OmGM3xqYBaflr7p
IemAnYraOyI/8YRBw5osulypSbQUkZYEGLCvghWEpHkRicTagtp26+JAV0HnZqOSgUqIat2MulRk
R9ZMpf4Vqd3piKeYwefTZy4hgQGcFvEUlJqJg2Rpm6jdu13vCihhmJlOi1axbzI7XAJh69kRpYQ+
LpqwzTTKOpyVB3l0mDj0D1quNbQ9i5VoMnh4wU55L9uzKsYFixCAxxG4mk4lv4AOPXvhHC29lmyW
RVa+BQosi2lqs2meADsgUrXa7GOsIVn0z8aZXKnixq+8VkUX8VhGCQAQxdbuV+G2r5dLVhWy7Yw1
x51yAKG95hs1i2OkQ296cHKwmcfEPZRDDdjGWdI/fr5+/cvrgKij9izoslhvOIis+6IvLASIdS4b
OMIcIW+zuvV/a1n+tki6RAKzN6GR8za2y81Sr0GyjM6x0XznuJTTWSOaY9fa7Tl6rtHY/fxrrYvu
q0XZ4xxjUIqnEA7d+i3bOwJeNS0OKjpkexgLKHQSr2TXNQ0evQtX4xfe/1l8yiPQYj+/9BtWI08O
QJ/LLIL2mkfnvHlytYBSHeWMsd6OCoCQebHrm1rshGh/lXL/48PjS9I1M4jfZIF+Sw9msbbL0eZS
CEajqzkxUMED/PnFF/rxXq5fxDB9i0YdvYs3Q4TAyKJzTbSfuBup8DaT5MtEpf1gkfWw8ShLcUDN
ksNoFuWfj/G3Ok5/u4H/r63EW+Gof9+VOn7+8kP7af2JP7f6mm6+s5gXaO6sKVoGsSN/7fVxE76z
TUNAUCfMyGXPzeP81n5y3HewKGEEr+o9OMNrZuu3zb5jvoNDyTmAn1lZo2zPf6OfyqHhu7ePfpjD
GQMFHukc6AKtt/GVM2YYATRv3OJBgaODOR7P3LRvPMq1/rwUG3Kdu9+aYdZrMksyjSEohLmJ2Pn1
NnwgqzmKsBNuWxcH1qimaqcr/abyvJGjO2SB7x7HvzhnvH7L/7wce32bZvF6SjLW/tt3HeN+re/m
JgtdBV9331kYsltjKbClSSf8Dy7lM6lA6TcNJs/Xl4qGQopBz7ttrGuCkixhqwGhAHhSkMTn259f
7DUX99v3YtJkRuF1ZyJ7fbGubGu9BMa1JYoKPZfZDvs0L8xHTI3lba9B228LKiiB4QztBcnJ1i+u
//r89uf1aZ04yAGIOuL7vr7+KETkTGslHxt2eSaHboHC07bn/TJkoVrt3j//vv/yekAQUYz6LhGe
b76vHylpGKXZbpcoat577MgunMkcz2gkemc+bdP/5HKQWsXaOjbfHhabcvCVzY5iK13NDX2N/Usv
oVV0DLWDQhBw+P3r0QZmcQD2zJu/fv3vhmk300BJ1dxuadg6O0qG+rVQhX9RGjFkbgODwc+v9/a1
AN4vcMri02EGQp795vEVNnFdVj612ypbLKRwSbbrjCIJC1mlH39+qTfUW5vwo9fXMl9/N99QDqeh
pt0OVdUdc4fAWigY7UbkKYXEOB4u49i4nvR6uvEirExSTdZ5hJfL+A++NAOW4oowTMTOb+YCvDGc
WQo+yEyzIJxJ3UJemaRn49Cop59/6ddr8dfvTLFNIB2g2MA0++Y7kyEgYyLkm62d+FBZUh9aE+fC
236uKdV3vfoMjMUut0ncRH+uxayi/+QOf19ZeTszrI0plhzUNkgU1tjg17dbQmpt5gZHXnmfbrVL
wAnDg4aILFxuf/4df7gQMx2LG9/FppwFc/n1hWKrHyhzeMk2JycIDClwuT5yKZK4rsb50qcD4eWJ
udXweT7Ivhj2P7/+D/f4a+AhZ2fDXgtfb0PGx9QxU61uIboUY3pmJo44kIY8wf74ahjSnxVxcMd4
qdxfzH3/4ouzWGKMZix5LMbry/XdyzoUVqU3XVJsx6JqUeciOyDiNTvN4Fmo9nTVhk71uG/GClo7
GTm/mCt+vDzFLUJHENAz9bJ9eH35xs99DkUd8VKLvWC6MWGQRkAikK87OkV5RydsYLY5Ffe9d6jZ
XtS/eJF+vPMowEzSqIlc4G1aBV/f34CuqKjJ9I3cAl5Fmetlz0QxmSDrkmqvtzQ9Gr/yd2C02l+M
7X99Yc4MLi4dSp5v7rxMB0r0tZRbJ9PLne/XZN9oRUXL3wS3kw3Wh2ke33sJKNWfj7X1G/3znML7
rFtwxcmAXHdktMfevM9ijiBPzF7NednrQm2a5Y5wjm4jSqMIJ8JVaEYtw+/fZk+3eIexZrDofdUO
fTfOlIOnf2xhW1ZU8c9V4tu7DlP+UXIKp0Rn6O+V13m3kIzTX4zwH+8z+0+P3aHPoYyTxJshZio0
Hx3Jr1uTyOwwyrX6I1ZvYlks8wDFzQSs313A07N/EVXzdpVHbIUJiedqm8J1cA69HlgK5kxRsyRs
7aZ18bdhuqBhbZ7Bh7jRY187/vyprmX7N4+VxXYNMmJBIGjFf3O9tMam3GSoB81MXz6NaUquoZH0
K7tfiYMHMOg8omeVBnLMkvN4AdnoQuN56gcSZpoUgMxozVgDAbbfafQpD6nh/ypt6IehxztuGYJl
hJq84Mjw+p6Q7dQmGVat0AFfvUGoASjWV/XBsYrsoE3JuGEu+ta3+dtFhJl8/XtfDXnEaBzIv+65
2GX6b8aA60UNdRvdCSN3gmcm7LElqtIk5+7FgrHcXLp+XU3n5ZRq4owCd2Zuswgw7360ExMt9KKM
bD+paSpuu7TGm4sV3cKKT3fRSB+HaBDikrqopd9GCTSiDbU+WAMmpn1k/VOVdAcwdpX9OBpzXR1E
jE4hnDuacj0CFxGLbemi4jjRZyuLw2DqKN9nQ3b9TsuKorzEyel96pqldP6AqZzEF9IaWwC1tTmD
MqZcSedL6/snMSEDOWlJTJL03BkCs3sr8a0w1PFKgI9/H+NezkEumIyDEgAERU8THlEArj1CT5OQ
YVLWbA7RLOizuBtoQX9BNTQdKruaH+Z4qgiUntvK3uDrjD+spQjshmXvhfUolbdpI1+rrhcIxcNR
S5rVs01jcWR6J5OxYRKId1pfdp9QEeFkSexW7UufbcWxWZVgeG3HbtgvtGseBmCJN23jQmRsiXV6
BAjWjKe41SYC6EF4XE7epMXg+tYS/oyhU8IqjFCqMoxwbyeWqYHs8YoK7T0yHORbZLrtW2OG59Ol
4Aygz7T61nK1/t5Ds2KgUyxnc6P1bTwdsy6bPk1eNV4OtYuXEqptNF6N44SNPx2g1+6IKNO1zaxL
TKmcG7QjibD2ub40fQCRsW0o9GYuivSkfiH0uq/2RksX7Qizrh82fG86rYuCNXmIvNQ4ulGLgsHV
Bf3zIRFYUpNYoOAoc1/bt5Sq4x1OVWBvFa0Ga2P3Mz2INoqdS+IG+Bewm5o0pNoLlcT3aC+HiTJw
PjVJ4hk75UChPqVWFuubRJu7HYu+GW0zNnXx3izLSYVIf2u65d2sKNXHA9wsKNT90aFmPm4GHdVd
ULCtHY6+DlxjZ6BS+OKDcrt0OiEAA/p5q+Bja7G/yd1lvDNlO8NplqDKw1JBJKSZoEVlGDkj0c25
ZaRbq8XAGSbMZrhDOjO/g6ic8hjaPkI40kX9zlzSvn5vDBk+Ab034uyGNkC3Nex8Ks/gzqYlqv2s
9676evHGo8kZ8lKpyIzPGjS0t5ND9Dkweb92t4htIu9Wgi47h9LamFs/cWuu0CqKsX020h7QkX+i
e0hSs923M/YkUQ0Z7Ck8/ddANLrywA4iq8EFZrThRdM1bIRLKTC8s+yVvFV0tcOoENkHnebDPetZ
RgpBAj4fpFjkXwNpBb7l9A4sLcJm8AI50hiQYsZz/eTEgKa37FA1K3Bpy6e7SmTNeJ3oUSYwlBRl
s6XIUUARiR1tb9bkwhiCjt+2AF2I42oWg4853ml8RBfpmlmMnFBeKNedbmtp6PkJZu5wnrbEu28N
IH6fpxydxKafBmCdtldHxyrF/L6Z2LKBgU7hwoZ2jl4gQFGlZzi3m0HbRJFJtx1AFNbbsi5sFXDi
GDWM2U78nPWQogiF8owLJJe1j9uOTDEq2NCQepzNVz2Za1HWpddJ0jZ4oSIbUAaaK8KZSsvtNwIB
lr8ZQE+2fyApR23Sy64aAa3KHmwVdPfkapB6Ck2kTWRyyksl+2NdK17zpHZ9dzdXI9qQ2AD+urNn
qYuwKH37cqDlPH/Iic0gx4nJpsa457rOe8tu7DG0CtFnUCNs7wtdKURXoEJlvU3R3eFhb2mtTlmH
Crg35XLbE5Cdo9HQp92SI3dAHOkOxq5pFf0clM2gq4GaQgiQbiLF0ciy7KqaZVVg1vNj82oQ1nDv
itZFSCoGdeP7cXIXebODfqXkhIXICh0dp6LokOtkigTOiNApSKZckoLNxjANFRrwZguZWAHen6rF
CcdSo1UXjalcWHeUQuNBkOKHFT1MlF+EZQpRZwUzokkgfXhl71IPaLzydqq9mQl0dvRbt6rizzBn
JNrBdKZu5qCp/JLP7CePtdNhfs55z+NdFftzvl+GfuyOlk+csqoTlzUd4hbLkZfGX8oYkMSm9kQa
75tedz9AHUr60FB6bjIxQnUNXABWC4LAZRjoAMz7qeurEwwAPDyijvpbIroIwugSDA9LZyE/JLy8
gBDZT/GyBwZcQIWqXSgg3bK80PeGlwOnyNFB5kbepusGZGxplQAsKQGAaqsEp0x3DCmmpdhYsgsa
XXgTDRVpX/TE7m9KCaMK2HcEI9t06WBnukTgZmWZTiKFJoyTtZjWGCIDAlxsmpHX7JCu8mKozrQh
oGBlLgM4M6il1KS7SeipFiZG4pjAZaxyxLMXp2w6eD9m40klRXcuks5/shOEULtkWgMworEgVhJk
RBZORDHgv/fT5SnWRw3irgQWG8aOWmraoq5z1RgNESZ+7YxgrwRte34THBEnV7VEG/J5TkldY+Vg
W7E1Edhekk7V3fVTmX8a4iI5dXZSiXBRZCBs2J1UTzb6a6TRoxVfsAp2Y5iPs/sEQ6GD79PoEqvW
YCCY7/0Cmt6cl7D6psXLxXnaNzZgs7ntLizCNu5id2o+Fmi/aR4undfezq6KfChbntNsUI+jrRvo
IQJK8/TkA8Hi+VW91IXa+DDvOhDVBXCwkd7v55meybGFI+HAtI3MEuV07N/NDGsrXOmtwGq6tfiy
5FCtW2fMP0cR8txA6kMCPsRzcnVCh7vuc022Pq61hlUotnBnszsMxbG0pq7YqcXPT6LXp49KApWW
Xg4oIbMmNgsFD5zozbmqkPrpXvwhnlyMzxaTy1Ylkf4l6lH2bmqtl/gyC6ZfmNd2cljcUacIVQhv
QhQF5xQHJfrjVY/unepKwwi2tCK+kVbB00Kn0jKG9KXVLwjs6zrgghLlGNpyYBIGm4mB/Bu9ive6
oyVuCGTLlGea3uFihpVufKrtHB8pSXjMXsS6VtahoVdVfYVIicBYxjlZaTXgUZu48O9VLQMIoE/s
Ji3zwtRtqHELuo/A7DWTv1EkG3uSf4zwGe4rC19CAKUzRqIpXUSFY29NH+h+1luLMJM74vgakOLw
VtQpYf/9rNiIUhAC8XJXaWN8h9S6q9ngF+UfhKooCbOJ5Cff6hdz53dg4S6qyMnwFfoqRvZXGFPO
7jYGMdEtSXaO7tWWV6PdNqcs8pDnS7eSzGL0/tVx8VQG566cy8OiESBEV5GaEYEcJvz+2R6d6gRs
iRQUB/KMtdFUA+k2n1ICepKo18rLdhRjsvO0Dp6UcjoyD6Wi4RQ0XZEnhxmcByraxrLKYyG9pVwl
koW+oQCnPhaxHeEXTyq45Gx5+xRbqI+zG0eOt0BY83owVKXL6x9BrcZQUBRnEAUEDuu4LdnZeFF8
qIfedMOlA0SbqCkxD5oya5Z11eVDkOs6/lsypz7LnugEBLWRA7LXbs1QDWti8giZAu80rZc7kaV0
pR00FhA5+4RXlBwWCDi8zwW4f3cod4QDqUsNrAaqj9ZjwLp+g3THBq1RBomRAJoaYT0y++TscjcG
MP5xO82RN1BOldlN1oBAC4xGrw5Gx8J4kFOCAJijJ9cE4+U996nlzgzPefoMZHTAmNw2zHyupdAN
JXLO6LZnqmbHmaRNeoCpUUJrHgGbBUgjVR+q0hAkgrqZ+WhWafZpzCkG7TvoLX1QgN67SIvIb7eT
dFMTc6pZ/JFRYanCPm95Q1NvIHDFjJVxbKWJFQeRihmxndQt7K+uM1hI6ksUlCQvIgXVOk9VKFxy
qM6VPzW4j+eqzY7eort70aFXDUySm/qr2Vu8bGPJPpUHy+o0diFKscsmDCEOaWsQmDtDbbfDpq/z
P0bWrilMIMTA/iXFaaPpUIuCyc/SIehy9pmnqRCjtTXY6uHQY/cajGbeXCfl4N7Fk+hObj+1mLGR
eUmmjEntCAvRxHbg1W7phKQDUqVcw8aEnL/ammDvD5XWoccctGG4z6mJuIHrStKMMqk5477WLZsH
ym1lYLozOnV3WqSzlWicnzNF9fFkId0UZ1nadOaz5wFNxXVYIxsq0uqJnMrG2g3RVH7OGKW8KdYw
sFZUrinDXNH6CyyNlS4EPljlQWe5xL3lJnw51+8R0DrcJw35fayXm6masl1l4DUJpephfs1OsRxG
t9Q+c09H5FaQ0tuglZx9A8h6/mmup/k9p9iBBXzJ2BxZDm+Zrhnw3bXFH4+tUfpYqJt4OWuQ36ds
Sk2NXITRXdS2yKb6fT7KnrOrsiEl2wPPA+lVp9rQLa3lqkbSA9ybc/eHEcb5+uNgHvhI43Cts/HA
X1HYaOFoFdHE143oZrDI80BjxYq5TZfGXMIKfc02TqaoPB8oHgBPpLf2AZVXyjCJLaY/6rugH3qQ
NgFyY05nE69te/ALLBsrboctXYJeuuQVRGcc6N5oTGzPHW+HJGXctRzphtAFio0J3oaYb5cNWwYv
TcWHwivjcGzi2tsOczcueyvqLH7ZaN0JHBkMU49Ys0NN1hOYEjLOpl0vk5aQGfDKgcBpB/DWnDx4
BziiyD7nYPR/2TuT5biRLIv+S+0hAxyDA4veRCAmBoMMTuKwgZGSiMExz8DX94GUWSkpq5SV1ptu
sy4rK0srJUUS4XD3996956I1MwcJxSxS8z4h3hXbdGilro9Z1HhzujEatlUk5J3b9PllbLVTdoO4
0g3WUQSfGkvPhNdNGC5hxjh1OPXQt5ThNfMo5x4W1QQWpA7Nk9V00mJjEy1cDtCIcuNoNC4Ivkgn
AOhRF+ig+rRo2BRTi4gcE0h5FXmymw5lKYZwy6CNRxc3Ts6Sz4UbHsktk92OTX/u13lOmPwuSxx0
9GnoORueaBDcuXYCRjguCwwfyN+JhrbLuayvO7Iq4i9pnIQgomykTY2/SEaZ8wiCnjZdBg19xWRU
eQeCAxEk11WSQGmZURiu28TSIXcLw553YcH1mr5b6d47ddHN92QiGJhL3G76SHrdILa2EQyHoCDT
mPwlLnTrcYhh6Aq84qOBUQh6VsKZpMdl98VSzXwZah3JHyvLjoG9IbRD0hYJbGipKkhAirl2jJeF
MEjwYFDQEeBrNAy+C5dteDHDBNqhdEVCRIzqq5tAH5sOXkgG446QrQQ9vtmZ8VWrwcjauhxkGlRY
4lr3eRcyEq2U5lXblLsxQInCk7E/a/WkE5WnMq5mVmiCZZ1suBfmmL2T1SdPUDdnsWjb+Uj02go5
8fvK8R1KLPQjIR1qsIY0KVcsg+ZZ0g5zIVsbHIS8mr3hm147iAukUtULNiVuaOB7NedhnLMOPHUm
jIuxgwkJ+kMfb+RkhtHdGFk14YSdF0vfsIwWr5pb0HH2nFF8KrIaySVbMfAGmgWI/EYjDeE7W3U9
XrZ2nABhKDjMoZxpnoBknmRUvzDDqSjaMnzQuYFpayvv68jP2wapvq3cliHcPLjRTrcd/NM4m+Bo
I2oc6vVM6giBC1MQSeIhqSEpLYiK2g+I6MKNwdUT1DBf6ifJ0J3oJSB9ZQeBmJmTqj36RpnXRAW7
IsPd1cXQoJn0xa9o5ruriEstL2qBDpVbc28ipGo5LymkcUyswPWHHw0yhwvyGsfxsgbe7EDwiuTl
TB6gIl67BIHPzvuWtY77UGvNSEIQccr8BlbPxGWGO3zHt7Sni9mrio9mEUGqNp0oIPeH9JR9CRdV
7CMqSU4UgurTNcgYec0NkQhKp4+z8dzUM+o6ZpNl6SdWhi9K0QJh75ndWrIvt81V0oTwSpGa1W/S
iAHzZdzMvmhTKt90NEzXFgF6dC1G1+U2nzstIAmyu0oyMSbGdWZk25fkG1D3tY4gALKqSv1jzZHz
aMEyw+TXDuqhkbH+uZLGKK7KagH39lHcmj6i4hBdGFlvuwIhmrONUrBulh0Kxtb0ylqUXNYnRoa7
kuMGi2hoOiRVJlW86xr8YKui5mIPlNWYz86QWAckq+qzSWbior7VjDe2j6665Q4dOfsmmKS7ciQX
CJ8+g2K9U45FG4NwqBF2XTDRWWQQ9RkWZTASimEo8m5aQ9/YDUDATSPJicPW6mgvDaUhBbPn8r9I
Jq3iGM8pZHRL7zvT9wYuUSUNk8bnIJ9NytMGYuSkR/qm7OISjLGZjrQTzXra2rhldBqsed9sykxI
Slc19+2aiI/2iXQwlN8aGezJFquq/tYR6Jyg84Q3wOXDrO4IRlDuMaixvK6EheBxZSTpsIRbU0ge
HdvVt2HV5Uwi2jCgsA+hBPq1ubyzqDD7Cw6mTG1ZC8z2ijIdAYOa6jpFQMc9Bgs0TKawEcEOcG5u
biNiXkkXtByqqJ528QtbHURy1kN4pZQXfpFaiPx51psEAoeWJ3xkleyGXcm8CdopiTDjurPmidFD
RXw48/uMFwb0OvGxTNSLjeJjXBedllV7ozKpp8wSzN6m6lvI2aruQC+FToVrKUtlvZ6qvnjW4sSa
t07QD7e5zPoJcc7s1CvovqSnAOIbD0ZL2gQbgpNle0V0ZcV3wMW7UrkqP4Y6s6+D17Pp39GwIQQ7
my0yN3LamNa2nzu4eyiKIzrVXqGKrTKiKd7RCaFyZ6cApbKgPglfEm3YQg4n7YGMmTLEB671PUQS
6bbXOpDElYG1htIQFOfWkzNudiso+8af5qihcwsAEdudFmaEZYLsvEIwHdGKimxcs6pieObqBe7V
OaCvoctkeGqsik6DcKLHzut6HHIJGSZr0JrAc0JiIPAtpVjv/JqucbBygaTRkQxL83PChkVTSVrT
LpgTE56X7Va7QdXVA0/HKEl1S6NjyajKW8l+bo+y4Aq0akSOF6siV2TdDwgs12WWuoXvFsTcrqj4
ymiTlh6vo4akOWDeImSx52ahc7WYq87YjkZJ5z3n+kxFA3d7XBOgiqLAmDNDrpmA9lAnVTxda3EQ
eNspNexmy0bfF5c6ZFl35874VvZjrwOTEiGASn+047rdCqOsSF9MYf7TibOh/vR5tYdOTk95YEzV
78gtTO/bZIqyvW2Hch8h/zFWkvLvWdHNtdYBrtsbhxiN4pikeriQEFqi/ZCQXAd2YbZghANC53C3
69xfQgKYIPoG1mU8BSG2ExTxIOytKlYbulzku7XS5GNwGboDERZZYG1TIAvROg5DdethdKUKIQXk
NYqLDIJUHmAqTAez/zjGrjZjy25mTlmmQX7Zuhh7w4Jym9AIGWxC5p6570oSHPxkGlDIlw5pBXso
DulLPdUG5RA43/zUJjOrsPBm8Un02CeZaOXuJ6j7mBJmD8bb0uvtYJqMBN4n+Dy34RSZX2RTp/16
yrvq0alNd+dULq1EL9BIzyxlNiUckA5ZXHFkmvqGWbY5omQantA29G/jMNAnCeIAg3gzVOluiUNm
OlIG7M6A+iKSOVmWQGG9lEBWsiYjwmE0Jlw70nniC+VIhUsynCt3nxHhc+tRGSXso53TnCMqZVBK
cRPe0OCeb22vSaJNaUVFvJss1DMnbn9ULCkNueAIcbsPbmPmE42f5qRev1ea8tKFCC0b+cC4xbP9
dGIUuQPQGZpHjUyF6EZkMjOvgOH2E3D4pPRuC1EreWkpJ25fbOWRX6kMcJ4rppTN2bAXLyKDR6Cw
fzGx/9M8mQktmgjcU9K1UPWKH2e1Vkb8K0Xj6JtBPBzG1nSucW57GzY5cytmFuXXAfb/627/YSya
g3+vuz0Bf/n0MwKTr/hdd/uBopJ5Pp1Ph/fVNpF6ffPYaQbiWqb9IDDRu6K6XWRLv+luTfsDo3bL
xSbmLJJ+1CUNjaTov/4B4gg9p47gh04ccExh/x3ZreUs0qjvZusSDS/SQqwlSCglsr+fZuvu7IUY
28NX3E7aTHwV2YlXpcVNaJ3xEleHMCbBI8YgTDvbb0cgMvaqHB2v0QR3zMRO410ai9zR16ReAXQ9
D2MLsfpS4ROsPNDe3KG42mT1ezZOs+KulIdue09XTqOUL8nQsoKDY4hxafWb1D3Wyqkar3pkSylS
3MeBYUdj7ROyMCqubwXFQoMTOOvDzr232NssmvRexIz25FmjaPttN7Oj3SFV6NLzFHad/WRadKQ3
DMLN4gw9OqA2c9Eiv8aZlyUXdFZgkqd5N5J3kpG1zgw0RIMfo/nXL0LBjY6UwZbScJys+h0DR1Pv
Okv09R31gFfeet2gt9elk6XPOG40eZCDaOq9nvWgLnLXCV+TDKDAOhgERpvMyel4ytBlLmXPAclm
wVAL32q1qvHtJq9oZqZA6e2OATaNFuEW17IvdJphUM/l1rMmpe1pg5npTZGYy0i/rzqHflXLFD1m
IrZvqDm8NR0J9CMRvfd+pTjfIuijtnpqXDXBQzD0cD20NSGiTtB0n5gaq/yqhKdvHA02yXsNUxZx
EK4ZfDJ0s0l2RLmVw0OJPctjOBYmU4PrV3fn+DXTI9O6MKlcXOKkpyh58kZrrq9lGXrNUe/5m0gb
ZpC7iejJmBcU4Ra4BPqxW6xr41smsgzsZI4xEj+ypd+SkcDd2iI5R6w0EsgDmjRwtriBMEZb1RRq
IyBGg3vZjAr2hbADwAUZUR7cV8L+vuVVU9sM7zZjzzqUZykIk1jaTg19PleNps8fsdeHRSHeCclp
W4Jz+v4uNkkJWs0yt/U1h3V9XcvBVXDiunxoAZWrFJXZ1slT+ByB4ga+iirSmXY5gqytoROZedEy
1akJtUCjsGmaKp1Pbe4iTp51XmamfRohJxGRg+oq6YxScTNPp4ey0yFmMlNLMPqXOBYxv8ThNbJ0
EZLknVPVtagDXsjCrWDZEcD+rvela9LjtHhhdETO+O7QF1n+Auy5zcrBcA/DoNk2KD/BJ62H1kS4
qRXX25juCFbQqEhv6dhKwJc4uKDnxbVWbDFH4voacZoyIWoVkGrdGyEO2DCx6l1hzy6BqTZS5F1X
4jbdd+ToPce1vnSR08Kz5rWwQVxg05GSqGGhej424RH74HcdjbWNPvQaRsMkpZ/Dh1LFh6GwaWWR
wzY8VJaIsp2GEe0miopS812G/dW64pkQstM55GhH0slDH3rTgKQhS7XLVJi0cVyXYBiaHLFM1oxZ
gBwqd2qYeI3oBYhUob/OdhveWXlHvUZDvHY3IggG616lhT7s4s4e0iv0Qx1juEBlNN+HgO4rNz2d
eEwitaMn9CM9KrChxOEZz5py/XmEOcBTHobzWDjWTdK2yO2HAXzHnVf1/Z5fXFvExu6rMVRFebCG
zHJ44NCguB9aSq7jOi/zDcqJkQZMvjRiGQzEZN2hnp3JgGjQ7OzpA/TNlqLOSLeixdKIDAz1gPBn
TKLliyAa+EgXzTLPzEmbYtsQd4fin6g3LpDA8V8ZmNk3WS/ZycXodHJXzCVzESQl1btsLLHv2eXL
x6wbQKvis6vcXVxZtnGp2jynkAahHu66TnhPDH+Le0JgeFrJoJXjJaMgOqeO7Hu5zvrcJWJ9tAcW
fIYmeR33SaglIDu6Kboa+tLimkVvaYIdWjriY1dK+epajEoeG4A1KDp4NEijRpLW74gl90DzaIAS
9oND1umBZvxI7E9oa8UVfUH9TkmzalZ2jnWQ0VWr69vYleKtj0wbnqYiPxulgVLmNT1Acq51rYSs
VZsqg8pJLwZiEvNngRCsnYC7VNgmv1TTAgvHeG3ANceBqMIRgG8IYAzLYESpco4Sq0vkGix9zEgS
g13Q8X7OkxzpDHN5BbNZR53WXwDrC6OjpeY4btezclp5iQtTq9/cMITsz7W4riHfT/ivUS7ZWVh+
Fu2IOmHSm8Lisl3oD0xfJ1QrTMLgLJHSSIxEs+mloFVDPxqYWDGkGdnYitGOTxejh20KrCX0Oflo
QSR9knXnHqc+pGAc0qL1EQcSfEaCkwhyn5tJ0k9rYSpxmzlu167pyc5qM46jYfihNtozPZ7IGA9W
EhskjUiro9/ScZ6t6YCIG8vFGT6uuMdW4UEnzsPYERHA+Dedksa+xM8QIQkLSct5UkU/Y4FOwgQf
5xqruOki+wBq35RrD4RJ+yUOtak4Yuq0pdwUQTmm+TawNeZwTO7y0V2FvGEMechzZrjaVNQkHxPm
A6YgAsd1IqzNfLjlIU0wjaebkokm2B/aSREM2zGg/rFpzJIx3XSNe0EA8eDssD7HfHBzVOuQLWQ2
duPG4pRrgjUbhGttUOES8wYPDrGYIohD74AtUqGNlD8j3ZF+NwltBHKqSBaaiQVXIXuTmDwZndLM
1JwXHLGEmfeGXnbXQ14P2N9NytT6scROAaEYxoE4ia7WnGOE0Fad3ZaEBiayqH+I1qRb159LJ9cm
MjFqvX9mRqXTTNTqam7X3IummNTYsJIcaHFW17dMNR3cUrkMTXJUrCQ4ps2g5RvLrtPgOfDsotrQ
6Zf3+CG9Ew9OUjRKK38rZbfIt+dqTPqXJdgBdk0UhNORHDLHuoi5Daj7ifjT/pVYtuytytug3KcF
PZjL0eE1PgQ6JRepa441nFVW0lnoueQ6e0W0THScQtPKLlDqD/keAttMk4qVzipEaVI/Qt2x7+qs
y58dTBPiwcloR61zBIsWGk69hHNEO3ORZ5DCy5YiIEWJnqCZg+EyAbtP07QYbgevsDNAPxmZsHsX
0gFzaRow/FBtNdxGOpv+N4ny/5c+/6A68Ewdhfm/L3/u46yotcsvTfvle8rIP7/yWxlkCPkBfiXm
MNeG5YFJ4vcqyMB9qFuG7VgL5VUnpeGfRZDmfkARvUA5kF9T8UiX2um3MkjzPlj8u+YigkdLZXqu
9XfqIP6+H+ogrvtAOfFFUojRt3Vt5ydHDgEmJWN0vTxSeAH6gvRHEwmegT9qZMAnZcdZVsLkKRNX
bQJp1YeZPM9HPZhNLN9d421zBFOwpYIICGbb3HtKBO+9NoGRl06EvAkJGUF9EcGw65bwjHOb1AFM
j6GqVnotYKR5+XzKu6IjMsVronMh5by3cul8cpIgu2IwTNIAF9sNvTGuAV3N9Z1OEI70+samJ7zW
x/hTPXTdSOkAsir3zOLVHvgpgoI0DppZHmChCnGCQCAX8v+glgowik8m8bnT7HyObeF++fqzNAHY
h1Vt2uB/cH+Va6LD55vJ5p/obcQ3hay0+6oZ9UPvMb5aV25nWpsg7AQI9Cxc+svxfJKtLC5nFIzQ
BOse2FeHqmdV9LjXssIOn8zSAQPnFK7fKI2AOQqgakZFXJ04thomNYmayMqFrz5LdIzY88XtrGrn
kvzO7L7NRPkc20XwbIzGCCYKJhoJcc6c22cRlLDDLYBeXmKI9WxBxIUsAUUjDENUzRxHG+bMhDxS
FF4w1s9gqOd59WiIAkI0TWuEVgij/YHEtP1EDVGtDI7NbaBX6tbuB2WuKEGtj8Q4RmeoGxQTaH3g
NEimQo8l0ckvCfOgPeCW6ByNfXNvGIH22Acq3Mu58Q6qD/NN4LnmQfey4EI2I5fNzgFQ6MwvtjNY
n+MpscUawXNzPTr2lnwY71k39fFqRHi8nTpruJZ4VfmwZ9DrTCvPlg6nk+rOPjAKF89Yd9R5HLvg
GeSEiRBxagnRlMjw8ItBZwo6jmrSLWcut1djnLgnBgnF0xi2+hPK4+mBxELnjLqGCZ/Lv2IpS33s
Z8ZmzHS1jSuJwen0ut2QjKtttIgpF8And2elU810leHtpDlq4411/zDm+XWcMNSY+j7fxFTir9GC
1koR8UQEiJmk4Da8D5wcoNoqhSjZCLLyGQAfUL1Um052aYTnTHXhy+xqw25YsGai5d0UJveVdq7V
iQ6EOplpHd+kxgwILoZJaMxtvLMi+HutbSq/cjr7GEKM3DVZ455SL2J+ntCNH1L+vn6Q+R3x4eV2
Ep1+jjpZnyNhaxumWjpDvfrJmwiLRxZLBS2m7H3BmV057RSdApzVnwOCC3eOgtPVkIO3j1Honpag
+HA1mdbHdGJAtpoRI2yHlDYw3sO6Xwr0uqv8TK+LfRQ2IzGWvKZG0I8RofFUd3jWQjqxgSL43hXB
qQkbeQWCkEmQYQ4nVLb9hTYa7kXrduouCBgoCdtm9l52o7rXI1E8hRMkMW5a4qbNhuaIHk8dJ/Ta
F0WmygdYHoi3kmBoL7p67g7EGGonxej8ZMdxtwSFG5fVyOm5amprBospqjOT7O6SUWF+W6ne2KdA
8PYh+8whg8q4HUuTkGS9cl5t0q8unCgMHkzUvGgXLEXYbzb8hRHtK277jzbW1+2bo8ozdMeVlucu
p8j3PjCge42RwwY+WkaYfkQSCa7SI6Y5XVEyV7vWCI6LCHHdOyZkUS5tTyWeE+ZvbfdkJzEFoNb2
u4D00UdlVRg/9XLNfUzcZYlMnhhJqaOp9HSb5CVXPLsimlSWQQaSr/B2352f528/9PeuSWshaH3X
k3PhUDnMh3n3PFtaSH1+sjNawuro0pblsaOP/OjmFrtm7OTj+zjP3Uu0PMO6qXBSMDDi6S7Pmfhu
3r7l2UfLp1BCq9nHmuCTAYJyK1KmI9YY1Wc1Jvp55FgiWiJOGLBWhr7zQpsOQ7V87AJZ5UGb7fbC
mnoCWsplgczLUmmWRcO9vznGy0KKliXFRb94qpZlhi2TFUdudHHslmUYTixINrDuojHa4STIXPTb
ZeGWcaSdUPPXKw29HaoweQ5Jyyz9mO3ls1cJNmZRsiEWofDzEQG47ZBrXGWE686tvgmYovikQQ5N
cCBxcYus8WAT/80bTV1x6HR57VXoSI45+743BX7upMdIf1HEVMyvGsKDkHOFKVtym5hPKPLprLwj
ItHGl5DT1GnNNcmo6+yURbd5/ZqPD5WZb8bsIIrrZHyjDFyZ6RVTu1VJuNz0ZKAW6DxKpfYYP3p9
T/QV2rxNRgBDeZkn8cbVsKI42zokcQ+aaCvvHarjNr62STLTM87OridWFJX3GtLmQWXMsf1cHMn1
vA25ke8X3YB6MgffzZgoPmvpIxJwSz8rQr5LEnGybeB9csV+epMsmSG+7tB/TCdyFwFxMs9YAhur
eGvyjFPT29Ti6EaPzHsYwhJwgWjXxjfj5jRRQEseYgvgVKWLhxz3TEa0TDIQYVSZR/aujZJyHebU
vICfBOdgFKyiZryInCUUrpaedXBQJ5BIooTmtwPGtdKN2keTSOQNPBUenWtcaksCYULa5Y7LicF1
IEcGbwsAAYyxIB9doSfetsrrfH2ayDvLxyfP7i+7dPYb7lptGAJKZKG7sXXyImOb2BmDcI1257Nj
0nuLhfk+D8OTnotPTGiwzBefxeyBPTPvs7HcdHX+AO16P1bNcagZLLfFxVB2NsbJ4MnoYJEVV6lV
s9vF+rWJymDFdnNXWd1einw/ZndQvsnttKy3uTM26KAuQH6vU4fGE1GdnYHnIEKdTnerni7tecgv
hlhEUOwEpvo5i232cphi+Ar3EkqUvkJttmmtqLnCM3CuO4IC3OlKL8YdyojLZPbeFG3LIa+IfYOG
PBhpt06kJPYyl3dpN6/d4C3JLkb52hR8LAxM3TdT3us1TXKyeMzLYtj2yaeC0ROkprUE0jwlhFkl
J0HZS3dHBtFmol/SZOF1TjAVIzclaz/LEHMavlvuUg3dLxezavJbLPNDclMWW1YZJdlBAKAyj0FK
E9Z6tFtCQdB7ke3b6Pg0V1XlcpnNjjKgVY7VoqMhS63eXMQeSTKInDiR+/66C+ndWYvhjZxB85CE
pLE/R9O59nbiMRLuOuzlIQ3rrR4fQp37x8RZSPIKjtc8yfdV+zh7G/xCa4ElrzWuXewEdErXRCHI
8GClJ/NhImYHDUr9WoNJtZPPrrWbv5Q1J22FSK9c5/1lQ9KLOMNAO5XVFW8gPc994b146igIBgGf
aQ53dYd8bDT2Irl1M3VJl8HvxmGdLCl7Fd0MiLP1cCL9bjPbPhcRaFG8Vt3apPFqDnvaGsE0Hsy2
WPXMHJBXTZ6xxcq2mhcClvlYpleWne307r2dC/5Qo3f5ElLDznXoFwPkqHpYm67Jz9ts3PZGCswj
LJNQk6sY1pdbXbjhFRf1jYjTtyi8t+uzRwGfGE91DY8HnZGWvZcpQqWUe29yEGm+afuOobH6aCIF
svtNXCJdSqMb9IebuLpA0+IQyhMdwSlrjbHPvSvaiEV6T5t1lZX7OlyuKwa+ufJRr+6wFjHcBP/P
lVzradzhCZeXcnw2mmyV2Nph0t29RxfcQEgVDyCCMHEyTm+3uG3avNqI6LVKXvSW2AX7W6X+772k
5o9j0a9HK3WeJfESS1Co7k/uaVpTDGuNIj2OBa2KVVIPpHsyaEtp7FQGw/QCrw82vTa/rq0pI1tY
6v0LrQSP+8xI5WFmp1bXpgukxItYPUjh8hKkqz6SfenttK+XAmR0Ocn33BSkaNOt3jjJUc8m3rtZ
c6+d1Ciu247uRJs31kU06INvdpKcGfIZd3WfsL15aX8sVT35Kkxu2KM/llnMGlluxRHy0aGlGewd
qw7TZTRdTPptmR7jJkYmGlCCoAIx1RdZvBUlUJYNcsGHQs0+EbXk2XFIXITGeJlHSue9QmuhZxDi
m35v0kfsRbRPEWPIZm53TKrCfiW6ebjSVZ1t5/Je4nAKx+tQP2lZd3KKjTO9uOZTUt9og3vIonpl
McgzTMM33FOb3YZTdqS4/SKyjWcSRBvudUU70y67jaJKBOQmovuuODjVkW7tlYChYMKct3CvdMAM
nNnU9lo6HxwviOiPP7R8OqiR5k07XbjBzdw2n+eY41g7T9YrLcRDYQc3uXyg4sEyAINgJhisd3ZZ
Vu8z3fO7qj3OrrwzGoDRqKt6JH9Ocl/gKunn4IWhw9Ecb43q3Zk/yolcNoiQOrI28nf1v5jQG8sI
/o87K2vRNSRdDTCnzHp10Ew/3llnnXZcbVf9MZEDV4dZX9tlelnX3Qt3ofmkSALezfkYb4YmLDnx
peWLokaTVXIB/Hrn/FstrP8gfug/A2v9Hwop+nbT/uV83y/U54KUl/tX9aUhW+L1+zbXP7/+tzaX
aRBAZBpM+50FZAUT67dhPyv+g+tA1GRsby7dqu9m/fKDsBjxs+fZQn5Lf/mty2XyRybFAHAqnWYX
f+HfaXL9tOCky5ibwa+Fbk+CdNHdnxYcE++5wJtV3ITZewKggsCuWi1hhDAcOAYQuAPPL9cSmUvE
3p5zSf91aWMs2+sfS/7PP8FPXTaKfbV4HYqbqgx4/7BWMcwrXDhNJ7JZa+W71U3cvYC2RYtmrDzt
899f5//ZIv6fvA3La/fp98yu/yVpXKwgB/TLd5/Xn7JcL19x4b6m369vYop++7JvC9zVP9AiFehZ
6LxK+2tH9puaRXofPBNQx+8NXoOX6ncxC6lcVOWWBzES3BozzH+2cU39A6Mch0KXPzC+Uun+BkTO
+Nql/WN9Uc9acIN1+XXdfccnaegNcMpV2k4Qm7E2m5IizFUXuYoPOU4fFCvRcw6bwJqM55E3ZEUh
S0+jPNh9Q/SWQtXZmcUzU85jk43PThE+oSeVHdEu4iWaCOVOuhtR0wXsjew9yOZ7TUxP0Tzct0YC
ZMdjgKI3+QoRrbMOmxgyqRldFQFxm+gbCzKUtl7rXXXs5NiY1A64FaoVSeZxiZ9/0KZXCylehCXW
X/qbM1Lc3OhgDKTvXkJgTBFfon97SVtjj2KN4bRxj4HLQwYfUI25+t5pQR4lPSVrfxsa9VPUOJ9G
KqJJj790HpMXgQwnFuIx6ed9R1u7a923tNKQhGOQoVbBL9XJ68QlnbQi06REi1/xU+DAJO0bMaJI
BsIz49ciNe5DeO6ooOsvKPdu0yIwTgsZJsIGo3k3AhQwc3suF0VWnKCfYpyLWsyz2DsgCTgQ9vsr
nXsYNmZjBkgVfi5dfDnkI/iRZeyqEmOYps0rBR2YACS8vyn3Gf6OVW3c4moMiBpFGt477c0ie10p
58rTlHFwlLnTdBk9KI+Q2Nh7rkGVbAJKTNS+V3CCXFxnysP3QJTDNE1c7p12H04Kc53e3su5HUgM
EMiny7AwdxVtWmQB8XiJvTjeV43a6YCF/Qm97PUc1vbn0QV/mpifohG9YRNN2iYcua54eOz9uB/W
QPjOXlNrjFTbmEI8XOAbVQ7IOVUXRSCqPfJrML2tct4jVWz6ZPK+UWz+1rn+P9nv/hfuZAvX9t+P
o+6KlGWV/5bF1ny/ly1f+NsxLfUPhEvrC9+EydPSLPy2iXECf1i4pSglnAVzs0S0/baJafYHYEs6
oYMGyEFUlX9sYpohPpgQmfgjZ9Hkwsv8W8f0j4ckXFZpIcAl+11Y7gI2++mQrPMUO4HM4nOGyOyi
wca+dWpjwmWCWdFugv7CaILOT9om2KRytjeqxRDGtRp4ttN1u6XwOX73EP9FT/Ir1PCPjfXbzwRr
H1IdPUmX3/XHuyrsanYTr0/OcJHlE20+w2KeMqb3ZpEGX4hGagb6SdnJtkZE3KTMhQiijQjygj3g
9ctbw9wtldd9MkEqo3cW8+4sktlizVhs+PTrH/crxvbnH3eJjVxIm0gSfyYG4cXsHAUs5gwZAopN
AVL6HhpYRbZIKrWzO0Wlu0J17gHNyPrbEUZZiJnJebNVL670kekz+qrx3h7NmS5bgacljYpgpyFe
vpmEp94FsIZPgHTnB3Rw5Z0S460e9drHX/8iS6f3z7+HXNYoZEsmoT8+diNqUSVEdXx2xICtNbSS
NSJOY/vr77L8LT99l6/55yaXTMl/l5/iu9OToZIbV+3Igqs15feWMaxLdFfHOiE4/Nff6qf6e1nb
HuNaiyMfORrX5x+/Va9ir3QdfiEt7t7T3qYLFIhTo+HWqT374dff7F/9Xobh6DBXGR4zy/7xmw2V
bYkussCVlNK81NO23eQ5Yy4ja8bLX3+rf/FB4bpGrcstZ2Ho//R+MJuLs3mukzP5ffF2sMyBzmD1
N+nNX5+eYGcQREWiYPmZ3oyoS49HR0/OaZglW/4NjNTuXwJO//y7kEuwbEC6SRGD8v7Hx0aACKqZ
2UjOnq2H5E1V3TZwE+H/+oktLOKfVt1SiBhwIREzcylcyuPvVl07WjGED8VSmB2GayKL9ohf8K+N
OurYjAdY0aCUYEg38wjK3EyL8fTrn+FHuNyyq9muMATVGDNzR1o//QgJwjEJcyI5D5F478qk3pmc
/7soIpvbmgl27/s69lvUg3/xxv2LR+yCGee84RG7HDg//u5umgboMt3kXOPOBBmVggrAR/C3XzYb
JCa6bvQV3Ix/RgW6jAv5T5yc9coz6ezZr2LKH6EU+lU4/gUv7189Sg5MQcVApWr8jKntE3e5JpfJ
uUXStqn71t7MuU770i0j3xy9CuMiSm1wYsVfLaSfxmXLp7gM/hYwIcUJn+SPD7OPEEoPQZOe3fFF
Nf3JmszNENO2T/RDR2RWksIICAOM64HvSWht8100Ja+1Qf4Z7aROcenuPv96Zf35A8YqxSCSy4Rk
jf83Z+e14zYSpeEnIsBYJG9Fpe5225RT23ND2B6bOcfi0+/HXiy2RQkSPBjM1dhTIll16oQ/rE+q
GKBWW+Uc+QgCx19xkHM/Jhb2BLdXWQnaLhtY2NwKIPep6pFaXe2jwOhAh+O2t9xoYNMMDDbGkawW
qgs+m1FkH+1JSb6LZtH6ELqLwEXQ7iuznLzbv+Ty81P5GcuW1pb6ay3TOGpm4wRDkqAMpaXHCu0G
shIVQ3Sw4fh0Yc5oxXP8Ubeb6M7KlzfKUnOyB0ChLyqBSzb1Jozk+Jrk1cTGmxCig2Me4yglEBLH
Yc76AKNWvfPOl0vj/LIUtO64vZAjJHys19M1hL6skCeNhy7+PCPuh84RIKFuk2O7p2xMiOaJl8o6
f1CyeB8VOLTeeeRrn51cFAECBvka4+DVLVoBCpFmlye+XWnuE/oD7k6QszDxbyFNDmnx0AdN9ymZ
wBuUkRAwBGJo1UZU3ckLF/bK6m04Kt1LgyxriZ/WKlftK012g8w7H4grlwX9U7vDTlRHeKIfNL3Z
JegA9B6gvPBJAQYv5OBgCNDAKV7I63RY61wZfBPTlADEJ64sG2TbUBMpQ6FXR6edIC/IFtcRFOgC
513TFfr3hXO/DSWY3E0+Fd03ezCnj3nC4Nlr9Ub+Vqc5/lM7bvp57FspNg5gpz9VL3vx1wGWnHg5
g/zDYac9d7b3YrcLzTxKWx+RXRS5M1LNVgtQULBml9F6bHy6fcouExqufhXAJLILAsH81duGu++I
BENX32jq6oi4pUUSC0QUFUrrr28oliJwLa1HvL7WAYzmQw2VQGt9QEBMOFMj2NqJKv7LKkJdLinQ
GzQ/z19gLfvYmeDT+KAQ2StIFilmOvyXRegy4UpGzUEufb5IVA+RGLBk9nupl/tshnMp3fmeLu9l
xHewSXANoNRct3RYz1eRSl3pFvBk30S9bqcNwU8Up+/d6NcWIWPRyNENg3buEobfBDsHr6auRXuY
KWXfIoUx/B5kf69Le3mfOgZ5H1UoiTO1xyqX7bjd3c6WvZ/Qqn0ILdkcFRdoAOVnuJtnFE7mUdy7
QK492VJcO/THuT7WAB5h10hTSINFMRfyUmvo8YXKkjsH9soBIue36FzqpEQXuzovtMYCjwYOJgb1
juCuggCPWKpUq9jePqurXvdyNzvw6RBrptgBU7o4t7/9Vgb4sgEqfOMnpVQ8jJ7sXY/B4b7q7eA5
QC7lnW7CY1ISC0p5rNe7MayNTxmWTTsx2NMXfeyMx9u/6cpLFiRK1MVI4LlErPOfJKwB6c2o6Pxi
nt2DHdq/wWIbu9uLaFdeMvWDw33MBQVSexUVuwrBKrWxOh/36vCrIpt0IdSbxeihMnqIkOolI5iL
EfUxFZ4z7BmJl2cI2hGr4jFMtmJou3YvneIl7hWdGOeWeXHnV177kRY5OK0WPhCY5PNXEec1PQFk
yPwObZFtiZgrmF8XzKnTyv+wE8gU/n+t1U5Ax0nPaR8gRtREDrKWRvgBJZRmX0YR8E9UUfbloFnv
KstVPmBSDRGS9gQWaUFyTLQQXbkZAZLbH0lfwtF5GuOgk0985zQsW3UVrgowi4HUrNGvSqV6l+TY
9BgN+P/tiBbCL6HBIwTGUrQJYguKI2AdFo1PB6hSvXboukWbLcSkGRWPKvQiOxI6hHzZ6JvR7Tub
6Q1ssB1oyxaZYAVwj1VkGtLFKCH6olTxP779PMaS5q2fhxyQWRmV3HJvnX9Pp5inMCzd3o9rNGbT
qEH0QhqaV4yoD9g5iii5SH4nuFOjltwOj0H3OKaHrh/1TYLg3k7iQLife7vdNpVDv1nqtI2yTGdO
hMLWiM3itikRTqaxrnuxZf2hp236jjmE+zJO9HcFrsUPYzK6Byd2nO0Yte0DumrqbrITuR1Qq7xz
q11uYMIl5CoEuXXutHVxV6l2T/msjr6qAJWOOrd5EVBFoB4ayen2y70MG4uXjEu7BkI5bdPVhVAj
MWuK2R59FIOMQ9Rmv19Bn/9hEWy+jNd/IUWff0DFqLuG0DT59NgYNaBW4NHbu2e8scSe821Cp4sG
KKGJkROd3PNVoDSWM3nC5AMw/x13ziOz9z1KNepm6FC0vf1I1z6RSbJGccbEl/7w+WKwC+H3l8Hk
g/zKNjUijvs8Vel+KnV25zyv9OOX2wa+P0QKZnOsxqj4fC0XtHggrRTMVAgc0g0dxHTiVN/rdaZv
h0KpH1F9bX9osdA7j88nnpzRmYqN1ZatS+mSu93i2224ND7CXD90djr+SdANae68lCubaRHFwfWE
DMZR17XL2NpsMC5h35AjRp0MpzzRYGp8+9VfKZHoCVAbwzpZOjvrnmad64qda7yPeU4q3NbbFB9V
LTWbYjOKpkOW3FabY4K5IWDKttV+hH0ahvspCNtPQQ989c4lcGXj0Y/DRIFWE5fvukFohaHRGMj7
+uMcaz9mZQ7Z3nbiFzZW29lU1HcynSvtNfdswdVOj9VEqeFSzn7nVDi9zW52aExcuVHOCIHG06Uf
ewCPBcrTnzrkrPcD+vh3HvrKASDJosdl6kQPGlHnmzIKbTzM82n2awiLhzmTizKO0m0LlOjuPO/V
pdhQ9CuRMyA0ni+FbDBo+3yc/UDMNEHc2vGMfhj3JvpJd5Za4ShezxoZHWiMZSKy9AHO18riRZpl
tGYaTnCw4Y8bWwgm4RMats5RiRCGxNUHbngs+90MyXM7GKjLgX2rPgeNltzZ6pcNCT40utQ2feHF
x8w4/zVK1TiFTPsZBBQtgFYbrC9ooyVe7BTtI0plqCQHndzxRL+aZlDupJTX3jvELRABzO851atk
T+uR10wgB/lYmX3rQoG2bV5+bY2kubOXrsx0aDS8WWn11mHB1oU+KpqfoyAF3yIBOanpqLhtXa3r
PqC7xAg9CzIG3aPRav4QNjpdiCoXh7lzJqRAacB9DvGudCDYWmhtukPTbWncu+VeKfTmlxMPKijf
DEz8O06oLhYZ7+RdUZeG69UVDkl3nukyagOY4MVTjKjUJWByzr8dKgdToVmK4TcOItJBXCkHN2pz
PzJD3HMd1IzdravKJt4Yk16eXIaBLxJaMDKKtROke7NHqtCOXftPkEKU5iYblU/Ifmlfb4dTk9/x
9trUHXgVDDdVF2swsB/LLnhTd6L+KOSclK0faIrlwa6dD6PbxncO1uUq0Pxww2KEgtkHG/p8lVHk
SI52Te+bgol7Y8hiLxw5fL/9LOtIvHjiMcM1HJPjYuB6eL5K4VZDNbYNlP2xkzipYDBbTan7RYkL
+wFD4eTT7fVepwhvXx4AP5ImBqek2gw6Fhbj25dXZVpnkDSpPsII9q8OKY5gU2s2MHZoHogCZ4lN
678kzR48/h86YNvMsBLwvAht46yABlbThohdDAjfvdh1j1qkiRr8iJZpqwENtvoYWRGSp9xDYV98
QDgQCFdVi/iflr+NhYihdAma9337s0Hi6bntK/spGhWY+WVkqdAeZtzOgfUHNNZiDXNhryoby9yg
9d8x/9SRr6Q8sAZG0qib405hSohntEkRzUQAvURJ16ieY8XBGDqhjfPr9it01jGObAEiDNxRZroM
xdcxru81NcWyrffxNYjoacb6fHRHR31v1ugUG8oXK53l99lMxANqGfVGFX1WbhlXJCWcycR9VBE8
+LeAIoQt9oxC3DZPYlDVTVoqL3KwtXYjR1t9jBrZVu8025gfYrxn1c3cmd1PXDiq+mDbnXvk8/Jl
8tGNfLURzecow6MEIpcjvB4KGm4QfVcZz31iWMhMdHn3mPcdyHdDSJVGpEyB8XauEta73oA+2Pdh
2WzCNlEOeWqFUBDcDAg0Vszjc4QubelFpWy/VjOmQF4J/sjyaL8jqdHit41LstNbJwaAlbuD0Ro9
Sqsza8J9MO8QpEWLP8Y7s/PMDpHHJ2VMMv1RH8zuC97bYeYNfdsDrUcBNXpyRB48K+E8nMoSsU7A
Kuo/7LA+R/OgR6auyAJV9SSeasjI2RFeMamRlhAIUeBHuhLp2odCH8rPMY7pMUqooK+8HNb4tMtD
DM03GEAf8EeQ0bGPmQFsGsCFX+E5If3el5G0NvlsfAuEhvYJsblxDrc30DqyLPtncSiDZozukLqe
o7cyj/Uetw5f7UW30wqajRVDyf1fr0LDjLmsDUSCkczyK95ESbxyLL0sCnJwExEHA/3FXZZa9wq/
i8yOh2EZwQNhesnoSz9fJii7vMedUPpZ21ZHVXQz1mN1BQlhHlEMnH5YpQayUiKwVvZU2q2btsfb
T7oUY+chjbPI5cfkkpkLLc/znxDB0JIKAikMTpGJKABwNEMbbWgQFx6q6vkRcd09WPHft5e9gKEs
j04koHYgiSazXK1bdoNtKE7NwKDtEUyMJqV9yXkNCKUorvun6Krhj0sSgkAqOo7vK4E3Gzgy1xeK
Ynpjnn3VirEwNz254U5qEnlWB816WFudnt2ZjSy/5eIdMZAiblEDquvhclsgxY7dxwDdbmCiXejq
Q6In2c7sJvU4VW5H7WVXd5LBKxudIMlQmfuaceCCwny7BVULlYw+E4OPkkvmjWpCVUfz9s4qV8Lx
ohrG1MOlxbfAks9WKbSys2tVGf3RUeKjOuCP7jn4GIAJIp363hWoS0COq6M/HQg6hK/wFrjX8bny
ejljDBwBI4F9X/c/kqHPmkwqVPKjMx+1yY0PodTjk1UMD27WBJ8xSdE/39l/xuU3FSS6tPiZVejO
esypigyp0FCTfqy6RxNcIvkbXNzws84EX9aqx933Y8jMLbrCfkVUR2XFy4xke+d3XPnM/A7m7Bia
vs6Yzz9AVzcdMTek2pm66cGJdPPJxVb5EQkue4OvmOFNOuQ8vdKqHWVBg2YTimKopnbe2AftLi/0
xZrRvNv7XXKZ1aanxmXjLbGJene1/+AzxFqZ8sOcAR0CzJz/OArdljqJkfPUiYq11bU7OYTpjyxB
Gn0uA4CrBanr7Td0ZXdwCkB3LB+KSL4KFG4ZIMS2lNvhiByPCib1wzRE6la1kBMIjXLaVoqsHm4v
+gpyWD39klGSKtP5dzgi558FJc2kMipJMQQa6BAgJLkXVdoexlkJHoCHwR0zw081DL6dqZgo9yYZ
L4M5wdaMOudEfWUfUItahMHT+p2ZWHKjxCGMlSZR9k0/2w8DKkK/4KCPD0YU6MjSAdjVB818HFTz
q5yNaEdApmbgy2+4j5UnHTsZb5jHcRcXCKBjj4Dsk2ozXOnSHaNErLkKiYp7jAj87bexzrOJ1UzD
ljESbwRZwFVt05p2kAwQ8X2c8uCqDVm8casm30a5O3mJjnTR7fXWleiyHjQabL017ohX7Obb0Fd3
jOXTPmDr6T3iM2jzb3EA6XZJ1JSH20tdOX4konSbEWJko7+Oft5c9Epocv8CcfZT4GfHcY7Mw+Aq
96rDa6vQz2asrAMsAzt/vptiQJNJaQ2q38LZ2OrFYB8HlXN0+1kuuhnLexMM3RYwLGPW107am4cp
ZoOMHYknP8i4X0HJLPmeQT59wnwl/R4i+PGC7ULUPWJMFH0swwkTiDqz7HqvpKZaexkCMfdmkNee
nVYwsxnmJoxnViepwpgR+KgLgNp1AJBAhUNem3blnWe/DBPLzJEUhr6cS5RYhYnSchIj5mr2U2tO
diWmiHIbqgtHN0PXBNH0JHqheSv7bRCGtZ8MRk91hsocuffcxv8wPDTjo9XnxU/hwOA1psxuN7YY
0RA3Ead07oS1y9fC73UXFg9FLIJ1q9+bDC7tNGnR3FAl12pgOTiegFi//VouTy79fhB5GioEaIKv
s2VKfGcWfan7tiB49EaE9kdtdO/mNkNdbJzH/M53uLogPeHlJgdDsj5PXHUhjpez7osANX1IjO0G
AJO2G6kqPbx+3O3tB3xNg84DNU/4ZsHV9qI7oBV1b+h+YcBntBEJdowZi0X7Hc3ieK+NSBsOmEbu
EncM9gi9mQdaNSkahmX9kU5IsQ2LUT6Wbf1jSp1kVzOpeCjw7tlP1p2PcRnW+KkOHT7gHijBrrN9
nAQSkC381Fbp4y3Xa7epAEtivocNwO3XcvUzvFlqyX7eRAIkbNFbZEDguybSN4wK6C1lprYRI+5T
Sp7cSyOv7WZON4ZYIA1UGuPn64WmTKjLct03YjNEaVblqWQ53nmqa2eck80XgPWrCrEKowE6lRjt
wewWFpTwKqhtvxApbkDkJHtMmu0dCDL35farvCyQGMdwelSDc8SEdbVooWqDmzup4eORJRBqyv6o
leV8ZsYt3rUqLm+MUucfQazYdyLEtW+4PCwiIq8Tu9WtawhdcsISw58sBNOI2nLL6Hl+b+ZZsHGl
3v+H9RwCEmd3aUOvO4N9ZVm9Hk6Gr3QZjVdLwZfYbSr860y5LekF36mqrhwHtgs1h06NTQG6aqbR
7cbbsM9nnyKHJC6R+gHtqd9JhTrJ7U94ZXeCZQSdjAQz6637hEE8oDFqNbMPuV/F+8h+Bvt6D0B3
5XEAADtMR1iEQdXqcxXGZDqKQ5KEmV19JCeLtrPObCaAjHnnea7sDKYw4KwpG5hKGqvThleD1uDM
M/OlHP1DN5XGc4qFAk51UjvQBczunLur6wEJpfglgbEvHg0hGkk3V/WTZDb3NgXbS531/2BIkb5H
CDq6M4i40hZxSWLYgpCqgfGuby2JiU6Fn5fqi0qdD+3oNicjylWvDgJ1z2mN9qFTa7hVOkiIdk3x
2I7pPRvvK5+T3wBxByokkjcXwVrreplzhfsOvfx9PJQ908bEOBg0WO+83ivbk8xNpdhAr44SfHWF
xVWIEy1oW3+I9eBJToueVNOod+LYxYQCMvMyvqMWdBkxk46dx+iyxnRqWDIOrCiqX4YCKRGSm76z
igBukorXg9qF46Nuz6ZnmF3sibFT9kYl9EMpSkz3jPg3Rn/accRDdV+kY7S9fUyv3eX0Oxb+1YJN
uEiTnSZB6VfNVR9mXnIM7TF6Z40JBuht/H2CaH0ACBY/Ykb2oocFLs2ywhFmogVcVIn1okjQ4l3j
AKEYwIbXo5XulKJptl2BGvV4J9G5tj/4amjBM/Rhcrgqj52iRp1Nt1TfxpjhoFR9/nGwzaU8D+5R
h67cQMuMkjbdQn25oEDpsxkIrFU0H9oL82/GDs9TkxXvO5Hg6kevdOFrqdwQevfv7S9y7SG5ESD6
Wkj+GGKVRqB200bQTDWIHR0CQfH8T2uN1hFR1mF3e6WLKf+yO7lml9GADvRcXcU0J+jmRedZ92en
eo+H5nzQ8ED5ydVQfMqMTGzoEaEPzAjmHyQC9S9ImsojbmZ3Ys+VFIM4R6mrIh9JcF098RTFi638
oPuhjm4Q4e59MTpi29Mp2c6JA+Qo1D7dfvSVYCVzZxhUC4EKpAzgMqEuv+lNslbZg5JOgWX4+Ck3
C88iypD4glq1YXCZ4eE3po95LOC5OWU66BjNNZa9Ry24QHtIyNQvausPk0W8sHTmKTtXqu6LcBXx
UyHRVPaRHZYpfwuhaURD0uIPJlco3eQO5GqcitscIXbFNhJ0ABVnRnjG1b9pfS4Rn5nGwyw7RTyb
Vhs92jVNig3bvEZNPs+fgnTE18TAsqxjPmGhCRiXAcLhlTIOT1CSBiZVM07mHnZXWb6VWjhXG0vD
88ebIk18QCJ6GJ41W2pAGCiUcBkqFYfpldW3k5dJJLePGC/pBwup8CdVKYpfGmNleMykWx9aXQBS
U2s8Q2Z6hshvdU75gtsgatpFMOP72WOJ+VLhTr4RrpH8G1gNwt1dH1pLtw+5f5yIKqYxnVsmBzvA
xP1OjLi2qQELIZa6dE6gk65C7swMysV3xPBB5nyw50p718b2/AUpkP6PKdXxEREUd2sz7vteqAEU
blSt2vcaBrzH23vsyhVDIQTCjOsbKeD16RrNVFH0YDRosRbhAyNE2Ie2Ex7+epXlCMO6Xxi0+qu0
35uNXNiobSZKYPhZHTv7QEcy0rTEj79cRKdTowEGUl0X9Ne61JiEXk5q1wk/7sZ6V5sCHngc37uT
LyIfq9iGCyrPtnTYKKvktNcic1IDzfanBHEgG1uc90uRc6xtfMtvP9BFeGeOxclfOMmk3WSQ58d/
HFPT6OJUQSY2MTZ9Vn1MVYnFalooj12GzLfqRtPWMct7yKorCy9gMwoMQi+01FXGaiXzrJW4d/gY
RsUnu6kgutd5jyJ+/q+jRtYmSeduG4/9vd34v22As6od5DtFMLWiqi9QhFXIqwGezooRpyentSlS
6epE+7acs+e+xVh0y/wLIdRSa4ZnxoDJ0WqtalfFM7hjVNOfzVClcSFyxf1gdq77Ky8T+2s89/WH
QU1TEzX2tiw/01iJ502VyiLYa+Eo2j3pT7mriznHwSmIkOlqDB0n6hYft8da6DpqgxWAmy3h1f6Q
ajZaB24vSlRrs9bOvSaNhmMzY561GJdPvmu5YbxFWzE+CcUdTlnOAfQkMni+Vufu+yYssh9JqWUE
7tZFLyLLwfunKKm+JJHUhg18jPG3aOZ+Rq2w1X9rdoDirxwxCetG9ykqTbN9Joom2qHVavnSWeOi
NQ/OIdy3LQ5WCB61079Tbxn/5k2o/imh/VKVJq1ebRYwqbvDSAuuM7Kw+oO04tTawjJtf6d59oBT
REL4D7FP3xgdm+GopOn4Tiau+amzZoWHjDNxrMdZoCAjpD3vekznsR0Cn4AfvCWjbdMZ/b9DNGHJ
Go9DuAsH3Rj2auoWLU6UQ3zUFISitnPZ00xxakb2dkEnPSj1Yo/C/D+9kaUvuYlpCN+mdJXXp0oe
6QGYPo3C5AVz4BaTuCCyEq9H4elbZ7Z1jacccG+nn5O96VbhQ+2m6fes6Q2wn1VvvI8sGC+biDIW
u5cUCf07CftFkrDsXroQTI34xvQFVie2pWVKahCfVFy7N5OLhC5GK+W2N6tu11bS2lYCs/HbYeKy
u8sExIZ/SIQ1iX1rcqSq1GYheic9KTgDe9ZYV19hDEqvVpTqqMsxOTh1kR3Skhl8lMz60WCYixic
9mS3Iv7bEhQeNCULjRgmuOQvS/x8E+oTwed10yA/8TuinW4ilJFMo4nCCCzYUAb3pFQva0JyaYs5
JUMI1oT7cL5gn2UuItJtedKStN8YtjIfkhSeeVrm7Yd5cOSTmgqVt59rhxjD2o8aBkjfb3+Ci1tU
X+RpKe35Dlzp7ipHVR0lchzcDE82ArlPjkTaTei5vPOhl3h/HhvFomhBtrAQt5lOnD8pZnRNLHAN
92cjPSjmhOhnpGvbrIQIijP4e2eup43TuMNulPE9TO/lvcfiXHe0VOG86GvyLwFNt8Gqmb5lNuGz
baIGmBUh6i1oCtx+mZe3jyDtJVkARvX6Uc8fEysodNKwe/YXl3OBAd5RFjI5FGhy7MahtOnE9gZx
Wrh/SRVfhD1IO+gILZRxKo7zhQuJNNgYt6bf6G7jCcVuf4TYyu/d0ZUYz43jtpABkkGI1tzJj64c
YRrgC9adRjB87cUM7O2paXVpOXmdW36Qy68y7cRnuxcJoFIretTS6NCVtXwg5kRbYZbu+0lLHlyR
HTol+vn3L5/mBoUd4cu+mOiJSghMKC3LR4Ok/2DN1NPYOTf6EYHu77x8CKiQSlB5TNP5y+2lr21v
2poLHZH2DhCb83fAnZkggWhYQANnFE/7OH8X21P4kMts/FA2zlOC/yiWtETWkCrl9uJXwgjtVJgy
zOKYugMePF/diArbTSayxyEukQcpUI8dQonx8mg7/9glEv+R2aIwz8+qTwB2st1UWs2H27/iop/G
Dnz7I1bbwA3sfpiLSDAkGVRvcs1wH44U2FaH2AQ0+3h3e73Xq+E8pNhY10E0hGFOMrbGkkwwCUYk
1YXfqLkC5CzJ0m+GSPIfFhfFR6sCsup1qpOFXld1xjfyCa3dMpVowJzoMkJHKQrGEMV5pcj2SF/l
xUaAV/1GQgFcLs4ksqLI6lr4R8ZteiR9xVFFUhHBlehi5VubNDo+QQx1j5mmjYgxgm79NTXkPLef
9MoJI4tmagzbkaUBap5/37qcSMUaR/hyYjxetorygHCT+z7Jg34PXhhWk5yANwH+23BhPLk2vxQx
tWbfovh3byp5+aH5NWT2S59WhUy/2m2tXo7DWNbCByjXnIrC/c0BRzs2yp2nUUf2+/bTX95PLMfO
poPP1Uz9cv7wMRjBOrYm4WtabLyzynykZzNED7dX0S4jN4x1YNXIbSyOlOsyz1rw2QQv2zdrxfoJ
GJ7KXkYnLdbdD3qJL3qodMo3Qyrt5yGT07MxJU9dggIgdDFSaj0PrV2oB/i2qlii+m6ApL+aGWns
oeYu72AXlrO03vo6CI6FAkvQWWdNdra4tjtS+KMdzoAhQ33XAlbEUqrV97dfzJX3QmBZStJXUNH6
lKWiwtuqMmw/HUts511XO4y2dJ/CCSFp5N3g7Zeju20GR71zwC8TUtsiHV1yMrjRFw3zIjO6GR/m
8ITb+HSUgxI+9FnYPvRtNHrILOc7Bt/FnVh6GcjpIZP+MVomloOROd9t4VwoGEtbEQb2RfaUD3X9
SMWH/Hutm5tpHrGjaxDPBunvPoDwn7e33/bl2VqWt/DaW/Jh+vTny5dmZ+kqhnOnoQ7EkWESFral
6Le9AuYZpNQ9munV9Ui+gaYQW5iGnK+XqrkdysyJTklftwd7zJojclGal2ZK9AWnt3uj+8vDvKBt
YFbhYwCWfj0ESUVgaKA04tPAmIUWB6iGIsC/8vZbvMRhUsXQ64Tcs4BTYCCeP1YPmplxtBafMFac
PkkLasCmjvLMfA7xGcbDt8iqz3AmgfOmemdzCQxlhjw2OEAoQGGY4F+tDwgzGmY8nbpZGL8xaMOZ
Rcg2/5AYaKDd+clXbjN+MskLgEECEUOT85/sYImnNUaVLM4FyraII67PNNe/zVmkHNRCeTVLRl5R
QwU1dILqITVqG+C9oXyijHZ2QZoYR+GkzjHWensne3ROtKDqT3ZbxI+dIeUO1ravhm3qAt03Wjxd
nPYotLB6xBZY2yaFhaYqte9fF1Wk/MwOEbUGkSTWgRVlZCsunTQ55TQHuobG0xDHJmU3Kt2i0v+5
/ekvIyOrgTsEcYD4CPfU+WtsrAhzCAdVavzIsV3U+2SrW62K2YaQdxLfK3uZpUD7Ijq31MurTZbR
Ukch0olPoV6mL6Ua5V6Ytu2d13d1FV6cu/C5OPxLfH5Tkw5prYTN1CYnY67DAwQOnAtM8291z5ay
fwGM/d8qS1h8s4qiYWpgJawSGY2Na04GPNB1Pzpqre1h0vyHMEcZCDp8QY8xHVy9OnUaB9sZ1ORk
S8v8VPfV7A1S2jjaK+5jP0b3enOXVwmQdCFslOdJW5jFnT9e1KiOmQ0Qj3XAfnt4pN22rER0QPCz
86wJGw4Z1+LvYzktNSzgl9EfVLzVorbMwx6uQ3JaiDJHxEwjD90MsYuiGLeD5F4VcOXmovQDfw7k
Hr3mNQclwnUyMrsxPSWaUmxso3jqJuVTXpt/9ME4uVPyzsyt91Nd/K3oB3uH8Q4lPZaeJmCEVekZ
0R2x0OOPT0EPnD0ObWNX5XK48zavJGjcxouwJYU1WYG+2qLY77ZBpNKfQsYEDgckqu6lgDujbsaU
sLWZM8V6UEnG8DoRdD17mJzhJhgQFYp1w0CPbjTV3/0Ee22ex9LDQra1ds6Y4OaBQG6P18SI//Pt
cHTlfoXXwamFAr9odq7C0ZQGWCgrtIRtvCqY7Xf1IRZpfMBvRngSkuad9a6EP5LChXTPZBPruVW0
gCGYSSdIaKc1w/eYPjgmNMNvqDD3NJ6uhCVQ5lDRF/wQSy4P/iZg1FPgYp9o56cwjKFJl4npdbo9
3fnoV86tswyIF80V2jbWKj0RudTMsjfzEyo/jNdURWCEpXVeKdwUF8cy3DaIlO5uf7NLTMECeQEn
oXN2Ae6vX2KOMcqg9GFxGrXG8QBT5ns3t+onB1DBoYnK8ZRPJvj6EmW2JHOtH5U+YxIpkOJ0yDW8
IVbGfV8Hxfumd+r35ny3cXjlM+NSSKeJbgt3zxp+OvZOHoZCFqcEZ6snR53pq6vYnFaT0935BFc+
NF+ZxiADKhqUaxxH1yHgZMPEP+lJPXlNoaT4nbX5/vY7v2DPEkSgVYI64EJ4TRfO95NqjxpKS2l5
gr9kAhI3rMegsfJvcz28HmjGJ8xZ381JOBzIfMp9ler1M+qjtDosq95XcwejR6l+N1UZY0bnFrsm
yCYcidDYFkP2XU8siN16Nf8KYdV5mQLl7PYzXHtT4BKYiCI1Rw6yKh2UcVGAHJySXFrFMMRoBbIX
2GHcXuUVQXZe+5GsYyEGtYrMFgTY+ZsKYfwB7HOrU9GZKdsxGeJDlVdIuyk9nuvb3qhiDJtgBm9r
vTO+zjKskLY2zeAH4wjtNEz69CXQw+pTMQvxMyhk2+5du0lOpaUHv2DQ6QUNxAVl3SSdVuFUHeR3
jti1V7V0vpeW86ss4vkzzG5t1HGZVieMqjJPQzot2sxt7n6//a4uNI6WXcU0cNFLhhRJ6XG+TuiK
apo6Nz4ZQYCYwvi1HBmhpCMTsJaufrszsUhKcIeEpNp6OOU8tKP6XM728fYPuXI3035mGMpkhR6p
uryPN9HSQFmAD1okJ1FW8LzKanpILGPwjMRtD+48/pGFve+DrvliTEV2B/1x5S2QnlLEO+ARBZLD
q0QEnw41gYFXnBpjwAy006avRjQjNwFR5JBgZZtuKkNNPAt/xucR1dFdJQbnAEc18UTUWLvCNMo7
epxXrnPC10IThCMFDMhd3YzQ40LkhehH2sYU/mjaVELhBbn1XYpByfHa1Etno0onRKnOxBytboyj
aUCe2/Shpga7mD/1M7M16iK8IaGUdPX0Z5wWvmqC0RzDPVVV700xXnO288MH4JxOCENtJgootZx/
SIxOpwwyKTVhazYfjToSX2hJ0DkMmT6gFYWwZLml6nADz4Y2/cAXqQ6oT+P/NcaVM3o1joPpvi56
8ycOP9pzx8Pt9WJqOGeTMgDKEX0C9y9QSsVriYVLWw9jc8+UeuoPigkjx66U9rsW5/w3aIHOiDbr
EOxSc0o+YBoqnW1l1GO106BBp9vOTeQzhquhtaU5O8HnCR3oAq1b4AsQVIrYGzWQ3N3otHHo9Y2R
VXgF1DZdNhBKD0rYR+qjMkftIY1s7FPJL4qT0BoTjHAzN/86UIQrfh1SZdR+iPzb7xExmv1qBJgx
Y3H4q0QUpt4EptJ87jsdS3JdjcYfamObKR6GlZFsqjYtfgXBUH7vslmMO5Lp4tg5iK94aRvgMjox
Is48UxkC4EPTpKiP8ZiKnuZriU+sRnxHnDewwZrUeWGdutSqFyvRUP6bwjmqPem2TE0TVJPEJs1Q
nNz0bev8kWbFIPbOUb+IbctRWzBtNGoFbavVxjYU04rhxcwnUafAhogHiEPWZaVmGy12MgjHs03u
189ucVDcbFS/JIBb94NeoPkHOgSTSOaAU7Vpy8b4rU9T8NkaOgTVqV9Cr5lLwelA+7DHvD7T/6nw
BepwMu3GJ2j2KvxWPsHHGKdMa9eHpv49droox9qpgRhuGo3YJlKbnv6HuvNqjhvJ2vRf6eh79MKb
jW/2AkBV0Yoi5XWDkGHDI+ETwK/fB1TPNywUl7Xau42YmBkFJSbSnzznNfrUr/YmSdvQdKEbOIB6
6re00pePQi3YOM3Y1EYYFWrxVkNQi0pSP+fFDsJuEQVCpFW9y6e6/G6iq6qHQnd7PZTseMs3vVlC
yyhcXnXOWBtf1D6fL81mijs8yBt3PHiaMKTfmiaJiqnodXzsSdPvnW4GuyWM0bP27lCPmq/AksBv
rp+h1jhJpe4qMZchNFWvCIxGq/wmtpKfEYYIKSDJOCmCstDs5Ao+n0LsnxnJ3+rSx59Q8szeackw
uddNa6MXWK/sBNNQZtWnKOPtZLmASZNFPkNpM8rlOocjXe24IM0v6NdGHJZDHH+LmhjOvdQhzLbS
SSCDK0DKA0VpotskL3PxJu5zXV5lkaWOB3cGa7ZfWiHevb7GTnKyVPtWkAmnx4roUTeRRpJiiJoO
fXcvMcQIrLp2rky9ve9UfOpGC0VSHCi+d5PhnUk7r6fb0ekHRwFCGbVqqi2rMPTx6TdnxGDZMrf3
dV4YgRiQTsYGE9HFyMTDdDzLMHuhnytTncQRlziPmU0/u6zSJteMaK+IroeC/NQQGS4A3/Ial8QD
a0vsOt347QctYQN9JNIkF0dpc9Osbseau+hjd5+sLOhVEH5XYLly5qA4ieEpaDgr/BSMEhmQbRzX
LSXbUy3He61x7qcB5xvV9G6k2epnVssLDRH6rOoowKRZN+vPnwUfUY8ITqwPw71AABs7KeqgE8WM
fd7gmfb6wnyhKcDtyCxzAK5uUpuzT2ogFYgfp/sKgeGAM2HZQad0r+Gt5Wd6dVr0JFv9vK3NUzcz
BBilYZruZY6OUd9QAowXxMOMXEfmgovwgHeF89GyuJHrJGt9cv5i93p/T896XDjQkWSRkgFB4Oh4
aJ28BDPiOtO9jr5eaHe2d1XNyzltrlPEJV3lHbuGyiwVEgrHzdhtljdWq0z3k66Jg1La43WrzNQ/
TDlfA3xwgyaW2YNbABsqVvFhcGhDqDR4hr7e35fm90lDmxQTr4/th0xzhg5u00ve42brT7KxdoA6
RJhjdBq+3tSJTCdFAu5RxNbYi2v3N2OL4AtAnaKd7jvLOORF/FW6bvqlwY7ejaKDMSRhbsSHeWou
QTZcg6F+37P6/NoxlFunxVhVq+wzYfwL3WcCwDVS+STtsX1OpIORusvgTfdochYHZCLlXSYBNLY6
qaTfPx5WxSqewx64LDK/x3PuNcU4m2Q97lurB4iWZ+67TDrIRBqoRL0+1Ke1B1JFNkVPfC/goIFd
OW7LBvKkJLGp3UsAuzz7VKdS9yYhV+WPngetL5VZrQTeVBLplqt+4QdV0ZSbtJsQw80YMpxaHUu8
bbgvpT8PkXkdE0Znq2wqTIY+Ko0dgD/7+wIn9K5IuXODdpIYRov8B5fNMF+XUlkuofpyIzsTMLTb
JZLVb6fH6Chftz4Kn8RF1wl+dhQCOxqNeLbne8sQBswQXGMTElkPVBKaM6+ul9YKheRfqCrylps9
q4zDiJGTMt978ziHVT4WQVLi4xXPyVkB1zXDenwv063VvoxKKdkyZzN/CL4JjCRpCycoJxB9U8Pf
t5E1r1AtN5TkFjKMEuaQ6C+Yjxupe+LMwbC2sPkCZ5WOQl6A9yUgpOOBLTzFmoi5Z8xAQfgj8IW3
bhyjaqos/F8E4b8Uqqgomy7luXv0NCgBAAI53ELBb9Xo3tw5FOsWK8F9+d7iOeObZYkclS0bHkUm
DU/a7+9L6sOQm+GiA/PdCso1dtGOjjOr9x5EHifVmw9GafSXk4R1/vq2fOHYh6W10poIunh1Gps4
ZCi7bqmLwrpfwH58iDxACJnnsnWaBhaXPyLXeykUgBM+JuLokXqLN+lhXOcgkJrO+fj655zedSsA
nqQv80s6cMtsrJCsbYW2IoIn7wvwORPlXLc5c8KeTiaEIHBkZLjWhM12JVe6lzaN3lj3rZnkezm2
dFk3s0utdxuMYnvtTBrihU65pESsNQpDJHCLbiABj9hG3Jr3Kso9vqxIfbXC68+ERS/0itsSYJrH
Lb7W2o93x1B3LRnyzr6vWqu6yqG9XAyxkRx4PUwAG1T1d6FYHAdr4hr4+zpRWx3tqGuKZTZn+55S
ihaURLO7QZUkpuPCu+ib+Rwx+3T3Q/MBi0V1BoVL/ve4f2UVo/6gJc695gFDiuCfw3zplcu4Ic2m
LW0XLJXrHBYl+fn6mnyan+Nzh9v4CXuIrqzJGXjcsp30CIa0jCw+WBg1m4TSsVK0O2tQPjDE3UNN
vT9MOxd8vVpAv6kzO6Ska+6QQ5jfaIlVBF5mfO8IDn00p6t7F9HifdQ7pp86VnVmeT9ho7bfC8oZ
RQtOLIrim3OyyzHymgbDuW8KpdrZEIMCZ+iyL5FAm02VKER6kUxDHlnzjeiqmjdxnO60vlbCzrFr
LBhNK8glqKLXB/J0HwD/AI6x5iso6WxxINHIcFjxFD9EOrD3Oe71IEOU8twtcXpRQTbnQEJuhTZw
dDmeLvBk0sqoXj8o5CPvPRwxeX9Pg4fwTN3Lb2KKzHunIWkQLFRT3H0WIyAUpKmm4W7etjL3eb6I
OzzQGQsrSd3vGE4N+pWLJdJFlcXeIckysG9uBA3bn+o0luS7umYJZ8vr7+fGwjvMrnhe+6qVtSZO
cFb5ES3x5dq2q7ZEfC/x4D0AOQefrJrLzkmy/CLzsIn8AuppQdRiaDBjLhy72JGqEZ+8Adb+2Cb5
A7dziZ97avYXaE9VH5rW9IC31Kn+EC2Os+cxU35TG4EJtVyiqQxtOvMItkBdcJUXyxfdyDHn6voZ
VQlDtu3VVA9ttJNao10CXsl+prWWqVxsRR4Hbmm2DTp1dn3dDW32d0NIioy5Hi+fGqHbd1kzlDnC
8bnxptRRFzw4Dg43CH9PY+wPaOtRzInqpDgUshqDIils1lVDehWc19Tv9KK2bpQYkDboc1PiXJLZ
2KC/vupO0uLkEojvWQ2AvEibGcfLoZ8RQ3WKPn3IejTnPVvqoVE6/efOVBBvMcb+qnUUYycailwL
onFnQrTTY4vmn7J11LWoZG4ih3TBf8aMsP2pcuNzOSXQVJLcDhyZ2qReneEt5ZLFlyMapq/3e/3F
R6cAYqrESADFecKgtrzpt53iSDOAGnigmNPeTsIZwzaxtauMZNjeirL4lphfObPFT8MJi8ic25ut
ByaB1+rxaCsF+5L9pD/0QyluIotcqiyVKSypuV82xG3XlsijfY3hGEWCpdq5eV7dQM9tzlxPT4HL
pv/gIhCWBdeJSMI29dG3uib5FvNhSWwQddPgWsou0y15N7mz9kbLErK9kVBrw7fNeAC0NFpfjA7v
A8iizYhqfiu665HXkcR0vTLftJ5EvqkqF7zqawIllCVrbDSC0YuqvcziDiAw+jw+6npDvANMamah
KUzvMudlQ1i6ILEfalqF67NOTrwKshZEPXjpBn3C2Om5wV5fAScRAZPAUch/4QmGUM7mdWD3WStb
4pwHjzwt6DOvDCBJLvu6ldUO3480fL29k6W+ZtCe8miUV8FrrN/z7OETo7WNI2RmPHR2m99iZmRA
O47c4kOjivd5q+pfGiGtL7gedmeICSc3y9oyCoNrnZobelt8ag2l63RlNh5kO5l+YShFAOjm3P31
wuKmukWKZA1N18z7ZkBLr5ykXjfGQzrH4ir1CswxrTK7KPPC4SpbYvT+9OyNxuR+teb8s9ub6SXK
1OeE3U6efXQXnAJ8DjA4BgXa44EuanPI0ngwHuBLzO9VWYkLr6bIl/RK/PH1OX1pZJ83tYm6iO1K
0+TkfChdkpNTrZQBEZLcvd7KyRkNqAjIDdRUbBzIVK5f8WzlpI6morA02A/JbGj7XE3LSxDvBl6c
c3Ux1LV2FesGnlrqsNzOuaadOSpP03wAmsh1gz8A6894bkKG1JRc+3ZkPtTm5O4ytzykSVb4Zt9c
g8b9Mlbqm24ZL4XZ3o1Oeq71dQyPTyqQO4TuPKotm7L6ZoxH6ShqXyXWw7JMy+2Qa8Y9KrrJ7Zj3
S9im4ESh2baPuaGWX9ui+FCJdBWubbNzgeN6JWw+hDh3JYkxDST9N1dG5w3O4rSl8qC2PCR8zZFU
shFl6e9afvbWLrGD9Ztqqo3ARdrubxkPFz2HLDRS2c3B0tepFjaLl31/fXmcbDws03ljcJjzWeDO
tvPT5THgcaBh9/owx4dJtW7ceDYuHFMYAr+ccr5Curd7a+VgZ5qsVMhH5NW3LjbSc9thu/WgP8Gl
IwlAdo4ocwsQ05w2TWyyzfdVrTdJ2M1Kne/0hCDey5u8CiDJUKuw0D9ZbrxaAURelw3CbbHp9Z9d
/m0UTsixz6DXBs0IF8Mt1gKYNNNdu6DI5KtmZ3NskrhETrRaqpvIKaTjtyJXLtrCtH40kAhuqCzI
FiJo2n1xuUsHH/5LLTESd8fv5rCYnzy1Tm8aoVJbMHg4eYGooPsFZbvmzrI4nz66xtyDUc7Ka5wC
LUS1skr3id5qPWx5yihIl9TLFPRLUWXkWSj3+tpUpufcqE6AUOuDipABiibo1lP1HzXuK03WTf4u
NvNWv5wWMDd+n8QoO6aj2+k+533+OOZ68T5S9I7M3ZL37/R+MC6Iv4vvqZaZIKxJFpM2zLw4CRDg
JYuh4bbz95l1uJ4DzzcI34qxCEgCCO7glbZPi2KxRFdmfCusXIQscS7vg3FstENpqMPB1BNxmWii
POhZm7+bV8FKwBdjqMk8D8h/nlNS0bYbFu8Wqi5AT1ZGCfffJtpCWTed20bR3ymYhyCSfkFyeqfZ
XxOXlEZn71cNF2F/K7XsjbUwcmK8MKf8NwNsPgIKBd6qqOPAFXkS6Xh2eCOvYg1WpKvvCjHYgY3j
ZqAus30Yibyvyk5t/LpO5FeJJjTKnWdijhOkEgEu+U9v5cVxK3OCHl8d/dBbkWOXzrtFf5sWt512
J6jKusYQok8Zrj5qJpK8WfZg9x7GbZ9niGqGWQexdVsSkbbuzqw039M/ZVV2UMv2zM12crU8fR9g
yX++b+uANrlyUnKtcN4BjT2UO/dy3Ln+tEv8+9fX5vYKXdtBnYJCBquTfN5mHExZT/gFMQ65rwdI
oQSjL0O20JnxPjmKt+1sgrzUiOpR2vRHDTS/C5IQFchwl/lgQ36tq//xY/qf8aN4+2tfdf/rv/jz
D1GjshLj23f8x/91m/4gyhZ/9/+1/rP//mubv3VXP1bv+vbxsb/9Vm//5tE/5Pf/0374rf929Idd
1af9fD88tvPDY8el9tQIX7r+zf/bH/7x+PRb3s/147/+/CHgrqy/LU5F9ec/P7r8+a8/ucyeTe76
+//54ZtvJf/uHRCI/o+PafWD3/bHt+rnH33y+Mehfay+/Uyrx+7kVz1+6/p//anY2l8Q+LiVQIKT
aiT2//MP+fjvH60KbvqaxEaRmJTdn39Uou2Tf/2pGX8ZQLpXlRXYtWhc/fkHglBPP9H/wrENCChB
NSgAZFH//PeYHM3ef2bzj2oo3wLL6Lu1k0eHJ3EN5bWVefJkO4HQyfpgfXZORJ6CwtTS5aE2Vlxx
sqxsyBne2ImA4LXBwbPL9Q9mbhgfs9mrEl+Xnft27IvuA+ZUJK6gv/mm0KO9aaHXf9AjK/uclY7q
V9MkbuoUY8hAU/T4PUL+dogT7fBu7gV37UBB6gJphzNIhac4+z/XwVOPeNmDvCZmQxtvi7hLPQXS
fVblIaToDu6+W741a4kWD5iQwALyuNqsOe87rzdDdRbFLVlE835w6xwfoBpDQGPVms20t1lhyqsi
EzrCO9qH3IbmB3B8viDxeE61/jgt8PTN4OexGqW2yPNhC6R3W4ynqBnl4WygHdHLZdrFsvwoFxI0
MHcFXvTdOdbA5hD81SgKtsBVVy0sCDrHU88keYZwdVxqxkz/kGfzx1r2JXAXMGfCMe90u7X3GQyH
gOJhuq+HyjuDm92EGb8+AYw3lwSLEGTrujqfrT6nqeXsjHxCXbXOzjZQ1Fipbp8nzRgCUB/Ordq5
bZhMCH5qSqbs8lmfAg8Jp51tz8l1kmqGb9T5j5oiIigv5ZwQ6JM732Y12eu7jtIhFRmS68dfuDiV
Ug6VwyAZH9PxdhhFQDnepx7hj9XgNy2A4uzOhqO3qBN0KvumMH6SpPepfhJdWCEykMQBh4I/LoMb
Gk4VGt6X2c18xfxUT2ifd8o+9d61wznjqXX+Tj6d0hivOHJOIC6PP71JMnS1dfj4nSI0wHMoXIvK
SQIvX6Q/Kss5kfFNinudTVJM1Ku47xEiINV93KBrjaY3eBoJFp79e+kW1+pcZwcxyhK77Ty6RQHh
+wBIDRy5AOuXI5/lSKxeOm1Q0JSx7UOP+/zls2P6nyPv+RF3Ogx8FfBbstzc+Pzv8VcNvNIKdeCr
vHYaAwwB9EDUfXvBGSvCWRm68Km937ohX737ju7Mu/Gx7Yf28Q8uye6P/VD9/NZzMf1/cF8iIP5s
Ik7uy8v229H1+vTXf92JNpcbmKR1UgiQ14vv31eiaf61al1zV1JxBPe1ehX/cyMa3l9AKwn0Odup
I3Dx/feVqFt/cdhjEo953a9/9jtX4vFZDOBkNRaGhkvVjmoke/54vVQwj+es0fVdmWNDdzV2enqd
ZLhnX0zY5npfLYGV+IVexb2qnAna16X4nx37q2lWKKE7WSRQRZsUUtWg/JWbkbqD0Z2FSpXN76U5
Ak8fVTSKns3GC9ti202UOwhNebmvZkjUQRnp50fvWHaalSf2jGVSKREqMn6m5On2SxHbn7Smr98k
cSbP3M0vtkmsASEKxgep6OM2LXQBJ1E6M+pfswFPYmoeFR6Vn3iuK2/ypn6wW9c80+bx9uf5Sj9X
BUYi8VX7dFvntYbeUTuAqaFZx0kOojQz7vIZDqmvVFPxDp0pcSbof6lFBBDBbBH8OyRAjnsp0Qtv
UTaeQ7SE8mtDbbJr21n0vdoY8iMyVsPh9Zl8oT0ucJTokZYl57R96nVF1rkLelpha8TXyZgH7ogu
emvH6SVJm3NhwwtzSLFQA4NK9pr83OZ1S86pS9NJn0M1b+JATPMdoli3ackJblcWp2ry7vXuHUeo
TxMInBqS4aoSRSc3ibgZAVm3mPM5THX7QzdimWUtc3lmDF9qBCoj5DnQ+h7JhOM505UJkEDXzuES
aVUcdlLMMEOE6565jE5Hj7o7BxwDx10EmeC4nSavG1B+Glr+sl36g92WY3pn2EKP94PiOd6uzkRS
XC9ZV07Wr4vp6OX2/CLcts2xCltvzeiuBTfyusdt62VWVk3SLuE4Yvs9xnX/QUtGSt6wyBFHq5ar
pWKgz5wz25FdWyUpz9kMjJfp26yXJV8ilBySJUynKirhykV2GyQu2pn731snDicZZzdEepw26Ohm
aFH1bEXiWEvYI2/oy4SKvl6q5ypYJ91Zz0v4cLDMCSsQ4jgeRMdVJGxT/FpKePtfc1g8bmjFqH8G
r/fmZLJQrEINAiDgqqN8ss3Gxq7jTERLaA12/hMAi75DVaG8U+1yuK64xILMhUhzZrI2bwLKFtDX
oJpTqedapja6CZbcIYLUkuUjjI5DbaOymu+cbjqAw7joFOtCZt4OZYGDapxbJif9BXu45tkBDxNl
s0eOx9UcZrRtchzOG8eIbyQAzxD509mv3QrX0tgU6Rj2s9a/fX2Ytzcu6TFQMoC6iCrIVm+fv07l
jRI1CTWM3Ha2d2ZrLNHgY1gM47GoMOr5rZrYWvElflkT52SD2P3b26gUrVSbSFHDuG3QQLOFuIi8
PDuzFbY3AgBVHs8OxHNEelZb6ePBdEaNPe0W0IHS2bqeUgfjt7laDoqqkOSa0uXMjXcyirRHCZnq
IqTEVbLnuD2lNYWcloTXTeJ1u6X1phjShsRRMO1/14yTMVyr2cgQgWgnUEM777i1wZzKPgUPCC5G
zS/b3o38Bf3bM2/Tl/pEuYWBJK0P+YZw83l8VKdZYimL64ROVDs/KlWIH2bWVZ1f6Ipy5mR+uS0A
f6sQiAPV4ritfnKm2ipwqB3VqNg1sktvqbmkV8s4zWcW/Mn5tQ4e0APcnlGaQX7xuKnYWfnnC4On
o1t27eYmCC0HycHXt9WLrbCpED0nKidNddyK3lk4NGa5G5YO1osjeuZXZZxVZ6bopWW+yhP9u5VN
X+zSaDqk5mjF1pXrOGOw5hUdviSxEeZKUnx4vVebzP4/K4/CPfuXAxKM+nG3WsWMRs4vJ2ztXn6o
6yx9J2PgxHk653sts01AC56+d/NOvaL8PYT5OFBO0gcZZrlFZWjMzwBZ1hafvxie9gJxGHpB69J5
Sgw/S6AkeQ0itWTlON1Y7hVNa29KoTn7TlbgrNXhpwrY4OPrw7Du5pM20T9ZX1zAnPV1NT9rE0uh
BfsMDT9lA/YYuK7l4JHeOBTOoHwEzvQQR4O87YvpHJf2xW2yOnqQMkWNeQtWT9oIgZzSckKjGY0L
rS6WXYryXFCkqnPm1bCmKk77+J+m1p8/6yM1viKVC30cEjndYGbwoA9pDgjPqn3NKC/cTl3eNami
7yl2ijOT+uLuofj+pM65UoePGxdeZ0xSYVLbTKYHiUDuAeHt6v/l0PlPK+7mGG1AwyeIsTiUO8fp
2oTr5lfoXUEqQ/b/9RXzYofWI5u9ivjxFhFfLFJpiJyYON0bD5XjCLQJh3MPhRfXJUhe7lXS7ECV
j4cNbfjYirPV59uyqyvPWJyrEZm/T5PnmN8Elccr3vMWqrKmfmYoX255FZqBNrYu0OOWE8Akkkyb
ExYy17BXb4R2YatI1VtYyF4hxtmGtp0ue9mO+Y/fH1pCXoJEtgR+p5tZXFIVdXplpGkjpdxWmUBg
9Ck+c/K9tPOet7IZ2tmBHG90ixMq4BD3MJTNoNE69HQmb/gtXPavM/Z5U5urowfP47gJO69yxu4y
a7IIXORv5kb/aYUMBJkIii8nqChYLp1Au8MJ56byQk03x6DziMg0Z6SYvrjin6zg//Hx9eIIPmtw
c3VAnlKhaOhOCI2g+FFZehHmUZF+7CSqsL+/JEhfrUVfvFYpAh+vxsaNzWHyuBbHtjV+OO04X7Zy
6s9c8S91iGwK6K7V2gQNuU0rnZlAwWVP5yauiTx3o2u99sq9YPZ2r3foxaZW4qnJw1wHt3ncVJuo
cVKLzA2byq39tFTET2fAyneIkv5MJPvSSYU6OyQ3ahq87taQ49m5X5jZ0vIocMIeWFSg1vBpSsXK
z5wXL7eyOk+aYAUIYo9bcb0czmYbu6Ed1dYeNEF9g7vYcCbXcK6Vzak05x3vGIUZAvPAKR+Pyi41
ML55fXJebuUX63OFmG7XQeQCxB45+0SDO3c3T7qv5dk5ydeXWgHhgQAjqUNARZsrMR+jxVxK+sJL
2QQYEJec7ca57MwLC42kK1nmtXoITn/TSqdbw5DJWgu9LMNOo520YdpFs9UCzY1i78w+PW1tTQLB
BF4RVLwxNkfCYpn5QIVIIyeiq+neVgy7IYqUqoKYldWdcz09HUJoi2Th4ZGuEpPbBw1iBO6sqoke
KojX7QmlWvQ0XMN/fTm80CnE5NZwlJLlmkA/XtqdS/UQ+jO6AH1ToCXg1EbrW22Md0oDqjjfvd7c
aadsUuXkKUimoUq7TdaPZUNIkSMnLlLV+kmCazaDuZrkuXTMhm6yXhhweNacPKKrVLi2blM19g/Y
M7lWuIxzLtHOaewGfz5AgvNlTkFyhpzamUb+yZxRUz2oIzD+YCx1mAWZHvGW4C3ATx5IeuvpXvA4
b/aelqueLyLXywJ+plXlPlIdcPdRNy6ACaF5GYfXx+t0elYpPIAoK7uUaGUTLsTwiUXfGrwXBvbs
HtnhEekPw2zSPc4C4uH11rYPtBVhA4ZyVQqGdEnB53gxMGML7x4rCiuKc+WKOc+/DE0iijDm33mh
cKco+81dtdb4YLuvRplAsBDFPm5zgDUjispEFqZb4J/XEtAgqSRDycJ8qGCxvt7F7QIEdwzxEdOR
1ReHHNLmKLe8dMKuQUYkdBKHRARQ1i+tPepnTtnTkUSTlnBlhYSslIVNM4pbtZnokyhUCqdBX76o
nce5zHQ/tqL6q5UPmgx/t2NwZdf/cMeTk/A2G5lMsCRXrEdsZNle1F2VXdZAP84M37p9mJDnTy2e
c/x6U8Psl3wnNN3jCeta2VVUgcRO6kWF+bYKCecCjci2fUhhV8t93KhTJPw5Gj6D/5VhMuj5XdGW
7l08GtPgK8li4MQBOkUJY5H075osj74tZamk1OpBNHAais9LHiNGoL2vYmFeQL+OEHrNIhiUsvSi
N1pJZG7bpXxLoItTeU/m5WOyNP1q05K9Q7use1B0r6n8RUswQMzUpa6vsWRrw4nYKrmYh4lCHSjo
+U3lIF/m93Zavrf6QR6MKDUv1YLjb5c6mfVpjL32UETN/EbRm8daxw3cx/wDYZEo0X6CZJx95BSy
rxraNdd15xRvpaJxrSqiTd4bKLnvkXhEyIcv8Vv0YGG1zd/zqYpTfzDn/t3kFSLxvXGu9HBCSCPy
x0ZxJl9IjEVDRIDi+hBjdRXv1AXTLL9eRiTEEG0Bqtqby4UtkfNueqVE8sdwIC8rpu43Vr+8KTuR
7VAYbwNl7GrdB+aoGj6vn/nWGAexn00TplAPqBJFJ7NUs53Z4RaTKlF3O8elkYE9qNQvTjROHzOT
jAjmp5DaUGn1ZZ15w15BGOoR/V0dBI4CcM5PhhS5GFGLcIz1/iJLiHc/9rWjxIGiWetIodnrvEky
KQH3QCQvA1R2Etya7DLLMAlLLOeTYRTILQqvUT9KYTqfZSKtyheK5pVh7WoCw/eqYfK6Kv676LXq
GnGceHivaNhOe36LvBYoeyEoMeJQA0wB6Ecy1PKxXJxEe4sMfAemo4V55cyaF13xazuSk0tukjCY
bL3eU7+iPJZhtqrdNsago/JUtPVFFBdmu2uKvk58uKgzUuKRZl/HapmNV5pIxvquWbFlB6e0UvXn
OJRYN1Ze43zKjWTVHuiXdDe4Mf6BU/agJTN4BjF0nzFadUq/U6Qz+HgJ1cYu7hezCKZReD8Wrc/f
zvWw7MehSLRA1+L8VuKmNWEL1ZoBZEkAeW2HdwmnWW3LkKRnE4MwT+N4CipZCvDH6TzHF3oGixYf
oMxuLDHuIQwkwkf6CPt6s16Scl/BxngTw0RbqWsTCCbZdPWbHlutKZC2SC3Ukdy0CDNbR5RHcO/O
t9gc50b5IHjGkGuZ4iifPhjDpLGPZC26ICtgFgXw6efkgQtyyPa6LlE8wgehBk9q4YbkwkG1XLyM
YqRfxR2kGqVEngcrpiFgOFAKmay4G8Kld2sL5XQH9OkAqOtjI90GWmbnKfHXSs0rwOxxlTt7O4sV
5Uq4fXen2LOnhBrnUuf5ZjyrCSXPGgemVE2pmYwOlITQE45wfcXpAbkiBDtHe8ftMgBOAOSVcFWr
Y6vljTf6qavqexx38fGWqMSJfTW79VsXAQhI1lOxvI29xa1C3Gkq6kzTzFPLgKr3s4zazggUx/aS
sOIY0/Zl0k+UfhsZjX4dz2m1A/0s69BVFd3dJV2+fFRiZeXlGx7GkjhLxxqyR1Nyl9ZZhU1eW9Xf
zFzV76xpJaIOaqPgk6t1pu23yB3cJNqSGqGLv9elo8eOcuWmWvwzbrn9wKbrixsuczZhc8Wy9lBi
y9CGd9po+S6zXMX5pHLHL+Oi587BzDSKLIro4m8Ak6UZliJWKbcm4Bx8GFAZ34t9yCe7VRrVR9FM
KjtK/Eq6nw1zOkjLQVBXTVXD9PtpFcVqkS3D/dxo5uu5X0aY3DFVKh/JgHzc1WqH0XEdG6U+gSh1
pyxM7SlzLhGelPYtdzs5WtZAqV2pQnPzPS7rzk2OnJoXeL0yyN3gOZMMTXPSPyVx46WH3kinZTfZ
UWajHTvOf6uAJZLLEQwhupNJbN94+FQJf7RqVd8Z7qS91RukEAKtXbqEUzZx/kal23tD6GSYF0k6
WF9su1/UK6NvF4peU+ZlF2bdgTYbRMU5gsqq9ljLdFx2aPnWXwpwmnRKzkL45hzDMZ0cVHEXr3dT
Tr0lry96ro77HA4qF4RAuwQBscKAJxo5SNT1TeTeRNRtfiq5cGy/1KQEkN30neHHUN/qgyZmowuK
wbF/sMj6OHS5h7Wdtmj0oDbmsQ0WkAemL3qzyA7J2Br3iYCDu08aZTW3hUz6U+BkBicX7fQkHAqn
7femWSVZWMWTdIK6dMzCp0DkzYGqYwvpu2ZGPNqxGr4a/EaQWhM0jMBwJqPfJW2nfFFb0/gK5Y8s
8FiWxufMLHOLEe3y/KBRYL7oLKfFnqCZ1hVVSsfz1Vr3bjQri4swrdvoscGEKPcdSwrH91rTaoIG
NnkHw4mHjV/a6XDnagXCdQ4k7QSgIV5YO3M2CzeIyMy6QZVgKw2qbs4/9OlSqGFbGnnOrSybYW+Z
ckLshMP6ja0nw4cIGdJh7+WA7U1IEjd5X6jQJ9Ka9dFXcfmoDJyNQd338I8FpMgscFOlgiqB4Hzh
D2WPYrHRTYkL0yrhfkNsiwn0Sk8a4TzmDpyQGePJnVFlTXWYxYJ5OPQgxwrwiqOLEp13ZJGmArJx
S3X7h+VOhnHdOPjzYdhe1aZfGe7iXSXqnJhQgQtXBGyxNA2KSRlcf8k5ZwNEtJOOkyA20FXPNfEm
GaNc93MyDB4hRBp7vCY8a75oZ6HuRStKLYCT1g6f9YiT/nKsczB4cyct/Vs0zJm2W0y9y9+IaqFg
74skqeddWmHoGCZxYTT3S2Mt+bAzOpFk3x0dI9OfyFrb2K0pTjoUB1Pa49J94E1ZLOKNdPpByffV
oC4xxJMmBgJ830kU26L9CKc20nbR1MqaV72itWReoK5YrW8yfmLYqfXS2CriwordFWgoTWP6My0S
Pf/saJVeqH7fWZKjiIDNZKe1otrXpT3PezxL2yi0+rwbfJSK+/ou0ov/zd55LMmOpFf6XbhHDbTY
AqFFank3sLwKgAMOwCEdeHp+UdVNcorGMevtGJddbZk3IwLh/ovvnEPiG3+AfzvixQpt7Fa/OK8H
suZU146Ez+BUH2vJGAqTHSTbcVfM+a8eyXsVN7ZWzybyPgegevX2NZuGapez4CzigYwaNEFpYF8l
ax0u1YkPFCkRV0JStxRC1454wWiH/3j36fK7DcwOWmPvqGGacY8abhaVuApRFoxeSXIA0snHSgyu
fyaI3viYLG5J7H8Cq9lUa73O21mWnRXtlPB0xz4pG54bR4pxCzQmlkQa4TjtKqx5T2aGKd9xxN90
fe06ou023Blt+F41RlfFbRMUXxMs4HqzfOX2WwmZj3blKDsnmUemo8m8LuEzKuga97BKeG2CZx+a
5EznY544xKuQklbUFqmu9hQ9ZWpRd3brC+9sFMZ0hprxdczOMf9cYNU/haib/EW0dan2Lo6n97nu
ObE6VaAsx6RwjMGRHXeLDaOgZGTZ9RlU2paJzbwi23XYDgje79Al2M/twgescqvfVilxqpd9PxLM
F+Abyzloo1x3RaCfqqCtv3Mi2i+ythBx4ajbZfsVX6MghrrwWbhicJnU9ZD/vlEW6E5Ke/xJqkxj
0sKEjDfTdmkPixjadAsHV/2OGu79mEGNKeKuHKYH7SJuir3GSn8J28f5fG59Sne1rOUvNC3WvG1y
1V3MaV3qZDRsbuYGUp8eLrW6U01SvIwn9O3tjggDqu2SedHGsQRGnGXktO62pOWZ474op49m9d7T
dcHhu8q+vNnptr28vXDXH/po4y7j70G1GCemM785raZ7K9DFfReOP1tsdzcMm8RVZzUvoOi7MCu5
eJr+Iee7/tLOuvidFp49HnN/rDdhMKqdL/Ou4zwKLTyIh7XfA4b3O5Yqxk5gYkeFrFb5fawm9S4M
91nTCJGyO1AdxS0oZxAvdenu0X3VG2ESW2B2hQrj3LeX25zLJ+64pATOp8LfWNg6Psk5xOuyEcq6
hKlxJAw535ClZL24ZqYva9m1STcs4TXMA7Wzlyh6i1hAniNqhKQPar3EGKsYL21RG5/SLevnuR0B
ue3OfenseXqcQmkjwImKb3UumQIRQYk1kRZ0r7ePrdu0RPqecur7fZHKPObACt6zsJ+fZeStSWqv
053rySqpFb5KmP0gy/Dky6rrg4VWEWBlWC/25E/J3PHNjvN1IUrBbIg4accRW03hvheqIrOykeJj
5QbZGkOJm+ys6sRLdXj1DUYlPJtINmIj5WU15fLcB9yHuRrd07wUwxEnDMJvBvOC4vAc1O5+CPDJ
hFEd4jp1G65CRn1kuo2YR1hVDLlgv5u02Ieg0eW+abT9iTLSZwJYibe6LvUU+5kZ3K/5Ou06TDlJ
YKhfF8PHktYsi025+N05daOTwTbm9zL16jhPxUeE4+2dY8LQt67ZJ22B4YWuPOM9Nx11WfDWeQk9
d3jCDHXxd5ObEumiZts8uNUybE0eRWednJ1TBp8T7Wa8LuaRNVPz3o2MdW9iyq09GGG8TKo/04QW
C2tXM/osFDFEO1fjBZD3kY/HVBce1kxkm2VuiiPAnn/GEn39HYaGcyhVRUld2pi50kavs/mNYDrj
qSJY8mBng3EWRV4cipZxRJwbhUgsnT00g9c/uJVVvBSF36MQG8trjtHtkbkEFkFBy1k2Lb9GSI2d
TLUVe7gCfzCPktt2JAg+DfvyR1pm66lh7XipvOarpvais3AQIbSuu+mnpTgj7Cm+ECI0L2C/9qk2
un6rUiYO8eL7vMehWUHIqmknKCmxYHAxjYg9pk47XFvI7OYrcwTFelyjLjq7E9grqpC6i9e15gGu
y9ne5j4mxpjwBSezxhqvxdZiqub06OJ2ch5L741UTYM8dEvHde+2Z8/MTZ7HVTfvft5iHuzbTxwY
wS8pXO4GP3MegjL9Pbj9+8hr+KL9aLpEelXzTVdRjhI8FP7WK0X/jLnYcKrWAqrfnB+qmiDWpOZQ
jReVCmhj33kAx6Dscof5syCFhkAnOmCNp+2SOA6dCPeSY+WJbCGhYxr9JuUpl+mH5SxlThPFnAzn
3r6dEtseSAmvXWs9VK3iyi50OVChF53u9p3ZTzqhfhuf8rpB75SG1tOUNabe8udjsBPVTBU2I1bQ
S+xiBWRwbqn+Sc8eVStKBRvhL4PbuJ1d56P1ZLPGRubb3yGy5S53oz7dlW4TGIhJfHGnswgRCuOh
KiXnPJuzjeLTEknLEVEnTqUGnAHmNvxhccSWfPV8b79Eo433y6RTIC0icuku+9LkABlr34kLt2Yk
O+dMe/LIwGus4BnCUo0YcnfnypxBsdcJq4xl1Yk2IR9stI5lHeITs3q8ebGxaPQxcz6hdkUvPzUb
v62CByMtfMwqVwOb4DJ0lk9DkMSXCFw07bgyMucdhSheP+wmEKApYQ9DjKhyvjauCpZEWDL62TVG
/90fhuGhmuSMjstws2wzcWr/qI2C/DXuNunshi5SPJiwdnjliMDut4XfuK91a3C0wVQWSMOMsONi
orZsryNjlOWW4Fe2u4mWKEI/XimxRarbP9dTU/hxBI8RxNy+A48Ce7uvyl4ENlGyC5x4mAedws8O
HgOxuS6ZQ1lZiBX14qbXocfSJK5ZOhHdW4j5jlh5y+BMz0YGTr5qXwNiFlJ8SPr03fXwVU7Mbimy
jUsp9nvsSkIlGjm1X005KXnUyPHhvOfUDq6Gc2ual2AgGb5u0gaaGK22jO16oaQcKf3HzZIq9dlO
Ia9B4iJ+H01MjmJOWt49cgCwEcc/kHwNW7et2iirDK9TXYVPq5qibidFWvpMd7pFbwJNL74J3MIw
j2qixgY46Oad0CWbiqUjgX1njRNHZFGD9W+APXSwj+rQ7052RUwjnpm9cVhS79PxpJ1vvSoT5XZm
DDvAI1d4xi5LN62HUWbDsK04t9985aS/Mhw8+Ad8VT+FRdHnF5uiTmxoYi2bmU8V/mwxpJ22WXDz
xV6zPH1q8LQKEsO215WhH7TO1kAguyYu7dZrNaGuP/IACtq+MPPzLaRX08YGg2IVz1k5aRwm3I5v
p7045S5Mo+m6Nh0NGaJIBkhtKAMVF+Ryae6MsA2TvjVDukcZjPZLExIf8luQMzpsx0ra/dFi6Hat
SWIYn821cdu90fCVog1R0LDb2uXN2IWFObdMSJpJbiLizYqN6UyetynW1m8SXUdFmDjpbJwDupWf
ggXOnATrYmOe1Yna3CzgIXcYHYgvS0eiTlSRL/e2XjgAR98cb8Zsda22qesNd2Me1MUGmx2y13Qu
rZdpDLJgP4zL5G6A7QgLrVoI3cTFAmqJp46W7KRqiw9+o/K5HbCgSN2R22dotfs6sAEqHzvV1+oq
AHt8l1DfihApwkPYAofOnP5WS0Xzs0ayKeJUtqZPUng7VreB9ri8hkNlVJhl4dnCpCAo6XPYXD80
Y2VSGKtKO7GK7Flthmx05y1eUVV6VYsXWDFjUQ/cJvWxWanbsgdeB6W3IbPafh4VJcA6oCgUY9Q8
BNiwcIFj6RQmcpVl+4BnSWddzaWWJp/t0NCVyG40mY075bj3ga9pRWfF+5Q6GbJ0PUV1C1RBpfC+
MB6cNuNMdbjzGii0Gs9xZZtvWpBO7u20ZiFwjpZA6BODzGl46Htg3C1Hvj09e31IX7Udbcfgk5T4
N/j7pkg79SIqz5U8OcY8P6aLY2a/u4aM01MOFNaeQu3B9nGwqO55jiYbMq3Fw/x7kztkWiU12pZR
JlbhGt7eYzNUE2oRmqSW1pbf1jHfvELdFcz8GhlHbT5ZTWJKtkhWjN/Y3Jj4SjTtgm8gC+vf5Bzo
76VHp5bQjmnGdObS+5V7mgi0rY6MZ4botUIeCkJaSoOE9aSOUl9NMb0ggt+46q3ef4106ej7tTeC
6KmobIY/VlFMVESjmy8Zu2HXoQ9YIq/0tppGWn4wP6/mLZFWPWkQyhIhtbYwVq+8Q0FM/OWedaWD
HtSzuvLQ2EyLElyODFpIb54iYgKiRfvUeTXbppjhda97cto9ofZt3gTL1gw6IzjNaUrQeOwsDrZR
G0rATL5JpedxHyg9UW0bXOXG02wXOcE36HkM/Qp4LHK1IYBykEbSLVEz70kpaKIHKYZlOadNVGRn
nya/iLNxIoPBYVNQbFQ7dTjXdMxsygMmhUP7xHYqtXdeXXrTXeWTeOGQTKLa8FSmALUrKQV1WN+3
QxOor9pi2fW8VCZRy1x32mjbv9bC/5Jm8f9PVb91UxL8n38q5P+7SrHvvn5V/1W7/+cP/KVTdLw/
8Ea20a7gG3wTIEFS/SXdd9w/aCmx9WMk6BDdZrOP/adO0fmDOGxiuLDfoO+E0/5PnWL0B2Z3bDGQ
XLPfxiv9X9Ep/hWZ+V82p1B//DfUEjfmMEI98bdlvpvLvggCPKIbrYXYrF61fnSp7B5Dba8faYNl
/s5Jp/7XEjjtW40otyKY2Z6DxyAn/iFxGt/Kt0spmWauzD13Kjf6MvFT0uKsWxNvlpF8mQSMYZz1
3toS2SDqN7Ps9gHrw3ozTBh5bzwUi0Q7OkMPudAYJDQxF1KctcEC+Dw4jTYvmXDmdZPRV4qNLgvD
2hUh+mDXavpjFQj7utbdWB88dobGZnYlVrcTIgwGIUajfrm90w+xJ3VLtJ3rGnkMWOFGe4OBlk3Z
It3m2XZINjrOTd5WW2jZ4cq9lzbHW9yJxb4XDe7OccYB058iGrFdrK1wSIaaTeKtI+WQb0rfGg8O
48DyqEcRgpXPQn3XhOFoavxbRqbXVBaj2oyN52YC2CdefRpoA5eewOnCNVMzJu0a64RUhtyQlvTK
mzy9mh5Vp9I8yXQx74VfoQ1c6zQaEz2OKMeFMCsXkLq2rirt67e+rQO5b5do+UYnFcwJU2c6+mLl
XLBD6V2cQc/1LjJnp7mmzvjFWnSYD2Yqcu506XXsntwwyDe+KKI26c0awER0DkZGc+BUxePATPMn
PgnrE7FRxAGxAUoPWaZsDw19EV4a2Gp2tw2VVDLqocWCc0nDMyd+7ceDzBhstGkRdRQEoqdBKfzF
jpuGgJtYl5NcN/bMc5fYAd5IsUVBSwHf8VIZ74wNrUtXRL8Q15Ees3SZvSZSZM3PaWq8cEvUiPGN
7hLIoQqaZR9gl0FFEoTlVUacpolTW8aPaMj7jqXWaHaHiOGAu+9XL/xoJ7c9zWISU5wvBMfEIkAD
/zBmrbjrhTnzZI7FkCbAILWKzdQyfi+L21zGQVvL3lX5ohn6DR1rqMWJpu7gBlk1HWToNfl91SjH
u1prE81nueB8PjMCQVbzUZoKYT/aYJWeYEHWnkFNHZn7dg1Sf09rPGo2nDkjMNtamf+yoNaniY2u
eBKObkacX5fa4Esz5MtpJHw4P9g2F1UfU6HX4mAZJZvzbg4zzXeHGTv3cRE9gT7V8oBx8bKyJVrt
tr44ZZj1P0HTiw2OKN6B6OKa2Z0iLc9klmXTiilrTUphqZeGh+CuLjSGVFiw5HEezN0exXO0W2Gq
kghjwn+NGOW4Qvrkg5OAsFgoa/52XMkmciwDYiOhlum3esbsoY/IfuLLZ/2lDPnf++zfLBs+5n++
z05N9/NvuvvbD/zjPou4mrgoKPlQLyJNhun5j/ssIuIPihfJGKaNN77oP++zm1YUPJFoRBRlN7H+
P6xo7OgP/gNo0C3+E4QHa7p/XrQPf91TfzkH/U9WNH8jgW4mFegq+fdpcXhU/i6DmnQRcYeMQxJR
mh48W44XsTY2J5HqouCAMSrOXmQxi6PbM6neGYHcMARcuqTv3OFMuhIpbpbzBovP2LAICedQw+fY
FBsHSP6unorl1ZCB82IbXVQnDalve0Ko9I7N63rRSOV5ItvhAVWduvae9PuTM1tRtq10z19hG77s
dlHLjOEUFOVwE/o4kvUZKnu8/3yz66+j6Y/DmIR+XaSwIqSk/6q820yOMZ2LVBQrUypU/NBCgx6S
Ani76NTu23gQEvH7pnEzrWnq4WYgCghsdWY3OM9q8tW5DfJwu7YkcWCphmTXIR+rjs1OSgb8WO7f
Vd08H8OmthlNsICOLaxcUWYjMk5y7RTjti4La7jtGufVv+OewgrD1J2y9/WIMepTanT4sMTCJMkw
S5fi2A/azU7zWlj4ha15Ncww2EGRHTunjV6cfkzNmdrf712GTVTGZ6+UU0w+hPxUUuvgUqm2vlNK
Qz9mgBH3MCBlIhbEU6GJ/9kVm2Q93lUE7WwUY5SAFqUmVdMZs47XAFpXvZiEXcqTT6yJA15niUxm
Ow7/VES3iZVsd72eiHrFrSEkC66zdfpKUHbuHVsRpr3gEvJ94xSV4IBtbMJGsQ+kNPuR+bAOUD3C
C84mw3pWPzxEAxeVX2momrEOicmzkNNr/lHiBYiWbnZeL8Zdi8GUmVSVv8qvdZwsDmcrnchegnh1
fnF+rzEDTeIO1nlhczoXHt3CjPm7F7eFV/EbjfXHgB3dstF6tbyEUbr5yQiwyLaSBth8trsKS0Uq
0PRtCKfsq3KZ7jOdZjMQe0UZsXUXefk8ZrNHXRQuXLPIrWjgiMUemyQ3RXhzOWnGc+iTuEw+5Bjc
e25byc1NBXvfZwHIB20ivaHFzFttgK2KYzqH7m9Mi6Uf27cLH0gYvgCBE5e527QlntaGG1zom6gU
ChVEB4LiqB/IVaSUWIFhWYK6vFmLdqNrSRDlGle0Vseycwq2KKtwu5jV0/LSeR3hbES5jd/Doh0E
+KQb/MyDfoy47LX5gTp+eXVajKUSYIOmZh0oSneT4oeVJq5qZHnBed5sruOSO9EeUw6qQgDJuj6T
8km1qG6F4/hnDTn9WU8OCkUOLtNYGx6Q6FpXd8oQmNzKUIvm1NoZ7a06bdCCrNyzmPNfstAc5k3a
Afvyhvhts1tZUtlbEjWpePs/q9/aZ0y66UOIidKWb0Z3q5PXYOJpW2/ls3krpH02iXe+WVNdT/5a
7Iq6ZnsvCt+EL/izFnc9cwwe1zbQFQtmyvWgy/pf+KNHzo7Vkf4oOlk+hWz32aVoxzpgCcE2L28m
DZrBLwp2Kgj0PcPZmlxUk1Qea7FSZlQjmEq391I3dHeYj/flzrEvtkbcjTqJnnTwwx3bTRmbU+Bm
f/HZ/3sR/1uERoS28P91GZ8xyZua/9pc/scP/XUh2xaeNhi5Qdlie4NbGXTxXxeybf6BNgCs9Ba3
hgDEp4v9x4Xs0mCitmawcrNT+L8aTNf64yZCA1QHYEVaQsP6L1zINKV/w8VtHMl48DwqA9Dc/+6t
XBF/JzFArRPbVN2TJ9r1hGFShkOjYCp2s42D5c5rKvvsRn1Mdl+9BV77M2uqb9PinLjMvwTtx9Zb
5LplvT0A1UxO3Hi+wQomcB71pAnsxmV/U9n9V1boeXdTJjTWgkuMjjImgPP9bQi8c+r0bcYvnV0u
vt29fDQspzjkIV4WM5mPS8smz8yse3vUD9IEtqKhmEE2rGvYFfZzNwPwWSctuuzUGfmrLoZfzJIV
3cs83t2qaAxhpnSTjn0Q+yzJ+D+6kYM8/W5F8yH31V2tvYsOyg9YtJM7yeycMYjaDHI8Wpz22ykq
LykSkmT02yfsjOW+JqQZ0l5Xh3mt7tZe2cfUYI8aNBdSys6EjbrXovAex8Ulkhdu0VyY9zJWanaq
FPeChn07OSNdMKtzaTjGyQ01SZ3LQUyM+BCW1PtI4F9Z9ntwHmBO1d/oPyfWtv82gNWuHdwXFzWd
UJuISLM2dZxnQM47ZlJJ5DZPZrRs1djSK2jMbrtjoYE8W+cYmtllMp1tWIyXucWknG16KlmUYSOS
8CS8VCUUZ62C14gU1KRInbcliBq8/jgaqT73kexebc2Mi0TTw7Da9RWosdoK09gafVdsU2A00j1/
lJ1O8mCl3x0Qk9W5fcyZg21oLI91nmLQY2Hvzr3nEuiZYOGzqXtnZGzYbUUOjSwDyWKu2lRheWT2
jjGTOijPvxZVuCM7C7WpagBB2S3D6Z5blZ3nNgWdFE4Uo4TJYz6ND8tqg4Qs+YEAI8Vt7u/sPvhV
UEDELjTGejPzpf2T+MIH+1SMPybXuoiohNLqF+AJ+wazlXSQUCqNVe1NeFYscfODUJNITGcBa1++
RTOpZeTz7JaxvqwVl0VfPkh/hPL1N2U/vaTSJS0VZaCut4ws6PbZhfTC2tOgY2wvWr2Z3fC7quRe
I93f+cx0uPJrXOtndppibE5zYB5Sa3jSSBBwULgwfTn6Ronh22IZhHDCa7euI3Y8P29pHdyZa8W2
ZvSfCF7lhczNxShUtq07dSg1aRSpWW/BS7KkYK+UeGO0kYOXrMJmAeBmzwA2u6xttsGSvs8LXuul
PXxXJHDA//7ABu5tYfFwcjIXVM39sQbBV9dTqdv5D1yZ8sTQ3ovdBdWP0S+evS49QjFeHG+5OLIA
LVOszceAzZDaUBwxObHuoVT3QUkOm0HlEy7Rpan0a67EI9OLbdE4z8rOHlmxPbGHSgDtY/sWehP5
9YtN3nGcltaNxt77JpydW0XvTqPQeDt3bo9kQPF4r6BnXUhwYDpch7Y9rII0KVNEiWeYB0tQ5lGh
HtIWDeJQUT78tHHMipGTPs+WcepTWOeBGmjTdaBRYc0hUdLReIM/HKq5g22R7o8w6KYjMiG5a/Ub
Q/5zmjWbXrKI8zqeKbsGIpL82SUpqUtPmtdqf/KIpklV2ndAk3IrlPJiiwNHASZb/rhLHbu6VwIG
y++8nd+MLwo4zp7lPVAXKIsmxbexVDKYA+wI2i0AByeL1zZ/xdJm40P7qTJ6LwSIr91cJ3pERhrF
QZ7nEsDjLapf8/BVhnpNFocMdmjzjTE7jxPoZZyt09WEO5bafiu7bj9EKRXR8qOhNRtcwl+jBW6u
6IFaaSnsLXRlMmRG7OnizhS646Gvx8Qp/DPOiVdJXFgzFh7YJ86XgrmhHdqvXlA/BB5ftpEqMk5t
mPklZRll984R2d5nEXhPbsUq1JYHNJcPtju+jx6Ud3pbu6dwyjGw2ZHwlDv87FmRr9PPvnHYJiBM
oMYVjyg4vkEi+3vQ7tvnF74SyfAYtXPHv9R4CfjNF0ML8ABGrI0yd5KdR2x7HLnBMr3PI/+rd7Mm
NvGCPwxG9B2ZAQSndk6w3Q8cBTrmvX4nTWV9nnT+Rtv0nZX8JarVj8W1HzJZfXCcH7vUPFZTRO08
lrGwxjezGw/22JtE0HTHoKn5Nhe83WKxd1WLURV3B2CvX0NPOyDD5qJPviq+Gz41sU8vHdMZb9pq
uC52+IPNf80WYcy3Uee81bg0b3K/GrapaO/Z8nAzVQQrZ9Hv2Qr93UIXzilvMdlDALAVgT9dGpV9
07P5EYrqtLpy3zXkHHO5lXEWBT+AJ88ExN4XqKGho42WXBHdgtnbXP5Z/Q7DB+2VFQ+Fs7xJ0/g1
WbkdR/NwdBfrCX6niDs/wBYneJyD8uo2w4Os1BdBNk/2agVxGAJG0TQBYY+bodfnMJxhnsvg0MyW
f7vO+63U0WEI/G0+tkwMCqLshWP/ZM78wMf5ysHVXUoQ6ZKEPObMmB607fgUzO3EB8SQldB0TEah
9RgR/NKZ9TykokkGOMMhau+4OlgItQN0CVZ9nRCJHDDmJ7Z8V5DEBxcB/9Cj73Ob8sEK3RMO/Y9k
3ns8uiOu1lNVxSuKO9qfjKxeiL4pMu4dt/zR2+Epj+AyMOsRVyqaksMGlY8fBe+zCwoAF8dKbF7g
/IDC2qJ5KloWZvCdXO7VYZpqkRhRSQPid2RpT3fyVnYN44WV7GvV9L+NyDk0K7a+ee38Rsmxxf73
TATUepQt+9dxNveuO00b58ZijPZoXYv2E1CMPz1PCl9tlnI6Dp55B8VJsgVb2WhYUY5YK8dDv5sl
SOwSBEkeDUcC1kqwmvUb5Mf3xZJDEmTgxKNn3rMX3Uft+tmkfE4+DTSEhoZ5EXwk5Vdvu/nZWfTN
djFP7Gh6cux2vY1I9k4b2jz3PY9z7ZBCSeSfaxAWE41jm+AtiLuEygvoaIYIzgrKW8xknqzmdvK9
KS6dfi9Dv0/caUbRsopXL5RHLAB+MGCxki4qrirTVmLJeYD+Kw6+U887a8jdjfDKF6MwLzYhPXsO
snGbTm4YM9FX24xQbHrubtq0WSV2bCaqOKxguQbPvSgpoTRuUJGwTlDzaZKn2fusQcXXRTl7xyM+
W9noY+VgMtrwKs5FtjQQ0Sop4YB53TAGdYOuzP6yWmZC0KmMPZbhjnPuPDnThZN84UgsrkFYfwXQ
NEiuXDRVYW8kxUK9RYM9mlkaszBh0FwWuOQL7W1VX937aCq2lRe+Dvby5I/FJyDu1ZbFpe/FVzAG
A8z3wF/jIaWwcyAiD40AxEGhEvAVSoG0gt7HIXdrZcEvcCB/y7lIkFm53M/cuK4SrHrVVbVsR/pp
vjdsCPJZOY+D5mC2SPGYO8burjOcQz0E29EwnuWs94seztJ2TlmzNHE6OoAernVGifG8tuFr74bs
hsLf8+pGia89j4C33dCku9xvS1ZhstnhEsJXywjwnuUKd8IG1BgCMZmaoNr0JpAMceWfy4AA1gXB
yaMZktBkyATSGg/thExkSY+iSp/mZcKWaRQ9R6b4KvV4sSxGDI4Vzrj7zHcMaiJisoSbwMivO5nV
h9Ik475U4yNPXx4z4/s5qOY1ZSUv0PoIUlFbNmaJu6wvzF1JqK/US91nRKsvzrm3lw8jAKAybjub
Ti8vwMQXLZwXmfr3+OY+9fV45hmWfKzzCw7AgE2W972HVRlMMbMP1ydHVIfFm89u7hwzfJriieU1
kiFvuwgKKrch5aoKkBBK45fdqKusKYZJnYT5ENF95iGcHKrpTI5Nmdhw9DzE1YasFw8NqjckJSt8
z4geMH04Dn32O3Xyce8FzrbiVhEGCe1p33gnJed3thJiX2XyG4T+1uuio+HW4cUMB7mXQzmesCG9
YxJYbW8KA86iXVaKa6u8A2XX1mnzjybQnDpmOyKjlMOB3da08w1zPKg28rPYZNqXexzXESQGSsyB
apxj9bTkg7kdEJCcnK4+rZ5+TZV7RtbixqqIvqaRwrWHON8itNwghT5B8Mq4rm6GzCNMikXRzrit
muIh4lHth+ikHRMmyDXZjc7LR1+1Nq2x95C7I8RVL7ZmhHm2WfbvziAvdlO8hao+F2nosBl1gi2W
el/ObdwFwofQbM52mgArfqqjDJy8uHPqbicMv90YQgIvdtXDtBZ9UjDYSqxZFY8dYgjLzlcMe7yT
9JwsmRRHonaMvUuc5d4UY5ogfkRskJl3Ti4f8tz7GjzoQsSnd4OB4gbT6h0sXEzCSNzN3mMA0FSu
4R1oLfXWwC8BDOsMtWUQ/PHnVDyVDPVkDicuvKimel6++ZNzI1de+br+wIvuHitu+otO2lTl3c+o
LdrEWPNnv/6xONW775A43jlyB0zPtqpTTDN1OW8Ho5K7slytb0R01AlqBQZilr3wIBpOspRtdcFp
9cvKW2o4i58iQdNk7pI/E+yEw9XArHXF6M4vkeH4i0EDEW1hRmBY3GLT+pclND5E/gi6vkF9efZq
BBN9Ub+skJG0IUDVHVPnLIgtG+FRMf0Mm+26EF88UYI4x9QdHohy4WzG9ynN0GpN5ZPv3EeIbRLF
/CZmybmRS39s2+XkNurkmxqNXejtihQKvc99kHFj5td3HzV0Gse0x6E4+svWN+yCG919HMwPArXT
o926u5omd5XO0a/HgZmzetdsCpNUrW8qgMVzlmvK6Z3+O3tnshw3km7pVynrPdSY3AFsIxAjY+As
ihsYKYqYZ8f49PcDM3U7s9rqmtWirTe1KStLiWIwiPDhP+d8Z5guZWs128CxrmYukNQWtx0GwXKg
gT0Qa1PFl7ksb+JWP2NVOCuOYJEsntqyecwr8eCl5bMxGHuKQZggG+2efppNFE2PjBFoz/XaW4fe
IE4mAGRLc8g2mUlVJdTzrp0bLrvdS5KQB66fmlxAM4zadG/K6aOZ7WPdcjW1OYExTuYaT4o3xZG+
0kVkrINZmmvcRGu0ipiLcXHsvQTjFSr9KuRzjKgRH5U5YEj/aZnfBxbEfq7v4n6KdnSYvtzk0juX
VX4GjnDUsSOs9T64Rg3UcOEGx4Lv0+STtRaSQI1Tn7DmIczkO63iNq2L+uRgkLIdXLcyfmF8X3e3
gtij56xHlRa+o/VbVXEm0RN9jTTPRmoEh1xd2qZzlgTDPYr9vCriPCeNGT1MlqPd6EOnfEW12Lbu
e876jn5BwHksU/fJalFocv4CUenG2KfzcqTcZFb5IWYcUgzhLw29zQshbteRCKZg9VK13ho5YS+b
9jGOyoZI6JtIxBvtmM4hHT+TbDwkTBLyQr/W5HgpkXFWyOofBq/ou01WRNfdF1jS5b5T6Qd+V5pX
+qm/TJOgqsGWaxPwl+8sHfEqTsxN5ukk+rzA2BKCpDABc+ZEvZUm8fINZaftDOZ81ljw2ks+KF4R
m59NNFA8pjjo2KYKdqZdJudeuNpRtA64Y2UZm9FgDDCYlBrQ+TKv2048fA1T/zNb/l/Ejf6nufLp
1/tb8ffykq+v+FPlld9oCvs9SMbDZOhQeVB2F6CN91enkv0NSZ52Gptco6D9FaH4T2XXsiCq0/fs
MkNm0Awp/N8aJCME/43xgKwLxY5R94LJsBYa8N8ZD43qidDnqbEeZawY3PVp+JF92TnyxdkBlpQP
Q6LSH/ni+dAciEV+9+UEcRvpbrLFH0K7HhWumA+zp1gNwXvqMQP3iSYbt0FAhJtolQYvl2NM8Rou
hnZ8xyzFeqqlHJABD2zDJp/5OLYGH+FJoxBhlTS9S/IE+0u2DqVBXFqnhfczqz3xVGRe8pj0RfoY
FH3E2GfWnIfSGZY0Lj6TE+f64TGfWGdpfJ+Un/RxeOoaQ8lt1mRB5FuyC3xDG/Vm1YupeeFDEZC8
JUBR+FJ04YWzIlNZR+KS7HpKhPxGK4pxh0cEtoSBQX/j2eNUoHNmJdlY0VVEsach/RHG1QfDpDTx
64loKkICGAEc+hx3c90N0ce8kENbSAIF4dA6O5KMhRUZl0xgY9poXEUKyinSaetajJiKulPhlp4s
5Wuuqs0V8Zl0XOkm1JYVcImeUtRR148YmQocZWYevYpMD/G/ZP3kwa4wlMZEvra0lRVRncb0oEiU
z3/Fu2hjCKNI04OQHBnZ8NAnLmaclksgeZ5E44dbKlmy0uPObSsaifxoMvRgB3JO3MdtMb1yPM69
HTVL9kg175yg7XnFsMmzEi/72MrxmnSItmvI10GCgkzQC09a1n23g8WkZg6D9SMYB29aQ43GflQ6
eb3vjM78mZV9utNnL6i3EzCez9x05UccZUl9nJs2MxgJa/IXb1ed+/qsTWwdVYrUD3LzYJmjRvTM
6/L3ZmorbSv1BOWPfc9j+kkhMeed2MbumkjCv2vc7s1d3JKepsuFJIgfEgl41K25/oQgiX5OpkZp
sDDS9hF4Qv6Q4Z/OOAaaubGSVlUfqQt1X8ZpEPYOeAHGp/+spmpaip3gAEkWpH9tmrm2qin7f9x0
tA9GcfOP//3f/zf+x6HN6Hr6q4b35z/3x2KLBvgNAt7S6o1ItiCofi+8hi2+YY3RYa2zEOGgQdv7
reDZ3/BpWxZ5aA/mPMrafy+8iHtUXxgYCywQRpCMzH9n4cWm8/eFl9uGhbEH0ykYUSok/y/efOlK
UzOS5kn0yX3K6f+M1kB5jkjeS9VVm8iOIz/HePyuEkXoqnAIJ6U2WASzqt5SvZ02qi5m3JqZuExa
yHxVwzpHxkOemU1kK8nJ1LaY6TZp0W27RnV7LcLIkufhtOtxnexny9I2Qg+4eXnIC8Y0xjtAP95u
NkvbD1v7jsIEuR0MrkZOMR0wtfJdZv61vCdhlMsqIsVq1xzOuNHSLJVuF/qGPzSM69I+455RpcsE
L6DssoxuSlW6PqSwrTPN0AXC4rVGpl15dGtc3FQwQHWzd2Oy7twiP8VN8pHP8Xu8QAOW/+AF+rMd
YWLX2nyL3P6jzUS7wt/50HnZSSPpsbKSOd7JEWBPr5W0+mHi6UvVr8g/VdvBczSS7TL1nYoq9cBN
P00OpnYxBkc+4PM+Ful7NIFjaKPyIXT6M+2/9cqJFaGS3iMah9bH0ZPIu01EKYLksXNR+VcVKeDH
ujKyQ5zH0ZX0pypWCi/FTSAUgsbUY+axy9sCI46PQ9NGRXLcHaZJjOd2YJzGSl66tJ52kxxvq/oV
Y8K4arPilVW9IiXmIj8OvAvLfypl9jpMzQO5lZtgVtXGLPjLQhRAvMiCr61e+2nEpMQp+e7XhaHO
EVQ0OAiRs8mhrnCLl49dEX9ocjFKNNkrznoq7TMm0y190/zuR12sJmWgIOMw3fSNNq1b0kqkpPSG
UIZ1Z3ph8zLqkeRH71Ex0+STVOIxnZbX2GWvHsuqD9Ep44Bd3tYzvw+Y3R2R/LZ6hSYk9iUMHaZ8
FpJSkZd7oDD2hdFh649We/Y8ktNe2XenMei6kyNDYm7aXBjhqnVy8z4Ls+odMjyXj7l7qQaxM2Ns
nvMyQGW2XhnSRb8oHyKpxks1Fq9t0DwENuKolRQPLa82qduXQs9vGRUhtAxjtG0bBiCs6O9Ol34Q
Syl9FNHIj212Tsdqx2NRZlydkF9XXkR5ZA7lJ2qqB49o1MqM+HlVkX6YpXjE3HcngqnYMehKt2Xc
ot2BoVu3UxpfSIy0+FgEnjTgGM90yRSnJECHRv7SSvxX2a3ZiD00hZBBb/HQTHzOJi/6FJNx12fU
yQ5dxmMXF5+iQqjPIqqbbRNrV4X2vmO2OG2Dha7VEv/yvXw4E2x9nWWl+1pI7THxfdT9ygHEEqFR
7z0QFn6gTeFJzkIRshNyo8L5DD5rANbL71OPHWubOUHIe6GMUzXG4zU222I3t3S4kZ/N1hWkoU3p
wQRJQkusEScEgxb+AWHVg19jNdrO80TUJapf1MiC0E0y9Cs9aHf4X6MPBfvIiu36GGiEz117J0iD
rAxCckwKSCT1tUBfSt6X5iFu37ntZ+2MvB7yBnRMc8nv8x05eZCD0eZn3knqAjz9nCW6vS/dFEe4
TTQ6EiYXzTb66Jk8j3n66Y5Z/5wlVbIybbpebcArONt4aa0X5eshUcWuC83xwHZPxp0pAdOyd+AO
b67es/9bdbwrZDEeayKjoEL5SzZSMeFUeunQP+M1tVustEVvbsoYV2HilrpfTaLGSpx0zNOL6koi
Yd7D2qtfOtpFNq6LVzjvi+a9KmWHllRbK4Al56/nRqgIuTDl+xQuHylaymmuTLEc6DDJ4DFN8V4D
JAnBJMZ2ZXd/FCT8P7jU/cu8yvK9fpJT+t1d+ef3XrIf/9+6JZdr178+gNA6G7/99YxBcuS3adc2
v9EaAWIQU6JOFfZSoPKnaVd84xABImjxzSKMLnbe36Zd5xuHCIM9f3EB4T/lPvj7ase/tzh9CLQA
B6aDyft3ThjcJXllf+X3mYL4NC+BqRwHIb7dP93tuNc3Y6I0cx1b2uJ5tFKkmgijHk7ICe9hAXgJ
uTVuzfzNyAtUTHsxUVpffsqMrGy1EjhSU6aWKdQsS7n5uEGaQjVPc73I12XIC0CG1vBrOhFhZhdU
ZcDkFNdhteo6xdjB67RYJetI9KBmLD0InqjgSD1/7Bt9yFZgIiroErGMGHiXmHRHgpaqNup4Mxkc
cH7KvODsz07jRhzcCb+oogAK6NjdQ+yokVCkOyn2KbLf1KyuQsV19tPKm4EpqFd7KeoAoYx9DgO/
veeDptiVKJCw/LrBkkraTqWj+LSIyHI9I4wypufOGxv91tWM4D2hMMioV2IyLe443cjt6RmTR4eY
X4zYc3HG4PszkoDUfUYuwa3XgHkWw1CuTckrdp7pMUtkeyVfw2wxwAg0jOHeKYzoZ6vJ5zKwLirs
V32Ig8nM1A4QLEQg6xcMjbuaJmuW8qWduegQ3BF7iT8oLyc8XZ41Mx+eZgy3q9ptmxMGN2tDGoKJ
qKedeFnfg9TmPY0rHNMp2cAEw4NSb+NwQb7cghy5wR/sp7XTrbnwTAecLMyW7ci5l0qcOJ2tpeme
iPtuZmVDjWCI1kpGoGn1PM31ueIdNs9azmB1aNrrDKGo96eJQ4UzRHcD98xtiAMVR5nqjuPYXmbm
q9vWoXY6wBXAdWxKX2a7HC8yYvfveuOkK1yVPBiBM+2jVDwMvMiV0YXPGDFprybtd5ebeNQYmYHX
9AjGDFga8pFj3rhQAEzbflI4pdc96RKCSFGw6ysigrUKjlmScNmfWvOcjpn09rii9BOi9wNYa99s
8ucqhaTlLRzJtOkY7MpurOq1u9gwCJaWRynxKRhT7XJwCaMb3fsl0YH8guajnCWXKHQ6NCdw+mvc
7mtu0OZmCDC2TZewAIazKS2LyWMIwG5T6SF0SmNAWSQCRdI7x+QlgGrac4PpKSi2fTNeYoeIt8dv
f4XV/tJbOicB5fkRhpeyicq9kNN9X8PzqGLlE6dl+O/ZT1zkUbk0tcrpz77FKlGt4D3ZayOSPAvx
QpkTVnMQadXDAM6n7py5kjSvmI5R1s03AaiBbdvxPw7AEbJXUt52WpBAPq6NC06/Am0uTEayrBzC
CuXj6orfmzGlI9qLkg8H9EWFtWR+Y5JgndSAM4oEg3VcfO83jqzss4wBNtnpuMfthd5NuLJdo5yZ
0XoKbLy52Dq2qGjRMm0/JzCNVzLRgnPbIeURiReLAQR1Cz9zv/ESQ5Zbux3fKI3+QNUE/6Ry42K7
IEv3dqlNp7KvjF2SFWO8niK+ui4qxx9gOW8GTQvNoxOaChyQRJzWclvArVQHIAfDpuggMG7RRFFV
h6LeTXkPl6pmks1KgLC3HDkni+NfGnJWHeAJ5de81j4Nrbu2UfVJn5bZ4p3RYFxMpXrEDu/6UTQ+
pk5VrZdRV6TUk14D9aB0qzrpIjhitn6ZnCLT3nOrBq3DURZZ5pAYOlxCnPk6Wkdh/SRFx/xsKNzL
SGDiTGfiJS5ZClOwjv2KqN+tLaNjE1eXGKAHBSxYBqrMvmY96M2UJDwrGhNivVc2aVp+m6Hs2Aks
4xPSoQfE1k1XVl//aoY8YKLsvGaetrF6sIieleYr6JM4k8fge9BPZ1DJiDsqn59wR6Vkt7z6kPTW
pTQELoOotFF3Wzx4b2WgFdewAIVhEHf2GxsttkjAfzAAT8MGJTt1OYM6RBA1Ble+2ZXuWqVk5vDm
473yBOE2AZ4nHW6MZD63dm9t+DzxR3LUvxs1xg0wHJF2Z4S1uGFakLHUYJCgue3BUYG/nJq6qt0D
PsZFQglM50aQL1t9Z9mVuKRslgfMZa0vZeQO+6pmyZCD9jlCp2DNgTDdsmGEdNqj3TsP6Ko/RDC8
OKJ0TpP3DCCL42a9Hfsau1HWnmaGilMyHzpPdi8gG2iU97pD0ZzEfBg9IIRZfeXax246YEmwgGrO
Zf0cNjo+PDBAay4y3iYyqxus4ZhL45+sdPhFo1CcR9qj7y0yIB9W/ysjWGnxqQZE2+JbRJrYT2l2
x+Ee/WikuTU9MYKIfL2qr/FsM9Mjrf0q2voeMu8pi6x76b5VSvSnUCcE2jb7Zg6udd2e9bJr90zX
grUs62xrgxF998LuWiHJDpFxzhXOiSS7S7E0auN2zACEgFkN4XhaBeeA0o/04Qzd8xROBm4lQ3tC
67jISrvWikN2WDSH3Ax/sfgO4YFQHn5mAfcytrNt4yUnV/usjLuuZFNpsy2Hg++YrzhJy4T8TeBt
vCr1uKHj78zjLMa7kP6sWCfL6tG03t0hAQdrrxgkoCdjCCmvnA22+jhA8kCss9ajzcGiCB+ZBvIx
wwCEspcAsG1bY60BBJLq0mB50JrvdXeITewSbNWAXvxw/uVKcuYVFzlH87ux3mbJsM+L7iJnFp/X
mfBox4qCKWvVS2ftuBdm4mc+srecJ9dZzpEHYFE9Q7boBrYBFmOKRdMWAHDcH1tz3CujJmfyM2vE
1Y2t2ygvNykMVMgVPEZovtoPoZ1yywbcVusGRwKwqb13zrtlVfyeZo4vc4rMvI1pfzS6yTplxrdd
j602Do9jWZGNmeWmwXErtHbjavXJyyououGAk7JUXnk3k5e1I/toGuY2Mjl/jN61coN1m9LwIG9r
0EOCjwPImYiccFF2UGMHCIjUKlR3eHA5i3BGdkn/N8NaJtRFL5Z70rD5YbZ2gvn52Fu7iBsc5hke
nulnVYb9kSsuM5pg3HGRvHI5V4yyjEDxy67YhsO5BUComQdwjsWx1ES8DyfOpW63hWHbnstE8dkv
1Es72dYhWfh2K0o+CwAUQdzcmUN8nzdXJ0rKfZ8bWEzr+Wq67Y3R9Dem2jSWO/kmgR0ucrnDElmm
94Is2fNI7HQvQ34DqdNX3nqZPJdkcqb01vPGQ8iXrAYQNUOeP4ScRNaTEN2+L7C7MzbH2tPcNADE
IYxNJ1ePHmoLXZzgD3d465BluxJEBK6TgUE1xBGRFi92MUTHYWh5uu0AhPQCLycCNtpr14zeIlMe
HCf5zg2a4+FgPQTIgxE3P+6lxNTagy2yR5PvXDS0vTHt2SWm+2zjzIOJj53EvNjqriYGgHSd+VVn
EX1x1uzF/jI/GMrpZMT6xO+XNwZGcHKImPKxYwBicvcgH6ftHGJN5HA8YQj1Bh7WeNxn4NyiDIkH
NRZEIZiOACutpr9gIWXsZfjBVD0QCr9QCYaU7FhPrd58X75KNtmzPqYPcaK9gpw4O7261wz9E2/f
0wAoeNVwJFh55J0UIGOcvDjz5qF4qGD41ni78rE+65lx1KycDCBIKLpJSJWZD4bdPo06HOjyHVfI
LmR6t8LDcaNnkidAvhrt+MPrhh9u45zDTt/IucCRMXpbSBm7Iq6exjK44OnYdzhQtxBLci4jhYDc
rFtPA7WWaym1YEMDAcaBBdIn9BGzuh6vRZRmBzO2N040r3WtiyjzrOTk56HgFzkzpZrDLZcCDL7j
uLM971X1cXMTAZrcB43hV5zoF0thNsWbTtUbZWWk/45eYf1wg/Em5VlRI8G0gEmcjHRerLmRWeNt
k9I9hkwEtRxX/QpYmei4TkFgnF2JbwZk4r6o9DfmKf5ogrDDMeyyOiY4V1Fm/Kj9jJR9BJXsQzR9
c1rt0QucRwLXsFcWz38mCEuN7yK9CTQT2HLVRCvTgHcceVeZ9KNPVRDu3vkm8XQsyEIctSFFfB45
Xdui2hOCZRXCBT7vI5WaBCbFi47B0QM0appQ1IfKAawywC2d7mMnPsA6vsxRAReX2wMnFVaZDbPj
1yyVmCgDfwBobjpYhfqeqUt2ok3qGM3XEjyCY78QeN5Y6jMstU03F3fx1EPHIg5QNhz+lD/yHtnF
VccNmBdwOJnaYOPgVBXqd7Mp90L0e5vdLQ2R3lPl63nyWmbNGRPvc6uuEAcfahGd25DLSvg2cJ70
wUFvQynPadT7iRqeSdbA7svYPWZEz8dqctkfrGYGWBheMGKE6yDWPqVFKMwlE9o3M92v4XQjjVEQ
oIi4V3F5qbOfaejZ3SlwBMc8PS254YCbJuIfWm7yndmlw0Joj5zFu7kMfmZRrGWr0O3G+R5OTUYq
pKg8e+dAZDAAS0z6L6dNzJ/GoML7JipsfnAjlm94evJXT188nFam8s8mgB+zrqleOUP29aYHe8oc
ZoMh/v9zNHjJwfrSB7UQ1OOaLGQNxOpLQ3SRlvG5d1jKJ7wscp3gNyrXnLKaN/1LizS/dEkGjDYm
pSBotVX5pV0aU4iOydMQvYK9BR7W2g0U5i/NU+86yW79pYW6Savp6/xLKHUWzVQvg3HryEZHSP0S
VU3kVfmlsy6Ka2dG+qv1JcN2X5Jshnc5W40alKtNTbwDywrIDiuyARSBdCgBZ32pvGDvR2TFvAnI
Wsqiuil4czldfenDGlyeJ4K0qMYs++FFxMjXfvelKw+LxGznZI/W+Zf8bFpdK7fpokrPLh0FfgBa
+8ILGx5DratOg4m7EOTz7DzkjsNDEy9adzJW6WO66N/IosOnJhZRfNYbL+NyR36YuImeDwvbh5vF
MOpsr+Sbk2Jb2xkHOCSdmZM77KjZr2unRvjsRU4IigXDQePkuslFuZH3QVaJR4a2PSvL1APHMSox
aKekBf6zJgks5LaVxdDwoQPWtLHmghCxkLEYVs6SYLW/wqxM7p2rCyOKMdOSduVkSfAVlzghWOQP
ArH2VzhWhQNxkTA2kgdDCeKzsJzEvBioYYS1S8I2BmH0bHzFbrOvCO7wRxx3SebSbYrfnAg4gV0q
Bn6CMybE238Fem0DEth6+gr6/keQ/UOQNR3QD/96GnouC/Wr+BU2f4tOfn3RH6Ir4UjKZj1IAVxN
OMiahCP/GIka7jfbYhS6FOF9xSP/FpsU0A3+Civ4PRL9ik3qnoFVhEocVNJ/ayTK3/+niShQBIaF
tHHS/05VtPwn0IUmNFKAFo9IZi0gqbbkrrXuuAW3Ky7m5B1BqoyvfPKVuen6CZpKmPSZJGEBJ22f
GfQqkJUc202fV6a+KUJX4sZW7bxJYvwmwKom/dE2Z7o2CPc7H6nlDt6a/BAKpWCm4A+ZwKBWm1mN
pcJufjn2aLL1a56zxbAifNeBNbamPi2bGTMN/dUubO46sFjpx7GNZHrKRqGvgrieg1VX13O0czvb
3ZYAt+HoDZX1BL+qRweOuxEZZp658E9j8zoZJO9sK2R8VbZO+2ThROG6zDugrZ0AFZJdvNQSbiZI
s8w82Qyp8YCGV4WkqxJwaHclSvovWcONXht2Ux7teiGlalEZ5/7sxu4PxrAEhDxLlcBPQc5VfjFo
NsKkEBXzST09ujpxjgvkV9MF5lXS0NBk+YgCLBYi7GSGj9lshccYM/OigPJ5XzuQHC6pJDaxjni7
f0CaEN/b1iKzMoFSvHFItWDr6CDa4uAhNrqpvHJjDGY1sWORa11Xek520x7M/lZ3K9JZgCv7p1qT
oGgjtrBwqeqBcOABJWBaAHyWZd6e0s+0E/Z5FGNKnY1tvQvgpd0uhzlDvq3kUo9AmnvN0p9iHM24
NzHPZx3579zIYGx7411p9y5sh3nMD4DZOST1Q4RoFWtNe1uU47b2Os9YxokpN107/l4blfdM44Yu
NgAcrKPDPgc/IPaQYCkj0aZVLrx7J9WyZx7wLFp1vSRI7mqI7RuNTRqFNBCV56uGsBcDjaK5nekt
oP9vdkffixFVfZuHzz1oTmU85yZOmq5n0r/JBrhRm1DU8DVDzh4VTvXwTZectnytHYwnW2r9W0xQ
GuvsqIZkmxHIKJH5bSW564TQQ+EicUUAGNv80EkvkjFinH4OU42sSFhw3OEekar7NFTBeUgmLuqc
ZuJiXbhRPrBBxdmB8gQyTvihAblG3cyOBcg8vcWEys7qOiMtzzxDlFy6c8SMV5mNTWEJJ7sGbm/L
dxAaSwmzXykvbqEt2YfaVlfKCzj8gcrrISONevwrMueoPDDH6s+e1oZHwQq0d0x8DHAKVcHVDjU7
P5a2VR3axZa0FVAxCiCxoYXfW++5+c6ddZ6CQfcV59m7RHdIVQ1JQDR5im2cv3nU6nd5rOvFobK0
kbt6QvNYVOhMl82aEPujymGErVhFe7n6zxb1p2dI/I+C3bnMPsr+b5KdsXzFnw5M/ZshLQcElE12
no3q9/Zkym9sMDZ+HDgcyy+bL/ntCWLnAudG9+QXT+6rQ/1PxQ4jEQIX9Vj/h8Dz76T6KcT9+/7E
ukoOw3J4IWACHAq6+fO/lFzCQLGaGuePr8ueFImWDxubONFdktZavxp6o6YyoApvNZOEk544xiZO
u564glTX1OZisgeKq7fbposx86dupMw9Ke/xvpDT0ZJckzW3/7Aa0a2UIuyHHJ5SxkLfZdiO4lk3
6BIom4r1YtJewnzwYBIHyf3co63DGKf7XPN2GcSYo06f4BJQ+TRhxp8NOT3ItvoIQHQwSNBHGqsK
5o+461uUnRX2EeznURyyPNhm9zSXeQhDPeDGFlqDfisI4RW+EfYQgBM9MN0tdTma+ln2oHgeCSFk
0XaAggzIm/CtsEZw6/nwapYVlghlcmtbzYZpIB3WkFG2Ru+RCO7KsVoVk9bhtxQlTJOZ3phGltO5
N+tnNTHX25nmFNxTXhTOm36EkkallkPrBvCtA2N8G1IQ4h0k6zq8Jq164jZifnehnZ5G2XIXHTyD
PwyXLcQqGKgbLQh3dgkk+rSB6da/ZekEuwhUaL/p6sJhAg+eeeWMgdyk6RggFOTVu5s2wyoHOIs3
Q9p7JbSAQTk9K8cm5LwP78g195pT59qGKrvx0WNrvqO8Ai1T4QT9qQvAu3LilwM5pm6PAZmtddGk
oJEy3esxoXdD9yaYZ52iVhPH3l5uW6JGzsg8O9nUbtX/jEg4H3C+AJZumuKVqAIG0pA+EbAmDr1O
UhM3vUoF2b9Gu6q0kt2Be3h/4wyA7Xx8dk/B8uI76m9UiC1/heWl3jSmKZkz35bh0qNVFb3np0ok
r2bDrpANnDjaFFGOVjexcqqadFvixXvUYXBEKcmhaSauJbQx9u0ixw0CGXjfE8zigpkxb2zJ/wf0
1GwVQWoUVuZSbd7djKX7PZRc5qH1sB7rnEgEgUFtoPFFNJjb6uksCXSBY7Llhr4Vf1iMRJ4WBLT/
FtTMASoumP81MtniHonWbkvegkPDXRCYd3IMnROP11IuZq2ylH0mhcW0KgGxI6jMFI8U849wnE0/
pk57qQCYdqT7UZ/sfjtLbwBFbcLDD2bOTrOw/bHS40MVJqcBsdJL74asEAcg0cBf1EzBRgt0uAiU
Oro1KBhpddoSxkhpMvEeRDQ1O9vV65XqMpOR76j2YsyeDQUcSC2uF8/INmVl20henELo6SVKptoq
9EeJq6paBhMOPwS/5OlGc8trO8VX9J1TQAUmnmo10LUBy5WeDkFgz9OyJ08v4qehzOLDAJon7Y0n
JqHy1NcSBAiW8hWCTg8wiDxaZMWfc0I/TuMO73B0cGH3ACgag3qV2rmbnOglJHp7LmvFE5LPVeM3
SKKo7eNdBK3gtqin6YBJ3YcPoG9j3PTvqk/mXWjlnHi0piBwq6l9rbn6s5OzP3dFIZ4Y6OOLCsFH
mAnKEDVE4yfgXaaCuTTQR7t+NPd5qJdk7FO29oGZyrZqy9wfAhI6Mx/1NR/eYJluj3a0cYkaPk1z
hcZldm0liG6k6lq4cEaM9JSVfXCS09Lx1eYMB+1sN1p5urY6827utfkODK+75Ip/Uf1VHrNIDHuN
WctuaVVE1Tdlta9CZ7oYNCi8WUvbXF3We6QdcrZO5YIkLrvyHA+zpePojr1nDGDEaBMtSx+UA5AL
SMpIM0CRWuE2WUjYVm0bGxMKP0Pv1ERcUuYPW5/cQ8nDDeWvtglftRzhiVC5R0Xv3XOl0X5Ipo3c
wlawirqbvMLVjZhar0wql9rV6GSGvkF3p+1rJi5d8dnYlmVkHDJmy4SmRo6l0YTwWWYlajP567eQ
dNWW/KJNTLUQWAm8iHKE2ST8XqIn29qCHW+F0YHuWhADKvByelqrZrOw8Nn8unBFnZJ5qWqvOmn5
2K4ZG873Ya/Zp86zcONDSFpVxC5PZWo2C7KK0HFpa9Z9DLmqhGYS2wIoqhO/yml2rvXYeVtd5Ok5
FGmwdjKeNj6GGCWal2E69HDhSO3TWWAwDyplfK6kvC3xYGwanb8bZP18k2pwHdyhQEFtgqaB2Yrl
LktnBmXShubVSRNnWiLVtuBZVczkmho+dRGEWAf1trzNQoOK6WQKbueW9Sy2io3kaWIkTyZWlqe4
RrzM8+Ka92O2aey8unZVzdwIVlY/+HqWsd1pmi+ECawuQgyd6nQEdFMntC11JgcEZEXNUEeqk8L7
QC7mAvEQj+E7HTDWOu57bd86VF6KEbKOMYuewraJuPqmisjjWzx6U1RdqDIHvOdVRyuz1aEbNfuB
TOxnmxqfPW08p0rry5/TTF2MY9T5uksujjtGePtSZqc8efe1xg/NyXwG2g8gZqaV8xSSCcFiYJp7
Tyb5ybFK/RbiQXJ0xdihh/DGm3lYXxNAcrdaRlLDaXPj3VjwtWUR9Fsd/lntJWB6HO8R/az8YRp1
tId4x/PYmc+NxgAJNBr7VwyOYdVSJ7ayIujWKWDUxdxxV3dN+LB0JD1zpf/sYjYaIglol+UQXOIq
rbeRZxLKJE6ywl10Dyxh+Sc7KKCOjtFYkRV2kyZ77y3GsRVS/LFWAwVrNjoUcQ5YKYNL/JybqBWh
2GBNedC5Ojz8F3Xn0dw4lq7pv1Ixm1mhA95E3JkFQU+RkJdSG4SklOC9x6+fB6ru2xKlICfv3cxU
ZUkZlebwAMd85jWAI3Nqu5nCvk/HjZgTKCG+0O0VDXFanocGWln/ReKXrHhJWBimg8SR3QPIASJB
Ui7220w0wgtR5CIPKMVsdAT+NhnA6teqk1GhiygZuxKSCplxH3opzBel27boqrPTLAQ7WhLHoDay
Re2nxl3XWZ2TEhg7fpzeSVg/AntFfkJFM1XgWr8WBjdYiF6brTPRynYlx8qNie7pbswhXwcZuaAt
mwWI7G40gl+FogqY+7I78CAZgnwnWG56A8cdwPlAWRYhc13e5VKQZFOy2u3YSHFO4z2LnyM00oJ5
VlrPaCShANSJwd7ExbDb1LHfLgSE7Z5Bd0XmJDfQPKF8pF0D+mbz4Tl4nySaegmK26QlolVb+Fd3
Qy1oa4XbfAcur5iVvS9eYWIz1LMckuUtOnXerw41jvcIWyT6CbBD8QWis5VbQnQYG0gppM8drei0
vW6l1NhhHxasXAGBJp9f/o3BQLFFMMx/Hz39LUwg+qad3qzLJtGX3hDVF3By9Ota0Wp6QVoHzzFH
abilQWbLA7ZGNkUVeT2obaMAVjeFfe3rmQAOQzMQnp9eeNhxCIpKjNuumqI1XlnWMq1kRVvAIC44
T4Uw3LgYyO36WqNyUPmHPmjKtW5yMgqWgAxkhlQXjFnlMJaF/BrpucYnypLbtB6rd/ZICq11FP0l
8oEgwaZi7FYv+4c+M5BeDKO3WuNszmJFv6+Lttyx/vLLzqzByLXepvcIF0IDhLwg69kcjT8ZtwCt
uaMaA3DADH4Zukl7Q8JL1kTGAp3NO68dlpkqbij+bDW9NW0zM9yVj+jmKu+aeYonX9LIBU9QrG7T
xrsp6gwggr/nvkN7IbwUq0mGBQpjM1YHjLtBDWNjtfJkvAVHumIr6gWXqTnR0Y3xGQcIJPbBy5Eu
WHYuIzShlSh0qsSUdifSsCtkaSGoFfG1bCwqtZ6nSbkiBAk2adXuyxBNmrBqq03mq9GWdZw4NF67
ddHSMaVFVe8wOaLhVcYgWAaJ+j/d7ys88+CxuxbyDmPo7zM/cSkQWGhNjSk4NL3F9bKE7qz1Eoec
399r4N5QqSCpQLL5QjAJ6fxReo16FAfcVr4aQi1d4LLaLHrkwWMd8EffLQpRG5Yi0Qb+B9jmGX60
jSr3XQrzbeF71sYlibCFQUlucBJzNwMw7RkqblCkKR5t66iK8EtxrW2Tw32PQgQZ6S7FNi5CyHfI
rruIjS5YaygpCZjz2Erk5qgZjukFxRf6ZzTJ7EgsX1AfQlg6hJIQKdWi1NJ2jkRBdFE0Cp3bcuLO
s5/Rmx7wih3q7lmUUBtNBEFxOIkf0rqA2xBqEFdrmUgLHMvWGNT1OGb9nN/EhR7XBTsnTmnyDcas
tOpk69EdxybJQxCjv2wq01pnnXqLSyBVzdFa0+CYZwpiTWa/CdzCRzcSaVlEle5rzhNLEfQLqRwC
MjDqMNpUECw9r1nkGp35UukRTxkFDlD0oOeaD1Ekt9IXodCxrzKQ06AoZV5QcHYBcw+/TN1P1iLH
s+Hih10qC658bKv29ICqdVApNUosmmF3vZKtXBi/o67A6hWkEXESsVhT6C2QSrXKdTzkd6oyIkpd
CN3aquqlafn+XSxEECy8fWDWLBdMgE1GattdGg0ouusVxJbQr8Giutfc8S3Gz8UF8gTrvoKTM8ju
GmBnO5da0EfQYYoGHKGU3mkFVO/aoyVbFoCYDEI1sWsA8FjLTuf3kVqvYiUalmWkAJkPsZIOcZv1
iq7ZCU3dkXHi24xzI5ciEYZRBhhuV9vewAM4MvyFMdKH8vyRsNuKMfpG+EQkzHcTd122lUvXGeWF
Cgc+pErybdCFFRJWJqIWchnBpJTjpUD7fDWGtLZ6lQ/Pmb+RQQwqaZ1uw0HXZtTztfUI1xEnNxR4
ZCm9HOK8hNndGGs/qcFEhZW71jWr5uQWyoWMLqIdG8TK46LyoDdBmdDtIAxqOxDC372vXFbqMqn0
8NLTxHDdFYm/jqr6sUTEzEZq+AldJWMeS5E+7zgaLpDlbtq3jlwVdRC6YYMsbawQbxbJ5fbNH5Gk
7+F9PEWAUtZQrNZd3FHJaTEWSvXfWZ08CYbc8kfIhOWkuYsyxBORU8X+GpE2bd811iEw9QeMTl9c
z6KjX6H7EWv6ro7CCG2Qft9R6wGGiY+XjuOKIFOlRDd43Cg5u1LIQ8qPbAhAiGK/C6UetF0Mw0CU
0VkaLFx2UKOtZyPASjZ0NtiI4uT22MjynLw22fmiOMwbrb6qsZWzw7o9SGP9y5CBuFhFd9O7qQoM
QmjJKqHiWkE4S0XwEBEkGFtrzSveDm48eouKEnWTxo8oO5vjZtS1RaRaYIyluqZ+QAOkoghGOOFL
az/LJiVAzINn1MQe2RGHwMOMs2/WtYx1eiejxjX2OTbGxKmUa8BJuHAu7DCpdnF9b1rQ3Nu26i5l
6laceGM5x9tgF0N1sQvfCuciJo2bIUtwa5STbCehUIXmLmwcuSpJVPQQjn1KofqKZug8FastQEMT
NMVkMC8UlxhqOkmOEmbckPVxb5rgbzKTgjbc527LeePNja7/KNft2hhcsoUQT+Bx/GJwfBso8t6n
XjPTNb+ZC9T8sMArBrv2JXMhDZm6pged23KbXMN8mbFPMrvq2gs1x7BE0lzHsnKaV6jcvuS0QUFt
5sGhB8q9FoTwPTBIYhslzzfFOHGytJEahcDcaCIB6B8mZLkGKCmBJdX6HalGyKPDax7pOkHUt8mH
IksFpQy7DRu09ohK6MS4zsFWBhhUrZADhV+gjQoaFlK1CBXAkU1Q9447itbc6gB3kHREe8L4KSMF
puRZVyZgrSFCxs8YR4HSh9cuXAGIT9JDd1Ik+dbI6RDEOtIs2qtbVCstFK6xBvLXKOJfa11F6VGM
QSzUyk6Ohw2uqld0bQDHJsl2qMulp3n3si7+FlGxWWLrpsxLnKJsFYAevYHSogPHcSg3KFPq7hUy
hwlRak8UlSRXclryaTglNKsAySGIK983p64W6KfQ3KtNvOimZvmYp9cwxm69Uke50eSjdJkUzGNy
hKhRV1Y7gRVxyc5RUJz3KfJ8pdeZM6Mo5r4RO5YPIqoFjDwL0Bwhe1AdxQ9hInp3RteuRgFmoZ56
l8DD0F8b8cA1Jesde+Z560eLNsLtphHbX1Rr16XbOaPYXoueYMyF7C1KuufKaAaqU2jiiR5YNhOS
qRn4N6COXtTKEFdJNhj4nSvDGjtCa9lMUtZKvOx8noIMF6sslVUeyjTT1VamfheRyPhIESeid4UL
KdenKfxqzfgJaYNLitMT3x8EZutBDpWE+WB60PxBeAphfSXU7T1lCZBReV5OanUA5nXQMobuqjN5
AAAbj5G7iobUqVvN7o0HnA4BneAcjhAtIF60ctCJDJCFMSDIWbqwVKS4WPkq1RbUOuZUiVExGapV
lgfJUq9wPNY/zJKI8HwMwzyh3IlBvW8wvppJUfHWyzU422rZh/LzkESgVVwEY1wUM1AVMtYl1Zi5
QiHM5jYv5hVNUQDAphMH/ZOiWS9+Bg5YiYgY/Tp8bY3cYOmO+bzzWnRKLULM2KB+6RYgjVK5BgoU
I0kXmpuuN1qufLSn8Deb+SJ6npnCwsfp9yam1EJ/Sc4WwwD3S6jxypDFAisSicKwq6CcU7pCNtPj
4g5FgacIRuPM7QPlNkaUmrTNAsWnI5kThYciE26yUX2q6/QVfNLckyxEwRRkDqUhAM5HQcbODRlG
hGL8NkSjm5l1nhA9o5GGMKU+1PG891i3lKxRw5NSJH055RGtEmH3opUrpttUaymR6vjQwkLAOC8N
ERVRwaOJwyAtFAzyiNUj0VZGyIxYCNNuF0DmFIXwW3Vxv5YRX6f1h3+KoaRMKwsru00pp/hy/RDJ
KqGAQmLuwsrJqTbojCYE3GpxbOKIUqInGBuy7XWTrp+FUFsqrigx3bg4Y85zcKZLjDFriJAIUw6D
hU5pLrwbYbsRiujNBOgKb+rS7aNNaTTPnjnQgByV+8CQaRUrvjOEKUJL/hoK7E6S0ZcdO9z84prn
SHG7cSKk19dgHXou7xDBybZJ5kbiD0sfSvrCooJlGzLSXqHEZWr00TU1C8Ck/iIWpHU4lPp96Me7
IRdfyK67Ffp1bd+ufKu8hNdwh8i5umtbkGRB5m5hg9IMfxuk4FXKwy1UqsfG420Vz4FsPZhJ84Sv
qn6fwKVHLGs0tpLIXZSp7qbGBoYmP1AoiM3RKhKHfFbg6zWvDMxqzXHV1/q9JqsvdS3dY9fpr+kx
ISFX4KUqEA5kbyZxVo6jpwdqYi6Xw1NdoqiIM9kjqWTCzGRUxwqwjBS5Iozg0tJm6c87XdlWev6a
czXORQMpsVgx+ABQ1TZqgWQZqYa21qXO6Sj0PaPPQGM2Ka8GnHpxpL01O1jgufCoKQbwf7ixC1ms
aVTAI7A1bfzti3Wxd1uB99A8mVkG7K9txBlEpgwmmhuBhMUVCOqyvuxHs0A8Ui13lNd3+JPuVMW6
SFUIQ4GB0OGIBpSc+dYsM7gdES2OUCIRijcDYjB4uNJflrrmqAZgEDRkr2C/0ZtRpRmgttvMVS+T
Rr3sQw5qKeoXLSQ6zezGNcLITp0pKBJpQTGrxFzFpx3wZdDVydok5ACDWuE3ERCraR3k3iZAQgu+
ltKhTNEEFW7ihE0odGOxllsRoEwQdz0We7C1KusaOg8OQGmXOXFRvfx589jJ36jHlG9v9f45/48v
xM2PFud/0jj/9/9PbE96vh+PAh4q1iffPMcO2V/Jc/o/q7+OlSU+/tw/W8iTbI8mm5aKeoRsQj/6
Vw8Z6zFLA1WEag+Ey0n//T97yIr0D9zAuKD/Voz/3EPml0wJCSAT0Qnd1DTV+BPWpyEfQ5wQhecz
ccjoGogDUz0ifcZth704dqU2hItNiIdQqRy8PHvJchpBGEAuU3cSeNXvGtfc5grp9djs4UDHarST
lFyH3CP+AhzCaasTWCr9mzcqk2/9hWoboj7OM9NdSsFzVctP2AMh3ULxb9aqWE6Hbf3cBrJN0FNF
8NagiF+kGqwdj2YaQcWzrNJwXYc3VuiAai+5MNXZkC9dcwFAJ9ta+bwk1jO3hXnpIMtM5AgIl7jj
gqCkWRXqIkEo0ltwrJPZd9MdueR0RxWAcHyBmYU4kdsXospFeEkPDaw7OqxuuAvyJVI3Gq09xHoi
Y1as5OhAbmupm/gmvkEJZh47rvde3CnidbEHYAVdlq8KyrDxeBEv46X2ILjzoZglTyadvBt6v0k0
uxUkW8zsYtKne/Olawj75uy2iA+ZcC9Hk/8HdmaeTY9KyWxEg+V8X4QrsTTJZO1K6FfA+uHfdjMf
Z65N3F/gj7smOsiEFXIJRWPsOmkWpzG3GKWtVYV3lGz3vt08Dq/Ck/A0vIof38WP79NX/7l+//ur
/yy/1u/y67/+bd/DZ7wnV+pr+66+apAFZ52AnJs+HHBzd4eltSpw7gBUo1p0uECoKxQjlW2cJ08x
GOWl2Fmck7+KqW0zp7MmP8bPtJlb7EKjW2od1724wVvVl1czDMs3/riAyosaGkrfnetEuF9S1fbn
7YSwccjx+tGBTgpyhr/LkFZ8xZsxyRyzXNMNIAuaTTgevqTa0hfoV81/9Zzy1qyMyVzscVvwp/ke
3fQ2glGNNbOe6Hc6s3LB7zOfM3UBq8Z4WiXlOsxRQnS0nF7esFAwEiXoMGy9X0J9GC6ZJ/EQnXvA
3XA0u5l6O1z6L664tKrLBNZiuqVVmO5cZZ6v/QbwUUVsHl97wqtH8qdfyJu4WXor/njm3/f9da88
aen2UheXofDIUkXAAoNeA/UlWG1da0+MO3PIlpPMg+cTPE4conZDpjpkuNVRXSeR6y/9Zq20qCAB
fKKgihiUYmfakt50saeEbQuQ9OzcW2nuXnH3+QU9iH4JbL++MK+eNKikljRXfdtyynrr+wQE7G97
kG8r4bJqqStBpKpL4BaXBJrdu38bHPbzJT3Wrfm+LPp5Jhy65z0wAW6pWWTZqUoxcAktOa8QVLCr
g4jN2xzoo6VcQBGJbwUHsx/+RnlYaN4CfZoeAuNEvZUvouTdDR5MX0Y6fqEKF1TAYSLDmqgUlJtE
ZSVDflMFbabJCbQHKLbAwsoAW+NRWFs+iTyW7MELSHboadsyvKCkntLYzxEQK+nHgQDns1n1Ir8U
aTfidTOT77FzKvBie49MFRMMO8E8yIBkeD3q9KTzBt0o0jYOGEdWt2ElrtPfQbajpqTa9M0Bd08k
KFtiSdm1+duBzcxH440itbCBV6WQCtmSAU5iwCThzeqEhxpQnEbLdoNQbGItpq6i6d360oNqasx0
lYrI+Nyn4r1Ih63dDQfzWSYhqWirYhsuj9su3ikThZJu7+Rht2ziS3G4DTF0z5ctEmZ7xKY5D8nh
r5IrCwkIGscTgXP6Seo0+2r/8b/5f3//CoA0fs5ZRWiBli7ynh8/tMqu3ugl91QSNhyM4258GDrQ
eLOox5gC1hjWzyiiXxbqQXNtaXhh2SvBXOhfSIXoPh+0Aedn+UEQKXnMg4Y9RVuuhvstKMYsFiEG
YykpXBuASz1v4+XCTOVTGLje0k22NGPWdZDYhy1Gq36+KbW7ZOF2C0QpI0q64djAnXH1R2KpKqAC
k1/zVFPJnghAE7/G49m8mDOXkdE4wVUWvY2GdLm0VhnkRgTRZ66VP8YdSIN5SsPUyCECzqxn/SJ8
aUBxRJPax97PDrp3n3E90p200rUZEj1jprUcDzk4BNWG2tPLjylwkRr0At1m2+1pmpnsHZGLRB4X
QyRf1jDcErQdkVQrJWuRbjU2bVA/qFq/yFVygVpbygYIYSSQ4y5/91B/yanXIToy+UIgQNDNI/nO
laIXLvZfYaxasBHwujbJvLRoXjbiJaH9wm10ZITQXx2vRAoaptcCn0QaqQHCqUqbKtUXQpzvJi6V
NuBnJsTzJCsXXfdOW9ysHjCKX+k6ZD0gVcvQuhRwJF74kootr8dBMQRXgUYBTyB96YMRpJQlUMmv
YMVZTtLfSB7JI7iBKTMT02JO9JHO5Jw8pGsxfItWjdA/gRk44GF4AWvFMeL+Pon133KqXniq46eA
9oCe/5Eeycko9UvQit/d/wNqI+ZJeP3y7fdb+Vy//f7rpuZb9Vf2/tdHdJ2+VV9VSKa/5+9wFDjj
PyYVSVNRP+TEJqOgfyLuFeMfqoxDIAoEYKw0/d+QRgkPI8hdQO51zeQnE9rxn5BGiV/RFcwILRXH
ehDyfyRzBqj/kwKJyV+A/BpeOaIsI1mpy5OL0Sc8Y6CEWWLhRLIX4TtJZr0ADEylPoWBPCk43H4K
1v/pW/hX2iSXWZDW1f/6H1/Rk/8cjXtUB62pyahjfh1tDAYJ0Y022mdCS+9VWajixR+OgFIb8nGG
TnQv4jt8FFzD7EbXlTosFy6SJ37CKWYFsWufHuXbUzPIH3inElp0mIUpkxvjp6eWmIjdaiamELnG
FTKh0BdFmTSrrkGDGfVYkNCFpB5ODyqhh/f1XRlURBnQIAmBHDFRNz6PWgdwHTPTqvaV0QgXyAy8
58aA401mmZsy7YZ5KaneRvOBe4GCGmg++SaEspZa1elPIn91m+Q9Tp+E5YciKTqn4rEmqSUrHfVX
pdzXaQC1YcwAkCql9ChEhod0MY71UL9Q4woUdz5ilotpveGvOrOl7yy20qbvo2gx0K/aGZproKIk
K4SCRb72+vYxS1WE9DK0xhDXNFc4AbcB8jNqCyCjdHFa9CchJxQ3bfSg9AvRzfSr0/P7WCUZ/dos
nUQP/zU/TdV1RWVjkPF9edKxGaLXl47Vnv4D3sda94AYoALgSKZP6SH4CdVLuQLKiIqMa/gHjRWB
mnLhOm4IhFCSsaun63LrNmb2WBbqcOkmxJ56j9N8AVpvc/rzTtvm68elIGJJICWwtTbFyWb088JI
0mFoEk6YPchpLFiMxlj2KPjjXtVhH1YqxZn3/20bG/BzcFfjaEIWVzOOHo8WW2mEUmiwF4PAHgH3
eVDkTk9J+r7Evo5xtMWUWu+GXFOCPY4khxGDyGVlx3NvIdisi5lkKwv5otxmcwQjzszu+9NEDor1
LWMMzg9jmv2nzZ2Lgg4uVAv2Qb3Eh+oC1jV54rAboCWfnuSR/tO0zhhKgXMnQyynjXM0Sbn2ozIa
5GBfL/VVcB3eWk56oW9Z79JjeAGydJVe9I68Mpb5srrz3qy9dXXID9lGduphpja29t6hJuIEZ57+
tGC+Lqivn+toQUWFmgYFeNm90u0GKVrkU+hS0pbtxmUYGGTDpg1S4vTT+LaqTJhfGhLHnCqUSLQj
6pdKPVN2m6Df10X6rkYDaRMahKfH+PZuP8YwFNMCdzV5/X19txKwUDFV4n6vU9OXTNCyDccP5cHo
7fRA3w/ro5HkryOFGKyB52Mk8ELzbKutw/mrZuOE4ORnLqNvL4uRkDETNZ2bXDbkScf003pFWwGi
vMtIoYpGiduhsjCQEjy340NQtQhAK7PCOONH/W13foypIbKqK+hUWkdhA2ZRmJSneb+34nRGE2rm
GibAqb1p3Uzav4jFn36c58Y7DhyEGnEHifF8152JMSZbI3AF6V2v3Y1n5Xs5OjPgT4uRwEydKCfy
9O3rQ0WNw+gLjHX2Eg23DVAc9NNohZ9Zjt9enaVzcIuiBa/kQ6fu6ygeiJW4Q+blYEAI9EnWi8Cc
W7g3gEGaeY0H3srf9G11ZsV8e5ofwxL5EfNBwTSO1iausmilYYN2EKzgShSiJbLK9mhUC3yYnqwY
L6pa/vOZqqKIgLmpUn9FVe/rTAs0g1R3mmmRSosscTeaoi4rzVjCj7ZdOblqqMdU1ub0svm23anp
GlzKE/+HjWEdna9JAPioyymgBSq1QXVYuOXKoE0X5unr6ZE+FsTnI1NG0hsdbYXwE3rStzvRRG8A
t5hR2at7wVG33SHa6lhJIIBO086WVvkiXajwPGi3aWde53E0+vfQ06CSikD8cUG5z5RBtipN2Y+9
bnNtzjUMnmG4gXOntsCIp6f643Bc/rDVUVnmxPn6Kq22C5TeE5Q9Fr+YJ16asraKu2EXKKSexd85
5N/l/f+LjOFjbp8GO3qDeoA6fpB/DLYzhSfJvT49meN9joI/4d30D5tcRfTx62QA7uOFBsB/X3Ru
s2iyUacXKZhnVv90HH5dHJO+tWzwn0z3e7K+/XxEq4B6A6Ar3iEtrHaZFhXyFFFMlzFQln88H0Yh
ACd55FyZ2OKfR8pUOGajPwaHugqDvY9ZEGgEpTuzBI73Fae+DjdPoac2JaDS0VPzpGEMMI9PHV9Q
IEj4pnI7IuL2Evg9RWoxfjo9qePziuEMElVQpqzuyZ7366QQcw79MbZKJwT5I/m+02E7KA70QSv5
pssxVmnPbOcfJkia+vG6yMuJ0L6OmBdAMDEdrBxlAvTWUrfRPLTJEs/YFa1xZg1+Wx1MjzgTJ0ZF
nyiFR2u8yjJAI6iEONhdX6lKRz9RNbaJpe1OP8Zva53LRoEjCReNH1zdXyflRnkaB0pVOahl7IJm
l4jW6r83wtG6GCaYW+8yQkHJbRQdE7GR0yP88Kzg6rJpWXW08OSjnZRnLQg8r64cg+BNELdytRGC
fH56EGl6vV/26/Sk/j2KcrSLEqkaXStiFPUudwwqrg9RZgt4cV4FrxQG47fOnWfhmalND+fUoEex
Ke7lYNwyBkUNCmUTQcLmF4DqDH+209P7YTuxd0WDBrrCl+NbsbJgIJrTepv4cciuXGIy083CyEdZ
sVwIyJpRMfx9eszjSIctbKHkj1s397Eqf/BqPwWpPlrjbgW0zzEHqNUz46DgZwoqCzq/j7/NmVPw
WwI/DWeKsIJpg3FwqEfhhj66Q0QruOQFauv80htn1lLZQQnaIyS5ijbK1tqOT8Jv4F75W/Zweq4/
7bPPg0+r69Nc1TLpyrFlcDGRAfVfRthcnR7hpzdoKpQUOYW587/Vn9ysa1s4nQ73ydwHbB6hua14
NIJCdTygbf6UpcGZQ/iHTUFTXSbc5zXSWj/OnSjomWi7Cp3TS3RXxhadPPmiktCGg+3fyh2lQxX4
8VMvRnSLaV522gzPvtMz/77/AZSIVGVArelkHtOz//RsoRK2A+Dl0ZGwYTFKd173G806s1h/mio3
jihbJsYUOJscLZ+iNPuARz840mToQpsOxNFMfsVD5NDNipf2vrxLhTMxwvcrh5l9GvNo1VSg3lK3
85hZ6tllukwSsHyQVTXt8vQjnGrHRweNppgYrXNvk8F9uGt8fobFGFDRzKXRQeOwpk9Kz9ycy7+N
Jzq/CCtUF8rdaCxOD/p9T3wdc3qvn94bVGUZY6FhdHxFmov9Q47J9+kRPvLcr+fn1yGOrjdFClo/
VsXRQYnKVna0YGfCorXJF3fCRpgHm34WrNC0C+CbbVAlfvdX1i0aUKc/xrmJHl2BFZxdkgRa58BH
t4hEIqh7JjX9CLC/TXQqkSBAQMR6bEwyyqC1ID2MzrCloaevsnsk88sNkvwmnfxVfGPeHKDJXImv
LgiMK+EqPJT30S1+swt95u6aM2HFt1IHrQsKKrIK6Ab+GaYtX98tWtq6UWiJ6ET3VB0ozeXYP86a
m8mZ4de5lO7Hvfl5tKPXHOWJXBviNNp7+1vDwLpYWbiMZDPV4w6DxDgb0FhYumcSEemnk+fzuEcv
FncmtVE6xk3eQTgv/SUuIRv90tj5N8GFv0MnVHzoz2zV7+f89GQnDxxCX3BDR9GOSNV88ATGFN9V
4yJq18kmVm64rJUzA31E7MdryuJo5yWC9sZt7Os7bAot49bSB6d/rJfBs3E7vlq7DCWYWbAT73CW
AjUOrENvbPOxWf/5lqEfJNGyoQyiqEdvFC0FywoGd3DQ8qOxSp/9XNT4QzxAUvRpiKOXh9BwbmBW
NTjw2ObQH5bDe36RXsiraour7EZdRWvAS8ohDVFZnzVnAq6fzoTPo0+v+dPhN3R+IiclcofxiEMx
NFSQQ9i4/xeeIiIoU9hK1UM7miLkOlNKy2Z04MfNKjwBquLh9Ag/7QDr0whH0xCSthBynD2cqrwf
g2iHW/W6SMQzq+GHe5BK0YTco7ck46L39WEFQTPWMC5HBzKNNSyb7qFMF7iQn57L9DSO1jvOwiLX
IOkQeNqj9Q7iNMwgdo8Hz1MPg7dswrvUr6+G8YKm+uL0WN9j3ylaMkyRXqGOodzR+jbHcJBCK9UO
MsrwUuvf9dZGDHYW4tN+0s/KOp2P7bmSww/nJHo5JrELb0yhlXX0tpBhgcxXNM2hQPEqH2HQIGHm
otfcCJvBqBdJrYPIm5TsX1rZnKPHTqbTLk9P/fvLpIVmIDhHExtx+49D9dPK131Mx8tIRCvfpYMi
o/xC7R/9gqK6rUyoeadH+x7ZGOjH0UjhqzK1w47WTu5HldD1AIZcUlGk4tQF1EdIyenGjOGtUq8a
3PBJlP2N6V23JQxCyzuzsL5tEjon6A3pU7GC3r45BV+fZuy2Ie1QT4UIVpjsQTWnc6IVqMhGXnCm
IfzjUOghmSYlatLhozespBhDYf5jHVxt1BYx+ta457iQrrMq+tMlTKZNRQkbQJrqaC8dbZe4r8Wg
8cTB6eDsi3SCev8t6O9GDYJ70tql5Pj1mRbDt10zDTnl+bzOqUN2dJ6pBYY+AAkGp4JlQnV43YOW
w+4JegnSzXK9wfpsNcJCPr2Gpof25WCYqv6qJiHuorNhj0P/LMiBxVhd6SBBJNuDAHPTil2gkj7Y
uDAUD0GvSxuA4tmZrfLD4mVkyg4SW1bVcJ75unLoeBWeCVackaNVBskFbVSqAKTlnua/0NhZePAY
Wm/Owlu1rom3IWzYP549z5TrA8MHMkvx+D1XGKb7RlE60SiIQAYTNVrElQXBWLKq37qI3kVZ59Il
MgXnqhLytDmPnjy1AbYvxxapnXE0ttb6YhPFTemUmgCoDBIRmtsY0TiakaV7PCeHnWHh3j2UmEnm
zaTeVI/SnHlQtDAsVOYG/2EQQmU+lohnCC4YSEXSQURmId46ZdNvolLv0TBKitXpx/btgkdqgctK
BJdDbYNV+/XVuSNG9QjHlk7QWZOqdgifTNCtMzviSByTXc4wFO5Ie2kyMMrRE1KLfOwR7aocdH4J
k2opX2CG+hgB6Nq1ZocAE9AzL0WfD7qruUDPvfjDHu3HJ9CAfmhgmfh2tEbHIIXq5YqVo7c4yo9l
jCo8NOAzj/P71qcgOm0ChRoHhcrjeVpAFkxXqZyq0sGymZhNd25q2fowdDdRHIEN9ptgbbZxd8gQ
z70+/TZ/OAIM9qHJvclupCnw9W2WalfU6EJUTheq6koH1TsP0Yde5TTjpBxhRR05gZmgovl4euDp
Lz7aARzniqlCXlB420fLyIR9BTOm0w9RTQensRRg8FXX2C7rHp6eiMVOZL3+4ZgmA/KQDYkLU2f/
fZ1sQldL8tF4Y9e9CALyRcBJRXEuxfcdKM7TY327sI7GOppf36WJ0OSu7FhBgvadurPGapdBqTk9
zLfH+DHM1GnEcgtJ26NFmo2eKWHEKTt4xehvHtXGYSbtm4fTo/w8mX+PcrRKdKutsTonamqLfp0h
wYErhO+NZ5Lrb2uRuViciOBDFBqYx/0pcqPIFcdIdrDc0cf1oGwRAMQFQcou6/7M8puey5flR9FS
pD9AiY8wldvv61JAGiMWY6NnRo+Jbmvxor/3lM3pp/Zta09jqB8NWRCMQCK/jiFFHUIJPDjHV+FN
uVV0F0EcN8GUjGpluxIeDdUgY8HizU8P/P16/TryMbyE4lAjjdB9yY8QammyYE2cZCNJXSbBNVIp
q2rEqBCD13p8shpxPoTK9vRH+GFdknFokMZ1CezccUTD7W5GXp9LjmXESwObKd8C1R0umuSq9pQz
m+B7/D/NdzqlgQoS/x/ng8jeGYYfFJITY+rQGTpk4XhR+fK8q8N7tX/EqPrRz240NMo7LLjGpoRj
Hy9PT/mnJUUApzNdDdCndbQV00TKsEOUJUeDRl5VT0oSIBP1W6yEM2v3p3UFToMIigNLI1n5uq7G
yDLDsiwlR7kJ22VTPhXBLvsdu9eF6gDx+fNZAZWVyGe4hWlNfh0sEKUBsTpJcdLWvDZGcdfhSVeX
yWMZGWf2yw+nDBiNfw91tCf7EKFLq5cVejXytafLy6ZGQAiqzekZ/bQ0p6QFkPIkbnpcwoPY2WBs
PnIyh2hseaH1iKklEj5qc69E6OfocB9Pj/i9JENuSpQn8vhYnWThXx9iDtM/iKSidsQgMR/jAcW/
tkzGrSL7g+0lSbnhOHyLxchY4FCfLbq0WeAlf6HlSL+5/4e682iOG8va9F+pmNXMAgp4s5gNgMyk
Eb2R2SBIiQJw4b359d+DlLpFgizmaGomor9dRVcXb15cf857nlfmqAoWrHURV2dTOkdnZdJ8KxS8
V2Oj6T8d+LGvh2F5ZMFQsxlupI+rEcdsVcXgJm05JXsNMH7+pXKw9sW62PDCmi1Z5yp62qsOpuxy
K4PiKXtgb3Ahwz6nHCwaqEbpIFgUqaNu3/9xr8fORqfIMQEkkluDuUpW1hwPQ5ml3JZ6KgPUVnwU
daT7vTHOG82UTu1AlJv3m9wLYF8eFcSzyOWhNkXAyDPp5eA5Eaj0eNG7DiB+vlL1E30fkja9maht
DF0i8cPXER8KKlfmLPtSdJQzAqSBjEOqHmOusbIxlJZ0YNEFatLanaJA3CUpzjJlJSswpfGjh4qF
R+tXLVbm0h2YJI4bBioc56iVkUYCiD7BAta40ktVakA3pA0QCDWlnlrG9fbW1hOY09OozrlnmEZz
nuN1zW9T4uQL0XPKErFZs77qQh2uEmWi8LAtu+Fxaqhz9/pMZLcyYW30uqnZ3yMeyR6HoaOMKq+y
8GIcSGccWBHLN3v+TUnJIqjgAF6qV6kXWN2O5DJsUI6Y1QVbtx+OG2Dr4PBaTxl274/eejKvG1r+
/bMQxSDJQ0M5UHXR2aCxJSqzgV0E44HuLD/3ve6spkhOnKfoc1oBFgcpMdoUTXFg11p/MQIExO44
40wE6VyXV+Ee3QadCJWvv0gzcR5G2XEfOzg21gIYLk4lB46YdYdItaJ0ZJXZOMCi3F19NpEjYSvT
vr+IIyI7wNEp0rLR+78/OK8OMgK4BFh4Xy1ODDD/Xw5Ojw9Kr0gxIg3IV3UzgKRvreu2GrYF5eVT
v/iy27k3Yan2fsPrWcE7i4bN5V5CavXV098eTMwBqozHJZ5rxVIMBiantw90781WyM4T3uBzcny+
7B7vOURsWk6QAwqR2l3YCiweFDzv9+X1UNGXZ60sv+LZDBdx0E7YTvJMxVZykznBJ3IPw/b9RlYs
cM6D5YstT0Ra4gm1jiF3xjzIEe42FxCB/VQALYW+07ZP5HG9ZC43Athy6QzsXTPgGnlyNW0c+TcY
F0qHlsLracPdh+wx6Td+18+i82c9nrIUmLYeRJcjfuO5Y54kBd4zCRIptfUCQ99W7VWjOgeWxKuj
h+IXeym2IdxKxJ5SpBffWZ8cfSJ1FF+aJN6cbTyeUJEX6sfZp/c/9evx5Ggj+LGowpcA72o89axu
FDWXYhAOrbSVZ5PUuKEeCv29iq/wwuL5g7sxV9W95vBld4DAWHEaqpykmkN5X4IFUyGGadsrOl6e
luxxbkFozpoH8MsWieTykLBu3VF+wT7xwY1PJgKmrzqaD3EFGllpL3qk114xZQNQ4Kw4cKk81Mpq
j1GkBH1zIbcX4AUvsE1INhYVOQfmxluNGFjUL9+UmLG6mhvjkKXpSAz3QgtNjs1Ezss7aVbkA6tw
+a0vjhm+GIelQd5A5kK5noIWlx67iPeL0MJJaYjhJcJx9dXRjrdVU1WbP5uKHJ6qilIDCTUbFVmd
l3NEK3XgjppSXYSLcWT7ozLu3m9gGeIXHdo3gFqZicB+vMdHPFvJ3M1NWPRGdZFaFL3G3GNIEUX3
/6yR1ck51jkzQKGROB8wSvw0zDeVVf/pDFj1ZDUD8sSoQznmBqAUXwdklOD9D+zz613v52D8/lba
y8HIqsgswQBWF5gHjMcZeHkWqiBLDYZtMxxKZh0amWXGPxsZXMvsFJFVdZFpt0qCbfNwSgDjwEdb
b6nrLi0/4lkjSqlNuViGv/xGf+bjCsMt3JAPvZdfrc7V2Ky2ABscUktJUnUx9Y8agsP40BPh0Mda
+vmsH1pM/ao06hXWqBE2h5eWcavYP/7ZLF6txTSVsphqbNYiPgGy/aBl90Z3IOJ9qB/LFHzWj7gw
Z2vGHPBCYO3cKUiz0k/pwXT0geFYC06HuRFN6dCTnppyHUhhpccHJtarjfLliK/le2lDJ8pKrS4s
RUDbHShLuMCDaaOVj++PypszmPIA1V4KPogkvvxichtEiB9Z9jwtYPJnnjF8tSZtYznXgXEgJfLm
6Dxra7Va7Jjyy7xYnjK143XWR6W/M7PIf79DhxpZrZVakiH+q8s+1mMGqx3JNv5a/zfPP2oDfn+2
1YJph8Spm30rEC5KDK0bCbtoCHZd/udTGgEl6Q0CkSTLtVV/TEmtHSwZ2fwxPNRLwHzwZPLxQCtv
7M0Ek1AT8aDVeS6twhJV14igrJvqQnPIGPO4duHXLVQgECeShyvMHw8SzXEjRxNHUOJVCq7SAvLx
A9O7+gKewk0waKQO9v1GXgVV90/nZ62s5xvYhJRgUHVRZZvl5XJeXiZXYnJl/MR7t/o2n0VX6qGH
5xvzj5sgEgpuUmQ01tXISRurkhp1jJeT+kEwPJld7+tpfiA8/WYzz+IPq+PasomQk4ng4iEeRrRe
qXSedN/f/4BvbEIvYhyrA1vVlaQ1JNoQAW7h+lWt3DVtvJuz9MB0eHuknvVmtZy0RgwYqLDdDYAN
VNJ5LoT4s3pQPxdpiNWwTRav25GQvjasEhqzOOktbddDs/pnPV6dUVaREFYdlh1KtH5lq77WUr0u
qzu7zA809epBup+dz/q8OqsUOykUSlQqPIs8DH/ywG1vm2vrKLmDE66BP5zcIvOKbZAd+NpvHF/P
h9VZrfVEweNkWBpWROq3aeD209X7n/H12+xldMxZ31i7nJDJEh0DduB8hjKtPCaVC84qUX0n3GbG
gS4dmKnOajWE+GZMDlKIC200gN6cqTEg+yTftoBf3u/agXW3ll5CkGH3jGkpVquNHp9USb9Vkvt/
1sjqUM6yDprqfoTyxWz6VIuaY1kc2B7fOPlfTIPV7hhIjaoXGmOEze1O6Wt3xrFQ7QZMmc9rJdy9
36U3D5jfs30dg1bKOsZbnu+G6Zo3JgEa4F05F76j31kta55K4c449KY5NC1W20o//6tRdOxsKxfR
cGePn+bmQLHFsiusHoF8SXJmFHYvFdbLz3h263Qo3Mu7lut5mxdb7DZcQtGuicjZcsotcbrzbv70
/td8u0WLG9tya0N/+bLFgjxdlaUz5yfulIEQH8t8Ahk7ozayrxPH8ar2kNjolXD85371u83VaQDO
3sHVg7d0rkveoH0ea8u3cSGYhxjHIsAL6jG8Jq050Q4Wsb4aR6o9USaa8CEXsOOezPDsA0eFZaaN
KhnnbflFSyu/pSoXNyQfbf3mDz/sqqVVJx1H2PqQheZ5LV8GlXysNXRQ8FRt47u2BE9vHnqn7kMr
L2bPqsnVYtcmczCVgCb1na+eNPfq7JEzG6GowIv0UOUf4RztkZG5N04mE+y0C4HRP5TPeJXh05af
gYCHEhpliQGtTgVMhWZsmPgZ8X3zMPzANOy4ua5vwivrutykD91xd1Nc0jgpNP9g+vvNAX7W+Oq8
mMZhDkyVxk045fDxMHJyNeFpIIxPGz+7HHfpHW4p49MhfMjrWb10e9HeIqzhyrmWZSYYD8B/jczz
sYZr7zqRP7V+LeHlAxfTNXz1zDwwxV7tu6sWV+e+nE6ThtW8eV5NzpWa3ypzvBnD3q+D+xn7yPfn
86vj6mVj63Sj7ORRFTXLfKYKzK43tlX5oyMf2NwPtbIavlSa86BO6FLRbEOo+RKpu0L59n5XXu15
q66s9rwBZbKWmcsEjTLsTEDv4fei1eOmzoD1VLVrU7D4fpNvTsuFIku6gITS+rC3q7kmLxYY56kd
uAAPPfhxUgox+vL9dt7+fr/bWW0BcZqq/TzbBl4MlD1p56W8U6sDD4ZDfVl+w7M9FG/BWWkKhz20
uE0xqtcsyQXTveBA3+/M64vtfqB+92b5Jc9amrFaxhOblpLala+cb+0NVgLxQvV87L4Nn4Fn2Jnb
HbrVHvqGq7N+MMZRrsmDn+fNJqqxyZh7T5Xu3u/boUZW7wOtUkJRGhxEWIxv7DjG7eSpEerm/Vb+
ZlP6/QVXW4QkI8NxVOZdk296/UIqPefB/s7Lx4QRCc16a5YHVvD7s0OVV7t/0aDg5ilggLrfac5p
at02FBwkh3Qkh5pZbRTzVOpRGjJIRogJh4VP1PQZnj4GPQc+4avr5os5+CrXJVOGJbSJgSpjH3op
+9FSGL6DWSJLXlQceMsd6tbq1tDKklwkNl+v1b/Bnz8pq0de/95Qa/6BmbH8pdVlAQo+clvDpG7o
VWV2pucWri+jcT5Svyd6L7seYZS58Xen9033Jt0dqqRbtp5XDS71+9SDkOhel3vpEzLymtzwuYMf
IuBRmbX7fp/eWFPIJ5Y8IScwjtGrye6gFdckHHjP5agKiNilWHkVQPmsxDh09B5oan3HkTKz1yOK
jM4zU3h5tREqPpPxj3/Un7XOwbZTGatJk/6o+Lk3tY+Ts5dZh2b4ob6sjkNVoGvSevpiWeB/STzI
8UOBF9D7nXkdmUE2h4xqUSsthYbrcJbpzBkmYrJxrtxk58F9NUKK4DWvA0UlDYHjrIvJB6ic95t9
u3O/W13ts8WMxbA20mqxSJNuW+OzeQjD99a9+0XPVvNuKYDCMHU2zlGqfYTPDd/6xjqP/Pom3do+
UOY94Vvzsq36KIPZ/QL0/egfdXOtctUD5BVKNRnnwOV5nzo+T9O0uHu/kbdX8L+/pbHacwulCpI8
oJ+DdD9FD1hM/dnfB9GPEhHxKtoKdDDmMpbPjvukkoM2DqvushEY6FIs+CSN8qE6w1f1JsvmsOgO
YcEhQ3wlRbERDCppo/SXiZTLo2+PgfTVtuv+c4JV6hddzSvh62ZXfxJpRji0w/Wdh0OQ9T52t+N9
PChIy6dUHb4qZmmM4Ks7fK9Kqlk/aWVcCdDEMhG3DMDW4lfRtNC8+6o9cIdd3/2XXqD0xTCRVLsD
R+blt3I6rWzxMm4vcQ6Yb/u86l1RV7iSqlbk5Up2vGA8D6yl5W8+38H3bQIO4bxwYPatj3Yt7bKi
crT2kr28f1IGMWCXl8RuPgCdNEpt/pLI/d2oGcfvz4s3+motaQsFfdyiN1ldaoWDXzbB/+ESINDV
EMX5NsoE4uaOnAIIs2inZtbTnzfJl2UWQmfkRbea6lOKpnKYjeEysKGORkH/JLGodE2+bbX5LOjS
/g8Pfr7tMpT/bnC1CQsDEG+lWQMuiSLaDKl062Qm/icT5VhNE/zhc4TW6BSMUxOVuAzw6OXsUezS
FKE8DpdOsDfTrsW1GQz3RWoF35u6P8QtWd9qluZgHKHQpj1UFKvJygGjmmmYD5eGBRlIm7rWDwHB
eVmRBPhiVfaBO+iray9ldEjpUKqiaiM9tJabhYbRlJFka5ep9SPWwmsDhmdS6keJzN0twDzMsE/V
ITsTVflRx2L8/cnzap2goiPxBUUEjYr5ipLo1LYhCSrtLrVJfB31Jjye5LD1hry9d0qtcqEFA1Mv
D1GYXpU60OsX7S7D8Gz/HAJMaKZRo9dC+TRO+jYy8D6TVGpSS3cuWrdBjls3wbEYFGSwo0YxTn5g
j1ifEcbCTaEKHUXawlBd62Tq1JaleLbMSyORbb/QcJ8cmulQauzNVpg0hCx1rq/7L/GspwqjWy9l
apepFFS7PNNSLnnUcLw/jq/gfgtYl6wf1aBwt+GmLxvTs2YsG3PSopPiq3E0uzs1s23hBUMgXzhz
gDNWleXmQy4aihvSuIhGHLBazItKKy9vQyiZV3IdjzsxtcdhUyTbOZSrk1lI4udR8Ee89b/1+oG4
99sR6L8bld1iBkOe/0kNfGUKtK2f8m/RX7suflgQ9U95G7fTAnJe/rOfEHbJUD6gRKDaYDm0AFEt
+eGfFHbJ0D/AsMN7EqISw4w93L9dgYwPC0iBzdjkZF2AUgz8Lwy7+oEaHioxORK4QNioWf/EFYjt
4MWZyn5IopyacYfq0YXvvQ5IV62iAgACmVSFQZ8cd9KMcHPS7cVyrkl6fCLUWm48NTVGnoFxNXzR
UPmDHG+TwreDPpi9YpyoAW3nCtvUspBBC4RaiPuIPSn6luLuZBuLts3wo0aCWrQqxIumnpDVxyyZ
gZLa0HyIJoWIYVtH4UXdSHBUqFbkmhOWrUQdIkZjeO4oM2W33TRLx8VQNz8cu8nu+zKDq0PGv8Xj
1Qr00aOYo6g2JJ4CeadPjVTuasxhKYkPomC86UbFPBmavsFw1XTqLwzpInUXtnlVFaN2ZYZJnx1l
UyG+J9JUXSdoFL44StgPVFRE1ecQCEznNmMvpHMrH8ajQdYI2Imomp4ytZBVP7cL61tXqNHntpvt
a0NLswm/BWtWP+qBAmM1pmo38IrG0O+q1OkTj4IBQQnBIGXfFTUws3s2a9O+bwhzVX4g6Wa0sZVe
45KVjcSsLUtqXXk2uhxXyh7qbWti6O12k2QSOYRLFl/KWYhOJHHwe3SnTOsYxagfsYQQnVSdJU0E
46mtk7nedXkd448ThdUJ0o3qO3QBpB/ypIlqW1sTYJ9WpFruJkGNe0vpzMU5pvc1pkOiaboTkqcj
VfJlOmcnsQJGyjXnDieONjMlY4eTW3KRl33DcKpmVmLklovIm6O8/R5RXVR/7JJQCo7VTKs/T7Jk
P+TqoH83o7zJyDyZ070upPBTKg8AdjgqsmqjllyNISxUxEE0DFMJvJQD8COvlGX1TLcq/SnMqzy7
SKpGV7ZRLCmO7Pb4h961DZ6lcLtybDakTJtHV+34tm5uxsmZEpn4+sWOpUNxSsvOvLassi5doNzy
sWMZGGHkozUK30T6l/mpVYXRbV0IG4ucWJmG0a1K1pnXG135GZUjBNSwDsdH/OMIuE79yB0+iKf6
c1ZRFjdWdYu6EuPtqyKKC1wr0ddnV0pbhotfUTFIx3qqk7poAyc+SbmRYd9UTy3OrEqgWadZI9eh
m1G7FBD9NBrhwtY1g22e4U/HCduXCS4+Y45pdZuKzlXSqHXwdc4xyEKbmpZeIsJQ7OawiD/jMRyh
HbesxMtNC008xx5pm1qDOsRYacXRaIT5VTvX+mKLVJXMJkxGJz+29Ln1S9if9qbE61rzY8QPEV61
jv6DwHlZMktayfRJRanNR7PH6cNScPDFDVKrb5JB0ylb0moVNZAE5BgbF6RoZx2IffzgszJQfCmU
IRL3hdqdDPVYlG5G3HyrqKUcH41Snu1GYWAQGKVyfzUXVfC5jEKsZWrOwfMMKEXts/O1t2mdRZlP
wXdyG4b4/rq9ipdoCIjyumxT9VKepPpMQNH1sN/sCp+fg+eupTsFnttZNiyGwBzELNrK/MoOGX+i
Gn58CLBTsY9th/eXx05dYf05xvXkUTubXwz4HUcbc1BZm2EOrxbTaYVqLKULuHhS95MjT6Ks35sl
w0G5kA029jpq0o1YTeekymYzmXClkprxJA26sfftocOPRuvtNt3Ucc8bb396/f84x/unuu3qp7+w
AGz+2nb594c2LvK1G+B/oM+KsqjO/v5IP+2Gh7h9fpbv/4Ofh7luf+AqT/CICkIq0H4bqujmB2Ct
sBE4qrEl2L/W8qJuo//9PzQZU8DlfCe3jbwfSMvvk9z+gOafP8c8grZlwl/911Xj8uerF2uavwUW
K/uyj9+vY/AhgAuQvWHtt1A0eCW/vCxOidVRsKCWvjI0Y85xVTid1yO21Wsq02KtqN26kMqZsox8
HLwaJylIdaVc8SAIalnx+jGkPj4PEwy+7RYHS9eMo+BELSZsl/I+qMjdOmNN/iiOSjJIHXbiXi2U
MDjrEjOpfLXJm/yIlsZvdSj2LAwu416ddIrmp20/nhRyhKeC3dvKFWSZkBSwjQ3onKromR297CnJ
7jpbdVMlNRHulcoiRSwS3mxWX2quYlX5cWvGo+Qiw5DPJBBw9lHepNHHOiaivBj1RqGvj3p8mWGt
lB8P6kw8IhA8Kv0hL+zJt9kEN0k6xRfy3J7PbWKfjwVlnaoTAs7mTqCLKxFM8ZdwlHAr0+tp6I8k
MvnYcfJnIQ0H97ylcU41Zv4xbwPd8Poq06frORjNyympJMyszSDsvjudkCDkgMawTqJ8kIwTWymG
cJuatdlsprkP/Goq4slNuLqErh1NdXkeSlOB31lPaYMXyYWqnHd9NNueGWaF11NCcpTPgwJNtIu0
6CqPnA7L2lBrj0o9boPLtq40WCBa1p5ooWXnR0IrytOxqnL90QynmPCg0qr4RdtYGFqOuEw5mwnr
8pX92IzNm0BR0o9NLYC81OM88b/29bA4omnEPTBU/xYtpfNyTmHcZyNUhyMAJJh8qVN5bmjTg27m
lj9nfEZXaw3MFfWTIEW8bCVp0HupUcyewDPWDeVONjYdZZBuEBNIwu1NiTfKNF60qWM2bjfMZu8H
cgWW0rEGXLzGpImdnSjG+gDsYEWhW5YOMXt1YTgh5CRDsAp+6Ji8MkXmzi9DMmGhFJs7VQ7yChgM
kiKuHib3v7hgiCpN7xV3bGTHzfPcPDIGrTzNRWFdlVaho/Uro7MgV/K7afly6hSN/rP96Ne6f2Fl
tAQhXy5zfiuFT4QnUTrzGHi5zPV2CuSFReLzmgMHIoQWJJc4wto2Iw0G2RWOOXRuPMppfVSqzddx
nuXxVCvVBE1L1RBGBJ+CEVyjz3huD9GAm4EZ/nBGQ/NKCbszyUn0GzVKcHQTWa3g2ytEcRqpuenn
Uf7DxOtcG6zivGAhbvMoKwue2F3ih+BFnpzJEFdlObdfsx7ZnKv2+ZS5RUCdlddESnCfGZL0NIVB
cVXpdkr+wiksN6i0RQ/c8Ce8lEcAPywIwl2XJb3sRlLaZgdCJCufl59DDmqCfwAjiSB5HRJSRqsf
Imq5RBIb10VG/LWrzLskitWjKUzbY0MOuRDV2EJWZi3wMWuth1TumktLGpRjs49bnNkiyU/Sfjq1
IynaWhWe8pOk9geG/GU4Z/9TcTsiZcXOzjNRW4WlHSq5S1PKO3+u1e5TxGhsBlHO26JDzulQ6rpd
uD0MvDocSge+tTKgIim2yYkHn+pVmNepIzubGmbbaJjHeVLbR4qoHV57U3nLDUc51+Bibvu4ybbT
3LSg7LFcnp1imxXzvJET5ynIQumjPqnZBqKYejImenJA8r0KqS9fiOuVzMexZcKKKMlerglb5GNW
mFzZcFDiOKnTxu/CJrgpu46zY54aTFVtCFN4h3YqyieQ+0GvzV5lJZ+dsBmO+tjUP+Na0bhJpUrn
2Kk3G8XmJYgRwHQ0Wmm3C3NVuVKiIPqVmPqja9e7gZEXIZS/DbT8B162KFNbaGJ/f926ecCvjUtk
jYfYX/9zWz/k357+1/Pb16+/8CuYYqofuNkAcQE6x1qwFzHur2AKZncLbwR8uo1inbgni+jXFUyx
CZnoBFJABsB8AFjw7ysY/0pepGIE97k3EWD7oyvYy52ZYkD89JjBpsFSZY9el1AnnE8t+SINFzRF
PaKmWfdw5pA3Wh4f0u6uzJx/tsWhheccUkILbtzLGa9x91BG4UCIagiqYKFCqSrnTRLBHitGLxx4
HeR9KLzadHK/bHlIjCQDa34J91d91/6I5dA4apPZ8W29hWsQRz5WnB+tRD4ko1liXM+OrP2PpbQc
rh0BYjL99moDU+2WckkGz28K6z7Ewssdezv9aNvRWUGd8liyyVelfWemhuRb1ZEsT/lOjEHkZo0t
g9ZFm1l2icLpaz8mcXULidvyCA2RjK5kdzQ6zVdtUfkC2ktSJNp2jPt2h4HuCWuailrwoRtjwJNC
nKttk3PHLTchlDJvmPlDRka8SVHFiS2L09oUvhbH33m2X2uVgxOzId3aVXCCK5Sx+fMH1//5yr/4
b/voItW3BDf/fh/YFfiq/3XTPX6Pm7aOv7XP94Bf//XPPUAzPthEwqmSxpuSefRz+fO/mjyIkLWh
xccbZFl6/3qAaR84Mxe9LU+zharG5PwVStXUD6bNZY84KqibP3l8/VThPLuVcTZj1QsKhYpgWECg
Kl+ux7isJBJKjow3oDMTmDf1pbYD262hO2aub4Vqf5wt5ZPRZpe1Tig57DZTYZ3hAQIstG1Ojcw8
4g7OjMwuJMk8KXr9XDGsU3tI7uMyQlIy3/Ujk7mtrJO0G3Z93RwpCTrPXH0kvXNS6/J1oUNtlBIn
9/TM+J5F+GT3CVEJDKvsMFYw5gHTnablrhDi0UoS86nse6JH6qwqdyD+up1hVPm5IRXGSW9bpIyE
oh2PoPcwvzK7+zapDFdT0/GrPC1ZLC0rPUmR7KsoNx+T5iFMyuIirHH+4sbyjSDN6EfCAAZQN9lJ
6FAZmxtWdMGuHx3poiFrXarA0tI2tI9NTaRe3dbm9TglNyEhqG/WYraINTZxIOjD563ojG1BNLLz
62pBpKCyocA7t40jObc+VRkev1PnYBGn49Oc2WnkTUaNFYJcXtahdayJMXMDUSU7q6tvSujXbm82
0TcjDTZ1wf+nsYaTJGvCKycrj9uqAFCPZ3BcA3Mvkp3TZ5u0mI4H3CQDOTqZjPjISk5BHp9yATm2
tdqrs3soY8eFrcFdyLcScVLbmM/juHJLUDOeCKL7Kez5PxTnkY6XslO3wk3L5tEIrW2udpcM/Zex
nDdDGWKL+rlc0jZO5cZ6fjynuwajb8m6sTLHkxYuYZ67Dn3S28bj1v+R62iPJ2J3mVdT/qUUJl8Y
YU3buKiyy2+NNhu+MPBfByjSHEM2SO61Vm39NA/OszI5rue03o65TM5QU+6Cqbxpwkk+GpHlX1TJ
mSbhJxeIJxwxm0hsWWxbC7aOKwHOdtvQuOlFYjGBv9VJk15i3G0cNV18QlWxlwT8xKzqpSVpzmu+
n7aJkujMzPw780DCBYywKD8r2fLwKk+p4b9IAys7s1RClk1lfBxrNTvW9En3YlmfPatqLNduwwvQ
k8Q6kih3dWf4HEQYYv4/3qT/Ay9eyrL//P12e9PVcf6QPT3fZff/ya97lqF9IJJFLhfuD8km4FP/
2mglgxvTgmzkxYT0g8wk+/qvndb8sDhz4bBLGIoElfEsaaV8sNmuSWWBlyQ1y21lFdl6L9KF78bL
+wQad+oB4XSiGyBvhcXay802VFVOaYTw7lzGCk4qxHjara0KIlxpatrR1lbS8gKcQVB4WTcOnzIz
H0+NMBhUt0mECNh8lPA+IqUQuU3c5LOb6GmiesqoZIsBxvKPlMTmG2G0KGP7iDKvCE3ENq8rJfYy
YxBfhTST1c5Sq9N2ttXEPdqxDD1PMBjZ6QRP9UEfu8VHw5myztUIQ3VuotaF5TcBOClUCAkvJYct
QXXzuCsvnMmWC28qw0LHEnysd3knDbVbxE0oeNvNLdUiptXzupIyy/LQwOuPdt9jgToUc6RsO9NM
SjK9mPS6vTyllddSR5Nc6QGm3cv6nLKNbTep42qF4NpFNIR1W6SR9W3gKnafSwM2m0CWs9FTCHNd
6bhD/dC7LrwLjKG5q7WC7jh2qH2quzC6Vkd15EoGsnTTaWrWev0+4i0twW+R28TBFyVHxirNotRT
R1Dcx2VojQ+1I8Qnsgbm1zjOS2KUIsJATnLMsvILReDdXjpwQvxkCcgrS2jemQeV2EkYXA9L4L4I
O8wCI5Gkt9k+so92pbvN9/F+uCD2ebXPAmit7XyOl9RAStKxplyvz3ZlSZjpKF/SCOEoSFGQqutO
6j6NqRJ2YC35QVJ142aWKUk9A/VEXiLe5ygaJyRfwdZY39j7LEYl9flDsM9tqPs8R5guOY9wIP0h
9pmQap8VqfYZErHPllSNRObEIi2pu90+ozItyRXSOsVRz2BmnrbPvoh+qBS33mdlbGRdT/KSqkn3
WZtpijl3qXGTWvKyS2bH3Gd5gpSSdLfZZ39mcisVh/aSFWIdccYHNZkHP99njuZ25moR1UVnu2Oo
iOghV5AZnIRxMf7IIH9Ix6VkEYUR9pxnV2FaltK2N1PnatpnroCIkInVpfrzmLZpeKLoqSyOzaAO
btq+K4KGEKw8qnfkcI3qsXEKU5xO6tzfKOXQ259yCLyjb8WmySFnSOV4VNVScEO0B5VKJ2GU6sp6
aiEGTslVXUvmnFlQl6XcrjwZJOBwFBlqeE5Euh1c8Fwhus0mxekZKJcmPg7qMJwphWp1/iDLpJWb
sM1gbHYFxBmnDOf2Eo5fafqlobatK+Sml2aPhwJvJrOIABHGjRCUXFZiRtwxCaU76UODRJgsFWbr
JlkOGyVWjDD0+iTsPzZFirA9kKqu8vKIu9XGUMvSYIhIOfIDTflKKaLqRjhygk93ohvtsWSMza3Z
hJhUt1nrfM8HKJO+cBLpIR3yBFStLFrKZhkLPqbQHnRL9F+HMooW2+NwOMePzEDrF0TjbTkvYFvq
OzLhyoE14/UQCs7aiIwZ/6xW5Zea7HnlqXZjfgmKEVZdZRjTQ6qmwWf4g+ETtuHFjxSVCd5Ywph1
j5jwFHMzLQZ5V5mpNrqNY0Uf8R2v61ObmON3Xto5X0/MA3ZFoiMrG5oZtUB6TNS+yGfF9Cxpth+N
PKVmcYlFU9jXgIs/Dm2tu6ocM5l3jlCyxZoyrnKPtAI1ykVbEwSUirK8LceZq1mma6dJS8SbqiYL
Hf+4UOygpsapvkGuacUkt63m2JmdtNtURZmdG2pR1o8pdMncncJI1TdOyG3WjSwryDaVnlgnQ9LV
1iaKil7iZdh4MVug6SpzXX8dCG62rq3XlQRtbZTizWQMZ4lpktMVTch9qDOQJuQ2oSCvG4Pya2I3
/deuyEfqJed6hF9eTfFj0Dtd58vCgOlUDGlUbUbwJ/jC56pWupOopmpn1/WUkJYBhaPix/fUm/n8
PZ8k+ULLNPKijcAbxUfsicWuPDaScMk1BhAGCLhhCzdZJHoSpQxzBECN8sMYSMp4XTYYhh8wXFct
4div+NBPG/RSJ6mV255TJaRwIpFN22EagQk1/dTfUhU4xW4HJ+1G5Q/2R/JokNlv5aJ7jDsTNESS
Sc5jPLTlkmWJ1P9i77x660a2fP9VBvNOgzk83AGG5A6KVnR6ISxZZirmIlnkp78/2j59JLXbPn2B
Ae4AB+iXhiXtTbJYtdb6J+gh+YqxjoZPF/CzWyUE4JA9cGJOiWGHE+jlOxzknDGy1txO45Zj/CKp
slTEM5H1t6YGdY5q3E7Hg20l1Qc34fpOBoJGj9giyuygZVPu4EYx12kovalwQgMI+U5bJv395Gq8
HdCfCFXNVzfzr+1i1PF7WdqbtK4AFhLHyMDgJ9fhjGuqdmEoiVvrvyHTJzb5+nlluIXY/aKW7PP/
OP9cl59f/8r3WtKn9GPIzvx5Axq/14vfe3YvAP60CDrb9j+8PGnmfxSSAdUifTTVJTDaNjT6J/vJ
eUNBatPju5Sl5Kc69t+pJPmIZ3MpIgjhnjKoY7jN6icecPv3Z/S6tkapid+s2hn95FwHrurOpGsg
QhmK6neufS95Vj8+C9x4CwAnmfa1ajxXoqxzr1aYyooszi2tvljbtjomU5telYVp/Abg+Nm1ARFt
0UowFIkkfHltnnKDsvZatRuaIY2n2ca6riqr2MaC5zcf9Qqf+HYbybFlHgPHlmDe7dKf3UY79xDg
uwTx2UESXBna0D+MyTLeebNpUCCKJLnoC79hryhosXfPVhs13ZI29XM87Gcf7pPhRHgE/A12/pcf
zvYcDEunqV3p1PXR8gbCsutVpwQ18+aC/OvhSjcL/6QQyQ/e419C7i/Hmt8fKdIKXFPRE5FP8go1
NFPD0uh21C7RiuoCglN5tNrxt+Ey2+jo2Whpu730TltW9xZ98CePZE8swlk2SowwVMlcSI7n/twU
B+IkzNt+W1IpZXQTumIpr9xhlIyf5HK1FtM4fd/u/s4VMy5jPRH2zKzbeIWzJNKWzFB0teu0Dv1o
4yKfz5rmN3DOtz/z+oqJl/nmsYANwWtbj9RsVF74PFPTJ/dlj1Ggcb52AvVbQfjBJ5xZK3zb56HO
9nIFSg+xMkix+RJMin69urZO8vU32bxxtzaY7eg1/GWnfQDQxzcJOBoJfqjSd7ac7TNtVOljvpGd
auJkbn79oT9ZV1BG2ZB8HjmGf9uSf/Y++X43Q9MQy05PCh5ukD4ZS/A7F4uffQgPEDgRR8c/fwgu
0l7pC2di0pQnYelm4GRt+/+wYEhBh/eyRa+zEb1aMP1ot9lMDtOus4LsbKwAJGTiit8Ign9yLaRC
Y1uxWeViw/RqHmC6MM8no1M7VcLnH/ysjZgWBftfP5afrAXL3DwYQWGJrQhe7TS9JyZ8J4nDkYNv
7YxvnFC8xJv7xbX0mGpJOxD9JX+zAn+yj1MIIV2w6anYa15dm8XkbMr7gTs4L9Ue96UmSmGv7fSq
tH6zj79SyH3b0FgJtgGGBa0dd+OXC2+j9tXVsE67Mddsj8lybn3G5dIuYgTpqHmM1e7qgzKmMj9o
YqpF1HhL8QQbfnibGUXSxXXZperEp9HKDr+++z+5DyhFQfA4/llQr18KssysnIRLuesdaZxWc1Dv
jWYMTmcYP7950D/Zf3iQ39xYbQb6AIMv74Oc9Glo1Lzs0CBFmtUeOF/ucm06NfT03JnHLHQKb1e1
2VkJ/f/v7rEbXxyTQoSxHmwz/9XbP42JsRg++PMM6zRaTTqWhj76N8vqT+XIJrzhQNmYJDbiwVcv
5qSCHrOaVu5WDXeKpu2WEAqYHoo1nQ+W/zslg/lKysDaAv4DgSFunGQ2yDav6pGZiHuinYpmRxib
JSOhBM0y9BaHBiSTiRVlfmZ+waC43+ilSuREwXh5ftRbj8QlF8djK0whuTR76KlLemrqY22GqnPH
c1FBCD0GcmoeE9y4mUz4jEj2QtTQqqtyKC342dKmW3SSEXammjQR5t/Gah7EFDI7awyXDjbp53Ms
nRZlqJVW1jXU1LWIPL/S33mFDyUW74TsQzUKw4zMnMM4His/S/dSgDJFg2GNBgNDfzDv+15TAUaH
jl/E+ATmVuxOZpFd1eAjy9nKmMa/6pSbIESmQZvgwxbZo9EugcDIYIXdlo9Lc6ztyYJ4p4LxdlBG
cYsuW6WRaSiGFjPJU9VtPRU5c3W+UMUgi7FKitXXxBbR+l2TRnZqSBHKwU3raHRm8Rb8t5Qoccr2
qtYtqHn+6HafBZEcXqQ3eQ1/H5fGW2YVCaQ5GrvPzO3FFPZQl5+GtCqaqNDF8JTgCL3uRjZd/ail
dpadJEGXnxcjg7qw4lk7O9q7NV66yaHnKn2CFKJyXDv70hwhHZ91jjU05zigrSMzFx+/fZ4uvDlx
2aQAWfGIk6MVymAyGXf6RVtFYuTgiD2nNaxw5s0vTyYtGfQTM9HqT64lNxQgL6HstHUfPKTNYGyh
SSYpDs1a5fveSnR5ukXMXZoWI0Qp2ykPe8dLCkgqLJSbKeim4tSTpnbta6WLBXPSUEtZjPCg3g4U
IWHZU3NEpSF1EGx/GKc9ZDvovY2fBp9bNxjFoVcS4iJsZnwbJlfm2ulUdjbT2hHRWVRLI7mwiZJO
zpaJki/qCOY87bjJbdSQ+lTsA1smzZk1aXoam2w7Y6yWxL4q09TqTzWzc9rQ4m7eET2hmlMfs6Zl
Z61lL8kzsse3le0QwZBWRp7GytPa92WhFhOj/TTTd3VKxk4+Jfm5Iu5tiLVsrL9SAyzv2eyymgCL
bPiYLrUtQOMTjJ+kOVruPiuTLj30lV+AJGYN6K3vFZDi6kV+tkXrGNgKUVyHCaS/r4IdIIhh0Ivb
nIFaB7jf4SqRFdlaHL1Mdntn0Dv3ViGUt6IOQdMSmw2Pdtfb0lNXK2w15iy22RgZ5kijvQ8cho8R
47RBsiL0YRgj3R80J9Ynu6oIdWd+S2CILnxgNXdmIbMpzIhgRaddEi3Ujo9e2mXV/aACYjICd2zv
W7dx1YcsrYdrmAho8iS7IHtFZuWs3zZZk73msNJ5+bIsiJKFjSsq4ZacWCP263loZok8twOZvLfQ
tCGzTQvh78cgNb8LJf8WOegvKT8viEG/JBL8/4hRUV/AmKZp+uvhwn8/jP9xMQ4vZgvGH7/3fcLg
OG8okxkJgDtxkj0Dq7Z/gd6/Ude2KFBUyn+MGMyNRrDxxpAR0SVv8P8/WAHbP/FnYJsyEOAbwtj+
G2DVnwh06LgostGNQMneRPpb7fqsmNfGFTVHk1lxJ9NTa8FXbCmSOEssHM5A3XcOMMZudrLbgOxq
bXXhoiH/iS2n3PMul3tnNSCgpXDvVh0k1PF/UPz+vcL+k0zHXy2uu3H6LMbnY6tvv/ADA2VpMmty
PEhh38IVtzrs++CKvOg3jKXgeFHO6MCPlMk/JlcaPBREzeRNbZI6yMEbCf8H20Qz9DcorGlnIadB
MsaC6W+sq22BPutMHehqdMgQSnwkIvRwr705Bs9G8tY68n7k+EZPMrpnykLg5lSjfczHwT+pB1Ud
3LRvrszJak/tNmn3YnHXq8FS0xnESBEJdv00zbLIb7ryPAhkd2cYChJYrXc711Dp0e6H9YwkHF2A
lgzJeZcdS5M66nf+hi8vhyAhRoMGYWGI3RntQeJ8+Zrodu+4CRndtw4mBxxg9RYj6T+i/NJOnj3k
3w6MfnzSRpxmwsieYL76pLEagmJuR+fWrIQDAqD8k1VN+aF22uqswz/toh3bBZcMYfzOM+gnF7lB
5pv5A0RzSKsvLzLz2wYIQE9unTyYdvU6pGcise3z1HGX3a+v8k8fxSJDAQ3vilRglsqrqyxYNxOE
le5Om125zxb3c+VmNDPK+F1+6jeF6D9nJNxQ/B8w92AZ0lOgPtlajWc7nNfoKBPcpbsrPX1fpcOJ
7zt7f5XndafvOlXt2R1DxzpBWBJN9vtO10DDzKgoztLkM8YJsKmiXhuO2SxPl+pK7zOAHrI8bKB4
cQugca8cYNHKO0KUOSuq/Kyf0iuZmeAVpnH16/v2si/aLoYQcAjEJsYLfLD/qi+CJFy4OFqUGO3P
2t7ThwaIjUajWrBpy22t3v/687ZH/vLmwQSA0QafzYMY8Zoz2s7KK4ult+8gNrsHBCTrMdCUOJur
pD5p1Rxcl5rnRBAefrdCtoPn9SdbjBV488h4RPvw6rEVBSPiNLfvRs8l4pdheDzQbP7mbfuWtP3y
Y9CpcFMROMMN0V+ff0ZrNIWmKfOOvrY5FlpWHtG7ol6pvIg+V8SmUw5hkgYOgkk33yHTRXdiD12E
9iC/bMfa2mnLwRw7qoQ/Kol/ZR+A+AtXkKHKpuUiKP3l9beqI7qmSNL7PEmbKBFyxKFes6OkxUDW
sJS5m4zsRvM07/rXH/zNLuTFLaHk4Gywab9pi5GUvfxkg5mlnrlOf09O+NrXQ+xkWRZ6c33dDcv7
3pruCpwVIy9FuboI60HSC8xWH3uVnaCIHq9IdYPpthifG9kiAzKfmETTqQT2A6kBse2vB6runfpt
qvqrwQhvx8aehnjNNB8blj+ZtWot1Ve6Tst955gXyeoeZtHGjR9cDsF8VtR25EhEtJr93hi/r6N/
Vyn/ubkM/bFu/+QxEDdVXuePsGNvntrxQeSPzwuW7Xd/1Cuu/wb0g32Yt5lS09yqku/1iuaZ1MFE
euFKiiMYhwKb3o+CxaDIsSBtbZahmLyDgv1RrxjeG5vXw8Z/gKrV4D35W/XKtxf9n6uenW2bzEIA
g7zvm0yBXr9vmjCZ4Yl550h6xLNi7PVl30hXrXtKkeKOVr2Yd749zCn74ECa5uDRXoNJd+JsMBDC
xRai4uZ0cMTCDwb6dBiZhbAtj1n+eR3NlARu0Vhf2ipBol3a41pBMLXH+7oAAYy8OSkQN8sUFL3p
8r4+sdXSuGi5e/8+r41GoHuvoS1N0pJYgtUk+YWDhz1xVHvIcBmSD355UQsYomE/kbgdoj9PCuS6
9pIehqbwIKQvpXW5VUjvDLeQbWSMPu4cRqW0LOrXwWt3SeNNT8HoeCH2i7W66/Xcq44lp7mKW6CX
CfYSrtlxMg1tBysq0x+yIEi+FHUGGdXOpEnGojlLuJmQ3S5qpq9BVILTX8wBjIPTQq7mEi7t4AOQ
96qqkO+uprcf5hknIc5nkjFgzJj9XhrkWFwCB8s5HhAx31YFEsWjoaN2QU80QRSrx/5qcpgJxmSe
F5+pDZEtey6/HfV2rYadazsN5A430cxo1kn1iRslx+xTJmsSbxNXb4nf8Qm8rWzID5fzMtrzYcjn
/v1QObgwMGSWxrTTcr8Ljl3blndmgEIoIlGvOrdyXAtQB6rqIvEm/fPs+cVbzPS8h7JObU4NZykJ
x2pGhKzYWdoG9N+leCtozN+1XVD6kdX6Ov5Q5EG59Fya9QDPNF3wbyjWe46cmZA0L4G2Ybg9XpRd
lzVGCLGPydjSDMye+tZEaJVaneNdF17QaLAl1sk5rJgGWacEpmy5tuWMsLHBr6AKO/DGG63AHmBP
c5FctM4kzdhue+/JF2A6l5TA5o2cqO3PC3sy3WMLd66MV3uF2xSoBITWr5RAIpp4XnXWsBXPJ7XW
o1WYzMWcY413Q8aDVBCE4U1D2iiMDttxY+oCe693C5K0sXJEGbelJZKDRnTYhe1WhYxSOaw8Nxgb
FkN83az2Zb4gx8yaYbxhXuZhbJF486NRzXBYXA1RGirNjOzTWgbdx8KUSxdnMF5UFMgMpptn9r4T
aeW0noz2MJgRkmLdi3vXmoxYGnVCiIiqOxQmfdncJjgjEzBTa2kQVWlDls0isPH5OBI27e8Md8GA
wVGl9l4OfSbCwVHaO2Tu8xznlee88+dZfx9MFEZhU5q1xxOvHJtXK+mJxIDLbfmqe0SxD13ELnR9
DOsiX6Bw99MDrk/TlaYUVtTLtFhZaAxV9RWjkCmIltIsoFRhtHI7y+ppSfp+PCh3XfAHzMvECCci
fg9Gbtgxm2jPJFIop4zKLB0eQQp8SPJi9c/bNFiCECIPrw35x+ouG0vMVa1kwYKjDjojhoZX7b2q
Yt6+povXgcy36QkBqhS8hpQmE1ypxipu2lLr4qrQWmzBnT6w9sRNlih0t8M31Ow+QLxpCwwggnEd
ll2jhHfR65MBFx+mn8syCtwJwXau1EbMma0zM3V0zDd0/bEyk/Fz3dvuCu0p2+bNGE0wcXfX0Tio
3Cvubahv+L3UjnELMd5rL93N8WyHWmh8r7srlUcq6XJA2BalRwKzxRaFMEuXKXZWmPzBGeJgziMw
Yhhy6UOaZPaFLktnDvURg0z2zjKoolS5Ov65jdake3sKzGbvj1ZZ/AY2elnlbqeOZWwIJ96PcDy+
sUyeNyeulcp1deS8S9bW2CVmwlietN/42Zn8k1ryVWH0/WM29T14LZGgVEcvSzqz17NxUP28U3Ts
Eq5lr7mRLnkZxnEtLrJC7yPXLJJPc5k5Z8Za+2NMdG/7m27iZde3fQ2HYpvhA2YCxLi9hluzwerm
zrXo3ZvKOPXHYvrotMVw3+W1TWHxRxnyk0ve8JqXxzkNCUI7Bm6bsua14WNdJ4ExCOK7BCm7FY2d
coZdacw8ZbBl3zjvMbcJ4qwy8fsY0XqPkNmaXN99+xr/E3Xh/1r51Max/+PR/KlC3HXjZ9n0+Wex
OVHVT59fFIj86vcC0TDebG74tDzMHkCwN1Dze324aac4RhiGIPwLvhV6/ygPrTfffpp/gsVAl6RT
tP0xznoDEKvza6DSOF5Q3f2d+vCbiPmf62lDOre4dpd0eApOJmvbens2RchVgCaF6AetrUt/Zydi
cg++tbZumFEhf9BGDcp90BC41y469A81drU6VGRW9hcCWvkcV+QuOKHpzNi6Ks/JPDS+bvmhHiDn
R86sK7w0A218zHF7+Ox0ji7ObD0bcKaz9GaIV9PRxl2v2f6dXi8J26g+23Jf5Fn/NrHLwAzZYcbQ
S+p13GlEsWV7eJDqxG4tsz4fPc3qcNOw+x+dz19ybl5OCLgxNnsYVTslAag8Yacvb0xqr4o5nx96
QTKf6nkzfjCMsTpRZI+fE1xtHIoATQ9WUE36/tk6+skr/nLv/P7J+JbwlmNdxhOmN3j+SDJjtC2u
Cwpt6nK0t/JyUUb7G7LPN/Hn8wcPoM+iA4zG0pNR1euNZJm7BSsS/LlGNBn4fHQUZflaOte6Rjq2
deIUQz2deYSSlNfaBJm/0OoMLVumIe7eDbhE9HmsxrZsqhD7jBn23pr257aGWUTIbIU0Q02kFj7t
WNO3+2oBZwqNGrMUJB2Dje+E03n3RjA1wEi97ES4UinYERvaJOJRztLZy9TCDmha7FsAXPvL0oqu
ifUMlcx8U66euBlnQ31ElJZdlpSEX/tGuTlmEvqynnI46Z8xh0Hbl5kLswXTWLD9aHzEW8vStQ/B
Oointp5wZgHOsLrTykqhXGiL0opdL1a9uFBMlWnsmwqBP6KKOoXErHcfy2K2u906+P0TDhWLJI1m
9c1duSYIzppi8EToQReWBLqOrn60OzEs1wmr/SpIBWn3wmymYkeOufHBHCaCqxNtNLIwxzrmqRrN
VR1RIajbtZa6fagQZRAOlxcUmE5h5AEGFG1SnpUJNhCovgSKDc/vjSVs7SY1w1VPMXGA/g8qLZbI
DLJh+L75/+Wr8Yqw4iMmpuZhYdLWBhvF6NUK1dYmL8XwpfEzlGloCK5Rw4CQZr6h4hncGoUODSQX
/HHOcMYQvnVZ1UKP564kUc/I0uP/2GnUPtW3sn96klgo/S/wTWJX+usj6L/rL03fvzh4+Pkf5w5H
CNMF8suR4IOrbVapP3CUN9tuhiYMugtoCDFzf4wlbJS5DAHYGjYro+9q/h/nDv+EZxLsX4PTjB0D
YORvwCjf4oWe7T4mZ44H0IfUDfxBh6L2co/bFD/S7kvQ66TRH/Kp8K5s1aitIG7wByfbYehFc5JI
z7+fPCGPydhp9wm2rZ2lp4dAaLtALpHiZ2DUT289e/ZDG7u3d6q3pyh38EZL184H2EeVW6jpsdL7
T2sqpnjSeBkJdj94ViV2agxwxjOb8kRQi0f6gL/nlNr9p97IP3XK/9jOaxHXjXW2qORedzNrX8sl
OyRdf2b4lRahNQLXNsbLdS6eEip7UsExXkntWBdz9b5bpmk3dAuSePD2g0UztzMqw9sV2uCHkkHK
o63pN3yV6mIq62jGY3EXzGoIEbvAlGgX8226km1cGUsR1sO6RmWQd9Eyby49UEHjcpZnsje0/ZKO
9W713XUv5z7dtYxkGntNYjQWuL461WH0s23G2d5YafsloeOzp8TkTufOVwCKU1/l2V1S9tjlevMx
aExxRNPMwV+16+k6+fV3+5+/VUPeNRX/vX4R2Ykem3bp8zST//WvwfCHp+YSaeXw+k9t3+aPv4Xc
8ce328q5F/+z++Yiej0+9cvN0zAK+Y/Vvf3kv/qPP7xI75b26f/852Mz1nL7a6+J/QR9/+qtJqLl
qX9eTH77+R9vNUR83Ek3Ij7HNi8q5dr3t1p/AzcPWWiAqQZIKOJNXvgf00bTerMxteGI8/pajrcx
pn+81pSngPEAphSAQC8b0/YfF/6jUvmVRNT7Rvt+9l5jBbDhiDAy2HeoLV5T+PIeBU7aNbsk5dQ/
q4q1saJeX8E85653vpiWX+AJg0eod9TaZeoirP2kfmpVTaIdaCkNxiLlBKE60YJJnCZw2mw8IVC4
XM2+pV3qEFrKQ1K0JJXZc5e8F63vY2XhqvoRKmj2wIjJvwhkjT51RDSVRe7AxGjU+yZ9gBffpuea
aaynPvE/eE2h0kOEPXlni17rYp8gilJzHFS9tzo7VGNFcAJI1PYXi+yn4ehgo3Df1z3qHdEnaCzN
ou5WKoGsJPY2rbP167K2i4fn4sLIsyyL9ugXrlfsWmgR6U65hTavcSEyWz+gVXV7JlfOpD/VNG1d
DZFFTLYf1mPjo8Jb5zqw8UT1pLWTRaKST740F+hwzmJZl24zIu9CRlG4eQjIWJJ4OWEeGXqak3wZ
x2Z835XLvITdsjlqLX6t70ekjkM0u/50s3gpgnDmVlAc9XHOrspxcOrYGrX2vGlsYtWV2eGwCrE+
SWLJXAelHeyuuC9a86btIcXKNLXPGDUyboLv82ExNMsLGy0ooP9oPuqyxa0e8VMo5wj3T5gWA1Zy
lSqBV+YetyZIU8Uniq4WjaEIIPAbDfm+oY7S7SSB6V6x05mZirJFh+pjYIx3iYZjYOwB6MVcpxg/
GvOMwH3y17eDmc27cpHqkDemte8z073JW7t9BIcbkHqRFG8g2ao/LNLIsKzd7Fkq5a3vMAB1vtTQ
5Qw0hLPb7HKcrMXegsQ3YlCblDvfyMxb3FwnnWTDplmT48xgp46hP8syxgUjJQ+J4XUbM2T0xk9p
16vynFHb7J/XtvQVEyaQZivB9xNl4ue5qKvACGG/D+tlS2LXsu/hxRE1nbs8WGT9BgzfoSubvT7Y
zd2KtdeZ3eH+5JTu+dSoizWQX8cGRVjQjk24JBTPmchP0omCr9YSjo3cQQLXBRLtG0TNYdbJlBf1
Q+H0d0vfk+KVprD9Wj2gWPT8x7lHA2wpk9lWV2AyO03OsZxXf9876pCabR9mmZiORarWCIP1d1Lo
70o7sQ4NHgj7dcbaU1CdH/RuPFcEChpzXu4l13yECHYwB+8dkU67ps6Pg09nA9ubHmHBjFzTid8q
V/0L1okf1sV9QPN4Rgj3blUohe3Z9p9WYX/RxIomNrnSltW8rXvdi2wytLGGK3n3YeomrQlMsQRF
tBSZiMXsfSGKfgjdhUFiZs5p7Co9LuGYHvzReLt2qoiYSw9RowAVVjnnDxPP+0wlwcGt0vNg6Fg0
s2O+r2nvZJOeBkH6CQ3PLWzBDD9m8SlwMIHt7MqnoBgvW69IP7ZZdc146AQJiHUs8OuCftif0qe0
kWy1t2mWHMnBfZ9tSEiVrnUMqDRHA84L96VRuTdD29477fxRq+TbGetkfI3O9CIVRweUQSUNXLoG
9q4/ygY3OE78ZoZtauYOmwUmucvp3Lo3xbyOoZimZpcx6gv7FFtgIUZm6sI2d+aKJS8YizOgVYdQ
17oTxpRqMhm5i3zvI94P8cNoj4WQnwiKn/aF437xi7686CCjXNZBf5XW0xxjjIwZZOIGWBZO3BHP
FOHiDP4ltrZ9BM/jph+M92LW90Vj6SEJlyWqSHksGGeHVuOcYOW3w2voY+baD8xpRdQi042Frd5L
lQChYHi5T1cUha41ZBd1XkZdKZMd4G5xTCeSuTF+ice+60+ddkA3m1sXhND3Z2mHoxDtc8k4mLhz
t5zO/HK49cbhqtUKtpAWx6XRWx8RHNxUhtOdupPoD7M3fxAirW57YmMiMasunnWCInNpmkcjkUfT
mNSl3wsrRvqahq2uoybrzqWC32xWzW7ATfpjPluH3k4f4OLad4i/3gJaxY3EnC3cCOVFh4tkleV+
nMmpxcSwhx05fqnc5qIs87O6pcTrlvFd1VgfByTwEZuNdqnk4oUsORFJrb0WuYMI2lT3UldqD8Z4
qs/rRbNt9LM4eGOCh8KA6rJ0vTDjjcJsMjnktg1gDRHAzYa9bDAzsK3m0DhBLBYk1LLTrqZx+oKJ
+OmSdpeW0Z0Mq66dTLV9zf5WXXor1yx9CeyRm9gbO+2XpVb3jl5/NYfl1LWzHT015FdyPKd8CQ40
pGK/1to1PgBEZwWQyTXk7VVHttU0yIdsmndtguVBhTEnrg9oqm0hvChbu8emWa4qAeMOG3JIpDbm
oYzCz2yyWEN/RicoB3Nf6unNOuLE5Q1ujOfhF02tb6UU9nVTOKcQUi9Wwy9WrLkTv6qPHO04WIWJ
Kdjuat2R3VfmxOWdbFiMmLCLRkdmjH9DgSO4hX96A7s2bDyk54+KKt3mSPFIkwwyuRrv7AwZb5J6
0kDdjJN7m++HRnbq0YO7PhALIE2jpxg3KJ1DJNjW2MYBVfx2js2+8L07HyLYfC6rrjhhBFhpDiTl
0cnda9OvmgBrQayyx+araYxeU510bBkb81vAk9KjDaVFf5ulcxEXfNmByskcZhPC2JyunxhRSMUU
rq+VD7iAF6AwDxY2E05xSKzGVPUBtxylHYBS6mNAv2Te8/AYSlwuqaaf6ksWXKmlU9fDkOsPnc57
FOPfEGCzzcGQKdRvTtk4R0/LXCg61WTtu75bU+d9OdfChcVfKuYZtc0auobjnpnartGsWZcndtGk
A+AQg0Jt565FVbSxptttWn1IFhM9j9809zpImNDe5sQoDMbJ6Jf6R1UL8r1xNZI+eikAK7NeZRMD
a9qdOsf1wYeqxPgls2/QSNDz5A5++GWppR2KPVE6acZzmIeDGRRrmUUYnAhsCxOrXy4qNA2diVmP
cKouFhWSaW6vtdYOdkIZzPwdeRB1FTplRWrs4AuPfaFcOWguMxCH4WpIdGjnoqe6vl6qZfEiayCS
R0nYyVGKX37+sTb6T5KDIL83yITwbtEVyPQEkmHbPOQ2C3VHCXXVa2PBeYL4xOv3SS/Ti2zQrCau
AnBvLH6wYMgqcqmzNqunwzDJbmUrEKl0w7pHZPE0zfqSX82lr+QH2VSqOkkmXcF77SjLIqW46bad
55uGUKj1zk8d291PaL2Lt6tvicXf5X3vezSQwYQ7ypRkh3KuAAgLhODqfV2Zw01SYZqEJsQ1+p3b
tcIMgaFQGIAZZ5t1xJLPh1oJEGgZFJIwX6G5RxrjzjtkiV7ovN62EWeUzNVOqwIO0NUIqjqckgAb
royKBkO8vKri1go0ic2Ri0XwAIA5yA6jBXDvbHnbL2nt7RPUWAK5QW3a76CxjQmRRH0DBFutQ7BT
+Fg13LTJL0lGWLtwbnLa82WVEjTW7T/Ay4BSjitDCMFAnFbSHPajs0jUBO363kys9uOIjTu1mtWI
PiBkdXDMw1wWCVp8LR3iVm0xmJmSJ0ExONhXSO1cBV5zgiWMfV5O43xcbTWfaIPX3TSC3c5ZtNHB
KwTBC7f71F1X73xVvnn0hJOd6j7bFlfJcCMb/NiDmIUxQzKURxfLrTN/TfG8Io0p8hIy7qzcbe4w
cYKerPs4oTetfaFNrfgsCw8+QqYV7wrl6ecaWeBf66WjSvSo8Z9Eortf+3ZVZcikT3vA+rkSUOvN
9lK5omA8YTphm5dr3JU1XYPR+CN1T27uM68q9qU16A+YcAktrNhGjsUC1F918pJMoX47Vx5a3KFD
euwEO4kOxY3hlg/0rNmu7YlQ6IiePiqF4QczVTs96XNd7Z1secD9bD7py2o5On1Q5FGurWmE4rPY
5Skbo5aWLhYWtr5H3uJHo1l/4NgRkb2o9oO9TOkOE485QkaQvWtJw4jRpZ6hH4XUjUtKCJRLe+KN
rrEPRvYbbBqt6X2wedX3S+7F2SbF9BfXPqpOPg1+l/5f9s5sOW4kzdKvMi+ANOzLLRCIjREkg5tI
3cBIkcQOOBbH9vT9IVXTLSmrlZ1zNzZjZWVWVillbIDD/fznfGfbWUl9GcfmtqyG8hTDvOBMBk+X
QFDJprXIAq10cg5kpadv9LExHymEeIyYxx4y1VRCt7S3ZuxUmxoeAlY/VTtqjKv9rEnTb2W7HmSd
sj4zTMl9TWrZJofJdd/ELWfHEdTJaA7iC5+ELersyWFXlwNdEBwoD06kLddj2YkDCHGHDz5MSEvz
tOGTAMP9/+rq98KYNX7338urwWv5Vr+nP+mr69/4lxSjOn/g3+SosjIT/pxw/0tfVXXQh+iqzL4d
5zv58H/bvqieQRghTYlsDo3gv3QY/GCUgFFpy0AOVznnxH+iw/wyF1+HhzTEMd/BM287oBZ5oR9H
SF7TlRizJrmvLKsDQs6zznOKNkwn3Ce6YbTX8YD7Uk+sdptjVUAeKJKnH76sfzPG0tYX+UELWt+E
4TD8x1vDrMX608D8w2ixcgUR7mzq9yvjaTRmcj1KmbVwF5PZkYEAEXU3NmJ441lezNu5H9V9ObD9
Cdq+Sh/L3Cr8378ljPq/vCfcxbAHcMStKRNMUohkP30xVjwhYeX04QinAFySuaONWW3SE79PmvJ5
GmV8K6vaSQOlwJkG7N3VmItF3riZTL0Vh9mbRkxBoAPGba4w7UKKrSzzdbSa+NNah7moQmVU+LAm
HbFz7BYLmtlPy3Mx1/LU6jEVxoK6CvZHotf93jAqdw+JMb2b9FVz1XrO/mdIP9MQKL3hPVOm455w
y33gCE8+mRsC3VsvJOtilmMUh2kxGcmGuc84hRRjALGs8lofgBglTbZPtYZDmTdkCxtbTSvBubtT
fKXFo11yApgGeImMVhuegQuwd31RRHPMC117d+ijXZ14CYKN3s5dGupmVHZhX7ZGs1kX0ZGGPDiU
W2KtFedSSk80v+4g8CII5eN70eiuXw9O8xIbmMV8vZAkvLSkXKjWKxkYM/jL5YmOxfpZ4SQabbzO
07LAAjL0tedf6rCDq9m1Ixdlnq/ECe/HiuXg7TQpSsM3S1Uc9MamU6Y0Wf58p3GnV8UqeeJnddXV
oTsWlcFnmMx1P6M4K6fRhD5Xck/T+13L9m3pBpNhNAPtdJ/bqDWnzGDfHnbCwbHUWq15aPA0Nrdd
Y7lp4EVtQvytGPUbh1jrR5QavbmbMOV8odMHIpAbjYq5ieJIPfStUpencY7Nl7FFnfPzYWBEyuBj
k7rUvxBV1LWnCu91v4V9nV2WaDC+tWZpXs9KkRWcMMfy0UxyHk2dt3ZFWHas5pt5cpTr1KPtJpiy
SO/4YRar2bJHHsM61TK+/0m3r3SzVyMwvnVZXA2ctSzOk5Ljk21jz/SzvlzthJO2vMlmHHmikoBN
A1Pyoj7hHMlZxxkfRG9zM3gq+qyFrNnu9AFow2a0wUAE5pJVD6xmivB5+jO/cSdHz4Oeyy/OQgX1
y3xYRBHrp3SueAi3RW5AasNVHwWUQTnyyhXVaG4IYc6cLxUBIilrpvxalhDwAYgt/b2wp2QMvIJ8
QJAU7vwpzXY5cb5tis0M5M4J1aqu2XNZ/UADgixxbnFqa2HmQYwa/EaZ21MP7s26TPpAt4s5lRXG
PbG2LLlTbX1xiSH7s8q2oSxAa44fK/Q8DtwpCaUl+lfwnveZJDrhqAdGbW+C7PDBAO9/Hmv9W88A
126P1Mvo59xpx8SnIYe/7D7G8/Tp2Ar8r05NEH/LdtsCAFTrajNHIxZCi3uKMq5N7JXvqpjOjeOx
U8WgZ6XHBWGtap2z0OagYd3d2OV0cfrhlDn9MY20h7rFIqDELCMqUyMWkszMtwYTYGRUiei+FQnV
1Un6oHrdncyzTW0hB7LtPjnTcqwFAyQfEg8Mt8GOUexq7bNPzenZVZsrXeMTuFaC8nSsaabEO1b6
saaE44B/yoH4kGQnzx6PrZPhz6sMrfBxBXKgQLrx8Nth68M4N5LdrRwS3LXDt6xKJ6xMTyDokupc
52cD8SarTS7JoNypdSt9pYlB3HuX2h27sErnwR9K7H3ZNH1tS+0DOokgxKLFYLUtnKyIUmpx45SR
RPzo8x2eqDyYOkHNV5UvV5Vp3lT6MwnsW5wL+6VGaM019X2JPxtaUKhbw3FX1O6xmQxE2konG4Mb
szvLgouPg0/6pHniMRJ0V3fFVlmMbCOzWm6kCXfY9xbkX92mM0sk8H76cjwAq4uCtuO5UXbNhb6v
x6g1LlZXHWOnfWVKfozVTHxGUZWHGnzIlwi6WGCbKVHdUjP8eZSLT1C32BlW6YVtbNyVEtieYXeo
+zPeY6Xl1Oo+kOzYzqUwdnFq1feGh75UK9lGHcNZQxXdprTJqYb4jGWcbxw6UkzBvpeAfyC0iAus
ahq/EYY8eNN80ymT4StOuZGedxHp8mXMBn/dLrgsKyfD0DFVl/ec+3gjXMjutBj8LrGF0JT3r8uS
Xtsiu9HNSiHx9M1t37XE2zZde/a6tf1SzLsu8uqTi/jQ78es91jMuuaZPoerrMZ/KRJz74kIDV/C
NDPSZXhbWYuB06YG8xv1USkTTrvVNRVd81e8MGpYCNU4VZAcw0od2icK2XxTnrVeBnGhcr1pFlUp
qjlT0FWMW69SFZ+G8C9D3Lx4U3xy3AuzcRCApn0SRnxCedo0XQE4fgG+p7bHXNd84Zgvhjqdutxk
xkNWPfWXamr9JdlmzK8xbMhsryTKY5MXp9GJb2YZZ8fF9J61yWh2qd6O0HHjeNiqeSe2yuw1FzXF
nNAL2oYR0vrqlEX11tJIErKE7abaeYxgyZ+xbJ10o059RxWPiZEtQY+RZon5c3G6mDuREpwjgM0R
J5vuGhNUG+9caYM+7h4qAop+xe9q+LUbFQ9/Utyz+HlRvEMl0pdSTw7D4MowtjmVcJymLKS1kDci
K1No55P6ZVK7W6A7OXIbwEZjz8JqUFmHMb198ig+17Dl+g46Sthqw67REUfatSIGnn2ixgc18+ga
i55miBEH2XR7AsHz1aB0jx4EZr+Efd9NCkZhsIOFokGAdiKLgs3lSuEfW2nEPSDYm/opz3vVns5Z
RBnRFUITRTC69aA5WbHtbLiZrWkGceak74yzrmSLFclYxp26yGrD6IAoPwudk5spQwun3MGrhUrp
qR3dhmmln/W55Jlk0XEDQXoZQ6oY062JsPGND3hjt2W5I1S68Cy3Hisjlmxd3M9mpUvPhtTVIDam
Y15HO3iu6S63q6tZqEcK+rSryUbuJ2P2Rc/nD31sr9pGRrtqUM6Ihu4t1nnYm+NyYvmtblPGEt8w
O1O+UkQ3gAGEP7TVloRz4HbtU6fo2yWZMAvHnndSY9YG9qFBPcg9D682GDxyak7UbbvZ7Xyr+uy6
AgjBs2oOJ83mGInsVAe1wS4t3hg5oxwpHkgMHLTM9s2cOVapz6+ZUue3KL23AginvsHQxbVmYS7O
1PdZgzEWf7P75OSsJcWlPNp1+8QQIQ3o5dnjIH+frXLe9Zq5Gz0j5qZfjqAbbkTrJc8VNI1WZTfj
iKq7UoW+xjUopQVK+CpJTbHsWwe1t+arpl+sY5e7jGPjEBTOZhnL/NFJXOt+7jqTbWjdiaeCA3rk
683UoffoTfahdDUmwEyBhrDtyzS7jO0Mi2gqFXAaIAJ6ntG5YezMTrKVLeqGyYw1OA41b0JpHjDt
ui+ZM6UvVp3HXTCrnXvT9qPyCStSB8nYccfrXgr+QxpyRETQFaISVZdZ06Fkx8i2p6BQa5erDkwn
cnVFAdC0W57dSpTPrj1xDDCU8YWWnWwL0qB4s3u1+KhgSTw2UZFxAJFF5480ep+M0SiHwGHqfFYR
LMwAbVlIv52ykaVxqCBCtqqb5Buvd8zXGGMlZm7QlFVgL7ZxyHvFIkOD/MUWM/dmuZuNURyqGpmX
Pgaaq0gvjFnkK9SohQ5frThXTlVwvyDTxjio4eVSLNk193nZ2+3WAZsRb5toal7NaVG/ZSqvwOPV
Sb9osemOge22HqjHslQPFVTym3nw2pvMa2FAS60olGv886LY9i4n5t2C1f5+lZIfh34COptiBAj0
2Mj1q9ltsIpRxsk0idkSH8haEr7OKdaNAztYzG5gasG2Onk8Mn/PY9UJXenS/jfh/b718pn2RW6W
WA+YxbiXVEK23FYRhhpGpB7QaAVx9EhHql5tLEvhuqvBccpjbyTLF7OORrFTaQr90CrRgk6vEnmZ
s0nLNx2bwJ5izCrNsKuWMUQmMVHLSqevdDdpMin3zIXeosQoT2qN+1qO5oHEsWKHwlHkbWE1yTt3
ugTKyT4gCkq1iXEdtm72JkvWxYDignHXz3H5sbjuYhJKnCSOIq23WakAY0dhuli5EnjamJNryTUl
2zd9NZbIv/mIowK8tqB7x5yvDRkNhGOqceZ8iplHC0s2w2+NZ8kuyNs5U25EZhRPlR4B3dCaAaxS
VfaRHtp9l9FzaFNTDTza9oAkIqW/lKPi+Us3pqjuC3NjmN1ssVcxWrbbNGnSt7W8KUW5X/W/osop
m8bCy6GhjlzreZT2agnGQ2yFuS6HM2CbqtokMZMMf+zVUtl2EYmo0IBluzxbam7dgwAfmAVWNIIF
zWBUBfNDt+z3ytAwlyvZLj2olDPcN5ldvJXTaL0kQmuTQBmQyA4xzJmYM6NsPprUTdWN0pXRV/Kd
M/e2hhZaOGOcBFZaD1/TagZIDIqqeGGFyvpQ5XhDrqtQATcSUmd3Mlhu820o6ugjLqCTBa0xsu55
SUIpJF0zWrVpldarwgHHfbopx5gYRpykzWs85/ODh0VI9dOs8XjCxsASb+044xC8TAyYoVSkl9Yd
+jHgqJWmgdN13RDMvd08WZndjluQL/lr3GJPCBoiLle0CBCQUYsBv60kz/rC6y8Z+0aCSX8jlvwc
anCQSKidIrtoAwggY+7+YvI0dEUd8l7iein06FAT6QBAq3k71qa/o2L94nj+/lJEczHEQx11f4Wt
jWnvSr22u33GH9lYxG4CR5fZ33ygv74KOU2sU4hSjr4mzX/WfrJRgdfULmIftwbVr3oLC9tlhfm9
xrT+W35UvQh8Ii2xe1xjLyq0g59fRTFwGbSuAhgLdcwn3yfJIdaWvF3M1HxMOT48EBWdvvNqMK/F
H/W/Edv+zWeD3cpnM/DmsiPHYfajrlWwWYBmPVT7xeZYp7Zcalx01Spu/qcA+j98Gah6sBQQNyH/
/ZIWqGmPllOuUjZJOiB09Co7S7Jjp9+/yr/5Ck0iDuRcTJtoz5/q5g/CoZLr1EkMerfHsDhuK6+c
H+xIGw5z5rFXjBLNV5Uo/xuY4V8vdzyhYEKcNVuj4n79+Rv0IHfxYJ27va6g2Ldsnf2kMxmkk0b4
G//0L9ECLndaqsj4kgjGqGT/GheyMmIWQl3PQoVSf9h5hv5kEr2nFMH0MFPbkvJdo2JUT3ubO21+
/+3+9VJZgT3Iso7tkvr409z9w7erpXLoFR6Ne3UpaAnxJrSQdJbB/8GrUAuHP88x8R3+crM1y6Ti
H+u6/UxT6Za5ygsFwOU//yiYIYl9/Vn94/76UUjX2TJLK9aNqeLojpT6xe2yf35lsGogyxPswiym
/YoQ7rsJ+67RdvvINlE9yt66kUR2D7ZM8+9G9v/2Nv6LZs6iSwBkRTevRWYkUH6+ClMnF2rVJFQM
cQod/SatUYaycdZ8lyDIvWIq1MPqTm0/JjMuDTBfs/VuZDOMsJrzRhPkjjdpf7Ok/fV65TdklAEa
dWU3/cla+uGKWbK+N1InBRUSxW/uLMMC46Ztu99mG0YqMRyf+uu/WWl+LYpcnwmO6XLt8EzBver8
cgHpstSEJR26NLldGaOJ5WyW04CNOkqOU9bpl5apbYip2gsJf6R44YrlCk6/fmMY9L66JkeAlFjL
NY0GKPaUnavrFmvcNq6R/80dvS4Ovyz6lk2Oi7ELn5s0zc8/21SgVVk4QPYkIocNHbTVTTm2dk4V
ayTOWPFJCv3+/vrrcrVWweg6TGCMgpj8f35Fi52ObqXTsK/6St9VTe1tKe8T+5k//f1W/kc+7f+Z
Cfv/NhbaWmj5n4+/vyT8/I8iTmX5oxV7/Qvfx3/2H6YKRd2DFswyvmKivk//9D8srlh82Dz6VQ24
A9ftv6Z/lvYHdWWwVGlKNFyY5Pp/2rBN7w/KqNfQhQr6ATv2P+Kr//L8VNXVHm6Bimb3wQPt11Ss
amaABkvbwvQ/q2E04nTFDSwL3LpD22/1pdv98L38m23B+jX8eP1/f0V2b+BJGLDxfPn5akxrzK4Z
GBMfI82jqeWvacKYW8keukje6568uMCd/Gg0vkBg+KYa7V2Wire5bDq/VXDrSusjsaxT3nOMbbrn
2piLsEOWDk0chb9/r/w8v7xZjQojaNo8eS2KEY1fd5uSElxMy5GON3JcABwVdGzYTX6dpF4CgsbS
qi3GgmyP3U1/aM18ueRpvmuTdtxly/I41xWmurhq/QHHUWBSCAetEsQht2t3XRjJiwUX3KcfmCYe
ozG+utK7tJSM0PtT+4ZM9OPi3sSp21NJYsCHQNppe8cIBxkPj1U1GviIyxkOZronx5MNmOnnt0nv
r6cBOrBSLjEeb63dUOKlBDrGuhgB9w5NyAwkk7nd4q2CvY7MOYrMwd2NIbN16q/lQvp5WAptRb9q
xaaCq7FJyJRdmn5QLnEU29ATqhS5FM1PctbzmwUFopBqiBPnGha8u43KJhk2FUiRDxIk+UcHpngr
Y2Xa9ATXfEsqoeoy8nCd9J6AXLFNyuoLFFjvwK78eTHFvdVRrgQhNehg8x8R57JdJlXK4ZplOZFQ
8A4Z2iEQNPaxEx0ezcQXhFG53RC+VnZ0bImtWjddGA/K0RsaxiylercMYgzLZahCTUFmy8dCf/NM
ieNtNnb8flAu6lrexCr9dRxArXNawrpKsvcxVcrbwoPOaVWq1DaVZyS7lH06fTNJvstEuhvm0cg3
faNaB8uLkIEVLzKvXDAK2J0WjqF6pYfYdNqgSTByZYrJsRzpqR9cnzuQXX9e7rI59yhL0V+x0JZY
3Uk6wCcAdoB6GmqFcQvfsg0lQFXKghiFkH+taQQUsT/kdRPWdDvzvyw8cIUU52IepoAqlE+wWfF7
PFmv3dwX+POKEjCKndBKbpc188Qy25QxffGKzRWaUYO+aZzWCGKNqCPG3XhLHuxbhb3zVXeVpzEp
jBujS/MTzVaY5YRiXCVa/OosdfHcIMXf53OLI191sKwgD2KBIjR5bqWhhNDO6bWyMoZ1FCBUxzYS
14wNxddmihzs0A46gxuXmw7PzEFJRUXUkmIgvF4j5mP7Jsk046EHhcCXY5UHSmToGm3q7DqKerHN
C896c9KlCClysgJVTu3WnJLb2ir60LEqlpvS8/asffFjo053tcqxeDDiAm/9vOf0zpFl9PA7t+Om
1fpuE2F4DoHw7du2nELY79EdBun82pLC2umVWV8rqre8zMz5Xxhbm5dixvA2MvxdYRZJtNNTUWJs
vXRVJ6kvnVsmYPN4Nr3ZlD6FeBucj9Gupyza8A0FxtBk3eCZqwLBZEXt8cpF+nxOR+fRnI130+jM
k1eNDkAbtHkrV/G3U2/VX4YyMgJDEVujdc2dahN0G0eH+c1q+gy71Ew3uZya92FSvABFnKahqHtC
YU33c1KlmzgVHlQPkdrU00b1k1nJV1Qsca3lrrnHY/YlM/TssSGbcOlQj65JecRnliAEnKHTwjx2
q7Dj1HsDjgRvRj3rty6eta+zUmW7lGv1IiDInERa0T6Y5aiXgIyDyLZov0npgR6A/AR6JF4zHEtU
YNb9Z5Q0uCoQ7W8sU6g+VRYyGInkPDci+Trj/fYZe931bGZ2SWeZVzBrHF9Sz9PH44Oim18mS30C
WVjawRiJ+JwXKyDRbHU70PHG3nXMbY7oFhrz2qzbFCyQH0B0nCsa9qI9IzDcCA6SkeOj0Hp4D7NY
O1Bqy5U4yJTUcxLRFqa1xd5wBPd1Vw5m6pMk2lO+NO8a8t+630RUmPs11tkbQawdg+nUgOVqhHxx
euKDsGSkSSlpApIkqKJefahnwhuW01afppDlful1I1S1yMlOTqzteifauFFavJMR1Dd0+tRXJrnq
PRH9vPQ9J3LeLC2utwCko83geQkc7kJLw7KHURxbLQGWwu43UR1bZ9fIxCVi3H6Dq3reY3pQDjER
ZHDPUv+20Iw5hZYrowdm8FiJZQI5pp7FeB01U3Lsl666xBlcbS7rg+Z62RpGIL2jWu28VdR62Ui0
sW0McaYOS/gcWFQXJewTy7ut26hZv7HiKCkFrwSEuTKxbJ8hpbsdaDA658KLPmlnGzjM2yMbV0B/
C3fNVpXKggUlI4qum3MeQ5yRicCTUngnGSWfo9J5T3WLt1PhGf/KWKq+0iEbCYb8i7zSMZUK0HW2
AJCWlRun1spis1D+hOQZmW/K3Kl+ZIzLHjvIvd5U0XF1Il3RMWaGIs2WUHjyIynj4hqGZx3azqht
u2Kdcnd5mBl5f9vppocvsPzS4jP1J5sUI0+DOtnPKRRvyFBig+s6Oxcq8Li5Aqagp/iDfKvw1Eut
6H2YT8qEhurSQmqIZv0NlYnBQ0ysS10CWXhbr2xuEiww1znppsOQRyeXJ9CZnQGTgsnCKlsMPCRl
luWboi3Ge+GUjBf7dMw37rB01xhp7/rSnAJuiOik9J7xxWDfEYilqm5QM839LC2sVjmSadaPcxL2
iprsazhPp4bSsENO38KndCbKCnliXCld0u4pCW33tZ59ptQwHFLLhiauFd5T2nGRsmQrsKw3naSo
7siIe5jusG8XVuDG8L9dw3T3ZLNkHEQGls2i6sztsiTI6R3jPZOwl6/bn3qBXO0n9eJt8crecqIi
uFZonbMBxXduE9BFbqEzPLSHYYuVDCtHTuliJiwGtzQOXY+thYGbCNvzkk7Rvlnqet+ZY3SVTFF7
iocp+4KkvGw7OO1o4UNy1TKTz/0GVWvrNm12rCZFvJlFGl2NYMc+lCmK8K6R5QrJeIznMZ5tRvNJ
e2fa46WnkmBTVfH92GnVYaA1JVhMVWdoWAGmisqY2SIAIKYb/d5l+Qll3DcbJ6uzq5qw3I07unbg
9oZ5AvnRHSsP6zEFgbe4OzxI/UDfTTf/sMwm2lpKrsLxrgCWGelWUhoIDqjwArhp3IDaXG+kMc7B
ODTVHji9dq1NxZd8sNJTYkZ3C0aSh7G0uoDlpTpi+H+vyA4dwTD4tlUaT2IY+ks8LPsi4WWRHt5b
YMj1gg0iGlYXh5qzfU+yi6MMZpiKQV6kKzsebMwrrnmSZk+D5OHZGXHN6thQ6MQkP1PH+FR5mf0R
GZ04A+rRn9I09r64eGbYKcweRKYRgUtklX2b6NV4i00wT/0hnjC00dGC+3mUq3MrE1cWHmtaObNn
JihsHvWxAAzVYOA2ivZam2M2hHimWLvrW8IeD2bHXAUfC1CSJrN2hrSOujKnkCTsM0CGIrD0Nuwd
pcDgMD9nXWL7zDyKA62Dw7Zu7RrP07C1hHPPSkf3qJN6oeXwJBuS7FO0ctlwynvPJYTXqH+Ya3Fh
/uaci9z9JmzjlXx28lB7SQQvC1+QW2KkYr9K194zGafeDnhnBBmZLqnj6ipTsCAgo4i3sevibd4M
4yFLoyawNCFAX1lyn0YQMUgXQKrK8Fg5zSRulnIhsFS5W4LUFBp39Hmqscb3Zd7ySxY+iNOzwIp/
Rz6OVuaSJ6gpIYgx7XpX7JT8V0eib2C7iRmKl52TLrRU2mIaHmA4xOZiwzRF8ZOqEw82LdenHOQc
RrB8G2vEgOJmOICGL8+FVZSHWNAEjcOs8o0OaxomA/1WpS6Q+qDE3I79QB3p0u9jDetkJkZ3S97K
uhsn8Y7qpPvR3Hccm5ygV/GfTJaHecQ2jkPRq9eaZ46MqRYjdGLnqyPg1k5tOt2YJRLmWPTbmMpM
AlQm5ACwbcmJ8qYNzjIOXN06zCuUDewv7VKQDnBr29w4pmKeRGuUWIOK0td6hp8ZobdjNznS3Sp5
UX/pO0UNqnQ55dPkvnt9/WUhQ6k2y7gxGg44vuEQMhl1dXiL83Xv6xjFPaBDMplUU3ChTla7Z5jo
ysMsa5OpqS43c9EPM8YTA/8DXsa9BMDnSWU/0yVFeFeVlfRRFwWXHkfMJeo/45wUHFVJLMckI9Ng
WVkbOhiDTdupL033OcbTdBhK16XYO51exnHwbqZE974p+bJs+rYeg5odko+JCeSeFk/bCWrLLrXM
u660IbEI49Lm3hvByvuiT+KjWXM3METGNT879ympmz0kGe15qmx8JxzJp9J+7D3MGqOVfi2pXbxW
15XO8Zh8J0SVd57nyLBc4YMBfIoSMKKW12in2sElJxpkOho77LH3DljkfR7r+EwrS92ZcX5TcPNR
QkKde83c64DbIMJdwjtrqJ3hPb3Y8xP1ZfMWdOQNh3X9rnWm3WgX1AmX03xn1U65dTOne6n1nFOy
G9s7GVGMo/bIqPDROGpOFh/Nw0fWLpyXeH94dCAvBBBNIqbxbbbR056y14IPgAsrOwo63LZcQKEN
N37nTWyBcQYxsc+2HedwAhl3uKvy81hRTFN4Me0auv1YO8XejHt+9MheTunCyXVRPUouWReXQTHv
jZowLXtueRoMez6UVRl9cybO67ZbyCMW380i8u4LLtmjk7eTL7BOB/AQjU3N+XyjWKM4ZjaJbHIX
Qn2kDVnsokJVzgv6xqEftG7rtOTbCs6yH4sxi2+L0WbbFmPDdz3yH4mE/y/CHNzfSojb17b++F+H
rnit3rsfhcT1r30XEhX7j3W6SjZMR0ajRAs177uUqBAwsE0QQzBKnHUUi6r2LynRJmKA9cjm/4R4
Dysfyf5fRAdb4x+ZKsokegyjBIhe/4DoQOvCj8oegyLo8GhkK20CgwY5zJ+VPVzUiWZKEMPrAODS
ZZ52MNv4ISIKGg4Uqhw8Qnoh7TKsf0Lh5Oxm6TUpZ/2YZjldURy3XWEn99iWzf2SJtdEnPqTSrDr
MmnO7e+1vT/nj/+lw39/t3wvK+uCISVwtZ/f7eiKKKspMgYernVPUVVoaAh16z4Io7ZHvzaFzTLv
HXSdgxX5GtncJXRlTz7bFe3QU07UhUzMym2WGO7esArDL5Kir33Pk1BcLTwPuFFn5SOfsv5apfDv
OmscloyZZyNnlmy5EImEBFov1r1wo5hAlKcYhNdxT0KV1aP3Ll7TUe7kfbAJmu6SxmLQrdtKfqvp
kRqkhcPdXLURCfO8xAL4+2/ol7HK+g3xX31l/cO9NFGjf/6GeqCZJjFHPYhrmsak150S+tBPgxav
8x3qngJcw85qHRzZ5cd6qfqAMsc7IcihBnGVtuQvUycsSIlqYWUL/UKHMOYGxbLKzWxixPr9O/6T
QPfzb4pMyxyYmSWyEr/tz++YOE1HfbKlYbyIlfu+ioqDWlv4rguXB2RLe85R1UX0mOLwZmk1onhf
yPjTjOqeppsE1SbIivbsZDJmahU38AdGQ52f1MboMY4KAS01ysfO76MuuRvYEVFOI+UEN5jnxQS4
VAQkXCKLvzZlX5csB9tB+QPHXV1zUPj6UaOxG2vVO44M5I9sMK0KCwylv3Jet1DdNLE7HPuexkpB
gN9RMOKuhqsHpxqjZzgeWTDYSXmH+iVepcrHoAsaF94C32FfTTEQjKl0lZdEl+0eenv3TtOP4vdT
kfDm67Kd0XVt74zWrdyOniNu6nIuGIn1Wnr5/c+xLlQ/SP1/XkAYDUDG8J/1RluHhT8MA8FytC01
3lowGk26w7mJL8jBq+Ib1HSlwYS5n2IV5E9fqWw3rEi8bR0pTcAEBudBRaE2slMBV7bDLWKfY4au
oWoPDXv+ZSWFNTcxlZCYog3UhPVJmZ29WejMQheSF+GIb/8saW0nAsuAtBUpP5JqQgKeOo6Xozac
ZgKT2HsKhAF0ARi9zZwUNE7krNKVIp8gpi093qiacEoXwxYA9pZAos2z+97GHQBRYm4DQ4X9AXY4
BiAHuxjvkDkq88lpyOoJE2aJG3H0MhJDDQ21W/URvbxS4rI7O/Rw2Vu9IE8J0k7d9MOYHOtxXMEL
Uw8hGKJFc0pK/gB4v9S4JVF/Aw1q2lRs/pI9wD1dNiqSD75DVczxtqIW6os9c4Db2jWdNa07tdgp
U+VKrWPioJolboh6sjVqiulklsZ/sHdmvXEjW7b+K43zToPBmQ/9knMqMzXLkvxCyJLNeQgOweHX
90fZhZbkOjbqAveh720c4KBQlovKJBkRe++1vpVdG5PvDX+Y6b+fA/+49SApfRhhuu5hu31/6zMD
04XOSZkuBQ9XPNb6MTV951wyPt/ijHRWnp01X8sp0v9AKxTvRQs/L80eKRjDz8TMeeT15qmDloHn
sk+Q9hlVuaYtPjwmqBsOtW0cGk9le6vt5Na2sSnoPR1+X6s4wnXRScOaTPg8j0rf6D8JVv92XP9h
7vX6a73O83gP+ORoHd7/WmKwSBahMbz0+9hcR5arGBgw3whoaC4mUBwbszKp9aq6XhQYzxjchNld
WM5sQKixBKgqnYlGYK4QQepnWuw68I8CJjd6NuQLvEvPHA/kUjZAH37/Is/Txo8v8pzE4KO0YVqJ
YfH97451Pq/TCJ9GoCFrcBjpkKgrjBFWQipuCjxJDWEhtf+gZzke4yStL9Kq+h7lOI6YLEYgONx+
FuxnkAH4fxSgFygTZbJB8BquUfbH56Mu4SrmpRGt+p4dZhEUvVzXkDTXI/XFuVk4chVYY7W2+R7v
M9sdlwKb2ho3CtFmcaVXh7IexxdqrNpfRMPUH5pau0iC/mLCWdcvofLHt0ZLFMoC0EF9kfNeP+Jz
I0GQpsFw6kDT08DphoOJ7ObahiINizDmydVpH7FYUWWE4qA544RFoPe9g48kIVlyQoDpAEBiV9Mo
uqQ9Pz4YrRfdIDIWD3ksjJnCEUHS0IAzX1spiSUutJx9BnPjqLfxnXTy9skdM2g4I4iK4HXfUGMU
TX94Lf9uT2fgy3KsM0Lm9DMPPN+8HF1iFSnYPpgFfRzcGp2wdllRdKu6yBS+FLdBSttg/2cbPchk
khuhR/oihY+3jQFF0WzTn8ZWJJsIfsKiRl+5onUXUQiNf4pVNd8PX1/fGLQcbNdkgIAHe30q3/yu
TajQzkc42Xr8BfdSmt5B01A7hZbYzHkBG54mkylHKdZd5MBEkvJRqrQ/870+QcEPXBRtpgkKJYmW
BeEH+7ZT8gDrAzhemGyEF1l3ePztVeP62qqZRH1dRQmO+nphP6aKeVILLWubuzTga01qf7oZv6xU
+ErZGKFMCM7M9kclnhbH8EZkzwcUqXFZVgKKSzn198bQ+sc6JxhRlHJgy8KWvoDfHa9R7PHLd7ZO
b9550dnW/vSuz7DH9+86vxRoODZSBAae/vEUX3nE2uhOLug6Wcml5Rag/8G/LoWr9qknsh2xDP6i
9R4cnZ1SWGdDR1/+9wvOe8UKdx4fMDoVDPqEyZrYVN8/pYxU20GiZllWVf9sx5azIylJbHIjnH6A
Bf/tsvyaIfPuyMilkCpRBTAgnwuX95caGlTOmZ4RDhoO2aXKXf8zH4zzt+vyDHWB9iWeOHEvW8Kn
aOkXzZfSNUNcTsR2rYIBFoiybe1gmFbcMuLLxNe07Hb4vcKYXHX8cowrdAI982zagjeC6lKqmaGe
s2aeDIcTUc04r1rUow+rJC3rpyJziQQVeizPyJcZIC2byR8koK+ZRR8+NUEi5BuQbmMiQzLff2qK
OEUShMQNyKmHMcRI78VwimMfedNdNxLE2oduf12XRDZOCbaIRQOhCEAbzq8mlPy4ndTQULjCqvCK
8UZmGtQfB7Db17CPmxuhVQcdl80ts9mmWWSVorUw5l79JMlRwBlk2xulhWW7EMjz6V2qbtGLwCOe
tXeA58sY+rogNiOJ4v7CzKfqpa817UX38/gxJJz1IQNdcjA1w/3atxanaoZHqEKk4ZSQ14haczu7
xKkcpXsxtXS08leeMGEGuaGyh2oQRbb2yzuqNCW2VdSUW0skXEkHHBU1Rvzjkf5HTY//N5VRsH3f
vN2/SKNOT8gs2qdX/fC3V3Lm/uU///X6l352NaxP6J85qzku9FmqhLls+9nWIOEGaS89ixlBCyly
7nj87GsY7icT2TkNDELfWaxmjfbPvoawPqHa5l8bLK78uWH8k77Gh1WatQHcAjljts+rAh/hg9rX
cBhlM+n9EsOTgpBFikI3EKvw5ju5/PHq/UfR5ZdE9LbNf/7rw4r34yKIuhhv6YyfrA/LEDGpbqgP
4ZfeS6Mdsa2M4WNNO9Ox3v7hMPe3Hwf6p0NPaBaXzev/m101tCc/80f/EegWgxoBvee6HQt63b//
QL9exhBQgJFl01vhzn24zOQXQ+JI+8GUdJvXhZ53jLQjFfzhe5u/lzcLGd8bl5k1bIjMEUp/BKAb
mDY8T5oPE2dNKuHAvA89LEsBsXMrP9LaDRkt1S4txvwPZcbfXRhOhQ76bX4GP8o4Ux7AjhjkB5Mz
LvKqHNyZ3sQAiVPZQZLLjVU1Ogne/Fj+YfH+0GZ7/cjwUhFKowt0eV3e38AyZjZci+lBGmGb3A05
Q0uGH81kb8oOI8auNQvLWDkoabINzY+WeGWvYu79+/v76wPLsYUjCwo5wsbwErz/LZwxRkNbGQ/0
uqy1I8NbWWnhMk3zPymKf73QvBmYAnQ4z5JpfXj9ek1j8B6ZD7QB5SbobLnGmB+SoBKG+99/JMwd
H58mh+WHf42QCRoK/I33H6pwNK1H9XU+jaiB8HzHERqJYOA9gZiU38R1n4pFHaU+EMFRBWcu3fsW
22mO0KuBR02KuaPggzRtH1Gil0HyNXCDihREAnee8r4Fj4WcDWHPVCApWEGjSMu14h1BsAWv0lsY
dTzn9WDddA6mLHSX3oHyOR5MHBgwyjbimWAxa1gnaor8hRUgyEHdg92N2JmQkraQpqttNdwEzSGA
kXvy7KljnoAXaJPbKXToXnbVk5dbpnVqUKcVV56vRfemAyV/mZmDXu6MJPQl44+EoJxUmArNitPJ
jVUzgCWuxmfsqqHJvnFUAacKlWpbrasR7dUyh0Xp4znKyxeIN4lN7y/J1B7eQX07QhzzFw5gp2we
MmjurorDZk/maaQvJ80phyXc34pRIcz4HbE0KBj7LqDUVDattVtXTyeTZHZSiIiMj9WXiJSBl1ov
SF4Iasxt+gJxuBM8idrTw6+d4zDNVjZqRNU5QbcchtpzoqVwBo0vdqtTFcgzia4m0m8sj6acvpoL
d+2K00PjJBArh6JhtARgTU5Qhu04rfHP5YxffQawZtC2UA5GRkCUtwgbikY71yabIKjHqmL4bF4Z
aBi9fMe8K2+uyZcRHSehJCNz66Yv/RIArQ+UcsSx3aVtfMhFnUoYWlaiDISb1M2ESigEYSH6F+It
3an1bvMslExwl9qEAVHfAJjk5i81YUdDvdKYnGWmtXKM0JX3gVImEQqx5cJfWZCHEFrBXlWwoYl7
gVXU3mbDOOGkNHViwafa7HDGGroj/SVSh7oKmDSFRTde2kacwBKEx8FEaOsko42b0M51rSju0Hsk
pVzZZM2YKJwABVQrwF4hGqg8Diu5BzA0pMsOSWR+HsFJ1g9KIardNmZcf+/HErSLjVztBK4wrPbI
cLx7s1YhpEnLyb4lWWmE36uh7qzzhkR1KCsyqNwLA0XnRYuXNtgOrHrR59GLyD4QoIuNrVsP+XQZ
lLa6YluwwwuaDNq0ELJIHocS5NlW4d8BUdBa8ORoxvdDeR8Zouq20cRh+dg6RFzu4h6WHmPLAWVW
UoQiOYgikg9OaugcJ9E9xWsxOUJbtsJHWK9hqqi+hqQYtBsHv/e0GjxH8KPWoOP79RWAhQcC7lS9
af0i0O5GxtzmrZiIdbiIWxyweF+Y4z0g/7TNW4jIevSChUQ6z00sTQq/LB+FwLfd5UZ5L0vhA4cd
eN39U6JLB6pz0CZ+e1J+m2fmUultH3gL2dQquUtRjGYYRCFT9rejWUIxXpRlCMZe05nkHDX4KdzL
KMSsjNn7csSIW6w9B9cqoDyVXTUM8vGAxjqrjrINhoKIZy19HSeNAySiq4xjT3wayiGkcFfCiYbL
rk4oHIa6Cf1VC89wWFmAAyK26Vh87yRf6GbOqvCwRysrIwjOdcaVLgQAi7xXEeWFYc02zA7LPFZz
dtgYTGG6NQYnuArNbPg8221IlyuIv1vEWhng2M4dtqEGyTR6PUupW0z09l2pTbJYWWEOwdpHqtJv
FChsGq9agNrMKAjtWQbQRU5MOuLHBg0vEVhRMlwKK7LNpV9qaUzXNqCJFBeh0hdeYecX4DRZ2sUY
25+L3gi/eG1XV3i6teBRN5LyuYNnejvADEhmvmzyLbImav2oiZsvjqbrJ5SAdHhFG6Ne67oWXEaP
q+yx5PbVK2knLvgTs9HshStK/4vtA7ZdFVZdHKYRjCMDlr65b/omehw9O/8KurhCC1cX8mubI7Fa
OnFfkk9blPGWQVN/XoDvyfepZundxmNGoFaJOcVfUW/aV0qO2Z3QOvMpyTWUIcobC9SYrYxvBPEd
X6JBWHedrvXPrFBJsiZQyvdWbHMiBnVTozGplOds+hGeAhHpkft9CAdvouz1KOwG2ZvBqtLrnicw
g4exGNG6Xk9gQAYuUtczXBhZJFkMU5bSyA8ARfGhGQwAgEjbbcbLATrFbUlqg4gNnzHvjNFCW24i
DoUh2p+jge0PE2fRETGYZXzHcNUeG031Nxl3oF8RQeMVi4Io1uzEq4N0NZkMuXIsL5iWhT/RcTc1
SXnreXVEQ5Zdcs6K84Zns6jcFO3+gAZmmNLweUxcVIitH83wo1FjLcR60ybLerTL84x8PtToU199
rXu7QQ8jkJsvsPbmT/jfCZkrHY4ZG3MsAA4Z0i2aNTyutFqFU9UHW366zpaR16h0zVCvY+ZmK2eZ
x02RbCRexgdemUJseyKPI6SyTW6DSmoBtLtGZV8jyCat8/Vc9L+l678sTq3/3tSzfOKeFH83kp//
3s/ilQz62Z4pIMRRgzBMpxj+Wbx6gvgU3WDqiOmHGmXuwvxF9+NvEUSHQY4OGwdom7/1V/Hqf+Jx
8aDKuoZJkUaB9g+G8saHOsyejzwk0dO9mX8L+o0fjrSD6ouiisRG8UJsEyMsL4wc7tQk3I1ohnDT
miJ+xKjz4rGGXbr6MG7rqYEIj+ugSmfQWlgilm9JEwhBApjohggwUvkUXDa8FKRaJvvOUY+Znopn
nxnq3hkwxL/54v+mPP44PXn9GFAQLV1g8zN/cc1FMkvj2oRUNZlEeITpnVuNKJskYX0LoF/d+TiO
20iOTJyMqCKYhYa+ucRrpHZRWscXpTFV20wMzlFCMDpDctsuK68YbPpPqmNKllbXw1Td65A6f/+r
v7qB35SoNkXS7LAiKYcmBSOUD6W94QGTZpCPfYezVbQWVn3r0Wx8LC2pqqVfC33JFKR8KmFMXVey
v4OToJ84b3TnMSofE71OkVwqPa8+JxL64cJofNBZ0HfoAvt5/y0y0PgWUfs4lrW559SgnjSzpjPp
jXlxhV++ZJMfCbEedHdf+6XBNB8kAcjqNigXVlZUmzGK73UnC4Dfo+dVC2202efNuE2+/l9bS/7H
hgHi2nvziPzSELt8yp66twKf15//sZwI87V1ReObHrjAFMjr+mM1Ic/kk2A1AUrwIyCaFePnYuJ9
wgSIV3MWBploNmjm/lxLDCJgfM7zdNWwsdn8wD9ZS95XxzTIsdkiqqDqpx1GRf7hQQZaAX2xdMej
H+ftSiCbW0SWNy4GMGILxQBoUZnj2orNfP3m+/mbt/99C2C+MNIiAq4xQzIM8j5eWK/C0Se3sj56
JLoAQkzghmtGsRMDZ73fX+r9cvnzUvQaWZ1pHKJeeL9cKswhY9cX9bEEQ71MW+VsBpvM+z9c5f1o
6/UyBkd5h84G+wN3+/1lqHvDjilDd+SE3cBg8KJNA1jkzh0dddbGer+x00wY67am/98aCUqC4ZVg
zC/dP8UDepreahwHxoystxoU8HbpiLKC7Ta5xgX1EpKd0HLil8pPz3XP6maE1jjeCcgmiL1l/6Li
SHskEjGj3pYYL+IhUecKCiXBHkM0Xiccv++srpePLSrcA8KSr3aT6Fc15oKVoRDog8rREfAGZj58
8SehlX9Y9P/mXjD7YSRDI5FlZ+79vu1UGiQAG6LX22Pau93G78t8FXRD/oc7Pm+A/708v94K83Vb
gYDLnXjdQN/0Qx3wy2HTe80RhtBnRbRJdx5J+D4EZjer39929+8+EeRVOlmEqaGTmx/0N9dCdTJA
8AqaYzDGm7l0MTC5ycDcJCT9dc/MJCt42n7asPMCi4W426l220CFobYgovnS6J5SPdnHsvwWatY6
6r1t7uPCm6XF53Yz02jGZTTbQvPPFAWrDuRRPykEOEdBTHh8prPtwWWHZRbpX6z4PlFnTKOzgn4C
XDhXX4epgX2lXnpJt9EUPdVpK/DVDM59E1wk5XiVpi1g0yP21sWQXI0I9tvP45Qc+vi67NpNJs4C
lVMFnucM6Htng6h2baief3xC83zhVcau6K7rpP7Dl/tB0PfzRtKSnccFaLw/8nqp4QqFH605lhAc
5xzWjTMHGSEt/Ban5UiKtIiPRgQPLudIs41aFd2KND3Hgatv7IDMxDwKHDQEMI5zSkkIgQ+MAzbK
+qYEyrAssSbSI4r6Kmn0+BL1YLWEt3eAhJphZzLNJeepeOn14iWr7HafurY6MDpwTw7AjkWhcfYn
cbe4MVOn2qdD3HOXcIgZHM/+0MlkwPE3DzWCDcuzOILS03z/oKW0caqkc9qjjQNnhfAq3rAWjWdT
NdlLqzDV99fcuMglgTFRuflAvIOxL+j+LcLep/4LHLmADgthp+5gs2ORZiJJFHdhJx3hThVWs6Dh
v9yl+dqy0E7//k35SKWel3zTJntQZwCNyPEjSEPrIjtqXdEe87G3cB4xIqSN4Gxb5JPrxuuLLXjX
9EBDEqWz6O7dxBi3v/8d/mbXIdSVZZoNRxevU6m3L2tP+0BPDaDDmjewytFsOSCSt7eeTfLs/8Gl
2FYN1h9mCh+3g8KKpGymrjv6ssblZY2QuOhnPkadiv70zf7dx3INi6LFhfLgvq5Rb9YgRFleg3G1
OcKVac9zj1AFM8nNqx601IEvw1yk0eQt3b5Oj5HQq7U06gZTUTliKpI25MqSxkmbNOd1lht/wPm8
zmver8aAkNgVdZ1zxszJeP/ghi76h8YT8hjWYMZw2vQL29HJmk+ayltq/RzyGnoe6fbmQyBjnPIQ
6nZ20QP/oRm3dTIse5qWkbExKf08tEfjD/fq11OQq3OPQOIwi/D0XyZ1ATQyYzSJPhva8jovatKT
0iEjn6EuAF4xb06ayTkKE0DB75+SX3YPiwMQT+N8XmD6M9eMbx9IGeqiw9cFOzJtvLU7zj2DDvbQ
P70KBzwOlPxvFoW/amzfPB8V0wZF5hVGWr0mNCgnB4N+h7b5/VV+2XVh11D3Cl3nZMdy/WE8CJra
oZRR04GW5tas6hqIgA65RrhyRfrMj6v9bwfjXz4H1H/fwdiSO/4tp954W27Mf+Vn88LzPs3jU5wE
HAGBqsES+at54RufDMwGiL9nywGCEP7or+aF+wn6FU+GoDPMYJxY8b8KDkEcuekxrreZ/DKys/5R
9OsPidd/Lwc2cBTXYeKOjpRHHhT/hwMTXOVUka6Tbi2J+qmowBiBpk5XedFe6jGGm1bYZP8l4Xcv
EcWt7tbaZgZUvGIEcLStaAY0G2soYF/TMdxDqQ/3BpmlzNUaUINYfXomZhxlwz5flsL8CpkC5LaF
8a0b+y9lEgMvgD1Lwg+HdQz0MNJdtlBTv0o99VDkjJ1J/X4SVc/Wmarwuzt4ai3HkeZcL7/bAgxB
CHkBeL+znNwq3RK7clO4mr2xOCUyK+yYcNVeA6QvIqhk0cABYlaRRdUOWgD9mV6/pVVOmxOt/SqL
PO++9aXerrLQKuJtViezuUykz2NbtcdRjOaGP3ZOHNHHqyqpQlKlmiTbAZ9vVl6aW7MPvpwWXRyf
42vHn1W0JxjaxcaKqzMl3XiLV9JYJQHWIk1GYB77qjl0NorTBfMPTk5mbX+RQWeuanKxTomoz6tE
3DGPmgdzqbMlyyv87jMJU6hy/PMyjELk7dXcfE+MR/JzGkzAOMbSnMlqDAt616cwN4F1PoR5fLKa
etoAtrfvSEi6oyI0drLH1QtlM983hWc8lcgVwxXdHmsVD3b0JevbkrkFxdCiT1VzZg8wGntnfLFd
2RxjK3P2jXDGh1JqzVejlE/6NBbWIq0shqquSet5AeJPbdNp7BiHuT5DqT4nRinBObjvbc2/8LPI
XEgkRWcu+aMLJy/kbWsAnawcmrwxycFwiDOoJUG+91IBPSUp64PX9M5LiKuP0CUnfYnrLsZNBkjT
wPxRmNqp7SWOORD8DHfbdMiPQY9ccW3bUXrG8DKxGcVB4lki4s5Wvq0Hy24IZ+NuqQXVfeBlBOR0
o1FcRxjKMYcMEMD13p2WpY13hpwt84hQ/BokAyZ+BS+1KGhP1xNTF6rOe6fPzhF/A4c3R+Jwsnuj
7cmQGqvPYLibFZFXN5q0rJs0M9MDrAZgNUKmub7qmpGRqh6543gPX9uSD4oQjJONSHPX1qpd20XX
3A9aH29iEbvP3pBAHU19bbpxmjTA3MoNJLR+vNeDvtkMfd7eJD2U6zy3g1u9zEFEA9drlvVgeweg
07weiacgHUvjGpVcdjE0cf5gjryyWVfqRxeIh7mOuzGhwTn2Gs9Djv256D3tvswdplHFHD0wGrLl
3U/Q2XMPtWSrQBTsKru5quvhu04EFhkdpVi6re8uHK+DCYBadjXFZndG2mcM6DO/yILgIdWHlaZc
faf1F7J0u9VgW+neIYZpJ+v8Wzf0TGBwd2+k0jd5YvkI0IhWIVstXcDA9zmFW8OtoJ1XBEBZmaGs
izzcdEmoXQdxeG4kzQtBmO23NqqrDeMWwSGIk3agqYMlIlDiaUO8R3yssTJnzXllQZgY1+SWTcm4
blzLjv2NYweGX66avuo+c7I7TITkPpt1mr60QeY82OCJLnGyWGeSMUpbt5fTBLEX67mHH8QZmPJP
2U6SXLmrpprUxrlcv0pi+7ltR/y3A5UCsI5tESl/nVmCWXkYqc9NFJjnhXYNnml0gHu4TIRZH0+d
HHC7FklyJFYlemRUGVyYclKnIM7DU9cVmVwbZhFsIiK3zvOOEK81mWYbu5yOQx8f28A9eGgKF8NQ
fOUItsfYRS5GUxRQiDtiHYd4HwT1zRBmYtUAUbCn4RBUhbvqqxZ6ky2B/pIPgGNXpmclYuEhWsYm
Y5iwIv+J2Cvvss6CGDVxpS78hPg0kvWSzzlO2wXW6IJOTQB5sRIJjPi2rW1o7cBtSn1wB2QCYMOF
KMt4jf1gNdXTc2ZbV0PVwHbTzV7tCcc2VkUcmd+Va6+1rHOguqrxal4zlzSkThOmgJ09iQP3y1zi
zCr3cREPC1tKMDFEpt06aGDc2BGgv7UCu48+vBh0ijY4wZ1LxCjibGiBKQGWQWE+lrc0MciH7Xqq
fqyBq7F2iVI06hCigwY2WzFiFLEhCPJscc3S/LlWGMPpBckHXfOyQysTFxt1+MI6tRlkSYY5Eomv
5QBKyu383FimkZxuGIB/JtrW3RRFtOF0gG9FZfdhBTW4tGxQ4s4cwK6PBIIaA8/jMLRLLCIL7EFH
Ow7HL+2UQwUOQw9ZRaZvHMjsuQtpmjP2NhA9QmMSIi5akS+ZNd5ZmQq3cH8Jr5USGoOVepuGvfLW
bcO7wJqRIgm8qjJ1b1Q/PUxgCW5Uk8z2gV4dM2XnO0s1EYmuXbTp9KBYcQYZl7YVLmeBg4iL8jwc
uvPGN+AtSQOhfwIYx4qHcd8axXiIsD/iHOvrZWCxj+kBudLEapqw9AlwjonraFxdX85o4kUstSvy
LGqWlLGgYRBcpIE4T12OH2XXqE1qoVfzXFUfDCcg43JgYYI8y4g0DW47hnlJZz1ME5mFsdIkJsSh
QxqIMYocTOvMVJGlwMlENH8XxiiqaB25kLI/a1mYbjXTA/BspJHXPjVNVVyMfnlRCGNjcMRIs4Lw
M0QblgO0oFWtWA+xVtBzjJKNFRi7tlDWPR4ee8uQGbSMfzJceVUWSc/QZzyZpYX1CTpy5TinMmW1
icdVAfA3wY8UaWQM15juSsauSw9OWgLaJIzv2VafFAFsiTGQuuIjWhh5LLwBnA48EM5azhq99Hkz
ET2BseRAHACzDfL0SgeHVf2MlIUxPWL4G62PLjmKXsdKRMTNCYcI+lJfGWQwcIhit3NWGe68Bc88
K5cXpM+yjMRNReiZm83ntCjpkH4E9h3W6AgFixxXYdn5Nz0kVf7A/2b7XXHqRMMiM1jPQzPlm3Jw
6yut7mAMebCmLqoUPwxVW9stOkv1mFd88igS4jc5eK+rzkNmg9AiiqdTXYd4+sl4LtNzqzFN+5R2
0KaZO9tD4u41v4VlE8XBqO2tMUrUfYpTyH/GTjYaP4u8f1QQ/f9owbbn6dy/r5cWcf0ft0/k476t
l17/zo+CiemMjgsKOyNYaEqcuTj+MZ4xzU9I/h0qFazPpmHNHbm/hMrGJ9pYzGd015zl9m/KJUMw
PKbXAR7yFTf9D6Pc5qL5v6slxsXQkwBKY2imcUWp/KFhztAmNTy0i1AFoHF9DfgZvKoo8urvQWVG
ki078mviikSStgKramiholxMiGEcglY0lYabJK9t+/r1S/xHT9v/NN6n0H9bWe+6Inyqx7fPyevf
+PGcGMYnMMYU1XOTfyav8tT9HOM5n5CT8+8ZLxn8w6xa//mcWN4nnijanQz/Z+Tn7K//OcezbMpq
Zm+0RWfAOg2TfzLHY774of1Cl5FoO+QHjAa5EvX/+1ZSWSYNGS24BYmO/gKDQ8jsJgqmdteUmb0z
DQYCY5vrG68ZVroRnBPlC1MI4c0qQYu7gZY1px6U3ipJyS0yRmfj9pO1xuKHu7unFA4KUkSGhKSU
ToTmqTLhGlW282R6cXKJlbeiX1YFi7bEWWtnzuPY2y/K3QLweKobI4Nh6AHbKoPp0sDne+YpwHZo
m6KDgSweAFcjoBrhjD8zTDe8HELEo2ZL4uqUBPu2Yg+lwXxJ3fYlGYlwA4h4jPvhqAmCTCFrkWfs
aNU66OZAOk0zT4OjgVfTiCaGXzOVq8AL3E2WBfk2wrB7PdCvGpadn3i3YQRhUW+BfMlc9z4Pygsw
/yfE1CK9UbiMcemivo47/bbSjLzjI2q3FSSmnBpOFthsQlb2BgQ/2kWKtZh4vh2nWo+P44YZWqlO
n/YVhrTbjp+Yv86q7ddUuea6I/lEXxfDRKjsLPs+xFokVhLgObJWfIQLNySei/2nz1dhY1sc4KOi
fPAjtS3cUltHYNu+IPgMN9oMQYL6bjF9dJSb3qAdtkj6IPStWXdebpyNpMnDTuODJpBlYu1oWj6e
TKCRHC2Bwq2DlltnxQ6yW7ee44Y6Wh0IuTwOaWPnGvdqHLp9Eo1EUqdy3A1V9myCAi2z6dTiqVpn
pTV+R0sLezYimmRZJok89dN0ENWVCKFAtvlqSAn7LmWmsLq2NOE76iPEdN34MIqoOQxQoZ+0TofV
R+ZRxakS46i5naS1yL3RuhnDstg3yn6WstpqmvY4uNMe1OJXwlsu0noifFjf5SK/rom8xKrcclfB
dl12CH6+0XzG4Yha8Ky2uXtOGFmrodXnBBeBBzclMF6qg5F42bYTuX9pMRQnChYaUb0eg52Pr/cY
Vma+9YQmV4Vdf6V62k2FqT+BgCVoKIlqmjPEA1AjK73YWywA5w65UcMio1n1ecTaTfdFT7WZtZod
M2eABpnKq0ZmFXOmyrsdSe+8GsbOWRYKGbRQvbZrrVSds8znC+gO5hoZ9ex+jMZDWqQuGSlbn2Jz
P/TlfAiLycdKsuGulqQAJHYbH7sqc9e11IO902Q0y4LMo7YvzVNPzwHxZleppd5Wd0lRP1ICIPCk
wgmXbRJijFGOu8I9SJnAlDCxkoeqz+EqIXvb+onpkcdB1kdul3dqquW5XqDh74yAiOwMvX3ZGuQa
mYDIXKmex6wb2gUBEukiSOimdaPOUtHo5PmWFspAtLiLNiaqxs8gUcSl4OiXlc7JbEPS3ptqYPaF
GyLr7OKId9l5hEh8o0WGu2zKBFBRcUZcFT07kIVEfANgMBkIXveg9VYuMdF7phMXZeFvwe5Ei7Qd
F0FqLKv2NJlEd5iD61CL9vKUQ+iL/Rumhv46sRwaFmR9gL/6PlMZFoYGUTlVBgNGD+VVIPVjR2Nq
yxh6IBbQda9j7EeLeZk+q1j7eQatEKJn7p5k22SL2GGdDTXwr4AS+gpehLdzSuPkC+BKHkMwoO+k
Xqu9V5inoOV9a/pnuIOIhnx7M/bJrJQMp2BJWuSqcKOjXV1FGtBRv6nXWN/SdRjnLnbf1DkGtb2i
n/JNej3q19w/I8ExX8IZDVcqyqq7ugglHhfnOq/y+MovMJxkiEPPqsCbNoNjli/2ELpY/dL+0iZa
aaerorq1daJki4GEIXBUEThZrcs/o3Si+FME59n2WaEyItPE4yh0lgrPPbSZZi31Mq6hpDT+frCp
T01EGLdRTurVgpzpdi/t/GxA0GmTtbY2er1a6inczKXrWSPqBPduKAr+815MirnncA/SZKAQbiK+
/+JkEFGDVyULdpY9ISYZXxqREAZGUiieTznsYnO6V3Tp2B0oX/tRdve2n6+UWSp7ofqG7GgslJdJ
nT8B5go3Y4kFIlGAboilWtaqH86iACKhi2wVY2e+aCcDiZrAnBNql5i8x0umV6hmBfT3ybvxqHRS
UfKLEdnpNvEl3b1HGCLxumqjce0YMn6gwKYDhPQGpWeI3BPmlOECDjQ6Hh6zadUFWpKWuEO5sqYS
0H1tnqOHNbfImaeTn4jhM5l2ROxm0x6DdLq1mYXzeOjdijxvEFLRf3F3Jr2RK1mW/iuJWjcTxtkI
dOXCSZ/lGlxjaEMoJAXneTCSv74/vnqZWS9RWd0J9KZ7GQhJLrkbza7de853BHBhzN7DDelgDkJb
wq82pD7pgJFhrlE/VpuaIzhKq0NMJQpGt34buZ1stL5+LLpWnkpMCiheOTejdgqPCuDPvhoKQhYb
6D55Wj6UXQk2xybd0Cz3RdXlBzAq4tTPi/XU67cjRM9gWLi72fnSg0lIBSF70roB5rXIUgtmQaOF
xNb+avaafQhn1lbba68xII+ARagf3EZ490PGJbxP+vrIGYHHnS0ENaDh7QS5djFBcBWzQqWg5mmt
wO6tRSnfPcKEkUWw2MNFFHw0Q+s+mykNcQcAt9XJTaEjqKjiOy8qvlrjtyBAzo04/IQhysRA9j/y
qOZrU+6zgoOGTkYSvjXIkK+R5OALU2H7zjrzWrx4uulFjX1odJr3uGrHELVzG25dCrFkC1EEqItM
DjC8TSQdaIg9YuHZv4cd2/qravodRvz9DNljqdObKaN3zoGZvnl9fuvY+V0zd1trqvZ2Sp5vG5tX
B/hYZ75O1fxYpvZDlP30CgvWar4jLe69aLVAzy7QrQOXcLBqeCNi8UMbu2DsK1CA5qEpxqDOaHXE
DaokMUM5ysz+qsJJnJqSaFIdGG/itkcnjV4toY1BIpxrM0KYjhWxk7I176sp4qiqaD0BQ+nHsYMQ
uTcxkFdOfrKSt7mx6ch47V4V5Qdj1TvRGUFeG4+ap95qEZ9si75Mb921VXPfs2AWRZOpR9UYdOYC
49iFjB0i+EauYB81ylbmAnMShGPoYQ/So9s8jg4Y1+qgW5EQEglmXpTvMrMyLt/yXcsUc+eO5QJt
U2zGir4KsvB62mQCWBwnGVo3rADb0IzsY9o4BsOLcp+V4sfS1KVPQMXih1N4DzwoOVhOqQeDRrel
mazHIeejBCYxbF0zaa51y89ymjr6TLT2PY7HdGsYOSd2m9lne6jKvTfQiXXL2XfiNtxh3rgUAKVi
z720tmJxaSV0wfZrjr0Lje1VtxV4fbzLekqwBlAtFpvON9dfy23aNwo2fgbo2bohU5iKSUPn9Zbr
jLcyRCBvLDQ4Ilr9mqOnH6TzWQ7ikbBkHbw1Tpy0qU8VerY3k5zSAkGw7+TGRsX0q7RHq9Af5Ejy
aWSM4Z3eqWsT69chLPctm0FXzeubaO4Geyr3My90QIFbfcxE/z56eTQdk/R7xR7SednBdiwv+AC0
XZs7/mB187uw4uIixwwOf117d0WeZTwrRXPlmbqXRf6ldDwJlq5tKo1wuRFm0tYBcAQ1AWN+0OKF
vzHDTtGjsextI6JzRQwaDCHLfew1GeMcyxDHyaR2f8IJkH5cqewmbNKYGQUHPKEuGZ8UHN4Yyxsl
fTOQgjuZmxXjCG65JWU7I5MLaf+dmJeZwWJEiRHFx5HQ0puqyoxbbkrDtq+yH0MYXonQSn7AKLpx
Oel7Zu7bGJPBoxPnDTYwEkA5keGBZfyOekUQX6UG68Os0E4VytE2bmhox0pqbL3oRtkOcUNBVlLN
mZS/FXrNue/oVnE2vHw8E/KabvWVycUcZQAvVNMjj5fubgwT8tfw9D9pMBcDxwVStokK3o4S8sCR
07I5i9aLdonr6hhdNG9rrjkYWy/z3iXuvV0fGZUP1byE6WNV/liksI86TGuRqirGPdVwqnMUBI1l
rCNS72vm+RiZ9KVXuv1imzYpsBG3J95NxD9iSciB5sDXRstannA/LPomcof2SO9Mf550B5i0hbg7
17z20wjHZpd1MyjPqCVDPdO953bgHB49zfEt0bsnc6EhV8li3hKVN2/cYpz9gd/qRbNsuwJ+YLvQ
L9mSDKW7B3qy1mFw8HOMtR5qB5q8OGv7+VXNkx5Ebm2R1ajnA5GFNZzsbPoRg3Uog4ZAzh7j5dxc
7NkJ75ivGNs2d+f9zE657WttWVt9wF2WutnP3WK+I2Y0duizFBmgFAO+ZNyJQ88Q6MEBR9DI9I3R
UQQcl+NuKLvm1HneGmHArdjolmfmveJVjQYp392gXhbK7ZdpjiCJLAP4oNRmFCHL4uDi3wMflORX
MdmYTOeoEeewGRjAliVjZ7JAyQcIs2AaUv2u8Yx5XUftr9EkZ67xMuPSmv0+0cvr5L3mZazheyle
XLeqPvSYqMHMbTROcprFhpaXTMlJJy07kj3nCNNqSHT1hn4tmZZiMm/wDRJ/3enWfZLYPxpPw5g1
IqybFlL7ep6z19mAYCttQBRhVEz7MK7pCDsandK4eUpbJjWtsmySFfDpOG7xoyeSsQ4JZyM5qjs5
+ZAjjqeUn7H3nY31iZwy7yXT6+xhMAVqlibTg9pK7s2o+1VOPaWdWZQ3RE5PF27n030z6t62H8q3
0e7C/WhF8U1Nsl1QGvCZ2jxSZ1dwbpM6QdZGkdlhsqmW9FlU83Kbz6ngnKXW77Sa/A/ywGJCG+jA
W7dg38I3hPjNYbTpcCdjaO+8iiOHWa17cLkY+gRs6hvl4JC1ZX/SdP6WcHT604jL/hiOmfNgRt58
aNyx2Fcz1W5QNov9ZjTe/FDpqXGlULN/mrIl/EMMKz5jMRlNsqezE8XWl1Yyzzd/yzysm20DrPqh
cD7j5gD0/77p9U+Ef0HRHA1GDFXvS+eAgunnzJl+KhaI4B4O6IPnds3OcxuPslOlGno1W3vIDdge
UZaNL6bFUUswd/nJipxoJLTaAQdYdKMNSWBp6YKq2IzeeOPTM8bF7NsKQY/PWouqLvPyp9ye2VhT
o9o0YnkyeuiMJLVOL3Ghe2+losnuKaP5MRETcJxDM31vrUFSSkFwxKDVTi3YlqICWa4HWeUShzE0
+VflpSyEHm9Jx7akL5nfDjM5JVpcueC3pLnEPxjzEXDrRP0ZIWdEvqXEFrnv287C+QUQ/4rier3X
jW30ZlkRPJgCaNyPaGpArMdiqq6lU1b3GX/jmizeuvRW5+xmNi3lMgpv9Dtok+KINL7J4Sc3OHDI
edIvxlSbr06SFrdTbkxUD7pFgmaeW8RjwvtTj8NUqiUwecl4WzXOrUj0/EWrdQJJdG25Fl3HzVQn
tvfYmrLygiluwicEwJQuirH0vbVk9ncIgR/WeTZziMkq9VWX4bFEXeCe1znxvjJQZxAaSRAFF1Hj
p527xkZMoQZcOuIK3RhAtxrNDGZ9cbksVFyZiG3dKLfqQVQM4I3paDTZGYsoI0Ku8N7PyFvui5CI
nyrjboFaomOKH9Ky4Wq14ZjzXKZxRgTDTDotCQY4UCD5EjdkhPLDjqvjSIK3Lxjts9uX4GloBJzi
QYy+mVf1JarT6WgPI/FeXJhS7VzG5lPb6r7VGPMGRM2u5zoyRF34MIQQICxqL+ZxVecPHbKMgfyZ
yWvbYJbLvrUudSEyrImckKHxwF9xNOz+zXJcyHXWNiVbMBic5igx7qfo453xrVHAG10d9bUCCQma
PZGbXt1GlK7XWbpdYNsa2PLF2xBMjSq7OVeNmRIkmnPEkI9qBCImzAVrri+mlyx3Hup5CYxC7ZJZ
Plmi2CYNoEI1Efz3nXUcaKOlNnhWr/C5mOtOybgXk/zFzIHgcMHldpR2TxyvmdAaGZvl7MSOc/IG
RstJmu5wxH+SZPpt6vN8YyXZwZ5t5ZN7VPkzKANUOPkL3QvArDQWQZBa8caT896eknKPS+JcCojR
ZDOcpWl/ym6t6TAQYEeVHhW88PP16okuoXhAPWr6aSm+Z4Pi262S4soJvHVrwkh1YMIHV0kIoDX9
DoOOZWwZu1UXXqwbnp2THhF66RzIUrc2jkOdJ2z5YdZEFKeESMCPLbyWzFl8IKskZlNh+p7qMECH
zOFmX+0SWystlAKyX5h0X8bk3i1Sv3hc44faey5DaG8akHEU6OhYWaCIiRA3r+uxWs3Vwp4RLM3c
TWTEGzuzKkr4cOZ3NzxoxryzFF56AoWpeuW0zc1qi3bt0bKrrYzR33T2efKid1ceIBj5S0P6sOs9
LdraG5NnXYWAVI0APAhjyfq8yDEN7Fg+h7V9bbQVMt0mlBzaHbrk/VBNHyLOLlHKX9wbE1cBZ2vN
07uTQCFP592UuxzuBQzdm5YAWpAx4UnlLcILeZtZNImr3Em3ZSh/NImNJGFe9/ToOpYY/WXiYeWD
/DzPFeh8GQaJsnvfQOOeN9oeZ223yVrd23hcYQDfNdaRU/8lDWvS12sZjFN3k4rVNBdEuXHUufdz
RwwqgVKHC55HshA1ow2Fj7VlshoLQpjcE60awqUJySC3nDBTrcwOfdSfHK/iPBOhTbVUYe5J2a8J
t5XVQbnljSOKw2ze03mk7FfTDrpCYIUoeIjLwNPLW0MPrD/lBEF3Tldv+g42Yq7K6dBiEiRpnQ7W
hGqP5t+9kuTBZz3PGpnpPVgxwJ450eXNcYysiG77dSH8z2mAwDsfSkkuem3IYe59uRVx6gzOgFd8
1y3O+sha+osoDTwx3TwGblyztQKg86dURi+II6ygsozkUIdDyVoG8sU96CNnCIzgm9VdaReHlBsj
x3ssxzFoo22ItVkM5Qk9eDB71o+2fdFl5I+edwc50W/Q9LiNVfvjkO2WPGjRQ5rWI4FUXoLeYcRI
rSywIvUJMGKgmtda/5aJ/kFxrjad3rRb2KH3WWmGx8iezlWOr6huBjwMI5j7UNxDG7gATOAqbFQ/
SzHdcQM5Fkq9EshwI+ZXz+iuZeNxVi6Vu1UdJUFnZq8pwVxrXrhT86HA0vLzsD0lA4z+aNKeNeOS
aDUzDTi5YjgLHMuyWIIlhfGPjtEubuasJOZJHsp2ic4g2n01HE2SqDLOEOjt1bjX2huLPhVFkHWS
Xgm5/Jm+wyYLn0ltHKEka+7yqBsDnf5+l3h7Mg83NUqvcHa4M9KkJjw8LOSFkcomHs5p87pyzak5
NvQgiKtoGWJcEyrSyVLBjBjEWMx7x36WJGHrxg97/pl1z4xbuOxxHeQ86Nh3K/RFbe+Xbg3+8a0T
kCBquHn0O8RaLPTlba/RcxsIxQCZGXCfRBHX6b6s8vMiBhcrrTc9dWQ6kcddEVDJtAZdjHwaY8/a
lZNxtdxhvjQdOeBgcoEL9d/W5J4KoDGWMdzlXPF2XtJmJ6tm1kD9Emix1M/kkz/VdXfbpNqxbeCy
0YXmI4u9gksjqM4Ylf2NFbbBYkZmkA7uIRZcQzGTb8QsH9LFcraONsMMcnrud0R3ng19eC9tMwE1
0g7uxSz6J4K7o4Ps7RnR6d7KH8y8/+YIovvhUslY8YAwwhGbNFt38n6WdyFUP6QkXg0kicYH2y8T
jbcwiuCngNN4UOLZ1crbVVKVK5NnOTadu2TxnGM9t7Rwh0crozvscK1pCPNw8TAHSxi99b0137iI
xqmtmdeNb8AoN8xE3V1XVTeGcb+0nLTGGu02H8jQ83bYKNVWn9yneOGo8cyzSMVdXb8oFKuiK54y
suO7sQ+MPgd/IfSTSgmlWBlPJUk0HITGHJ0SFSkCr2W4oxWeHgqvXkXDS32xxOQcs76+JED53a4O
YhFfaxq5tFkiRC+l91AsiDXhA0x8L6WYRsddmPXBBf19TD0V+RVXJCilzDm6jkpr9tL8EoXn1CDd
Ix/niHtI2BAGUbUPuue+pUmUHLuuIRCtTby70g3DEwGxfsy74Ntu7V68hpy0pLqL412DYY+jX/5E
3UzujJGLPaP/0J8xnk7k5Lg6SaHw2aGrolAjg+5AlAQFEIvQxem5rMwj09F+2NSGKDrjA8VDv9Vc
JIHMD3J/8sZp10iKI0VIOoWFHPrbiKIZpglivCFLqUPd4jql3kehrL1ujDfKkcl+scrXOdduaSU8
Z3Z20OzpoNfyAQKhRa7PQMfKG+nu2yf0qw8mZd3QMavNB3MTEzu7LZr+uWhgsEHb9M2lt2j+JkCJ
skZd9K43tjb6L8xo06+YEhrormwPS5X9jOeQCtHmvBrhCu0HkXykkiC75sEF+kPLgcdJkL8WWc+S
m6JG+32fmFRNkQWKlLv8sckb+1hMxMGnaIr9tm4eQzSopLSjoDx1PaF+Xhd/5pJRHpLjUuckjMTj
IuNjuTCGrwoqYTGz2qDoQ3xndYdVABbiRnPNmS1GMUMo4B2dnDE90WILd6oa5/3YhE7grRE1kWXu
q2XxY6fla+bKxx+ujgmKZ3/JF/EcFRJCuXJuRyGobhzQiusNhXQ6nTwNhJkjs1afpElGbs0DJy1S
1xpdmDc0Dlo79V0PtCgGJ638MDP13QJB1W9h+G4jfIq3CITvknTNoApZs20viyMEoeIUNSb7TT0N
WDeJjjE70z04ev8exguu80g3AtWGcaB1xW7S9Ecevvs2oVVDHyumujL0bbP0zHYXOmGhyKY3DD6S
J2dW3NTa5qwATH05rVUdZRO3p6WKKOzHgZAnsudW6bEWkI9nb6HxJ7vWidWxmezuqDkS3X5ZZKSd
tGt5h77eSLG2aYtH2NY0dX5ZoXYAkknHCFImyR7iC8/eq1ZQ0wG2AdSB5sAwVe4DF07QddVvESOj
e4PrBjp73bvKySq3tI0gBIPHDJQctIu5WMwrqlEERTppm85LH+cBNpYb/sjhq8DYWkC/uuwkyBn4
xVoIPV4Hi4VW+qXiApzItoUdrpG1Zjrpc7WM8qYbavvYDvSzdcelwzyLe+IZvNulzu8qxyj3CYE0
X71rDYfJgMRtNJH3c1YdyuisnN4SUS57qxpm+p4R3f+iedcBsnPVWW7JY7ibY+OqjcbalOUXkNVS
PU4N7BObNIMiNan3pqYNSMP+ymoziImW37pGS2pWX1D8JJmHRIGSoaAWJ6gltSBw5xLVgKGca5TA
qivc+tnxqGdSQ6IugNC+7aDHHCJirp56JPgHfAvds6F1lwIu6jtDlPYwrbGqejtdCof3sDKRcidJ
fXST0PbTlrD5EiVL6CYAtOqC0KMatHdhkoBXFseYeJegBYF8rNA6Er+VrV2vSxXm7Z1Sw0dod1g6
u4wdrVuMzlfI8tAYd10AHvzkiZs5Eh893YNY03daFwcw99beFE8PkJ/JAOdjmhtGsI+d6IZ9ledA
1erE/A947f89XRUYXGgYc5tABPvLP6WPrq/3ty/r/vI/f3/9FVzwh39sf6N3Pgzf7XzlupP3f+WS
rF/5f/qff/r+7ac8zfX3v//bZzWUkG+u31FSlX/QUtn6ytn850o9clK+/1T9+tPl47/6vt/tTdZK
CHXBQyKF043VW/lXGZa2MkdhN3p4+YByrNyWv+mwbOvPmM1hASPk+we9Hv8loI8gs3PJwyDO+V/S
YaHn+k9yPdtCAkzyCHku0nVQdf2j65OsJagkfaRtChcPYx9+TKSjUbigc+irxH5wo3SPxInGT13b
/xuXn/1HAsFvL459S+JlsfExGuIfnFXC0LiggGXaVHVDMAS7Fvngi6DtlDrRsWsEeSat4lZVxNH4
oA00wpIBX3UuVHfCVExsQlVkHSBga0A76GSIxYGx+MjM38a5iII4juk1o4aEhIm2bfDdLLxP9GL6
VJyMUxCKCpVOB243au3+tRVGMmPMKPpDMSfGV4KWhYl9h8AZdczIXVxLDC7Z+YyIPmvnG84Z6qi5
SBCPWzFwGi2rqZYiNb04psVsLLc/NFGu9kWzHxLQhkVO+Q5+GA25W/1ieEr2pa086z/e2n/pqfyn
z9p/ftT+8v+cJnJ9gP75M3n6brvvP0oi12/4/WFEBYtjwYRuaxIHgfX4715DrIboVa2VOr76vs2/
a2cJOwdcpEMxYTbrYsJmmXZgBOJ//zf+C38qltiVgYohF7L3X/ej35EibGX/lAO+/mJ/fBixQfIS
HngGXUjxG8Xn8+MKzg1ar/4/0hDK3NzCWWzZMcgY1arOoPNY1dvZUoI2TlVmPzj6hgP4Tdp6LB92
+0ZHjyaUmr66TNGYbtF0cShkT6EaCpjUQ1qysitSzKrc+2FlnntPkqrx1unK+aUa7cNCrf/5r6tt
//9cf//9kUA3KxmTP1hd12/4ffnZ7p+Ru7GQUFGRYcHW/rezwPH+7MDoYhkB8bIA2/x9/Wn8F/QB
AE7e70QefuLvC1D7TeUrDWqXdc2yAP8lzDTM3D/qt9czgMfCZDtmT0Y/84/WfKnGli0ZCMc4tBPN
IELgC8owox1GeFCJseYZU9yd3Fxp5kbEFfPQttKt+aeNFfJnFJH98t7rSPG2nacRxGE6Kyw1d6zI
HHwazJm9ylHLa0/aZLITdU1m7gZmpI1qcZlQzVb4IpkD5rInb3OqFWzOFt/UjWCzlrVfmG6snkq9
ti+KaTPxHyPOPOLoM6xWFu0JMAZ0Tps5e8mrpsmOVoMwjqLWVb9UUffvacTeu5M9Az8inZ1tqbI0
CL2EkZU5PbVDAYeRsQxUyeqOM6fbMjSngTgnLw7pE5+agjff0TkEAjD/xACMpW1iACmikKYGZpu4
X+WqZdbQWgGnXxe6hSSY7Btd1ucsszvfjbJ+pzt1eJxH72x3CGXMrIycIKZyRsD/0M0LKdnc4ALS
eKMtkZLj7ZIx5hcUC0Hlxg/YuxxOqpb87yk+os9qH4exdrYMuuSRTdDw9dnud6bdf5eFPgV6495F
jt0eG1I9a1n90rX5wbSzxSfLF5XDlDznwzjs1RgtOxcD44O+JtKnqeW3Xm7R6qybZzR37TYzinJL
KuFPLZLvXNoIVTVEtXfE8mk6sXYnzKEmSJvpP/eIKchoL2+MKhkfM294m3kIaEPwp7ZSGzDiReFz
ZszZO5Qv75DUTk130Jl8BidcJCKiGrElqWF6SvQpFl+Kkd6LQWxAumng8TiPTZnMR8cjcvzUkQlr
fiEOli4LstI0dEaFrRA9JMiGd3Vi97DnNEfc1DBx5RbJRxMzzZHuozb1pZ5z69TGnO6F1SQ6kZmj
LufhInsrdu5daOiSk7/TIf3+opkLx+gGVQDurPuYwZjCwqB6oSenriUIk7mnOzZ7BIJmvLWiZbhG
oq7ms6yE3gZcnPRHVdsG13sXoES/TAcQ1s2Dzvn0MKquPSQGnWFIcdxCxz6kqZn0zhvL1gRSPJAD
ZTo2iiNBoQJZrrm0YVr/oo/GrT4qK2LDSF85qTKab4cIRUFH9UYAWPdCc35WvpvSaMnGklA1chKI
3jXvYV6Y3JDMwu+lhqfNI3PECjJCYPgAFE3vc8F+IU8GZtGazHcAdsuhm7HuWXRXzwrN3kF6PZ2b
EFappWnzlrzverUSYX7u6iZqDx05lSLgnh9in6yy2fvpMSg85PaIcVLFoIwJuInCA3kXeOGb7jlu
K/tdU4wGZDFSXdVKUzsor/G9VTnz3tU0fetpOrqtlbGD5Q7/shcxvA8lQNUCpURcJW9LzRQs7Mvm
qGOiDsiSxHaGlImrd5I9kKK9kCtc4N+jk2Km8q5LjOTcYtk8IunggbVb1NYCXKuMrPaNoDLtXPXQ
jVTVy4tcVPoRRSRoZBPLPiKV56yYkTNZXb9kicuNUlbOZBlKUtfpONmz1k3Osh3lXpD0t5fcKI85
VYufDvbC+KT2bjLCsG6r0mKU4aXiIKwEtFGstDMIHIvgOABKBIFxL+zafAv36NjFU/MoeE4ALfGS
KIWbR2tmPCC8334r7yVq2bE2avQSJ+Dj4HWTvn377ROsulocqmkxA2msP0Fz1Ddj7PJgF/FHVmnJ
eVKWdmorGhdRXE5PcuYtYe8N7/qezoru0vrBIJwcy7Hvdx3Er7NsgKEoUXl7e6Br4tYe6XwtIyM1
zcYd+gFFFc3qSWob796EMDqc04/fXr/ynPhVuU6+zzq+QtAnuP3tPQSkOD2JqeiZgVrxdInI/HkV
PHpf+AzkpSTb7GtKe/HQ5W760a3WTUz86Uc2mO1bydDt50S0Ohf9aDCYdcxsfVPn/Mh0bTpyA/Ke
3G4aH1vAAS9JHROzkHnJJtWlQYZKKW+U7jBxN6T6lSgtuoA/cc+evni+ThZNLV9N2/Y0F5R4OqGf
5T0GKsGjvlT5eDInpyb/J7OFHkE7pDES01+uh/5kCb2jRnNJjtUIQHjqEts8Te487Xvl3IWVeOyb
7ErP8jCV5oKOSG1jWzGv6Y5kiewYmh+45v+spWRQvbYoJRSlk3AZ8ce1BA/csNClfi8jxMQJ02wz
w5paIw7fLYi89ovWa4E1AgXnzJmR5vXtxou6bGcNNuaUSpr+PC1yI4lWQaftCUwNsXXuzKrbMz0e
fGdMTJ+Wqo7xw44OtLeiDcABsnvmjjypRjf8aaClHar5hYtgwvtfPWVG+E6M2KfdoJnUS+1Rb1Vz
y1ni+YMi0YtbY8HIG88tGbarFjf2tuMi84PXZ87zVNkTUI2le5tjpFbu6GrnFmMqEr843patPu2d
Lj7qXjOzcVvy1yS63TK7B4Hsi6BBxZGVLNeuD4ez1k77jjyzUTkmaQl6dmfQeL/UNjJGqXowzm4i
z3Negh7PeiKCEcfUdfwcllFKyzyckTh0ENzT16Zf9rXDGNDJRxhRSDqozLNPcB2IvlbZKxTx9leP
jhhKficCr4Nx2SYo53J9PiyD1mwH2y22wgP+gW3K1ywipyO6itaMgXZOnfwmAuoFXqKYggqowLbM
Y7ZBNIanUSAmEO2AZhb1hzbNDp6n+ghAgL26iv0+msuPdE4mDsXefFAWkuxIkYSB49S7L+y+ueqd
wzDezQVhOrnETOAa+6iczUNWhLRmtRx2NnGBSdAJBq1B7loQIBzdewgj80g1KFPywZVxzHJr9ZDW
cXK7dEUOtEIvduzVOIRR74mHVobtaztbwL3aMRmOMnG9gIKUZijicnFwZqM/kV/5lQCAvg2h7zHf
7HFmZPibZF0XD4loGEM1TUT7cdRxupM+ypHnkJPA+Hffuhnr1Rrj21CUza4VaftU1JmFVkRDEIiI
YnkvAUDv3cFuQSYgT13IdT+OY+GcZjMdd1jPtXNSyOxol51+psfpHpjZul/TsN7FkHpAoWtHlinN
cd2DFMK+qB9HB88sJFh6BnVMayNYLDaZGAIDdoB+FcfGiYvjPAUgFkSJpqaN4cQewQhuFDAfweBf
ICshXKPF04ajnvaxRmNTtI+lQqgP8AlDjCR4os7c+X00NII3c4N5WISh8srtQAXw3hbcWSr+Tu3K
3qpySPeIanJnE2Nf2A6z3qKeo5UjqNSDcFHzfa0M7wEg4FpCTzu6KAw/KhV+8oOze0/1dCEb9n9Q
7sszPJe9E1qQXxMtPS7KO5kKBraDcvU7MgrnS9YukxwGPkiK0UtkpnVIUmZ6dhiq/YTBgQORCLwg
JlOQ+pgziaiUX15RJFsnR1TPmfzWZ6q7MEOqHqys9HxVVi8NA8YtGQ3TqWyz+AmNIIobw06OTmXP
vtlTgPY4kLYpvZitdMtfnOjXBbMeqQwIwj0hb0dvgDmIpkQZ6cxDpIzh0LacJqGHYsSaic+gqmFX
ayb3Nff6p5TS/hTZ3ZfrDZ8id6i9bPRHJcQWBvs6h1lkLE7Pdlm2OzwDPx2VegxR0w83Xzj9FlxH
+tDctTxjuEAsazPbAyftOpyh1Oh8gLzGBu9a7otQLNuxdy9FWRo33EUKXGGIRCaRxy9QiTAa1l4u
z5HJfgx6uKdUNrDF8FwOyIR3U8k+2nK3owMFSTcRxodMc/6+VJQf/boiKOJPc41OGsWZdwjB7DxM
pYtuSF/VvnFW8jEZITl63ngaxLTQ658f5xIFntU0AARM1Fhjp3ImXdZtiYlS5h32K4Qzws2WLSx1
29czR9t1TINoRxCusXOX+sroqPBlJNcP9dtcifhJ4wz3UaUQpWbNNwMACl1oJUzIS/JLzbF8NGJ3
eBi1khxjI3GM06KRPGo3MmWxDeFL19SkZVJgwXqnWkJbsTRHyMwWpjIka1PufeKaQfDkDIyAMats
utYgdIKj7pCb2lNWmUdTk80JEsOaVJM4d2PWXDTYIXstLqITYMcooNfisYtAIO5g/u1qrTXAY3YL
slJafBzbZrnlkh4hYiB/kHoyDXAUimsYm9orEJl0M4bTw1wOHyhu8+dStRurt+orMJH0KcK7jbKz
NX9wr4I8I8UXhhGkUrgQAtNt7sSk3S2igl9Z7hUs+rsy0mq/rtPymGHdOCLIRjboxT8ZB90I3tfX
kKQc5twNn6OOziJPvFPmICtA76b7PUpAzCwMFEYjx3TTQz3ceHlt3SirL6/Kkj1c97Tx51AvNgAH
xW70cOJm+RJurTLyzmMYUZ5p7y4ApIvLcDUwC238Dhlfvph0VANZoAuxwKYd2L/+F3Nnths3km3t
V+kXYIPzcJvzoJSowZLsG8IaijMZnIN8+v9jdaPbzmNJ+BM4wLmpRrncTGYkIxix91rfmkN4RPBo
WGZxncXqsJ2gwJwGTeEVFrjqaiA9c2XE7HkCBtNWh9AfEJGhDmqsm7iMUrG0S3Ry5FgNJ1hbEd1K
wzpBSsyXUU4nN2FxXkYKreJpzKvrWB/zbS2kWiw0TvHLSJ3eCtObVomMeryJmbKFiJUgmkNsPpqt
xcG76l5QwKAHq/VxlUFmajj1RMVSKu1L1JOiZDi4xUaoRVs7BrxVMrGHVGjfrQlMl+Um2iG2KpPn
nzxVSh/P4zDL+xLcvfiB1KdCcXCQVIHzkAHiuA371rxCtE1xQc6dds+bln1IEz0uUqIPSPMEO2Fs
Cj17cmOCP1xTWCvR00TOYDXth96FpR1VA8uGHVcbe8TewbeL1ziirs1pplh1xmDdTwmKHZu0EGmn
ZAh0wvT8oiimdYxu5qW0c8I1EpdBzzXygi2VnQjUm4r9mT0nDoTZzmoV9VjYREq5HWcodhverWlk
/X3j6iFn9oSkZ1EaIxLdUFtzFk53RHlE7P+S7oojartG9urs+0hrVl09pA+ll5d3RkHOMfCg0T1V
Rjbt8qytj0Zppddd4PZvo0xZxwn63jn4MO9zC/FohtkK5oapPLeGLXelR489qwtxkwPP+a6iQULf
owCGDTHWbTRse4sWRSvsn+Q2UsuTyeE/BDGbWaJBRFOj5dHJoyJKvdkWXlBtJ2l9i6vMWqfWmJNl
lVVXaSjgv2hD/FQJJ7uC90R2nzb9rPUec10WjNuuthCuWMW7SmjfMRyiCV6WjtfH7OTOIHiF3QSy
mshlynlJ2OxMMqXXlgKPXgThaymNZh0kwUtf0ZXL6vxUc/xqEFTeIDoqbh17tP8KbJSORhh2Vy07
PlgfQbx14m4i34tUmh9FYWVXDB190sw1AT7q3kpVo+bWYTOORM3DzU0QyVFQdFjS/coQwVWdvSI1
Nq/mMQpIifR0jRuaCocJ4WlIQW1rNUGvjxcjjoi7IWrkDo2zsx2o5mEpyoetBzIOc0ClPHsiwB4J
rXhVAuS+n4ZMLiGsCQaGQCPk9sWmEdQYyfKB+4PDUuchNGbSfVr10Tof9X5LuzRad21QXadJF1xL
D+QwG9p8VcjC/FGO3BRx1glB5wTL0Lqs8ruJbfW6iDTlm91yPIlq2a463Um3xVwlUMNO3SgJb9sx
Vcn8UVuEq1THyK8cltQaspPZZ/U2NNv4r2yKideGPbcZ0jbbYUxpEDLk4/dGsPiooYebg4XPfMX2
aCxFObk/XQt5VCKKbjdZLRbYpig3+M+q50ztxnUSI9RfoDfT3jzsnY+tK9D0aXHn3SEfUW+qKVFf
C3BTQGHcetnSCX/vKCetQpLEVnPIxwJuWLHxQP6hAOahxJwnHilBBS9dkZTXKJfQYLROiaG7rZbh
UAyvsdc9EUWbXhNWXO3QurGxsTxZ/hilNO90qQ4LUybyO6ailiXEdF/6eIqOQlH7HVayFB7AMNp3
jaUkwIkCFmHCk5bYpTloF6NyKKU2rZqK1HaypYKbMuLUjDmnUGksl5p7SjG3HoH8xi9Giuhzfu2E
9qLX88Rva2TaWW8kCLgahMl9UzvXBimm43GYPAx3kY26M87tNSyEdGUKpwHvG8W8dBKtP3YEYe9N
sjg5q4UVaiLwNHdU29ITRooQAWNF7E2m5OCXhqle9pHbP+VaqK4CEoxfa2puD2ZoB0fP7pRVNirg
hrxwOCBpIsTcwLZdYcV/7wQSPR2QclOFva/njjzQiKd+lhJYE2gVa2OKbVXzwm1PvfEqoX9IH5I3
6lCMnq/LHJG/a2P26DJxEoEaHFhbyZhKNbr8ViVvmB7Q/cjKefPYCIkyfCGE8kWxkOtSXL0iveqp
1YJ7BOnsh3q1X6mWlCuHx4Qsqbc872CKGd4Pu0vWoCD4tkYeHikuZg+thmqBdsNKTZ1v9iCgPtM0
RsATbjStNRBhqgY+hqBaG6O+stjILhQBBDHKdB1JZEJ8cYi4uupZ4sXABnOEvFiG7X2tYK80m/TU
R6HOcpdNJBUVwzLSdP1QGXq/ytrxEVPPc1khG4qsbt3gECo5jZJXpvYnTaOCiLdjxwSfIDgrwUm0
LU5SitxoxgpnJ7UMLZE+sF0Dzb0KvchZ6kmb7KHbtLtRNtiW6jFbqR6MtDpoTxyTaHJp0nzpnSRZ
RSFv/rjTb42yGna4eDZmb8TQ14xwK+rJfLdV/GU2mvX1lKKoHQwOUtNIroZRw2giGA+xZovO244s
fc3ZyqN036WnYRaa4W4G3VtZBafIJHnu1DRHV2uqPklSygmUFojJZOrMNa8U7waxS7T24v4BmqC2
0hr0KKgW80XVttqysoxsAxsjuu1bqgcYbYh4NprTFLKjbzLKt11Xh3uvscsT6EiEtfXAOcrgkF2X
jL2LU7e2NeVg/P3NeBweZDHeeQVb5biHMcW+k11fVdWL+WSlexHYTwuZaWzJA/mTklTpQlwPSbnX
y+RJNOGpF8qb6BNlRSu7x0DrxNdq2Nyqo4pVxcFQGWJu3k1IF5F+oTw2LffFtZua00rxTImnWvZ0
VzlEIRsjodBdimDet+c6WCrqv1OXrxVTN257YfAAoFeENKguG44Ty2RSKkT62ARTzwDcIQf3JmJy
wyMR8brHnLh3c+eqbZtNo5fPBDkR15s5HIMrd5kCim+SuFxzfAjwQWbuhjY6UOiUSHatmhAzxfXJ
TMoHaQEzc2pqsgWWy8JLa+APdAyKKBrWJBPK9ZRjak9csbEzk+peJJpFSYwy/M3UeHCU5nsHnH0B
1cVdhoojeWNiWCvTbpmM7gCh3W2Opjt8a0YPcxfukE0u1OfENSCMGmm/szvvobTZclWtIU96FDfp
krPo1iO77iCs7s6xxZzIlvXXGZVxgyoAIBivlPHGKkY4G/0PxLf3VkBJJCkT6LBDt0qRxrL2Cnff
yVR9YPuYIKl6nQjJoH6HBD1VvQf2kU9hLG84aCBGMMroPu6Kt5F+DopWR8XV7BQnU9HenMCh0CTQ
lmHurFux9aqp2A1EnR8Ml0hA9uesaTwSjhYPWzLvAvolxSYzxVvfol0q9W9BFaAtT4nQCszykIR5
Qlw4J1tPS1a6VxA0FVHfyjn3aDFW+ghK3T4FrDEnNhhIOt3iakqSA6ek8DA4qtjqivaaaeIhTOOf
yKi0QygUbZcOcGNzL6OTxIb1GLahtTXYql2pdoolASs4vCCvX5N86d2Mhv6GvSy7T1Vd7kulAqgX
CXELTBZbfRGVqzDCRsbhvb4NJ33cEjv/PZa8Rq4Q0q7i6IElfdhnObJjI+vg4uc0dnq7DH8IKXBR
lwWPuEo4PfuufTskCd9GSVaN1W8NNF2Av7/nnXZFsgYhQTBUKtlhCehuyCpLcOEE6UbLku9jad4y
3nuJPdpCQQYNk9fciBeVquu2SeN72QTY6Gn9VV2BYiXiL/VdfqyhWaJTFHd02u4MSTSDHu2FBdNE
12FAVsFay3vusBLt0QywDHaR33naoxIy1YXcpymw36nq3tJMpqtA0V4arMoYbOj2quz0uuQkVHev
6O49uocMvw+EiyY8WEa6dkxjQRCa7sukxIyh0L7zqFCubFU9ZGWDSSOr7MeoLp4tnKiRWwjYlopv
occxtebeJNRkSbz9fqATGXFaXNPnFc8QU68jRPQK4BpeUSsJ5EONOtJKhbcpbOPa0ESzxjCk7zsv
GK/DoNyVbRwsa0DI6zjPAzqz9Lqg4K6GUL5MpuEcFKKUDr1C0lvbBs/WvLOwFHZQmDNXdocvX2DK
Wmej/I7PGK7RFJx0ji0WslSoM8A36RFRAnLo4JbeTUgDYeNWziF0I+9YQX3ihGcUzhMFMdImQ9jH
UD+GGwDXx2piH2dz1FzndhtvKDWIZ7MeW186ZnJQMAGewM9i94dSRTXVrheZYW+ps8T7CIPVptWz
nplLWOajWSXDi1mxYW8kdRce8iL7CYuF0zr7ajNgzRfGqKzVphZryVZOEembbfcmOW0AESNsDivp
TYi9bXIVN7na0M+j9BT1prM2+GXgyGHM8Qze3mxNzEBDJ16vrdmWFlLNiHvnHtpsuusd2a/NpnvF
Ck7lgSYVNQvUhQgXJ14XOV7ofOywIA9lzaIBTUUf8jsthwijwGyPuvERH9ChcrCtdKrq292EzcAR
2RJv3mMWdT4m4m+0QlFkz9QsxTaTVaWFNbLkeiSE0H2tw0rjYK52WzBx5UNX4uJxzeSuney9G3h4
+isjWBpSG3HXT7e6mMQ6r/vyUPfTys7GjH689r0ndQBzDFpYi+J8Y6rpLQlTR8dJEYbGFhvX0NmO
NEYXLgVaI/KaZZ7NvmQ3uE7z8M4pKFo0Tk+HH/00b58dTBowY2GwKTvrR+NqP7peZsuanuK6FzEx
vUn7CM7x1cNiUgUerRTbWuPojXmODT/qBrEpMwxvWaa+2mmc79AEg0xy6M85aeSwdSDlzEUD3GXZ
sW57WPuDvS+d5LtS0oxIM52tYntdK4OxJb9hVkTDIwg0jtzWXWs79U0IFnZVB2SO1SXmFcI5+02f
81Zm+TQOboHndwjLFT3o6ND2sbmZtKrceSnbdtrnFNMDDqGOjW+/Dt1HzSNyoRCpdYrIisVzD0Wi
CHek1N4kJo8hPI5r/AJHOr3pGrAKQUzMjj41aipAdHBTPbkZVKyaZaOCbnGAkQ5xnG4A6pJgYLJR
SF0d9045xvvMpWit2gBOFI4FiyDrr6zMvO/hskAiG24rA8WI6qiPgDJgJ4TC5B9ltI97/achKWOU
+akN8TdCps5OamiCUYYzstRMDirOaHC6If8XkkLIwQ7D4pBQ9zQee0PIDPl+KDTjfdIFYKgAAyqn
mCkr+71Rdk56lHKyx4Womsw40ZPFP65ZfVrvIdlp2lUlarT9lCoqOlF1qCjJxmq8oV5RR69/JiLK
qNO3zfQUUaqTtw2lpBlBPlAn4z8O1qnl/FmuM9ceoYtaRlDfQMUd/4Ka5tYzHkdQr89B/+0AVdfp
Jg6KPiSyg1ZJuczDCgBpYtWKdoX6gw2hPTrR90oMoXHdoskUdzpNsRlh5qRpfCWtuOzu+jrw2LiG
Ou6NDo1ScSjCyCPwiHY3xXsgpPZSGGCkt6Wt1vSaUzwLyjGk9jpeDzLgywVBSUkLoWfTrhKijDWd
uNleAx1ct4M0n4tqmNSDh33XYFsjTa1ds++x3Rs8LCHP8ZArNnmu7rgCpIFimhBez0dN4V6bjvYi
K8t3awufaU8SZWZDnW/TZrhzDRMtSCKqXRMEQKyHuAt/5MkgfCXFULKoC6hHWLx4ly7VQnP3CD3u
JtjHD3kIraZ2NnYSUQCHsqDnXb8JU8N3h/zNCLqVggInX0DwN29pnJeHUHHJ/2A17KZHM+5c96++
ruFcLKrePoIc+DYIIlGHKtooYfAamR3uk8wBOlZvBUxvmvVXI7GzqwCsHKL1EqOcHU00YUh+lY6+
oXmRQYrjPxZJO+21vMRdV3nIfpxWPmK034lalseALK5Nwbb3OOQjED5P6sfciqKVMw9SYWFYT+16
WytGuW+kN24HQ7wUinsd6R7m4rg6DII9HqcjHAbgFHGw6Va0VkLWUVsXNUR1ZsjQOtq3oHFYj6Vu
nzJTNRGeExXkpuANlb42n2Drzbau6Qmc7RtOBbFCJ78leSTYOaJKliERw8sYX9JTIbw3fXQJaSy7
axzv6bbsh4dIxvLYU/m6rSo3W1uDU2+SWP1RtAUwtajhLWMo1KPrScAE5YCGzR2i/U/H5UDrTfD5
JX1yGTX7oI3kukC7xqGqohFRjQeadsYOSmkHDFcXa1Mbxi2AN5tdgvPcRQkn5aKRt6EW2NAO8nCJ
YJRkdBz2MYoG7+Q69Z1ZuOIB2ipUum6yb9H0ebuhCp0VzZXqNRjIiR1iL1xDIJD0Zhpt1/RovGro
kTg56NRGtQ48j28PlNlQFh3wxT2znbqr6x5jxDRvFY0DivvT2iA+ZrpxdQK5ihQeYWDBuRiC9Htq
c/5sYl5tpZ7cA8mBz+zCPqINez/JPD95KcjmhtSeTed0rYeXMZGPpWnkbGbQSB1oeHdYiAVjDyag
HMnydb3pJ/Iw/YUUcau8bT0OhzpVfW1TkE+JWmAEzrkhDVg9WEClXqbeox646PmiV2aWT4Q5ZuZT
irWFDmMpvqFss46IHvGuGDQ4O3iF07xk4YIN0pPpioJ2WHEFJK8E3j3bIj3R4A1lc6M1ykTuikwe
E7TTaJ6i4aA3gTywgLGxdoMMVoLgOcBDXGOorkE8WriFBqEeNCJyQBe3nXTfOPRB6u87y1u7Miiu
agDgpFsOB7ic5p1i2c3BJbMaOIFi+14uxw09ieS6HSNyC0TxCpAcpB0UmWWaZ+Svp/mt7rggDWrF
vKctsqV0/G7VibtSanDLvcVSOJnmrei0DsgUrJbVZIcJSvIxmtqja4c/gAR8o/PYrcZ4WneVquyT
gCOyHsd3MqWRZ47UpngP79zKUN6LCo1B6YEGHMttouPClNU07FkhNiQxsCdhkqxJCxg7HvLUXGlW
oPFmtvFmO+p9T5omXTcyx3Q6Abo5HIXZ6nvdUJplMNt2+3jYTG7K2A8DbDfSWnu28wX9yDZygAuh
lrcQCHzTcaxeh3aOO1qrmxYiJrQmbArtXotSqAaRXn+bkvQRBDEv76564wDU3iHBQ+VQDvfojkk5
j0op323HfKBAFG86+i106u/CHEhiAOaS/ffwwBaUqA6VdaLq0mGTduJp8ohc4EU9HIJG5afRWnri
A1ALThdDPahIcUbptclVaFmEBSqD881IbfOUDVaGjd6Lt9IjOQ4d0Ojl03ou5fPZ1LfcZKIO3tnl
Oicxpr0iRKowN7qmvHSqa6+pE7l7XcbqtduNJrOOJywAVvQwkJpBbl2oLprEwriOOgAAQosZDoQH
3K+y/ZFaGPs6/KLbLGnGddaF5pFmZHNtyMpcgNR8K3geV4Is6GNVI1slgyF8t6MYpVC1Hlq5oaJ/
NerMNK+6h2+JnI2mxQ6L15WjOCvN66NdbiDoMNpJYzNegHgy1JhHnXRV1YFpptjlpqLR0KD8ofUO
cEHbdbTk9LHNVnnTLfsaRUSTaPde2F7DEbvKdXSvGGD7jchDBLZmbaUrQFTdOpw8cZUkNbjHBraa
hVJpVReEFhCMoq3siLDWKgY329QmzkcKb3xfhF+xNz7mGgEomRNRzmeU0gZfZ5vA4u1kcqc0yqPS
piP9LZg8niXB7g7AJgbN8su8T49ZYdHTomMObrYh42woNohBd7Tq5CrS2JKXJYVKI4W9Af7texaR
HmhK5RWWxP0kOn3ZUn5fpzUuTpgwG6W3pnIxThwPYR2/z8Xn/TA571rSmu5SswkHSdkqLECxTPuC
wToFRVdwAvlfk8H37zXR7O+YiUTzD3BKbz9b/Eh/+6Be/2Of+v1f/4/YpAwk5B8bMq7Luo3+cSzr
999U8dr8//qXLF4z1H+iznE8RI54MLzZBvVvULVu/pMEakjVjkoeqm7/1yBlGgDNPWdOsIRHjXmK
y9Fun00ZhvNPUq1BptJEt1WHf/7/mDKQ5P/iyVD02bwFT2QGpv8adDbMRj4KCuEdnKdkV4Whto3c
Sb3+ZSz+bQH5R9FxXqBVjYnjo6ufsa8dO1DVJiCVAUzW97yF7k+NbXPZtRm0X++80Sgb67QJ7oIi
ufFyOBkNZrILL35m2TLId6pyvL+3RZb8QO5GYGNY9uvL7nwerV/8LwbsPov5H941A0s9L52jQhnq
X3PyQ5fNfIf/BdT/9wedzTe/XNyzJlO0JFLcUf8M1h1asJ+o+rxV2Of6/rL7x8Px60cMfIIyTXyE
RoTTEXwfIQ9qcLrs4jzwv17cFR7Q7MQNbqcMxkJgmo+AoJlz/5maf3gcPxqbs8RDlIjJNMaxRwMZ
1lFap+rS0kCUQiX84rn5PbnwP6M/c+V/vfuWDcFU2KZ7ixd54oUtxK626KNx/GxvJIUpFB7di0JP
cvv5V/pghp3nNWeuYcg2yyFJdN31FGYQrQJz/OJZ+ujiZ9PXIlOJHrzt3Kqh/UPJetSJtfX0+Y3/
PSR/eFD/jqf85UFN3Vp0TtP1ILa1NdDd9cCrzA32evvoTt/KGl0pEOb0Jq2SNRZp+qMApl+DYO+0
G/5Zeq/0Ib/4orNp6U+zRjub71WpNeZkNz0EKzRzgj1keFTyuyE52ej7LONFulCQ2PL1+r53n52B
ZCmmbFYhr1Kvcjbh//6fqgdarEMMSzjEOZsch4BS/mVARP1i2D6607PFQ3WBfKL26W8NJdobxguE
s6XNiBjwUYoNx79FPocp1e5qqjZKB7gYGaODbkEtkEql1fLz+5jDNv44YmfrTOblCVqxMb9V2RK3
AztXRs7N261mM0KIfvT94D4HAt3sRivJbFKvCAZ2kCYn9ZzlEyxk2+74y2m6CXSDkukXIzT7Ff94
Z/Md//Jg5QBE0cuI+BaILp6ceUsk1We3Mpfp3KZvM3U50HZEuyvukWoh9Wn64jawkkcUC1eNWv01
mxNikT97RnwHpvHUefEz/YFvSoNhu8tXkPoOQ6Mva0jvEOdPDt3NxXxAbwODHnX9Mse2DYENDF6T
P6o+X0dZteLoQr+fI2oQ7GpUftE0XdutvGdfcFDVYNt1zlGZO9cKRz5GjMPWaozG6wa/0mRqt4nS
/ACPcCKaEUi3DpKkr7fwJm9j2+to9LsbK4tXY5Y9zgYSOh/r2kKN3xInBffoYBE56OglMLHq6NKT
MyBNZpnYhD0sJ+QX/ljZF66CZ2u4NlCdQ85W+XrPCy6SdIjssYu2XabnJ7UpzBvAZaCAuuSL3/yj
hep8YZcTr/4x4TsQ4KbH1FeqfP35g/7BpdWzFT0Z9NjEvi18c+CBmFosN0J8v+zaZ5svE1e3a1Nv
9KtqNhHZwbXrxnefX/uDWaCerd09mI8Ev0XlY8FtGg6UVnSbkGB5A0fZyy8b93lL++tUMwpjdMxw
bPxx8G5R0R0wzPmf3/9H4362Ijt1o3lN5VS+UtGCoyh91yWeufr84h8NzvyhvywRwG5cJQFM6vce
minFShUKNKm6TVtVv/C5OVsfJSQ/vDFa7bfK6E+KMovgaW9+fv8fDY7++/132GSphU+1Pzi8b/CU
1rsBwfhlewr1bPpKAiQb18waP5PZdwJIAKqF75fd+NlEzb1ojOl71j7nfehV4+Qj3xFfvJP+PCqU
KX8fFcdVMJASb+pnAfEOHndOMKVz0VzFwf77xRMD35LptZWfSuQI6I6JW1O/2At9dONnczXT6zEx
y7j188bdFvUAMB34/ReL8UcX/x9zdGwq9Gutr3vBRjT6RCYt7fVLfk8oK7+PSmDJukuRHfho2yN8
MoY1h9lmX/yg8w/3P7eIxGT/fnVsbKk1xE3re53ZLSh1bPosva/S5Ai+9K/BjA+IPnvfSorw5rLv
czZrG0zck5rOgyXSv3ielmRkNhdNWtM7m7QecuEUHXrt67VgtQe2QGKjufv8xj/YjyFl/X2sWj12
oQsrwsdfUfwsckv5PjlTs8j6wF3T/VA3KY/ZMisq/dp1PIyh1QjmLrW0O7YM1Q2hNsFmcsbuG00/
4zojHH1BC5S2pK1Ziy4bh6t6RFFhNyDmes2+8AE6WxCgdTmSjnfrY+17D6WqLTpgcJ+PyZ8PY+BR
fx+SgDCM2mtzfkwnBY5s1Q7acQejCc1CZJxXXR5160yozf7zz5sfyz88ru7ZEjG1Q47fqkIFQbtc
q9V0Ae8/uuzpcc/WCEdHXFB3Cq9auOeQAZ120biszZ/f+p9fiLjrfx8qzVCqCSFQ61sucOBwsvKj
ORAK1XSadtELnYC83z+iS6yGz01rP/q7YyJtc+2gHvtiqfho7Oc//+WNHlSGaGPpNj7aPnSf2Jls
AOxfXFybJ9GfftmzZcGVCoaruK58NLLmXm1L7dgO8aujYxQ1KjGtE9kre9eFIDs2kOmaxKjWWeR4
X9zAR9/ubOkoHYjShl3X/pQ3d6WojyTK/fX5L//Rpc/WDXyU5mwPa/3SMV+Far6pTf/2+aXt+fb+
NGxnkxtqqIHrIa79hPjXPe1Kkm4MrG52q8AjDuuQkBNa5Ks0cZ5swOm0yqCspixWB5QamG6jjGCO
KUCVNXjdvZMXyimnLL8ZsFpwuhmVpYIAdynyltdxkCK/0O2M7HrV22aR9VD1Qb7SpqFaKbmLxEQB
+Rq5kUWvMoD0qrX5rs1m0pgckD7F2USUQVXduqMl9tEsp2ntLr5WPLMAwhg0yM8m9xkMY8nJL4g2
xpjq9+Uo2+cgHcaDVlliRebquB5d9bWjsbBUB/RPYwondxro8AKnUrdw558By8s12tJ2MdUQOWPZ
v8gY1WiVxxe+bZyzCdEMSjaOck5uydHAjSP2dAVJ4+e/7AcvZudsPth4rs0+7QVpgMS1jTG9Lsh2
747tUHNwCYxfJAI2oZZw8pjKKPxiY/rBKuWcLeh9HZlNqNrCZymP9g3Bhwv8p9VeYrP4/It9MBuc
syVcR4CU2q4qfEjEV0quwaDQa+2LRXZeTP8wHc4zQ1N9KINeNYVPKb5bEg86LHvPUagcKAjORiX9
4tf56EucLeZySnOhOlrj486/wX/+Qy3Kh8/H56Nf4GwRl3FK2F81VP4Q5cZ3F5n+XaGSgIWdVl19
/hEf3f3ZWjfCPimceBQ+bfmrQYxvSeo+fX7pj+7+bK2rxUjkFQ5Dosdj/dh2gkZrZ6sni8PxF7/x
Rx9xtuR1hp466tjaPnF/3pVolH5nODWextGVF1XIUUH+/qrrlM7BNaDbvi00eyHN8RsY26vPR+iD
wbfPnv/Jsau4F1xbyWpcdYAaRXNZZR+i/+/3nY5DF9p0v3xg1KRQQO+67J7PHnds8MpomantZ327
JyTgZ2h4l+1Z7LPHXZfSrupGtX0n9pSlE0DrTgaEjJfd+Pwj/LJnqZHIBqPrWT75TYASSrBORG0e
Lrv42RJtDLKvrCy3fSTBCYbn9pq06/KLO59/sj+sZH+/8H+9c1m1etcI26/UHt9FQCMFK1lMpxyN
oIFeelE5g/LFgvDBlLLPZq1KzorT9AbCOFnJpTcLylzSTq7tXhabywbrbNYqhKPrlkmTfvYXDXb1
qOje+0WXts5maxgP6LLqkR+5UmDvqI22kZZWfTE2H8xX62y+unYbIZXquPERzAY5RPf4US97jVjn
8zXy1ArXeO1jy1vA84uomJvPn4+KPo/sH54g62zSkhhGhoPl2sjsr3D7bVWMzpnc6MVDEAVgZU4y
tlaqtpX5u268ZMaTak4QKvZOA2SNf6sO8QTbJfhi3fu7X/an+zmb6YB2yjFNcpiB5CjZkiwhmeG3
QQLv6Xs1uKJRYXY3TpXsSXwtyPcpA9bHytzKimLz3MSo7OKL2fXRjzr/+S+zC7tFOdl2VvpsDhBO
Wwac6KS78OJn60KBK1RwlCz9wLVO+CBnT8FXK/EHbTRceb/feRSk9gAqLoe82A6vhF52+1yEPynO
xxuBU2ShV9a4l7F4iYL+wdTEoyDt5E6OE+ZTC0AebG6yMNIQp4ZN34rMKgJghT7c9JoZ3pYNf69p
XWdXluJ7TEDtAhD4D5oNJ6MCBfT5s/nR8J+tN5Lmv9UFdeEravSXroNI8lzyvD6/+Px8/+k5O1tp
gGXYlappuV/J7FSOgOpHDnYLb8x/6sBZPv+QD76BebbmDHSQyMceMt8J5c+uC0F2PF525bP1ZnKa
0qiUPvcD6REPk/iElHw17voHC715tuDEbTRV0SQzv6NnuY/IHLgXRpmcdGUCooLndu/lDallngsD
G5SVvC6MFplzZ9TLZhDZ7HGOwRkl9ksUl/2Va8BLC2NKh6AFZi2E9mDpUt/gYnmXtdFWwM0Ge5Vb
nFry+LKOPOzi3+dAiImMVLOewW9xRujRlhPF6rLRP1uk4olE64xwJp9ZtLWd4tFqsy8W5I8emfnP
f1lz0MJzciWU20/d4t0T3rNmf7G0fnTlswVHHSSWvK5MfNjDIQYbu15HSrO9bETOFhzLqV3TIZfU
h12ZrzX8M6uxg3z3xdXnKf+H2Tqrr34dFaMgPGnSJJd3Nv3YL9nVUBy7Lbo9LffcQkNCNp1a/jTm
V3v8Dh17m5seJ/v93DZJcZVHmbVqo4H6wSOUlY2V4zryIjAUMJ21e+YpyXUPaUBtQDwhbGCPTNCr
fk/e4rqhOsknte7zwJ9CufzXx2qhs/zi633w7c7WokFV9ASbSObLSX3Bw7VsVGI8L7q2cbYE0Y3W
EiMtU3+2Jw2N3JSxftlvbpytQbGXklNIwDqxzuFVqTc3orts3TTOFiAjHJIoJWeSdZOSj6vY61Bm
3y4bkLNlIWOBiUbLzn3L3gemX134PjfO1oSSVEwAxzL1jR6blIesbC86/B6X3fXZspAGaZFz4OTq
ZUUoSvdMXe7pskufrQvwO/M0r83cV2HlLknuEVuFWKnVZVc/Wxgiq3Rt2eupP3kgbJsyvTYD8CGX
XfxsWRDl7OipusQfs/BJs6Nm2UiShy67+NmshFXmGsMkC3+EFLUJ6wVg+fKyn1M/m5WpqaJ/Y1fr
a4nXrPsBQE7ukSh60Z2fa0knqk6hDTDMNyvzKU+Kl0Jw1P/82trfJYg/rMX62eQMQpGmHYYoX9WV
LQvxFdPesh9Za2Fm7VW8PHGOEWg/r9FyzjNvn2xqsfqoL8dwWo0mR+xcAVCECWXG5+VYBJq3/8fZ
ee04jmSL9osIkEH/KopyqfQ+X4jMqkx6F2QEzdffpTm4wKAwNQ3MU0/3FFQSTcSObdayyyc+oSIx
bFfuWfAp3ojGwlMHcr8bp16QY53ztN4y0x2l7WvL6RPR+KVFezMCkZTrHQt418CDUkdt7i5L9eAz
emsW2NiPK4+FMZlH9o/eRkDjfcxt60dyvOb/FJANJK1PY7B8BclvM3i2Egt20C2H3TObgb0Gv+V8
9L1sy+qPOxkhiAd6CfijOraKoZIM5HL21Pvjo5v2TMYdq7x7KOpjye8xsu8EJVsd/hqU+6+/h4+0
yAUbsBR0cc0fC0wn5nu41kznFinc+v8uI0AXU9r70SF+mY+oOKJa47LZFcm30t2OC8Jups3uBCRt
q3KQBNAgGtmfRnMXJin/iuWcwBZYJkPqt62lruTcv8LxitjlhHssp/SsONZYjEenwnvlOyChidKq
Pgjr7TJW5DXue45UOWmY/+ybyDOzGJrEZhivhXf2GbnJmFj3yKCqi5DHtJhuFnS9KYY00SfPYGb7
I5gcJb0t33wc34sGGOCEwZgB4SqjfbDblpAj+Y1CvQWld00SYGPCV+j/x6TCvw5J/xZSZRPl3tB3
i7uhwDNsJe5HOnj/8DpcHvr/9DL8sepDxdW12XGM8MfpyR/FRAVKjbHdcitxl49Rvmj3H/6uvwRw
4o89IGilB8Z3Lu7KLD1rt32GOPN/dpW/Niv/7aP/2AP6su/KRg0lw9KZcwTm5DPtAK7vv68Zf/v0
P/aATs2hl16OulRs3pAZXmPJ+YccrHX5hv/pBvyxBfQUrV13svM7/F90uDHRJacTL1im3Jjn/xLx
DCWatd3IXEu2WjfW+PLff9Xfbv0f+0MFxBuLYVLcBXb1Q83LuEvCoXuqvaD8sXM3vAz3/FN/199+
5p/9zHJJHK9bvfwOZDeDmKHr3jdwZCEBMFWilDFfN0GRR2nRK0brVbjyTlrhsbOHAKuTpY65n1r/
sL385Yf/2ersQ2qoZFU3d2YBPpR5iOpmHILqLTcdQAHOksaqqIb/7dmx/thtgtJwoJIXzZ07T59Q
WN7qJf387zfwEqf+h0fnz8bnarTXWtLEcgdW1WV99lOM9hqd2WjnR7OU4cEIK1Cqlmj/tyPYn93N
PsCAJJjL6k40hY5ocKHaWP2PhUbrz+UBuwKC5qW6Q0j83jTdZ22Kj/9+pf7yAv/rqfy3FdTOJBNr
6ITv+nJ5YZrpg3znPzxMf/voP9YGRhLLsXAEAC9G65MBrrF0/ykN9rfP/mNtYKZUQmq1qrtQm69J
Ge4qRJn//Yr84VD5/wMGjvXH228lQauqEK063GKgJQsT+6ZbO0/DsvhxVgCzvTBnqC5DhRFxNS33
vgMAgx7BGp7UxSrUthm2lcKot8bS63ia2zzO07CHQLFYB1mnSGN16u1KfsR2ElZTArXpk3/4Af86
Ov+Hp//PflqJvnWyujC7UzMwH7fcNawkBbXyhuE9wIDEM0zbx/zDHGB0auoJhFqT9+r6dly4d5eI
amWQiF19WO9E+YT57qJ3Q2e8579xqB69Oi4hTBOtZdKJL6GDDph7J9rK7Y+6fFCD3tooYtfBOYz6
t6netPqHfeEvt968vPP/9sQyT2p2bsGvI/DNlz2S43+478wo/+dl48+GXhm2ciI7WtwBD8oeFwad
dyRP12fHmwIIhhVSjDDEW2ExEG3B6Nw3hjDoJscEtLcCc4pot06IcBBrh+6YYLidzfqlFDDHJ2OA
HgYDut7mwyRvJpmT9G49UCF+AfJHwTejsKZBl7vl2bZoDes7dzw0WlyGnL3R2o3dVF7Bgx0AaNTi
ZMqOSGQoAKZl9BxyhxzjOWjDBxPwtjtbt9mIQNee4fSAt0eVArUsQq0OsiLrIAInjY/rrtHdtslz
+2xk8FsE+uQdZkr72ZmcdQfvooztysh/DIWdIMCg+a1b3X3jBh5uV7uFHVaGZRyufAlauN1Nzwzz
ayIhvPOGMAw8+w3J5UBg7Z7Nc0IT/w4yS3W0CwPDr23fB5b7xZjtEicWng3Xq+ShYAT/RJ+d30eN
KM4ME6X7su8/cQVqzA3aAZRRf2M+Sl8yZPdh21Wvfe24Vw7T3vvJcUB5mV0dmXVB40djT/q2MasR
+uSsDosHvbKiQSVardw/OcNgAxvHcVhOqxHVbf5S5bK7KYyu2BoVVBnORH5DerrzPp3ecm6LUd6z
XUejkTmHpUfOzWcz7W+Oy65clMUfoCoNGHSKig7MIyjq9DZhhvU277TNIXxkej8vPqa5AyhSsows
dQj/BZDllkF1HZXmMDwahc972jk/NA45e2ipzS0fS6eHNJ5VRUN1mc50CWLj5VJpzCVoXhKTarJn
fBVjKLZ2o7ptOgBBtK0eIuxqq11e+2KL7kEf0hLIeIE3rtnOEgU8TPH0aDYgJhB3zO/mBAoMt1h4
LODP7kcMRJtqseuNbvMwNqXn3hmBar6yJrWtaKAhCGxNV5wSDxgI/d1EZf6yPFVNtTJKbmTk9+1w
cRAheLBnJWsr7WOdF8EYoANpGDm1KAvAwCYEW1xFeNPXc8geei+Zxf0evaSNdVLZXw7ejJpzYdJ+
lVoVu9BwoZgokwH6RAQopo3+pg1mO+KQYb/WLjLnaDCS8bOobP/IoD8moaUCH5eZ0MOE0sMPniSe
0NYsTwHzdp+5DDTT9JwulQYju1hGuVc97k3NRD5iTaOKyeDiy3G7i2xZzeNhrQZm+5v24lmU7qlD
8Z0id+pm3ojRAUjWHrXUHHgVRyq7t3Cfv7mQQEOAWxIOwbaePciD+cX4zAHpfqkymCnhar8PZm5f
W6sC5GMBiDspXkxCzyo9LsYy3oO1CLHN1enenIKhj4vRr18YcLbPIGLlHlGOQ8WsWnwsz5X97ZbB
Rb9km2pHg8lwJRXpGhKnuXWTZZAfDtpqLigacy6vVtsFI8wsj3UMlGhug94sw1hcQK/KdeuXqXGL
fc1EzfM4aGdgeqtvwXZlOORDqway3CK+MelLYoBqzQRns17W6+MS8uLM0Ft+Dy6Cpk1QdYu3Hd3Z
xIpdtAwhBAGOI7BXWChBD7TDve11qaIPfB5/FYYPtpIgQr2osCSpVcrppwNOAjJVWTPdZsJW98E6
eLCpBVP7ICngBkNuMKhONPZmTmqwLtnK6GCiupte1Hq/jgifXCgCxLf+AGg/Fc2pyMVKzYJfAyG2
2sjB7jbWFDDts2T2GbnzeIF3GXCJJEnMNjDHeHVaY+v5eK5CGHv3JglCsGueGeOGAJelJxTyiMrJ
YUu6Mkq//QbCun4O9MZt3GVFPTrhLez7KGntHMbUuZtEi2blYopteODRpGCTOBSDAnBjQJhbkMxH
Se5OzibRnmi2glraVwCMer9Opntnp5a3blgqYOozYEej8Sh2tgtA0E91Fc/ClrFyYU8annDjysrW
yNIp8eswCaQDY7UJ8jCTW6cYRu/GGloRufzPj3Ea1euk1umc0op76H01d/GYBOWj7sPkHpqTJmsi
TUBKXRXA1A0zlJAJU1lQcM0ZWg01m87oXfrKECVZuWd92hBEvpbaJ3nRWP3NGPQJoXpan5x5bo52
NpNBsABM9S3v0eD2zP0PyLS9JR9Azngt4c1CXb5JRHrKpG72pdAOVMK6eTYgJRwyx81vUHLUP0WG
Esqc59tgSIhb8sG+5VeB+a7n6TtJluUetG0YjV2ov+rCCZB9aOPVGS3jiLvIfle1dSGfq3Q725Ce
mCv3Nmlhflh58cuswdEVULGLwbLvqxZyNr6NnvlXNe3yKnmcBBsAMiEAgkOzbnXoFlt8mh1PHkZh
pdxPNA8OviG+UCDmalc11DCCzLiQcwEL0CY33g71dNG4ElZqbfu8oysxl1XXF72wwdo4hxvg/G4s
bWK7vgT9Anms3mYjIlnl+5FB1LpZav57an92TREZqo4sRtMB0arunnjml9lcROduC+C8DpH8BqE8
1nTHbiFIBwStYMAqsQv76rhkMt/X8vKLwCnuZGZZ+wAB+rtpBs0+cACASCPRu7DszIfJq1BsjKqM
SycBym2bpb3PJ9Xw98uSJ7QxuycIN7a9awerIs5SRn7w8QVk215p85isUNnzeQFPozCMiAKa/mIH
71KrX60y0j1svySu2pJtjNg9tmt8yZUdKB7+uT6BteSN4B1NYiHmceeji2NCrnXAjAs33GloGjrs
ANH5eeVsQtnoPMprowI8YebyyVsCuEScBMBIhElkdl65H8J22bMYkcPDxLKXzcDtv8xmwqpdT7al
AX92E1OjnUzDo656+0zv2oOT48Z2gL5vVsdINjYDzHQ69N+XyPaGQV2FMFtMCOB8IJW4AzhJtCId
t0MmccWY8ENzt3P3hp04x67JEHHBtIhr/Iybmp3kVLei3SSNZ1xVRviWrYUHWMMxznU3PaemFpFJ
t+9R95b97oHD3RZO+SMX7R/KsX3xOxs/KYEcqdOS/hCJrOLZMQrjkwyoCULHbSD+zuZrveTwyGS4
LbJll7mBeh/4gtHgWM1NbrgW6PA+eUbcLc8XoM32Mt8ZNssji8m0HY1ZPwNbzX4FeVkeF3dej5ic
+52ND2LLG9tuZj+YeTkGaCx2NYT7Jh/qiCF740KSssW5gXGy6xs/jWdbMykcSujiNiyjVREohszG
doPvnVs8TaClwdsYYWOfCmKTZjNKoLyED/N3WFfCj6ZhgSqXNEADkOoAFbFYIDYdBBlQ8MCDd2Cv
cGeDh7npBzGcvX4m+k0tre5WGEpPrZRKofHI7V+ZMK2dp2UKkaq7JWYUT4XWL3ooUM7T9r9dVujS
gKTrh6IEIanoF4mLyQ5vZSLVt+mU0ykN8x8v7MzY7nLxvHqtoTeMtreHKRXWIfOgEvq4ZK6r1qKl
GRmJuW1Vhka250gRwU/uL3t2v2mVhrRDZzUXxmi25gQ7KGYpbd5LcGYaPHVZbrGClayFuAazIgx2
Kh9uFthUV+vS5h+OBzeWIWdvs9Z1tfXzbDnMQf1DDp/zjRqyq5J190oxYbKbRw9sdtJ8V64P74dr
tOWCZTfAVHnzLSK+TmhJ16m17GThrlHv2SEDEHB1HcurDpaNmErjUqBqO6mK7Nf6K0vWZYnaoJij
xcjDHML+yDKahULuQmk6Y4R6ASpSZkBCy7q32kyCc9FYRIcEMYzmlr/aXq+7bmn7WJRpyxNlrnRy
aWdlsrwxiS5kKK6mLIXQFtSo1y6zvS3irNjIy2/HnLx725ZLrEjQ4kfxe+CTg1E/hZ1TMwJRk1nn
e/9WXa2PeYIAuRCFv5tl5+0hRdTHvvJD4l0Fkd0MaXMfJ3imXmt/IBIMcEOsZsT26eHXyOcDs3XD
1tCT2teIdM5TbqWHQq/NtZqt9gC4sYysBMGEpic+KuAD3yiNyU22Y3d2R6mjgVaATTjySKUMVCB6
YHkzx77iMIDSqm3ZbgpjkaxSbXoDj/SyzydBRNXBP3p217wEU3eJG7AbmnyFuBpyj/ZzImJvkVk0
N5W8QT43coKldtbD6Iuduc22DSY1WhJV+VgsfAMy5/6RERqA721ghK/DaHCOnXXzXg+jY8dBCwSy
H/2x2MyLxYy3a47IBwGXVQQfUdX5zs9KXmHdCECwM+fYZHjSiymiwJy932lSWodW+BJAnenQSeZn
tCZk8w745lurpiDSJvwJJzR+YEGaO4Aw9k7MicOaGvpq2zM1/RSm7HpZldZXqaO8qwWlIjqKEENe
ZTcHft66m9L6UiQavRPIP9paukZ8tXPxKhtGviQnBo43hXU7rRhKNzhKxoObDz+0GHy6pQt/FZNH
Fvdr+HtKEGzUVgbMUVgKwBI79th1XCgFoIqTMC55CDJRKXt3t5SsUIEallutWN2Wbm6jCcb6A0ep
8AGVUx5lBZw6ZUz5tjG5QUw9eNumGleqUKvYycRnAsMJYIFfziSuUGEs58Y8GhdIlW3k8tQG6OtD
1J6PVcCRnlWIQx7ayiYKePoeOgxoccKAAx0/2udN8OzH5oJt3HDkNIGft0ysidqIAprydiPEtp1O
eKxEaPcvxTzTt8FCvtFZ/pOmUK702JWbbAogHxcgtqxQNPuiUbgbMH/FU8FkcCNmxF167m60kDl8
1aH7Qe6Uv1VlDqneMfznth8xvbjiclyHiWWBFdivaZLgiZScHlfVHjMRLDdtWAFxrVZnb4cu6i8+
dT+bej0QG8D4DmiDTFYI5Z1aWhyy1nRPjZaL32YG4D2x/l56G8mFSYmt7sL1Ll8o/+im/lVXuXGP
ls2IO9l6zwFYqENH+H3Vk/3dBCuHiblG5RbMK1GHHeQ7+JgE9ZYDJrKr0uu1cpJ7LRu51S7zDzXh
CVF+leXXqrXsB0uMyc6hv+mY9qtkHNDVz8w0c6rgpHHUjpax109vgHsZqxsakk3SDyhU+sNhZIPa
GHAZrhJKChchrX/jTVRYVd8E14OpmvMI7ZSBm3BRBJmpPiwWLQdNDU7bMJtmb0lSVl6q8zf8Bf22
wQd3R/YDvFmlPpLcYbav8+r3znOHXSPrB6mdW6GXcD8vWbUNxry4GRjHu9DbxJ2X9XdtUJsewOTZ
OZltpoYt+FNQyLNvZLuxD1681rei1c/fAtVeyJrjFhAy1PrmrcqS9xKs/U9QQ1GUyt/m/oxDYVZi
AdmOh67y5g8zad1jwBh4XGIbiWxRB9HIPvdENTrdjiRydkPelXGbzZqhIJ1DzTQYQzJ4lVNv7GNe
9s/lYlAkZ+HyToXfiY+ealyrKbYusiBlD/mJRNc9qMqOXMnaxHnpS97V0Zs3FVFRrDJQFpWq3Ccp
pDi1DauV00y4B3r1YCH03VX5V2dyHg1oqdyXznLH8cg/cPDWIHOhN6iqfS2y9Nap0eg5coAjLbz5
dRxM/3c5kAPjneuCh5LK85UoDPGQOTnzlbaqX6RMnbtklObGt8FvanC5cZZKutxLyzuROLFucpcD
cmv6Cb1H4dug1hsb7SIM9RngcdVuy1mk4KW95SrJ8MBMYFqea9IN1yah6e9CFeSRDMBVelzCzZgN
12VbPHPNcjBv3e9qtHrSSaGKJ0Svm6UdX5YxeCQgu4MlwLHZEp95iGOibmB29o4f1cbUIHF0saSt
CVvNPJGFWOwbzipI6NL+umZ9SaaiiddprY6QA1uMkKZfXKvcGM4GMz3kG5r5bqyC5cOf7UuQITFT
FfmCEUlu+9bd5UN4DlXhbErkSadCw2B1bXdBKrB4O8InM06znGR3qLIXK8y2ZhEgyBF2PGLH9Vz3
2XHc+QVcn3/IrVaevTrznkj15zujycY9RG4BkT4JuJ3uNlFq3w5B/VulChsDeuiWx9BsT5lXYRZr
RvPg4NmNOAz0m3TxZjQSDe0nG/finpo6+94A6Wk2QQC7M5d7A0DKybCR906c57ctFO4dCSwY+1no
HGoJojaUtbtzIKNHfl9ncUUctPUMIH/N6CyR1c/1a5+hAVOCeq/K0EwXTXGzigG2ol9waDDTkwk4
s5VDxj5qTbuGaTwkRaVxv4LufbYvaHbudHgFnRGfZAiPlpD11g8sToquy+sV1PDAGk6QRAO/3LEl
s906Ay655ZZ1y9v2bJ7X/epcqaQ9Q/+3zl3a01zRaLnhLG7cJvbyqReo7nVHkOL6EPnaua72hlNq
IoD1l3fJQtHt9+hLFUbdWPgbP5A2BoMC+P8sf1myfzOyS1uimd/omVY/yh0rWVLrHvTylbAT+ASp
/bLWiAIX4Km98M/9xLCQGNRZSlngpAaRMgziPLQQQMtQY+nW1i+cZGTvu4jzHnhAE9MEWL8PTTbF
Jga15uTeAWWMT7ReDmYt81cPMSUdEU1223GgOE5LK66AyrnR6AceTsmQSbQuO/mrOHkDNV1h7eFO
7y2ynr7VP2e9CO6CZsBnLMzg1IcIQw3BOe/CtqTKoNmW0Z2Vnqd2phcec8CYcZaBuEaaZ8amOw33
NJgWvyyF/Lgzn3ki2AKNPI8Sd/Q3ljAPEx6RGWYNsd7B09V5NdPPwU5OfdXe9LUHQ9OYr/L1fli9
rW/O+zzLe8oTE90erpFu8c3LneOIQy/WOvKNEP5/c4n73mgPfrTzJtzqhZV+qR/0mpyCwCgPfgak
sSfMvK9w+/V2eAVHn16RYLfQG5w2q45XnvlNVsvborPP0mjEya/VM8XTO9g6VwDB74eBu984CdMC
pQuUHifiQevpLqUVatMWOVhUN2/uyjJsd9O86scg9ciI5+tb2ggchsan7IrP1Sav70A7iDyXwkiP
DoKZTT/fwef1vtx6PbWL1ocsS/ArFDwqGWFa317kdi9KFU8VNS85+s+VA6B+wNk6G827j3gwHSo6
qdksEpC3l6nMc85Gb/i5dW006QMllmitQclLsz4KIevtKCimrf2S0hKUvcyG+im0fbA9ul+7cOYA
JB9IF5T7wkOKEKwohtJZnznTnasJ/HsDvHOmDxYzHj5vfwjL62w2jRs/4+tb0xo7BfoAOplZeuoy
chsMICsEXvqIuGYW9YcZUDR6e6eK+t6NQRs9ugqAusoTsFHYRkNJJmnKukNepnTHYuMkB4nkvqnU
+NoHwEmdLIFuMGTnsjcPvrm+MVVlxpNFmESMpw5zOoSRrhKyT8t83XU071rzl3TQTXqsdYKD/FoV
vzyJJHIdM2QKgTwEc7Nvuvy96PMz5/Mrd2HvB8jcPSWWfdX7v5F/vbamPNlmupXzLaHBtsxJhnhh
mV/h1KErmNQ855rJnFZUwkP+2njNr2FiuQitcift/G1KRv/KweF3CkZyfiLt7etatA/kct0NLetP
JRn2DSqo0zCiAQ8MxqANazIi4U/vuWB16e3xuuwoh7rjnbO0p6FN38l9AhwNP8OmJQHWRRlt81hp
rfps9hypZW5ZRxDOIwjY6zKR6VbnDLcAXr0VBu32qbTkZW0qjr1iViNcX+vQxHE3dfuFxpYGrlWk
qKVFvtMh2GuEc0I0u0vTR6AmV5ZxB6+928zBB8v9dWLjwqy6DW3VRHtqHa9nvyL7Ws3fqROqfQb8
ElOb8VPaxsESXn9kRuXIkac50ulVUGpR1deUtBWmVmsJ3D3jMQWJ7DX15Za+sIqKdgXlVRU22FNV
PXdGuLCvXKw1FPzmkF42X34MYvo9GJSmqHLa95nQz8nlVfXCCtWo63N8szqHYAWdb0S1mgStTvLv
kgF2o1c3i+SIXvdEEBz3yyfy+99GZXQHXENXvZeJbVV29+bM8VeA5YUfjZbWNN3Y1t47qXFvKzrr
Z6jCB4/2QasBDpdm1RiR1MRilbT1vk++cgQni6FwFsxyIP1Yvi5WHkRgqa+bEBVfZkam1jB9eWcN
PcC5X9wHgxKXrrpvRfxnChhnPnYvItmGHrmL+ag1HcxxOjZGv9to17uqFDDmlMPVOmUoA9f6SnOJ
9KIi38yvSmVe+RN/lOlefSgq8/GynYl+vlKmbG5nb35gVCbO7HHvO+oV7TVmW38Mf0P63JtoJcuE
gxA18V9pbfnbaVq+ixKab+2SkA5aiNcDA2sLKDSjAnufPpgYpjcd0hGKkvNV4SU7HbRFvCTFoe6M
BJxPk127uSj2oRhfpkH6Ec7wa2qcFcsQZRIbwv8mIaAmO/PVVhd7FnvrStVCpTIgF128k+oiN+Zl
JWQ8Cm1K9VtkpRuv1U3sedhb1rF+NObyyXRtrg+EY5cGiaT7GHk+o6EfnwIoyTFS8JVp0/Wjt8Kv
Ki8/RDh8UWNcYyPA42ph90OnFXqRUbSPahXnwvxtOdInTeoWB4eu6rOaSowd6ehGRhM6zzPBemwP
2cmCjoedmqJGYdj9w9K7KDLH9lDnI0enLNeUnsmLJwVlI8Pqq9/5LN2oq8zXThvj1ihIOkC6xt65
0pzW22xQvmi6B5VxcErHxOcsuchXToEPCRSpfdlh6YXDgiesWZxDkBgyyn2NH9CxSjRP+sVtjeHG
TPIkXgOLVlS3GbFHl/Nj5fTlC7R6EsNONjwGPqm4LEunayp/KO/mwHv0lfbvu1a995mzEH8EFwtE
1q53czsipGHTfKyN3HxiJ7Af/BQdaujP9wnFAog/MtgJgZSBG+Mj0dH93q+HhmvNWp6Yk/3Qd80U
/ytUDfsytXFPaHXu2ALPFlJH8rNL+2QvLQIit3hoAwU6BSDthlMJGlZLhfeTtwZXom9YSSBR4afI
PxllbfY1QXLkrRMoA4syFh0IYk9lAdllj/997eunpc+xIkP8vq8kvrB2RhCG1vBmyFqS32kFb8EY
rjWhwZXX+XlkMLdwaA1MK6WlEqaQuvmwTi0qEp7eJSuM2JN2+saKDUxfDR+g5F1v046UVEJGd7eu
24rY9NL+yio754ivQMS5qpcIEMNVVYsB46kIb6o0FGQCE8XQCaNzT5nlNGch1hw+CVRKv1zuhfLp
AihNBu5sq4DS6BZslAnMvKqwb2lMmO+z3rh035g/9sj9KhvXfnJsxDCuMVJ4lGrdzrXx2s/UBqax
kpwmKNJPYfLoe0hUN5qFs4t4PeyeV7BYtuQXjGeoGSSWZmaceYDAbvuDWx2UUP3B0uQMyC4i58yD
YL2aMy6iXlx5TJOJJ5k2mRQNIFv8dhic/Kkph+XUugiSgaJPd5N/STk4E1T5pGoIpIz8ZVKQMTHt
hvdimp7ILpgbSRndYT1PcFvqPLyZ1yA9i3Gsdwk65WMxTXKv8369D8QkegI3OFmdnSfXKN+Q9s25
/dnnzrpdk1Cc80LQnD86VLI657Ip4KbYjzlHkZIa256qr80962rnKneSnDRsEmz6yat/Jxclz0bX
FgEifSQYrYzVTL5w6JZHL3TFceyH9TgJ5ZzBScNoz7yi/jXxWt3yhzsnynpzfYHtDb2pGtvrxRvM
B78dqw+nFPZpnhpOp1nSvSJvs78oknn0wCT1rqCShzcFhMaGjKmzzdcluybzmUYzZpKbJpDhBh9t
TQbZI5maMwF7Fs0876mCZXGX+4zPlcNwlAq9RLPoYE8V2n6VtWndaW7KUYzNeCWJbp5KIvmHsC/k
71SLBflOkttbszbHS7GNfnyLFpd8pHXGmnqEAgb+rpmk2Y+DmHqP+MAcozlpJx3ppCTxXSVhgzu0
rMDF9AaZ/FElnOdYZmivLnaFoi0BB3nrn1ZdFjdz56+/7bUZeUckNE/dqU9pXtRKbRMeysVkZSzz
dp+mifPNU6/OOnXqHf2LyNT1OEQBBkeXKlOdLeSjXfc9FVl2LWXQ7Eq9csS3WnC7yOEHhzGtdpyz
PfIZvsOUecN2GXJ5nuw5uxubFHfBkBpI+/w2LpxxV5gFJTuSocEe08lF5Gz79L/1c/CpHK8+WAOJ
61yBnI/8erUMEtRCfHje3BHuNe3ynVT0hlItpFiaNumnNvzpaJq2/+T3kPlBzDjTVohhpl7DwktB
+uLAkbVnah6AkDRgG/Q/BU+uVTTDTeFzM2mLc4JPl1rrPUXR5hMb+fSDbC7YFEVCgk0ELp5Tn4W+
n9Of2XPKh3ys/a2vbMp+GO9PYcarV8mWSo5lF7vaIcxN2e7PlTMwgbNMV5Vny2PlObROzKXXv64t
m09YfWWpn6K+zYbqYIh+iqYeD8MUOsmh9Mt4oss9TualJatkMDfQTgGT7kF2Q13spezYOcPS4Skx
k8cqLLpnRFopYxpkNVAgDLX3y0knUksGn55Oc3UKBetwUY5yJ6zSOjfuaEZiohzkV7TxJGS7P00j
TG86X1Nmwm8QUfb1b5XtgDjp5bsxyh4HJScU1sRsdb+dutKMt5FnKQqd0YmV+/eTRYyWTulYIh7O
57uWtrydGkT2OAwdLQI5Kvge3QEZuoal/tK4vRvmet3Zmq9jqLQ9dsyrbrMAaScKaI7q/4+689qN
3ErU9asMfH3Yh1zMFzPAZqisKuV0Q0hqiTlnPv3+qu3xdMve9ngDBzhjNGZaXVJRVbW4wh/NUt0X
VhC9JCkkJMU1D2FZSFQ9wpi5hILpMU1iRf1shkb5MPKe+KY+sTrgLyZYDQnQPCCroUqiSNd11FLw
3YRQoc0zTfUTPYN1e5l+69wmtW4jSK48Zpqh3ptp1260mK5iWVOBpiaaS/pWnznfNMpKLoPOp6IV
pYeejVTsVKjVQgp6aoXNbF3Oz0KfaX2Tx4DuJsvi6GyZvpnMqldQDoMaH754scdpZVsSfPFodxft
khoQJnBDYUAEszKqNJBB3HytAvR1Y0aLZo/wx4kzPC2LbUVrNZgAumjnph9EH3KnUylHFarGoIwL
3TNa+16PLe4E1ufsKVKb5lRO1pvRyc1BjCGTQlvIrCwiu2POH/zIAPPsbmVCoG60uQIqaEp1G/Qm
RckRnVgzGNmhELDmXTFQHzE1H3luUEsXdPm5lKFme5uQyTmO3c2IPhNeXR/vaYJIIDhl+A0iwjEk
pwA1Ko0fF4tIZ08JBCdBGkap6iSGT5BMddK15onhb26XaqaGvqvzzZS38lNqBcNujuibRjlOvWoX
yncUWaDkTKtrtmOVO4+Cuq8gkk6j3k6eMC3TQ6GmcPDLqKTjCcgg7qjzKzXO1SHV6FqCpLPRluee
mgwEQYbKbdEUvhlRWNZZDee1qrKPiP6TVWeym5Zgt12KBr9GdEWtBxvQKopkmlDlAVWE0bd7g2Wo
hGkbxX4ox+RQTZq4psBe207lFKxVKXgMqHii1yiVDlPUixeq/viy7uZDag76NsKmvdbkONqmTUm1
VDmE19SOU9U+jLp0jOthdLVBHd66PJlLXpt2Q0VUTd7wsKCvieJqbQYLNH4zvFlqj4iY0/5lmCVz
BbNsKQc9NBN31mGkalXRdhpin8qjR6R5SalJ5SPsOUdktv2W9kqxz1rNuCSnE2F+Kj324Zwduhpa
Umgi9+sAwEkyh24nY95bg/rNxyWReroPi8Ltlm55VMPI9KLcVF1Vm9ubvLGb23rMm9XYqNqWSE7h
jawNTzGVICjenKEpB6ATWiVjVBZ0Al4DpAODt6rm9FJTn4JJSf1YGFQvQWjz3CW9hF0eMR0q4gQB
9DWEr/O1Iab+JKpRAudbiHBvtObIoVK22FEfyLs1ysPtkM21Lw1zfBsviMbMUPRvFhgVoBsdR/Vc
6b4508sKqAEDwR6idPRJu+dH253Omrsh2fktQkXJ+9kNayOgdZyirOVu1NJuxcQQHJp+iPYUftkE
Tqi2byzYHmYl7V4UdBXPktZa1ODl9IHmg3zf86rWvLvadRCWzY1tWDV1eU0f+zUFXF4wtV44SbU/
F3mwVwaixkQn5huMktSq1ZrqmXNWXDVKhRQqrdDEi9pKTqFt6Rvi0Nh7N0q/Q7gwXS96XXrJNHfe
IGr7ooWUeuCozAmTnr78TZoiLHdBxTmoSkyg7V50B4q75xMn6DtTzec1Yao68cFhXx9CZbyraIxz
Rb1QIKxaFLzqYt+Qh40KBmAZ4jGFikQVidvwmgydZz0p36wgTIACYvBVwhrOVUDV+CGLBeonzfuZ
SbXoPM6qNP1GnDFI65NfhRmo67zUk61GyRTWNijDwBFhqNZu3IqpIQaef86yUtrMekj5kmqYRykq
nqVxRgO6kFG3Mey4POTxjC7KwuloVm0Cs1wV8K/6FZVD8aUSlDBcJj2yc7tMt7FJSF0FW4flDsY8
ytNxnSbSczZZiYsSS9/oFdRJes6OXJOaGO4zS488SFHVU0MmB0JHh/qIfvlulvRy3WhVti3IzXSH
YsHIvehPOtKVfZwP6qNuIUdJoiFa2VNwb2TTa0x4n5fmueYjiMAMWDKkmkANrsvU2sj6cVwQXBhx
9SwZeXysraa41huDhdJqPMQryhJL+AajhYx6VO8h3IVjZNJpyShZzzX1tWJCdlndPxKLjlJ9HdZX
stp2R9GV7dHAnbj0RugHJupEK4zsCzmbX1uFcnulGgB728Ri7eoLVltwuyw3OeIUuWq92TVJbE5n
oqaKFs3wZ1VuV1Nck8sHTuF3OiLQ1kaNh9PqcWjLzGX3T+gOFdWSh+jXuDGYAk+iTaPLGgXEEwXR
y4eYy+JWyAgxzK5XrhF2pExEfQHeLpkOXbjJgy7RCWui+6P+GJGjh+gelaYkNkEvVTuJ2ji8pLrI
rrpsQksEZltD+wVm/WoL/LHIdSq/QoS1UaBg0WnHhGWXWog8OFNcdLAsH2OprWe8qVBcUnUZAc1t
aaeKN3NJh1IfKe2BXHC2lBQSBO2Y77NsFOf+7ADaPQzHmx7h3RqxFyvWmFG/jCrxlu60zGNXP2+q
IAldBaz9EMUy1YZQhe5MDbRvwKc430JqAwlYIrRTG4hWfbW6AKDNVCRgxHSR7NM4sREfw8Sml9rq
v9ZwrBzHF4ROYkj9doiL+9rQSvSHDViI28t24ulGLda4CGRrH1kp9F3G2eIinelwczBcxqhtDP0q
NjvWSjIeOk4THy0w/rHXkpjCW2OwPszCQqLWo9sJYETXQb4YR2qsgH7iuLgZaTIm/94GleyS+dVG
mborJeyEVQp8ONCRRX3ikNwNCKcApIZx3zUVQojALo2VaAjYUigH4oWgAJZmu7loUa4CxSfIDcLM
vDblHEmJNNA+OqHmY6cirytRPwI+RmvQU540REK+RMNXMkXyV1ueuiNn8OAuB9c612SXu5IiTtaz
mENJxQBtYmPecCISrqLmDe1bRez1HIzul3ihvqEdOtYhhTDNyAh3Rpm2u6EZMQOYCVqOSVAdbdEu
eyyCwn4ZBlC9xmgD38ynZhOl7GbKoZwor4Dh2C3jIDZYNgY2rwb7GZsjWjSjoZzScKGLWrPqp0bX
Fn9iLnSMJJ4OZoxRkR2REW10tg8UJsBuqkqM0ijSu/dOSFPsam1ZPgJX59dTi+yjjKVgXxN/5Jsq
XO+ihPFNV/TjYeoRUxIqimcm50yidoMNB5YZ16YS3URyHazlgk7sNFeeENL0iZuyGFpqE2xQzJbr
YgyUbVeZKLi0kBbQMjS0Gzrk68OMYo6x36RuzX0EtqPb3OowWlFAaRsh8YYzEiH8wE2eHAMN8SmH
5Pye4kK4AzEaM/iN1Ua+3avjSdRB+BzyuJtYA6fihMWzrAJiPOa43ym5lfgtEcF+ZYeVR/Zk6GY6
qEZIMhuJVsy54PU3OtJ2j/xMeMQwrl9bKjM4DyTjJkS47SrS3O8HZcG9Ho/ptrCtdhUv9vRh6gH3
gs0Kumb5qdySpRxydaRNQ2opb8P6s4Q+dhzm5TbOgGrC+aG1sL6DD78tct/7g4qyUlbpEaRlsZM2
mlE/R6KGtkRg5CPcoRIBUcqIR4T+DXBSLB5mPX0d9aVywhT6szeHyEvGOFrX3IFHOVlwG/Vy9whl
nPlliiN04bC6lWfL2GWVlaAkCIrnNM2eBkUG6IyYQzQTU0dQzk+SVC5YYzQdbXgruRV63usUBwMW
elrQnVk39RT1CGU1RthzO2i19bPX9P/+YIOmzYyvf+06+/TlP27LnD8/FqD9+BP/WL+Xx5f8vf38
TefrfP+8v1zXe+le/vHte8P38vyFX4BCzVdUlczX722fdd+e/y8++Lf3b89yO1fvf/8JAXPRnZ8t
pMuNvrNvD22//v0nRcf7+Gsz0/nivzx4fgF//+ni5e2l/NvNf13/5md+qUxT1C+GrKpon1VF1UzD
+LUyjUd0VTUN05RlxdZVrlOcK9j+/pMQX9CiySCCsqrYFvvvXyvTeEiRDUuT0WoaBrT2X6pM+2Y/
/WxhNHVZ/uQdZexZFY2Pw95EyB/YR6Jz7ib1YgzBg8fLQPfFGDxQssukXRxSW3367j26/PkC35ep
qefn/73rfvKVyqTfdoJNz36g1bPfZcqNPJbHIrxTIm6zWrgnRJYvQVZ5Rmh4rTltzHInyX6vXdfd
JuMb5MwC036XaRXss8K3OQqVxmmEjxs1a0PJInP0U08LYhHuaRhHxvD6x7+7sM4G1d/75T8ZV027
H/IEexetkdtJfk90SJNnRfU1jH9JwbZvVVdvhfJhTsfhTTE2UegtI1bv2bGnoz1fjnYDSnOUnuJX
vjo3ApfLBlpFEQdAzF2d35jpHQoJtscrUNAhcKhCLlrk17vyuf5A2eRBtBL8sGk3xUXxDBDFnLci
72HVrOdN4MOxeK3f+5O3eMglD4sDCOGHvuUB3buJl/rFSXJeTSd3Wh+vTHRIDmJ2OyI0ggfd1uBY
0KLdivE4RZuk3gbKkwGOkt0V0w4Uy1TvUoKpRojo7MGe2CS3OIrOyL/uZfBKw0muVla4GlQqfHbP
Lcj/Lq0dPT5VSFevJRUyfYMFqjtrAinalinBojvURiKFkBGW5yqdTyhpweBMY5M1t1yQPsmuUTyl
RdscrJJmp9WHMT9q3X1d7NJ5o+os7RuWTEXbTMNl3Z+skBjrtUwB+PDV4DCFa6MfNnnJzImBEL5z
vmaL59iJi8A835AfQpSf19+16lpPr6PlQr/I0P6wm8bg5OnXGA3D0qn8s1jlXtIujHZwutnTmhOY
GH+UHepcpUbxMEEUPI1YTsXoDC/aGwnaJKNgC2YxMZAvtgmHLMPj2RgwyvVkusAHTkX51VsZnKxX
LcqeinXLG9sa4L6b8SZ+nES3qm3lYTSoUA+PGDDn9rbN2WcreI+JBQ+0yE352KULyF+l3OdpgJz4
BQhICd0GbtnjfYr8iRYE3UnoIOOYnW1Uc1/gy7tf+B+MZ+CdUAXbeL7v53MwzNEwdp193w4ripdW
g99uVT/bZXf2Ruz0lb3SV7Jve6jeZW2dvhbxn3QtfssP+M0ddi5p5s77zns8GUoedZbd76Wb7BLh
zA4t/kk9ko24K45k5e2KC+Uy/5Pkjt8NzDS52ienc4IaARqDqxWH/r4+NpfTTfkc3YRr3U+OzTF/
mm8Kv7mwjuX/9oqfIhngEdDWRFa/V07yLtgZ98u2Xken9MI4WCd9lx3lg7ERD9ZRvf3jSYtGpN8z
XZ9fJQvQ9+/pQKc0RdF6v1dPde2CmYF9YYpTHuxjvJu2bCtupxLEycnvCYDf1hv6ZlfphltgB+a7
499Wjadu211xsN/U1XCgD+iE6mdfXCJ+QmuctZsouOhsBxuZFHvnrQ34KeKKlUjdUPhhCjnsxgAH
lKeBqlIlJtgt4uF0xIWNMvpVoZ/4Kp68jCJ6asBmpA9u4rNLcRYTZNw9HMvVldmyd17181ZHZvBY
HcQ6lLnnDt1wJdOEXq+qbk3zr9LuwqM9gjIdshjVJgV3zvwxF57Ey76nF3n+mBDHQFiUjvFhgLqh
QV7TAXcBo0VrvfVSX9dHe3/brtmt0easK66AprroNoAbNNv2jzSlzZczijW68ZyYYxeX3HKB00LI
rGP7Se1aHvYhDYuz4mpMJfg6uk0friyxrvNdX7/bzL5l9WE/pu1bVj116r0oPkJ525gbK9lMb+Ji
3EtPKY7txFM0DzOosavCTQ8B+C6/JhfqluMa/A6182/h6/LEyXfAAISa73W6lK/u45pJaz+lz0Pv
kvzUqK5kbPjLWXqDuiDboBvmL1XnMyDaD/ib5S0+zn68CTf1vVpf2dp5HVFdPiR70+5nXCjO+GBc
y9fyFXKsW/URstOJVxG3JCmgm96ljOS+874iUfdIXvDCk33Ju6+MTI8ru3NRaQ+MFeFVzL2x022x
u63SdbHRLxofJ5+7rMQV1X+ji0rTqf30WNau7FaHYQW6fpI/oss9RioHXt/jg3JGLp+45jZ7rH37
1AOuMPgcxUtUB2zlgkVva/qg9o614yVWW9uJKEpm8Hus3CBxD/NJOYbPbbru7KtQZU6+b7kPQkj8
s70Y5AJBZvEqv9v7+rp6ap4YBDV/UuRfWLa8pt1gZNR8hidmwNyBs/mQVxzr4zvIcklaWcMWj153
q8NTRCeaI5zyTjdJ2wKqXhtn2MFRruX5xspW6pV8aY0spdf4/9RrbARXzUty1K/qR+VqPlkHyWeG
9tWD8Gs3dQFBnMRbnFvDDTfltfRorvTD+c2UXFq7d8/d1ua7kxX+fg8kdpVemG7lPCmusepvQYXW
kT9v6tXT5L5NPkrBQ/oV2i1+6l7iy+wY3BAm0bgTL4l4qst0V0Pw8GzYAXbLjjXLi7AOONoL7kKy
SpMCMtcT9Noj6X5VOgcXlI/bRjP2AxhwNeOAxTBeu9rC9gKTyzXjbmINjv1CYzfn4GteFathz92m
fU2Qfj/KtmMW9LKPLjtFZCgLwhDHWLU31YURoIFcowVEMbQuD9yJyzo/oNCtIpyqB92XjuFVLN2X
z+aqOwyxM/VunnvjxwjoZ29nBr64kIZ1q67kCb/5arJXwvL11k2fNT/caDt1lbBbMrbKg/KgbjS/
23KcstZZu1VW1JNu+2N9NHb5vbRfLser4U2cVW2blrp7RDjU3RPrxUiuXQxlyRvabsrpsbASaUIY
BKc8ywuzbYzLr3diyujtg5Xue/o6e6+drnR107T7hbYf1Vlkt6Y2vNNpvvTEchnMx2n2l/WEm2Pa
VQ/FTboP992hTXdldS+Up8p8tdNnQ3owH8MlxdxubnBSBXSVgTk57W04fyB1LRI/ucuuiGC6bYvs
1SwgR0IYWkcQQcDvsUkucImwQYXkNCwf3Rnm0zFzoq/SIyD7pf2AOCt3y7p+JrfyYNrkTQhPSgXq
ZJsPPnXq9/zdejKvxaV8OZ/yZXJ69nuZE7x1L+FTdz1chY/1eJmN3Vo2Bl9MtTtVWD7ZEwofk+YG
5i2In8NsrReKM7LNp/CSqNH4Tmu2UbrNCtDk0mmuC6JBuhvrvfuq4U0ZCA1DRnLoj91JezJu2OT0
86MmkbeNZaIlWE5BlYrFDXuEM7/E8WkY1uGwhS3MwpV2XX5Ngv1QbJDpVjfWvTy8pu3XWdlKj4AX
jxodoWjUCOAoKSLMdobl2q+i93AIl7w/3OIlHS6RWw33S78KilWMNB/Af2L3WQWeOUyHiq1waIQX
Nol9Nuy9pwHQjHC8bq1uo7sK2V+J1Kx70DzzQh+9BbKTaZtJVnfreG3Y17myKoK92l3WyqpST720
5mTU7Nk9k+dvHLRNeqpvYAZIOb/XoTkbL6vdvHcLjDizdyYWK7Z6/ky0X+JObETJsh32Mt7L3B81
H7/okjPCYld+YnXjpQUHzbOvgrfwK0ZeveFpKzId8ycDHV7Ur0h6kGZMMyt9Zo/rscscyUpQXU1x
VCYI1cnfcw4Z7VpXrhf7Su/2JsKE8fyZJh/4JtNLceiuZsZetYmaFxWtGo4d7dXGcs8BUN+21o6z
ndLcxSS+AGZBSeKgJWQd1xCMB5iHpyt7NdlP2asSJY4hWJ4NtAmGG6X3+dQSg/41Dm5ZNk02MKi+
TvM9c+PVt+YpX5f2an/U+2N6pfnxdfqin6pHtXzOHoEpy4f4pjypd3C4jtLdJ0DJ29abrpXnS+Yk
v3Oru9jD8ljVnLSizI3wvZcb8lzwYekhMjRnbj0NRPeMC6poSokUUB5wEO9DRXHQPbryFrJpWS8+
CbOUnM2b+TUsr8SNTiw1NsSI48lY3PY39KkaKCcelAv5tqaUA+EpoiBMNx7UGofL6Wp8U9GHZg6D
jhLiIdsiP25cwnU4GryVvn5IiDZ7MG+tFYWIukusY4DmwZ3Bl2+6ZytwYnklibVd7U3ttqlQ+7g2
MTa533tpu0G46NWvWu5kd+TaWfv+prjK3mkQmi4Y4SH9MuzDiKR4jT+Sw/QE5VMQMXGHdvkhOJaF
gzJx0l18lmQ4LV/rB5s9WejO1XljI1C7m6Thu0SfYztuVvI1H7OFpEF2/09MMXBCJ9Kwj4NkBCSe
cfOpAJTJlfRouNpdZDmsAOm7kXjoGhX5mLQXEi6ZYNdwXGrbezF5Oruc1Yi+P0IcKdWeLI/rCv21
Jj0p9QtlOf7Y5xeZNhNWjBTucWwafyo/vm2//xIsdhG/NWVbfnSfQa/vMa9/HOHTio/y8/f8fwmM
fXcE+Q0u9l9F2MdZ9vIjLMZXL23395/IvPhiC13XOeKZOizYuRdxfP/5IfULjK8uTM3QLQEABnb0
Cy6mWF+EbRiybRHmrSEJ4ozToqYGMuMhhWczbFWQBqXalvbTPzHBX/Con2FKMMLfwac+taTxGxmk
LljEiumKrin89+OhackHMh2NUCNDSUYxKMcPoa1mOEXLt9LuXq3YuuprssYiFAs72o05EWgsLd+9
Y7/3W/wINJ1/C513QdUMoWkW4OEnwIkkC920RouEUjy2+/6sqS9AVZPkdpLafZxwrLIS7vuyKA/t
ko/rP7n+jzGFP1/f5F22ZEMxTXDHH98Fe24qpcVU5uWaxclOE4KOAy2tkcDq7LcCGZ2xo0rKQseE
QWwYwscalGFp03E1ZpCWHakruhPWIVGlVppEHpHDnPpgAjf0Nlel9//qNjsN703XN+9/u3ip2r+t
+uLrSwfw+x9w2wEMf/cp/ua+u3kpeE1NXJTf33nffugXQFp80Uk3s2xNlYVqWGfs5ec7TxFfNFkD
DJZl08BHfG5C/eXG09Qvtk0hp2UJFTSa///1xuMhy+apLCI8hGmq2l+68bQz5vIv5MfkFyXiTTcU
Q9M1okfsTwhJl+iFMEa23KY5k8yDYHVtWzM66qIl0Awp7FpEKlkHyXBiO7YGd9tqSVetMJjeZgkb
yGK8QWYwIO7Az4OL+p6UErza+dyjam8zP7JrzC0DUj4jC0YEbNie2pqgC1poLFxXwXsmEEsTJZO4
FXIaZ5LNDxPOKx7snCNf8WCGwNPDBKBn9MrNYMgbyQxZeSXRIInle/T2iVClLWK2HoEnuweDvaMW
3OaD+Lnj9S+tK/8G3fLvLT3r/yRShrH5B6RMWXTte9O8dN/fBIrOD/1r/VGwmLLIqOiBBcP2n3fB
eWkSqm5bFoOQm4S//nobKMYXpKqAgtSb6CxE/7oLeASyGhqHf9RNW4FQ+SvLz28mXuxltqZpsmqp
OmLFTzjoYI2tMYl08npDbe9Qsy9sq6Y1MgS5IOFoVHZkaKhXOTEX79MyGZextEy7Qk0kUKKxfyKQ
SsBSpP1eZBpxZrHIrg3Fzn4pq/9L4+/fG1z/wRPuOffzfx5rd2nzEhfv3w80cf6JnweaJn8RwrRk
EvwM7FFsdP45zs5EHuQf3Wg2ky4pqP/a5ujiC48oynke5kFxngR/2eZo2hfVMiyDRFqYwW+D8y+M
Mwb595OtrAuBP5zQP8aZAhH5aZjRHVwnokcMnqTC3qEl1HZp2P61DFnz56toJq9H6LKt6J92MWZc
WXlcLSOp7THnShnx8mbq8vlPeLlPKweXUVFmY/a1sf2yZ/n0YjASV1Cm0UBKXAmIHMmoO/NQwspt
xjuzL9o7qWiXfZkqyZ8VV3xLH/5u1fp2bdZUUjVki+itz52beVC3mZyVg1eGLL6vWV2ee42JYCCL
jsgPsgk60k6ndYKZbvLOTpD7TmmUp0LkNXgakS3oUcmKmdxQMkXo541cFkdFVyMI++9G5+9sKn/7
mbPI2/qZXGbFVmXmxO/pAM0ahtTo5cFTIrW7FouShFtDnjP1T+Jjf5zCzp+6LjPDGjqfuMllPn0c
SSusEWPS5HUZEmwnUsWkn0SHGOXCorII/KvqhyV5jGw4Z+OvvkhLVy1hmCiIFLYy4tPGte+6RKnV
xPLMVjK8JZrNvVojmf/jt/L8Vv3wqePIVgSWIzZG3MifmZVanZMgVOjrScykfRpQeGJIVCvE2svj
H1/p/Pt+upJ5dh1prFSqUMSnD02f7So3ib3y4lqZUOQZ9B+grzc9ixD3fZbqRF/+8RV/M0yYqhjL
qpBNhW3d5+Y87BtaL4xE9XSkSgRioVSeSMn6kzTv3wySb1dRTZ1lk5PO5zx0vUAhriVcRZWr4Dph
2VplJm0MCT6lrZBhIrDDXv7xK/uza34amHlcEAK4cE1BDCI5LcGC7b1+q3LDeOisVCVqzzT/pMHy
t9dkSuK12jJiD+b0cwT/d7wmHWZN1yaD4JpSsBsSIF5FZcVOkVBljp7Q+gW1FI+B/8ev9bfjhnQm
Q5eZmhigHGl/vG5YjJKV1J3w4KazaxJxoheyb2hcxfuCPdrI0583pD/If74XdvzmlmAG5D+Fg4Vq
C07xP14QEWvQZmezp9JZ1Umxq7ryetwEpFVYibT941fHnuvTpH8+F7OACWGf0QAdOc2P1yNfp5rN
Oh281ggyLLPtkiAKT84VPwQJZxEIr5EHqzBfyEMSXQZLJIKZWKkMKGGjk2+hvEzZJOvkLqUkde9a
QjXD3dyYs7SqmqU2Ae/mimStiRxAp8nwg/uIOQPDL4ayGNZMa8rozGY7qZu+N0vFHZoYNk5YPXh0
3sx5dWranJQO4v+UYjcukao+WMuEj7ULM5c6wK2dRbZCmqISsG4V4SI2SWRP3asW1xPiCmseS1Rd
Rm1sBrm3lR2mYolojnyUvTiWqseyEKa+NYgxAyHVI9N0UPQRNBV0ZflN5qxTKTakjPaBPIB1nDUc
rYK8wt2jZlWfXiSy3UONYTCHVJWo+xhrorIhX4U1XErpGKkrzPPVYzWnEFvJkugVDrZasw6aea5B
zxrZwi/cyNGJPhYFiC6U2/vgjOO4FhUBDT7JoprDN2ZHbUJwIUKBZi4I2pq3Fn9FCqHULKZ218kT
4v2qnBfewq5ISO0i5xvPKCfTENa26O7nKS/CtZ2lQnGmMqvg7ISZNfuFM+pGTH0v+Vpq4lRcVKKg
7Kob5bU8K/ZzYCEyBthF2mzsZYySyNkx7VvKzchyoVxpNVGl63yec7Feaq2rgByXsgx9yU67cTMt
Nj4Lko4G6TBGEzyBJHGiuzXLnKiZEnEf1jXDCke/JORG8rGlIiUMCDIC58YTh42m7jSyOOWMvweN
AT3cj6EJBUec3kNCYnfqBWOq79uWzx1f6yJV7QFTvw13cw7pQRrbg51WQ31vBQ2ETYSKzXYnUirT
o14l1QzBrAZ0c7EAOohEM7Q0XWXcNE1whmvUtC7RRPVsNkjdCmeyRVqRu0ZT6C8ka7JhqhHRo9iv
iBR/rLsOa2ERkfqTz8uAWYqkztgVuQziPSVTfT+QBXUrRA0tr5IKNUKbBhyYZ/JdJKKzE+jwnAIZ
HCoMmw9GPkJ8o8TgDT0QBPdpP9Qcr42eGAjymOIK6YDgtiDjDyXxopPNOhFrRlWdEgLd9qSFQ8GY
ChmvhMqoa7ir8KHMCqw9UyoB/4etwAUu9XP9qoaDgr4hKVGF5sLAvzlZKaaRBAmX5ixLBJI9onH9
akt9k7taBcbA8FJV1eU6xO3kAgLOMjMWo1YbuRkwrMyll9OXAgeNJHPexMSUaquWhr3qHJNaQepo
YukRO6ndiHE+I35BnrlvbolkCsNrFsEkXvXGEPUu61t9nIOzhU7BiPiEaUl+lIY6OVkcPbV1H0/E
LoRJi9SskbNxIrpbEtadQGm449aVn7pxQBzaVJK4QSK22M+pmNFe4VDXJWB/S2nsZww7eXSptjLu
aIf46YXnyeUUhSyklF5DRw4acHshj82DouVNe4mTEwYyzpT+ZlBDPSJcohEZGZpdEM2pK6csyitr
zkS4VUUGhUr3TYQzKmOXt2rE3IrLGoNNe00st9DQQXQN9eH5QgsvEE6cNlShp8p0K9VxUmy4Nwvw
d63VrPeQSqpgRdEk2g/RBxFh6zPWFVcaz8HxZVG1xbV5NgLPDRG/q8kouglbR5ivl9iUcQFKOMFm
xUj5nUlhvrKkUTS40io0XXoqE2WvdbicrEr3bDNvzla2rN4BAshPZU76hdFn80fBLgAZWFOTMjRZ
cXWZy3n9Cs5aPeulOl6B9tqtq4W1dSf3nX4vN52uAFWFiONs5kXUxqZ1nWS29LWyy+WxHdUSEzZH
xMTH6tmaO2xZ9Vph8hw8kFfE0A3dFyZZwSE0y5ygVFerrDpKhYnFcEnE4hLVMA6rZm5LfHAp6YpO
Fdstb+EkCACsrKBCoBkhlktDZiyCUjI8/BP+sVCORsI+9HOeuDwyrWao/YN1lwuz9axSh9DTs6F/
H+24ReNCKM19WKfispB6KBsyC7LQaxtVvE8pqBycdql2uwTPwQbnCIg3Lk/u9qCzMmL/iLbZtn1n
4Mu0IHJENPWPhAzjDM8JcetwPc8T3oJquSLwknCGHtes5YS6QXp1ha1m8QkWjUlCKjKEFiV9ze95
picvapqgSOMFJ6TbRRW/eaZrWDWHRTQyeQf4d1ellFhXqpLVzS35PTZui14dXs4f7RuB+Fj59W40
yEOWeKUI8OIxXs962l+MhDARaJdN2hq8XyWmOGnDS1nLWXySYo4ecc+ThmVZSVv4rMIw6biSasRL
afPf1J3HjuRKmqWfiAWaGY1i69pDa5EbIiIzkloZjfLp+/NbgxlMLxroRS96U6i6qJsZ4U6a/eKc
7yhUgZgdH1ZnvSS59nYhwQLqs4u/weu4wYN2yXcWu843LMup3U5OE4ndmOKv3heLqn9Z/E/R3TKX
BbhMjzvkxV1GDwVPNJa3MM6FANARtvvazVV8Cvo6+0lLn80txLU+2apat7/9Oor6QzHkTnTs+URx
/eCj3MHZLiZO1trjG1Vm3GvfJvFxLqGTcvku93E46fnYBfDiATMsqd40lV++A4jMQA/GkR7Zm00s
IMOiztZtDvTM2+Sr0OlB6In9P8QeME6obbMHQKwq3aqsEV994pI+BysMDrkuCFLeyNUJv8qyjj8a
14Liw6AOWST2ZvW6TgJmeRYJwm1XOzRfjlP7l12L9AokFYAPNzaDnbfxTT//CmUZA8COMvOU4MZI
d/Qu7bANYVJNuBXCHqlQ2wbs+/ACzfsCBfXB6aUdtrwh3ZXfMwHeG5Ei7PEoeb5JXo6fQi7nmuVG
bNYNMze/PwAlZdVtqb5QRq0hx6a4mBI3ZGME6tB7q2vPAErgmg5h4X2W4Ui+RTGsMTv4RObDvo8X
QtgwbbJN5Ad0cdsUsj/NOIVfFvLCoWxDeQqx7HJ67qJsbd27KelqZwdIkW+1sDbFo2FgCpBJ3xbb
WQKO3rVDBljFCO0f1lKP39glCkrWJkssyq7cjza+BXeOcMJnKeSla1RtIeeOlFWmSO5yFYbTyQrS
pRCpMPSEi92Kc1a3khoSww7A07ieP8sUHDGeOCyYp8kPLN5Fr7ZXDCo1N9DkIQBgLr6C3/SQcTmM
4u+7dqi9IxDfxD8FCvr8XuUdBXAmoENNgIC/jJzycF+D/gl2WDmDv8QEtP4GMlqabkeO6b+jrqNn
vxyiK3dqWebOfWveRvjlb1YmEE0kqdwTuppKINbqNbyfKIhxW13MXVtvWMzb1NUDd3wwtN/Acpvn
OhvHV/xMK6Ba07aoyC2/tIEIDNtChwYbxJRgk1q8KNytlQfkCk9//VjPY34RZMDI3XSV6N57yCSS
ZYKLo9DxLzaXQbiXoU4bvDlp0ZI7sSShAfCPDXwvq5GfiG6P2lQz3gC/0suu3XuGyRRvWiSaXVD7
EyRrLwyuZUWDtEl9oW7XAjPhjvmWCTYrcs1lOwa0woR5AEzbWOsiQw712EZXSwxGbS9i33+ug9kr
jq3Q9a0O4/XDUOHlezVXlIluH1HQySz3oMmu3XSRwdTvoEsRAVVNVaGR5JxCNRiCIJBBKh992y+/
0rUGK0P2c/Vsx9x9lnKpX7mBKrtVk41/xgx7M0HBy/AQxfMKAh93GR7yagnvwtj2M8qBOXmL1u4i
QYR8FyHXCOffY1oBNVHzpefgi2U/s2Y9+Z2zA2c3TGY9UCumiENm69ZnHJgw9SS0GNQ4PgQhOqxZ
vjveoDvgVoZIFbXmfPhj3tRnDXs82cYUrI8rJ6ThkcCcdYiiLH5evIFLpJxLNrSLJ7t9Job2r+Af
A05OZnQNviT0wMdVfz/lMS3BHEQVmJN+RaZibdQ+C1m1h6C5sI3LYaUCyeZemR1URniI2exPn0lC
xvImqjt9izVV1buxn5rnfEgcDuc28+gzEmeCQIaZqrqKFab9zcxR9Dq2OZkSEfj8U1nF3n09rmV6
zRFZffaLqpqjnebwuYy5xkCyN8MvSzYM/zWZ1HHqZ8ylXtPEbyEPQnH2ZFO9R+44ITqPc5R4rgVJ
33YLZ2iVT9FTSeJCs/P8DOoehS3KCBg3QM+WInd5YeeL0WvyM9DAhEYHlCZlIj78Pu3Pugw47lOY
vHZrykv80EKz+JMbOi0oXTSu+zlxo3mfi8rvT6toWmoapyuPFsRFsxsdWllQh1nF0mwGALYVwVy5
sGnd4OiVnLlbAJ/Y2ybIZenRAC0jjlMK9SK8hsNZT6H+pG7x5E7ovL1vLsDfjRmtVRvG1gAOJZXA
dTe2LrdVD1Zqk00Q5h8HkFLwNGHkf44qqqG6KPZ93F313WCE390xFow4YIxL7WFaWVFRzQ2W0YEW
9WIo6zE8ECQyQB1Jmu5XJues5zeLpgtT0Q7Lfswna7aaEJkXkbTeizu4rMBDG6rntEgIBGNVSQvV
hRSNdOd9hDRyGbIvQAx+B0C7XL+qNaI9C4GVUvRqnvRNFkdYoYdY5n/9Wad8c9mQHiBdFb86nY0/
rSR67DATEU98a2lAT8x9hhRo1B7fKglXiHAm66Jvzt2lua8XDPsMDFcIsw1hdLAUaFqDXU6yLFYT
ftOfFKZaCqE3LY9Ck68GuZ2itmeCpLYl/UWxzbwl/8mciVFjVVMCbyohVxTdiQfvIuip7fE9gBRQ
1ms+hqFUN2AZAjKf3JaGMw19+SWhkt6MZrafY+JiZA4Mx8mmUbnF3YPigwRxN80PoxQ5KE6tSz7I
BUzIwbdt/E15gGubYp91cOxg7UDCnSywhQ3vwwYFQ3gXBEXwDNqLEKeg7L7iuFy52VWWvAzVpZvJ
Y9jlW8fE/vNMEZVuoyrr4tuqLiN1jMaIP4figKnFQlPyR/Ze+tGSdfUaBzJjnl/CnADGi2NoY/tV
tJf+CSWpDP3VnmlSKS+NNIS0hQVVx7HFQv5S8EVjb6y0PgHH97qr0YvSZuvaBNDQmgy71J3ra5YS
GnHe4mbTiRN1nchpdwGjJLJVT5NfYNnLbDni4at191QUU0U576mVMwWAKoU0uMIVmo3X4C2FRiBP
TlGYxzpeo2hL0waGO7acw+zAmww7ILvz5Djovr33HEd+wrOXBH60DsUj5zLiqXAYGC+1zFBu4HM1
zhFwM8SswUsF4XVeDXauMoFnTnEUZ+FXzZ5L/kNrdTczDsR32A8QE31CIobtJEgk2ExK5/fYUvWF
divWcg+DdYa0UlXQVhcLUtBAZBp2QTmPbzbIGdV4dhRfeKhTMOj9QtbV0PJsXtWAb5LTiPO/Z0/v
YAqYefC2sBBh1cmisu11NS2G/4emQw3ZTnyQBgZV5yIMUGdtAn6GWjnpV7cW/DV1MVbRtSFrxDmZ
Zk6R+kU+D5Y3DvwN09JiDU/r1NcnFa98tMMS1eheTGQzLA5tf5u5AjLFFPVQ5vuh4o6zaBIi9JZY
fuHtkcgEotI20d5L0DztKkzTu4Sv7wI06pwSxAvPyh5CTdh+uAyrUHvXKSfz7MyWSMFKE+2g6CJh
GnaiP4q8x2Xkd7CNOLQu0VySbFj2xPB8Drj928e0GUD0GVooH3VnDBbL6JYAPaP9+acQjfqg2UBP
12i7/vasr6+k8PFvQJ3zPzQBXe8ml1gLgAMXWxIjCONy50n/MD0uKUcw2oKqpFpZDsEkhz9TMF/E
4qbvPqPaF/ehbZOZ4iMJX7m1GiB2Bc/pccQ0/ciOww1uQ7gJr1ZVGKB6EJ4PZVAXH8w1QMtBL7cU
0h1Y2l0v+rS7xB5w74PiM81GdQL1nm4z3Pwh3cVvINeMZPKUNWbf5rD647nBkCatm7SwFxPvG7pm
/NyHA0QwYp5dfbuGAArIghbwrdXiYsayJdMmx4wKgakBBP5AshsBb2ZNiV5XQR/IU2Y7hyeaY3Zn
J0VcNgw1Ylp2jCzrB7nKC4ix8Nu/ABjwmylfUUVwpZbZdmzSDKWmu47Vq1PkzevSscvZZKudX1pj
MXANKqBqsJom9DRCQoHhDgM62M1z3t40c89x7k0jiGMCAhjvpnXb8nHrTlIBMf288AmckrFJitY4
cWY0mdSO2aPxmZwDAUtWLGsiLr5SiLHDYeQlXA5OplHXz60fvrtVRLyXI9sIcFqTjPzFDSkTG/Jg
/PtlDUPvBIs8opnQafIeOQx3tpD9ycBhpsfIrc8C7w+7Box6JadBuclN65ld3ZT5Z9alCJhln8O9
wIeE57yRaxGeOJrHj7Cq/eTgLrqm/nYZPW2SSsdiU871EG903LXvTdc0P17siue8hoywJ2Z54stk
fLUdZN+9cmKOd3IMcAVZGk1oARzQf8mzKb7lopCfZiUQj+NS0fbg1BwFqMBkzrfDYMJ+O07ZcKu7
EDADSYudv5+Ky+jEaXTGn8fScuHn8uL4rBkBM+2qGic5ZUuBsnYBkPihVN09RKVTmS0jgfhxKWqk
uKmY84dozqXH2K6Wp0QVY3TwxFjdOcVS9YfcERBTFy8OX4N8WniLe4UXu2d6BVvUljI8NH6MS77R
YqWiCYYlPNBVxTepW8PN1Eli+6u8apuPmDFrt49jmf51AQyWh1qSYrGZwSq/eOxc+dJy7fyKrY7r
7cqH0BxaRn/JHtM4LEXVRPVDt+bh7ylSI3ylMKneXd9Z4l07iuI1GxsD/lvW7Iv6eawCHGQERYxz
AWqc6Zs3g04XxW+WzQyRclDqztaYUq83TVHolSdG1r/qZVHUSJmruu+x9dZ4b7uAQTMnZZQ8NKN2
y3ODouVH6cH+EZ03F+RlpGa4yixbmU3vTE50aNJS3HsqQBtdiKl393pokMh0XaRpdJha3BrOCYdz
cVhOwFyVvfG4n99dIR04S5QrZzUNF8ZDa7zf5YVmsO26mLmt44f1e+5mIbJonPb3ud/qp4VJz2+X
URjzpDlwvlMoeXrr6SALEeNry4hDBO3fPmUtumMVkNzNXBhqo3slTyy1y/ZKdn54nSxD1zNwb6lS
LaPbnyhaHc6nwaluHKclN6DqS9KYfLsW38lk0LX3SBWZ7g8NCx2S/nANAUWn0p5yxTG7UCKO28nC
5weMIkNKwFA09gQCP7hy/LL7k2vYUZyj7A44NafM21ch39LBWwpdk15E0D0lbyyy64X5GbAOMiI+
RdjxsNCxQdeniOctDuIeL4WWyy+AeRGtnop4fSlFoSoxxe+7IxBuF0+ru5iXtJXej6xXXC152893
RHGJEfyLmnCEZY0C+F044kml8Gc2sYdGlPDedGTkkfBYECYSk7mAmI5CdaHRzrFraH0PPA2MXTSp
kWnHxGQRwGjIhEAxssEM9Q8gaJTcm/woKW5pd1ijF2ibCWG5QCopC6kZ/esWNJHeDdGaQLXoQzA7
Tes+iMuzTYnFhbvrbCsYyZaKwXPCUnhiNdTqG4h7lpVRDSj/XjmVTPdoTGKscMXCGw0uULp7ATqG
7RlBbOERgpjCIDvEMcdTDRBy3/Ylo/GoYSZDkmFj8iM8GNXe+LyylJGS6/G2YC7q7Mi9yYhF9Ecy
fEIcZBiWCpGBnFHmkXrEafaUm1RfwTKWryXc0nSfLxojIT9SADOfN6U59usalA8TGWfTPqxQHm0D
hsEkz8QtA5C4ZLRzQPRBjBqAkIS8ysQQmxXyBeMv5kXBHuogPtrW9UrI1wAXcN3yb0V/o2jxw6MN
nIo1aGOCc6wunTq5of6taDIpdzEaI06vdjGgeOWoymPNCoQgliger4ei9UGdp9JBt9lWTNTSEC6O
cYFFb6MuS3+81VQ94b1dWx5CQ199oPPEZ+OmkPq24CoxbFpjlhfe24qQLTiPlGIrp8KhDdz4PiuV
d+c2qvkeWQaskPhdIg29vGjp7GKiwzflSim0FWXu4xvhnYtxPLGTOkRx6yyccUv8pOF0GtgxKUbR
VOQYN4JE0bq6Y+SeqIbn4EApQxftls7qXFEGB+JIjp2bvrgMtO3vzKUcO7RqSXm+CbBwmO/wtxb3
TVv75kixz5CelFdRkYjlsv3U0gtxTEjyDDHL0ZYd2qk316FNx3fuTCtZCHTct3XmQ1xim1/mJ9WU
w73w9YAZjV+9e3KLlHao4dy6eM2C8QNJAFPklTXYQG9chmLZqLzI0l3JLe0dMnYO4R6ApTpQ7s84
A13ou5u2duwTqqXsV99khOQR0wKAG7TixGmeUa0OOqqeKxtFt0heluSWwNgWi1ukUufQsxVIDxUh
p/h9uxojLwkt9O6khA3FbqaFs9s+JziIw0h6EeFC4zifVFrF/mFWa/XpBAEcv2aQmGbHFc44uKDh
wkvNYKkS0xxBc84ra878zeVnBA/oeuxADeO4cfO/0dIUH3OGrg5/TDn8jvTQmj90MYixDlBStPfZ
cFpVeNwkA2Rgx5a8tX2JBrR/JzWIAAb4XAIAT96YBcwAbyZ8n4EFYhzURM3DkLKYYgBIskoo2SZu
jILK+Jd8kJTDrSdagfFtncQvrCJSS081ma/JCzg/HKjVyUbmse8dwX65jAJHgJEgNONVb0tEBacE
aKZgkhxl4d41iJf2qD695zrMqX+ZOg0gqYIaFxaAvbeVrB8CSVXU9AR7paSKRytK6G3HBUEKbCbU
fPTSkNc+RimN4XR1XLxawicg4xLBTbgIRVDK7NYnWMg4pM8einJQzrmddPQQUuxV+8DpBV4qP81j
fWIuM8Lfkwkl1lcUQb1/axORmXPjE3Z9Qf0xOKVOly3texxW91mXD9XGDXg3LmPqEsxjZGImriM+
BW6svlaS93ZoLNIwn2tF142zHgR5lVgpS+NPV9M0wGkeK9Ln4/YCHmsTzyZcIz5NwwxvlZAiJ2pg
jDvTOpz5j5p9MtlTgcG1zVCED24RMPT71Gsux/S4rld8XG2+KUWCI9FtWJqT082yYNO2fv/Hck09
O+sU0xMSe4vPC16oty0XT5+9eLLkdNluYL5Yx3O1A/hM2HfiuVhAVS8shraCQT4h1+Dur3VtQjzc
euR8AwvaQmwjljq6Eiy5b9fFArbHuoGjr8v9FJpj1SFtzysC2LwOJhXnY4k/y5K6cOUNRmZHJHc+
f7hXNOtrmxRZfoLrpyBXiO7Crkx4LudzV5TAJIIm+i06O8HqQLMAU34MnMa/pXe4WDHRLnSbqHWD
6lUz408foMGU7d+wJtS4IMuhuiMvq6rOhI3gp8tmdgJ76wXpPSMm0uiYozhY4hzmdQmB0+VQvy20
rxec4toHZ4vScn6K5QxsqRSj9Y7c5q5/yAzygf0sQob+dkCdDxUycoGfJIpSfmW+5R4VG8X0fjaZ
F+1TL+jaD8mlWD8oJ+qwws9IP7aMLpgCqszv/q0L+5/QMrc/9bM1Pz8W98j/BstI8F8qmJ9/zHf2
9f8JmC//wr8FzFL9y3V9JMxRhByeAGokZP/HLhL+KxSsR5AJIn1kbPF/ZfKe/y/BVxcEyJ59N0Le
9//0yxdxPcr7SEgU7oEEh/Tf0C8jYvtPOkUpgoskMvSxalGDuv/ZqMWwmnT5xMBQMfl4lUFixf/Y
6CssGc2XasTwLg325YWXDGrL/IszE5e8tOaSUEySDMXxN23myrGfhecyXdL3NCfaRQ+rd8Pbl8GA
8ILgg1qgP7YlephrHdAyRYjJLin02d+JE+DRKTN9jlbr3FGQmSenn7o7et2J5IxpeHApVm4RurRv
/YppmdThfD/pgSaAxmJf2Kzfm0g6r7nFa9UyuDhbgXBsM2V0xKs7d4807N6zxz4L6myRfzdBSIRt
mk1nBST8RNS9fZyWCeg8o5wTZ6O8WVOx7htcYQd27MVN00+3UrsPCUmhyRw8lYLoplWK5xjhItxL
X20WOw98DCr+isI043QU+zmmDYeeDGuvlX8uwLUaRNQedDGW/ODKEGMHNAckOPO8DSuuK6nKez95
JZ3pydElWLxETw/DArq9ili4gbCZpvfajMtNXYdoSNRgf8Kp9RClwaYUK8b3smLh5i7T8i3IkX8G
Yd6dncV7adZ6+iziCPlP4jnHSSQ7hGl3NNn6uApTP8ak8t6urLhfgRYv+8Af2Eg2zviSMMdAs3MJ
Opdoaa7SbvK3FnjRm1WzZumQsjFOvC66J67s9wCgROQV2iXq2Q3ZzpiwQzYjUN/i3wMsz2NFQs2j
Ugz46jJxjrD4WdC23r12YhytjX0IeouYx2Fl2anttEhNJLZ3ritQrl63m3RK3TbMb0nL3nYhjS0p
hm+QxE+6UNl+Lopbisj2Klxyd2urNT0oL28YBazXdpyvO+Q9TkXZ0JrvFIgz4XUJYKdqfB3lRW/e
J0N643Q9wyrovvwQvTDDTtYUvUERnkOGaW9DkBfXILfApIR8OrRWDC59qEKAsiEjUKDvktxAm6r3
U/dHdiERzdFKGoNM5vM/UEC2ikmv+n03MxvmtiaeEKYKi9r4Ct7jfq7H4tZEEwFbUUgKdx8ew1xx
zSZM7Ej78Q543Ukv6tMg3I1CDA9M3GFGJEda8Wi7BMsxczELaNJwtrmGI2Ic5qPjoaSNUlyeiJmA
CHfNTFpW1l3JMfoxBrf+zLw5yO01a6J5M6sF1ZwN5tt0nNu90bCpJPjTccqvCRkvduugeeFUSuKO
V1xDNhRXZEgzPSFsVxvREzNXg1qhdbrrm/auH0PvcQb1R8B897t3zGswTs29CPVjLVkG0ivihBwr
MBACtGMQOF9za4qbnqnhk3HxHUAOd3eBx7yCUN3tzPVJPBnB14CUWOXwIpiv1YLOMGkIWWlhLTdq
Z1vYOLlH0z5j3E8/ZVm5x7EU0xvuIO8wNN3wTErPrQ1xOeeps7vgbwP2xWWt/jKRORsvzW79BMBj
Ua8AWMp720PnhI7Mji/00p2apt/1ElOpda4C9F11O6Zj2TW37kFlrFtYJH7QpME3McW6c036Eq9m
R0ofpMilOgVkOV4kRVlwk2VZ++axA91SRv8u0/wRkffwQMwAwbDeraNQHSz2rQnge2cJ4Ebq42ey
W//US/AVDN2dhi9xRwpyCte2LFlVx6e0zPIr3VqPR903Z6csxjeyPQhsD8m6SgOnRmfSBZcEjOK3
guR9kyWVu6F3X/+avCl2tSJvsin9BE9U0B8Z03Lc9QzakfnQ/bbCc67o/8tDn88zo2QQ45SSzIyY
ZxwNmGEQ07lm3xZxGkZxulvIcrkoRadtsRISA6n0e52gUJRTLHHI1vMx8WR4zdRrvaZRSZ8IC5W/
iO8D+xCkVsApJZCtj7MrLykeYyQC9b4so+yQeOttCScpjkKScWogv398p4BqNEb5R6Kz5S4wvfkh
EV3/zHxtVwVgBTHmRPSG0/ytEZF+LRfSBBLla36RNdiVDHhw4J5DrqL92GlxNmFSPpPY98daIo28
plM7x4r6rSGx+umyA33rF3C70l/J1IKKRLRG/eg0o8i2Sx4BJclX/8OZ9bipo0vK7vxrCerXmMiE
3ZSv0F44Bu7GriDwA0ofk/QKVigUE6D/rNzQa8uvNs166JeO7N+yENoqv+pF8pdBWD7QqiN8IBWx
e6pXn5q3n0onPPaL451DZ3Y+1dgSB8OuL9wVbR28eK4T6g1iluGTkECGb6uuH6wzAPeIiuZGNgzo
ei+napVZJUmITkZzo9B6TWQ9G/nKLH96GDPJMZChmfkeXEzXEBvG+IQzALiKG+oXjxFbC2kthQfR
lzXqcdvEzlc3ZMPTKKV5dhT8HtkSIUQpAtNigkJR+kO/6ZlGbUhY6zasACCmRnq+93Ww3tK9Dldp
UbZHHa/Fa+OJN6Z9PGJD1VxH7ayustXMX3we1Mwrqaw/y4rcuVvS4S+JytWyK7NevZKknQCbSSQn
JKpbJG5GPRT1sQEteYkGGJ/koFE+arNVkZvtkjh6JuoBHJ1715n4ySkCbmKge4Od8sMQla/+UsZ/
MzP56FoJ7O0XMHJ/whDEFet6642kwq3fLmC4OCh2aZr9E+wYL4xgmhigzUC7nk9n5t1fUF0BCVUc
FAwBnfb7Ui5eq2aIHqqkJ8FtXmOQICnD5RgFGJYWZ7cQxnp5fBnLD8co4B1lRr+TEVB2Z030qyeG
aUcZoWBXcxy7xZwc6iDdIH1e98IN+scxF/6r4XVCImTn7jkPlERk7UUPaVL3X5kZiG4ZuGbiEkHI
QF4D+og8PKca8VOmqP4S25qDjSb/xw/676UMVgZuw8SHU4HxdwfvjyYrZ0/t1XODMkQcDEVa34lr
3azlM9q3gLwIhIFm9o9Tsw7HIBXfQe6+RcoOsKN0TYayoe3PO051RKGfzD9P7tIdiff4o536JoHC
S9ocp2RE4O0qPfct4zs2mxo9xzWXUP0zEhqwqVba6VW2yRH95KRImsmTP11ffAVOCG+7Evu8nfWN
YjTxpNuARZIn0weBKfaTWIHxunbG5jXxS3U/DURl+CWoNMynYttO6CK70ua/xzqK9yNius1aKPU6
JcyINyw+wr+KfGVeVd35R4mwljct2Wk07ilM58If75fkyi0IgKuro56QXEvPPzHvyfa5k5YPcPHT
q7WR5jT3rDnReCb3bjgO1T5byYkPGJHvRIK2RHPDnmuZPQ4rm0lccRGcdIQZHb6nFGO2aF7xBfbo
Rsk+cMGx4JfiGM8UVgAW4jm4Gg1zzsl/TUtxUg6ZHyJ+jsqbLESZTOyaz1th1+44oKsDI6PC+JyX
owC52fentkqvgwztq0kyEDWErG46ky2nIl2qszHtcF6HQL53IcmtgIahzjkMq0r2HT6CjqrrQxaV
UJyHwEDMoTciXZ7h400y9AVEFDdPIDBmsbgy3mz7vbd6Kt4EY1DwlnoOxZlcEuaql+c8a5b2l5kz
4rG1PSZQAD4mW3o8H0s2VTse/GTnusgtqKIEK0cnFTtJjPV1xYtWs580HvBOjYOetHKAXcRKXeb6
6KpfkP8u65kZXMJgZKkJzonAUbU9Y4RN2c8s49t1eJ9MV6NlURmaeZ8U2k2QDeSesXLD29Rn47RZ
czYNjBldgrsrN3wTti8IUr3sqFoVvCx+wk4ekW7xNOeqOjphHBzIKWWiungdOi/UXnzzldyObQht
YsmY6fSAkF/KCXqQr/LqnvM/OeSwlPa9Ne5+RR1zH6MoP6BYN18yR8m3cfKi+SudfiUJg52JTfzp
MDfdC2h6kDGQWKftWlNoeJZqTuZCsi/oFOkCJ72SjlJp7iRVGEijZjBXed2CRaUN4GCiqeMCISZV
8QNMZeL94tMZzoyMEQeOpY+SyZkObRvom7gfPlvlQkcNrQNceshIFxAjELEq5sirXb++RwskT4SH
WOSiSbQlUIZSRTnjleByvuqsvx5ZL7o7dt/O9eSE7GmxVR6GPnQJmXadPdt9da4ZE55y7Tn7lIxc
VgfBUH30hF6c8zZEthESF7r6giywgEBd/hEXqosw0jv2UyHe/Wlcix0N6xO7+G9kzM0G3R9TSoB8
1lZYYGxXbn1Jn1wlHW0RgagcPciC71kYKlhF0NV9XB7Xo79r+2dMTk+T8a7+iRm0vniIPe/XEP1R
c3KWmGzGYUL0UWXUuAQ6Z+701NDxodSZIoKYIE/NMWFcPB/F1trJfvCDfsZjDbrINu/OlEUbhI72
yy+8nylPwXax9mdYvRFEEIGHuZ07UIgkisO5DdK/Sl/stS4aCjyNNAzRCF4/r95hIAc3sze8ReQJ
7FGCJJuoim9Nic6C9r68M4osWpGU4WldZpaD9MX61k19JPj8r7rQ86tdGqL4WGVsGpeAO3cOYqpD
iEd1zdyXqhdHmrrxhvqY1USwdLLcKlMc5rXWz2atnIMTN+uxE/qTCJDwg4OwOE1EMXp+zeKxcdqQ
XzoTzptbL3DQZaOPfPXNLpY9QSBx8UK+FGpoJydKOI8svQINPaqYtn5q4tiZN2LFU8SWISiPhGTm
+b5zx+CSfRFjjvDzI/9it4eH/pzl628cJHaXOkgSAMUNO0bQ8UPHap2PO3i7JBA3G7DpBHZE+fCd
QyDfamExqvDq7FU7H5DUEspJ/C5KrDF6ktFIV2Ti8LajMQoHe5sVVXmvmdrgx838Q7cMPuKuS7Qh
0ZYTE7/dTFDVVvXLbQwsFcEcBWZn76Iu+p0P5Kt0C2yPquz3syOvVYYYHxldtIMU9cru99k4JMjI
joliKvpPfFgTUPaE51XzdXQRMpZu9MdT5yGRqHMupCm5i4Xwrka9rPdiLn+tHjHZgRqDkx1pQGle
3O1QoVTtsjs4+8n5IgAMWv4MGWaQzZgrCTg5W4Yrcp9jR8l8AfyTOB80HgizLH/72IuvzGJ5xg70
K0dusK8nQrxWVKSsOEgcY65EVrrFfOSUqMfGyu7DsAMRWq6PYqifO9GdGdZDEcQKvFPYMbadJ9qD
SLwb7lvkcPFzIb8dOY1HtNrLoWeI+o0OZNgw5roqx+BX0I/XlnK9E6I8TobLGCf8M3dFfz+UQ3tV
BQRIuOgnkmEivj6W6zmI65P04wRfEymmxj6w1dkvLEGqKVpOQ8FONsZhYgQZb21CvG3KvG/bWT0e
Mblp5CekRpRxvByiCQCdn/fvE2uZ+75gu11n4QdOiXJbN/mxiAdUDkV8ye6VJGaUZrusDMFV1b9O
VX5QJr9pKvOnDYnfYmxPp8rvdVzmbL2q+/9g7ky220ayMP1CjT4IIDBtKZGiRE20POYGx0MmZiAw
B/D0/YXI6rakU3Jnr7o2rrQlAgQibtzhH9qvrqi7Y9UHH5lrMFIrQf8SYYarGrr7fUm/AOSDtR9l
219Tohv0N8LQsUS2D3kMf8fgDLRsPizbsXKOUZcFxFJL/KB8++EHjOcczC6uVQnDz+kxzGgxZwao
wnARI9qqUOynJGX6M8F7yFrPu0h1hAIkxzPwHPta+PyfhhkUgO/kwcwjXdh3xtKO5l+WoWoqfftO
gQC+xAn4k47dexsqxT7sRsnOo8UTTR0lvY+JFhiilCEjtCtwHYP3PXFhABZp/aQc/X1w6eyDp+tw
u6x4RsA20YRDllrkdDE6Rmetj62OMna9vbA+OH57k7QR5SaENoiuyT4p6ejB8kLXU5G9MsHb+w2j
xcSzvwkOngdZhXc2iXU0IUY+CORI7eKAT9YX4LT53vLtbOdj/30rQlAqctzORJR7J4ajbNZJvQcB
znFRxdHVMoRHEg8bRE8EctVFqBNQMN6k0Y3GZGIzNRSYo4FKkwL+k5KU/Y3t00+IJv5mAkWzmcHd
b4w2CqE3RDi8dYFOsjnJp7KrdoRSkUbDBw8tU38d+4sFn/YPFbCNKCu/ug7y5isGMRcVhjzc2q1t
qaNf+1eda/n/hEzVZRZfFWr91s2kExlEvRCegAtkmYEeNU/HXEN+HTwn+SuKgDEEK3bwTnmrpvRn
wKG4GeGuk8bl4quoePATnB2c0dDtnqYjU42DM/Q7vIOYhRXeeDFol55BhoakLi+ToK4/yqJKr7TU
hz7pQw6OZd6tC+6dBeqj8XAr4r+CiXXl6uzvsoJZiTHShYuToAX4DoqyIkf3PNwsvdEPLrvQLQ5r
6h/1xOuK5m4LuojUqaqu4mFdt2kA1WQo8oSSs9466Ob61cfMj65FgShzU1L3MaZUMC2HhZreiRb3
E5j5fxBIEPiaCInghufurNRHBnhEJyDs/7Lb6aslh8soMTICXfsraGt8vPqhxAndAu265tVlOiuk
RuVc/+CcZYLoFRez63b7AjaKXgOEQQdciLv27046WyCK9zShodSUP8def3Vyz98MfgQWrkrdfd4l
+V02p+utaB3v45oQ3C0pWS3yiwUNoAGUsI+mu7Fax32rkp9FgzLH0tr6dl5wmRsxmtnR/yZtwa82
mPDftQ9MPhEo7RdQ8qBmVuXf45V3l4L8jtJi5ekBBYswQNk5nm9/y5g1hDjFbEcV93t3qYBw/t3j
vMj6b/Uj2MftLLorp/hnWT+P9repcQz/hsIKWdPKLf4GCrcLVUkCCfv50V/7EjMRm+nzUKEPWqZf
+ry0rhNmaqzHW9Cg4qNtYXMAnBUnOyQbLqsaimjgdOuRdqZ7CRceRo/dlbTwLbjxrh3fzuwsjBSf
ghz9fcufrybwInclKlYXQHc+zTEZupce0iQh9o+WhcyE1TE0jb86sgJzkffbZrXSgyzy8o7Hr3fW
6GHIJLnRJq0/dpEmUgH4+DpaX71o2jmL3pJWYY/mVtMFjHzDvBHdk6xops2hc5OI9bpgJ16Rkvz0
rQx3guRgdw4wvelXHTf3UrAoKY9+MfO+cpp2whfMPuD8ir1dwhNb820Fs8yNsGw2rMMcpo200/XG
X70QWlQJ0iGwr0Ydi0MK22QLd1F+gcxIWhBC75VzhdxwivhNs9rrXRI34V7HPcJiwPFItFV/dCYU
DDImBsD2y5rurT9wdIfy794rMY3rgInpn0iaJbsAlvu3gs1OAZJfrPMTlp57P2MRMn4tIfcW1yLP
tgMnLmP4TRZ8UwhAcBztgtEfb5I5Xe5WJkU7IHhbBuAQ4YILe6GjQlscMBv1XTU+jjDSlih/6kZG
/F2dVH8hI3PIY4ve1/wBemoLTGrmVO76TzVZU7aQN3cd9liVh8KFRiPgEsdc2v1Z8FPjlnnhk0os
dm9d4RPnHTqsmbBdiruDxM0mmccFh3EaCG3ARohaeWhpzOIFOGUNatnB6oPZbzFkBGRcz97GX51l
3IxTgCYC7T91p9cOsVp7WumbzASVie7cJk7wl7bSf4DHdBhQYiC8EWR+2xXk78Mw4TZZppYFVJJj
EpxTsl+gFCNKsn4MgObtB6tq95Yl8MdTgrxHinBGFnXGUqlr8MJrJwyiR1Anu7xGpZWpRlxetCIP
PoFY9i7mEXh8Qzp1PQU5Dphr66fpZYVa0F0sGgITZ1CytSEnXOULpbNocbrkctFjTu/9h2W3YJun
EK8dvOQgCQHAADXT2N9lM95alQ8mqs6uwYWnXxwPGY4pIsxPugWDK9v82tFRDFyZSyxieho4l//m
5bbbqQ4hHwXhBHEHbs4Xq+ztXym5DXTbuEz/bsDUUk3SEQOmry7A+Bc/vV7at2kZ2N+7bPURGB/m
r02gNZL3Aca24KJ2cHHKm9SnuQ9WxKMdmrnfHCnFHS0h7yrvSDRHAuFDHGWfKrz4bnUR1ce0d/wf
k4137CaiTrj0IiyrwQ2mn4ccpsmmQHfivm6r4q4chmIndN9e5MLL7pZ5VF/HYMUuESTUju5UT1Zb
Dpew/527WnfdZbXW35O2e5QZ8wOgc2jRe611nfZ5cM+CGHciYp7AC7ObJ4PWOIxZ5aHEvsBgT71k
/qxBJN6MlRT0meBPLQr48qaIZvsG+rU8eHibPemcfASLNk3eUQ/YnWgneQhK8uESW6srYJQwqoIu
/DJL3f2aPGDnALeaXRP7y3bu7HWHThHq5y6O5xneolVSiQ+yCJtrx1H919rxlluYBs2hydb4V+fQ
OqEHhG+yTx+xk6zqqgYhTyNbZrC61dp/GiwBGL+3kvXXmDUVyvUivqJV6h4a/RnSv/U90ENMZeQP
ewQXxmOfyOQS1RBmcnVWYoSQ51ALo+7Qx73mCCO5ALphNk8LTb+swJBO5EXkeK0TP2bxNO9ttBcP
eDxCbtFeTYYQlD8VD+BmrRm90mKATx9MzcB8sig+dFT42/8h2chdFdK9XfMJ25gpqg/x2nv0NfHG
cpMkvCytJCXEyO7/AY7x8B7Q4oVs7n8VoTPwj//PHKWMau1/15O7+F5///UCjWF+/ixbiDKcD9rB
DoVRKPRdBz2cExrDEkZ07izXGbr/U0gkUaSLaif/zweb8R8BOWGECqFYojZh/sH7N/gLaaTb/o8u
Fdo7AAMkimdGySXygCq+lN/h2KXpAZP2KXCjdV1+9Ck8GQn9sUbr5FMVknsmm6AFC2RtymYUqn7E
QClqh0u61Kqfd5PteTSaBs5WeLfVWvWzvIYsmXBW0/py8+/lUICyQORhHlTzEE2ckkAibSWi/noG
1ZtXd24SFyFSuGvA0X/0nTXMnsD0Si7jFdai1qe4HmWPZerodOIeKmToIgXiQbPGAmJKdUExfrqt
HoXRFq+DnBlKydq2oq57ChfLwcqEsN1i6ihqBieA/+qol3jwxILuT7DN13AlC6bms7v4D1JqPm/y
98cchGjmoJ/nS4/8RTCtePmYq6XLFKVs8kX4EPIiAI49SOktEJwQklBRt0mCzPY4x+0PxnKrlhdZ
6pS1hnwKcfzzhBk6OM4ZE2keyYDOUI0TyODEiP8nvJwcEXdrSCgbO3f10EcJhxEnVEREYtDhe1Si
et4ARNmWjgxl6uwCN0uChmq3TFDsT7Z5OpfcV4IqHPcF19VJESQg72egErVV7Ew3eNaqotmGyJgF
Rxc7WVh2Bcde8KujEdEw1onN3dWcqXwgp7fNpXWaTFAyF58gHVygZJGAh7X6Iobl5xZB318GbTzY
4rAyihkD+ggIank7FNs8hYF5jSbOLyDGTIx26zA3hvIoR5hsF23M4Yr2eJtZ03Qb6rLmIcC9j/kv
wBY5V2s9WfO1WyVsbqFrWw3qpNT04gAbjba5f1TSMr52mjMB+fHbpn887aHfhbTY469eeSB8YLAh
5y+kjODVK++KwfPLfO4+0yTSSXDt0oNZ5xsbLRDfQwmj8Yd061DgL/M1EPKVRW4NBUJGe1HFnl/s
37+dlzpbErntwAxZEEYNPbBe0avbyTyAyCT18aceozuWhmamAnlP+PNiVVvlM03IrqY5rVR6tJxS
+dOtZsSWZCd/QYL0fxHmfqmkZm6E6OcL6RtdbKzxzI3+pqS2hnMGM7Anf2to7Ff3E0hS/B5ROch8
eYx4IcibgYCZy5IJdrG2wCqsdgINeYmcvJyXXbyO5g9a29FMrjcySREPQT4x6nyodDmFP9A5AVJz
pxsUk+4QRBL+8f2n+VKWjS/BmFMEgO9dm1iMPOjLL+GhG0SXTC2fMPvOU1LlaYVcsJXj3ETLVer2
rTvdRMhVNjjSvH9p8aw191vMJiQw93VRRSSqOAj8vYrZVSfkmIIM/+RXPsisjygigWbZDb3f8g5j
F+LGdBNkCAOAnocgkeO5hyFm1N7Vqwds9145q2ZHpFliduo0iRRk0NgzbmZdJFbaDZddKoI8emho
p5FZQsEw4WSe0obP9Lt2CZyNI9aAKNyA9I6+xaS5Wn1QNX1lCOFpV0KwpFVoyWjncgKwyeD2xX67
W+iAm43b9yW3uegl4JMjV43EnWXqRu6o6kOzK60sMzGJHrjPy2fuLPnJDuLS0EMiBimFKU6LNh3A
NSfAf/YiPH0K6mDmo+0BNgZyBLI3gQXUd8VfhnWdmK+na/OdUeZi3+umb7m4bGgjpz+pNMmhD72r
EX3Bfbi2jRgV9Kl2h/ookXq72n3qKNzsHRrFQkEd4ADsoip3qfNEiNT09ZLMwg+OuSItzq5qFSRT
fFQFTBbre3MKkBTrLS9Pt8jXqG8TBEY+2l1qnvcXuwgRNLtFDhsO1j6PnQars81qsRsIsOs08KOz
Ks1dh5KpHGstTybrSU6DiWrV6T5bK5utJ3SXzDnaeEGSIsy0OB0uJAvjvR4CI8bHHiA4Ox5hY3Gc
Q+/ycxoK7e78UYmx8fQfcAg3q0kPCXblVWUzeWyTop9wWoOdNzgfwTCZl4s6B6JpX/AKDmm6FsEs
8hjzOpAg3PAwRj56xjZg4xRis5PwSN/fG8+apC+3hi/ZexxBHLVsjldbI/Vju1/XEHjSKDMo7/G6
Rsw7zzHPapnm066cipVFM9e54I+mbmfu7vwjLpONlrIbmoJ1jJzQHNYuA27e4jAH3fw0dbENy2Us
u4JVFaWOeS6qQ4r6Ch530oOIKFx8gZ9yATIR0Lwd9arxnmgVOMP6wcYhN/kw69zT/m0brIstEEdw
VBuMB/d0gCKB5hV3mEyT6V+d/oNhv1nf4MTMasf53eQ9KAWZmO3JyWLy5mXYlU83THQBDj4qQccP
KkndUw+kX86nndDOwu9bicrHiJI+sjFVstRS8z44HkmrNkjtJrhiJzJPbMBiOQ2pgDl32PU/bQ8R
NGcv6JhyxrpiHRW0uXJoe//GKySglG1ViRXoVOWJ2sVCDFUJHrenrBUlhvfftHiduNrQOtzAJv7R
NCASv3rTik6uoawXT4G/Qg7YVfG0kAU6NYvTAXD4nBoytKzyjHoxKtt8EwJHFd7BXdyZqAzp0sYm
5Q+39ep0MzrRHGrgrG1ELd8memumoBEvWfeJZgGSVdt1QirX3pZ9G/fR3aAmT30g+IYN8RpJGD3/
jMoIpakrjdpuav1c7AGKzF0k9OgCyZibCVZpjTImpwsKUwZBCOInl8EduqC+vKZhSnL9B3fD119C
0OlE6BQB0BCzavv1LtLebI3KaZ0n5mItdNBsolgEaliQ25Jb1zETMNRdrXmYFeg69J6cj+8/x1fZ
CpKg7GPheyxs22zm10lCh1ASAJH5Ce2IIvC+zLbWhvEciYolXwTQcaF3+d3AuxahNG83CCqXJuW/
vQ9jcuJzAyh8yzdPomhpl/ptq55OsRGKrAnI7HyO/R0u75rXMpdMSdkQ7HrSkSGtTN77/m28Sjco
Fm1Xwqny0WT2JB2dl+lGDiCrY37S80J6izEafYHIghcDNb92wn/8Ia/64pBLDfjjD6XLmzfBhcl0
AmmzFHgKr/LGdWm6oilW9ZRamU/1R7AIOE6mOLL44xx83HpEW/EaGO60fIaxxPzuD0+A1PllPh2i
HYvyOFLqRj2Zd/rqGcxl2PQFcktPTTpqwh8zQbOz0hwQRrinc0U4xzm46fjLcxJT4dA7T7dpg/kQ
5pVwQN18J4rUhOzCsskNYcJy5KWDZw4Eqbzn73T6YJdEMqVCLZeY3gx6oWbAnYLHhvOf4dM95g+Q
gYcGzB5CMJFzDQ4XIZWDA+GJQDzH0m9/eBbKPpj7BghwYOblGNmFD0kUmlWsbPq+yw0VUgnFSkE+
9e0dgHngm3CHnsuxIeqY1G5o8M/85Tn808dxMEnvVpPk9NHc5v3t5GnXTLuEbQ4NgW6Diy4crjAe
7nhTvzYYAK8dZ4xBXXPGn07Axu6WIcBQty0G/q2gjcTNSnDqw3xYoXm5dM8Fo2nxxULLpbinjz8I
fRfj4c5xNOQJ33HnuQM1zW2nqhV/tmGJY0aIcRjHU7QBlI3Y6aUMaw1eMSxHH8v7Nfct9Ynnggcd
YiXmZe+oJwtuYfUgw7W75pSzzF3lQAdHZiFIwV25dca/rc5g2glIlJjzSiHRxa1kkD24sTL0VspA
P+wAJB6gG6X8CKNfkxRZ7C5+8vwLqByZ7KnmzKWYJGczDzhGCYyPJvtn1HpZpYKUahqkaSTY+SR1
teegNxlgPZMukIsqHfEHmo5mRfW1bxKtQfsl5yncY5NrCC8mhAJcfy5FhbbAZ11InTpdB3GTZwU3
oKqZLsAghRlWTl914GAaf2AGh4DFhVPmQYzmFTQ762ijELcWu36iNfxPGwfP2Tu0NZ6RlTcNuKaQ
ETz+bUk9DRRTVlKzxn03yxFKCE5bY6UpQ3yCqu6qgfF/Wk2hdVutSQfYDQHWBXTJZYYeY/pPRT2A
PgWGTm7UH2U5oHl800WRydvyWq5Bsq8wj256pGph7EoPc2UkMtoby8zx0IBA+JAku0Nsy8ZSDxTt
evAbiG/qvooXHS1P7Ji1WVu6tTKO0iu79JGYg3os2zXDbIBStroWp/1kB2BB7G2VqAptw3xyG74n
aZrLwGzJXAR3IPp2plA4Vzfn9w28w6RH9Smdkl5gPuV8KiOTaSI3EFWLR3JKod8P3G+iJ/5XoERA
5ZKqYK/zKmi1ZSvQ7WzSD6fzg44BqZ3LN9JHb9YgMgHhMe6Eq24VKXVkEzDI+/H+Pbw5PELo3s9G
XTjzMGQ39/hbwd1mQZNPiLgebQRB9RFbBb+4W2qKic9W7VLr7OoIwPyfGg7P3+23XJwWje9CEsMZ
DFuHyHde1chMY+hXRUOHUShg+ORKVFEW5bQ8HKUt6Bp6Tvs7LBaRubsQIoUivWUvFot3iAoz0v4U
pVY3JvtZrbztbdWWQWgAMzOJ6753PIS/LtM1F2R9RLUYm24LBdHpQ8Ikj6Zlm6NENYNqlV0hdgnz
caNLS6kHeiYjdCnsa90YtYA/1CDypYI6xzTNVJ/+QEh4dQP5+qBCk2yegeOOHyLA7wIbWC078jyY
YCPvG0YbF90w5RoJNXW2OKZ32chVdJcZ+y38OGgEuRjv+J6pVIXd86IUNRc/0Cg9BwjfLkjloecV
QPjF2PX0wRIB5by7GUah5byNrI4GK4g+m/11wO/Gr7JtOiTkL9d+HC2kL9XUtzzsobbMaSSgpWXy
7zaw0Cs7iDXjThKldNpd9hktlvkG3vtSlFvbAoMaYgvMKQTzInUE5DWE8VAgz45aYUql9lT4kCZ2
AaevgH7eR6MAT+Fx3oy4EGvETbmwGsDMm+8+ZMLesXcrLBffX/qvE1kKQJ+0iQzGxt3qTds173UW
xcsYHV2ZTZP6SkVf6CPYxoS9ZnIWoneaTx5PQ8Pn4W7ev/7rrUcn1GYJUIuaNPpN+ti0xNqlqMIj
DeZy/eyd9vrilgFLwEnLiSuSwBMT/vV1cR0SWPMFkfTs180+TyECOANDPtrS4rrMvk0fd3YaEx8R
uqeVHpQg3/7YmzJq/b/vece0uSPzjfEqoM33KtaUacZUcF7X4yRY+nzHoa1cdBpP6Wokw9Rpbpoq
CGBNLlTjyntsS2q2DCwUYGxEBFuZB5DSU92ieOD05EFfaTGEUMn/kNob17WX9+oIm2a2Ta0BQ5Iw
/TIuRtquxky66VHH4UiVGBapWQiyg+v2FzkAKKRL+NxxhyxXT8/mok4Wnf+k/kM56fpcisQKgra6
SNF2y2vm28pq58tOBeZBv/9OX/WTsa2iDvJsl6eL0h6d3Je327d2Huq68h69ZdEEEj9DNgCim3TR
7AYubA6ObG4h6HvO6FQL6OAs4WQpEJSnLnn/Zt4sbMfx8deiSjT/C143t02aMKDrPx1R9MvYSxAq
THLlIpDNtXqAVvrYA5FcP79/XUNWfvXSZCCphoLAY2u9KftBqiRr10kiTdBawzVEVNN+rWsN7gDI
r2fah0j+jxNgVImmRnE851xwHc2BgfpsTDowh4tJrD2Rrdz2uSNXqdYH8BAicmWyugkeS3YvknQd
EObTVUPiIBvk/bN/3v9S3puViDEDByXvVph84fV2jeSC7NuUT8dzRzZSyNc9IAuA3vA2A5eB/u1E
M3NF1xWwbIGAVe30kJkQ/TCjuASyMt9mQLSWVHCibikb1jHtqg+rkkFsQQoG7QDGYegpXTeu1JFT
7IASIoKyCSrk1UfUZaWPIbgcLJLfT5OLuRVY9OdkwZk906TNZGomBx1Nnec/KIb7b+kaAhfcrAHc
D70NFhuQ5RX4H+ktELB8G89W1EFxSLsZ22mwntYGusPw4/w6VjTsSLzXEYklenB93biULzC1ADL5
SSnKbgfe37wOOmwQZdDteO4llzrlCLwcGRI1IbWT4ky5Ld3G3F8L132Zr6jzQjAQG4U4RA3gChVL
cCxBocmGGZOLDKbt++/xzWnDONZl2uOTbzlv16aPtNoqg2I4IkVuduja0Hn9UaYwnhlWqsw8w0Bg
TnCN1qZhKv3by5tNAW8fx1PO89Csst/yPHIt/ET7SR3PrUy4jzbnSwHomutnzyMu6Isud1EmOS/9
D9d33nx/j6jvQ3wLpTHQe534pANoWrG20yPEDlNVgXPrTI/UTUbsi705XnWEQApT3vGA6o1pIzgI
UbKtUIdoKCrOtRkgaNM3RJ/b1IJI+5g2Pu6RZiZwTucXPFytp7j3Ogi2Q51MI2Ye3vNVzysLiwEz
4+iScai8PXpb8Ks3kT2MONkMYgkgV1OjEjUwP8nqtLL+ECHfBCqfXqDr0jAxY3rxeuILMbhweoa3
j+cQRTlilLnPw2qXcrX9gZ8FMcyHKMBqgZFaYwRddX8sAF4npBKEM+uBkVHghNJ5PXGLAcV7yVLq
j4BnrATGj664xlyMJaE6QvP5+v2FaPx9fwvSHr52QWCwC/Q/vRBNh1cnqwXNptPoX+5rI70pr1O3
HvzkJqKTEKHxGHtjEF5BiOuAGrH3U9iYIGsWGr3PKMnOuS2e+zKDTX1ZPKilH2f1+P5NOq9vEs5n
GAl6yJRl9tvG1jKWEFARQ786b5cFawpmQeehQIf0A2IHoValtaO5oFLklGONcdyTHial1FVT0sqH
Old1I6yFJgPJCIYs5bDcVMCxXKaBp2lMm1aGBy2z0qpxN/c65LQ3aRdPbrqtKNoJfKcuv1cufNT7
X/NNnxxpC1ZW4AFApwqjnfoyKsyW5ydNPCYfUxlnmKPAr6R4hvFAJ5H0vUmj6TsaRxWaoP0QI5RV
cu5gY1fY9IswjFcMz/4UKN+gThigshxNbs6c5m360KPJtjRNlX5MIoydcF9yC5fUq2CeSSlySpZn
Bnb6qKyR9Vlp2ySr6/OZT4ohizsogrPJgugXsaTBiNLpwJfC7KTToVUlbrV+DvLeydUVzkSO86HF
LwYx6b6szOj7VAy01DFExN5fqAzOM8bM7U3I8auK7VniGYh3fNpPcDWjymdoujFyZcFtG9UDqkwJ
0EjvsvdcE2Zb6HT0EmpgblTU09w+95yA0xKJBQqG3F44Wqbw16dG6vuv+3VeRgBmywGOwOAXCUP7
Vf49DgCeI2Y2T+cqH4XfYdo1mT3FO9oEi5FpUoTaPyWnLzMYz4zcJKM9m0jDwfcmH3Rg+UEDbPTj
YtmRBhQGKrQtPzOoqgqgUv8bTPV4KiZ+x1XQ+34ZXlgzCOX6gUtMQ9P2zXBA6tUJG9KbR4wdgLRs
CrrQLgx/TymU771UTrrZV85geoeFZ7N+kkQhz3xB4DF/IALT8IPAGc3B7Nqdtp5OzZ9JYOjCzz0P
U70YYA34XmGDIeItS9//y3dGuDsXORGfypvWsKnlx8FIChzghY65e4O0rLZRUp4i81GkKRBXNiGj
CutJ9AzJQBnnYKI/zwK+lt5iJafyAVEk2owxggrPN2qhscgXC7RjfjlO7KC8B6ob02VGe4suORjE
lXncpqB3pBFs1m4fcc3TELZmyNTFO69LoEt9qk8PAviirZcvlQYIJi8cMYy2+8AUHWnzmyrvfX/c
YZrhyfbg654B8jGh9cwXqGXb9hI4T5HyzNBhMXCRNKJ4rYEqTmum9/AJTFIxUUv51d7D+0GmTP1g
CyUX2KbaZbZ1PT1x1ykUzbG4TZi48sJW02i1r/HFBXb5CHw5E/mumWQZrxcDJQTt7bScadAeYybT
/l9xGZpbyTBOYZZW0LIiPTi/g2It6DKC7pdtHX847+PIRieCsT3mZKnatijtIAMyYmOiMDmonAQA
mgu+FMQGtDBzfyC2azBR+OzOVUxxMZhXbmnzlWmhznm76W0azu5lCsKTN8+xa5K6xoM9eV5CFlkr
L8apRYSPWTwscqkuUQzAQm2rUA/nIcL76lmhPQrrlbUv4iXhL8/DJN3Zwo5vMpsSSO8BVTBdu0xG
YxhzZ08O6AWkEBP672iLZNMIyNZutU4/prFT9d1nxy88rq5omfM04JB683LNRJeViQhKa9Y7lHvz
b5O7RBIpWDWI2/+cgFNH+nqnh7z19laOovA2cSTSJw853FjuEfYr7IM/pI288Nf7OSBksatdKTir
GJW8PKK4OpAhXTaPE1kZcpMrKCb8i7rKS9oaP71Gk8a7MAHbHCalQWycoR3hCcS14OiBHCKybfi3
MDJHJwiyowWEJUy+zjFLp9kI10fy//LcvQZBwry+xTQVOckuAhAI8dO18WxCkz0FAHKtVW/zdCeG
g2bW1LfmQDiD5CIIpDwmD9O2u4yATLxfT7A+j4/g59KpR+8KGHymRYsOWoe47EYxNU+uktkqmKgy
7YkoQ6nhXOYVYbyU/BrCaKa1Xg69mTGcp/xtjkQRcnlNR4+VvjsiGXGAvBG0m+FQCuFW0X9+cXHK
1oIqMbBiEexop2BBI2ZYJX94rhzQAFpFMOMhckqpE1dNYN6161UTEgYWqx60zenfUqcwzYPTuOiM
znHC2CBwvLWLu4dVFSDaNvCsFCiWOkdxk7t0T6OQpsfYoDp0JhKjF+IvJpE/5/P9msQW2sxWNZr+
JrGzapIHH3pMx+pU0TQwyDnn8mfkSA40fm0fc7l6ot0XS28mWU67mGkdBafbQbub6C5mV7RrFn79
DICJT4VEW2uMd+7PU74zDMlRpEuc+zZzFFgnaQyCbzPYrZ9/63HURc4Ffu5aNtd1QQIToJT8PFyI
WHKLC37TAtzwrzxG6deBZXBCrgO0IRCOaw733wo4NJdpFibReo88gxkzn3o6djmSmSB+sbKMzz3L
ILX/3Kx8WbFweXTYHJZrwLgCNvHrns4Eer2pZKjvnVqarsLYStNgOhcuhPNMH5OssrkNJOLNpqqr
wAx4/m8aPa/TcxqJ1E0CAIB0aYm4rzMZ2uLYoaVezmuT41JBTWCRzngLEg2wVYDQ68Kzn1TTsFei
eaCiSTNoV0xLTyDh82plHBcH+SO9MkZ+KDJXPds1igszJ8yfZ8BJ8DxdHS2W5fexQT57wp+hNkfa
eQybcQD7FQJjQi1/KpZoRr8Of7RKCYrwikA62G+qJZkOPgn3kDzUScN8GWEHhsbNjlSEZb/taQfy
Fhg3m5NmLZku3p9DeNSkCon6pecEq64xwy1wu1L2OI63ME2segdpM+d32S74uqzulKKck3bp+rkH
p0O+zUSE1vNYZgaROi+duYKZK+tjIIGGgZSKKvN3kYzNjErEuXndioZ9JeE+UDrgnjLS8gd6N3bm
Q1DIo0u0KfpUYMzjoH32uZJVwUchs2PgEXUYmNZITuMJMAFwU4PrBDPnkh/DvTHdQ2tGDNejjfUM
S6TTwT3mNiH+gfAIAmNT06hakA+KgEofQsvqOMBLVL8oHWL0+pfxok90jPptAUOqTHejo0yjHVNB
c3TMKASuR5cxffGkZmDT16fcX1eFAXVkBrpkljYoLkQaugSrpe0ZtF4MgA+RUBpRByTp4jWow6lY
UXDO+fqetgxAJqw6P2tuppnzrrnsporCvrGKMMW90V5pKI6HBCssLoOcrikQ/AL67p201cLf+SVa
xQtQhud29HlYAOmrICT0okz84Dr3W1PBwIOxSU0C3dbpJTOkMtoj9CKi5SYX3XPv93TDkAxDbmvo
oKTT/wdFyzVtbCTNg3P6OJAYwpQlxO0aFeJYXnhpgbITcsQQRMYHz65BcV+FM8q1zs7BoJLpzVxI
M3zKAo3t7n45PTwkeVAUOhYZUieouIFOzaydk5WLGXU1wULffCCasQNzSOpRckRvRCUdihKo0F6n
YNZJ7FApGbkAi1LzSOFGUmZfceIbVOupSJ8UexlvrMxOrK773Pl0CBxC+TOwOXSnui0OC9x3bkwg
H8jlzg8TyJJcu204CrUOO0J6SIDvcADkQZx/3bHH3phU8I+QeStG8c1DHHSAPqLSMbNGN/AV96XD
ykySB22GPAAj/UB9WHBH8v3LU+UaIDHLA+KQZImd/wM1gJ7fpd9k3vqAgpwGCPkM7jpPMgu0yCGO
CyfEW2KD+q1S6W4KmV88KbrZBTm056Ai+RT7jsG2NFbT1u7BS0SdDhdETBO5z5vRzuoAzo9qEwHh
q1lss1+S0wvTvjSL7NQKivCjzIt9h4wAg4MNnDuz1nA/k9fzkvdVeHA4fSb8Zpsiec5GzllCOc1m
hCcGcMW7qaT9oXZMWjIIt30KD/eJCaKAytUy4lngdSqALGgJnb6xN3eqRgd41OBi7zE6NiGJDkAB
2b/xx7H+UT6HkZltSTzg7FdaP5KI4WMDCDJP1jhEzIesRSPOlMDxQIekSosb5VgSHYoSAsIU3SMC
YUqIYfLM+8pDvwWdMZ86tNbSGmBd5LEW6YuFUCkAmc28ps/2sIrC6PqehqXTZJupzxlX6KwLGkZo
UTpmziMIKMx56whZnXQDac684zM6vehGE3usApINaHu+IzdxfnrrgAJ/vktUa6NApPrwEYyOl2Bp
UZvbEbk0o5X5Oc+sYoYTNEoDbCVJMIO6Rbe+ESXoX5Db9JIgGlpdVhebHt26XD0FCNHxCwV5BtzP
YhyTYLz5z+iI9jz3jba52ZEoNiizoU/TwTZOTWBy61Isu6zydfRdFp1DdHKKCIG8wcedCLGyvg94
qnjZo8aBa+ppm+EAEVsuSm5zh/tvvDHEPVE+Kn6MPgSSw897eQozH4xj1hRmBbuM27zgOtOh+YIA
qxFY/9Y5lG64V522dADxF/4OshBpx98qjIPM0s9tTqJdkNHjSLDFsrMUER9vBK8dFtqMKIqlrQgF
Cd+WEHJq53TZFKni4JOHt/VjHK0mYLVCxdyRpmDm387p+HlqiiIC7kIXzeTkZfh5ofM5XKfk77yh
8/1UpzPNeZ7U69iSyv1wfl80GU2v539RdmbLcRvLun4iRGAebpvdnEnNtJduEJItY55nPP35ElXc
Z4mKkPe+ckim2GigUJX55z8Q2+jSFwMDGLJhp1ACRFCTI2QYr5dKVI1PmkZY4lYv26TiFs5tKgt0
qXvK3I9N1HWGd03g1b7/SBaTmifOZHqczg414npgx2mPizvLRkFPA6x51jTb83GT2fr5E2Y3zbw8
VtW09/ltS7Q9d3UOiA8cr7DVz5flxk8reelaTPVYDYlosb6X4AHd9y3amzCGRXy8JvoLjiEDX1aN
WR0kXPKxWfQDyGv3XW8xTJB4AZwIEz9+rTou43KRT4ZM5nL39Y5dTYvPV1ZkFbL3pADp2lDeIgzo
TC5/xg2C4mF2Ce9Jz3NTyWtnqWlnWTryOe1aS9M+qQOyrxt5CtDgjnJVUUeyPpaBYLKnQhjWiEGH
twf/zkM0TXuWICzhT41P4cBrnldy+uPEJMeAnuUXagfcD/C+P0DETdELdpfUEFZdgLsfIV/Ibffw
Ggcq/H3P3rQIc1VX87mdpPxksboAnraiBVXrKp+Sd6O8omWZthz7gV/OvKmV68m/9qHX7C8ZGvfY
uxvYNc313ob/BaNJf2+9iPTN0G+25zZCORnUjDpcyXV3XgETvQlHAa8hGYQUYiR1IGYPK8oYFMFJ
gPMyFMM7ey65f9eLKv7qyds5uDcPoLTBwbjFK/IR2WmxTGhAunj5wTiEzZJsoXikprWHLvC/umKe
+qzxG4wDHcxocXYZ4+BUj56gW1gkCvzhcXiARIXgnrLpTmXIP4sneTR2wtTj6yDzVawdqt7jP3MY
LHwIq7oHrHCbuB6jJ0TZueBXtYNv3rn3SvlP5GbQGwG+3Xj95szQm78K6Zgv5oSrvKi9F3KJjIq5
3NGZaLDPEKlKUjf9nNywL+WUCU7n9KHgdMO+yspVsBEFxMAfNFCUKBiw7Vs5+KcsE2xydGOBjH8P
j77tJuA0MIZj4EPTRDd3dBv/1USmZd/XNTb4z0vGMUNMZBmspDc7BbfmO/okWTmDvez4jaAIzp38
Qa2731/FL70klJsIxoIP/sVT8d/MIgMzxVuF9N6n0KlYLvrVIftaGBaqr83XWSqQWr2wlWIppKoy
+v3F/AyK09hCmGDWYPomCYIcFG9AcSID0Sh48fyUeqtQhnFQkbWj+oF9yY5XsV5EqfP7D/7lWXim
71uMwZh3OBYY188NvT2G6Ngil3wqdeAGPXBa8aDH6ZPbwS3RtcCcTVHq/khU3f77y3j7/YXnwu4e
oLkDnf+FOTItFtY11VI+IVFSqGVK8tw1EHbG6Ujbj/IAg8ejl//9Jx/m7f+fD8QYXMg18P8ZizMV
CN5On7o5I6kLT9DHtBqkhSSFlL4HK8+u7clG6NiCv0MIlbHIqvrPKexkPwaKkF3djQPiOKw2zyG9
//7a3i5R1BncCw+gIrIYmryFO/xhh5JBmNyj7rA9xcAcp4h6XS3RBVvE9YOeBlW+L4eI97+BXt5O
TLlPkQlxyLYsBufwJt9CP77INl27fyywutkh8Kp7Ai9zNj9uydi5EzERI94QZUGQEP7mTl9b37oJ
eURC+g5qGWDoBIv9/Bb/5RS71N/fLevn4T5T7MjhhUbw6EMrY0bw5grN2KRN6bDUX6ow3NM/HK/H
iOuOAbprfMKS3GdDC1B9V3/a3CEwGeJEIoqcMVmJ/npeA7dalgseJzO+iVpstODzz8EKrzMMv1Kr
OcPdztOikEDbFRvj9e+/w9vX0be4/tAmC4HXgVCPN6NQds0ZZUIUPL2q/9TL1pImylJrwpyyP8w8
al3UuFDkrL3yuNW/vwjvZ4ocN9JmPm6GAdsRDLtfKHKcbLMg0ttT3jclRw0ewk3YP0UzHnIvyboa
knNgbOgVP+xK8qhV3JkPSR5XVqaY7vMYeFtLcvTemc0/bTwmRAMamMnlzskfrBnqTjhRcSL63khd
pVVIMPL9tFh2AkIGPMs0yoUCyKrRxWhXga4hQDQDYddrxJd85XlEIFCDU3ff4dUw+H/l/2i0jSXR
8CunBUnqcjLC2VsKjuoGsfa5Czs7xWHbRHm+s6bDkKJKb3jY1DLsTpBwkayIgpEk2Qs4uTOEtVim
iAYVjzDR2JkzsY0J3yCdpuqmcBqhziThIG9jaacEdl0Cj9KsPZueM4y4vGKusrhYIm6p+fL7p2f9
sobQRLFvmPCpIdnQSv28pZOykbpY4WVPGulu1denkqG/uwcmNOMQwetSRkwi8XnlnniKc64hxU5p
b4t8EtjM3AuRKOzuKFRURQPQX7titNZ8MbE6MZdz14V+/G+D1LdzF2wkoAuxAyK1gnT29n1w0NYD
Ypv9I71N69V/YUIAU+MaxRPFvhab6jd1rw3hQ6BZpbtS23aKLxAL6/f392eqCqgzrCEf7ZePkiwA
AH5TN8wbXLKAUdtjsBtjDzFgIL0hORsrEEhKDteBm/z+I2Xj+u8jKjAhBnsO02TSTiwY+D8/UWYm
He2ZVz3qgaIu5jpVqmE2kFE3dj6kc/tfeDJvt1S2AI9dFWUT7D/nl1KtmDshbiztY5bmpLJdKvow
/+vr55fB4Pjvg2iQyVtszSjJb3//zX/5fOj5oeMdILvrOt6bb16XWzpuoZU+aP3EwoYg7dVP0q7K
8iA+3HU28uF/Y4z9cgE8ZshnyEeQe5lszz/feh8k0cf3YLiH1XjsHu7Rb+nDLzFGAVk4IqoOmWuf
DcEfv78Bbx99aFGaCXOBTTn69UAo1sVFr5psD8RQp/vnMMSY9ZrIuph+n4vuCX/3bRTF/7LI7Z/d
QDybSpB9NIIVRmXImnvzvQvPmYlLa/oH5EdpN+Fh3DbbC87k+X6nh+m1RPz+MVq9TLV5b6TzQbsg
A5mMUHGBQsnnoocZAkiTJPzRZGb1dY/XEBuJntYz3zjQ5aSuWEOotUwK7tnhaMF20RVVGFNVYUT8
/ra+IYNwNrOYnAC6Ga8T8s03LzHvykZ4R5rdOqz87ru+bMKTmQn8/pPe1nCQonmFoBbDuKTPeDsk
ir2YrHfbyh/GaMbJnLPRzgq8YjlQC3zhiYX28lcpmreBzX+f0PTNpjR20Fj/ZTm93bzwp6fDcEO5
KoZob5uepcQU2xm3/CE4iENZAgURpFFqSIU9/f7L//px7JGMjNBlQoWmePz57ckzz2Naunv3uKQE
oDO5LRCjW86UyqPb/fuA0PulCOR4p41iu8RJBO/btx85DPHaRVSj95r2nR80vTWp2v1lGhYZ8Iis
fy4f0m1E2HfV1/7gts/2NO6EQqLZjk3M6FoYGfOjhsi0vstL0CrQ0Ec9KN6Kl/7+ojlMTYxZLUYW
CM3ek0Q4El/t81ulStxggCDUizeZm5C6KN0N9YS8JaVfyUQmjWH1oQmDQAIUdagwSkUm86ZZZihB
VsnIfkyTnh8PFTerqReBnXJ4ouCBDfGZtAGqWqyLrmGANleiKqtmm5oxsDIpIFlQ8u6l/Zzt5lUZ
d8yVMHZlLH6HG75UtXNtiF5wD2q5UPRMgoX1SPX4EN1+NEntgYXN7SRfSUwrXhVbQ45PI5ijgm9i
b5dXu4nDnTKoJ9Oby1G9SynN5vctqXzSJnvDTcbT0hv95t8MFTqs6C7vdvTvChEwzWXhe+cA87tz
7SUo/t+rm6XbIr3x50ryrNEajVA3q1PvL3paDZgmfaR9AA0KkATREXDyYB6btWduRKciVtwsPMiF
nKd7ztCO5GYG3SzKaT2Aa9xFLEeyA9n8b0afLt7d2s3cD6Q4LjPKFmA1l/oJ7Kz9hzo2JBZnx5Dk
2+iSZ/ICm6DMxlPC7UZOVqV8SwC57FiutWVzA43JFi8FmAh9fd3yWkX+PW6US/SQTcEwfc6xrECZ
CKjt7dFZFUCIwGrKJTOuhoohHExTfNTz3nVBpzqMB75BscL1cQTl93EENFuBZZMMmezLtI0pY1Kg
diNBQgEddz75lgeahkNogRDrxF8Bm+Hnano3fVLLMK8GvMD+GubK6v25Kyi99I3ReZcUPjLls0Z+
NVXAVtNajX1i7Wnb36vSJY3ohC6rcJ97s1uK9Koj3HP/svQExrw4nWEtP0jsgauBKdKeei8rv2d/
YaA7TX8Bm1juC5PYeXqHWw8xX9fkHxvbS+DuqzG+Q0zYcMJ4uyvzowIFP7Fd/BoLD9RBDR81LI3Z
gTA9EZIdI44wk542ACRlsdKV+xY9Yps3jBAChl1YwqsJNLshe8HNXkV+P38IwmI0GHgoWJedV1Cd
Xu0CulSMNhys/6hC18o/qGU9+YQKvRTHizubALvJeZ9DG4fXeTRlGaoJOWkE8X7bGrZBWPWsOEQK
FCjQqLIwFXs0t3GwxRhWbPf2c9vFHsA0/mECmmsdn58XS9JfzK7yJnDDMiVBx8mh/z4HhZMsUMo0
c7ReU451/U3VEgs3H/GfWTJARSlKxipWNArCU696ERJC+sfs9TMBomrr0gMnB+dg2f4O/cZ4MGbN
Q/6pb5O2MOjzUsRBBUcVn62gevBFEBCNFpehyU6sSbIunHGgY9x1EvNlHaljGNhoE4Yk6cZPbWUH
RJ473lyBGytkXY1F/HAV7H1a9pIHCC4kd2hfUdcwEufORMlZjW5222zAuF0llau6SZhREag5Py+E
xO679h0aF8aJ+BjCqGKD345lGoDvMuJPLUH2Oyv10icPt+kd+xu1UWZ1HLKJVmvj8TIW0LWL/KrG
wzoj6N0g4fmlUy/bon7fAbH3zraFX7As4+me4nyLG++EgtsyWQWKLaUezevaPna9gbvAJh+giOCW
qZ0SeQ6XZ4W9EJ84ZOUUyMdUBi1qZqwn2YqX4da9HBrJKuPIeSJWg8NNgVR6wOscnZreHhScOWGb
yw12qYR4rr7iI/RwZ1iXdTfEZZlctW3GM42wdCX0AOpAj868NnpRQllMfrnfahNHmu3SD2C8II1e
qjruV8XtMfL9n8V2yL6WjUxwSM91IT/vKHgBFzu5AXi8y6mclCZrSz8g01wFmrB3IuGyj/mw5RBU
9DHnBiM1zRLucq5phKZoxmN+o3hJ2+7I0pjdhKnDk0OZwYSkUI5Jo9pXCASDM0jmMYo54wL7EY9P
RuujDNjoCJgi/Un0n0zM0QJsUiaoP1mKALWqT1e1GyQWaVE0AarAp4J1RBaCSHXjqWaPRIksLJZA
abLobSvriTSvzXzEk5bNrmjHNvzao6lL/0iYaEqai9MYP0izDrXwuyxnOdX1JKyF88WBqMHzxU0o
J8VdAs5APolRwWzPrFgtuosYCxmI/5BfAgnGSVQX2Hn7sA2bK1eR5QcXRzIgoXaR8wR02i3DKwRY
cVKfyRGep+EymYTcRZdRUeTVso2ULYKuBPRxj38TO8Bd1tkTnENs63bimJKuQezOnK5yiAImXF2e
L0+IC9cbsi4c9UIHGZTpQLEJ80YPBQmoyymbVS9aehU5kteavhEZeCwgwmtRv9nQJ44aF5t4Kao0
sQhhlnBciKqULROlqawYxjS8dx4+rxRaWArKPuvk48SCgY+Rrp9Ghp5jc86UVKtXU+fYpm9s8KFm
2oZbh5NUhG+rcR/MI6kqXf0bqQ/5jZzogsJW6SjEQk1IaruZriNU1BGTo4CrGhiM8i6o8yiySYf6
YMA+hsCmdidVPPWqPISSILuFHjcmariLkxSECzVu1Mtzzw42ZbeI44MqSBWcNKjKFoazj5nfnFqV
DZULGgx3kk0edOour/heTPuJ8mGMp1YzYdbS96POljuYC5W6OzFEcWCR9gOEpeAuHOuO8HUC0333
e6UedkNQ4o6vMCYNGCukENs+OL4pU15nTpJh/hwnpMA0qB/EfwBPSOEg0QLIlFvRSAhCkXGAp+ag
YEEV2Z4599TG88Slmr7Sg98N1+4ZwlaM6i+9mgZXZkta4pQr4pNFecHVd0TFd817c8lItj1VGUML
aFYF3F3Gicdurd8xCPo7UZthmO2lf6dhESNZxsK6SvDJSIkvyecD1uaULOqrcWYzWq42k+kho2HF
pHNKTwhsfA6+FKeArHMSivRF6+q1WA1ZixZHMitH32QtPOWERgVNpmHF0nweFG8FGXI9hheakLVp
z2iJkiH/z+/7ybdoCF6MWAsys8GhEXudt3Dg7vlrkyV1eV+VpIw9QflW9fwuQ8pNzcy0oOX/9MFo
kmjhAYIA59GO/eLsUxYOifXNnt7nZdqF3zc6hQA5QYshDMYYHflz9aXmqGCb//0H4yj1M/jHhNTy
0ehbJhadCCfftuwmHAbux2xf45ZPohLHdVITpBGTpUyU1TpintBhtpRRb+ICH61xcsHWN23e2cpK
zXeo8uhZgt4yvlsTCxlvpgNq185wmm0MegfX8FQFsJzTs4nLrjFepene9E89/NPNvKqCNHVzFLqm
qBrqpZwCHHcxfKGbWKaRgPqaapnQDI3IwhMRsqs7tzNSRpIMenIRJ9mXvmtrnKZsa0K3IRORWHHT
4iozZKD9g9c+YSvtFER3EQVpf8NjE77xZfMqJ3gp9thDzhu4Btlml3jeoT4+4EBNLXezT7gpPEM7
2cjB5dBu25J0nSIj/qXcojp+sqTTg2DoRcbSn2EitNH2vPVD6LQIrzPpVD0j3BP4gjOen9udOaDs
WkkvjTOjuOjz3RsIJjf+2Mi+WpurwekxJyWUoGyMz+5imoQV0WX0W3ldYAFjBzdZ6JXsLwu+8juS
7n3cyuSSzcPAXOrgBVcKa4/R8QR/4TiT5jcJZW8HUFTUSM/OfTcuaPJ25UWp5ywLZM4cTbmxQdk9
z+sQdAlpshvd4xVvI/S2uwrnnqn/DEGCiKh7s4uwzfhAN0IiE4ZBTWAOON5ObfFtStfF/E7FZYd3
U0uMCmbfa1xOTD6gKTNT0QaWqlAnT3PigfRk6mzF4xy24iCkmPja1VOfPwaPlKNJ9Qrzjql6ecIi
Xiq4GZkLyZWtsXhTdbKpKua/1VaX5DWToDTwF0j0/obxV39enGbGyS0PjfzlX14xDCd+fsdAOIE4
2U4wvHYZiL8dmSBIq5mSE2Q2NwT6EfvQRkmTf7bgj2ENiUw0vg1wn/aYe5VNXUZ9i0MIwYm3S4kb
6Hm11gwMZkS7d25xCHpclrEFD5qs5HNZTphOR26VkI0dVMNAbo/r4ySP1SYvM3t0UtzD6gM7wlM9
GgfzPPX8v/SmsgujeZfjwj7cGy3GTyQHJm12Tpts/hYPxUZkkZctaLxsq/+I4ULWXLp2NMurfg+9
DRK0by93PmS18rpx4qg9d3ESjFfZuMK8OxOnu1oPUURAnRFswXwy0bIEp6lKlzOBOh5xH2lINErq
NdF94qEXwbG6Dh6xJyChaYE2GfJli+BTWU/W09S784LuwrG/Wn6U3ZerN5BoQwb0c19FpFGOmfWy
VivG+WP/jQCE7sWw7OK5dI3VOu2jC8XhxBwpJoGkdlK8OR+BSJiSnlfP3Ykfyp2+GsxHFCbG30Th
ODdY/FXnDdb3BQIn0TjeEN7yXa2LaaTsQaSSN5997FtOA/QGvKqi/XHcY5f4tTLYvpilu18zsyYH
bLbK4d1MBOD72Gn7pwRVyXWxjd5Hso6dmzgyicXOWzHzo2F9YJpc35hUq2cLvFBMbIInfL2T2xZP
z89m63n/2YjI/hIPY/9hY277mODAdVcO/ViQJT245yZrLM7oZb/4a+6iVNjz9c50xumhQb/wrrEH
67IvfX4pctfGuYsgwhNijO3vNlyKT93kLu8r1xzv8elKn5fAJLrD6PPuUlYEAaMXij5hPFXeE2rp
vQ+hgbqnHEPTE7TY8MGE5fel9Kb+S4Sz2w18EuOK3jy+9fqp5TQB6LkCojBcgLrQvXVnn9Cncamb
KyEbXzvbbHxL7Kx5jJqWLptG5RMUVBs+ce/cLEFjP9lOYpyXfd5/FH3cfE/8DBegjcjVZi7IDd9j
67uFiRih6ZKSmXnbu902RpKjh/bGSuf5jhRkRDrxvkGczcL8Kusb9z1mveF6weq35lOs+GLQLz20
rUtwaxj2wXVYFvE/UCpfIr+ZSPkJ5xsIWST4YSmBhIkosyorzM8uG/DFWIvwnZcEwa2zZw0OXQNf
ACjS+xxSQCLSX1CRnpuwqb9NVU4MGLrf5pGlSWkatQvviU0yGsM2XpmwsB4TrGy+rRnxzp3do22i
xL7z2E4+NA15eZyZ9QtuNgQl7HP+La2LrLxa7BqasLfUdOexhWQXNzTokLODynIp6+9sqJUE7IVt
fuLgKSTUyXZOm210f25GMF17KDLvCBOc2DPSvfiAS9/4YeGwYU471DcTJvJEBDn1Jx9WmX0itd4q
CsLC5pSuDMx2JeQ8qYb/WMFYP6f0HhdjgfZwjufAJNMLOOiCuvFlybHEW6fmj3S3xztM3f+aB+fF
B2vG/rqQRJ6gIBnE7q4ptlvjzhq7InoEH6pu+WKlQ+zJQv7lWKXRNYO7eGZKbHMkpwaYAsKslu21
Bi0+MSAhU8Qw1qsl8ggjcFvjP0Yy2rQgfebWJ66q/Nsnz/CW7HH3odm37iuiLOO+oIzm5XLXp8R1
lvspGwgHBFaqznhodP9ZODserM3zv+DU1n2o4s50z3VajNf+tvgvtjVU/ZkIw/4+GL0Aw3pILj+M
tEo3dEztiKeHjU3/JfWG7KlbnQn7nHhoz23hBQSmBWhqwz9hjYRX9tBv+ONxh++nubLPZrPAwd39
4WODj9llshk2XdM5mx8T0GdCrcMq5gs17CWwFj8iNjc+WNig/Wicje0nypxHKOjkLHPjzfuFtIFL
6EzVZ8SHIDvrHn6LnSb5UjDsJg5JyAsEqLrtJysiQzxfLYzJs7gnjrEJs6+uPw23gbGl390BAosb
jwHeKwsdCfk5JTmYdcyriaD0Go+77j6zs/qMnRfIi1vE5zxrs7/DNu2ucAUIP/SgN4QvuMltSVYI
TeQwoiAgLrja5/ahIz2cC/8rH/zqr263ajxSMMprCoe9u3PGCzzEjH/FXOi+cMfoGXWGe9kyr792
uiUhV2/J2nPuGd6j267k1rfmV1x83Ie1WFG4EbN3s0SWcHt5d89Z35Z/7mQNY3/tNQOsjDG6bd25
/+zjdoRnW1Fkz0ZiEPGUD83Hul/nWz8y9juT3exm2bb41uWz83Mwu8bHNJxn/O3A2srrNS+y+qZI
wjQnLkfgLZApoU7uWYgnRbFb4k6S7Z2AP0ob05KcRoeVYbJNFWlHSYYwRbcoysNCddra4ERztoZF
mCsfNWW3YEOhh1BQWzgWKWAVAiQ8Qi8jBnhldLWWybJnLwGyUOrYnBgEfsRT7lkUV9IIqRnSjjPN
VJ/MdkIhcqJxZSa0ZmPS/RF7UbXOr839XkNcoOxHfnMX1V7t/qXxPuBy3DCvhgpjV7J45nl/gneR
9Ld9DKSOD1bSbiT2OotfP+cVQUHTKYm8Mb9MRGWkF2PoiZ40jJom2ojrLfxh4joa3+PablWoNQpK
PAOL/+W6Y7hcf3CXLs7/HL2kGQk1xbgn+4ifZWwREt2SD2c+MGhcPf8GcX/SZacJV1X8fhc85LfL
CH8vxFynK5oTtgYJgpR4yTm4TlhLiO5jWJny6KkaQU1okSaLSuesUAqSIxmAdvvebhF8jqwaf+C5
WxCXO8K89v5+tbuz27B4WphpJveb6fOKhUHT3sRFzGAXrKfY/W8UZEF2mfJlMm5gbRT1e21MX+2M
Y4mwIsNyf1HIfAQ1inT5OOU2BulsDf9AYBESCTG10i6sXiXtPwRzlLXPqjTOTIKhmOApSBv6MlOH
E3Kcbvigzeq0dCWK3dL3L7HD4dc/U0uxhBet2lBgvTPZe0VyWGgMW3KDl1jLZ6phlrFjVninMCkB
3nHKOvB5zYSFByfsTNa5kIfwqGMuo2HwVP2dHgFohUmz2GLLnZqLDCGVWlT1EZr3rRR9s1K8dFkt
sA5dkMCl5gItH1MiRfbXcwt1NYUT8mxrRcvViJWeJsyWTGtQxsV1KZtPuFp3aTB7s3HHfMnJ8NkJ
uDWkn0fW1tvv4rnpm3/GyA/6/IG+GM3NaWbqaLb3e0IKxUzQKoc/dH2s2HnJVWxDjVv5APcsVcKQ
sGEUi57LdAUujwP4FQClsWXgiN3bpPBZmH4XaN9uND2+6UKRnXXpAsSox24KI/LNkJuutVKjXaWM
gRPi6dlrwwyzyB94mCcNYzKyv7yA1eMLpHXwQmX6nYZ3NOv4gJ8aQjMQ3e/Ljq3IjdX004bXvEL3
OtdeCWDqA2O2MeA7EMtZSRpn297h+hpNAWQouX8La0Mz/TVw6Sjsv25amXu8MlTVY3qFAhmQAtpV
pA8zBpnTSB4o2WJ76T3mBbmU4yvSFRwcbK0ZpLMQqMpfU2vNb6oFYSm1T1z0G9VgFgkqSJZYyT22
asZPzFYHg6ELIjpZjmRTActvyitxIkkzaJBOLGlSiZ1K537BdFAcKkc4G2Z6leV0DshqvJUcWz1R
0rNPrW7yu3mmR1ndKDXbU4mD2/qy4kA2fNd6tSbKkEbqaf6AbDnjKpah2wbsPI4ZeJRt0XbGY3Jb
v+ZsC+ZnExPblt05SvPqGg3dPH+la8u+1WK0uzCjjazio5mWE667q9ODDQ99l7sv6Z7kRMr7+Jtf
9/Rj/ge1l4w+02SGOAeWOyYVOmHDQx2XnpgZ/g96q146PdrS4ulZ6X+qOZM7apcjG4VWdGox6Xxw
oMmCYknW7SQzYkwKEO8woK98LGcUI7XnrfW+LsFqRX81BJVjHuWN0uj3ipilX9pD0KxQoCE2hUmA
tliGD2Pr2uPHamvi6ltrY4Y2nSBgrptJMB+ewtmV2o+00Y7ideDiK5eDUnfeb7YqlJjZoHZb+sHD
QaqNFogG6hb1RdFWAhCHW8xaoH1c/1TTOGtoEu6Uq+zR98OQUmHW6sQuIPewcdWrK6e9HR5SYAdA
hb9cYlMmFYpDo/ZofcxvAUOCNio258fgwRWo0LNijv9BizSRQAi3Qo0e7C0QT/0SD1h7PSfQbr3P
aivDm1ckRHoCq2adgwJQTIwYGWkvipVejYP84HTA6zG5NTCJlKoY3Esu0Vo3eVMJg+4oTLS1TE/C
PH9JPqAcPAA/Io5SywTYTI6fpmvlyys3Xkz/5fjRioSmttcGAH62q5XQD7UR+4yoedvRQgrVBDa5
qNmzGaOJ9BzBd+VxqfUyqlFPni0yMHfIn9pf/HnDzv1u3Rix4DtawG+tqOebIveDi560dGuOlOBu
9kvZCYAGpeZRU7utjUT7XzOAJjHdKpuMnV6z4pXj46uj6xbLLHFGLshBtqjhvnpu2rhAP2ylYGrw
e+f3dn0i242/xHI8Z0ovEDTBAUIfUy9k4hM7Xo2doIEjO8q9iOL30LD3h2rd3Yt56m/jrB6c6YIl
SlOW98CfYdffWAOBT8xAI39d8cYkfpP/4E1VmMjzYLJCVSeuV+RVMyamkK8npuCY5ZwKp0SueKvn
MJqf7ri9zBBgzEpVihbZSdursi7b8a+htJrJ/uT0buVmZ8+ct2C5tqxNDK5MTCi5M2puS3ymKB1e
eVsU8DKxLSkfP/jHkUNopBy0Sp6e0ICK9utg4GrxFiWx/FZ8D+UGogKXCqA9JjAx1Dfulal8OdXh
xWTGRyfqiHCQ4ZWyB5ybvQ5wecChoGlv4RBgW3ff4CHMpe0HDcsdzV1EnRXDzvI8G7SUZ0bdxBA9
EwtBa3pOnHQNirOOBtD+C1GIQN/+kuPkU0aQSo83WS9j9ULX6Tw68VOSGesODwVn5ab7Oljwdy4N
eSjkUzOydfkWutJx1PPPKiNwxu+EfhzL66BIJQkZ10hZI+gt1cUPhox7Zbq97LparKkVz8rHIlNT
d8w/hASkb2DR5zJJ9JZSSCnN1MsbmsepDHOyNZBjtu0Pv9EBazluYW/kGMHgeTnkcNJw+GG5pIed
7+RGC7pSPZrXs09NTWHYJkNeWw2Ztcxd25kZAw6niHGUq6rmgrRwynnMjmvSunwoCgyZnOeGoo98
uDqHM4/6kSOYf5cQh4yZFKG+ExD9ii2/lAZmnDBkGiHpcYtqH7shMjxGqiO8yFY0lcYV4cW+AeIM
E64iaekoozWdDTUbgTp3s+FkwXB+9WsjD4rnYqmEpY6ihQtTAgp1Is4RsiLvwYCQzxVodag3VDIg
3YjDYfZFHGth99+KwjuE1aq0BYTpeYCKBdj028Ai02umb20Z/kIgETOXMe4xkL8Jo5gZw02G+OhQ
wdaUY1Rl8too4lJYmvKS6fuKybi8KQy05TVc41HeXnNhO/FO0YBfgXle+3YhVFydbUDpMt/fACOX
S+CYe91AlXNyHFj1mtGdB373RwMy4Dd5p7f9TBlvasoG0QqiKNRt0oZh8GCda1SUzD9UR5o0g3Ci
xjwViag65PU7TSSa+u70xPl1p+zkNisggYUzLsbe4lrJn/WGbShhLV9ehNI6QKtSg2/NEAlY1fyu
cHNk19VzPXcj2aZHH8hvxOngMKlETChHjt6yYb/I3j6ZOJRBG1Tj8DLHv8E7KwdLhuhuewPRx1ms
u/aovjUjzWgdwoMe0sxi57tM+HFxAepGqyUXwYrjHqm/shUVRZlb2EpY/Po0FVsv6Qd5+Ka7gjcR
Gi+t1D4gkUdnPIl5DBGPHNUbKN5k+Kdtj2ALnkxcyur2lDDZAsYHcjKx1FLUTfUcnDGUh674NH2Y
iO+OYvQmquTWB3lE78RHRUprrv8EfCCPSPOCIGzKAW0NXhqSOhC6iYeGX70U3YCmJr9+NSNXrAEc
S2S51kr9myrKaY9vOxUUXEGDz3tlbqlLHtsVCECT/BR1LcUBhEek+UWKNoLRvyx1dQ74CtAAozxi
rfZdSDKD08m9N7dVdPFyM4UkoWSwcNdkq40g8XO/E7uRTkznuM1WIDgKblZiIrD3qMcxcgXewKx4
nlZ5GBtbNL+sAcHmt2jbcy2a103v7jGh5yKUNHtSsuKJrA1+p7Rrci1HDaOrxTlaIIidxT4YMtYY
L8kAzUMRe+m/4FKQqSKb/3hUbAq0SZwQBPPKAx0MCDXluOHZ0IyK0FrruCuDZYt8/HCdXFZbuA+q
2NVHN/GUVJmuUvZ0KRFKlGGKzAh/WZAsUA0WjH9AI4r7pt0iVBU1HIzUSlX6idsK/S5XOwWaoLkF
G6W8iY17SyVZYetG/6PZGPpcYNR2oGVqret7Z6TOKnvbAbfoN07Vmis0BL6H1qVrBgIsA6FLqvIp
xg+p+w61mZY/YCOTx6vgLjNrD5hMGR7oxAGzLWbCvudiMPYBO810Kp7x5DD35aoz18ii6pF2psl7
IUmpUpuZglA9tCbK2cN2E/8hE68V6KZymmLDJGWsBaVaTiaFz3lOLjVxEVssc8WL4yDfxEE6IZbo
RRsKaPk+wI3s76oVCNUur2813H05zlNQLJ564B8E8mCNU3t9CoETfffKVyGOlk0t7521G4hm4Wla
ot6ACFWQukThX6oBMlaIA0/EvFgeGPHkLE2oD5FqsEVn+yq//+9YB4hSx0uniHBwW+QWDU6BNK9m
vgdVsr5gWC4C5VcVqiKv0ItJra+pLKL55UdeuSWKA8drSpeoloOGMEk03PDLIZAAdWN18Kw05NIm
+RjYhCCs5nXqG3Ieas6YWsjKtposs5Gbh9OMPBOlE6NO9KBpO8YwaDeZHj3x8FSxfTfoHuZqe1d2
eMiHJ8WS3PteCJtaFaJPRxWJoqMYtDtV1tGmWBe4c3s/31ttRa1yjZarnwmFMRKhGup9L1ga4bVp
S55OmUu8cimPGi1BicdbrvGUhqZOysp+lldVt0qOv0jZQGa8ZKHozUr79mh+fa0qt8YLxfooxfmX
gso2RxH6E03lhAMHKeqp9gbKglwRjlJCabe8MCWb2/PjAoxJX+0QZSiN32mKJpNl+UKJv61mf0OK
QGhtZzA6cfAurcDhvVRMUl+af26fchIieYpVBzbGo3bwpONb8RJLuocidCtYQDME1UsU5ED/NKWd
K2VGb/riZIKCXH5rUNWMd86aWtt1bGUc1MMh7NCqLPDSna/r7b0sBV2YzMoTY1eVFNQ9Ia6KD4L8
TjOc+AeDKms05d8gPDNgIjbmOPJeKSlCvGMxZN8u3hhQOupeUvOYVX1gHS3+NEFhSy5pZ7lj8Ynt
TgpzHIXlhoemK4/U2hiMAIaSoxnGsDwC9JN6H09LBCH84IgwDVRCCfO16td1pYhuC4LYmhMUK9nc
NfVZvxQByfG8VGC6vH2aZBsrM7xB0RH7Ot0C3szCGcDLNQCh7II0pzlah2S6VOGIoo2501GKashZ
M71RF0U8wlRVfaGy6FgUeFgrop/Wxy8w5l3zqlnqYZtfjBSQl44yrC1rvd8tAmSItfCrctqfWqjm
q/eMRAmPLcFK97gt0x8rxjLRdh0UtZ1/HAvYNf5NavuzFyKrsZLJvBkDDINPHijyNF3l/rh1PxK7
beb1jD5vL55pta3y7Lek7E5/DFgMuuHZRmSBWaq3705waWPAoZt9Dlr/LGiU9TTk+Bc9zB2kqPQm
KunE32/pPDl39VY35UvNMvrHMxjrvpT+FM3XOMnuzDXzavOB46FO3TdLN/1ptl3fPKPEiqubeOb6
YFE5sIgb3jusjbwLEn/3Bswvnd6vPWvrurLjzbxpG3PZH2zsL85Fk9uwuBs7oC5I2H6hm7hRs51G
9L/T2VxW+F/OkC73vTf7DUgN/Z31WO91vSAqanP/GhePCJsTe1+ahzArd7O/dodoHBmWhESAZddu
uRjkyGWNMT0Zwf9j7sya40ayLP1X2vIdOXCsjrGuegAQG/dFlEi+wCiSwr7Dsf36+YJUVyVZ1dL0
y9iYpVlVpsRgBAJwv37vOd/J52IJ0IOiIvdTRoCz5ttVNOUmUV96ZbpMazVgaIFau2lB6iSzfiSX
C2GZNQd1SqZQ5qektqMZTlgfnFDnMTCxWlu6fRYhbTVqX0vy0fVOQOKkg+Obo9DnNRyZWU2XRe2U
3VNtV6havDGxp1M8kqregqk1KsLYCn2fAluAW4zD4rIhOK05tHQ8rXOv6Gvt1K4B/j1LFuXmudEd
J6MHquFefixX9E75JlHzaI1+j7S5oTOMD/67U0zMnMBrf8P6wPjKt3+yhd4UtdwiRxm3zcadDPQa
nTX1J+Wa9aO9Ul4dbVUz3baf8TzvjUNXxLF2hjLGcK4QyXBl/M7yltokCSNnFkWoAEOodCltax8f
WZ6LX+KVxNf/vixriFhYV38Kjn8Wyu8l/rvyPcUuMH6TdNo5HLyXSHV8tKHt3pGRxnuI0zt1/F3B
O4NPyM/fJazvL5K9zy9Z/UY25/dXEWJ1+UykNzHV+TnLyEpzkjxhPAfREr4LY39uOO8tz/cRaQTi
5m1tBiTEzeqi3tYDhamST+IC9iCSxlhX+y4a206Xl7O1Vprc5INgeJGm7vGItAqUfq89eVQ10tW3
QvQfZ7ZjcTSLltWtR+9ffxkaGVXf0yF3opeJkHRMefqol9dDMVgQB/qjn+790y4/+05v/+ld0Z0u
U0qH2S70wWAY1BdfXXayZVPTXVQSnp0Wz2YIdPXYn8jfCTDpW1US8yENNBzEM6fVma2yRu6WeUCa
GekGoXOXrVBxgYuVaTS5O8rmONGT0CumnpICx+elY1bReq8oPAykHQgpxwA3Ev2CjTnkuBGejMLI
hLar+yIFg3Xj9ry82+6R+ghvPE06xfKn4d9bktoD9ZymMbmNIKhG2MtzqdvNRnVt1/qIpgwN+xSJ
nBfN7LWIn5YpzigBbJlvIfx0W3uYkmLnDQvyJNzurodYOjFuc11r9YseV0842u3MyKgoHnIMk19B
U1N7GFI9s/kMTeiu+rKJPDvCL7Ik/NLCTYZTmojw3LuxmV7HlB7cnnNdfZPQxbwos9E8kdk4btTk
8SAO9Jetl4YA3yrsyWbsdslYzM+dhaTMl6sxpcHUq+Z7GzfQRxY0QCGeZfe2wyB7CvDROgPvYFb+
OmXJsjXssr1w7Dn7jkS5vWR1K/iWMyuBFFead0nTaXs3Yp3HpbiMe6MQE05jDtn6I5kRrGpFUw/f
qOXjk54vv+j8qFamG8ZoPQ8G3e8X1P7zCdTJBNVH5+GRYATBxcub3vjOCCK3zw2OeRVo6ykTQcJA
u/W7LqVDLpzR2cUulZ6fMtZyDra9pjnGChlniMGM/vtalSiQYsMxwUIxv0NHUYCnWAzMP0amt+cE
AzAtrtzCyMOMAxJzu7Y+uGVqhpkwp7MsisW91Gv3EaZO+pwmuTpB+WheTrPgLvOcaOs1ho5+qbBO
jKnPZTDQt599Q4+6EyAM9QN7GzvDiFHmQRNWtU1injuOencKtfd9xHmIQOYpu6p0r9wOxuDtbFuf
tyZM+UejNJKvUWo7ge3l6XbS1ugmydDuuJNRMIlVxhwA+2gvKstkSU21ZAxR2JXtzizd9GWuNXHb
yz6ZN/mod89oX2c3RNlIA9BKtLHxmzxmZYnA9QVth/eOlCd4t4WWNxdymLt+oyujLMPRq0yEpno6
7rAmT0+Zx1ksrOJeDwwrGhGGzNZpBoH23GaPP11jhW4wWexbUbXFVmUR2elw6A9wvWI0kcM0RQe0
myresC7Vt1It8RlUy15uGiq46ylOpxejGWJOb6NkIm9mTd+FfBDz1jwGf17pMwFITKIzqQcN6Ndz
fi1GyThat+04lM+FBkv3SyZHQq/5ia08zgd+pOyZT5WmV9Fe10ZH3XkLYib7XE6zi4uN4/fqOV9s
yTc058Hxr6TxDjw4gl7SPBigYqzRVGIo+jV1JMzNutAKxts3lPMlHpx8ODcmbAsH5DmNONBHy8X3
ZYGynwXSm6T9NUbbnynfFTxtrC0GLeMhnEmQLi913ShhAaEYBUhfhvmiOd5qYjsjrC+7TMHdoyQa
ONFQD56AhWF/L7plCssqUu75rGc6k+ha1/WzaYkZ7VYj3smdsaTrVQ1Yw/X13O6v0szDVw2k30i8
DoEikjQ/0xmw7xcsXDVJCcyKQpI8BkwaKm71A7dBYV5lqrDXn8GJ/+t5/t/xa/0z2aH/+3/y7891
Q7cmToZP//r3L3XJP/95/Jl//J2PP/H38/S5q3v0Ar/8W7vX+uKpfO0//6UPr8xv//nuwqfh6cO/
bKpjsP21eu2Wm1dI/MPbu+BzHP/m/+0f/sfr26t8WZrXv/3xTBbzcHy1OK2rP37+0eHlb38YR5v9
PxIwjq//8w+PH+Bvf9w2T+m//v3Xp3742x/WnybIKEyeUgfbTQMDHA0CPv5EE/JPAFdE/IJssjzB
X/vjP6q6GxJ+yvzTdYG+IJFwj8Apiz/qazwEvBf3T+d4RMIHgg6Tysf5478++Icv8J9f6Ieojk98
hiNgBhQEuByS/VwXSsFHRMGETzFOkJxQCRypBBUNzBWtHAemQDWls8MKwKLhTeTZ+y4TAxXONGFU
GOfsVJtBRewQ2VzyXwx0Vd3GwpaGR61MZbdJSX6xAo7yLCe17pZN6JWQCm/+cq3/XdoIn/2jfh3c
wTHJCE6IMDDIgNX7+CEaxjspwbw/FFQEItpcLBcBscsDswLk2vQHmQEkvrMs6wZbxXrGCr3u5GRY
r+R1FPEDAkBFJBpTARXUcl3yb1D+VxH2QHFp5y5rju3SNNWTghCG77kVTh7gOa1Z5xu3m4MRTbGz
JarO6G6PwQGwO5g+XGluLMzdXKYOm/1s2T1nLDgA/gwTitRep0WsXq0lomOv0Fx7k9GMCdOSaWiQ
iqa90njoJTxH/PihDh1xpFOXzYO/ZpGykLM32l0C7LUK4hK1426QdvXDrFh1B98xsvYCe1P7II3c
EafDvHi7KCHpN3CQQZW+OxSsK2OUNcy9VbqqDfQW6IkNUXvGhhc5i7rYMjYFCVE3k94QPwSWZHnQ
jFpncNWPsKHWlg7fNrNHvPjLPE0LQXJZ+iUVTrMhXzWddgnsFhNwV8d17LScmr8f5nZ+5Kc1RGwI
cacviVc72rXXzo3adpGt09hPav0mK1thn4OnK5etOfRTzvnI0xBl9lH7MOgYswLK9ormwTJ2L22Z
RO5tUlVmiULZbtY90RPjHGTTPD3YVVoU20QuCOWbGZDMlTJFm29lqzFusFsOK/6aCi8NwNskJ/Y0
DspXletexLrZmjfuimYkjLKUTzFkRvNQqzbxDvkUGdcTII4aMWAynDTM4eKNNY7JvEXw0lGSxuPc
XgyJ2WBLnnprCaE7tEfk9Ki3BwRq9RuRdT1xjTZFhagX8l6BB0ZhytCowIGskm9JhQ+D1IsmtzZ2
RB/hQGttxkCSUS09TAguf9RNUnAMqqxYvNQ0cK/c4XgEUWOtUWwxx3wSreRLIoJ1ish5HkrqHrmk
y4ZNPWvpMRlEXemEwiZ3jZ1P3406wwpf0znjSeLEvIZpHjWwZ6NIGZdrhw/hJJ4FL2aldb8Iv1uo
LjZtqnUlOiI+GFd3XJ3otJ5bFpCWuYwgxdibme+3ughbd0IASc6gtA5SEzxsg5Dr6NdlyYuiCEJl
ipNuvprhDC+w7N8exWEA3cHENxt5CYBY/fyIFI0zZKItKztjTYedkK/BrJPyxUIXQJE1eGrWOh9k
A/nbfmOjC/s6J5wzrTB1Zn7xShzSgzziWS+LvKRsf79dV/gO9v27TrLUcpaG95sO4XDpbWUzksJt
9LQZzpJ8IhjIdIp8CLJePrkWZQMOQK3lph9j+x5dPNVuxXHOANTrmkFjZ/0118SkEk4W60EbovzM
LlyajQKzvF9kifV9BoU++AS6v2Q5h37DNLLTJGbV5bBqH1Rf8yhXzVCEsTTGfVxWP2I1k81SGU68
ZfpAx58WXhZYOdzlbXbUvvkjA1UC3XQb0F8W6d/mEY4DufEG6QPZ8jA30r2gS1DdeaPEr1BRNj5O
he6dFkuamgGkOspxlVNQqQoVUVfTDNIZ8EJ1nupz5sScYdGfZlcmFiAVLJk09zHRvy6GITe5wxZz
K5O5E3xTnNoC+sDDcC2NSakQ4XvtkAboZmSlklK68CtUKgLH1rjQdQF/oI+QuFHFx6nhLzbR9I1w
lxtS0zWkrMtoX5FAWZ8J2fAdmJr6ojjzBT0ZhCcLiNVAdlIhABomO4yBVd0w9cpnrqHEhFGp9gwB
R76RtlhYjoe73B2yi8VYfujZ1H2Toq7tzWpHWhY4rLPaYQTC8W3Os1v6QPFhaBWHM4Sr4SiVepi9
qfDTMY0QPEDbawpV75qcW3dE7dyDtMmqEwbXRCWNCTJdAJ8iqBuvIf3Nkzy5mRjbaQN6rmA1K5If
CufYLSs2ovQm8khhpsBud7qHW4eDVplcTl7r5ZupbTnSxlBkWC+ctQ0S9gSyHNoyO1s9C64FcCX1
TPoo2uHVTRst9OD6PtVwDPeirIxHhUv42HRFQ5imgLU3UaQvt+3UOjudXDUMj7bh5aG7DIPE1pUZ
UP8c52ItivyAV1DuWEnUWTnlLkABKz6h19jui8pdH8elGoJYGarctknjmH6MAe87W2PWQYUa0n1W
Z8O+rJvuyKUQHF9kZRkn5P/a7r44tk98GlsJesAhH1+0erZenWT8EZGCd47jPQ4Hqqm7haCvB0nL
6VGT85SGVt98H6qJcXK2pCQJIdQo/dgdRZhyX/CrGFeeZlmTeafgM9sby1qiUAo5pyQRTc3rwuzg
Bx2+9ooVnk6j5Nm7AAcyPAsxuLeKpmjYTUIrmJGt7pmqkO2GXUGDxIwMed2gbHsqu6W9zjQnvWHB
pM9O6O+3XEwEe8tEsNo00TkGnvW511fxTVFxbY2+H65t1/IC4kzwlepLHZaEJo0PA9Ip1g+ktf0F
h831y1oSUBQQoXosx/quGfek/tjeQ01RGaNn1LJkk+UC7LxIO9n5ejYu50kdOQ9wJHjYjXWEbmja
SOw1ThlEicSq+CGHycI4NTX9V9k57P0sB7JAfrrS/MNrWvvII4wtqZyjItTXYjPG0eWZeE/okG6n
NJvnLbtB/i13hpEWbL6OpxbQbhfTnFfs+qGXCIqQJFeINutBv15q2e+HobRfS9jnJ2vC4u4DBZwd
piuIzXdH4XwSrByQiAOgGLMU3TAxyLsRDTPg9kqVekb3pWaZizNb3qNilnkwo7G0w5I+r7WPDEAH
IQmsSQ+wndu4tni4QiGqxoM/UmmvhquIm8f/l0YhTSxvxA5rtJynZyjweIvXIAG47rHdNazdQnOP
LiiO3ABmkLeeNXatUiTt5L2HfWs42g1yeEHfawRGgaWoE5g0HFGIxzq1xCONlWW+Ut7RXLxYaDKO
KBSNPYA+ng95v002Ha4SdeVQKaVnIoI4zvO/GAOOROXRtTjqY868zOvv08VqrtmR5XhipVM9gi4C
H+lrRcrOtXRN84Ks1y529EY8oslmi5ayO5tsHwX03b2ZTWW8y9AGMVb0yFsa0UIg75xsBweZqVO1
WlGGqwtwUiH81BvHK3tyEZTmiUBMYubeKXNcT24MCrw+VNWk75fjueM4wXFOl6ix9YDUkWxvRnF2
Y6iZYspqLPsHxdGFU2ai5RoarXsizH6GKoTdCZl64/UkwSFAK7daNGeEmtTmadnLxtrpKjr6v2go
44gqZ+5/TUc5DSVm6lJIlF774DZxxFQT+cRFzh5qB6RdXWMZgH2jK8THvtnoFB0zxD3CFjTg+HiY
rMUkaXzhYS84um04z1Csr9glnroqHm6LDBaov/Zdft4J5QCEdvvtQr8atTPV1mbOHO0iL8rm0RMx
Z/YsIS2GYZ5ycLoB9ij9dBgzGmZLhf235xyOQW1NHQyWPfb3fVWRje1PY2pK3y6nKt/S5mjbHSpi
PHBqtbUzvcLcFa7K1sQJB5/BAc+q0q/eiHU8ACsi7wmpjcPUtpbOn5JUfm1NPSFbrGftCQbHaxCt
JuYJhg7ZkLPn8vh2TsXbTMza+IrtrjqDecH1X/BP5IFLtNEZEyfOdzF6RZiEef1gFc24ywcve7SY
LfMwFPX8YgyivZZtjeUmIm7MOiDrYWhEl3w66ExP8sBWSn+M+pieMCYRfi4psBGcLXn+NUP+EW06
b23X7ciwRu7hlUG5t8D+4NOMogkKj4h+mJikTvVUnw/s//IgTDmc4cqts6DVCtWEZUKMYIgbgC4k
1R+W49Uw129odVbQWIuyNsJR6607dm5PUGJpnoKDSF/oA9aD386zvJokd5hfFZYI9ONiYYvOZEBg
jf2+M+LulvJ7RJCpuT683HSPiZEDYVLTWubC5+ce6ZeHPtG6TUOfiiyK5MV2sPXoeL8OPHSTYAJI
REfe6aRD2YPm7JM0yrcaNrNrC0PW61Ga+kMhlbwpvbR79ObEu40X2AYu+2towCLVArtaoajpXeVe
IXibXqNp1hCXcmS5H1RcNUGdIF0Kq3Qq2l3bLe6D6GpzDJ0eO6x2vPRyoiUbOrVsl8vRANFhJPWw
lTkScmzCdYdeZ9TywKzMcT8aVnUCMnDesVkiVeFMKQsXP3WE47XxHX2+wkHd7zKv+5a6bnwnNMM5
NTqLxQIIwH4t5z3V23Jpaa1xbzdTs/plOyWnAqsybCwr7nYOE64rQzO7zuduz+PdbM1MNZai3yZ4
BO5m5uw7lwiQr61ubmsIJpf9YCgwbb3pna2F+1LPQlt9PEU6j6i3lqcSl9R+GFeekQjPZhZ4qSFP
0no2Duw+r4jf4hdHa8f9ApIKIrM3V6FXa86ZnrmdGdIST+tgsDMGssxVkhtWyeK8lIrEDyJ5WCIa
7k72eo/RA01/b0scj3PPFDAOVB9nodkISlvdlEHJwS+ATdJdlWlabRJzGs+RSr7aAz81LoN26Byz
OLUyzdiPkROkbGjWpkUC9EpajEmOU99eekXvrFR4dYeEpStHewcgYbiw6r4npijKdy7pGCedFsfF
pvciKkvlJi4Ew1hHaze0eKkLupTbQiupryO660Em6+xEH6Lx2uirpzVu5hPKi4EQP6c7g3Gh+9KU
1iUqJ9Ji0V+3m1nSzmcmarrfpgyNdmJjx/eFMQxBJwl+ga4MMdrg/jxE+FfNPW1L77tVpVgQe33g
yzcj/HddUgynYioiDRtbq4M0MrLxR9G1HFwEVQ3rpJczXWzSfDdpzvIdD1Zx2TdNQ0yOY49Xvavx
ECXGynKvrVn3os8YpembDivF7GB+6wbOhFYH9GOXu+78He+6FH5G1cHTS2yURiIPBxRu45WavLNi
3Z/mVN1astQOFONI0RLdjgKzieuJHVG3N41ZJUS+KWvctpHxYLWtOK0yohrKSgxbm4A0Zztr2qM+
6+7OGN2KLNlsPgVyGR9mzh/4/7UGTdfC3tph3vVxPEaHFrUpQ4ahWvYdMXh38+Bik2ZdsPONM/Ce
Z0eIb42sYOsgeZ9pR3n5Fdyx9hEgpFNwOu/rL8scfen6eLgkgs7tDiAleXDc3FLZlw55PvFJntIH
XK/ZdJVaoxZdLvYIXqobva+VXpC65ejTbunjfN3O8USUEOUAEu85K26oB9etmJhw0gy3O7wtVfeE
hLOjY9aOzzMAng778IqXVSuY/RXWjsqToSB9dOtkHknN68tRu2ADxJghtPyKyVALFhPuSuAgSzk3
OPrXO41u4WEqiulQc0i6Lsdx67o4bUOXfPTva3oES7D1egeRlKcY27B2dlGyxyfBQqHWZO/W9FAm
inWIaY6Sr92kY0QCWChRzbiLogZwtG7YzbqzXrvrqO5R4yx7RjP9cLV0+bKtk+GR7bi8zWQ1byQE
satySQ6KT7tTmuJBl06uXi30jfYJYu5VP4ld2U8bAO3aI/lQ7T3JYxdNZqBVon8bzKab3sPt0W+6
jsE9kgyDBpqePnh53+y1WNEvdLXbOmJKntEqW/bUzFh5BhBdNAiYgR5N+eXZqNb8wHGy2pld5Dxq
aMvgApoJ2XtLONQjSTADZOQZ2YFdHej1DCEwq+Wg0OzeoOjgMxDkyqNg3qAoUCc0/WIQN1q3xXpu
nUfMEM7q1NUSgG+Ao9Bbm27ur+icKAFslV7o2LIeIkVlN/V1F20UhI5TD6EJvbmmenQTkxquWH4I
SPXb1ijSr0aBaZxQ+RS6jJ2dzF7SnQOYcC4Mt7hbNar/aqxe3FrqX+y+5wki2Li6LDyoQtPcfx2s
KknPCFscvmIMhDBQyeFBVrAIOBrktYEKtqAHVDGcoQnrKr0gpVdlKuQ85NDumtJYrH6DhK/b0uqr
2is4rzRT3YKdB/Ri239xS4cK0Ow4vvjLsRMUETnT7gCQ0bhs3wQQ3lDrJJcVmn63tJYK2zHBxB8n
cHe0ijyzkIO9c7VYU/mFHbdDDVMR5+3XU41uqy4ggh1GDiNlKODENKcIT6IE9ThFlZ+gd043NgSV
5ozKxMvCduhYZmbrLe+9HmVCOcOcyf910/zfdcxtyyZcA6i2YAjwsWPe1lY0Gab3Kh13OZFIL5gn
4ZbLg6WOB0i+Kqpp6HcLBEytuf/17/6XkYPpwCU2Hej8DqLCN+LTX/JvpDP2rajXJ1n31TGdV+0I
r8pgfA4qTEWr9rVZqBuN2IoyyJT2c4j1YYb165GHJOuFd2CZx42Lmf7Hz564dgKEiU7yqosk2ZR6
5dJA9NJ0eY5wpo5fGmCkOiu/x7l31nT9e5ZlyDE7l+7mZuoU/Rlq/jYLFzud80OktKU4VchPjJ2d
GKUWWnnfzlf1KqSD0C0ztbNfX0HxCdhDZI/L+4ZjRfgC/2N9GnhAORM0s60CKVKUIwfr4NL5WlUx
2R5HunMbcGiioFTKmekkFYyQDaHXx1GNNk9fSbgpy93awewPxdvURms1p7j6n79JCfHbpurhHuN9
frzOJjGfpLe0he80XTbuIlNz6tNyjHlfbNzXQzKlr14+MKvJ8pWL/DZF8mqPg5zRogEghC1GHjC7
HTiKeQHr+5uH4DMs25GCbEeKcVsKBIOe/IRBp7GdNFELy3dAyDvevD90vYGRcCcaelQXrBvorZ2U
fn3o1gCaD/GM0O3Cq5J5LvDaQsP3e/T9fVi0FbdLP8M62UbtLJbTMm3NKfYHEtTkb7Bo5ieyOO8c
HD5YCdMxbB1y06eglAZxYAG7L/cNq+DuNfOlkI9FjARmoy082E9ly/cdTlqC+DQ2jFiAUjWS7OLo
4EtO0ejG9r4omog5lkGc9pYRWB+Hk91bq28TQOs30IcK6t8msYNpWIyvto3gzPe6wmnoguFf3rbU
zXMIYqs5dnJaudNkXda8YIk4UHTZjamb9FrTlplJALNDe8JsIqfrqU+cL95swgkzh6Gpf/N0GJ+Q
cVwcC/4wcjoIJPw/+9MDvjKYKF2GOtC8MY5faNCAUesNRNgHKTVTvQFvaJnnfTdwoEKBZyyn6Ajg
UBGjyv+3OLRB5TlGw3kVI9oAwbjVIEh38+xUdxZpkYGpA2lmsmv0YZvDj/FlGfOjxizfoDdoQ6ZQ
diqTT41T5gA3aje7p8GvL19+/ZR9XExRBDhkFQDmO94MOsvSp1s4mcSCSyvK/FJO1bGChluWzsWh
1MvmxEk7+gEAhqklrMHYLJpX9r95iN6yAv6ZzsE74CI7Nreh6Tm2Q1zEx8d8TWZ7qbKefnKS9vXW
iYVFEblKegrvIx0us2sdADIk96lWD7NPRuRxZRWx8Qzjt6nQHNmpFRo0ZyM0lvQqtwju1GOVsQly
+oyig4Zqu93YSIJ2tsoLWF4cdlPYdiidsbgSRbSxLRqVu19fXePz5WXCbgophSCDxUVvbHz8cHbi
AD5yhhdOJu05nZaqCABC8u7pEHjnnCJV5KfCNU8i3FpPjV7RTnRduHAbHV2zuZm8ahAEXzre5UJn
NByXLLsFOzAsYakJ+xZLfHYKIoM1RY/sChxFZaDn0PVJnJO36RI/I2ib4wHL8rCpgPLQy7P7Tek1
3Y0Fi6f5TTLEpzwwFyYySbUsK2jIWLSRLXz8xIVWIw6vixd8n8zVTKYenCHq/tg7Q5VQBZLW07jl
HqvPC/D86c6u6btSk3OsGVqEOJtffwWfhvvHNwRd3haokkl+MUz3+LT/pVwoLSuliFiOCynb+aFW
jXabZV7lwmASEfQ501nuRoz/R4kqdtjNZC8yOoPslpIBqYZe+ROD6swXse39AOqWDZuMjPQLbOym
2KIVKn90SLaiU7tpy3NFNnFxq09y5nx1HHCy0DQPRtPbX2xFv95f4O9y2j3+V23EJrkFjaG5wRKP
6RjGmsyLbR9p3CJk2sW+DjhOoM0GwuHbQIXwWpWib4KJMTYM4NVMU5j2M1Cldqzo1hUU5QkvOVlL
ULKKDPdeVfNiSLzo4xqlZcb7ylXtnnALsZWM/TlI2pGKNrXkRMuYM6rnjZkVLXovt/QsFNsZT4rS
jPxsKRpxh4GFV7Jrzj5+jv+n8MfSOy/0xhFBZYjCQ4VZUr7aRYHGvuHqav4iFOOmty/2/5mY6P9H
ndBRPvPf64RuFP1VIqDeNUdvwqLjD7wLhTThyD89z3VZQ215dNug+XlXCgnvT8eU1Ce2S84aViFW
qZ9CISn+pHrxyCmiCEBldIxj+ikUssSfSA+EjtrBtvATGsb/RChkf6w4LMe0jvhVyyCEALESiUQf
H0NwWwnpEMD6/AYC0VZVeuowzss6dT9bA+ehcc0awGJ1W6zdlU44s3MTSZllew+ax3LVccSBtZuY
SKTKcAKdMe4z8pTIv1wGWQP27vTrvPbqr0mcSsvvyiLDaQdtxt7UiRM51xZ9pmir1aWWNAgyK4nA
orIZBPZbaJBtAmCCkIxuA2NN3dgrvGY0/5p+Jauuf/Z0EtuuGs3L6HrPYg3GXq91jjvYynZe3E56
EFnKvhcKrQlaUw9eCg+hbRFR3xTnyCam1M/TFAQmU/mOQRdEcd13UjfptwS95DcaapmetzASo6Ib
hO0edITdhbV1+oVLVWheWwn60UAU1G/24H/33djSNIm14YuWb2lGf1kiW60aDa6Zy7iHHnTnL1PX
YXRaG2YyOR6D8C937b9TXB2/639u+cd7gchO7jXx9g/y2U/3Qhr33HKDhRRRYxriGzg3emzXsTV9
RxVpdP46pG1yilZ0KZ5Xrxdfxmbq75cJ55y/pEf1yq/f0sd9mndko042PbDf+lGmbH56R31M/y+O
K5FCp2ezDS0NBILCBwXPNjOndedmE318WXi9ExptNVMElm78u7fxRmD+65U5Fp08KMS1UY/xwH4q
hsgbUat2FKb7WAULB9glzpXLHOohMEYm/TqIOS1qgagIPT+dY8d81UXRhmKmW+5DaDHWJzMee+8r
tzxm5B0d+KSt/FyqZn0RbMruDWaSKbmdQERGzzbU28YOdANRQxX8+poeS8ePn4UHnapS0p5mGxaf
KgE9k8mSDjb6sDSV9SO2CBdwQ2IW2W/up4/1OpGnls0vYbiMAPG4y39aWmgkR9wdUclFc2ca9doo
CwFsbUZPU5VzugSTjUPqNx/v80PDb+WRMXWBqhuF5eeIL+rltqmcJKKdZ6D/SnLsrhhroxDGRLf/
9aX8l09Im0+SaMlnlJTp8lMNE+NsRbEOTdiPnGJuQmHmRrQfFthzJ0s72MbpoKZ5/t0B93jQ+fAN
EmeE5NQ4qkQpBz7Hx9HTl2bZQ5X3LXpuwSz6/KqMslb5lRf1X8XS9dsBXcHTrz/tv1xZfq1DaJzu
SMM0CbD7uDysRjktNUGf/Fp9RYQi7Gk+V4waFbVybT3/+rcdH6mPH5JOiEATZ/Fr2e8+XVsXy8i4
rsegDAIR1b7rGneHnNPc4WD0mBEY+qZ0zPUk4QL/5hYy3npVH385Z3BAWcLF8EdQ4KdfzsSFPDO6
hLFP8FZTcfjyAJDe9HA68qfCllbv+Rwh6LpKGxYXd1mcM6IQo1ZUA54JqOcM1vvBQdpQ552zXCFU
GqvzZQTLEeiVKozLlsDRiW0yN8An+Z6CZAjrtJ/rXcQXXF6Dh+kAenISTJByRlO73IBBdlbUAY7m
XK8RaVc/zBSO0bTXyQVArTfCzV3v2nTUxtdYb9f4brKmUdKHXmSWn1tTalgXaaUzzEUr6sxBbMS1
kwUTuTLuaa67y2IEE2KDKEDyVC8XfVxbAD3kzJxxC/HSWFXA2CU1vqHbGZzxwHyvtBqfnqdX3EFA
Qz2RzPEq5rBxE4vGlLnOeIKkkaJnQxVy9G42MZZvHUWGJg8NIwFC5BhuJhfdKKuMYWFdWnteI/bW
LR29Gl9Dzm/OvsM3HKIzIwYuE6J9xb4Y9LpDc+IicTOZlQfuXHfGHTjbM1FRK6MRdvVE0474RBcd
84b88HI2r0oxt4v1ozIxKXX79v9wdl47biPbGn4iAmQx31Ii1VInh/Y43BD22GbOmU9/vvIGzrao
hoTeFzMYjAGXqlhhhT/UBcZd+0ov3QWErGI0sb0b9HAxJKoPeBMadvSTfrkKis+fRDtly+/MAiAM
caCK7foHhgI1NPG4bMD36jMWr74L3K/7RWQDrcBe0D3/5bp5Xp4UQBINhlJF2ogHiOs11g7AhuJq
D8h8nny0Q9Mso0jeDdVO0KjIPxtiJQVqLa2aTmKwCvduiqZChTRZoxEbIymuPFnqgs85lUI37gDL
Jgs6EolZ/y4gcbkfohb1Cgvct6llXzrDjtA9sAAvUMHL0CF7JCpMxIcFFKd+P84LyT4aiovDxrUS
8+T0JuER/u1mNH9a6na+ixAZzIK6MgAFtlqW2zustVKaJrFdti+JWmiuj2p46cDlogtirT+cUoI8
vJpPhq0HtjYGrT+t08v+AThNrFmHukw00n+6IPG6QDU1EYtW+k7fqV253k+WMwK47oosP0417wpS
q3aPzEt0ciLFtBvfhk+RvgC+L4Z/wBitywCRJlXj46x3SszWdWheBJnQaex6nYq1ku315qQ3n0U/
GOqpGqPRKrzRDVGv9daZXBkJSGxGbLAZVPqsfYRewLQHHW6kRx23M2XX17BAo92sZKp451gLK+tV
Nba8P0QbacmRjxvXvhFqANaLqM3ECXoiASnGb3P6DYkL1aGzWGFDWYuqLh9WLEGXR/SxoIZhYKGM
zS4TU4Mcewjk+WGpAEoBb4eD+UiGHyWopSZRNjyOaVE7IJ8muvzLjs1hgKBIaP06P/I2CrtPIWRC
oJUrnlMzcBR76oGAOHPoxp+60UiSOws43TScCtuwrOOYSXuswJkhVYhn5P4VZHTVAsFBhIacuVP2
OQ2kZfEQvTbyr8sEseozRHOHnhZEePWfgobNcG+r5L9HpdX78FEJ4/6Dgemn8S9gJTu/9SBehDTE
GlTlXCpmlopSqny5/gqUtQigijOl4e94ifRTCj31aNpU766/SBevvc3fDTQNGzTVBmu3GSVU6BAs
c97+zriHa4yjFLU7VDnhxqGhd14GLkIu2Y1BtxGwY2PKS7sGr1JbhueboqeFvWhd2X34u2Hxx10O
wTY7tAK+QEDqNo3HLIFiuesRiyJtCWGNOXDZli9vnbqwNZwAeBUlN0Xf/AoEapsQSrB8D8HjW/oB
uD2I8F2ZO3r72JA2oHEMpF5vbjzF51EAZUeX6qcFW8YkwJJl/fMvi+z6IkRjULEa0YID/DYv/YEa
pPah5NDEcElNjitgR2sHixNMwvV5n4c8pOYqDtmEr5BkKezBTzwfXhGRhY5bYoP719S7nDb5KRJT
/BSWkmvx5rHI9wX0INJ707A3a5wj2qsD/bcDQi/3IeIB9mbTzN6hm3az+HYWW8lpaYSmNOqkcyt5
lVz1v85LWJpxhuWQHTSL0uxwsu+OXVFRc7Mb1atne7zxFc9PjhwP63XMXhyiKfLVbfExxURVG8bF
DTJEd1AxqTpkPlQUNnWCGnjot3xwt7uG8WQKq9Ip4IKmWXA+PyW0xrGfHDeoM8RguL3nYI7HFRpI
2D04A5U7am/OHgxbdSPn2dRZ/0wV3hL2NoJgA5uLTeQ4VMThuVgpaAxxF58yntZ5x60R3qtq3HxW
kYI8Ivvsmru6lVX8tECfPG3SLgOwVWqnt+4pwfbl3uDS0oW9bSPkcGUmEPVKgEqdHe+xAszvwccg
NK3qfX2jQSNX9b9B85+p88DS/6VoZVPrEuerDptXYCURRYcubZ1jCppjFyPi44l6oNxPe9/yqlTR
b0zxlVHplpKW2CCfBfnJ+aiR0xH86oaCEn/ev6+ENAexFnhrsyo+5tRtcX7AC+LGYf2TJZ9NlgYN
oDzNwl3UFcaWYOeUNmGIcJMDBddMPcD+ngjsxQL9VeAfFbhqpFAJ1tZqWH06cjTQukW1cVRU2zTq
b/yci3uK0ojB5AWFCgh/21ciGsYQnWuiKjTmlGlXD3kLqmvA3BRJmqR/65L/eZFIeKHnwVd0NtdH
2sYa8DwqxzSgxzZIsqLZ0WyZdsaSFXsHO5ifA16d+VtvEQRrSEBlz4BaD7fJ+Zc2pGxJ3ITdYcpm
9WOqi+mDWnZTtRuGQfGo3Vi3Rjx/fNnR8DgF7x7dIi4wqiXnI6oZtMKB8O8QTZov2iJ6LpXUPpSi
rz+zqb8IpIo/FH0044Yi0vfXz+7FJUbID9+KW1p+VJ7C88FnRDLyxgr7w1KRdGb0zyhUVt1LbmC0
AF1Mg4deQyNPs/nG993gEOS8Bcqv5N10WWUCvo10olIBBjOPh3GI1kOCvZPnzoX7L6j1GXM2ABwr
wLCdq9WJn4/DdGdllnVAw8aFAuMonkBWfz+EdFdubIGLfc42QmyUT6lTirtoASPKTRTQt8tBaRAv
RyimPijd+n0sxltP5MXqM5JBjUOaKEFB3RY7zKQpBhCsywGhSLrcQDDgLnQ9Ppem8rVX4u5Bg4Tr
QQXtb7nUvzZJGnWyNM/g+rbyURkRhmMrkidU1XizzBEZBj2Pvrus7c/re+zPmTm7xhwHorBKg1WA
5nC2X9pQujlJtUk7sALwe8Fse2rfVocSxYdjk1v4IYiQ5qjTRE/IfmoH5JitnaO26sd6XaxgzZvP
Bn7NtKO7cudmWvFYZFn8q1SsW7fO+RchekBylifVcE2qXwRIm3JiXxQNAzkYbSamrp1yBaGVb4pC
Z3MnrRme7druPhQjKlTmzl0m1b++VNvhuVpx0UJSRj6n6OtszkRG53DMbXMNpsoej6VSl+/NZvye
4e5zoIKQ79Aqck9YpfTB9YHPHzjeGDkwEqeGxmY0EBU6vwfMAiAKmgdqYBta+ZOG4VTsYxv1UjSX
8BHxGsMa/0loF326Pu550CbHlQEi/SpwPjZbQ16OfwWJ2FhVkd0uajAkjjhQdBf7ks74IY/RsIF+
nR//h/H4xhxsyfq2NnXpetFnij2U0s3Q7u7t1ZkeUZAzDu2a/oi1Wb1xvb42PSGr4FD06X5toXKK
Xrf54DRqYBmV+1yaLVFoHw+mN5CMU3azQuPGI/3qiJRr0bGy2L5SMuDvBa163U0Q7oGHZEC1Vt1G
HBbKhj6oaXAes1HdX1/Q83vkPx+Q76aRt2CYSox0Pl5uwKNG04IFNZIIXOMyfpj4P/sRrMv/MJTE
3v2B5+BPsTkcuEuSJ8EfC9awjP1uWRQQktWMClI4h8qbHoH/zIvb0QY/4ABdFpvBeg2LWWyGtSCd
ZvNBKrw+WE0Lr4Nq3Ye3LiEPoDx6xLU8hPZmTxaTBYY5NdVAwPTy3djN4G2GzSeAgPabomc5KwtI
HZIRoH3ItbexBjhaZIJBVgaZ1dWgXlACQNsYmYCJ7EU148rnfsmCt8+P0on8cnwizdzMb7DiSR2d
Xg3AN9kucq5G9TLDX86PxEXFrYft8goFw6XpXChE6lxIm7RMuEM2xhiQB4CRh+ZZq+xm8RIEsbFG
Q+RGb/Z5LBDtoQrqLC/Ih816cmPCl5cppSLZ52a+aMxvM1EzQ3QBcLgWiFXpaM8V866s8zpoqPjs
wMZZvrHiRHF9lV8blJSeywZJDkoam5fLXvMCgj6DNhYuOrLWc4x47e6XxNb8BoWcfTEs7ZuPJFoi
HHwSbl5NoD/np5/FHQxHm/UggbgyqjlS+Etp7MzC6Z7fPj0ZKLF96ZfY27ax0iXzoCuVHgALpGpd
5sORvIkYEfLrYVRcVMKU2ryRaF9ebnTedDByriPxxtvMNgE/AFiy03mdFtQbrKrYDc2a3XV5Y/rX
5ydX6r8x0p+TSXWHhoLpyIbmds8kOoVceCqalNoSuzhR9Cfon9NDCC/rQ45a0I3xXpkaO5S4z7Yl
NsTcZLSFVY3KlDIeMsk6foz9/M5A9yBr5v7u+sxk6LCdGccfLwzOpCW2oQW9I2y2BpzZajfpv6hD
WfT4GJXpjZf9chgqD5Rn6aTBZwFXeL4V3RWzWTiWWtCpMd6GvPIOoouV0D9fn87l/UIBDUQNQRLV
Qt6G83EczFmVLgU/hd4Ge4KLKFgpa/2EIwnxFaFKn0LmGKRuc6vgdLlFJFTHNFH7IUDk2G1GNnrs
udZZC8hLNH80JiUoG/03SgTzY5xbt4rCrw1HDZoOpUX2LbahcCklcyJaQsEEggJaO1AW4HHIL2DP
Nhwxq8Mw4PrSbkeU5UID40uqOtRiiQjPJxgqTYhIwdrTHwN0CzX71yDs02zVoUcfenrjC89ovOuU
QEG9gIsyNstZasXoVqrb+4MyqseGoPCgIMuQe0XupOUbw7I/gxHqYiuDJBM79HxqJrkq1CAGqwcR
H0TtqvusGJrTCgxyp2I3e+PQnRcVZA+ByXExS0QY/QSxeQUdXNvDcTR6f9Z681hGNWJYbh6i4o8v
5z3jdY/hCltKdJb5hf9q3ni9yPH/oEEBdhDZb/cqtGonmVKl9/son3dUztNgocELg61db+ya7U1G
kk5ozT8ENKRs2yR6RiwRAIRe+xNWKl/HNK/jd3UzdCkQ5jp7d32LvjYYtAlePEpgHMXN6deBrOla
YhAn1WV6HzoZCt4VLVKkouq3z4t6o6xFmGxO3NvPt8yso9PUWEbtoz/VAO50o1H1lLDqaABOTfnt
zRPjpebw8fgwmrM5DdlghSDBOHsRPfWANMn5J2ugFPVxaXy8PtQ2UuGD8RyAnmFfkG1v0YCpjSBb
gxaeX4R9f7I660huYfgWLDtvAKy8q+u1urEfNfme/f0KMSiVSwJfSmxsl+3dkjg6Heq86ny7dst3
isk28aQs892KYMMphPJyD5M9DIDAqeGOWt3iJ7OBCS3G8cX7vDToXuSQom/cC6+shQW6kkgcuVkA
eJv9NMNhKbFY6H04JmVQzqubo3dULUhgOdYdYr5J0NYIT7x1WP46S5Y4KdhzS+ib66hPjUgHKjL5
wCUQ9qGT7Rmtqe8AbcE36FuqDlp/44G+ODpyTIkz5EuQCmxpJ2E0K3OcVZNvLHn2G2UJN+gIGI5V
rXZv3cxyKBDlLl+dms425NDToYrNJZn8CeKflxe46aZj3gBntrMbcakMK872FUNJ/T2CbhPdsG1X
GE2TZkWyavI7uNxP8L7RRVbD6a1HRo5CV9ii7SNJG5uXEd3pOGlMe/Ihq4eHWWRNMCd2HpAHkJKC
ULtve7EGbzynclDZ8+CMAlGSyOG/Swm62Q86pO8ZRhW6Aa65QtAEtvM+rpPQ07LJCvJhKN9668l7
XOLq5DxJGGX49VdBCCWDWdPSgUEtA/XrylifuIcWXxNF8/b50c7hTuAQ0M7fBjgCeZxycCjqTmLR
fzo6SpxYpZfhbq6T/qUy1PkQkqD+uL6qrxyDP4BIOHiy0HbRbI7VuMXiaELhcPytD8iND6BYKLMZ
y43i0+sjgY9Ubd4q5ni+lEaBEKNm6hy4RI3uVkvhakEdfl/QGbxxn2yDYkmwILL//6E294kdxkpo
lMvkO05WP6TozdfeWIeIjGXoCeIqFL9TRtRnlbaabkQ6GxgdoY4cG5A6GEmq9myb82m2qZPY9bDi
8ttD/VWJi48o1sbvcnuegRfDf8WsIOnMD5WFyKpnOYv7Th3D+Vnt2u6+EQpE4y66GxEUR2ivBvNA
Tgtn9/pnf+WeoE3Me8dDbgHskH/+174OySJdg3Kjr/X9b63Ml5dR2M6Na0K+FpvLiBouaRBNaYiy
tnwE/xpkRUWO+g1fvBvt7FRzCwdOG+oPDoItPh6G2o2aw0WUydLTILEoOZAk6PZmUmCrai7XkfEa
QwRdD4ZBH4wkoAql7R1n6AKuj2jXTSD/c/xqD9fX9OLx/DM8aSwRmaQdbYYfMAQc8EaEPG/N+aPW
aKN66CxnfoRuuaIeUOXDc2/2pnGDQfnqMpNhApaRfbMtRkcq7WPkxI7LIRvvSW2d+663xR4rhnY/
ZnhBXZ/nK1vcAhXDruMUS0bs5nhBA0L9xNJGv0Z7GtHKzkp/UfI0X6BFIOmJNrARLIBxf47pNOJi
h9jaXlGN5le1aFnnqTFKf8j35b0/qnOClyClDJT/Zuf79R96eeOwGUgWqUHxPQBKne+/rhoLitKo
k4uRxLRes1rzyRgrbQdPTg9vxOKXn0HGEzQRqQjBRd9yhDlsulWDc/P1DMoRQKX1K0QNLpmwRysv
VLQ336cEFZISKgNXWhab06XV+ZqjbDX6dPLQOiupts6/cnQ7lR2SP6J6+3D2nzyfGrQO5mHz/OKx
uzSDmg5+J0VMVjpsn9UIvHUoojTdXf9wl7cTpGAKC+SLTJBddv7hANEtzqLmix/HQ/dLjIYOZNie
Pl8f5TIIJ3T5e5jNCnbG1E4WOj7+CPBt3yE0+kVr1RQlHGLk342OKMujhto/sGZlHD6DEEWCCAyu
X2WdflCNpPzYJF047K//rottS5yjk/dQU6EsTmn0fPbSz0ZHzU0PtLBDMgGY210Vh3jnknDeOMoX
e5byPgoA5KuUp7HE3lxZUROtYZYhwFMl44DQtmb4UQHOD09jRDOWbJhvPI+vDKipJmkkjQzdph5+
Prd4woo9Rvs4cDqzfFD5+P/oDtweaM3mYzzYynzjobt4E4jf6KzxL6pxGit7PiAJHEzXJcVtKlSr
Z5FE1gcVsuTvyICN4hXgQynOqbRRTmiXqMUdAvW3kqqLaESO7sDRoCElG7mbbUao5+p5NoogKuPm
a0kzE4Jsj6NMh9nhDhm5aN8NqgVZQzQ3tvjlVpI60hCZwTfAndM3MZcdT4MRIkUV0FqR3CbTRQBM
N7EoR6TPvbGZLt4/5mlS70QtnkGpep4vda3DtkUyUgTjrJT7BBDyB1b0d7FEONNCr7vLJwSk3npW
6Bxw37rUlKD2bMlS+PUoZAysrWlO2SPC9d20b/LOhv2GvGL6dH20VzYT8DYhACOSZF0U4GfdVUxj
6vWAJBY9TrHM92vjoAiu6fVHvZ7aQI2yHKFnSH+5Kqpf14e/uBbZKGDsoGLR2yBo2xyeKF3Ddahz
LVitrDghvR8eVxcK8PVRNjAvlpEQgs3KZ6RfBLBtcylgzmUUiCwZgTKr4ecGxatjlxjhl67II2uP
TjoKoVmM3pafr+aMNtsixm9Un23jxi95Zb4mfFDJRUENgJro+YZCLMTsanpkwZxF5j8NqLPjmKMc
dn2+l1eSBBxxO0BhIVbYvttWOzs96qwIibXJbwNtMJjOLl8W5HjxEGJodeNGemVWPNeki7DTiVa3
x0TPrAh69GQEBAv/Yjok9qbi3OrfyK1wFnrz4QgJXIpovMT0cc+XDpeYOFz7zgiMxYykLGntkYB1
d67os8Mb149CA8xc5gLUkXhQXgt/Rfl92ZLYwVcMkgkMqhdFQIQQIi7f4cX+PkyzcX99vIupMR6b
0gXlyjNCs2gzni2S3l57+g5zHH5Swcftgf+X3d5oW7Srrw92cacxmG0CL/xTXQVvfz6YYhfo0aWp
FiDnt3xc3b77hP2FtEhZ4xPJGQ35al1vhD+vDCpLyAaquICwIcKeD1oMSgujgRkC8qwfavxr763K
Ng9cr5Zv4Qe3R8XvjehOjhmyF6pBkAo6CojjtgGBlptrryVT1bI2eqfhjbxDDbPF6sZMUP5UVB+/
59kbNaMKBvTVT23p3HoqX/m28kjIvjwVeyCm5zNXyylSFKvm2xax6TfqOIJ1wI0tj8NbHceLY8h0
6dtSLTMl0XYLH61REQhbOCuBCN3scZqX6H5NoXK9ef8QLHMsqDLadAQ3b78yo2BqYdIeNFVsBChj
pvhlt3GgqIlxH1mFcQ8w/VbD/7VV/NO0AiQMjnKbiFqDvaIzwZec+dK7Aaf4EzgVdMYW2DzX53dx
ebKKHEGLq5hrmsfx/IM5IcIOHT0IYtVU3TeKrqAnlXb7pG4QO4vErRb4K0eDZqfsFAOJpSS3Ofx6
CHJeQuWCtsrEM+5GdCJKLfSBx7pIV1azN1hZGlyf5KvrSauTfItzweV9PslCLFbawIZATBlZZuzU
EKISiutjMh/fGOqV9aRcQmgBwRYcrivOhwK4PIuxjYlncmVBsiInpKHDabhfoVwaaL3b7Y3n75UV
ZUSGA0pOoritVxUWrsPYb4gA+dB5j1s7diIUjQ4QCdsHscTfFmTXb2QBrywo25KxaK7yRm2PeYwj
iYWGsLzC8wgnXAMHUdvB1iQtusP1b3cRfKMpRdivkzMhK4FW2/mC1upsiMwN1UCHzxngE4iWyIyB
lF7nGMnWxRp0zlojDT+9uWEmRwYqTp2EPJPC//nIRussZYKQNwIz0l5gQca1MyoSLFTx/4ddQ91B
hm5EFkCbzodyB6e3sDVVgxTJXKxA5hW1ubF4FnEHP1/pbxU5X/t+qNeYsiAu+eabA4FLXx+h9qMF
kdw46Ev2XmiExR1Ih5/XP9+rI9GdI33hYSLsPZ9ZqjQZRo8lk4qXUvyclmKw3mtKrCJeI6L1y/XR
Lk8fqTDPDw+QRG1sH951bQXi31zUNXlzoBjYECSkjAdUL/KTmtOOvD7e5eyk7AQlUkuS2g11s449
WAJkHUojQKndvDNy0A1IwDbfLIzHPlwf6jKqB4Mpy9JUiiRpBAmVszBtQM+B/H9Aw2O2a7PfWZOd
I1wdJXbbHJBeSKPA7GGwPlmtyDI8OTsUolC21SvafRTXwuh4/RddXjyazIghuv3pw7mbTVvT3W0q
JaMmHIWh2Xi8iFn0Y7aMtdibyxgVPpV0QJz2mGTajbFf+dDkxDQ5JXwFYLP8879iVlOza20ORzNA
VbBHR7h0xAkndCeACdzsbKDHN0K6y2vozw1Lk5OgzgSEdz4gUkgTIUjpBnidZMGwjMkXTD/LI7VB
1U8bBQtrPUSKCw3ZG/f7ZZWLM0oxHOwtYGphbqugsd3rRTlgtS3iWsUPNeLjjw0gwLQY6u/rqM/3
RQk9NTFLpKJnQMfNWFeHap2nF8NuZgS6VnFjN16uP+UtKpcy63KJrTcR7gj7W0+sirDIkBJ+ohv8
bGnL+7iq1qfadN5f32qvDQdsDtw/bRn4NPIc/vW5AfLxzAHWRZXcGT6i5pphJIK+Pto79rj6GCji
43B9yMujTR1EppUgTImlt5UXPqZTo/SlB3qG/YNXdBUca8QCq2DU3OgW6ESTp/cs3wMBQuSMgp1D
cYJ87HyGK5ba8FF5UZFtaveGU8+e1Q3iw9yv5d7qxn6PVC+k9SIvfnB7fkEzw94VM91Us7KqG3O/
DK1deaOBSqAfQRlTnvy/lrvIQGcNWitotxT9Ie9dRHfhf8XVjUN1+VkZh11NiouGj7MNrtVOjGMe
U91KyiV+KVQ7ubdyrbgvABOi+eX8uP5JX5kW8ARg0bL8jRXe5tLoMquMYmzlg2xmjVFyMJ8c3L3e
XR/llY3DbHgSZDYNp3CzV2unj+qVYn5Q5anx0s9xXnhuNk33Q9ngY3V9sMs7mLaRLCapdM4cFvP8
Sy1NtpAAh9QHuzj+Hiuu+R0mUrQeKQcrnc87MSuHpEW/4sane2WWVCO5DnnTJQhT7ue/tkiv2b2M
1mRKtA73JrIZ6J53AxZHC9LE1yf5yjZhLJpyhGMy0t1sR+yO5ng2qGeZS1ycYi5L/FaRRIAFEvsx
Yoc3UMivjicbwHxGDv/2Ve8ca3YG2+KlzdbwLk+d/GQTrBydJkMZksqP/z/Mj7ydCFACrbccQULa
1mr7xQj0IrV8V4CirbLQ3mUyEVuQfLz1olxcNrSyONwELlBXJFXn/OOh0BrrToN2aNOudhvUZW9/
VBJpXt5gF4NcZGdLaXpE6D2l7gZkJPPOPawLnWAVK3A06G9eORf7iZ8Ewp0Ll12FXuD2/gN52pog
roOS9O+eX7345QxEI7eXbP/G5WYoCYBDuZgjSh56Pvs4bdeEpqgR0Hitn6J6mA/xOsd+n8JhGCG6
39hOF9cO44E1k0VKRDvBtZ+PZyZhiFCcbmDQ28Iz7Ara3N66aL114zK4WENuAXIkYGmUzCkZbiaW
oVJl12MmDhzNNOhnIz0sbit8bvLP15fwYkrgy7h3+FA0SzGy3Fw7s6N0VgTm+6DDa/nIpjFPsBTi
G5TOy1H4q2mJywtGlZSu84VD7kQA7u7Mg1YpeuEnWYp4sBfO+dw5b146rkWycCi6FtzJbYsHV3mj
n6veOYSwm/6lv2TdheWCOFamTm/G7tpQVSWGlpGgVW1PXy4NfCsdieIkQ1gzU1vsfixFfwj1/j5X
lfBGz+NyFclhAZQBkpDiZttdgQR3llktxuiGtaDGqa/rfYjmx931HfGnSvx3AAOlXPIaJOuOahl8
oPOPNVr4GRRVX6HzPGmWp2ttXrZHmM6DtXfTWkSjN6LBPT1yQlhSAbEjPNAnjfUT5AQLizU3Ey5v
SIcK6NSWeb/LcQ/Dmm3uljbQgOJ/awaz+BXXUfsRxxbnGRKw/s5Emx3vUKT+PwGhHe7RIBcfp3no
VTRZsdjYQfwXiTelkflvOvcYAUL7VR9nR52/x5NA/7GhMnzf43dq7G2x4PJRtMJdMeDWuf8yo+4F
Jt9LqHsWBMb30YQ5xA6rVnzc1Wrsx4ewtvXZr/LM+unqHTxjERvxS9jm0/dCrLjmjTbFkYeoM5A7
4vJp+rvQ7KOnqhunPhgKW0Gl32ySdQ+MrcAJC12SxosyXF98a0Iu+53T1t3PaaiK8kCH1/FDVGwQ
zjLndfqJK4C0RJ85jcAT9WSSDltmVhi7No8zHLUMxMzrEx5YqAqkFs1o1KyGyYoPmpkiTeb1TtSG
5R4nvaF4Lrs8in1cAszwl47hTeoTeKBtmaiJXhz7GuVsbPtwQ+12CYLkDUtoDFQPCEeTRiolu9j9
qQ7NCyVwuzidj1XZz/Ovom7MhvIbVvRcR1gzfh5DNG9Xz3bc1j10tOeN/Y0dyYY725DUNzhpgFxM
WNGXbYayXRFOHyM/idIKoyCj3xdAR3IvjrAPGehNeFG1JrBiy8pveye8Mf42iiCgJwCUSguwLIjq
5W39V4Q0rl2F8aqW+qE1V6fe7r6H41AGlqM0gS2q/uXGdLfjkfxzc/GoSSo8bcZNlGSKMAbWaaen
SC/qMJhcUbTBOrcCzdKSRuF+jYtkOhqixrHT7hqn9xHsEvfzqg7uwZ5NYR5sI03wuwobNUS6tFUd
bJEMVJOiLnGyb1UX29iUGcasPlaDmoUf4a3BntLRH22eljlST/RW9cZDTIt/K5yF9wVh+Pi5j2yt
8kUziX6PdDllCywzZryAOqtHFazASeu5GKuq26PeiT3gZEdEQrQxyvZrBxzJRq8B+XhAJGP8Ugt4
/M8ZcPYHTakbXGu5Un6oSB4bftukafnkIvagH/BcjrU7kYrst2akmMR4akOK5XFrpO67yRY1RiRj
9JUvVVg7DeG+x1TrkvHRNpXVnyZ8ID9OyHep9/zWOcFmhv7NP1GqROtDvy4gSEK9sSt0FgobxGWZ
wT5GVAD8+ax1HbY2M7qwB3TO8TZ2s1l/dCttSX7qq1seyGeBnWR0YVyMdGmIKV460I6Od9jsWB31
mrRtF8w82kJ8afqomeu7KYnj+s5B0zZBQjSNNOBayJr1XjJZq3kS5KbKfmzdJnqnL6k6f0RpUPuJ
Ax62QBTNtAgBpNqlOeqIvPBDF6nAHTrlzvjl+k4kddscPSnfQpJFWQCdXir9m63fxckkuPKqE0ox
WtPtGmo5dgCXmAMfKxW2Hh7+bW4bILthveRzOP92I66FdzXK/w7uACCFva4VQMt6yjvD3WqXyQ/V
KeOnqOIh9wscicedroka11IORKR7yEtB2kWVcBFekcSifGaPT1jZFyoasPWyaj3fS62qd6MSTfV7
cNb4+JlOEVa+qk5msiubUm9VtMhQWnsYWxt/w35R0ULZqXEJjBOXTyAKSpEmiV82hTMi8IqYnvPZ
WHAq+GopqyPtdfPqh4PtNXJ86Ad1RyeJsEMekBNCnY77QODYsKCV+CtZQrfmIrK6dHnqrbzSTgtu
tn5RriIN3Dh325Zl0vVkZwMM7L7R20PaG58EJN/i2u1P6YpifcF9Zi6ht4RNk+yTdaxWT8OtIsST
S2RPhqjcDvnEsgy/Wlh6W15pAA46JoNdLUEacbofwzyqQb2xGXFQS/T0FKKgPvB+Fma3vEcADZ9x
oc6rHZgJnJHMpBLzvp2m8m5x4xkbPcsY1ONSos50rxDiv1fMAjMZz2nnqeOpFO2i7OIWD9tPmbDF
lxXJ/QEhVZw4IhRmsCZu90WO0Pde1RNl2Yd5nZl4XDimsqOzgT/yrhO8dV4JrMqRCkxLgbNpNdbj
5FlxlajPaonE17/2ikvRXbroVeH3cTtMqgfYM83fE7iY/8xN2WUvVJ7XvVJqqXMyUyf6t81z7UM9
RKN2ZPmlxRSql196zk90h7QXHzkFed0o+9BcxUFXU5xyJquCeI+cmP4FAH1iIrCL1SZPp94cErT/
lu9lAt3suUN4ZfmObaTOZ9LEnD/NuOgmHnSV+SUaHAyRhdpP2OJ1NGb7MS/vogqFsP0y1WiIeWES
m5C3EUcTXo6obv6pVJbwm6HUvf6c9NrKB08nNQ5gXxd35oTdxouN3lvy0CEkRd2oHqvkJdS7IhWH
KbcT++jixzZhG5/0etvsqf9khb8aU7m8oH9p/jL4Q9Ahxgrk1dNRSM0Xz02zvjuUEc/cXdRocWj5
i9F2xg6r2jX9bq/0bz5PYWhgYxNaKD/cx46SGif8hxw7KLVMf2gVu5vuFsxsrMfYbWz9fkWWXtvn
fYpLSFUgRQoxxpldX2B+lf+kgTa69/xdJsFqqA+1r9qNfRisJUJwMUriWffHSMGAuYJD4Xp61nX1
t1FrdKzmOkv8q4Z0Av4d6zrp9nGx9tF7ZdDbfwwNgy18YWd9OSyTMKqdW8fJ/TDM2fLYwp2aKUDx
uvh5rylHahoKwd8obWy8oXHdIfUWdFADVdIYsAqbivgLJI68ekynYvjUlGh8/yYG00t05cKqPiHx
N2GYlqraz0iN01uiAprMgP6OcSxp60GIRJmJXtVF2jJZS187Smmd6BGnKp3buqr2zkhccm/Xeuo8
ge1EdnOMEuekCLKoxWsXYa87bbCzUHj60Lr2+2zs1sLLujwfX9LUclKAbliqefM0JGLH45c/WfxX
/dTmlLdvZF5bzw5ZAKTIAmJS3mUW9JrzOAnPGC2baW+fHA2/OH/QqyE/IpbntnvE0jOC1gol+7ys
nE9GaWJY3xR2bb9zjEUnDp/pPTwoZZSoMrHQjMar6P+GH0hxUthVUYRPKXFzofuorlTaZ6zV05NR
1Zr5scTz+rNj9lqPHTEqn0erHopb7jh/YAjnn0hyk6iSS9rEJQHF7QGJhpE+niYwSXWQl6r6OFjk
sXXfls/pomaYDWKLl3huNOPFhT7jVwzsK32/IB17Upzlq0Fn5RdotBxEZ7GMn4xh/OngmXWL5Hnx
bFMTAQAoYCHzZlJW3HwJ+p2t3S3TiX211JM3111aeVFa0wr25ixJu52TpOqTrU5zFUgI2lvlVOgQ
Ip0u+8qAWMjHZYz7V8xs4A4XFqGlnnoqjp9oIfV+AwgcOdOUC3+OCiLH68HKRdQMtJxYBQgJUDm+
0abGkBqDGJWmU08K2zw/aGu44Nlp097G/87sNKw2BxzpPl4f9U8j8nxXABAmcAKhRwnO2jbzIlxq
tHiuzVNGxlW+d9oVX4IdtcX2X13EsfVktuMaop0FbsdXhraYD3VcEBAYs2Ku77CA5tXBr239jWHg
au66qhz7wcNAK+4O6/9Rdh5LbhtbGH6irkIOW4BxyEka5Q1KGsnIqREawNPfD7obD6kalr2wF5YN
Amh0n/OfP4io+6lUN+Yq6JXSXPwqdO9s+W5rbMpxGMb8xnzmEoZG12Wvff//Ie8rt4GhiN3cNifv
Lu48dWwoiAiOdv2zbCf39yCVCPkD1S0g5fqqgLBgwiY8c9bs5c7hmwOxlwPwb1O4mb2XGSnph1q5
o/dEXnaRfMx9s/fOno4F9K0ad/0W3rxApl74UEJloczFbuFipVa5KcCGmvLU5Zp/9ojgqQkWNzlo
UsaiT6JtFTHvLQlcgY4rvvGY5DiO7iyCc7FEk5jjHtiB0wcyeEZZBXMrycOeSqP4OsUGKhAza5Ae
0N9U/3Tco4krZNT4N3SNV8fHHzozc0u0hn9o1m8/t7jrksHQKnHnOsNu9tP4h7L7+Tcfgv3EWRhv
Zz0ZHrErtX8TeRbdgPf+eAe9fYaYqsDKoVvgY8AO8e3ljTFtKpy289O4mK2+SfxYnYu+dUBrKD3K
zZTmuGBPZmK1Ly5wacvJb3dPWKzbUxiRleN+IzqsjreGS4EbEYpaRuVPEgTT+9mNvHqXk5ylwnqq
XfLbE8hpYltwSsg5sAbP6J8UpPUzFpBkXU4WYQjIWRrEkkGVNNYvyxYWneg0Y2UT97rTbzFXT+IT
EyvfOA2zobxg7vJGfGt6WuXsaJnK8UIgK19LAlvvUQRrSdRp+/f3jisiALDhyu81QXoh+vKPt4+t
ItseYEwjf9yJpyUw/bm/07tFPYCg13twgOzkMxsPND3+1UyefoeqqP/x/o+4XDkc0zhRQHwAyoTl
dAnX+3WTxpEzjKdKMgk6FhEbacA3rhNpMo5gm6aZOdrG0qUyd8KutfRkpbVW7P7zz2Aivur12Ag8
aAhvH8W0LEr3iqQ/5e4sSbhy3CkcMLKfQttISp1Iy7Tf2nEu7sepLIJ5LOobi/gPrPLvRcyTgOVJ
8BhH50p6vHgb0k+A5NKkPRGCEXv71ZRhCbrRw0106QdCQNKIxNkzLZb8abW9Z5AAYNUPeT8Ncgnw
y3bv2iLGjaIZe9HtBpmOciP11sn7oNeMuT94ozZkOwTH3bletGr6EfGO/buRUPJTZUV4Dwm3aO46
P5ZY83uybZydTfTHPiKDoNq+/8QvZwzcLlP49UY53lf3pbdPXOmkl8fCrU/Cc14nzRPjJkvyL0nb
N9aNEePVTHy9FvgBBAPeL3O/i2tlWe8VhNzUp1GJ1wnlmRVERUkGz9jO6b4ZwEaDVJpuvZNVX35S
UZJslrQcvoHIjUdIcTe/vctqgY1eY7rC0od1QpF0UavOAJpKzpk8Caivadj3Yxzgbd32IRl8I5lY
XXozGfKPeP7tClt9p6iLWN9sHpe1AtuJo01tP5ywtPPoiuyiMQ9jbXTjQeU9vppW3ZZjeuo0EYuX
GdVg89iSdrEhiLEvvi4JANVXH6DjMU18EW8rv5AknReGCzQq9eEXjvFq2rnOUkT7DPSeuHIndtNN
leeZ820k74QzyyS73X5A4pKrZ2RfHLr0tf1XYdWpyHYtLkN1OI5s1QA31uQ9ICJq4xuL7wpY4vlD
tMLSG77SyuO8WBGNioRVxWN9Mh2zf5gTW4vhnXRNcdCZUHp4geV6vJF21y6EIvXNK+qOydsRe61m
RHUs0jvEEdomhfCRYp3lJJ8L8rTnw7ToIts0xFUeRxLMbnKz14Vx8Q4RndDorDoXRnPG28+mryAA
JKqWJwKky/SxqznZ79MEdFjXsd89tbluP2iLtKO9MAo7eRQjwa3hYDo5NtBE9rhf3v+O//JxwWkB
LYbGw+T5Sg5IwOHs5bAh2DrN5jQ5IxzKgZwJXa8fh9ZLnpTyoye6DOMobbvNAg1ns2alsk5fYglp
8j8W4rxa7BWI+4NPurL3Ll7tlJSRUkNhnjqAZPCexVGBq1fL3mqZ9y8aY+gbV7w6SKFbrrxZZqXs
LquB49uXUg9joUdC60+mGmMZqsatppDAuVTb8DLLpgqkpYzug57xh7ZeDcy6EWBGcG7ywrRvvJHr
vYXb50fgyYBK6OrXKNeKYq1x5MnuXCc9FgtDsI0WW6Pz041V2mw6MkbE8f1l8KdYeLsw0bszBV/n
JHhdXbKHjSwn28Ns+lMF1G3ek7wQEZIwZnBtGRqk0VOTW6IL4IKVZRgVi/Pa8JrUGTZQ8uCLBUC7
UoWe7AYsULQ7bfILsef77eqgTspZnRqzGL9nBmKcbToLsYvm3KxujDgvDMw5fVHtM2LHZ2Z9o+jh
377JPCtw+hRez0lR5N3H3m/1x6xw2i6YyIvKAkJJl/QO/f74KKtuqJ7NXhkD5DEjSz5TQVY3qoKr
8oiWgM16NU1a84YvGStWjOEUxs/5OefZypwaYMmXEGvmzmT+0YPmBE3s1p+NlDSXDQlFRPdmYinN
G0yP69dr/5H00VOvYyhm6G8fTGdLf8E/LDtnBLq3ZB/UqlNfa7s2fNLOycyYtrMre+uQdnSpQdUx
x90sld6fZyse+pPyZG8nG1hZSaSHkP08rQjE4OtSD2uz1Lzf2HRO4PNxVJ/dhuANuuYYr1Wy32f5
6/3FetnvsXEiBUdVg/gK1oG2/vt/oQMJIyfVk2x99ju8AL5oNXklRsOBRTTM2GRDmDRzZO8WSWL8
p/cvfZn8iYx39bpcfVDX74Uf8Pba2ohJWTV01olBlDURFT9PBA5pSUohzBATQ/yPGU5HCb+FAYEd
mF1ejGlYREp2XdCSl4Qvl55FMD96J/5KgcfR1Y2xZ+9SM8lIY7X7/ET4+eR9MJjahYSXOEILlF6U
4tRHVfvN8Ib6g+gZvuL15ffyTJS9VtRBZMyEcloyN1+mtCdUNxmmiaQrvzIfe2KQxL4Ysjk+g0DK
Oy9h8LNlKEy0ujmS/bV10WM5X8tumKsdVmXTPQPuqt73+djGOxiJzfTJAGr93I+M1jc9w7tX4S6a
e647K9HDrKu9Vy/FHOSuLOX4q4xmjgnY4J0TYOZllvsad+Jp77iiORW1zdy+Lw1r3xFE1x6YqBTG
xo3IkFjj8hBenhvH7ShjOpS4O6ewZ/8kVvf/vWpd/Zg3fk1a02CN8/b9N/xHk/5mJ+RYNlEa4MbF
93dFaS212YbTIpKzIZs+O6o+qxqdJgp2VoAbV3ZMDBWld3471H4WeFmdGGUopTuRU+D2lF9jTtKr
ZpFtXHt9neEgCVnnC6bc/qOdjStzzTIK8s+UUcT5A2yq+WPbgJtspW9hvWOyVd3BTchfSI7Sqz3v
HcXBYjtyyTdTR+oRAfAZg0dydiKDfLrOKuwg0mfXI73L8DN4E+8/kks8cHU8MFAGreILYPTLs2HA
4aONe98/uapUvxtoJnuHUKuvi25FT5pAVRiMpiJ5cUoq/8YO+kf4+/Z14O0EMMyODoROcNzbD853
Z9K0Ssc7qTKKOE36TNldiFNF9dNN6iz+RFNWuMDqvv4jdns7/dRRCzs/bU+Rb5ha3jyGjjD0H2AY
fS8DbLHmRzLQ3VG/07N8zj7R3GClHBQebvBTyChNfGalLUCedlTGD1GbaOmGaaqHJHmRo9qlVpv7
n2M98R890nK7sG/5UiUJNiDtgolF/QBzosbPc5Ltz0kn3tu50RP9eeYXjwVhg8XMzfKpJy8fy4KB
qOE0mn2aBuIZqNEZ7/kPut0OWzLr225nuu24t8uMxJ3EFuVXS/DB1wEEiXZpQHG7zP/dysRJ77Qk
SYmtxuJCfPNly6QjK0nhwljPdtIijNPBskLLHSPnZZJe24ttzRSdY7QykKIGellwYtheZrV7S64Z
pZGafOe7XRKL9aK3xI/feznxnBu3yzreoE1yNMlTWWodpSmq9gU2ZGU+5bCXxnOPvxjBD8m0kEes
p7O9hVdSpyooG0PfGIO3VHtZrU5YTH55rPwu91mWNEAPPlnoH6rKbaMhmJwZxyyva9roS51p2eqG
OLcKIwovt7KvTmTSsXV8OeJT31rLyewrMu4Ctjr/QOYqP5ZIMQLlArzS5T9pmntM55pUxJ/f/7T+
0Mcv3yOVtw2/HPrzlctgWmhQc4dBPxVNl5b4GknvB5VWTERphxvtq45nZBL0erRsITjN6XZG3aC2
o8sHsBkI1YplIKO5M+5nOeb6o3SJannOZG9+iiGUrlhwCW79vcYWyn2Jk5zzwtZUa3I0Lcn4tekK
N3ltE/xFq7Xt8Ld+21l+6PcZR5iHL+iL35Z6CrKclbsmoX66wY/5y+7Cb0Lb7GD1RIDrWg//6zSH
nOMVXunPJ0dEXneH8eTwZArLHO755gztZMkRVog/Dml3n/Xakt6SPl6XE1DWwG2AslaG3GX0i2Le
iCZ61E+Do3Xxfd5r8b20hn4M9SLSku1MRFl5ghi0yN37b38tR9++fKqIFUZZHeqZPVyUq0lRw6wc
6uzMzFXl26UX1fNkFGgvNbtxb+ykVxOoPyC5S2sFDYr1dmnF2NuaNBH9eyc9LkdJFe/FBHdHGLJg
a2Oqqv46tDB6Q2WqJg9BQ4XNRiiEviu13vC6TTHMnTq1czbtPaRqVqAtcTY+V01VGEeWqyrJNsQS
O77xmK5fEKti5UquFHc6onUF/WuFaHruZUk6ilMxpZ6+ZzColYG7NF75obahIXeOPX7Wh1WH+P77
WZfexfuhdgcJ8OkKGUmu//5fFy6x+TONYUnOjOEatUEeOBwsbICdPbqC5dDjKffl/SteF+rIU7kg
Jrgg4de1bVVKTELpRs5tnVrDL39Uxnd0GN64x8smbhAdY9vJgROR7hf4wDMhkyB4XbTlma0AbCo4
Aglc4yVQHMzxXZ6n+rxf4tqeNlZWGw4jej/9PItGpQ927NXuYWgteSvZ6C9LG3c4VhkDRP5uXtbJ
JFlMos/Ss5fguvdxwb/L+KQNMRy9gBrYHm8F3F1vI9AvACR5chqtln4BAcfTOLRJlmbnPvNr7BI0
GImbkRI6eqKa9tJHT4v0Juj6Lvk5oCLqnt9/c39ZK+sUY83uAhREVfJ2rdBhudlkd/6pJYT7booW
h/fj5trzgHXRvVFERNu/f8WLpBu6XQfWOuehvY5YmQZc3LLl+UQzaYSfjkp3AZgJyBqf07HEfk5o
tWy/FnGfdmE+yRR2EKOpPiTENPGe9HguvzmxHkfQ1UaIdS/lOMPwMLS5dG55+P1lSduQKFHQApqi
Ern06deEchvfkfG59SPK7mAWY768wnkdHsQMCBLIMl0gzFWmG+RF0jyu0q+VhtVH+mNSNX0V7+Dt
iP7s9IBqgWOUiXjwq8JJQznXXncQk2n/FJEuiBUfeAfVLnbLMb6BLlxvQ3g5siEj6mbDZsb59g1X
Q9ssnciTcz3p+l2GoyuUXi1NxCFNCp2EdgHrt1jzvKvmFjvij1fL260IcAZ/8DW/BX3PpUSqNG2y
VafMPalCNU+I58evtld11F+tUxkycBsVs/suPbmcVtdHESaXhrJS/q7XxM4Qv3Mesxnvixlym6T4
wTD9x2IVpfyUQctYPsOpHuZtJ1K//ta2s3mwnXyMIybHydrO9zEQ+9b3gG3CaSmrfFNDh+q2ncK5
/Nzq5VC9ylY0qXxMiDXv5DYRY1bFwUyOnfBDNTqVe55MNKsfR7jPRyZGjbXrSqZoAWce97AgHewC
+BHVDz7VgR3M9omIjvNJfFemFk/FziJzFxD6/Q/pLy/WXuW0Lmot1FOX3qA5bK+1GY/PHltVucH0
n47GSxa0ycwa1H7pHG+DuRYcrP984VUMAlq/4vm81rcrijE1LVQM6xzN05DTesCdliOBusIXUgRA
bdmZoemtfu4vPRXJCvRUCM0hJl8pSd2kpPoeo+XkIfZx3RACniN3M6yhIqgLb/ytTU0WBWSz6v5d
ZHnLveyrqsclVlkicAYLRpNKM++UZbO3HalO3RVP06MdNkZpGi6aX8K50xiMf8GWDBC+68q5u6fg
1r1DBA4wnxJ/zpzTOJMQ9aOY4fw+CBfc+cPSWvmPcSJgmpwsFTuhHUFnU9vBg03qbDorj6pxAyp8
i/Xy54R4+4mtxBwKcQ4QprvGRZnRG6VwzUrzTzZfjH4ktcqVG7PPq/lDW9XVZz4VSpsyi/2P9DP1
N5iGozfhUpUtnQtWaifVvqoy8QtHewgr7y+Vv/w6vn0TVyNcMdcx2CWCN0phJ5FXnKdiWCKsR7NG
JUdLT+mN/CX33H2s1929SnDc/mQ0E6G9AWz9FIvvSR+Sj34JeLoBXE6tH+OMl+OthKDrrwjglRJN
W+1RVhXi28Xcr7aok1k259FW2Z3mZVG7kZKCJj4SDJ3Ne1xScIWw1JBV8kZte334rm0wCo41ZBb9
6MXWrOZ+yUdIpBDBO+8fhCAK6rhMDzIHIAx0p0mt3Y33cTXJQe8Olkrj4K2s5ctpnOGiZckiozzb
k5PROxRR6hz8SHl7mVbPOsmJ/+TMLQLod/NHRypcMVrl188aU7vmBnp/BTNz+DOPBKJZfYa8y0fv
Zm7TEfkOWOssmgpzz0BLJA1RfoljaIFh2yfMtXY4TWKPl9Zu9SOrdUsMN37GFQ1xffNgefQYRB1e
o8x5PHkNprf9OVtGMaehMTbauKHE9rDon+1Jt55sRhuPA/wYEcJVtYvnYWlH9DVpOYtFQPiYvAT6
ttal3ktbq9FygsWLevGpK4QVPbMZiuTYLcXSHFYmWvJE0Hzr3Oo4nKsFxVkAdx0uEWPetYp9u5gL
CM2liSfkOa68PPuemWZSfXCS0YNvmvnGneXOaQ3nim0bWgWTys3YFKn6jN9TvksdAXWfo0tv85CQ
vaiCkQl2FrK1u98i3S2rFzJtqg9aOnPeFMUSfY/ykQTutuaA29RN6X1KXRpDjLFnTp3MtCJ3j7tv
kRFDiiOPVTCAsix1Z9d5aoYiiSaTuPHM00W/6RGBlYdoiEpvtyjDjr87KKvGDfnOmr3Na71mYBwl
IAOL0aHZIfd0KB9iuzAJnq9963ukMl3c9ZPhdB9EMeEXn1dOHxiJJJAWIomRHnpbphLhGny648Dn
0Qa6svo+aLQ49bfEvijj6EBqiA7JpDM0tAuD0g5ug4szU+8vyw9SF20AS+xGmhh/ZCkNJyRsxCvz
ANJyIb44kNugQSamhC/1/sd7tVVhprh2wFTOuOPBG3n7drHlc2w0JfFZOJU+/Ezs0QtxclRI0NQg
Nv5A4nxMfIJ5axO/+lC5MCcMgwOXlpK96u2F+6RhHuI58XleEuWGnelP556H0sNQIen2O6zstLtL
W71xDxKqbR3O7Gs/bVU530grzBFtaVPuz9+0VNPwAmA4wIA0UGldDcfcgdt8F1s6JhVBD/HtZ8J5
dksUfT0wdjEKY8AG2ZgMs6ty3pjyxSyNKjv7AgRpr2ezuyEGynpwTRmdmdtAEvWQtYADFqrYl6BQ
SWhluhm4ee7CjofXeQNCup778ZtWqa7G1BTC6KVyOqbD62VRlmdWPjHy5BBYxD3otXTPXRynIkSl
QdGAksDcdXErf1Zu5H+D548mX5i1Gj6/v8Cutw/KSQKXqNvWXvSSnxD3LiUVwQxnKhqizdthLjd9
20sF/7FMgqGLbgz4/vBt3hQvLjxEAFlaYGggULHerqyC6qXICXA+i9xrEihDLeIl6P9avgXJtMwQ
9DfNKe+sQiZjOA+Kx7DxClhtVlDGoh2f9NR2qhMldwwzAq6yD3vLAvNROF7HS5nc+BiuGnak0H+y
0YF0mC1cBivBOmBmNyj77E5WdTfktfviFf0sA8Ophxd8NqY8wEFPPFZj4t54XNftFEM8XONWpgEU
Js6rt48LoyOofItvnlk0XpUfRac3n3tLq5HWENyBXqF3zcRmvtfMaWls7bTL7CiYZom2xc300Qvg
mdhDwLGvaUGCKOBn0ntzfd8UKpfPlpZ187425kIPmBdWRijhSD2rdpzA6iEQmknoCX9Y8q3e5en8
omnC8l5zXea/rbxKkXwZ6Uj8c2nOSWgwU/+YNrM7BfOc2u42stwh26A56v1TpU3EnO7U2JFVFVgx
U8ewtozWzjbsNULfzBq2uN+MoZZnlSVtrIICKaQ5hDHM8+fJ1AvvxnTiCmpkd2BnwD/dXn3jr+J/
mQKCardadTfJsbaDhnh4JDiLq+3tuRo+eGmKxs5eRVZULqfZHsqditz6oDVI19i0yQ22pH5n6Yn3
IasU9EsHVWGAqPRWL3R5FABR8dfaB1E2Uldf7MgJXLFsNEt51y44N3lFkf6qmRMc5laIbWNgNVzk
4sbu8JdrQlLELRi4e73+xTWBEGoVdULdFe2oHdKpGcNIM6qQzCx10ClMgtR0xxtLfi2B/71BsDf8
4Ufr1GcA7Zdm1E3WwP312uFQWUv50XYjNw8S5i6YmWkMQ26sgMsN8M/V2IuwhQJQv7L3c3tfMAzV
hkODShscrEo1lDOd22xmfUpYoP5o3mIOXT1W7nBFSOA3sOqQL7z9pmNjVG0L//0wFL79hfgkIqEa
L86rB2vKerRvQhYfy55q60Yb/7dHy2lIxwjjBC9Y4+2FSYryMb7Sh0Pdd3LjKrtedl7epV0Ao8K9
hVZcPVpwbKbSeAa4Kz58yTiXBBulFe33sbRwTJ1yJ9v6lAE7jIB+yoaO4/2j7A/68WbhcD0f+1nO
19WF4cp4u/TV4FeLc5DQ5wrEV+0cD0NoVWmZPbWZbqnQHRZneXTSubmTuWicc4EMqXlqS0nr3y56
/B3xhpFuZCkEkv/ehDyS+eztG8PJ7G+eXmg/WnY00llmC7TKUXX2scKtNd9y4Pn+IfUq41nNCZa+
eWVM9bmSvqMOflqUySefoAQ72VV9NLfGlgVnRa8pmkX9R8JEnc0Dwl2/qLDVhr54lUBQcxm0sT3W
mzKz22RTMNov4G+mUR+2Qzm8GlFrpCdNkJq0Q4nixl9yOu/hiOVXs2kRTsZH9KhjGxKugn90xS5r
nBW18BYnVTjpsjVHJ0T6OtYt5AdTpwnClcy6q+a4GlYntFF+dDM/v2Us/Ze1sfJRQbEgz6EJuzjW
hG7RDmVFcpzrWF8+GkmmB3Vear/VJJfhoZjxy7qxPC63FRgBYLq4QwFFw92/gL39dKTWs4v0mEu9
eHAHT8c7m5is72RJp7fSti5LBlQW/58A4VqDROfPMPXf85i67oEyZtg+aPVN4A2gQ3iy08aLcDgQ
sWy2Vedp9F6CzJX/fKOQjfDypH6FD3bpxWqnCo/UbLD5yKeIyQuZ6rHemPfWYoyv719qnY1cfHFr
hr0HeZL6xLjkVhOnt9CvSedAJ6GC1qgzdAnIG/9rOgOPE9Mttsw/pSMGl2/3Ld3HEJkxk3eI40ZY
X0ZtVPZdKS1tuLVDXm3NMEsJNsHCBeYyW8nFDpmmBix3tDuHgQDBR8bY6oMWezoWG1Wz4GBRMHb0
1Vj8x5nM6gxI5jgd6cqlvGK90Q8ntt0s/sEtyWHduTPsz51vUOsWHbLM0IEQUh/ef3lXhwHXRIsJ
VQVMd9UGvX2oTJ9KeEGROADBZv39rLVA6BZMiwcsL7//12uxSPDeQS5HA8Q1317Lbe22qCGpQ1LS
ulc1ldF2gPVmBok7a0//9VoO0lI0jMRacsXL2JAyLoQXuyq58yIbasw4IRI34SHJDdLT8VZZdr2R
8amD5HGeoovDovTtna3TMgc6XHRsCt86FP7cPWnZ3G6Wwfcg5ZbdjcShv1yPCS/QL009j9S/AC+R
U2tlZiXOkVnDiKHYlBxGrQaYQNLj77MuTacb+8nfr0hgPFxCgxCAizskd8yalmEhRLO1P6deqz9p
Uu/u2F1UKG017t9/fZfIwyqKoTaC0wZuYV3p1HLcE8DRNZt9WiwbsCkrELZWb80h14NIE/MhLftl
E5PmuY98s9y9f/mrDn29PkxYHi9KL9yXL86JEvGrK/rCOyr4VN8S3CtOcTVp37TSKr95o+gPdu0b
ObKpyjuXWBOsGWnWXblY2o2fcn2I8EtW6iZb3zo0vfhobLPEmxkg9VjBZtogkJlf6ZzcnWT+9Zjp
PRrvBgLOIYcF8fv9p3C9N7DZQizkB/yxHLs4nhcK8C61C+coOPzvepwztilmLC9u3d46Q/62vHwC
ZhyOSl77Ze5z6Uc5KlIu1VRWs0PAXW9ar/ICAWl778w4Obx/a9c7PFsCEZ8gW8wpQdbefrDA/ZgN
zTrLWZ8tM1Bt1p28ms5G7zR0TDP5ASFP9Zag4vo2aaGQvoF68Mqupv5DJWluo8k6upiifB11WQbO
MiCVMDstZD6q30Carm+T0hteKOA/mAVev29v019Sy8E4AXVIYU1hr1Jj41tJ/yGKqsjGNS8unsRg
dON/rrK4LIQQJkDcKT4aby8bV5G27roW2+GY7vW4tY8ew7Qgrgznxpn5tzsk/wwJ0VoW0DO+vVQ2
pBEuo6V1RIqq/dNFnvyCI7zlBqhkMKfgFFruqxJS+40nyzHJ//lt2cMA6V9XNt9eucTCAVZ6x2zR
MdWHEhfb8dhIh95ULxmdBJP0cz+wol7aD3VdNtpPsLTu2PId9UetGqcIGl9qUyuNhqLvMGdYB6Gx
MAiFDWmQPtBVWTlva0JXNAzQJucpzlxTbUxt1j5yzkxdaECNELCWY6UfUzSlw5NmIibdLmNUtl+M
zlHzWZVCek9jzcB96yZ+g+EzKUtyM6PBM742kJTG0PJ4hHeLUROmaY6kLGxG2Szj5w4/OPOFfViH
DF5C7w00iVIrqPIi+lRbVWXsjQo1wrbGp+dzhR4g3hhlOjw0JtYtoc7NPsBWLZNTizHRB5FNUxGk
qVOg4RqRx2Ki4PxwjdJ96a1owVKJpJuDkrH5jwFB+6dmj50I4e5WdSAskWYY0zOaC3qzYUkPkJZ3
STPk7Zb5UDqQpNSh/1lKw3kgPoVCUerl/OgS+/hhVQ19q6hr6N54fIEL9fMuw88sCc0WRCpkcOKV
n3S9ysdA5cr6yjxVJtBv9aXdon7uzb03VNNpKCcBccAqjK0SLfl+CwGhKuC/G04wvDwmmqXE2WOs
i+aUurNPknaSm7gzjX6LjxoTDOfei5o6C2k+BEIVJzFwF8kUj3WBvvkytDKO9uWYJ/dSQTEINK9R
ryTR2Ge9ssaBpi0WrxnOVGlAZFrxLV6tPlfzOdlqzwITmuRsk0dYPGG9ZYmfudkud10Ze/5P5edl
tpsSoy034yjGOlRtM/l3uGVqZ4x1VRR089yWQYz5GX26PevtY4UEHmjTaAprpzs1B4HUdAS7ia/7
j3GTejY2dmPLGB3XsnyPYKybwtTD2uK10cesuUeECvGitTAU+KdDrZ2ENkodBNplby5bbL/sf5gN
g727JZgfjitpZgYYKOr2Y0TOD4Y8zoJ5tQtSuaFhjIbPWiFJcQyt3rTOPTy4bgjgwrQKytg8id9l
6y/PFhKQ5cfg2vVcEbE8lD8bXHD6b8YciR+N6vl6WkL5RkyWIqRsCAL6hba6TRujwmFNDnWPVCTR
8InEFana5AIZ7snF4iKegtzR5pzNJc21kOQ7pBJakufiha9xlB8Ko8Y3g5EdRLKkk+5r3hsCS5ll
xLUU7Uo/+6jrteRLjilXEuSzT1Ifi9l+1RT1xqHoFdgnOqRVyRUbL72D0vyAuWv3lMlBdwmLxkAs
rNO5+C3btLXwTmlasTUrrx35bV3Rf2Hsonp8DdISwX6fAFjONsLbuCY0+1Atur+E7NuI/RtIOPOp
gFTX/XJTgONfo7Ca5inJm8TGoVCPRty7eru2Q6sc5LGCpNvuq3lUc8BUFmqj8JUGeNsLuyFZDQz+
MVdTwVzMNOdfjPf9aVOkjIMZlM2pCMaO+e+WJ2t0T3CXLW8Dkq9/kVJVT6ktHG8XS2+qg9mocbca
jDzjw+iW4aVytOmZIV3tk4PRdEN8360yEfCJnvGObuK+85vln3inPNbcey+uka04WAn5x6wz4k8V
U2WGT27MH/BN1QWD68Srmx5LZQezqLiTVtvAqgY5OJVi5bWWVV+UYdcJibcOOsNsM/et9tkvFyE3
CuEHUGg6DQTFuGl59ExpmpseVVeLFdECU6XpVs0IDHbPOrdt7Hyvysl7pGOdRqghwyCCubDGbOuO
PIefUmUTqeYNrk7hNNYTE2nGZ1DLnAkbRwl9Kd41thwIVspkynAGsYARtInKfgv4bP+oIvZ/To6W
MMA3WztcWzGyPHR/+jUOGbsPIQPzKevj5MPi1FDbRl+xcRRJ4n8WYjTxr0mIIdwDMy1HTCdnfMqj
OvoyxUVbwIMf0u8TsQj3blshVxVLM9wnRu7FYUJy9rj1BjEdfb+rvxYCzmOgZqNxA68X/ecYPvE/
UhiYf9dO17bbqGysIRwmN/0FfbxKA1m7tW8GI1wI4IqKsfm+GTE8XBq99/cTdlekD8lR6OE0aLyk
pcNML0kmLw0pCuZnA7p8EsyDPRSPfpJPn3szLp6zNMIYUPhOWz9aWSusZ9MS/pwQrIhk8DhB+Pqn
n1dVjjTzNn8upsU+zb1ykbiLufreRP30TUtaO99pYHhEzBHf8T/KzmM5bmTbol+ECHgzBcoXjUTR
SJogJDUFbzMBJPD1b0FvIlYpyLi374wdjYJLnDxn77VvUlLDoGmV0r4Tc+Ea4TS4HW2BvneSfWcs
7o1XG5oZeqqpHwnV1V4ZFhjdERTZRF+vE9wVG2kee0QwABHJhG4V4U9vSuJ6EjZ0sWyxdE4xEqeD
9SeWvEA3c0ufz4aHaNnVLaIVF+d4qyOX6Zzg5BZ8IACu23l17ONuEkeLTYrc5jIf9G3fECAXxjlI
1ajMRXdjZdAJIYpmKZE5TSmRLQnAvKGbSWe6ddDO309s0LpNrtcCvpmobGCZlpvdlEESqJ3fkL11
YzPA+y/v4xVOidwJqeNUyTwcMks8+BVWB2r4rMy37FGH1wFn6jdp0Y7cgheVQMocvWZEgs48jOGF
fa6yuB3IftTLMTRAADCFD7hZ+2wah4fCX3ANrZ6b+7lpPWqsjN0Y6FVvua9L259CvEqMCAzK6zpU
ghKGL07dMJHGj6HBDjWkxzIUGL888jMnNIGTvJWa3//QEn0qbix9Eq9GResjXBqEil/0qswT7mnt
v1gYs0VkTNX4mmuGKo4DRs36YBptDFejr60gajUgk6Ew4Y748D/ys5+K6T9vTIwuSt3Okc9GI4t2
m4heHyJmv5ZxIAJ0teEsM2O4zDakuc8WXz44KVQlTpDty4aYc9/Hhhn3MVt9UFbz0LrtKe0hVoRk
r3jWqwKDne39xYyLDQiFcRs0Ai4qVeP4OvI9kbvGVwiwJiKI7VunmFzmf4mXfA1sMfVh53ZmvuF5
HoPISQgiCk0aa+lRNdWc7zXdn8FdDnoHbQz0rY04yYrrQ1lM6ZZ5IL7v0hPWMyCJpdlK7CCIvYeZ
uiwIlnlNKVWg5RRl5NY0a5f+CHUaHW5NOd6hCoLiQcs0UBsJM1Q/ahfP/wQg0phR0xrGbRsQAnIS
Rkc6pzUbdnEYisR/TYMaFBySw9HdVarOm6hK07jj+4qQaFO0A3c9aNJangCAVPSypVGnLx0yoD5s
4sHY6/VCaBRQth5EuGmu5zPD1gYc5RrVbYxUJd53LRbrMGviLD8WcWLyIk64HgCpdahK6jlzc0K1
tbR5YPNuTKeUhx7GYN3FoOxSjbGwlpA62WD8+w8zS/EApo5S0PH42pwmE5XKMJW8AAU0nbNeutwh
yGauF1KdDtDggkSDJQmHaAmdeqGkKzt0aKE9xwUeZ2/god+4mRr19aHOK7wfCYgE20/1L5lqPONT
sKyZx/5UZV2oB3ICI+KkxblQi/I3ahHFvQuzrz9DQJAbMbNwYFJoJO+vaBclHx05BGLjpy2/wFuc
6qmucAU/6q0RT9Fs1ZIXwBzyYDf1WgPb0RKpcWQTOsCfVE0r1b05QaI5mqR/BaFosiplAU9boDRj
P4HzNHUsT+sciirbM5HZhQFjxpcG/GLPhtwfk40xlnmzQ0HsBVvRDdrnIoBI/t1P+S+HbWb2MWSv
ztXIejZK7RMsD4PSgJWr3cAe5rAkF1TNLbN5QZlSldpD1yzTo98HZXZ2ukEWTLWZEWm9ZP32KU5V
VGiybm7MxTSLo22PuhUaQcOda4xpHu4YOXlBlNeynW5tUVHO0A/LNZA8BaWXk3S19wUFvPYNf7MV
f1+mrr+T6OrkXhOd7n+AaP/X5pdgF9ol9DoZzFzss52ClsEgE/uYjOK0jKX8YhqdGcWDZu/0av4t
Rs3cv984+bN3v9z2olyEdIBCnk3+2uL4a6gxgS3u8FBaR2yiXn5jNaOyNhUFPFoZMCMZA5xWOrA8
+848xSnLUNhOo3koHI1kDmxKyARI2gueiiRdmc0s4V5I2zGDQk1bMXSNJL3R+3ToN2aSuY9QPO36
BqWe8Ys+UL0jGmxOYd0W3Dw5o77bDOMAJAcep7QeWi/PzLOppkrd9BOiLZiP5cjFEEUelXpT3/vT
yKIYalj/1PeibW0nbBbf/o1VI7aPBgTQJ9RK8XzTdMp5cSVWm7DmE/I7Y0Wx9oEba9lO2gu4SZoS
bXbmHe0k+4beR86A0xvVd1P2QD0UaZR7bLetPGUeNsbjnGa63NHFWM6zO5n1zsDkaWzT2S2e5sAf
0qdWi5HesCVkZmMPhZXzdZD/a2A4AlCUoLRWAdYhQrUvepsYD5Tu1AW83wzOz4wE/8z4d47avvIe
47j8oBP/j14qx6P/xHCD6AJmKm+fGOxKLd3c2Dm6bZAdiHDPP2nL5C+bsnfnZ7PHPOFxDc9mNmAD
ArBNeTSMrX3SyUT+oKX5j6YNIxYWdfjWBgOyi3OnYjIDWXvOEQ/seOjbwdzlCmuYZQZgCoHB9N+J
r/mZp3HsfdAx+teh1/RV1BuMlcBSv70MBsAWxj66ewT+RclDZb/jK9rvAjrdVHFxPXz1uExnrwCs
/v5L+69bQCMXXQPSfWaSfxT2f720lt35SeXN7pGmdrwxSa3wQt6auEVxoA0RLQMwBBOdByM0JHIY
jASK4TX5tP4d6oRSfbBw/aMPih6Af7AwMI111oXt79+DrQJitkfXbhnFvp3qoNtoStNPgyrbjCZT
rsbt+9fgH5efQ64ZxqgDaE1eNLNFgLyuaCbniHrH3GRDmuwnh5F+mtnpCay/2ose34e12NXD+0f+
xypNRCXCa5w4JAz8uTl/nawwFEpCRa85kNLflXGS/ygRGoczWKPjgBd7VbYSPvb+Uf91vuSMoVTj
1eOlW//+11Ets4qTtbWE+hiu7Y+yDKx0N4LLjybTm8g7mGI42gMgg106L8FHEvd/Hp7ZAf9bAWOX
h581tUhv0DjpQoldjZj/7Kt5+tRN0qsjkfbxryRrxKGmwK0++EZdD4/QfgQM/Qwihig5Lj6LtaLL
yN6f6djAJhycIYtSxB4WP3kgpjoPc3+oImWymXCz0b1F/VH+zx1w3mTQkkwZVnXD5ZoHo8ciR8B3
jjjIzV0FkODYkGtZePXygVDq+t0mugL8KCZZnFYM+y8+yMKbUNMvrCsD7c5xZ9WoDVZQID2lKrXL
7masyqwIVxeVtwu6Iu8+B7Sg091S5P7NNBrjR8OVK6ffStfDuGusFDRG6Zfzc1BetYHX1j+mbefs
zZ76NrQpiPduGSxnCCR9DlVCLZ+8spPledDRFJ7t2sVnUy1mtUF1wma+MLJ+q1Ui/ujmXL2Q/Dze
RQxMqISgSV28GvhyoByjRTy6aZ3edia94agmg+pGVrNxQ3YukhjfzQ7vv5BXa956VNrlq9IF6M/l
pILmZiWqYfSPaNa9T7AfULKa7ZT/sG2UvmFV2P4HR1y/KG9KNUpCKkOKNbprbAYvvjgq8f3YV8Qm
gPM2QdvUVXrIZrL4Utafj4QEVy88XvTVR4p3kqHtlTqDgZLAOGmlJy2o7YdJWMtNUWVmFU5LqZjR
Jt6vWTb9PlXD4/sX9vo0HQuNGRIWvDzo1S8+JgnzAozwTX4KpHvyvSp+xbEQ7CwD+tQHr/X1k8Oh
6IuugA/u0hU/koQp3sYhP5XtSJPbzccdA9FuYySe+brYDYg/OoMfHPQfV3YdGaJORaGBPvviNi7C
Fgx1iuLkVCSQhr2bmHe9V3TnNEnK5SjKzBhoTM15ekjgvLv/64cEUQOPD+5ryJmghNaf99eHxNE7
k2rNxiM1Ef0kyabBlszQjZ5daXSHXHar69KJx62WuOOX9+/t9bljI/uzw8FHRkDIxeLGmjGZC1Po
Y5z0OA3M1qhgubHBT0QynXRtaI69K6cuQi2n/37/2NeyYHJYVlUwX5M1dOzyOwKO35rbCv2WjhH1
CfpNX+91Qyq2s1C6jmJimnaj6g59iUgrGT/jXkGt0A4r+lm6kE42tmzGOokW3LjlD8NXrXnGKpTo
+6LqrYM7FOrr+z/6epWhzkAXvL73f2KN3t6tFlgsDVW7pdiOb1w6P19n9PU70+n/G1Vgf2T0vX73
OBxRfUgUWGMIQXt7OGNUjGY7tz2WCWJGm271bywexU7Whsj/15n9WkIxnuNRxJ/NAd8eC24WyrKm
a4+JnYmHYpD4RvT/z2AygBBtJ4ijj1k2jx8Uq9dfWK4oSiIWbgvpEs3dtwceUJnyTSVpoQ+qUZ1o
VZtbadXjbUbR/q1L6QX0CCvr0AtKkFZ5o4nXvhnp4qNrSD6Q/lxdcWB7KMRwnjNKget1cRXaWaN7
JTvraDTu/CKYQd/bVmIFxyqwx4+AcFfrHSSElROtAzYHCXd55giwiW9okOHQMTSJvihkbxwyHjz/
SH6wgFTr9kUczcRYlR/Y168eZJ9VliDKAFUkz5V+sVPrZNNlNZ2D4+Kq0gxN3p1bq2bg15jjvdt6
t++/N9eXlcMhV4CkhV//aoeUAH9QNCrHY5+706aVc/4JOHK+V1P5UWV+fVHx5aOpoYOC4gW7wdvH
ybH7CoJAPR7NTM/3lW3G27xAS1Ql9I+xX5h3lZHIDyyn/zooQh6E5lxP/2rHhQwEfbtjj8dgjdTa
pLVbjtFIblsSMg22y0OydN1rTj7vR3D8qyUcfSGrZ7DuvPAmXuK4Wlpgnl8EyxH5WPxiL4n5mR44
8U5WPOriNGf48mFRVZoZZUGcmbv3b+z1if/RcFEdYCVAhX7x+Rqgu2nsa+0jftugC6XupWFpA1SW
U2FuC1G9dkYsP1iqrp8mdI4e6wX7LiCVl425TBVaPvMtPTZZW5xKwxmtCG+j10caTbv48P4pXr0q
wIDQKLuroBlV5VVLLkiZshhef267dqpCP2sZCyZJylAWTuMr7XKu8P98SDyJqzrPtFmDLmuurMbL
4xM5ckaeZzA+nkoGmmVOgeCSrZOc2oS4uPcPua6yb6pZuMUrTmKVM1t8lC8WPuTndcyDNJx1SEAG
xGpPDsdWMoV9ff9AV951OnCIpVjwLJPzw6b39gXt0VO4ea6rc96hCTtmpEbWUUY/PPsvEcr94jtC
zUFEUHVWRKLO/G86z291y5Aq/8Toe8p+NbU3uSFUGW/6oBq8vtneuvazr6ebAQbKevvjNOGNykwG
/dxWdHxDE5dDaCLO+OxjfTtUYv6gfXf1+oI3YJe0ploABCXj+e3xsMECv1Wg46tSKe8kyM25w633
G6hIugembgyf887SD/k45fv3b8TVWxTAgCLhgi6GbVF+rn//q/I0UrD+Fca2Mxbm0R3CCjq7vHUU
aT03+NY+ykq/fsDWU0VQS2t09atcnOlCzpffxjWUZr/p7Wdo4YDfCXhy2g+e5OtLSk9mxacxwFxx
Tevf/zovv3YYdrsrV5KKJpu3sm1GWEj6ULxUzuyrI3Hhcf+ZhMVq/OXGdvPt/etKhcYR/n6X/tjv
2chwcfklfPne/oKhpq52+3o59VOQ37mK8MuNNqHOC6sg9c0wk7V1cvDu5RGSiFJ9Irct+S0GCyht
nRe199Tz3jzWZidekQRNT1Agk/Kg5aarYYjknbgJULtl35pqKtUuhn4Z31RWArBlZFB5g1ajSp7T
zk5fVbZGyXi1Oz1bUo4jpF2zP8yMAhG2ton2O21jZdx2jELTmS5/3nb3bEOHG2ws/VKHtLfqfCPE
MIjHmflusSM5rnUIqikX3dyjobaNkBQop/pRNZ1BrCFTu+/d0s3iDpws0c+9REYR4bG2Pg2qHpun
RjoJeJzZGAj2qSzh6AfbqpvXVPeMeyNdhu+1MlxQNni4nhJGF2moLZn6LSej1VAC9kWHu9miIA64
s4DObTibWhc79nYovWnXxA6tmAVDwc60Uj8+BWSmAZsB60yM5xiM5WODYCK/7w2pTwdrcPq7CbgS
I21vSJ3D5Cwy3ZNWqeIo75WnbbO+K6rbvizio41RSBF+5XbD59ntlBEZDdNQPnpIqXYJWqVk03kA
U6Cos+3ZZHo1PU0yrup7OzMINmvqBe+i7o/uebadLo6cYaBrGhAQAsdUNDKcGzWeJUblMWwwM32v
wQp4yNw7VWxypmXDJsFx/Q0Dvq2H+STFzNwzVT8HDetymCE7evUnQ3fuxsKCGyNL03wIhrlP7moc
qPNt20uiVpuxqwiTXhQah2qW1tnNK2yZ8OLIes5oon93ie/8PKULkQM4TGcSZJLMSyPmv6kF7dcK
dh5JqfbeiG0eEdTFc4+KShQ7RscjalSeNJMgW/o1u84i3e0wVSvelgUc05MB0Om/cU66X7reOvmW
+D2j/GR7BHjcLH5sG3ttdDrjNog7i+3n4PrPy+As7TEYkUk4njMNZKqUlnFDm6385Sk4wOFCRl4K
rX5sBc8ade8XsNzt+Dp0KmnPLSEM6MkGq/qONMBPfjMxT4vPDkGN6rfDlKgAgh948YYYOTc+WEnX
gkMYiprhNpvw/USBRTGurPnTYAHF3NoWINTjTNpUtc2TBYVhxTvQbgq7E2JDBAOuJDi4o31U9kgf
mom1bjzw4mrWF/KKGf17I7DNqLQm+xejvKncJOOqlgGbZ5vhMpRSPiGiMV8IpK/VJzHlpHM2pW48
ZumATik2fM3dzB4ry9d8jid2DACa3eBkJov9H8Z9ngeUInofecVSfV6WzH2qiHItNkOqO090HFTx
ZFKmEiFne0qEJa1BcWySzJp3JKmVvRb5djMZmALQUY0booWC+gelmfhBN2j5TmCe/p+eVcyYxhTZ
xncpir5hwCD8PWawACaxFUMejY0pJoHWwuG8UQ7KXXTZI/+iHcikJ6aELSdkSqE/lIVauyBKOjeT
XuHPEWpwuo0gG7A+d7j1lsiGyr7xF2FBGfYIoI0gdwz3SnT0fju9X6pvGqMGRIQY83g/nJEcBt6H
vr2hUxYPW73zYifSlUuLwYRXfsIextfPUtX0A7ZLS3YDiiYZwmwNzsZgq367EB/k7OK6dSDtGFNB
rm++xF9FRjJTRP8GjCkyqubraM9tF43Z1H+dg5aXNqZsf7GyJPiWD6Nt33pmEmxABjrDSevjeB80
trYGsYmhOrAxbso8LOlVndrFzIo96kSqj6rVWlNFue24yAVlmz8YaT3bpwYTb3o0SQw9ds4yNJ9b
xp+tGQLZgTeNDC+7DeximE8DRp6TRjvaIDotrt3tqqV+Dkq0fJtBVATWxMKYNFbkxvpGPkpHJGiA
knZPYZp7Gx9hgx6lChY48U1Ci4F4oQfQizAY6+ZLUPF5e7Gz0qw/tYPwxKn3eyQmeWu21X3HuqMd
GtKZX2PhGAvBcZ1JIqusDFttrEkiXZ2R0eH9ZIbrfw0SM3jBbE2GH/S5ygMFAlFhg4TTBY2SIL4+
IoX2JyBrtoXTz9Ak2pt8YIt7P0sZN3cC6vd0ZodP5mVUrXbLPGyyWshvRCK22XEKTHFT+kFR3FRj
r06Vnpb6wxgoG9ioXRth1pnasJldCed50cfuaBmwBDdsY8zq2I6jzKMJx22wcSjPvqikD55s2JD2
oW9mL32JGz2fPq1CpG8sIM1PaaXa7ZJlVnlKyfnsvzps5qYtqbwsRtqfvEO/hXL1iPLH6E6DH6f7
DpRmttVhphs/qJA0ECpm10CfifWjNlQYSKHsNiTCkPBoOuhHssUD8O1lS7uHALy0vMnKLuTNYs6J
dwf4fOpfBzf1XoGMNs2Ozb4tD/oi5X+zSNCSNm0LR4+XPGdWajAhbTbrDB5BDAXUfnHIGPtJQ2hq
N65f2q8BbPyY2FKVGjv0xYa9UW7iGL/a1DXqm2AJuhjNNoLe8iXueE6P2CKN9DcQGtMOC2axL6rE
2XNIsqVPIr+sxoPBPfSPlpY5zyX5DjmJp7PO1odGV3r2nFkBxK57zTrMmtfZ0ZRBzT6DbZl+ZF4G
+yR3NF07p51bJmd78MokCpLM9m7i0df3Gca8ctdAE9efdKUHxO9ClAgRLOjVDvd4U//EANwlgPA7
G52OR1BUpNAjuHuiZmxjt95ON1ICVibMSKntGxuJFTp9Nvd3rFAJZL0kabbpKGk8VNq8FC1JB0K6
m9bQ9Haf2H71rFk5ir5WG+x4V9UWH/wOXNgORYY5bcysNtO9t6g531EjEryRkOWZh6ORtPNtPaOz
jbQp6YetQXTssHGldF5UMM1JBGuImT7weC/fTk1Q/uzmLjN2ZTAiepNZ6e18Ox0pY/wmpkILOhSf
lhYAcJ898dPLyWohrjXRh99e4yEzamSOAwuYIW2SMTX9HADuYpgydKslvy3qtnSO8MWzTRmvuTva
oqwecErtznB/POGAyWiteEsJPKOc8goXGPigedl3QBMltW46qfuCTpGInK51h01W+6N/x7ZTpPeE
JufDl3nU6n0FfISSjsZ9sNek8Gpkd00yI7vqxGqsDtugmDUZogL0PuEDKdpbYFve9MBGOX9u2S7W
BxX0RL5TYZjdZrLa+avWjOijw9YtKzMamSm3B03oo7fps9LRtlhuUH6TLdJuxtpRYzRhJldYAJEk
1SS0ptr0iwBiqBle21j2locbgZNvVjP9F1p2UBusyv1eFHbRb+MunwpWKjoYG2V6wj10JDucExKd
kqibLHGbWa5w77wWmw0B6UhN23MDAcLeuhqa0iilLgPMoeUGSt3StmjITn5Q36JSbnv6S7HW5VFD
cVzdEBSC50Gh7EWFgEx3rbjpZX7uGAg5FI92p3mrXrRjZYa8NiPA7cWj6mun2BiNXxOI7gGu2lqq
Hu7dJdfmX9OiNUAkq3w6dnrRo9SqCPIgDIQQEhFZfAnMT20wic+LngzFDdL8gFALIQJgSrhQGl2/
WSoj/e6CquuP8RDMrFtsAM0HMjnIfEaqT+2J2U6QeQAKOh3DBNQToNSmY7BeJktq7fiiDtXGz2n9
biShiMmmTqby4MYA+29TfXR+IuJumT/LwEv3GvEKhwyOEil7fVEQ1YxORb+ZlkmzInTiWb+B/mJU
uyqjXosUOpRHDk3Qt+zmpYG11LvTnoeoc7C+5EqPYhFYxf1cCpKzCH6saIy0aReZoxqDOyjUlEt2
mtbGc7WsesOSeM7ilMb9nD6pYhAQMYE3H9ykzPQtiaZs8AwUpXbUFAj3Nk7T6Ixi6XiT2hA6HUx2
VrIuqKORkOCKUkQW009foyAJS+k7apsEQUkQjZE4bUiespiP1COmPCyrZ3TpAhfwPM3IGPUkI5OQ
L5UMeBREbW5FhmjdKeAn39YBafdbrjIWzFTv2WnIdnEfK9ek+lw9DMlZzJXocKq4+GIGqbCMlJXK
WKxI1ptKf0kf7VHEu4AqP4E9PgX9sxebY34iDiR7hNXuzdtyxv4HfSjH2cswdsibrcrqUkVjP/Tl
QRBz5jC5pi8CZdEgQzuseiThCDMHJ41iVaCcrjLX+RYvMxrB2Fw0f4uukMoZckyriLyWi3TYRGqZ
EaUFa0QDLcUpixuVuZ641VwT3LxJguIhEb5Poh9mF+pc1GkSKGCqdO5bNRfROPbxV9dHHxO6eJc2
S8muEAcKzdOonVTtnZKU+ei2UOP4fR5scjtGy1RiSwUSc/UR67rPAClatJXuNBYnPun+VrPUUm8M
MGqvPStIESMTcGX/SxZN/q2rdFs9V2WDnUuP8abVU2b9wkPQzbeeQAm5n4w6+Z5ayzif9Mr3SeDR
mkJ+FnEvTxVEnGaTTpU1HQppmjvA6QEawTntslPVeEmjI/YmHHw/LuQZbhJnbviQWdmAWICmh+Y/
6mDO+9PE/utHtyTG7zZz8SGUvt3bewso1U7xIau2gXJIDasHSyMmvLWyrktD0LdYSKjPkdCZAo8Y
qeAKziE4MH2HmLBcTjWNNLnzlqZVGzY1zhQhlmie5qpDcIj4wA3mbdUVrKS6s9gvRNeXajuPoF63
BqJlY9NZxAwPzB2rl6bgJHZVamruFxPdq3jqNBIhyTWvKnuTLE5qwyvNfC+0M6JEIhP70vI9Fq5S
d3yEJ7lh5a6c40gPjp2voyPB6gqNsGb0zR4JB8jfi5Mt+fn4DFjFkgiUuTvsC1B3IsxzdMHhghAj
tcOuKqr6bqoTY6JIdBe5ZaOjE0iZ9PZ0OxS9+IzHQOR7FxKvs1816qfJRREQktmC5cMB2d3tFwMG
DsPtWm9vC16eH33GQkHyNqERu7yDzYsAHURXto0t+Kx3gdtJ75kPreE9JZlBuR+iuOl/GLEj8k8d
mgrjxhc9nwDACt1yi2nGQDs8z6u30euCn6ysfMfqRqUtDAmqyVDvZmS+vcBRsS0Hrct2Kk/0F4Gm
UY/6IUV8G4M1QSk5T8mrm+RSZx/najIJbbJGtPqDQfilrIimmW3jRV/lVIwgL4dhOuMgEprs+CR0
s9vF8WxskP809CKsPppF521Gvn17nkPaMqPMtu937S4bv+vhwY6Bzmb2aUADfNuzy+NSTI0VsHe2
inrf1MzeC6Pi2fX99GXs0+CD4112KTkeIkWEFaDz6BRe6orGLNF7BmbpWSVa9c0qTBu6n2Nuc5M9
WRRzK39M5F/vbW0skw8u9eXQ5s+xV/UaUzKbHuVFB75QnSZik2OzV8kJS0y7E+pzzBxeu3yVU1U/
q7RXL//zBUbdATeIKZW5usPfXmBGArk/l312zmKGA2GGnfTBnjqYQFKBecyxNiUfjFGustw4UVKU
wXb6YB15WtYL8VcrGFO0aQTJkp8BaqZb0aYxAZCF/GR5mdy4yi0PENzaaIAibNCoxCfsDW7wwdX+
x51etWrsssEj0v++GCnkWAo7gVHgTE6s9RLEg3GvNao60xjCG+zEuToFHh1iJ8Ag//41v4pGXC8A
cgUH/Q6wgauUSIF50lgsmZ/p4jblocB8Qwpqgo+Apm3SPvUlVlre8B4k69Iuy7GdU96vItHwLMlp
BJ3Um/MOYmG+g+tBHVuBWm5BOpxRcec/RpH+r3SYVdUGEI3ePcg8m2nx23vWG0vBO64TRlma5Xif
u0ZC0eSX+ELw5Lb73qMv+VDxBROH96/W9WuBqANMkoO0HqHfn8HVX0+La+XCzwtyF61Gr3d9V1OQ
aBo+4tDLcrkXTVeOp9zu3Y/SCq4kEEwXsbF7PgoIZpokBrw9Z1lgTkuIcj8jgmErR8et1Oh/tyYS
gCTRcfV51c9EFZiATIAVodubbjTQbP3PIA79g1n9P38NM08kzUiImVpfjC+EpxyyLjSCx3zUJpT9
y3JidEComDO07VOH2kye56JnRod76HvuAc3boNbBimng5Hn/ply9PRQR/J8dOnsvB9rC20ujKSK7
A1MmN9nolM9mueRHQRwb6Eo8OeFYtOpgSg9zTmN9RNm++iRYSMKQMzOIXamQl2Q+UGXUKohuTl7R
VF/NoY93JNHgHrKt8YyB9yMC09Wp8uBDREV+AzwOu9/FsmxAY1xqay5OEzGBUTpNzr3TNcbtwm/k
EVh70pN84aOcfnTHr769HHlFzxgArPGJX+JnFAw50dtBeRIKVwThqX6ff7acYVa4eP+oNobEi9wZ
CVDkp6pON+PMTmfnkRq7n/Uej5k7D3Ow7YuxDl5yTenLvqBKsXeOW+bpniz42T6WvlHUmxiv2kcr
/dWrywmg0l0jg/RVRHTxlLRL7PW1tpSnmfLZpVifTPcBQ6qvryuaJ36RZlAB2QSZ3H6gEP7XoZmg
8r6gPmVEtc49/1o12mUu4kYmJUP5Sr/jNlVZZBGS9qSxoc4jmAK/ydj7KJju+iXljBEt2twu5kiu
efFVqWIYDL0/VzQw9dkKralo9v5c5w/gJGv2NqjG9m7vZRkGPdO/K8j0gO+g2e4vt+cz+P5L+s9f
w7JloiVEqIby9+1FcEwUxf7ilicptBQl0wqfGsltfbQ1vtAhphNz3TsGyzNpjWTSYI0XeYTjdsnv
SXKXH6i4/vUmrQHkCGXXSfClB8dtp2HUK706SSLqMleM25WEF1ZNjE9+SLCueSY9Zz012Qa+fynW
xfHN7BfHGA4IKissaHhCLpbyEmOH3tOMOWmp0x3c1GjmsJu8n7Zokqf3D/WnRrw8lgNV2ME/g/7m
smZlu1XjzioaZANpdbSsUnM2dSmyz3NaNM0jgXPNN7z6WrpjqtJmGOalkXzVIG7bZ7v0TRPsQg6R
NQv67nVyR+9psNLC2OnGpM9f3v+x/7ouyIeR2sJCg/F7Uf6V3SLHrIDnMtEUeBRd8pzP/XBrxW78
QdHzzyNRZ6FAp+phWbh4FhnLgrlP2lOi6eZuDa1m0JNCA6zalcf+/mn940ljyVkFxPid0Iusf//r
7Q+EYKhkGe0JY75F18mrJnVEqJPcTVpvMB0GJ/tlJruvhVlQ+dMHD/o/zhU9BbMRPlEwrC61DiA3
FiIeivYkuyq/H9LK/SQWMX0z9Mk6/K9nyoGAk/mAmmmS+RdLrNb0oy3mejwlGBc3hcRSptU4UHrL
LG81zU1vdbk8DWbykU5lXUDfPOWwnFhYKM3Ym7FDvLifXT3qXkwznJGZn91UA88zTRrP/uBSXq3j
ODwwYju8SDQfSGJ7eyeln7mZqffDafFKY6skhIE66Zc9NDQiCPpeHFTSvbx/Tdef/vbU+HKgOveZ
UaLDdi4WcVd4hde6DqBUU89w28qy2zZMHB51hcWH7XrjfWra3mE6GieUwUVfyv/e/wn/OG3KDXQy
PsUONc7FTxC0j1NaqMEx8VyP0S+cs9Awl+WcE5lZRA2S4bAc4Oi+f9jrm+pS55DZi3+JI1+mbOt1
kTsTte2pwfGfhsaoFZ8tiXji/cNcf5h4digadfRcmCNR2L+9q1rWMg/D7HxKAzRnT2BfMBgvTA2b
534JDBDaGdGTWRhkhnYkKqOWu4lqPAl9v4TFcmgHbJwP7/+o67u+KkQRLv4fZefV2zazhOFfRIC9
3JIqlmVZduw45YZI8iXsvfPXn2dzbiLKEGHkLgiy4pbZ2Zm3AFACDGeJufknZtTl5KBJJfX3aWeO
rtoaFXRrPRkPRJlcc1F0SX77sT9sAaKVB62lKnD7B1xPPj8ABhcYN6YF1t7lD5A6ek2dkQ73WMJp
/2mTpHWulOrzh0+UbQOdBEkNRwuFa5Ff//OdqTnUU1Na/X0vdD5SLX2DUmZvAbKUD3YLnE40LQ63
P+3/Im+XZ4qCCrZvpoIIrbBlvhw1KlvaHKY63k/s2ifQ+WXpsRgyxt6VqLVKAPleI6vVKLdBIiZB
VIS6AVjiaeMbWqC6uGco0aMRSeF93us+DrtgtNB7wcmG1C5pGmuTKaMve9T6qTnWcIjB3cBy1km7
GohhFoL/LzLyQ4U3Zq1ybIVuBtyr0e6xXpv99Jxh7FS+JPbkwKKnUTN7Vt92rwHep/xXZNXlC82y
mj7BEEX6q06HvDtzoOw71OAT5bsCosn5PffIxXujBH5k20X9YD5gY4LOSD2atUnnsKK1G5mhnG2p
MrdsMqlov7R+UL6hBeKU95VRaD+onzQTxdy8wuCU+KDkG1Pg472ygmkAhrNL9+WI79oXck7pd053
1rkTVBnKwEwLTtN2S9mwz8Y/YTE6D8iWASlg77U22AFrdva93PGAoUHcPzhjpAonIr/+rMdT8pr0
+OTB6/YdoDZ9Y/RAJupk3BdwOl+Rx6ApTY2b80HBuaOCA1Q0/DKro6/uaRjH4+8kRhxjO45yjzdt
DNjlgEEVDNDGGMCu1JYmnWhZ9y8xnZDqWzQ4/ZMP1dzf1LoBWKK35mA+lxjVIN+j1tbwpJZhIrlg
j6MXn6dW4gUmpphbcHqVfUBxDXpKFWeA2JsIdyU3N6Ks/sMk0VKryjzMvS62hR5IZtnf/TTtipXs
5oo2Q2EEnXgUask3qFUYi1ciAsOjSW6Jabc2yG8owwQhEiZU/zHqbbSvKtCMyZNiJGVOWmqNqu+h
6y42WNnJ59RwAiB5ftuN8IvAA++ylq8/xOGsof+G1bVMo9TRynktEIu8d3Esxa+Fg02NA5704npN
7CjoJxk/E6sDiGLCO+whhMcF4JCu++xH1viJZ2cB0LXOHhtYL3fAXpT7Fgvc70YmzdNH8/S/Xslc
9VxAOinN4t5DsTHPWtWsQVzAY4t9nbLKJA3GxgmUaeWyu65D8ulC0kF8P5eQvHgUwFkHlWLlzT3H
m4Xi/kHrpNAb5xcU2/4pU4BT1DYlZystsk/hWIU7PwUxubJ3ROhbrAGQVEImgZ83yvKp6vBQ7Hq/
gRXQTOYeZFN/wh4y2qZaoawMdVU7EaVOyglUbcjD4WFcRmGVehEpx4Bma61Wz2mSg+Xpg4nIkBZh
pXh9GZZfb4f+q0wGoAnvCiYZMhmv4+V1U+YWVDW1EkYRxjMiS8Uhk2PppBbZ/FuSAiAhSZms7Wvx
sr2YUyHxoKvk4FR2QTUvrpu4z9XcQeTqCNIUaBTgBvP7DF2PHo8Zt78QA0BWzIiMpvZIbqefAxpz
4WaaWykSmD155c69mnfKvUif2grYbh4Fy0rinOJoGgSWcWyCWTvMPFh2bapLG0XtJPpiMBduT7o4
tovPhy0G1+IvIZmk4nKd5960ar0O9WPdG8aW+2D4FadqrexmSBnFVrab+DkIozJGJjRByen26FdL
DrpbNFBoVXL5YS17Obo+NRhKgRY9+gaHuIMyAoOyHo64MwIqoGScPelOIa2JBr8zyTZIUNUQJCoY
q4thjWrU7L6z1SOIL8fLFDuq31ISxV9pGOTyW2yqzqfbH3qVMpo8f+D5YEQI+pqC/uWHTiF8OMnx
laMVTeqbXRqomwDJ2TeTpf2CheIATAXOSsNSV/c6jbJyhS/2zjo7FpYhBmq+xO+lskcwNAl9OU05
1lFQfM3GTnvBQEPaAK6X7pJslA+pGVQniM9ttbLIV1EL7DXrS9uIsig1tsW5Vrs24y8d5ZhM7dS4
MJzmV7V2aHAHVChXiFzXoZrR4EPAumA8kxz9cqZ1TRuKjlh85LCKUrNUbJNKbrFRJsfd5MS1O8kp
898VeI8X2DHqcBjVMf7wdF/+isU3633U+PMgK2Be/eCLUZiETKSiNLCX/jh/o8yue2UWBLUbOHmw
RjZ/b8ZhNSgOu44TtpyDKQNSko/M+Nj5llcBWwFKqUrynZBpj1aW93pnYVxCL1LmIcQjeEncDzIz
k80KTcgQoTgNtQIbZF6RBQf6kGYEcEpvf/lSMken1C+6NQrm9VGmRgfLCt4pTxVsJC6XW4vDqYBG
ZB6l2QftHAABmDZTFyFsW1rRJixVY6Ve/O6IgArZstSNeJpejmgDynYKaqVHLc/KbQp/GXlTOVee
S6c2wcGr6t3t2PHOavK+p8TEjSzaaiKI/vMM0zvFl/EJto6VkjpHbR60bJtJiS8DBG6rlcHeWU2N
axARJIf2Nh2ty8FMSTYgq1vqMTFN5zxqifkCumK+V/u5chM5HxDRN5II5TbfWnn6XX0nqRV8MpO8
Bu7NVQFn6AFw1NlcHOMi0JudnIwymXEyl8XGUiuweben9WodqXSzYwkIqskGXmrYy2CrSW3kii8V
PjCKHx2g+iZH7LzCQwqO7qMza0FYMBH9IMFRTG6exczWsQW9JKmPBopou7LiZCL41OITrFlbpUiU
L4kURp+VtNeeb3/p9cQCwRK2BKJBSVxcbCCnl4zeUKf62Mat+iybs3ZOpCzxYuBba8YqVzc6X2mT
vRF5cTtBSuvyK8OMyO5Een2k82YfjKBN7mtuc5Cife7OiERWrhpXa1Xcd9bS0TT2DwVj1DW0xagI
oWVZHoyoB2SQkzw0kqXXGuHPlx7Y0BbIcbeyea6vGViroCHolRAKYMSJOf/nUM5hZJuSpLRHydfT
T2Cd/PqXKSM7zZY1c8p8iIXq8ZtvGNm3JvPj+oASvB861KWigk7OR1dY4wlkkr3CeKQaufg1YKk5
WqE9HWs0ypFzExCFYPpF2rYWb68LchbUXZ6uZMzo97DIlx9etFkX1sjGHwNqCNlBnRG1iHvZr/bq
kFPZzUeq5JtRC6xtNZtS/SrPpDOAIwt9mlywHGX8+fbHX4UsfhFwFAVOABocV14+JQp2eggU/ViO
bWAjO6I0KbrDPJGOIN9xYgsBKEZeEOZRu895eduvt3/A9Z4nUBK1aFtapB7LHHrK7CmgWTYedZBn
b6OtdbkHHyk17+YqUvVdBEl0+G60trZaTBAPz3/Sdy49ZBdQzuGl9rd7p12uBgGrNXgvBGdg1tV8
TC2WwDoCXAVb4EqwkKrcy4YiSH6MHRrs2yCYCwgocAacFyWu7c7ZlBj0AdDg0yxlJaIvNwtLgkEI
WbuOOzm/ccnlH8UQeu8P5wBRb71BDUTi4ehGIXDwO7uQhjPSXMgwUZofA1PZzj4F3tSdK6sqDlIb
tp3bEjPmteO72DLMFluGBImIQdKAj8nltPlz7kjw/iCfUcib3IESdnMXph2UjNq0hmM/GdPJUOAq
7sp+QnLp9oa5nhdClGz8fcWTjqOBdTl+QzdVYV7Uh8rWyn3GMphcBoiC/epzK9iryOekO2dKkyRz
U2XIS7Q1YnnaOK0/eopWrmo+6Yt9xIRYvE4QQOA6VDnWlz8oxxbRD6UYB01IFndokFWTG4KfX7se
Fu8gJh4bIDolSNUQRa4u3bR1JvTXS+vBSiUYOzA98AXtjQQx8DQHXLbts7wwvRw2ZeZOs+lHXjU2
VvaxePn/nyF6F1Qc3uEydzSyK62Q7IfEAMbtZhI/2kUrvukR18YuYmW46+3GV9O7QJuEFiOQvcvZ
dVKjrf3RtB86XUUdOpmU4qBLPmTIIky8Ko3GjSUpJkLSeFKv3FTvjY2POv1Nijlo0Iir85+LKuqq
rBz71MYdmar2Iad0RR/KH9RDmNSBdIdUT+C4YTTlLwLWtYaJWcRGMdPgCuCI0kYgqVu2jXWYtP3E
g/RBajLjXg/6fEPEMnazpDRePU3SXRNGa+nAO9+M/BTSavQ5uRrMxfFSCPhGIrfOA8/xuNqk8OIR
eu/KaWPqUXwMGkgP4FmMZ60eFHXlcL/3xbx2QV6hbUFlcjE4tF90uCg2PXBMy63VO+ndFPvayZSV
L00e9lsq6PZuJaBcnSs0dsBJko6IxjmrfbnKoNyCcUYq+yQngYYMf6w39k9N9pXXwtCRf4Ue5WRu
pPS9+ZrLyRR8HeuSDiV9mOgps1PjBR5imn6a5x4nnNQIJuhR02jlwReUmvy6hEo3K53nyKXwchL2
K7e/4PoDUMURWb+DEKoQVLj8gDGcU3yaQvPU4ceL6EqpNBb2EDDZZc+Ktax8bTNNbmnZ+COtIOQN
WtgdTafhHXL7lyw3D49IbFt4hbB9SHUs8Uv/OTCFM8KHoQp+miCfwNV2pBnRKvSN0dNG9X7Yl5U1
NHc438rZdzUqHWgMt3/B37bxv7c69TAkYekt8g6SecEvVhO1pRwycCU/OMDXg00nR2VwN8fg1ty4
qyxp4wdzcoyxAg4OVDWVz5hDEETcSWsC420o4ARoXuLQ73qsfQ4I0q15Yc1eI1d4m7oIoow4x2KL
mZ+B85sjBBMGei2DMDS3qQKkFC9MOdSeM3+Yjf049uNXo1S68WD5nSxjBlJ3/T4wsqLfBnqI+3Gr
ysG5IQEOd7oOK9drUwf3Jlub06Z2c79X5Yr2VWZvoI7krUt2jQizlnVMnoMjymvJe6wtXdptSbKR
jMaCrtVrBgwNfRhS5TmVg/FQB6gSnxWtUest0gCavsEKq7O+xcM8v8ohOC6ElVEKvLu9HssTjVYD
UiJcjqQL1CqXKmtwxKwQ8/TwIYAurewMta/OQaVJjw3kmY2R4Z+ED+9qzXDxqAFuzEkWWxBcOw1R
S2zUfzYijgdD1hil82BjUeMVUtIcmrzgG/NpNJ8TaDIf7C8wIukQ73oRnkgDliKwuRNrUqLGzkOX
G/bGtyhqdDgebMjHoKTentSrHIjBDIuXt8PHoZO97OwnI82jpi7DEyiwWUEAOwLbFdJq1dyZxt9E
xUou7E0VT63gRFlwq612kpNNZIThUZzidOXkX084vwgcEE1WMQfW4tjhjkVzOBiCU27Xxs8JQYPP
PGBpRDcCz4lDwlrxXaSZl+ecAQl7OBzTUkNC7XKFyYXGCHHK4FQYWntUGXZHwy+6N4fRWLmVroaC
qQAyWdhYiqroMqR0Ye/zCsHDvgbh99ip0fiI7lMEb65Z0ze9HopyrmhtCnNJYcN9+VU1NuXIhyra
A9y/Yjs5sRJ7mlM7J+LYJK1so6uzKRQ1qXXy/JG595a7SFZRRM3pbhwDCKpbVPWAwCvFcI/25Izi
Q6x86npjraK9vKwQmaQUR9+AZzDNuGW23KPF0QFoMo+pE2Es1DaVs+1bH91q3L/axJVK1FMHSe3c
Wg/Hb04+WU+3T4+Yw4udQ0r11zqOSgtAEHPxgBmHuiurOu1Ocoge+CZtNCd9CKopm37cHkgVuely
JJsr2f5/TdBYrGYVJGaVIL/AcwitRq+ZNaRYhlDzN2Xma09TgdWRW01KGfKIg9foBQPGDzsWixq4
20SpKb0qnVnWp0ztFd4WaTfAT9ILiO92bNCjhyRpOm8t7/Xc1QC0vPmBo/XWSh58dbiZMQST0B+l
6AdPaPEdSl13lGaD5kR1pL3vGrRq6iRS7n24Ln86zHe2tyfunfG4vgUAnVhKE3URTJS+UWrFDJtT
18+Fl+p+9oO7WJ2gzWZPWVmYK5fU1amjEq2CWAVcAFOGxPfy1KH8Y/Sko+3JnqvpvolM3J1GM5l/
8PJbk5S9OnRiLC5EEH1ELzqnl2OBg3Fiu7Hbk1zV6kmJR2mHPa5/xMpQ3TWdMf5Rw3FaWcCrQYWK
LeBcA6IX/uxLLU1hTDXALJZPgTXPHuYq2ImrQ7JXuhJ8HRAfy+uTIlkx5b06aGJU8lK0oCgt0Zy+
/FS8z1R47K18KpUZRKFkRNM3UIbh4fZuuVo9kFNkfewWoUvKFXQ5TEmPTNckQzlZf8291FzPjgQ9
81kdLOWjO5OxxIakws9XUcO7HEuXyaAjCLenMdLze84AIv+C8WlEf22QzLx8+/jHiZqhClwQvOQy
fyrliDpY3MP3nhpHdtm9EOFxqAoRXw+GtX3yFx98EbF40nPXkcQwQSAiFyd9svMqsSYjeZz9APu0
uKY8vBmduKPdK+xU5qrSHCSgjPqtKM3kKwAgNAkQeMTyq3DQnJSoNsqeGoztJw2kUullWMmcMflJ
B5c6myV976n0YmeB63T6qxkztuJUW2n/ndQUpahd2pXwjvu0y94wS7Q/oXtDFozlCHh/KOZR+QVQ
rDSvaTkudcuotsFJZFtA0OPRffV08etwBM8QKCecPeTG4ZVU2/PgmTzXJpwEQxtbl8HRz9TaArge
QaA/xVqJtEKs87qhQ4oC932NkZJ6SCLM4zwlNqzRzbKkwRyzoXzt2RXOL2/FkGVhvq3pog8PWdqP
CAqgBYW/kWtEatF9KnCUG7+R6yvRxm/aUVqJdiL3vVxjWtlID0J7sSjgLaMdkaAZkpKcYkrC6kWP
zQp3IXxX7irogiwAQlX1nW+J6m/NRT3vPrqjSVhpduL6zW8wHRH8/0nNAdzZeHaU/onbrQBfq3a4
/vQCrsAzHBTJ7dGuP5anIDkVGA06SHQAL0erFEsAjAr1VCKEg2NXGm4tHc9CR4qjO8NOigNiQChg
pMmaTcGyzSHqt1hi6BRuaHeIEsPl0GaHvkwXzurJbIP4CMswOqhpiNxCjEi+G1YDdixlq56w/UOv
ebJbl5Z6s1YcuLpLqWno4o/OcwidJPXyV+TY7uld3OsPKOXJ56ZL42c/MhDoSIrJU0FCKiszfnXX
EKWEbRCdOjwDwFxdDtg7hdUXU4sCU5bMv6s6/jYIKhLiVr6HoI/uxXP8QTl6YjIYCIxPcEAGI087
63LMqLVxu2z8+DQUUnQMutH8iSjB98hx1giCV9PJSFQE0aPnSoN1sthPk+brcj3IyWlGxwButuKX
1UbLh8nk9Abddwxt23xlRq8uOMYE04XYLNwaUobFPdqVfYNvq5+cEHfJD3PQSeCahmIGfSoFr7fP
y7tjcWA0imEGoJfFTPYhbsphbCanEQk3FzVU5YeGfONPLY/6ZOUyfW8swi0VTKrZrN1iLgtGzwJd
STibJSEVSvjGt+XuECtSvCK0/d6y6VxtZEGQgq8+C30VOtp+lhJ0SrHtO/kUDWgwG9g0FgjYKe0a
Se36GBBtiDiMSa6Am9XllkQdIrAAsiQnRD/iNyOK7TcsExofAHDccvpxC3ODqeStfnsBr8MOu4Uj
CA6QArKCm9blwJOcpilCpKyg04c/0LjRt33aCEnJ2G535TRZqNI4SuRlsY6KHYKNbyo0vpW1FWt3
ccmIX0GipIu6CAXWRfDrUsPocb5jwjt5fMLx8GSE1X9JMPbyoUYE1UW4ZdZwnASaSH1rrYp9td6U
ckVbhlODogIMsctJmK3RkRARns56mxYoSoINa1FPwajToNInoypQp73h25uVyb9adVJCSgWUPykT
Qj1flGLbFsvcGqmds5VElW26eSUlL5pWgVzyqrrsix6UZAgIpbUm5ZMiwKdHNDuz1DNR4lO8ybfj
/0DPI4XZ46vtGC7vaGu4tzIjnR4sNKx16HtW93Pld4tjfbFciB5TKyI5E1VwSkuX8zVYJbXvvuoe
I2gRm2KaOnrBIfR4zA41CLhYonoWqkfH0FGklygpnD3KuWXrDaBAZA/5vvC19dtgZRct7V4U4CW0
1gQzl7RRQGsuf9dstI5fSH3/2EdwbF00ntLQQxXOFPbQmJCCe6k/k50hBuTiSFDt2tLUm83Y1HaM
kWdZjs+4w4lfGKlOfFbGWFJWIubVTgeXQmDmtUqejhC5yED+yWeiotMLuY2TR3kaS9sLNZUXfGfE
j1kDO25TxEOjIxXU2XBS0d5t9maIm/rKFXG17yDBcgVSnYKfwEwtfoRtFEMVp3X7aGZ0H7tQjX4a
cSWj0ePkyuuEiMwGlcv5y+1tc/3pPJYpb8Cfpjp21aJuja7GN9dsH4u66RDH9fuDOcWjELFM0A1Q
vcLI4o00lfZzaVpr5gnvjA5qANgGCCSSG3URYQufUl8nO91jgMLdZxQb5G7HE3jA7JTXd/CjL8L2
iaJtGXhDn454K1aUQ59vT8FVoCGXBQVrceoFB3JZqijovOvcAO0j+jz+zpbCymUbT//ZjeJ7qCnW
3z48noDsQfExLRsM1uJA1FY3p7g3xOcGscXAHadajzwnT8onBTml36Y/lcn+9pBL0XIOIaBXE+Iq
Eg2kkcv8Y7LjghZZl58D0lwbjV5/CiSXpFLSMKnsfDiCphbWHLsSwdVtNkpmtyP1rUvc9kDKvRlq
oPYPGtoWEUwRvQrlcSVQXKUSMELokyJTT98SmK7YK/8cwqlAgkGthuisot2FLGEz4RyT153/lvjj
VO1uz8j1zgOvwixzsbD/KGdejsbwsTEOVXl2rHyCPiehY+ZExpcAH9WXqrW/UZeGlh725j1qhLK8
ctj/EmsvojWJPBgIelwCiU1h4HL8Os5qwCFDeC4grpwTbDI1z4RxFT2Npl/5p3DUp+4thD2fbxBQ
jsvHsE90HOgJ7t+aOpn8OwvGxhsBDQ1KpH2dANwnz7Fdip0lhpcTDgOo/5QxqldjDFcIc1l13NuJ
Wjzx7TlZKAhsxW1khAAfc/b5ibJB/Jw5taTg0hzlzy2+wc6+AvFZb6wR0eFNUyV5vvULLUXcrdQa
qABpqWCE2fjSC0KMavyMF0j706epPyMJGisIKQfosz/MijETR6pEfUUjz38DIeho96bQi9xaqeWn
v4Oua8pjokyl9hl1qXbyHC2ttQ3qWIG/aSAOIfPT4gC+QxmPh48EUbrcTZQfxvsSPUHrXsua/JFa
Qxl5Bta4zUGC3qQd+hiq9pktVCi7sZ81TKdQmYTmJgWN9Skd5DKUPr67eK5iuQr2BymMq7RYBsaP
ZE10Ntp2uJ/qYnxVgSU/+DgUcPr0pvotJZUxUZ1RItxxw9T68JWGYg4FT55w/AJ5aQQjJ3LH6SaL
ofjSfaqlNHwNw6zd1Jac+h5KhI0XSbL+qEelv6OsIq+kUdfni1NMDwlKMrvIWZYr09qa6Vmp/qNv
hFG9iwtnVl3HHozUU+1krhEhr2dT/xrbXXXq4PemGwdZzGRlGv7yVy7PGQ8uYiy/g9AHBuTynKWG
iTCio0bnKJ9n/OZ9PZJf7FprHoahb2y4wln2wL1sfc3htNzneZF+BTAe2J9mLn/zSxqXZfyq+Flh
fjNSemDHOG0kY62PI8LN4mfyWBPla7JOaqGLcNSgI8X7gsaqAlzsflJjv/bCjKvJlUKUrF2ureLX
7Qh43YFEDpo2P+03CjkC9nQ5NVEG2MpBBPncNyBTt5I85K+R3eT1tugzIRcaGrAl0bprovjzHDpa
5qm5NJwGJa5A8ktakBgrV+PfC/9iHkSayBwInQVaZ8tajzHnmCkNmfJUF3XqPJZ+2LVPE4949QH3
smbYoNjkICaZ6074PBmjIZ2spJzAyclFH7pqHYfpK0DqYvDktqfzpiK1l2z7esqTN7AKQ7nHxm9w
Xseym4JtQcfosVYmefw0dXM27kpfC+SVh6sqMu/FRwkNKw1ZOM4k5aTLidaqLrG7XNee4HzOB3kK
5l92V+Tai6X6wV5rKyf+gi4h59IJh8i5dzKjSQ9627VfNLNCxDQEnf1g6qmuf6nTsHqwBsoVe1C2
nfSg5EmffXYMrK0+ZVavSl6dW9mX1FejNdL7X/bVxYfYvFQ0DhSlIW5IefHECE3sMa0s7c5yYzWI
4+PAPm5MGVnbT/3QWJGboSQZ3qGqO8A7TTsMddLJf5kDPdC2iR8n/OvRbMuPxhp+C7V8UOX0ZETv
9XJ+I/SbuhzvrTNOzJZyJ4Va8DhHVXHvA4/ykjzNvlU+yo8u8zO+zoP9QfE9WN+iLkFBlDcEhYJl
kOn9uKBR4YxnvQNn7gKc0f/LzDoyvAHB0Re5DYeVT74uEaDtK4plYDPQPbhSCdFCh7QRlNdZziLt
pzz09xOemjsBI3FjnuX41duJX3mK5RdPDQ/dE6WTdLcSQq7eLOJXmFQIKRXSv3EWMz+OaqW1PErO
iToji9NVld5upHwUgu0OItboICvjQe6psRfG1OdHDQlZjNkwb9CQuCc4K19Gadbik2G2vY7LCCqv
G8VJYySAQMEMrjEpawyW68DHryb9gmXJi5kAuMi9lMaHQAyb99w0JdyHVO1/cn9k87bo1PnRb+df
+IQj9S/3tbWVGiG0Cf/6WcKVZc1sVBz9yxMFswVFGbJu1MHAY15uXT3S0UhIxASWurULY/s/vWjV
VxlW1GOSNqWzknde1dIBav9tkWj0EdGcWlyHc2TJo9ra05lwDu87bOanEgXhvR2pwUvYzYY7jw7n
w+pq4+vtzfLOXqGSI0wqoXhyFS+GpmRfU8buzfPc9O1b7ydNRNME8eutj3jFk9akf6LC6d5uj/rO
BKMzBVgfqgup0PKFCSNhdMrGsM4YCWe9K0Vhsustc/6WtU186qroz+3xrl4xlA/I6AG8WqLFuNQ0
aqy+bgb47ecZWde7rFLH166tOyQ/8zWk5VWKtRhq8XiezaSW7CI2zmaeARS2wxqYjmwU7SaswgFb
HSvaJ06WbkdtjM+xZqxRiK6TK/g0FO6p26OQgQzKomSB6h/y2r4jn0e9spODnpVlc1f79ZzQKKzq
OzvHPnuLcGb2K28HlJokHuLzIW0r/bGnc/RTm/v4uQJC2HmwSaJdnoTTWvfket/hSAD4mBAF5Vxb
1p+kXilHklD1XEoo6dry2G1ksx5eB38au5OK6treD3BK/CiaCuAhuBGBgxVCHsseCu2AsY7J0M/Q
uNDhtq0SX2vdei6otN5RaAgOtzfeX2GQy1ACQo9SoohsFLKW6ZzTRKNelr11RofVVPYJaQViLElq
Km4pB6l1H7Zy2zEB5nhQusGcdm3QOBI3ctSCHdCqXPLiCOr3Hu6bcuYVNQ4P2txJYBAnXf5dqpE9
7a02b+86RZ58L7CKKnEre7QKFF9VOd4UqpY625nHtLHvWgXYJD4gvdCf1O0ESe8ciY7MR7Ni06hY
3T0bnaHvfWgY4ddcloYXCoJ1/n1SGvUNtXiJyEAfx3b7qBwOYdtP/n1N9/xrNlT5M9Llnf8w8EzG
OwD2YzC5+dAav2/P6vVxFnRAIghEbdqPy2eUgUF3V9SKdW7pl4UbPzN8aZsDVxSqQvhBrFX+r+Mz
44F6xU+K4hDQuMv7oA00CfVl2TjjLgVuRit0sr+E1gTS24a8tyqrmffKFHXYPJh4OW21nnB9KHEV
vQsjS22/D0VGChIXMyLRove76cC5YgvigDHeYQysUNZrMvK22xO1lGplrwvxT1UA/EU+stSIyMo6
H9Ena88oPVn80EwNN+qM6YpFxdR4DXRB4E9HSf2TJV2yTWhf2U8IkuTYO+ahpmyjqcYzpqRY4Ely
V/SJK6eq1f2QhKFvo9p5+sKMB/Nae/k6jNJapkhNqxctITTCLqc8SKLOrAArnDkSM8SpInTl3NLu
m6Io3dqRnE0+Vt+dXk523CEfbrUybWwutJTAK5Bbi/vrn6oXeDI7T4auPU/cnM+K44ffYeVbW6Gb
s5+nrn6rmx6I2e3VemebCcdoZIOozYtm6OWoUptKc29ZxbkZh8LfQELyN1Zpa3clJiGbEQ+t9kB4
zO6yoACWenvw6yuZJwQtAS5HwQRdDl7ohRHZRlqfszxV7+RqLCJPtnHZjClDfsWMLflxe8B3bgCg
WlxSAGLA4Cy3JkyowsymuD8Xldb0m9EvRuWQdVmwicpw8MK+DHgqZMnn28O+M8nUPQQrD7ksDBLF
z/pnadukmmc77IYz/qZa+pUfABPBsoBsb4agKZv/aiGxfcpnTHRfLH9qV2LXu+MDphLG8jQ4lmku
oL6cNKzozrakorNUR/DIOg3bvv3k1Ig4TZo5ydgmNXa0LyQDb7Pb3//etAuICitMK5Pb9/L7NYja
ZaokaCCriVK5ehtH9k63e/9Zy9XeRSYCe9lxlKKVwsY7+0skmVQRCEYIhS3yIhpdTo9GGd89V8NB
HSIzcEO8cn6qfkQ0HXxnLcV4J/ihtgCkQKAYYDktRbtyM9Eqdu9wHm0rGu/zUcv/EOMRnE4sM2mO
HbDY/xLRQtxDYvd/DbXVS5u6GnvfUzEm0I/aoCbSXsIjCMxwACWb+piFJRvSWV2wb3U7/lxnfWSu
rNHfrOAyaxA6ERSCqIQL+YJFJBjUWC2KCe+xWImGZxWvZm1TNmlAL1/z8S8PkvgpDChPezMeQOFW
wnSh2cz4SNXHJgyjgmYoXtNuMcpSskFfSq7cyaEn7EV2VTp3ZZkVjTtYdalhhlSoydcSwcfBK9LR
+oOFk/IFKxzOH/4BNCS1YigSd5gDSHC3N+P1pgDXjpaqgPcLzNLioTWmllJqltSe2arxXc2l9Dng
9XnKYjXacCr6lXTsuu1JGUsgGVGaBK/AlX65+1sFTqEj1z2yZ1WSzm6XjzGtYLOCZKfZXdYdCIM6
1h0Y/ejfwy4ajpwldPqNIMebV80NiCkGbPwvaqF00bNizubPj86JgMsRDyn+oWa0zBgl9KvisdHn
s+qEioawrB4C6nMiIXjX7ZJYBql8e8TrkMCIFKbpB3M+iYmXk1KPpYOXzTCfWx0920FP1ftglF59
uyRAFZhl/MqJRPvbg14vPYUSdIapLFLvJCO/HBQHw8yu21Y+F2oxbfI8ESZedfjVTuW7YbTq19vD
Gfx3lyfqcrhF+BloUCIKO8jnHslmDFuc9rsWGl+zeFI/3x7pOnMBSQQjh8oBZQxEQC4/LLH1UUnr
Uj6X2dTsrH7wrR21JyP9icYf+XCiNiNdLU1vQHbOiZ14WE/jteHe/hnvfDDvarY6FQWYHMsndod/
ojWFvnG2lKmeXXr1KjjAQN42QEhXjtU7aykycUI70DxCrvgt/9ypemhXRT4UPE/6dN4DqZh0VzdS
KFV1Yx5482TK7vbXvTciFyj8b9HI4RFwOSJeSDpUtxFr10rKP8VWEu6dUR+R68u6YDMjLLSSrbwz
naI0RYZEDYGkdBE46qDBpRC33XPez+O81TOjt5/kVHcmF0ybr6+8U0XgW2xXmCqkRjyR6bwuO8Ng
VlWnrx3lXEQEmEzSnHgPHLxWV6rg19mIQBPS3SARES+cxSmUwnIGNJSo56EtOk9pdBpBqTHsMth9
uEhI8gHRtxhlvZY68oeXkBPCgwq6CoCupahLH2jaWFGaPSdphbtVH/kHzQd5Aje42+RIdqyJMIlv
Wc6pQu4mZA4hHsuLJYwqiovAsFVocrmOTVeMIqTTYEqMeemD4seO50A0e26R5zlJfuV4Ud1hN4X8
y/84O68duXElDD+RAOVw2+o48gSncbgRvLZXonKi0tOfT3Nu3JrGCN4Fdm9sLJsUySpW/WFLGePG
hYvkFEydBdyCOsRyhfxxXnhk14WRDNojITn7ODda+gsKdHY2uXYHzEBzc95riu4qG+f01iamOu0Q
aMmGXtUZ5VBNQq1r7ZGur3HyBrcXO2W5gbCJdP55+/PeHMuC14X+EnXa9ZuZApSZlvz5o1XW/fca
D0i0HSwA0b2GGMp/GGvBUfDWXfiQqzSiVBLcDkfmVRn5+KsPIXQjYKr35o9Sojq2cWZufT0UJBA1
obADTGC1j7TE9OaGSuojitze2ZyM+GAmRXv0WnX+RrN/3tXNLD7//RRBiIAHetnC68JVWZlSymbW
HiEkknZEqXqX63WW+zRe6KD+h8GWLgaIfQqm6/3ZtW6FiKClP5Yp0iiBCrH8YLgKfAShZNbGct64
yqnMgI+zeXVyA62WsxxcOQz4yD5iLZx4+xTylcpD29O/1/Wg7GUv+i3X+FtfkHyTK4D0Y9Eqvj5/
c4y6R6lkxqOjuPVeOKWBgZfjJnstoaurNYZzZEtrGxfQjRMBjIxKEgGS1sK6ITY5jcTt2eT+EZX+
jbCdaT+opbRngpxpvn/7E95YVchBBGMkeFygDsuP+eOKQcC19+bJpr4qmuwyFP3vqkWHFNlGR2V/
psaW9OmNNWVApGaWI0ECu/qMjot1nqCm9WgblSp/9m3vDWdqkJY8sadDyt86/Is9SkjRvKFrd2to
cg8HkhIAf1b2eq54bCYSO1DjUXGU6gn0Vp6eHAMFnBOgtfQ7L6Sh8Gc09P9D3mMvFFb4spxKSAnX
A9tR2hUxd/jjrNjpvkESBCNVMYf3c+TWj6rMymb/9me9tYcWUR/0BHkZgOS4HjFCYUI1WkN/pGys
PAnDCTHgxH00Pab2nKcbC3ujJ2c7y5Fc0BogNdaNsFGroESZav40N7wG3djL7b2Td5QN8EW5I0ET
xx73ld3Q5SjpG04kHuJKie6op2gf3p75a7DcwpEEfsS//AcywvXUXSOL0lbD61VENt+67DvDRNV6
FB/KZh4Dokp3aZOpupeTPYSoc4/93q7G5he4SWrWSYZwtouWyIby3usMihozhQ2eTaRqXGHXP0vD
QFg6Vtc8hXBBUMYOK9IKwFrvQABRD0aS/WO6+I+KCSLsRtx7uRuvUxo2H6/ZhfLDqVsLVIBiS2Ms
tDs2ffVbUyYQ+LFlvauL2DnFWpp/KJqiP3S6MHe2jPBltJJ+46J5ffhcHUkAek4LwZMH3fX8KY3D
zSrc8YmEJpH+KMDAjZRH3neanaAspuf41ddInmzEqNcXHPuR4ixwJlpcsA+uxy2qLusTrxqeptDo
f8+u113gBLXKZ+D7hGDLjJzoryMVCFOqVyTliwnIumJpTnkT4ZPkPuaRdoqbVNfxbcZ+1DJy90M+
1+GPt7f868O+PCNRbEGHgBjwcjr/uMPjWQyIwKvOI+/k8nff9xb1UTv8MkCW/Pj2UK9PFxInAHzI
n3ApJNKuQqKZRwTbIm0eLJnPFwzqi4usEUw/eEMe3pkZcll9LNVD3KU4J9ZDpH+2jC5G4t3SxNfY
mMqfItXKbmOHv3oHwbgAe4qaHd+ZO2gVVfQmrDsgL81DLvX69+ipI1wnehlb4qSvdtMiyMM7Ep0X
uNiviNGdJwpTC+X0AKvDHU5mgSmnbXY80dH8LX7j62sf317xrRFXCx4mdocUwTg9SJgarY/YU3YO
o659J8DDnITQT2+Pt95MnM+lA7QQlQlZ1Buuz0tttwqkJpHfV4WZXgjLxn1phI8aAiVbvZv1lfgy
lMurFfNaanvr7klW5xNOOXl+L5yQHpeZlwMQv6z8CogWLqbb2T+0siwmP9UiY+PMrK+jZWxaJxZ0
Ad61lLSupylba9QH6Wb340hPSmS1DQ0wd3eRLTGBhT9q/C663P329uKuP+bLqMv1xyZFQ399GaVF
bXqVEmfI88xqoJfuF81sY4A287shr9KNw3pzjjQSaWDzGqAPej1HLCCwGrS6HPWmAU5cRLdI302g
A8NDpUWN31aReQdz2JAb2cfrgXnx8HIkJcBODu759cB1HGYiNcf8Pgnj6S5Kys9S1nNLDznUziId
xSOc7fH8t2vrUMInZ8Y8kb3rrb5o3qtVaBVRcR/hVpzvyszw2mMmzHHYF1ZowEwY2nIjuNya6MJC
pCpCXglW9nqifR2FeqKK4h5vOPyNs9Y7qwaQ4AhY+BOaEJlPY3xr0NcnFM8eIJZA/Tk09DyvB43i
fqLfXhX3NZJJh17Mmok0opzvkwZ+219erIvECzVGKkw8RwBirLKpthaY4UaWd4i0YjCWpm6Y7LJc
Hf+2xM9AHpQtqKsGXT6kLq5nVRtamPV56x3ikGgSTqb5AZ50v1sAyI+d25V/p1VPP5HxlpISTSZS
o/VRxAdOU4bK8Q5JWTnHtmBn4uJI69YYRp862sZw64/2Mtzy7GBmC658tTs12lpurOjeIXOr+rtQ
uvpQdbY4xVlSb2Tj61j4MhSCqi5ILcoL66aQhuwSLt0mUI68tPZlpCM8pnf5RpKzvryXDQFykmoK
kBVUkJZf8UfSYdUDunDodGNWhTdUZJb2wYyBe+hakR9thZdG6Q04CI+Yv7990F/Pj5Eph4HK5XHM
/rweGSZFrod2j2pNYnhHWxsk/IJoS95oa5TVxtdR65K17LwD95iG8oBmH2MbFMTbc1kHhJdVZPUW
21ma6i+iCH+sIto0RlUYjXegSr0QQQbTj8p4OrpWJw+iQwbh7fFuzYpyFEodOIJQhV9tQ5K6ujGB
8x/a2UmOYoYtpQ/ZlpbDrVktbOkXzUgw4atR1FCtmi6P3EMzu/Y5pRoX7xq9cA5zaUwHmy7alm/v
q3nhv4DCyZKTLkj8dZdIdeZQjp2WHufeLe87e6rvsRJO9m+v3qtDDEIYoA5SIFxVbPnlz//4WhHG
8Z2RAtStZ732VZsYOjZFcnCnutgY6hVae0Ejc90SzaDQ8mpb7T/FrhQF58D02EZ18jkDtniyPImV
To54xncTHaAn7n9xMFoXM6SutMLHzm7t31HeSpCSlIXNjb26DnbLLyInpP3KGtNwXs2+mjOgECEm
hmje5ZfcaIu7sYqLPSK19LvtWbub6D9uXGa3lvzPQZet9seSpxg+NBX06COV9ubYaU24D1Go8vsE
PvHff12K0AvwgEyC5OV6KAuNpRn/0PRoxqUgJ4SUBWe4m4pz7yZF9R9GA8Hzgk+Dv7iug8kwlTif
ZcCSWoFqcKNzVHzyqdY+IttRb5VoXh3JBdxOerS00cG4r5/fPXCoqcuL9Fgj0PCg8orx1RkaUZLH
5TFPnGFjs9z6briTMDNKQoTY5cD+8d0iKwl7UycKTGatUzodxoMhnGJfR2Rlb3+3V5GIChcaG/yz
PPHBsl4PpcemHhVeHx5M5Ifdz+h0mfnZSuOyueAz6hg+tqghcmakjoAS+xpVyI1b9cZkbRPwCCF3
kYdYc1BVrUMxPJHKQQ8H61fY2JhMjblRPeEMU5YbN8ONL2mjDkt5GPohyA/jerpqNA/EJZVMIi1H
G+kLARywc6oY3CAVco+HVDNXfxvtEa/iiQYUl8NBWr96SiCx3FH4brPjhLeYj25dt68GXR5ndNaf
2LNy30VN7M9ptWWiuP66vEb/f0p4kNJ7XLfJu9AGxTobMsgBnsynBfGCrIjRPqBh3097ODmth0hQ
3gRJGlPQeXtvrb/s8hZehHgXR130ZNYOHYvtgRNCYwrU3HUbvBu9+ieIK+PQS21LwHLZp38W6V7G
okIIg5yHN6So6w8rhNemOSLKSPz2enxo+tzE6jScagwdhN7tvTpNkg+uHQ2XDtUM5x0pgxed3p7w
+pLnR4CxoJHABUj9dJ2nGrGCbreXoCKuOuU59PTovZdM7oekar3386h0R1TptwyG1luakaAkUR1d
NpdLmfJ65h2/ZkakcwziWh2b322Zepl69BBz7Q5Kos3dj4JrJH56e6pboy5//scV5aYoBdBFGoKh
Seb0WcN61doPE6WBL6YNe8XnWT18envM1/uJTicgixddefB7q2+sKqXV6202BYXSzu6hMETf78Ft
p9rOFe2wBe64MUXYXmR7LyBoXvvXU+wrZAnwZ5oC8OH2qbe66HNqEreRhY+xrJoSsZUivd4/oCZx
7qGogyk58NTrERUkU2s3xs9Am7kpdpbWYbpSt512USNVsc894eCh021vo2n2qgXBHiIhwzDoxYOM
xsf1wOA5GisU0xB0kaZ8dptQ4mWZC0fbN3PxpLu1c9Z68GJPYRvayRFtS+1zqFhOdknMqNuiy7y+
tRblqUW2HIoVi7F6o3jIYpRFH49BncjoG8Dt6C4t1d8SeaSPHCrnkY5M8oFwVW9cWK8vkSVlpCHL
YQIZsrYwmROZt7VSD0E4FuNRF0a0j5CHea6sTntXxHHyfuipepnh3D6i2p43G+PfnDidDpoNC4rT
WwWKsO+1xnL4DNS1eiALttdQ1u/x2Yz6xp59vC6y59qos9/21JbPb5+uG5sPIhuCN2ToIAHXeqox
pTwZjkw+i2flADguvW+8UXd2cuq7/WB1LSQFtdl42t8cFRbY0t+DcrvO1Ec6AfSTMF6Iy1gcJtOZ
AgewxF5X06pBRborTtyZW/jkVz0dNjy9xKXvhtgQ5aXVSUs1NbY6WB6BG4InmLxR3Vt1ItD6tWPv
KQ9H/AjKEfu/1HpUlsxPAyZ/+g8LvpjWYCrHuuurr03fhVuTvnygxGH/AwXm73Gsxlh5NrnyIYxF
/aFTYu/49qBL6ngdJ5k4ilXLO2RBBa4GVSfRzVrnjgT8xj4pcBsqVFjj8Nfbw9z6rKSV6JHSRmV5
V+uLgujSFMMYRcPKntvLmdKdqypq5aNy7ES+0aba4wT/sfrL1Hn5sJQT3eU+o5uxPsLmhKl7KnJ2
sVNVR2xgw6ehbj4VbV5s7Nxbh5Vx0BQhUwfnsKz0HxGQJ6Iq9bYfgwXd9amtp+mzXqbuWYkyfTg6
ziQfI73xeHsBQt24sG9EQmI9pInFUwNW9eorhjP8G2q2U6DTLt5xgIZA75OyuTNmTdviPt+4FanO
ciEYFExBda1CPQoN7hxhqhNoTa/zBqmMfWx2+oUntjz1Iv+FnLnxrz0mn0wjqX7+9UZ6KYLT9ASW
g0jQ9SrbPOLnXnPmANOUKTySU8pC3QlMtCJ/nKQXvyt6IdW9M4h5y7LkxhdGTRQAAArTC3R3FRWl
kbSJm46EYxB0CubBYTy/M+dJBG7nUltoEkixaqeA+05EX2wJI7wgOldnlWsRUhSvahhY64WXmCsP
WaPwlT0Xk2S18CxlHxlW394XupgLf1AmPFkR6tGdwo9mJ1Ivxawl1Z4ChK0jkZbgsGwunfHvKjYB
GJ6JrNxLfXDUfiN03bhX4GTSR4RXDKRpnUHMtevBxtbHAH3B6atrhqbvqHWyJSZ4IydbvDVIAzl3
5IGr7dCjQ2Eh9D8FlBYSzNNmHLJNQ3pyF9p5UpxGS25pGNzY/i7tNXIyoLAUAlbZSJdGVZLo0xyg
HaZDGmnQ85oTR31Aqbd87DotKkBqOEZ9SWN7+CEaFYzT24fgxnEHLI2P0otpKVXj60Ng5pgWdVai
8hP69tiqqRSfQggL9S62+iz7y6oRIy03J3nvoqDCa+p6tGTyOrdRczXI7HK6rwwJp3WC1qRdiijP
nY1r9Eak4L1G1vv/0dawZgAjIgtFoQauEQ2nBGD3BwHG41k1pHpGibaHT5tOG6+XW9/UgWLIxc3r
iVfF9RSJmGOp5bEaJOB5/LbxzLu2muKdVun5YbTxAh91Bdo7BtOPoVFHG0H41pxhOC643Jfi9Wr4
eHDQNQ01PEInw/mZy9l5R2covkNQSCt9Muy43NvTggN6ex/dOj2kGv/XtH5d6HUVPY7SptcCuzKG
UOzKYs7kQ0Okbo+LRTzypjremeG/bw976x5FxobowcVApFwd2tFQC6ErHMxYSY29hn3HR3dScVXG
9WUPJCM5NCPdRSMbsw3c0K08j9bbIvQCAhpo1WovWyrdDiTs5qCnfCV8uRydlroAvNZPmZfKZJf0
0Ga+dTIfFpeP0vFxn9S1XW6E2l+Do5czTCNwsQYiJQJPc73tzMLkAPXVHMRFA9cnBSFdh6hvTWo1
7KehQUMX4YXTMJjeRSZNvg9LU921CARubIRbDz48TOmD8oyGGb4myIELQE/T4pdgy1b/mKRd/YAf
ofhtG4mzmEYDWyq7VHaubKiiz2Iq77yOMoo2oIG5ETpunAaaiTy0UeJxlm7O9arERMDEHXS+UT51
Z4vK3IHbZh72itFXD3qqlpDDinhLBu3GrkQqe1Edog28ZFPXw6JlXBZ016dg8pRW9bUGPwM/pbKD
No7tojzqFy1kCzccK1SyNaqGG/O+catTg1zwNtSsQFGsfoChUN+WE6/9eFJN5HewWUUWrfjq5o62
ccnenCvXLLWTpdi7JvqaJYbxtP6IYRAPg6lNxsDlRFa7gQvvXm+hWe3aKUnz9xW+SvXp7fN/8xSC
KeAYLrAYhAiul1opSrNFopsvjDWE35uT9aBpKJmh0FuJu1Ep6z2k/urRyk2e2CO19Z1Vl+HW8/rW
gi+sL9570ALA813/jEwta81ql01vajAAiknsowpefoFp6MaUb6RDlHLoIdMeB1e81q02QMlhh+yo
AY8t/X1tZ+0B4z/t/dsLeyOMXY2yOjlR3QDL6BilszPtSzdm4dcCxb2j1rjdIdSk+9Epwuzi2HWz
NwAMfXl7+PXBBXrEFuV/CLONaLZGZZIJCmt05ylIm9C7d52s/prWY/JFnXKB/FSle8VOtkjsvT3s
etaAbwEj0hnhWWGCP1i1mnJ6Pg0eUE5gxPmc+BFIHW+HxtF0SvOukvvJFhWF1qr+WHcuvo44Xnpb
1KH1Vlp+w5J+gufjNf3qzvK0ofWmVHMC5CV7d7/0TM291iSgPLK0ddKNq+L1StPNRCESTjW9WoZd
7VwPn/IaIQ28bqbsc54ntZ/jNxDYsze8n2CdHRzhav7b67zOFpY5LrVl1npR1Vjfy5Erk8osChdT
UVyovMqdrF3Xdc7H0gTCOEM6bQ9vj3hjmoD3F9ro0vh6pchaVy2fLq7cYAqn1FdlJ9/Ho4pvMkoc
Yt8obflR84ZiS9P/5rBcS0D5YYOREV6vbiotrPLwSAqiRLcumiGh/JKDeu9lLPU90h0OysbOuHUd
re8I1ncBWy1tYRpEBL/rYVGStNVeeOyhypbpDqsxz9vntgmQ7+1lvbFZGYj2AHKfwLvX71gTIdEu
ijI3yB0KMEXqyWMdWvolh7zw5T8MBThi0fWEu7N2M2nL2hTekLiBNcv4vm0sHUmuuvIHHaHyvx+K
ePYiTULheh0+W1iETlLHXlBJq77XVNQxgUFZX4be2YKf3zgJzGXp/y74CBo811+KR6E3K3A9A6lE
/WMzY/FBHycMhjCKn9pq9C5vT+3WzgBcCVyW6jLSNsuG/aO0NGplkSROowWJSLuvbTenP0Md/8i3
R7m17YFR0vSlAIUQxyp64JUJzISsLnAdfAP9KUc7f9c4nXVBDkMNT4YVFqfeEO4WPOPGBY5vFdUk
8CYvZbrr6Tlh20e6TI2g0jtt3kHumO5McNjn1lLQHQaAqJ9yW53eSWjEih9aebx1oa4TouXs0a0j
fgBHZglWTxIUCJ3Ei2w9GGRttrvZdEo01cvs2ORjL33XziqyhETgSKxn9Jf+fuVRRsJUg9ovz5PV
hTNwHdQmwoCBE7dwGMaqOWPeUh6EEjcfJ6G4uxaW4v7tQW9tquVmXSYNfXh9XsDeKJSzYi0wjC7f
C9p2/4iurL+9PcqrXI+VBY9MaRnVEY1W1upWU4vSjTHv1YMCU8G7gibNwe5a0N5Kpx/osTtA25Tq
oY5giGcdCqX7Vnju89u/4sbWhqmB2AEgO66BNdpGtwpXn3NPC0bL7M3oALe3Nf0mhSPt52iCpWiv
07+K0PjuC87IRuS8sbugL1MXpvmN8tb6dSWMHrG3VjUDOUTRvchd7VNUdojclTLr/Gke898Gft17
F23MjUz/xlVFTWEp7oOpWD7E9dkinpTtlNZmIITRlmchS2n5bap7X412tKr4UKM0rm/pndyIMMhL
8M3BxjCsu0rJwqj21EHvzGCEpHoIrbn9gMCLCyDd2HI7u3F58I7hLQOz1l6K79cTdOYsqoaq0gPF
SIry2DX6YO/7JqpMJCYAwWL6zoPCehxMpRAfa1iql2KovC3hzRunCa4WH5el5kOv1zl3EbGucCuD
t+ll3q4TZnZA6MycN7bSje8Jw4svCSULK6D1cXKnQXdbUxhBJ7zo35KCVLObrbo9RK2LJ1Xctxut
hRtHh1SEgif0BfKh9d00uzP3oF4YQT+o849sSGkDtvN70VfuCXTx8G5OvHyjHHdrkpwXBD0pEr3G
O5l6L2EsxkaQtZB93aE3wRuBidUsaR54GG+BwG+OR4OXHcQDnPrH9R5KzIzstW+MQCSm2DshxsdC
bQq/NvLsRAIjL29fRzfuA4obaNMtQq3oES2/5494nhIJEjlXuEZih1uWO2rG3vgtjidXHmDEamN0
DluPZm9YZbEyHgeEzLdAnjcuZqr+4Ks8tEoXg5VVUtGlTlnFXWYHbm26VeVruRZXn4dcOqQYjcBz
2EqSvtcPnZcUySeAI5NEuA/hEEyXwzHdSn9fLwrPJgwZKaxTZ0YL7HpR0KZ00qms7aCgwp4dorKV
dylWhn5kmOn71Em7926bes+uUfyH8M/YwLtpKFERATC/GlvOkBTZXMGQzf3oE0sQ6YtkmToIsJVV
/25wO9H7lN9wpG7Buv9+e0O8vi/Z7IvfxQKJdZDCvx5/1rtSE0poBvCuS3M3F/lw6vPZTna1amQb
gf/1jbkMhinrAoQFT7H8mD92X5foREKzsAKnENPBTeLimNaxczaG9iMJSPjsWVA9CyMuTrPsk2Lj
Brs5PGtMuRNVBEpt18MLKSorku2i89RO70Ck0UlDS/DDEGvTHgo88v4SOOx+cLIKW3Lk7vSNdOvm
aqPysawCN/W6N+VhMuE4s0M4xrH5ExZDH1p9KC9iHLcO+q2RLAYB7kfT0173FZq5TGo7ds1AqeNz
Ftnhz0iY6tHsx3gjzt86PTyzYC1Su+TLrq4wwi2ilUZjAVXx2uoJ/YvCQfg0Fvn4lMcyGuI93Env
K3hONQrmEUPCv9/CJBm8J9EXAXK0/qxGmmRWbVtBOg9G0GTt+EGNa4k3lLOlFPw61i4NPxDd9EwW
k5rlz//YwOmUGogielaAa4Fd+yUJvThEtlF8eXtKr8OCyUrybiT+LZ9wfSoVs6vMqnYC3svxUXPH
930bIq2ehjhTl+G8Vci6tVsWO5SXAgDFltXBjCpiYS0ZLzT7ady17WKP2Q1Fcbb7otrYMMv3+LOZ
DKAIkuvSCMFanstt9eJRaowpeeY4Qelm9jMukEMTeLMt81+TO5rND30wsn7XhF1pXv5+WblgdBe2
4uKntdopbicHS01DO2hUWuY711Jcvyoty1fyLEl3Wpn+8x8GpKTO+Vu0Jdcd28aodbeMXDtAmrfq
zm6GmQYafFn02De5NxygS23Vym6tLsAatg9pN3Cm1afs6941+kmxyfir+qnui/4cO7X9aFUyO88i
Uls/c0Xx989YoGLwiFEgJauAHH99Mrg3U4iW7CCnMSu/AxXJg7VJs3eJqBDasLppOgyhMn8cpbrF
i79xWjRuVO5U9ChIpFY5v17qiiFi4QZFqEg/njPlIPJYHIdaDX2Q9MXGNrpxWqBPIGroIVjKoVnd
eFJXy1ZTGY+irnUBoOe+62WZfx+wSNgQhro1NYD+C1mZlX1V3XVGHrFmPVGZsyvjoPaZegBwY/pz
pvWwi5wtYtHN8ag8kp4tRlhr3HDSZ6HthBQgi66vL+OgeA+znVf/zOrUPuRpvwULv7WU1JIRrkac
kj27/J4/LlTh9HCGMZEBYFkU+xZvyw8DtoWfR2NStuD9r1qNpHfEKGI/ZP6Fwrvao0mRI6roRV4Q
9rV17HKhfMrdZD60RT0dseJtfFMxUm5ZZ+r3WkZNaueElvaFoqyx8bZ5HTT5KUvHj+1D0FwDS21B
jk0fxCNcKQKziCT+UkyW1qPb3GUXW5uMZ9Oso/LYhGnx4+1L6RX5f1kH2kFLoXfBmBqrKKY3boRO
ResF2ayrUGyLYhGH9NofrSr6bDeaeX8xPcRNFDzj5M7CiJQ2mIftz34ye/fLYquzaOlsnWOuqdX+
01VyYK7Ll7O1KNSvjlZUV1WKnEZ/KDUdgFBppanhUx7rOj9OI7Ql7DxUs32P++L7xuKhv+sa7OJ2
gyyV9tQrQ1PsLcWTnx0WwDjIGByA7xmSd5WRlVazt7XGvAtTI7QOi9mL4Y+jGX6JlY4qF7yTaX5e
+jxnrcoUxR+sMDEmPyFxHTs/STxbmn5u6pmG8kUo+0gik5lryeyjfyPCh2RWi/QL3a6m/xGpeo2W
uk2OcIa/ksTtDhsoK3xWpN50+i7MDWccfDdTpgjrcLdpht99uSwyHrb9oNi7sMuH4ZOJtZTAJhvd
pGM8E9S+UVooJ4R+ykJcjMpUvK/WEDvuOcTUpJp2LSFA63de3YftCT25uIHNOUdeflfh1Sh3ToLz
8sVWKzPy294NtSfLrUG8ppXsKz8W0WijpwEvq/qKwRgrNKf4z0qhTpncaSYKUZep0eFueZPbiFMb
DXX+bnKr3nyMI2TQggnErjjpZpu5vpfquYPVxFTkZ5RI1exSwDgdPwPNGHO/QDkxPOjeZJtf27SZ
0jOaxGFxMGRoTbsu4rl2VJo2dA9dbmi5T/snqveNHent+0Fq+vwrpKBk3CN1ro330ICzQew8C+GO
BwU5e7wfER/InqRtx/MvS2lScXSTRMT3HXqJynHErbl770QFKoYpRknlHir/wqbSckgEAei2Phov
wF9nz2+ybHS/dmVUjr9pa4+avWjnpt1dZnd5+3MOaS1X+6EbkPY9DPCtTR9hdo+TpRlznWU7Ny6i
GMFwozak7uPvoEbuTpRwtj7rsgvp6RAeu/Ley6Yq3Ecxz75uh69lpCQ7T4lN991so2Z3UMqxG846
pCH+2pyJEqMtOkJ2LO7DuXOae6FAQcv8yp6MTNuLutDm80g/K9OYBOf+IcJZkfe00aV2FPvVkNv1
lwk15uwO6RwzPBZGBuDvgOh8Ep2tsUTu4EAujUmWT5nV7YadNtVDPMARnkHW7bEuT/HzKtqwsu8K
z4FMPNMkKS9IjLfek1YJI7F9TWqZeECsLWp/ReGcCn9Uk6TVDrGdy7b1h7kF9GN6NW7otoIUYb7z
hoElRq3OiMXga2VMv24vrVkrDlayyDIWCojU3SgVz/mh5JD+wCdq5X3TT0m5C7W083YL3Sh/TvEP
kYeuqtrq3uOdS4E7b6r0mZoMqntRHnbVca5p7um+oce2/uDQ4pz3Yd+a+jtp2bV1mVyHp9Q+KwGQ
nPQpzOvvYU6T4K7IbXf+OGR9Pcb4obVS2yXDnEa/kOLC/ov6USg88tmkVmcc3RXVbk/Q7wtQT4pT
KuVunmc15K5yZVSdE7V25AVqWIKmhdrq01NrTS2eS3UUhV4wNpE17/Iyccxfaam3ES72ydAnO2F4
ygJH7R01/BWauTL9MKqyap61KB6ruybt4vRDJKJaXag4kfIdjwzDpO6Oifqu9mbTewobVap3MYzK
OUgUu9X1S4wMeljt2pLmwV6P0N9Pj7llg5eosyq3v8dGrUQ/hewbC4QQrctDrMtEntKqUuujLns9
uuPjNtXPCqmJ5t4eLQW5a9tMVc4CxlLx8I+MinQ+Qg1zk2ynSavvz9GAIAVhxu20n9T31SjaNYjB
TB+UsOEvGa4I03OjT7ZzTKnWRY9VW8v+QYtrpb+oVZuPz2wQx/YRAailbzdmW516Wxvrc6z3anye
umrZ7kUz9v9MpeMkc9B0Ea0nu8+05IL+zhAGYhJVzyVVKTSE9KgR2o8eAEN7Sdy6wKazQ5fnR1ER
UHwXMFKX7ezS7fr5YERNMiIFUuEB/Tx7pWl1flibMDfUKDbV79BCK+uuiKdp6o7ZmEf9V91okH8Y
XIKCdiTs5PLkVTamKTsqzzCuYwgXGERUc5KUfhIOQ3UmBtb1J4QxyvYrSDl1Kg+2DNv6+zixfQgW
Y1s4PHLAL1WPuias6ZK6QNAeHDumtgn9PgzP9H3HwvPjLrLLS65KoVwY27E/zsM0iM9xxKm+IOvu
jOdK0QUQc8sqJ7FDCVW86zs77HiZtm72w7IVewgkfRCcSs0unaxnOgApiutZNdj6nkCAUhRSsagG
ETSR9jqltTXJARthGIsnCeSn+0CN2Sz3ZOwltcmmsiq72gFT47Xi1QAFnybq2sWhwMsEkc7cyku8
44ZSOE9JRRZ9Xyf5nB/S3lWMbgdiORL7HMq14heKa7f4k6EHo+4kwiLlOUbWn2BRA9/1+bY6Ehy5
MO1zhPsWQtEpsNTAK9QyPqTKVMbfLLv0pjvDHhtzOIxGjpkwwHfX+ybbXhEf0N/T5cGGtd0Y56Zx
Qryf2g5G0Q5NmgrrJZVzWjw45hB/liqI4XdoA4bKqZ8LIeIDiGHhVLtZ2mL+kbZDlf3bNrXKLyyp
dHtPU9TU83OZxGaa+BUv5tmfzDwkdxyRdB8eDNnifDV3njEdsxZNVWxdcBeoTZ84OYYfQ2QLjnOu
1B3wMgSJTwW8RP0hElNcBvTOILju4XzgYONpy4pkICh/cSsV46Er82yPrgGkzEmfm2aHh19WPyW1
wqeahqxAQ5aFwlem8qx/szgVH52miXsit4FsjJR9S36G72mQjlP4sxYtXXilIm04TDEKfr5O/+6b
lbiueKiqwk1PWes2xUkWKQm4igYGPOdIr48QO638KKsQc4qwrmIEXAkqxcPQhJbDaMCdT1PZokFU
9V3/S7hSWjvXjcR3VNSj5+Z/HJ3Zcty4EkS/iBHcl1cu3a3WLtmy7BeG7ZG5LyABEsTX39P3ZWIi
ZixT3QSqKjMr0ztsZI1VtDmnZlA9cdIVfsm6N3tbIAJRuOp0JNglZ5Zd/O6kjkioB93hAnZxLIVy
UzSU0evQj/s7SaGlfhEitpKf5dg5TcrOcPjmAyBbbxbucftfMQzhuzM5G5miQVm+HCbg69TehkOp
bQ/qvy70qW69P/vvq5y8l8Uxxk+T0U3E/YEFe37cFoHubBwO23SOtGzzwZEhnbDwA1o7F0d4wpsO
Zzpz21bBZXZXTdTn7K3vMyxAQ1HgY/paJl8sGb7Q5sjjsMQwefLn+r3ceCEzJ7KG92YS839dHMvy
7CZqOn6ZIfL6/w5DWll2RF3I21zPjk1yHGnIZVHvMJe/aDBV8kqE5rR/SHcNJMrdirgKg23OmNmD
1Q4P9EkzSPba0cwsFHPC6PD4il4pb4193SEn/TyJD1+ly6Jj+9TwuhqyOKs2+lei3WI4SxgPzxXa
lflMNLN1ZDvBuR2agM1XL+4ChfiA19O+f/oWtFU6T2ofi7CKq+TSYUE50USZqjq3Kqy8ICcSJeT1
CTwdFdKvo6uvj5Bu2eEafNg2ZTdnx6+ssKG9S0Jyd7fAfuu7Xn+1NvF2ecCTfOs8K5EFJcx30zDe
tuPZlIeTMEX5tAn4I5ojaXJilYBCgl6ILu+Obauv0MtDnbeCMEccwKpovkzslyc/KZ9DULRUKesM
maZNmRrbXqx8n1gIg6uOh/HceaTeP+FD51U/umiJxmKf7dU7t7tvT9lRB8FywrWm2R/XY1EwSvO4
Tr9BTVRfWFFHias8rrOfojWTe3fTADYsKew6uVSkREw/PH8Lz6KcF6Q/g3dgZjh0uqtxhAub/YXJ
ItpzesYYy/hZECDlziyOMi0SItaV9/YUtxXH2mujKzfILTEoWOIlzNpOEGKMlB97xj0ZZj5RV8J9
u5q4E7/v9yhj1a4WZ8Oilkz9uOqGH9Niexuu1N5s8khpdeRdPJVbeiQY4t9pw3RfuLiu93k744SZ
eV1QHYQKEqz6qeaeYNpxwpDc5gjRYlUX5qpDy28GFBUhBQrtZEfauzpyUKnVhlXf3AeljhzxYm0e
pZY8kpEJFGA+hI/ot9i+RrJ3/LwUYo01IzEJuzSwrJ0/CLM5+HFxFTXZ6Ov5q8EzT7Aw6B7HYzgQ
Bv3E7Dz6f2q+0SFXOq553zZHMsNVPn/VmozITB2twvejRH2at0TsjIXGfuszRiTP2Vss7/PwvYbQ
KFH2kDVuvXt3TqXkcp0JSQ6zOj4w5mzsNXkPoyb43nnh8Sugl7VTTbCOJF+a+HB2U5yjLzjFuPp1
4VHFv/sxstvMUnAubKSSkUDgXefdeab3XwfmLYCS1UnE3TFaYjoLhziTFOOQI87nZVpl2mirSvIy
Jj8st/ShCbmfp+1ZdQ4yIafWKBv6tnTlfTf5B/cBK2JpCz7Z5ofjLXVKnp8dXHTTVV5W43v8CeKR
NKepiaWHvfs8igz37GUuWjOj4fLiOvJTjRHmmI7xEB5n1xoocyQt6dO6jnaY+mTr/Uu2tfo51q5t
p4Tehf/sJan+hCYyQ7a3WFF5yTKTieWXx2Ng3ZQJdh9sET1H0lrFnPhVnxJ4HnzuEML/ar0NG4n0
ShxZmGzDry7qfUanhmsgRzQ+Mf3M7VjemdZWIosnFMSu1zcBik8QlVz6Dd1+lFS+k3p4LfwJMP4W
KdmCoU4FDhffwoXhJG1cHbaF7vrIQiEX9V22s2TIzu2uiEi0LLla3KWReh33YUmyEhTjwdo0GM02
KGcthH9URErTZFqptx6KeGX/KFU2YWp+ywVVo5M1DCd1tk9LEqW9pevnUdtkVYVCaXPemEGew66+
Sc5LHFVPLNcrrGHKRj44Ucv2rfaV+WQRmLlvL4UBHRB6wSkam5Bvym1Jidojv/vLeDaxJWwtx3LR
t7P3sImldTJHNM2WllvCJnFyrM5L7JkOewQ72V4s3+9U3hxHqDhIcfyw40bzyNpEP2cJF+TO5bvO
/9y1De2iXFSPwZ+0prMcuKNz1FLtmkVdb1MsdVlXaV8xFqeWTmBOTTIST7DiqP/PakZCdJ0VG5WM
t6xfsq2b5JvPkzkFWq+qLqR9aJPXzYGlXgdoEaXkUw3f5tHVWBvqmepQrzT0eRU2zt/Bs/GeVZPj
tHkL8MizVC25IbgiTi+K2D/uhdCqf0+uHDvWejvbShloUbsHqt+JfmP0OBmGk0ekVqCg8d4GDHSa
jYcC86pwy726Y2UkjmT4Y58YsmVMtANzbyg/4MnHIPUC47nczsbTeOXZ6Cv3FmlgqVesypJV3sLI
1pgGJzY1M4HjtarkM751cK4mcSSfZPgfwSysqA7u0WRuF4mveT84N7bz0dVrfJtsgz9z0zq/dBfv
ebIc2OrY5dg+qQ2whdukjL+J6lia0+KFFNwaxY9IyXwNwUAm433KMnF6VikCAjUHsIMLx2z0uCiF
M6TrvmovbT3hR/nomqPiZ+9DgTnTzJa/h1NdinCJCFeHXJqeT4cyka7acUr24AaceOPxCOlBydMK
boL6cE9L0W3soVbOJtJobt0KA8FpGHJnjO2nsFmlTXG2XaLPDpG4ZOW2yX++NxFRW3PxfTZuHTRp
WBK2l0bLNr3S/0hy27yBPOYjnFjydOkG9lfEiyUCgYPHEpxcAbLi9WM+yMOi6ZlnsWdR02v/OSxR
9PKJOO6J7X4QLmewgzIPmrH5Q8fgsnkjlPXfPq1dUOh+Cd9HivKQTaqema/tuP5nt3KSBfDT8Wtw
ScXLB8XUlsqazbTMEG22viNcrobnOpJ6fZpsT1yjLWzem5aEv3SqHfI2KdLjycTIfK+kQPKQo4qc
CXZBlXNRkWP5z0S7bLNWz31Ac+/BPOJHv106wMQo64iV74jETsIy5d0iIW8AkKhPyNn66eSDOx0n
8EOGlins7XQWq6GuT1tZZ75vdTKrAnZ4C5qLpb3vwZmbwoZRSb7ZmynBNcO9Z1Ac2s9jt5q4EPhd
MvPPcugKV9nta9hYvn3ncmL2jMXYUf3tLRtl9NQvvnpwBBD/XanYQbiUjWn7u4ReYM5LuqL32TMt
sAsuTYgsRleACjMly0wca8SMPrv+4wGb7qR6xOMBrXUYuOdKr+GRH5uq+V9k5Fd39CLazuLBMjq1
PRwyMghTuCZnPNqa+DYc4rK4CaTNF+PzX3u1b/Op9/ZjeLQsM8p8831OsKuG1r7YLSLAZpnD7jzZ
sm2hQdAcZaw82knGRE5qAwR7vZ4HoUbGr2TZg88oaKPtFK3gQRkR1O2QAodK+ZfAyABCwWL2zNoq
joZ8JOaNJGJDDmjMC2BPzg0O/n/TpMw3w0zTvcbG3T+Qr5ECMs8hf9UoZb0+1i3o+nmslPUuQXjd
VCzD0sBAbVM0ZZuxHJaxpjL857szBW7E/WVIRZMwAo8K//fUQdpjFTtTkc6Mu7p3cyKFOI/ILj4q
NJdDtlWscwvC4cypDNTysXRJJ9ODN63Ne+a9Ae8RCJ2CSg9k6E1rHRV+NETPgxWB1wT1Lm3M0Htu
O677uYiSxuoyqIXjjdTx+NOurLi9xpVRzosrxEB/49K8FWwnr0tKVRHe4w21FbnbHMbcRQiy3hp2
NtZ8Xwm6KbqBQ3lyzFaGGUda7eSDM/vesYRSvghbVqJQc+C8UXOTimxKe/xcdxWI1NxsW+4bWwV+
MfqC0SfZPe+tBy1t0tkZrT9dNIoxRZsblCxQqxk4oiEJkQmudr0Mj3tx57ds2GeVP6h/fPfWl1LJ
OKcd/cA//C4ZbsapNX1qL76GixBVc/ONgkM4JW1ftYXstqQqWsJ64qyP1v7v5Jl5LWYcT6i/5tie
Jhl4f/zb4JOuhvHhzDAwVBDF/XQdY2bt/Ihrt8z3eVM/m2EKf4fwgf9Kp5l+V4mFI2BZWouT2iQd
6ILiQlfVrgNg2DpgyPLQBcNRDPO2TnkHHsDvzFSXzkF3PPfbugyZbI/gle82OjjM/vjhi2jqcDyp
b8629RZ8DAw7ThbPRvm0r2GkMp5tmE5VRzbPyRCcTCQoJh1kOvim1oXihn68ncrvGGCVSxazbTYU
JVSGOREH7r4LHd1cEoL9+xLrRudNh5n35XC1ekfHMta5v0jzIlYqXBGPkzL3DaDwUTBm8XU1GDgk
2bBZUEEEq44VH/vmt1mIE8KSyVJ4ezYDkYzFQmK3TBOFkiwNdF8zqsWd4XOux7DJjPTNzeYauddA
70sQ994mAqhgbaI8WkSct/2G6U6IAeMJLMGtTr696r8ONT0sqmOo7jZswjqCMSFHIOZWPHH2sgb9
aP2pPil/5BMc8a2d0kk09buaQjB13t3xc3K0plfaw73LBkwe51SqaXwxohEiF67Vfodqt5sMltt8
lRuDUV71/RJkc9fE73oSIjoLDNB/JcRqXHdrkeqhCv36rgnqNaS9d/bvbbBLN2tRVmioJTkeOXtF
7X6WJMXfdUZEySkuCd3OApgji8lO1lewll2mBDMlV+GjEU/dxSx7ttlrfY+opFuyPnTLOe8oNFem
YYHjQLR4Mh/WeRDZciA4ycQy1zfULZlsdgjANYFQtwkqt6sUO7XCVN9XjJpEEcA70Y/RibV5V1ny
nX562tLN2wjU2+uOeETFyvk/r4xZEe7cyTzyi5v6MQiser82x8ao7w5B9TvGh8lKlw0QOvN5pR7j
CW1qphJ3+jkfMQh63OgyTlvRq0+zHFaZHkMsykyBTRyniuW5D1uz42nDyv0s69D67ld2+ZtcoxUv
66kDqz5MwqIu8CuxzsM+2dfFq6Y9c506uPfoSbfM84/xu1mq8p/mBj5Shuju2WeP1EvB/SeVaoxW
nayyHetnq61uLLqEETBDRm3awkq8EX7Pm/QtHniM+2xQ1k2g17nAT92c4HG0hbyI+b6xRVj40jS0
escchGmoZtx5pqSKiPEzkVpzMkogExmNOR+6XXaYESsYSVJM4CXzfQmYBeylPrxroITlZJtaQYhm
fxtfIm+/bdxqKeIUG7GBQIdkRJNUDvoz2ua9Oh1BYm05eNFW3lnVMrpPFuLR/lSFgL2U6yZ6wBh7
d4FwhubTUXgY0vi60wBacEvknbQ4tpPjk4uZYX9FpZw3h7MRiUPQdx66+eHNvH6nqK4Jv5jMWH/F
IjYGxks2/Ngqqv3cgi7lzw/uHl8aJpr4pIIaBE07DWFLft3XZ6uHXDgv8zhvT5Jt0ih1xx0QEN5j
Y05e6GQLNodEnNHNtg3zG3f0Cd1XuV9KRypBH+I631od1eYMdk0juw713uUR3jX6uWEhmJPT34LH
by/6G5tOy1hs/b44FImq7nsOvKgtkEAi/3Zc0cN9PjdydQsicYQ8TbPyRXaoeO5SEITEvoR+H/zg
TuXljAECePv6nRQ7L1SBRYGnKWEtfTnu526RIJS7JY/UArFqUgnLB05ftbrFRVDGSbbbYSMyt63p
HxOG5T4txwTTvQlk+ofLaSXldnHD2xeikjbl1eOfonK669CuybshhTDMkLyBPm4EtLLA5ev29wGF
Q1czIlso6upwnUvrLIehqwvK396QYErr6V6Z3I6s+hrhvvND1jUqZidemBNQlyR90Ya7nGnrkVyg
c7Mx4O62rSF7O6YzYTm33TLsCzqTK+X6n6OoNOY2wosfMWikcbedfXmAv5iqM6ShM1zjKCi7R4sI
wOobW2bCuiA2oeQ7xt8g/mfn+Jk0SsCJDVgu3AeiaeUP3oiVTOlAYpzR0jmAzZfu3mZjHG4Qft7g
tUVTzxHXfdRs8anaS0guK/DeiI6t3ULr0eL/7sLGxhq6mmjQbbZRH28Cu+NpB4AZPjiG9dClZbK7
x2M/Ou3wvlPzP8rKHY537AP5yLHEiofCw+vhj79463DisXTNUh5+68+rZKPvZ6cdKR5LZN3qvLv1
WsQb3f1lGgdK4mzIpU/9xQ9/6cmT2EgPHLrLhOO6d7H3ebTffeQLJj+OwV+LNQ4XLmV8Yw6uQWle
7WYYjgtaIHij1DhLHZxHgCsnFSOEzsMxgzykPi2rfJ0GzT87kG/DUI7tU3DnwqhHn32EIIWNpWTT
L7OWfKFaxK4EL22D6b1da2vIzEZA7P3WMtGcZs+KkhezhZt1kuG0zQUuisN0X8e2WVKPiD/MR81o
b1DNXiOzafT36aFuerZebx/Sfj8mJgi/7VjV6yeHN6yil4HMC95NsO5OUCB9XERb+A2DMc2kISCh
0/PxdzwG6tZG2bkssVt+7OBOrB5tGi4M5j2OUqGWZcvLrlr+qA3ar4Ab634ZBEJ1QQZPn+RbeIzs
G8u6f9qC8BjuKkupDDhoy4RdvzJQL9xp3TP15qMM4zJLwmX50+9qIcJdBJ/NLcA+L+e9+WXYubOe
nN1n2F3ZAODExL87jHI/oj340eHSgfVYP3+vtrghZpaR3iNzcepz8t7Gc7NU/YcjtR+e7LmXQAW1
/hX5OkmoVX2p/us9p3sK7QUwr6MDUakvhLGuKmliktWVDxbaLgvGNXILki+jJFQF2+TNpRJB8oTa
AuCqLKvor/D8yj9R/RP/bYqO2T3VdGs6H9qqw3rR7sI0IJrXvVSBa86Q5t49eBe4nj8Nby5S1BP4
RjymVlNvf30Xd/MVaQT3jd/KYonndjvt4yT1ySOLjCTeAd+gOsAipIDxHws7qLFkY30syGOmEoic
qA1+t2MNDBCr2/VSVUf5Bxp7/h23xzNC82TMO0KsQLyXhID1zWW9Ll1JXalTS7hRsVQScHRtykMR
YSm38+q3/pKF0h7k2e2pUWmtosbOeXUSIn7DbulpJBktpDabzbH1GRYInFCvW7mvd2vDhi9DU9L9
okEYnlC62oxg4RJcFt5Jj2lMeWgz56qLT33f1P9w6wpv0dtT9JOkn8RhPIuPv1OF0jPby7n5imq+
lCAwtXxl3zRKkc91NeSbGp/aQEf9adumxfsURzx+7bPuAJttCTIdyfr4gXNuxXhgbgBQ4NjWQzck
S/J5oADynlpv3D5rs6gRpHHQ1qXsVd8izFnIEZtG1CupCaw9ygdhcfpj6cIXLqiJz15povIk7KhZ
HoXV7yF0Xx181fFk/4cktlpTtvFt++2gK2J9x2v29v3obVYnh3iLvyxTcnJK3XbFOOq1Pgd7BPO6
0IQ9IKnqrmisHPxOKtQcPt+VBY+h10IG3TS/8QoyAM6D7pyTLe11z5qwFUux0/yKnKWkSX7JuVYb
WhyXYmNx/zsXhz0mIE0ByJZ7sCXbw7Fo4fDXiQT5OAW6Ojdt7NWAw7us6dHHYD3VRFwR0QwznIxZ
jwSky8vIIVOhTzQt/GJCniosmf76CNnZSSWHz6zNzDHflqpXAqLrbrYyp3XmH6Rg8+P3xlf4iwjT
xummqhJxQ+KBjnoYXSQ0Nz7FILbqaE0XtP6Iwfawa67V4hBXq+c5+LLkNq5Ph7XR3PkGl0ikKHaS
km8Z/vUsJads9Rctc8tUyGf2GNFqfowE3afl0c7q2htzuKfbZAD4ZfMWhTuIe0rV9ctCHlSvNNFR
AzgzG1FAO6D8SGSbIDnyVUPjaAGkZKMKUby0qIsYpA8BlTH3a71cw6k24SVi508SPLdUxx0ZYn5d
NPwywWnTxJ5D+gRjnYZjGzzWuu1f51ovPxhoSgZuyx7fqtIJ7qg10s4TowSTqBlvUL3qrbtlMNWQ
smk9tUXZLOPbAY37p9VH8uTP3rzTxyzNP0lLCeAMAztllYLQB+g2m3uJDo/eC3nbc2sf25dtNd2W
asRzXjqIZLhvp1beCYBGHFjgum6dqbOk9tC7XwztA8JDzx2+TdHQtfkiHKi3bq16J0XFZUeZE0v9
s68HfUe9N/cRCD3cpl9Xfc7t9FoZm3+DOtlZqbacOO/j/sCGea/54KPSRs5GSv0epNAfR1LI2F+u
btvvHz4u8UE2leWki2Y/+quGmZuuOI72Po7clgpYahTti1vt3Xa/KealZkRGmbKVjzetCwHmpYfv
LB+HO4WnlS0f1AQuzpqnkY76ZnTVtIwmllgjIJOu7FNpEppxVzfz9yBuhy/uQwQgXdXXL3Zs18Wt
1Js8Vl5cfsVIAk9xXEK0tk7QoxYR5fJR4oIBGUtjHOO2XwZ93g0jdwGVHJNCt0ZAxKHpfQqaPqgR
2l92RWwD27GIMar9tKHZf0iMpr6AVvdrhtuxaQokHtDGFll0/RsRluNPfwChyHbfGby7zu5l/xBN
1QCr5ap5PvKmdmtINPSVBdyP7M8rvyeSUxkEQwraNI7w97zGRbDUzZz3ofDhF7yWoUEbXLDPgjFi
fJKJsve7ErAIklSosxBH+7ZCl3eFrKu2f+/Ljn2mlseldxj4FQknggCpKtaxLrIpZccXgdvllSwa
MrsC0/ngixYqhYe1YlTKqX9knBls55i2g91CsjCMLnhfaJHP3SG6Z/Y/cKzJpItdTirbflR5H0n5
n+66quSh474vgPmR6yqGnz9hNNVuDkUc1FnSW56d9XYZ/Q4CjRmDhrjOdSVYtp+6pD5FQxg99P6+
/OVTtb7s+ZjnQjCE2hdvjIgijpBQwk4RmCUeo9ZdFArDdlr/ILFmYkdA7j5OkTHfVo7TlDWltd0f
9OK6cMbW/oOv+f5w4LdVn3fLjt92lk381O17tVxCZehmg0F2bsZBaXuWdnErzLxhwxhLoiIFyRLl
RKMwYdPEgFBGHyY4gG2ku3kEws7lXL6svV81dweCjjCL/G0fcK2KPJVZXRO4p8aabQqAcpTKhcFX
F9a8T+zzEYZwfIvTr08GuyBBQla5TryhqPODtLSjHbpgSZLt7Jdal5fdXVA8kUHHBDHHNCRdG7fe
HUMQq2yK0x5k3JWkqK4N8N/J9K33hG8oAhHHnRsnt1cDuAoYq6K0CrQ904uPuv5RN01s/TIMUNV5
AhTrM97QaXNS2Jdxv6NABluORhU8TyM9ivK9nlBk+3hTRScVgXlm+x6E+2XH74eM2s41lGxUchXv
9Ew5mcLB/p0gav1qA+n2PEK5BmeHISS6/Ulqc3twHN/hUgkVXKwy5k+KipsaoY39RgTkjkCZFag2
9S24FR2tw2dboi17xDa3qk/ePuofXSeXJtubNvROPrMZNM04cl6UWjRXQBJ1zt1qUa/PXYPj7oMP
9mWdmL8imbrQWdGZHgsUswXEsy/ssFhWLvZtufekItRhLLkH4rjj47Us8d/Wh6E6x40sfTqQpjNc
OJa/PISaLy8bRLO9ygE1J7hQsHhpstxk9ha07ngKStNWz6b3ZJKHyvPVKaRGRP/caI4+WIkt9UnD
YUbXNonXPx7nGvxjcEHk5pBwrNQGsMUnb6hQq5hlHDKap+XRme32vnVW/9RZ2/6YzLWDuQAl4Wki
yeA7Esk1LEzPSgOiwHj1HhH4QpNZi+e9zsQKV9ki8C69lmL3vwWLSJ4HXxxdDtc/7IWzBeM7S4De
cF8h/yBmsqtt+LG4tC4qEcAqoZ5cu4igHJlp/PbjUJU034d2CruL4Td+YiW0w8gtRBBzJnp7fmAf
CKmL2NiQuOlEWkHZZlOXoh5WYY7Kc69Sf5c+va4JGIwjb2Xd3CK6DwNqTC9hkpJSgqJhhZphilr9
wyEyOc4RO0dH3pLb/BdVLFrgGmxbQm345rSzi01qa11escOVc7F5uvl+rCHv2o3NfDuOirkdUvUm
H69qaWdya5qf2gL2TUPqMELX8lc/rNEDRLV+RYpy/HdLHWbPAJgbhAaRK+4ldTdMD1vjo3sZ980v
VBO0H2p2gGF2KmFuI7o90hlm5w2djPqrN5STDAZt9OKF9VamY41F2Q3Tn+9VpePrWk/JtwnK+Ilk
mP5rTRTT1Fr78tqKLnhp3G17nhZHfdqzl9B0JNv+LHg4gP456H+0gqbeyEDpVM6L/zUYTiqyLbze
uioY7gdhbPou1vByn9zFRzHYUInUkiGIRo37+hCav44CeJ+3mzhfBsOnjJl+jranr+mhvNwqtDMR
+7q4AcdFo0Jx6vQ4n40TjV+z7r07WQbh3ars8fvqrM595a8WNKrPSBSMc50nE1RfsLqPCChVwRy9
vyI9/a8et4rPg4cZW5yJrN6hs8CZCSXLUJpLXye/2b/D4qO98U+zONvRLJ/RwYXfbwf63LlQepbm
sXfjN5fRq+Q5HuOHagYAd/3DT7HyhWAORP8TIW/yBPd7SpL+dexjF3qTWptNiX9qt2O9r/B6GG1F
znD8NagdKcJ43E9IFFP+qwbGCvXDOq/Tt3LBODNrZpQ4+/dmthivcPtUmYznbcpRyoXf41sGVhFE
q5eNzJqPQR1GaMRnufwXhsYNT53TR49m7cXdvoZrBfS7CJTw8YR4pNme2Fvn7QYzQO0dj2o9mWmb
VFG33YGZzexEWRh3wad0jfVqWAD9WGKWQuqpWp4na6z+29GL01rh4vA7HHz7h2Kg+GUtlv9ttAbn
GTZ7erHXfriKytrX3K4771RRKx6caRuKBCD6HlafLlkd7vCPgMkKoc2k6zT257BQKIfg393k6ZDB
TWm0yQKctf/ldGij0j5x2msPX3yO0UhDmOG2/hGOR/xbUvWvLnTpv2RAcRQ9OfAkAi2/ArOmzxEn
lBL6EdfK8XvlSLr4WIh7oDLW1ofKzO9uKe3fAZsnBW0A5O0mwOsS4/60Fh+pqOncQq2L/z3mrFy6
fWugMzaAzKZ7r6jbLw6x0xzGJXL/NMlt6UIHFXq/4Lhy5/awh+64InVPGucEuRZ9JJUZHmiRJ040
qvQXp/P7HxTnCOqudK+2heknIoijnMika+yz3uP+3h5RZiMcskboFWfQfzzfql91yF5O37TWUzR2
+s20i6tTbxXuaZvd5pe1ld7PZl+EZuFiOe5o1qyN1RG/fMc7YPipsfNBNOz4zddSlx4/vyoboBGx
ub8ABOQbC0kzapUj5J3TU8/PaSHIX1CAEyJAj10ld87gW2CRCQtMXCOY1hxxxdrAtnPeqon9mHkc
mmKfhPeImHK+l8gj710EHKmMRvOs8Q2rM+R5jpUH+4gQMq656nrmyAKocHpJ5u6A0QdB/F5Wa/Pa
QXojLbUtDdxcTdUvdZSjYt8KCZE01vRfrdYqX5HGxWkog4ShISA2NXXa+iCbGmPyx4Q28mm2JGtJ
Iftff+FVUCB6fmy+T2PCTn/ChheLY+FtE+taWZb7h/ZqIGELtai8M7Nf3ogV49biQlPi+K+etBv3
yjQGUmQSy1Jf0yB2OwVjsz+8WqwhsnE22n+WG2L4Syeqffi7KT9S5/9xdGbLbetKFP0iVnEeXiVq
tDzGTuy8sDKccCYBEgQIfv1dus+pJLZEAt29196t8B+2P9vO9i4NX1pMB/qWLdqni9O+Q0JGHXBK
O3j9Ac7ENLmcO7HRTA2xRxLRJiZsOes2tNHIL2da/4rdo7UXeg0FyHffyonnh2EDCUoSW5bAaSsc
dhJP0nbqw4kreLs9Cn69HetEFsmLSovUfyx74OhDFJXpBU/M9pd47LrfV7ZfqnNFLzC+DD1FwxEu
aF3dYzV5fbo9jU4sE3Gc6TOa8jQnzOrqXSq10JjxMmHrb1LC5WruPbWlXwPSQ3yI6npU70vQ33GP
LhDW4lqI4JbnUzBBddS46DY2iY4W7eEAKJuCMaitkLiGHVAK99aNUIxsnkOSobsd3cafBYw34pLc
r6B2a5kHJq68pwGlKT37/awKPk/EHPmHQ85nmGo26Wl18QtWdvzo5007J1C0Wi27VMPyBhTwxcLa
LDedUzuzioye2T0maW3K94Xd8sFbuhA7+QQWMy3MNObAbVkOioXgI/a6ZbhonHYJogh19zUEGcho
aVdj9mHpF+Sfd4CZhxrqr71VYaKKnN+7nl1UND9dP/lGKjD82Ky/Fgy37rudOCl/zonbr/QHtmH0
tyvnsne/CMj2SZ7ZqFzb13hR3vQkUHT9C1bq0T+RoDFByocT4gxPQiswRq1dXz/FAk0PKHJ2g0OI
dJOcurEY1L84HtoZpQYC+RuuhmL4MQaLhw5tfJ8JSbBK6lVdC69+WntcsAzO2THj72uMSMVpW+MV
lY0mjasjcB1F4dtDn+ZlStzRgwu5UWz4PdKgPjp+UAeflaoT5xHF0/L1TrMz26cCiSt9x9mCwcAd
qpG8223MmpcOdJjl6aT+FGfclEmxI13ebpfeYtB7nrN6LlD7k4D+YnP4T6sdn1Zanp10savd18zK
wuHINHesX0nriZpntnlwIG+pC1IxxCJiBsQGs2l6dirNKGRXOrIts71Ct4iiE79glpw9N2khlXEm
L90FK/uCepxMSOm72IxlSbATHXT06Xbp4v0KG9YcH1qj8KwccBaLAskTM9Q9OqiYsuU0lhRBB8FP
6Ht5p9jffgosOzaDC2d7SpW91BOzosEXQfBTuA6PSDK3ju/s78Q8xa+Dd0tqsrMK6ld8NtF6KzST
2x0nnTPmBV9nskD/3Ych+8AZBDwGI/nC+964YyBfIoih5rnwUnRxyZBi+gfz2ZfXMOWfwa1UgW7v
AmYo5VWo2OgTDKMpfpHIbaZ/kxyj+TL4DGwPUL5VwTNbWnlaksX0N5IWnOyUpAwuzmUybqwQGYqi
yL0EIHSfmTAIf+I6DZsDMfrGvDTwTM5xZiKIp3XAhr2zScqIDDcyCnY10JQzDSzldnBKX8Q8pD6p
O7nbVsbPvabj2T+mTLzLH9SMSg7o384auNcok/VijlwvPgLCVCe182CdHsZV1a4zIWy3pKxzfcQD
fDtFz2o6erthmR7CUGcC0XVWTZjLJHSsYlqirPfNWZEfUJloyr/FGz4R4Fsv0I9Oa4fkFHVoQh9m
7dnYhrGBP7/Lw3AF64Tv68GACek7lmybPUsCpfzCbdyYSzl6QcQph6t1JJkuajA3ZEI1B8uHsthz
EZFj+22UI/KCH4xh8zAWwoUTDkoXBeCQMhWWzyppmuan8JqSV5Ve39+6fEywyhZHCqDeV8el8UYh
LgM2o346dXwkVnyPFfP6Lxfvim8Z0vLav4xpNHfxh18E+Jt3FcsZ4tyrl7Smoypll14HUQ7/NCdJ
tnc63WTHqFQaAzNsvrudijVozY2IcqywGx2VfknwkuJsJZfmNTHaoyEK2n7dm45YH96MOfDn3yPJ
6x5uxQiRIT7WIztEnpdsnNp+z0TUaW5J1DrhV7KN7AJlydEyHAcRsdBhJziKKxe7Oha8i4zDrLj1
Sewxk+hYqRdeHbzX3SHgvOSghWvMHiwCwHgBXVgQsKU/jI/SF217TbhnEXMMYse4AyMwGQ/TZrxj
PDCZPXfByqZF/DHBVP4InJYd9MwoM8c/a8+KwPuYNOftnyoJxurH0JLkFcCj4qBVO3THbYZmYnfV
sNNzG0MHNQpGaGVDQ3WINPMFnzbSzOo6BxmDqoNhm5O4DcrDcENGUpvM+5mM1Pp1SBGqh12XriPQ
MZJgt7POVGe/JkID55LhvFPVFeGBZGYfw6kJjX8gsD8O9HMaLcN2wWEtht/4IxA8+C0C51UIpp43
LwWmrnLhlPRrvVmX4g3jtmLhgGFqUezwCgM4jz67sR94voIWyWgroxKzaOGsp4kK9m+0xVJdQ1UQ
RuHoeEExSWQmvm1ulU2flQNWEHKutZm4Iggph5EkAtk44f4IC/qcls+pyqvUIHdS8Mh4v5Zp255o
1gU2iC7quz8dQWLVS0zoRf8PalJW/wJz3+m5mxXx5BDuwGyWOq12JcYtGeHhxEMY5I5f9hHj2FqX
3/E4dM1lAVMdn2N4hOq18/BdHbcmTIaLsY2iENpIgOouQT1GtMwJrkIsnukWuUjIoHa/9KC4k4ja
UxQ+2syi18dOKKfBO64yq09V5HrlmDcareCMjRNRvrhvbXtwlzYeDrKfvP/s0HXtK5h+NGsYVd69
aw/PdW18BqWU6tiBP8clS4s/UOqLcXbdAlGdS6iwJM3jQiTit7u2xWbPtiyT5Xs0kGcx7CqfYKdd
SWoJGS9oOgzyU122EVG+UUq/tfprnOSyL7U+CqRX+dVPDNtxR7re+gPkQg+YLbh/vPcAxIabyQnr
ccqHEPzsSfg2RfWynlueXMLBoGFCYRxmSV5bHLn8OVg1w3PUqlQ6SIxaoX4eO7+5g2NIpAGCurv6
F89fp+ZUUC8t5zGh3G+oAJvW+doYdUC21rWb/QiXkQCHPePJQq27JQmb7i8lfgm4S/wsXUuEHlvc
bKASSUoHw9Y3JKAl2Dew2xRcaKjDSwmAZb+XMGBkVjhc1/mYOnH4h/tFuieDx4yo1aJmoK0rAgHq
XSCjQh7rrPblE7ZLpz6kyorwb5G4iZ73oduH5tiQ3tVQksAvr/yAZTz9YnjF0uCQ5Ktm7zkhE6Ed
zju8uDbqfDjvsnbIE1hSFA3H1YpguXnQgiXUxTBH95q5FB9Ooleg+2ipm/6oJpVU/1TBcQYxWq6d
ecd+ndoTZzy55jRAa0ngOPWhd/eQYWwEFqQv8T0RDL/tNhTGzUWnqSWWSfOCxIO2yTu596a5Advg
6m70nQ+YkqXuz/W4uDAo7NogrUHNbWDfQ5Xp8C5VxOIBWzEtlZM0tlmpIfFx/SRbZJpOMsKHdlbZ
2o2KJ1k46zciJlDwjsLODGZspHEZnQaqnipnq6rv2aNjIIxPbVrS8PJVm+jUR0sMTQnI5Af4yua1
AJAfbYnRzhR+F9343Df7tKxVII6h0jr7jSeVEyt3U6XYjVLWvn0XbL/9ggYLv0TordxiAriovjVL
xDDwAGZKMkPkL1714PmDgwGM57yZ4EcUM6icxUXddlPV5M8/qD5n+cM32LHZGcxVZW4d5UN5phBL
ptwumMe7C8/7MKe5parCVasTLlCHPkqr9N1t8VqkJ+m0Swk9WjQbi6m6gczwVGTrfJTtbNU3P+iV
McClphpCxAcBvcnOHlij+TzjEmsUsUXbMj57CW/2wJh/3niExdRU6zcYfKd62Wif7c8WQsX5FZE0
t/5uSxY2XkYO1nqDNHW97Bcf62hPdorhoTBPrk2Zu71QK7idTGmpXR3a7Q/5ZVidKNZ06POmJhmM
OGJYVTvBLlKKAQDPodSO3JGBEToZ6iOUNrc3F24sbxsRxvN0YNyYjAN8w6zjIA/Jjeibc6gD0Xyw
W2GELId2iNa/2VZO9g8jAVf9QbiL/bcFB2vyr1pa4//nrnLW7Q5RNOz8xw6S2syHwh30cJJuPfN+
zybTScolVRoV5d46kiixT+QkcLd0rqq7U8e8n1gGH0/7GbW9Dk+rLof0dSzJRXkg4lSqt3YQafQ0
SacY3iYk1uZTjqBdx8psmXhyUePiXeCEDTt46O/rXxHD/+ISgU9zj3CLerlmiXa9d6uQ1YweElD4
sTH/j99cS81K+kkw3P8FNO7bqm0aTHeE0rKwa+IKQfAcAx32D0Xpbt2PKOqi7A1PG/592uTWH3JP
cCKfs6KJvbNkwhUekpET6EHxXMgT4U8BpI9wCRFOK/ZT5HbFc361tXTNPWRgoweJiGVYOZSsDIMX
uJwtPMcekU81H0qwLOo0pRncDLK32XDyRDapr5oHLI5zTARJf0GWkv5GDnXIZGcpt9o59Ig3keLO
hSaTOds7KvCvMUqd6Td5MX237A3mSdL5rXTW8EEYb1idfEPH+n+ntmJHhvdt8GHiBt6ixu6gNQPn
PxNQjgh2S8bFegKjNPVTJLHesOZ6C6pj2c1ldFYho6uKGAp6i+u8bpi88KmPyx1PjTFiP/KtuZam
2OsFSIAppX/BiT2Ex2FzekXx0W+EAIw42NJHarDBe9G45ux0wI5PuITPybo8qkbGw7GS6xIJSJLM
jX9RqlfkiuECpiWb+3igz4SRQa+GunK+aCCilScaeGndhyFo+5yDXpakd9cYOXRzy9aqHujNh1YF
Xw6zqvBVthxYl2pF4ngYYIExCXJnaZJKWs/L5yFOK2aJTTk01wWltCGzaOMwI5hFMuMmLkZWx42/
mL3qKrbTaSbyan6fAEju59sYJPH33tK9/0dwQio+lnjoMHMV/ppgvxuQUL9jqHFJMolhab/rMQum
o6R9Hr9ABmwBh0daSf3HCFeLV8BHh0IOiyKvMfSFr18dS5IxOppXbTm4Zde/pv1yR1g86VH+T+mC
Y1LHnXGSXTbKQsa3auyA66cSrOO4qUYvJ0vMS30ICb2IyGiY4C9ubZngAs7Cde2/jWEosmfRbqiP
Ri38rialevNylrot5tNUfLyC2ifi7D31DWOma8dsvD1EfPZZtm/XMgtPZZJOX/M9DACPZ2ZBSXTg
mV/pokhzvDLrQ3CilyPVhXqaJYK3ROAE/FmkYc1snh5PUPP76A7N9410AkPFBjzbUtjHEJ1wawVG
QlgJ4Xx1ZJuqd6QpNXygGaOP7sZlrswjJILZ7v8xI9TRZDhP/EEx0a69bLDTs1dNZZscbDZ6DKEL
FbAqBJwVT4se3ABPu/SVfeLeHBGlHIW/A9xybGddIbZXIT1B00ZzDz8cgBE0zLXqpyILpbPHEKqm
X6udN3GG2x7rfVnHBCCklDuQRnVpCARl98wSRemOoUCH0CKzdJ0ewyroso9VjBlUbyhSN9xxfFWS
/sMnq2fHaGyN8MKkkh85xWWa13jg0o9twGmP1bIuONYOtdewSWmKRoWdfJSJg8EsKr1hy0e36NLw
qfR8Ko9LG0p2N8dy9K14gcFZquiNxipgdzVbWZPwvcncwFzWqSOAmoktQ+iyt1nCnKmpgyMhea7/
2vVDrV4jywT8Q5Gd4H26KSLosSCopHvAS0yeq3b1mBa7uIqKmGiFRKRPZlFtf23recQiWtYhW11O
lQ0NyxSngOT9BkTXVpC2431jKdq43/S09tHQNernmC2CD6PyvKtJM6d+xhEnaAWnkVImHzCFDCdH
CwTiHXAiJr+c0CVAAJS7ipyCHgqjwuTRTgltK7aCYtoOKMDMUFMYfvowp47D6UCmk86emez29ZnT
BkWKeZ/jp1+joOr9tJP0mRry6cH9Y0RkIoYL2As/FsdSLu+wsYN2EcfIcBlJKHH5kWm9movGfBrm
DfeUbPZ1OTDPTFjC5L91BaSS2idDU25fiigMguHYETXCKwB9FzxaQTgs+pBJGFPAwKrx/ANhQVBz
vavT+WVDlWL+D7SSgaA5C7mXiS2BzUmm6OqzXyvVV4/32Jvp0E2bhWSaacOG55ahgFtflntdVlNI
YAoc8kWrEUYJdjNe0vLKkIre70mYDLsCxH2kln90wrgl96g+d/JqiJtu/TYZj0iwIxvZveGBrt+6
/22zzGTAKr+p8p2jH67twsKgZeQT3TY0iBy/bmFfO1G5/RsBL2lsLskWhKK74jpRzRMGneY40ny3
/zFF1ykDohYIT2FDJUzE95Z3z8QL7atQ5s+KQYz7stzMG3OJNDm541j/rUp41N22RkuQMHV1Z6ff
bRxfwdFZsu1HyEvxt9BENrFBiHixHS1l8NCG62T+Ud57L2U41AiaS5V5ebRgV8IAJf3ndWZGdeyc
omovTuoPx76zVYBTc51ftXfHOgCXdfLTY6Q6kjRiiJSBHAKsNBiWm28TiYPDU8Ut3P7W+Dpdj648
qzRDJ38OzAfnbJIGOzceY/t90pYKY0er5HXHkdHcHUv1l+1pFvgTcSxuk957kzfT+IT63hGEY8T2
ZvxA0LSVBF7yVzzmcNdg88eZK55ojKSck1cuHvd311UQ4Jh+gquJkmo8QTvTmGuiwXye0ZGOdr+0
Pg74Cg9YwbCnRloPerv5OZrd8J/2BzLwEzCpd8CdANCBGFT/c+5T1mx0I9zZOVqEbK9NOgQe6edZ
7x+GeW6WWw3JKF8jVqIFPwBwVfij7MPFfy5ShhkPDjtOp4ca6ICUmC7u/ekHI8wwupCP1V3FLFfG
7fGQZbA3xLyesqIiSJdf1mkvTVcUCii1HOPgN6TeMLn7qSEY7gKTkzTHKtjwbsWemzlPc91pht29
pePZIfmm2/eqjXrzCEhEKIT5f1o8OdvVSwgqSuJEp7LtmvVOrL4cbstUUS4y1GSqMlT8H+y/8RaQ
N/K2NAgKUh2SgpYlTyDvymvrMmvdqB1UXQ8MYbM+WQ98cWvWY5GAmkDeG7s+a/dRuLXgX8SxMSEF
0y0G/SNgYBpCn6WM7712dsIHyqjYfShh8ZYHBztUCCfaju3yI4wi6VzdDEqf8Xu0+lBw2ayns88M
P/rlZJI4OBYoROai2hbXqcjG9hnodB2ouIKkPXjRRMFAXWM4VVKzxWS8ECLTwrzHGedU7fEv09UA
KDf9GopD2g1rfOyajKwdnxBETIQNBleRw4moXzTNq8lTunAMpY2x31anaZig+iYgbKkElXzypdnG
u0kjfmEVudaHri9Lc5iRIJsXU5gsyF1u9OrJdvZuRjDNzxq/zlMJmogjzwN/PsRdZN9kA2N9CxwC
uR5Wjkg0rXbyrx1eJkpkig5G5VuCZeqVIR1uThKb3OAkfZzTgOdMzF+moC0uHUce1qQFSv6Zu6ee
dykHWXq+4y/hjrgJ4fEkpBjHwiWOMTgltVHPwLNt8MeQL1HiHA1Z9+NAttoJU5eWM9AxUWmVJKg4
7IBLpn1Gjx0xExNUvSwomZvJmgPbe1lQULq0+5yMJiSUdt9MrtIkWThORn09ev84TzvgJImJrh+u
ZQ3MGp4wklVL7jEN2w7zasuQsabf/05X64t5v6Zy/CLTEyNxnSx9et91qJyMh5QJBm4xjK4CsFFU
+soSxo4vvfCJTjlt0ZDEJLmPlTOet9Xt7CshHrip6K1n+2ErEGOSaYYmtM/j2Ab/ZBCM/+EJdaNT
FqXlU1BQYh6aeqGqcgd6FFplWkLw8JkNy7jCavUZgbHqY0mxdUnKmgRpVTgdARRbHfCzkapwn1n3
sWqPBQzLG1h8g3kLF/GNCMER9zjMtnfk9wjesHoNvzzPb+tzw5fTH7tpipgpkNBodwlFinPlH1+P
jZNs9TcRrf+3dFGOXQuXhbA5kQcQQTStvLjMlWLEClP9CbpYvyeccH8cP0ztrZYqmZ7U6MoPfqM5
/Cr7dl5+RxUjIIbaqh3OXq2n8VJ1E8KoHEVZHBCRyUcpsxlfgmcxw6OKjO1BkDYBgl7V/fLqg7Tb
s8NomigTr2vLG4/W8Jt1yF183Ka6eFsYBQa5CKmuDz1glOYpwHrJuCCq0pw4VNDqkg0j0CzT7LrD
L9uqqNzzcFMV1bSG8uCzjqH93Q4doVIMtoq5wyA9RH7j566DTLhLM7hKHGey0/GZaOKSAI60oSzE
TSB4keyBTWOj2KPEyD5fNTPyn04divXiSyJDXly3LOw9JYoFq6DcoksIbZAeBeYmAVp3jTujwO0y
fHfNYWlrBwKNWLjoqXRn9R/zOif6u5Bs+jnNXt18QwaGBElQm5/QBwmOTTfjX9DKuOVL6VrnzJQz
/cvoqbtmDolduDLCShzCJEleYcRVc4xnQzgL/k+P7GXigXsCBFgmve8mYuwIasFMDUeLX+M5wOXK
GLCQNeED7ebg4ouU8PcaqV9+4B2dTgVDb0uJ1RKvQUihcJ8KcnOay5hFAMZFUG7RVWa8/sjwXvpc
unoY92pFX7kyMdQdFZUgpk+PHpij4KLJsXkqQRiBNU8+dKbej0SAeWBTafLN0I6J48QD888hTPWe
RDBaelTYVPeYtUVfnKo5dS+96GR4Y2SJv3Ju77EvtFbVe8vIh8w/ugV/TwhrerIIjIz3o87DAe6w
wvBRDol8dlmQ3O1ZBzb8NTw4aLKaJeIxUzwWR6CvOywt6RFud149eDETEWCQvB2Slj3GOpuTM5UA
wqg2rQtyhnzEbiuzTW+cBsC8W13Na06W0QZrifAcZCer5PY0JJF4UYUJu1N8F8RjRJvkFK9iJrE1
wxtQP4ys7AqD48AX1Z6RQUqaZHot7yCdOUqmayoYu3jfPeFESh4wF1agADhN+p9mib3m1s7Yd09U
bb1iAWtc/LUobA/F4qXipExD2l2A8eCzggtHKKVn/h6T60HrR/nEjoyYe8I5r4QKq1+6w0pzotLc
hrxsIo5CxvJYwss29nnFqJ3Dh5IcQ/ewMeiyv4hCQdP/beU4YKV2i77qCBwUhctaVGy5aQkjIdMH
l7+Z9O8ob4KbJpEcGfAhnOD1q7fYHjnTq2qvhCUaq2K1Fo65LPvv3Zxt53H2lvKzc7eCWEWfgCR9
rCc7TDgtIHXzxcQEUsy+5wU7P9DZEwm7C2qShBI5guGiGTmOQ6xQ6vG+QWFPbFPCcdpilub62sDr
V7V81sTXrqQEjWubBwSGZQd0f1J7J+MTn8MTcnWxY05nze7Kp9TWyZonvdUslKn0UntvrCLR7d9V
SomCUKSCEB/CZrzgBxAVKxAOPq3RePGnhKgpNYzZl0R5yQ6M5JiC153wl7PoFTbxtCiXK0a0KP2T
WmIfPjnjbXUjdGLK1wxuHDVlWS81HyWDkT4lLxo8o/7rtzGLp7lFI4v+IM0zPfw6vHdkzv2bF/x/
+JJFR/yAH20ck/Mwt30uawNTjEPIlrcQFJRxTmOI/PB7IJ2LT6g8uSd1b7uTabM1Otpx6uy32mdh
KEJqloqrJNe0ghLyC3lKpz7CaSsY6+6aDaSWWTD5ry0jSRSNszDVCo+VEi5RgtI3R3gdus3ErN1r
jCQu8lr5rTiulb8QiNK13J1lmpnlcRWNuAqedbxmyeacenFfprcM0n0tZOOkhyaIltsmNw8OfOPN
fuggS3FMj3K5NAFW/Lz0lxYDgK3BQovCQwLdsftLABqqZL6tmNDpoDZnug2lxEM3aAq298nhZjz5
mkZml9ioiX72CsfVrmXg/5crtnxJZxz4J6xjzatjnJAchLtYxNx5WieIJjR4Z0eOB9qU8dboZxLf
HSs8K3TuuAxJW5E4TXPryeplIqCAv691+WNmmZzJ8VV43U/m7EuwAwzcnkg1UuWe6VECb8rkjlyu
LgIhzxI/BOpVWIyOHoZssU+tdn7Gs6NWjIweLdzSEOmG7V79Xq3GsHWPawBIitnhxgY5/USWPb2y
x5bAj3VMFCEgXgBqRYqx+RkzWa2fu8YtFyzLDuGGHJn9pF7GafIxveM7ak6VG1PHLo7GjsBirwEd
YWPVyLTO2AjWjCBp7HZ9fZrGQCyPkkp3OcvWlL91wyHMZNVd30urTXBY7EacU416J3MGQtQ0pGm7
ct+xEeZMcLhmWl81y3tW1lF87ANjlqNpjPxTZRTa96ZYvQ2NExFQvQDnkbgTByTrgNEavMRb+KMD
8u8ObWuDdrdWDQ9x2HHx7+jkzWdWimTIu2EImpzQB43WJfz0NGxjjSFQ1Le+tN2HInICSHIY2p+A
hmX3IMjC/e755Og8EF8UvKLzd9+J2NlQ8/xyvqapXnCYA+IAv23WYKYs1i3onsDT0v9QVMvkEhL7
Zq5AdqN8yuJouCyzgCklMCL7wHhNqLrusFUDXjXCPoV9icW+bpHgKq2b4ICosBzgCi3+MLl0jHRY
AiXusV0FcC9BRtl/sda9NceQfl4fGxGhPBQ+edxHwcKCYk8IRXZtC0CWHJ9ia86tDuILAYnqRISh
wnxgqgxy21CcPOGt7N1DPVoHV7dglwVmOKB0H9z2VAcVm3MUqB2d32Zbzp42ceMjwWTbh1c0vvNY
jYhV9wj0CU8iSQG8wAVx2UbVX+ivLo+sFTpLnrq4KZw3pCnUo3SNJnV1YxnMl1WW3XSsAcGdXeNk
2c9VFkRRdFR8hO+uPnaseF5L94w7ku43GxBE3mWbRojuzppEn5jNm5TbYwaYcFtSm/N5SbxiBCG3
DQOiwCbohlsyDH0uCpK1CR0v1fLl+Rntxq6YK/Wh2QnG7NdTU74oJ6nfujssvFND5sjndmKH1El1
LCu8YAl17Ek1bkJMmJaAO5ts6WfnmdnFfoOzo3Fk39V0W3Q6DH9mEg+ejaLrvhUTkbEgqHD6DGJC
YsJ3am7i4caEn2Axcu60hJpwOfyNxQGZj9vWvLZh0v0p+B2/zQ3NDh5/PkiGllq/Ew+qJgaO3Yb+
m1hC98k8Rx4QETx4IIaEUXgp2iGvky0V59jCbHGstZl3nZIsua6zDb5Had0/sb6YYB0PpO175fok
coWJT1IpQ8z1m6V8Iv8Fg/n8CDSJZl6uAJyY0hdvzL3KGZJfm2FbxpXtg2l1qmd6crpMZsO5IL8O
E7FDKiKxKBw3jcKasfdDsl13CXE4H2i3fMGNHQrOhUqv6kh12aV5G+mAYOPRaT7nKDYfxJgzQxRE
vn2HlSjaG6vtnPkrLhOW5bm6mo7MLDr3iQDm6HEIkBtQKuvmj3XL4VZN3dT8N/uBO7GjhbE0hX5K
2ilLHhCtqIcJr9TaKhQuE27y02CNw8rS872dQfebD8XShPZDqU0+pqi//a80CiP5Ag9l/ilS+5p9
523eT6opMVzJqJ56WAjT/haR0770s9sC6MU+yXK2dTPAdU9Z8+hHLl4iOhomJypzp+k1qyLExoRv
+2Z1U/9ZgsJ1frtYZTEsJpNNjjwWBb0M7VeXe36CLwiJMDyvM6OAC2k3OnxFh0vct36jEuHw7cdo
fejcyk9fE3zzQQ7Rv7ZXb+zVX+1lrjgtJuvGBxZGdkg5dYQ8ORi4s51M5aoZ3tnZzY0fM13aqcjZ
5LdOhH32An/rr/yXg/vf2NZZePWj1Hc/8bMub6PqCnOd614nWCI8bybvFTb3hd6kK94F/oRir+HW
18NEPOzbCg44Ijks8yVrmLl/GwnoZddGsESndpjJA6e+J3EJe0IDGfEFphZHjynJu/VOp/CebBVj
6cK5zSAvcd41WXuc3RQoLEOe2YfkRB8IHWcl51KHTvAyGbYM3grrK9Ar2S7rHhWMsWJvsvW1siVL
vSjdld7boI6+2nXyxnI/ll5vdr0oevjsiNw7GBVZ4fShKCAScSqC/8KRkcGjC3n1g8S9xj0VCBMJ
KUK+eosMl1QeV6O/sVxENOpvRDgaUl/GZIZsWj7sQ8/3DFwz1x6jlW0eo7xukJlvlWSw50f9En4m
Si7B75Tq8zKzIIExIFtq2j9BaIN5T6EzYjPgjQCHKFR2ZdTg0dZvvbjVipWTOba4gpzVka5qX7no
WTtS86avIfQq9PpxiiKcxIn8nbUDIRHTFk41ipQC/ifOd/vrFAEdBLHQ4d+tx63xWJrFInKlbYEG
MNLSyHnxadVohccdGz0o10jihRrQU+fQtQ6adDpiOBOepS7s5md2rTCwQbgtk33UGkuS6cyexwn4
fCIpqWXPCG3WeA8dBIY6g0MUDMUWiAmvJn8P6UnE857dtYNkguP5H1TsMUn8wUCyWNuSzBJU0bLz
uZb+eRaonHTcafzDwoCSpRW0FBzF/+PozJbcRLYo+kVEQAKZ8Co0q6pU8+AXouyymaeEZPr6Xuq3
Gx3X3ZYEmWfYe+2YOd3GHuPhEden4fbmgkwBRwbT64TM5A/Id2gNYTZOC62DDR8M3zNKZ3/x56ND
cTxvmMPg9uzgNj31yFfRCpYwVDYdiiF3CxPSfKXFClO0YHJF1IpXyfw+WxXoDIVTAVmvPzafa8/C
/SYvUsClpuq5XBdz4IkByAPzwHrq0MzEFGx5d3bD0MZW6VsCWnBhvH9uaDPWsFy33GdLYf1GXo/K
y9dhfjVzyyEXg/Jqmf6W+h2lBYBYlZNFxixU9FHR3mbGDmaHm10Efug2dGfx3orUfumrsal3LKTR
XxemEvwS4zj/MCip3nyMgD5ILlY1G1G5hgQeJid4JyDvVWDgpI9NtVq/mqIrf69SpNBEWdIQlld5
uNriYYiZ3BVSMkFntrpx3KB6TieFCqmcENzy0Ub5Z4GpeuRHk0uUQvHo8MFlmbW3U9mSD77cxLZV
kbaPXdWKBINnxsABqduQRu4SAuIlMXYtI4f27NXUsnvk6iwBFPqc6PgZa4LtJarr98qe0MzPabN+
mEoiAuTNrNJIjTK4Zs5IoUCnbTBGCmspN8YRiEQhbTbwdmJMdvsY50sQkelcOXQIORNwtP/t+9iL
9RuGQK4wbKKeTlgYApf3x/TfrT8GWb/a84tShQ/ODbEVZRzfNzVbwuxzqYn58Bpj4XNb8CnbJGpc
O6FmWLvweoPNTW55IHamDvHYasztOdOQLMp5n0/w7YLuvJSsgzcpXAv8smmAvnXC9/I1iWJCBA8C
9mksBHulso6DPyVmWhgmEuPvXrUyeHeWisF5SQ37zIyT/4mS9RZgk/W8mNZgWrVbGwXro4e6t+5E
EJdPWeKk3625kQdx3Fn7mmsnjXTb83RBw4kfpFPhJ6Z6YFnIF8FtvMQhxbRKwrmJ5uzWilR1TZVU
Ctkku2Z0e4Z+edYhpiA77A11Kdt2jDA3K/YS6tPoIA3ZDggN/lqrlfwlCUgLNvmBOMWyWj9GzkET
hX2pPufZ0ilLpyx7wxw8fZaVLwJsYJ65BsCS7KhxJ9h7o82ttcloZV/C3okZ4EoDO4gVNk2/myNZ
ZxCBDBFfVeGfc9U3H+HCVOsc8+X9QUYIRwSYHC3+WqTqrJCxZvuygY6ACGAwu9rE6ir9xTK73q/S
O1HNHMnuHOcprA6/vY59HfxZMl6XPYaM0NqQoSSqHfBIFowjawrm0Gx/iSOQ9KFrO7N0Mv48uVvf
10BWWUY5P06qHBR93uz3x8z08VNRuWAxRgT+6XaGXdxETTNMUKl0ZnvlZnKF4GGxJ++M48z6Dhk/
hdTgc/HAd8neuicS8sTqi0+ACygx+5o0J3qsfm4vTc68exuE7sI/YdT/4sYs07oNKx6HmhFQP2Z3
jNT4UxgAVc6dm1oxIIUW5tZHjjpK7YMeWD9WIGYm+rHUSGM3JCrx9tZrB3SCLXMSXBI/C37bQiP6
dhvd/ZtGlAdEhDTTQPDnANjzz+pARvE2ldPq4OFGB0CNxmPVIHpjRO2i5EfRUYvDBNvbfJZ4ADRm
ZBIWZshEKJfIl4mzI9rqllkCIoZxIAnWptT9VP7CjH6/0EX6R3CprDTZqMEfZpPNldOlwXxk34zp
qhn1cswJRqA2VEVKeFeIJ9tP3e4701IHuyB1SiDLnUx/txxM31gmiOxqhiZM6bBTxnZzPeBY1cwn
f8KwlWscVWmnhua8atcNTgyCW/y2IbJavn7ta+PdjVxE1V/ieRa62qEX9S0SSt9aGTBuFS1FG5rw
l3IQjG0ZyiY+JjNWMgfR1umdWyE7jm7FHMT+csaOtmACwNFZ6j6P1oyZgylTB8+/G0/f7KQ9pAdO
W893C4DzEHS8IFueL7epJmRDMFvH7tnHZdFJnD2KrI+M0h0jc8KM5mRWrd8KO+fPEUextNdsZiCy
UaUVfIcxVCuqMjwGmxrNdfE4JUVPIksRF78VI9fwaNQQvFk6mBb0hhI7jVs15l+3eHjEKuiR/DAW
aF5Sounqd3D6An0I+655Rbao/Y2h7AVbUauKrJxEz+ptIOHwdYLdjZjADfvl6MwuXOuEUJ3lEGKs
bnd+U9vVdlCD+8DOxwwcBcxdgw1+raK7TI7Oht8Ja1b7r4VeXXBL9CW8HYzfh8md5WMyMXH9aLOJ
tXPu2u10aoqgwhAOOq0pI4ZZWflt2HcO/bZO8RtTUywJdtyNg+vPuqO54eVCJa1+RjOAAOSjWOVd
Vq9uCJil91knx3nnX/oACSahSlmcbwbPb4mWgurUi2sQ38rAlgCAFSBnKlHCuUWRIwGZpiVi7ZYC
50IaUs271i5jDbVbFO505WhJq78+i2599BjcEvxhmOpvoAgl9Qv+9mZ5dnK5PC9IWBlVzWPAC95I
6IU8q9kEFX7NxcvK9D3lGg/H9A22czh/pH0+Nne2MwhxnxIFznGX5x4wBfwC8cWg5SPeqMIOt1MS
exLu4+L/BVSur0wScohHbV7obUuUN6Wqz4Zlw6w97q+B0cty7MpGX7jeuWrw203jDyMx4o189EeI
DpYYgZmphX5LlrxW91Phh/7WNvyNP0qTN94nrlJHPSnYrnzbSJIZu0LKQjxEMpa5cog3lNYtbLod
u6LY3k/GJAeq8UxF5SRYtPP4mWZToeTtv9GEMwiFc4TmMV4mhndAe4BIJuU8dm+4pQBhJIGOzQMr
gcbfNYYZ+5dZeUdKfjM4vns0DWX2BG+MDYknTfmOaLKTm6FbpmvaTxCO6nVckYjCc1VHt/Tb+cJS
txPvTd+u49byNTGQG/beeLqn2HbyfywLZvek8VwMjz0BeO1740oeE2YpjD18FNk89D8Te130RKpC
jrE6vYImatDaE5M5IdehKamJVwBG72GdYX3UXuhIabsqlD7eE+kUOnhzgXXhfEWKEX8FQqb2M2zD
EfwXXe4ZKI1WDwYFSn9Xsq49MPuoa1T4iBdOWEuA+KwOU8nfwDh9tjkIn4V1ykZL5q8UjAjlAfOX
2h6jKsfI8hooXXuvmMBccILM4bDwIYS0oh6ABYZBLMk2rHMYAq8ZWgh5oNy3j0gjyuCV5R+ZXA66
ymzbykU8TlWWLkcf+MHdNCXOaxwWGBAt3AK7wtTZ2a9tZm/sLBLwKllFsRQOPPrR7I7l3dzdHCXS
sDt7qix26ecB/w2uXuwieA3GBToPssLBOq1oIlNcjDZswqvbJyRHums/LQ+skZBqkvCdub8Kh63t
F+9U7u8QeiL5oFPxucJNiYbzF8nxCC8VIwWy3Eqlx4rQ+oWJBUWuwhWxUR5381kw5Oru64btPc6w
eLjvQitEEWgD4VM40kLsqZr1PQ4EsNJpyD54QCx177ph94rIqf6mh1Xxd8jH/DaqZ6JZCFGwScnW
+h8+Nx0wLysFO6R5ntP0NDdJ+oQKe022A/iDPjJgXqGXsD64Z9qrWczxK2Vl1In8dhz5uLmizqrE
1s+9rnqOl7Z39t5a0acOM9pV8CnTupD/ZaurH1R+sC/CmkGBH6RsIupxBucRV1249Vgq8dRl2dRs
R+5j691npCs/h8F6S3DcYKZorIOnuCq8mm94QzCECO5JeFlHRjduw7WuMRgJStawtfKHxptXTMZD
kbGe1B0btWBR890giKmmTANlTghHWJl2xb4QNPdNaeu3pdPtDee2OvZjzrTYutcg0r1HyPmFdzC8
7foQLLxx742gvNoMDrw5oHPhWBzywQ+/0jRQfwMkxBQEazj+FJWsCHvoTQuSAKD7ix5kRfgm2Ts1
cpx6fqevRdOxZKNz59VIpUj4mlKKkQ6r1jFmgonzmriS9OS0PnAhFBLYSNeM9IVDhgXjWyFcWF5u
jIPlGiI6BXXasdTdVUuWZJFEWZgfSrvLiPqsuj9lWNoNfbbVIpy0wsk9JhRrzc5H5H/Xhaz1t0zW
7YmhYismEKu4vdE5F+V1XDqfDRKkFPsdIg5UOmjVtICjqsR6N685sF7HDVtzrGTfdvvFZuiOOKcT
ZUTqq2MdC7zbNOhuDqNLSBSeEdGMNhNBhctpG7MGe/KpIyGKwj7ue8SrJuM5XKx6+fD+T5vJuznD
aiuIfbtHYj+fqIS89F6Ipv2kM636g3CkDxShNwDaE5H2W2xaLa4cCGp7V9bT3lKEhGzI0l3mfdWH
OjtVGZp3SChOyMSTl4Ypn5zUfIjZL1UPDhXCevF9Ofq7IVbilvORjXlzFH7qPcZm9NovPyNGmvCQ
pTcHtrnqPSZEDBpbyb4TV3YAlA2wPHEFmbCGiXZJCBgHiorKk52k3A7TRLZP3uKUJ0+WmQXm1u3X
vcNwrH2U49r/DdG9ssJYlsCpLn2TLFsjbixspkvrdrQY1l+Y1rLesBoMDo8jeH6CbzBcPJYiaLO9
Q8FxSzJpcu+zQzSP+XzOrG/HtfG3senxqh1qPONm0Qh8ojyyflifV5F04XwQ2JE8Cmws+oKfY3LZ
zLurZV2QNKEPqaqYUjORFntYmHrYPnWR7zlOrEcUjK0TNQNW65B0v0JWu0B6aozqlJUC6mrt0pma
2vxa+qC4+DNCrShk9h4epHFlBz0Jto+klFRUuNFSSc0Njh1AnWimnRltv+QimGpwxaxEVrADK/tM
mYZoX2s5F9ZHigbxok2p5kjCy1n2JAkShNpZ6AaoKKmEARutw8eKKajaI8UDkTwYEEXoh5snDjj7
hYiQeH3SnaLAY7fZ1NRKM56zsr0xmH2/sgAhlMMnwXWIOhx0RChi6/gtRgn3i2WiyPkNZwYYiKOE
e2yqoLo6ndd8N/WNHrJ2MJO7MFzcu9zqufyHVcxwlfLGvlSts5jflZ2F7ZONgXFPwdzS0y++rF+d
tvKTs2LRXZ5tBmUHL3M1koq5FvZTy/oQzYcjxbfn3J6ULBATuX+N38BBcQNsngvww2kniSaJqUyM
w/DbcZJ2u7YJlG+CIgkPYofgpi/LPMbetkIOobYzv0Kxu7FUPY54ojz3dFBLzU0/6PxZL/ZoHzxD
AOcGDgZDFvZqgDRGYWPUYWZurPjAMlmyOOyTWPmHeGzNbRnSu+uzl+r5h6QL+bejJLqDCpkiUBCk
Vx96rcb1DTE51YbvzPGPNm0y3GvHih85cCBkIVwewIq5oFs37kCVf/o/I+TTnhYuSDTwOhZ/BpWQ
/Wx3GEp2kMo5Oas2ra1vq8fZK4QugmuRZv47Zo/G/mK5WgfPU805iZSSq9AmSHlt/cjx7XX4cufR
ttga3aQP2zTtghg1CNblzUQHgEK+Slt9ygDzqlc0Oh5oLJai1le/et4F1NWiAQjmDnapsDBQyI3v
wk+3+QfgVH3MOlCs6vPkqGTaepQ8d0j9+uSen6j8wtJZELrRt2ok7qHp700P0hPGbTuOl8FJCZXb
pG6V8ELzk9ffCXMh+em1fS9oHOqCiC5GrmjV6Yn4WQy/LxUeSC2Ps6cihzuoBusO8x/YmAEjyy9Y
B2HAGWDH40nrYK6PpUKvu/cUB+45pcLzj7brx/clneT66LUroo9erXNCYEgqkhNdMGrsjc2iMj53
tyzuRzQF63qwM7+1r8YFQl4BS0MK4FRwrXTZGarUmk+L/7EIhf9Uu4U+30yy6665LQiAZbiPEpDV
X7EwS9uOqKRQC5MrvsUB6JyxBUuWcE2QJP1rMU79+Gewqr4eEH5ptTw3QVpaOz3NtwddCEnrQCX1
moiCZOjNxIP0zUbOEl83hYO7g4YYu4/OlJnwFLY0a/dVpeR5JdrCv0NdyVQw4BUfPhhimvIQlq41
R2kfDtBgFt1vQaeUw65naMFtGtxssFEpPTl/L3Hcwyfm8Z2HNQrVOr1ZgLzdqw/Wi/Uz+dKM+7ft
YmGCv/Vs96jadffALFH2+4amAhVGWtK4I2gs5u9hqQ2DRd1Of/KpjZdHf5w7zNvDGBKcw3mLtc2f
/PGJSYrjoL+76au4ctIHGJiqYgLHQI1lPqFakfCXqX4isLMvD+nIQjGayBA529UgybuYBk7RIsvb
Zgu+T11vllzaJfIZvY2cncp6rMkkWza+2xO1MnTwF/f2hB0cAhiB8NvJt5IXMkCEc0bhq/gYJhmr
vQYj8Dp3APYjCOqK/JR5TFm/zaNK1L7KHOtMkhKaFZFD5dmxCqWaaofA6aKcaE9cODnSJgI68typ
FijCia23KxgduXeZuv22w3yJWUeE/QPjoJs4ExrtNsGNvfJtzPD6MH5QgUypAQ/GwKKq9wxgWLFD
Gb+RzwQ5kpEaYI27XTtrkmjcdtoy1G0ekxw/dtTFPZ0CCndNLsItIXhxAM5FwWCNNlu9wf+j2so0
bwPOb3Fl5WuLqJOJg/QTYOE9usPioqEtrtGaYywjJa3KpzNBe/lfBzRQsk9An11cpbME7oHbzW91
3lnIm4fQuuSkKsm7zHbX8JxlflMCzPLmv6FoTfbBUTY+VWGmmjO7WryyG8WC7CkPnflGKrYnJonB
iIbUJdSSIPO5pbmYWJkyiHIocxwz4KAlx3rYxU3afGJCXMsrv2Zdn/HQEdS2ZODQTuwQMRXwmLvL
T07Jw51hZF9F+PoESQWCEfaWi4b9vNXGEzHdNZFEFNRx6ZM+UqBrb/HfBxvH4K0KAOfaiGyz5lwC
kwbhwzTsqDoiKGAJMszaGrRQJKCzMH1eUQaqI1tCOb+Vg8KE0kNuOGpPF0mElP2WQUkQTvM8JOh3
ZDhV1kswY63keGPZ98j4wHuyGuYCjwnfEHHpacyIx8PAelBWjki1ZeP13VREDm/aSRu0BcqbD9ZS
Zffs7YV3yDlBzpM9TynSEGCcD6HnG5JTOIBzF++rH9RXjLP2QZJqA7KyqXW/X1IE/S+sK5NXglTr
9lgXgXWYqoE0ErsL9LkImDc+zaw7829s8gbOXSDX7EfnFoGocEF58FmQut3HiGTjrKzOJjNzxrU+
dlZS3U0rrtzNrAsXzrHCWB8FuJ7b82KgY7MFC/1yr4w1Q9pZiG/gn0yQdRw+59Yi44GpxMg2jVwV
P7mOIPDmMyQfgOwptM9/wA8NWib2es/8/imfL1CZ2hUuKAL0BENpPsoybvBTK3aGgoxiJpDsW+od
16H2DgO3Ds4cgp2cjV5KQKRYLcxdVbOrerQ1LihmF/iHSUTNmt3U5XAHWYCslL9gfEm1nPp43cXT
BDrXZySj7jxopo/pSIZd1KZp8TFUQe7uA2LnM9LVV/+61M4Q7/ApdT5uxRuEe2WV84SIhgUHM10X
OUTuhL8wIQG8ASQydA8NQ3G1QVfT/oJJlzJ5im+kw5xSjsXYiIPGkmVOYF9Oi7fxFzAJT+FkoyUU
dt4+NVRl9pFGQXz4vXFYD+fBdCR/tF4fZxt1Fho0tNi4qVf7guqI4LFZt0H4nKoq0LtV5Jqx8CD+
MRGdaO948n4oqaczQlEUyDZnMWiUUdv/buJnEiiJVXTPnWzNUwDPyI8sa0L+gzoN3+hC8NeNjt2R
UWSK8sfpMxTsEZVdsAfZ4sWvJujTswPisvyLf8mFP4f9VaDky/oOIOHEZJ7Abne2x4OBPzG/ezSz
9k/suF12DNA7MRTEwAwy36lfx9hHP7N6WYL/N+nIAt2yLhuHC0CMALI8dqLdCo0fq0LtLS89IBAq
rTBdwi+yABWEHQEYELJJnT4QsrDwSi8u4qPUUiIDWzlnJDFmaEkvcZDl/3ol0ZhJ8GcDQ5kgdzAp
3LI2Ma9TFKlRJy+zXse7aWFZHDWE0saRPVQLkYkYza6Cu6Z/9esgbjZ9N9TZoR4tDyREOCcPrNT4
4EIbwvVqpxGXcIAJuNHximdgQsHKOYXY5TcVtkn4D3vM3TfakIF4VCW0j6Ppre7QeLj0D8QU3CpD
i0X7qau64jhrFP7RUqoVU1/i6Atg2fk36p6qJECCSuthyYwXb9O+CWAXG/TvW2CIPnZUCewAkT0R
DkdbB0tCHIEXk83nVEX8j3ERRwasEBNu6Zitb3TRdI9pY4NyjD3PVO/FEq+smXys6y/09aBTLUXL
GKGQQDsmciWOROiZZS/XRrbnqUz95o5Sb+b/KCz/H4y9AWJVL9QhDoOAgENZob9NsNN3J/IEcc0t
sMZiRul8Ye/BkLmvYNcDNsQSXxVcmkTA28gRCq64MPSR6UY7fCZBq5S8uJTJy1e9zto6zURx3vey
worEpNF7l4hYZJT1HlFbMAxWQhgmq+mRAMq0RRRIFiYgADvU8sD7k3qHKSxg9+WIdl57TTzZEQR6
Co9O50bcog08iLB2z0CPRR1NuxgLWkMnNIWF2WE2N9uQHew83S1XUELCQx0b9re+Czv1TuRuPO5h
HJATgwIfLncz2oHeEC4Lk5QL19wRZ3kDWqHOpTdZZgtIk5uvW9YIRm/DadEf40SmEzUMgrQdEyzc
B4ES5g2W7kDuJG3Al9ENy+QWMTHHOqQ1GyE/sVWbmHYmJGK5H55BWpFNQU9qYVuzRXvW/ST1nU0z
fKMtDmo6OHbdPfCaputlKUbvV24VdO2kdPTrXZEv9ndPMFEbxWur3vqpqOnK8fKTTMpJmkb4p6uF
BT/twA6Go3yjOU7IUchdqyNhxA4f5sIegvu+nLigwWY4b+nUhQ9MqouMOy8tmZPX03RXi4ZwKLgp
416voNHuiynLrrMzBUnUNZqsPSs3dXrm4imuFW0rUZCOCoP7mTErVm13cP/l0DcOjloK9PowJPdM
QSx5hog5c1iIOH3kMrOnDYts6eymNUODmTbA5gRKGB6nrrM+sfOLP0HZEa+JU7k7EAdU/m2F1fyu
B8LTECHFDOLpZPO8hjqbOI8++ZUQhjxhIcWEr0czLBamFFHvDOjQY6dnrRu7A8mtDdPbu5EwNxHx
UkOBGtoVOd9G8fAu22RdfBO1HtSerTNZxb5hkOdGVZu53hNb9MLsZqKcbiv4Uce7dQX1jVrVqtp7
igZS/zYjiYYvPDA1yYdML+mi3Hh4l0VDKWbnxEph+Q5RjTojL8WuDhClb6Ef4BTvcfn+9cQYvBWU
taQzz2n7G7okahExT4u5b6dGdB8uG7+d0qXxGRlaLE5guA8fRHoAaJJoGa92m6JaJ6sZxQ5orY+K
LKgwwnoBOSLjtPfZVI3D2a+C2d4WwmVBUpDj/Lh4DLuPfT7Mw2nqs+AZpAFzA4+pRchf3ZA4nPGd
k7cETmdDQAVdfh3GZCjiCE2DY9D5CimPwHV5IiocMTIQMkHUHxGS7y49hPUbjXEMl2vS+n72pyR5
ckeFppq53SdCHwQ/vo+tcsfkKWXJnpRe3X/4TRyuJ7o1M8IXbULQ6kG82kfNN838mzRA+0ZN8stn
kjiW62IUbUqK4eyExy2p9i2Jmc0Dq67gAonX56GTmHZALjRwp1dya8pLBZrNOcT6fz77HATgSRtg
+AMZWbtwjT19yDywHr9Q6YvrNFMUbh0iMUwkNOQuqq8F2EaEACQlrGSeWlXqTQtxoDjgExwxQvqW
I7i8PKckh8Bdn0bhKqa/xdQ/VfDbmBgPPh6ud98mF+C7AlEhLyGcWWBioUqM0z4GqYemest/rV4s
ruvCYXTBzNNlGcqFOMFACkqij1c4AzzY2chs30Fc8wJSYWr20zwFTxSWXrMb1rm+tH1pj1vf8fCu
NysFySdtUZoc2BqMjMIL0Z9DF2relmLDDXflIPu3ejG0B21qT1CHlsw/NoqZ805oIX8wCRsOR8P1
sWnrWnzkowguoCfzz6Ah5GJDRIshL0/L7rvRNh111xC3QBQuipmNz4KMDscZ/EfEnDFpearpg92g
+7rB9NgUJxeRjTkuTTN7B8YzJAdRQrK4nQuU1gcSG5qvlQxP69O2F7LWLah4Jf1MPB5JL50fQ0y+
CCysrmi+LQuZbhSCPaCGlQ1SQkL4LEYfqa7cX7Bs1+I0EChw3wNYmTciXoZ/UC1yuV09F7vsKnF0
H8mhmOSO6VlTncdpvVkXADAhWyUFLmS9h5EdrZvf/1FO4v9O2w6rd2AN5Yq9jvjndKzxSuBSLdNT
WjvWE+52jSktQHJxRz5DbF+oz2Ok0IvoJv/QEKKVnAjpLbeViZFrRJCP4uoYhgBJLpO7gKGBR4CQ
zWOgHdHRVOmFze3yFGc8pEfsnAt3s0xJ/NQ+VyiSPjg6eyp75HGrmjr/BVscsZ1VYlJ3h/0IGwFC
1WkCjeGRxARZjc4l65mfQ0R3TZrt1FBK0jPgFC3zrYXAXwKmRK+f4Wgm/2TZZZ/9KYoCi6JVaUH4
Cjh+tHwb6seVyp4/B2dvz4a10M42x9Dh7oiJIn9PNh4NbUU7twKCwB5IchT/4i3GKiT7ACKGHdV+
+NcgIx2QH3csghqPdmHj0/Yzx9Fl8pG4NSPNq2QNE7+QF4fPEkhjiHGTlwQhzGUp+9b9SxWy5vuR
C+pvQxbOVzsQon0Kgw6a1cSCZkXYINia8ATW4Rl7hT6TSpDE57brnZchlBWvJdsKZ1/ip5rOZEfM
/0hltv/UTIHK2wtTBjvMN5Il6BC061bbELrRElr9A7i2yXoTI1aoeMmYMjBvLFwa5SRDssV0rDCv
FYAZ+z5OmGX/tAVxAYcFSSLfKRgr75MHEPNF1EN6io8pP774reVgO6clQ83HfKudrfKolGsXmFeF
948mukPAP/MTneNZkiS7tRxvQB/pMYX7sfycAjzg3SMsIe61fYKAhaHYQsobH52Fh/Ic43bF0iEQ
j3IiCWj0sW97rSLJFbl1JGNGuWYrZmixoFPgnLCJcy2fa8y4XEJ2nFryvgXMDG80pOjZJSHw9R3Y
DSmfHadj74zdZcz29sjf+AF1NOKsqff1SVqWdE+r8ktmcp7EqjVC6nLpZSy/2yedKh94TmMSzkam
9ECPCwA0aqjkLoOO5fGVskyez3aKCI8ZsR+otwqPA6C4UiuXBXFjPu2sFd8d2pnwtcedCBifBeE5
nHpD2q7M1TPnvEXC2TIxaoVNUN+NrUcQZ7dWaPUh2ITHniUVufbO4F4M2OD5QIlJs91aQcB0EV9L
tfWD2fP3SAxU+eHmrD5O6URJ/hqmIEw2ZkhSeU/UBCJouNIyQ12QVzJ9YSTr07wXDArkYeigeDPa
rW5gitCHzwo6XbG72a6JRc+6UR2ppi8IrLzqYYVTle2ZpMW/6wZIKZ5F5Gj7aiAjM6qciYUULRI5
frNq509rHefPVE3SOrZ+q7x7Zmp4+ZBSFlsNpOSnNq2HnFHmLjzX3nGsTYW3e0JbKBk0rWgVis0y
2njmc2PmaVcRfBOSa+W19XGwyLHc+Tog09UGwmKdGjlqc+ZmcsZj4NJ9PeOkGW/ewopWd0hgsmch
y/rNitOAUDLPJm4nsGP/F8UDJ0pfU4kdxMLAYhMjaEBaWxJndKhCj5h5DJ6gTsXgT49or4PyTTG2
u0UIG3HhAywuJyNykW0RhxA2XRdGb1i2S/kVYlRfIAy02Wg9y75G5pIZICu4fNFrvAPslaAEce6g
uJ+QB8idNnmfXWIynRHhWl5aXJZ28uqvVZLb981fSsffrS865XzXPbvTI270JNw3bu8+DAH9C5bv
NLGisQBqcea+WaFPUgLy33RkbT3nsKoYz6xttw4vU2M3BepvA3HgbOCTyb3xGYGd2UyY5TsVxfh5
I5mCmpnWkbljHNtbMA2px8jGqZL0hItaWRCAW4UKdEhG+2JpWwbRTPpgeyfLkWTFkBEcA+TMS+qJ
8DPOTjAWkOfSyCl08HDbuqBayrMKsqQB6LVB2KsuuYgTMsQh2iB7Jz2cnhgxFIDXW/fSjKvKD3NQ
5d6O9BteHtkDeYGcyIPwwpw5gC20hJzt4EusKZoTNGtoXUOPW6wZkvgPFpYxfGo1N+9dMa+S70fy
Z8NrLs3Sv5KFp/MniT7nps4xTkzVQE4O7mWWmaca7hUoPsh8eOvzJZMQrTAl79UcCtoFyPUtsr4s
jg+NTIH1b5yZ7wkLRQZFdd1Ws6sFAeHKqz9odOcnW7q1A4g2w4fAgEyebRZJFk285SGMV4V4IX17
JatrKgF37LAuVsFWcKziqMna5mBk16k3L8zoKllGrnts2LgcOpg/A7JvNjVsnya2+JkS6o3jFTU4
zmHJ+6SVIQ4R0tavflTiJwUnh66IoxIOaci4CJmFbX+kDF6JpEQxSDS53fq/5qwgtZpShGR4ukyC
JuOWIB7YJlyXj6iASPJyndq9dov0SVSDNk692PSKc2zTxRB8sJ1reA+iCDN7tyBruoWeSN8+rABa
X1k0s0ep0VQXB8lIAxlY8n8kMtA+XCFGC/vszSLMoc9LQgR0RSXDgnAgoXTQs/cLFQq0EjZmeAyX
gLk8pNXOLy9hpf29y5CCWJeulPOW0lFwspJFh7Jc5jNLN2MQenH+tHDZcUcwfOZ6jiOoGsnfbLA7
AhebEbR0uLo/JiOFLynj7Dc9EFgLNIg/0GPJdnDwiJ/cilHZhgDy3PrNOYyUP+55CHcUiUR/lpaj
kJSV0AfvmsaDR+e5pquP2YwqFhEcoPKHlHb7V8WsKt8qrfJXu/Wus5nD8qrzWdwpZYo5WrTvkhGz
KDCO4WLZ7rGTswfqg3UgM3GwDxlHBFrNF/r0Qe7Zra6kGayGMqcsl5xKtOqpr6D8rVON/bKif4RS
hAAQgn1dPKlWjNm9EWvxx1kbz9lVFdYGwyezaHsi+vf1d7GgITxUq9vOEepUorcTQ094dhj99VGt
nLz9j6MzW44U16LoFxEhQALxmnM6PdvloV4I2+VmHsQk4OvvyvvW0d3VbWeCdIa91944RdAgeagr
8d5NhX03rgnNodLWjfZd7jr+pUmi+INnYjJHOKYqeZ9KgNzb0OkZkIfhEtxVCz3FTqP3IyZ6bhNi
nkzsLdywsfcaaUs4XRsN6/TWGQuC00ZK3DYknFQ7QCUkgzL48udd48r0rV4Eziu/AJOB1Yj9YrSb
I/R2WzH3fXWHt6Shoq1rVDuLu4iLWBRh1S3OU+AYOhkFare8ovZ7FTj/xPOEBSu7EJDW1n8Zmw9w
obsUq9TCkzjH5TOdb/IBfo/hGlYsZlpjGCdyqxLh4EVMKtS+1a4nZgCRXRPAkdt2aeMMt2sdju12
oe/JXiZlOg6xOVTRLkJihpFwYswH1gxPyozMuDNxKTnUR4E3rndGfsarxgRTCgNWUFA84JPbJ8e6
6XG/tmXVRjDTYTO1rDFMkjM7y1v8O6a1DCfrLBgR+lpHu8jDseHRVJS97zbimBJoYtc7XMcpC1nj
YLfvHr02M+6Bzqtt3pZarCR3+X47RIcii3t85EGKR7kP8Dg/V60c+WAhywGdQGQ84rZkmR0tN92K
jPEwE5dT3RldB8Ftng2cjxc3kQ3JKii19QTOjnNOwj1o1XhkLT+O3+yhZvURsyHN37q0QstMBAqs
hK3bE2q7y7t2rW8Fw3rUZBUTXDBhOh7ARZkQd/zECL08ujV//CUt8TuBWGNVgVC3HZVzk4/MqY+r
qNLs0ZRoNTc0/IZ/qbI2BWKXkBeA5n3qbgd3LufPPGk8AticRRLTIMp6G7Wyv5BFI9cXAWfOv2mn
EjiU4y5TeB5phOdNRglKfCh5FMwY6mCh3JUGDNPRsj74of+xeAOK0EVkRhGJkopLuoYClIANopOC
HnrTsVIdt/Hoeyv9MUjtnQvhExJCIGy9Gxo0xLvIc8byWeRk/nUbExCee9ctXFzIvQaATXesH4Lx
Off8vr6jkFr6N2XpfpltFkmyU86Ma9BHiAu7JGiGn0H5a3qPa967rd2xe0XmLaqTbzzoYAFmEMHA
oCHOZvGpBMvaYxbUuLVgE5SZ4TafRzjIpY1ntCZmuhLBGkBRn3WOOhYbUKG/C94vuwcsGpREslBy
boYUkBhSVBFBQOeLkeHRNxGq7gwUb3BaorVn3UZiZrlFsUUYKqhm3EgRZSABsiHQPlbt1rZ3c+PR
ptcGmDRRuzPawYLQlehcDHLUHy5j2/cG5S+aF0Q4d2mZZ+u9M02i+gtipMseawyXkHbAxKzIwbsy
Cl9G+jSzg7Vgv5reoWRvFJXJCT18/IE2uD1DK0N1jy5O8NLTTt1OlUHFOFwLNWIdmTi9snAw4QWg
Lr4CgfjS3Vozu/NpRFfg7U3lDsFjysOLIayE8HHvjGQ67GauvW/dIac/eoEaUxyQDBc3nauDfOfW
bRnd8ESTTgHh75rPYNtPNiNlt1MBvQAkkX65mfm+xdYqBsu3Bl0Bqg3Ys8Ola9tkHU9qXN3q36r0
4tzwfwirl8w18yPJr7O4dTyh3qkMZVWS3jzn4DahM6At2bZ5r933uZLzUhz5LoqERTT2QcVkkYjT
v23qj/Gh9MP8LWOVSsxawcuHbe8KUH9hYRmlrL+jevgT50nSYbH3OkyUoPBK96Co0Mo71s9x/JeX
d/WB4bLQR7tg0kTs6DCvvv2hssQl42/qwgoMgJfnX0MBsPN6VtIB5crzrqyTQoXeztMlg72xjHs0
lGOWSfNi+cvyXChOYc5QJs/ytVmH+SaNchAMhruFdJu8waLcBjDjgQSr66NW5MEXbZjs3yuMpTc8
YRYV/aRxZnltQCNIorqE8psAIf7Gh6XkKdQ5GfUpZPv2vWRz0pI4xbeOmX9xEZoZEIMHD5X4uyIu
/h4pA1GBsK56eyBpzBsQWcTtzCgkrAZGVFq+gYgMiGwrJ8f/g0ZfNkeL8Mg9F1cCEOUUGUbPgcLP
M9phKk8l8PN0nyu3xfeJOO5i0zaJiFLCZbH3XZx/lC5OfBbtjMeoX/Pim5e8+2uxuUOTDYT/wf6I
XLoFKmJ0TAOP0Ga2aO1HHcYuEbZTn7ytphofwUwxuW5wOyBvI1gah0cjp/qbqiyyv4Xjc7+0iljM
XTJ22XyDuaR6rqNR/5eCH7FksntWI4bVkLHydKiLLdLweX0LZ+md+wWv5Nbx2VpuByayLSscrqIj
C9UYKXA9QknJaiVfGt0tBW4riFSdW14rptatfBYX10h1NOf5zLiQmNGzHiZkNVU7VdUhG+ag21kq
M6IgIbKTKIzQmLzfuWVtnEZJg0Smy5hdgqdEzEht5nYklIzeYSSm3NkXSqk7r3BGNB+rnz9wvbCJ
nyLPgyXfhYrFfTMHJtxmDqfTgRSVWR/jObyywYFr58N7XFxpQ2Wnkw7djsCI2Se2/yrcDOyaBiCE
4Zc0hAn/Qc/c1POr1xphDu85hZzcWIwqUGOxR3v9sx0j5AAbtPardzdhJf5vzUCFbzsrnWJbLcxy
ICKQhVNBdUteXM/HWcUzv7yx2aOChgFIN84coodPmrkNEt7QOr99brKLrJqouGnWpE1PTpDUd3VB
cDamPzNN3mbOVp/sbslUZzdhKPucccglN1kAke+NyiG/jKKr86uFNmruLMkR4mdRHslT+HRjkDuO
133w2MDlTjApmC3zYwXeKMiTN9/FXHM0lYfS8gzYu5o/J7wByFdnFZXHkcnZM4RA/W9CxocOf6pc
+WnjYZzviPkhyhN9LMBmWPwNIWADJvyNTr2WTaNb/+Cy0HdE5SJg8HF5vITWI38YzYQUD9ph6GXO
7ipW9psAWMb72lUDuTGiq9xHtc6Zf1TcRhFScEcWXXsYp6K0BhE6qQkj8DAEhFTwtdJiuURUfiFI
MjeU0wYidOHQrLDCZ11ohP6HK0pLfgjyn0/ocaaQuGOkuZsq6xk/4Ge04HBEv2CXztwekH29BFCk
JN0SjrsKtwuV53wbtSRzH6QV+gayRPw9hSA1d2Pp+u0HdeSUk2nPWfHlAcl4A2MyEguS1L9hN9lj
LWf/DUtG+JtyIxN14dIR4BEnmYug8/sIbYHdeQYWHsaUufmP/npaTrPIwfW1BIC8ocnm0MdQx21s
YsEmJDQeU5rUBiq+gAle/6JKWb+wZfp/wRrzy3iatQ4TPCx1hxAJ0TVKB9NdRpjLelpHSoYtfhKs
SxGl4AcR0e7KJx9F84kkjvHqFKQ5f2BunAePqKdqgcyFisvcqcwL1ltohc6ywy0Y4icnQgX2n3vl
bnU1XRLvdggYsENXVX2bNrD9uQXQBNsg9PPyEsOzcgAyE4vyrAR/Kt/EqDIZBqO15/gEGeHeAXAt
sBVOXfi8tgMpG8j0MxKsR3xtvA0kImdcoX/8Vjj/MMK7/imETyae5nSIub1RExCagi+t2XV+VeX3
V3X7H94S8mT6vFy2YHByj1XsUpw81xQgq4uYeK4fvCyIP4fYk6eRWBQWpLmcb4Mo7+U5J5QTJhs1
PzR7LEekq2QRa/vmzSnzikYso2smyxZD/N6fKsJ25Dh5A9y11LZ/587rwp1v3GE9srgtlhvNXIvd
O8Tl+h864ogPIuf9bj6rAJDgEV+Bbw/XcKDlTRXONGzz4sr+BG5BmghrLRNHz37Oe07lKgM8Y9j7
gSxpMAZd0ZJWu8nRqmxE45CdmySUUzdBVPUGEC+a8/hwvc6BwZQkaXlyuKpbfdd7rVmXpWxBl77e
+gSte9uVgM7ppaSSTw9wtMRzk4De3Ijrt8xgsxqyI/aeImLE0XCilslgURLZStwKoasTsZNkVdAi
reYEuAehQE5p/5kvIWaGiJP2NKFy5fdFfvYIkCaIv2GPZXhnksBQ8sQdeYCsl5Y79hckV8SpcmBf
TgpSl+bI/WO9BdHdKF32pXPgd5AaB2fZC883/mO6TCu3DU5+xEDop1+H1FtwIq6ZuZsE13PktTY6
pNJlMsVCtl5R+paSvFs0H90z/USHiRcf0a+ujG8uZAxYsgrmbLzlva9CdLmifUWYQfA3eg76l84p
bAyQcBnT/dgo9ZCzJ1zhZ2IYzTqzfje87wnd1QjXmLG8cnFtsugDhALTNoaagPOVqILwhOeGHTgg
GZh7hvYPyZUfefnR59Spzz1d2LTvIC3X44HlSebt+V5dzO6p1eyWytFf94b5TtTvuoZNS3BE1TFw
PooMJKX77BU5XZ7plOMch8ZfuqPyej4FL2OXwKOYoA/JnUX8GaWyJc2WgxKhFcycdiLL4vB3hu8S
kwJFagdCMwM4r4aDjcbKzj2vGJPV8hnh4rLc5y32Kp5lMLbNOLVcpiQl3LEMHRmIjpxuRwAJ6osl
h4cQlr56OJoa5PwZySQKq6yAqLBVODVer0awlPvZMdgk6qm/yx0KXLIdF3Y7zuwNzIaTgapxKD3E
foQcJDiF0DMMN9bhwthhguHoJG+tTm4C8m+B1fc6eWCqDgPI4tOx+1DLdf4z5QOZKZQNKXi6hFTK
D12I8i5K4BiQyIxzBsM2UvDBl1uGpRznsWP0t0RQAhHPoOHd9czLGTHU6fi0Jj0JJ0we9A3JG6Qv
tkWcXNzC0dGbEeN4KskAKTaBnpBGkAS2oCZjLH/VBthulaI+wuz07C3b1zR8Bn4EwZcpvb6vXEFQ
VYM37Xcl5XLYIaC0ciuuNoVTUKUzTCMV0YU7SFctuipfntp0geI6KtIGKIBqrQ/UL6N9aElF2pc0
6OE+AcTh3/Y66sy+I8hEbqYRHMGhyD0qrok8tfw8g0X7NcmMwg47IqBNcgH/61by405pEIL1hthC
osqJ5VO2ns1kARJmOQU7b7IkWB1MVpccBzY3rHRDwxV936InCX2+jb6dTkXR93/7fB4Uiibynq8p
3+AcuLe7sc/aW7yzRk+ngDS+/qYQXumi4+E6/XBNi/ugsjCHkGSZiq/GejObTYNncYvQHYBjRxvz
ZcK2mFAcLGaZEGaCd/mMRdkcwYlV4k0iBi+e4XfE3f0MCGvl3Ke2sDPMxeAalJrF2Ow8Vs/MFldI
C+jV8AxvDIO2/CWoQtQHIbnamsV9SkWcU7vjUyqSPrjHM0EOEBuAK6NlJVxo2TZez5ahKKb+6lup
CjLtsoKBohup4GnJyB04hanmzNoEJbNzkuwGom5Q6XL8sxkvF1az8V6WuqaN4qmUcX7wUkIu4bOM
4Iafi0q40RXA4vTzc4REH5mFUW01bAoiLJfkQINRSrNblyb6q5yySHfGddb+T0tyW7ErUSTfYzmb
XzInzu0GvyuDnpkuXm97yMV3NQPJ56qjUGY32dsbX/uoNBXG/efESTK6GUtI+4HQzPwcIppeji2k
Wvnp0K3nZLSg/sm3k5Mn4P3WrIRL2U/9+rlKixB3y8tdAtIVnm1Rz8Ih+x6ysbrmX0U2MPc+4y3u
QwagaNi1KsqYdSmS0mXYVHGLnkWEGTw2mTIivh9D5CUXDUWOjWAVo4/ccdcpeSCj29GkWRBP3txz
AMYSUWei2D9ipAeste04liT54mECWQYwFTTQHf1bM3obj4Uj5HZ0bFn5o31UaJyWnMvo8MnaAqBW
EN2IJJE6IHVuHTN7y91YJ6r9xzBwZnoTuyLAvN54mXuswR+h0isxtGOQh/y86mGP/L5IvhpXR95e
zumcXDxQKyPJlu6cxuvHzHX1L0UNN1NG9aJ8ItwFP8KuRSEyU+z2pXufZ9HVO0Xz+9ZV+PSe2Tv6
8qP1BweIhycnN7ttxNqp/TyDc9kjFy7GX0kPIWOWqilsjG7i8lX37G1VhZaxieHYUun46YMmHt1F
0ZTlHWa7cpm6e9ycU7HnHCzrBwBREi0hiLvkNlNINx47lwb7O557uE97t5dzzPIYWWeKV54lTfCj
KCe8q/Q3Lj98bjY8HiNTrJtIwFz+WLDmIYGv+lZk7N0adkXWstprdx6m7WhPkQ/7hv8iuOGvaB7X
IHmV2BtYKrJiycJjw2p5+u6ldjucuWnrHGzTBe5Rm4GaeQULmEIiCsnY2PUowiLCr3RsBabpihJr
6zlkqLDnTsPmFhV4lBCulq2ShQuqlik5926nBNwuE9jluyE2ODxOMmBFCpEXZ/JnkVM3I7z00mQ3
yaZdEFfaqLqdC+M15KandNBTDAPk27UKjo1lFDUgfOASiB9gfnA74NlzWWVFqYC6W7cT9tM+A2UZ
Ti1QF8DMuvWOa7528z0M2lAycYOQg+BHzNGfmZFHue+raAmPIx6b/tCizc7nbaWGisR7SDfihewg
kjUZTnndWfhtT65wJouSMw9Ljw/ApIknBs+gJp2Q5PCZ3gwzxeplgAQRA6HJj6hvoOHCYzhAFTR1
caqAPMgGAwaHIelpU+jy1hIdlIvNwm68/SyGYQheA4NQlrylLiCWyIakXm6b3KZ+j5Wcjpb9MZOw
qN2FOdYS/ibbiu96XIp6i9uut5s5iYX8LHTa5emF9yb0sUUX6PIbvAQg8zfEhXBKMxIWZPgloouh
lgUg4jY6NwEUzE6S18A6bAbwBK8IbwEdc8sv03Fxf8zMPvxb9hWF+A1qlPVIcWcHfDFiaakJkyiY
hkItJs08EMjmwTaG8uS3yegjMVxYKdxUAZPWk5U6u7odhc+pTlQImVeYZ9DgDcz8twopx9+SOm76
h76BsR8RRp4eSUMxUFIkhJaeK89a53kgBIOuSloeeumaIAjwf7NXvwtBj8tH7UPQGWHqAnTCCdqk
4/NI+WWiG6bZPaC4La7PDPxOjd23zO5DiEE2vwdO2Fh9aICsGbPH9+tVIBZrEQq9BZuPT3oh+8Ci
Xtf5Oh2KOg/Lz5g6YLponrzhaOuObIoqiTLLGr3uo9M0u4M9tsIlgc/pJbgixhYYXa27LKQrXSmj
Z8b9w4QMOEXH2fWVBx7Mak2iegLta1+NwXwu6a1Qg/IhVbsKvRqLZNQKDMzyMntGKWuY86upINnI
0DZsF3wQ7a6uqfl3jo0GSiPmF3RraU06Hcppb9P7y5CeGNio5RSy+RM7Vlri1eMBik6CUOVvTnmG
jFUeyNvGHwix9br13ZTCG/eiKmqLLbzHvSUxizBTUjEqAtwGzEXbOZ3ORETFv33jE6fcqlj3v8hD
lPqitXFbvhIUcNsAGYs6Ea5s7BPqOWJvxtmHrtDkfRUemOvBQC5M72wbotVY9/mTM7HM40Tqdy2e
PovRZNXyu9C2uaANyQHqFStdlEvVTkFUqhmTR+JhZtMgSTGMmyK79H3XRBegC1ODm7lEx5YQYu/t
WU1RqoVJQmRJmGc8WKHT5Kg3m1mtHIqQG5Hy6vTDGZpsPVUgG3uebbeOL5wCyKSGSQ8/KVvHV1GK
mZUvjjOU8m5DPVxL5B/MpqgTGIrTsG10oRu1mbHLAZVYAt4BB+Qp8UpREP11gQSox8WnENlT3QQI
UGhQ0hvSZcLpAal4np37SA3iEs7lovYkQ6R/+klqjfqXHvAOfrl5yzXiyq+gTpjK1Qqc1i5W7AUO
beE6fxOtyt8BR3nNt+H2f0ZnXbBUkflXbS1Kr29gMVj8yeFlhdDG1/zNKRDmGUty5Z1Xktt+yiRo
G1BOEMbR87VrRmJgYj3WfLm99NA3f4cJDRg00ihan8jNSh8aiE/LMa4qZbZseK/hNY0Im31ImjMh
M11Yn1AZp3Lntk1kmIEicnwaPHZNh6EjluphHZjsv7CtIoWDzydtOG6JR9qwMFBHWiRoeWlfvIFQ
8P9TTZafkFSDuce4lb1KMybmJg980Bfk7MBFD7Qj7pdkwvlLtGj1PAk5NYcqWFxNwlIkidIDdWs2
Msj6F1PPBcNpDqNDjri5PuqsSR60ZLV9mnymXcTulBG21ImoyL3TmwB4lExjsfFDBtAPaV3ZANT4
KDE39INmIJPkzjZwMywIZADI8MyMZT6HjovTe7ShpE2oE8w9ZECbe7i8xO04QYjj1EU8REgt1hhi
KKLAOdZdTCpGgVKgYPosO6J6uow9NMGizmOjZ6CEcG1yf4MoLUGVidPpelpjajuYgNf4K04wsu3C
2FHP6I6A1o+1TZ5MJfJ/0snFbc2YnEHc/yFdTqSQ7Rfrej0Q8d4jSqyWAQb7kDNKA8db3yowFejD
hl5cddJzHJGBBM6suEILhwusgRC5Wb9y2wRFZX9clxo4JMkAykbYZOeJKILrnAn3H1LASZLN5azV
sBNBa5YL2vakvUWchiViztNPqr4lIMSrTV5HvB7qxqqUxCucDcV77Qztd054/L8cyqZ7c01yfnU6
JJdbtoz1jeFXynYpVnLGNS55G6+N20dvCefos5qLtkT/xeEr0OB34rUCqdueSeOZDuz9+JR1HBJE
6LfKbkPE5z3FDeDYGfhz/M3YykfOAaWsPAqV+95JGJ39rEKs/zTLJRIXxzU/RhBsceU5pdAnSr2F
NWXEb09CtUiwqvLqRDS5woa7CvEH0V6J6m8HQIKS7ThPCnOTRkHulAUzMxKY1hs7TiH8LYT2d0it
huTMN+gDbXbRPu9qoQoWHW1ERzc7RQykeyh79zLgYcw2oz/jq+Lmre+XLrMT9gTrQiXy3Hrnr9B1
bte1M2+jLsYPfI7gdCJHF8U+TKgjt+PgXjvELGn/GoZBME8yhmyftTP1/7pVYLyPBksYEmKRPNCX
0quD6RvnHeNZ4MPBd2IXXsrRk2besNwTv8SeLr9sWuvx1qwxcsxNUMfJj4uEp4BTt/b+SWckfW8a
gDucpqjhvQMycl3fjUar+tDT1vlbPzSqe5FVzCKcWLvogDxwJOODKNfrS9sNrzaBwrJnjXpFCSKi
ICCJup0ENfgvdLt5nfo4jhC6be0gMUwkaep9BqyD1W1PGtj8WuOeBmrjpxWxvYiWMDs7E1gfP3bc
sx6jkjiXoqMsDoZY1RdkZWSEApxofnJnZRqdUdi/6EYWHzjJku8YDp7d1wt3N2qOiM50mEKc7Zns
HuKWKnGbpBPU9Gbokk/Q2tiPwDYFrOaa2DAMSljiIXpUgH3QNY47FfpkYRFUVVbbQuLyJ+A+vIYS
Skc+I/5h4RhkBDHPxHPrx8oN/H8AAyZA57Lzv8oUPckJuwUdsd8g9iHsawn3AXFG9YOPbaTg/s5E
ce8KjHr3NuvUlYIK/wATlcZdviuVXs9Q12cQhdUMMlFUUevvstnF79LaopdU82YEjYm+cDiZqZkB
m0HTcI9uhEKQn6oivGgARbJLsRWLDe4OPT7ZjpZnozusqjdNr/JTPdIlXBaTGgDhHROAzUoDpPap
M+bhgbN7OdNSSMTARLkGzr2V2DDCk4hpevYYTP3pnbFoKh6qlj3Cf9hq8Gnvx7AFNnqYEFNnyR3L
P0Kkjywa/H7Y5yGeUvoPb1I5n3ORvDizUBkwpigeu9t6VP4fDvEw3Ks0zfvtEpbJZ49jov+3Lvir
5Z5Z7uBuA4t3m8Bu6VdfJi2DyzhgH8BegpSgIgQKjfGuWORo7hDiLf1htEuDoBBJjDPvFJVYzNPu
ObggTczo7pkdL44IBSvXbIql9CIYDaHXvQdwXpsjLty2uV9whjrYJmN4z1sQXHX6SPJX5jH5Xhna
oLpZEA+zOIXqgL+cRByoY0G5LRy52ovlYMxOKwc0Oi9iAxM8yIiMzuhHBppJGU7XoIEg4tDA8lZu
VyXmP+kadRK3b191B2RFbrV3USQ+qwST2S6syA9inOKUf3ISAry7uA0oXhlIIDdlst/JP0zlxt+I
F5haWauJSMA54FrG+xMItoEE1255aq7Hf9iY6hi0agpPrctoma0WCJsTyx0v+Ue8F2JIcIUyODRt
itA7xOCbnkjQWXwW57IT9UWl4zD+44L3sjugEHxeOYa9K0SnkS/etV5/RgmRxC9Qpq4bxWWVwAnK
hcf6cHWMpwe7gvrijku0d5IqQXRJFTu+h0u6ZMckwfS/Mf2MqYyOHMk6vbxgsJK6NC8BJSNkmqDU
1TbX1LzbGoWS+6xo6tktVESp5w+pxqDKDQBCqlghO1MUQX0E3qC10oCJ2uWRqscjF0BDhboD7qh+
ewAdyy1jDN2/Tq4g9I2ZuEFAFDrhuSqAJD3ZjNL3o8UxEZz8hOEQEqraYj1P12mzJMoZ39NU6eam
sQhqt0xWW0G8lemiB7+Ze7FnUCm4G4inbP7zXFaCB+RrCsZpWqeMQH04ni/o26fyPKWWkRnzmAjp
U4K0Uz75CFA/R/xg/l1HavFwcGMKDBgKHnafpeDrOkwkt19pEd1szRZzX0qCdtchOvlhQoLvm5QA
eYsYcHaBxRNlgCzVidv0ta308kVdsUxPJiLAmYgi66ojCjgPy5DTSl1t0JrX7V2S1H1+Ia0hzO/b
huXPLgJgyMoar0fNcAdot49hExsgAH7Ph67KAFzDYUKP1ZqIqADcav1tg/Jl6J7mSsX561hMGfp+
vhYOrSVnGc81E8XOYxa4Yde90mlYokcTN6nYQDnrQBCFkfEQvLcYVGYgFiOedf6J9qP3QUdL/y+P
aKNPGKFGdZq0crN3rjzXeWRibuNnmeSmP1HGkCxo59DHM+67XCmV6mX9OKPNTvfXnY97EgrP2z7I
UG7RU7POZtckyCCJJXbzuFIUp5Q5PTGzkC6cDtGRPDCbtlTYHmFG+qZNMNzsA5X11Q9AArgWcxpm
H0ba5DxLbCwMlDxysRCNTH+8gEkHojlj57M75XjCZGKDn5i89X7bMZgmfahwuETDaPLuGYUTRVLk
PKu76w0WXKeuwXvkgRZi4A0nigVgA5YGmRDwzbp3u9M6ifFKqzIYqkSE3JOVzVK0QAU0KNKu1utN
HGJlYuY1w4w0kxYGQKAlj6dnLpRsiwGBSlfq+a9TZ+XTkkZpinEqVSg2kWJDboaJ9z633I9YIrvk
j0hhvjCdt86dg8kBp1LPC7VFkEc1j2hNTtcI3uwNvfXwX2Zb1EgOEnw2ym2m+CMQMhioOxnIcgrA
fxivsSAr1MQxO2S8fjsVj1ghkX8jTa7tqt+LoMibnUFu/4Gun+VeFsyWnFl8hp9oajwCg8hSOQeK
+Lr9xGD8bVivO57eq5b7jof0DqYhg82yaPT4Dla0/FpXr78i1WzsbNNw9J9ABdln68XDJ5mV9X9e
L4vvmLzZG8+zIxDHFmH+ZuYyx+aGtOiL4SjKq24xXbvv4DA4+6gq849orEHgueifPzN8ai8O2vgU
eTPyk53FsnhfpQRmbaKuQX8FxK376QuqFfbsXvGEldZ/i4Tv/Vdk2f/TmsYx3K666lBnj4ERkC/d
gmhA1Mds75La3QWux7k4Iz0tdmyRq4tGmQn5iJhjs0HBCFPZgiutOfQM/sVFGtKLsEeyyMhjzjVS
UVgcVTrAJOTJnPN2zRdsFCZFvLbRvaAjoNtzShx9svmvk20fbEnT7H6ps5ps79k6zChgaqidee2F
lwHRocBJJdmE66bldzWE22S0FWFU3gR+OWAs4rwaCYtCuKoFGhX0ink8HTkMql87GfntWM7bKxC8
cm7GNjA/ISu+CA1fVZP8GjGQ3ycO5Kv9uEpzP/iufuHOSYITSXzENyzoZoFh1HxOm5Fzle7NycLu
3DECBe83JeVLZ3pCKT3uaxJ9G5a2e5eVy3+yH51XiyL4tJrWe4CpfKXrgGXq2ZkVKYITrvatjXKv
OmZxggltSUt96co1+lNDwRi3IxwH1I1Ng20k8yhSUIFg743YCD46iGbM2Vbae56mIX0ysctdmEgC
tIAOJPO92081YA6k5P4mBU52wdS3fouJ6nyb+mRdb4KZLpwNq4ujVk7z/GbFAieTZpS9JzvrDnW2
XzMTTqPqrBA7TduxU8MTazXzmidLc5fXxGNt0MwwOFN92D+VUB8Z0yTh/J9b5GhH2IQFR78YyuYw
CPLJD45DAv0W3TkBltrM61/sU+ZFd1OCiERcvcHD5NbVgbqJRHPe+2baCodyal+rbLVbm2nwVojp
xIYZX/GYFyL9xvYUMiOyjcp2eBjz54jGNqRqjKuv0XfCnygfpnzHk0BGVktL9hxB++HHcPHx7Fki
mEt0tSls16RymLStbfGnixZ0KpVj1W3SurV3iKiczCbscw7QpGOQRGwQ5+omAk720c1ziPk44Pun
aoh5NLjQEAhxNsBmH9vMfSQLkXMKIJf7lbAn4qFqRnnsl6H8UKNXfgBuqT+HwUdY6YpF3rJwyF/j
OoAFPdSM689TlVfHcob2t5vZa38iw6FDikODlN+uiKCoHXLK3tBrIG96qM3TE5QHluM99tbpLGva
Zx0j+AbvtLDn6ngZwTO1LeUAwTaIrNxQQDOmdyRPsljDH7LcOwvGTHUfFd3mix84hC5jANHYgYz/
tOAWmvcOTqy/ZZpOD1Zj0qO89hRF21TJ9SrEYgoGUq784wiUXhusowJNZJJEdse0p8/3AhEQQs6e
OfCmH6Mrfp1tC9OcJnTfNO8vC/WgLkCPW5rdTdIl47BlODS17MVRAuwRTsB7Jte4eFcEf4nNWlhi
zYuu12DlppRkCNPHtGAJ2DB5qDgq73W4JheEMe28g3+fJ595n/r/ZUidgg0arp7xejlgwqjS5isD
1XARmb3C/60LnZiuI9EEqyz1O9xfd3lgWNtB/0CxdZfOs1ed3XyGZAK0owJV5BnInjmNS3Oqu/wq
vIRBAffJdCLZO6CXpwuoSpaJskPhybDCVfeTqZzfETH2UV1/dHiticU6R6LpT7BULur38Spg9yd1
lbwWHUzCKG/NSzFX4XfU9ZZblDMQnyoskP0iPAlViVHorRwlmE0aNFA9GmhaeST1EG4c96Sxm87z
qpnoAwByyEOxEcLRMeWRxOL/UXYmy3Ej2bb9lWs1vrDnANwdwLV33yB69oygRFKawChKQt/3+Pq3
kCMxKCMty6xqIGUlIhCA+/Fz9l67wCFUBX54UGUBacQdqN63IfwxxaKuht82CUbB1uQo1DLFbozF
lFA2F1g5zWcA68xwR81OtI7oVzPPNcCgAyPtnZyGh1D+ih2N0QiwL6YPXeR6J6RqbN3Y1oIbZsKM
sYToOdsJc8ifUsJxY+j6hf+IUB9bpx8M9r5sGVzy4+AnN8klXDIzR3fxV+ec3awy+1anWR5eUUDI
O37/ClV4GYc/sCAXXzM3o/1c+jLILgMIGzTmDUGHIGKU1Ozq3i0efBJyKJ+TQN1IXE7gd0Y9fAuC
ll2aGYesN6FpBc621+TYr4SVleh66FhvBiZd7qqPcUgi1G/qO5uDL958ZVQ/eNPJw9DaL36PuH7I
k0VigVBVdvGL6+GgtjtOkrtchHCgcOa1R4+4IVqNcZFfIGAve/pPDrFjS9FJs8MZracUyDzzEGbF
i5eZGBpwlW5+kQbh0v5vEvSCHSZh8gqYv7IbVSFqW9seeUoJmMlvR4DbrwGcIsJu5iqq1mGbBI8N
ctKRFzdvb90iGw2GGLysKyvpcK+kdt2ScOD5v3jAaedAGs5prsfigZUxewjmvM43qm2m7ybWiyMD
h1ataa9XoL7hYd36c7s8MWTWPTnONFyQVCvFem48sfCofOAZZtAnAWCScX42kTrf4AbEWCE6QBrc
PkHbzVF9iU6fsOkBqmgI45GbwWl/Gk3YXYLBKkVLYqhik3qGfWNSgJHVEmXuFenfWJX4Oa1iY9c2
o8NptCnGWgImxdoYaosZNtUJViBz9oZtnRi63iLS5u6zDDmPqYzo2YaIe+h7VKV94Pnnq5WZWT1p
y+X4lo09fYwWwfNxyharFMWtu8nB68dLowdbbEVJi28olRzLOkwDhxrXDYEtUd9/JdQwf+Dg3f8Y
wzjBVtQQk2PQaijXOT3LbBUSKS7WwZyZe6sl7JB6dTHv1naePCJZrx8byHsxm+PiZIiMiYm1B8wb
HkNMoJfdR85vFhXX2eA9id3tkLbDSwgV62kumb+utE0Xd0tcXKQPlYuxbB9Qs941bsfRC3V4jPZr
SKNHW+JeAMVJMP1l2Bj5CV1hiFYHgzw+LT8fv4UltdY6zOlUbmA1mhesXBzoG0Qo6cZALjAcsBIE
t5i5mGrZdD6gMkZsOySTZSpe4zXUHh78KGAPYNQNJD0ohh9ZysRnhzOq2ZpEBzAlrBDb0O6sa2PD
FL8PT/SXA8qtsjA2I05IcduOsTluvDxFZza5jGkvWhJGv+DnbQ4AAwXjwRm5I+NaRqyMsK2428bd
7INe4JGwN5B47G+d0cKNrEmgbC9CFzP7bnlcFLeXt2jLNBvmBgdQaJXoBmsyuQxHVzsD2zMHKOLA
J1iCpI6PRUV5lboSNoQrCTdApETuK5PVRoBA9Iph75pD1a0pPtk6sClXJ4essmBXmXr83kTjQnyp
LQzDjFwlCgbkHsR2tV3xQq9Vgi2wsKGsDOTGX2OANlBiTDL0VlWO+HIjkwQWjxAR4pAaojaYuqgw
X9oSyPSaJdy6m+ENIZNRA9lRPZotglhbOTHM9xasbBMmw3xhjnHU7PJMp0/uNIVqVULZQoBBvZAe
2qb0SJHGyefvyeriGEL3EFRpzdHmd9zFeCCtFjXXRWY4DbRCShl6j3KQ/iGgVYK1fST/Gt5QejNP
vTTYXoI+/6Id4k822CZ87zZmff7ehUPIrKioXHNT5f7A8ZU83x80BmCNdGNT0lRilmcfYcOU9Qa/
ZXwfJbU9IGvgLzcYlmfeC6wkZG67FDkbWxnh8ywzVN9BZAf3aZ/b7ZZ0J7nvHUGm0qiS7oZ6b4z2
FkfKaCXZiARvfwdNpzES8xXAU/xidrBe1nVp5PUXOO3uMRMdk8VhtmqxVx3KUHTLNYc7ZggR/G4I
VPR4rCp+wXaa/8JcbhbrVPh4NoieNOetIXVo4OjC3cGyHhn0VDinQNqjuAtJvew3bJg1lQxkr+c+
cQH11V2rX6Se3RpvjG0ixAzCJZ1ad/3B75RECEmEXb5zqXh/2TQgg02MjpwCE1vLPXYhNlxVMLbD
hNX+cmnR1LQkLAeYEq44f98LXPdgKVT2iGKI0V3ZtHJLQwVFCB09DnIppIUv9NvK64qmHB6rtM6H
LxlAQ2eFIIdpC9ocUpWRMVu0JWMnXnD9RI8GmYoOjVCZw1OcTUDvabd2P2eUVfG2qZFYbEz0Gs8J
q/vPnOXoYQJBG61zpeety5ETPn4RqEe7i/Mr0ZBkspGFzRTdVsX3zLGR0cCQKu8Bm4V3s+1KjAZd
Ov2mSzv+EthZvlFOlpcu/dZ4U4L4g1ol22ybQht9DPmBTwypUAolHa39KCwA11deLtGUZ0unzSu7
ZmSIkxE7hZknueUNg2lErdsPJch3op27nxRf9FB5Kcs4PSKaCTUaVbfoLVoRLM8bM5w6FhFhqd57
8PCi5bs27LWzssxpSLDb1MLx+1XmMofu1rM5Tu11lFgF82WEVs13cgC4TU7CjJkGdxMJ+yKA098x
uimmCuURbWXm7Pls0fFam0bGBDji+VxiNFo72rfEBY7MuifBm1KZgZdIdj20sBcLpsMm9b0CH9Im
nj3eW8hm8FIoVrDq3rcci+ENbAFN/lqs0y54tLQpMnfd8ZvjAK1iBfgfRhYYy4eYUGgg+UPpdFdE
13lyJ7spVntNoGH+iqfVcuBFWGUzwGAsC70F7AAk8dL2ILNS/wdmB3Q+TE2Ni5em59jehG7nNPnB
9chc0lf49RlAbKPQjbgho11C3Nk2Ce4IuQVFOIJRCcmtWwn6+2I5PXDCx9M3Uqp5xnyfwunP9ki+
Gd2B8GSRzGTLhs8O1TiXMfmBxno084LUCcROBK5itFpYYAOg9pj08RlgDsnA6zDEsg5ywWL5wf0T
PsUehLFVXKNLpbKIchMPrVY253NqvY0ksvRWIa0n775GKpI2rE8r/NfG95qG228tZf1IL7du1jGo
AQqqjKCWdRv56omhNgk+XWGZaPAUoeebqMBAsxGBm9rrvtf170UyTAbAIOMFe1IrfPhI2ck6T2yQ
owDIJcexcfrtaozWBGFnIxMhZP1UPlgaki0+LHFAUmgpWhBlfVN2hppW0L69H046TDtI73TnidRo
UR51LV00R9qo4oaujb6NSPS/BwTlRdsxt3P6ThzWSBxjLqYOfA5m7y6HhvmAYYoqH0AwRVk5ViDc
g1l1kv813BuZlYC/Odc5iIDmFsfhqKlW1xBA/XoL8YiA+EKRKhL1ufdMZx35ClbYTF9qRvhIKpsE
AaTXZsZJaEl/Rtlx9TukCTuts1mp7sqNa+uBmg/lVuBRGK9mQXLodpBoXlZKAVaSQtjxBdkn+EnK
nIHKGvMj6qPIcslwt6XhVJft8ohsYmwzxl4M4xxBkDIR7/p+7ARrAsxikB/m7H7VnGgZpqKjsMjO
6y2MYGg/yRKpEtLUhwl92MgYixrOoulTlhjAWR7IP+MQjMAbGkFOcEgX1q4+NHXeXsZ+E+hN1FtD
v3aVTzMC/Ar/NFwdtYrzwv+Bkqh58lCFUqRisvilzMr+CSCs5zHRE092abXA4ke4tauoBV66wdom
nzxB93eX06U+Ihijv8R3Sw4dGvsjiKXxh8rt8sbSBNruImY4/paoGultG0LY2DHtBW1k18ytN9LC
eLxWFT8w+Qy6TtekatBVg+XqiRWkLZgFbu9PDEvj+Gee5mSz5k1u3AJ1SmG/OaK+zJMcvrKj3Wqf
RQQ4XnhY7q9EWyfPTsiCTEYoIMENvAM0iKib0S+ZrZbOyp+j7AmNh4nPDxjXjzBKptcBgjHna9Qm
zUpNQRStaAxz9uE4DHSW28HO39AT/apDa/hmzW1x7yt+KPqLOY2I3IBbT4SYDS53GsRLnKmcMX0X
nRJz6bBGmT31QNZdnjdJ5hz2u5GuDac9TAQUrxgCnGCIX0QBtNVMoh7PggHIAd/THD15k+noTYiW
0NuVDKjLFQUBkwKgygqTnslmDeB8CAFFELCF8xf7HMltzvDK4W8iJrka2yt+R2xDselHy6mLbtyq
YykCZllayl2YCs435cnFljxn0Gg4e+XI4cijuOOINXJiNyLVHehM1tW606a6B+MzvuBfrF9iTiyv
zHKDjgPfPD6neItPzD/bZ7Dd9cMIoxzKUGiC1zFtzTcGAsmN+G+cb6gvqfS3FXzS8lAJJwSsUXs9
GVxdySDoMkLXTzyVxkdgbf/zX//n//3f1/F/gl/FfZFOjNn/K++y+yLK2+Z//yP/819MFZY/vfj5
v/9xbCWEVNJDVenQ8ESDyt+/vpyiPOAfNv87FFHY1A2D5tLO2pseFH7ph/39xxdR7y+CXcS1CFEx
LRRs9tuL9Nw6HjdNkJae6HOSeDF/QSHaoujxaGqt/vXVXGp601W2rW2+2Nur8ShgNnQdlG+CenKL
5wro+2R53aXNuOH3xxd7f/9MxXTBdbSHNo8Ux7cXSwDhM0Yn6AvxWY1PiSBP1ijDfv74Mu/voDLR
pQqqN0s6KPneXqZEVQUMypNwxnCV3QDo0OHTgBpfHybp+v7Dx5czl3/fH4+F9DzHIdDLVpi2lAWL
8e31JrqJHYl6+pjDNcd3UMB+oJQLOhqAq1E11bBnNIu4OzP7viLRwZoow73OT38YTKesrTOqkGWe
pa/vGcHMzQwPKA9ghPSyZGHWcVxBVMDpw069/+TTm+8+vSs9zetnSemQ8b78aH881BNRpojIZn0E
/5gRUGADAprIfczwNIQ3c6Gz77AIl/jLmO2CvSsFNlIOz6W04uby4w/z/k7yqHmuKTjTakU1/faz
dBMlNQOB8JQHTkNGlQw0Bdtofh/q0IFFhc1IMOa5+viq+t0d8LgW/+GNI89SLc/TH3cgj+FtdkPf
H90h938Sy5R9YSllMLJ4xWkM9XKYrj++pPn+rnNN17KkafMimGr5+z+vmS0Bs50Qx4nfxrtA6TtB
AiWLm7l57pNSNGyR5+o9G3NGr9YbdVp+M8i/nTeTNwQ1DLcWhtcnq4H3/k5okxhm27M1Cgsl3n6q
ckZ2PPYNFC1ycVsnhfDFw3ExWLFUa0a0OZRCyUoEqze3D+HERrz+5MYsP/EfLxNLrGBhQOiLnkV6
yj5fI5wWoszkm8ecowRH3bKP9J7z8Ww820T/3c9tPuR093vY8k04NSHBQmLILplveiK5tMMEVyEH
OZUBimE5kpuPP6A6e0b5gCwUYBfY3jzP5IO+vUd1UftOgqX6GAyVOceXutMwoWhohAShDhicjGtZ
T/14MYcuRl2mbbNjruNae/oo3MGD51yrhElBDsADW0dOPOMDtWTQXOEbh8hOu2v4XQNxJgy1Mpjn
r5tpyKADxgCDOKx3MfjUifwpfyQgum4fCCAN2wqjRMlpkBgmw203VmCYB9I+1LAbTcqSO8KKy2TH
YZaCEl1fPx1d2EcDGKk2bLe4zsNhG6coUi4LP0KJgaRy+KJ6kORbkj2ZmK9DztftbcfKK49l8s+I
NzXiQd8TpAu4MuesOK9BEpF5ZiFi2xtzIowTnyp9NmkULU34gOONSoeoPwy4QrPLrhpvZwME2z0a
Nzy8nzzO52/Z8luZUniMDcgU1Gzeb38rQmlEDk/TPA5wLK8BJDPHWLI5CGmFSrHOJVEcG4wpuAxo
efhgMoeKYVLo7FQEjuHLx4/O8mS8fbQtnhp2W9tTkgX3bKVti0EGwFGqUzv7d0MzhgcPv/l6SBs5
8tInv12Zg/Xs/eKT1eavF1bKMiksvGU9eXsbjEGWkI3K+gSQKzyImDh7J29ovJVWdh8Dn3mmUcQf
1miIDx9/Z3NZMs6+NIurw9tsKsfFTP722gjCeBbGKTyVyLi8DRUx6bhjiXcPmTOCDmScqf0l6k2E
CISWnQY03k+px1Hn4w/y/h7Y0hLCskyllPDcZRP4Y8EFpoNWtjDwrzg86dI3rZWZZtN1BrR0L2QV
vcRCh2voysbjx1d+v2BIzbaiPW49EUzW2YoGnmAGOFoYR8x8Y7wD7x1O1xylY7mR0po2pma6vSrQ
6X+6mP7zrd7efb4r4hNhggjEPH+2zYgoHRtUr+mJo6hD6FFv40zajbDazBScDVRehkEpez3SWVKP
Qk/m88M4qq5etRN+onCDKDJGsGb0lj7g8Rv8o8VyN/4eazKL4l9TBvD6Zur9ytoPcTaE+zawPGai
EOSIES27kNF/iAV3pUtC8GD91KZ1rBF9XTG5JSQxbXgLGapE4oZAEosTtRDMkcgeQlSCr5EENvq4
fX3jzyGWIGwsBRDOoIbogPU96ZovFGbFPbbM+bvPCugfVVFVej+OJs3aHjeGt6ukiJt9g3OUoXar
OZ+HuhPO64znNWNAgsPmUmkFAQIsycD/1w5jfc84NLvO46Ez9hNsINR90FFQ1s7csPayhlZGCBUo
v27j9LZLfnNjaVpbZH5UD6FBr/iedPo2u8JmSsoNLRY3CVaF6n3yFbEwRNF1M2ZjsnPq0T0BigCd
6oR+/YQbaoyxNgLH/aZ0pr6DaYNcwDSqIV7cyfW+ixj7o3OFyrYOBwAzu9YSw8HNEC89DnKqDwiE
Y7SkmsMz/kZKvBV+qync6thMMLASEdjUFibQRsY/awY7pIVBM/byfTBVsvruDoGj72sLF9C9Ezco
r+0iVIQgTyDQtw0VEcRXxEQAGqohFzfM5Zy42s3DjCS1JiHHXWMT4pUeC2yi32ptDsW1gzThyiRR
Xf8apswF9pUNj1Yxjcy+Fa2XTUDOGFkcWTlscb9aSIKwsB2S0eGQtEbnHDZrJniTsRbp7F6GmKmn
vRrc4js5AmhwBqxjT1qoFBSnoeF0akAVRADNgVVPez1YIn6G7Rp7exir5YRvuEKqXBcu4RCxq0L4
PNMwMM9Bs+qlF5M9puKCnnf/o0qzgKYYgHH8lhLe1Ndm0LN93WHyd3ahhfQX3FfbOxnRzbG1BFnK
/sp0Mkc+tJMJfXchoZvRRmaenu54ENLspcHO7N/6o1UMFwZyTdDrhhGXe4fpEQ5Pc0iyqzyJWvVF
ySDor+dKqGbVj6H1OkMh4eUaaH1cDVaGd3kN/6LC3BhCGVgiIct95qDI/mJUszEHO83B9QIBLSKM
3VLUUFFljvg6GqUbQpzW5ZLq4qtiF7uNNWa3AF6H0kBnPdU2ctGkOeI1jdN7i7ATUsiTzPDvPl4k
z2pwdmr0OYxROM0Do5DibKFCW2rUxVTGp76rgvsyggS8QuVBO3CMwPlQ54hPNoR/1t2ztdGWbEvM
WhFwOfZZsUvuB28z7YpjEtEbpiEDoXYdapfZJJl3iYkMhwSomSgze9dWpNFyf/3QIxzTBP1xXbp0
8vdBGxTVJTMdO15o17w0AFBmaMCZRTCFyYAIjkIx2d5PUqjhT6MgH6OC3AbU0QwBo5q19pMK9f1O
pxTfh6OMowSt+bPvlbmC8EjEg0feEj4qk8axQyBLj91GEBBpuQ+RoPS3NpPRItw0uAnCf7/rK8cy
JQhCfk1EUGe7vm4y6LVjFJ1oNFJzwRlI7hqPgCeZVcgXsIcdFKD8A2Ra5zh6RrM1kN9/crR9/0zx
ttOnASzssel7Z9XfiO0u9Uwi0FKVwVBAiRpNwZ4Xd3S3wcDp64JGmHY+ea7+dlW675RadB+0dX4+
INAaPzNh9CdHiPBYIG341fpAYjQK1DusO6b976tcLRxXUGCZ7FKufVZX9mVLDLqdF6eGRKf8YGCv
G3FagOGrq6JwIEGHrns7VcMjDsZ43yP6xVxKmYgqPJT3H7/I758+LVytaSrx8NHtWaqhP+os0IOz
V5pmeRrqIv3eAE++BjKrIAXO5RVCjRmreMByM4xG90l9/b7QotLRWir6FTae4vNCy2H7T8eqONld
E9/2nS0246C6l9FxYRimikMztrPTx9/3Lxc1NWoEugekCVji7KIjkre80VF78pmIb5qucLdxGYrr
SRThV6ggySWTKvnJN313k6kWOKPD7mHlch159nolzkSaYCn8U5LqbkdMQ/TFjd3iFewcGbMFhYh5
hd8Mx3/r0dH++Bv/5eKWtBy+q+Q2q/OGEfDgAtNZHz+g6E/njdeo6sBcV+3NkjA3x4uKZuXQIhIb
kRPB9/HFzzoUPFNLT4/FhYrCWY4Vbx8vxorYlscyfZAqHBDwC35ZKqVrMabA6uAgI2hL7DsbOcql
EcXmw8eX/6dF+WbTsMylVcb/CqyFNPzeXp8eMfQcNqPTP+TktRGn2FIKt1e/Ro9sO/pWEgmHcJp9
XOn8C1hVjAwu7+/Xyc+zVQu+7PHjj/TuAWSJgVO4dCP08hie75wJ/n4jJRwtTqL0ZGeOcRCuTaiY
BfrhECe9f93PBNR8fNV3qxzDXt4wQBNM3i36n2/vw+zZcOUCKU+Vb/ju1YRv99qvsmJrFZWXkHFi
dK8fX/Gsq8svb7l6ub0I1E1PmmerOb4zxPX4l0/I1LIvTUVipYNieQ9F1v7kIXt/S23bVDZHdc3+
aXny7ZcL0MT1WGaDB/xM9VMxWN9QGGsAsjay787vkq02yvjfHtKpYiV7piUU6yeNi7cXrYncIUUU
t2zU2MEVZzZ3LQhGoszz1S3oSueqyin7VlQO/ScN0Pe3liujMncowGiSnC+cszUWY5J24UNBb4bw
kwC4r9nXwR2cFry5H/+OED/4Jm/fIRvPmodxQvIW8ey+/aYFDzNnqMg5USVU9RELxlCxaM0YmLfg
0mXzC1Gw339BbyGQNQVmRtuREpzRddGNvQCP4KH7b9rWzHfaKo2fUCZIT2uiKLsfCH70d3ZHwDVW
JTQiNOCqMbys3KSxCW4QDpF8TQcTmayghZ/dIhGMFs9CVl8MA1yee6pxs3tFWuGlt4lyK8EpC6zS
eIcdjwi61rBLYH9DQ8C0zan6scyi7CuhkCEJolEEfGfGikuQSieqV5MFIdkUOq4DdCuN3cMhyZPb
pu5cf0NhLcjwCvP6F7CNCcZB15TtDZJI41usZN/dmsnYPIZ1YTy7ede8pnAL420wNvO9VplPlGCP
tPFa2J06yTGbXwe6cA9hVpPLkfS0lhEXjozpI8sCcsikK7wZbCtCWCsg1V+2WVycOt/s2os8b2a1
KZhMrEuQDu4lUn4yhhjIo1SQkOAzJNnjHBwYv6F+dDGgPsJQRqDVBU35G30g5mUsNnWzT10xhA85
J3fjF+KzqrifuiTeUP0V4055S5C7T5vlGjYR9mAau+1v/iutI7Xg8Opp9Elb2RIGgDxN9F+NAZ/h
UwEulLA+9oVLcjNtdxsNfhdvptDsvmEErIptXM95s6KB16C/pCVrr0q0UtS3/LneWLgUYKJbSVFo
wgoDBpvEU1nevctpady5opjqa0nvIvqqmpj4jCVOasRBFNgYdkdKqlVIHpezVrJQh7rIIaTScSyK
VYfNRO5VlGXdTTXROwEiBTD00VFV4l8StIljkqRSPwLLy3nLK79n1qL0VfhrHjtn8pMNorVu35NY
Zz/ATmokc3uE0zsSyBHOU0ZOuDUsjwOqYfnziEajcJ9p3nv6FVkkGoAW7PvXisE5TmhSKeMrRT7J
wmsxsQxkbpcVF3noRy/Edhu4NIPI4CjfLyLiTV8O8WvANkVEU1d9z9KckBcDbtVu8EKAyHEUuDdt
PRNMW/mETz/T/i7KDa27yVlSh6BeODz/YB0nb4qeevRiP1n82+bY4XK+RcBG2EIZZgwNOha3Dn9p
y1QMELz5DCq0FfegRzRzeyfS+uT6NP2vU+DS10Pde+JATcUqQk8gQedIbm5YTShyoiq6wy42jjtv
Ebp9LfrxH4KSI8NhxUedBKrWjBES5hgjt3djP6Cs9AFh9wecEgZejT5BT+k4DZ+ogZmrbuKwbp9R
nXWvM8jNn6nJw40IZYF5Nr3XfMeqOkbXpJjFxcU45Xhb5glYjoziEdxEA4/6Qoy+0XPay6Nn1ZEo
89Ov3VbSEuiAGVldbL1Wsh39Q1J2xPWlGQXyZiBoIkLCxVzwAjpeSkQKyZDyGHpwUNeJXQ/tq98g
kbnsUdrPD3GnMBnivm7pHiptJPsKdT/OjrZUjyPPo0LWwm5xSCZjZLxI+BqSkLBPdnEZReValMEI
v44CGibdiNBvI3rXlxf4HmN4Qg52RO4gEDR4Rpnl08FLI3PT+rW8debRQSMcY6iJdhyHNY1CmZbP
0jOjYdUpfyjQRjlk6n2b+feTIYXPdJdTQKivre133U3v005bZ6ab1/sx09gFZWDpR7yCuKB8Wdc3
HXe1U5tqyWC+skucFzurp0mxkoYZZ7tRgX2B580YIZE5knK35px58nRXsTB7hOno9YjSudxg4jGg
EhWTt+VfYFV7XbTFr2SKhl/o4/OvNmjC7tB7/EBIRBCwHYJKEPYqEEDRjHdU81L2tqVuhR0R5WmR
YkagnF3a4eXUCsyFtAqhHm6qEefD3jBRsxzh9dS/C8xbhIinhfEL7lvQX3Wdp6ptRehi+K/LFMkA
cRlyMLLjqHVWMUh7kCTRTfaJ+W4APkHF5UZIFz+qmpoT8bJgjIKiGz7ZwN+XflzW4VTNGcRZiHdv
t++5RtsJ5NI+LYZRdHVAXlkk3NsknbNbrYtPSu73xRhvuOQ4Z7uKDLDzdgaO7Cm3rcY+Ga5uvuNW
XrI70Y2QWEQTb4FDHapKpP/2GMtUViv69Q49eIXF6e2XLEpQk3Efpg9g+cHsBl4F6q/I+jvCOLFT
GhNE4pZ5yUp5jVt88sO+P+S4pmnZlGKYPtx3goIoEzkti949dUOJWE5L+uQE9ERodhR2/S6RiF5n
ujrr0pz9J8jdaEk/rtL+8hFsOgC05OgicbA4q7YZAtcjER75QzsmhFAOCWiggRAi5M7EbDL0hNUZ
CLIqcaYSeZImqr/9+BO8f8zA/DKoQWsj4F2d18MccQUcLqd5oHC1F9rHsCRTmfISL3Z+aqw6//rx
Bc2/fGcH9ddynkIKQw/n7W/ulGVbAuHDeQiVBJTkkLsXYWXSRkjmxIGip8pG/wZyFd3ROzaMy8Bm
cwN1XTPNRdaI7TuJE9JvIhbmrapk9mtxozNWGXwMUMqD4rOPo3q4dia42p88NO/fE9dlcM4pEAaa
aXlnT2ygnYa05bB+WKAjJeVf523H1HQhHYneQGQf9huWC8DVH9+293eN85/lOcy4mNnzzL69a14t
DG5cWz7YWEOolLEeZ/u2c0FSzSSAUMC0ZPegrZyG5yHp8JPhSwzGTz7F+6eFk6illjMpR0SIiG8/
RcVcI4VrWDzM5N/9qLguucwhhrcuLIy1Nc7i4uOv/e6CnqDZ47BESDYwHoKzC4oGdwKxUg8m3rmb
ahDTZoikumSyU13asdt/cuB+P0ilv4ceQtHYZcnX531Fp9DY9RJFfGZBjgoTpH+Sfz2EI6vOMAJy
ZXElfx1m1/kidQfHFv1wcYeLWapPjovvmyDLR+F7s+WwCwi5PIp/9PgcVbZ2Fff+g8y7YWcTmHSL
yb5cR6xbDWPVPNrBOTI2QyD8b6kFVzUya/s7OnXzVMJ59D758f/ygRSd1kVYxm/BtPnsREnuPZw/
dsMv4IEVmURV+K3DUwAHWk15uCZVLdpUKJlov1vzdBkEGJE3CXHCT8oqxY+2B0/18ePx7q3wFK0x
U9OC57eiL/n2FiGf9araDEFkVTjkVhAM3BeUx8N3Gc7qmq3leVJAl4pOiIskIqD5k1ty/niaVAYW
9Ym7XF6xjb29vgfgXKUdslujisrwMvHBdt47JRnXB1zbUPOdUoX6kyX7fAniorwVMOBtpWlPWmc/
Qx7kURanrnufAOb/2bacmvcNf2rtLUHFsNUjWJodkY5V/fDx7T7vSbJbWjSGkN9ZFo308+0KiSmS
NSzHR2Qs3g9SqMg0LWYTl4nlDd5WzbHxDYOyQQq5Rt/6yVrwTmeyCDXRNggkpQgAEXe8vdso9rCU
KRUci7waX0bL0FuScbNybeNx+ZYGTrsnacQ4Eh6L5RWnH4Dkfl65FOCf9a7erRN8FnrgDB9ApKIu
k2cLk1H5skHrkB7NLJouXdBamNmt+ADOar4C6IMKuPO8gOxeCrm9787JY1/Pvn34+Bf5y+dgQeIM
irKU20KL/e09wdFgdwPN4iPJo/lFPU3ZraxHh3MgEqXXOnHNF0eOzQOyfuMXDcpgi0P9ky39/WOh
6WsJXkS6WoyBzu6FlwBJjdNeHbueEeda5zhkN5wSxNda4FTbhJLkGqCzBA+ucLl0nwmG378QlE6O
pHGJ5ofS23p7D7p0buHMivHY2nZ2TMwx283OEgrp4z5O7cG44BZ9VggsN/bP9hp7v2s67EgmUkZa
emdvIeRBuy+Jjj427Qy6Rfs5QX1DqowLOjvxJ+vcu3WGy3BvKZURuPAKnK1zEaqBmgAt80goG54x
TQt3FWaN/zsiym4X2NL9pMw5X1iX7yWRdKAYsxk/WGcXbLKxwXaGpEvOswePY85vdIgy/hbZRX/B
c5w8MslWW3q4IPDcOQ3d7cdP9t++Mqs6ZbEjbKXOd35ZQCKtSa484jILiNny6366DUB67/w8Ms2L
lElb+sl4/N2DzLdWUEfp8POdqVHfPkgR+pKsSSZxVEGHGl/hsDjQWunA9ru9Y1/TRcLWn/k+GNnC
D39+/I3/cs+XvYQlnaMYx7Cz10i3Fe8MmKYjexrZPZUd1k+ldMQO/EvWHti94n0e0qUaw8whwMnv
Lz7+AO8eaVvw+jLr8ig4mLMtt+ePgoNhQykmw8Ijzvyn3UgCCuUFLipjVXs+aQ0fX+2fg/ObN4ie
tSlYuCy+NvPjs+/bhLlFD8nzjnnsIdCqqh674AZo/nDNRK8lJLZJ8FdnfgiejfAJZJkFyBLjB2IS
26Zj3ff2oYM9voVKFSW7DoMqlo9ehoiX1hWMm+wK27soQdkVKtwxK8NdVcSKM3XpgLQqLRJVAKjN
U7OaNYpW7C5RhhoX6zEt8agse41zzCXkdlTLEbH1ZHsX9WPcflbrLYXz+b3gBGbypC+zPnn25DV9
RNLH7OtjOo20nPriGNtylCuSN+SGAGsOfyFw+6uO8NwtBLZhLwlnf4GfPj17ASktaEfFZx9q+QHO
PtSiU14Yfq5tMah5+zyE0upVaCfz0cxpdu/xgdXeNeY9Qr/xS+cGOUBpSZexNytvW7ZWZuwDVrHo
FJtlbnzyuLxb5AHzu5CkcEYLy7PO1ZVo38J6Ju3haFl5SMheEfqbaBqnfu2Ypdq6S3csTnx78/FT
+rfLevh3OPVQ87jnNUdaBk4nrcI8wnkV6gL4gEarXoR0rauq7I3rBlnUrqna9pNB1V9eRvYzVoFl
R6M/sfz9Hy/jWCsrRNcnjojRkt+6dkkoqA2wgDHQveqTb/mPWePsp0a9yAU5WVLZn+9mbHa5R46H
OPp4Rr4FjNphIHEuA7tepeGGgf4cXyHfJ6gEWA5pjsHAwMLM4/rCRGN8jf1++v+cncdu3Ei7hq+I
AHPYdlawZKlbkj0bwnJgjlWMV38e+mzcbKEJ/cDMbDwz1VWs8IU3tF+jVrW/tXAWIbcrI9zYPqjV
TW3LeNh2Jd2IYwNAO1zLsI6cTeE61SEaLfxsi6TMvY3Z4dR0GOp2wr5rg0Q/IjQ8GGPXP+kHtzzp
y9QYgxFAc2t21jQsZZq67Y2nMvaC7aSbtLaNCict0ODlgRIzxhwjHd4/Sh6ah+tj/+2fzhealvq0
yMTw9jyHMsHNJUL4+pPmARChauolfrUW7tjWNwNAaeOIdEe3x5HeUL9Q7ci/eKTc2GCRrt4F4egO
yLLJblIIVazsC7zE7jFJcldf2BEfPL9UO6faFD1amkazt0ALrBEbdQKAenDUV8jtWHslom/WGdK/
+aZ26+h4fWkuPwvQWdr9hgreAsTYbMQM8QMtS2v9SbfVMXhskLp/CXUlHTa902qS5ErVvoO1D4Mb
wxHm6/XRLx9finCUWvknTy+UkfPjNsjWAOfH29dMVCGBbslPx7daxHEBUSkV7uVUAj18tqiPCwVr
yuvDXy63hjYEJTGOHvGWN11D/5x2ZmlyuY7GU1BGctsifIlXSqajPpJEGr0GU44L8dXl/ULgqtGB
9/5CPObtYQCUDVKO4PL8KIDikDgmTUBMHJw1Nq761+vTu7xFGQzaDxkKi4zn7fn0hgHtbVHm1pMc
QryRekcqf+ilQAWwDbX/MqhJeMqk/HxAA4nE1fjLIV1053NkSWMlY6/ht6Ik74riUg4E2eLcYsSA
q/Tn5zhBZoAyaAiferMdpNOqQSyawUoEYFDn7hXlyW599REEalCuQ1Ih7OQxubk+7GUGyJ6danLT
m2jbFxVJPYyAWBa++YTICE7zgwnJDfoKijlWhGt4nmfil6AJSz1fibb5aAVbkiP9+//yM5wpFTUM
AnZt9omRukK6SHHMp9ZQNIBCRrKzoUQAxkFy7Q4PB3je8VD+HMLIfRCi8KnKREuv9WWJgI4Slys3
O8fUpnZ4vtFsq5LIj9gaH0E0mFkOdMP3tJgCb8t9C2qrrUP765j0dk5QiEEV1GLkU7hQwnTSyqmG
p+vr8sHBBkmlwdYBvwZmbvaDUCjIUwTTTbTpk+hWraNwB0NFn2SYk3uJNvbCvX15rMFLqUTNANZ4
z90p0PznIgljwt3EavyvY8XDvBJ1Vr6pKfoxOSKo9cIdcnlpTsA4JgZPy7VQtzkfzPOTEJZymTxp
PfLTj7JGWHhP5thuUKsLcTtF7dzZ5GFVfbftMf3mqS0okE+fOxJEumRc3gAiLyq20hgspbCG4qlo
RPbO72kwukN8ZZ0UmTvufT/Q7xIExBbi0YsPyz3Nbp/goOSKlGjP567xKLVBR8Ms6dHt3nkQKSk8
gnWVk1vP5DL5yY1k0pcj4qIVSUoO5vN8vALG2zBGuo8xBZ5SN9Jo8pNZliIFQhCg652Y/bjAE72c
IkOyoK7JlUYrcjZkDkcO3ILrPQlLls1N4VnRHl8eDyU2K+87vAFR8V9Y1osiM8fXmkqMFpcohd15
JBraKb68RRY8pyi6oYw0qnn9bTJOGU+96M0YyxnNE7d65aVfHCoBw3bwArhmEFqy/qaSFcZ4LRrv
ysLButjr9PkhTKqoDlP5uUyOw8EqSb68p8yRzUtSd9k3gBAuvXgRCfOxxXf8R9WFTfqE2WK+hXUf
LeRjH3wO6r1IS6pU2yiNzAKkVssqlK+H4LmNle5WDyL9O6YFBQQvzHSRR0sDc2HPXYRkzJnG5IQt
h4oMhP98z+GDgVU5y/EE8WhU7gojzW7S0nU5zT3CFQjbl+YGLywUI8kuoI9c3/IXd5lJSZ32B2Qy
kj/alOfDYz4qkx4UynNYSTzzOmS19gIpsXBvtYifXR/scq421ybzpJRPcX2egbeGjJCsqpLnWFHk
TUnZ7zRalfEfGe03DzzVDggqFtF0FGm5XR/68gmfvikoW6C2tNcusn+jAFKO/DZjAy94BcZu7jWM
wG5kp9Tf7dAqwHlF0Vr6So3UWB796UF0LBz2Dw7ehG+npUABdQKbmuerjbeFgvV26zwZoofLsyoN
KY9RHyjWo4tj3LiCXUT0ElFvhm8PsNw/mEqO8pFWdTEacXqo39eTGPfCtv/bzzhLmWBxQlW3gJwD
+L8IcHJZ6HnrJh5RHE/7VmqKVW1AqjntKq3VIYI856J/VYaBikaMLVBNhGoukAmrg+DgQmoGB4Mf
b4z3jotUHbYi2Zs6uK5xC9RfMYHHDNBTYjCxu8bx+j/AC9uvEvrV+Iy+eYlLpa1W5TYsZfy+8OWn
Esp8brTfPY37FRcxe7bocZyMmiNbThhtk3obBYazxpQzuJFcM9STowCenGbS4qB3f5cO+rAfnTq5
dxBcXjhtFzE6y8wPQaPANmlt2LMUpOHZcWyqiijLGlZ2gC8avOLiVztboXbBpGzlonUZ4IJ9vL4I
HwzMowb8AFguucicsIsAZ1P4XEFPnlVrEJr1NPgWgeNr99Be+jUFqPYUBqEyLhy7y+uFiAwavEUv
x2Dis/LWX60geLPBs5SWlkEe06o1KOtKW1nI6S2Uli8j04meCsgZLDdJnjrP8NyylnkLP+a5wbfv
d+g7ItmjjGzIxw7hOms7gLqYGNO2Iu8ziX3eEZgEisiGliCEJ9RKWThXH906pCvTczZhoqkznR94
BflUs2rt8DlCX/Ol5DV/aAqVFo1mTDKHMqpWWZr0N1mGpj8o37Zf4VQk99e//l/MwOwI/G0f0XIA
VUHqf/4zME4ABoOf3lOnNHl5Y0YKxqzwF3UY9ACkxm0WFS2wM5QCQRq2jvUtsATIwBIT9ObQF0ru
v/i4w2E2ZabD774zoMe6XuU86mhMfB21MMSnpVXbau0PfX4cIB9aaxcXcfkA2Amhv8bMgi9jEKa/
nYbAA35xbtzXHiDoXZAYcXR01agJ14otcLmDuz8wuJvAv4An4Nu3GsrqW6sJonqHLQbqQX4Vu9re
KqSCeaMLC8jyYZFR2FJ9b0OHuIh+xlpYHWpADSj+op0YrwU6N0h/owvk7tixaF967pBod43X4b1I
fJt/rYa4He4lzO0OkXglrG4Rk1GNH4aVosuE2J8+bHskLGCZhi7uPm5UjY+oMRr/lV6ueStUyaKX
6x/vb1Y3/3gQRXg5QMYBbTfOPx6W56mFwL//JM18+DXkXTXuQ1ex8W0FW4yAORRHjJsGicxtJtys
edd5yv5KHCHRnQhZ4+/bVvLBBMmMGKJbND8BbFbRGt93US5ccX9lLWY/lwKES792Shj4yec/N8r7
Fvk1T3kKxzxrN0GDUe+6CPwB9w9q3eFdq7dp9RhIobp7heZYDYe9I5MRGbZeqxIIMUlV3RnIkSt9
o5pbtnZzaFIRg0dH1fF99FX2gZGq5Q+ti5OjgyUZSkbRqGJOJwF0bYtRzx6tsrOBbia2xcAii3ER
bHFKYJe3CQLCHj3Mm7RivVZl2A7VViKFtHT+dSY7XwxwLuSIaAZMb//5YqgUZJAC8PynKKMo94OH
Dl7uqgAPGqxqOZTmtxyxdBzzuiFXH5xaerd44CnFLRB4tUPCvZXlbUHVZymHvQx0Jxa/CfEJjRIo
hbOL2ZaOiSqTkT8nIc4kj5jnjN9js26jhxp+2YEejVh4hy9HpBpL2Y3AHuUpe167CXsDe6HEy56j
QOgqjHedgCZz2noViOEJ56Jk4e35aEBa5lx34CioRU9//k+ajtuD5ui+KJ+R6XcPvICwl4cmjX6V
PrZve1X4pThcP6uXz6wDI8miuEmb77LynAZK5o1aUz5DuhFYKWfOd5EaIx4ruDavDQT6qlUNj39h
2Mu8ifiGnJV/gPW7CCuyAiNqK3Ly587DefEBF7q2WMdeX/2Cww8SXzfdEUPgDnL/arSU1o5XFjSC
5vMLzokne4NQB5DMm+2p1sHGoSaCeQYzA49bqNaW+zD8bps+4gxVUS6E0x98YINSLn0z+lUuPezz
Dyz7oFOAPdTPBYz6fVb4/3mYBN6DxhZ7ZH3C5+sf94PHnKnRwWHbAOK80JfK6dB3w2BUzz7kPeyc
BgxKsEPA7pMg2Rh2NfFGuCXG0fQ7oN6o41ptgRmr1iP6uZAqfzR3j6oXDh4I9yBBdj53LAkSaNtt
/Rz4frcP9LG8NxLNGAFJFI9IztOpuz77v3zA86vMYVsTQ3KKgaHMiwYijk2P+nz+bEcmWlJ+iN8w
BbLeO4wlVvKoek7ijIMIGFqFdh+BKg6KRxVMXY4wudFJPCYrF1KJmisGBCgNC2oPMDC6PWZCil0Z
ZrkRQY5tlNqMGJU1XCNIPLqNATGmSNpdiHosPrkuBI2NEmPu9tXrcXW+PtEPzjD7lwqfZwL+AqZ4
vrKeGStGb8v0uaqb9KRiu7ZLMyVjQKO7LcsxueHdu7k+5geJIe0Q8q8pVLRd7pDzQTMd487aH51n
E8T0M5+z3qAoa/xXdbW+txURv+khrleh17DSQWCXtxXUfR2hRNQ9kfnRhk+fLbpEOpRz3qwJljzb
X4MnIwfDIOc5iLQkx70HGb8MnYp+i2ynfl8moL4WFv5yS0/lZBXAsgNUG17F+RqEEaZ/cZs4z2mL
FylsJKDxLMLwEsVqoqFaWvcLodVldsKIBkJCU8Fvoh6cj9ihX+CmkhETfxy/48plrtNxjDD0rvJ2
e/0T09Dn/3Z2gCB+AmGc3j+uLeZ5PppvJRVBXuhxSztj8yM0pWjxEYnTNH6nDIPT7y4YQxRCq0JG
OtI2XQKBAzWnwHzhZKfeN7BXilBXnCgsT8HoKlAO8fJID1Zhp1jr1jSVaRDHrbspks4NfuAtgEiW
heqntY4RwKsPfZgHt72KZs+96kriLbhHPXyfrDNPgTQC82ECWSercjKfZyG0uMHskThPIybRy4E4
H5SOlm4QflSGW6is+hc9yITVrIE3qFDVTKvRySgHT39RyNF4CMqwB86KBy6KQSZiVVZm+DskKhBO
tNQat2UF74g3pzXahymgTw61HVs7SFeh3FRIH+SbjvOY0iYPPKRgFBWk8LpD4Ed9aSpDqquEkNNf
l109PrlK5Tnb1PLa99BECWrjWgXOjbJTj1pvaQP2J7nZ+jdxXJT+vR3iwkcQr1lPmeuLHOhcqr1Z
eSKGVVVo/te46Dtzk42GqDc4Xuu/iUct4zXnGBZ3yG0jbNYmY/WOgmf9o24on+0bVRN3nGdFWcV6
gI9GkuBDfqoLGq5G16TfkFCqniIzqAbkUBP/GVFgC45dmSTrrKVMt8FzXdyBPy7idVT1zrMN2+0V
C5D2lDiJ/7NNPC1dUX3PMc3Rg+Bb6WXeb0qTmr8FoV4Fx7ygzbnOEvIA/Cfgaq6ht8v0IcdWpnuI
cRJ6d6RDFjVoMeXfykC0fKWkEHVXYaOjLDFQLyw3kSdUCSsrF++4u9TuXaiFMW6d+KxE2CtFHo50
ORr6X9zRl96TA2EeiRA1s+9cfeheKHdi7SFMD29T2LPeukavFonVOkThdYiG6skec1wEAMgFchXH
dlmSnE0XAPaZwlmpSuP9h0JC8aMp9S55YFLhBnF8t9mOnR/e+tDL9JXZqU13HFw8LDe4vw79tvaT
6nfpAx4l3FO7ES9Lp0lfGrqHOtxCbFbXZis054Sopf/eYY+iHBsK2zi2qwnWl07Z+OE+zJB4oyAz
tDUassUw4g+fqabENcHCS6ik2/ajlrRDsB9C6Hsbo6g0Ha8A7bwoklgvNLTb0aHpQ41czCtbdYWr
MzYWsVrBJbD1VvvW5hAEv2tlZeqPAYSg5miw/N+o4BTtuxniP4nFtif04iYM0u5ebbW6+A9bvKJ5
ohU7guroajSGkOQUzs9GBHH3R4SRaT8IAKPjLjOzfFiV6PzfFmrk9StEUUv89lSgvVYivMcS0wbr
DgNktb9r0nayoahRqVwjvEzWtPEh2D6ADbSyW/7FdCvhpPb2Gigi5cmUWGni0xArHPD+06LXzEpC
NHbUUt6kY4UR0CjlgEcS4BuEjQMcBvCeMivnGdBZUPB9E+FuMAjCGkLWVfdYYzKo3ZD+KHu7jS0P
O9USm1GJ+BPE32aI2l3uScSE9CodQOsHrghu7NEbxlNrlrgeMV+/eInjuCebTGuAZFql219NKQNt
a2Yy+y0V+NaffSrBD8GOprhoUzl15qKpWaHF6Imq6VErm8rfqbHe/1aw4MDdB417cYuqkr4Q8F9W
uiakFBEDfRwyDgLS87cE1Z5GmHzGZ2FExSq1IK/GOGV9qUTF5Y1sSfnQoZLobgaRivey8CdvNhMF
cPT5cTK8/rRdPNwTIhkSBcEo0YI3F6SL8ebJAj3vn3GitOCGa3LdK1KaCLFL58mTSrDQj794txkQ
SU1tAnPQ9p1LV+SR6oxpYwzPVpmOq64KrUNmJN3rIAt/iZFxEQ5OY/EuA1kBVAHE4XylDYphJbKc
w7Ma6NaTDw4ba2luFzTGEeS+NUdTi/Z+6idLcJUPJklqg4irRzI1QRbPB1ZNL3Bb0vdnO82VX3g7
nCQFqWijo7gkFoL7D74gZXgABXSzyc7nKiyqiRyFlRruc55jdl+UY/YekrhWK3+wrGdd1sNC+nKZ
S9FuYvNOMzNAPs4ZnyN1w9SudNj1EF624KTVh6gv8l9NaGsPWi36W9UWxl4brRaDN+TtMX9qzW/X
N+48bwbCACCJyjRv9tQSnZblnwpBRA8bAzQnO+qDUegro6THqTVF9I6XQLyr1ZhEeURtp4c33gFm
rTGMWKgQzbfX9BNo8FMOmWCXSD2f/wQ7dhXMEYPi2Fi1Hmw8Q3qALStEpjwnlvdhU9dofBfZ7+sz
d/nf/huLMiwWmXQdAZ9Sm56LZYddiVhkrZdHF0ab/+jnOdcVn0q8jUYY7MugLYJNlpNvfTFg3b9d
H32+tafRJ54vnx74Gz3f+aQtbKXAKh4pAkGpyvLCeUpSvb2xRQun+/pg872NwA0lLgReiMjhUxmz
IN8ZE9QHksQ56p2cHA9ML1yBW0Q5iz6a/m4GWHwvDHnRTqOVT1qOug5YT1hl8xoo3OyuCLGFO2ER
DkNilamDZSAYkDsxYVmVBQfQkZ32Wqg9sTrx/OhtAMwY70Wg0/qs3QDvml4kzogNl6rifNnHbrzz
WaR7y/BtHlgD4zaEbN3+Cxl2i3/9ZAaylmjbBUeuLHVYtT7ciVXa9L19vL6kl5uW6UEuJXWij8vy
nn+/JvajjmxGnmTQZ88TWvG+JkM4JbIf1kov7DvsOcI/1we9gHUyID0klI7Bf/HUXoAXm8AtRzcv
Tgh11uU6q30sLRsnCu4Cq3GsmxDZyw1qTlmwy4bacm5dZJwOpVBqYw9BpS1Xmt0M5Z6Etj9gO532
Bx2bn/75+u+cHoTzozVBiXkJiW+hLc3L9ZEFJAZtT/2IXWwJsYBqidwbuC0uvLqXh4hxPJaVLJxi
4xw5rskCZUsa+8e2EvGwy0fnlwXmDEvdVqXN8flJ8doyn0m9iDvz/IvDN8R7DI2ho5IriDwkQR7e
OMhLDAuBzUeT+necWY7cuFqcdipcVLKBChdODyQCNs1i8Cc7dKBk16f10XBQQdB2I4+4bHujcuCU
vTsax4j+N896Gd1ZVpT+VLGBXqqOXu4LSt/QGKeblyHn4IcozqUTRjq5hp903zEWx9Wkpa758tkp
UdefxAWm8zlxtc6/VFWpeh3TRT4FfYWhltbIkbiMbtvkeaO/Xx/s4hmhGsizBahDY6t5c86UjQq0
5iJYdDKKpMEgMsu9d1I/CDxuYw734MSikxXF5Z/RdM1u4QBc3ELT4EAQTbImdOvmyFPgAsaYUJE4
kTchsePpIjM2OVpH+DUHqb+XZZLfaL49LhTrPpo0mohEScDhCEBnt1/kYtUrnDo+hbL2aeYgqLDF
yj44jQgDnopkSuy7RrWxfbEq+9PPGRAGCilgxkyAJPyE8+/rIAqDalOVnrASpXPdJfka1yvlhymq
8qYJxVJV7uKITOMRfrFpgfda8/gXdKcfZgALTzARXOU2xH+03PU4PoCfSfLBW3g6L04JphoT+Aol
QMiGKLCfT0+3a0cntkcyqw5kRu0kM395Y7lEsr8gY9COn/B2U+YC3c+Y5yx4WiHLW2XDyY0okPyH
1KXhbMYK39hNXLfNFzullnbQG9vztwatK6qsnV1V1T63vOE2dSILyyi7E+MBjXlpb6RVDu4WiTrR
heS9Qz3eVnaV1ifXxdylUNVaQz5AaXBLakdEyWpdIa/H+picXu71JI0o0pS5jdBiHf8IIxEskXsu
PiS2KLwYDnHuBJOYd0tqYjlH+mFzGm3FAY/RO980hJr2ld3UCxnx5VAWsSwbZorxLlEPWP4FnUUA
dIKIIk9hmHg6ztbiGSkcq9ldv4IuY62/fC51AueA76JYfb5jQNxGpBd6fWpGpI/3fi/SA4rBHq5i
fiTrPxg3YU0KwmW09qHRlEcw/yOV87Gn3KH5IisA7o5jmG9U4ShPg5pVWCtVogc20AYmKj1mMP6M
A2zB1ugu6X8s4rUD3YOh3Cly0riKlVBUjxV0xmwB0XJx1UzsUI+glTyFQPmitEBHNsGgvTlpjmhx
0IFbDP2rbL72el28DTq24CYiknsE37WF2/UibJ6+nkbmC0xvYsHPDqLmZdgho150KkOqeWsN8fdq
hTKb2azrSK3EPguxZ1oY9OJKn04j7UOoQxxQoFLn37KpXB5JDKdOWqU1/R430BxUCr70xoZwrXvI
4WLvMDH79FPCuDQQUSElGoCOM3s069rC9cqo25OOqjae9KjZ3SL/euPC0PneUoBBRdDWl7Lui2My
RYdICtOwVR0iuFmw04bo+EvLV055Q1UTNy2AHCuvVdJs53dOWm6vn5SLohFdSwf4CMxXHg+u9dks
QRuBa8uH8GUArX4XVTSjtbCL76n1fYnqYm+bkfaIAbx4oFRnHRqm/FDVnVj4yBe5P3oOTJifMelf
8oTNfgduIRnbPYlfRCDGrZlGOg49oZicNVHnwn92DMX9UFalv8LVtqdkD0gEWoEtvIUludhv/BLA
juDTqEEQBs4eUxl1JQ2DPn4xeK8TeHd+uu+iMdxr5Vh/89rB2BK+L12PF90+MlGuq8nMYyp+oD97
vs0FKnRt1DvpC/bf5WOFZGW8KtXMuKk7fEFXvmIqESJ9Le6OpsQBoHZL54sLcCpcN2VVbfmGtFcX
dsfFgTcnWQFKMshdU86bvw+x72mdGpTlS4mLuMSH3sUOQBgNvqXCdMUqrBpHIhmZOsGmzIe6OvS4
HCTbFIGwk9tX8a/KVNyfmSLp9xohqfhaT8NmL7q0W6j//QX+n+VY/NfTO8Yu4may//pY/VO4qTAp
F2MVDkcwn1WOVw2xGrieCAwbGBrRrdoo4FoXfqqBPepcCwE8z0r/mK2SfePbiOFuKIviFQMa/bOd
U5rynC+gGIhoUDM0pwjn7Ldx1o3G69HLdzDCQSPmWReYsEy2p9kNUimIN17/dJdfjhGnNqZL2kmz
dvYC5qYn2lxp+mMa+ZmHvX3o3+PXgxNphj1ctCp7A0OI/2VMWAvEhOZEMT+fZZO0md46fX+MyE+f
HdvFmVaW3Zs2oEfDoTf/XB/v4iVkVak58L0JYAhfprv0n1WdACCS79gfzdG6DUQuinVkp8OLXjpK
RdkMiTx2sPha1Xb52UeYoUHIUyrjnpnYu+dDI/USueAihyMFdXFoXMXa4Pts/SxKVeySxjJv1DZw
X7LclC/XJz1Nar7NSTRA6IMNmIpYs5EzzXddwchaNiZPZldWNZ14TdsogW58NmYDYgjgARARuY3N
vXg+VlBWHu6ww3hMGk1803pX3vmOIpsN3t/mUu3igx3LYPAVbDAlnM3ZO09A3ibotQ1HQCzUVaUr
ag0MbNOUK6E24Zc6qbwlWvCHY0KQnAh8Dn/PTkknW1SuWskEA+tnX7tYZ7s0J5VdkdSmjlcmgrUL
ycwH32/yKmL3EFJQ6ZytqRbZmH/GNdMkED2WevGYi8R4TYfh/fpGuXzHOBX/DDQ7jW4NpcVzx+HI
9YyHrwGR2KsHfV03mfPigwQ4VFZs/bw+6MWCwhSgI0IKDth6Avad7xirwpUB7eP+ZGG6Wa+8sMPb
2U/QiNxFRZl2a9unVnm4Pujfsta/Z4KeyETYn0Dl3Hogks5HJcsd8cF2ype4B0aJYScVQCC5KdFD
VMYYYlYUSW+QCdIPVagJZeeOlabe5Dpc3H0QGqK6HbU3xy7rN6jezlcT0Xs0vsrxvkLbrZKI3jmI
rCK864QwsXt7UPdDZSAdOCoWtS8iRcRpGzAE4TEw/f4g/QAnRDsUKO8EZRyEa7o6xlcD2ZbuAO61
fm2jFCYsj073LfZCw//VhX0w/sAcp/xVIJZ73+ut4a1BhoZiX5W6myws2kXkNzWSYH5TIyGcR3py
9qnMsnX8obLLl9pSknQXIliMqbYcen+vke1mq7K0lGYTG2P73ksbd/PU6hy8ry1dHmpUKz+LzSS7
V1UCHyqJUHEQ3zz/impZhsJxffmi5QA58NktgGT7Oe4zfjaOySYTdbdwGC+irmlMUgqAoBTHAFLP
dk6AkVPVFUX70uVa0yHzO2TQGFszxccY4W5z62hJ+8uLS/TKK2y9vwTwVvvdWLYmGHhtLOo1zifY
By88pfNbYvpdOChOQkdc9YDrzteiLztpG35Xvjiyzb4EY+MfSK8x0eZBwwf++vmZH1oGo9j5V9KN
QM+dM5Bq+mvgXhXxguuA8e77jfvTDIwu2Ai0DVGGdtDHXth988uJIWkpst6gB9GR+wsY/+fpFoYE
8OZUzQs88XFde3n1Ssqr7gRczp81N2Jxl9pt0S101qYtdHZR0I+n+sD7Qog4HYDzZc0E2pVFayon
I/Yysdel7TwajSu+a06M6kvGpc91lTvFHbobxdJH/SsWeT48G3vqhlMVZZ3ndbraj+hFD61zUtNJ
uNjq3bT/PsYB/oJWbTvyRRgAY9yss9hyhf9COUWxDgO2xupaN2XyI0OT09t3GLC4+wGx1KM7xAg1
JLrQxHY0W+DTcujMfEOPVUfXta/xlB9F49YHE9NjpSN38ETX7+Fm4Fm+Be3c4D6caF2z6UvHdXdO
o3ov7hCp8X7085qiVKDFW8Vsw2SfFOyEyVysarZdgEPjHvlkRX7p+9DrHjVaML9J49zydxcPg3kc
6FWVT5YYTMZta4SF8emmFFp/sX0Ygb8+uYnZv9Sb4eJPRQICiPNPG6mNU7lj4J0QzcHz2zGV4ARM
LLsr9ai0t3SHUIq/PuTFJgaxDgWR7UTaSlYxe8orfSxwk6yKlz6PKnslkZF6lEOeNtsssHF41nyj
V5+1AFew3f8wMmeV3tfUrNVn1wNq1KOm+G3+wqvXcVJKdaVKvXl0ck2lIDJQ40/xVl2Y718477/7
F/Ircb1Fc4kG+dS0OF9jB2yO4fL6vfQEhPauFpr1Brbd8W4r2jHOjsR6sljHxnzXx4p6R29OKdaN
Z4rwlk67HeFijg3WSkV26UemtMVScDX/IkgZTwgQTjjZNL92dr7xJleBchXKS5PYtYkNpF7+oBFQ
F1t/MJEutAb/WA2eu0RSnl/Xf8elkEpIh28Nod35woR1S72uz4NXxfLLF7B0xiarW/cpasNie/3T
X1RK/n8s2og8WujBzikMQ6e5ZaUpykvdl+JOCln+QO0i2yqRjmKJVmFpmiG4Ya0xslNjpAk1+0Za
jlgS4pvfpdPvoEBFHjLJ8FFnPZ9zYg6KA5/Af8EN1jUOI3DCb6mAgl1AaKlXpgjMaJ0HzajfZxFP
5cJmnD9a1CHpCFC+opUOeXeulDdiM1c6fh2/9r6KzcTYqc26xVz2DSkVrFY9XfEXVv5ywtOIkxAv
W4vVn004mHRAFC9MXv2qa27NxCo3ePx1D1nqKs2qNnid1QBXcwr4tthf/+rTxj07eRN9EYIBFHga
FAggny92lGF4J4Elv1ZBqkJT6dT7Im38nWvKSTG87tqtjA3rEZBgvQX9kC/U5y43OPOeUEBkgtjN
zuORBDNkV6LT/xogdHynaIWzt3IkoZPGVJaeyY/Wmb09JUdEgbo7KwViZJlEvhalr/2IUQMWINl3
4ZgdSs91sofLOX6ncguJS6bJUg56eX9M1V40kFSDJqI1/8TIN2PK0XvJqzva6S6rvfiohs2kb59Z
t6Pwqjdf0byFy/yDnUwbDfU5OLiQSeYl377P0kYRVvpqJppWrrzerLNVpJn0uqMonojeZq99Vl2f
4zMl9kgOoipLlDm7sRTNmF73InvNvMi+lc0oT+wsZGwcmgukPIb9TY7KEirwg200dS9YWKo1QMJn
93MsPX9sjDF/dfXs1olc9GE7qitbvYPtt3BcPzgyE5KJ6swkoXe5ZWlpkada2Wvh++1/md97QMqQ
p4BQUN6EbqXfldSlvgMg0b6kJWiZT59YhqfnjnQvKfEc7sPiB0olbb5qgw/qXQ8RJl+5RU0VN2sK
57ka2mYVar5qbUIS1k1FS8peuCM/2M5wx6mnTPpek/Hl+a0ho55qtZ/kr77Qw1f+DbFJnNpbSaw0
IgwlhmDVIyD0ydrYtLXgUBDkQnqh/jj7yPileHVXRvkrFiLBwcZ6196CGhP7ohR2gGmqrNZq7nXh
uiLBur7qH50lUqe/mBQHNdHZtiZjjaFtZ/kr/qyKuu6KvA82OHj/9vFBTeGADtXS1XiRSE/SMNyL
HF2KEGSRs/mGkGdDJzLit1LRMRgqujqO91Enw620sGVaFVHafUWUW3noWyKFPQG0devUrh2v2T5x
upDjXAYI0+8BCkXaqFK7n3cSdHxN21qG0dvgB0Z2UxZd6+8jjgp3iwkjFoSYiPqtl5SRs1V7ia9G
DdC8QcRe8ZbkZC9OIbeo9f+Bij71U2aLM6iR77a6ERAnxvLnkBXOPUBD3983cT/0ewi/tA3zuqyt
dWPrcXyToyW+sCk+/A1UgwGX8oDjK3h+DIwB8hBu2NFbLaxx0xE/HhS8FH8kSfujU0fnJTIy/MFz
PxzXQZWECzfBxSlkCeho8WxzJhA9mL1nRVd2hZXGwVuuBs6W81LFK/qo9aaV0vuuNUp1r1OU/2xp
w5reLyBgSGVTVyHFP591Aeh7FHGtvAZ1iEcXZC11jVh6sk91L3rJzN7Z5m6FXHyoynuzLuKDHBLw
2oHaPXZszIVa8kcfAQeFqVTPL+LFOf85PQlJDR4teDP6VmtXYW5om34oRnVn5DDtjWxw7gM/qQ/F
4BYbzu2S8N5FWMF6TL2JqU1EfjhPvjULq4/YHsO3xI6CUy4T71XxcvM+dcz0xVYAsm2iqEp/9iOo
8U/eSgwNHcDmWJICXWjcjPoAO8JiB2i9KA4yNwVfoqKYVKFhbkELXYgWP9hxpKP0rKiJwgSdpwjG
GGmtZivRGxFWB48llaRiuorCiaVuRlQRvoYBu+HTk2RvIzU4ZYcT2//8AycuSM++0+M3r3HsRxXn
uk1dafZxUAUsDmVJN+ijOf6VXieagJLoTn/+TwVpIDWwBWXBt1gJ3HtDVca1TtUBC66w9dZ2oGY7
fMa8hcv1IoDBf4O3fOK6ghO6eNWVsoO437vJW46/8A7mKSDbZlT3GroZS2W5j2YI/oBAFC7vlNOe
z9BsBI9NViqvrQPrqKdYfUTu3lr/H2fntSM30kTpJyJAb25ZtrvV8iqWdENI/2jovefT75da7ELF
IoroAWYG44CoNIwMc+Kcfo6tc9MbCUktmgCPT3HlKwEXLVqUAr5HE/zW6ByakgbHjXSROgli9cCJ
E0+Dp2QfpEa/J1rX+l2eF+qLFZvWhp9eeUmJRanCmpDEUpxeNvTycpDV2DD9S1CAYXNVZh1qt4Wb
NNyVjeL/MEkBAH0YaeY6xK/trgRXSxl2nOhwtulwerwXd4dNhZCePPkthyAi9Nu9CAkcp7LVwouJ
EuuTOcFi5EYN0I992gI82AjW7kIXYY17RQIi7rW5+H5q6NaTBmWTiy1FzsHvM/lU+clzl+dd5Ybl
5Hx5vLote4tX0VersYUBJrx0QRL9ni0f7hNI5odsN3XmL7R02i1tzDWLguSKlI4/KDjf7qecxWVQ
N3p4iaryZyB107FvreQrHB4yC0RX7u0LFL09wxBoJWKQW3M0hRnoTIL4IrdN9Fmvnew5s4L6KKFe
YjNC3tjx02OL9xeG9BEuAB440Vwxllm6CTtzq5bxxWRY3a2cXlHdGLIYF8UCeWs379yDoDVi9p5J
DSEuv6wB2uBqFWqu8cWO8XVSLLX+MzRibbkfa7jV97bla09KiCzL8fEq748Rwzg/JrKFq9AWL7ky
qYnRmEZ0CccWANpUOqm0l/QoUQ59bDXfBkWZy42dvXNLYrG0Exlt4wMBl317ljLQjdlGmvbStm3x
zY86ZmiNyXHeW9Jof/XndPrH12pUK/U0hMDq8YLvI2qqXHRsKbTqFPgAod5aZ/SaueoE7QWCG/9H
VtvJpywLteAkZb7xCxFChLIor6sfNSskd2+mZjyoeVNt/I6V6wU2ygBtz8sOXmIRSPoANbOuseIL
jam5P9SxkQQHORkmmnSS9fXxou/iNbFm4lURQTJLsLxeNY9p45RScuE9QA3AycfmVz1Rt7WpWx0j
h5IBnDVt+SPPA582QVIml8e/YOWekTv/CdgprULUd7vryG7OdjJTc4IyuVM/lXMZnpKA1tBu6ofg
KM9pqrw1SBXlTJ4gGuN8V3dtN4WmxihpRnKZq65u9syWU7827bL4AjlhcbbrxvlfMEFEeWIEngHl
qPHDDRyTWNVNpY+fwHsvwFYk7jRDb1edjokDwbiUXiqfOjUzxVb62tdS/z+ZsrJzoBkx2J6ZDMXG
Vy1q9/d2SVJAYJDBLzuhCeIOCdj19JLpcdwc4rxXp3MFRdfGqa6sj5YrmYmYHLm/V2bndGaWIQ7r
oAR9NVo7exIgcub5evsr2xF8GFNz2nhb7/q81KnFPSb9k/GYlKBud7Vizj+AiTC7gFofg5+Jr6OJ
1QcqIoODpAVfCCVrfS/zrHe/5E4fYF1M6rze+UrfPTVjBQ24BN3iVlK08kUjwy1QNmQmJq2V259l
FqoSZI6fXRSN+e9DOaqWS1vE7l+gYarHjQh9xRqDGWIKjSouBpduTAfq0JWcaBFC0vwpSCvLcql5
Wsk/hq/q0YbPXjNH8k8kwygjo52L75eeWF3INYg6s21RaJU0cqwd9a7mXwlms++PncXK9WX/uLvg
eJg6Xk7GKk2XSJNZFZcsNTS40PwuH5/9OE++PbazuijYSEjmGUngM709MURfixjXUFymMim/K45k
uZHW0CUvlH7DA6+8ecC7qd8w/ICe+PJyINDYMXJf5xfTnrse1Yeqf5nh0j6nc0ru3pjK10HNIUid
tW5DBGPF9fLOCDEeuNr4c+GEcjVDBUeb8otcZabs6mbN/U9869TMQfSlQ5Vi42queAW8nbglRL80
5xcGxwlwqJZaxcVipPqzE5jpviELOwdzmryGflkFB/pRQDkfn+baOhlaBGtCeo9HEqf9VxKptFUb
TVpVXnJ1qnZQKESHUkuKvTY1sFlI81ZGcWeP84SWC5w1uqcMGC9uDxLlDSWXVLnotIZfCrVoALfo
dN7dlCopKjitstUvvLuwWBHfOiUoijb2cp5Z0m3K7ExVX4I5iI9hOjUfkrDN0PcZG8DUj/fzPlLC
0dK0ARUJpNwBXXS7oanWFsC8FfUSK1Pzxcqr4aM9MFtyzDIgSLshKY3q3CtKfFRSJkQVs7KeQAu8
FbtP1EL0wlcKnog2wxIMoNF2zHiFtEtP5nZ2Zn30DAntLjxr/mQ3xgka2rjeWrxY3M0TKqwCB+V7
oSmvLRVWcyQ6pyDR1ctod6kXh318Gu3G+thNDaSawThWvxgpGt1RbmcvL+t4PzKu+WrLPqR+c2W2
Lkwb4+/HR3J/5Xj6iGmAOYl60LLuViTMLcidoV2kPI1+9U2U+nszGhz1QLQTZOcaxdZu/9jm/Z3D
piFmNqCAoCu+uOYtyTokOaZ2QZHR+hlDRvm+GpJxj0TUlgbdnd8XL7uYGwCujzLjMqdU+3gWD6h+
6SHlaXdtEOTpvh6kLSW4OweFHVG7xSUSHMJBf3uxA7uTESkIjIucpuU72vr6j6DPa7cJlOYfwwiT
1O00besJWDs8RGfBQgFoAKS12EhTmsYi4Rdd2k5OUDY04DQi6Kz7nv66dR07B6Hit58dPWbGwlC2
EfwWtwut24o2RlDDZxSV+jspsPTqlA5jvauKHs6Yx8buT4+OCQsjSsA5Ye3WWNHSOs+Yxb8wr6VK
cF2COzu0dSOb/3ts6O4tJWsCnCEohxmzvZNnAEYOYGY2jEukyYEPCkrk40gAyZ9DfNkxt0PV3A8a
Ux4jouDp4bH1+8uDdfyiYDLjjVvOxlM1LPOwM41LGSnjqZHK9FwPVXUucjjdggbAiuuYU3V8bPX+
8txaVW83N02qKE1VCavy1H8JZyd/KjpdZy5DNf6Nq2k+Pba3tsdEsbhbwnSI8haHWbdKPChmYV6k
cU4Pqa2GB0qJkVuZQfOqDLAoxT58z40Tbc37ra2UtVIcQLeAx05cs7+e8biHUmvsZvMSyEZ6sFJd
jlAQRrb0UDhd8zmcgmELC7Vuki+Erh8EKcsSez9CbIXatHmp0kQ/w6rqH6CdBIYPpNAEH5uY1a/H
27t2iWgyykSEdPf4bm4XKU1AFBOYRy5tadpeX49qdoSlv1N3caC2xkHJCpq68McFb5b6gJCF/iZm
QU0iSbWsvoysqDIm3biAxg8hS/Prj2GClNgBztTmSQo58wCMvn1+vGLham7eUyHWJTJxg4K0IKS9
XXEyTXYet2Hm9VUgnw15NEdgbsVvm5Za66ZpZpA6DtbeVCBIzxzzrfcZECF1aHQ4mKzW7mpOXd/K
5jhKpddFgepOetN6SqR0B/4dxHJ9pn1T6kl7sbI63LB8d9Ri/sECk0trgw1fom20YjQYOx0qL0YM
HpVdlH6roS9grIiiJ30ug+cIxa6NR3tltwW9IzOlHDROcrHbVVnaDN01tRdCH+bVRVC9M/wY+cGe
prCTRsrB1MLyUI9T9VkfWmnDW92HjnTPRXeQXiWQLo799rTLPDCcPNFqz5w7tXNbS3J+m6By5w+y
BkXYySJYgtbSNKSG0CXK87OktIn5lEy+tOGvxVJvLx4dW4gSREVew60sPFk5JjoHkDQeE1NN5waz
5urzFP2MlcHYeAHvRpUhBkZ1BZZPeH4AqiyrqUhlOZTe9dpL47B0dgFhLVTpVqcccs1p3tVTJwUH
gln/0GZxCGWXMlMur1CcpvwURoxG6qPEMHNiQn23w/cxWjJLaRDBIilZH7XQkPzjVI9m6HYMzc47
pysQyO5hY293dlYl1i4skvlL2tTxp8ff7/01xm2gmSLavqJMvfBYc1oMVdv4jaemrbFH1aZwE9Op
91Eo1U9tV74nritfH9u888tsJ5QwNLCYJ6N1tghfgEQCxLSC1tNTxFqdrhuP40gvaZ7r5iDb5dtr
w8KgQOqLmQUw5YvPBmyRUyNY13pQXOpe2dB8xPlLx8CSpWcKhoBd+q6KD0oM9fkutNEPgv0u+Px4
2StbzYppg4pmAHT+i1/R941fjHLZeeCawg/8UhTio+DUM5x9kLtaPfutugXmunvvbQpWgDrwz1Bb
M559+8GOQczs2Kh3Xlo5frQr+KbBkBi15naTrD8PVmafNDXxA/g/s+vj9f4Zc1t8olR7yLX4A2EH
Y2lcLRvovfvUozodfhsSOTvbY91ZuwpFdsaFq2Y6FsGYJm6bhcO7UXHqH2GrhP9Kddn3T12jdMzN
Ib3yD4yv44fY99NjZxTF2VQQetbKj2FxlCXVOcfM9Z2iDqi3+3gJ9/5WAKXYOzGCTWa++DqQO+7r
LI1Sz0im+HvLbNa7Ni1D2CuhNT4gAJTulY7GAjPBoVvNmvr02P7Kl8LkCz0VShIAyZdTH07rN0Ug
F5lX2lr4sRrk8H0oKdVTprYOQNbS2qgpqSv3BQ5wMnJKgiBYl0fWpQkcHraSezTR63eNaiXnos97
NzJRQHWlWi8+oNwefq1UC/59v59kaZdD3/ApYWz1fapazZdprsfOHWBf2JezVV0o1c97sPfOPjXM
dg9gUfpEDzPp3KJJu2Q3Mqt/rjU1+wLherqzptmEeEvjfYuySn+XJFDrbhyrKh6Hxc0U7T/SX6aR
6ZEtPsVRciDOL9XMc8Ahm67uT9awL826yN3WaIYf4BWdJ6dLoA2lT6cFh7qFsuZpNKNcO05xiNZF
1pfRr2YupSv0pnp9ZDBNN9yxpOYhgDJIZ0BApz0D16nAkKmh+VqqEALuHl+QPxPTy5VwTNRRBF6G
zubtB17R40ETYkgIe6IaRQY11iBChdBnp1I0Pk+WU0x7wef3nl5GLN4XxXrKtMD/GhjF9KkZ9OGn
JtM825s+gpr7OJvNoypL6a4Ks38f/9gVB4gbIG8ln+TdXpJf9jRHgGDUpWeminSdiqx/Dy4Ejg+f
MDX0m+RcGn72H2IWsTmELUzs846LX/VX4jGqCa1OdKI8vq/0aaw06dxrUfciEqF3spbPl4ReBIOW
svE8Bmm2i6Yi/v7mlf9x+XgQouU7+HA7ZjJUMl3tQZDYufTdaQAPdvqdUv/4XkOgZQ8sz38rxhPW
H6p8FuQRouiyVMVT9JSiUwU1YA+B9GGY/JEzLqanMFS/hVM3PxkwALh5hkz049Xeey0M4u+hWiIJ
uqPndgpDZha5GDw2d3hqGy148kdZOoyl/DMr7WbDSd77LKJhkVlCq8ZCl20FNYibNkS9xHOgvz1b
ZozC8mSP+8IKtX2gpfGnBv3tT4PT2RsLvQfDCOQyxoGfIF90l07LMR5rjNrJK1Ehf+7mLNtbku7s
4ipVvsm+nBxLNJR5LmAQh27GnvZNOKjnUXozJwlvrECtEQtzx6m2LfxAOM5VVgzt6PnjpP5uwZyd
Da2OvaaqjI1V/wFD3vocplFJAAgXwVHwtN9+UUkfSWbKzJjn9KNT7LRonnHmPW3fXTJbduimZYov
RFEiQlnHKOdfHeVkZn4ZQmmewsIJv9WK6WS7zo+rD1pJYxlB+VGTnpNsyH4YBk1jOLiVXEeBdGoD
WLl849vjOyo8/HINlAupgvCREBsu1mDbU6WTkY8ee8qw5lQqUgHvBDSDlP3rH4+N3X8QUK0JpWhQ
v7ZoGN9uGIQgxdzyDnmWFflUs2C6PszZzJA+WBBmgSoVBt7TY5v3oQt8ILwLsA8wBIb1W5tG0EP0
rHWKlzEuvVM1qd8rrRVMaHnJMILXoXLKK0ABbaLOwY45jfHj4x+wsmhK2oAMxQ7TjVsUfFIxigN8
R/WGQGi6qmbxLssm2R1K2fw3QrfqzeE1k1Y2Azjcfjqny6xC9etqDimOeFJr+wfTSmD4xujBVGrn
KAVlsLdD8Kz/YZHEuDQziJhoUd3uMtPjIMH0VvVKXt8TbNrpU9Zl7XtjbstDznXa+Pbury2TEpQb
GHHiNlH5uLUHGFlKZyISL5jS5NrMTYvSVtApn6axN5SNMGntClEnFHDRP8L3wvH+9XIS8sFVnzSa
Z+W1Ep7LzmmR3SOXql38vl8eirYf3EAf4uoAdtv6mEWS9eYhmD80ymSZcJHQzl3eY9LxkrKoZnq1
WkHnpANTPU0QYeyMoIAsFSJ3clRjM0e9e1Qwa9OQ+VORJnRYRIiZBIbDMCrdy2e/I6HvociPmALf
x7FkeBbV/RerQXHQZrD8/MY7xcg/wz6iOSXqSku6J75oSYLEyvCA28U/mN6Nn53Jtz7ppZofhoh5
q/9gTwxk0g8TddKFp7Cn0Z54xA1Pj/Uct22NZewC84/e230Rnmr4IjZWKJzrjfNlhQQlJH9AHZgs
X9xi6oWl4vOteuiAD98EWfwHDTD0UVLqap+Gef+tznJzK1ZesUoaBzyNxi7ZjSEc1l/XOcnmIWWO
XvKmyPrmhIG/KxSl22e+CU9a1Wq/M0CIW3o/dx8sLpgmDY1vYPX448U9ApyUMpetSp6d9tnPsjV5
B7Wq/Nb3lvXt8TneX1lhChwsATbR9ZLAyE5kvUbER/J8M5JfyiEsT9oY6tdaY0Ru0HWKHC1SpcSo
/hZ2Z9U0mH1aiaIsucxCir7slDEKg6tGc3X6nKL6+9kxMsgyUjn3KypmknGEmo7By3xQ4AR/vPK7
p4aWKeBRAVgCCcwW3J7sVMV0MtQ6vOpxWfxr51P3PI5W9WlSJhk1L6S23+r2hUEdCjDR9LOYtbw1
qI8OupSlGl7RjchC6GApb4xl+51ufY5MA0Jsjxe4cotErx5LgjvVWgpkpm2tZXOgOd5UosJG3EQw
sZM6xlsRBsAFbeznmjnmLwTFOAgwqje3y+tN5tInzfK9BgaRg1FRz3Jl1ZfPaj2k1dv3km6QoBXi
6+QNXewlmsmQEPhzcB0BWClnlCX1YwsPgbMzKO4Ye7Mpq6c3bycmSYwIxeDAWmKAy8QsCWAjFFiM
LoMnNOylL0hPjuMOqoB/HttauZu02XXqRyCq2c9FhBBCaqRZsN1e68Qp97ECQ3xep+ibTm18zFTt
938wxz4y2QexGAPot0cnIUZtTLjta9XNoCeauNWf1bhuj4FizJIbzuMWF/PqAum3M0pIZ4/+/q1F
OsMdakNpeE3VIml3SGdE/XMT55a6r+c8ThhmSRgeerzMlRsKkRzZDrO4PJPLPmaPRtCcVJbkSXEq
ya8V9AH5joHGqT0C7jG2nuSVpwPnxsdHuYjx7mUNoQQHGWZOFl5hB2nDHRo6Un5EBVU6zfFYla+U
lF8TRi42ynH3q2RSkXhPfPt/pjVvt1bJ6ojsOYuudq0CpgbvZeyKeuSlVqatz3DVFr4bagayO5oC
t7bUQkkYqqqiKxTh6pORt9oRaZDuFUBgsfHFr5sSdFAYE0jPW1N1a+uTVtYsC7hgsR8LWT2AGzc/
OTKqWG++Kewhrvr/GRNP11+vvjwIpkjZDq8lqhGVW1j9BEmiasbS2Y5zc8NR318UrMEiKMDfBDd/
6qt/WaslpXMkjaWVTq9PO6jvqWii3ZLDyWQX7+fanl5y3MXXt34OzDmR+BDFEddQLr5dJLoTIXAn
M7pGcR+dlbRzrvA9FAc5lDblOVdOT2CCBX6TqhLlhltbpdmq5hCq0bVjWd+cElmm1LcYXI2LdEvT
b9UWkQyziKLNvCTSq9RpzOphDq9TpunvmJSTXtMWuq9harYyuTVT0CHSQv8zR7SE/TlA/iiNSuF1
DtFwdaumQYfK6IYm2PEwWOHGtbz3mqKlwBQ0iBp6b8uLgpZX2alwqV5rgJYfzaH4NjDWJTobytdo
6LrPjy/IfYB2a27xLExmERpBEIfXfJgRpwPBkPH4DIPzw27M6oMTlHLxtRlKw3YTftDhsfWNxS4z
GilibNhB5epq9lFPPUDtXZ/o6aOE8hvwbX1Lrn3Nnmj0EXDT3qLgfHtFc9+3B5337+pAF/iSOLH0
JbCtnnHqyfhZj5nx5rkwYhcwZ7grQBBgt9Vbg0WrFjnPR3TtJ8f/Io9q/lrALrRrkdx6ms2+2xhA
WDtOQDyoAP/pry0p/By906q+NQh4KShrbtNFvfzaTWE1HHL00uaz01WyhdTgOMfQ2hlbmLC1DaY/
JBBoQDdBm9yut5esFpJp4cFLfUBGriR+mqzKy3K5+IfdkDbc6trHaQoRBgb8MLvs16SpFGlh40fX
tKz7z+nQUevQ9Ch+MoMZotTHt3XVGANwnClVbMVcRGyj7fTJaMvhtZD8pvtQt331pBblVL4fUy3e
KNLfl5Ah6AHzCSkBjwYlscVdBcStDB0jnNcM7kV/BzYgQzFxjAwXDuq5dcegSn/YSA/u1HBAm9jK
BlTZVSV5N5KIbQTGK8+XwU0GnQ/SGkrvRaEyz/O079OSD0cpTOODFjhjg5Kl7xwHn5vtMmkRRmdK
a+UWpPF++oN9YLRSM9HzEJAOcSp/vZx+m0Va2rXJNc4Rv9xXfjt9000fhsYmgWlQx+/zVwXme7eB
ptJDTj0ndmgN5/0E9P6Vmb5i9/giiIO+LVOARBRFJxFBiAbD7U/SyswSimHxNc+MbNqhbgqbNfLb
wemxnZWvCdYDSzBZ29SJl3DOYATqa4RzelX1ciRBl0HGznOTBq49ZfPvrmqsT48trvgPvCKJB10h
ZFuWZUQ14XkHEJtd0yDzX6bJjEYYJ2b4vH11/ieqHOlz4yuNGyW2tTGdvbJY8le8JUEmYP67dMEM
82ScARtofX6tGrmFo96MKmaXpfzTFJqbvnnlFGn/UYamiU68suTH7mU05LveYXfjrBsOReVweSuU
V9sNv7GyMsBZlARAeZDwLZP0MVUCXQ7L7FomuoyIYFNDwltHduVmRgVdgtlscf2vOQ+gCZSYDMTL
WaU4578+mg46qTqt5uxaR756RKrVRMh5Vn9TXQyeWz2PzhTf2h2jl7qxE325XQLHxzFWpOnb4xu1
4jkEyzPxE1m1wErd/pK+UgOoZML8GtaqI1Eqhco2Kvi2XBMQdCRbDIVriXx4bHW55YLNTYCyBIn2
H8WKW6uAKTuLaunkVb1SPg2FXj/HUYfvLIf+t5U4wVshpcIgLKT02PBRBEILlzDXPW8RK6Wvptkv
Yxy0T8UA4AGZzL57p4xO9MbIXhgkkxf9E5EHGosTztokyBhoUj0NNGF+DsHE/VY78HX7Jpm3Onvi
kP52eMIYfT2iPwrQQOvEdv91nVIqgzUTvLLnz0ka7ymkZs1nybGCcK9VeTpveKG10xNjZyLNo2O8
DLn9vBAsxcrshWljo8sOm2f6Th/BtVudY++DRBu3yAfF+SxXyFtL0Qe4Kk/74vyqPlScMWe0A/mY
GZpM2hq1bOQvA4wB4a6YSeFlZci+U7aZT10kBG4f39jldyK2GCwP5WcROBFf3G5xZZRl2Zex4qnU
pTJX7VTtc2bQjJMCR//VS138sded9Mtjq0sf+H+tkpcyJkx9dPl1wk1r9HM7KZ5cVUruljm5Fkq2
hr5/bGflRIVIlshCiWfuankQkTd2VEayN6Pk0pyMljGIfQc+NDpFsSp/7dXBfCuEnrWJ5gVhA58H
ML9FzCK1GXQ4TqF6mQqSHN02pk0Q/YE5KX7ufCp8LmW5Qvr+eKV3UFjMsp8gDhg5YU+XEi8wLg9U
vgbNi5u5+BjKeraX/bLLwc1UA38bHvRBjz8r/aSHAHKH+SVVa3Mjelz5YGmO/yn3M8eDFtrtbYo1
IHIJA8DUha20Zj7X9J/kEAiva6Tmlv7HMmgQK2byGk5cElaEEhYbzYDWWMHEoXmJP83Os6xA4M80
7EvrJLVyGA2H2k2jWcU7lLy3iowrFxgHwRcDvAPKsmWBIyozp6RRrXv9pHXZHkxjrB+cNiieHh/r
ygXm7UbV8w8cFpj17YbmqVqRvWg6YCGjdoBwxygTNaGvX4dpjr/TH6uc82OTq9vKwC8BEQUBZ0mp
XScSvfDIZ2nDEEynJigRY2ztVtFdX9Okd+3spMq+H3X/mg7zFoRlxSEKIjYgSYKz4W6APxjnnK7D
yPuCPOXPEthWfYKRV02OAJeHZ+iI8+kJwOzw2UA0ErEGAynnt7/iCBeQcYgJBibExOH/9eyE/lj2
nZEoHpjbOHmZJLUkvVOi0vmQgYtV3uWqPW6lOqsLp1YHEz509OgE3xqNgrKySpAJXlmHavJe8sds
38jwdBy0tB+sHcJCswiA8wLiZ/7nykXHULk+Pvu160bj4///iEXdQFKjIZyVUvUqWWk/gKjKvmeU
Rw5mbjQAv1GWeWxv5fXBSxC/0Aalv7zsaldWOKNH76ieKoHE4FVO+z3dT/Vr3NIkPExpMP2TjY7p
b7wLa3Z5ToiOxcCyvuzxtFPa2kqfaF5Y1M3P0GhV/zXMEAw/RoiPI5s0xfYPFVWXz4/Xu7a/PPLk
8tDBClbx20OWhsb3s1LXPErMzUGKNefod9CWuqo5R4fZGLfmq9YWyvCsUFYEbQ3i+tYgmFA6dHWj
e3ahNO8SZ+hfC6uIbahHEhsGmDwPg11A2WprsHXVMNB2AIZM1JKB3BpOoFjJrbrQPGkolGPEaL07
DEn96shDhZR85MOC709qmP6HkwWkwAAOtQvo7BafERR1vaIHteaZhda8h6Fw/NxnPf0eFUXL0KUp
O4auGbfmlizn2tMHDEZkkHgvAKW3C1aqsIiGSAacogHpRC9dtduTPOqICMkz0zH/ZZ3ATKjT0Mun
oX9rzmjTYADto3smAtheUkrzx5nZJ9/N1bnkW61D7VCEQo3r8Q1eXSaOWdBNwQW7BDfOahJCTFjw
Otihou6Vaab/FEVOPuzHlDLORslj7RoxbE8YxUsOflN4zb9ccZrr02jUme7Jkf5ekmzIe+y+O7LF
zTHV5vlDoUnT97cvkSyWwhOEOYTlC5tKINV+1xNJOfJYf9OkCr5B8GnpkUJck22c49p+kqiCAiFj
hABvcY6WjOp92Vtcm0qyfjMWp6bwUvcgRfVJbsfj46WJn75IN0R+AzSM0gP4v8XXEfiwIClmY3q5
YvgvatkV2b4Yi9eqrq9SGacnBa9oPysIG7qZ75cb5ldOE08EhS8vHGXw5bA7+CEmtKzC9JoJMemT
1PtmgByKzugY3I312ZRqOdnrWTRt8U+tLJw7C50LQDzYKZZNIj8eLLNPbSwb6MfOEkKAfqxG6JCV
/r8EGQi0B0hmB+4wFoDuxyLS5Y2TXl28KaqYACDJRhbXKi6buNAz2fIKE6GEPlMYw5ZGehuhY8zQ
qOEqjrRR040vaOXJoVMFGBnRARLkJZpKsWn0taVtedWgydGhMrSkd5XK+VeKg051S3PQNk55ba8F
eks4fuaLdLERf32zkzbLHHNkeZ00BF23S8c4/FV2cRbu5b7zJcg7p0Y6OfpcQCVTW+rXmn9TbiS2
a+umki2AggKYuHwIoD6c5KmOLS+usxol1cF0UegLa9eI/c8QvoRbFORr5/u3wUXsxBwQokmTb3py
JxXxAdIx+XM0Mm909kGbICgOhsxVYhieD48/6hUXQgIvZm2JnMkdF0NBtYrEaJpXnHAeliVcQI3y
Qrcpj3d60HYbs3L6vQcBPEtLGbwn2eYSP6apY9qZum94QVLrvgt/TqS7ud1v6cKtLYoEC+AYXEfA
RxaeKifHiIlbSO4stZoLt9Ty/lM4low5RaM21d7b91BgNwTHK5Xo5W3R5bRBMEgzvGIKu+45Cm2r
2fmlSeMzrnJ7Y4BzJcUSpRaGIXjWAFAtnb4exDKu3vDMvHBg2I1ANalDK3/J4ez/Zjid/AHl+fxz
rA7jhhdaNQ3aHtIuCj5MVt1+nGaeUh8YTN0beXNBsmty86Qneh4/qQCO6me16pFd7MMp+kfin7fI
c9aO9Q8rBk85n+YSuALLd98kbWt5WsiYHZNU8Q+5r/TdVFn1Bt77/nsETAXXIdeH54aQ8Halajoy
TBQpqufLQT3s4Cwv/wkNlEiOaaoZ3cGWozR25SqnG/v4Mt27HmjgWB+PLAVS6iC3lm1p7NqBRMLL
czPYVwqUKXvUd3X1S4PU2Hk22rD/97HJ+33FJDSofJUAuCjp3ZpUNFR2B6MHo1tl3bsAZsVsV5HD
7mQpCre6y/c+AAQ29FI2CTKh2TJAkp0Z2sM0Mj21L6L/KdakNMcgdaruzU8XdiCyhdCWQyTQvV3U
qLaKGdjYMey5zo9JYkXzPp4syTiZWmHtExNa3Y3Ha+XWAHehGAqikkdsWd+2O8tsjKR2PDquWnVs
qoKmVFxBsw9Sp/FfSijnfjeWUm2VKu9fTbJgyi2kw/BZcXduF8smTvR0wYz6RWE4uxEtyGNEdzM6
2k2g/cwae96j44JUsoS8hL7Pxi7ZqkGsXNy/f8OyNVWpDfJ3QRBdc0NOPgRNG8WHpIQjYm93XbFD
1RG+0McX994fieQfbLsovEOEtDhje7DbrjdA6vLkzOELlF69tqsiJ9FcE+KllwYC2NqNp6y9+HHb
bbj9detMYSMrRo1tCcGOJjJnxJKDq+obyteJQoC/I5wwv9atDuZmzOOPhKjFlyjItA1HvPLF8rUS
IVH8J5Vatra1qjHTVDclb6Qa86JLsKpniSV9acEDnR7v8dqxMl4KFpJAlsu18IRp0qRzPibBtVCG
2h2KIfjoxP607+b0izo6xtfH5lY+IVQxmbImn0EVZamsCA5Gzvopkbw0D6GimJVunA4Zmx8ddEie
xsCtJ7BogTWaG73cFccECoVGCh0NnKG8CMGaLkBfyPTDK3X2yTwmUH5ap9aKjP+woRR/YfggC6a8
In7HXxFur5VxUYVGdFWg9DjxyIzurDCqldpz35wiQ6LE/nhP146QJ4VeGN1VBFgWn0md9ahFjlp0
bRlaHI4RAIH85Ey1EZ6ZIrDqp6wwq0+Pba6dI70hAnj6uaQt4jf9tcos8ZXc10EKq61mvRtmedxl
ki/vjKJ1PpmdUR8aPdsiUFn7LKj9Uh1jd+nLL4xKM+MlamUHVzQjrRHpwqJ4UtFa+NTUjCw+XuCq
LTirSPYF89gdBRD1OQlUEaj5dKg+yolc7vwha5x90SFBunFn1u4mYRenx8wHqHntdjdzSwlSywmj
a6K22U9ZSYrg1KZRle/fvihQIsTo7B7TB8Ll/XVqTQhphZZkjoekan9MisLyd1rbBtqTMc3NFuPv
2hZyNWgVwNZB2Ly4l5pRGhGiKQ7loEG2DlUj6Eb0Vs6jQxNr4T+P17a2hySzNNhZGoAQ8d//Wtvo
l1aYEml4Bu3995WaAwECFFUnh8d21p4FHuI/gCvc5jJIFuNbdtKlvkfXw8jOTmBFrzRK7NdZAcaK
0JKd9yCh0jr6iRqoXG+YXwsFqI4I9RGh17bkMJJlSNP6uZK8ZHbszJW0pj+UalW8FE3PYProVEe2
ODpBZZE0hyxv8m+P17/25TMdALYcNCjVj0UsogRhUvoxHjzsSv/VZ67tNSFneZcbc0rzwaQrVGfa
xte40sFUwdQJ6SOapkI5/vZ09VyBWsKPHE8Jpjp5LYradxuYCrRTStVGRWPTzwLbjftZVV/ol2Xv
fQMWnGsuz83vxxvwh+HwtlBGiQxUMfkD6SBlwNvfElB27Uun8L0sTXFDNdt9Zmi+9Hd9qrTPcu8E
p0BJWjgkJuMkgQnOdqSlChz8w/8h7cx25MaVdf1EAjQPtzlU1uCyXXbblfaNYHfbmgdK1Pj0+6PP
Bk6lSkihvBuN1UB7oZmkyGAw4h+GCetfkR0Ebme313/X2jWAxwGnDc0ysFmLIBK1poOaaxpCqaoK
+zC2uRju6kxPoHhPUXeroXhx9xdDcsSVAJ56Hi++SmFoXWRWtvc8ytm22IxCPvLzBv9o2aNFahYX
ztfrQ77yjFS3KmAEBb0Dvspb6nL1a0ToymLoXGSdat94jvUAZRZ2hmbcUGRu2h0cCxNlzlQrmn0c
99E7L7f0b9k8hk9hoCcS29G4vAtEOJZnS+sG53D9F64ECH6WIrbxhlfGC5c/MPGqILScKKSPU6di
h+N5F+wn3tHPsje1dNjVplMcHSv3nY9O3Vpbr/iVfcDVSAEX8QYOzTLFGucp81sEm87T2DqPlN+7
g4tX2N5OeTogBz9twSFXQhJgKkUX8snrXsmUeq0hdXPUw+cO3GDx0y7r/mxWQ3grJqEHjynkoeIT
3DPH/WhQtQj2Yo62braVqKREr8kpSe2UFO7lope8E/twnrVnEBVhfBBloJOjC9Db/w0ZmN99Vroi
3DlT1NQbEXktNgEjIy6p8jHaFYuxEflMzR7s0zkd+/7od1G6r5FgvaniUAtuPSfzfgsoSe9bu2xO
einj9Di7zZbG2OoKvPgVi23Xt+3Q9i08uMmq2uE2t4A77ILEmpsnN0nGX8NspyRpaWNvMRrV/Bbx
kAuRFXA524DjFzXGPCxgV2SW9mxOSj+inmzrqa2pZmJ/DXns7aeLmMv29um+v7p+HRyHRBMN8bmH
xK5/0s3S1HajAen40NtZ9GC30s9+IaMwnMq6bM2N4dcOFx08uuD/q7F2uc+82anzqhHROWygxAV1
kX6Yy1J8y4Ky+Qy9q3Q3osna4ULtRuGNwUK9UiaggxVEQ+VFoCYHfzjMZEBHgUmndZCar9mn2dY8
hHBTjJv3aCXXGW46mSY2MPxrnxh0OS9RLuCA8uTltGdRd0aFTuAZBebwdrCC8ICktXMQbrmF3Fkf
io4X6C8kGZYnWXNyxp+d6GyMQ/a1MdV7yQxGd2fI3tviAq8NBi0AvCJ2qGzixevXMoiRroRmDZtz
fNR4OeWooIgajQ8jccyNesbqaARkpStK63u5itIIhhm97vA5Fo2hHdzMiqebQWuj+diyp72b60dl
ba9CHkfSQkVnUPKXH81s5RhV6q3tCLocg2dmhwxRxo9TjHppFE5vb/+SDynEKctJ3XpZtUh0vGR7
vdae7c4Nd3XgUULN+6j8J7DjfAtOvHIufB21MexE1OWzvGXthhaOBl3u2WuLeM8853sI+dVdN9e3
7dQH/5RW4t1YmYaUvl8hOLFxLle+pcJpK2tXlBdeJaQ1HMSQPkB0lsaU3rbdJB+6uDB2whbhFv/q
FXSaLILBkIWCqQf4ask3cBrLk4XsNG7Yqinfe5Hm/YfBUZMc+P+LYzGkTbKfMyWO282zXu2FHxT5
sfSE1x9EW7+ZtKR+EJ1KmqbQINDoVV/nxWMrjLAgRfiGrVUbwylvPAsZtJiWXT3K7t5gDbZAdWvf
W1nHQNonNLxa7yJLtKbFuvdsm/1vhDvn4hCqpua+JfbderOWfAi9MD+GoeWj0LY1/NrnVsVXJVP1
R2jjcsKRWdhGnoQA853U+p77A5CKeLZ/lAT+/64f29WhgOZTdsBfkCfe5VCuF3WtFTTpuUPXMtzz
4oORSbNuqHejnouNsthKtgpQA4ELpG/Uu2HxmLHNMR1lA9kunzur+VTVTqF/dFO3Hr40c+IF+zno
++Lf0DDaU+OA+90oJK0EKaTOeEfRbqIssWRn1YCewij303Md2djHxrS7f9tgc//xrNbpbwp3jLe6
3qsLDHHS/2NJ9wqfSR0U7DHejWe7dKdx746Ol5Ox9fn8IUxHY0NPaW00RNKor3pgK15hf0IJRhxZ
5Qz+yBgidTeKaPY+FFiqmz+TYbDffsfw+FNFJDQsVQH5cvfkXVHHVFvSc2VDWtkNRMnyINtqvhVe
Fb+9ZYeL94vR1Nd9GQfMIKzQzk3Pliyy+WkScxM+JFXg/OfLeDq+/WD8YU5QfmA1l1Nz0mS2ew2G
eVlnofw0pnnq7+cOivITEpOhs1FzWDsZFFN5xKmYg8fN5dwKKSptwqHqDMa2L3ZOzcPJLF2jQvAx
ctNTNPhBZe3Mom//o0U8yL84GVBC2TLIpBAG7Mvxa9TEqqj2UE5qG+9H603eCUH07FhprfWUlDSJ
Nya8tlNB36jSKkVdNH0uB5S22yWUV7PzYDT6fAgyrXB3Jk/oYV/ownsrdVHdIX+cD6jPUEZe3iF9
HfeyBp1wdmNrgCjXGHO2b3Wv2Et/aDbA52qxFm8UIFTK6x5cOEIoi0RvCmVbyjzNz0E3+OJBn5LZ
ehiGNnl7WzJQDjeWglTy8RbhFMeFqG8wjD6HxYjju5HYTjrukqGZbhyhzfN9haLyVklyJYZy1Plq
0EABnC8Tr8GKPdErOmI3hiVFsNGOg53WjUN7kFVmuTcGLdItwuHKboHPS+2HYhishmWfI6Kc7ZhC
z86a08TwUwwEoEGKChHWycGJS5QNrx//1VlyVynGGtnskrc8mc0YzW2VnR0xDd/wj7udItOq97Uw
CnkExSW3HnsrT2roaqgTQSWA+LPUDjRk1KZT0mfnuajKT/ZMtN2Pyex2e0cQZR8DLXONk653XvH2
W5keM305IDtcjcHi7M+jiy5cWOdnakiFuHFqOR3RDy+sxxyLWrGPRxNZ0F1Uh7q/b7Si979eX+y1
r2vYFHkV+hqklvrzF4Gd0mGv55FbnM0iq/7z+0B7dHvLDffjIMaNN/XaWOYfhprKQMAOXI4VaDRv
E8yczyISzrvEKMsvPI3CEKtL+eP6tNbCAHQJ1f6gqUw6eTmUZuOmEAB/OpdhZIyHYkJl8Nh6pFbX
x1mdEkIetGfpHRFyLsepGtccbOmV5yj2nZ9d1/hQC7vyUKUljOi/GMtTO4WXEAMu9kqRSxd5hqA4
+62T36Yg5z7C7/e8HTtsCyq5Oi+iJ91bVf9evpdxQRq6rrTzs8jgQNxl2dCesJ823ZPRxOU/1ye2
dvxILxQNljI7SjaXizjPRgwNFI5q1qcu+E/ksXw9yj9kQ2kDDhzHXw3a7HfXB12dIWV0FLTJ9ynx
Xw7aeNlcdTkbv8lavLxl3v03OU2PLrHUMLu+PthaSONljlIA7zQPiYTLwYrRhoirs/PTvMy9U4MJ
9LRLjKYv9/psRohAlHq3ZW6yNkMe6Tjm0nCEi7Y4AwGdd2Qg4eH6mOklO1RRMZuzJv+hjjxnI46t
jkUyAbTUoCZgL8ai/Oea4RwW58AZhhLnS8CPlTNALjCs+K1KGiQUcE+hXjE1hdVbDJbYXuK7uUtV
v2sd3Lp7ga9zGqM0jThR7N/zJt4S7Fn7gC+HXOwWH6REDTGnPBet5nbvktzqv8NbaMTeF3r3aRDd
21nETJKtoivXIaoCi6w0FbJvh1xWZ1eHndHGwfg+1BIj3fWoetxNRlp+fvseBfBEWqEUD1Bnvdyj
zoxuOGp41Tn24uI08Dl3Lpp9+65o2geup3kjnK0u6YvxFl9xcKIit6OyOg/wTyUz5CNSerR/kXuX
P3Kj9jdqm+qQLVNDyvZUG4GTwSlexOqpZbtEbVOdPb1oikPjjma9bytfbKSGa2eBDEFBT8BL8M/L
hawx1+pAVbOQTSe+5Qba3m1UVE9yCt6Mw0XgWQVo5fIOE3sx0iwB5xllX51hh6XmMZdl/EMgVbmV
Aq59KqUX51o+pBaSpMsZYYyA8Cbx45x6TfRUVCL8nM5td2v046dSNNZGMNkabvGhBkcTYPPS6tz4
iofVY1i9q0qlhTwiIVAfXK/9iycneFgg8mr3KyeMyxmSNweYx9glykfIkR281LNu3LBoxGenMTN/
4zpY24l/BBJoIoGqWTLPYq0UWRQPFRAlx/uYal3S7DJROxtX3MrDltRceQrAUQU6uVzHEdO3dnLK
cwcQKnzAV0vvTnntilPNy+WddMAy7pswrvTHcq63WvlrX/Hl6Is7T/dala74pEazpT9FGKq3mDka
VbDLvGDUD0ENDv96CFtbV7WgYGtAE6JccvkVy8bN8Yo3SvztinQ4mZoxiJuy172/GoeXHxwamAXL
RqCQBQV9ngrnwii1+t8gMYb6Y0D5R9sYaHUNaSPQ/0ZGlS1zOaHUGyc8dzpOgkgK7RQXzb09VmCX
S+99XFVheby+gOvjwShTuDYUb9Sfv3gNNPUcarwCq7M9hr3Y5UNYHaYIqd1GyM7dxw4mPNdHXN2j
WD0CzUZrgXbd5YilsDIsV7TqjOhuc+9Xc4t1h2n9nmkLnjit7ROkERwSTG6+6yOvZZ3Oi5EXR76R
5WANeVaf5zb1j9o4TLe51hZIpJTxaYa2+BzUobYx3dVBERlGDl/VtpdxporcOkJYojqHNKhHvEtC
f1cPfrZLSWUOOmG82yMTtnUlrR4MqBoKXwtWeyluWGdDTac8IuD49E5OiLR6/nFubX3j6lud3otx
Fl8zmHUqEqlL0jKIoyv65F9IZIaPBxpN+WMCUuUxi6R8oyKlygcBp3A/od5Mfr0YNbGnrtZn9X6Y
C208pWNX6jfCGmvrXaKnzrQRVtfud6wkwHxyJ/JkWRxKXg1tNzZBdradzNR+wmXoskecUmsXBTm6
xVs+HWsfD1Qd/FkF/nwlTiRtfIaCWJZnP28o1BlGTkIomsDd4gmvnX76AxSzmBs+1errvjj9roEA
ERIG+dnLquSnrFDPua1czsNN7dctfjOO1d1eP4SrQ6qXHypTSn9pcUXN5mTpUyCLM8SMIv4QOLVV
/O4rQ7b3kQROuEcR12o28os1YJfqOoPFCCAXvSKU0kMXnp4g1Jo2c+T8aOfYrG7Ipgrjl2H31XxA
HDM3Twg0ufqHfMgNL90bjbScnLbfEHc7rxq95tSINk7eTSR7X66vytoO412KCpaipVMEv/wQrXQj
9LVCdlgdzZ/LKZj73ZTm011UBMHn62OtHVmF6kDylKIltcXLsXj9yjKxtPzcVdXUHPQ4rofPprTT
cKdTid8HWfrd9+fC3Rh3bVcrSwS494AM6TJejhtLisICNbNz33R58NULbKklewO27bgx0toeUykQ
bEsX2PmyxFWOjdTSeirOrd9V4cFMwuk3dHv9QWZh+d1pjel0fUnXpkZNGNYKGABeOIubxcsrr5BT
wqbWCjk+xXJu8lNT+eWWW/XaPlGHBytRYMqvMCPcYM6clbxKZZZbKH4bTdLd+vrUtTdtPA3+xo25
upDYtXFUQamgx3T5yYq6RxTEzatzKcfxlJiW/uDPkHN2iUw8b5/G4xj+zVKiDqGa75SylvDzJgNY
pptaeTZSGDBHrADphthdXv26/slWpwanQyV07MllbQ3twLHMJY9fV5MJ7Z8uhoObNHYy7E05xu4h
LWWxRaFS+2D5IFWLSQcGQfNX5fwis6psGizSVQ8QqaOnJe5l7twevNmfsn1PRw49xTC8LdKs/gh3
ov55fdZrZ5/CN8VYHqu8VBcfFGw90Z2OwVlHUiTZhVI36pssldF3kdbArfTWFekBFq/79frAa8uN
1B8Tx+2JMLc4IemUck3y+D/7laYfSdZNe+f2MnAPNIPbLy0ItnkjSVidKwkXjENUwcHKXG5eva4t
fG204ixLb0hvskB6wb2m1V3zQ0vnGAhpI+EZ7Ars37aS3PWxiQQKy0ZEWKyzyGtnMKCUn2eLikDk
pIX3AC5VoXP8vPw2+nFr7XoLJN1GN2wtQNBUoOevzG7A0i4m7U6tO2ktFXd0pnu0ILJ2fPBdAt+n
YMYybqtEvQZgAdEFoRXgE8d26XdTtwgO+FlK3b0ZjK/OGN/Zg0nVXe/G6F3sNdn3Ju3j+xTpva9m
VoLZdfDYM7rJebq+w14v+R+1a7IzVHRQ8VxcL0YyVt4MaPCMXKpAJULzHnzlg7oTTRo2O6yxwDG3
wdh+vD7u653NuH9Uobhu0NpeJDQ96Iukx27qbHl9fTJzO0yPHFxH7nO8INWnrrONfHQFl6rGxB5a
iWBZrxJSfR61HjJ/yktbZt6u9+b81qQoOnxRst/NjtaS692PSdDmN1OY/cczoQ0i3FTG2thIrV6H
NH4KDwD0HWgavGJOeh6Ed6fzknMqeNnMSTn+wrRxTu4LAVb5GI7uKE8aoiW8ELTC3zsys73T9U+w
sgn5ET7NdJU6wYFZvgcoDZRooyZnLyWDNbWmkv+WVocAY9a6Ry9J8kc4loDW2MTTOXEH/iWao+mB
V0o7Rxu35utsAOFCyKSKBkzYWQae2pxlgz4+Gt6j7wqeQrVR3FDLAyB+fd6rA4FT+9M2pSy4CKrV
pINbgrZxFrEmcyh+WTLc5EiwbeFqNgZaXhuN2biOSAUDWYG4TShSpEevcpJ640OunSVQO4AHqG/y
JFF//uI94je6nmX+mJzbDLsUFPOolp/sWfOGG+E6efk+y3Wxxf1Vm+PyUmbXoDODzjDxEg7K5aCC
Vq1WRqhmR9VQxQ9zao0/AyOP3o9VOeYnUBUxUuXD3J/KSbjZxjdc3btMhIRAmbO90oI0E6czLIHj
gey76qtnYUHbxzJybsaId8wub2PLfh9VqTsfU6q19s4Y+wFvUj/0jV9lrcu3WjBQmtHRwUHJg84j
fy+uEGkjThMGqC+ng1N+zfW5odcCM+noFpyjt+9gEy4D/HUFbFpm6jFg8taY0+wsBxmOj0hhmeXd
3DRjsFX8WdvC0FNVlR6O6mugZdKHmYxbZhXZ7nSoQc7K37nU6q2uyusbGOFSwNR8UuXHaCxiUZqb
rfC0DHCPmb/Xx7j6pvXy32mevL+JM9BqaeGrg0Al5HLj5qFG/w22/5mfMeT4xwQdgjL0BdoN5Nla
jEceTmk8KiHypXFg4YKDLz2OZRLH3vQpqIY8+dGYTpLuoObVyfvMj/twZw666E69JqMP6K6E7v76
Xlm74F/+isUFr1u9bgKZSM9Stvpt7+f+dCpInA9yaOx7J3fMB5AV3ZaN6NqwKjjgmsjj9RVgI6WJ
63R1nJ69eCizQxRF9l0JcfYfcFZwktA0DTUMXNt5y+Z+bSPZKGOr6swfhfvLz5t0A1ohwkzPCfj4
B8CU5C+mN0zu3hnJDG6ur+7qaIqTr0oQwHEXGWsQT66TDmN67uG+HcU0Bp+DpJ4o4Y3JxvN8bTsR
3cFsKXw+/aXLieHkLGynxnQCp/kQgLeJZ9XOJBlO91EbOea+9SxAuHWW5ckuanDq1o3Y9j+9fcKO
wsIp6UVlanX5Kxqj6+beLuOzHzoRXfkxMeqnqkgGb2f1FdTn68OtXW0op9G7RtSC58hi0ib8dIlr
FQYwFHp+9Y7+dejwEUkT6X4B051uDLf2OV8Op8Lhi5s0EvZkIEALydm1suY4CgC/T/U8A6/gcZts
3WJrh+RPSUmhxlXOczlc0UrfbIwqOrudXeXvChMLnYyiGZbOpyYNtO9eKAbnGGuNu6UutjpTShQA
Org/XpXOuAanEVoUcH3HHT71mE7BzNPq/OCXuv8Xub6Dqpbi/3FOluAfOaHtbTWMFQtj2PuR4TyI
utN3wPTjQ+yN3psb2IpugSQPTzkHfcFFhEfPZSrdTIvOs22X4yEu3Cg4aHMXbQT4tTUkeaecTmGC
+2RREvQGCd4e0edzK0XyIW2aQhVdtAy7B2kiDr0xrbWzQOlFSc0igEfF83K3BEVfhJ0gXR/pP027
cbadH9pUWUcfA9qv84gG7MbdsTrBP4BG/L6RelocByujGIrVr/JQiPqbvI+Deq9llfxNSSbcUvde
HYzGsuqqcWEueeR1GEeVB8T/HJtWUxzdSa+mnZloudxVqH5vJJCriwmEio4IfexXaE10a2TYJF58
HmhRPCZ+Wz8aIDYPoHBSZ5/oCbni20MZ5UeQTUQYk1fv5eczYOdMacf7xqtE+QGP2d8OVsJPpcDX
wEDE8PB/Gm55MzWuq3UI82GE4lTDoZxHnnFulB15Hye/Z6oJv/5mPMWFc4Bov2pQdqOhzZqFBVOc
ee5/AOEenck1kn3ZuROGQU7/F6Fa+YIpsK1Cbi1uBuHi9mfQWDj3bmlM+xpNmH9QywqDE5n+lvTu
2mOHI+CQMNJbojZz+e3QJm+HgYrFOTeEfjSp+d3WwOwf3FjHL8G32uoOtcJgNwtT+/H2daX4CZEY
eWXy1sW2qYYg15tey86TtL7l2qinOxez7gfbGM1HGen58/Xx1u4kap0sLBGGWutivCwrWqfURugZ
nit+UVqV5aGosvLYIxJ7Szob3AZhY87H68OunX5KXvwFYhNG4OJztl4Bs83rAFJ2o3k3DhSi9o0L
ialMa+3tOqJUf3hmKKY+KoRLgq70qqSN9DgHpda3ZxjQnBDH67tj49ndlozo6szAovISADQDhPhy
7+R6UsoUV/RzFkGVaGVQPPlaTsOodeK/SSj+QP6QowDdv2Q4FmNUzH1jZOdR68R86/nZ/MOt4/Jj
Asd+J6fMm3dmH5lbjOe1aEpC6CsPW+L3sn6KxZqHzQXUDJmK5ptd+f57Etn5NCfWYN4WFNa9jf2y
uk1fjLh4L85+gsez7/JeRHADBmcZ7ANNRE8ABey9pcRbdm4xxafru3QtDgRoFivdYk7H0jegoIDo
d9MEa4IK3lPupO5nyyo17QgKODH38xQgfJu7+slqUmyOrg++usiK+kIHi1a+vXjJecLJ2gyE3Dlt
m+ldlVul/+T7dfgu1NqwvKsbUqyt9//qMiP5w/XPlCCYX25eA9+S2JV6fi5LXo4INwXNf2Usk2/9
nAW7KTaGGzyBs2rjrlxZZ3BYHBkPfBLWP4vEA1VFSsEiyc6uGD8VoVYfej8TCEf1vVEcURWInzOj
wh1iavM82Mh61H98UdlicNWShGBKdWsR7CdzGpK0bDM8UUV8J3hoyftK8/Ktnv7K2oJwVmV3sjpF
+LtcW7fBqZFhmKTmFkdsw8PjACBLoP3dy69DAESjzJzh2/VdtBKOSHhgGqkAD2ls8UX9biwhxcCH
Y5OP1S7OZTg9aolS5rArWcdvL1UxHNVlpacGhFz9nBcvqrHKHPyWayJDg8ZFYKTOcwwobIt3t3I2
MLWgmqPOx2tuWG/M7dgXIkcQcKRgbVRp493Icdp5KaJcu0jEZnhzfSHXPh+FVGVLBVSIrXI5My3S
cJlI4Pskg20mnwAnoRenMdJ0jIbarr77ItJ7dHRxLNx4eKztUODjHBAKZvROFsEPcC6g/B7yLcpt
vuI3xbU4ZEnU3/7FFF+Ms9ihfp/NPrT/nCZNJPajFNFnCA7i2NVzdlvEiXFAmCv5eX3Q1cnZbFFF
81Ekjst1Bc88D5Nlga4JKtl/yDJh9k9unLaHvxmH0hhPAJKrpYmnHzQenG0/BwQ5WfphaPU5+lSB
bw02NsrqhGgtgnMADfUKnAhf15WiKwuMtHLnlJXOGB2RrfW2DKBWNyT1YIxPFCt+2dfIcyfE5w8X
Lzf3oi9FFcTGkaJrkCOk3HrmPUlXaxxdjwL1RrheO31Kp+1/R142OohhPToHjAxIRv9geBDhd4Qe
Q99NZeH/bGU6b8TotbmaIHUpuoHqfqXMq+nI2hCjIYp0mO6FehI/SrxBn/R4io5FXiUHt9P6bGPU
tdhJWRHxeXIcjKsXRz4R9lwPbVmewyylMZgBpvuJs0rNk85P/72+PdfW9OVYizOejaIiiUv4mokl
vwaaFPUOgVXndtQj76kvWvHp/zbg4rCjqkK3EpvEcwF+jslpblIend6vPxutaX8T5RD+xZNYYToU
BIjc+JUDUgwzxKwTjiClcfuUdY4jH/00ALY3IwZVHGYvdbf4/WunEZqIrbrdlKOWpyQM8gwsBw+N
OplbAawb5+UjebO2sZyrO/T/j7M8E06ZCrA4pP3aHP/A12PaQ0uFp+xnjv9PmVVDchcmobeVsK1u
0RfDLqKn1Jsi7r02P/dU34294xdhsAtFVWUnrHrsZCO2rQ3H9fcHKgK/YtlMiWXaT3MChKsGgHOT
ycm5IzOM7vuh2DLTW1tQwGm0hyjrY7aqPuyLTIJrqo6yWCf9Ne3x3yy22/vSMiGi5350cn1x2+Me
uPER1w4h4QUuDH8pyaHLMd0CH08n5gIEfZR5ewcjq7sSFPrD0OVReSMhdWyUNdZACiC8wc1iCGBi
fmNeDjllbiVdDXDpiGLADy8fT03f32l95e2xSSn20VTjAxEE0yh3jebX8sYZym4LoLz6XbEmg1tF
eorIx+WvmAPZOIWFCoWGNWK10+28e4jAA/l7Xhz1FsBr9dNC3cJ4ADQ93/ZyNCfVPDOaaBaFriXv
5qKrnd3ozuYnt5j1PfpD/jPKkfZGhF2LBEq5WuVvsIL0RYS1M2j1E5J0ZMIx9C059fgyJkY8Hq4H
1rW1JJEhA/bphUHpvZxdjq+ciCxY07ZmIoqDMGd3M2azMHZBIcINYMn6YGBKVA9apcOXg/XV0JVx
MOHWjQLhDy3MtXsdNP0XENPd8fq81g4HbF5QADwk0KFZDCWtyS0p+fHV0D1P0UXhf8ZYTB/bIQP3
GDi92Phia/sEZSobKhA1P+Ail5MTRaUXXhnD65eNhSJ+NQ4/QW7he96h4SAPGi3w5iQhym5lwmvL
ynFQAp88vSEbXo7st1hAaS6FlQTUn9xPSW0cZyqAwwGNE28j7f4jBLt8gdKepiqizEhevUC5EcNy
ymR+dpK22de2Hf9DeV7eVJ6wTlpa4piE24K9p7Q6fLa7zu33Sez6H1uBlEMw85/e+xPkz10WRvNX
1M/cu+uffg1+geunwjzAmQWKsDixU+tXeRfyC6fZH94NoevdFloz/8oQXvptZEb2QQMF/9Sjulzv
4s6Q3b7m3WfexMGw8VvWjjHP5//HYEfca/Fp5DDoBl6k6Tmv2qLaVbEeJftq0Nv4L+66lwMtdh8e
mGOb1egtyEJvv8/1nNcHEyCbcddVLRqG15dYRZ/lHvDYuqD9ufJegbN0uOsy9ZHJyaGHVPvZbDUN
2gRQnH03IlqmSpiPYkyT9zoCKPu3D44bsLry1PN2CWYBt0ewDiL/2SvM2d21qW7VH2UV2trnOjWn
9CTCzkkfm7bM5D+xl7tbKuwr5430nv2v5KZB3i5ic1cPcdPyu54dU0bZIcgxUrm1JciaukLk9u3T
JfwD3+GmoyyyfE/nfeYZlNCCZ93qms9iNCqJ648I5hsH88/k4JWtrx/KaGjeaU0eb3pErMQ1xSSh
R6pDtaCleBldzBFN/0zYiPlKQF4HLwKuUO7zUARPkxGUu9BO4uiTU24LYK+FGjAFSPrj+ESJZtle
CFNDihQ5hme3pxew7zsAOtjZzsHHuqhb96YJEKz7NGttQKgLBmSWkQF4snTM+Y5aGDTNwZL9ML6L
bGoC+7meOutxGksQQ9d35PoPpctK4ZPGLuylyzWyGopZTWKGz8FouhWOtGWKYYfTTx9Lm+u716Yi
2xk9NfG9L8e5uwvxlR1OeEKMwy6veyc8RYLrKtrZQead2A3+ycj1v0AQ8LpQUDyuX/xMFoGxiYQc
wlr3n4Ft9jd2EEKCx6ziXyscunl3fU3Wtg2pMF/kTwxe1tayXNMivSjCZwvrQnFw7NnBLVAMxoPW
l5FId6IdYnuPVGWQbACm1TQW0UmdThpi3Ig8hBfTnCNtVCi4ACe2PncPnQzze/g/vPjtUs+bD23j
VL9z0o/vYNXyT2OuGenGLbk2e/QaWGuQKLSrFuE41yvgRCIMnqM+c56zUptAO9aV/aUL5xyTSGTw
vk/hkG2xhVfSHrJi+nHKDZNCwGLqZlR2TW4a6J0PKYJCCESJcp8CsSxuojlLTgXl8XJjrircLZf7
Dzydq8Cn87BItWY7S9q+DkPce8cmua97/GXTrDLRUeY5e8S3rGt2ci5Byltz3H+7vs/WgvEfrPof
7R18ghZHLzBLIzZ6aGCFZk4HN0hyRCRNX1jpbW/LZotk/gfVs5guCA5WGSQAAXGpgTf07B6haeiC
UrFqd7rwvbs5zCrja5SO+qdeVNPnVE7zvpwScSv80Uxvfa2stV0hnJClKSv9qPmhvlHMXkt7yHgU
6JQ32utL2fZKqfU1yr4I/yVfo2buHzPWBjfWxHTTQ9/2xftqRlPnYJV5ax9mYv7HPO5z65Tkarmu
f5iVrchFrMNZoAJNdWZxb4QwGdxhQmA0D2kZ8Ch0UvvXnCfzrqQqBUnNs2mmXh9zZSvyCkfpUin+
E4wXm6GgqerLJAqeO+FZ91VpYgRRozTpHwJXZPXRHoqwPVH8iMJdNyR5+PX6+CvpHtOljkrlG7z4
Ug7XyLWiRlvZwys1K75NAvLxHn1THOuuj7O2tnQt8Nag1cfzcBFeQDKbwvJqZQ2Bz9iunAz9nRf3
Rnhqg7i9D4aq75+uD7kS0SxiCtUbxqX2rc7hiwrHaPRBFfta8BxEdfuQQruOTzIxsx2Uz8rdF02K
zEgVodJ2uD7w6lz/9E4QSCS6qG/+YmCn690mGIbgGUMMKAh1KLydaYb2San2fumNqHm7dhkzpfRO
OAP6hlr+5Yg9JPapTcrwOY9T6EWJGX2bLIPmNEVb/VB3yWjcXJ/jShDjpuIJrvpeXBqL79l0VRnH
oQyeM4LpDaTZ/CEzk3+yZtxipa7tUDJJIhdHEt3AxWd0UQSQZHD+8wQv7tB5vMT3Gg7k5l98NeyR
bUVlIdFYRsk+cqmzF5r/bIsW91xpixhOvOV+srSkyG/KSnu7dCdRD8A/sHPVlF1eue5odElF6fu5
rWwRHCbCmwsgrHare9HbiXx7LQO5g4BlpL6oKlGXm2SM4yTFyIDiT1pEB+jy87QvEPPcUdBptrRb
1r4aN7oLvo4sk4TicrDUwKXeNDHU8NmMR4cmTbHPnHze4ritnbWX4yzqe4gwjajQzMFzmXrDJ4zg
vOymwr+73lEZDsK9j+PNf2/e+qrbgo2hkp0iZ7ucmjHhDTZhXvKsmeYPO8yC59man+GMuk/XB1or
XjKSQijDlCTVXuRGRTlOTWLxmoB9k50K2eiP85BE3s7RmvJUarI/5k6Q1xjRJP6zMzjpwWzr/Nf1
n7GyxAD6yD6VqgtZ6rIiwFOuy+KRfYNI9NFKXePLMOC8zHjFe6Muh41pr4QWHskUSqnUQEZZctmq
uEZ7JAy05yJKScBnP3rKwth4EoUZbNn8rWxTlXcCwcbtE1r9InAGmUAz17TDZ20uXbkLg3ASN3qi
KqZvXkRUP3yDQhsJJ3WIy01jJp50hhRFa9tv23FvGl3W7ZrC0dpbh/JU+wXt1dnceFasJBeEDHXc
sU8hwVrMzguKMGrkjPna4Frl57iM/KNhjr135wzt/D+cnddu3Ei0rp+IAHO4JTuolWzLQW3fELJn
hpkshmJ6+vPRG2dvN9UQIQMeGBhfVBcrrfAHY6dNvR4/iDhK8ptirLc2zrX4jvHhT8MKI7Fa799Z
q+2mHkNk/RtH6w86G8nzh6aPvMDNQu+TZkX6ibIESHC1lLWf4SX7fRyavD/GHvDc4P1rwE+hcYwA
0sIxuFwDvAQyvXQAMifKZFAKGJ09TVWUxe1sdIPUmrUvbw/4WzFhFXkvFi0EjpR/Fi/QyxHjyBFw
fHFXqFyldk7URaxzQRJU32CnGDuYPdvoo3x03MgIdxjopua5z/t+vnXnslAP6khx6CaquthrfHfW
kkeJYlLnD3TDmgM0riFBe86MwjaA8xgOzyMv6AOUdUX74LZJ5/i8LGr2FdbaYCLJL0xnL4B0wH9N
w675+fZsr+02SlkoWyBnDB5w9XmjjLrdYKIiX9lEsBn0/NobPxTaVH4Z+9L5VGhOcRpz27nvsTTc
vz34tUuD9GbR9ySSfYWzrHEmWWzqMEnxtPZbmCBtpTtl2foZAJeNsZZrd72q3MkL25gKF8nL5api
Yz7qtTWFz2VjkCLqahQ2QdjrUvhRMTw46LpWpDCu1u77aFAHXxImphub+Up0S4eXW4vbC/rI2i/T
0FvZTN2S1Jlx2AMly43oc1jG6hMXeT7spJF3D1NnjcV/7//SvOlLA4YPQDnxcvZo46uImHT4QGmi
2tutG0U+N/OwVxFXP7491rUXEAorWCQK9wvZYfUC1rXl1eACKFNF8Wz4iSjCe1WZoiqwh3T8qFVJ
lx1ctwNAixIyJaEE5rNzaPpmFFutxOW2XC/7omxHywnxu1eC2WU6WVqMxdJzarvJvRxN86MuPPvo
TlqBY71SfkYgDjidaqcfMKYyvtm5hYtro8wcvY5oPMEvw9t4V65tAxYDyWIKvIuU7+VqSPRLGtm7
4bPQC9c92EZbqjdVNiSq36Mdqfmqo1TBRH/0L/YfTDRrYdqA+12DNyLHqzWBeMpzkrtxHDjtKD+o
sQvKIKJ8j809aKs9XNbW3Th9V8IRxJLJBNANhrixJjbEMRKO3WR4z0ZmzTt3tlRo/vmCbNZOxmQM
G8t+dTjXWGrn8HuY7OUHVufKxgA2Zrt7TfHVHimA+iJV9GB09Lm95eVL+g1myrX7hQuUyJkmLsCt
VcBVVfMgvFSypr3e1H4SYneiKlmcPQpacZnf1CaWsAYugV8bE5kkM+7cz28fvGvXKbNVLSCGuF6t
xeErQ5vaZrS958Qq55ueIKnbF9L5R6ZxX+3eHuvau7E8FwQI1AfQe7z8wklGJd0ema5VDvON6+Ft
h69LP/5TqMBYkMyJlE827r8stgDl+RdXDKRn/KUWHX7I16sMYlKquG8lL8fQUN2J87J9siPbTPfm
5Bbm3s4Gzk43hefJcA9RXPRABCqwnae3v8KVLw6oDcwHKqiLfPLqILe4O3ZN0SjPqPJb39AIdeqj
NXQvvQIte+OLXx2LYgPy2wTZ0M4vvzhWCrHElhNGV9Ekp8wtBt138tw+YPUz/AWYfekyLAxSpIgJ
gi8Hk706SheLsHNfu+mnBYLmT2GRP/SlGHa6Um310a+cnt+NVNAWCyl5jfhAMww7wh4quzQyow06
JESVw9B0TX5vR9MsoSZM9k+1mKHrYvsc342qjOVffOGlGLPULBx6F6sSkDtESoYfKbgBZWmtA36r
vgwAPs9mqxobN9TvftbqYcLA6/8GW22drrcMcHtoB8Rm7v1KwCSrR/Qo5bGZkLcm1JYhyF3VHKx7
ixz8c1f1JvjkMW3SFJfbrKT6jMzPi6tUsx5oppy2FDKvbTj6N8szBWgDyP/lHjAyE1h/zC+cVHOc
bzPkks1jYXQ4xVME39S+uHJno6bvcaoh1CwVncvhqqS2ANp5DIdynX7IdejTh7FwcInPAfrE91hR
bAS/1xcB9tsS6FNsXPcUwjiOIlAo0bnUPZBVftJY9pPIpkn38y4Zqpte7RXvhBpve18Wnp36nedk
TuxL3I5OKrELZa06A4ykAPD+x5XmoG3gnK+tArWY5eGkaEeh8PKzYNckiwmMHJwyW6ZBBpY7qIpQ
3CiNnMyNwOTqYEv/F2TngkRarUEUG07Rwjg6a24IFx9metcd5rwvuuNcx+V/b9+ey421PgJLA4Eq
KE0kiNSXU6t7a3LiMUrPRV3G+MS24BWfCneaN5+L5Tl4NRKbGCiJhbztOpEHlY48RFGgd1ArThJk
lLpfSnswvb0+L6LOIJ461LsAzVJsTsdTaKRiD561CgbLqm+q2OgPb8/92m63AF3zclItIt2+nHve
CYnDiZqe3R9p0vS38M3qRy2Mk9A3U7Pdus+vxeS8lYDY/me8Vy7PZhsZdmknZ9NMtf40pZMsDhIV
2iZQ7fiupsoSfhyMLApsu9OcGzIgL8G+q662SJnX9pgN9pTiN0g31v9y5stbQgSVp2e9LOrJV8M4
3c1lb/wDG3VLfebaV6ZUiwMC+GhiwdV+nrvBmzEhgrxbWqnqt6NT4MMpgfX5al87ZkBopm7EJlci
IwqoXOwGRaPlarmc36h1yJiiBnBeLNjLBy8cs+6owZx8kNgiZYekHqLpKEUxGQE8lHKTiHbtLeUA
U32kK4wl5SoSFUUCkNMkNlJa3Cb8sejFHkKjaQadgV06so387P1I0fGrBQnPd5TS/AsILgKrzJ46
KEXQtTmdgvB9qHK6z0al9N8GMT31Ze7xTkHgPr99kq7tJ0owxJvYsHF1rfYT0uwJSEJIsHE9zumt
3armPjEz41CUlVRv3h7sWnUMcAx5zEIJp6C8+rjDKCT0K0qCXqPYO9EU2ksDg8o4akXFq1Ea6nwb
d3ms0Jt2Eu+nJHpxdzL1Ov5PyyQ24ohrO5z9jYgVoRqFhdXzkBiydCoEgvEwUpzbaCZKkjWmB3uB
pmO7ow9TfHz7Eyz7d32XUq7hNBH5MvTqC1gjinupwZtZhF0f7fRQ781bDy3oai8UC7VZxe3znalE
SbQRn10fmebg/4y8ljpVw0xtNJDO59l1pbGns2v1T3XWekDYR8V5KLwCoJZHQLSldX115EXJEtgj
PhJrlTDTzITC44J9MkSmTyAOw1skJivzpeef/B7cj3uLhFz97/s/9W+M5xKg4EW6WlwN5CKFyC4G
nat1hx4ZcT/hGr+Jcy/+1oth7AJTSbMtHvK12SIxSYGdUQnLV5lGnbmWHCNKrlU3G59xTHc/t/lc
39bqkBuHrMjy0I/Qv97KcK5hHrgseOWXKxuY03LU/+jBVgzM65tgaalqw3TnYshz0lQIykGkds7T
LOoiyN2kce6A2FpB6zg7pWYzILgr5+ngqUL/2gGt/guRi6WTQyucfY+NwvLB/vhdxiwI9Ro2HvKe
MOnKyR5+6FPe/eNCtv/+9ppfO9CUB7HzAMe50Fwvx7LHBsC3bUbnKB80M6h6Z8Sus4E95PSa3OWp
2KqMXl1uNJWXqgG8c3u13BS94C2pORJ4WVQ9jbNLAy4R43+4PPWmP1NV2Kno4gV/MU+TiuyiJcz1
vdrbI+W4Lu3i+JzOyXymnyPVj4NXG/NTCKyp2Zmtttlxv/ZUEN0uMjNLdXJN0TYnszEiq0cwLfPa
702KZCkVelcEjlG4ciOWvvpZLQJ3mN004taDVXpRJg3UQSi0cav7hXDmT2QNehRUo9HkqO1lM2Wh
pNLf7yDE00/zj0oQpQJKn5dbyJhTdMBnHt84V8OXPovde3fIeuNA4+hHje1ds7GW174rxV5exAWn
ynJeDhgquR5WqYHOBgwnPdBDt1Vvs9YS3b4no042IEhXIiwamth6kCTSPVh3qGrXEJQh2LAxaXp7
3xpDhTmLE01uUBRzOz1KmentjZOHieYnSjb9hXAQupUIpYJwBJv1ytBvnudqRjrlLGNN3wldLMq/
lvvPBMrx87uPCbkRW2hBdcOGWb7FH1ePNsHuzkzkZ0ZkfMbdPJuauFWoBfU7zR2Bfw4e2oLvf2ip
LGBnvhCz7VegA1vWNRU1MyFd6rWd5zWxt8MbzfkPHRzrrony/Bhq4Fw3ttFy0awii0UJFk3lRQOD
2u3lXJ1Ik71iAeYAWIsopVCTXnwqJP4nGzn1laO52IcB4bDJhyCKXg6EwYluRygFPpMDh3qQ507s
kRS6TrhzI5wHPrWVYbcB/XrQ/e9fT87lQm2i5KC5q8vWjPW6UKcciAUO7vc2vIZDn4ruDvKfvus0
Zdq4ha59U+AjC+tmcZJYM7ThadV5OncADfpQG06alQGSdUQ+bOBUrpVSEEgAYEGLySCtXYXhltmV
ipdL9xk84nBKKyUOYMYMp8mZlACz2+yLjmFocoyaat/kg/IPpR4c8CK7s9sb+G7Nl2p2uvpQSWNL
h+/afQHPEQuwRb3hVfOhLmYpR9m6z6CFPPW2zkmObnSnG+SXNOttxa8VUz4BpDDqo0l3Kjq9f82J
GqjGQbTi79WaO31vJc4MWtapC/dYxu20m4DsHabRtoJ6Dv+CGIwTANc/SQEcqDWenZwkNoqW8VrY
5T9VYeioSA32kA27RGCK7WMkWQx346zPyae3p3ptu4FZ4FlfXh5gg5cnK5ygLqlaoTyHDoiswFBq
2e+Lzml//cU4vHEQ1xYUyBqOGxpOVTgx2GtjTsabTDS4NZsU6LYQIFdeNuwmsK5Hnhrx9XWBsIq1
GY0N4Ihdi+8YNj7FHajd9gAhMPn69pSuD0UhkjCT/HLdsyqLTqmAljAlJEBv+kL9mYXN8FW0vKV/
MRK4BmBQhLOUYS4XSZeFnep1Ej4XSdztsrLq/Ub06j17ONx4qq9NiooblYhlqV4JGeAI2WMHwdHT
Env2p6Itpp2TiBI5CuENG2/ltWudKAS0KpnpIlJ/Oa8yH7Ft0yPl2Y4j/GYTdZipboh+LoPMzKuT
R9txvvWMudpYuuVuWz9c+BFRbVEJnzFuvBzYyKnHWgCCz6QmzQvnQ3zOHfWnkLp3r6VxeKQbiIHV
mIj6vsu65vD2el6Zt6sSjyD6QSXgVb9dCeHDdlFPelJ45Wd8icYpmHpP3OlWn/+way/5jAVNp208
11cyFZI1Hpali81Tupp1VhN5RG6GS7zjlt+XdxroZWuFvq1k5hNRQ7pxuVwdkC27XOFkxOt924UQ
LYSFLX0czdW3eo7Dj2MbfdYKmWk8JHm0McHXlxk4KIqUC9KdEdcw7zq3gFj28Fgmt0yfQs3kvSII
M17euXxQR1g58CDUZxdFrtXuSdWiVKxYnFu7yT97peZ2fj86AkXeyeju1MpwE78trHdrZazGXUVB
qHRgbB9h4AW/m0chdKxP7jBUx0Iph33qJKrEKT5871u4DEr9RkPjEDjrOpXORzZmbBri3LOaO1I/
c5c1gjDWjvUnT8jqvXcd45FeLjJuULxeAYQ1OJBUSpGnsOGw9/AkhKH6XWcL5UMC4GjLC/fVUVyG
W+qClMYWzd9VCJslpHPOkNVni7bCLsO3b4eNanmTNVZzrIRpByZmEhvn4vWgHH+yd+5nMJ8ghS43
ECKmojCtsTov5RPsz7y7LEza2LcHqt3IHlN5jDfN01/d7AaDkkXbpH3cttZq1+L21sSF7lRnzRtU
ZxdToXrKp1SddnW3mQVdHQzQLksJ04Nm++UMM2FNqH3k4lwT73zDfUh8cgQd/rlT1PG9EfMysT/G
WkVrfeI2gz6V4pxPtjXuuywycx+wYbbVbHt1nS0DLQAGArWlz7o0rf5I7fRZpLSlBpRThHA/DZks
D/iIZ0HoRPptOrpyI0S/tk1goaPhaC8Kg+sAY+Q1aIAs4gBEcnTq2BwnwymnwRc5WZ1TtcqnOun2
b19ur2JvJvnnoKttgl5kSVEHf86iqeZ7doYiAyfBbXLvTk35TdZ59DP2kKvqCyvcuFiv7Rokh8A2
AjJET3X1gQ302kb0GnCyM8oWPFfu9ruxVxx7R2t7fH57oq8ei2WihNuo/y1KGWtNsdDNcXNJ8eDF
kbT+lI3K5Ozqqiy3iuBXP+hiXweSERbW+rDriuEo+KniDzPRnvQKr/Mjb/63UcOf2JioUyArK6at
Jsp84+p+FeX8nuH/H5l+2uV+redej0LZ4HvKfv0mFoMKewbwqstI3OSy977MhhiFX7plHi5gaeXL
25/42oHRHD4wSFHkf9eynKYcPCESA8fJwbrTdWE+6o3b7vVcFjyYevnj7eGunBdwNpA9uFNpIK7L
TMLj0ubso3RUmR3ViLGYfelSlOTyyL44auPeD2m4paZ+ZZLw6sgAfnvrvZKRzFAzKT3plmfg+s5d
olbhEXJdeQvpUY8BW9vzuw0fgS/xEIOuBnWBwPHqwqvF0LRL5HguRZftx7jR65uma/Pu3U/x5TjL
cf3jvsPim24nXtTnSTZhHyw882Mve93xs47ix9uLd2WzkmyzbiwGyOJ1rCiLhIAgqTByM0Stwen2
5EmTTftrQVLjVJ9CTfZbYj7db7KmdZ9SZGW949s/4upaIgNM6MH9DuzycsaNrLWE4i9rWYYTpaVs
PkZd6N4QkKAL2oGbf3u8KxceODRXA5HHmK+CHakpsJ17ozyLTK/3Ssct57e0XW/m2SvLjej46uTA
FKNoqEJgW0dyulV3oRXiEzpPiQymuJqf6Kmrp6aNtcdsyqON43h1cmRYCx6NE7KGiGlONGbDzOSq
rG/uR2kqrS9wOigxHRs94/D2p7x2+NGepDxI44em8jL7PzarLXSnydukOnM6Rj9NC4Q/Q0f9pLlS
fuRRn/eh0Tr/vT3otSmi+gcaBi0Pijer6DGy1TKz44kTYmrugyc0aF5Dav0onWJLMeTa6sGpwL6J
HpMKT/9yflplpPUwxVicdWk53hdGmii31Si16YEYeQx/qFKht7ixZ65+VVir4LsoRvLf5ahW1VCu
hr1zToWqfgFJhnFvp47ZT63W3S91mD1UauwoG6NeeTIxVTK5x3/XVtblXqczgUwabXHGWiD56qVT
7XdSF+7OHRItD8LS8mI/nly9uomVIos3Asqrk4YNhkzAIuy0xqrS66lCTUG0K8+r3MeNA/dFHN1c
X+kabS/jGbvivDfERunl2gpjUsFH5iLg7lld6wgXdLGIESRkBxcgmtw54I0UN2mNPEQEXuYvprkQ
K4Bzcd2Rx16uLYw2o4wFPn2wefLvSqbVuwZ+8sdZ7fqT1YEoDTIc2Tdg19fWlj28qD/Qp6Arczmq
q6ihAVIVqTA9TIJwQheIMCh61tR2PIyDVPbSMLtfGPhkn98+rNeWlTAagwXMgZAGWO3lcsZBnN54
fq77znloS60LohRvIF8IMe30phA7zxJb2mhX3jVulwUNwKg0bddPSq8i4JFEzJdg7wbLouFpwFhm
V04wKndJK+zBz0rJsxZ7ofUUN73z8+15L/vmoti1qMsCCgCqyYam43f5xees19Sw5heU+uymt0mP
Fy/9E/fdmuG/x1nyFLoWOBqvwk09jc2mdpAaqiPHbQKZT1KemrnJqn3SVGV28/a0rty9bCO8QBaz
UhT8V9uXGoxOOd5Oz8hesJMq+Fv6vR2a4QzXrMoR9Hv/rXQx4Oqyn4fZJl9GvVty0+5az1FGXype
+ywaksCmb6ubckzKn1k9zB/fnuuVq4GhAdLQRl3oQKu54leuZ5mDrpIRdS5umlK62aGcdfmt9gbv
nywtrI1Nc+WwMOICqkZJD8j8akRUysfObM3s3NRN/EE1YgeQ1ljlLwmVif9KpceurLL7eOMbXzst
fw67+sayr0tFw43k7EXNSyUq5640uyzz7aqvX0TY3AEk+mB1rbwt1aSq93/xmSlHA6tAyIxA6fKk
tOUEOKpjhedeRGewh3d1EU0vnWpOR7NzhvfH16QLwHZI0fiz3sFIdmdKOmQ5Tjrdz7apJkKUSDvj
94gX9dszu3LrAuujoI+eP9Jca2yDJmVYeot5AMYMt2EtilujCUfpt0okjzj8dnijxqF7K6L346GX
a+GPoVdL6tUuVoUtKtca7qAYBdWes/cU03rGEnrc+KLXdi3vJMhwYBzceKsnFDw6vf/MTM9VIfs2
SGe962/1Ou/bQ6M43i5T9Dr0+1qz5pu3P/C124hC12LoDcIOR73LrVPKyOtyBdQ36NbpbrSgo7kQ
A36ZspUbccLVoYgByQJ/Q75WQ4WogkstVtIzEOTm5NZze+ormJ85auJPfzEr2qhMCVoWL9jlrJRq
sjKcZFEQtIv06M514o+ZNB8Th4fkL4ay8TcFP0cRf01ecGY2rrZ4IzRz3fd+n03mwY5N2R/i3KnG
jXvm2nlA9OV/R1ttFEwlRuQfkUbUsWxtfSmAdj1o4WAGSY5HQO2MRegjIewchdWWGyHQa2w3RwJw
IEIiqBuwX1afdQZ8qUY9o2Ppp0EKioccFU9dH9BTgCbmgLEe9XvKcNbnImltNZhB+d/mmZJv+Qpe
20sIk3Hlwcwih1nFBnotJy2t0+JcDO1w6LHBuaMx3+xtK1O2fD6ujgWQmRxtcZ5bJ0t21sG20jCj
b2osH5JCplogkhZQdd3Ren57O137xuBwzEWLEr1PGhiXWze3WqFMZZWe6Zt2EzhfLRv2kzrLfZ83
0jwatiaHAEdKe7rVOq169OwYywZQX/Wnt3/KlUuJ/JC7FwMMXBPWAMHIwzu9zRGXS6rcuS+TwfAC
Rxl8K/wVFtmy5oW+tb+vBAw0v13eMpd3jPrx5ezphNnzJAB41WBOf1pA87SD0xSJ831ImxphgMQt
s/3b87w6JkkTWSoHlVf8csxOr1BdnbGOdGWZ3obzWEmaJ8N4A81UfYx6VXm3FDcInyU1hamKFDd6
uJcjIumgxqMdIvg7KVgj64p7apU0/wh11Q3sNBq2BrwSSoOZYSEJEZDOWFMFjKGrVKdnwFRL7UB2
+ljtM23Q1I1PeW3LoExNAkzSzYO22rytFtljpLl8SkyUPulpK+pTUZlDdDfQ4oyOtXCpLYZoTIzv
HZkTQ2tqwa9RJgLVcPlJkwS0hK5B8SkHj8Qa80I7Rr7JEDlA3ixCjwQcbRNYXun88/b2eTXnZd/w
rJGiIe6IoMPlyIgPqUgNe/IcabTHA0dL0e7AZSSG0p3YoxFo5dwdpl7buipe3UsMvFSNAKUAUaS6
cjlwWrpuUo3FgCB+1zxUVX8bSXSI/akqhveWxJagclHkpcmh0WxcbdgxmZoQJS7nnJnt9FxIc3xK
ojAOvH5yNiK+17NiKFrC3DgAHDgll7Oqm8Eaey11zpLW57CvFPAA+MZa411Rmtnu7bV7dfSXaVEF
I2oGdwNu6nIwkeIYPqdm/t2Fpb7H2XP+zxzs6Tlu1errss+24tnXm4XJ6RTVqPZDdVxLuM/CyNum
y8rvQ2wVe7Npm9ifoRPc5Z6YfyBCNp6Q2vT+Yprk8cDSFg/nV/iCMOzscoSg/r32GntXlqqi+nBP
QD56dnEj2rTT/mpETH0XhAxCp6ucWnASU5rh+fdCzIM/wvF9KBwZPcRTWh5E5Q4b472Ki1hI4mZ3
UdxYJHRXG3QybDEoo1t8H+ED7SeZKPtOtcavdFvkoYkjDDeLbExJHLzwnRZGPBhk8TBswSNzr79K
OYsyjXWXiX0WWuPP5Rx0W+ZFazIQIQ4xFz2GxUF5iXiWQ/NHkRg5EUXaraG9aGM9HapGdN8p9UEN
mFUIykb8XYytcshgCXyl7tDep7L9BByq+/L2cfktCfRHSYbfAdzvtx7hAnDkvr38HWXVgRRR5/qH
pee2InxDycf+LjIgjN9J6SE05VdwCpI9WhgqPIksjYzWd8I2HT7MuTmbN5F0K/mr69Dk2BWd535z
Qrv56WQAu+C3jHAQTkpSAWQA2+r1j81g40SrWNazVDq19TWz6B8NYcvk18bUlnvlcmqYqYGMgUy3
XHXre6ezu0EkoZb8GAfgzo8gHbof6ZRY+GB5Idj6yVGjfYZKtHWTGLVp7Gt7VHNjXyZlPt9NqtC0
j06ixLk/x84Q76YyjSaYnsksjhiHZuGjBqS6OqURRY+TMaKxcxKFXmifsox/dOzesDYEnla3G289
wAkO/ML9XhQrl6LFH7tmBtAXOk49vQA1rp506SXS9zSsFTrdiw52ueUSCXl1/RFdImTyLUo+HEJ1
jTASyVAqOUy8H1aeCOuotBOJmA8wvrZv52J0on3dI3UdOMBitIdGQhzz0Dia9lZYaaW/VGuKQ5NG
7g81jhVtF3pTkfrAv3o3qBPM9Q6pEjflU9FmauYP1Rx9sCTcj3vL7QwHuI03lMfYrbXyuTXDMLpr
UDWa6w/z2Im6e+iKqTiaBj2WpzlFVPImq2Rh0cJOFVH4jdmM/ZFuTHOrpmXR+k0+asnHWYuGh9Ju
dBcCo0x/2m2cwIw2m/mLWaLBs2uVnjOZO3l9SKdp7G+6QsnCY5X2ehuMeVRhH5fXaXqQwhvl7ejO
DRW4wZhC+7HCyvpXRlms9x09bOq9Yyhl8jKZE4LybZY7aZAXmRX5I1qcZnqw8yFMPsMDyb97E5/s
rqRR7gS1VeTpg6jR65YUC0xa835n1ZZyZ9Sh88MhPIr3Ru3lH+pmlh0SC2FqHy0k1KJ96025eRrd
RBO7Tgc3uZ/7ZhB7l43d+V0+ek/Iq+rCVwer9Y4g9bLQnyyo6sEYtUazy4QxdQc4PTI5NQp1GpQN
ZuWp5TELbyqUBwof+NUYf/HqQbj7UrNjd9dK0K33paqKHMltu/D6PcoeKk6NyKg6d71ZaQ7NA9Tl
groOU+hB0+h+MyiT2nfOpHv1F7InUz5alVWaYADm7FaX6Ah8FjFn9r4pm/FRtRop/dyKEw+t2rmJ
TnWvjx4PYFNbe9OotOKoSM9JH9RMz+xHgdE16F6k9eebNnFTz+/cGBR7MZcQ9M1RuUskDbmgV9Oh
/BGhjCaDkWf+p2u3zhTUdiU+cn0uXy01o3Fvop4+3RloS+SPTjXM/0RzF6OV3VWOyPwUGRXEHzAc
DR3dF30yuAFvlj0dI8xjisd5UBUt942My1XslAIJgQeTwCT8gtWNJk91HXnag6k2SnkKi6oZq8CQ
dVl8iYpCiQ4j2ofxi9bb+N+2qpN31a7t8lDfD6Eu0KJyikRNv4VKLGPdH7TWqfSgGJLC+qwCPbTv
igqI1cmpq6iiaUT2EHD0ZPdFdRW9jA76bBgiCoZEcXp/KGwzvB0Ge8StpEmirIHd3edu2vnYiSDz
2IR6Fu90ewqprGOsdBZTHKlf46hRn2aag5HfcC+kp4SrWTsg+a//G+IZhu8qSgE72OJTv9f7RjW+
zLEyDS+aIQzgKL0q06+D6K1HUzHi+t6SvE0+NxTCya4bqc1tHQ7eGESW3jW73rMB5wx6VahPaV2k
/0qgrtajqpIXTVT2bH9U0mIOqjS1jjMyz5qvNo79055L47lGDkNje8das7OnGdviUBhDDgnUaVu/
QuUoCvQ6mtEBd9qqRXHLRVrCLMQI4GhONGRzZ/nL1eKpCNpMKT62ABddP7Yrd7wpabZMft9G4ehb
TlkVtzWWVO1Bjbv4NBu5oe2arpsU35u6qUMJT0mluieoqoodCrXuhx474NpvTdx5d2ZoVfHRMFPd
zPbY6SjoysMYzU49zKUWLAImjtZ3hEmKX2Fvcq5zmbfxDlHa3vwAH6+Tt3mDHu09ivRpXxxSdTbt
26QJ42crT6d2l8+GFSPWr5tl4NSR9QUaejrslHlyetdH97GvIr92yaMDHd3sD5GZhd0590AuBbSJ
9BSHQHWZXSV6ZUdvXxcHogBEuoTkivpU9Xp/ow6lTtLWwCUJijEu5rt2yEP5Af41ggk5DN1zQ/Po
P543M/oaldN0GDXUrX51GC/rgdXOQL1Q+s/boyXm8qPqZZ4VVHaTWntjNKU4TLSc+kDYtTkeFJqb
ILgznDD9KQP5eJPTJYl3ZWg6zyUYj+lu6Ba2sZtbpjzJzltsUKuk8oe568r7JgPztRd2MtqnUhvY
z7C0ddunj1g1T2ZSJuIIlqm396FagklvhaNo932P3pC2a5Gs0n5OBTJVjyo0U6j01pjm+n20FFJB
A0R8T1jgowxCshnxLNNBVMkRnrqpOLtcxHMRbERD5quHHHTn70YK6A4osqs6TNtErkVTIX2J4k55
SiGydA8c+KraaYDQ3Z0VUX07llZveR+KAs7uvla7ut830cxLmhkpcHCIQPUpBEn9xQTC2VOb67z+
v3CI3crcwa+WybdBiVX1ADmgUE+J17T/1KVt52x2t6juZpBp/Q0PdGlsABRfB0b0LhY1edqaC4Z/
VSzo09Fu0QGyXmZCnGa5grXoY6bHzd2g9E3iU16smo0CxSqvJRhDRIrHcaG7LWphq9C5kaU76VTp
XparRvqA2ofkVirku37lRXJLunTVkKJ1uzhaAUiiakk9cW1XAPwhlN6EI3EaWW1/U0Vd/qVGJ1x+
CI2QW9olENB84gV7PFRdZwi/KKX7TqGj5VdQoyXypN6F2M6ar4lbhWarsa29hEae8F29+qx1XlZC
EtqSE321pgxF9YUeBhuXmsiyo/8IdqGfpHHUCf2Fd608t1MX3Tlx0vzoxDz1R6E52ZZFzSrnZHI2
VW5A3UhpUolZF34yxM4yUpP4p5ebseUrjhgetb7Q7jsFobtI4AnhVAIPjLHTxMYBfbWbvEW0nHLT
76zeWkMkS2ugt9co6c+uE2MdZJOdfC8oKu7sMc83sj5rnRpxziiNLHV/WLAMvDou0YDc6Bwn6suY
4oR2EEIr5cdRaYf5ziKRGfZWo82wergIrF2p5+4P0Bm9HtCcgS01If0x5n4KozP/HNeI8NlHmKRz
86iLUmo3+RTZ3tNcE6Infrq4K5e+MIxY/JtMIrQIz3vYCaNfIfSRfBX/j7Qz7YkbacP1L7Lkpbx9
dW80EBKSQEK+WEDA5X1ff/25zJwjpd0Ii/NqNKNIM6PqKtfyLPfCSxbsfHQ40hvXSdJ0owNdjHd6
q2sPaEz2mmeJsgQ7WdBFI8kpovoyT+Ukf4qqMKtvQabnbQbbfGjzLShvNdgoVqUozga5Tj86pgJQ
qZeHvo7hMaRNZWfrsRl1m8bqNHuPGvA0Yb0lahvtHLYaBfJd2pndkG/bvMloovlR0dXfxcQT9sv1
gzR7smVl1p+sXbHTZ6Ig6R3u6uAIlhseFeIo7Kt+fKBfEOzCKcOxSIbOjT0ZT1g8Kit9ruWFYsF+
I0GGy0UhVaeldXq+mkoOWi8b9UHJyRX21hgH+1GJ9W9qYibBQXWmbqs7iRF5sUS0w6utPBYrd+jy
jPMbUOblgFMCod22VDXtA1UJEjfTHwIrMDYYrsc/sz6XHhV8QcgBlW2lGHlWeHkbkTcCuAbQJioD
p7OOC601y6jWH2xBVBE2kPcTWYX7Pvd9T+mt6YA6h7bJwuZeCZXoSmtFsHHKZE1Q/52Zs/K8HwhW
UGjSF/W01JQpb0ViPPhNGB5VmFc70VXjLcAr9apt2v7i4wBAOzvzYOmp8XC9zeqq3DWnE69Gu+3N
3hIPY+TWf+0msW5c8h7rCjqNrXphGznutmniKTlg/6WQ4lZKtWv1rpi2fg8+bQ/Wwl8paCyqpzRL
+FFoysJjoF4rlsSCAAueFqqbeAAGJDc6Wks7Jy9b1Zu6rP+T5mgR7KfK8NVfK6sxL++/xaF5YDqY
0G24c8/lTOt4BN/GzfggpePfgzGp0i3imsVFKRvD3clcjtM29iP5ELt59YvuabSDeKtqnwxc3n4H
4wNWojJNTfD0qwg3zCOzH8yHtu6cb1Gl2xvflVZDEFjaBJ1OHreHj+f+zprj+EPln4rOTKldXP50
I1VlQrX2oQjD16gX+ZUqctynUmhXW8p1zT1ORPrncEPzh0YgBEaxQEl4FtE4nWenUZJQ09Z66IZe
vRCqxJejn6bhOwVu4TlmHKyRcd653hCxmhcVsQdgLYuVdYmxk67IzIesqqdql43VdIXfiz15yHL7
N+CzmnhjRGbXb+AD5Ru1MsaV9voynpgnzVQpYNMYYLstznhrlI2a1ExaRQ3g0AD+uCTCyzcDSdZW
jaEepqGRbcfBXHM8OqvbzUODGwWhBX4Vr4n5+vkneGoNCmzYFzoP4eDH/ZcoY0d8l4kwQYPEpt7u
0A+Lqxuo3sZmtFrH2HVk8P0mQqf8JkfyTh7TqFcuOstvp1fM5/U29FS6DuG+rm1teB5E37QRTjlS
+z5Br3A2BWSua6hBdfHpR4IKJK0q9PTpHgFQP51LWeUIVOUJy1jwhEdm20SeHEQCWsKN4xsNRNFK
MHa+dxgRcBt9JIcexFJI3wqErzXUqB+6HtLRJJTm96A0476RaXrpYl91URvqeCh42g4JD+nKpTBv
zdPLia/HxWgTpM3nZfFG4UjYCHJj68HtZHvQnbzZBtIdUKMdpv3Hl8E77yGXL0cSDVqAkjQ8ThdX
Uk0d/aGwHqy+QtGtRb/p2LhaK728tESz7Zw2oYrVal8wlM/ci4bjttPpawG7C4s8+PTlxM/hmQLC
rjpzN/305yCKJLpk1KyHctS7W2n55U4WY7K3ZaF5E8zSg52IT8qVcjkxKAsODQuJd8TnTgcdHAX2
ZdFYD4SI9sHK1f4psm1AITX8nc81Xv/vWGh4UMBHOG+Zh1MiNuoqiq0HLdej+x41RS9D9f9Y53m2
8m3Pr595XghrzC8++PHFnVu6wLIUvvxDYnXYW/ECe12gV5sxzo+hGSibYELJUTeDcGX/vj8wKlwA
5+G1LecoDWpCojOtB6Wv3e0QdtkF3hS4QGUuYtptvuv66tE3tXTlvl0qibC4iOowKOkbMSWSp6cf
0uza0BSyTP6IAaWSn+CLXc0znECj9duqiZebdHv2Y2r0Yl+morS37K1Ywxyn6NMrIbWGDd8XVJHr
zoh2Bo4ra2aZ7xw4eopE+DOGFkLzsvMX5k0e5+lg/JFF88f3k3hvdpHcGEmib+MAC0KwmGIj6qnw
ymBINvUQuIeI0t3245N/fslgVQUKE6MOBA+sZQDahGrdStk5D4h1SYBH3fCtLjvlcexNZa36dB5y
gIBELYIijaC7v4TUATAvUosM7CGmA3Hla0Z19KUZAbpXlftJa2L0Nau1Uz2f2tNblD4ReHcqB/Tm
CQJON0M0BXYyWV34p9INmhc04R9afCpqkirRor/YDn8/XtH3BkR/brZJmIsWS38nKly9DIQa/elq
c/wFgLfeuZWuHiA0jL/bRn36eLi34Hg5QeILqCmzmxst69MJwr21i9a2gz9l6BTWjzyN9WJDNaZW
rxKphp5SUBpFYOtvPUj/qjKwVvRGu9EOBTHvrrPqGCRlH7bJ3uxxov9dQHVdWZJ3PjwS4C73ODEI
5MtFBDS6w2iEfu08+JUotrlJ4BUNTUItJe6fRdo6XiUjHpiPV+adrY1gK/wycgsoX0t6tFIn5YS9
NqOi8QJcKdavJ3cwf6tKVK/JlZ7fdeytN1lJok2Ck/m3/BNoKYkZJRLdtD+qHUabss67Q1rViZcR
vl9ZUm2/j1pbbIIYUslnZ8loECkAnuErdkY7KDApqPtWJn+QFLMND5RStulrHEG8OBVr0rvvbDZG
A00HNBOKMnrIi3nit9WOfR3/wTZT1TdZUw44FwqEeL8pEcaOO9Hk5rgNEtS+dkncO/YjVO3ha0EP
1vdM3VdfVYQQ7aux6Mpxhw6lE/2Mm5p9+sllIZcCW21jgkSZ8qwUHGKLiVtJI5/CkUdnk2M3uiVK
Hv0dwtRr+Imzrz9HKsh6ksKSwQLmOF2VKU4rbJ5c+ZTqfnzdWXFycNKUPjnL43W5YtxVVnht1F21
8sSe3TVzmYgCAvEp8lQwMk4HltlApYzC3mPE+/BIiW666rpiuC2ScniEGrJm//H+eIC4iMOpTp0V
izLbyMUQ649+nWYXeoJdVzdkyS5DMK/0AlSZV6pT7w1IBoN2PM0ZnsrFBG0/6cPQH8QjQAznceoG
61uW0B1T8T3cGp3IVp7D8/oI1xO2TZzht6zNXn5KTZVVa+rKs5NWrbXN+7Ih49ElLXDfDbMro5JJ
95Roo20qRwnhOf8OIrppfmTGWAb70Ji6srpItWGsV7418Thf8+SmnznAcCV4RG3tPK6p1SCqGtSY
n0EFSMSDdbeWRFJgeUN70w+ZY/rXDrWbQ6A4yfRVVPQSaAvWJHdKZEr3pgj0dIsITWZvB81M+5um
aJGGyWyh1hdVZvfZcVAChIYSiNYIMAKKMi+mOhThRYV1Z7fv1S5Vfjd+C/yRQqWR7Jy2kc8GsYLE
pqchOu87Lcy+xwky8HIDAzQbo51VGFVZehmd4zv6t8r425WN/WCYJMZfNBGKB2LzKHmeRBe0u8jN
ErkBsJA8yaaxQ6/IbGz3ChxDD25QorLfd8Mov5V6RamiKQz+142pkoygvkcXtD/mgWWG3+0oar+j
VekPF0rmpz8EeKbRU2Yc03aMbNqASjwUV6Pe6D8nt260P2M6YbmVx3Eafe3oJl1ZaEKG3kRHMZkt
Qaz0rhaDqh6doQbr5k01uOltbRnRtQvl1bkUgWO0nh0oFcYpSRXjoBwWbnOk6SbLlzqlcrSpS62i
nj/p+fcIPrKgSR/GyTV+QobK53P9O9Nu8XeptXy0PNOKBfJBvVS2YQ414IBUs3Ltp+ngbsLezquf
VjlKtd+1oizibGf5aPJKvIAC6ewHIO2/JyVSxXMsu6jfhylV3r1bKsarCP0pTyEyOS4Fc6sHEtWv
PMBn1+JczpoB38S38FaXZT3NDdQwLdTxmSuiOcikb/ehaIL9nFV7Ffg7xHex3FbDPl5JAc5GtiGJ
AaKlj0rJhWfg9F7MLaQB0rETf61eTSsEJuAVbUHQabe0KvO7CnQO9hNUP3P30GAbT+Pg4+fnrHRA
4IEoC0pT4AZnotzpDxjTITTTNAteGzT6glvDaZzfSq9NBGJp9RXOeRRdTaVf7SLZpne8TuPKRXYW
coGzpXZAI4vMi27zIiChc6tlJC7xE+G9dgjxtAm2RTZmhod+yY2CoZxDM90t1kCTywubaiLaMATc
hNxz0L3IvRKnbIaiUq2nEQn3fTmN5bHQneKQoD6KQmKJA8bHKy0WlyJNUFQnkGmgbwf+dunl2CYB
esP24D6h2GZPYIi6xFPmN3pFJ30ZTc6od5C2vELoeViUFE+/qKooxcQr6z5RKQo9MdTdTzMP0hdA
N+YnhdGQf0KgYI4niV702QvqdCx9FP4Y6r3/pOIKdRHVU3NZh6WKLi7yLGW3KqX8FoD/+7K8DQgs
CfIfh4Uw5nRAJLGTJHRzl5anKW/tzu2++g4k5E7tm+OI8Vvg+QU1g7QqxNEoi0e9KZSLjz/kWUr8
9iPgdBFHsXPpLJ/+iKrTCtqiifuUlq1ebX1rcryQCO9ONt142Y+O2Ekrip/7IfBfdDn1XxMzU1PP
TFVn//FvWd4f//0UStX0h6gZL0nSSdaqw9R07lPhOq11dLsuq7yuxZTUc3tUbLaGVk60H/PoVmvH
4Pbj0c+3NJ8fHZX/N/piIRDiEmaL3OdT2Wfh1qqdMdgYct2t9/ysMo5DWAUFnRrEkmw1GvrQu03N
gid6/EO4cHKsqTEPPI39lRW600qb573xwK7Af8YSCEju4k7KO8caXXd0nobeNFBzHbA7H8d+g0OO
+NOUVbjy/rx3ZCFvEBlzaIHHz+v8T1LWzUjeIQ3cpySozG/6UAUPmXSG4ySiZI1M9t7c6KRTapjJ
RkSPp2PFFRFhhfPxE0b19nDIWyu5yo3QmTwlUVxsexPTuPv0NgF2opHdULZBzGixnELLekeJcv9J
8bU22NR0r4K9GvOUr1yx75yG2baAj0ankkbtIukr8P4YcSjwn2q1yDd55rsAbAplZ2HYe6FXY7Ip
c7/6GUVVffh4iu98wTnLgL4P1YC69OIL6g0CnKKs3CcNG3f3MKlThGuVENNOHYDfrUQNyzeTU48c
JQk8Iooofi1Z7VaoN0qiBcpTIhRRzwXZMfFq3ZLPfqEkRBFN6gWG6//+eJLvbB0ueQQgqIyxS8/q
zripUGE2WV6/ChCayLsLUsXhqGBksDPjds3K573x4KpAjCGFY8w5dvnnWNAMrBJNHZWnGR9xqcDK
2XY5LKqd4oTRtWAV1trt733GWQeLOGimyOiLz0jbKXJ9JEyeAjQ3gy2sWn+j6FaUbTIZ+Su79Z3b
k7HIlDj6b/2v0+klZi/rQnb+UyaKVqeRLAAnacOkrtwu7+0W4g7yfbr3bJfFiXe7qjTiyfaf7DRo
j5Pej7s4icNL+tb+tV1OybEaJ3/lkXxv0NmAnKI2PDwwG6eTG3I/d+O6DZ4VMoWNSKp+h480hh5S
Ky/aohVfCj2MVk7h+aDopVHM1Gmgoqax5Bv0fqeGvmoFz20oocemZtnRIYKUtneGoLzO9MotPFjg
YvvxwTj/kow7R0DUtaABLY15qFhXQyBtzkTcGJVX8iEISSgZvX48zvn25AJFo4nlBG9Dn/Z0UXFF
s9I6b+Xz0NvutTGmoxf1tvVd6Iq7+/xQM4sCvAe5AT/4dKg0COMI48GQofr0elT06CfekmCbkbL4
9LXyZsAI+4U3d4bVnA4VlLWsoXUwK9fIvqRKrRyHUeModPLakXW+/3hm72wStDl4HLhDZzGbxa0i
/MJO2xD+Tq3W5ja0h+a3qxjJMXWjEPiloaNAm68Jsy/TLBaRDgo64bQuKPMt5wi+pcpElofPqtr3
B0OP/K2BS6oXjrFxQ4W5gWc46PeAPIadG6vWylXz3sYhtJhLYTN7a6nF74flaJeGEj5TneuOPJPR
RthZ8t2euvD48fKeX9pkBVSykUbnLLBbT7+mmTudOVll+lwPiVHu1DTM428Okvn6HRWq5jYoIF2v
CU+9Nyi1MA4aySShzeKbpkUcA2HP82eth+Sr4mN8S13IuB6HTF4gsjGs3G7vjEedgMQZA09SuWWg
kbnWVAF/yp+NyjY9gLAh2qJ93Wz7sRevEWXilRf//APOryANKTT2KGou65kAg6IsaIfkWR31ae/k
gX3XhQbGQFo36Z/eLJDskCymGwHGk2rx6RckjMhl3xfxs+LTKfg5xhXpv+/6qXLMoQv8/Hi/nM1s
zuO0GQY9F7/PlhKVyaDojbB5nmWe/jRoH3kaASqPr2J0/x9jkZmBkJhLHRTDTmcGeqyw1Clsnw01
N0EJIGu1402E4FEr4VoL4uyeIQmnNjvnRsyMPPF0sE7AWS59fXh2h7q+NvzQ2iBAaX4duujYudEu
1LN45eydvUOg5cCVg0/TOQbuEpGZF46fJUGkP6uxSviCJ16p7nRqhSt53/k3m0l9mI3TqadKZ8zH
45/AzI27uiNP058behSwa/EYuZSD3zWbRHXXosB5nU5Sfr7XjLWDf4r+Mj3g08G02oTz0rrJ38Rs
DcCPmXkHLzTaTENiAwANsw1ENncXxHr29+OteVZtQCYUiYVZ5Rr9WRWE0unQxmAZaVt11SslU+sx
ROjsisxq/F5GsI2SKuj/FogH/oyENlziNunc6+nYr6z10ipsxjvbBlqlFNKJa/j79EeEmTL4+WQ2
L4YBTWA3WZFfeWbYBiV1sbFF3iRU0T5C7F/cKSKVgOJGQ7tIe7OKqRmn+mMTQ6Q4JqqWq/uVFVru
uBngz3OGUC1ZMgIWix9nhAiINImpvyBWZHzvhG88KiCtflPxrnAw06CzDVSPdiWZ6FUZZZ29cU1F
mzmN+RxMiO6+muLhFxj+dk2R4axFMv84AKSzwxo7Ffjw6cpplZM0nTbpL2rVuF9COk+/NXwgS0+v
HeNrD0ew99wGWSWvp1yfenQnpNx2VdFfNEJCoZWilObK91w+HfOPIhEmEiCrmdnapz/K7ogTu9jS
XqYxGV7MUstfzYSqquCrfUesbM3z7J39wwGlRj1bYZJ9i2UkDrEoldpgv0R5peJG0WcNqoh22nil
rIOveV1k6rUtR9UTSdQ625yn+rufic6DH5j+zUbimb3UmzTafrx5zleC0u+crJMAgele5iVOkqMr
0Wr+37g1H5XY8mn3Z11/7dtoN6ZR9fLxcMv7mEovvXW4+Ww1EpJlrdJ32xpWjR68BDwC3qTiEVMr
pXJVFXVz7I2suxS9I3cfD7q8vN4GxbuLCj+4XSq/p18bupyEY8ag+QRktTGkONDyciEE5tq3Ft3T
w4DGzLEOYPR+PPI7q8sdTV2bQvcMVl589n6SpWm2SvCCTlH/UDROvpVRaFyJdoi3gyMvPh7ubHXh
n6A5yi3Na4cGyWKiREpqGEZR9MLBqVPPQFjreTDasUaiI+096loo9JqiW8szl08RUiCs6lwQAVRw
XhDWcK1pcY2IX6qEowN7K98GbuWbeP3y7n12xzIYrU2Y5YRis3b16dcsKlvvnKyNX4BWhKNXwmlV
dolB9QP8vbJDuKMqPhmMMT/q+BCXDHBBxBKLOwySZESjvEtfzCDILirfca5gA/vHKQTC+vEnfGcp
GQoALg8NIjZLxtYEqbuI1SJ9kYke7lJXU/aD1PUMWiIFgpV5nW3PeV44jswZJuYYSx0SqpCRpmA7
9gJ6UW7CeDAuWppRh3HslG8pnnP/P+MhVOMQZALMXTrmqA2opkgL85cwMgMUIYq8bI6qPphXQZXl
ilcUwliBTp6d/XmKnIb5ugEfuvx0saQnr8R2+mJF0XDrR2Wxq/LI8qo2BnCj1npzXQpztkku+rWg
6Z1vyfOCDhJ7Z0785n//T4Q2miQMAVTPF9kOOXSmrswv6rKPQjrdqfXt443zzrdkMNIS7nFi+SVV
I8uMME2MOn+ZstjY5bjX74AUDocOVcZND4tz5a55dzxeTlqnM5ZsubCprreySIf8pa0i64KCRIxb
YJV+4+HKLmqe+ZV2wPlioq6kUdcFHz2bDy0WsxxSO+hTLX6Z7F79XgZtuaXAPH6jkL+GHT8POQmi
4DaROL/pnqmLe1QrwHcSLCUvgVMWmPBMeoLmgmP9cms9usUxHs5YpJYgpzrjqwV9dV93U7nSQjxf
YH4EDQJeD3RIqGyd7h6qkqMajTmH056igxnnEXITmfHXHor4onbzz6J1GAmPLuCwFA0oNS3r2ega
d0WjTNlLPYrHui2bi8Dg4SomexuSKu0/3q7nnxNoGJ1YypKzdflStgqKUBsbvtK+GLHwb0J1Qrgm
csOjMLqXz48EkpCwg+Y+7e1FrBe62GQ2StW9+L1eXE+6K3d9F4R7zOarw8dDLd5fYF1IWoKOBcKg
IQO2tOMZpxqpDiXVX4MsF7BNa31HVS24L4LaOqaOGWx9qdZrpJV3R50hZdxzBgH2vJH+uWZ6gJp9
IxvtFcKDELvGKfX7RjTtAYSO8WwUevKrRWRF+9xlPk+WYggtHpJ5nv9l/klnFkS01uivoz5quHBl
vvE9QJP7Vqa1r3lRXHUrL//8zP6ThP43IlZctJ7nO2BZDrUG/GP0IDNe5UAXKWjz6V6PbGWlyrM4
d/+NMs+KGAN2+BKelzYUJrNMM14bcDxHBFeASfYK1M88znCZHHV8Qz+HW2PIt+o8TxQpJvH24m5z
hnZwlVQYr2WOy/Zu/md6KMcQCkfYApKaCDg+3qmL4/ffiNzecBeoEpLbnu6ZosxQCdQT8QoEMdzV
bmQdQ4laqdIJZffxUOfrSbJFH4A2GX/Rljsdqu3dcHbmkoGnBmM1ghCbwq1Z5z4i4moKdcJonz49
IspqJMSGALrB36cjaoGT9ybImcATUe1eto57G5H1utuoEhB9awzcVnbm+RFEcox15JnnwYfDcDri
6GNAGgukO7xWQ1ftSwsRBSEQZXytk8HZ4XcWPBqg4bLHj2c6P0SnJ4LxZtVBclio2UsgsRub0nKT
CmFVUJ/ql2Bo5RGVMMczyiL4FaSx9g2tGxxP7FpcWaNqr7lOn+8jdCvhOvFSIjTBEpxOvNHdzmrU
PAq82BSAT7B0/MoqQ+EW+RpD5Oz4zzqowFzmsSh7Lc0+iyzvFaW2u4B+C/opILZR8emKNCg++zUZ
CJIN+wcaFedx/tr/XKh2Xw5j1akDO9ZPp3jnoruvb5MGEa/bjCvR8kDUNcFlq6PAsXL7vIFwTz4p
gxPHzZVD+hTcc6eD+6Ul+2Iy2Eo+9KVxP1FF1K9kUgTfwtRAiCxx7EYFGw7YcDsqpepeaj7SZLCQ
pnxTRoGVeWWWj42nx31KFjhoxCqRh8ZGKL7lKbpqG1Q7GuGBlLUwx0UjInw0ozZXbq2qkNmlGSmd
CtEeszzPsNSRuFgbEEsqPB9uaDhshBE4TygVZb9lKlFjtCa7MtqdP1WOkW8pAk3whSq0Hn5/vNvP
ThmPzeyNRDRN2RiZ5dOloaJcGslgaIFnuWl9zGo//WKIMt1IWWR/SASH37XjVGvMgEUKQdcIjQXu
ME446TVpxOmwnYnQjKhTPfAkFKL62Jf5WG36DiW+q6To7OQSrlR/haJbke5KmiBrecTZDQoFZlYc
njtzcFOXyBsLmhf0nt6QKFHp7ugBfG2oY4PlVze5m7VPlgjMlVv7bNKMibQlKhpETnPZ93TSIMUR
0unQU/KEmf/NsXL7mqFPTuO2dy/1YRAHE3T/3homa+UEvDNbom7Mqnl6ZzrG4i4lPYpNN0ZL0Rur
8MJugjK+CHR9Cr43oVGL65woOF2Jtc92Fj1yilGzAChEK0gnp7PVAtFGLYXCCASuEF6DEmGz0SpT
S720D4qNUijulwoAi79y1bzV106OOxkNGMiZ2QeSBMrv6ciIJeVuahhQTBq1a7LLgXSyrjZFa2jJ
rwauPwhj0WrNhYMjYNhsbAf4zvVghVn7xc56nvA9GTUaFxW6j1/bdlKkp1U6MPRUSdti67iNOEiC
VXh8RY1+NEE2gm8eVN7A/ivjxGq3gvBYPdoGySpiS/Ts/Cu34TTrnpLZWohfllJPO5GmanhjxRRZ
tuhTV8U2AeT4SUlvojvuPFzgyXrQuaSQf7oeMfGzSt6j/+rddmvqd24ivXT88bmLZDnIYtHjtm+M
SZP6L+MHchmKN4xe+NVd2VPLfbwcZJFENhL3b1MJ9F+kbp6hbQLlsgqPzpr+73LrLoYxFreTZUPJ
LpS3uQQX9nf1x3hcm8kyylgOscig8sA0SSL4JggNyGut8ZRxaz0HP5s7/fvHH2Z56yxHWtw6JRRy
W60YSfsaX6LCZe7ML/ISO5aPh1lbs8VDooP1z+Hd6b/8L9k22qo/cKr/9r8NsbjFwl40vuKH+i8u
6o3Y+p7cKfuPh3hzMfn37liu1iL4CrEgMoqSaZSP5U152IewDrz2rgOn/zdUvPC3ewy2yhGpOHOt
IrrUClie02X2l4ZKGTc984uCQyUuan8zpt/UuvEqxbzUdA89mBvT2QXGUTMUTzFLADlHRb2a6j2/
eduj2WH9RJythmD88bIsQ9LlqixuEBXwfpQM7CFpP6X9bZ09tNXK/fHugeC5mOvP9E6WpE1dEvmh
wcH+ib2f6aX2x/0TbIN9fvHxTN7dpv8MszgN+RiFrowZJn+NL/Ln8bdyHA//2xCLk6BYRWOktCt/
tbtgN2/T0ftsNP32Pf6ZxeIkNAZ08imZh7gsroNL/Vge47WTMN9AZyfhnzEWJ6GSorArwRja18z1
umswWbiuVU9F5bXGJv6rPv1vy7aIF+rAVZUmZffnr9OVcm9cZoe1j7/kpf93wv6Z02If27EmCwVR
6V/+n+JaP+R/rG897/ZlV+2be3knJq/5LVfMWdZ23OJhbOJ8qGTImOO4UX5Z5VYpNu5P6+5/W73F
y5gVQYLCI6vX74aL/zadcfx4iHcfX4qmxMuId3FMT8MIHHYmQHqx/suuLnPlhyN+mP3kGf3D/zbM
Ym+reeAn0cQwhdy55iGKL4tiE4qVQ/rWjv53e5PiQzci9bHwFgALtHiAGxveeZWo04NbOzLztHBo
b33gjR00cYjp+zzL0bVDCSu8UDDryLYxSn+vYVwJwg6sEFaqDsvFBZAB7moGsQJ1oXW8uJfGfqiM
qPG1BydOsH9Th+xrRYRMuFYaHmnosBJJzat4Ov1ZDIcON2JAFFWX7CSU1vg5sSv/BGbqCs+PwgRX
Z99eCwuXLwfRP0kPeQC4VYAzS7n6dvCR5Ra6/9DVulPKDVi3Vr0kMZ4cbUOzqv6kYxeAGmByxLgg
5Weu+9sj+0+hIQGuGgZVUvwxytTccO4ydeMouFnZ5oQFcNQUa/qTywNO3syTNdeJEb0wcJc5PRcN
dSqwV0b4WOtKeDXJOPxq4Wn4BUFj5+uUT/l1AmB/pdh49v1mfzDNYVERpqG1sjiMqZGog4LwMvqP
OigUqg4HjAH0zcdn8ezroYo/d9oBclODA+11OjWlcBBcT7XssVJKt9ggwZ3/cGdL5QMQk3TlxTmf
EkyY2WMT/CFp6lLS0imoB2J8kz4WVtZeV9g23malubZw89c42fgA4GcYmYagEJSGJdRY8ZEqErFl
3YUy7/aFYplfOjvULqIgve+dzrpQsK0oPEXRus3Udv1KJr7sgwEMoZHokJfCweHwLR2wTTWJS0UG
zl0peRagug5O9WgPKsDxLJctyrZOFYZgrSdYvD8RN81017OCIFZe4oT/bGXR3wCWi/Wg7o8GHxBT
/rCEePMc+gizi+C+UdA+Rgokru3sYLZNF9ymSHfYV1WTCW1LB7qqNwFCyK6nCnbfjwq1heIFD992
9Dc16nlx41kQsq3Sc5Paqi9TvTaLLelu06WbMaC4dTGKOhKftDZiSemLwHUEEcX+YU1Pd2mZuNga
9LG4GztLuQEljKhwR3f2V+WkWrdHBCcHBPXxyTg79A5NPUpTHEGaRACfTses2MDSsVLnrtBYNIqe
vocUhn2Jxrxx9MEJfxG5Xa68wOd7lzMPrIjZksmDxz8d1Nf7LpmK2r+TtaTxVUWiTnDSrA044m3j
2IekN7TxGKadmsEM0DN/q/dwmFduhWVG+eY4DLcXMAgnEpzk6c/o5jRMQLG+s6agnm5QVAmqLQ7k
lnGUoM7K7VRRz9tRoSlIBKPUN1eCnbNraVYVmTssVNMgYSxLS2pUCDNU9fx+isewpykQDcPeLP1R
ellrBWsX09lwrDV4OzYXCCAAr4sL3gkqG7cNO75PpiSh5lNnMOCVCFq5F7PuPz/eWWerOxNaeDGR
bOJtBh56urp9DInMlK1yh93UeJu0RrspEiM7FHHQe85EbWlMomFLwc5Z2dPnd9NbgRDvnPkvoHyL
TU2VykQfJqnuDVkpN1Xquteii9ybfGzNDZMWV0ac6reaL+SN0OSrrjXpSlx2dq540Wa+4EwY5A9L
xqBrprFQgpJonMcmmnX54l2h9/HfvjezS1EGDyG6ZbvPLTna3rTpwUARB2HevcTsmKKfI4rWvK+K
PPtW0wW97dNedLdIh0+vvW431jY1pzK68eXkr/V7lh+c8jP9bTYW/Bqe26UTJ8roZdw5/XBv5bZz
7SeUIZ/qQneTTWhEFV0D0DzpYRRNf8hHRHE/+9Xfyt88hzQB+OcZysXvAkqfVjje9yRH2kZGunOZ
xU4bXxodJjReDnb9Jqv14kdU1tZl1o3hk5H7g7lyuy1D4Pl3AM2HXDEjGSlVn258xdR6d2xL9b6s
G3/0CBKK6tDrTVIhhBcEIIvatFhBwJyPCfAYmQCG/a/hdjpmO6S4PCDVf+9ijbJtROd+nUoX6ZFY
2YLyWdMOX+5ucGE4/aBrQtKhIjq3uElis5n0ui6q+2hCMER2Tf8FcY9pr7huoHslGx2N37T++/H2
XgZWBiwEXijkVdldvPWLYx3EplGAmDfvjRZb6VnmMvplitFYexPfG4fDg2ogg9FPWrwLads7YYXu
D/dkp4SXk68k9ibVq0qsbNnlhcyEQGRyF4MMmWkx87//J8avm9FFpq3V7oN4qL1Y8/Ndjwa8J1V/
zcLw/HAyFFE9hACgrsBNT4dyW6iTmCxp92jl59fGVNlXbS98WrNsUdgI0baR+fSUdEgcffzVzrcm
jLvZhw4ADN9siSLWatdGs1RX7zFPs/dZUtnqZUnE4Xgl4etPo8VG6dMjQv2nFcwWJSBcQib6OFPj
ulODe1vG9d637Gbvapm7c5A38WwIlSsQjbPTAOAU5hYajKBesPlarO3/Ye48lutG0nz/KhW1Rw28
mejuBYDjeehE0WiDECkKNuH9s83uvtj9gVV9Wzys0BntbkQtWk2JCWQmMj/zN2FO937Ku/k+KdRs
U0+UlXLgvZ7MN7ILhWyuyqJ7/Pk7ftijYIYX/IK+XOeL1ub79VT6FAJ6nc/3aeFIV2mm6WutmYoz
F8rfjmKDxoKIDkHulFAchGjid1gG3jvK2PpTlelYDkXjmQOTR+dpfwzeEZxaMHW48eKRCGvlJAs0
+nzukMqIPwdSLSHoV08YlppaUaXPo1nFjexGKewIwwWIVjmJqyVxlD/OdW+IRREeBPU3cBbNtDWH
zMZmpc0iXG6THLcZLwN05TzTCrGm1HUQYwgeNScJ+sqTInOoHRfAdSdxRY+mOXvaPATiqtGKDjpx
PjatuaHx3VHoSmCgKN4w1ZGR+gHGrtOI8K5VikNYBlhQuHTmqfxumoZNEnlJO2sm1XYby6Adzi5g
+V242ZkN+KMWPf14LdPL3th2mABj0jEVaqWYbgRCOrWoTKI86fYDJI0LJ8Gh5hIOh1YPPoJCY5Wu
jKqx0wO6ZFHxGCdqUXxCHy6Kkx0Gbzps6MGUA1yVpnycwsgtFRUbHzdCyqaSXFUtM8xpFK3oyXOk
1qQfOBhVtaOyoSQPc6Liae9GAYoVqjsPZWR2ZErUK7ZCNqb5qm2QQtqQ1dnpd3BeDtYFeojS41Vg
TB1lTywLk3WNMVb8Aqcqz1cxbjEkpvgXgjGRAZ33+4EbJFiTfJvJ92JsU3ldoeozeEY19+a9hnhS
5WpGqor1GBezfG2HetReqGFmxLjYaGWXhm6mRYtMXNJiJ+paetpll60SZABexg5v5y0UakvahqHW
9rc6OBiBdjHn/coZncy4Tms8Wp5kmULL6CmJQIbDg7WkazWbJC/CnaJKxSuq2eWiXKuO8SrItMFY
GyEOLxvHySXZn9RmbD7hK9jkm4lQN9qU1OWnXWSWWe+XoxYkfp9HYeNbthTq3hAM2XDoQq3WN9i0
OINXVxq2S3rQl/Ueq0nT/pTaUmc/TsHk1LOX9MBdVqOUFaEX111kbBBvERHsBNPu18RjcBYMu8Fk
N5vtuncnfnfs9wr4lNRzYvwuEJgB5mxNrmoOdlqz2bHQWiFoUWHOh9NhO11LkSTNezpSYXs19J0a
P/VqoxubIQBN8nnuMw23+DAbB1egwzd/DRM89lY4aXQiJ6hrFgM3im+NfAcdB/i0ZWqRaa90q0SH
E3VSXVubJpbzR4CW+kJsNXuEW9ywMRo5h9MyQRd37Q4ZKVfLgqa+4xHsYTeStWbbpOodedXp2ihu
CyCo5WtFmp9isIO0yfVkK5UhezGqWEDh1AGJL5Xth+lONetT4ZWpZUy5J2dK3aBTT1QsfJZOi3GC
m7HeuCz1yMJDOYuDPvhS8UgY80hYqwWGnzU6IhxDlQfjV70fxwBqjhYi2ixyDoJjkgYi3EHvjG3T
K8o2aRcXKTlX7mwRoZOpgxggDIrzMJkNFxZqx82q5KGkbPseSPu3HPBE3G5TNWE+fLUiI/oGV8KO
VzkMJOf55/fFh1sYyY0/DT7JxqiWnsQ0vEyCxVsm3SlZk4MBk4EUelldj0czizlw5LyMz1yLp9EN
VGVgtRzb5IDQR0/LGaB8gAfVknhKIqtq/SBUnXrdSbE2viCnYljff/6GpxGOvsSFQLIIusFpACZ8
fyPmCcYITp3WDDc4jtcFZR29QlvI7UNa95w5appYfc7Cz22ziVRjVJ5+/gQfXhjE02J+7gC0hbl+
ik4B0l+WHDzZQ4lt24MTadG3UbabG1WvsPP75bHelH0WvUbgvac3s9ZgZDi1VvLQodq6LUpjVH3q
0m3vRqKyqzMx3Ie5xdWDXJqyt442FrJV7+dW1ScJ57YufVCGArc0QG/OLf607fUQC7HBkFB9IsxN
Vb+0suLh52/6ocMBEpxCAtoNQPtRBDjNp2LdkDBPFu0DevLBXWkmlC/WTTiWJf7JUq53qyzE2t7D
Q1N9KeopHKE3wT/oLE+d9VG56a1AGs/Urd8aCz+GLCgnkhowHRBk2G6nU9KIGIZkWMv3aM71WryJ
UJBCNz63iUyuObPGMVu3gJ91CjrJbFFLTKLafgxzSwDFa/qsKZADl3G+8Zwqt8MtBcHcDH0s2Dhj
tHI4q4D5YXuSE1PVR5prUXcFrPZ+ER2pmEItyNXHEUFAcyOsKlW3Q+kQCREhRecyjg9VmEVpnsiR
qBgo/8JxeT9eXLET48mQH0Uy69ol5Xd19ANba8p1PFYC/NQQcjxsVFVqE8W1OILC67A0Bm1dGxbu
kz/fRx/2MJBfgmXAkwhHL4/0/nHGSlbDVrfix6YJrJWSpSOQOdR1jURpfHWO+nUwG5U3Sml+pkf1
ceIXLRD+Qw4I4KhxEt2y+FJccis8kpYRb2pzhHxyGTg6kq7wt8Uv1gLQbyaMXvgT5sIvOk3ORTs0
syD0fbRmK93BJ4t3ZuNIt3HUJjuzU7NfhLMwHsJfCsc9xxBlj5OJzSWlboNsbB6VtgiwOjJ7cd/G
Iqj9tirU2m1mA9adJgL9TA/i47ySAi1a+8v3Bzj+pAox0MZdjvrx0YgxntlXiSPlxyjO58S3cuS6
z8zr32zo5UpDAB+WO6rjpyIWOQ0yMfRD/ShBfJLv4qQhbm8qO8fxZAr1ZE+FAFm9AvsN4YMCbkc/
QiUy9uwiTs8VKU4vdFK/RayZR0E8GeTzMjk/1A5EKuwo7YfocYGn+pNhBrtGu6wtzQupaW1//u18
nGmyC2iAVI6JWxjx/WBjoKLw3UzOo41kwmcoCMp1UprobMuoX97+fKy3ztG7k3URWCd2hX2AAiK4
3veDBWbeOmZXS4+izUPyKvRxrSb2kJ916IQWZSamm4LYXlwgaSVLuL8iPnBfVrTzLkpNCsOW5s9i
coENTD0En+WkGhfbaQxj7W3d9o1yTKcyyvYC6BpC6piEGZ+j0R4+/fxFPkwakH8CAqqhSIPQpV5W
8IcVakMcZa1cVh5o5FjRnr1RPdkkhREaBakp+b86GlIW6I4iVf3WyziZNU3UMjq5wnzQpdR4wNAW
WJkpGauqLO0zH8LyXb1boEU1A10zWDaLYuZpL3xCww1LWtNYMKjKko2FflzNzVYgk+7TStHdhGXd
ce0mq3DWi1+NKxdB5UWIHS8IcMCnnc/OADWUxpX9EJCPxHSMnDxdZyFeKocwlB3pTOzz4UODXrfI
JMNiWsY9pRZ0aJ9S8pHRcTa61tP7WfOSLgz3TEEDpDtPzuBsTsdj1wBwpldNE55i7imALI2xtHYG
WX3uVfPatvtwX6dmdzcU4oGM6Jwj94fRaE0sFXu40kjlgDV+v0nLZmhTegrjC8QBeu9zLeODaxVO
vFGtMi5XE+rE5yqCp9Ue4CrmEqUvhBhO1FN+X9a39dCls/ziOEF+Dc0iP3SJVZ35IP7mzahOL/In
y41PyvP+zbBbjXPdLuQXqQv6e6M3xhVWBplfTIg2uqpUvf7aB4gvkwxQmwI8NX/gGyfjdfiFE5IG
6QtW5rJbOVG26vtJuH1SzWcCio+vRpeFReNzp3xMOPf+1ShEMbd11r7ko1lv5HIeNiQlx5IA8oii
Uv+LucYb+h08z8JzWFhvJ8MRxCbVZM4TapvD4qxht+tQDzPPLMxzPlPLr/rxaDEI8qlPL98ARydy
ou/fbEwWTIOFJk9jdQU+7WLexagzXETYJN//fL0+TCILhf0A0mZcokQtJ+EpKrTmpM1G9zK1TvZo
o9Nih1Zc4vvYRts6NM9ca0sU9P7Nls+L6ib1aC7S001vyDP4BBgyL6FVWo9GIhvU0EZ5wNi6s8Z8
hc4GkNcFehT+4nlJExJZAtpifHKLf85J3K8PpTzNdi5enIJbziWKC9yZLNgbe1yhz+yVj7PKeUIv
m04zpxeb8/0C1mbVYztqTJwnprMNi7T/bsE8eLAzuuddWJw7vz6AjaG/0Gdd1CVApIBdOnk7SlxR
BslJekbgxh6fTSBu806ykjhQPDurg7zxrHlKS3U1Y6Mx7Moxxmgir+Ii2k2BgSKh28dsRrfs7Fb4
bR8neYsp2JAn7SHhXlBdRY5lqcNtSAuE4nYICVleliBzLOE8Wnc0UJChKc9pYZ3O5IIFQduIG4AW
Nky6k6xBbhQhJhPh7ylQptuCCuY2c6ZqhZhT+mQo03Bm5U4/PRhElCzenHs4x8jb3q+c3JVSoFa1
9gUxo8QDFzK6+Nynm5Tu17nk+fQGWASbuLoXnBknCmS292MVMd+ATir8jNRjb76WspMgKxZOYSdl
fofPTrEO54oyspoY3IZeHwOCHN24WsiintMuVhEedLVES/wGTJeOH4tedy7HL34FZybmQwHCRLYE
aAyJ/kLGBW71/mm5OaM+C8rspdOddnhVK4xmIaj26YBPN7VcaaVFjZy+9qGE5/zYokx/E2J2nXuh
ncdQlBI6YFVxJi45OVAoxizqPHCS+LixCDqNEzoyo1mS5PbWKghEVK131tA9qLPJdrhKkUraNGUh
Vj8/NE9zoLdRIbE6FuxgLM5OiwgirJPAzIz2FlEwsDnJEG2z3Kn2hUrxozaG/kAA0a91Tm3PhKZ3
hQ3qOWD6yZexPANgJQJPoIN8Iafifp0910WgO9VtOaRl4qFxptie6CZ7Y9WNfdmGcXSO5/c3k01V
b1FBAJZF1nWyYcHxDuVYKNVt2k3adT6M5UbCjeYxCp3Wt22OnDnQ1c3PJ/tvBwUVSecNQMMHNVEp
BiDUiqG+FVjx7CJ6FRtZqeIjkmqBB5mxd6UiGc6s8Mkx8Da5SIYZbCoqXECj3m/2yrBLqi9tcwul
Ha5ZUnPIaUCY4VL+qk77n2OZlBPpHuEYfBrHZIlU0+VQ69uokMx811FAkPH2KPTgMM9NE65ziGX0
dlQ7UW5rJdEnPwrUOnF1W1JbuGxKWP3aZYmuB4cf0cCCJQQhdQprnCG6jXRFituhSzR4b3a2bR2Z
Zkowpmc+4JND8M+hlmCAEamPnYp4IKvTqoOcY/uSxeFRcpR+1RXRuWD7JFl7GwX6N4ct9z8BwMk1
0ioxuUZV5rdjMUXHrmheZiGNn8C6RQgxGfVKQ84DB6+k2gKh/PLzHXy6mZbZpG6sLzIQEFRPobCJ
FFpJH+rxrTQ7yQ23tOQ5xdzvUccrznwsfzObC5pwCQTInEABvd+3NKDGTDJEcSv1qBCGzdhe4QCQ
fv35C/3NbC6oEGoTIF5xSjsJGjORBhgGSeVtqsDWwxWt9pIgMH3NiaxV3+nVtp902tTV4msuSuuc
WNzp0beoocA+50IC+bukNe/fMqvSQbO6gUNfrqMrOSjpUstaLGc+Gvzll9wIg3N39fLB/xC4soEW
eCg5NzJwi7LWckr9UMYA1VGmUaV2t3iXIsbWKLLqq/mMTQ+4nzz0M3qnl3nQdi9O1Yo9KJb2pXMi
8aIg6Pec8R5/OXL918v43+isXf85ePOvf/Dnl6KEyRtG7ckf/3WMX+qiKb63/1j+2f/7a+//0b+u
ytf8U1u/vrbHr+Xp33z3D/n9f43vf22/vvvDKkf2drrpXuvp9rXpsvZtEJ50+Zv/2x/+9vr2W+6m
8vWfv7/gH98uvy2Mi/z3v360+/bP3wFZ/LAfl9//1w8vvwr+3aevcd7+dh2/1vXrb1/zb78d46p7
zf7md7x+bdp//i4Z5h/LpbVA0cgIiWLZz8Prv39EsLcgjllccGq//5YXdRv983fd+kPhbl3Kig4Z
LTSZ339Ds/rtR+YfHIxU5RZkO00ZU/3933PxbtX+s4q/5Z24LnjqZnm5918TTG6VZAghg0W6CbGo
07tGlzqNcm0fbSJEDbbWED8w5rpqxIUVw0zUtVl2kxnv+kxpoVxEt206HhBXs9d2n2ADxE+6eoq2
RsJubBXtizHEptvJ1UrP8WFXYzw4Ba3txc2gkD91RfZlqLPveql7CHAdOlPah4BFMSdxMAgZk29d
ou4GR7+3wdS7SjC2K7UrsJhaADAY3Cz/IwmBfzRJBOhhDJ9FY8db3GJ6j8CBcr5mPc9K8ypSR1oF
poReS29Lq1QOM58C+g0vfEm54wug321hpLLP4UHLx4gbF5NTL9IbxyN/KXxZTefjPM3IZmTpsR71
yHWAWiw9/e/2AijV05pTzqgeccL84hDn5UqwbzutcYck2E+9tVYihhf49pBpOhuB1NeqV/Lyz8eK
GzVz6wq34T4vPTQ6PoMiGkvtep7tdNXbxZdhMi+jcMT2q42/RYF9F+o8ySyPhZ+bTu7GrXwvor68
1qvApmcuISQ62I0L/tTvrORbMIaIUqXPtQiFJyp9cIeyu6QG+yAaybfS4UtvTvdNw8rFqTm6k4ie
h9nazXZSelzylJ7wA6ZFZl7SzsDdaDHCyrNryZkf5oF5Ug3WiJTbNbrupmvL61SuGi+ZeJ/UmR1v
sA1tQwPQ8mzloh67dp/Z3lQN1VpY9mOro4+QoWqTgbVnp3RwvRH2H/UnS+5dC90uV8nyyNWK+Dlo
xulgS1m5CjtVWjmTnu6jAhsyAvTQnSf9xsR1kDZ+58WKpO1rlLV3cRC1t3qitet81FQPrb1xnwXT
sW3SwofGr/tpZI6raRY1OCMeQRLgN+ZG9dLcgWHndO3KkLvmLpiYnbzSmlXd1onHxxyj4hsVLoC+
Pbha2Q1RXBgB97mxrm2krNdcU7SXOHO2rhGxNbNBMtxoZrObBp5ipbICXo9VubNTWCzcP77MZT/4
uWGuo0rZK3p6myX1tSWz+lHVXnO+TyG5WJWeCQ/e32Z8/9jxgXyHP4LGAdWskzvbzOVCDzsr3Njg
bFyrMDYTenFGnGpsqOxM0ewkdflrtDelDPSnOHNORus7BUHDKAg31tIbMHHBra1uIxX5o5qs5iC9
HPAta9u+YEM2jz+c03+dfT+edSc55F+Dc6jC2qCHxPu+v0VzAdyqMNRwgyfcMwYXGKVJk6dOIwfc
wFnzthACMc4AAzc0LKTZWv/8Ed5nE38+AVABjnROWkTcTlIY+pK6qAwl3KR9f9RVcRFG5q5CIWXC
kq7AbfLMcEso8p+44W08C+lwxqM5ToHmJGvONbmp+4DFpdGJbEZtetF0X6dXbcknX2MQ6zqNc6en
leNFxnCf6OaxLZ+pQGwzI/TSdnTtIF4bbX4gDrt3CskXHQrF/b1d2OtOTbdwxS+FU23mb1Kb5R4a
L741lStl5jwCH3yTT2BM58HalUX8NRmanRQ2h6CKVpxGK9mOXs0K3yAu/C9EjrZbasrFVBW1x4Pr
S2yzSiqFfjUmhlE0fK00506EnJqprNUHtZ4lrx/0b1ZVPyaNDY6JK2xTdspNpOP4kjl1vMnCMnGL
ab5XK45PW71PJ/sumuX7ieqTG9f2JTkI/UI72udxty4wwipRwPDeFuKXoqW7QvDfaQD0LnD63wVU
m9diCUWa01/1/2MstaST//Xv+ORDLHX3f/6nTuPp9V34tfyTP0MnXf/DpgeDXCaIAYqZS4D0Z+Sk
Gn9Qt6D4AVQVT2C00P4TOql/AP0hz4HUgy/OW7j1V+ikGfw+NLAACdP9QKlV/5XQaTmq/vNt0Vyg
Ck/LhtEXX0DQRu9PEwupZLME7+BR/3jqouECL5ODQIVJjMOZjAf7i78ZjGrLW12XiTiVoUm7Rm1B
3fceYrpi/iSSUin3Ta7EkQsKr8pdtRxV5RgZTvK9nuvc3ohIG/qV0nT2Vm7QmgGTRPXRtRVAWTeS
XXXGLg3DpLlWKTfk2xwP82htzGjo7Qj+zPGgVkFbbU1rsI5anFXFVUqufGE0cRteYvQTT/7g1GN1
iIwprNazrmbIggsb1Su1nY1mrUiYNeJgXM+rtFLn3IcivfwjAxynqweGlm7arm2vweZayrrX0lzb
d6WoUqKvSoitDjQ+80q1v6IkyW9qaapQEy1F+eSkNsTAIp01Os+NVelu3UOLd5Ou0a6TIrQTUIeD
EblmPWNmU/ELPKR4+nBN5itjkCQnBBitLUfScRhHeUfhvuj8uh3AUnmzzIG4QSRZERd9GRu57mcd
jRJuCeS3d6qTJ4EnoDE5hFNxl3p2ozg18TNQwkWKUB69JmQRYZ0kyKYbGPzcD1M357u56PWHREp0
F2tU/JMSseI+vAGBbPrg+EqUTKXRi9QemWRq50iwz5WLfVXjEnfym9Ig90uJEXv4efHQrTBkVRCQ
x1Oji5BDM1vj0imt29CMSp8c8B7PltSdsPqARocsTKQ+Rp11Z07JrZS36aqW1KulvHeEImS72Zzf
EAis+4C4TMiEd2z9XTXZxo6mf+DGoTAAkjhcDDyDm8TVPja7vYOjoNeP6poqaeoqWrspBDeaZMQe
4o9X/Ths+34efCRXtuAeaz9NhxtViw4xPrzIbUtru80G5LLE4APwt/2KxRZx8A3VTFevF8SmUu3x
qp1cAqytmIV6VEfjVs9V3k0Nv0aNup+skNZbVvppY/Z+NQdio+TNWq+Ma7vP/GREagkt5cte6dag
dG8nJbxM55rDvmn3vZK4gd0hJ2c1nZsm9VEKBn9UjWMjDQVSTBNSnQgjTvmVsrTYy8K8KMz+2lCj
V7AAHh67Neza/pPWySsjny4nbVFF6oLPwJ4Psh5sJT2ZVx2Fa+Yv2I3mHCAN1z7axJAE67E/q+Di
ZXNeni32CoRbPBVIrElmtAstGkZ5i2abYksmSYegyMt34hMaP+h1iHqL0131NlBbC6Eol4Kx70Sw
FyXnmyI5hRuCXLfiimTNaF6bkesznLret0EGkB36dTaDulKwHk6bY6mIOzMtIteonMOgzhf5HF+j
Bz+hkGR5/SxfjkEeovhk4AogpzpAXJDuQYkPbaBhQIu51r1aOpkf2wQPztwQVnbY3raPPOiFavMq
TkvTWUpXFfHz9RxH3+usuQ0E3nqK02/qyjzkWfdoauO21QCa64h6urHRPEe104Mo1bo1MGWSxyKQ
fPCtFO1UfEJ5aTUTjhtUzbMmWTQFgnmX6HFz0ZYgIiYzudZKRF+dsrx2RNBe1gkZXF/N204qwOJG
1quimWtR2MVhSsPbUgFLHI3msELMfaa5VCBVUtc2hnnzBd7DuGeqBVQFLf2OC1TrNr2zMEi9Vpnz
g9WVT4HTB6sgNzz0A16L2FHcUJUs15GArwOXNMZEcnsRj25tO34WQ99uLPUKZAP/TxsfmkguNzGm
q5qIETW1kFvLOudKb5R9NGm7MEgPsGFzN3XaldwHN03a6e6MTAH7SdwkQVK7dUws3RtZ66WacR/a
CmZ7OCt4JdU5twBOtLYq84ti9AfVSO3rwFKtVVvm6ioprLuxMq1dUg3bykh3iGKPHkJvWzLAlT1U
C5cC7cHaJHpG9QwShzLfplzTAHzEccyrYJPCZK6L1NoqI4A3YX0b6oisdZg2EvVRt7fCdGVFsHS0
ADNkDouXOVPwtIXuoNPD9/KU3Cus1DXEt/FCbirD0+GP7vJe2o/2xJNSr4JDXqXyPTyTaNtZ3ToI
y5WugVPSk+Ams8JLU9QvlcH+LvCRLeLIWDl2tcLaiYK2jTqfPMV3QnZ8tRks10Sll/ZJTf7chJdg
ylbTVFsrU0Tjiksiv2SvFytFHmrlOGZkt8rQSFeyJhrf6ZBP1bIEwkQJu6PvAcNAWrcc0v86CAw3
cfpDUWX7qtQar3as79qAPJOroEboj0S0qxiLENuf5Wpn5xIwulw+GDZKE7EepNuuGKOtmsc3YVY/
od9wLIRyhzCQ6orC2tSabA7ePFsPNIG01yYR0mVO5ZK4OzvSxjvmUVfiUzEbXmZMa7upnp0yuoPN
rb9OIpN9w6yuLLObbtJqyjajFq+5/J7B5j+1KMC7jqimXSLJ20DNRt8Iym3U5SrMntJe1UOxy1Go
cAOs86Yx3A6V8b0vIs1T+9LeJnpUXvciGQ4KruErCrY055Rc3IUBN2ZHidXrskxjolikXB4/5xYo
1K5HraUZkNI0y1vVmDRfj5XjXGTfRY4+ldOVJZJw2mWc8kEJvek8I86hEs3YdcS5wTVbd1ed00CD
RNE290ORP8CM1b2ypDVVg29wa6e7x60p9yD6ZG4eGZKbi2DaW3UJN8SpdzKBq+eI+JCwN9w8JMWP
rOQpb/NuV8oGILzSWcnF/CUsxY3E8RQg7OEO9FKOqjBUX4tT/ULGUtBTxy52e+DnvtCTLZIee6CI
N0ZRH20r/wQuTVspU2gud9+wMiJVv52dCRqGkNFQnuXsk23OT8bYqS4W2JugyARrKaMkE0qVr/Si
u6maMjlgb3csm9LBj1F+CvkiXMjN3YVJV5fT3LRWziCkb4NGB3Uci0tljG+NGHJIYBHyOLak3NOL
WeeDEW/0spC8Yjaf5lyUa+Do1rqN1MJVBMuOaK52pdXtppnHloAlHVa9HOzSVlsBr93pancFBPrr
oI9Hdrh+ARK1980gW+PtLBAacy47gfaTNtkFCSaXAyK4hMwWbJAUkS59Pigppa0i778VcrYCbXDI
YqN2NfoIZqpdzbVzlbTxXdnrviJnxzpCPDWkMZw6lQt/htutMGU/nuXtHBvX4DFu2hnKs6o/jnPG
6xJdEMhFtCwr2x0z+WtrkwkWMLZ528K1q/G5H9TPstXWbmwNB1Erdw4bUahyvdc7swfSMEh+V4fx
lRCCrejUiE831VOZQDHo5kC9LHiYcZfUIUGZXk5Zt7HrsYxuYjsRXCu2ZI1ebw75azyo4IOjqOqp
OU2ZuA2pOo5HeHCDguGDISK/ng3jUMZQGDeSEuSSW4CIsLZwv+X8awo64GFAHLav3Am1hx4amKMd
m06XCQnpenlJTXkP45w8b67kWgucM5359yWNJQ1ykL+nAwGoG6bJaYkhzFWmjyaMV4gFp5EgkOEX
bLoLaspB6E3xNNKfMYLmDABySf5O8i/0fYDCUrwCNQfS5X3+VYIi7QB+dp6uFEBL1VJC1nhI2qr0
MhujJReZGRywkgkVSw9PSNYdd0FVZp6dxgelk36iAYtEEyKej+lyHSKXnkNORTrYn9PWznx7kmiG
ppCHDqjzjq7Q0L9EXTHXENCrDfmuqwvUR0OpH69/yIP/plb1cVbJbBFwgkELtvMDJBD578jKeqvz
WlFn940BuLaXsy00Sm5haZKsR7NKbXn181FPKmRvi0mH6Q0kT7cbdNv7OU2ludVCeZA9M+mzGF2I
UvusVYrewCUcYXPWaj9RTjFiviQhRrKMcbIpbHK+ZFR8K9A4P3+ipZf3PsnGZ2VJ2MEbAIE8rU72
dEdxBqplr2M3H4QFkWhMG+mYkIBeS2UpHavCCnpPQgH+zNAf8vu3osOCOtEA81I3eD8XlO7tztFK
7NqsIXzuQxuniTFHJsnDmZJVr63ZtP2fv+7pnkbIh160Sj8GlghA15MxB1ytLSvQQ7/L5r2wtnnQ
0Y8+Uwd9e/IfJxUUw4JaobVERxrxk5MvB3LH3AirEL7yyVln/ry7Eqa/adznL/0+XxePuqvccGko
FS0Qz7O3HPrrn78no51WNNCpWJSZUKkA/gc34+Qh0oQUzwIm77VRdXDS4i4KCL/KlMxEA03zCdfy
GgVbYz9G6VUpjF3ZcvQKO262UwbriDBvuZeRW6tajrnCcpr9aEXfTanbBWGXpZ6AD8jBrqU3VAoj
X2nA9ml19NCWVsoxr5cb3cx8y4m8uTHXDUUDYyo+FZmxt2LzukwG31RqSsTFZVur2zYrG9eU6l1R
acWi/eUFOTKGbW9zX2savQdCxAvMkAG5SWPkIvpx3WnBYy0HSM+JTzRSX2ZYnHZvRz7Jy2VmDg+1
Me6NjFk2pv4h6IYntRmf5L58QIkLLmp+kDhd/aRNVlZJSolU+K4XUuWOknMXDqovQtYokNdpbG4K
fdwBTblyet06oLP9kqjSem6R2x5CqlIzPSS3z5JPSiSgXJpr1G42jWXvhWb75kju7chfhqD6FLW4
+FXBxZCG22nQbuMCIl+PipRhNk9CITjU6gdm5a7oO/p7sr1GEXuTTPFeSMYjERpZc3gZCdTPVf6y
FKI5WnYPvUWykihw/8oK6Kq0MSLpJeV+pTctuCT7V8gBd5zTDnrG82aIh32A1YzH1+lLRfAZehYM
1bJdzVHjwTy4jTT10Ugjb+jE/ewU+07omWsio+CWY7O24N9FpekmQborahUdeucpR2YknDlGkupS
nZKHIYyX2HgLhWMN+fSrGByskLXiVouHTxld/UpoKzCAXyTT2tqNQ/zKwiKbdNU02V0UKnuhVxlw
xcZD8htqrmYXC2guJ5dJ8iczppgTJlQeTMI0z5KjTwSUn4e2wRqHVaSDxC4CmqPcdBIVhaG9arX8
LuymYV1ViFHEQZ295MX/Jem8tuNUsjD8RKxFDreEjgqtaNk3LFm2SUWmCqinn09nbmadmTm2WjQU
e//RCQ6Tad3RYXDUdnf1W5nRB9Xx48w2zY3qztXBZYu0Ivae75j0CZ19WwF0GR6NaYekahCXCH23
e5WTQE9+U6DLA4QXk+9SPzjhfGURfjTGmVt+b8ODUboXakCvrKaXSPOcyT2oD0PU1zFVqsFRTsLJ
iE6uTmXb7I9NP9ypujnmudQAFLVaYnPF+63YMCUJ94aj97M7GW8u6NjZHaXxBDjzrxZKJ2oxfixi
+dW7S5BoY8cAjmvnLHnasqqvfi7R8uq3eZtsUHDpzLUwA33kPFiSfSeMoOTQ6Nr+zuj8ZMmbR65r
2vU9XC4VMImvyZyxd0jKsd987NvMfaZNi9+4T5krqvtgzk+i1/b7viG43Hf5GmEf5//OCelR/Y9w
4GU4ArPdTeTwJz1jYuwNi0jFsoYUjyzyOm/jv9z2Lh1lk4AufZmNlm7iYHLvoxKL5ix/GPOKVXNK
irnUBCM6dRKQKAi2SdcMKroPdzLHizGWJyTCK1iEl9htdD/Ue4Zo+hWdbybwIGEJgPDI+fS+8h5N
Xz14W/FzbuxYWuNxsreT1XrHIWeSngkUzsEadb8/VNJ6zCPvQKDg3QQLg0+aWk4jsw2JMd5LjHE7
DAQodjv55Hv1u+2srOzNUyXc2+abyRTq67wXHlysOJhRfxxD66fUn1Zp/ZB6qC9RvbjT0W2FUf6Y
J1MdlzWgPMxhPVinPp07aWT9OpG8OdgFH64aMxlER6v1//rGGgkW/sE8CGsP4qqu9DknHmXOfLSw
n/TJAM3RIZr4U929iKDynuVaT0DCXPSIs7GwqRs1VPdEb/LwYBoV7WgRjvxxbt5ddkNu/r15j4KS
7uF525LOtutXK2rGGyDyn8WwzuTLEMESkUq3Gv8M6XtggWrziL6olvWsmzzP1mm5kS8ZJtbmmP82
DUhyKRcJwJkL8LctNO/7hk2BEExQBq+IvUIh8i61vh8q882zlfVsmvWcg2sGb7IyiHmfXbRLYrVv
mKbpOrT5Ja/h1DPOOsHym3ys8VLXww4UaeKoF0WTJ12w22kRkhCwi+44ivnsR9WVTmc3MRaKIfsQ
QbnO2a721b+vlBqzVRh34RreltV2k+94gRTD4pyU3/FmhawvXWG5MbOABfrBaFs20/syOx8jzlno
woZQgQA2HEW5cXHC8WHe1qddLXfu3iHGDoKl/7L35Y+D3/Fo5b6VqNEABG7HHHTLqvLlZ2SqnoiO
Thi/RemGxGEsYJ4K7Xu89+NPcx2GC9pvbcVlyHr+3Fq6AupoRfUIVuX+tWAdDrM1QxnWo2upePY7
CHQO/lFfybGqnXTWu6TWInTEu13ljxNLg3HmaC0VaExkteksQk/EihCBKilyd/tVle6XLEyvPUXB
aj0sUSsPtD12aWC0+aEwACzSWtG4fqjMbSYVqBnKe/ATn7wLggQI6Hzah3U6oKtl75pWokcznuUq
68kUAagL7f4RGYH8KEYBPyqtIk/H0JhT4rBMsPI+/D3LNsgaJYbnbWjzc1HVd17OMOOY20NYqso4
K8/BFczcHT0r5ovXxSimy2QLLRFfV+0TKlhu5NpKN3CrNER2fcfNSCzptB3cubztaguOodG/KwDt
LSTlO9Q2IX5mV2X1tnuJ2odjWBpN0lfG+qP0pmcrkn1SrhyAlVr9J4hpkcyUGH8YS+kAcFW5+68j
QeYVwYS7Z1g3EODUj62dJ1EdZO5Ak/JU+/yNY/hOS5IVG9yOSTChBxmnrT5FdhcY4Ju9eGEUETE5
QOG5pAzoOWq78s3c5b6/RggSUJWo4oybf7tfq9H90clyTFhE84PdukUWgXQduzpqiJKc1iS08+1W
W6t3bHS0ntxINsvJI5XqyPowknZRKw50y62q2OF5PqloGLN8ASPdCnXXhdv6AS/mp5uWL3CJ+jot
xnesRk5+eN5E4Svn/uNE78yFnJ7vLBIGvGRqxhVjuR/Wx7AH73PMa+MNn1yan1sZPdTSPsB9nSc9
HGu9Ha1iDtIxWOvDSHCKCZ4+BScCrsK/yiu7u7zQh5pOV1B1z9zOk5zyY8F9+f32VJpgIVuJ62Zz
iHYGuSsaRuwKRzTG5ZzzddWKBJNV6TNinKe88WeuvCDaPvCGWx/sR2j8+alDaYph1zoFKsr6Sgxn
KBEzXl3RE0Sl73lC9iSy5JQZ4wqkPTWfvP3bkzTXbC/H8EBL/edS8OXg1vHS0V5vczukZUjjS8vp
XazyL/KWZ982ZlaX6WJ39d1qf0fKuPLWhNEX9mCdEg2KyKbyUuUt9BLpiXaHgmyasU4nB+jXIL8h
Nor13uwmQZdQdKmNgUiQcrkfw/BWNEZS6bk5EbCGVVxtx82tVLYVUHpwGbwNq+lUdLiIDKn1W2jl
b27h2wm0nYynbn0VeTdmjtfz3u1EZ0E7MEMQZRfG8yztXytDWBN/T5QO7cenHhLGPNeVtWbD6Gqu
deRVN0kmCVyOI5gGVvQIXnibRO7cB9KgvFZhuAeuXC75LBLCFYP4O4IvW0bm1xh+khV6FJ2EDNhG
nDGTh+Rq2rs4csc9mbvgtG6hToTEnjdNZUmjEtzRH7zO4mgAVzwunfMkhLs9NF3ovJir0cTIKG7D
LNqD16Jt89f5Xm3fYqaoPK6OoZ/GjkkV2dwb0U3vi0cxq5fXEszUfQxyFLSdNZIX5+yXYgL/Ldbp
V+gvc9aaS1Txggvmx17u6l/XjEPKyfKzrlVwqUN8brOpPromZ1nQTXVHU7yP/WHcTx54wGGcdpRk
NHplK8audLarmqQdxCOtI3XcquJGLbkmVDl46M1e/JmprHyy7SZIrWDInP/Qhrw/EwpwbDjzmLKh
oVv0XLXxrrvgieIbLvdwKCKZ+AUBNFU3h0m9WsNzNeukW0Q2m9vSxjlSsONGrM/vBT0oKGYeMc19
DyXF7p9LoWpKz3jroeuirefFIa7wBRXx+u4jsB2OBTi8vCmfpp94WDoj3RaRZ7pjnJc7WKHv8jI3
Uw56eFJelvaaP1hrnUkVHZmvh5N2qifoy7js50dfj4/bVGcNGmbpwlUD6xzNHmZrCqBUpjn6R1vM
IOOlW364q6GSdQuoRSvN67TlxmG3EOXVSFUSuRfEcNRYEex+IC9K29lAC+exWIzq5Nc64Wj5VBay
tMa073vbvVqyv4AsfUFluBkHYlYVgZuFPu/rFXAyRmmMpYHonrjcphuS1qucuQN6Vb+IjtA6mM42
tHUc9dgQJ69L7AEeLSimh3Gxp9vmRldskc2zK6hvtTtmhzwQZzWuN+EXc/y9eo1QEWMsm02izjZ/
VPvCKUkRxaZMu4zzzkon2/4chf3mGbn3DPPOQEVi5c/AIpcvqCZCI7qm4FtusR/bXkwIy8/eKEP6
r4R7rir9auxR/xQVRM2NCHOz1Qv7eNm7/MDjc/Yo50wquxgOTg0k4OflCPe6mSk4o/VAENiW1GX5
YfaMi5HqoIq8+s7Z8zaTHjP2Ku958ZHK5Y0IDLrcv9q+cg42XHhMld5TQS5LbnDZx+DfZFtY3+ro
Kdj8IqtGj1mol0XiGqzoXvcQdbt9FCFUvDDXZO+WW6mjq+f37blitonLiIWodgp9EUO1Z+j4a3T7
nBQ+Ze1/6VS+ESr6KQl3SDyStZ3Zv46Ugt+aHmxABe8Lr2BWCuc8wUKfxexcrA56yaIgjId3eh93
e4gXuJtnN6xvDTzTvSraEBB5JRttlXfKkN6xaKYpXoFR7URGOriO6wTeXQ6X3ecF6VJByluZEut5
6sSpkPZ+Igf0BXbDiN0FHJ4h5JAP/oICuDaeqsk7S0O1H+iSC5y5vUp2w+H3JWF4KmEyh7WKKVt6
WcYJbUUxPwgxh6/Ko5cXRW6RosuoskGYdFiuuucbnt+3WW4nGUr/EhGNF/fzTg20p7yk7PKTjXzU
1d32p19dUqk6L7psjf5tTmSTkvaMg6D+OY4uMFAw/Gyd6abNocuWwjfOQbuKDIvZnLbN8Irq5m9e
NWWsOWOzrnU+kUl2yRAuVrJBjZOEEWRhvUHpzWOiCXMq59GO7a24EcRaJ2R/JR7R2Afy2B8CMmmT
b+TBdtULDZOPXCFiw/z2tCl5miV8T+n5V8cu98TLx+Y4chwDPD/WKu+ZsIfoEaD2F7bSKaaV+m2X
1j/4RokfqT+btnsrLeWeMOl/UHPkH9l/jayS0wgb5nfJht/4uK7ihqgU1oXkslPUlrynKohQxxx/
DzOo+bI0Bvl1xsPsujeQ6jHphuZxHoeW/kCuv2d4vz1snh8icMuzJsI5IergmSyeMEEyhN5amteu
VcdGlDIumQAv5Wp1f4To7OPCH1F+/SGJiWB0CO4IKQvvxbC9NCVY+xiytct5eLAJIUsWXRHkYQ9v
42i+7VFwK9otJpbO4YN8J9p4BppB1361vOpRDjzQhimeoL1/eQuzUOTV18HZ9mR1xj2eZHUlSnFD
otuIiQeGpECCqB69oflTuDw5lWekZeMM3D2MiO1oIj6qHEBmFaGRnr7XnNAzkn1VLvN5jn6YN8o+
4UJz+d9iFMZ38z68laN40QHyiLE2Xgkb+tG75Ymr6MWmxz/s4rYN3QfD7zka2XDZPYATJ4rnd2Qc
3CPRlo4kcybAaHAcVKd74/Ci1ulN7MA8xjw+UbTAmDpM13os7h1zPclaTSc8zD3xpfKW59aV2O37
MJqfu1oM8TR77+7cLslk4HGqzfYHKc0greKx1uVb4EJfDRXGwX4/b7n4RE3/Vtfm0Y8QZVVO++FP
on6n4NaPV2WiUzanO9iCGUiv7WOft3ZcLPXdJrs9toAZ+cbd+mx67te44REk+ubgLN2tkgE/V314
DKhz3bBitDUC6qYnfNvvE8N2wdBAlDYKOyL16BfoH+SMfKYgb9DdPtXUn3ZDMXkQJndYRaT4r4Cz
/WC+qKF8H0v9l4fbvbq9IPuvzEVW5CN2zD4HIQufGqFeAu7ciK7zeA1IdQ/VciJ6/dHfmCgNb8pj
bzPYA+EUmL/g81nsD+VU3VgMCUH5jp8IjfC2I+YFYsIoC2OKzN9vPqLvvDlaEPt05QhydyhGsdR+
5vjtmFH8ye3U1Z+imO8Q76kja+5hsM0ybbu1TLtN3UafeHkxU85UqGfk8x9jhJZPuE3M05UuXZRq
vz2IDXyvr/iDdQRER/IrozNeb1q+GR7dafrlbdOXKOk8YcPSnIqbkbi6AJIRjp3badl5y2XlKE5t
ZyNPYDJv5NuDquceS1ueP+6euNtNmnqc5r4YgaecSZLLZ27hM3F+b+u24loT8mfbmA08mXM0/fyC
pq+OTUL04t5ioM8lmXZE5DwggI8Q5/mfobTQ2s782DYf8iyU65PleXa8BKivPDHSnyf6SxOt71S3
vPYzS2s0tncYaKq0MptXd6e/1C+6k2j9KSUe1EtgX4FF1/vCHB+GNXwYcudq9oaTlqISiPLU10J/
ALmb4qXszKNw4QG1ChmYRnVeXX0Zm5kZqoQDVvSIxqKfu1T35vvi8lYvQzyOtU2x37qPQOW2SNVa
BbEREuqMtFjGyAydbxtKvIHQmNF82gy0JqhAnmzdb5mAQbo3ne4F1wMZjW4RngqLhcAhIolLZXtZ
Hm48UyIhiecTT+TyYY4AZ27fcqA5tyIq3XifO/N5dnnTxY1dGZd9y/+oCfEDiYXt7621jPtgGUQi
zSiz1vz67VcGAO32ZyvXwNiRvPZT5CN36odkm83oWvbCOXYD9UHrVD3OtQk8lnvgjhXnzB7I1zkH
SiAX2UBHOFgHImET+N3hMedujd3K99OdqldGzhBF31wawztK2fnVz/v5tgszv62G1WfD1MntLveR
UFhWIx3mLLnizibS9loQvR5ych4XAFH2cnWoooqzhzGuH397vnQT+qTDO6eMosPUO24M5arbNFDT
dEcC7HO1mToZW/dT1OF+UjrMT4x8rPnmR7flX7PRo633vDc9IjhFjUVNaij+NG1RJeUE4NT460/d
oPzQpX9rNnNPLVu+I2v4UUW+imsGiPj/j8wwVBmU2R+qbK3MkuMjAXhVYrq1fYKQL46WsQXpMuMg
2Xb7lygsg6eVX99fltNabs8TgYtnBPp25jv236ix6kTZFht2Ka6G0pzfIbIrotnB1Kzxx1g2DH1B
n5lFeMVTqC+DUby5/0nxbeDlRncZTCHqSDJTY2lv9XH8T+ICLjbnCJBzEqgmWNJOi/WgfcUSqtDG
iMg6tyXfVBNwOJLfm0kQHVR6zHMTac6pNPE4dYH3W5b5g+uuBJ7WVZCimfKIdV2Ge9OLVi7MTqCY
V3LNrMtA4OGDAQyWOsUEwu1gyY/3pmu+7TYT7wbEeEnXFTNqjWF8HNfuze+9lYNXCKNO+WyiOUx6
nMFbC/z5vl/B71iLZbdHT1Vtl00zOmV8xt9Eks9a3jLueP5lxumaFNaI6usbwS6tmY21GU6jPTzg
jKzZb2nP1eOEeE/Aeyy+cxsHGCsOnLPqgsNAWuCDo3J9iLpwpJWs8loy/5iByFqJsWlhQWIhTKWx
Z3a7XqAffyjD/90Okts16Mdk6KM3e5y5raIXA/RcFG/gD4/kJIqHHZFtKvdoJJGpouEhck9bZ5lo
sgzG2NL9dr/oBl+DjTkIXiwHfDJsNLgjAfUDaEb708sjSlxpeCWx+L7z3ICI1MCLA2M5txqVGnZo
BN/rceqj18lhT2m0/dNY1Xu0dvfKZ6nwWZMALHZJ+x/Xa0EOVfzIS/WhVs0aB/S+taF5sHT0Fjjz
y8p9GwxyT4HeQW+jbOt4OkvGyWL+hc/MhObq3Cxfg454e9ZsF+fEmPfviFWyRXXnvc7vpTK/MFs9
T5tFElhuAzHMeRrtS5EIRz106IuiQKer62RyICXW63E6tfOUNQvqSj7xP8SyD2ZdzkeRq6dmXe2E
OGYz1e0m+JEiI4DiVOiQhGrEaYS4TOCz6tNpNaeRslIHzWw+OhBuG8DToG5O+at1vuuipEGlChHk
5FvwyX7AN7/m8991Z+FlZyqNNnGnr6JeeGtFNvavqjz1gfux9uUz/SuQboWT8nq+FoCnsz1fWChP
FH/9srTOehpYBy2BkBZI1/BZjnUZ4/66b4g1mYPycQMZ4K45s7IcvaH6Feh5wHC2d2exBafFs1Bp
bufScs9tUJZHvMwvekP3NNv9lQqD7jAiv2J7pJzdreq/Ii/+DV77zxj1LffcR+bxH00lrtZQfMPY
znthCnSlQU5AXOEytWsD0UrQWOsdcbGIdz2GPdde32qS3Ji/qKMurQPLxjVqRep+Jy6bQd/7h3r1
Qy4MqG/SmPrRdit5by078Fqr1M+RIJRHlpXx2SOB+4UzCna6WasGR5N1aYYJZn5BXl05Q5u6tQHM
v4VT2hmBFJkwFp8CdhvjY4E9tNEjAJ29LEknzXY952aXaK93Mnvv3uxKa/SyFjI56N5JootYzWBI
nbZWaYdRPLWbsjsqf8DQyfZehWWe5HnwlRfr+NJ3AKSxLP2cxG+a5rAjBjJT2svwDfDr1oOT+KU+
L5NC8E2mfdUlqGO2JCgAZMQ6qKPjmr8ASqn7ZXgPebc+6sDhiBhM68hM9zWLIHoMneFDu7A5JH8/
LOXc4WhcZqRpYX0wFzocS9d8rgrbS53dv9PIDFBBkO+FzsclH9oZpuGlGv0aSXnLk4dh02yQPzuD
8cceqhDXJ8L0iEyRePOoNqeA3GcUwUSHctrctMoCQjSR1HpfE8vSA7b/1yAvn/KAIW7SX4CYXmb1
o5FpMpf5jQuAv+/1xwmKPxIZe0p/e3HeS2wBdfEe7O5ZRMPLPHiXdZBJ4/Xfx6TZfnbkX+tmvtob
eRiC8ylGS1/FgzvpNBLRF7MJBpC5Aiwywz+FMPLfNXmY4Pb2eBhGJwSwJJATKZ3fzvHuYIkFJXsi
h5qPUGA3WxsyTUyDkPe9vMP8MMYFemiiNkYYfb85lQsOE+yfCIPq8MMwjDftD4/mHqzJRhJ318oN
8tH3Eq/fLC5WkAUaAtatozkmsWRKPZsNQ0dPTAkpzIqMq9J5aQVx4GpTaWF0P4pu/hqblnGthxoM
7lpNtV1BdrZFEIhwl5vspZ0FIjAOsyD/VvNWB3gnQqf2J2IPoTqZQ6/1gMvDKXaCcMOWV7o7XYhc
z0rdHawlJw/NhvIddKQP8yjPe+i0Gd/7pd4Jg596API6pz5H1RfDdX60HULR2YjMQzUXN+1IdW/s
9c+pWt6+A8bPyxzm4BF1kZTSoyqUjJig6Q6UNPeJmAlZl13Dk2K6h4lY7owebxIEGpdXao7eQKrx
alryQ9eaW42/po9zfr00tAR96ri44y6vg2u9GIdBdrSL7UX+YoUEyuOz+UBMIxNm7lstrMPa+JRU
N+72x5TGj32WfGLpISGFZon33AnYDavyyNUgSSQM64/NNf+Wk7O8uKrDyNDNHMqNraHkvyP0N2b7
jutrkvRPViz5ra0RJXujb1VZOM82HgD6k2aPtw30dTKh2U826kPipRjeUZ7fefp7CpmZu/vwfW6/
Y4om1tUmamDRR96MIwgGnNMuU+DOs+hLG7HXePENTXNAxaQiZfMarPZT0/ptWkXCPtJVhZplbQBK
0BZ9691lJ1ju5zKfAH4HExmdQWvkETWmTSY0v1Nx5bvX0aEaqIm7D61pDh4dgh0aMMyiyIlMt3b6
xijEAl2lq8G7ivIb7TJlI1MHxfueNE072cRqmF5zv/s9P6rTG64Zsu1VMozSrF43G4Ay2xrcJxfY
/oikXa9bEgJaI4eHxoEjb7BDlSnj0P4Z2AGdFUtvDX5m+WxNGQlCNXfD7stMh8SHParGaP8qyWxj
jAPH97jwl95VXrDPWeAx3GG0aXgg54gxgzWqrv/6WPm7927jKY9bJngzJQVFyr+t+I6GJ/7FO+2W
q6cfE3CrgBB8Bxzl6hdy+f7P4r8UGmdvdvBncjEwX1uGc9paEpSpsDL/uNKxYXFqJvN+hv7NVd+2
d1sZqukCMcQXYxV79JOQdz7X5ivNX4rW/fdoLfX+tdpKhV8b4pN38qwJ43d5EvhYRB+cdMGQ+qxW
q3dTW7fNvWOpYKeeQPTHDavFfm+SdeqmIeN6d/TXwhkzFMEOgpxiRLIRsi81iUVAvvniWWo52nkg
p4OSZVifeHtuXHdtrvmhmfw9uH33+0VXkhhD+ZOpryKRGn1nn+SCozNeo3A1MLdWgxljG2J3LZvF
NwEbSkA4at97gpo1nHBaobDPXHRjDYqNIWc6o1PvWOwCSX8+r9arG+RRlWHwsPRRic4g3EHNsrof
/MAoz5FcZ7RD2ADbP2Ay5XYswWZQGdW+ZMQtVzk4oLFNpzC8L7QeJ5tYx+nRwzfVvsyGT46DAV+8
PfUtzPRldlHdp2IkSuVSuBRt368BPjmwEQgPIlMARkhPMEwSw83NyzZrVV+gWN3KyBUO5n2pAqZ6
02xqcGuzsc1ny9+9j6WY1j1zRoliwZkhgJ/syRAdYrp6PYSFP0GIlrOFnGK07FR+a0cvGPjLCT2M
oNABRHLoZRy6yg7webBr2I8Winb17Avt05NNs2B+gC5G7CqHsA/uAta5s0aNOyVcSpvVfxt2lRoo
4EI4LvKTHquO2f2usQOfv2sK9mtvdto+ewYlXA/aF7xEONYRR0dWr9ZTo2fko6aaAVeNEjVAXPU5
xwcywvLFbTQwjNn4w1s3FaUHZSZ0fz+aQ3it0ff8MfZB8t70iv4EsbDeodi/r20ISGomDVQnylDL
UzsQy0wIcjfAJ3o7DRJG7zIuNAjagPoMBP3FrLFigF1f1NAqjHE58QLt3Alo0G/aMtzIY6gEyHO8
0cRXp+gjOgYir6grxb1otb9RjFi/q5oXS+yo/+SYzFZG6jqL574PnjKnA5taNNyT+k/EurkrMSHV
5+rcWo6ybxhy+Od0s+6OXYXOO1nNDalajaDXOYezb/8wPJwMcaUDPB7luiHUKeZQ1mdUpSzwtd0K
lH31QoPLEFY4GyRxH8+eX7421YY4d7NXY19jO1/t4dL57fqv4Oc2Dx2wCXAbbSdWNrm9ylmLoatw
Z7qvM3jHiFKr8QgeGXZDY46oyPkAxiy/gm0M/bij9zuWnRV+to0YbpuK5pvnGqA6pV3DyoFhgTFt
xf4W1BuPcjQ3i/241XycBKJLnL16Df20rt3lq7cplY2nTQr7XiH1O7mixaijyW3DAOe1y4WxoYGR
mU0Oz+9OkYssp2ZlZHMQcDE8GwQWmBH8q1vZXF8EJGjWLXRV+Bz+U71Tx3bX7a2FTmHucriP6VvU
vucb7X/jOj7gbeaIhFp5WwjGqJA3z3420/sznqqdNIMkIq8RrW24GK8epqEirR3HOeVOW94tgL63
3sQCRa1QGyQWIoTxsASt9WrvkVR8WLPCpmKI85yv+4sse+sGpAFgPoyglclkktMdkjJSnHviGSTy
ynFxQaqA2Y6+pJMIP2ihHhFm9R+IbTlCQJZmWoS0S9eQY+pySfVacD6yR+VDQmCj8xf3iVOmzoRP
cKkaS5HxshsREAVybkp96jtwn246DMTt3k2VDpc4ivb+3Fq++vBViIydMCbeQ9MGuNz3PS/cPuR7
2np//TX5fd2SNdOGPduI560xrrz5vtx98zc6J6b/wejBMNyyeERfwx9zOSVwu2xmjxiT+biMRzIv
/7XojkmTwVqe5Ct1FXFYVyGlLBpMM+N42aZD1WEfi3dslfW3/09RY9UxjVzMsDWQkPA0UPI2G59C
1+rnXJOl4IfrdsPqHIYpk754hzIUe7ZaM2pP00AuCs9buA+N9DnDKalx83SY+/CfOQ/Lg4qwjDEA
D2iiqIY50AC6dJgq2vCn6rfhFQmUvK+o6/w9jdwICQ4F7qXWFphVq2L2X+bOR/CJABAbn7uHn7mu
3A8Udvy7nc0EcQvZt8rU5GCHeaEQ6TmiJxExwhyI17yc79xFzEvGLs60Pi/ba7fs5Uc0j6BdZtC6
KE2aUnSfs2l3T5thmr898qfvhJLt78q3RmA7D9u20VisU4seQH+EbJ9hT1DbmcbgpCibzD5uBled
Zzn5/yr6Qu733WQqwYFsH0DhxDvSVBLCG68s+GY00pzWVKaTrtbmvUgxzsbJhWp5AIVRmb0OI7+R
U67P7LuvCyVRHFbuipB58fb6dSf/9K9U4lNSzZb5IHE60+qZsb+42byNnkJ4w+ZaBxPi8K2KsHGX
EUbcyZ+SEWYUhcm3UzcYy9tY9vKODJMobURQBwipjOVB07aN3Ly0yq+qiHJ0I+7cv5Fnx4Kp0fYk
UH0NBmCFw9a09PSETCL8w69dPLlOjsBoKXrjzhtm840U3OqrR3FiYKsjk/2goIWh+UClqYHn6TxX
IbA504BRHcoCbBc5ocmtXVP6OyQ2TY5GKqbdb1Gx6OmhZq2YMo0OejsK4A0eqP9MEzqUSh4dZ6f4
y2qtm+1r7kumvf+xd27LbStZtv2V+gHswDUBvPQDCZAURUoUdbGsF4Qs27jfbwl8fQ/Ie3fJ2i7r
VJzo6Dhx+qGjq8qWSZGJzFxrzTkm616TUyEQiOYk4ToZI4epdUN9r3SF9Z0BvXKthVlCU18daH+/
/twQuwxvMYTUHmqK+RJ1l/vUx532os5Y0jzac9U5inq3wSBvNDRR0BxdpIrKnhHLnB0mI48PCyMq
0a0RGMhtWhtBf5vUHD4lJzSaI4u/pi7PUxYWJXpMfbIudJXp/tgONA/RO6K7gpa6CgPJhTsi+JN/
nV4BqvdSs5CiJAkgJkQ1nqUl1qVaC3bdwQQnu4pojO2LWoFg0qHYepHTYLSbrrcgquR4Br5RXgTH
EuexZ8dy2qhEwnkJCIc11wZGgfZMy3ElVbirK7iCSyHOnbmmT1ok29zVh3bVYs4tfHyZ2ZexoHoH
OxjhK5qCFkhViRfdd2l6f0eorIuVEWriYeRBZivTsnrcFsT6VGsKhUjetrqtM8IzAFPS68EjAid9
0L92rx9W180LnqtCiskDbCFGpBQJV3bWSZqvAaasgnglzk7uz6JxYDvFGZ9Ip9Hc4j86wRGtuOKp
hD+uC1IlTo0aT0myQheNC4H3BmYgzUt8ZXkSFu69cMJwi8vcvNVLBqeyl9ZDJCD/LTFZOeAyKrpH
U5MFxkbTQbkkuugmauV8hcJKvxlnQdqw2hWLYh33aHwj0MkGK1IfwNO4SsgVCbZZdGP3rmbsjS6f
N33dVI8ZM6OHyLWxFcTNfVOiUm6cOv2qzXXIaYyKmg6vODID4MYeq2hWcY01Oj8tsOrW+OmzTQFT
gV6ZOrBciglODdJdartVWTIRXBH13p+1fGr2VWPGV0w5XzTIH/1aDYkE98MB6sZDqaeT8DFt8IWC
ReQcSZtON3eqGymN/+P0H+MerTWWTB6tGIG7V5mTPM19BD3NCRpW+ECfZbg0Q1YpsWuk9vr2q+/N
XY6aY9EqrbHJWSnNCuIAbebXf4BOOE9EiTsXyUFStvIk6pArlwG3E4F6b3FIjXrJ/2JKyYOfQmMD
+wEXA8CXKCOlW6PLUr+ky1pBZY/F0VLVadOJOdGPggyM9NhNjiSgTjOtS6snjwKrzMAHlAY1/wi2
Tw6osZskFKImq10fgoiFLGPuqYz1bhzSXRVJ/v6PXYChTCD2DiSBkAIpreUaDWuK3/N1A8NmYE8W
nSiixNZBN6KY6yOTjBori3VeDIksghjoUe1G2FY6jzx0jHD6tVP0panu0HCip0evoHSI0EY6a+l+
tlJqCRIYuEJlNLomc437l+7+2nm9ELZsPup93s1pdUmLwMhP6NNcWLo9isQ1/lg93YSWbbo7NxJL
2p9Y9JAjD+p2Dgo2L9B0ToHSOUsflDwGvEbvVzDMRd3Dqkan+c1tOE9XEi0HhJChE/a677hIraY6
ALRWRNRVa+J6+SYntcqKQzVJLdn1Ga+9agjhiTxFKZtPrCFBY5NQldCXmezpTAUNKhQgxWjPddMN
b7uWNAqEyV24r2Jyy1eaaFV81oSudBe1rk8ZIyN00at5LixlG2kxXvQVwkC9u7eoQByfaxEmwr4W
KKVsZbm+J/aQPfz4Dhsa8e0ma8O03w1Fqlqrmr9drqlX3RemlIOxpRPETFg1WpA2sZX17CpO56zV
SFURsfQSY1AWBZazSQzX8kYV//oN9UJgb4WMVcwJY56/GIImJ3v+NOUEV020XK2xU+/CojHrW4k6
J9hT2bP8zEYyh0EUlT60hsuSj+m8FF5upwGqoWTUr9FZBBl1YgSYg+Zi1jIhTPHxu70s3F0rQSVy
y3ce0zrwE0dBQxVjr1nUvMSnnJWKtTeGxUMY65IjJLuCdIXRw6DsoRWxcqc8PIekTtY4zTrUSt13
vXE/Yx9kR7QsDutNp8pPr7a9BRz1T1zkO8rnu//6H/8/YqyWpN5/TbHys3/cPmfD89eyeQuyWn7o
TwSoY/8BIkpX4RkLg5PWwmv6A2RFq/YPuFZ08gBZGXg/bSyhf0JANfOPBRtqIs/iTxyxOJxRny8Q
UM34Q7N00oDwBtNBBOr5F2PrT2/xj2/tn1/qWy4e/tKfXLZk9IL/o6Ax+TcJC/tbaJ5tzuAUZmHR
+Ajuenybt+hFyme9ETM1aIp5Xw0oh3sXqwJakSAx1sOwEB21vDlxfSSGInYyZBwmBhwmVihy8Vpb
0+dSa6dLIaql2kZHfR06jCPWKqXFBXuc9IpYK+419tinQBjFuRXGHK9CasQbq0Ej37haeglAPdqx
qseLGHSUgBXAyWVTf3jAL+wvCCETT8eR3C84eJH4mOZov8ZdwmMXqgYxPArtZstKp8ciaatpYT7S
XwpQbwMKypUb5tl0TJbeCjtXbXruzOyErbzGWNlTQlJyDDqajN5swwS0XVbujEy3cnTNlC0ecai2
u0skkjIMg7qoViBP6s/sWPMBJle6qW3dfIo703XWnUJ6Jxd0s2RWMFnup2oMzec0t6b90u/zMsSa
T3qPJporHDZT1A1eQrYRl2Cn+qoU2QzLwZhQw1PAWJnHF5BDQgm760w3Gn51aRw1qUaJX6SpytBm
2BZjRwK7K9ANUeSFVncX6jmCi651DW+YIbuiHdcTeuu2kx81hvJXRZWfwHklX0sRyYR5P0piRqLl
gDwnb0GJWkqm3ofLOM1jXlw+l2hKDE8f3GjXLaFn6tQ9SpTiiPMKBa1Oisi0gsPXtXh6g0T/nJud
gZopRHyRWMrVIt8bVgOZnN8D/MrEHSwevES7T7XmqlU79dgEhI13jWs+DU30lEaM8DpLQYiT0Mi6
tPHOISWlRWfXuGL72o63Rlzt7bEtNmNedEdkLXTL+6uwJZrATnNTYCWWLR+Kne4I7FYmbs7ZxBVe
FUcYaCjZcBrfzXaevuBSiFfWNOYxg9tu7lhAjvNpnjU0RouEjH7g3RyV4YaWegW0qAtQtjOSxMyj
M6lrEYb4YdMxyE8iy9qgobsd7DjdSsdahzn/s+sgU8+N4rsY+2itSH3ww1ZRvllaS8uh7Z8bioeV
2nePoz7dZKVhrdUUojMKsv6AARIiBEo1PeqfhMxpdPJbe4VmfKlFw+Q2EgBSdVfZ2K3t93WGwJNT
UAFq208XoYGZRIuqdlO4beONgb2THVOxIOXv49a9Aw35rdVY7FwJEECXzYmhUurh7amR2bJOFY1r
st/gTTzP3FyoWBTbHFZqpih+xdV7h484fiqhUj02JjfgED+IvkY0XGxTJIP0RvSbUkX8t8ybPKS0
MdoWdbzuTInOLRcPGKkysHfS+KKrbK0oM1rjsZkGiwUUoOWkO5JiL8INxJRgEu4617VT01s8Tali
slbhx0xMLiMmpZbXGRRVWg1Jj+77sJ6B2GN5cCI/DbAPJ9WiOip098zgvMGeVNIgnBjoxlDyV5PJ
pKMMNIKAmW/RjGSk4z7o0tYOilNxtS5URrAoJ5HjGVkd3JkulmhvrmMnvKKmYUwyWfNWMWKjRRti
n80KLJ5T2UF3klZU7926bj8tAZG3cppG81S6EDDBLyBYUuIvqYlUZFSndO+OS48nS8Rtye+UeAb9
rlMaRyLxQm3SdnD7y9uwcoO7brDnncmlc+s0Xeulpg1+Rq1worFrcJV1Y0h2UjmPQ4fZL6Ua3ria
SYDwNGsDltDC3Q5zIq+HETlHKTP6yXUmGb3NWrG1RtkyZBRWu5otifxPs+WJco1qJ2nK4ZvVL0+Y
bCuQ2iZnBpnOwXfaClV6CkKn/tTkErlNIiqxJGe32iGzO6K535zFf552b0+3dyGhy+EGa89SQQjp
FOT2coq+ZafrRUEAZjxYmwFXVhVWxqpmsKV26T6P9T1iQpBvRbqz+ZL82NaZD6d9wXDmrijrTykh
NbTU5vYDvscrFuWfDIYf78qGQmlpQBA4ed+9KyMxVTWaYmtDYrWxprP9ycrGh7kcBRLc2rgYtPlO
myee+uLFYDGuaoSJXhgptLbFFaiyDpkcBh44OavKpSNkWnm+UjvnzshyaFBt/z0vyxk9CpprFs8H
H+rPcIwfb5+IIVuD4rvQKrjrvP1QRWO3FVZK3n4/FVu3jvbj1B5xDTy/krGzKrgDqXiiVYakWI+3
SaaatL3lypC4f0W6DYcg3wnN+SC47Wduyp/vy3JU3XB1wKHvOZmmAlijs1RrY2e0etFXP2RRbtCI
o+sQkgTASHT3+lH875347gNM/oJP/teX4vvbfzzEIJCKf1y0GZj89u3VWF9+9s+7sTD/sIinNmxY
9yTEOSaM4j/vxsKCnI+uzQXjY4D4We6tf92NnT94ZlxceSaORi7QYO3/uhtz2SbMhNBWErZZBOLf
AuT/HGmx8FhoALjwSUzhGLybd0QWxdF1qjB8sygFqNCm7eQE/psP5hc71Pvb9/uXWBg4b8IdyAUg
ZWLkJWRkHvVKbuNK8cXg3v7+Zd4/sj9ehvUP/5oH9jXE683LdGTlhJ2qBl6AKBRO36EsuQtb7oNC
X/f3L/WK5Xm7uy2vpVHygOxRaVC8j791oZvV6ozn1hmGy0jrLpmerFJN9WqCiOpicRPAw5vCrQkO
Lc6nq24ydxx8u+XTJVR7qyrig1//Z5LQjy9Soxu9IJXYdN13Gy7BNRqgBxl49J7ONJ120UhEk9Zf
hssX2zj3YSY/yMb96CXf0bdN2nxsnyMoCTX8VEy8bBevZdGjb0vWSoLiXbofEL9/tVzf/pbLWnv7
JTupsJqa37LKQF+p0T4y0x8b3k89gJ8O1CXN7f2XK1yCw5Z0QFo879Pe7GkonbDjyw0AeKrFU+GY
O4XXomI9itxEewoVo0voBpUnUM0fvf5ytrx/fVu1tGWbX6Iz3j2SjWlBHk+bwBPDE4qz65nIuKnN
djD7D2ik91MY7xPLPTMC3dW5cx+13UfssWWx/O0tmMIAXkRZby+l/tuP2Q0maDRDDsU15xY1J5/1
Jj9UNldp1bkvqtkr45Cje0T4ZexNjUuFo8d7J0JNrAV+Qed+EZIlPHgshUOGPn9h3g1quhuqcWX1
5QfXjXchH6+7GM+hQ/8BwBTXjZ/fLy3rQphRyVc2iWPXJutMCX1QfXj83FulbS9d0zoWavvl9/vA
r3Y2R+UyAr6LLKtXqvWb1YgOnQduxNdXFeMXt8lPVTn4MFjOv38Z41er3gGnb1BJaxwL71YE/U4t
aLok8FL1rkyrE5mjWE1nw6+6Es+htU8Gc1+H+A9T5bBsMQmUFncCSDu5h7HIbqpi3s6QHZR49qQd
3giohnlnrTqF0ZoxsR9NcousbqOU2Q54wHUVzh5pnN7I2lOlsVcJjuLFJyva/v530+1frTXwWWTI
2LZK+M+77w6KD16TznYp6dy7yM5PuhwuQ8s9CnTVGblH8MkhuxrDZo472MI0B7r0uW+hJOQJECkT
R2D8WcoR81TgU73hJr6uWX6S6ggpywYW93pQAIIEBJkxhdwVNpEcjcEOiRpqTs5Tw7pkPjqnim+n
/brVpq1uZ7ulUJXG7IVtuGWasbKcgfH0vFVjJD46O2vLA9GOX+x29GVt7Ro+0ZD/PXJHRHf1dZA/
1ba8ioz2IpH5YYJXhTrqTOXTrixAAUGZczcH+p2G+cG1B5+Gy9qtk8+Sq/rygmZennjKD9ig13Zr
XoXI9TuRfa6nDlacA+0SbWYrt3Us1lOU7GfJIDFAlDvPNIr1XTH1G0ttnhE174mcPA0groHZomrS
9CMkc+TEEVVOflnivLcRO85u/cwQ2VgD2bjSRx5b03mAiYXKsruOa6AI1ZzeAdYoIQ2ghET174Kr
UMLI72nSOI5y0afxV6fI8BnN2zKM/awalrLjU5zwjQrnIVnOBQtXxuT6IJFEn/jW1jKOaYO2h81j
2UhK8Z0BI4oMRj181tWElbkgHQ4HhKjWi9W0MqyvMjR3oHjBhc5yZ0OwxC1yaOhJ57N9q4wjXE1l
0xTKYfm3IJdsw7m9Rge3t6PAb7vsIMk9zkcYaji+toAN7mJ+jyGM9vCAmcJQOirzfWBYR2Gx8JT5
woiHYxdCFSA4pHLllkL6kBRiVyvuzbLrkKa3DTXj6GTRVqfNXyfWLqQBYfbReSxQaMNrAW49yi9T
rmwY3i3/t6qUgmOz7S+SzL21LHHfZpEvO2zgg8oCGZn3J7W6rXoLkg3PrdYCLBZrNcCTn0RMjsdN
kSZ7wfBitIdLA8MxbUmvguWeDRb4ltlrOz5YW1zEYX8OEKg5KNscvriStDtjApxQ5wu72KtCFqE9
0gdztZe2yNMVJK5VrDcXfWvul68aTdEqFlysHOUBJdbFaI6+RvykGpIBU4fbtlQ2ZigpRgHKM9n2
i6G/6MbwzOV4n07Ip+fgdQ10gpPMJHk0nbe1HvhZxPRXD29FRA5gxunCwSr0O7gl61LDFQ6fIuRj
bZavJlz0h/HnFuSamcMlY50MEPUtUBi5Lj/YoX61ybvkkFv0hQ2q7Heb79zUAge7jrrGaa5tp1uH
hdz2lv7Bsf+ajfL+zHUd2uckVQmHqJqfz7CE/kxVO67rjW76PeIpbkS4CjOKTGvyWs3cxxOokkLQ
ECp7v1aKU1qEj8uZqlrBp2hgJbUyPwun+2TL7BDAlgOD4/1+u36t2//+LoXL1Yh8Lhr7P7/Lzkgi
QMIgvRWNeWIFoRYGx/wyWuYu0Y295P+TMrjXRP9lBrxvWnKLRTgFWpusP3grv7onLfmkrxclTZjv
Lik6DYXMyITrTSNmOToDZjF/6dNp2+W5J2zkbUZ3WYz1c2x3kGLYLEhR/f17+OXaePMW3n0aciB4
orV5CyQvXdk1ZqSorJ6T1r77/ev8anHYqmYyuSMsgjXybhEiGiPstDNwx47Z50o1mSATEoXIuJvd
12cE3apv21ib2IZqI3qcmmuTnqjBLuQGzYWiDpvGdQ9lE+/znsc26j/K8PvFtZnzW9OJu2YF6+87
PtBJmsxuMKr0JTCbafAxIaLlV3xktiuRDRutCfxece+VkJ5wzvH2+8/oF/WfTYgKYh3LxGWuvfuI
lMRGaS6Bnefak2wjdMr6CwHMPiCaD8q/X9Q9tuoQA81IiWuZ8f6VKtMuUybynp5c5L3hi0RHgOd4
iEG2RmWyI3+QYUV3h8fq3WPHSy4AYup+23q9RL25aWaikcg3eEl0XX7KwdHjAHAwFS0X3UaDK2Lj
eln+cKk64znc9IaztMqBq7MiJooysiL2kwHpyBw2+azvrCnbCZGRamztWwRDbRc+QiHYoF/d9vng
18SrILHwJD+TS6w33IKaMDwy6T/ksfJQ5cqtTBdsWXutTTg+HfdAqtbRiaw9PiOGU9aeiOA9KEjf
bBJMWIgKULJi/3maqKomaT+oWX1oeNPLz3dy2ExJ5HeVses4bZySjEsHsI7JGSejx+U21vN6Rdtf
giaBkNHhcwyPktmO1nfX5hT4hHHQ2TX3mjpvHcrs5SlZJAda21yr7Jjo2nfLZWkc+zWUqkc4nQt8
0wcTuQ+j9DtGeMQWzr3Zy3Ptzqe+IJ4sTYaNqLgixkz1uAcvNy1kwjgCB063bAfg349U5eykTKbJ
vuK026NBeTH17hJ/7dWyf0+NuQ/0J7ij57nKfG68ly10ryqoJAMUdusBI3AS4pU7iqh40noirTBS
1mXwoLZcwYVzoA2xZiqAdJc/m7t1W7EKXJj53D5rbr12GXKrcQ+Tjcm7oWFpdAw1mCd09bXKMN2d
5FrT3e3yc0wTN8uJijR9NzBTU2Bqgxi+HesY/J+5p/MK7e+uGSYqPZIJ3J5pe4zDgniYdPIQ8tww
svdc4Z5n2/WbjvtTliE6mLbLRQYb0oNjgu8XIKNaRXpuaN+jUD2QenttEyAyxAhyUg78hO+UtRYC
JlXT/GAJeWXlOM+SM3DxbdE+Cc1a12N+WnpGTsC1CkOoVhn7MR8uqinaG5xCnTl7UZzeoGdYh+V4
WVCcknx4U1CwJm6Dd6ThY+OHoyHhklxFt0svZFkjQk5bjGPeMLI9sQaXIzZ324vJTg9TO29NNWe9
jr5rdheC3bULWJ9IWAHubpuIMRXfTQPtUOSC6Ejl1i75gBTKzjjbWQh3tIab3HjHI33/+81O+9vh
R0gXE3MG6kRauuIVP/xmQ3A1Nen53V0+WuV2qQd0s79k2rtZlkGRmLs4DW9tUKKxOW3bgGug4Z5/
/x7+tuHyFmhaCrqGxhIYu1Stb95CqdZqoxrShT9I7CMGnEzHQWZluwkCx+9fikr3/Qa4NGMEYfWq
4zBReP/7aoWrQPYJkVtZWMVIEFhF0wKwb6Ozrc6eMXONb830RrEwkLMPk6sGKEM+1XV0riaMl3Rg
90GlHIYI+iw2JkWOXwSTJ0eGYo1G/jJkb9ASjqZp4KaO/+GQpPF+mEH4d85yzVk+XIo0hKVbNNY7
baIogKrg6ON2BNO+NLuYQeMdgIYnqgn8DFI73CI7uLGXqCP2pU2yRWqAkaB/ZMdn6o9zy6OTN+OV
K1hR08jMjdiM2am5/E/msUSN6TH3Qkhkz2tCOD4lDiNyIearQpuuxm6pQDP2KEMnjkYW7IJzfjAb
cYSZ+FjA5FLS8tQ1BKkgNfMJ/2BcwX4JnJE9lrUKVXbSg3OjBbd4MlbFqPjsw6+/fYezABvNrcJh
C681Ovd6SEaDmu1Ms/uiNNG3SQpjlTrGThTVyRE9uBt5pdCKaEPlnCap8JQhuC1xKWo4WlZhrRzy
NPzUGVSEVI4FsaB+UA8+O8E+jHOYyMk+cIpTZ1HUWRxXEcWaXlADl8MmrIcldyo8g8NGx7EBqOCX
nXNQdPc25TVpmd0QCbVR5+xQq8Zed9WjQz2NYN1fngtYG75R4FLXJo9ltp8o9lFD7TTqjN4aNl0V
7WFiMxgLz8s2a1f2vYY/yO76NUSGZmVWCDeXf9xNdrHMUoTXMYlEVLM1+d1kHWJa34mWP+hb+KxO
d6tX1nIEw9023K82fCivd6wLDT37Cii4sTN1XC1Fma5D53uf2dWqrfhyzSDaZ0q6S1sJunjyrA43
9hKFkDq3cdNfGVl2I9hbgJMelsI7YVOeKaQqtfsSNdhblFxBRKjM055khpuusx8Icjq3unOu2Zx9
tLRsWE5+CtuFOm3uIgR2IEyJuWl6TK25B9BprYjUr4LQX0yPfWmt+3H0nYraulT8orIvVOrklds/
CWz0y30706CoCfZM5IjBJVYH6IL6PrPFXdtyO6lnYH62tFZIWop1AkGGsz357BKiAKUs93pGJJfL
Sd8U4Qd351/sHIRZc2cmSoPb0/tefUd7C3iXanuOO3I74sPk4BXLI2gWh5TuxO+3qr+/HKF8tKh5
oGl8knLw866oxmhKoABRIGX95XI/iaianaJ4XlZ6JccPXu4XBwGqcJcZKwoqOqDiXftsgkBPjPJo
eyWbfkaB3cT2ACpB3dKzISs2fVKn6HZ00kMc5bsYo5EkJv31d/63ZoT/Z9mO/zfquuXtvLzJ6v7z
7Xn/g1naDFverI7lnfyUpX313Df928Hg69//MRjUhPjD5fzEu6TZroB889dc8PVPIDDQejcZ9CKR
+6+xoKL+YanEHbkuP0E2o6rprL8/B4PLH7KTkCThLLYzaxHW/Tu6udfO6z+LDsfhX1rexLK8TJNp
17ulTE8ki2KuoCfbdPCKRgkdhvbLBPMSO5q+M1KdjQyxMHpjAMDpt0ap7xQkIh5aY6/oco4twDEP
GorjKJYXcUmyn0oowrofXpRZ//LftQj/X0tst7hZ/etJNDwplt05fnl+u9KWn/lLnakvE2idZaUZ
7EuUxn+tNAXhJgsNkYZBW+F1Cf41f9b+4AdsAnQ0m/k0I+j/WmbWH2wzy2SIETR/xXT+nTX2t+1L
YApi+ow2VH2deS3b6ZtL5CL5V7PJTTdjCYARuD+KoLHMGoroXGItzKfSq6NMv2p03fEV5MZeVpp4
w/Kk/JI2bfX5zWd3+rG6fzv9s6nqbZPZukk4IDN7Hsu3b2gOXWGmg2P7k3S0u6h1jItGtC5SuGo8
FQRF0DSPaaTQflrXkxp8KnRbvSniZv7g3BIaX9lPRT+POV1HPhrH5hE0UMH+9FYEdpyWbGzd71yQ
4Hh9FCaqA4FkU6hd6pr7leNewgFoOK8dMWlbgq/aS+ja6OCGQD3MVqGdMGEUyJkM41EPFHBpNBIY
pGgoxgsyq6IO1n+cQ+PvbLq2rYC+38zqmYLyJSAmzi+xnh3MNHGOeCmiK8iT6p5yhvLTMHJnRT+p
OQGnVM52VBZXem5bl+SXId7RlpyBjMbqd0OaYotpOrjMrLSgJYhMv+yzSwIh2u2ozuhYlbzfjob5
skjK10OZPvFGjB13+enr0M0F3XF8qlVrGuvQDmGvgop2Q/Mh60S9Adwnn1PciBsZgdKkQcv178VW
0s8iUa/GqLpH/GVvoPpzjS3iI+mP2SMB8PidKy26CcHkAELiA3bRAR4aIDjYyGoshW3THmfS9ZCf
BXKTki55X4zM9h23oAOfUlq3mWZcgDCV+Kygca8KvSIhlBAvdyzNF6cbYA1UElzclLzktSMrtHyK
eh30yngzagmB0CXxgPNKV6dvxQwFaszVaPHpQpfqcHL0FJWiAQBGXZ7tAUIdFC2Kgx264XU6zgch
yl07LCbzAT+y+kiJSjpIiF8Lvy/kFJF/wZazN1piY3TxVNZR56fZoshMOnUXdpm6GqoSPBcOnt3U
O4A9RfbikpzpoacmGa8cKbLlBDjC6o4Fxmca35BxKE3gT1kjEY1uBLrGSdep2SleMpOPPcwafhLj
S+IGG1wA6kWElthDoIqSH77cHZo8gcmxPkSLnFSppq9JHuL7HAdzJUel2eoKmRRMUb9pSbUrp+Ix
bTFD60nQ7fAyEjGaJt0uSK3bENYs+sp6Z1OjrGb0vaBsAE7MJRmgiuPUF0hrVT+V1Rm1I+BCjlZM
Lo16qrJpkpveCdxNaAjzFAbhBN+5dxFr63yleNUOc7WIveuWiXsQq9p1KVJ5irnaoRWdbFIZmlac
AGwDWO/GZlnJzWj6ZO/Qmev1CghTj4coxR09RmhBsK7GujN6RVGR4YYG+jnGJHqj1MSeWcsanFOo
ucc2LA2NOc7CFxEuuMfrchCUEHEuFFr/LdEMMzXFBKkTpIjhrKKqltqNWlpy3jVlM5Ub25K8HXNE
IrHqnfQakw7GlvSxmEskavmdGlfoRAcwcV2wkLMgPXNfHAl5sWaVvwr41jBH6zwldJlCCHYbvdYJ
WFYYs1Mp68+QgLRnNrz01FhRBkQlJ0d3QCgTrUNU30+5GSjf1Mjub1ynV++UISyOBtktPZRqu/5K
w21eY/6pNwqjbnpVAKoasPPHThubVS2lvkPYvJhG1PIiCOLIw183b40xy5cqO4p3jpvMn6acB2uU
ans/xQL9J05maMTjTodf+D3tOD48VRvbzygICf0pWrQpzZBTZTQVRpS50ii6kyHa4k9zSfs1qwEw
KmTPQoXZJ2t4qLhbu12jN6O6cqi4zgUrjD2N5XrKpdU9ROliOp5BLBX0Y5UFBWoH6QOIfuHcJYaW
O1upoUudV/REm+rbUtYHaHihoV3FpplsXBe3PhLvBaDJ2szYnyrrWBUqIl9U3eLBLlXtLrALBvmB
eZ3GQXFyrJFitAkTh6hcU3uc9BnwcmlivS+a/mXMGJiZyEQviFcavTGhcwFcddiWlQsEqp6W6Adp
jT5Z0traUWPzAiZcvE0RauSsdlluasBre4Jo4Y2NZa/Bky+xRdRDO0Hdt0NsTWoj8Yxa4ZMhg2Wg
OTkz+0QRHGrSJu8dZ2B22se9bqyLMkleJtuicqWJBR3OkScw/fLEkpEnu4vcQ1FWERnWxWLpa9tK
u1uKnTsFDPbJdTLrYsSZt64HNgwVdhkWu7S/jZxm3Fmqm9+GJHze6kI58byPFxGf/7E30WxC/FGb
I/YyRK+tovkhe+56TLJsFy+hA+QXhc9W2cdb2Qws8GFmciYGsrkAeCDvzWzn4CbGRTUSRbnAG6s7
IH7G54m5B1hv6WrdbazU2O+BBG1C8OGU/TWEVLY+p6Ef05jV0Y5M8aliH5IYBsvkOPARr5UwY0wE
hLC9IxI6JMwZSOGZ/1RvAfnkTLdTNBtlld4YRQevrlCRsbiwnm4KEaHyzIDnosmvC0ySdTVfF6KG
yzCYBv45xch8MiQz0q9DX0eHfG+VuRXS6gdyMw6yuyPG4CDNwaDTzs6M/wur+DzkvptpAc8LdLAl
a67vcXUn6Skk4OGGubUBjcBQtzkMkUOuVcpDW5GcoejqVglMuItNYO21cWZCa6b1Zxh/jjcFpfFZ
78pxrfYJ4Fa8tGwOUXHXNphHIK6KY5Sr1WlysuEqQX2+EaHZb9mWXT5TnjsM/kuGF6B3Un0N4iPN
JYJh0vojkCaDXStOHhvhpmdsGpHHmLrxw7kJLueUzgshk+jDRI8GeVVl0LcxlhuT3yf9uHYju11Q
mSY56610DsFY36lFgojb7FmH0iagq+id5xQuMRkLSGlOQ8ol1QvMtt5IldYuA8fwXkBQnPmrurgx
mhrs55xN+adkllq0Fllu7a1IUbwhMIL1PNglZ7/o8C2KduZpcoao2ZM1X3Se0Rrt106GoQf5xq+B
y29MJQlOzWw6m7GyIC1oRnHjqhl8SszJXyOspqr3+gzqc8ZiiV5dkaYFpLmLZri0sXoJnBakSTip
Ox1Q9ZqQQ+lN0ZDtceBXn183iDCO+wN83eAzGE2HxCc3uML2kBvc4IiXIRmkiC8mjbCsNSur9ANV
qgSODaYa7ufR6M2jWmb6XdPljtcOsX6XIRIggoRPlqawmzjQroI6I9hhGNgKhIB4wZeDOVf2bXwf
VdOCrk4iJrODInjWjBAfVe40LHgJOmzb5gG3OlHo8vR6LNc6ARBAfWr3exGF7sEtnfZrAe61R1kR
mtpdCvI5gA1SqsPKbRrAZgb44wDGbkcULj6LRG7yMJxOTUsYceVo4yOACzyUQxic/pO7M1uOW8ey
6K/0BzQrOJN4zVGjNViWrHxhSJbNmQRJcPz6XtTtjlJmqpXhfuyIiqqIur5GkgQOgHP2WTsCfAX2
ZD7cO5aSz1Y5NdeBgHBE6Yz+g/f/k5MGEzJxLP7bDWalDEIT+QyIuO5WmGfR160lMyABZQXxTVSc
FqJBur8iJ0//uFZqnw9040PURUh47ufhgGiD1qpbBKHy2U9H+bPpQV8vsPacjJWhXP6R28nncer0
246T/1YOM3OKZvKKTtpKGPTxsw99z7u8v6yRuTRrm+5ubB9o1v3u2214K5K6+ef1U2cRN7ZT/XNV
+av8z/+7zA61/P/90v3td/8fu98vs/L7463b8Pm3/vvaTQ6QJkbbRUNq/yPU/p9rN9qOf0E7RuPh
ozucuzf+neAxxb+o/lLrcHA8Q3QyS4//J7/jmP+i5KKTLXJ0n7qP/lfpncOrt2+jJzCFjerbc3zL
PMxUmoB0xq5I1HPmDZgcsi6eekLNQsJNJv+rzJ9uo3CrcLOsu+Yc5t078HNfesUsR7+Wtieu3vPN
+t/pJoffQzEPGaCO0IbkgjGX3T+kAuIpCjivxfazkXc+5j9xdTFZKgNnAU/yw8f65JY/35z3hoK/
Ngvy6ZuZ9eL6QdI0FsWo596Q7GSw9fPziZusT+uV32Ithhl6DU0wzk7UsD4d00CZzcBkVg7lKsoR
YzH4jAmtYlFu4yXOF+twpW2+fjRj/u1Hz/ZhHGbkx9foeF3Xt+GY7NSGBtRNeIEO7fxFX2greeKJ
DmXwvj2/xg9DzQmMD1+s8pD/WAAsdlDDeChqoMtggTf18le1OusXGBCsT3057/DxZpNc3qHnkZ6k
7H3YmUMfqBvUSWK+tjXX1mVS+OY55xQbF8qCS+7W02uJC1zeQR7nqELnHKY24aqbawNLM3R8QuFA
S99SWiUHwZojd7DsHO6bHMokWF3R6Cl5BrPPzQ1guazCLWUu8+Aklt5YHr5PHGNL/9Wnzo9Hkhyo
algj8NrVFIdccmvpuM9B3qEt9XQI4moQ2LkiTHG3TTx1OFSygCpcFCBSbTXQkeYaspPxC5M13A4S
q1FvTRljuINrBT2vg4/FJ4W5IHmQAJYCKjHZiGiA+PKAZ6RBJ29f0F1QTHEKjN906ZC0eicW25gj
PBcJNAbcMWQL7SQkAysW2CU0KVsL3cKXnAtI1gBvS64aofD+VZrd+qsu1wFITEUo0RzCT0Ab24wg
7hLBI0M+zEtqzeSHsCyza+SDrcrvRxdc94kZNk+gj3OZjz1HSBt5NSERLfz+BMNfUkCtrqfXyJjU
tjaK6aprR2379ZI5DDwkFpGMz3o2RrLpp9sfZbQ8lUpsZl+lJ/NlF3Hijz06NkUNGfDroY5W5/tY
xDjKMjwY6fr9sWAfJ3VM3uhVhyGFV14kLZhg0Lix8mn0DBMtCMzfY265Dy4Hst+ZTGosv4Sf7lov
MOz117/nk0dHrUXxHiEdAkfn4Oc0dR0SkkceHfIqkhCt3wSA0M/q0Zsuvh5qP/6xUAnqLp9RcLic
WQEHbzkiq4Q4usifiY4Zjr4N9k4JmSMIqBgGBQGmoe4AHUwvxVUT6PmPr4fff9J5+HlgUtZQAEiG
OwchfxprLrxGbj2HCU5ScCch0Qxdu3agYJ0Iwfuz9n0o1AScBfCpd+ZCzf43RnjkRwnFnecKjtBt
n2Jv53dVe2Jt7Msv/hllnrJsX1QZEWDsj9KEljniiuA+k9YjP+S59bUZKKDQUwzkWtra09cvcF/1
xngcOQzfIIehG5SlTCoCH4O9FKoVoNHVLpBRvHRN0nyt7fYblVTIb3wn+mlVg3qBHjedeJ/IO/i7
/x0HGJsZAw0CApOgo4g65/7YSkLK6krHeuliKFMYefghWbOItv1YcX+/snFzz2BRuy0FdYxqU8Cu
CeZcNLlLAZMpsipur1WG0Zfh5cBKe698NSsN+ljnK0RnpWNE6TmwloldMwmKV66BRrrqAXl2mHqN
1ptDnspFCQK18pr8VnTeNxDyFtCT8abmBJe8AVYNWgjuYRWfYwNp1dtodAxsJDvFS4sTKzzzHfak
NfUH4OST1Q+PEjObahtzJ0UjWWvBN15fkKJeiVJ/M9leJh7wuaJtrsrwdnJSHHYXU0FCEGqlpfUQ
UUVrvCXkavC6zHOvOy+sDvb+WA7YqJaJTJdN3TuS7OTo6BvRjgg06du1Hgdb+j/KKOQPJ60Jagae
FBru0JXZWSegqa/Y22lvJ4MSIyAkVYocJWgGAQgvdI2zqDS96ZoU6pScWdj0mbeRnML0LDNy3d0E
sdPdsAiwZsA2NUvPKhtJ2kBHMgTHfkqibdxYucPqazJ4QUaUkZmVOk1Pgw4saSsRJ4iFMAHGLsjm
UscQRdzimplUQb2lObcflpo1GGo5kXMAl8V3GVe53dP0FmGo9qdBogmYC75Iw/XNqNci0kNBiAGi
NzsDVf0yb33E7Sa6WkXmL8URlv5ecUWjfPgIOMu/B0VMv3hUmLNBWxsClQiJMkACw/4xLzE4wrG2
du6KkNYfWm4Ayy9K7I6wbws8+4mbWAkHvQHfQSa1pnkZhnK18gbDCIHItdXGqro6u4NoP5IocwOv
OcfRBtz75GUws30Le8wtCszokWse3eTTFP5KR0HHVWUl1WU/2GlAOh+44bpre+2tG4YU5z9rSou1
HuPdMNVm9GfIE3AZGAbwlsTQWExnTcICnpA6PUoY7PDvhhaYt5eb6S1sA/Qu5E2MTZsDsQI0QoI6
tJrp0bUVGiscocEDwD2gKiN1DNBbhW0qNHwPZmgZuW6zSbtm6M4zfuoduTvzAvtgE3SzV/Zcjh1h
ymUz9sYtac56WlvQ/5aNW7tYgJZTlTxkEZXoHYc4P35LOXP531QWRjdhW2g/nKYhA9aBCIALi9Fx
coUhzaAuYwdgwMJvRsBBxSj0y1Cri5yqjjmkm1x4KFknBZR3WTRJ/xC6GJOvwbPY13lPP5sIGvEs
tYSDEzXR9CdWMszS1KqwFjenQLuvEr/k2KT07AZgqNEsVVH4d7Mf6286RMUfK1HGE8kK2r8duC7m
ea1N/AsO9/7kLOypoq9STST3U5pBkq89274z+CvzZUkrwbotSowc4CkA/eTH0z/umF5YLkRvyxsn
pAhlDyFlJ+lVLefSLKvevDwGdJ/g+ku9vUULZzWQM4lmHamoNniufFLyyzyozTvHH+PHrsrJ6E1W
ie2YF3b3WuMnO4Rm5JbIwAYQ9iCWfcceCKUOiQVgUb5O4xVMGQMb49brrrG4MwMIvIAR0celvKq2
QBW1CDu7+dX1Q5kvhN+RHtJTx3uV6YjTawndEdJpM2WI54Km+YN6rl9VCjQrLTpadl25GllUu6Nu
QEGmvw2Mgs4oYsY0wOIvituojSBqpQkA70WRGc2dVUKrW3oW+NsF77KyMSTvwjfMnGC5D1bhCaxv
AFguQ4VfEvM4s24rh7i26l1N/xmCEMRGRAx4mOYpmj2gWQAkoUHTouuFldGiAPQMUki5QDWcByEy
6Z4T55XIB7hqCkxpD+rNE/0FIcu0VoVHPWntW6z6ZVAlUq47+GHOooCk+uRSJMC9MQy0G/zY2xgG
St7O/q/ZJBd9XGTPaWraP9B7Y5veaBC1USYaSHiquBDPKoizZi2ayEb3hlEYvM8eYOxssYSLl00/
EqExzMubCuAxTWvNgMlamARgAeOK2t6CRFPUrTotAUQUGsFIlMsbLBu8SWItA+BTRDBbI70HA25A
5Ie7U6x7aSY/xoS/FzM+T3vLjJIzRaMB4SKfmpug9MMe84EKM2784ExlUEeNXPwkutJtcd6eBF5p
ek772pI+WdTxMTjzK0uq6nkoEKUtfGfMz3EVxRY3sOra3GSRJ/1zq8w7gib5QFiFg8GkLkg+kO+X
XuSA76XBawVVA1HJ0NYCag8ohGDpdqN7b+MY/CvHXYzONxkhhU1kfF+kQ/yQOjowpTAO6ivSKdLB
aK2dT3+AxsO594rMvF03FZwUajlQZMi73rWd09xYaQYF02oM7w9pElhyGrC8nZlqTbnuVD29YD2h
Jtg74/A9wcrshz90mMr4Wj0TCM0qvPFi230rOEZgERQalr+qq9y4A2br/mqmYPqT45mw8bWAGJi5
Fa6ztkJZvzKxNsUMIvKHBzxCQmPbhhXXPTw9Z2xnP0qcuM06689RU45nk9n5u7FMuAXaeor1b1zF
+pqncHSwqB73Y/rhpltqgfav0HFdyjgBJcvFmPXNa9KODVa7pUtpr4Nai+6iC16HasDSNnQGvCds
r8B8pBjxLYubOnzTKMS9qZw/u+Dmlv7h7Dyim01s8Pp3hZ1RwSorFJybhsvPE4nMmv0VMbezVSY9
SeTBAddCU3S9ayePafRy/DDC8YLIdNX6vpxdndtQI0b4PLOVOu5rWZQjrrd+6yGIdAFKlgIu8qKI
h3CX2rM/bdTnKVy6sQGvpdtA3wO9VCt2zGinoiJ9pj8BIiDq1vyFwxKFeNDoBK6yHTDeUW1yC2my
kiTedT/dlFPBdSuMOvFkYBpzi7ZgiNbsiom9jAcMbCis91eTGT8KpypvyiKMHxtYSDalMjXVqK9r
b1oYgWXvcEBOu2UVQubZFHrf3o+F70UrsreQdfJBQ1tqBD6RIGSdRDhH4IS+GQABq6WVJPG12Toi
h1Nr9Pm6gjYVEtQIUzG28+4CMUP2ze3IFF/YDXrndU6nATkefAjVmlk7qLNI082zfIShwkwMridQ
BhFVdIkutSo4RjqDQxSM8WBBGk+9zHCSXVd2iFo1Ix/sFdR0qpUqc4cnm3Waws1GC8baJAKbyYhl
bCb07+mkDH8Vgqc3lxLQGYwwwOD6yh1UWF0g4s82QU39flmpLA/ATKf5i9RLTINYMXP5WuAmP2tG
eQVYFVTDa0ZbGxkPWMUDFG3RxkW7DQyLLgGz9RKLE4NG0wSyFPEUFVV5C2AOFyIjDsnT+x2Yc5Fq
nbkLYUfTvNC47lVhF4AhM72KNsEAnukhrSeJlUZZgpWiQJvdwG8mspL7SM7muAIoqZX4GznUr4pt
gD72IYHYzZ/AxKnctmZF+NChqwJdlrXTo2+j/LWBsuW9FiPGl6q1qDEnbO3nWux3RBLuVHcurKDh
Qq87/0cAbw4jmipv5KrFZtm+NHtK5OMazz1wyCvp4UpwhwFH2kCUt206s7WSDBJw2Fny3cvgV5y2
dIiQErBusG5B62nWbdKcmQov66xOTXWOc6gJ6It6TYG/hCwEzO65XDwi3o5W0eQOxcJUY3NLUgy/
S0Ce6WXdjMbPvMzFL51m9mBphNDP17VlpPWi1TmD0H/i4WhNMd4yNp5dUDNr4rS7huXPthBQ0uIv
daf4phIevmDBVPQbnEYSTup1DZ3O9bmILxx0xDdK6dNAuRkIDzuJ3735SY/8xei4gJGrojn9zFV0
DQUic7nYyCalLkJ+E7b6iAm4UbfRSxDq8tzhDuduqq5K7v2wnfArn2LCpeL+clt1OOct4m60UGuL
0fstVGBLlO1F8sTNL7jhGINLzGjK+sxOCnSObR3SQUPEIg6Hlv4qylkcgp/KfcVSWztoWliAXMrv
mRT+q5t6OB1ByC7ubTD3M5TX9X9wi81G4NoYLl2yGbcvZmG2uKmPQXfj11pDQwJ9Q/Eqk1n5aBLS
gutRBWmMFWqn5fRRgO8IcbJR4WPYGHF91ck8DtfwW3kwVDpNRB9fa97QE+OVl6ODl9wSXUP3rJHo
g9fMDZnOpcmJLkLNZZIRgMq3ts4J/rj9oe3Rup7mBUkBoCOjB1h7UUdO9xSRQXk1kwHPHI87LD3o
betcxHE0PjER4ACn0L3sbQfh/gE+m1GsoijJB/DUFm81TJvgLhdV+eBKeMgrGxkhjU6UvBcBXQh3
U6xn37mV5jvdxt5qEbiZ9lToBetQ4cL8yOU8gtcii51T2e1rr8OM6gKg1gvJ7fhKZqksbzvo2kho
HFfD7bczzPbGMtzpwe66/HVk4fTok1znucPmUW1EgIKKz6/wSKRtNWxew6Epfo2BJ4ILkhyBfqlr
ptUvlWujoShFkv7kR9RPuda535NB4rcQjgQiz027q9TSMEgvvFGAfo5cygVeMJZ3eWPNBpk5soSV
WRsxhuse7j95GWrcbRQaD7/srWEh7Gn8VXbx68wpDAHVWMllS5abs0HhT6sWD9uarveYy8yorGY2
xpycH7VsyePGZSg2ytC9eEFBJxLLgGJwsZJRLpmn5ajjXpT2IXf8yGp+NiSHqC/0YUmrKA0kxlal
ZqSubD/Ed57eDHJu/SCGp8SzWu2H2fh5ASVeetmqAUiXX0Ym2LJ1xQ/FxbKtu3tvqCWn/tztm/Mu
pyD/FE7gAVE6xKG78PweqjnOUd2fuOgse5OgooGhrnnvaIJmomXfJ1t07gR2QLaPtO6C/H2J6yM1
qNuQl3bmhIWsz8W8vJaj9MVrjw+ad6nFfWvQTFoXF04pW+NML0rcg9h5uxSPXhe+GeTeQHJSAjWH
YrRl87PMpHc2cKudGPs/e1AXISSHZN1XlgU8kLa+4iKscMXZTVpR1cskt0dnpYHLjmHAV0N7HkLM
rC5FEgTpdxIQhf0IZo18PC8E5Bzfxetpvpy/OM148/6WmNGtUlbaILCvNByz9bx7kOhFcCMcBoRN
zgRTm04qDnm64qwfSK44IuHgs+xycpPQ62z7mm4eLAuCqanyLTzyDEc4XA2h3nPqm08WZYl/tEqe
OqYVjTyuh5URUN+UpSDjsjmLbezplkHdc7AyqtautuyN44/CMUj9D6Rl7hJKlgVeCbJ6MjLqw1jx
MCkuPSHm+6UFrfPSzKhtI7QrnJ++XRcoZzqnfMizUXfWVBK0ZPmfZPtNR9L++twiQ/wtRQwCOdZj
6+3rtONRMhUGGyQaiBS2PieQ5zTohxrTNA10t01YHUFS79fZGPpoUo0TgxzlUt8HIUOMsNkgwh1k
bNPMJUFDLvd5aL1m1flWcFaiUlp4Zsl5tU2GE2n3o1wq43FCNsl2+KbpHuZuabZRyu9jlBeCjhnE
WwBE+1i/JgVabILOfIz8eNxow5ScqD8cP6jpzLp+UCsAd+GS7b/Nuld426q02AlPFdt4DOpLjTPG
ss6nYOWkrbr7y6/HXmdaOkxgCnaomA8St05lGC3m68lO9NG0HVLfA+3ZVCde51Fuf28US6cp4+Mc
8TBcBa5lkdPItfLSLNnv3Ehhh4dv74k296PpSOGeGcJxBO4P0+VQr94pDt1eWOxUiedzTnkQK+mi
ffj6tR0/kGeDxKFUgTSf0tTBZyL/g/5lyoqdPpsm4Lc2cT2MXlvSsCeqCJ89z8eRDpbXMFRw5vSi
2Gkgr84tknYrS8g/Xz/O0ayb1Q50rVD9oXIACm//+1S9jtCw64td1oe44ZZ+cROGZvU8Vo31rfcn
7fzr8Q6U8++1CmrEBip+ZPCCksX+gE1aZ8guq2Y39qX2HGoSGU6das73vMYOU7kIi4shfAhm3wa9
Qfiu1VZF7rBEZje5ysVct6/w7FP6iSLYJx+W8gl90Qg8CPXv5cEP0QyxYN1JFtzOIWpuG4OCF/5v
2vkk219fv4NPPqxHg5DtOeyX/OdgCtUULdguh2qHOBmvWPS2K5L6wYl48tnzAKVlhRuziETMv+LD
82TKkLK3c7WDXWOS/Mnfpgyf2Yia9ImRDuQq79+Umguxkjlk089yUO8auLJ5fdg0u4yu0nXeluYZ
ufXihsuGcaZVQX9WgY+m3TztHjPEXytX9RKLisb87XRheCIOmEflzLkcBvNrLkqh1DnUIQzSnhDM
j/0uwoXEWAZex6VFRIm7zTgc0CLO9cdcB2blncUVVQiEf40UG0T/4W3flfZPN1CViU4sSMSi78RA
ZyZX/oCahRjPCzOx62XqFgao2qwNzySOv9eaV4RvmZVrN6iAobBNVpH90KwCT3FRkypdQjm37zrC
/42WBsb0t7Fi3iV1di6+AY5Mh7EvyFP8SWlxfo7zGFpuMhhPlPzSzdcT95Mp5UOcg+/DzKXB7SBY
YDxNUwxK153F9X7HGbMCuGfkG/gVzeqvhxJzoZZiNKIr4Af7s9ebJdrpFKhd5gBR1ejdxAS+eEqq
ujjxUEcFTNQF80Qx4Akyon4weSVGbwD/imnX19560txZvGsP8Bn731itJ2cpnOe/fDZ4wAbNXhxq
kJGx2e8/W9z29lQiwdyFiqubkxnfOdvS3JNFzfe/H4mF4M8Ph4riXbHzIQZ0vgm4vQq7nd+S1gni
tN+0o4243PSCEx/sOAjwVPNh0OMwSBT1D+KNN5KxC6Tf7uiSnm40RXOi0Tg4bOZ4qZZI8dey0uYT
v3oeuFz+pAm3PcPo2lnp8eA+fv3gBzAkQhK/ZsbNWFwwQbuKed/78ORjls89IrLbJVzvFp3w3LOh
E92GuiXFWrT/90EyIj81avfe66QOmKFzHus818l6iG1iNvrz1z/paPHwi2adDP188xnvkMmgeU1P
rt7qdi12HVd2nuprnHKrC9LKpybYe8F/rygvHJDTxGJoDfO7OFBUFC4tO73ZDjvNc6HsU17vsJ0t
BEZvU+ONN3S3ce3xW3N49EXLjR1raqycnZIyfIYX2TfNqwcIzkAKkwVWKCiwdK8p/tjRexqRm/wF
GTWumDUv6tUlVfFo9Jr2CPRMf/j6tc3T5uhRZrISkQAxxeEUhjgYTFlsDbt+whJ+TDqsB/ygOLFn
HKC63+fLrPnRkTNx2T2KArjuusaYF+OuMCIc8CrP/TbJSW4qS+b3keX6yypXqPnzyvjmJXTWTa3N
GxsHtcYgIdx4Km8vEbnZZ9y8hrOv38E8WQ/fgUWbPe3kFFPMw6VlmHWq4ikZd4NBMxznFIyaq/C5
ClhjEY0Bf7uZMHtsD+wxb8Ln1Rwc0QQFhbmYP+6oGlB1DIZkLcNBnoi7nzwU8hjSTChXkPQfxt0a
swI9NuW001x9TnzGzbYcce8p9Um7Nhvj//BUnFEsx7QJvOwfBxHBbDVkHqIcd72raxeaiSGi4Zvp
+utP9cl0pWnc8slPCaKuZe7HnVxCy9DCetxV48THyTrtFRi6eeILvfd378+IGWyKVhVVBGP5B5vW
4Ji9D+3C2OGKXV+0lTM8+G4akFi1Kebk5M62qm7zc6Nyqf03drAryV0u3MbKME8uKnJO6INGUlbX
lh8jlfdjjtzCuGxTio5FnxQnpvDxe+Eo6gm0w3hKskMc/GA3d2QRaIaxk3gybCRuJYuitaMTy/g4
xjIK8c62Aax5NC7vv/1a863WDQJjlxQi2CZAGsE7BRjFqd468UDH0xfRHFHWnrcZluT8Uz5sMIlu
4f5iSmfnO+TZITuZWFJCdxF2NVxQFbdWX0+so2MKc5ahdJcFQyh4v1d9GG80ItqkpC52PLcBQMLp
aFVMcKyiKbgySI0DCJfkhn5+PewnG6nHguEpzXkzAWu0/5z0UpNQrpW2QxRlnhEVlPZNVu4ASYTZ
DVMmDa/LMZXtnY9MFtqwEzk/AzOvcBV2NbFrbGrSSyMQZEG//mnHU2r+ZXO6xOHOhjJ//5eBiBUl
PSLBTiEb+c7Sjn7kmJucGOWT926ziXK2dox35vL+KIEpac5WibZLeyNd65lZrdzQAHUZRnX1DQcz
/F76IjyxwD8ZlanFl2T7RqZ4qHs1KisIYTVHL9wjtPPQMOzfaZqYz0mmoq3RFs46FVl6guB9PKUR
RbqwkskECJ724IU2YzXhEDvlLzWH33ORDGiZs5o8eVNG20Qf28e//oBC1xHd85X4n6Pcgwn6MKmG
4oU5xhGRfe06Rlh3IiYcTxPBBjNnHDwc6wAt7H9Ain6VWStXvrjO9CYSu1npTX5qMzsMPNyyIcuY
LM6Zv6Affi9qR6ZEzeS8yMC7JjC5l140WYvIKZ3t3700C+8Lk/vDzCHlXGvNj/shDhQWdzvJOfUl
V351iQ+FvaRBLfg7zDh/L8Mw+7joEebIEx6EN8/QkIa1zIUp7nN0kb0waTg3uyS+qjzNuRrdMLmm
QgAdDtSnpCzqI2BZCadzalpRqbRPvTI3E2ZAoBEyo7AQvURiS3tmIvHc1hu1iHuk80D+jO5OTL54
rHV66BGo1Ph5CdyZTzVFHM7v92diXrNaDAiRh6Es79Ky5frMq8N8W+uzcj3mfXWhJvsGhUB4InAc
zruD0eyD1YQwUgSFYLRWGdnKUspZlfTAnggURxNv/k7zNsSZwyZUHMxuzhrKyG0vf6mSVFtmGS2w
gajqTdZ3v7+eeMcjcfKc9eFzjxPZ8YOTTdS0IZZdVfQSYpOME7bLhU5yLZ9oNlj99VA2ME2LFgOO
YHyu/TmeFxW61GyIXwp9MC+zsqeOVCnngujunvhKR9dWDoL0MNC5wk5O6DsMD/QdR01X2OkLLb2g
s6WtaBakz3kzKamvHDvWuPr4WF7adFH/7qxiWFm11V9FY1Ri+UxN58TB4nje7P+gg4fXwsZNG09P
X9DXUJQzcu0szEyOdl+/48+GgV8E4wiBA1yPeQf6EEdqw8+7WloptIBQX9Ui1299qy9fvx7lMBXH
23UdSC2k4jg8cPc9GKWkjbaA4/2id/qwdDK9vSIrMlwiiRdPKre4Y1oiWk+jnNZtEP03/ep/NYw4
XvEcj0kCECiBE9IusT+8Z6OURZ5XvlAB8wDDlN55kgO9a+OkRIoQcXr6+nk/eat7Ax6clgIzqhDf
+eWLStt864Z9tW0xIjkxRY4OZbxWMps0HPJMxDP34LXC4kTbHsAzjlIZ/Sy1IECdVgH+oAkb+ipi
qMiwKaszR9ttCJ5imbiOwNRPkHmciPlk1Byx/vrZP3nZHg1BUJ/fuyNnLtHHGZU0SK5aM6hfbKTX
V5nmOY8+ojzkg5lx3eK4dyL0fTKeDwbJpiuRyYVRzf54aYZleMK18QUt4nQzoNO/rSpvwD6v0K+l
HYvN1893CN1iT4QFZlPzYVek9O8dDGjJCkwkYtCXwKsNHCsBJZuLGLBrtlCdH/3S0t5/FJOuval0
gLKLaPosapqMFrw+yL/VAzN1VbFnnjscj11g7b3Al4Y+LX3RlqmDDzV/eFNjWVEu7MH3/rgKWcaJ
1/bJFIUnT0KQ1U+X5WGy3h6wUDRU07yIrDXQofgNTMAgOPGyjkfhborUDbMfvEqOenraGIw1dUX1
4uSzByH4/bOyAnf09Sf5dBRITJhTWCSI/IPlFme9q2wUdS/u7NRn+Gm6Qmls/e2iBsNl0vnqU2+z
6Us4+O4N4T6OrXR6ybnqbfR4CtbIVuMTy+coVFqsZPY7AuZ8ywMQt7d85n6KWo9E+0IRRWvWUWTT
SWJlibEOQlVfJ9agnyOU67M1an2dLkORnTgpHy0ofgE6TLqj5vMRE3z/F+TTyD3H0rsXFWn25dj1
IyLkDqlTDsAGyeipNOX+JYc9lyqN5XOv5HLMlDyciUbRguN0q4lSoHxCagmIwW0hNiWZY505DpqQ
KAaof2LOGPPB69+5k3+GJWaQhqWj8DibhiBFtdIxpp0arfI+Bwxs0V7SoY1NXSCOy8nz4gvMjIE3
2VbU6ecuTdic4BI8UE+skv0z1ftPcTzCyVwLtA3xHnE+bMJmjLyrsMmBKRBiKKaLaWnEJMKgNLR/
Vd58H4pn5RpPN+vsYHSQElbIZbOidunfoI9lW9Jvgh4nCs4QeZ66mB8EyvexuB0wm7lNghGbgXcf
dwIr0PKsHjJ9J2QcektnGtPbEheFHiktarh1b4b1Q5egNltx1hMOYt8uBBwCuf1Kt6bAXpVozM7Q
8NE1YoVSty41VVQ3hSMC7Vbg24HLUqw9aAald+x+Tf/Bt6vmx9fBZX9B/vMUxBW68OG8cUQ8CC6g
i+qBsgnT0zUajyYKZdzYRgPEbOjH+2no9Ss6V6pX7FO76zHxihN3sE8mxyzQmPOjRB/qbftvMR5B
GOFKPO06w23A9SMyizks0X9Rl38/D1mH1IdIXPLZDs/2HXhipalK39kx3dotluDnIshQfDX0Z3z9
Vucj18HqYxOdOxbnXLZ7+FatzBytQveMXY64cxWjdfqN5asJR9evMWojqaHwbLmIcBL+q/TGP9/T
o49YkH4kwJoHAbaUmLqXtHXshqyqfyXsHGv+tD1nQaPzKWuSU3Xxzz4gWQ1rvlaQ4D4qXZRF5GST
xpKjy3FFo5B/AXDMX0WOUZ9Y3fuhe362uW2XTd0H1UDZ53CudIbNwqqsnZ0TUkG+xcnGwtP1J03n
NC/FURE9ff0dD9ql/xkSOz8SK5zwea8HQ9LpqYIunvSdn9Sdt+l8W+KvKcbovoertsOMGW1znAJ/
h4Akr4i5xRVsfjww+BtP7NDHk8pku9JhQ7J3Uio62KFRVHac9+a8L0KKmFxEwsFsGmlxNP00phUy
yR6gViGvLKT56+sXsX8GeX8Pc7qMvXOmZBzJjiatnEJXWdYu9MPuIptwOdIFquCvRzmeS+hlKOiR
iGSZQhzbDwbAN6aIBkOxM7UKKs4gzFVUdy/hiJns346E/IU5S/TmOE8VcX8kc2h6RaxLXqjygrlJ
7Hzj1Fq78rVYnbrHHL87jrw449LW6tpzb+v+WBFV+aoVeIbJUBTP6UBJDcGkuQ7DGZrWheW1QecZ
XGzDftR61ybsK30Z5AXSTppLll6L/BfY16mT0PHbZkrboHXnLm4QqPM//7AvT1olfa31spfeTwAu
NjHUoBFzBzOmKvr16/7sFVBBgJ4P0BWk8PzPPwyFvHjAmjvMXwosgrb6VJTrMrKN869HOT5qOfBl
BYhth9wewqP9UVTQADcosEPuhsy6qsnxUNfVe7pinBj5/+A9I3NQq68H/eTRPC5oXNIsxwYiM6/a
D48mlZkN9N5Izs1AwpRtF+djkfz9GYokJ3aMsy6FcHQY+rxI14ZhTCruAFmwjKMKQYGmmRhvBcmJ
A/J7oXV/8wILjfEj5XsOycS+/SdykVO19dSSsda9kFYnodxffqhFl1aQDjfM9Ipiu+soGqcMB4BC
hggnXsCk9DA28SP3jGswILqpzgCMkqKzKLfLia5PTr/0yBReZix6a2oezCECNqYnrnHhxLoFME3r
QZ4ZdJBYi3bwmJUkgvU/ABR9fzEMmfNjIOUAJI3YQ6/WfB9aKM+ikQL5788yyNvnXDr8RuQQ7bKG
e/2A0LV7a9uUXK2VJoVcCZOywzkSTe110nNpL3Ip7Y0Ogqtakk7o6BT2K/mrxl4iXMRogPIFSu9+
WkS1MrFNoGucqkGQvHldZdIWU1jDbd8X5M7KoC6Hld8YNEaqYgRfOCS1o11iuR7qy7xM9Yh2HR1U
dUJHsbY0U2X+CsnN3aswGv6UDg3O1F4CWtwHL6tenMkHIVAr3X8tLOxNlkjOy2u38Adjkas0Jyfu
qaRYdVlC32kxWbgsjMPkuEuTBgU631CFqHXuz4QP2u78x26o81NZzIPUIqIldkUOcCaZWU4drKn9
2SJTpMJFqIo3X3MWbfgnz/0NfbGTj783CJOCXHdxXiavaXwPCu3UNedw9f0XdWe2GzmSbdlfKdQ7
E5wH4NZ9IH2Qu+YhFJJeCI2kcTTONH59L4+b3R3yiAr1baAfOoECMipSopNutOGcvdc+vvrRac6o
JCwrb6jeJic8V/h4X+tb+7x/cK+dOJJGJIat9Fb99s/v/PGm+fiqR+98RbQRyT1ctSA1wFucV/yC
e43Ug7nFgeysXWVHQzd+Mb0dr//HVz3aqucuboK4n7hXXC+ex/O9R2hc8Nh7fLOx/cWc/ZsDDtOZ
x5JFC55q7fHWvJjNkRe+ap9dHI1wDNHQnOaWehdlIq+IH8Q0LrT5RBgDKhuTUIkGY9NdS3zsBrpJ
umqMPt+owal3Niv7bulSf91VVJMSvZ/3HO0xv8rC3EG2sL9Y3o+HBYplGgW6+YMP5bHn/zwoU1yd
sylU+1xNreSo3SKqd2tj/edh8JsFlHIZcnbgZchWjqkghKJNrpqJ526g+25UMBEFt4w4LxLl/F9c
ir3RIYCVOhOCiM83lNjWhP/fYq0OFu+kdBN3ZQBM3MGWUl+8U79ZRYGy+bRbDkx0VrbPl4ot7Jij
U5TPWmriHaZpxb4gaavTUVuaNGz7OLjp5axu/vsP88c5GgUUta7jdRQOCaApL66eB6c1V5YF8JGC
ohUtwk+/2Gb+eo6gVM9BguGBxgB9zuc7hGaZBbMbVM+1RQ6It2BdS9M0P5nsAbD71GabP9/ab4ox
rg7yhwTdQ5edIsjnC2pyKCag4TQI6N2um4Y+R55NYtWZI+VQ3Yu/awXJYi3bvT1ceLG20Rd88Tof
z1kceIFLIWol0J2z2rFe2BrUHFOh5GvNcIX19CrPLaePL0rNEJe658abko8YYqPJ142y5i+2Sb+M
KgoyPAEO3gxgZAZHm03byxL4LKVBj8ToHhjE7wTf1Bt8UtlOItQ7Caau/uJ7/vWW2cVAaaORzMmJ
Ou3nx14t1QECapvPSbfU+wbjdhNKvYQXVtXdVV5MkAq6oTz3mrZb+0v3lZL4l1mIe2ZXyIPn6gfd
3efrT26RYtewzGeb9OSVcuz5LFucr84XP5T0P+/XOL0gAKVdyWDGr3H85kwHtqxuls4zNfbOCJNK
sO/Cfhyc1qC+hwOXBBi4jfjxwSaFqAbAkoCp0Sm81OCC8/4i1Xz3sQ804BB12eIEKy1Vm7i1Rgc0
9jTpN1Bd/NOhtobzsYrjdY+Np4vMAntvTR/84NSKPzyV169xtdCXcLsyWxmMNivqQD6nK0BIxgmW
d+mGyDSxGyXWuDxq5mQSaFbH+OrnJl1eLXhACKELc2kiF8zbNz9uMaHEZgA3eU79naHGTt8a7ggq
qGKrRU5rF8Dv1uPaICAZe1mDEgxX/7q3U+fMEsk4hehf5WVdl6ZNanClX2hA5HHJZeRKJ45dvs65
sGHLMXCjskpxES912fQhRqaRIADs34FnA2qM51JTX00NvyzqJj4splkCFg6nQ8/8PEbmBPs2yHH7
GXZwrABGjWWU57XtssU23B17TGSpEGXFVdzlwbjDlouNt9HYvkc9vGaxUokpri1N8+6lSXUdJLln
k/EsxguDZzLsqyLQvnix0I7zsT6NORt/ECVdB8a7ThftaIEFyWBMucRWbOFZx0494Pxtq7wNQi/3
s1VWUfjCYXxAR5hWE7TREBv6Xbpk9bOdzYRE0SolLt0l9NneFr3szvqk61+KNNNug0Fz2v1MuLEK
DWtonVAE7Xzaa3O/APTWhbcdhxFITBH72Stue3cJYV8vTVgdXJtjP5kvboFdOWyBmcSQuL0ZBH0x
5UibphFfPcQgQHu1WWG2CwA9OZuFHG4RGUUnX6Emae0qr7Xyzp1GAvoQt9sg8YPYVZGnSYcAaT3O
g1v4a+Dac0C4yBHSvriFGjc7kWin+pLDdHKeIe8fQqOrl0eQ5urU9EUZR6nskvMh7yHBEJGOAUdv
8+XaE0OurZJcaifD5NbzGshNdp7owxyvoPtWNQwKwC0rIx+CBxcs+q3oyfpai175L0VSL+clhk9z
A45M68KR7slz1dr65ez06pHKM/iGUXeY8XI1eu92PmAsZAKOr6u89EdUfXUenPZFnTzVHSCsMDMX
CEsgTjg95ekEQMZqs9C1+/YGprcMiB5syVnFWe68EgXRwJWXtSPXmHc1IFBCZHdN0dT6ednDp1hl
gTlnWxmUxI5PTVUbJKuXk3avNATjq1Q3kmaVNf2szotmgSVAKOj4PEvSmC4CJ9eya8zfcfbkytjR
0AWCu8aRbAitu7H0uPhBPSbh92RYxnlMQ3wxbnE+pTp6FzS3mnviIQDQorpN6m8ZpsoulLmW26ss
yfUOPQT1prAui2GLFAOWCSe9GM6TcuW75/b9d39c+BGDOJAJIZDZ3cUWnCkyOVtrs8Rxd1ZqWqrj
f85MDn20x/cc04087JKB5MOSQD+yvBszyC5UPNtFCGnEmLZ1nzcQwYCCn0xWJ8mNz1viwGLNB8Ou
D5rKycDUi3cKSO4ZiRcO6b6x6QAQmgz3nPpo+2pbnd1EtHrcU/B1GS7OOebQNUt4LkCXQJihOxIz
4CQSOKOBiI15e9Dz8v8g1UnXZIhZy45+bKXvBztT2poCnHnmdXNqr0qtgctrDyh7d1CnmptkHrVq
R7CSzM9Ibg/EZTtZHr4OSlU7Y+jqPc7gqhFRpi3Fa5rG3oUf+0C2pTVpEnuRlbShIUvvnPu0lo2m
iK0J49FtLmChah9DL1HbK6FZkLDmMoZrUWTx+WSDednPtZEkJwjEgxMjZY8UMeiLLtJ7qzZXuTUN
5maeZlFd2NItRNQZcVdujHqEOkF/GYpDVvult2vSdLBOEByCeov1BGPzMvEO4d3oQFrUfPCwJijl
1YOQgerUpKe7MfmiHwIs2wSaJsUIVs8Uyc2o92VDsJxmPCIYiJ21oc25WudpHO964C0eSXpe8Toa
DcYLM00XfVUqcib4ms1qbQZ8jpUMEnHqCD4fNDkjF2HqNemr1QnH2h4qAw1afOleJzm8uD3c0/qU
NhFchtbPcXsBQOHYqxWaAudqL95hojSLb15MNSXsQIHdLSyzH82Qt33IKT5BVg9zKIAPp8RT3PkQ
5HBoBxKWwDKLrT8Yyfd5OeR+m6PfucxPvWFGVkyMXlQVvX0+6HBJw7ZdhE0qUuPIA3iNHNKWor2+
cQdFd7MHb3vILck5PZC3CmC89M3lDulWgL8gbvp7Zdfyw+8q64m5HCZYDTz9e56p5kU2PdszVxMZ
T9Yi0merWuk98+UuMpK9N7Po1Wl+p0lhlCv2F4MJek+Mb3aRe8Yq5SbZxfeGsbZEC+TWFsDPQycV
XhpSAipIlnSw+q+qcaJ4boCxiJasqPV1j09Thd4QFBBvS7QDq2XyrW2dcCaLmlaPv5m121V0xbTs
G+5655ty+6am+tQJ8pFAQj1STyUe1JwDog7mkgfhBI1x1lpafwYZz7zNqsp99mKyMkIALsOZ71Z9
Ehm1Jl6YOOwy6gJYDqFlURvaevFiX2jlBGEiViSkkLDQUzbrfQkyEvV6QG0KahMlq7j2TlxFw2ll
x3rGmmfpqQatzO39cBqEvckLySm9qplkQyVL/dEWRXBPs78kJ4AP4rABy4jjtFKH1UEa5keadW4R
tXouXmsx9yUch6w4tftiGeBQ1TpkmbmezBWAsPmx7Ug0ZR9dN9mmrlQOQTWH7wVAZICdVuXCumZr
B7BNBi4Bz5oohn2OzgGyR90kBHq2QWGHctFGuWamoYbDFocXq6sWiG+6lQ5PTaWVrwSQL8kJ6DV9
mykBMhMYgNpbY0maDzxHzNBmWfT3jp30TxI6zFUwGWlzQhiHnbD8eCbx7L68QfQmr6qSuF6ACJId
YcGxe1PFZq2D6dfyS9fXXt2GmB36SyUz6jRrAwmahSCUtc9m31jPRkCkcFIbwbyjx7CAzACjfMrO
RKcwKkbxBg6xhHBGQZyo5MGsMriR0ra+MXsTXCSaxYT0QYOIw2dvVVce3QgLmINa7C2BLLSypmKY
mC5cYb1XeV+Yl0Vixeei1ydaPvYMhLDDLPiNWZ1VZu4yG2hjnxs3yi+JwdQgXhEV1ereqfD9Kt8a
cGGIYTGZjW8rptopAv0yqceJff8QWrPyhu3QwWIiwsrpBjppdHu3BDGz5E8KiskEGrTfsuHgbaoh
xqg9CTh6/GRTW1x2Odlk9UuluxAO9aUh23nwE/e59bVMhe68pDeW3ZjQoaaOdN6BE+B3euqgpGe8
C9qenLH0Pi0CjzoqWTihnqrRXdn+XD8FwihAyIGDm9YAREy8UbXPT6QchCI6gVl5PRsqnS6KuJXO
B9/foD/mMfo0EKZC1/cN0wxJ2UFrFmcpkwY47t60bsqmnUryvbKSdKpiThOCLki/uJcQec/A0rt3
wrAHa4Osw/gAuKHIzSiTPl/1DMVuVU44xzbdYA35aiYOTtIeHBpykQSxnsjPAnOd9Ww1RmblJ0A3
cljpVKTECm9mX2NjqG2KaoHWPI7GYs7oWPVxPjeNYvGuiEfP5229mO288oQ/Ea3GC6wT/TzOGROX
qYh37vPpfciUp0WoAuun0og1uVNlyyaidRHlErnDVIhooCxfrd5VrBWqyQn2UEWenEE8EedZRZ16
RWItGcQorSdz441UzKN4qHGEUabWr5BgT+zUfa+7H/t0anYcY0Alccflm5S6dyHVqGkbDfSBCru2
96ZorAxhRg4T0ZXjgPncggkkDq5LeqJ6FXl575yU9TvISP0zU7RWb2odq0xgT2WCasw1d7mh2Soa
i9H6rsXa0vHIOUxsWjHoZxmHVWYMlebxyh9brwv5jd31rGcNZ46y0eQWkFB74baNPm9mImXKlVWa
5AbNca7HpzI35FmJ8gYKxJQUPfyExTTXRlaU50WJtyLUG9d8mdOG1Xv0AEBF8dgQ3tNp+BNq4Osb
O1l0O+yHUVSP7MCytT93dYRBEJy0dLDmQKMCqhYFScOaZirFmkuKTRJ1ZD85YWrm3SppyrpFAxNY
TTRCreNY4eZJTqJ0uRAIrVNR32JdnNqt3pFx4xWwlM5kzaSTi9bQz/LFMK/KYGhIRieIqQyHQ++a
0w4hHquiG7Kn2dHnB91QxN3V8Ywyu267oF3VnebNQO8I/Iqc0dM9mF3LcDa4/CGsBb1CXip7es07
0/4I/CW4UQ45cbtCc4EPammWcZor4we9GZbLMtNsEU697jyPQD9tWLqaX2+Ybmektllp9BeSYJ72
wpTz8koMYN3uSZiG4h6PB/Y2QGLO4yw4H5PVuuN6VIHUo748EBNNX9m3RTVnFneFOH89dUoBsXfU
4oYmrOXgzIdgRnD60EykTE1TeVEM+J5hDEwsfAbCspkoo6wWJ65XpQ8aG/YXL05IFAOjqkMIABzG
W29ptH8z0qXfoQ+X1l0/0xjCQdZN5+ih1XhCvpRXbCmFzh8NLD02ptXsvECbCySJtwnJENJNAgD3
B4YZ4VyImO8KIHNpVEvajsxapFfwbDlxcrOifa6z3E8JaTFFRWMpn98C2PLw0TLiGdaDNtiXHBg9
Mq5GahOsO7Z3B2HAx6VimgkIJ6qjfURLGbxSjYMGJLEWZxcQVz1tB06ihGoJ/NPYt0ap4PxaIwV3
S0uHb2I6MDHJffEwmMd5Se4xaoJDt43+Gc5OHHWJI9rIsQESnWjGWFlrc6IJjye9BIoJsVBcdbI9
PIPWMe7nWdAVY0Ecnud0UhcoA6ZLkZUq3tlwHxo2XFK7gCiTqMi26vERTxeBRek81+d6rkrwdijt
kRzNlvVKhlkX74NlQVOrPNIAm9Jr3pcYdu3axJCrhcNip+UqmMr6DrRle5paFKZCQjtbMqmaor0F
iDzgde57RSlTC/TupHCyzrkEpuLBUp3qkrM4SpGT0ZzZ+NKnt0+xFMKZjS1CFKKyVVAy7UHPztVi
2M9z6xFkbOYGSyfgL1KIzJRTZEhWYzeR0zP2j8tSw3kgUrrkKJkK/3QGyhKfmhbhO+HAjkoP59Tt
7g4hIN8W2PtngSWndN3VBEasnMzzLuPUdi8yIZe3stN6O+J3NR9pkbtvU8O2OQx4Xk+gIjv4wsIz
nzEI5yaXTOcsjOvCeqCMlxBADleL07kwx3Bk49+B9gvkVQO5F59erTG5SLwGHlMPsPZ1r9uzfkeG
nLLhRkP4pKAxkHk+SBZk9gNddeYiVgcTSdhDt7Xctn9o50x8/LkuflyH/9zQoo70ufYF1lTX85g2
mjubq6IoI6V/aF4OAjH9on3yS5XtU5OSFvXnK03aMMXmOFZvszZeUmjmSgRC+SNbX8hW/cYM7v58
a8el3+NbOyrryQr8ekd6zZvM6YHTr6vE1Z+vcNx8Or7CUXHbIcZRAzpavVF9CQ/+Ne11mr+4xi9V
vsNjQ42DVBbhCurAo8dGUCOtIKN6q3YEOq68rbb77yVs/N0+/ukSRw9qXjqn92ezekNHvm7Lt9T4
SqB25CP49RJHTwoLoQHNiLvgdMRcXJlhFxb3zapdL/vgOrlaonT75+/muPHw47v56aYOo+MnTYiD
W7aDtF+9pf6wtcW2GahMbW1yHYvkpNK+49r6orvz2/H20xWP2itmq7rWy7mii40objdJ91Vb8Lcv
609XOPz9T/dEhZFVg/rWm67pBMTZOxcWcxzv8+4L/ckv3bLjp3dUWyZZdRQeEYpvuCl2KEIj5bWs
e+SZtudgsyPd6DZZ9d4aX2KbfjtNoNACkXRQEDtH451y7iJpGVZv3i1Cjn15L/Y12QphvrVvObbn
q+wcBP2tOlPhV7FJvx0yP1366D2gdK9cYfrV2xg8D/M3TgnJ1K58601PLrQi3drW05/H6G/nj58u
ePRWIGyuLNV61VvJGxf095j6Ix3I95+v8vsv86fLHL0KCy0/rwQixhRibG6uroBfrwALfXGZ3w7/
n65yNPzxaKTWQEHljVhPjjrJSojNn2/kq6FxNPxNZWtI6HlcEnJtv6Z8YBz4FCRDU+X94m5+O+3+
dDdHL4Bm58QqGVyr9iNv4zx5T4CLyy8uYvxyFd9F+kgnGBEk4WLu0TfTLHVim8tsvJnuPF0h+gIX
O7oJhvZsIarxoK1t+uSclpVFzFJFhuO45C8ZfP7VMNto1rOunMOSuPJVW2tjZKCPQxkq/S8+qHkY
iZ96TYGhw+o49K1pomKj/jzzWOYgD8y++AXFKL1xDiBzHnmEW6URRU8hVn1j+R/l4WAZyiEDeYEH
gbSS0eq8a2MOLFCyzlKdBipeXnKcAXTfJ2vqQxQ1vdyjBfAISfEDiquDliZkV9OoDkdz8fH+WrB5
YxOb25+H0+8XpYP+4ACzOlg0Pt+U19DzLA/Lt5+dwFR36tB97h6Tb8E15UPiQi/IhPlqJfzlG/+0
C/oFGVZmZS8Mi11Q6WdsZp+W+FLx4CTd2OSrnLQf9tVP39rRxY7mF3TowJJKNnfls7gQ+/za37lX
aPc8zt5nBJ8lsKvfyy/Wjt9Oaj+J0Y7GdGyMnYOQgH2eul2C71JGYM3+/M39dqL+6RJHo1HVXVbS
bWSlRVkXasa1xjjU+qu8HR9t6snV8Bykrz+u+d/KtzwXaA67+qP/j8OPvdL5Amyb9v/5H5/+dCnf
q9u+fX/vz5/l8X/56Qe7//zx18l7vXrunz/9YV31tDyuh/dW3bx3Q/FfF/n7v/w//ct/vP/4LXdK
vv/rn6/1UPWH34ZCsfoUWGnyFf37mMv9M6Pj9fmXn/g74vKQcEkIIKE3QCtspjJ+2fTe9f/6p+b5
f4HNQHlxoC9CLThYMMAn9um//mn4f2Elh6bhoqM6aNrN/xVxaXh/6UAEEYxhhnOwbwT//PGAufer
/xrcPLZ/a8ylc/Zp6nIcB+wapmsLZmcAdvEYt2jCax8CmlqbxdAJcnInUzz7gq5dOCHVEaGsK1nQ
qgmMm9rQ80OzuGqo5UKQVyGFIYIPbEqDFnHcBP3BzEWhGg7pEp9XpFacUXuxyhVTcLasZ8vvowGe
Nb3OApj8NIxQd4OAUxz+Hfokqhvz7/RQkmoN32yfximZeUVmHUqinkuhNvHJLD7kB6GJXexDLglN
a2DqjQf4m3R7LyZ6ybHuyzbQSR6xbOuMEMH6oSnIuOpk7PIBTSu+9Asiz6n8jzaAf3cIsm3jdMZV
N+llcJJi0bqnxk7gUxocevZNrg8l3dHJ1ugiKI7ctuZf1ImRz6vRNOb3hDq7pGhezt9IrdFPZiPn
qKgvRr7jj+WwMStlfE/yxnwhKoo4KVRt4nkw3XYKGzNPjAj2nUklZqAFvTaWQb9Xg0ZxrgMjeDIt
efDiiaY5JbsJ1rTwKjIbdXnIdumtrMjA4/vaneHEg4bZlXgeKGv2tKsyRU7LMqR8OZ3lZw/S6zTC
alLyBMPFpHAXNhhO6Sn1BoFFZAppT8GcjTRGROzYm2QZfbD2rfdca2z70OSI/sEsrfQ1jhmfFDYk
i/5UG2DDldla4PKD/omCj2WFCx44xo5n28QRTnn2QBk/iDp39ImQN3ISF9K6d+aVGDXx1Noa+Yta
6XQU95zAeicJbhaRaZErEo4CsVvXOeJhNONDeHeikUtgK4uUk9icKHeiMzY5XgYTIZVx2pJgMIz2
NYgldPwpReG9reyJdEqtXOavUBafZ/PD24Mohv8hsLAO8srDnuynI0dWE6jB7xUbx0yrteBLDHmx
0TgEzlfH0M+zOpfi9UQojEMjYE2GhPP5UsUgioTqd7aRTkMI1ZKtCm/SIh9TyLpLA8UeQ4xnkn+9
orU7nf8/m9/H9xb1/fs/mN67f2xYPp97ptT/H2Z6n2n238/0F0zz7XMyfJ7rDz/z91zvm39hsYBu
wzyqA7M4xAX/Pdf73l/M2AeVHVIkMAwWA+V/zvXOX8w5uP0QF9j4GTx+qquHH8uA/hcVbjaUjDOQ
yi5wq6O5/U9z/S9j1cE5jY8mwD5NzeSYNOEVQPdsMrQ2bcWk1jWOc+vZhPlZcfUVwejzNo6x6rgs
apRk8MDhbT8uZtWuhQYJSdSGEMFdU/bXpOxtU58GJ/Hzvaed/PQ9/L2q/aMayqsDpqL71z9/vRyP
HFcWWD/qlL8wwHJJPucknHbjDtadHftry0AkIWiaEBdWnNM/T744a/36LA8HcMSTmKah2R3Tp8e2
c4gx4oqp7RTRBK57Hpt1XFRfVU1+sFz/9yb18CiB+bLYw0I8QKGOFaKOrFsCfFW7aZK4O7FaFGLC
6K0kHAnF29dkMgIf6vo7R2VyU1XI79R0y296Gm35wIl9S3oRM72HKjtUbnsJOl+uXTPeVU6T3zgD
BP8/fxlH5+nDd++61CYwlzLGeEKHieznOdHUaRMSaAHItz+nc3qmyu7KSwJ1Rp50SHYs7VLkKGFJ
NMZ6mbpp/cUHOBxMPj2ywwfAPMvLZvMS6ryhP3+AOTn09QuiijKjzfKIXkN+CkTY3AQzAV8e4q80
SHYsd5HPiknR+8yMg/2cOM+6Pp3WyYz4WF9ezdqYwj9/tF/m8IPbHfM3xm8cWRj7Pn8ydOJZ6nhl
uSHZ2BnWS+wiUEssp9v1Q6VHOO8XEtDoSYWT6Uzom2jJf1EwxSp/9HiYiLATMqdAowawfWwszBav
toUIxKYkBPuDBrjztCjlpPjQPX2nmUtR4yRa8qtKFOUj8Vt38bQsq1irDiE5JkmBI1qIaIGpS/Mt
lXvdWai3EeS+sbzxbqBOH+HuoU3IG7IKZH1XL/VOOUn+gMjRJNLozu5Idlkn7mQLtCzmOG0LDdHb
mswkgcYiIOPqzKwbsnxje9RfXPaE401ikQnsV0V2UcU1KHJDacFj24j+e8c/37U61l/UUk/yolva
xWP755HKPKtmvsoqwR5Bol7ZdDILEGe2hyAhmmgro9arU6csqwtvoj0dpnU3vovFImyJLLm4ibyu
zZ9pfMT3bV6pHdNQbq3Rwy7bqi/UJq8abftDJPS9Izo026pYV+7ecUcgW6Ajdp7bWlPoSbe68Dsy
48Ycq3XJxe4sp3Bdwkx8Gv+NcRD86f2HqeaMxpThxxfwnervKunaM5ljusOKohonLEDCI7EYl7He
FkNdnLFD6z9Sc1InLgFI3yEuHuIKZ618qNDMX1RLMJ0bXk/YnIGVpegFGUGaRI9RSStzoj73+zxq
sfTu07TvKCvYtTqpitgwN50YR7Bh5XDgBwdNTAKzG0xbWo3jsO0mDj5rP5FjZBqeexYgT6fkgvjw
RYpUI4/SkWqXykqqdZawsVn78JTsdTu7yxLFFjF2G57lVBNKqmf9vmx0nO6JkNwkpj0EFsPUN2rX
0MrLd5LlBDlPj5SrRiy1wayZR2Mj8Xt0DQLRSyAOKjkxlanHq9HKrdNlIGc3OrAW2tC2+m924mQ6
nbRufjbtJuMkk8mx2ectMPr1uPQqOV+6RMtWepbZ4Qzn7zrObXSkgyq1uwTNXR62CEBXVQNNbT3k
7F1fcMD1IiJtyF02pSfNmiwvz7meNRWnO5KWpou6E8VH6yn73e/jiYS6xkC4E3viZNFpfjckM53z
4LKPdkRf5Cj/KlZEt1oFlRY/OM/T0ntbgupWWq7zzavK/FQrguFEWH4exoSA0hT1W/sylnOJpgq5
r1iaYoOnMQWgFbvXoOHSnbEoYpnyIFnZdoq4UEKBUoWdnaYe/bhi4BzkW2O7StFSIqzNijWb+fpb
Rz/5Oc6q7xpsOzbkqjgppItSlHCg1TB6pPTA3DVnMa8KV8XRYsBZR2ahXSexTz8w89HRE9TNs1b2
dT3Oe9+S3ulkN/DokTmuCtG2O9Lu7IgwEROZnXFBK9Baa0QWKWM4M8xa7klr2qAhmHeZ3hrIP/vl
ZDH8W/pwfoiqgTOCViLsKrRLvbY4XBlo6+euN3bT4JW7vvYlkTGi2liUXXKo8wNufE45VWNemVP2
kRk66lGRFCsn1hziQg25y5ZAnM4EKTfJMp3rlbV8zJkhvpXMmw8tzeZdK7pyNfbVdZIWbmh5JBmF
HDtLRBN+FXU8ExLKerQ7Jbz7KRvaLQwH7aCN4hWrxmG5nmOUgysJ0FCsprL4jpbd2riJuMR0Kled
rAmpAvPOOUrPS3ZtB11OK40bdHEOcUn+FNyZXmNDia32FQ0kutVJUjCqyvYCXGR6gzw78mzxaBOh
ydaork5dJ/eqSMfi8b3Jjfwizob8VLgExxmO1+zHtB8IhKOQq00guiw1ncmJ6IcKHvVFVYrrSRg0
ddGTVcta2i2xnp2cLsZCDR8YNKz93ANN0U0kOejQ5PehtWjfm8mSbV2JxIOou13Zoxdygt7bJLJ7
y8iuhILeNpekp8lqhXRP2zZ1Onz0cHiCsAgyDVa2aosTb2JbEcq5FSQC3M9Vij/En5czG5/UdVUG
am+gd1xVgZ3tPTKb7lMmi22S1OZWQz59ZvRIM72mes0pOV9OcNe2db0sF3a33AQawl2c5mE7ENGJ
gmResHUFNpBFighh4hFWWC5SPRSo7vaoPoIXGs7zUwG0ZQ1uEoGL0GrrrO8roj0RCnQrn7zWrSwt
56qp2RUSV9jfwWddNsYQTxQgCvgl+ILXY3NQ79iJ2k2I6CNh6vUcmXE9niQeqn/UHjXqHxiWsZU+
tmlibfOOsCtCOVV3wZJsv84CopiTtzBbSuJQfcEhFC4svx9F7xYRZY64oXkBarMf6+UZ6SPhqyT2
RZJbqEM/fqExp9bEW90EnbVsD4mwFtWYIk3bZ9rr2TZBGhdlYGV3sk3WyLXBbqfupUynW9zy5mkD
zCGxyHmiIt2s0yrD+o0vc5MYBk1fpUXNKL3QISQwQrH9QrRme9liIt7FerFagnFvC+9VGCreVvkw
rV3Buk2UUUWKcPlUkmd7tSgSlqTstXfTy26SygmTAKGM9NNiLQ3WNoR74t1tpLHrW5FuiAsProeW
oGlb+PMQFaAE0UP2thUGNTl9umSiKmx32GTInxC6GS8KoelzaqYArJTTzRdLThZFitYYEYzZ2g/s
NmCR83al0WjyypzMhJF9E+BailXgk2M1ER/d+p11Nxb+0EQA3a/i3h3kOs3tdlXUbnDZJgIjCB/6
luzU8SloNXFZGW0+EA2LAOd0qU3jbKJC87jki2uTZYX2Kuw1U7/nTRCEX1uYVgqtat5zx2cIBanT
PyxAia8NbZq3QsaJt6rLiklRDrkRRwxfZNhiJBIyhBTS+ys1+xSObAHRZiWkjpvdTEFdrDih5i2O
b6RfEZVd8xKDX32lLfOAbaBs6/vY1ZBNYV43m5NlDqomVJgo7mqRLSNVwSmro44453tM3mQUE/vV
fXQDfioYlXPt4G33BcJsp5N3GCjY66Vt8VQ31bAi9YtZSGrGWWk19gXi09pGgJt48b4us7nbumXr
nPu+yN7cwi+SdUKA247UOOusbFP/BKdzfxOo0uctZH3+DnTajjq7r27noaYZA+dQpjjPQlfHhux3
evyoYFxsS/T7p11WTCeTTOS5UL39glecHSZhslXwpOTkfxRlM28Z5cv1hBPopCLj3FjJrrG25uwa
SOngpm7GGGkY4qnCQ+lTLQKyYbEka1/l6iozE3e8EYGv0tUg9JIl8H9QdybLkRvJun6VY3cPGcYA
sLiLk5lIZHIeqsgqbWBFqQrzPOPp7weq1WKCKaJLZ3OuWS9kTYnBGODh4f4Pwtj5wGr5tXXUUf83
7YLyW0oJkyyn2LYqQSZvovgqNq1ocOUiG74ofWpfg2ozAnvnNRBt0fwPSGrBwQbp58RMht+QYOi+
F601PioYjNu7Bq+8o6Ug7LQzBiDPGO/J8ktYD8Rw0qT8sfSp0d511RwMcrsdDRhtHrfwmNvsJVDv
hzLhQLhjmUs3TUmpdUuNM3Ei6m6OqgT1F1Bn9pea3x041C/SnWiS7l7hjXAR5kHzkIWT5CZj0lyZ
fVk/11ZFsmTWmJhvkDMYnopxRPWqKlsP2Ls/DcYW3YQcNrZG54+8c9ImLKaHTjwlFAa3aD4Y10hF
YaIbYmfpWDZY5A1bG+1xcVW8my4PMJMA7l8V34nwGByhjwDFydUKenef5DoJkqfGkKLjCJwr40Fo
S8kmgYH0FEepf5eiSosghxjiB8SKoSLpY9QccMTrtilufSwElsyIRFD/jrCihH6oBm6nStyBFdaS
yMTZxqWf1cySp3j5iGl0/TVqmnTYKX1o/lDtuD/EY3so5ZFXyCDXn4eUC8cEq/zchEV4UMGFt1uR
NJNLzTXYdehpHzEU9BwAYCqOtWC5SR6C67iCU+hpNu6lWVXusSCYtrZnlr+rHuIYUFb8jE+mlT9N
gdnevz5jf6rZ8ylP+d+yqnfS6fnP+kHu9/zmW/q9Xv6q/4WtoI87QZvvSTh9f9sImv/9P2uD5i+w
/WfnDCrfVOHmFvGftUH7F1WdZWFea4aWyU/+LA1a/Ec6LR4EaRC/AW7/V2nQ+AUfGWTgabyAOKfw
/D+oDOoo0ljwrSlD8rvkpSlAC1cIMLZcu43EowVlrDCr8H5cU4hZluleh4HMjvYNxIJ3ZOdxwtFF
ncbabSXpMm/kfTK+eNrv2hDcJXq8VoZa1lpeR4Ol/1rnQHBn0d2lqyIUT51q16rMGx/FRYDD/ZcQ
R5UtFRh7W+mFg7k9DJxRga0U3EWd9KvipY8ZZgzFFByH6kEXASaUfv1C2fFTU0tPH5eDlFPIBoiB
eeFpICizwNMs831aD1IwNIaNww3n2ejTjIqx1Qocnws6diiwSI84O30qFRXfT+mBGkC5mbCk3EjR
cKdH9pWsDsdYCigcGAkyVGXe4m6d7j/+G98VIOe/kTOmzJ4HMpXORc2KAmc+oQ4JxtLUiSsljNe2
2sNRjTZtpF7AtvmCeSiEQfibUzTgcqw3G6003UFLDxXWOltZar8i0v9rn2WPk58dSLvxjYQyvVL4
O7fjNhEPLeVZGkgssFES6F0zMVlNHwdRcu+xdgA1+xutBU6R2+aBp9aMx6f1N8Fd+Xid5q16W3R8
XSYKjuifIUhEv/d0K+XWKjD+KGo3qUI3Ex7fkfT14yEIBCdDGDIdILwu5mYTheClmAceMSGP96h2
Uxmm+4iRqQFxJhcr1On3Bdx5HCqDMJyQIcQb5nQqAiXzMcqC2q3s6rsPJYn6RBg6uZZkOyMFax5b
EfilMfF3Uwhut4yqh49n+iqc/HY156kisEb9lgWduwinf4KRAmlPYqlyYwxor2LIkSAvi+7F6sdx
38BNkC78ph+fuTIlnv+e8tWPcZSrk9a6kg3Ska1Ik/B7N9sh80ADpYR92XCcRtEfFINftReGVP86
VN61V9oYaZjptZGZtkvmdJyiqaASomxkeo+buCsUV2nFbVtIrQu1Ud71vnmLiP1+iCbvc543sN4i
/4pCtHbgz7iS5KpzRrwU956ChaIOlnk7WFGw7XWI8bqX31oY9TloA8q82yI62gAjoUsFV30sJc7c
M2lGqHA9hCQKyv42aGLpWeollKhseuO+PrzogOFgB4Y7y5MlR3QHDaECvK8b+8pAyPvj7dDmL2e5
HfDobUgaCsoYy5MHLt1KMOCt3KT0QLtHQbxtMSLfEhoeTKJW1ocPDWxbFzrugONyEbSuCbn7GJSa
/L0Njae21frbvgVVmnOyQUWlpks1FBKBb0nbsfOv645HHRro5YYpS89DxQ95bpabqlT8X/1ormzB
Q+YSIXvWoDL5svXj43me+8BmsT0FDZLZfGPRYh19yPEIdlUEkFr6nPhhc+0jAla2yfePB1rG/fl4
U1BF8h1lHhnFldPjTWpqV7QAK7eQk/iQwdBtt9YAvQ4DeaIW1LrG6eqE1HGUV1oQ5+YI3AN1YaTT
MCtYzFHW4AMUTUE5Kszj72VtXQdiUL5iQv9zssKEKZmEBjXMWTYC3MlyJG/GTScyrtNTZt4ZLYXa
ItEffdIMfdLvYJv8/tOLSt8JvyGQsTxWlyA8Bc/LrI9lKElNqDu1Zl4oqASGhmh2XqFc67GybZI1
jOKZ5WRQdOhMVJbm3TzdSQmsFbVFeFApttA7YC5Xeh+MG1Uf1qBx58KywEtuDotYPfOVnA5lQIW0
y7isXNUsvvtj/E0z+8m1DYoHduXvjH6g4Nn8KGVIwHUa/wHw+luk0NmJIotIJoVLI3ih09FFaXVm
ZXNuKq3epIZxLSjf1+WwcjyXOSKHBgcI9B7JknWO6WKSdgsr2POyaqYXdnt1yp7CCm7YCAZJJMqn
QoEs//GxWcAAX88pXVyDO1uAp3qn+4P0ZTUNlVS6KqiNZ+EjVlrUxyC0ib5j8jCOQ7CDnFXwDPPp
d8Co+0rZ0+kbke8N0U90XAtxs/JHzZ/hIuLOPUxeCgYd5nfZq2ilwsqwNnKxENs3sL43pTV+K+zf
qiGbBaEGydHl9g5lH4BajVWvZH1ntwEXE31u3gNDU09326Q7Y1S9XbpGHz00tHy8dLxSaWGNqv8S
YTG++3i+87Yup4vulEXGQUwC4XI63igkn4hplG4y2RdqmT+XFEY+HuLclGZoLudXgK5dJmi+iNrE
mzCC8KtABzXUZVtVqsZ9r4xffNm/pBX88YCvEsrvJvXXiEtfJapU2VChQ+NCyvOcyIPYU1RY9KRZ
962G2T04gNsjSBeWsTP7+mCQyrUi/trV6k0iioMdGYPrmfW3LlWv/VJK+fe14RCZ4cp1dO7b1hVs
FQyhzI/AReI81kom05IoXWRMnqgkXfdaeWNEwR9lg58KIW+HWRyquG0DIdqudEVdyjuJrqOfDDEa
F32wEkXm9HC58m9HWhynPKnskMJl6YbT9FuodU7aSbdJK56oxKzt8rkv9fWeQz2Wh9Jr2H4Dd+iB
bwSgaks3wmADPvNV3NowXWPlpraMa9lKjojiHORQz11klx8+PmPnvhu0pgXYEB3MhLGYKGoiYS/T
FnZTNcM7Fb7YC5D3NfO5tVHmn7+ZYt6EKMaQmbkjOjzUCpzRT1YeHWcyIkhcSITZBH4eb4uzMdhe
6VFULdyqHa67vP9qD9ODUkd3ZuA9yiWSGwat4ZVjcvZKRYWRlWNUvJQXj7ZMALicCrNwPVgGroTh
uTONDxlp7XEwCX4eqieyqJUDngPa0VP0Tx9v30K8+4+7h/uceWPRQeK5eOdEA2o76Miwf4VCMTx5
lgK6CCLut4qffh7K+KtehD8Q8M2g6SrpJs3T3cd/gn3m4+etjJ4i4CKe+GKREOYhxyumSe/SgfVc
JHFBPygPXTaYFOslSObBOG4NM7kv+0q7SNO4d5tOxRJCN0H0wk2mmBLf1/S7XaXMLvxaRFswFMl+
oOWiFWLYYYAdHxMo81UGcbrKJwSTOn/fdNJjXQX1peL3qCxVAHIH43JAncRtmjrflUoUu6bmIXql
dagL9LCHy2z60oZgRDgMNDekGlgqOyakaUSTBZpQqM7ghyIeNqMWP/ZBglZLrt8VFY5DQR5c0GPr
d/jTKWh4pNeZXzRXugxsQZ1CB1HgTwO0/m0R08qshisk4Wi3BWiYaD58hHQSHSjYWN7p1Bb0TTbV
dDHCZN9J5aMIRwQ2JV8cvUm7BXNrbGrgbDR/+uyrMtnqBjWxyzKtereesACtLeuqw3Qa2XtsgUQB
MVhVEIvTaVyDSbCkuVDxIzVMCvbxDbyvYyhF6ALWNu4NeWVctgrsMsrkP3/zW7P3COZBuO/yj6ff
Os1+DQ+qsXCRccU6skefCq3Se7kO73w7euC/WvkIz9zLKC4CD0LA1ZjfCqcDAtpGsCYoMaNDtH5b
oCSwbQPZ8ZT4wpp1L/tmzWn8XUmLJNPCgwPhQ43cCrza6ZB6FSRomIicJLNUd6WBniSFr+gxz8xm
g/LEt7bkh6KLbaewjfs0Tb8XeXPFn5Zd+2qhA1cPkiNqVurOCIfx1kAA4kWXVG3fYhEB6iEJ15Bj
5yIFBrOECaIURlOvIsdvYjCyKfFo237h1kV6ZZnFRTtIzcWUBrdAKmoaj6a08SJQwXap/ugk61Gv
+nYlVpwJFRYePyT/s+cVZo6LdaMRYjatmXPbpPD+m5LU09gGAO9XzsR8yBb3Nw44czycnWopGZ8O
pNVF0fb5kLtqnP4qImPPg2Mlw14WC+czQMDjsTH7BaCScjoE1YqyxTAhd+Nefar7qkZvIXvCf/pA
XQYUN9mP8LV7szbqlcmdu+qwxyVnQF0Hxtfy0omjxMZEKHejGtKRZXxPCu+TUad3Y5DdYVQ5bvFA
/wO+/bep13yi3y0o+F9jfk5QM1rsXGxV1iQD83djXEu2sMweSyN18PGz97r3L6z43w52bmlpJFAP
nrsd76ob7Zh4+WDZhZsY4k4CYrLF/20bI0RdmPmlpJuPWikesShf4YueW1i6F7OlCPBK6lWnW2r0
IsglXSncTtlQ6XVwjEXuIg/bXQHGwhjVhLQsfv74/nx9kS6WliLlTARAO3fm8pyOSqc1rQ0uNreb
7PioS/WVovBc02vjRYsHRLD8UWysIX0JRXOgvLTL4vhSGUW3leqJZTHt0qGomu79HsEMv9IM0DN4
+DlSTrivot90vaAWiBWVD8hhmwnN2Cp19Yj18IsdN1/NYkKlbVI+a3GLvLli30xmLLm1ZKMymAff
Cg08D1Vjn1qjdUmdptu0ehwgODXr+dalBd8Nbeg0tqUd1iWPHy+POn9H75aHUhqPSFDngIJPl8cA
ZIEQt4fMDoKrW9mUdLQ5eIAVtYxjcm7AzmjNfeHJF+OcHQSSWv6ajHhA1cn0KKPx17RB7Zh5ejSm
HHIM4FUWo9S3WD5+FVaUopCIxVwuULL4+E8/czHBOsXTG4lB1KaXztJQu8MAUBK3hBh8WLQJ0I1s
UnZ9PfhXKK8IJD0ta+VDPfNopFH+6scOihkN6MVbLKEZjeKNkbsVKnH7dgC0hH1DsCu4lymBFPI+
nNJ0axuSty+SEA0viKRuFGWIg3naZ8gHL0PfPLWdhxCkPIG8x65jQOjSkcHVriQLZ26lOUmY+Sg0
V2xl+ckVdeOXZqtnrmxTqG2iT1rmYSibIx5Uyj7QBUCj+wJompIUHY2YMj30aq+s3EvvA46CpjAd
TJIIWlXLiApgtlA8q8/cWZAS0bUbGcJjXI9OEyi7bLSv+pAU1qrXnpnv3w8ogqA8i8IsJRrukDki
vbmUjWoIDa8LZyBugaiZYrvIFMabscEaxn9BLPuRU4omUHudrJl6vLuLF0MvbpGyDpUglROuyGY8
xN5wHHP6B0W3ssMrwyxL4lanwuIrYz4Cu4PRh/xoU7uok64M8+7Cn2ej6JTh5i3EE/F0IX0ZFARi
P7nbD3p19ESZXyaKnjoff9Hn90uF8EiTUCUDnK/JN/sFX7oVlhLl9Cnivdroj4HQb0QYvHS2fdf6
CP7Q1Losq/KgttY/GpwLX4XERd65NLMpEhTK4t5n8EK6yFrtvsWiY4R+iebht7Ipj34UJFur+pSN
+XFl4u8aOPP6vhl7MfFIksIgAAvp+mG7N+zEqcTcqeXRNwoU27pPpR59GWARDnVxZStryu7vQuk8
vA4IXJt5q3Q9Ttfdz8xh6mM7czvrBWnSTZX6l315qybRwdTXKDPzXE5unMVgi5rIJPkSD2gzc9F8
3XaWuhFdu+vRmEqNZOWKWBtqcWw9meYhT8PMreVsk/fp1if6Kd2DSlH+4x08P5IBS4zcXxdiEWk0
vS1KgMK52zam7hRCZHOraOApO403+GZ2/2Rmc32CL1KFiLy4hlI6kgY9bSBPdtXuQ1Bgm6pLCtDt
qYq4gpasnNCz83sz3uKEmH3ctWrKpoV+cWcq/XVdlccSvrCsrqrRnzsfxBldg6oECmWxadFIdRjR
3sxVQpAAhaXf2MgtVUnakx6uNdPf5aTzYaSvQPEah1xruW+1pGaebc/zGgFFCpE6YSVu8Npy6nI6
Rgl4BEn7/PFZeX8r07mnHiheW+hQsRZfgI6Bu9x48+a1gKVHVdrBt3lpytRR/OIo6ekVyrjhxk9G
J2vMx6SrVh5XZ26Nkz9gscStXuizLFvmlhiTh4k46HQoEqt/+Hii869ZfOkcGV5wlKxpHry+89+E
86QUkwgHFrdWlOCC3LxE2bVdO5oArt6PMxt2kZeRCSqvMKy310bdTITtmBxWqNKvYSh7Dzr21Xsy
gm1SZw608eB+LIbeGbXxt7GIaN5S8tvFaojP8CA/xlL5w8qLEoF0tXPBdFbwvaivJWXxGMuq2JtT
dRjV+rLMtetoUO9HlMrxNBfDsVOCbg+3UUJet0TTDczglhxf2npq8Zn6VH015r7tNpS79zig6JeY
ssF11qi1b0UT59ksaz/r+Ml2hch1HLqoPFo/8k72D1USGFd5Fx66TLrrWi29jBlpl4vJ3tq9fKG0
qM1NnXbp9XGzB1Ha3k2Z5PSdHR8Q4lRdxOkzJ06n34sm1m/w1vniU9/aDfR8S2PWoUubzrV06TMs
9eSKTfoVxtPw2PA6Bm/qTxtVK6bDbDAAxN9DJBixgY1qJOWx73C6k6Qm36pldIkZ7QFNV6w/0OnZ
mElb3gd4IbhtZnq3up4qLig5fMQFGAv4mDtfKM3OD9AhDz35a1G3n3qEOjdapt6anoJ+ZzFicTuq
xr4CsQzeQDW/BowL+1ytYSlqDQU/abwekTHeBfHk3QeegZtDGFUXNMvRiOYLuwgqWWyMuXjYB3H8
XZo0RNXVsbiRK1LPtvE2Y+tXjh012C35anRlGX6+lVP9iL+w4eiikY995l8pkkbvJ036Y6grnZNp
yiP6QN8Qn0fFuH9EDwVhbSSKYHxW+bax4t8yPSluuql64Zk9MW17B8+i3NiweV38YiKnl3MwzXLi
6ADCuAPjcTMDfQ62okGAiZRDV1hb+Mg2sONRc/xoRuyjdn2QRHZL5Z29QwIzcJFWNlEQyI0vYwHV
cjP4UQtZjrbWxtK8fRI1KPBHat47ALEvejgxnxVALhugft3GNlPVVVJ8gMxJzy/0th4OKbVEfxuV
FYyw/Etu1ckeQHW87a2+v7eaDosoVWuPUu3h0DHKz73kGxe+6sd3lVdokpO3EVYeNuLwo+5dIdKg
7zxd7381sipyMxa+dmRQANq+y4RcHrpBka6FXsYV5ePKyADUj0jvBBvV9IM9Au/1fZu1qmtOXUxw
xhIu6aC6Uc/NkH4sisuUVsVRklEkBartItyD4riaP5lyc1DQa/xmwDE7epHxwDs6fqK3KaubDgTk
scRI7lugFSlgaWrY8JDr/rsRBK9yzj20M1ste2sHOSLaIofwKRyVA/QxisDwC9CCcwqp36aa3eyT
oBEXg2p8RVBRuSxl9OfbAi/z3jSnW0CB1bb3pX1bsSewFnkhl3Vb7ZSWFxtIbg9PNhgWbqKU2KpE
Ut9fqb7/rZF74XgN9ysMlUgDGe5Pt00BvMz1rRF4Ic+eGzOtPWJG1SLNqGC7uNXSSd3LkBR2huVX
07ZQayBKPvQQVzIhisAoGUzZMaO8uJUk3HjNFHJHrfDN7JWozZxUSPVjOErKUUeTGBHpVA9/G3Lv
1gwsdM67Wjg5DqL4QHjyvdRBZt/0OZFsTEV25UX9sevrGxxYkN0vs9+NVgIxXgRofxSlPVVbKTSo
SXqJJ45Kbfi1C9WjvzEy4yHWEC9veEHbVGEuY+wiNmmBv3EpDVs51m/jNroDqnjfK/o+8Irnoop+
r8ZCApktXRpJcoO+LaolaEnAAtqYoch3phkE27ZSnqVpoiwjA8HA35RKcpJcjMBs3KnOLy2R3E/y
SCUmrCA74yS84/3xBTxCvROZaPaxrDzDH2qcksRnO/raHSTRYAO/UnGHoLmjZocWEudiqMd+1/X+
EWuBfsuV84S3zSwmav5gIBguQNmasrv0ivBz1uq7XnvumgkkZtU+1yJ9DmTe5J0l8UiWC6xhm8fY
0hCrgxEXN/kVyp1OL+mAnsqHDh6EboIH6kXveNNIUzo8+KyMMtr3EGH5xJ7stprtDWUHJZU9OPPr
TPgXpgUxR0HVfIMHiLEbSwqpogquvMzAASL9HnUsoP0U5Pa2LOzPWYasMg4yuR788CLfjdL62k+C
ywBq9GC13+Uk+9zBgg56pb+YYnUulpLFIwQjR9qjqUiX3P44orTuGBouxfMbzf+qDEjRK17w3BXi
WotNdcvBLHE0yO5UbTrYglgw+En2gEL+sI2n9ElDyKYfLVcx8lt6xdh/NxCkBum3AFoH0dW/0VHy
10Plq6TX93o85EfizKa1rF/5pn6NO8SRzRiFfSV7sSn4+UF6KVeVhdDzg/DEXlIG6xveitdNKq6r
Rkm2UcdxRLD8AAXzovEM5aDxfwyal9/hQZXsSh1pFFNGhM7oYPuTSuBwGe10BP23uoVMY1k/xNnw
vUcw56Kkd99cJHXvi8ENRBfWX8Zg6MJ7I9WzKr9HfX8IHDCSYo+YL3qSsvHj4zTs3LN6BrajLIEe
EYnf4rHgDZ6JFwiVskitrswuAA8Izs/6qva38ExuQeM++Xp/aK1w7U195mFJz51yr4w8Cq6/i5Ex
bcXvI+NZVNcVZCjrkDTSNpYe86S/wQ3nTiskSGZ0VOEIs5XfldC4QFLwvlHMy6n+JifSrllDBLxP
fkHpoko6F4Xm58XiqdbrMFh9q81c3+u2vdpupjTbSqBBP17190kpmnM0zWywfFBelkgpDLQ9rG+S
jIPfbL1QxUGFKDE9dH2CMjPk33KtIPp+YjLoGQy0kbPiSfnq8vUm3dYRiAcbTPWkNwS8om5Lsn09
SWu6bGeegjN20NaxNUAub1kBDaJQhr/GnnZ1e+HbhpuiFdDV1V4u1ZVX7rmTOz/MSH5ebaNn7ZW3
mb2eiz5qTMaCv0sC4O3F+E3NnvS6mLYa9KxtoOkoDaLaZ631Pedf/e7x8tfQS3gkLmZeBosJ/5Bk
vIT17nZ2Ml/9xbGH2T1NXIhtYF50uvXzT+23c15+M7U0SFWKJZurefYnpar3CPXu2zK7UYdmxeTy
3ImhhIBXLza7QEHnz/fNiRkmIx6KjLKTlPHU1JR7nijb3GpvP/4UzkQBXOUUFRe92f572YLxUeoQ
GGxQHOkhc9rPatLTctIOQR07sWSuQFXOHRr8H6HlAE23qH4vPnBZtKZaJA3fwVhfCLm7SPNOOmB4
8zJVBSVElhdFLO2zXwYXSLuvnNkza8qgdK4tfVYQmfWH3q5pjPJ2l6c52zeldASaEZ0TE05+1Sr6
7uN1fR9iZLhHc70OeQn6zouvYyxqnJmqMneDbjIuC/h4+xS1DpoPfXiIDUBcUz0N+BI2YqVtdOZl
/2ZkRV608gopIzaYTNKsrePcPfQs3f14cmfCzFwDYhux4wZ7tNhFfxJlgqtR7hpjc5mJg6Xd4BS3
M4S2MtCZ0wm4CGSNAqJVN5ckn1TYVeD1xBgLjya1fKjG+Pdcspyy9i/NWqx83eeOB7pEVNFhidCT
XNyIk4QtQ0x27dIyw5lZ7CtsEv1hbfXObND8PlTBkOOz904AqQoTFCUCPjkgCb9WMzTR0O8/3qCz
Q9ASoFgPO4uK1ulBHyDSyoXMEEM4XosUwx21sT79z8aYD8mbAOWrQ4ZLGAEqwniAtuMGMTnn4yHO
bAj2mgRANLFANr82SN8MAeqlLyhnZG5jy09WjvVOoR8CefwHtzO/f+YDzvJHaAOcTqUbLOz1BONk
5vTUpdFLBzN4A2r8H83nr3EWS2bqflcaBbU9oDrSZoq7XQ+1tqSi//G6nd/+v8aZP6s36yb1OLya
JfOB4nePPeW9lAZrrYKzY6Ar/MqnstHTPB2jRRAL/8D5fjI9p/XUQ4kIyT+YBrgmVNcsk2CzqMUW
1mgNwBIoADfSRdRkV12nHz4e4kwko9QIqAMaocFcFsFS7mzQiTbl3nxKfuhee41zxUtZp1eTvdbO
P7tgJv050loNx7T55282Ram8RLD9Gc5LFhz/iSl1P41VARIDOkYD/866mTOJ9mQMBBrsLhaZCw7p
xpbycoNq5F7HtE+OrJVC9bn5zMkflDoTGsfS21T0TWLYKEDRRZXvp/oB2ZpPH2/Ouc8fWT/CPvxd
OtSLzcmVKhe+0bE5Y3o1vypzL6bEGK5gX84NAwQFlw4T5Wht2YiH/59avsclo5kRtmUDJUpePVq1
0oZSz2StXJcm2TndEwUs/enmTNTCLS/hAFCEvkXPBPGIPepPm6Iod2Zh7KUIBJqNn31lHA3KOYqv
unDgYxFuMqGgz4D20W/pNOcQ00YvU4RIbTfOcarB5yrr9ccsn5zZYaPSEA3SbrAKWbkgz1zHJzNY
3Pt1UIMEsDWMDhqN6vJLo6tuJOfXql45ulq5H2//2dFm42MIlezP8s3k2y3aYAWHOazCnTzdSiMC
AgFewvmP0F5rEp47BGQa/x5sEZrTAfqeFTKYHFCrRQ4jaE3UDJ7/yZQ0GpEkhqAoFxlGFsRNbQ0s
IOYsGz6Y7SCjswPuvSC3F+ZK/Dw/p79GW6S7XUfNucgZbcrNvanhdSs9BepKunl+EHAc6oyOg+Z8
eqq9ziwTtPYy15JGR8ruEaHYIaizMpVzcZqM/d+jzGflTfBMukmuTTE7xEXYBtqXU4NjDqVeRf8f
TmdxxGfLzm7UGKjT8p2V/paoX41SXQkFZ082SCVtFvicdRZPZ8NdhxF0q8x5QO1K/Q9NlC5O2zvK
XVuptFceXWfX7q/RllwasAthW/eM5uu1M/j2boIPOlron7Q/DT7l/rHn2xSYCH3F5WEQpVxoMoZ0
LiQ1dHn6fWqZK2t39ry9GWJxEurWt+ROGjgJprqjqmzl7S7Q/tF5g7BL8snl9k6Ik35O6NHdyHin
XhuBDHMjdwqZV/EaCfLs5nDBWVw9aDssn/m+PpqZMLlFG1pugymcUcHEDKNhPV25Td+PRG1N4fU7
4/LUdyWoTC1sjPtIdTJD7DWtPNY1HZKyvY14eH8c5t7fdAwFXQyouPbK1D09351aBAoS3ZnrSebe
Kscn4A9uoAQ3Uhy4qXZFuzaLmpVB3x8MBqXGNssEq0Df5/m/CRHxZCcizSayhXhyZPPZzpObtO5X
jt/7T5dRDO4jQaFypluejmIr6LObKfvVo8oOpYQGYOrE8nPYqVQVxMqenZ0Tz2YqojCC3yHXS0hl
hl/yPTVSvFMgmiQS/cJ+cD7erzPDKJTT+GCpHQJKXEyKLiQOaNGIqtuooi4uXTHzTdlmK4Fo/jWn
ZTvq7fTOdPjboLiWTwZ5AuEbxojH+bUcC2Te5OaTFYloDSV+bjrwyUzbBGwvQNuf7pGfdUnY2OhY
pLn+qBvFTumNO8gtP50Az/B6DS4E73jwKYsorkxxoiWmloIgRf3LMsBIhpKxch+dOW+GYiFgg9QJ
ePAlTLKxoq4Ymil1VXt0DDW/SmX7qhtLR0WDJdOzl49PwtpwiznxtO49+rapW/bjnpbEraWqSGX6
W7sMMYKpv/6D4VAcQb+HYjUgkdOdyoJcVjvRMVxRbVHYcT1jcoNM2yShtYnoDX483Jm4BOSFCChg
RvDeXxyM0a4DfHPT1O2xgBkU/5uB5h7wvq1p3ITjeGhH8yD5a4n/mcB7Mqp6OskWJ/lpzLMUb3aE
+FCxU7rBGevQjVPxx4f8U+pSfycKBQfhL1+R/0xf6rxQ1f9Gdak352A2PPmXPcksjvV//89/Y1WC
9Px/fct+/6/Nt+ql/f3bidLUv4WmhPKLgHqBhtzcpoHfQmD5l9AUP6K5p4HUnhMpqFbEtj+Vpsxf
zPl9Ygkd1gbvb1LGP0XoxS/09TSs9fhdcKcRofoJqal33CsLOyFMTQQUMxktbGN5kNQCQZmoGncI
ipiP4dDWF81ojfnWxGzxRStsGmZGF3v7XlboKk8WdqEovSBZGHeBeUQuqbw30G05juGkP1Odr+3t
2AwN1D9Eu1/oiiWwOSXsRcwhWysXaMvPgKSDOjjkMYpOrMgr8u7N/SzJE+rOORRCwALjt37Q1MdY
GNTyBhvNysC2qyelC5DQSzz8t0awkgLALQFJRVOQAHKshj/sry0lRw6GdGrTSjGtgkABSCWbNzzg
xru20fovWqWMxqacNLBZQzjtTRTeHGEmVbuJUin7Mvm7TL6lk13hCYxC/L2IIlrtahYfbfRSIc4h
fBhu6A+UaH3I3Vpha3lBzUvB1aFQaiSoU3c6jQhKq3dpIvJhp+M8sgXjb27aQZa2WOSKlZC3DOjz
UCRhVIJRAwLPuAh5YZ7qSpPitiKwuXaSrJAvagBdW9XugIPVnun6bXb/+nn9VBT6zwLM7f/Hhhes
9N8bXtx9r9q3QQblkb/CjPUL5oN8v5gf6FgUzFWAP/XslF+44gEDAHulCU5b7t9hRpJ/oVHNPpLY
gICHczz36v4VaCRcjzQav8QhYg1ScHBjfiLSnCZqsx0LVDDgmjDRXrl+i0ATGJ7PNRj5TilPSM/k
XMpCib0Vvs78lP4rHfzXKHAJ8GSZ+3FLMHFV9OjUx77voOX8IEWWW9jht2Awr/Ucoc4w7u4kLf/x
Zhfu/vjtf2938ceYZKBIBhKvZ9PT0y+P+Jnx0dfSrvdGw5H5Eh7AG3hXRj19G7pOux4yde21f/q1
/zEmPB92WyPqKdpizL6JfXzFOmlXSOGzYgcz4gQAJzlysv94dudWFAlUpNRUqPlUmU5np+RGaPpW
IyFUW/dPeSZLO82Xk5veh9Y3Zh5gGblv9mOarQF9382R8YhkqNtQ2bJ5q5yObE+RZsS6WjpdZEE4
z/VGeUxzeum72FODtWLdu/PJt2MoZIykcvPTaDFPo6ZCWysUHXkAgGIL626PEWVw+Hg1z47CSCb0
Gq7dZSO1Gc0xSSJROW0yeNdo26JlE6iF83OjYFICtY+3yozG1qicnK6chpNArYcesbnJxjsbRVSK
wiJbuQaW+zOPYs28nZkpTuBZjFKAfKuzxK/B1qKHnadK/5hrnriA3em5Pz0hCIvcv7JBNkUv9XRC
sWagEouMsjOOttjavpaDVezWapvLzWFCFDFsCEFo+vGeXEyoGgf06kK8FYteoXAmtw1ANHSDf3ou
UDjkmTtOsZby8OlckqrOY7Uoa/B9ltjAwtQwzbbynxxl9q5EOI2wT2B/z8EbjYhqfhUNTlna0SHC
jkBxvQai5kp4mD+LtwEXPxNtliWg8izjS7kUeWQTqq61S1Cm8v9j7zyaI8eSPP9Vxva0e8AYtDjs
5UFFBINaJJkXWCYFtNb49PtDVttONbu3aDs9PWNt00VjZhaDZEA8uPtz/4t+8Ut56Q+qJOcvsW6j
/GDnenXzx5fvE5uC0eBO77WACNB5ojT+DLhIyroap8mW/bTP0CVH0c4bFbT4qFSyE+zWH7FeOuEG
19BfE6O/UPUiRe84Xr848x3V9enkLYS/dpEZ0qZOKwXvvz9rD/U6QGVrQq4fJSrdQmajnjohTZtV
HZsMl8zcMxrF0QArZpiQzTl+BE9RU8T27RCN8RpKxRy/r7LeFye1aJf+sl3meXtmS64PNzW5tDw5
vZRAPtBKEMFinGcrdbNZ7e6kJc9ScMKIYLm0JCAsFNnc3PRKPk9BNTfdWa6nsheLliw2IOkmfwC4
ppeHxOwtFVrPABdlWbHA8abSVAc/G0bT8uQmgd7bTqmjeP08r2991NGUmoZog00Alhn98MQs0ws5
bvX8bka1cb3o83i5GDMDlKFsDSVAtIo9sYcOF2QoJd/qXLpQtXywz5a+5sgFxtJ4BlG2SRgKVHbr
9oZcP9q2k/ZuKqPl5VSY5/mZnqUX6Ax2mZfHef6AYrOdAYSP13M0aHLzVtllaQl73B9ZM0+tDLh4
1MnuNiowIo0CvBGV/4Aq97CYEnKMGFB8661OR3pbHTrbl8wFHxdMmxB5NWCI34DUMNn6dJJ+oZPp
bKFtY44DiTHoQS31YOURHFcTr3TQ6hZaCrFM9Pj8gghVVKA3ar9YdzK8qUH0aJjpF3K+2B0DNH39
QCraSTxZTytEXPqof82Gdt7ctEzG2DfkJf6eKL1zh3yE9l1KIMxhiLJOk1j0vGCPAYNnDuVcVXA2
zJR5uUWUYX7p42b52PSKzDzq8fPY6t2PVEbaxCtTui5uVMdjj3b4Yj7r2WrHoo0cPXEbvbfOZuc4
DAwlG6MOx2pe86nRkkOGut4WDGa3IkLemBZdoSzrT6h0of2I7SOLMapZ1sLKkz7Q1hp19UnFjVaK
Lfmqa83uqa/Y9YYa1sBoyHSI2rtLFqGv3SQAyGW1iVovIlMYogEXm+PakZShlGfW9wHc3bOES9a3
WWuWoryxJzOz61tHjvrtcnSUehz9waKFnkbprLhpojp33DJV9zSQFamfUxbNokJH/MnMx4a+ptRP
iA7Oi5pd2NIwFWFnmRt0dkT+TbaoNgNQvJ9axYvGvrLB7hvWtZ5HOu2iTkfMVF9XdTvDksiUS0g2
+RC95PbWXcfxArht0WPzbVOL5qEZFgPrG2ZIsrCdeZGQnmqn79I8GpJf4c18u9bIgeC0bkFBjqa5
uk/m3TYpiaLmuq5VSNnNoMgxE9wYpRcYVNODNWYMajs7cx6AyBfGcdHG/CrpSn1yo1LX2qAoqja/
1LD+eZG2qY0EthqKfOFIyZK5UofypB9JaLO740aXwUuqBMX2slTerbTZsGXWEfWfkTksQOtaaLka
Cm4x7kyf23SlvDP7+LLNULZx7XQb6TJFijUHam1HnoSvBXg3dNULMSTIHrtyamgXaB0kjd9jq9f6
TiIBeckkm40z7e21dcdKGj5mfbFTdyXIZL5cGVASMOGaAGJ07XpSHfAGQp2lbhE1NIi31bHbufOV
TtYvDZRMf9akslVUg50gKmQsxvu+833SOr2Pw25U9ZfV1pPv0CXTp00ZtJdiW1A/juLGUAD0l2bm
NUm83BfOpGD3mUnFUQaxr4T2mlFbyGmNuJOxxpIhVlAEL8WsrT9peNR3doI4rKfJEaSGel6sCWj5
ZqRui7qS7mu1Gj3QlUzVcy05K6pFSY7bCldYfq31vm19CM08PAVPxSyi2DBKYaa9+cEGrUCytZva
4hDpa4KmkRFb7dGYgExOhUWZM5VJ+63orSwRljWjmQb9p37v0lG6oGEMFFZbHeXF2KztuezyxXEz
KowGKqOKxccYpzNUE33labS0XEdSvJn0kLVs6UhVtsuPTZ57xS2wOeiFsY5TfzFq8npnV7n9ga9E
oxOKqQJwIME/wIsZvPw0iAFvUpZLvdB0ybxV28GI6aDkWoIViCNlYiIH+aqm9qOf1lNyg6g61h3R
ArdO1HmdOWLGE+nnOPRSCooeIx+ejRG7ESlzlM6vERy6j1jzMTI6qjQxsC/iRoxaPZYXjaLn1/mk
QjMYNLO23TUpxsLHbbT9UJJUmzxDj+vAAkociXxJW/UGVKxxqxnNfFVUcvk6LFNzk0mARFGnot8F
4a3rfszQRqBZjJn0MC/b+rwk44BvC27emyjVRnuLyUHrEZtd+MVZhAKyaNZyNYJVb5TOrTS5AiUx
DsTLPN70TlhDkt0ACs9lt8xG5VbemgSqm+lIbcAgd5hdrkRzVy9J2wsVGpruRtVSfDjt5mDn29d6
5SYMwc/9qE1WoLLpu1WHaRfIwiMlEclsrsbB1JPmm50u9SyWTsFivZWGFO2cSs1dxJbxz05gQn7o
PWImHgSrujvrVQm8SjIxBhTNZmiOZ3Zyit9wbeXtBWNx+c4uEh7ttTN34VbJxIc7WatrBYNiRL7W
srh1tNEw3XIoNPOyLbRd8GiTs8hdBmW6KEdHGrgvSXS7kOIQoRhG+bJjzKtj4Bv1j8ScXBMkducq
mym90CKZzPdWVjGfa7r+3dQ2KJKYVWQrgo3ReD/h4WGJpIC1f2k5ydKLuotqR8Dkkr53eokSmWxt
kHb0sb+LtFS/1pEVMPxt6cgsmLwc120iT4F7USWeMaX7vsJpGz1z0SEHqtGgfzPVWn3d5Kg+jIU+
ViiPqepTvVbgebcula4b+Pk9fCMtedcp4a8pA+SfurZLwZf87kQg7rIaHlQm+afS68pNkw7tO7Ud
Guw4pg+PUtQWUMUjub9U46bv/MG2o81r4QaVNBd17VYZIulBKpVSOTpAFc9jZ20FpJlk+rmV9tx6
ozrzkPXamh+jllmOt1gDhV9u65kYBmfIqYmV8VjFGPSSbaP8jg3mtgkza/R7qVjMzo2iDVgPY4uc
8smUVqA/yOHtQtH0EAW6MVBbzdnJjujByaCE+r2paS8Z69WKbPumsIhw8F6xHPY3FMEfMgXTGDdX
9OJnqSrlgBdwr9wkM0rKcHq0yMbBcN50YeO7lEEpXCuwynPfPw5taV92OiZ6YSu1EQzJskdkf9wi
tXezUo7Gg0TdkPrcqn5lgB3hQxflvYoB0yQVUCJj3Fh8fXJKequJDTUg3m2aPaPunc3XdWk0/I5x
CdDLqk5iCFqd3lJ4SHDtlqRfnmLNagZ1wXSoheqXo3A1idqZzRj6XmW8wMmTr4etdnphzxmF2Dp2
PABcfemnLDf0waVlLh/HrnRui0FBE3DBUK73aJxON1YZK5Fv0Haa0DFDoRyT0q3zuygtsqBKACIG
cr7Fo9DavJHYceaKLGZnqi/RZVtUD55199p28BaFqbbo9fTGKpFRZ2vDdBlRTXZYjVO+tRYeJC5A
Vv2tTkFSu20LxA7KD2WU35tQEyHVSlMt9EXNFcRWtVH2VsBjbCyA8+Ca2LbWHfXcKO9MvvRxYnfQ
+vBBtaNe4/gi1Bi3GRT28uq166fuLIGtq73MsLoCU7Q6eTfnpbqe6q5/lrVueeSqle8t3oGqG2fR
1gjdSpqfW590dzGGiKYbJQl1cIpD6/e6pmkn+rXr4XmtmnPF7kfGS8msMVyZ0wyEOxxI65eKc9nj
GDjIipfBj32cprV8kC36bgKyufUUlXbxhmVOiRZQHbdH+tEE4VwbjOIYG6tJ2CxmziMlNl2qYycb
Qk9y6x7XwkQRjdRqkzAksNTuDtX4rnT6vHnFuLSNq3eIF4geJ9WfBcyK0XWKCfJonY3LI8+XnFPn
VMtHUkyUvjneiz9MrZhtV2P3RojNGR8HbTtnuz1kSaTMF1iIsE0RER5nNKDmLRtfttbunq0EVSwI
J+r6Fi9yMyCEZiuXlZLLF5Kmrg9G1sy6QFVfrS+GAZ9Ov5pi+83O2/Kk6dvWk43U8TsDEdh/ahRH
Zwk/w+t4NbQH3Wnm61311XSxrm5vknggwWmqpFFXsw89YC9RfjixtPSuNPV1JIyuXr7BEIw0kVab
jiYDMOZRNFOvvY6sBHYjKeMZ/CPU+AfuA9I1OlnTW8fsRRIDLqo445YZN6yPM8Mvh5T5UTV388Na
jdbDlO1PZplJCYT8qbxflLFITv0aQzKd41ln6+Jg6OitQ83sZlWQEBGVtFa3mS6XkW/Z9S4FFc9w
XaH/Oseqjaqfub1ODXHNbBWRGTsoMpdXjIKUplYgEFZRtaJrZVWvRo4nl6uanU3FBP17ccsxpg4x
+m79EVl1lgnJjp1nTUq7nsS5rbhl4rhQcj9VzOejtHFO62xRRGRpul2YdjWlQosi+3Uu8IIUbaFg
j5cphXwymm6QPQsTp2ejQJL8IkPpQhZkyVH188mZKtFNCgsBc9Uqg99kK4/NVpi3WZ2t2HhyTLlX
d5r00qBN/O60uyOqVefjNRllaQICdXmdtN36svVO+Whp4FshLy/pR9S1XeNPSzW8asMQv4/TkiNz
Aapl8OxYYi7mmHP7sXJJEzFNplWTv0xSZqfq97PCtgah0Borz1JTEte21uk7is7Jt1HWcebCIoAu
O/ZcieLK9mAya7OdKMXfsLdiL8ocXPgqna6FSbmtuNLabivJS3Pm09AozeLaSYxeYZIa1AhOZdKy
6IYaHIJJcl/93CwTtmJ1rbApKEar89QeKVQPt73pnj4ntqGtIpGe50VhE6e1ze4/GfUIsBgsBnCr
dhnPAS4kxfaUQwTsvc1Ep8mN5xxxyRqr53eLHQ6I9nR5l6Qm693CWOZUFLmy9az5WMaRrdCRrp/S
si3wzjP1zDW6LfsetbL1Q8/QyRW6OWJr2qtATzyZwl9z46acCkw6khZaMjsYDstC797TsjZem3OK
tx8siiZ61LNorrSHQWkjU320Ysam3jyiIT+mTPCw/3nYwHF1t/QgEs1zsmrIfItXv1ntJh+THCwe
maNrf265vigeCo59fIZ2SkK0y6LFwxDkykHGiHfxlkRZ8MtbbVqbqBfoy0lHkCz1TXOQBoHAOVx8
XKGzVxPPUYixpWmvbrrh4CZS9Bjha0+McWFtL/KlVK/tkyS3Mgm9Wesnedn0+6wvbTxsAU1h6rdE
6bclTzqHvmC9nqesW7DcktS3IatIdOpasAfS7aVHCqNnqy+SDE9C6hmDcXGhzGiOq1k7Om6JgNDN
oCU3g6To1Nxl0t0Uq2bmIh5HB/gXWlbPyygZuS8vVhGzYOgWuzHpBoPebk10nzDgkGfTsaiOsVWY
7TMMeFvGJbcy8FJBQZYI2DO98ldL4U4JtSsqE12FBiY7hYcqp5gq99ZMaClMKdPYE0Z2di6zKsKo
lbn4ZB8nOZmYBxt2GemhPSbLspKy5wK4yxrbH5j4wlGva60e2Hgm9gkmitM9LGky1ldZpdW2ZxRL
QVdTluJ+OEWbbYwPXTJD2qORtyCut+V0AEXjDPp4i+3lFl00i5UM52Qtpx3RjOOdceUUG4tS1M1k
RlDSG72RnrrB2vpbbWiq+bvdm2ZxFTczAg/BrALOCfUEPyxvlWNVPjWW0YxAoqscLxCegIT5NVJ3
+OjdIjBny6FSDJYTjJamsLEckEFlDjVEyUKClPQGdeiz0mxTt6LV7OAW56ktij4ruk+DQ2dD7Wlo
4RwKMMbGelSmr/C6jJ0TywGjpo6LJSdzrwU23P6CDbS2YKpmYD6TBE5hyTWppijepcXuL6cq7ivY
7eMsGa+JmukbEjvYEftoGNSYW84azUgDZWR23JxARYcmbfEVlMGRsjV4JAZm+LlIm74OqBznYzJp
btcQQBWud26Ub/Y8pRbNzrWiQzgYdfleTtseReidVcaFgkdNcSGrbTYgIRzXzIuynmvwmlq9oqFC
MKWKyoJOl/a82HE7PxiIDJv4NuGkqN2MFexeGmVqwci+Rm5YU9CIzCQUHiD/V+k9yarPn4aUuOrm
ibklno5PfPaI+aVah5HW2u1F3hlGeregXc2VMBdEFVCniuyLpV63hU3kOOI+gcYovX+vquRaXQWR
vTY1b6SGqyLRttCvD1ptStoxZ7SiYs7jlOpzGXUo6/RVran492pOkYaxgYM72nZKvyibP0woMdph
OiqDNOGknKIdsvk5EgcRPWR2SVbhanI/oAO0zmimA0ZtmqI7z1ankYknyWjN3I9Z/v0OpSiZQv82
ovonauBPYKTj2//+Hzuh/f8NGnDr17r/l/958Y4bXhX/r3859gWYpf73OIL9F/xmi+eALWJ0zsCf
ISjjqZ2t+BuKgFdgDe8m9UCF2LswtPoTVElSlH8FsMfP2OAJGQLxM/8XQaD+K94v/ABjGuAiTE7/
fxAEv8CP/zZromCDfASCAIIYyEj5N12o36F9Np30sLA7DUH3AUq6yOJD2l3Y6nWJrXTn4XdZVve0
d0SjI9wtH5bhYGoXJnaoK/A/2L8VO21UhSIUgrwGWZPtIM+uZp46O9BH38QRHaPSxmv7+ykLNSmU
okOX+5XlGu25BDKk2F6COlR26qqjNp/RNZkTPxrRXvbMISzxNd2OKZbj0yFdH0oyQX+ZXFhP/UP5
tvwwPpYfqH3oV2t5m2Yvq34so684en8+jfvLK/RpIKXadYzKJQwaW/L77+u79a3+3n5HF8v4Jr9P
FIw/lcazftbf6+/jO73ZfaPxE7e45H7XygvG9X1NPQiqNvNcjGBRLULtiWqATs2Go8J22WvumgUI
IhIvlfhgjC+F9LHmioDBLpbsZl69363WvwKu0HZcyB/cdPvTUNYqml6LGLqEs/XcdLc23g32hSE9
NuqNboqr7UO6tZ/Hc/lAffeCUzm6Uy/4fbboQ4GHaBF4YqsmkFhB/ymiDeEilKLxg3/jYfIU/B4p
/l90mL9QYH90NT+hcP4BFshXUcHW/vzK//eLCn8lKCDhagO7cky4lZ/pIKVStKVZwqNPK9Slp2JX
vEG0Oo9ML0ca9wvgwVfv9gmq8Te+m7o/V58WNDZ4oGd3RgOiN58iXqdveC5MqR7i0huu7uyjRO3h
6eOimecT4t2ND/ZAXhzEHq5cX4QnlDP++AA+M6HKIt+aqEz0UA9nX/aZ6G0j3SK8DwXugii1ucNZ
ZkTGrOXB/rG8IQynPtIvHmmq4R06CEkW+am5d2SBY2e8hR1T55/piSmPFnlsk9rH8j2+HRR2QS6C
dfmjdKVZYrhIH+VZ8C/+zN+nA8bkv/2P3sD5ATAg0KtD/mjEQNnPcfqO/Bx/jEEMkWs+xOfhIyk9
6VG6zO7Y7bJr1k7xTfyy/WCbOOpudYW81V3MPKJwz1Th5+7JxKK+EGeLzcCz8tS/TWF+vX6bL2Kv
vMMlsBDpXd4i+EdvSjxoAV72cevSFsZsvMVUMQm2lwy5LABPIv1IePWjea1em1dMHWcE7lBJpM15
9YZsFGkXx0YguD0GrI+MIrPYLXLobG5neIuO1pOovqsXqdfbYq4EnbTxfgijxksLN7mgjVF8AXX6
+jZ/iu//vM3/iLf5q2jymX/+Hx1N/hxY/at8o8SWqZWB6joE7T9PZS36iHaCCFnYqPH7rOo364Iu
7IBD+8HpNFr+GiJ9f1y4fPWW++u/q6n/I97yE4LrT6eJGi7efqCLbeNTisgNNUenudJD8Hzu4vXu
w7fNT67c8Ytz+/KNPiWHf/cb/RIq/5yFdoUXWUfmV2dr8udXMVXrRLX7Vg+nKIogHTGJrZBddFU9
O6jpsgR9s8QHy+lNZKyiLZC2tBGdmRui61bbNxSp9dRqLY8r84JTIumyq6c0P9jxt2hgEXm7q7aZ
Gte0CclZlFcMwR4WoG0MkBDY++M1of61RfH70/l0g6oefYAOzFpIH7PEmYlWnruxa9pE23EIwKyA
eHlF6pHMJppVQn5eQJO1NyQONPr0nexxWf3A3dPy6MN8lXT/6mP6++P7dF/jspCdrOT46IwjoExD
7BgVokD79B522TPiQQf1uWFvYF/PP6fLJewu0y80rr665Z/Bov/gt/wzje0/+5bvK+4PHrDPNKU6
KStZlSjz2h8tko4ooP7oR5FcfoVp/mppfXbw+3ssra/OdYcp/y4k/7vP9ZPT6m9xGPIHamKoovPf
p6jVT0mR4QOgh8/Psnt9HYtBvLw83t9/0ZX4dXM+37zfv8+ncIIgvzk5+/usp/huOCZuK+RTFMaH
4fizOXZHnbLddCmQj+BVRSiF4BYFEzwxn5urSvz4cfJ8KfRPJl9UqEwb8U0XpqjE1eDOwvmyqP+l
AfVHB/w5vnQA1Nqa+FIj53xH/IswQbt1guRGSfzcbZGNPqK3W6Vudduc2mswp3iKW2jdPlrHL2Lx
viP/g2P5jOWP/47H8tWC+ZVvf7cy/70L5q/m7d8tGGW/Jr97HyOJaUWWLJgpAJljnvrvR5JMHeJN
0RT+8hX//qv7rXxqIcxZ28tyx/0evOW1XDznunhA38gAgZF4SQo30m006jCRHbTUdbSHfKJ56LYe
gMuC7dJXnOKvnphfN+J3F+C//In58o59IjX8rXfs1wr4o6fiU6XcmyOaVCkrpCrdOpTZFrvRQdc9
5UNzkxwTSg+97r/xSfwULv/uq+TLi/Aprv5HXIS/1kDEcBxtNnr+9JM+E88Qh1cAbjV66Hnfa/G9
Cebw8nspBu85yDzxHvui93rPvn5xb3tfE4f7+yvNtcXqHS5W9/ngHR4zcfjjG6PtvMe/jJH/dlB/
obY14rhdbxyUHOKS6pFoXPPWEEuQPJjhuIrJA1VLEX6qL/oTD/Izws+BfFt/DK98Z+Oi/MyjPwSa
eJKCt/agvYCTdJ1D5LaHXLS+/RixObmN/NunwlVuEFQ50S85HCUXYLRnHmmkucvB9tJwEJbLpz+I
8CYWWbBcJME70Cx/c3uv8d+7C5Dl+sMNrSnJp3Z+ry8jT78ZxLvkhkf8Vf2JC2gK138ZRM6vz12g
Pd47TsbCdztxAv8UJD9J1T/jsA9SfqsplDB1X2+MS1Geb2zP8g3/6JChLLfhOEyvEH4fDEI+Tq7F
l3W+ow8cNw2jc/Ut5S1Nz7hD2o1jUkL5+C37GE5j8G1ylxPn85q7r6Z3fpm9b1e2+EZ7y/12c1e6
oc7b4bJznL2KZBx+46VzD3jmdPJtwbdrJ3BUmysH9bESp6v729tS5GIIDGH6F72/fzyDfxUXb8t1
LrpgdDuv9wfvYnTfnlRCfylGknvmvhn8HGBpv/OqM7YLwfPFKC6Lo8GqI0F4s/t8eZEdO6/16Q5d
J+eL6rz/ssbrguQ4n6Zn0C1ADOCMuespO2fHseOfTH7EeAIlHyw3Ku3D7LyetOv9bfcjjNyIz6dc
aHzk4u3qxQija1v8OHyM4ulJvk29bBGyEO25EC3XGKCdJz/7L/lx8E0x+fXxBcyQN3vbCfzJJZdZ
chdxjEWIUJI4VO4B+5AvNm7anzPY/lTR/e5B+NSlasYtMZX96cTt1i84U07gMjjWYSquLxdvC6rz
7Hs3Vogm++mlP/rKiUMM1sB3vS+qvq8ixWenwf+USPHV9fmU6LuBWffS/bo++6KKLq3r2b+URC9a
97vibZ4jSvf0Yz27vhbyDFRCDuKb8+l0f/vF5fk6aH0q84t/Bq1/Bq3/lkHrU+3493wov4oPn8rK
v2f8RNvsr1Q1jLVMGMmUW+bnuZ0EK2FLaoLVnsw6Tw73/Nj7UzAFoz/6W7Dxd/m0BEvA7MndX1tP
LVly+PV9+0Rqf211t6D+UR3xfAns0+apruIZAY7xLiJjfupnHnL+B+tuOkwHyUVCyzM9jIi8lIra
uGXio44wIoPqafQW1xTn0fMn3zhN/o/Yczzb3zOpGWZHmDv3K1l08pRg5quNW3rMadizUzEUVDVE
06tMJOLxh+b+aPj6vsWnaAjfS9e+qcmOd3l4c4fFLIXRJO5q96yOIj87V+2rFm7umUxbifPN+duL
SVMgEQcoB+KpFo5ACJ2sTZp+u3iCayboZ1iCChCbUXE7irf92nzsB3T/QfrmdYgMv4qKt7c3pqEn
N/PzIA6KsKR41cUajEHj75cl8frH1lsDMyi9JtyLAtu1vCL84wqW+/nFvf5UyqeIElcxgMyw4e6N
XL3Rtfnc77xGKt/v5MXk7RPO/Tbqp9lvjtUReYvj4q2+FsiMHlWaKA1VeOobB3yc/CTI+L+K/nrp
J17ODdc8K0i4/fvX2jAJJJoZWZD6YF55ne8Oajf1t0MZ5ry6HPBIQUrW8eRr7BgmXw42StA8aM/r
swTRuRP6tRJ2/hz0x81fPSr9yFeFGuDP5MZU0w01GCfDh8JRpX7EaZh8rj7Vm4cqbQArzi0vWl+7
NkMlkGkEFccpaDwUbKjADZa9zZ2pg8FVD43rVuBp/OQg2gf5uF1pt/W5ParnIXQTH/kdlwawgNcS
KKfqkApBee63YRWUfjAfh6vhSg5krzrxmy5vvVHYbnIq+SlsgVjCe+k5eLJbEJMpDN30aeL/QfB6
C78RgVxqaYhqrOPBH7gUF/SdKEDVsPZt3+TT4oQo2veHh8bAwTo75zQ4OC6Q7of1egxEeoyPLuyN
MPlq+XwZKj41rP4ZKv5hQwV+zn8cKj5vdqNRl/LUJlRMARoSrFsznAj4SwDT7k+JIeJZUokR+yvG
cxTu8UHxZH/lCYxC2V1BSVReFkC7dl8nNqwsWv+Y4gL43LMdGD1kKL2U9WzxEBZuEZ686nK4nI/m
M25sAv4yfdjttF4DO/B4KmK/CjSqZ/YXPL2ry/CfX6lfy+JKfU7uBrc4OcchHEIevkALQV8dk6v6
yFDftX89OUS7r2Ao1hfp87MLUodqzC5DoIcaLYH9iR5ddvKXs7unx9E3Xrdg8hrS4hYYz8VxIyrp
REhI0r/+1Dw4MgLidFh4GHUSMXW/8PowCxKuW8y/YyJl7Ede5C38Hfu4+Z5Svwj6sA2Vn3vszYms
FfE18/DsuN9/rgSdsn9vegtZneCUee0lP0fsVX7uv0E5ZAFUuBCJgVDy8dnwJC44dMpw/67fvrN/
378DC2hi9P5nfCqC9KQc2pC/ecfUR1EhLDnulPtSBK1b8GfOkeV+6TcBx8Q5VmSBIhg5gj3qR17C
eZQhn5dluJ/P3rmIT5m3HXBI5p32vzlOzgTgsbe/86/P6z1P7D9HsL2aDiUhdw+7FgWERUMhdW/y
Y0nNcN7cvX6AXXhrnPpjcZfd6c/1kfBNbh2u+gflhFNlYIc0bH4VOQs7+72YMfhQvDGsuAu6C0OP
LDf6ZAzit+kXYf0rRtfecIVCK9F8zy4q9ys+7Otx4R7IPCWR37iD27myF4nsznAVBgq5l/jSTRrk
QeInvpfdwqcVsPBI73vqakkIXRD566EIY1LaGqxeyWtDQCdhLyh0jhUzUNZVEu59CnwoSQKZX92t
nuKe7aD5MCgsIje5jCgaVmHcMNs9xd49+H8pLOjyIGp8l4WpR5qPyGuRS1ECUcn1O66cwZVkJOPQ
Bapd6dIKDdcJkdg992crvL9sSZUdaexyJodiN+XhT+Y9K4HBSQO/5gAblv3+fEV+CvgpDyClAIS6
OFw4x1k87Wdoc2E4ZA7fO4wH5rmk3JEHhKP10CjyalpbjW/dOhyBEzq+IPVNQlh0DTb38QC3kQ7P
+UAr/NgftVN/VkL1WX81X3tvfY1Zmb2Xn+3zdDiyr67dbd9oC9Wl/CrFBa0c73ILnoPJly65tVSe
cQhK7UY6LWHhux8V8eHjo3Bv3xinu/ePVz8y8fg4izeqvogb5o6H7NG88i72ak8Rm7jbWyy9eNjf
peUfNe8FZ0Xgzsgbvr09OQfc5ghU+zJr/fng3MTcYZsr1VJPryyt/ZYans23dwH9pnA+1Bc1N2aP
hfvVirg1LetgFanHXIiq5wzwivbeHGin5HDiTu7leM3ln919MTEtZwlFbuZSLLMcUFokuG5+S53p
WmF9tEKFC6edzGeJ1lAVclruFZaO7sqFObvJYW/vCd8Jfc0vr+Prj9qHbxZGrH10l1ma+ynsgVrj
qw630PJMP+HXSF+0LJB3+iL1fJrL6A3qSNPSMyf51a1DGuTXnmR/YPcKdX8omKD82p/8H/a+azly
JMvyV9rmHWXu0FjbWbN1qNCMYFAlX2CUgENr9fV7PNi9xYzKZmzt1ExV26RlFTOpIgC4+xXn3nvO
+CByD3Ggix2cj4f5MVfzZqe+0TzqqDbdUBjYbgfNHXzeLomrQAF5odri7Or2VoSp2qb0ninrbmHF
nPzqFKnCqgk7hojVA4vHqvMr2DtEr4fptvPrY+p028anDNYOPwdL6NM1pB8XwjLHsMAFfJWwdYh8
gW1iPP70B2mGhRHPq/EgH+Uj33Tf6E7bJptwqe36+8KHvil+y3IFRApkdW8hNxC2UNhhynBtwsrC
MyR+gnOrwxZ+vLaEz8KNympkTCpiWGybReiZOGRilQTAiNh6Td3Rju4GDz8FOLfH7wx7yB4uxzUs
s58eQ1dcZbsAYOsAuGtdRLD5behgiM0DLn0/3Nd+51SIOyHJgWMOKVm8duybMC8xDjF4DHBKJ++p
tm2E1TW2J9YJKxj5zTPYOfE1+YA8DudfpECxT5dAQ7ELAZeK6BZ/955Y6RpQq3CdwjQLdF38CzAj
XH6FRp4aYCyyU2xExAw+v5qAcYItwoOyA86NCfOIP24Mo11hAwun3OFhRNjVFPh4h7CawMJa/oB0
q3zfoRfSMzYCpDVOZixE7I5vORgwxEekG56IxDtArCOemvj10cXwiWch51CYOMLiuFow2BbSVIwi
uimeOQZS9tk9zNwysDOkM1gr7IQMpk0kvEg80TEqChgtXl+kO92SMBsWHMfJOLmi05NZSHhJ49uw
lpYRDvPpj5eueh9Ty8t8R9Asmd/1K22L5RKgO4uepAMcuRscdRQHsJV2gWMu8f9pK5poV/1wqCMr
7xNcgkgitJ3pKPhfONfkNlhK13DM6+y2X4xr4ZjFhhOvAIpPvKIIKhCUeLnDFyIZnHGInpF5N8sG
4w+cwQ/hj1iNGEZb9jayZ7gvYiNzBAWDHyEFRNCBRwCdmm13VfoL7uW2nb51AKpNrC4mLbFywoxx
bOXWj1heMfsV+xgPSDxt9Tryxa4WGTLoSvARXhHJDvb6jXBD0o34WfFV024W4t/aMvbla+E5RTYY
+UijkA3ip21suwsB4cUcWz0Df3/m2D9z7C7bFzxvm3//N3opnTiD6w3daOd0ABoXI/gVjqNBkPck
zKS8vdSUqV9MXsTVfGoA+Jm8/ExefiYvP5OXn8nL+D/Ct2L/0Rr0maRZIKDnDUOfiimnavUng0ql
LAstYb7RagBMeukbiIkvDAFeeo+zBqH/r/e4nISdlQp+JmE/k7CfSRjirp9J2J+fhF2Mos8KVf+h
KPqkFv+FzT8f0SCkSjJrRKUE8uOnuke5FIXzfKNcicKq6BxD/ZEBrEB1VzvVEEvkpgZw49lRXRl1
DA1Y0wwcRuDbH6gR+vRM5+VN4LKJ/Qb+QfJ6P68Ab2Ne0tX8AbBBBxBnRNNj4YRofxOAjMA8PnDW
tciPL/V9XbzTs76vf907vVj+OlXSPzny/6blL0h4/Cjg0RUNgh8QrwO19/cZ5FD3EHHpW7H5gdYB
rxOY293d691kPwNULdAFcYcvlA7Q9DXaBAd8VAS0LvA+4FDL2Xm+ntlVhR8FDRu7uZHYFVoJVvlV
ftX45r69l/fQaN+OB/WmdEsA2hU6RwyUqxpAS2y/37+kKBXugWqmbA8oal7NK7JET+pq9isHBNHo
sCuAjkYetYvlhGbWyhEtISOS68hj+O2ezatvKTMO7+/HiB1RBsC1Ss4rdw7vqAGAOB9fQAMB+jzu
RAOI5K3v1gC+NyDYsV9fYxu9H6j8Af2/q507lDaAC2rihtHCia6QTvwtviPu/nCHZ3F6Rnjl1sMH
/IRoKji8ft3s8WMU/dPKnOX2KU+sxEw6Fb3K4s8aJR/7cXBHp2APBvNuMIhzD25hdj2ym9Msu4/m
ZeZuGPpfNuigucWMjAtaXIej5CHKdmAMtr0cxavYBVWeuJcYmOvdK1ptptNTe0fvS+y+TxfaTU8l
1N8Y2E93ctYuNSqTpI3gc/L1x/IheEObtT+soCL1pB/IQT6M+8YFjfkYOSBcxegjsSCQBrYlZmzN
I4YDVRmUIWKaZnwuXnQU+RwJvdhguQww4WVjcFA+6C6om/pvX6+AIpC+r677LFC3wE3Xl+B79UFP
z1GnfRMl0Mx+oagZOSHjWx7at5mXeakrOckxOUZbKJuicsdRERKYtugP/vqaTgN2X13TWVjf1iF4
ZEtRW0GFSrVRiUIpRPHajYk+LlHPQ0MMaxanXhO7xRg/dQt0AtH7wVuhdwkTU6hsogrYnIoyCvZ8
jEtFTwxqRANKmOkWNSNETbmvfcOI6oWtAC6gC8/0zLPHeQSCJwnXL6oFJq5XFGlRN9iKlh+QxeLf
H/WhHI1Lgxtei/alHpW44A61H/SjtVeiG625TfG3KG+LInOA8rMop4t2JlH+Fk32Yr9zO0P13Qev
YQjq90N4U1tr0FuBiC8H8DwtYrRfg6MLLdl8MwKle9KvZnchWn5Mu4S7R+EXq2iicNqg7td7p3Ia
QGhxxelyPLUlWU6C/jX1SvQr9K6yIggRchSK30t/WL++Bu77++3mLfOv93nC8pzh/MFGcQcfIpzB
47vlNOhQE+i4wLyF3xcfByDfqFujUNAtxOeiCiSwcpQXAa7Xp3oySrb/we0ln9HodGATCyYFWz5j
5NSDgHndhXi8w62yAD8XqmecRTaHKYHhXa1gMY7gUmalfUvYbebc3h4LJ/NOdwibeHh9zTF7J2zk
1+fgxxHirzblNKD5yb+TMee90uFCq+v0StURdaHTzO/9QnSB+TUWad7I9xfe9JK3PE2IfXrXn97y
v8pbXtwPZ1WbP2Q/XDLG8lnw9Oedlktm99QZ+Gnj/jS7fy2zexYh/cW8+qVA6UQU8Wl3/VcESpeC
znP14r9K0Hkp7D+XCfzrhv3GjyivTMOQBaOYhsGEM+uoFVUI0hGEeubhsUfnzlUxLpZX+bHZ0gWa
vJ03dFK4KXtLtlB7RFgRO90t2uhtvkJ4schW6O1haPZBevcy2poPSmYbnFW+7s3bAkhMzNCo12+T
U18FWHwRPEW3FiJvntjRofQLaG8c6oodUmR6GNa8EMpevL2z/Oxf7Pb0HxayIfZLoY2NUd5z/TQz
AzN0KwIsMtn5TYcWGfXecB5E65bohR0dBON2fYP0AwlIskjW+qlXFOI9W9EHGntiTKQHew2of1ln
oNEKfXtieMCJr9Bk5WVbCym/aDnqUCEXDZdo5bHBq4uPox9igqCgbNB9jXpW534dyF28ubNo4V/q
5oTo82/T1k8rd3buJpKEuaxCuwcwgcbWhzvgGncPyKPReweBGeb7exWIS2+f0Mm9vz+UGJehNvKR
C+mEcFu/SVY/XcnZEYGIWKOnGq7kyluujl+v4cXbPPOZ/4m3qYkn+tV9ngEFmlJwvasB1UAMA72k
yW4GSONxWK9nAb48L3cye/q28aGrBuu23AGyATsNvnP1jGZH/FhhA0MTsMLkPip+s1S9bC9v9IW+
NhfZMQQD/eLrpyeu6KsrPoMR5gCCP+aIKwa3rbcGoPf1y6s/TPM/rfxZmt8mhVrIBqxHbYEMiiWT
ndw9i2EyulFtgr9zdGBqC9GhKTrRU4cuPLoWbeMig4+8yLluMlt5rzGVD8Ri2Cg2hXEImGKn17Nb
MzSnsX5wg+uvL/zCc7HO899RJ1I047lkh28YHTtcSrB/7DV+fTDnothlNUatUuEN1i2miGd0hYIt
yy6A7QFCldiN2Bkzcu9n4KrekvmYZMvxBc17noHuveG/tz24bm5r9g0Si6xmuEoMtAmEEMpw9qpm
1/CFGHA6Asd7J4ygLe/9wuoq3wtafsyPQ83zH77BkrG7PsV7UjlLMYlwE7AqEy7+wWIPFQBggRY/
bsVXeqcS7axw8K27+SYWT/Jr5ny9WJfOnXVmxv/6584SluTTk/u95+7S9j0zuN0fvn3PjO6/5vY9
M9f/Wdv3gnc8Vyv+Xd7xkgE+IVmfNtpfxgDLP34qKEQZRFXA/HhmgfNEoo2mD6r/HGE8qfELEPcA
bLyHrbOPCFFuYe8czFKIItWFyQVKhMH4rVv89c3PCqTp3MqFpIyYr83sahdjomjGLOzkbk/MXleZ
qyxyNNuLdn4Lw1TQnhR9nkcNg1DP6/oYQgikgjwJHDkarzHTJSw8ODUg0OgE39CS7u12BPchO+8x
7qL3zTVB+TdmGaZyCkexjwT/nJajL0aNYgD23COLGPwhIaZIUKQRQGvsyosE+U/mxW6GFmt8E9Mf
MgJo2SGO7DyJOLrCN742tuDdvPBwzqz+VHGwUAZYGcfAJPWEYRph8ddQ2oATAIcjPiEw/dtHcpqm
EbM1mDbGVwz28I8qlpjCHjFbrnjCRxRMzAY8WvhNCIngWX9M4oh5RPFqjxXD9z7+RHvxM+APRlJ4
gxEwNPGLNv8SxQyUDF0ZxUETE1GzPWK8S1TZQbklPke7PyaSMBZuYGKgPw1YDPgtzE5Bn8b/6N6n
KwoHNYKP5utH9k/806/b6cw/QdYt64oE24kgS6rYc8iWlX19EyLUQ2jYsNzxxBfEHsncfPn4eD85
94oN5roSQc/T0ysYbODDY/Z6eF9BtgWrH2EzZM6ltb248c/80n+njf9D2ijT/HUVz5xqVQd5X2ZY
xVM4L5AK8UcsmgjfYu9meYMZIswSYYD8FPRzrO/N83OFwOzwfncH6oG3NxPcTwny4WApIjzM025W
7+/vmCU8Lux3CeVYsbgrSFDjPNtHjOhxjOiUmMPLfQy4iXptvDpG7sQu2LyLd3fm0f+17u6y0Trz
9T+N1kWjdZYa/mlG62KkcJZj/qGRwg8DbYsSKH1BkVg5gROfwitIU/J0GuEL4aUaHPcQKTy8VQGT
sHrSPcLS1QUb/UPKWfPTW57dLpelVo9lvGVk0NeRmGClMGsIsLTPaoTx0572fhbT2kmSLPPyGRyp
KgXVqArhPqI+DAOI9qssh2AjKfdZLz+XUWX3+VT7mgGhP2voyaUr/mHA8OsVq2ehXBYniRY0MJxg
Iukxh4uWHGjKLxU2bYEPQgqrX0A0z7t9Ek0Jq10Ifv4LHviE8v8moPt0CWcBXVYb6qSruAQk1sJE
X4euGJQTdHYpE7QwYm4wRJ/QAdHV8T1FL8TXMYAsoqKvruAsasrGrkmiClewFdnx62ErCBGvPHD6
tYLV5nYVs8OFt7z03M/Djj/+uZ+YzL+667N4oim7dpAk3DX1KkRy6AurbGBfgDoqtBVU/ozzIogR
wOQDUVNnhzk+ERpm7JCjm4A7aJCYFlgSEf1qgP2BcqBJ6f3u6yf1Y1v3aXucufbR7CVJznGZd/DW
zyLCRFSGsBOQhghpHxy/t8FHVLK9IFl8UUEsJGgb/V0t8hAx2L1Y3IhIQFz6IPAYG4Pod3fvx/ev
r/TiRhZr/sng/PEb+eKSnnnSP2lJL5lJoVr2+UH9+Wby0mk9s+tZmChDUmIPZmy731zAeS+8+Hlv
8+978ZPQxBen/NQf8WlTxqOikWCAS8JpaXCAKWhKQExiJ9v4vmUbMQXP7XQHmXRQaIJIAT1OJQ7z
DuQMouPpVVQcvrlfn5RLZ/q88/fPO9P0QhBxTiL/RwQRF7zR6eF9WrE/wBtd3CRnNjabuW6Utdgk
xAaVWIhGXkRL8ACNLahvhU+Q2OPoIOf3NTTRTQBAEi/YoRfRRy/jEbP59oXI5OI1nVvTv8I1ndnX
P/Iw/S5hzP/dNW39lPKn/G+sq9+eur8V7387tk8tb1r+0vxP8WIvRTnVPIza//X9p83H55i9c57a
p+8+cXPokU6H7q2ert+aLsWv4oX+/pP/r9/8u77lzVS+/fu/vRRd3opXC3mRf1aulEUB459rX94U
yVv61P3mNz7ELiVq0F8oRCuhd2mCYtH4Ve0S35J/0WQCSXdTNXTtO71L8xdNkYXUGFV01VB1Arv+
D8FL6xdFMw3dUimU1iyC2vo/bn7/YV7x3D4ext8//zyyaIpY6lcrrKHDQkhnEg23CVkg9bzPQgYP
9zTrJTnK9KBUV3kI7uc4P0zyupDXQ7hUyHUZboS2ZQDpcn1XZm4Te/NKtVh9byX2HG1Sa9XlflGu
Qr1xAyAU7+jibGztBo2mhVOBeSPeG+MubOwOhFbqVRbZI123+r7vttbgh5M7KpvKUpmsLvUZ6rSx
nUxM6lgc3Eb1N4JG3BJUgsVot715I+mgLwRxPo1XWr7n/FGi3/T8CmLRFvp4q6tUvsqjhpFEyLNv
aXIXqikrrJlN6mIKN2l47MdTP1d11VQrjWoXsoYzxvS/P1GZUiy5Ysr6OXg+ELktzCgjx4ZrD1of
cmcMVWOtzMajMYJrsrWcopK84V4aW21rKBOym6ErL13GbxfWEEJB1KKqCTHV0/T/J2Od541ZKo06
H5NIvqMdNa+1kPB1oaw1Hj8MZvGkl+ptRkbJls3al0kJTV4lnY7QBnbmnt5+OhU/2mjn+0yhCrYX
JKdMcT3qmdEsClMOJ8UcjrVcY3qp5JbXzOpDq0xIPPWVrFBpqZiUfjj032WDtvylLhoQrX9vXk6n
5Ffbc1W+5ce2fntrt0/l+U9+Z6b+InZJx4r/c7v0yLPnp+fh7TvDJH7lwzApyi9ENxXVsHDuYUME
pvuhwitrv8iKocIaWFQ3sFbaJxle7ReYImxpWbVkEEoYiI//YZZk+RdVVjFLpcGYqBaRld9ll846
NDTdgDiHQSxqmJYOBS96FopXZm5OVj8QRgtd6xZT0QVtfgzLvG+C7TjPseRH0I+i2zhodK+iSrHW
LQql8xzzck1QxZAq1KnHK0hkZQEfiqU1knrNy05z8rYcwb5J6DX0we81S1sbjTz6TckHvzI1ZhlB
lzHThKRgJtXzOo/CfjGUM6TgLe1FzdXCMcrmxigG0+u68Y6QwbDrgETQiY3DokHLUjVCQ16d8heF
dOlyUgld1HoHAqhozpcxLn+Bcmh/LFUzBHspZNnXKB7pvhyolOUB9LHzUCuYHhJEuwSChoVaPqi0
fe60aK3o2QFLSljfmTVLzSSAkm6ZLUw16Nd4030Xo+9pyg9Gbe4qJY5tBfrXa2MKY5CuTUmOFDqS
A/6ujGTKWRZGEDtqioD6ajGSZUFmCMPXJNE3kN3Wnqp+QElqNDFDQ9RjXuGkDlMy+K0WynY4QM4+
z/LUi1Ky4EZMQamvdYZX0yn36sEA2aPS90ySOffGuX/JzHY4lPJUXlVT2DGSxdZOVwdwAidz5xLw
KbKkCW7hrYVsQhmXrIWaOZOKCDMMUbOfrbZctqizLSmJmitacYBVTV+sJUkD2dcIeUiqtOEylloQ
VuUhvenNIC9Y2eftSz3Q2Rt4Qx/mrFfXkx4pj2ltSbBBdbaI8PyWZttlWEDeElfnsoK+iDaHx1ED
nVmBiiqZoW2AT6B/IsnmkQ1B7SU04hU0ModpUVqkjFgblyqY8izS2lrZzzcDz2rbbItmNcWGdsjM
SFogrIVnUDrNLaMyWZtTg36LVlP9MO3wDHV5hAttUuMFrTbFgxln2SIxp8yey1FeqqMS38S9MXrZ
XKBUoPcxC7OkWEWhXK+tQKdLxQKfLvTc8p3JTZNBaS1EK0zZWpk70kTyuoiqm6Eg0lqPLdo4WdgM
OksnjfpBnRZP0zD0/qRJxK+6uUZtbR70BcTgSW8rcQu2O6tW7dQKwo1St/NSjqoB+9pM1kUzaRaL
+Az4EHLQitQrL1EvPdPJ8o18CjBC1AzSnZXS3Claa/SDrrCeirypbiU1Uo/YOOgQnI3EabQEg3+0
ANtgUxAWGW3zEs6qtCJx2F/XySzZWs3v80xF8J9rHSuI2dgkGlPIyPXRZqjoiEGvTPFKaaYuxBBr
D05QcketoBCrIE2E4T4lMt6roap8y8rVtRFPhzALQybnOT/k2uj3o3RVd5Hl11mxaCQt2421virb
rN5YEABvhyo/GrNc+tgGO0PTj7GVPxVy3TBe1YtBb2OnzkvxwPrHSbakLdRkr9Fh9zxroQbpVLX2
o2pKQX6oJEcqobeKKZzuzJo+GKOq3wFDjj0lJ91CrtVFb2RPSSATT84LuhvTVLFjaX5Raql/HnrM
NQXWTVEUfjlRUGPrqmMG4VU0z7eZ1fhBkxyybnoa5PBh6o3bIAPddy5lntnmGjMKDDMhhNMN4mt6
/Y7wIlwXRHugaf9iyEEIMq4hcMc0fA7k6sokc/TINUNnxZyiqCuP0Vugl9dWZOyaIqvW6SjdFxz9
ng20c/IUNNc6X2cjX+qR9CD1g7GXVWlyOa/u+xDzy1xliFgiuyijfWRUK6U0JC/PyUrq8tJTZbrR
Tc3vm75hrVJ6Eg9jt5qgnNEYhl1BkeKot3Ljp/EE02jQmd+Mlaa9l2qVepIRHhU1gDyHPq3NFM8v
GgJgc7m1C1tVgnj7mNvGrCFMNAbNVekI7S/FQqW4A61Y9irm5jwFRWwbNmNrTl3BAslKV5NeyKtM
lXdWGIHGWjID1pcIROtU2xjSODMQOr3E1vjGZ8nXJHliuhptrbha8TjG2KIqlczQopewjVdzFd6Y
fb7QCZD5SB1dbgZbpahqJxrgU9raeEPWD+A31w/RMNxkqbUecTKY0cvyQyfhPHU8vsp6o1mMEZVt
I5IPg6y4xBr2Kabt3pMwokxLWt2LWithRS3tYg7vGetJaBt4AW+uoAmsK4VvcAu9ATMmAFt1Lpmq
8Z5VfY4egdlYx2Pf23U035LMgMZkXEIAWMkzOK22OUZV3dmTMj92DQUbXWymb2bapNeWhEVTavyu
LRc5ODTjtvWpnFUvZm0BYK8huhukSf06Nz2K+bhT35IlxP2GZAJm74coXg9G1VqHztCxwee5JXak
ttbgyYYV7IppHiMW9FyjdpUO6XPX9vxYVvjo1CRPwf8bdf2w6KYCMJOhH7ooKFyps0oWtpFmd1al
sWgm4A9OG7AmNlXvZn1sc1VONlnLDabOAUY1LRX0i1qVe1hsbReblS9LOHBSXs02lasEWpq14dJ2
HJ8qkunQcGkVsOWh/QE2uqlKKNlMpTyumtYyJKfnTT/eQDs7tla8CBPwXWZ6G8RMHzup3I8xR6ti
Aq7ksirtYaBo3MiVzuUBX4R9wnhXPGld5FZ16MhW4cCz2EaZfCMVZHKinoT2lKj3Y9y1SzyYPWk0
SMh1jlUQUDNqQNV44gZduEOlx7HSuIbdhgewyxEFHZXTNUmn57KfNhAQaJ1gJIcyngo7KvU9pXyw
CwLP2gbhYM99hXuEkmwRJNm7SSZqGwVPmE5zDB0bEsH882xBx2waRqdK06dYnyCyHOjg9CugbFON
bjzWnHW5fFPn4mzqigSrUqSeNkjPUzHGV3rR1H5mKQ9FkcFyNlZoy1oeQrJ2QCthod/yatpGadAu
rEpBe4kRgv1Zqi0WkKx0gxS7VE1Ciw3JNDuBNvXLxOTKIuOkh2iRFkxOoobDNpHCaE3NIVmkVp34
/TThu03+DQlfgFaQQYeadlBw7pZDG2wK1Qx2ap2iRV2T4ruhyuZ131vtsTe0RyOqKq/KTWkz9e17
lYHXvsKlEGxJKRv6JcIw/TFuqOFasdo2bK4HNC1Flkfrwm+MGdvIdFR9vE+moPLSIQndOqwwQjm1
a0vSHzQ1a1wSTvFNluHA1wUBW2NUmAwKsnCCWsWfuyrgqymrpsTWjQaJdFL3T1UMagpAAwhu2sSF
YytzENNGcp5CvJ3LpcU0A4sqtXOGB1AUnb5IQqyHG0uSlLnyMCYJ3EE4SdWBVoimM6akGbyNqpZz
vS7aUdEdZaJjjTnaqUrRwdtOvJqZkhSj6Q1jlE2eHHYP4cSnzpUiSamdLDKlbGtKeQI2aqLQcGnw
iRxITCV0nqt6U3sZmXm6l5BJ0sdGIeOy0iylSZ2aT1lxF8VNTGylzZJoR0tCuA4DOxlvZR4OGApX
IiUoV1ZqDK1fJc3wWrSh0UuOLqcx0Adi5eM9qfXwfaShMods5LWUpThFccXSUE75SumCxnLqTm7K
VRPoCAklg+jrnJCoei5bs0NvkQS2hMXM50hMnUOD97ZEcLsq9W60Ewn2jI1KFfFFECuNPZNGXdVB
ihmHdBy7dVP3gebmUzMEjzreYM2JOZohS4e+r3eDmiXNuk6i6KbhJTQkAJK5jTrk3Xqaej6uOp5S
NtWKWS/kSNJAfp5ZGe64UzncfpFDFH3GWzyZxpRUvZ1NHXRO9UpPhg2dy7hBjJwF8k7Tpx6ZiSzV
PeCfILuxEk17hhhuCFZ3nZpQXJj1uHOVqUoggz5PTQ6IXp1bvJg6z/I+7uMwWvZ9jF02jKUJ3xXl
zWM+SbrmFLrJJTseSwo8puOl/DCEjWSs8lrXYY9ymXeOQi0VZeWhietyEY71KF0nUT2DYHmszOY6
53pl3VOjgcFWjIlDciG1pNbHGSMtZ3o3dKld8aJNWQzX1jJIXXPMqfd1Jfl5UeQ5QoA21LcGzbiy
GqkcpW5IeZuCRCDREQXDctSvSt8O8D6RNBhwTKO2SZRght8LrPBObXP61Jowv6zIg/rWREU/c+Aa
smER1ME1aTEZ48yTwcftoM3Ngo/FTF9NpTcbn4wT6UO7pRQpC6umblrPfVzspBZO0McR04dV0QYG
JJFNKfbVqDb7O6lpSenE8Tjme1INQGvybEJ6rMQcIUFbNoatSg0a/RqquV0fPBSZqV9zkmRLnmaa
3QqfUzc8Qzbbc7vux8TR89hy43gaFw30pO1RlrulOStkb1Qk2cukBq3GYGFd6zLIDNYSufpmDQHd
W6Oqfgui6BZ5E/Yn7Qj6z6M8iGwZh8/uqJU9DL0eX1Hed5FNWilFiFW3mMWnetCyaBrJk5Xq6uQQ
k0B9pDRaa1EhFr9HxteCZ7wajWZVpqZBnGieunU15joL5abyrGBsZVuvaABFxqBurVVvmXnqlHqf
3Ohj+NQmsr7lhVV7VUAtuzPV3Sz3nZtiAfKw28qxMbA4ig8NdK4jMy7jVWZ0I6iOB5pe1WH8PlVx
4xhhkVjeVEahPSg6datKHVnfy3HBAPd2T5Kqdh+lhZ9o1b/JBMWkf45W7YHkt8XfrvlL8R1gJX7r
70i6DlxKBoZIdRmEM8BlgSB+IFaSbvxiqSogdMWQiQHPgN/Ki7qNQLEKJJ0C18Y+0cFQA6z9/yJW
1PgFyLtGLUC2RNYV3fg9gJV8hrcCaQWMr+qKIsB+0ziNlH7GW3kf9mncZC4iV8ktZ/gCtckMzmQj
FWFNlDpIno3VJBtHk3RHriS5WypxtErTmbBE1fnC4DU6gFuk630smRs9jRD41N0qiirLbvJqTbsE
kbLUW1ehTMkKjrX9AEz/aUHg+7KipoG/0JQpUD6UK1SqnFfAwV5IeUB55qZFUNvS1AEZCPheywia
f6oe4E5MhwtYNRDFzzUIvKep4M10KmtUVnV6hg2HmiS1+ZSDNb0kiaNY6bts5I8WyQbn06b6AQh9
vkbnb3RWJeuscUZOlYauqqaPdRxCEyqzbn7/e+BuAAOJ3aWq4ho+7YO2U3getTx0JWSDDPHc4Egt
SES+fhf6/XysWCcToQ21TIK9K6DY799Gj0oCNdIMltLsQD2epusis+4DrvlWVz/0dXdbN9Q1kpZ6
8UwBOY37r69ALMqnwtHHBWiWqqOmZSgGOevP0tEzZpUx3KqVFJu0GJIt+t8BRfUtdfphsC5UXU8a
1L95PxMHH4KwqiwbZzfMtVlp5jwAY0tXYUgIkW2UhWgOCk0ATalxlVtaw2pNPWhd/N7r1fHr29UE
In5+w5alaybFEacEsPT3T1zJR0md1QAaU1a5KrVql0qz7Kp6/B525XxIdO3AkyH3s74E8byRPqtK
/K7wdFPKLSTJMkRsycTRrg7cxFOiWd13KuBZDjzQyDampO/mOHlHRLjLuZk4xZSi122QMCbQAcym
6IZbAcOJ9gmlaEGX6WufSvDjBB+mQDnMSgJmmpkfNVo9JoF+05jqoai1g0lErGiEt7EypMhc42ej
NKBeMdcQE8W7IYnJmbgMAPENC3PjZigKiJOM9KB2gHpQ6WJWR76ZU2wx5AIgvk9k7Ujghl2EzgCg
IwScejPKdhTjrdImB8w9yYkjTWQ+qHUB0VrgSiK63PBYPsSNmX/cmRyr26mvprVaCZvHpcTNpWFc
EaNKtjxpHpK8wF0Z8Thv8zmzh3EAF33Ryq6l6UC2B8Chmv5NMpr8HjhA4ExtY9kFxZOTMgTgWtIr
uKPGAq5exICvsmc9NXZjb+60uC0WCRR9t2nSwc1r5g3ieTh4yNVvzVIFpX4UlaiIhaCo5/n/oe7c
luM2kq39KvMCcAAFFAq47UZ3s0lREnUa2jcISbZwBgrnw/3/ZP+L7Q/0zB4S6mFvz9XeEQ5NjGWy
gEJmVubKlauGgJPnrSXpg4rZB7gx1LRblP2gs+JbNttfRCJE4Kv2MSxIJgvFI1hJOX9ev2uoyjdA
plxEN+Xxu97nmoBUWfuezHgvq8IMBu0YB9I8ru1tF38/rZv8tI2T06Y7IAY0/Lto/qwiWxxMug7B
bFf+sbRKphBi0997CXfrxrl/ks08n+rZ9XY6Tr4hyAP2n3X6SIfF2yFOKw4tI4rHsbW5a6eSD1Xu
yrvKwxSmZZJ3I9sQu8VybDJWShd/ZniFlm5t2Fkgs1rsw4L/G5YccXWd//BG/ShidX569jxS5cks
1bksSJOrafk6DuKHGxqf6qnXx5jOyM5ceMmhjn+4c7Qcs2ikg9DOXAVoqeGPPhm6g5fOXIg85A9A
J9XJqyZxSGyeO/OThdyvfVxSUChJXh8kFrhRno+opLfskx8nXAiXlvOpbHFBVXaPi8QADJn8MCKH
FvXcPHaTyg6T55a70cj1XhV8zLKZOF79RINnWw++RW6dDDyZkSL2ZIQl6Ef6zYTuehopWPah5l+v
7t7HWbObB3oEg+G0OycO+dW9z03URfZDAsNRHBXfksZ9G4/WvQjHd7Xpfyp6cIhsarP72sbgF+L2
KQkFPYfReVjCgavd2skLPM99W5bWeChzoKcOoNKa7Yc8xZGEG30DmxSHubJYI2wepUDkztCPhsFO
UXT8XbVGH5gjH8xaeE3hx8anNHGBR1Q8g4KEXP0zrC6qlu+Dbbn7yfM+mcuSBWFhfDIF1r3+Gzui
rdrm30pui98pR31qY8s4rMG36wDo67Z5TAvx0CQapxU4R7kavhnG0LmaEKKGQdNejIheVUa5sx1C
xqKa6VYn3XQ7FZqbJ1zD3i2R2e0s5cRv7a5fwr0T8TlVy6eRLQ9pGkZ6by4805h7uKjOv8nO5Q2K
eNC7ZImORl2jtjlUxfdiic+Z48Ee03g8BeRjo+JvqD09NkXzmFfr3jNdvFduQ1BW2IkX89x07H/k
ABTHJz81tAJdNZdTn3qISMy9D7TSVDfaG/CKSLJvA0YCAfTTNGcYl+Hf+lmuj141Zx8GJ82/DCoE
cTHDdD7RJPnDHNlaMdncXOXwU6EpHvKssHccmeHXNpXTTq5pX0gls5vryXpjq8qAc1zQjrHbEVRQ
qvGd1fEtl6if3ns2QTAdLcAb37bPTrnCWg2mHdZdy7hHIYybKGm8IG+Mr/MUxe9tD3w2JX7f9IKA
n8nq0U1KB7fxXOaqw1YfrWgRH8DNw9Wg5+ZuUDOR1s4M7l6PDbPaZbHkJ63euCkcHtly+/kUmTMP
MQ9E+sJ+aGJBXJx6hncznbm7MEnbvzd5HL/LjDI/yEZ+pZ+RBY5V0Bj0Wy8QsW0+Uk7Ku3aq9TGs
Tf2rZXjTySvD+d7IHU8GZhp/ayMjo5w1vlp11nPpV7p+v9RE4i9kohhIyhLo+NXO71pn1U1i2cM+
g5BCQEcesIyi/DDNgpvNLXq2qh7MxzHNv00Tx/ManHSFBdsc2N7E79VD8/h0LJK3PsxjIw5lm+o9
fQzORWrOu2JNNgpPvrUX7LBUuIEmYNjLwAsVkhvYrc7Yt+34Tg5d8ltVEsGfYkSWuG/NVpcfjTL9
FuU6vNUrJt9VAsG4LlrPlPxTPoCIpq5ibo94PC09qgBV8qPX4r22+/umUt+dOP+1VNldNq+gzkKW
0E4xuUVZ+Md0MIECExxOEOKOfRLNJB1cBSaTLAGBK+a7ifr+zTwpCpXQa4LKVOEOpzuLbPiYtkNx
FLnJdTeT5NrykTOkHdvpttSEdTLKR69cX1OYLYvij3lWA/YnPkSr+FsSsX9Zk/zQEf+1Va9OuyYY
T+lCaTWPs5t9q1N200ta+yC9obqSKa7EgJeJ4spNsG0X6RHHUWrN454l4HZBqVdOS3zIPWKVqwza
ry3HNonamDRivyQq2UOISK6s6/6UkrsmFaDJ1Cm8LMrATYI4zWVLyyMyAqWGd3HC1aNdfGs7w0OY
0R/TVpmTiyR0eRtwprC6dzvji6Xqx9ThTpsMdb/C4TxfHJuULUv3oOmHsq+PabN8jMaM5gGF2z5u
23PYmd+l1xk7OzT+Dj/jo9TNXQ0wd6wneRsb0Wer7X9PRX5jRSrarXnokIc/dJN2+7hIbt2oJk3L
h+mtNLrstpjx5TIkcMOYOI9r7j4mOM1qczJ13tolUSdFh/NQ5ETItsvezZ52812TcG5C+iFrzH1c
cmyZnaRHvSt0Nu2ZlLYPvSFuX0/EfypQYYNYQpCvKOhN8Ndeft5KK+22ibfCtiQhQw43DMzgvKjo
R6qJnhysP66s+JNFsaSCDMOyAI/O9pJk0dtlV4c5COK6U3wc50znd3mwYz86tO3ya++pMzwTsS9y
rswMvbdrOikWAnrhDwIlTQoAa+HMXXMmcyQFWr9yQzIw29m3KeYoLYghQ+md54SLNlPVnCuR/6h1
82hrMp1+oa5J7QfAYCZa24zZvkSTBXHsizjJD2jwPgiH1HFNN42FzKEgCW9Bj3eJ4JBoc2IA7aCO
rI2i5SmnGxrt7xfhffJaXMTgfMqyxrixRr52W8q3NNiIqG79OKVW+6nyhZ3s2jEtAz/iTF5CjvE/
T0ZqrmjkYBjntbU+xTNDQ23j78WoCawFZ3EuOBV8fzbWxA4pJl66d8csWNMtO6kfM3fpDiTP4W2U
yuW3p8/3l0C1T1XBP1tW1wvu6f+MJXb6o3r7tfjj/wRxdaVM/XvI7eNXLiH625v+e/L1BeS2/tQ/
ITfzF09JCRRkktutyNq/IDfrF1P51OK+gDZhuSvc9U/IzfmF+tiGVAqz1INzBQLyD5KYZf+iTM9X
MLpcV3gOa224qq9xV7cUMe4st/kdjuMJDwcFPnoZCppZdqEOaf8ks03XNU38QzsZFDtVfOsTCr8X
9Gk/jrHfvcmtZuSqbnpFp2yu7qAtlH/kiXRonndqfiiX2nN2snAWQP0oftONY/lmcc0UhZWqrrud
COP+nZiaN3bhO+9p5PhfyzBJ3kdzuHwwksTaR56M6/t2hlJSe2Snu9Z2KzrCxWweC2OYy0Mn6+HL
4pXABGZPbpiHxc3URcFfN/f/mS2/GwBdIWX/DcJj+7djX/4OLbsqt17yv5H7aHIqXDPtu6Tr2r99
LX//29s/6KK/MPL15/9p5LCwnZWx6NO/dR1vBez+iSuLX2DIMBbsuuDHFoTtfxm5+gXrNYG1+QnL
xs7/ZeTqF8iT/KW00KF44m7/BSPfDKoC9LG6BUAtTEtayn2S03mWzqQ6ma3Ei8wAQlt671ZO9sEu
bZN7YlVEq23K8lPsYfASqk10sGU1QNZrwz7ZjYqMhDK3ozsbjtb3qo9RhID89SWZZ/r2XiXnt6Kz
GkK3gPixK2RhwNrRv3nRMH1z6WDpoIzrbI/aRvMHntj/aav/FmzecqXXl1OOY0mbzIntVRvk13er
yC/HaQki6SZffSksmq+u8SYVwmEuzoBUvPNL62y4jv3RB6xFOsNekselHs6O58l/6FT8pbPiVSLw
iyPj/64DKWdtU/g+YCZ8XQHMT7L67x3q//+/fPWjc7v+zwtPuviL/vQsweQDdGALoEL4FngqS/zp
WBYjDPiMSZ4uTM9hyuG//co1f8HkaULgihbI4jrK+I/DQ/qcRvDqfd+0oS84TDz9Bb96CV8DVwPk
Ouv6yvY4yMTak3jmVk6T1fQmkyUQ1eTvur4fb9rOvYUYgcwCjIvjs/260Hm4tNxKjIZxTTnNyfVy
uc6tqWP9eAngWsYHDRt+N3R5t2vMImSgQqjd6+uttca/iqA/X49w5jMqwm5JZ7Ne1toSOlNuBsrg
D3hD3b2c8/69mU+MSLXtWjZXc3cGNIyOvlism9fXJ2j+tD7zJLzuOqyitvJEWdEn1CNAmzQq3HNt
1sa+TGV+en2Vl42jp7cUprP2jIhA0NIxlucfMWsibYnB4iPqkbvmRVtxyrl6X5jJfKXhcmFDmdXx
MBmJxXjb4q7RberZGt4Q4FJ30/kGlCxZ+ztvriizktjaS9+XBwaXl8AOx+rKm1qX1qf9aWL2NCF4
kJev6njVUtZyXIJ6qSmsUze3Prg8Ekhkv0bJWBbNCeZdiuBPrdP7AqI5k/EVHI9dadTxx8kd7X6f
ZU72eRkrwPFoGMwkKHojer8IZ/49CXv13dQFaOPrX2kjr/3nZ2K+SHBdKrvnbudIU3+J+6IxMf5C
+9CMIEPXfceVw6lnvC9QI9hNpnEflqEVxDEcNNjM8oxxlzdtZeTv8JvkRngMDxlhaJxff7jVRDaO
ImymDGh5ghhId9PGmhKorzoMl8CwmBoaa6VPETNt+yHkkuRWNUGdqBA6AuSJ1xe+EBFYmOY0RH0g
L4/c+rntVk4CvqVsiGha9UfVzcsZov0MS2X63Rzaj6+v9pOn8G4m0zd0u9dW+TaLaItq9A3EhIIl
GeWxFI3/vgjdYueLq/jLT66/LkU3V8q1lexundIK3ba2mO0JKl2dytBb3vVDXVx5H/K1l5+NRYSN
OLBrrqNwWwX/JdSO28ShE0xdF+5mq+PWYKf53YcPDv+xQdVpUVeFXy+tyWCMQyAwwZXWL/rsyDCs
vk2HJpXBUIXj+7HM6/vBCWMaoJAvvZIi+fVvtunx4jfrS64tcR8NXUEq+nLBIusnp3ZZMCkYiMt1
me2bgnkyJr6SoJuzX9shmu56t+4+FjjVDQId9sGQZXYlmF9+EIyHPq/twtDZHJYoqhUzVCQnkIux
3PRpW99HubIPYx4iPmXpAoq20R2jNkfDRE71uaERCgmJQ/X1Lfn5s1uOu/ZgKflIr7feyjwIwiNF
JgMNjXLnJmZ4qhx6Rk7u7PzE1EzXieha6P0pRLgsChlynWkSitHLl5/BLW3Ik8p3IIf13T7zwv2U
V2gulYIJlTzldvGR5lIEVA2WHh3MYiIoS8dfm7zt3g3T8gZgGh6Tst/adc18hhvZgfJld8VgLuwO
RYzr4d98Jm+LfPa1Q1/Occyg7/MPrpsvD5EdFh9y7f5aQS1jWDr34itr/nQuMWHIAKl82hwhnkDR
Z04BayUKPdMygyqr67uhNY0dUTYJKqLqJ0YxvlcGhuJ7dXiMnKrYv24PT1NgL8L3uvwaada+PPyf
9fGeLe+KKqbI8dhcs1Vss1d/loV2dlPhOEGb2/0xyQ0LJn3GPSiiKoIudarTbPrtznUdeZBTK47M
TrlBM3KQZ5XuD2Ae3LymxyJ4/WEvbhUwxepArmtvKRvzXOkkHxYqOVsg+TEazduFXnZgDQO3QlXJ
uWYKomjzP0gVs2tKXezDT/tEJ4jcU1B1yY0Hw+ZPrLHlM1Ez929pYXAX+zQ3t7o1EBO2Im734SD8
NEltX3nrn08evtCzlTfe0+q5F13tYpRjkx08m/SsL4f0YJQzwNR/1yTv/3yb57PMl8yfQ859gv1R
Vdq8Y13JwqqX3gwmswLobDTpxKQ8mJ1WfJJCJLehWJwrFnjpoz5fdPN6/uj6XalYNPHs4mQ5Wt2U
Yfl9MZ33rlbOzsvmmgHgQd0tsf6rKQTGL21QCNIH7nDdUs76XrVpFuLvlbbtoCa0vKE5UZ6z0hmO
pZnIK0Z06VOut7y5ZC0sLDfOBi3ZzWsBI9MpSkUnKMxOYeZ+U6Ss11JGKsCf7JWReMpH+E2496Z+
MaDaVA3Hf1AWRRckWTQEZTnUlC5OcWJivd/XbqVO6HWUK+UavUsfmfjSjK+1G57usNt6jlSUqqYH
REH19jLCSMcsqjIWJkSrttnZg5b7IVHeviyz/KAq7b0z+kHvu6J3Dktphjt/rtHcm9v4HWR3k7kl
Wt0VlfL5dWvfYCdrdgD8CjQkGLsls7PXLXwW+uIZWncKNhsMMmp3cSzOjacfxLyIXRMu6ArNxXiO
RSIDJcNwPzd1c/AbQmBp2ePh9Ye55HqQ0OBXWiTT3haJFXnvxhZD48GorOFIsh0dtKuTm3Q21ENc
+NG7sCzaK0ZyyfWIxWB2dNwYLndeboDbDzGdNssKGCCnonAG78YtaBl3frWTZp4cSjnmqFL0xoEZ
hexaWrB++K1hKAoy+kEkhL652X8vWShJVn5yVJXuWVAdvrFMwz06o1fAGsnjg6TFti/XGi1SY3Pb
2eH0lv9s2eeFj46oTXsELoN7dltH70uqtiux6ZK/KmnxcFBjaU5uNqjI3GaKo94KUogk+16lydHp
0unYys5/97oBXNoMDyagvy5GjNjEXpA9t80zG3+FqPbH4OfmPld5t6+HajzOjedeMbifczKgVzi3
9HctmJZb8e6R6D9ndOyCKV7ngqHG0y8tp3PILMtO1Na975b7nG7sl9ffc92ylx+dddfMgB31qdvW
53rmdE4o3HphUjqQs0g+RD6TjQN84Cu29bNls4pv+w5MR7olK9X5+SqiNrR0QslthcT99/RaFcOh
tAzi3OnOYTYzNFDFxY2W4e/Mh3hXwvzP33JdnVyfxI6cavst+yEtmAtmb30j5loUJUUQZ170OS9J
DqI6Na748c/Bg267pYBHAHJc/nj5tpDupa/jVgRFRTJd1/AY5EL7csqLNEjkegtfmzhXKolLHxLk
cS0mAOTcbSVhh6Ip0nVRs3TG+4isLWgzZgRfN5efPZDQYJkUjfgGp6b98tV66IMe0zEwAykRDpas
1GFm3uOc5t4S/CdLcdcKJwIheHti2ukIiazmhWJG9AKr0MNpWswu6Ku/DmZyMANBSejhpJM/UXHb
iJkOJ59FMMAYO4559i0eQi6udDsAsJnJlv/gzWD9IgYhwJufOiTPfG5xw6UbZCkCpjKgotSUoMJP
mf3L+OP1pS5UumJtW/oKWjMckq0t0gbJGhtmXDCVfXYcw2o4MJVGSml5M5zVAp1p+pvv4aXqIPKj
YefqmQY/7KjiildcfZRtSDV07RcQg4J2hIszeNrbRxzfR7vjUh2m5KagiyKXkSsveaTPYgW6mKq9
1TTyyqZc8k9lASIKEBfwo40RDxxlyiszK1CTSG+8lKk68W6JPXMnrWHZDVF5zW0uRSAOdkY9qFcI
75tXNyKr0x2gWaAdaR6y1IW2antpgLbCxzAzkiuHyaUXpI9No5uThNGH9e+fGZg3ZxNDDwT1fk4S
Rt6mEKZLyJ2/ffkgM2OgoEjiK5/30gFGDg0Y6pjk01v4L3GtrAS/Wg+SmVmBytC3QsRcQWk7zQPN
iWFHo8A8uTUkktdt/OLmQpDidDFJ1bbqs3Vs947UqQhSLSBL9818KMZ1djyu4gMf85pPXYqBPhd+
oHdLq97eor9jN6XOaLC7dtimB7vo5TGRJRcyK2z79Vd7YuJsjmcKBjICh22FHbA5nm14lTBREnym
NaZ73dXnDn78zm4SPyjqmFs+LX3M5/KM+oR/P2vTf9MI77PpaYOsCIYjNY734EYjN0ZzBO5impFQ
zJlbX6b0ZhR5eDLzyg0GO/lshpF9Y8rY+iyMJUZYpsuOsovErjS98QTfPNq1uU+voAUsMuZ5PCcp
VOlCMCArR2/Zz6qDk21b/fH1Xbiw4fAv4MApj7aq2JZpw1CKbJkwrXgsmPHTon0A5agOcR0tVzxn
o0K4FiHMGf1rre0xmiWFCYFRUIS0tvGm8Od+v1jZAmLp1ueJie7AX9ruqG3DOYahLY9DG+XHNM3y
MyhivUtruz8xvchlbM1Q3tVz3POcg3tlSy7YPI/p0lBkUySyQi89PMxFk2lNrTRip7devnxqsib7
0tE8I74vS/LXfYzWJ0MiFqUZDe7NekpBVh3XBM5nEvOhMMfupg19eWx6xEicesyufIeLnxxkUgJ7
8JarZtPzCGZEped3rmEFbWNF9+kMhcsAVD4M7Txd8bGn4Lv1MeKWv0KilF9bFUjDSUcjXWGWoim6
L0sc5hBxF9v4MMlhjLhSO07eZ5NS7/3O/DBm08DgQJbcwFX03yZ5rR+1hQBbLf5IYUveQ71v813R
Oi6zmDovMJMubu1breEWGmEVg4xpyGGZ2QTG5HfjnhITGbWlmOjShKEe5X5ywwHxe6NcShh2Wn0x
u0ks+zoO5W1oMEm6t4yCMSGxtOP7yU8ahsCZUaDPZPcfawVasgMxVW8jcnIH9WuGNPIcBuw69e1+
lbk9pbtZ2tYAH7fKub9DlaU8xkr0Eaw2q2fcfkZ9h5n5rPvVR8PihzVUPb2JPtKn2kn8vxux7f3d
G7vxg0xF/1aV7vxYiAJdJMJYc9SyhzzoGZ34e0HVkx/9UTaMQYe6tfeJkXa/jWldfzSRZjjC6efH
Wit33upS6V/9ObE+dD25HgIL4QE8aDEPpQUbdd+5dodoXxS3v0eS4XDo82GIroPj4KYtxcdJR7Zj
XrH9C6cpIABRGF0xhMR+as2QQ6i+boEa6cjcZKX7WOd9crD72kKQJiuRs2iv3ad4yf4dsHnqQQ5w
Fnhp/+swpFdI1rSLZTyXq7IBSjIzdLCsvWL/F5eyQTpgroA1WptsSNZ16ImhA3TrCSWlNttTXPbV
47LwcV4P5E+Dj1tXI8tWFqAbNdkqt/bcrUVsln2vBzNo/UwxGNnJO7OIxY2O/Ddtpfp3XVGUe216
TEXPkXVobEZpHIC/25kEcR8l+Xioc3s5j4vsTqHo/dPrT3jpW0uS8pVlAArir3H3Wea0eEx9mcxy
B2FUVMGcNfke9NvdV13XIN+IsMCQqivp6AVEDjKUB7cQWM6Dgb/52GPviEkNrRWUdka7eyH2HHJn
RiaHqza+F4zIoPZlp9lnibZavHOKKfo8pN70ZZ6L8ONY57LbJVlfvbemziqvPB0ydz8hBMICKiSz
WyUgn07MZ1tSiK6rtRWaQbYkfbRH3aVDacdq0IOL7cm760fLesyo5p19IWx4EcaUp29j267zHTBf
8ljGuvkh3bJ4EyUuYmJR65hvl6nJmCRW7a+xI/0HvcQJt7yQqHyrjVZ9nnTi/N7bc+NeeZ0LBydU
K8At4jzRbysPKj1CUFlMYGyGUkf0OH5rde/sJ89Mjn4rxV+3JyFoJTlMeFJHbTWh8Q0rnIuFT9ua
ziFXU71XESI2bhi777NsnaYucevXjfiCR4Oe0tCFYgci4K9//+yLNYs31KVibFXXDJA5okKYA7LJ
ueud+spSF0BbiihgDthQpOA06l6upVRdDYiDoHVt1oihzhG6NB5Hhxo7C6k0EQaqasODPy5UmoV3
N40mQkP1nP6mWgRQX3/xCzDTU0VHUceAPMPELx8GGTa/CWVOolj6NTGGUZKhiBems0pGiMyxvBu8
tN678ZgEmoHJK8v/zAtxsS1oxeu0xkoWEi/XH1UqRRcD4NqNq34vrD75uDgLg0DhmJ38QtoPWYd4
CEJ7CGx4Wf9RL5qWVafZqtgdEa9BRkomLlVMa85Xgu8ly8d9n+g20Bm2prhMfh6mFdiXUdTWSZvp
vYM4hzC4OiOP0vnKoXmp2ocRZ+FqlGSWvw1qftFAMp3BVKY21AH9MrHL9MJ9QSZSulns8AXAkXaq
YyIRKAQVRsR2QvEP9vC/ZWQ6bPnmxIGosxLGwFtgH2w+iZC6iBxaCEG0engy5mKXMMV5BXy7YHg2
VQOnGtoLChrMyw/vqnyw2nwUgcxd66GaxRxoZgl2+dBNR+mJMsjMoTmXThKd+3rMrxzhl5Zf1Wh9
UhHuJt42jekUxfkwtzYyt6By4QL/tDQrFaQhAk3OkEsGeVGESvP6k46VcWVw/pLZr8gSpRlCFogE
bPY4zjNlJj1IXRIuaM3UuXvXm4MfzB7qXt3gzTdrVwA4ckJ6jpHho1Rpvu9DSst0dONDpXNUEhL5
wdOjvrI1Fw50SgiGa1Z0e2X4v/wyiT8sThXZIpiVHlBeEdb7hvTkzOw9Bmnnw25elmsIwaVF6aJA
gMT8gYA3QXHqBVQo1KeIh4e+abK3dl8ux0TZyU3eIzc3d1cap09J2tbMSXOJedRnFjD3y9dMHT8e
Js2K/mgzwuSX6VGYUxWMRVO/YUTWXtuL/Q75z+K0zAZ6VGj4fcp8pM79dGSiWDdXNv5CuEHbANYG
/5A9bMkBeVG6fVVrEdjITn00lNufmDH93OoGUdiCKfvXQ/+FM49yGD0DWNzsgNrQ3jLUjkI7L21m
qGVxSLWkRurJJV2/966F+fV3bTcbvi6wjL/Ks2z5MxJ/yyM/twPaxx2jF5qeSdylTPNbaTAPMde5
jOjSpY0BWl0s3VnHbnklml8yMTIyeJtsMNSLzRmfRLJtS5NnWPyyxu8ZsGSg+HNp+s2usVJjr9Pq
2+tbfHFJmEorLwWH2uJeqZVU0+RMBLkl7t4yyY34AnJFOz/yKpSi5IxOLBOwV+zoYnQhsqxEUUYQ
Iau+NO2qcZIms0IMCbmqc51n+pBNvXtXh/Ny8urEQqKj8g7ozueoJXapd1wg0iGBWDaBO5f+wUwd
9zDaipsVFB/o9U25ZOac9gQ+Tn5I6M7Lp+vyxUMVJ7YDZ2YszfPz4kZpFAVmEP6Dk07+NU9ff+HW
+CCtIdchVr73lp+EKaCBnqHNwFfwzlYGLuCmFldEeJU+hbb+I3Gz6TZD8vUdc8PMVhYEBD145X05
yRHJ32hHdjieX9+GS+5Hi4GJQhpDa+fr5TZIPfYIUibQMSEtLqGAPtbmM5J8dnllwy9ZIfkdJFMF
LwY++MuVIr9NkgSuXlAbkXqjnDwD413UqXOmIqg7ad5FdnKN83NpUZg89GpWbpazPd9TKMpJ5HRO
YDjleGD8/LR0TXb0LUtAo6g+QVH69Nc3FN4b47cgfNj+xq4mC92Oskkd8giV7xkDp9/dom6XtegQ
v77UBc4ZGQttPaRoaInQ9X65pYkdR5JxMhtcy7R/c6MhuZGmf9enUY/qQE9gK/zkgGygd0IGRuwn
wOM3ZckcmCf77g51AO7opsV7RjukOZSLlUP6BZueq/hK6L2U6JBQwsD3YYtwnL980jRqoyxrOzvw
jFnRFo++lr3V3MZNU+/DIctue7kMCKzH1gFynLiy+roPW9eDLOtzu8V61m5x6LJyyj6qIodcch6O
eUfM7Vtz+MClZvoEumjeI/79yfWm+T/wLoSJbEyQxgpNw5evHY+AXTLMWTiWgCKmF92pyRgDCofu
P1mKCTB09G3GA9TG7pzKjmIkF+AahiUS3yYCWXks5oNXF9eUuTYKY09YOyM7gLu8kbcOrmxey8uZ
dpjAFSs7bRG47NE3T9rl4BvWt9gr63sUANLbeqoZDpdcGevKeS/RXD3lC5PJLeLqFWrefttme6Q6
mCEg7lp5YyI166Hs2OTjXcRxcYrcgouF4xD9T6N2Dq97z6XQ4ENBZ5SHoOQ8wSfPiu25MfIlSgdn
7btPx7gpoM+WTn1bq7rZ91E7kBY01jWXvZCCQFJdSVIghCtj7uXW2eiYZWU7snV1n9xlRK5dEcIZ
mdCoDRoaqoGdO1/6wo1OFbKRd8hkWFe84ULIJzhJxaHMA3CxwstHiOl2hZnCUrQxthCSCv1Oe+rX
ZCqSN69vsXXxbaVPIKQRtrb5Xi4FsutPaSicwIoGuLcdTXotpx9ZifSFm1XdCbXDfm8WM5W3axj7
iQsfrvjFJaCD0h4whQ4Rt0JsjVU6sL/NkO/MMEd2hohj71WIMO0gx/EG6/P2SHwnR9fJjDdVB3xf
JNKH7eejcpVE9pX07/LjrDbnMey50iZfbklVzLGRZNTMcTVqJGIV0x1WZTD42HEdBHnATg7DcrTJ
2A4jmOs5t+1mr7nAcz9ztl75QheyIDgGqz4FZwjPs3maBC0AozNNJ8hSr79bLALUMlfGvTSG5pBW
1hVy1iXTg4SytqIYDWCAYfPycS5lFBUcx3ROdx4ap+c09ikpwQCubPTFpWizrd02RmO3eXYbMXM6
isYJGjMkiMiY0CsR6Zlq45qJrU+9OV6eRgT/udS6yc8iSTnmM/0hHCqtfC62Zkb8INqxDq440xpV
f1pmRWSeSC9Mtb9cRnmhar2RVG0u5+6rCxCE3gRq1i2UwHM7ZERJyyrPZmSXJ8+e0TlAvOZL0sO2
bLs8Pnk90h1XnulnduwTdsLUG91u7tPZngRT09bTesBxqZQL8RfmYIxORNCKpj4Kt2i+J+HsoD1f
LvcjYzjnuGnjUzqiGfT6k1wyZPB8hjEIM7jX5kHkzLxXU61uhf4NPbk65UYnO98hLMu1AHEmr6Xz
a6D+6WtQtksSeovMcrOgtmUo64nhIm2+d+x83Mly+i0yRnnq59Sj71As+a6WmXfgdoD6fmzQ0k6Q
BPkSN2N8xa0uvjyTORBGntoRm4iuk0rmS9VigAuCRFy6sZzavK5RxVLVUcaqz6989wtnJ20gGh/r
AMFaSb80RZ12Mu/qmiK2ic1dOa4iA3rhctGq+hV0MA26eKivrHnJoZ8I2BaIIOa0/v0zLzPmodJt
NdiBaUfRbZGXY8BgabNXSX3tlH46l7YflzEnIvR64Y+zDdLKWaLRsBpIhqDAB5OpI1rC7XQgfjW7
oYzawK3AqP1svUJrJl/N+8LaQ4E3jo1h1gGAdnQQmaVuZaf1uUTv743nMADp0R46ZnVpBDTl893g
iPJmjOW8E9Fo7+f/ou5MluPGsi37LzVHGPpmUIMCHN6RdDYiJZITGNUE+r65F/j6t6CIzBJdLPLF
syqzeoMMy7RICXDg4jbn7L22WdS7FphYUEnD3SaK014XWCm3SVrpaFWcj4psb2yMTdobuK/XLulv
Z7LFdKsMXraB4LFMCVSQHhSsxAZK7nWbphgoM+fJfOjGZfhgNntryLIXx4rq0oRgfn79NrEteW5H
yArCUqffjU3d38S2UvujnkWcTlT1v/CJEBUFOYQWIc3gs+vlk+2kutkyP/TOHOiptH0dy79vNZHm
16lh79+fj956sr9e7+yTNBp1sRLk1NiPRukPU2eEnZJcIsYZDpDS89PYQeurtbk7vX/h9SR1PnTX
Whr/gdGAuOr1g02sjDaZigADfXD+p2tV7hGOISeCZRYPtGvzq5LRFKStE29FBiLw/cu/1SnGAE3Z
ntQuNNHnumSlA1Wfc3LYLNnoAduq06eIbfixLjx5SCpXBEOvD/tSmtFWmIO+b3FTvKQzsjOnIshm
jDUK/TDEheiK05Tm1Qdv5s07XF22nJUo+vOYXj+hTMsY83OrU/JARWhP1XdDthyUHKvftasAvnFc
MpHnrESTJvWtO9B7wFytXva63flidrIr0TbGSY3JqJnYaH/64Bm+taoSOsbjY4FBBni2tmi90moO
V6W5oqSApJbCDOtS/54uxrwVXUMoSdG6X4o4t7eGQhnYduziGthh98Gq+tZgwvDp0fmHWY2g/vWj
IqCF9BALZ5ipcWwfkAoSQwZ0yl2i+GiPtr0bJ/OJ+BN1m86S7uH7D+KtKf/Xy59trMoEiGjsIaIj
XMZ8iKhSYGyhfOazt3x4/1JnCJ+fZ1oqA5zUV8AQ0KDzfsOUwVJJaoRZeaxvhD6X4SgIsehM4gtG
3Ct3UM/6S71ZKvY5wBRjtUoOjcuqJ6vIuuM0873Us08ex8kjWk1rY2nSeWRfiFy3UgD0Od78ohRA
/dvMjoiRgFami3y4TMZFeyIWRgu1CoRQVgOFt6y83klvQrWjx9UlIH9rCyzB3bZVaVwSiaEerVFv
t2OhjyEUbRG8/zjO8t7/ehwuVWqM/ug+fhO+8izMShvRSrJYjbdJgtkX456DBDiOAqAAxuXUjM5R
L2eykqcF4GTSiIslHewgNczlunayKaS9RIRU6zibsRmXz62w9WsQxdXOsLOKzzybfyw5klprcj5q
rLw1dDCBaOueiJX8XA5ILQoMY+lqGzJh0s1cJmuwpJ3vaHl0Hywt63xxPuOuVHc80sgcMUmffSRm
OrnjRBcN2Gq+pceT+ko2lici44A6ybHazPh1r95/QW/+PmYIjQoguJpzYwaoglIz4TBuLKcYt8Zk
lZ+FcF405GIfHBHfuhKyi/Wdmm+c4bXS4QClcKWuE8MBzfoxAiV3kzvGR3uCN69En5tOKGIzhFuv
HyRmlxafLhOzgC560MuqDnFyRaHuCOWD8f3mpcB305mgUsvc9vpSC4xCAyEd78yskd/ZBHM5PVug
NHHbD04KbwwPPDr0WHFDYA0D7v9q3wrTkCpnRBuk6+PhMMRGvLO0uguQqOK9zmmozsqHra43fp9F
b4kyDx8/tp2zR+mZ0MirxtM39pqK2JA8ixoLZKBZeB+Vdt+qBtLcoYOHZgVSzhos/OvGvAcy4kUz
nZTJ66rdbCOqTNGOhGqi2ldKanShxA++VZROPGdJRa6Au7IK3CQng4M1VylqisBejJwRVMiGVdva
Li2pA84Uq3e1nulIo436B/RyqhNFVO3oG8W7tG+e3/+m3toZoIehNUf704Qptz7VX44YWqOnfykt
cB1BbsVzQZBaH192RRcfp6hhdzySleb0BbldOXxrW0IvNYuyBsWclWCOs2HTlcK46idCQhSoUp/f
v8V1XJ7NNRDrqGSjXl8DSc92d1SytNVoi6wcanVoOrI7Zoka/fNP/per/PYhulOaCQizOpadRCHz
ocgCE77APk8A8L7/g97YYTBuaDivJAtG7NlWpxBU2wbO80geLPzfTj7t+nZs0AA5XpjaegSkvcru
vMpooI0m5Qcf5xvfCdUU+s6IH1adwdnYVceZcT0DQZAdIZhjnRJ+Zw7fFNH1u/d/6JtXYlsOM4p+
209M4auxNRhoSFYVT1LH9afacMSOLEcK54bxd4rF/z122P+HID22dv922K8h639Hoq+Iy//5P/5X
8fWlek2H5P//b7iXyvSDp4Mu7k823i9wLyy5TH9ow/9CQ/4b7mXqf7BcE1mB7GvdX6/Vwb/hXob3
B02ilTRJu5waOf/qH8C9zt46+kv+egqrdJ/o+QKLfT2jtGObthVbkCDKkuk2r4ai9R0iVcK6aGT1
wbeEauf19ABUh9baajlBE8z9n29FKB0QrjqTezR0tflIQG36VXXahNSwfqwJNDPHYSvcKu18jhPi
a2+Ua6ZXrE+nOZttAuiqIsKvPVrZtYxmSNUotgn18MYmuzVHAlOg/8M6CSIyXS96c2DiA+8qDsxL
FWdKz8o1X+Jff8yjuAbkPEesOZOtd3MQRxoYdEfPys8siDBTtA6MLMbg+sYT5cS9tBmE8zylIG4O
hTnRssVP1kVNfIjTEYa0ZY0UwXtU/+RspE1jwS+uMA4NpJA+ewbFkoCAvORzz3qoBapWeIUvkYwi
iifXRQ0WZTDKDXRdxQncvJlOMemyX3oZlReU4rM7Aie6bA9emMgFImGbEVVEO0aBSpVGIQW+bW+m
ydFjovBmbfqROXlrh4O2DM9x7VnXSYT3YDvLznp0+1GZ/akrUH97hS7sQIGZ9VkVmkz3Sr+q7Zc8
nm9R6Ve44GcdIQrGn/YJAWz0JfWgumzYbMJqtiq1F36sLiSNGKoQz+wue83XE839os8TfJdZDuXX
spxTsa3NmdAxFO89al/29lMgY7i2QolLY28OVo8Bf9HG20zQbPFbMZZDYIwQjP3BMSd1J6Q9jkEl
OveCUduovtvN3r3r6knDeHGJJI2rpsJpiCjoOZG2Sa9k0M0XpewVSmBLZsShnc9Jt626ub2ZxTB9
zTpU0v7oLQOhuOkoLQ4+PbVBaov6A1sSAElYhNztBA442Q2xmNWgJr/4YQCkxjuHCw9ex7Sn6ylK
aFeDBF9bxknN+YqE2m1l15rcGQNYSDjEdRVCORCbXBdOcel2CQRpHc/39zhTMhLpilm9r2K9Tzcq
m7IlnBs4MXtN7fowIVt2fDSFBStenxOdHNEhpUyNRk48x4mUrR9JmzMb/H3SlOPWSQFaj7NuQekT
XnkoIUIUB8QscxIwTJSv+BOdBFQPeWnrqIssvx/ShDebRGwTiFDGfCC1oqHolSjtJ6OzmBwMjPLV
VjOkWVBARF8ekNkRC79vhfzqCtLoMJbkCLkbCydROC1GS7iykva6rzZznvujlvelj0Be/OmNWVP6
wi34mrmNe8uQot3bKSUwzoywHPxagZQeCHX2COssCyJ6dE+M9/3QAdJg6urqEJFefuVYgD38XJHu
qZSk94XJYrXfF2Ma4cpG2mj7buvVc9g56fDSwDBN+UtjPMaJK4pnMQ8DXvixiboNqFqH1KMlNn4I
wyqHq6yZnX4rm66vyQLXcAxAtIvvk0I0ItRl1VVbK22Hb0Wy2EMwTqVqXA1zT7h2TXoKmeRdgvkF
VeDS+WxS7OfFVrphY2Sdfj3YzvzZSXv1vimmCpN8kpPK3BXTjeUVNOSX1tVbxBOG8zdh5x8twf9J
9m3zo/o0dD9+DMBv/zsQb1f27P95qQbs/5J2P14xbtc/8S/GrfsH22o4jGz2+C9IIv61Wiu2+wc9
hZVXuzqr4eCxVfwXyFkH0wn0CwILojmM+ewS/16uNf0PRPrUGWmMUe/kD/+T5fqsCsQ5bQVW/Uwc
Q1jDxc72gwiAM3XmaI2FedC+JDZh2BKBEnmowO+zACFsG3rWEnhd0X5ey82fOtOMDn1quxdwLokn
VpfHSJDH17W5S2tb66NvaMK1hI98ESWgMiLVhWUk235SBAAXouaBtQzfyPa1H0Z8WpijsKI95UXl
XtEqtX+s8dKFH7UuPkZ8z7Uvc9e+ErNtb2d3oro0lnhY2eC2vqhF9OT02vLpl3d489cB41eg0etq
9l+PZUWhIsN1VzLx2bGjK+JFsyLMlUzdUYgett4UWFxCi1UbplBVH3ow7GFJJvlf2+b/Fx/Sf1uI
NC3dX17Hb7vfm5fqpXz59Yv6+Qf+/qIc5w9oeAxVdr+YkGhX/fuLco0/VJOWoAXvFevWz3b731/U
usldvcmQb82VjbgWwf/+ovj71pIZu1a+BEQT/+yL+mmy+98nVoYOxiOqA/yDbThuTX7qr+eeCutU
b5LSGbZDkmzZvGqfdGcW+2Wx243uSv2klBOZ0MusG0HEfu7Oa2z7CmxOdmkQ1syRuzeDbFCnEC2L
tRsGMiP8UhLN6Y0pvvSEvycGrhE4jqwOvzzoN8b97/PBT4YQZGgdfOx6/6/vXisUOliRZ4QF89dN
mUTphedR5sXLOEM+rKynOutVf54zzN1EZyTHGc2hbzREQfqQNa1dRqrPFr7pdsl4CNIcc78lF/hI
NpnwhT0+90l9B660fURNqPpDWnnPpMipGy2DpLHRZUYMk5zlrjWS6SLxUAhBoRg2JLCx+6yS+oTU
KyVCS+m3maNM23x09W0r6+yiK0v5QfPkt4mAZ8BAonmCVhSS0NnzsKAE1yN4ndDtSnlfNGmPAZbw
3ovIW3WDREk+tupCxsLYTV/ffxdnxpR1JNk0Q9bOL7AUdITrvf1SnalwysbuSJbgKPjHknneAyre
eVO7qdw2TbQtHPJMHACvBEwQU0sy9HHWmm/v38Zarns9nhnOGJxdAxgmHNyzgkWd4K6fpDuEYjI0
X+ksosRE8afiuJ9NvVzgGIM3fP+Sr0916w/HkbAaEoDWUmQ+b1hNTRKNQ+tAlxSqHei2+1i23R3Z
dR9d6Pe3y4VsNH1g+XDOnqOFqwbogsU2C/1zMRcANJcafIA1bKsWDZd0cP71nasfiVX+iOh2JhX7
60ciEmd8/WX5OVtiIt5s3DTjgG94qHdryHxINholQpQ8YaF29w2Ri74ktIPl7XMVsSS+/5Tf+vHr
gzZQxSGEOn/K4AftPJq6Iayt6JG+5Yts7cfMwHzdiiHAFbetKvv+/Wu+Luf9/NFAxJmzKUU7lGvP
hnSqCFx1YzqEDb6DQ5rGUDpzt3l4/yq/jx86IUzm2qqOoaqx/vtfPhzYrVgOHK8jhDNNNrNnkuxF
PqFf5eZH0UNvvEautXosaAR4SF7PCs+OLUTe9la32r8vxtZ5aDXrB4HMWZCqarNuo8JWnYv9qjXW
h/7L+7/050t6/XW6q0sUsKSJMhW98eufisJ+1QZx+cHQv3fkgaqye3bU4dmIx70Wldu6iSOf7v8G
AsYnVfHws3urOFUnvk1au5Z2YzC6eRrkztP79/bGW3h1a2cDfMBsAJuIW0OffNQr78Yzh6+8mv37
l3ljmuQROGsghLFius/xSzaAAZmB9gBDLD85Q09yofG5MLrOd8eR0MVsm6jJlSuQH+gUIXwBt+uD
T+n3Yc0trP5BBjabeedsF51mxAzROmcQuG0dOiaFc9EY7Qe/dF1rfnvXbPqp1NHmY8C9ftdqnRWl
wJ0Hlsd5iGfnHoz954rVtpN9+P5D/X3SR7HLuWClrelUG88m/Yy2idpaYxcaS9Ptl9h5TOuZ9i30
qd1kDZafuvpHRsy3fh76DSYH4DwIV/XXP8/rNM2WWd+FZjPex56X+3bSfR1M5zglxvf3f99bny0G
XOqdHMvW89TZZ9sq9qJHc9eFxUzSTAmqgiYvkNx4xusLx0vsmiGdfDG4j3UsAhV/2Adv881xix6Z
X8sBA2DD2fcxigjl1IBYsbNNtHu9RhFqyrYDRHQ5jz9mXsulpmXpRpLGyb71Lp26jwBwb94E+kHm
f3zRcL7OXnTuxXWrJ1UHjrd+RGh/N2v61awN943WfGZrd8MavSDr+9OEDWfImm37v8/Kb+w3zxwd
64JA75O8EHqFlEkZ1a9f+lRmJdLzuAunfprDbFIu4Y3Uu5zycThY1bY3UZzkab61W0/xoZBECmZ+
K9kouhIO9Bj8ataC3HQyDoxKvgdAAy+0Jqf0/Rv9fXCuec90F9nQIx07N0yrbuVQAlI1Fi7zIR0N
REaeu3PcGe3leq59/2q/T50sJZiUaHXTP6WD/vqp9EK3xyFDIOFZ/fQdhssny6iNPyflo+3tGupx
NqfwkXMxnOA/gednc0qWRVouc1MNtVY/kFn4SEKYGQB2vpEx+8o0guMZd3O1bcvqKMG0bBDfin1T
FptRzUtSR43azxJSU6vceR5sd9oPwoz9pir1PaJJ1deS5LabeD+0DalMk+S0aYYZjhMwA0eV37C/
fdDjOn9Xa9mEAxiv6ufO/Xw2xuCVQG9ol3DkABVaVuneSjpRvkuG9CYV1Ufz8vns/9f1UI5w8uQg
qa7//pftRlIO5D5Cvg87ducXdaZat30c2R+MwPMpeb0KqmtwXnjK1j3r66sUZqqVWNKXUI8WsrEI
fFxk+jyYzWVfqqvV4CNo9vnQ4IIIINZAx1XnzWh8fUHZiAQQYT6HOlGGj02b62Eyti96p33TCuJ3
yylN/Qyr0Qc/9KwrTRt//dDwp6ybRHxz534NK3OHbHBdGRZt1fkNq5BeG/cRsbd+LgAU6RRiMit7
cJc/E9v9BG752nbRDLEDItL3kUpv5k8eQbj/7KPktjgorPYfyvR4pc8WeVnFQ1/xLYReS3hqJGPz
0ESxh/Fsbg7vX+oMtPLzEayaz/UAhKoQwMvrZ0+26DiQMS6ZA+Mi6BbQcLHRbBBd0JPglECWL1xk
e9FeLBEhlJr7gJOfEpg1FKelIO9apF/fv6c3hgPeJQpiLBfss37O5L+M8rE1E66VyzDr7WHbsxcJ
jLanJOYsL7oxP2ZjnK7cm2T7/nV/W6pXqb3GAsWjwL3DoeH1s6Bmw3wuM9yM5EsWNo0k33PKvNx4
skpD3c2WSwEG6MIuDAoPWd45flu2w/f3b+Nn5MOvu6/1NmhvEjmGpRDV3NkrGYvWmOJRmUKzEMZ3
ZLRP+ZReC1Ufd5Ez/MjFaN9P7G1gz2lefNdR598XxbIpSYC+VdzuQBSpezlOROTKbs0GdeKYeFyl
JkDUlN3WVJb61lG65JpQXYsk5UU7eNUiQgJkqyerbK19bSzq89As+i4ya29HN32k7lC129YBVdFL
1S/npiQGfipPtah2bVsZgT63ZWCLSj9IM/taAZM5osQ0XvpBk3c0NLlJjG1epteEk+ho1gx5NxdL
5bsin/a63Vsn+O6Zn05FfV32w7JLvJJGR4tDmc1oEW1iISRZ7q15GtyMqoit0lCTJCQ/5E6dWbsG
dMZHVtDf53gWRiiywFP4SLDXvh4US5u5Zl50UyigGn53izZ60LWo2peL+tnqPPnBfviNQciLX+1r
a2GCa57Nvgrs2Ix2rAjjyri3YvOBd/i1dprnsacHlUJfs5Z+3xK4EM/Kt/eH3s9ErNdDjx/r4iOF
L4c89PyEU6ZL5VKan8LGiaPPI7IdPFuORQ6dGn1LJ53QhwKbT6AXiryzRSS+FIqR0VLqnIvYqe0/
JxSLsLqlcjGURCD7SpGSSNS1NRbdaJ3NclBSd3TF9ACTfhoMDn+RCtVr1xi1djL7Md29/5t+n01W
0TSyN0rs2LHO9VoF7E2vE4KvqYurgNyY9KbzUvfabQA1STuJDu4k43DQsfF+MI+zEVhHx9kDpejB
6sUdoMU5/5YTLRriKKIMESVZlW7zrMp9BIHlQa/dIfGbxm6e6jTvbRCr0jl0DSxk3y6V8jqyyuq7
dNP0S1zZA2dJsKVVT1jzEuF7pcs9mhdZU89wYRPjoDfTn8UotVOWuP0F/ojitMo0Z7+NKsv0p8T1
9sNYymmrpHN9I1vrqdK0k+oU2l7Xa/OicWvgWqJ8WLzyxaiqmO9uqGGC9PqXzimd57n20G/XdYFp
3pAHEukd4NR6e4Oa2gnYsXh302w2J2HqvRtE7ViWYYMU96B4RbdP3Ey/h7ZZ12RkG7QHq25fWWPz
lAyqtsuileQtR8c3qqad/JRl5jEhz+iBuo0Xkmeld2E012nQtFmcBV5NfSFsDJUHUZZdfZn2RX8t
lZn/jbSsvohQMkyoyablRclH5YV9tnbf0xZ9sSTKEcCJ+Rpf3+twMQateZIgPzYLjeDbPBuLrWtE
y0EdlPS6iNz5VpsicBaNEvlKr2OrH7IMuQakrpdEHzVQIcakerFPG98Km2qojU3fVu2pi6kmr5aU
KEjmTF5ZjVJvrESNyXtukiINIkXR7d0cDTwLW/T3JUS1zBex2jwtE6nefVvWqa8ZQBW1VGuu+lFG
a+529ewabXJhJcmwLerYIa3X1n13IqgHM8aQhV2dY0hrKOs+sZexdJ/KqfATx8r2xZKQoQA0LZyN
uj3O0NX2etrm39V4Gm/m2bWDOfdKf9FEcipKmR1nU093cOUFPQQada6aGWggSobabGRh0mhXCSrW
0VegQm6GCWWeb/SuctSKxPohh7khOtpWYyLMOfHGoTtQ5tql1uyaAfKVdjdMUWsc4MfDPa7tiV4F
lIecvbsBgwlFo9vuVU96YYZGLsBWnO5yOzIObtmmO3Qs40md7fSYZLG7L7p+uVMVPemCdPImRC8Y
CI+LM8e3js2mBcqrd5kbwLeWLP2E3k+7bC1E07BJ1c+dZ1QX0NissBZztO07VStDNa3GI1w2HF+V
7X3OM2/ays51ntPRbvcL/uY2gD2RBDKfyy/pyrQxST25ihRiAXRdgf6qlp5+FFbUBunihNrsjptF
2gofmZbeZbpsjmbteJ/nafJCxOjyDvu0UflL7bZX3VxE23oqoFXMDk9k0E5DFbdEOuvmVWTP6D97
cayxQ53qunNRpaDLJq0k3fVpORI92NSu7SN5VI7DLNqTZWeAZ+boaXSwYNluQ94aZ4rd0OnOwRty
76i6qbKHJJhuFktx7tN8cEIZR94jIBd5JxN9+dYUvMwpxmjcMGne0Yztr0a1GTZVkROLXRb2leNE
0xXeJuerzirwzatwIMdRmT02Vq6TZco7FX1uhwXug1OUyppz3EBmr9Z4idw7Q55vetCjxYao7OEK
FQjdqhRS+b1Gh+BurojnAyztkZCtthcuXKlrBQeDZ/TyZix1eVdLI72IZFZvJwr7W92J5lDRXRiC
wrMDiQLoouU0fMzL7EXY0kOQFAGIUdEx7QvburXLnsWo6bxQT+3sJuWIelPFedT71BrVCcqoslwP
9WJcicEBAlxpNZvFLLeIpcDKkZa+NRpXdmpNZBAV4oF0vpCk4OVTKjLt5GSMXy7RUTfFN2tnMCbQ
gHeGEfxcBYehot01gZXlQJLqtQgj1tqnwuHPEoTUPOljl1308NG+C4k6bGhFfWE4Tbor0bGEZVVq
qQ8hBqie4EE81qrJPWpyqk5WPe67IZqObdHD4HHj6wm32LZqrPZI0G1zSvPCvVWyakQ8NbZ3o+su
z0vXp1/s2SRD2Us+VaJWftiLYzL3pFZADU07GbNaBkU2VUFGbsuNE/WJdgDxPc5XTZVm/ki0Ivq1
Kmuc6ybLOm2/EIR+RzGlOS5lrpPsTMoLp3TTeZicSaahVD3YYcAlJrmvqi6+TQtTeltn8MYNT1hY
HBG1SttQpc3kxjUafN7tbE+70Y6dbZLLmG4g7V0Z5O20HJoFKHTUVNVtk9tTG7iwn4Iu6x4KqYoA
xZJ9TYO//pFpivxSJB458GM/ie2kyegLYGOEfolSJ1vRT/VjttI4AntSbIDL0pq3vdfliS+SwbsY
HPX7MqLPGadhO+QouwwEWHmQR9ZVn8nsCy6WYpdGDubZAqRQwCojbiiOT89OruQvuVqm93Uj421Z
GVYeeBL7+laXKKuYxZXlSTEn6EYm1Lwm4K8v91a8MN+oxUF4RnFLf7T+c4GaGeCvxQnC8xIPtjTm
m0aZqIrEgrgSjDelr2eNcdSSrN0SbjJeTDY9GcgQS+mIUHI8eRFkZJ0mpE0PUeQ1y1ZqSnKKatP4
oarp1wZ82nU8WN13pSnYJ47FZD1IwZxCd3aWN40m2dXk8A8eCJmne1hb6mrcyA9eRliCnAd5zznI
8fsmLy5YUouncVG9YJo6oElVXzKZlUFXx5/UfAJSqPWBIRUt8Pr4ouiyW9uaKt+bWu9SkXysCNqN
A1VH1wjtiAPOThsU2txI3SB5yepuVgt9p2piIOzCdp9ltpTpZ6dfnubUTFTMP1EVc8RZNxfQ4ZDA
13ydSeIdZ6kfY/bh+OpI1+Fr7qddt1g3hVCqyHcsDNh+oresckZvMAWbRsfS7lT0EXgmrrwRIkLl
93MXhAUv2U1JYx1IcM4XX6Zlu0e5eHS5xyu2K/0NE2kBAdD5XFrrPqYrvAs8u5CssulWaHG6ZenO
LuSwXKhjGW8G4PH3GbtpqwRSC5M3DRTAe9spKfajGEomUKyfHPN6f9SdL1WETgbQYDDCfWJB1v+M
GFN7y6oWv1FLK3QbB63JaG+bpEx9N6pc36vFo52Nyr7oJbcsGi5o5YhB6y7/CnC98vNKdba568Sn
1mvZXbveIbcmGbql3l8PKGoP41o06tpEfrHtMj32RcwM1EXzZ1UFF1Y7fCp1WSPhgXiqIZDfjD0a
3ljWRFBJNz+ohrFrx2wKjF7UYYODoCHj1oxBy0xtEeTxcsqbyg08tcnDfjZuBluofPmaeetGGt5b
i7ywg5zTcYtQsLrORTPf6EvTl9uua5LTrDGDWjQMb7ssQS2HC/S0zNk1axseU54MO9iZ/UbZsR0V
ttej1LHLwGOiu7XkSC+1KK3LrE/bO2EA7oXy9y2aqvmiKChgbfDzuZdy/RdqNxBogdS0AMkDzTdR
TDD0ae+GYIy7PWegERVzK4+JkBb1sHh84O+5mPi6jhPdtrVqrw0vcfkyO6m1VYdcbGpG7XHMZ3Zk
RpQAoy5M9slRdqmPls2M1fAO46gN06g8SavSTgoeIT9jj6FA5dtHfQSkpfcqP8IdwR8X3xCxVqG0
kvmURKSXWmwGD6rIjQdgDO1lUcXz3ZRqxCgMuXoTj1G7m3SVQ0495oq90VQBd4qGqWT61OZLZ9HL
XduZ84MtmsHPvDq7MzMbWUeLYjVwJh35MgJT68qIq5yY2xKEFQJKRv3Cwc0HBd1e0CNBW+3Ns+H4
XWry8YyLls2BVqlAp5IpCWMDElIgAHERo24sP+zMbsSmtL2cvyeOJvbp7WDfzFFiMHTcrn7OYNZ9
mpS8OZCYJOttHAk33lCymG77hnNukKmLOLVDJE5TrcttqytN7sdzxDRVd0t5PxaZclngi2a5X2w2
ALVG1J5HDRN9zQb7N/xeAlQv1dKUd32TWS9yKv9UstYyt1SyDF46yHM9VUlwpgrS9KhS5qbYCZzW
l5SilGO8GNmWGInsLi3s0ddazXtKSrv6Uk7K4NMTTnf1uuZrScX2pUh5qEs3M/EOTu1uJp2dIGZd
DmF9E1+rdjWwxV5SMnf1ikqu1YSyUNqTLL2gmiwPRJsqfQox7i5T3DSY6AXNw0J4xNw2Ww3qRRT0
iMJDkRokMSbxENpw6L/NDK+NGjsWyDXFQVWaD/T2hzkbOX/Oyg35Pv2OM0Jz+VNMg6RYC/OlnOFS
RbX6UkviFuzO1Y7Idxs6Y4kL8LpBbJIM7rYnJ8jPUpRKbbG6JC02dYZMNmoWiRc1j7ttofNyamEf
W28+0drTPi+N8t2psvjzJIz0KyRvdbuMcfltVErkHWpe5yjhqztRjPGxt+rkEv4jc7tJGF3SzIZv
mUKPfVF52ifPjFMZNIvlY6TmlnqbysuEBHroNIgyRlcFozdFQadM7eXk6jthsKcbhkbZt03ehpXu
jEeV6vVOWoBvtMUoyBEdmo1WAZCO3YaPtaPjhBlVXGALlT6KXc4vSu9dUaAH65QsHToRiq57Mr3k
BAQ/deiH1NHA+trGwz15cHbiI9cWws/LpA1zUew6SiJXnkqFtjOsIz7WYbcYHdvb2Bh5ikZtHoQc
O8IpZjAeqTF9QScpDg1ieT2IehLFx6qD0NC51YVSeqx3HWFAyf1imclRUbVa9WXChjEqXNo3Deup
P7kduzuAk1WR3cdkFR0iTY03FSUJKhDzpxgx55HsoI4gRS+e1xryeIhg7m8ro0zxP1dorFSmJK+o
SZJT1QV6E1vqHZWBOvDYu4dZJnKgM64TNTMFe9aorNecyy4fTqPkuMiyE0yeMX2L6dSjaY6ePL2X
p7mwKUYh2LuJzagKqIyYfo2kmQjo6NJzEJzZQy+2S5R5oaHUByTPLNmm8ii77NDbyY9KK0HOmesh
ThBpMmSLHcrF7n12C96uG5qDOY7ovaN2uZ8q/rCRZEswSCIBwXCGmUrzirNKAExm2tT/wdx59cbN
Zen6rzTmng3mcDEHOEyVVKUcbwjZlplz5q8/D21Pj1U2JPQAB5hGw/5suYqbO6691hvGsCYNMi+s
WCvxVv1ZvxQXn/x+SM1xPRGSGH7yhLa6mZDxk9VScwIzSNwsmO/mBgVB0UhTDys64ygpqeZocXWh
FGnspTFTAcMSWPezSOkkno5F0oXsgNlNkJodWsq5xRTriHfRoNDFewbhtQsTMLftw6yl21FtNvOk
HyAx1MeaE1n1BkzYa6RszTYAMadYhCjLbGl2jxKQY6rCdKVkSbuXZIKgZYGLwk452rWqCaYdK9l8
ZS7NdK3G9VTZ1VAIN6qW1nYdJvLJ5Eb/FmOHDqC3eFyoUZa2mrajA6Wz8y0sXrxZ7WD5YF2+QTtS
/cp6suxk3fZnJstBh2va2RXJIifkblkUVgduT78KMr1G9nNQHgdJuTMXWXXGPK9OGqA+G5TXY5zL
sQtzPAXvJS2Hoqkzr2I0t3EpSzBu0IvSraElElJGWCsh9/lYsV7kdrnP2pCrJLd2TlHU6as5+UZy
Av6AFd/Lk9ADxowGB2+8b32Q+Ox2TDmVyzXpTflKkwfZw9VRPEaGal4rZm+e8JYvXdTeki3YuPwU
CtIu5ZZ8WrPeESowfcb5kMUPAQazHN+pduqiTj5mVZidxBp+XVeHvjgqTyY+r46CrKUXIPd+1Kcm
Z3GN+lbXEvXJkKZpK/WtM1AoPw2EBqD7uumLNQrVTZlMVA1w3EQtWVr25LipH+gK2TJtMipfh/2y
RdI9Pwl1Ehy7KLO+GGUjYcoRl5Zo0wFk0zCc7RsoHIXASQFLNb7vSPLopHGmQP6qLQYHVCbpVbhe
kJXTIKoExGEYovXTR69IY0qHmjVxbTAGh3Csi0MhKrPpmovRvsEnjHhclFCWgPiwLZI5vDSMajxp
nMnfpiQRbqtGSb8HVT5fTFlYPbe5kt50nThItiGS0TJqCvbzqEmbLsA8HJsK2UVbZvDQ+GPylKHm
Kk1tshTl5gk6y3wnwelCLyAd7vE7L68Z3U50uj6OtkFA4BMmYnJhNBC6KNVXh6JMgszjvoPsnjTr
hwAuC/fzTnV6bRobR4nKxZV59BFd85gKWoNRXD1l5B0ToFutauKkqCfAAofuZKU6tpLDHF31gZDf
5s3QbBu0dUfXTEPKpXUio/1ocz+abmKpmAK/tiQS7anUaK/hEpOoAFFpeQPi/lxGCBmSg9yxvcim
kX2xGs6pxYCfZU+aZt3VeqQ5tZJXzoJFy0MxK+GjQGhjICjjmWldyjbJOcE167qsIEdxTOSLgJAq
iqYPcYs0VmdM4S17/A0ZPUdUuRJT8ic0uU3JPhKoaX6t15tJaRIAxybcMw4w02xsAxcsR5KYJr2V
vXQ5yYe2nAyKEMJ3JQVVJkaQ1qtcwQcCB1bS2luk9sjjxEXhCmZI0tdkzUHeeYiB8rN0+69NT7IG
ucPWLSMdtgBQ4KqsyQgGAomBCDIM7KPKNmZNu2gkodxEhgUpfso6NxvSDlNVihUah+ybiA+902m5
7KuLpr3Nk4SadD8pbk+gpw8RgcloDYcYu7iLFQC6I1+P40Moa26DCHFrq0OOyJFVZE7E5/ZKDcSC
riPTRwq2ve2xiLdJXw3HKmSjkMVAukv7HpHeXtG9GVe8iCg35GLUmllAdIb9NqBV7FCxmrhGc41Q
cb1wz1Ex3odRIV0oCla6apt0toje6NZMMsxChhHuWavvUXRDFFiRYTh05KxqsO0bdEH7W0mV8s2g
IuNJsjoTbADQyUYZMmurjv3kyUpXPSdNabwWSZw+NVLXPpBX01N7jOcwcRM5Kg/5MLXfAqoEh4Iq
124SSBPPRDwX9aJXV1aYJptiDq9mxJFcpZijh49rPfJaoX1fblkhZLwCPGBq++cgo5FiVBqJcu1J
aqI6Qltz3knWfZGSk86qyyKQqluNVt1Tc3njeCJokXPRAKqnZNqrvobTY2jqG6Pmqp+J2b00JuW+
LRdUZuMiIr+mWZ+0+S8VeI19HiCJgl84hd8zYJRKhikYlRT0Zpmo93OMJ1I0KRGXgCp1YGsmfrvu
OHJffosUFhKMQP2Q4KZ0rMwC+owM6JPgqPkEGfBn3UwzQGJL+JtwHZTOjSMUscBKzAhrTybl3YI0
oR51HXDBtIsacSk1SAO7boXsM0DSWt0+G0IALnAk1ioklKSz+qehLczoLq69pZSyvVUGtT3r05C4
QWTcVYnyCjz9fgZP7JhNgt9KRKCuUTCwu9osrrKlykAtaq+kHtBj4kg7oetX7owaSYhFoNqWL3IJ
fFZci1SNRDFhkiaXYsf3BvCtTUbbIFKr2AbEUP4aNPUpKPrclirJK6LR2uQLsD2N8vyFtRT5V2GG
NWBkqbzXrTzlXFhKrt26fkc6JtqJwzI8N6m0uE2QI/ae4EcAnigjmsmf0cSdEJ5OJP3rwtqxWXrl
Afre/PbxovgDebeaK8IQQXYBeP+fyF1rLkGMjsBFK0Gb3bGZN/D1rROZ+HSD0R3ZoBo65V1vYro4
D+m3WNJFR0m08TPRoRWe9G5oAVbIMgLxiMxJoIjPhnbgJ1Xci6XXzYp+rQehSa1CGa9+vO//B17T
5q1cWfDtOTcQJ42vZTU3cRh1/+euzPn/+T/538jz11AaR2FDB45O+KaQg/5tovzBfTqVzfcyS/+x
a7PXAojKWwHpdt59+8//AM325xf95ERBpv0nsg0oOqA0Cm1nZfWMb233n//x4ycSA4yYFQL8QHf+
xTFkvfIhZMtMIGU6lfDVYegXJUqQrX+uuHkVVhRqtiz4f4dk+B6rgbAAVr98E7gJDVwXMQQT8Dfk
UGaGpsoVLHrs9zP7t90+LZ8g/s7gGX8+4gwO0kkK9/6FR7jmffg6PGWXg8GTRpcM6m/DcfVzXfzO
DHwPzfzjSeYZGiljI0otkyeVXrO9+myf/fuLIN/AMGK6CynlfV9h6ApJIRqjx9GBVtOflsfAh817
iv2PX0N+D4H49R6/PWjdFX4bFM43M6nkKXosVMJfD08+w0f92foS+bvBVvbavttXh+Cqd6kT7Wa3
OSkevgm6a/rpTndLP7d8yfgMZvPX3v2tVevPf2tVlkyhvkAof2zM7dI56dYv3yyP9LA3us3r9DC8
TCqlvE9OtzMU8p+dsc7g3x4bNUg21waPFfeS29xNu+WCC6Tw2N4PB9JfdnuFOnai2cV+b9x9PBBn
rhE/n22Awf3BVoGOewazFGoh0dWkix6lr0gNEHeXL6XTP5uIvt01wMQuUz9GMYwc0pePn7x+8X/v
+38++GxZWnIjU0xfp9rsgUeTGnt5+FpuP37Imfzzn085W5mtMnCf5pdHlAQxEauexdqGEZyCoIC/
vkoB2LHgDJ/ZEv4AZP/5dpCAUZ62ONjWgOa3IR3iMjELyYoe1dxrCoxQw3BePMShyHVosmWro8Jx
aujXubYqUk07RaQqnDd6dzAk4qc+NmpueVybkegqj5mknqjEpy7+mreJ0LwIhfmQ5mbi5UEOwQZN
hkIWvpfocWyNNQUhDULsT0gKoX7+uMwLwuNL9Zln1FmU+l+9+99vebZdFFJk4AEoR4/yRrjsrsIj
V05HOhHAPMxfpGcEDz5xqP+xAX3Ur2f7BtlbIBHyEj0qt6rpkBYSbNXLPXA2l0LkmE/mZ3CtH0Z3
Hz3xbE8IZmB+TS1Fj7WXv9bbwJtNp/cmP7sQHQN5A27SV4sNicPjdo9qSOa2oWeZzpBu8Y4eSRhv
o022a7fUDyM7vRRc+RB8snGta+WPNq5ccYULAxJkZ72Cj50YFR1tbC6Wg3XK3eQTqS79b4co6FHO
BISjoKOezee5K2tFbcCd5fbs6JtmsI/pTXnTfOtIF9hgp7yvY2LX9+bzcoDzdtk9SqEteCDEDzNp
DeTnd9TWbkW288qZH0M38PBWxWPF2Am+dDtdgecx7OCNSuszcozfEBJPJe9adOur/lt6FdhAoA4k
d+1ctsOr19FOPtmElb/t/b+/4dlczkCUiti5R49kML1oN7jFpWAvProX5DVd0RtvRNVO99GtuVPt
evYXJ7BlN/fVL7rdONGLaAf8Xt9GXm9b7mfG6D9uVudD/HvzzoZ4nmdwRVIQPc6b5GLei5HTPqTb
fgPhoUTWzja7zbSX9uJFtFeurIvqMy94bX3ARw04WwfID0D+Qk7kES2UC3UfPcMC2AKXOIxXqXNn
bBN3OoDkdB6bfetazjopMHdwun17jPzmMF0XX65ev07XmRf7mZM4T70zuMqzmdNb0WQnx/JRvmkP
o2hXR2oen8RNZwKbP7cqE5YPcSja+3igv9+QIzmNhUmO4sfOBZO0o2yhb6yvmo/jpJ/4CLRYduXp
t7A2LuNvndPdh+73T86idQb90YOEtfj5ESnTlPdNkKNQAEmXxI/xg/wgv5Hw/kZavtsXOXUvVwUe
pNjjZ4JvZxe9Xy/+21PPgouF+qemFHn8mPjVpbYV7Kv2ottE+/Hw2RL69FFnsURTGZVFTpIpcio6
Oz+yIwQ+AFUvOLFxlp9sej/UtT7qz7MIolasEoR3ET+qm2A/uakbnAKnc6eLyWVDOk1fBG9+Rqrf
JXy0x117m7qGGz9+Mqp/i2RhS/1rVM8iDANo22LkvDSLcgNvb7tssi/RZfTFOoV7zVO86jgkTO/g
JLJ3bj5++g+d/T/6AMljENrc7WBzv59TkPQnKQ/oA2RNXMRsLzM3PmQuBDUHXOz38bl2ezewq718
CF10eo6mI4afrC3U9P42s1c9Voiw2JuecyRmkp5VqdIHT7svuR3bT7fHLw9+fKrtwmXGUVo4lPaX
3fGLYR+ojtm4yjqebHv7TWVH9tUOR1znUnZEJ9/n9pO+eWntxM83d+whkX/jpc72InL91KbA6e6u
PFTF3cH+8hD6t7l9iRwMn/QPTuE0LrUm+0i13W7tl+uj4R/Kzct1al8ufFazfRS+XHUj2teTm11M
/vESZ2+vdQLXyWxnM7tXb/7V881Xb740E1v28CK0j5eio9myU9qHwdX3l0fVe7mLHMX+DvDePj68
uLV991Dz318bd3Yuj4ut7nJ7W9p3mc3zbclX7Cc/2Ale/qMDJF93IpdvhdDKNvl2+WLQuOvSze3b
02x/O74svIJ7EFzv5tJu7IvModk717/eP5T2aB95n29w4/z77bfQN2kcSFB7e987gfPtKfAeXoJd
bJfOlcbxlTm3mBA7pXNJX66zYzp8YTwAJ9pg8/iJYO80+/p46w7ucdfZd5vJfpk3Lwfn2+Qq/NXL
xEsh5sauyVlOFtJtN5cv3NSIuSzHz53Nwhumx86+0RnV+UrnW3JHdVl3Pt/f2R5+FDZZMNv76mme
tzFth3y349x6+xO16s3uyp/s5+09TVWczeDsWvsqtlGqdy8eT7eHzDnZVxcL0/liu8cZ3qldb3+x
924uTHtvuU+1fdj29m3j7TTvgoc4RFq2g4qt/f3VdFuHiHShfzbPqq0y465A9e9Nm+392Nunwva2
GrEEcllO75xuZXvrRfa3xdfoUGX/NXI3oy/slb0t+6/26X5207vQfomcfKPTcd4Nv1X2PlzHLrEf
LNtwIdU4YPjtizfD8fZYzR28veSsLXsrHd9FzM8dHP3ydMGDaKdTOcfL2PW+e+5+87YGOt7p27F3
9r1n2fdsaLi7X3mFt3lbnGRbe8d+fz07x8Ed/MGV/M7dpvb2qNB+ef/A6p6ZVsfLu8H1ZweBMPf+
4Xip2U9bIHX24JobceNtO9ewH46Ha1qeukRkXuUgUWAfeu/yIXXt0v2u2LdP35jJ6zIy7O+5623v
Hxzvak9S3D5tnum+3P7+sH0abXp3dpPT6wWEd/v0HDrPsz95e6+7nl3TXrzBEzalG9nJgZIN/cJQ
UHS3Q39LZ1d7bK5dvnX9PkzUXM0V1gbde/e0rvP2gXN7/fRltA+T29Ihhs3K86nh7O4eREZM35Cw
da4NN7sX7WxbnZp94ew/4/irfz25f9vfzrh3eP/qsVqzv8FFsJ+Ew9Pifjm2zJoHRooFu4uco+rI
dH3pfLnbdF6++0raoN49mvbFGrsOXu0rzu3/LCpc6WDcwVZp5bMTt4I/i9ZiE5M5wInGgwIXbKod
KNfsFlAYCajxUt+apV14ilMw4T4+fc7kH37FFr89/uwEtiIr0tUCHDAW5dcv5WnaGeyDm9hTTsFW
vwQwuE8vP+O7/u2ygwufDGUcDo96/s5ilCIArozxY9vElRdpwZUlg2QWpPoVfKVpFwvyjiEEqc+y
fH+bBRYJS/LllMmhYr4/a/PcLEdJ4MGjBxHku/ldfR6f5CduJNXRuBLufvmn/ls56//btx3esvFr
8Q+Apm+v/T/K7/+47V67GPHCr38kqf8XZqDXctu/OPl/JJw3KPEV57nm9SO/5LYk6Z8quBtSz8Ca
DFH5TcDOkP9prM7ZqMZBoYKqSmT7S24LJS5KfqvonSlS3qBq9K/csmb90zBXHjMJaxLS/57c7PvY
j4v2qoaB+itS7SKCeT/iot+yPKXezczUZDzWU1+DX+7NCVyhChAA6xi5DRVUtec8LgWywe1oBrsx
V/T6ITAHMCe/ddvVz5Dv98TwWS5mbYuBqTbSHJJIwpxy5/vZiYp30q4C9kccDIC/e5kiRt2+6eJR
uO9yo9KPCjaniPOPXYJD0SackXt4jLPJvIM+EGNPi0xWuRNMS6AWNMSKed0KRbzsPm7nH11G+VD+
WSugGkH2/30zh0k0gklTsqMgixlpP6sXpuOE3vT4CJc7nl1oCmGyAVcWYv0jocHhtogglZ+E7X9r
BuobjJy4zqHzkVPmupwnM8uOORK4xZdGGYYI9GWepLaSA3fxwUlPeuM21NitQyIOWbcPu6k0v3zc
HWcZ95WCCD/QlDXInQAJuRq+7w+wjQmV69Ha5yky7dJeL7u0s3VoeZZ4qOJwke+6GN65rdezINtw
QECmJjKOFlNQiPMnSuR/aw7HCOVvaJ7obaxKeb/nLSdLA++aKMa+ymWjuO5DJZrtcsgjku/lZLWF
6ocLlh2r2xm6XZOrDarQAtlM4zK9LlvkfLcf99D77Z5tXodWQG0QhZJVCUA9r3goSO1OgWLser3F
xsgtw7oJN6DXwI/abZgY1WSLWTa3kEd7BJm/ax2oy8+qlGcXLZrB0UH+i9IzggQKhdP3HdMpwtLI
orTsgtmKiuAFqlQbNxeaiPwxt5RAiIEvyWKtpvHJ6JOlhN+nWlWkUqg2qg6KXj/WyXdRnTTRKeYy
AaY8Chh4yc4ghBEG6GDE5vkQQn7VX9G/NVuvWSmkCBt3Rp2+5omC6YVjWVDqXvFX5Neur8LOdD/u
7/MpgAYOLmuqQtYaIUPy12dvKmiJlcMMDHx8hKS6thGqHWZIn1qLfJEHB6ogP72ENQwW28iGlZbW
IySTGT4G1JC6UABuOl7442adTQNsYkyGQEaaBw8OUCdnE7PSlHjuS3nwkbvoUl+Qu7raCxIIRqeL
Qv0ECU3JbTWMBHNTm30RfrYy3ucHEXSkRoIGgyZz+COYqp51C+IDI8mGsvEl3IK642QuUIPzeda+
qfIoZscIb9buqoll/tpIp+4hCtNKtFtgr9quy6V+vAixvKg2IhvfDGhTnJbnpc2mxfm4p9aEzn+n
BNhIOAmxe+TQVFbDDXHd+n47lAwza8sWKJwfVogo+lKbykhP1VHbHou8y24Lo4I+9fEz/5g0YGtW
XTXOHVRjgKycZZm6DBqOMUa935eLCIpQXGL9Pkjw5blUo3ZcfDoA1s5g9mq9NZoiyI51o6mt3ck5
/gqfTJazbOnaB2ynKy9fo/pMWHzWnEAGEQx6p/UX9OIvzbIfkDGU4iTfLcDeOPwm5OH1ammaLdBo
ydGhH13nSdNyNTeN5XnM00B/s6iNHeVWzAQPqWPMmGQ9RfInGisYZAPaToWjgFcT/r2zaW08Alsm
oAjK1RTPz4J6aYZtYZVt46dBb6JiP06JQWIrnpSNtkyd/LDM+jJdDtUSl9/HoSk7wLGm9vbJkK4r
6v08Ip2D2hAx1Opi/yP4/20eqZ0qCjXrHBtFOd5PqSJd9yP6WU4SDnVImiccDQmpQEmrLrIYBstB
g03foIsRTNMmr4VA/Z41Jdycz3ao86VIB2kikR2t03D1PVdDiiy1T0j1Vn4ka0O/hyExGk6Y1UmP
m0mEBIWgASbZZNCQejh2yMa4nabFoZ+hLGbcqWqJfIqDpGh1m4GG0C6x99HSS2Z23n5yaTgrBP6Y
iWxYgA9W0z3Yp2f7Vg9ZdzY6kIhVa+T3ndEbkfejpGRHEiS3fS5JJOiIVuH4LMGoOYo+S+FWrvpa
ejRmJUd6NFBycLP5OCK1okW+MUpA7xD4J82i1ksR2VMitDuUu4zXFNrztJ/yargZDbG2vDrGh9QO
tUHfx3HRUfIcqknArVM2wraxmymsbw1l7GNbr1SeYBQln0IMdek+Edtap+3ZfDKRluF//LKi297v
SyHxS1OZGuLj0jLH12KbkR/OuqbWrhQGD4jmosUXhggQ7+OZ/NcHIx5DjnbV3j3H/3VmGWIBoFDG
L3KYUYha1RuKtmHki3lR93s1XiUDslbquk+sqs6izHUlr9rb6MZYGhCY84y/UchdQLGy93PUu6bb
PNGMRwv09duSF531bMxGCG1gqlISohzFZFLg9qWfLJe/vD7hyqpq90OU+BwyUsKYVwVzRBUArkHr
1/0k9Y6gSUnpVJoUjtcVOiduCqY2/OQk+tuTwZGsYkqE2auy8buTSALZP5pm1aGvj2a9Xw/Uqr+D
GlSduB31sLRh/bcg0Eyr+ew8WjMyZ5ONCx54H40TENDn2QGA1EFfTLPV+obW5zBq9HZa7z+StW8g
iIB1w5/AhTCP7EwoGUG2QR4cuQkOy6A9lCLUnP9BX2AbZnExW8WbzkchacsqBysIc6CF1HaRggR4
gyRjXcCKEKq3oZn0/WJOONR8PPnP4yZzvaGieSrjVWIabEHvx2CpCjhTGiehhnCQ6c5TYd41ldze
jVUt1E6KsyIKT6GMLVfY60Liffz482spS2B1diEuYAGQsvmhAPfbKRIvUtysnEo/nbsMSn0IiB2E
vREbrppg5ieJqYhxSCJXmNbXpiZclrj24hDSLeNeYR+6HLrKwh8yrZuWAns76P7HTfxzlq7dA0kB
fBxptPMW9o3Zo+IR0cIYU0U3TXVzflrgNe+QopbaJwGOY+xi79F8MjR/6xuu6ojqoKdPXKmfXW3U
HKtga14av1LG+q4Pu4hMKospcHQp1zO3UIvpMbU6pbWNJNMPvaUXF7oUytdirkNds2cJo+0LDY2N
Vxlak/nJ4fWXqA5QgbK2bJWYVc/FxKtoWJYVOwc/dkm/DtCXGlubixQxLBDSWA9qcvIcM/A3yiwl
uwwTNNi4Ur58Zsb950aKNDooWzTZJJpzforKMBaqqsobP7T0SGAu5ybEz6yUhV0hlxKOg6MmTjhz
4ARc7UM5iJBjxZn75uOpcgY/WU9zIkpk8FZpOmbL+bZiVcmsoQSJESTCDblbp72yIBuZBcATrHww
XaMNhi9lPeaGLVAufy5S4iB/zrLiCHRnSTbM+eJ+zCWj/2zL+zNeW+UaRdQ0AdGiunu20qMy7+tc
W/ABp/aseNFgZheCiOFtLYoIho9afo+qY3EvlOZc4eaCvIcdJlqxkcoxf2viev5UnfiPzYcLEwrI
GuV2Uk/i+eYziXhITwPdZSKcRw0Wdvh9gD595lKiD3V7mUx102d6jNVKNh2DRYdQh1oT1/ciB0FF
CNfRfQOb8+o/YiChocLv8bq0RM1lyXPR73vZCj7Zq88K2Qwz6v2UMdeR1gG8nGeHoE62aIHqma+O
eqUkrpHjm3bfSzg/uOyls3HTTVM1fetWbvJrMyI6f4Vj2tQ848jUQdvMFWH+ZTMGrjh8K69+Hl7v
Mnx/nGmoO5LspLy65vcQkHq/latVUQkKTHmA92VpIEfaZj33bEGuzfhShnKp7/u+FQRO95m48CEr
F2O4WcY+0DXPyMsl6fxJVYvy9uNVcU6woCUSGQMW6AoaXUH67xtW6NEyoFoYeJoAy1GxFW50ZD4h
nKRjak/GoKnbEpOfZbQHA9va10KUR7IHc5jrrd9XGn+ViBUZDURP0hOfm7RtJXVad1HF46juZ5Wr
BcY/wpRMW9VqE/Gbrpt4AkM2MGFufHJo/XEiwDUgx8CBCQIP6bOzjp4XPHDbEGTXYvL1Pj5KYnkQ
ugLlldQcm7i0AzgPk9MbS1l8gnADlv0+dEGTTDLW/MIqt0bAIJ71ZiA3k8JmkmzmqsaN4HJK24XO
go438VvCHasUnEmwxmF6gaGrGsMu5TjAl2hekuJSr0e9ex5/5IwSpSXnFKnDyDyR+mhNkvVxVk6m
I4hTKCZbserCqd8A+uqFaiun7N0PU4GbwXekY4TsLhTLRXtOas5j4E3KoN+2aqgniAqhHgwSTsq5
igW3+QJntnPEKiyWB2XmCaULxV5laFqoGYHl5Qk+TizuFA402gxqkwidE8O05J+MeYnCsS9mPTS/
jdgnKR+fZ/i7pst+uT460PC6hfFX1AEUrNyw1skkca/qsS2EGczUiXIkCODNmmtObMKYjWShEoRt
G8PHEyomCxn8Qp9u8gGK/ORWrTjML33ezoDVynCWir2qk1xiEx/g/M2ozeh1oGyCQRCSyQlBX+TI
s2SFCmkUcQ9eI0fhcL1cQvNsoRmnAT3n9oO1/gxJmVY/NVoMftPtud5J2tbMsZFYEFfsINH4Bp09
ZZdCDsVIuRYsJZTFTQJDnmxbpatBkNTQjbVKW8cn5mZ3GJEdLporURqInk+/WhvXTCTJX5bJIAeX
TL2mrbxvVHzRtur1eIEgSqoFEzb8ngSq3YXWsjqDppR4ZaZRhsyFOLXkGLUYbqvgBBoCTamPpogU
9nup7BUmXkRWlK6flESkz0VBRdhiE8nT0nPjbzreeIhgQD+QMmhZ4aleJd+tMEkYp+rX2i/HiEHH
LyunS4KiXhfwrz+V8zLQQUY857y9LmNv9SCHcqbdmK2SLQ9DVTRwH6GHfNcpDbT3mbmM1Ws8FOJ0
gapM3uOq1mAfB2JQWiK1RxTRQijARXxifegUIcSnOHpQGK9qrdXCtYSKFK+FFfk6Wk2fspNLGXzE
e7ippuZXMew46O7R3D/oMtBwPHh+tjxSyd++GmVQzIndJPCSq+tKHoXU2nRw4FsKvjB+qtnFkNpk
VXSluO7TEJZJHMFtDGv9ZFkLjMSdPM5rxjQdQ0VGZkuFp5wd5dIKFCz3tKadUbLLsvIwd5KO6tsQ
GGN7NWjJoBceMledKdqhNSzTRT2gKgZSvGSvSNza0oRhEzba6lYWIalqaQ5wZEO7G2eU8R4kKNC4
xnYlO5Ddxl06TTbarqXyspTIOXROwloi6EWCYUnBHVQDOpd7Lku8o2/UccnSwh5SG25E2Mbs8YVW
p8tDZXYFfT0uGfNAFtX1n6k1k4dMDepCUnVlwkRlCmZ4Q6/aEVh0Vgq2o12qC6cMrmV8s+BaRi/F
Bfqb2yQIOyaboYFijjcaoif8BrEVi0cYb1aafP+5ypRuWD+kcnlm3cqLhSDc7aJQrQUy0BRV+trn
SUQ7tSieWStsMeugx2qA7NXqMMdcTfBHTJ4kAXbX1lpUdXgZ2PqUVf+whO6Iun8c3BSDjOpLnnLi
YYVW4Q/0JkJD05hHYbiui0mr2DtDCgl4xqF4gXSdU+XDetrBIRSADifkEK+tOmnih0pGxHojQdWW
UWOJyDDOyLKVc3LLDjhYN9KsLPzESJUFPkBEuFteBDV3ILTefo4T2nWUY2z+tcjWjpIjB/7PF46j
1LAGiP3SaB37GWroUcmQ5fpqdFPYPzZpGBuSqykjhcE2mwvUWzEPwG3dk8aqrzw1ZA59g8pdC0ep
aYoUmKTRm81111pY0+oVKpki8ld9OTltvwiHtEOWK0LzJlHyLeztyjo1pF2pZQVBusoPZoIwCrZW
xUH4oIaNTIODJCdR+2tJKIHGQP2qadB/ANrhB8vhdI9EXqmjPogiV4lB0dys62iEVjcf0Bbq+ENQ
hmvNpw+N9ag0EYaaEd2Km/QV37F1Gk5FX2sAI1oNKmsASNG66Wq15aOUXibGlCz9WtdAlymlQ3Ot
KzUYeciU5cjANUunk0o26vJC6dGdvmDCFvWumTANgNKdkblpmSamuTeQQ2FBq2NC1deJ9Hjd46q2
kznmFM4iAQ0xS20zsqg/DzaCC20aNlGFUE1LmrKRoqusnoLxy7IgeCk7v2IlsL/rdv3rLE+zJCDA
LIRxXUcRAjh8P2t/rRD9On6RLFoDhV+HhIzdL0uzkdQ1XPoZeGmdvp5XQ4GQsuwYnb5u4nlfrmtC
XKT1LE7qeD1UC0QBeI8Cb3eGK1tl8VbhC2Nd+r9OvVLBzBlI7yQGsfxftTpdiNZ900BxADGTuRgR
BRXp9WWytZ9FoqwYf3xzJ68ryioRWl6zlfNaeCpMU6Avk0wkiOnyEeUnyNcZ4+TAhmfJanoUtSEq
XmhON/eJgAS/7qAKWNY+0gkpHPZGbUdWZW0KIbut+jMupT4+8cJNOFrF7LasQVPZJwF/Lg8djghs
EJOAwrGyMygZcIaInUbRyxGDdo0ppJ9HX2rk67whrlmXXlyoOqoUg5z+KOX9fIKRiqiquf+PuvNa
rhvJ1vSr9AugAt5cDja2oxcpR90gSEkF7xP26c+XIk8MCbK4p+auo6OjQlUiASQSK5f5jTPTdFC3
RZLLA9SKsK1X954xYY2ym20snwWJhGU34kumt+imfW3bXgYrL0wUNf0R66Fc9WZx4CbWm37Kwwpx
FWuZx1a7QtnQbYmNg5Db3Kg0eSx3JdTOeleB++WvQN/UeOlq5smnIKPOWciaLW0eanUwFu1Gb/Ki
TR8wTTVa7RpTooylqJLBUhXNH0aF3472pFDJ/dAQ1JB5ZKXK2JHXj3EID38kit01+dfntEBLskQ8
1h2yll9mxTD4GM0wRtp2SnNK0o1ZCBmGk9jB1yMwalPmhKh4yaPHjk2DGWqSYj/6NekrwSKL2c54
Hc+5R6K3FX8fHS/5kEXskRHfjW1jD7et20S8zMErkGFjr8hfGLZFz/1afV/xEYEmUOBWp76HiK3N
RJ2AUZnm7OuGJ3cFel9yeJk0hry151/hFCS7FUK8ouLWLKMT/M057go+EaWJK36NViWQW4PKSJt2
uKye9nPZVfLVRcj7yXPpCRCCiJrNbRmFQR5gIGUpLwcagl+Z0fpgXGI1VZn+3XZx2+gBGT6Ua7lD
5GOmeSu6JRjTPtPREUM8B8VrNUEgcKsYCmJr5P1V8tUZlLb87sWh2/x2PK636ZFaMMXec5De/G7W
ucpcv0kzlFaQ1CnaekByrs554iK3MDRtTTLPIGXUk33D8byBmzchBA3GJW5oc8KG7jqvv6myZZm/
NWVlFGXQt4gSDX7ZZjpp2NDwZozLWGSUHX7mWbDr0S9FU6nfsqHdOP8yRbPOP4qlLRoUZsHO9BNc
hnCCwNRgPTptm4khEwpUAEbmJshyNtQNv9eidREjMVz+SkQ8CGgXSJDCCWdtMke7EINbpfWtCyhH
zXfIHQ2WuDY93CT7fT1UoUawSyLrk6bRsBKHzOvk9dXIxsln2yiV/JOZa7V5CLM5KwDu6npfXNfd
kKjuYWqE2y1nrjML9M1J5GIDe7SuzRJ0cMzFbBDao6U8c0aWaZUepq5Sube4KUEmJL43LRqyUoWB
OFd72U6lDHwj21tGvLTiAA+fsubnkF0nugcshtxGyYnEti1jPOMcTxu3CJ7P6UPX1RaCe0XYNYjH
Ccqh4i5Fil1F8yfLI8uPrc7yvqV65vJmkY1xbIGoxqIV86XQ8tH2EXVV82KjKbVVqxvXSUbhfnMX
jX1jJ2Hb6QzWsYq91K1epqtF1cqyzXg65CBNys9RT+eZRzCe/kqpRqaLfRliICIPGMXKoowCpCNk
PNWmVlvK32V2KqiHtrT4elNEpJfpJgyxadqxaT2OdDYKyeTypzxJvfTPuZDzM+d9bciz3phpixhI
7shKVzcjeXrbhLU+CbxZD6tpR+M3TMGiP4ULQBglJ0Jf1zLqk/jB9582FVPMuMXKotNFckudGKIN
Y2dmWrabTEtkvdI6SJvNuAAoMsdM3UIewI4b8aUSrxwiezxaeih+hLNtoxRgV9mfnDREJq1BaekP
XkK1K8osA4EvVswde4TOt92g8oRe3Q+sqV7WEiySFgrOz3gLmmmbHWz8RGZ374Eqm5DTQ4ThkyGM
Rudd9ywbUYNdY6lhhhGgpdUTk+rnY7y004kYOVv2n3V5KmOUrou0xsf1ryuDtnOHeMOESBDZ1MVj
l22W2Fv4KaOCxnLQn8JyQt5KgfSUOIsIXYOHVjEkIKeEgU08K55CnpQAIp95PlzDWkl4IZmroPnu
l1FBR8WvQndhD8P6l5lPIkIZ8xCLlamC7kYyqIqndB11YFkOIuz9p6CYdUrEIjZkqwHRInnSuX2C
AeHB7TSZaKmNvuChjOKdF5+P9RzO+o9ZQS112Vss8ISSnkkdf6eayJijQeZ4avQbAyAR3nnD3GSH
JYmVcNngGD8Yg++xfwpg43FjYqhOi0JrD7ToMvc3bQL1c4MMxfQjHg2Jg4ojXuPexJUEVZohQsWy
DrNi3Cz2Yiz7qMaD4DOp1dIo+w77cuQ9Z9qPTRLgmrZkX6cmVdR7PSy0cqsPsZ4oNJe9MUImW+u7
tsYUL+urW6RBFxszhNxI3AN9bwUZXW+Z52wrqsl80MJ8wkenFE36mAr8Y1NzqZx9aUxeU57h3jjY
x0UMynBXMJELr4cokd8lviIpiz6hdxr9HS5DGnmBjd9hhphmV9jULHlWW4e5ImIJNJhrVcq5Cc70
5FKWZiEaqhPyxPTIWDmSR8dmzGswb9TyCytuuuXxueJ6zrJJA2TW89QkeKpXFCOUB67Zx1SVkVeT
wDsGxXuJRmwPgG4T16XDpuyeCvWI562Cp/0/PeVQ+tNXNc2I0R1GukdsjwTwZfbwVHJn4SJTzec8
9/mTcKxBptUNMqfsRcUQjYr6vFs/NsOMc7Y/m/K97xZknEZ865y+QNVWBwuEcuSou+ywIBbDczoi
U+skbWS0QMi1TS8ELbL0utLduIe5qKhVceYMi53ZwRxNMmTQ05V1EJblOpf3zHri48+qIpTFTIjl
2t8Y32gNKWiveRngyJA3XAUgF0K+mSzptehv4lJO6FrqWUMVv5mSCSXXahrzz3xS2LX6QB1bFYkY
jEzEMTTnYrziBSKQFWWVu9hI0GHsQfvEbhaMmJJo6n4jxdJ3v8kl+vQxdpsm/Sq1ydiGXTuL9FGk
ioYzEzb2cZdxXtgtDswI9cp6KplHiXtayqWcf9RjIdtfEzJI9u8UCEmS7sOuGPh75qzKIKhGk4zf
VT2oKCc+NY8cZvlVC3QKhGOKDXotl6NsJpVA2pIxkBs1icUfhs5t7SuBMD9/QM6q5FU9xzC+OJf2
RNwNBhlOgkZmFsyZFXopVguIqRfIK5cNL8x+Ood61Si4nfwpnW9VQ1YbIXqqsizRFnJRC4kdXlnN
J2Euwf8e0rLpxLJXmdwDmWbRBrFHvbeRy7NUoIs0Td1avyhxdJeL06gV7xvTkIEXraOPxSZt7Lrr
uBiTvarZTA4272lgW1PIxpyewYM0gXNITUoxs3kq3Bw9z9d7L8Pqb37qARRqSccEyR6KaPzk+H7C
EkkQe+NpYhZHVwyD+m2pEzruAC1r+8pJap1lc3NyrM+RqfXD5+czVS3rP81TvCU56kIpq/gYmlGj
9VsDMJdctAgd8Ho3MhfhsUm55TKF8aQQmRWshHFp5Ue7esMRKE/NFnkuwalpmDSDNw6icCyGmrRa
J/wum/IeZVnPCJWOH0Aufzx/bgMwjJWZBg2IjODQPvfy6MOSOQjhyCDyXCxGQ4jt967o7QKtQcpK
d7KCpBkmNrAYZnveO40xuKTJ8xwSTtrOGmV3KOroiB0SvR55L5qA6Cd8WqNupPvZkMp/lG7FPdHM
Q6C1ZA9huEXPCAAHjxAptkzwi6TkvScVSkyZj/umRQmQOMlQiGYzP3VqkmyQhnq1XdVXuaDf93tJ
8kgl99Km5cqM9XFIN3jEjpP+7c945l/RCN7Xq3klafP/pHtzmfwEsVX9Lf4LpG/ktPqfiQco3Yj4
d1v+5/KhhV3x8Cx5073UvJG/4VnixrT/YgbuaSpTX+Qm5UjoWeLGNP/iX9l8WIYL0PAFC0FX/7LA
jUp8OZZNcPP5oWeFG838C6Q+JaWcMJmSifBvFG5ez6tcfr+0BQR+iWiO9DNcIT41JSurCZOIm0zB
wIGa/YeTNSjQocDtN2W5IGWPcvqL1XpnGvl6SiWvyZCKIgPoOgpS6Pe8nvnVneuUCDOON8vQD7tE
LRcqw6I4fnyVFQLhz2UME6IAozgGcvz/9WW0Os3HQteGG/pi5UWcFoeFllKQL6aOoDO6t3GnR5eM
GY8AW+5sutH7E3fwZnFh/ICdgVoB7tuyjdU4rnKHfqbIbW/cSgwH5Ne83VhbqGx7w7ixOwsIH9gt
hMggXxXNQPqVSWG5yssPUnLRt+yWYiU2sktNaNF5NNTRo4FC4ImVWlkpslKYo4HQMKCB8EIw9ny9
UipDj9TWzPIGDe94Z5d0jK0yUvZjWViHRac1SKaItTuF5hVUeKSSl/oeMXu81c3lF/Vw/BO4mnGV
qm1zVpBm4OCSegd8fADOkePu68hNd/Bq6oOp9jejPY/fNaNzcbjxZl6DNmwyoZY/qDhOzJffbgK2
NssPQAc4KsDO1Ssoi1mZB8PMbywvM8+akoLNkVhBlfx447U5TECzHa/MsBi3cTmru9LLpxNgHTnz
/b+AMrm8YD9sw8RBRKqVrb26q84eUVRLs5uxFLLzYn1LI+SyjdHud7Nz7S2RBnSzjU9tP/lsr64L
q5vo4QFhA9Pt6KvXKlQPxBNO7DcjAkGbxdUwoujxiE0tJQjTDmFaEd85IQ5pMFm6QGmHUyata+kE
EMBUcDw4bB2+eHeNfEfGhnaUXXrXTlphJxApZtDQjbyNymTcuqGT77X5Dtn9606nJJ7RvIIZEe60
Xl+CKmmq8wxjop075POnDGGlOCn2eklinwvtO02cjTD91lm8E4SoNwEKCCcBWUW/mXdmqfK7fgE8
y4RZj5Oie9dt4jl3s4XZl5ibU8orK6gI+4LfLv1LCeEWSK4/shkvLqNPFW12x12uJbicyYqyp/w2
z1ykqvvMQqZdtNMDHc7HpIeluthM9Hp8Qj4OUn92watdImEhEmDM+zHYqivEgpK1ccm4Sr8ujVC9
surhQmW0fD8Iz70RYW22fmNk2oVepKbtw2Z6tKzGjoO+duC5F01W3VvWJXL/I4Rt8Hj91qXFdiSP
6XxMSczhEItGniVm+2PpW+P3x7e/5pHKRZTkVQ8OKwfZG5xQVJm21Waeeh1jmNAqSXTfkUptU4fG
LDML1MH9offSy7TpqkuHRivO9NMQHkGWqMbOjDMaVHOs/bBGu7sEjRsKfzDm6BIx9eXUBylhVK+X
WjcAw6uIyUlOyFoJR/emrOjKQVwbadHcAnsU+7EJUQKKMm2nKJECba10zsu5nr4UVc0CFlo1419I
I2vTpEMH+KFkNFEXqbiGQ8WsAnnqwf+zpP8q6fvHZO1V3ndd/y7vBDRMcflQ/xekda71YnO94ZPu
2t/lz/g/d1X/lN2hYvif/1OKh/YndNn/XPDHVxme/GVPGZ7j/CVlClUQ6mCsyNUItE8ZnuH9ZZOo
gakj/INBlApRzzxTBXoqZy0fPj9nmWCfSIOeUzzF9P4Ctc8XKbf1v+OZrnIQTfpzgxr2oEsCpUVp
83UsS8Gl4isVwX234u5zZjjZtaA7+4BSdrjLDdrJC5/tCRTUmvVO+4kAitSTARkFwVd9BSjEQYcs
wPTSTZ71QdNfadZF7jy23sWSYtVRbob2U6ffNsx2aQgz5MgDLf3clHdmkgXDeN8jGlc56rFoH1u9
oSeuUFEd9PCYO9OxiIej3X8qO2QMwpRZYrRJ8CZBcFpzt2VHFQWl28uWrdlNm7kv90OsYbnSbNN6
r4feRjjt0xfzz/C61Qn/5nFXBwYK3xVpNo/r3LmXUrukR5ZjCVDh3+BgsDU+MZjDoGWj+96J3O3U
lVfRe5wWRQ0nrhzafe8b03gdojOuMYsok7/7yTqa3d8vPop3sveVybH75mFXJUNl2VNRGFyyPnbb
XbNFSKLxGe3urH14AIDjF7sTWdybPfx6N63zaPRmR3TFuGJ8TLb59bIxd+MJ7Ny7l9DAAoL4B3Mq
Wd8vj3w6GIvGpD2lh/JzcZOtbd1EDcDR6muR3n+8gOuk6GkBX1xrtVtyq3XgT3Ot6Kos/foXrMMv
7WFCb2b8Xl5Fv6Mz/dpExuS8/BTvI+Ebn9E7G799fBfr7EPeBfB6iwIJUjWl3+ouzLzD9I3u7KZT
toYWuF8HHBUdHy/7Gnn9iFktFiInPpTVAfjmmqvdWmitrQo945pGth2Sfl+KhTb1VBUbxoG7E0/4
9mqUNYgKWZIBTI1NwH75TvGMVGgxIYHuVIq5ARE2fYo8N4ROENsBc0fj0M/IKyL6UFzCt+0CmAju
w9y0/aEDenReF11/TWWvXyuJm/2mfWb+u11HeITXZRGfIQ/YEG1W64EAh0b8SxAiBF20gSRsB56X
hOdAgDHGhBhMr7C1ToSMVXYLutslJeeyDjUBjOTVsqha4eUafbAN/XJ0I10Mb+hdJIePV19GgRe5
jgS5Q9qAPQRKlRPOXX1Q+UxTKnE7RpnuLOmPlY19JKWA9blV1fp6Qm/yvC20GaOH1naSjbrY4e3H
t7CC3HPucbrqoHHBewHIBk/+egNotTcYeurhSOvW7tai8+lXAIAOJvg33zYxCFui+kdMG3eTNF57
nsZJDZUDKUZPEeHZ0NvZicpiFWZIKW0NXWIaOgDpZfvj9R0tlYfdZhfVO7qFi8+Aq8FzF/6a2bq/
jcQZDyJGmPPEMpBIvHwV8qKcw7YsBqkGEUZ+fdHKqFKhlDEXBa50Vxe9ukvo/35x9DQ7xIbRIlof
z8jIRaFrB1Y6GwD8DNr1wD6H2vR7/KJOrMO6Luee6P64KDfDO4CWvdaOxd4rrsYGxkFMdbJJ6E1j
bTEYmyaj/FND9xeWQ4i1J9VGQ7YzEF5jf/q3y2IRFmjKyboHzL61WhaLqb+mtM20s9kiMbirUmNX
5IMK7tGp4lsGoPq4c2Mzn/ekeOr3EFDFg6MWlb3zypHpRzw14eOJu5I74MV3A2UAYRE2CeRU+T97
HZajscP4CbK6khjjBHLMWxhu58kB6G1xiz1g0viqOdRaYIA++ymKxHKD3IFEg1FXm96AEy405kuO
Um2dZlm+JDpE4xMdjXUOII9JtFFgRJq8SMQNVlklUH7hjE5pH4gBIc4obfFdw0gJoEdkb5RhRtbL
0DpslSLVt/DAPDYzPnudK7BYnfV+A5zK3SzCuuGLy/ZTJPpT/KP1ppd36Pzh/ZNEI1JvvN702Wx0
Tk/381AyiUFYpbS1rcY4caO1jOFGbcLmVguNQ5W0A6+3xbg5cjWEF0Icdp15PHEYrV+rvB2Yx/Ry
JbEcnejXt1M3Bg5e9OwBgzq4Nhkxwo1hPfJtaa7/8RZ651KUmPT0dA92GN2v15cCcdYnhYgcoKjR
bxX8IRiKFhdGF4Gjj6+0DrBsA406mpkaGjsQBNf8N61rGkYbWXiY2/Tn7DGhQ60gDnScoxg0l+Zn
2GvNQ290uNgKfAuzFCcyq4EDME54HDuYCJz4qleEEjzuuSUkfRBrR9nQpfP0+ulxSwxdB2WnQ4it
9q8JM71PaHsc1SgHDgiNc0+Qr85zrFV3jKT1L9o89v6YLvBbxqQI6lDpzzt7QF3TGVyxbUdRnmVL
V+wFuhu3DcfxVhuWU+YYb98Zdw2UmmKPukldazHmHF8ujqzhoR+c5SJJME+UCKRDHqrzqW9Xvv+X
EYYVkux8+HAEQBxwZX7wou1kZRDhpsTyDlVt9p8xvYjSHWY19SErGg0FW09EP3CU737j1Wjs9FTL
DkDs63LXlqn1LFT1j6XTOhmW70sGT4NI7KGutBZXHa2Jfz/oIW7ybXOHZ272CZ2T7lONZ0mGPZkZ
Y99uzT1YeGtQfpV8Wmhxm5iILa6qdDsBNelLZdWWewRtCD07xRW03sRG7mW7QQzGRT+AT0Qr26oO
TmGpNaabGiUg+J3l355q8mE8vgSEpaTswbrsFTEMVUzD5OaLHQaKs7MJx1AcUiSetsDjyl1RO+m2
c3B7AxmcBxEt8v3HH+U7W4mC20VXyiK3Y+j4+vXaXeqAlOED8GBP7XAeWaChwAAt9Mw40TuU6elq
J5HduRjNyEBLn/n1pWgG2m7E/P8AkNMKerTSmS9H3TZFHymYTEBkgKYjX1ROfeLKMly+ubLryQYK
OiXwnV5fOXfLcU7hRx7KuewOipo8wJEGv9wsRHmcWwOlKIHNAvC+ruq2OhH33llimb15ZNBQEWjg
vr560tYYky9pdKzx97oI+1m9Kdl76Mgh3v3x21wnjOyoV5davc1JxIWKOVd05JN1D40aW8dehV04
k9UFgxX2Aa42p2j/7z4fWixMBdFHs8xV7l4YA8dHn0VHEbm0vjvlG96X1pWKwdWJYPTu46FzQLed
fugbXTzQSjoaCxqPR1USWCYAINVJ7h04YWcG6i53lrr8+HhF3z4coQ9Wk0cNRIPKXp3EZjrmc8SS
HrPcq3dO7rWQIvtoN6qFd6IGevt9yEvxDdqqo+GSsHp5ijG2o4G6ybFLUwyyQfBR7idLDqEDXeWt
24bIt7oLVYkSn3jKtwsLa5/5D31H2otc+/UWneDReITz6GjEbokyG/7AuT5MV60jM8ekDgM0hIpT
Sdfbo4UPgg63TOuZ775pNqZurmmzGx2ruIYXhI9qK0hLl7kAnjMWR6eIaGy4ddQOR1cPtbN8hhFN
76+M7qspPtUBMORTvg4TNF0xsCHPh1OElsDrVSBET+WSed6hce0qGM2uOMQt6acNsGxjEkE2HZ6k
gZ4r1hFq6HwGBB9nwkjp96GjAhKCnv1JYu4RitKqw1h3/VmTjvP3wknbbVeq3baYDPs8CdP6Jjfd
/uiUWXbMS8QAcqquo4AucYMhl3GJqkx+phqJtk3HoTmbZhcSkSuc48e7++17JxzKkRUlFfI/65nS
aCYABXXVO0x9HLT6FcpjvrC+lwxuh1NSSe9cSyYrJLXUAbazFkeZQBy3BSp3xyRx4kuwTPhBRuo5
QBVwT3X+uVvyePvx472pG2W9wUTHYKoLy5qD9vUbTXJdLJHwomOUhr9qmOAHWyABLwPV9aL23aF3
Qs8H4oSFtjCci7CawxNLvGorkbFItIYuGyhgF8ihXt8CY8lULLpCAHEr1Ots70Hpmyiw50Xf2mN2
Shr9bbxCvY7FlbJFcpa9+pLBYAC4i6L46JYzjEolaS6XSR8u8nn+d5ozMneW0wJbV3kyZIfWOABg
Vv08xmV8nOCDR1XY+qlTILYB6WjfsZrk72F4Z6ujHaAzlZ4okdYdSXl5YiRhy7ZoqtEeeL2wABMM
ZViUhGO1chG6S9xjg4jgFjpNu2G/LwcAV8pjN+Ta1q3C5bqslG+JPYDy/3iXvd3YiKARuKUAjUFz
VP73FxkyPDSrgPWJ/LyOiTOUqkArlOW+z0fjso0NFUcdrKY/vqbMGV6HKnlNkwIR+STaEatjKWzT
sYMmlhxtwK+YrabxJSnreGLvvt1MIDw0xBmhh0uZsFXdDhq2V0o4/8cRtuo21xv9YLQLTLZFFSd6
m/KG1w/ECtJfocmoEiFeL6LXGqM5OjnSHlWH13xofc5VG3WWMFQPGmXUxhyq/CKtwbFVpTlffryc
bz9SHpTcEMQFaQXAi9dXr2EeZ6Fbp8eym/LtFDbVrgkl17IyjigOdCfUmvT3toyEzoDmQgeGqd3r
65lCjP0M9/2YqkYcjLYDocucoy3u8NEhLV3lKuyT7kyNWoAwhop4jStiRuNigK7Sljuh9pL7myTA
ndsZm9XKOczCCgNS2nCLAkd6ri0Drq91CqZGTaO9AmMc2Qt4oSH91wdQoZ8MuxNfPl7HdwIuC0mc
ZU4pG1PrMQGT6bjryy49MvbET8u1i62rN6B2whIpTac9Rx1QPRsn0QfuxH+cYMmeSBLfXVwbNAYh
QUq32atsv1PGXnPnBKBWqDXbie52gAGY4fpVp321LDu9VhrEVejHVebBchRxoZeW+13ThnmvMjw/
6FVz34/Fsu2gVfqdbQO/iixI9YrhXShmVEueYXKGKdHgD43FAFJRzJJEZXww+L0FPsL7zl7UE8KQ
720aqTGoymhDur3apE1RQ1WLp/Q4Yi+6EzUA/qWZ462Cp3qgd2GDD3o5P3z8Rt8LAS7Kxi7DEYQ3
VPnfXwQ3U4OgYNEbOTZ2b/kqWHjavKMReK11SrjqnY+Q7rtFuKHL63h/uogvLpVEXa+lomXvKJXm
JyFaMn0ErUo3UPnLSMRPFEvvxFBoHHx8HLpIZa2FsryqNZmzsFe1TrMDA9Mh+EvNKe0l+SmvAhuX
4IyC/E4HeR1alAVNViVa0mM42sOBlkiMwKI0GM+pt4GxeVeKDsKe7yY8kV+/+3z078HpEWjAlL1+
dZiqD3WquzjIa25/qeEy/HWsvPbm4w3y3luTom8AVf7EslVVP0d9THNDIZRNnratIjW8nOdBOSiO
kmGy2dUnTr73rwdMgGqF9om1Om0tzS7asWc9hyTdWm5X7XS7R2ORt4k10akR5HtvjySDgScpFdOv
VaDODMyMPdSUjk6nFefx2Gcwp8vlMCFWAFzo0m6m75ESnXKcefchmYLxlTOXUgHtvvrqEOKy27C0
0mNc6/E+TZ0G8bgcTbNwVoAlqdan/4+XCOxOXg5s2Xr8JsBbISoVZ0er1nJfX/LyAshfjdQUrcyh
Gr0Tn947p71u0MWzGaHzVayPCaPMKzdpqH3ocyqbEbIX5EXSRmF72HSh57D1UByjx+rFh1FV4hPJ
xjtBjXxcqsXJlq+2zsnTsLQ5fu3sCEcTNgHssKspbX9MvS0OHy/s+1di64A5U0nKV19HzOTay5o4
P2pDGuKagP4g3maa7zhFduJzf+/shX9ngsqmjY/91Op8mNNh0jr6zscYe7FHpByaI0RJZ9csKZKX
do9dA9Dly7Fawg3JUPfdGrqTFZe8yDrccfCjxSU7tOafm3wRxGuwbNhcz+lRVSwsReyOM9VQwq1R
eAt9Y9Rxc6fQDuz9CNh4jH+CbcRsg7A+eAVSIh8vP3LZb+4HSTnmugaFLs2pdcPYVAzg8c2iHKBL
IaEAk6P6uxCmdo15YbzsgTXN5kHUmfkrb/Ow2aOGM15MzWjdd6KeaC7b2h3iBe2lmNoZA5p+0r+l
ijOcAfM0vs7mmKn+XIv8BknFJPJVOMhoIA8RHYsMVGR5S1Ojv+7rpXd3DDiL32FSjtiZ15N1P0Wg
mgkjaUDh6GtxvdzqvZZjaZV325Ck4rYwzfpGQQ0v9csRKrufQfXJ/cYkMQ0a3M8xlYxGDSn5pRQB
8F2gTWYcwRLEi7yjB894Fnv6Lu/28Clrch4rKyA6pZ3LRS2R/6yMxf2KqRQnbjH146NbzznAxhw/
SWWxYyRFYobOyAaFft87jObjvir0AEaTfaG2Wn05NbrATT2diu96RzRs22iy0fxnYuPPwFQzmG0x
ppBu6D1Abe++QtS1nECzisGC2y2UO8QhkhhyTlQglJkU2j0Eo+iun6rE9RVhZ8BBVZHcKRCblD3D
NnfykSSs/FxLrYvRrX+PSfo1chTH2k55qX1vRFJOBxDCi31Fg318bFQXV241tA2f5jBynGi5Gwe5
3s51MSVo34xx1J+79HVKGFPkYJtkMp1ua7TJ/M3NhuzRifVBbG1OmnuzckZMZIQ930N4sp0zBt7o
zKHW4VzVyxw/WPCzvWOrONpRaVtEy9NiwOBWVJ3newUoeR9SWRvuYWq5P5OqmHh9eQXAR7H78NKb
7PYuzEZmKy2wB20L1Wlx/aQvHY46JZ21QEm85a4wE0amfVi52TYTkP02eTyUXwrE4ao93sniYMZV
dTu2GUzM2KLDlNrqJbq59a3jIm9C2GsYODjDMHyqS7R8ICp5GALkS699VkOiyaHN+/RiUVv1xual
40kYTlnp24qSTWjNj2q8rxM1OvR2Y8wb2Me9G2idfVnN9vSzbJBvA3DthIMfjY1oggo1cvxQrUL9
FS8hvqjmgoB3oPdR/V0f6+ERNacUbzzVaVLYf2p9b1gJrrhmLu4Ma+kfFsh1E5t5MgJTQMb27WhM
r9Hnn61NN1vWoyXGFtejqVHrjQ6eZ2QbxkD/Jqu965vMpZcYgkLclL1lw2WPZ1ykCEEPWZqN6VbR
HO+7njnpHopZgbacm9TFJkrk78nTvN8sgIPMozpW2qNFszTbh+Pk3jBcktStrDLTTUZJE3giNr+C
HHbPymZOx02eQIDdKFE5oGihm+UPb6S36rtVYvX0d+cIExs9N85ijg9sYrVmNtggmWFtTU7l79i+
xbEfQyrOfBMNh2HTq3Eb7fqyn+dtHic9CjXzkjP3Su38poDod1NhXlr6xuREAWGg/Vl1U/FNMVLz
WFRY2PhqDKYTkZWhO3rjZHxFKXL4NdICBseVREO0QVYj7DZdprl4WoWokvGF5P19O6petjFAe/yI
IH+08FMXt9lBagkx5ezF13HO7XmDd1tj+pGR6+GG+46LIAZsatJINufm6PWp+NqVcXGVA2cuEANC
3caPCmHdpupiUHTXnqxzy3a6ic2x/px09cgLRW2s3vVtof+O28X6hRQLdSVWs/NNm7axAo4gFWXQ
tYPFVk/q5IYAHg0blJWWgb02Rw+wDFPMNHH1YQ4yiOxiQP3ocQjL+NGZtVH31QGMCaQ8GDeBkS3e
7dyNnhF0FQOkc2mq8TnvnSnx5zGiQw4EXNW2fHkT7qtzn20Y1uefEPAQP606PRdL8k2FIYwgdwaK
h4Kmj8xj5rS1GtTK2AQFqNMxCEG5ofA0TDWmblFSxTdYOaio2DdOiZbhMkRnnRI7TsDESvnUL4ad
Qv1d2tsu6eNbzx28x5HF/BwV3UWB+AKlYwqps+ew2UAFd4HClv0FfiALrEg28D30/xpT4oy9hS+K
slDb6jO+eGURLls36/Vk2yNQ+znNjegeSnD8lV/fOiCgUF/zl2wOz5Zo8PBfUvhYfFo61d+VGeo9
KnkoakO8R8Cyy5uOh8on29fmSakDT1HKyA9LchEoPNYccWQZ1q2L1cI+n+Ct5k1msrcnxcJ7rxdK
u8WrBF/oxgpDNlOcQetv0LKGhs5wZBRxlm1nFLeEbznkV0vRDQ4aa2i/0PVAlAAhkDGKub3JO4qu
0u6HIer2YzQOLsbadaFtUHIaz9nMBsN7o3bwYe3HukZOQUy46BiVuEISDIDwXNrVfdE03XVNgthv
dPRbBt+OaThvdCUr8E2DsZRs9WbQviux5V669eI9a9H/K5z9fxuCXgJ9/pkYuakoyqruFQ+SH3hC
yUN2pGNugMsgpwMpLxvZTyh50/gLXhRtTxWRe3TPJH7+BUqe8Rn1PHN9ixmORz7+vyh5Tf/LZJRB
QYwKs/FvDZn+iMi/SHQhQDIsl9MrGng0mbxVb7RFyQo1HFKKOupb2yfdnQ9Cc5fbfknUWwPXmF04
9pa2RXth+KmWaoaydF3c6WVniW3aqsuxKst7VB4n6SbSslc9NAmCQf0f9s6sN24sTdN/pdD3THBf
gJkCmgxGhEIR2mXZuiEkW+J2SB6uh+Rg/vs8YTurbHdV5SSmb7oxNwkkZEtyBOOcb3nf5z1XxRm1
F4fuVDU3Sd9VWRQ4mXeqjSRpotV3B/AbfTo+KMdJPghDUT9N1iCeZVdXx6bumhGksxZqECvWTerZ
8wlHQrBuCpnIkyj19eOSefb9KErbC1Ms4XmVPbYgOJ80ZTVEgQtYkKHeGu5OT8CuRI3yz0TS5Cl3
mvrzHHSu9gct4a9SHF5QpufcA8yacLGidf25580C5J2iWigKHWE8rM3YHTAiCawspfJvm6U3vgzI
/GJ3tdc+UoOa9QhGZ3sXGFX5tPBxf19bse7XhNEYjBqs2xz7+X1nVuA4GBpPB0hPjrUv1fpH/Plf
+vXz724z7US172HPZfL48+8uNNJh2qV2QqueZawCh+rOXObYRQoct0X+RzPOX31M/+EHnn+hH9os
vFdZ5inhhJVLkVzo1xXh7CDuQ2u0bxe73HaeI0N79g/6aG0xih/FKq6EMA9dsjyZyYS6rovmUv1B
v/vLzOnr73WOL0RQEngoJX/pd82unxUPPOxP0FfETFTNgWox+YNx/T/8KYZJn8m+mnL8l0dFItzp
PU/yqJC/cew6o4tba5z+4In8qir9+SPO4POsVGEciSr5VyOBRQmQgxFwYaL7GjEkja1NoTSS9NIU
KvmQjZlhUtK1y5PudvqHznE1EopcvXjpaL7fM91JQE66nkV4SxOkIYvAbBNUVflmmKIHTLEm8JxG
+IbxmLHY1qnYpz2Q+lixAibqdrwxrLkq4kKk8n4Sff2xlZl7WJyq6yMnEQwUTAwxLRdXH65mX/dR
bYgLaNgm/pFiXi+s2kKb9vWU/lM30X9Px5fHKpwBtMtECP4Z/tOzwf2fX2D/6y6+j+8+xJv//Zen
t344e/zvFzz+P95o//BbfrviLOc3fObsSbiPGAwTOfj7FcdXUEmeNego0ZGDnEfh3684y/oPt9jv
N5xFTKGNboGwLD4SKK3+lNXfPP/4H0Y5//AX//GM6YbR6qD1GVFaJTSjLEBSUvLiHHYnXuDcBnw7
ZbvGmU6O0G7xbn5IRnczpsZF79gF6oWsDDsMVaJzrka4Kh4KPQqqq7LtxbPvzwl5ZDam0MUFUAKC
dzfN7pMFjA4xaNFALWJO5neLfQ1PMI+LfH0XDu03h9l2WX111EQCmHImNFhUd0p6gG/KLLkdh6Wk
rW3sC2aZMgoGxiOLqjcqgFIXdgFlczg1XXsH4OUsyjbonMZ83i0wRkLhYfk26mILAz7u6vHUV769
Dab6qSwyeWPndLqOP+ThmncPjW29ZF1+VVcu/BcPBqreISpjws8fvmos72qFkDcE+S0UmyOik1OW
m7vOWda4Kvvx6EycwZNjqY1fyDUi4mDcdF6ws/XRxJqmnyxZvXP/JhAkCyOyZ/NYjetxWXUSk+12
icgBQI2q6299Jl76xL1KsxmDDE4Wvq7By5k7ZzsPqo8Y+Fyc7/TY8Jb0WEtnjll3RUB1LpELlPBH
g/syERdN4F+PZrruKrBHb13fvlOC9VHmAHcT5XIBxQ3iUBqp2n+RyXyRMBBITHr7qGiLKrTsgLPL
u65z8T4u3RoWEikmrnJij2l8rt2VFJRR6HaIl8jbWJmuCBxKh/7CXPQlFJ1mX0H1qyIQV93O5iUM
x97u4kSf92zvvHtlvHrAkDGj9HCt8uw+S6EJh35dyRDo3bSZeY9JBiNvMl8fib3Y9XnKqzy6CR63
ublZMrs5Dp0CJ+GUbjhBij2sdf+JcUCwqygcfE98PoNKtwM36gASM7adyTv4zlpsunauL3tjOXqa
Xu+0aX6kx1wioxx8QnklSB26oKYgfNgU+8Crrhm0PSTGCj5t2ECzDovuvR7zbT7wjljDrkXKEfaj
FQF/js9dGXqiiwa8Q7c8t0j0S5DfDaTRfqlvh9rYdYEMCfS8bNMzrfXT1EBaKObYQY6uJWk0M2sC
dr1pmYtpIrghdnLndTd6Nu/UcCiCfBtclaMfCleGrvXBhrNXz6gHfILaNY2RKKriEGJMrHtdVE+w
1R7/E2+O8/3zuZEcoGk29H/9ahAmr+BsvP3pf+KaV2u5Hd+65e6tH8Xw1//xTT98/pP/t1/8y9vX
7/KwyLf/+W+fm7Eezt+N9rr+8fA+B6L98+N/N75Uv/7p3yEu9m/oUs41NcIJFJFcI9+aF4O+hrUV
K53zeX+uE7+f64b1GzUkdwG3jssm5lz+fu9c+BLbCpodfF/4pFhs/xmEy69mW5wFyDloWPjljLP4
65cSLUU2pJsqra6VI4cHvxrHfdJZxasxdZ3P1IazLne9LNjroBov1Kra2GtmK42ZK4AsUsNyphid
8iVrwGYOZXpXERV5Z8Ggui6qwHyi388fDKdPntNGWXGDb4GMsfLKaHSQyHNaR85S2o+pNo+XgzZp
d+RKWJucMLdHIwHsHvpouY8ZtsfPfO63zF+H23wuyzY0O3vyYhMpSBYpZ/UPFXP0ftuwYOUyUu0R
bx8Y6//Eh/bHZ/av/9XaczTJ/+r5vn+pmp9qma9//tsTzjD0nJfs0Uyzc/qpP+dL5m+EIn6zVHzt
s39/yDUeZZuqBksbHwK6pbPD/W/9uQ34COs7bJlvHxvn/+Ex5zc6jw+gyqNbwFoIMumXDsn1166e
ZutB5m2rfWIuE1znWIcAog4JQRaCbAYalPqlnkpJng/YWywLXSEiD3zfF+DhWZwNjhM2uN1AlUKm
BaRp8DeiJWdMfFFPequ2VENnTqkX9HGq0IyEvXDdGwyakHRr3QJal5aL6W0Kc4Gpu2rP3dSDmqvZ
+b9Cw4PDjrW0V3GyWtodloc1C88mBjx2ZKHKeNSd7EvlkmYXqrp2iK9i+OlvSdeUN7llV9t2QB8a
KcS6Y/zDm33zrc/5MQXm5ybr/AIyLmEdjN8OwD6Hws8vYIe+B8MhrbjQ4c325thFVWVPm3/9U37u
nL/9FI4hzhJCUM55pz//FJZuA3y33HioaruPGX1029nqx61mZllsTZW2/dc/75fj7/wD+aegZmMC
xFmKJv/nHziaVb1a1GAPri4Jwa2b6dNsoezZFoa7vJeQmbCfGkWwYxyS8S4bnqrC3uJyn9ALxRbQ
1IJslNr+jGdgeAOdyEgSXFDjgQpQQxWmS2NDJvB5kkxpL4+jt7AJnWFTN3Eu2f7U4LT7mNhlF2eb
45TNZl2NxT3n9q4D9EmMcqFd2VBujD5oN7YlF0bTSXKlBexmNq4t5aWZeO0d4+P5RXNB/8J1HC1C
Ndzu3a7KomUULT3GSlMyVt+Ow39qwfkPbxgG6bOz+ayHP8e+nh+bHyYPaia9kJZ1fhjSGoRnc5lq
vDarGey1Msm/vVv/v9X8N56jHx7cc+nyvSS5eqkoSQClsfusXvrvtLgf64yvf/V7oaHTKX7zgHqo
Gdzz0/y90OArjgWaAGsfw1CEHX8rNTRDP0fdW/SVrOkheZ19xX87hUHJgZ0724595BHn7/h7ffX9
zKA0+6cPy1cL0w8jFBffC7Aq0HNUQTZNKT/px6clsNa0LDPb2Leytw6mKDsVwsL0so2UDsymoF3Z
Q1U5pvKCmtsOmFt0OhnUk6WOFQVJw1RLfy28Ql5kbnrDyhy79WTeBUT+FNE0FKSOZdA8AOGun6d2
NiIkLAsEYHupwfD3p2ZS323Zf+qp/PexH7oXAdDvL+HYvb2Mf2ne/3I/vKDdgv/S/xfA21D3/fPa
9t/f0+yl5t/y8lNBzN/59uB5ZxZhwBXBvAENHf793x88lwcIEzYaFErZ7yzC32cX/m9EXbnc//7Z
DfX3p84MfoMmB0zqnOv87Uu/PGT/6qHDMvOzvojRDSN50oQDvCWMCalVfn7sSCvXe0dDdmLUqjhq
lv+2ZIgk9VUd7TxzI+GoAziZ7JA07Ne0KfsEgVuHHOZEurmYMRjQ5tRALhEhbbWz1WoDXsqImsGL
GnbIjPn8LrgZnTFJY2DtXk5dnCpxUxZOP8VtZjsthFuo+l6JLH4uG/Oz00PH+uI43Xy5zqSnPcnA
bNInWQzVR4LXpxPL8leP6LdbUVe6HhpBLxCVksZbRa5exunoBqgwg81kD0kJfDH1bzN70VwjbGZA
qgh70iDpQ9V0WBoGcliPgZ/7zGrsCkyvFBv4sGQY+87Eel0YB1KUxshp1RwNWn7jrbO+cZJ+gpba
XlUa/3SttS6zZHxeOuwwY2WbMjTmvDvYU3XsHXp8YOMGrDGEzBu07+7OxT5DSkkdo3u6NLKx2LFr
IAl2agdm42yJxybSgtqoYgTezYcemke9mAQlGGfjfpFqISpoSSSIVR0NNx+iFnVE3OH1Ajgv3Otq
8LFbV8b7qC2nourVfdpWhL8sfXolKxKHmMB4HakWdujYQ3Hq+ZZj6MJBNi4Sn8ixeGFufm2WJgsT
W2TVW79MthO1bSnVlnlQQPgAG0RzU7ksiRmPOB+QcDAAUWm6AkXS1RrNzGNq01T+thmdRX1YFiO7
HwNruOwy9aHNlSxDd6Q0M6RebEfdlpcYi/IbnSNsbFnHTPKmYcMZLwahC1APUdN07taY+peymagl
OPCI3xYhHWHZb9m7d7spUAOsWQMUr+8Y17U3jk5cmoBuQskjMx3U4GQ3qZ+SlKOVllIXMhPLI6JF
lK1LLq96x8NlWhyaVK3kOqcpGOVmFTKJqSdxmBFim4VjXsC3L3x1Av580Q3l0IeMS5S8FcQKZweZ
AajfcG2obusI5XXQHyyGK7amh7qA4GYXbCRaF7kJ+guPdBBsL7DQk+cARVSUg0iOJqJ63A0ZxTEf
a/g5tr7ez4KBdqjNSt+MYnwwEnQ5xYg1Fpmc2XyZpUsSIXrocGB/fQ0DHdlLTYSuJKdsTcfNIH1I
jPYMszlfnoHhvtdWvkPUf4DNfFwZ3FRl8Eoa0rwtpXem7gZHz8iTD7ZiWrSMBSxnwqUUGMuh7Pkc
oR7YFG6TDLtmArX9ZvJh2vJML/NhLAs5R+taHlynrrdZWYOhWomZDr15HPHayGANM46e8tBwHd14
ulXkbGgmfwmtokamk6fNSIiTrW/mtegP5HFUd3XneffppB9dU5oMcaS2HMZuukxQuFwSrtK3IWHZ
AtQE1GFwGy5Tw61qiFpbeqsV27WBl+jnwwSaxNMzsZtRCLzorTbYO2ZyMFnXfrbM2M5n5zCaY3mr
j6JPw77v5CltmtwMSTqob0ycx00oZ5lpu4HYytcpNdJy63WKJaVAMudEbkCqCpEL20Kr0ve1WFzO
uYXs8AoOyKpK91Zb0oy8RE28B8ouPpLFOya7KUcsP2aEg4Qa5hUPKU45x3BG8rtknl5g3QWHFhHl
phekjbdlViKZsayHUmTq4GlTv9N709pVObnvheErLWpIDCqBLA/dxSqaQN+3gXy2V60/BEtrXnpy
SRcSrdJBsQcTsAYk4FqSu1pLbVtHBBx9QzeToJlJXvBOi4RSL/RV+IL7ISUA3eIxy0XcNFDPlnVu
pktNdmO31UoDEBOx0sw3WVWuh2b0qisQgvJj4fXKiLqg35Vj1m2QiXR7t/EfLL9ntTs7D5qb+IKN
a1pFQTJ3j6ltXjOXLUJt8vdu0fo1E2l/h8HrI+drd+hzbzoGjopsokr7PTj2k1exl25Does0hZnU
Z20JuwGOwabCarYl3nlpw94h7tt1xiN9aHdJHta1E2QYBOhKqj5abDOHIWvisd3LPHdvS62SB6vP
608To+vHdUQuH7am+ckK2ttRg0YGEIawqk4+8pT7OB29W9qDNCwN+9ZFCA2GPWtPSeC8FUv5xfQU
XRRDUlIVMzCRoihcNwzSc/YXQJQVNU/VjU6kWqveF759xxXlH/KakXCXsqxGwFU91JWJwsgGpG1p
ekv0XoBeC2Uyt07SeRn2F3PFx91tpqHaMBweN44EyD2QINaFedUfELvXoUnabMzCB9FdOU0biSCv
jfBw1GzyEDiCDFjtuAqKDmGZOjamddJneZcMBogH1ds1J2xOrhjJM3pgb0BvmgDi3WCbaCw2VieI
Wrx9e5HnpQTQY4zPZK7UDwOqsYt8MOvrtSXLLio0a1xCt8u7PAKmIxDddPVD4iFKDUW2cmoGddk3
t5pBYBWeILz3Sdr2BSlcQ/GyDLKqiL2wMmbiubfcm0VusI8sXNifpjl+njw+uFu7DdAv+m6rf0Bt
mh+smuy+xSmoNCbDag/DkF+RHs/FsvZsTryeBpXd1BHdahFbKjvOvgeo3Mky0EvnkLLQ9frhU+k5
mRGhmzP8bR8k1Y27jJYdJ0IXp4E80OFSN/p5DvtZHgNQNJ+8tOzM49ybV0ZXFje9gKIxEvFQiPpz
XeibfJosEs+ysqXTrtvhYSVVaEaUExxdYjAwdVMilrFFvkLoVniXSsr/g9lbwYM1zjMBg6S5cjvC
Ryi4Kms5zfmxzay7PDHZh/CYZG0MOz+4yXTenG2eUK6GiVDiNTWGcgzBMhYsblfZEQxq94mMfJlk
iCCCin9HadpduWGAZcndMMPJiwg/tMkB0bM6fUiHxXsT9XSbFPpQRaY1eMuFLamsNryDAylPyyKb
D7TfEoEziTzdNqh878XMlX4iGOTclVOUJleZ5bMtyt0iRwUohmAOMdshRVKkDMN9AfO1hvqYa2o7
dy6gisnW1Hth4BjmANU+5FVDxjqP0l7rdXPrUqDMqGXrydr2TuNeTyYfWp+NG4ah9AgTzz/0hRyY
V01PXZaRBM7uWls4TLMxMoI22QQki6G9q6oNMkYAfeSe8UFxi5G3qpFPMwLaNFpcfTaweOo3vZEc
a7J2t7JxksukOjOIEl/LNrU/lvNulaOmb1J4BLBJqoy5RpITBk3ebop+uVvXCxcF5EEVGeGhftLu
hxF8EplYXWjk4k3kZ3xsaZlXud55p2SZFEOGBalKqNXSvNK5Sl8dj8W/tYr+pFetH5Eysyk8Wdxm
c+X0fBCW9MD84pKkZHPHu0zRblX2aQFtuQtG7b6b9TzdTB5Gu1xjll0U3SOJbaw+1jL7vGbLXi8J
m9JxJnzwVI3KD0y/9TqaidqPYAjeeWPlPkVXuyMy95aWYw6Ik8xrnxo8eRokrr4Sy9hz2xr6tGU1
lx/SSfnqkZPbHw9Dlpjs8jsVN5XyHzPuaRFOuuzdTVEiW54AVTxaiaieGcJPkduwMYLNASIjlRaZ
8Y0lXqB9l9FA9jai896Qn4kJhuZoG867g20/j+uiPZTaaBPZm3a53K2zs4jjiDuWIVabuusmUIUg
hH6qvgjLm5bDtBa22NVYbIILX5NabCSa0ZLiNuaY8/FJPhjuOpGU5VX8Od+sxjpSyiDvyUPtl558
c3Ug/KJ7TOOmrHNrDzKmjqcA2iRy29aurwgWbmdMsRxXYeY2SJGV3w8b/txk3RPJhRPe7tg2xEyW
hoA4y0BZZrjgP11DKxjMZYeLU0ZD1QZRrXE/R1qiio2Jo/C1mKrpRmRLam9JtuNnopFwi3oJ0zLv
VsJ3ekc+d+QoAnlqO0ASharqMGgl+uJ6MIz9mKdLScgJ2ctEeZLFN2pD6HVO2d4yCJ2/lEjB81C0
AWXoktjOw2A7OYXliOAmlq3g4l3m5VS1+KAfuEdIdRT4OJNYa8S9kZuiOQxptk5b15yNgR+ywFyN
EwLFvrQZQOStUvI6UHLnQX161Lul/4iFpRGM+DL/yTEnTvaiE63inujBhXoNLDQiXF8rBskAGYPB
/jTZoh7iTE2I0MD01MO26imomKfcdI3Hp9jKgpdc0B5FFMS389oaIYXcMMSIyqCrTqOTBmiZSrbJ
hZOY1J0BNsC4EgWqftnIXNsC3iiy0NB573c68R1Rwq3K6n4oi3SPxcRyI5PkP+wnqijY04+BGyG4
LG0YPKnhPs9T39pxKVohN7oc7A9EZbrIfsXSI+w0QbEDtHcdeAoNd1uWzvl4zDNW1S64Efb2HcPO
qAZf9t4lDogTxrDGIxUMyKge4BllUlruWWLWV0mVNq/z4vltiB9ef3I1JeizpqwOjrpdNjdlIB2x
y7EFUcVZzRaym0V2Jwig4uTQqQUXxVAYXPy9dPWPQSCyFhmQ1E4iT9391EzJVafDkg49YFGPdZot
+XZJh+lWJMbw2mFPieRqJe89vJ9teR71kiqt1zwtM9WsILnkWuhqktvZaJuU/3qSXOUsLa702WrV
naNsok8MB+e1XB192iSNPvgslZO6QCa05C01qUcRibm2QSE/+nRHiVqRMZRgsNvYSUhQ2qL3H59m
Kbu7YEWpEU6ryvfWxCHwkRxgPTnUdHY9db0vmk1msnePCsc8edpq39nldCBEhAxZSVUTuu1s3kyB
BJdNMNHY7zKHqiBcFlHOpzpI0tBYrUHHDlDnT9Cy5uoQTOiFsSLqOkXvmR9YijVNj8g1aYJUN1sV
MxS2Rstm7djr+2IhhwVziUvHZ+cLGxpDuepCm3Rv3jM5kcMpW2nSbvqUtLaNFhRmdxjptj6ndaea
bZnpyZY6l6usV3L4FNhJSfTQqLmXc+GbMbHdlDWdKLTbJUNaFc4+m3aKzDu3o7kafR2cJgGRlEK5
fWV6hXvBJKa/IfmXKButxn+iufVHzxrPeorJvwjoV+47w8qeRTpjffCFb4QWTTp3qUX+LA/c1Kbo
/ocpj3wTTWJpVuZxkmeOYAVd0kUaetCDBcK7zfuQzfnVgEAC6TS6hoTjgHSjZMmuPIT8w940NGD4
Qgr7PbPmwros20lU+6DQyn2at17GoGoiW27kMe82tZu69Q3ClRUBv2hcB6fk4M118KpZqkKbSqFf
PhO+LI8dCaHutScRYu8V+WYBQtB63EO6i3VLJRumWPeFbO6BgD4VgfNFIz7qSRH1R/5z+zCTPhTq
WndTO3wrXdwqHCKVb/APT4rleqTeu5eU2iF2nVMiqz1aQq2l2v1A0u2GxPBDO1WvFK0vWtHeBr1E
pmO8VQbI5lH3ENac02fnFzODdmp7wwVj37uATLFw6MVLWxGzqnsOXgc+jZPT3DBAvvWN6pPT2fe5
rl0rYTvHJk0yRmoW1UzWXFdzf83k5lIFPGSdsb44TfOpyYS+IZ7QAcEFWX3mqA5Bxn9u3dL8IgxB
VzAEGc1G+jKbZdzU5VELYK2LgDkK2OnIGQkwHQIClC3dPD8wZ/MWLTXjbJFElVXssXM/kIcJNXil
6uRpf1OA3kOD4XZWNB+6no7I6VecNnKkO2frlOZl311okj5nrxd642BoaYRyHoNarm1cywW/f+iR
kZU+ljgpYn3tIPGPV8Syc8dZy0Awx3zttMEeffEdQ51TY9TAHdzYL5h7CIdzy6CncBZCotZyL1u9
v1Ak1G0Ss9h6+nyp9fUVueybpCzYnrpEQJSrG7kiOypXq07g5rHDec21PoEKHtzhkyBocVt2+bgt
2zy4MIuZ32SW1xRcfaQxE8icWsUkFbixPgyPweLddMRAXEsrPTZ0UjrnU0hNMLeP7eC8m8K1jsZi
+wdFjB7OItVeamW7XhnufEWtZYaN5+19PHXIgfSocJO3lGRczBfrC7q/TwaWuViJ8qIh0e7YN+kN
W72dms2raVjsO0vgxdCdBSe9PgYHBENQqxut3gOERPIvmVB5o28BXECFg90tv7CLhfRTbSslvyC3
f0jhesgoVyNgCyrCxbGbhbjqDGe+QNJ91zi9t6GJTHj42vzYaE5vsefkPU/oUddqek3mwQ5Nm0Zw
yXk1G7HKTVUINHJiHi48u742tOJ+rQRjpEku10E5La+97V+4afJhtNbnvBkPFajQnVUu10wT2tBq
rDtkq1BzZb5fIO3uqpqWTxJyWOCIOxLc3odL5ViR3q+4jPNpvXZmU+6VJ3c41KaQa4jHidM7EmbV
3/NjZOyvfDzODfXe64yXVlD9Gq5HBqOUXlhrlb53e4Nwtc48se4er4Eqoc2S5UPnVndOkXwa/Qxj
CDc41QaDAT15QwAWkc5wcisq0yTPB17XnGtoDG7RK9eHJrNrqhGRdQE8pLGPFXK2TY916mO6oBVh
AnINE/fZStrLxnCeG29SMSFLwbkuGiMRpAqtmPWJeLMOa9d65Xs9D6zRH1O3HJ6DbCpj284vWmEf
9KH1w2wph+C6SrH8bem3UYPlrZ1p+35MhbNnzs+glETRtP5s1WYrvnSBoXZrVgbHXBrrfd80eohm
17ztMt96cNdiPU416i1MQE84/co4c0RD7GGjEbWnFcha+kXtlRD90+zw7tfT4sXEi3vb0RyWuz7J
1oMlk4qP56xtx4Xhv2523utYMdCoRwbrkrIogxLM+Te390ViVNvORsHvV9mlhwPqAuumsfWKog4H
yfCtyA9EyqEDWm8RVDyk1PlhO7be5dRVy75Yxr2gIEWUtKOaOxHwiDuAj9Umy3MEj8HiAsTNEE5a
3gM6uDZizlSHdW4al7g2/b1fyZiJJIppJkAlkzl8P+0T7ofigtjEag96dKV1KdbNxMaaUMB1b1XD
ybOYTlRlfj0W+uPSunsS/+TGZnx2WWayfQOrMO/TcV7BBVboJzv7mGOsCJdsvqiD8UJ586FHE3+f
ynE5psgnO/J+rYvUpYNMrLL/KJ2akeFaXKER2BdZVZJaryB4mlN5xGbnfspb8dn2VydMAlMnf3V4
XA2VPbAK0jdZK8ut8rvDXMzdLiUqofOqmqUu+nomnDKfWubkVf1k5t4Mm7N5BRLwKklBVQkdPRGQ
wyYQ6h3z0L4pWbGFmmiqbW5z0q50jbSTeAJrWlK+a2lOfJTGPt2K1O5CpTykt3r3pVDaM9HAN6Iz
dg7nyEVuiy80OFzwmr4z22o/+NnH2cftbSyPKQ6miGn5I/oB91O6ptaWZ49f3u9RZBGAi+vXe0VX
63xBWrXLZu8Zq/LTyAvqGwa/c9uau3mRFzaG0rlMTlOyvpk6ka5Vqyp/o3LLqzfmPMKvm3JUnSNR
I6QiWvYWpz88nXnJN5hHSENlu5YcRo6pD5Y+fiwG/DB+63/wkuIT3cm7tY7X5ZyvW5zFV9SFSzSB
VWH/ZUUGw5FNnTGx4Xve44Oh4Ul467pufbFtDiBczt5N65VborZPk+Uj9zmL4F5EAQkgTHRrTrap
P0w28/SUom+acvKMR68n9pj+Np/dgYOlbILzvM27Vhlx5NKnWzD7zDkGnuXH86DtmMB4cZoFzUfh
N+6JvNz5C7G4/YuhOR/1tVdYfTucynyqRdFfO+yhNBaOTpJv2O0FV1RctbUHW5iY5GR2cxVLxUuA
NzHpSGhNmWEUaJCXVB2mFLVuuPre+ggJaMEUJJQxsJAiEHCMZiGDiotPTM31xFQBdrPjrBVUYrtp
huJuWtvZiUejG4stnZTK7irNdESEVpYTHwHyoePoQPbSLSd9VMWb6Q7piAjUyOdHMp0nnRMBI6Lf
Wv2h7FayOEdDzU554l/nZddZi4r0IJjQbitmW2mYlYO1Y2qGBluU9UamuRMluf+8VNWptGdGra7N
RSpwO0lziRDLCqTlOJvr0t+qXGfqPrW9vNJ851QltfYZ5V9yY+DRxjnUw6hDQhiohFEzSQfNqh/q
oScBKtW+cNxcIe2BLzA4m95PvfNIet6ctYI1Mew2A4SgjItpML84pso2fHTszdy0zceWzoY1kLpu
kyJrQmKW/HAN/J20CKBVG56wQW5RWaQOK5PO0ZgvvWeuvmrkrtI6my7NptUoagor3QI9E14Zymnt
qQZqABATH25TjxyPzIKRsWi6lQhzPsq1LF8LDV9SyN55NsKsbtx4dFGZ2ck3ldWfUiz897RsICP8
VzqGm3z4/JJjzLig/P8lkufrX/1dzmjav7FMJG32b+bA70IaNIs6bgwdwrp+poMx5v+7ksa0fiNz
h8k0EzXzq4fj70oa0/lNh2IEm852kdj4f0pI84vqKvDPRA+ouQBTPBPFxS+OJzcYWjmRV3rlzA0p
8YgR9C5NcT+QgMPZ8kcUwbO78gfvB9ofXhwXBCZxRAR+6b8SUjobLoIRZOaVdl7z61DtYxNvckRE
3NWqzGfdEM2WBWkBWOymqj5qaXt2rTOa++Hd+gcixK+uv78LiM4iJMRDJholHU0SYJpf5HrNyoJB
/R/2zmM5ciXN0q8y1nsvgxbbACIQgkGZTIoNjKngkA4NOJ6+vyjRXTXT1mO977squ3WTTDIAF+c/
5zsco+5btPGOdkEc7jDtTYh7l274GuomTeycA4hypH/se/dPhi2g8QMgAevk3jf+8DQxCEpqe/nm
qyFHjXbMZ5rajyNXqEOmagzzvd3v59Gw4zGb89P2YXktvqR8Uf8f8Mzf6jL+5ee5VYz4mFPwVeKn
/79dla3bcY1E1riS6aRmaeoRAHf2T6hkwDDQK5Awjk51djinMcsbj9XwxFW2fwzbUzHt6N11ReT9
VueabE2fDO3XEOwhSaL/rmXEzwtUZ4fp6arVXZEfgiaq6L0Vu4aYpxO7e9C5XWz71LDj2t7d4tXF
zmsOLIkl9ccHsmLb/UJlWHOUb+ZnpSPtJ+jjkI7gJizdCR2SG0fzncsey+/Pxjx7HhDNE1K328Tp
UU0R9Ga3iknQh0Zi1skUJHZ/qKmAg6Dgx/7CGPTA/ZmJee1EEsJ/HrfP0yNIA2aO1VP76n/YH9yt
NXraY8h1jMIzNq/hrQxIO8QqBQC7E3cIqMkPTOlEF/yd+cbs7C3EHBLCnDmsNfO5vR5+ruN+Jp0i
rxth+J85UTlCR05cX9o4/QSYzlyorNgHd2WdcOlzKbG5Flf/5Mb+C9uxPe3S34OPBR1P+g6r4w8+
NfcFJhLAIuAZHaL3N3vnJWniJHCaiLZf87cto875uHWnQu3Ch+X7AajH3XRJ77W/c7+py3io7tZ3
rCbOFZ1uZASRxdmPjZtJpM84K07pc8UkBkyLjNb2yp4D/8x+5K5tQkqNPSAaD+FHlYi77aP+0cD0
ILgSF2uUHdLISpgSpbv0qbpbovAuPMm9EWPqyaL2U5+Cw/o9i/oojbw9P+MJNbdDr9iXBerGjl6d
9k/xh1FU8QfFvDBOcxC5Z+AMB3VZMrhQu+2xuDqog9fto0lo4jh1Y8ycaDqYUfmLW/W7LpLwObjb
kvA675dT+Hu+r+7DJ8Q9oaPqfvvite33Gf4Abg/MaR/NffPUPDllFE5AwHf5DaOwsyHuIZq6f0t0
/u82+G8Y3f9pYf1/7KTH31/9r7/vgf/n1lR3/Uni+av6x78b/sVfevtaf7f52X8BiAyBLIR9fYva
/4e/FI8/Lj7ykjcP4K137p/8pa71F+x/cL18aE+01twW7X/4S137L+yWN6/3zV3+147P/4HV72bi
/8/V9PatIfRx6gYD52A09W/b5j+ZkT0nW9K5rsVJuFPNoLXw9ogMH12j3TicUmRcV78uanr9p1/e
f7ErOf8ajeT7kmDAOovFARojxkV+Yf/8fcNxC1o08+KMKaN/bI0hVDuGuurN9cL6q2qkeFZmq/Yz
BZFgnZ1Vz9EtE1FG8+3Oj+lc7Z3WvBST5yLLOKZ5yWVTmQcqZtW7bfoZ51Pser/taXJagBZrcdVT
PnPsXIxvmoPtH1FMiVPhJIxSc7qhPcrp6rVm9rPp69feMdspAsUhOMnmlnjX7OOPVZgnTTM1O0Q0
xlKztYzQM4yuWHEspcaDX+XF335T//vG/Ztr/LcHz/+ogvyXBM1f/9Dfrds33uTfvNrCvP3vv5tk
xc1Ay/uGuZZnjPPj7fv84+0JOFO6Js57ToE+tlf+v//B28PYyrilOP7zDYJajE/3dqglX4anhzqK
f32SW22UVlsEOGXkpCu0uvpclmaYI5qfM7tPLXMNBmfXLkza5vFP6w/5aDwy9zTFkye6ovQ79o0e
JmOUdiUeUYa+mT2Iq02WkWxuFcD76c6+LjYnvWeA6qw8cwjwLP6DVlwW+2renPVlIBZUiP0mummd
GUURGpX3WWBwB6aOp9fBrnemTkb9gqntAUaLuV7bFPmSq5ohTSScXve/jGGccXnWTqh/js4cbLsM
xwZtPfPWk6aps95K2rXa4BI0mKYKpsjpgFkPBxgw2aN2nRrGlHbSEDJ36xVL10arvI2yZl2b5WEK
3e2uymbibO04MdAf8qrFtMVlvFM/8djV49tGRfozH14YqwVekMSvtljymg4qXN7KwdXA0LIsduSC
233OdNjtpS/a9imc3faV79B8hQyk71chA4pHCubAEcqjp45u6uvzwGiNkz89EDJhbDz/qijaHi+4
XrzHYcNXW+/0oFJAcMCxk5I2jvl9DCvAS6xl+23wnK+SuUW05Iw/GKvbOR1MNTEWipUEBdekBr8D
Bev1Pvcdg1NOXy4ZbJOsGAFcjXZLrqlayDjPvWByPzsDToZevS211PE4aVGiYdX+ZQ0nvDoIdduA
k6pmcFSq5pCqIcUZnbkckfBKj1uyChvGyksveX6wBHOr/jNMOFnXSAiEDaySuf8gKrlmcWcI6pBI
JlnWycuLqeCThs956WEMl6CQnToJRtOKjbyujxqnxGW2nC4CSBe+zJPBlKiQmkiBbHI/ZpQjHqbF
zePBCtCrtO/vAo0BSoZL+bgR0uHsWcr6M+hmeViVVTiYlDHYbo7K2gjgC40la2mhHSGKbrsqFZQF
+to+rVh235gOqCaihplOg5Qmjtc6GJZHNlvsoAxw8m9bv2IxxlI4rn8as23HvYuIMD81CAXkadQy
PIAC4+PcC0t3CoQiO4wkIkVL3qAzK4hH4BBRZdqjeWf2tdjLre7z61xXHg8Mjjvj0pR8iQvycc/G
KKkMZjpM+XIFFUpUwdju63zib9nns/ruKTTkr9qs7IMhje2YLtqV50lIc8PvvKTWb97geo+JLz3X
fHTiTqbKGY6O3iBNU26A6LRaRf+9xqEoH1dZrlysUpv+Gns4DNXIyKBD+fi9uMp+CyH9HS13FO/z
BHs7sogSpchxClMZ/NGXsHVAdRHcNeM0nOQBqWfg4ZysPot96uUfSgmzFct14yywwVIs+dnUwsUR
HZPweFnYwvfhtJCg9mFPb0ifBfx9Ig/2fpq24Ljhs9jjHGM+nE52GVzZjzPjyUAFY3DnVn7207Pt
/q2yi6q9BKoLEJzxoZYHLUDbQuzImchii96Oi9UoM1pTYVFu5uTVdQ6C/BmZTL3BH1Svo7YWADU6
jEugh0bMIpFFdm+VXtRkSppFRGQMn2Oj3J4+Gibx27w6CbZ1xlMVekCSTcONlxlkCld+i/l1Ykp/
p27HAosQxhjNRdhfhzmc34JF8c+OkXc5xj4DDQ4StY3hsND+vU9p37zrU2/FvD7710EOAQmzOmhU
Mlt2R8ZB+1yRpq1nZjn1cPXTKrsPMEJVMYg76zC2orE+ewcL0N7VnWj3xHpVGM2DaB/meRsdSjL8
bS/qdUPwzxaQgnDfaarM58K/Lt3sfk+ZgWO8bbYZw5bWFqb7zhquDYU4M3eddHU/rF4Vj8DduBSk
pUfFoqtWiIh2Nc7pnUjX+kV5ergr+nR9UT7dTdUg4AIaVGM9S8YyD41gGkayqBN/NmIDJbNz5Y07
3VE5Rz7Bh8EgLV2lRB7K1OKopKFhspPlCNjxreE8/T7Udt7R+xEa3WOH/bzjstzDG14Wa1yecEcX
3tFqlhnEQO5+bvBE24jvsRiRkWE4P+Bd7I4N9VKx2WR8fDbA8Jj0BaxwmrkZVsKOmfuVBKjr58/e
uIrLZrdN+ZGyPp1FWvcKk7BimNwaqXry3BYDbGg7gD4NbTwp0ltBVE2u8xT6gpUcdGf24TNOfe1S
8EpkoMAh/SZc4b5L1iVMwdZq8DFXVWLcXqasDIP6MPB6IosGkuC0O/KQgKkZigccMa2xT1eKBbLJ
mdAwvXkJuU37YxszIEC+DrtKGcdB+Tisg7yH9sGfHNWPzhtu32Kkq2Zn3dxAVtm35nGYDdB5yp5g
0+Cc22AtiMaVN5+xWbC9Aw3B+70rcPrU4bewmxyQqMAI0Tl8B+u7Nd4MP0NgoWm0Rp/WyWIbajsj
tiwPQQ6jL04rzIGH1XPxFwQTa7wHH07iS2kM2B6ptKUEtD3aB85JaLEjSwTXC6ZhtdPVKBdGocyD
U5KnCIZhBUhiCY/uEICLajdaY238AP5olB0iPht0lFYy1Qf2ePNxrQ2BkDAwKHzgzKRZ/ooqIc/J
byurcs48BVelL+ANTpBINZFy2egwEmq3NoV5tJs+p+Y6LPndwDDpsPE3q6hew6oOCdkLYxqicaG+
2imsNjxAqi7vxVJXJFNapmP8UA0DzT7Ny+ZkygI5m+PjsCRsuVhmOpubvSkcZ8+exMcUVlmGRDC6
gWK4JIf+3Hno6afW3TCFdu7qIOxsfXbM/LBvFU69cX6eynqprtS7lI9NyLK3s62mXY9knBUZ6aCy
nizZcmN3p5CVm6BG8Wbxnpu4sdhpX9NSG9+MduOvNhVOiLFt4+n1wZ89S8l8YJkr8VHYedhesa24
/YNkqYoqZySW0daEUnYjoQsge5Y1P3bLhnZklgtKVuCXfv5WZhJxJk8dL0rHqekjXaaZczcJa2ou
wSawb4A3cNmnOsPDI5wJ+xdfKdyRRMmb50C53ZrAy+RUAq7aeVcLvbPzrmQIXMQMAZpq71rGtt5q
YqCgCMNt9vmwMeWQpDBxg+DYo6E13EjQ2Oxyn+3kF4x5h4wx7WKItX4G0Ib11auDdXnZrH75teW5
ftdmwwpJUH3EIWF2G6JXRQ3frm9D72kW3eImgzTb9VUXY9ruB3cLeXwxumNBtzN8b8VCmoWPeIQE
I0rv2PNSPW2itb5WryXfQ5EPU/tyUpidnaBEprXFVFaxC8JFwOdxupwH32cJzx1nxgkiSU1zzsVJ
e+69tW72ZR2E6tIbnS26xN62zUO0ZAYDuLG1liHGGrV805NT/hr8YRCRv1YiHoZhJlLRyGBjnmG1
HMGXMXiZrVGY+CqcMo9Lw2jUYW6Kln4Lykfse72lHE2qQXb5LmTgf1VVBlanCWeCnKPpqK8JnC1n
EH58GWnTyn7MZZ+Nj24jZXoe3dZIdDWmzz1PjwuaqPbbr47SUyQ5LCbNXsDG6J4ZT224OTdvY5Hc
1lKY0WwFXciAEOzqK91TQxZZbi8v9NH5AXf2StcJ1EfiC2lfIz9LP1h+MJ1yzfMaWnYTtUgOOeCZ
OXwdJTiMw2w21p3LkcveUf1GXsTbhCr2JsikIcba5BHaB7UCi5ItqTxkmetge8SRjD+jCtdzlU9L
ktpuy7DXZ8TZRN06b8/jOiAMNmKj7IZB9Aoz0ACM6XpGbhzw1nYVH8dMy1xVmEBgOmthFDrn7Z+8
KtFJF+2hQN521F0Yttl9MU12/uGJzbSxnDTWug9c3AqPJWhkh0Hp0smz31jBD4ADCjIrLM6zX9Uo
dF0PXXXPruzl5L8K+Wk3zSIubLt2y7bf+8NjkBv2754rYrPj8DxdO+rp+pPfjf50YXiGc0q18rLN
vfeE0VbkhwYNn2FYsORXrp1d1PLVxx3RJovXQisuAqdqy0PnjvBdY150Ubd2POHP+QUlf7LPAXUR
5Q+n6qHZGlmKxFG0KPtM9PKFE+fi1T8A8upE4pTD3mDnZ4xLkoNalv3wS7frMJHV7pu9BqOzLwwh
vwuqF2e+iqqfPFKe3/mZDTp+WtaDXd6GAGhp/Z67HaF730RcVuPrbIxWeq3cMfT3rErMaDPR1/bV
DCFEHvx8rbrvC6PM/Fs53SoQPVS38nk1dN2fa8PLVUxNIHc+XOhBCcstg+90XVaeh327Ys+FbNhx
vvPYzN7tQg1Z4niO/uY0m2HsW1Ms487rg2K+t1Yv/Zwsfsn7meY88oPAo3SWoAdBgxbKL9bfizG2
7is+FGtI6g1nP8P4Ocl1l4Gx9I3vyH7Waz1706k2yEt8dzqxxb1njR+ADkXwVPQNfiEGzwvPNA0b
8VSUREBTM4AnHYy05SZqMbPglPl2xxQiaJ2IeVn9gFO8xDbUBEnuinkP8sJPCBymV9rPaPdOS/O7
MIiUMXdP3XbnN93AojPN+JFnjnCx69f4Ej2ub4/EO0mc9jmG0x3Knb0lHWmcbV96K7PlrhyMbO8V
fnjlrDt9cAylrZ4pqzoandZ348gpaNc0oHMz9i7LP3B6zs2oC+gZj9JplF3EJsgb3YSuqt4kz0Jz
bV2TK8U6cOUFW79xuIB2UnwDOjnoQ9U6hK8m6j4ictNFklIqdKpFUP5UnPnjNM3qFwK75KKK1Rtw
94Tew7qY3dUxx4YLxFr7XMi1wWCB+uj0K2DWNnNczoYH5REvk4R7mrOrnPV+MdU6fSibpINbBB0B
e+3LC8Su+UK+b/u12ZXv70dMffd4R+ZkDTPU+qqYC/IRmPWCeGMq/dwAWp2x4uVk+7xwHV/KtWjJ
mhIBsXZzs4H3GqUcfm2u7F9TYgLeeejxYkUt8d6F66Mfvnqplb1M0q4jJt4I+dvmgJVKRT9lyeTQ
S+MKbb4I6JDfcy2yiPSc2PaVkoQsAws29rrIhaNtZ3EosyhbHdaGT3QLRh0NVjnQdzR6Due16pad
g5k87axuLeaEDOHyoBloJuHc52Hs56M48A0hntH1Zu9DeuXWO0KPUDjy3mnI/7gWoxUuEWaUFz01
4hORk4jgBV6wQaaifMd/ygdnBG0fxGXO2f/J7DjFPnKpDtLfzVxk79nicudceUrPWBrUc2Gl08KV
vKNOlHPg2DxQVMkMq1ir0Npbo2Gct9o2+oSzQPvT9BzHf4d+5GF6xfzo3IkMIzxXVesKB2Ran9nR
3M8Or+Up0LMNLX3M6/cmVAEzIpMYmUUn7xOwKNrop7LHDLNZnbcvaZWC0zeIxY+2fJku7q1SKsoW
5Tmn1G/U++b4Lvb1Pk8f8XqtYJwJgsYNtHY2N8mOf9zCOXhdoZMs+2FxdIXjyh/nU6NB7MOxEfOX
u7r21fZEmpiqs+8dQIA/N8dpqwT2u9xnNO4lfj5nb1mbGvWOZI8mVWlm61024zkce6XA1a/afakX
q49zPyNoEE55O9xzJPbh7aWhmSgPaxgLa4YxKq3xlHeus/ZPRpsDz96mXuQvFTEgWNajWNyFu51c
2Js7z51OcmjGB6oKqutE7le+MMxuI1q8pf0Ffay/5HMeWHSNA1I8m40OXqhp8/a8LUViuVl5cjI/
fXJFEDzCb8yYWaqp9miOLW/9L2Z4Dt2iITY6WZSUaFW+ik3iZasnjPu42tl0p8W3bwkGv/vEjVOZ
34lCLNYFCxjATj5vlYPaWsbTxFJVR3l1kyOitggDvlUfpgl7ZfgiAQb1O6OoFK7KqdqeKAouPkXq
st7e5IZrn1Zc/kNHVeNBwMbmP/bEDImlKvh1LYH44EjV1CfagZpfLZtZXDXAEZD+gfHNQvQEDK1b
gFSjQnJyCFV6JunoWxFyonmVRUrqo3NBeBGXMaumf/VJyGLP2sS6/VFqWR8DdiV9X2wk65kkI88t
IOjvgcbL+a0oYOxErVycWPuG6Pa9W+VlETPUX3qS56xR934BuDju0FGv7ejWzastc6eDT7dODf7m
pvVI8VaDDiJSJx6ar+X1v8HoGJ8y7AOJAdWo14N0gOXMIApLK3zayKYxIk5Dx39UrTMSTtbpeMhK
LrlAV6X7XUM4u7dxbWBacIlc7bxcMIsN9NDceXULwdFcgPbbqJS/yHsX1EP63H8PpKKAN6kiDO84
5LdHz8oafchRqR94lfVrnabL85hmKAF9vkgaiW5c8dyQugIHoJxEN4F0kOLKvGZtnLN90djO++p7
5V2ZUyGxY0eYIFBqHhA4wrIMjm27TIyA0aHWE7Hdha8nl+odBiAegFkE46Nt6fFVVgs9ceEWYB0I
bN2STHXS/FstZ5xeq57mMO7BDK1x39feTJSmGTEpGcZnNZS5sx+bppiOGh7C8qrpi/qc26B+Xwia
RLW0mUE7FYXwXm/rszBWFz2pW6ZXqUfWzMnoDL23uyA45p6D60ulQ6gTltNGPZG6CGFSwpsun5wq
RH4T5LlIwIdd8FVI5BYMVyNBvNyv8JkCYkjgXTWfW9dkd8KrNQlFMe3DsbWj0pOUSuBBWXCJGdo9
5tLE2qrRwrFDtH75a+pq64CYJqls6EQS2KO4I8GzHoHguyeSyu7DTFb8Ew7NfMfP1T5I2xLHWW7u
pVCN5SeNNOlz9bRwfze46xmW4Qw/4rRtE22n2e98CJxXHOeNBJ6oVlgai07fCtq6n7JGFLci+YbL
ddjjmhjsFP6XJRaFMWFzmLAPUBM4vucICjblpAMdHzL4aVeb86MrxXCykWdPnedz2M6xfx+wcBff
sRxvjRWFC7ibA+k79WkhxvMa+cp8Iv0k8zOSpnLOuR2QAiqbCTtG2OQmkfCxGLCBziT4wkDTTGvJ
cLMPI5iBKqkA6Q3oAERr40pIh81fKc3Z3nRkeEm17b01HrEuKA14fvhDhbibwPT4vxEaiZGnaxDm
EQCDdMZcOCE996xmO6mWMAEYwBYh1vY+wxXv7JBjM3L3hMzQE4S9MTpwSBHttOh45SYve5opkLAy
1hAs29sG84FrxIjzdgus6lHpaXpPtZV9yztK+Vi2JIMIspOBF+NutaZHB9xIHMwc+sAztA7ulpxy
jPxxNhf/CRzb1N87hFsB2Q5aGn9Y99L3zZ08dfb8IrjORWc9orDzEdi1OPaZcrrYgnctdyrFluPm
bdF+0DQQfE2uX13TSvl7Fyjhe9i25RDhF+SEut1i/KZdk0bsOXjWh3m5yZbGsCzNkYVG3OkSy9LO
rFLyIAMlBiBRg+qpWqVuzqILaFnJvTb4snm9qUpy7fQGJ4D3SgdzeYDYFsQMmjY28EFAf8C9akJ+
HjuP3HJJwywPl0MbqtILxQUD//n6MpLHTmpm2GfdVcPXtmleXqfE25JZnghi0gs2RhiBYyeAV36p
VkLYMTOM4VOOQay6ZT9rnR3mwerNuCSQfgrCTVs71nDSv4Etfk+2Rk6ZGxZSuLiIMlyzp27X1CPg
V877+kfAIecOd6dA6xXt+mDOlfMzsyaFT0ZMz6wrVBY5VZ0e0lmkdy5FN9XeZ3gjk6HoHDL/DULB
3m0nWlYq3RbP29IU/h5M1GAdut5AJtiqFaAI3UWv/ZQOcU1g/I9RjMZzplz1VgFwORQFobW3fDTp
HlIwbsq9sdYu2QJBqgCR0vjTO54m1j7a6kwqg3O31+hxZTWsHHXswgw2LRcdCAahRnl7QhqhFMMt
ZPZIaK8cLlRUD+tFDrOUJMLU+GCHwgq+NZZtd48u6bmUfT8U3qMTBGGC3GEHic79jqu9cpcLYVK6
YbIg9bMkyMB5FE7OEQAnW+PGPWOXiWtVn2bJGPCysAinjLu80nUPxkww5UMSlPFpaq3NfFds1tzG
yhQ21T2UJZkxiueIixqpwrv0uVFvEQrfgBcXIROmMewd17kunJF/UjnU5fdVPy+KdDvWSPC1IlCx
3/AgsuSV8i10uoEBjJinF7stZnPXEIiLuVBy68odoXi+gesQ1yyLF1nKxYw7yBmceYtgjj27n/fc
CcdZQl3pjC0OauWiSdNS4wIjmarUyWNQFjQCuSJc8jnSFepuRBf3kiy8/S+UBxmEsvj+807Pt9yn
DweUJ7m0foQ0Zxe7Xnb+O392epal3VJTjPbKbImkrzVab0Y46G9BcRtTOSlW811pZ2RErNbenFt4
Ym3Ohddt1fdqId59F/iN7J5cmhoEUInJ8hjUeeqbKFsPAgZRpXNZOMTFt23w7/TcAdjhDKnapyYM
hH9sU2sQSVq3c7pbcqA9H+lAsPbTyYat/r0N66ZZiHyu/46ZF80BIlFZPdnhEizRBpcoZ9cvx+VX
35C6pJNncoL9sk6FF5EuaJhmUkkkIp2G6U90KuQyDizLVzuC6YecPIFVc3y4Pm45yntNViui0Yug
hgeShR2erjBKkk3tVh/e0HlfZE24nIWrWR6VSPsfSjNDAe8ztZQCjqokvdEjk2cn7uH2eSqsKY+w
ATHkgANVxCtJt2tFbRrhAD2Rxe8C/OnMGwwzsVtUkW9sNH6PyuP5VcRfMueIgqoxveI8SLezMas6
cfW8QrQe25AxZWG5EC/sbWznq0WoMzyZKIwDzrzhpq2je7zmpcVTSjXN9Ic+mc06D3Oj5JkP1bkw
bADz3dW9mMBXj5tD+sKtzW+rN6sVUEgHGqURWn2kTObRSf8quN/+phsmAGsaaSJcJmylVJ/t8Wzo
97YuuRjp3B7kuWK1mE8r5CfzhL1YYrEU2mNah05hB/VS/kBcF/sJw/sah6q1nIQ+rfK6EdEHZWS1
JEGn0b99Ctzle0TbC/Rm81l7FWiEUvJWB747H62KwPRkGOsp59SpAG5wRUjbzh++uX6qg/1UNbm4
9sJc6Bv0BCHElb69pTKNCxPZ9k2Ppc/bu8461LFZdubVXHrzuaRudo4V1wfOwVq7XozDfYiNnnK7
yFib6nVcDWFg/lMp3UpMh/CKlm72vqqyu3AUZ3C2Ov2taS5overVCvT2ZUwklQoPx8J39r0Uuz8T
ijq/g6FpbOaRw42xkHt10KLfM5KI+aGu7M572LhdcbP3B6UPheqn/IWbqm+BueLod0wzNJ16h8lq
3j6HgQYhMsI5Sco7skD1hHueMLC3JybFLQ5YOuAmaAh9O4vhsJlN74VJobww/fAJhjWxK0B2OD/W
XgkbX7CNBjOids5PhmSfANU1DXVG2EXl0ketHNvt7PRk5Vj9M8edLnKGs6YoPcXs1pzo6JqX99LN
M+sRKIGfv3t5qitMAANXUFghfeE1pD0tQ9zDD3N0PHjdPCZauZCK6rwojWQzDYyR8J5U+GERoVHQ
00kBtnmkLaNd9gKAPg6WfKDFvE8Rpg+LM9Hrp8ghDS8dAxjiBryasvhm2mVGBwekeTR7knMtRRyR
cl2608haAYszonmrcogdYJVl2CUhojS2W+Way9HVghPefVPYvvrR8NRwytfrBsGUIwKZGKbSaEk8
Lo673FUppwUGTAzLuCKgYXeP9erK9XEuZVF34NWqNIslfDbHx+NpOPO0I9+V0WpI65XnHwV3V0CP
2qimMqFay+SQvCLOm6TW9DgdJZL1Gk3OXOYXAtUdCDfTGzlPM9plHFjDHDDbqKwHtbgRv0aCYBnQ
CmXtrGWphvYQNuOiynNK0xQ0HnKFs/8belbvv9JwdkuaLmtX7wnCyiyGNuM7ULp6f7t06VSxPRpp
YJK4rtCXv1PUV5NXGmziWQz7WdwaF+vIicSdWd4jpEEZC8ceBNsmgzFNVJWG4W9yxXZNyGjiMq2O
YejR3+hoFwRGJFdiO1msMsm1fs/wavHP3lrWmJHTRaAJMibOQg4SRDm5qa8ampJ9lD44tQsGsvFW
Os+lmKMz/pH8V18wG7sd1puBqNsWQGZxadgypLs8D2WbkUoMjd52E6w0zOI5KY2OkUjUGPhdGosJ
dt+ws0Fz+Btul0j5TTFHY+CM02UVnSz2MsW+5Z+YXozq6IfZqultVYa978kLlVHXg/x8YfRX6SAx
bpiGNGFtWIzh2Bu8RPEgOsbBtAmI5TcjmArntw37BvBBINz+JDe8JE/Lkq/GnyJIBdo2b0X7o8vI
oos/bg5MkMFg01C6CPGWqq0oswknkJ32WyNjJzJcdlARregb4ne/dvQbBQs0i6TCXwK/C57zgiSM
FMxQDl2PCiddTfd25fI3llYv1zO4Nk/cF4MuVbRuZhk+hnbYsI3KthRuGw3tUqiXzi9U+EcMXq6P
sm8NdVflNSdUeAvEd0cog9ZX4RH2ymMPNcu8ZOUgLEapbu//GWpf00yRG029txCXhzIuN8uaQGCs
5XSlwIL0M/yiMOqVGVY/itUY1UGPOnBLuIkb4gkQAmw2malO24oT4dtkj3U67ksp3OK+RKy3DjNg
JOpl/Do3ElApbbjHGzZl78SKLTArUqzi8zYj8AjQIN98sDy2YxQsVVtC5PB1fz90rY/bvx5M2vSC
qs22C5ykYYGtRRaXSj6QQj67xVSseP6lCKxDsGU57ldwTHI7hENmODGgZy3YKje5fgXekFkfI2Ko
e4cQxeEZNiRbwEv17xydyXbbSBZEvwjnJIAEEthyJkWJGm3JGxyXbGMeMhPz1/dlb3rhqi6LFIZ8
LyJuyNCBPcPw4MxH1+3sCm9uJRwKkgTnIWuh2MYxKqrA70MdcjmILmSZX9cV/MBGRH1zUKtLFxOR
NwwWF3Y5bX9eOR+vn51krr1oJwFMhJfK6HjXgdiez/h0PP04DjKI/vG/C4OWkFPbEw5GharPrEYY
zuYWVMy+9hauSEafhF7tiXSmc8jZhSUHzIll9SpaQRU1sKua4ZjjMM0UvIdHpgrCpVhxm4Sv5qlB
vqKor2n1EtNMMS4AMFTq1xeLdSE5ejSTOs8glsPgpITw6UgB9bIU8BV1G3HGijMcBM+95oW5XaVJ
DUudxTPJGQoUKVLygVX91jVd47/y/MBUcURnX+vXoqyzareMec/j3FZ1TTLWiUZABzWJTXosatUM
P2TVO+3fsc5E+jfs9FC+8kRuUaI6UFk7w7PGuxqn1/LAorLsfzCCRemJZOkY/1Ym4ahyKD12Uzcu
8kl/3ImI1SFdJmKOrwNsMXmlsAzUDEdM9LMlXHMKWgghLfXnkreoqEtbLOl6WYeOfLnsvdL9J9Xc
jc1G9NELvQI879BYbiodPfgIXhHwQ96KpU6k3XJmpaTjXKtxmA8QbYRp9qwD9fgb0EaPxYwzzJDc
ETduRwdpsCxZ8cAaBDYHDq4wiG/LGvF72qw4TfLsm9bQdRxv49DO1TfUbYZC1lB52wORHTn3QyOI
yoDkecXWilSqBpPulQLijTuo0NmXYzqgRXlu6Tr7qqhl/yozIv3kNO7y/JtXtkCkwDouEEMtqAAv
2wDsaIqvcFyTjpR9PuHWhEqWUTR5KAU6zww+DyH/MQ3cQYID0TUETzfDuPHc4utzsX1g3SpP2E+6
alPzDk8/E49C3HLf9fUCjakcbchhdRxVNB+sHPhLYwx1L8U40Imjck+gsYQ462at649Auou7Mav1
/2RTZr7G3MqX2sGLvvEzp78OugsJF8nQNtvGiIJKez/zMezWkgc7roh+rY8J6dR1b6LaZ9Su2QBS
pyuMaDXyxZi9Jp5v3EOcQFb424+s/W54ubzpyxsAovH+0alU8CoVcx4QiySsj1gmBy7atXTdnJFW
yOXqzkY+zXWbH0yiFwhJvYOpMydOvRVuMjJXOjldpo4r4ZPYJD4lkUZDN73OTmuzmqcZXxiAdrfv
6bNx2l0P2CgFhTatr7JI5S2zd+ijxBTyBdouPOajH14CP8zJ68TGP7tAh7/CEFpckdyJH+EK2KQb
YrXLw0z85rgpj7YM3AeX38ZWjF2wbGfeRIehRfQLm0BejCA95QAKQNexuf/cALS6ZRBFvXs1r4jh
uyYhwuISPKWzIXFNj+ZjvNDdR6voGJ7baKzfxDx723Bu1KsHKQXST0xwi1UtLCBkCQx+PCF+NEzG
e1Wsw6fCRrxt87w5qrpLd52m9nVKJntxqJrqsbOZ7o2hCYYvw0WGKBs3ybV2tRNvO6+j6GBQ1SdE
AWRl1cz/hErD5Ya0k3JCM5U8ZWWS/bF2qvptwDV+f1pm3nclVwPMGzbMUYdgPA/8+5g700xxVwT5
UzT4xa86HXC2uMYGHxhm8WXIJeR0MA7+2YRNtK2TLLl6oc+K0UkxpnhTTsG1QwBiy/OVqlUfSi/0
tz6lBAj73i7rQMgMQeWdiv97c1mrxyz+58oDeGXEkz8zdm6mMlHPgL6Q0dpyMu+iD/Dt8gNnj345
T94mzrkQU1ORai7Zy5xd3CTbyE8aH1FUrd0G7KM3bSOS6QB8luUpvGN/0N7qo5eKbO82PVYcXioe
l4ae/U0GzAmkLUuKUzPp8FguUYraprBzx5Z9Iqowq256iCmWgPqWM6nP2OGDbJT4blmaHE2YyS9W
WeXBtwWJsYiiCFQyloWDdNkTTEV+nvFk3BbVNJclpiccNT2EcCBwsfZXb+U2Zbir3yoH0Z6NQbQS
EoOV+tAvOdOuhmyXZYyM2wlxl0VlVuPxCkuSfe1aIs7CEp4xEkBHWg+Jx95oG6Se3aMUBs0TG0n/
YfIkKkW56GjneB35eIb5aoeb0D/nUBlOoyhNhnLhJWd6nPV56E13UmvZnzNY0KhX9fCQ84cUNYfN
G6XY1Ue0Qk0Ye7bCzAxRdspJet70VObXJMriR7EmE7avOKaAZqT+9SDCUL1mID+jjR848kQWx7kk
apb/0bypYYeS3+zkefHIph98DA4fbeJU76Ls2w+vWeKLNxtvX1kXYdRd1vTEqRVVIxmzILv2AxyD
Cj4ydzCtnmBErx2rkyvRetsi37julbLOjvacdv6MtFbe3tSlv29qWjG394BDdJJ9bMoNVZXlhfgA
d6E71PXNVD2GooiXTCa53Glrd7Orwc6SH/rKtbt5jIbhInG8bDn4QTWIzNw/lSh6n42PmX9WQXti
MKYUfllbBNTY096WhvovrufyIU9sumxBj8q9ceLysasS5VCVUoS04IYcVAt0Tt4SaFIneoq43cKm
T95ZRa/XgQn9sxfEVlG1zb7FTEq9b8t2MPVwE2dJNZJfjVZ6mX2qulnTHmA/qyfJEfUKDLXfybVa
i23ucnB+tlOvDRECXby1KpqeFb8HWFYBuXmXZ87fBS9rt4ctlxw1VrnfnL/i5dR4jdjRe+28NgQ7
TlFELzPvvtAW21XPkKp4z37lFZVhvG+cjnOTQG2jw3JiqK7COd+NUz8i5YfBd2eS5C3rjGRXwsGF
TYvVsXfyUT2Iv3Z2nPesQmQDUcShZWshrWi7oP6weIWpU/Pjd9qX++Bs2WUdB7VO7Q1UDqvvKZbz
R5o04ikl5oJA0cUvLjuks5gN+ACEhI6qOhu5hwXI/DFl3/wXA2YQPM+z7d/YQFrnANxriHcDZ1ci
mdCZ5926ADPbJbYadwYE1t/AXcdzFgbOhfd/Yd5NUftg43Oh23NhMeruO9VF7wofJrykanYZI/Is
428dA8+7y3nhU+VJUAyt59r/RoqkPu6OiIhgzJqd2ySr93laNvVR6DhbjqmX0CgLJEEV7CRn/v8n
vvjK37E/k8OfdM48ZLUqRwdE2cftI2aPZEihRH7uF7zSe0fGFSU4FaYWDoNZbIvmRs/KOLGgjIvy
JQFy8/8J301CQrTDwhiZiDT2H3jdTZKnsaoxGoCig2bvOfhVLObuKt8J2XnYkOs1TwdvSwlnMnJi
nHt2Zv4S5NeIHw4rAjohRDK+8+4nRvKa0wrVa8MDJ7A42XRD6D8HM/D6F4faCXFwVGSic8uKSzJA
8iy88Bact3Mw4ABJFDGCnU6jmNOTM834l4eUzbaTBqb6kTlukmGswz5/6HnorEDBBog7ivkPL2Ic
2y8IvwyKUetTO0CPef9nZCgEXQQ57cKzy/ktOGro3RIMfHqn5fBjMX5yc2keIhsocOWAiTNd1EEW
UmWnZJ7WC8v+/CUF0Q1CGXAtLeC91vpnlOU4GtbJgXeSGQcUf+lECLK8pzgCK5a0+QN4dOLBADTu
zsPZS7R+yNPJqvdM8jUcA2+N9b96HEsIJxSR8oFLzWP/FPdWq1/saqcDywxMr7UCe8irpKvKH3ap
MNzGEyotmfsmOKR4fPU3mZqu5229hO5rB8w9vyK+DA1bhtkqd1fPrWrPS58RatqLoSfptgXWFQRn
tpDmnaHUywh9lM3FjQF94U0Xrn3OZmrD3U2XTC2WKs37/0df1MrfdQtJhe/ABR4jSlXzC1lR0Bc2
aKnsu43x8vjEGcTpOEFZnlA7ARqeTbHyEgntmTB+QnnULiHv1u3LGTjeDXXUOQS9Kb+Nn1bY1YWo
f6fryMy65uxQ4KMEiSFH1byqsZm3S19U4XYqGwuTzc3bwzCIcr46LF/pqryXnu8Jm9npG3DzDDS5
SMiuz7JQLwn2m78YkKfiHPY1oJO54gV9j8cRvmjT9Lu20vLh1pI13izCE026xd/CsdMFcY3Ufh+L
5Yr796+wKuJBVajcb77W2ZChY/0V1BNkJ837JpWr4memm6rjwaedTDxhsQIGkfEFpt96lYE9Do6y
/rCD5ysJvBG5syd/yRJoJroNHPznjHQw2gdqNuw2JNsAMKaWiYMNxhtn5mAiVFizyiiu8ucG4K13
rOOVagyn7xZUOG3itTyMs7oT/ulNVZuSY3u3rQEPk9byNMCrUrX931XFGio2dVIQfccJQw678xXD
TrY4PH78gV3MHFjLtGdM890JN5sf8EUr8h1x2gfOB1mP2Ks5zExj/KdDfFwfu7LH7mPAIer9ggWs
fMwg18MGpqSgYGW50jB/FDDbvL3gH4ecRS2E+bXDeT+fckNDXg+qP2j+02vPMu8yzXgyk90UQlO7
BE4dJ+vWwqNQAmPAWso6eKvSZViWh1A5hi0Kx65h9XY6YfONOWWiNvwps6S12i0CodQKC08vJQEe
9uANvR4ubmA2naLahfm6/Ayt7ewbsMqq2IfQKbiM7yTSvEP3GE11Lstefq98UxV/lRApPAcdOear
MdgONsGKRG+w/PuYmoyKFoxLmfI7c4CteUfNjk49cUvUtO7c3FZO/LWDFxTuYz90s/Mi2qwI5QfL
KhLaIjJ0beaS5ToTkuwN7ugloJF1G2UEyq4pLuU+2VUkSOt/fZm53jcoEnTMfaMx/IoxQFfBz/6i
qzr1Lwy+Ln0TisXOi2c7/KhQ3MX0MOd8PW+GZfi8lzhfYTkkpTwDNeI6E+19P6WnWRxcw4IUdzwN
BzyVuhbEaKUoBiOYHY1oUxd8+rgIu3T8LlEVdyVeJH/ncWAi0zQVF5UlkziYuJEHXyv32mJrH3+b
rucZtLd+kYB0yIbJjQ+zlHD6MLpNwX3xsWTTuesygB4eP19JLsIJ/6xFSxxnDUzxSzl9fxwnuiWO
nl+rgFURiwwu0gVtvTJZeE+qOi79vEtEh20xDQdA4mZm28MvYB/IoX80FbFHHgpt84IFNrl4XdC+
LVhjE6ZJMz+FZEc/e4s0QIdrKzfjkJLkRajtppsP9789LYbY+i7CATuc8VusD6XvEyrBi1tlBMV4
TbIiZkMw0kwat8VRC2P4o3Ltz6bKilsZW4awfvbInw9l2D5IuKRc+WLKXwJgcfS2KrE8ehpPCkM0
sqmPJDpuWf5ZcWsGhNS79IljvWQKfu3cMSLsWhl/C4y69jZpFYGyu2PPxNnPWi/ag2mt9KEJ0efp
8gMx2Ckv/+m7FLJN8RABWspKlLQKs7nzFK6VPVYDLjbKMeDq7uIZBzwWmDtgMGLXsrGRTTvqReiz
eVxBC/O+dfjhsCuUSFEEiYjgs1jt4q85c7p3ldVRuh1I5/AcpJ9+Pdd+MLpHXibT76Ula0AGB5dO
V43Zhxcvot2K3mlwlZFBMg8jDi6CoGu80+WYU1hQzfLMstfPDgk1sFvfyZDbCmTwHyG4rIhw8bD8
zQISuw9axeNrnU2g4FSwju8AcxVLFocenuAOuD+ImHnyUKtenmxeeDPjs1vLm2WT8tyUub5oOWkY
Mqo3F4iT3PcZp+q+NvNZrFV8nnobnoEtB98qVhP7iYz1uJRl98x0zK9rmydDbfYhyY5vNaQwTklj
nrhVsj3TysQBzLJ0u+QLs92ZllSPoCZQsfixM5gET9rBEXMQFOURyMscdFIHZyt2mQRG966Os+Co
dGb2Iuecyktz1H/7dGa0ZYYP2fyt07pzdd49FOzluZu73gEkg2zz5tZ4nXbJaFl4SCJt5DcyZGPe
09BhiqY/dr3Kp900WqTePu04NY2lV+y9AAsB2wKIgu3gBuUu5jjwBpucrY6vKVHgvhw4Xna15uTu
ifjWTjbheE3QcjPmfviyuAUxvnlemn3VpHQct4MzPCcOeLe1dOrLMiZmP8kR39FA621N+HHrmBSX
YTOa/gmgMrkWbjvNxFkBz3HHgtodzcEDvVjpwxJ49Q2mELAaFpw7amfz8mIqD0oOvl4Hnz+0awTT
FBkLqdz/GHgwWTapCmINxGOI3fkY3uX3dGAD7Fe4ilj0tOJsor5wdqEDZH1JhgR2PPLXxcGaw9l7
IAB8wA2DwXlVBbcvzLx2WxNJJLpUeJgCM9GjJ3tDGCynHIM4eetpiDhleDLeuSgIp15M7qH0S/Zk
GZD5PwTFAfNXYfYrAKK4UPMh/LM3WAwxjaV7ZgOiBPuL7ye/JLmiH7KsB2drcE1dSJi1hywYYJTK
Ji6+euH6b4FHgSUOAVSKH9px57PV0vUPDWoRk2HuQZDj6gALEORZBcZ4CJ810NbqVBMBFtvGdzAD
d+X0XWtyg5LQ40uzdOWuxs0M69ECsNUdxSlbjUJ71oi5z0W5mOe+96vkNUcVvXUD+gt2hpBZqsRw
xCK/gWPljTYN9g3jX7vJYds9WdEyAE5N7X+HU7Mkv5umTa6oCdxlTQOXkyEkDQljs+KCW4Vrrd7Q
MSJuQw3lj9A7VghnmZEMeRoU75kWTXGCy0w3D5oQh5/Bo3q9nVmXYY4uhEreZOAyAPdEszCCQfv6
Nxnb0x6VsevfVH7KQ5XwirOLBkKGmfYXcfDwDbzB+8Zcy0JNHI01Ucpjs4X7ZwhafEfOShxMQA3S
rrY3Ubh5uKcEmLprDemOLQhHjkcSxrS2sMFMnmbOLj8mLfiAIQ1WfEHJ1GOXZsN1L3/xTV/REhOW
4ytDbxY9qr5Pz3Vr/Gvkmbm4QBqvY1iPaPebcOxIJwlZe/onMklxp5V1kznPvpmbA8GhGhsv8mpU
7LCtYlYgESAeqQVr9AnnwfAbH0H1YNUS3PMg40C2G+zMzksAvB9g9Sr2BIV8wutRgTmUmm1aOrf2
RDNX87v163LasDZfzvxj/8lvGzyz/BYd76JYQLuPHXG1pyl2s4vj2/rk9Kr7ZHZt+uui43k5T90Y
sOHueIuSJlFyIq2ldMqWHL7Dpb8Pq3WryXq1VozF2c5Uege+KP/ltmG66ObA/FtxqFJ95nLBknGM
SWqBHhy9CxXkRfs+qV5wUJBxCmew7pKcXECJslWPGi8E1sniVEWmfHZkK9NjDX11703uRIzKJVmn
PyzU9hxQYl+HuMvqxQ26P4Sm9AOED7tsiWFimbRWhLAQsKxWezzcnEaEN/b6SIINKjDIgZLDYD3Y
E/pdTKYGWMiOt/Z04/BqzCeZEZLnGNT89hxxdopOq6Shb12c+VdoWRcvnahxCcXJZ7WQ+Hm5L5Gn
T63ChTQaKi8w3cQrv4qF/QUsaErgXRw1XNFovLgXE+axJy+rYbiWxBkwyYV+fjK18qKDhMz+wEeE
vsCEYP5RV5h8eKtr2SdrHH9FlXsSoceFSYAJs1y3svR6dVRoIgkNSXmXktPAOpMSQ8RfNFIVHLIv
Xb94OOZoOEzlACINDN8MwR3F85TOJKaPcZDAo/SbEfNdtIJUPdhK+lbu9EAQ4rh6ufnPC4fupceT
ABC8kiwduRRQ/itMpi9l5IavTWWTLUFB6tCaxd073UgdBQey3eJFeHV7nGTzezBix6DJvj/ipYv1
a9SINHvIVJZ1R58XQMHWtVzW8xSA8NhThAFbF3nJu9p71YlDNubc+hntU1K1wDtXSlmGmPWvb/lg
90LvG7U+/iVlMf7tgJD5BKze9by0xoSgcoTLpiZrdBCjuD82M1gODByyRfGhUSK0gQ1PcyHHPWkp
njqT45l6tywrcRIQMORjrMgHfL8D311LXGLhv8t9H/ChW+SFHQWNEb2FSTRTszPzookcsvOcmI74
NZbfCu78yegRqADHWfg28p6DajE9/OVGbCDmh2n/xFjpUf0VyYqS0Sz5M7lzwPXEonVjmmo8ru3Y
P+JoQdy1U7LuSQR0N5CvzjlYvPGo57XCmDu0LPhSD/Fyz/fivPV9QGY6W3GrFhGKP6udHj5UH/K9
VkwCe0E64VOk3Jv/FtFZ8ctZsEx6/YrRm0JTTuXkkuvdqEZ9I3QU3asUWCKVYx8zRaUiQOhKY4s7
dp3Z2TTTtsfL/WaYaU5WZyPTTNYUx5yNMGb+YMEUCrvbcU6VcjlX6IC8/sEhBtfvVs1OnHh1yG82
sFHA8alcucr4Y9ItduLrq6DOmrGxNAVm5RXfEAEz2i4CrjtDoDhbasJpOiVqoqK+vjBu0hgFz+aP
HQISqcZKf4sLh1qUyQpUUoAbMSlAO2HgJGnwHtSB3/0oukwiKUVq2pRsVqpToDqCuGVmK54LEUF5
xOImNEDvAf4fOlcCEGCsmWgORACo3l3TBxGCKr89pHhUhtPoK4iJ1Ci51XagUSs+1ayS230FngXr
i0JVJws7hrF2sXNPGfkgD5IKYnNQpcfO0cJ9Jmc6jI8DeZJbnZXMvdHEkv9ZKIuDH5OkxNWArnZ0
nTRn2cdv3tlExFc1/I+e4puiWG/pPFn+EyFBHgLVP2fEsnfOmZgZpczC+gFbcz5dBRxdDHrT4BXH
uqP98tBGgWOvudvF7tWs8EJRKz1M90nf6lPA8uYnZtXi1xyXY4e3MMIcy7uo+zAOc5Tg3Z3j48OX
Z49T49AEWbvBkYwsy8cAhZTsazdjTPSKh3JIyq+cXoc/fiTDlyqNA+9xdespf2AewMjI232udxm7
BBav7J6fGlgz35Ff5TfLr/MFC3tPyFuBXkYT8+4ItHCQbnIG/eL5LwovMuR7rzfwGdiJ91BmCDFs
wwnPC+JFhSxE8XirNyNHbw+iPLXtOAxTjqazSRwO6/F8SPgP/q1q+DWo5k6c7lWaD8wCdAigZmR9
HB2WnBMfqRcsJj/UjF39GCUYXvY0ksdnyh/hU8qsu9Eykw98NcBFdvw09D1KzHln20yL2U7LOvyc
yrX7F0Z6bnfVEhJlbkJOaFQMDsuNTsek2s4A9tttiwPqqkLWTk9zuk58O4CK5U61BkU5yhSL7CTB
wv64Rmn14qiuUo/O6uNkCbho1dGZMnvxVmfZt4sbAleOkm8xY3bgKRxa9RDcOcOPMK/qdbcIodUO
+y61QlnVi1tFA84OyTJ5aWlYeC+xFNPnkGD5emg5X0QQk1aJRFdi9QtXQ15qG9cOTLi1rNmbpey0
p1/DwBdU3YOcCRb3QAuaQLx4uqVFkgwkgSgrWdKyOwUDBTTt7IkT1KXF+0Ssj/BVl5wcsgJfMoe6
XvevDhO93DL1R9F5KYL1hKoFbROuknxb5JDEN8wRTHRdS8z3MSZ/sWLmc/xdPZJHoFULLdyjbti/
TI6QFNR4mKq2tI154Vflzn7xbhrbzOiiDQAi4ljUw5C14fOilrvSJ8ilM/f93pWBjjUOnvfgDnH0
VCbjvLO5pSPdsFvhx5Vt+IbFPx5ecOcrhnQ34zEQscVDqYB/pl9iGaz6gbxoOUpmHMIB/FZM+U9w
tJMfAKOdGD9eGEw0kowiepimFL5Pm7U4Kojk95YnbZQwIuYAGP64crQHFVUieHR0j0uFLJQNyAgM
9YqMtWFHdG95hCRF6Y4X+wI2vxqWR24UWn3AUX+H1C7sKi/G/p6LYTiuDhvFDe1T/+/zicvkgFsj
uBQL53EQ1uG1JthBqGLx0xdyux3+ApdDQsjc+VglXvh7igrdUF8Tk1N59hxCJSeAUSQGQB8QBKaw
Clt/RZiybqvxsVRx4+0VOSh6GNmzg3xwlym/DkwQ2bH2e1bexcj6awPmPh+PfuuQBy56ra6lacX0
i5hM4H9o8le/dcAPmhmqKQ7dwEOQELSFsKYnqh25R2BjF+GgDuxxxXqW7Isobuir/uKGgrTjBJOO
YjPKTKGpuFQer828BL+GmVKhU9pTeHDA64TCkdmQ9wYFcsPyZ4nK7s0gcC3goyaLmXDbVCWL+6Up
S/Wv6pu2+IkAQYcNzoai/r/wjVdEh7PEqB8U5hB1PtNuGXRS7mw11BHyutJnyYkCRdrrbL0eDIYu
bn1JsiUSUx0/MASvI581Wn+HjLLXdsjNzwRVKn+mOlM9sRxay50ZTWTg8aB+UVGoc+dvPRnj4s9R
5oKIyZMMbdC50mY277F4VgRGFQ5nt+hPxlKnA0yohf2Bgb3ARdpK78MZarxfo6zVbwAF98FtKoq0
+LKxOyNKLnjbhnnmQB1ya6RJi44DX4ZHiOeRY/6BpxbnF5guHs0HuE+4RDXrW7WPaUYeTnPgwZGq
WCz/9CnGRcnh+mFBFEwJFqd6vZZsfsB6aVxUOz58Sw43idnLDAXitzHcfEQuXsuYhhI7pjVNQrz7
SJC6k9OeR8vn3AQ6HWM4OERSaRNavP7FcVWCSTIMc1yjln8lzN278aW3L9zK8wssJvdCL1z1HEyT
WjetSIJvNvzRI17xnvrqaF1IoXCyBN2GvfuO8rLhp6eH+0aEgkjMGSuRtQt74fzL72JafIjU+08d
DR0+q5O5LoP/EPgxSSVoa5uileXNrykfwbUt519QSOLHtMQ/uacaZBakNMVynCWnhuNcO4kE0tLp
YF8thfhh8dOzUJQSYl+KD7g/caMp4HBdltd4kzBN1Jc1mOxVF9X4biLswyRK0qmih4LkMZ3MNW3K
kJua15V5eRtMGf0zCN/zJnYjaPwYQ8BF4E1TmAaPPWadvcOo/5fbn1SUYz1OXy5pUIBVQ5Scu3mY
o9NQalR2gl/rR7eO03wMa+nI19IUaHcp5tVqG8YwXDa4uULW8REYhS/i5Ss3rE3D+MUWbLG2DObd
T0poxxnYheAJV3OkuIRhlpCNzWhleZCzdamJjuz6ham+/82QUG6E7hfocMkMQUoFrBBT7GqHlQHw
zc3KlX0BwoI49ATMin2NjHonG2EnTw6+KzDHFS6mUoSVDM84L87g0POA6l66VNGA4omwODRRox9n
l9ffCxGm0XuMXTpgZC1rwTSOVnbG6m78B8cN4S3FwHJ/FVAqIpe8dtMRSXCCujtkSkfZU4VPuviM
/TY86wDjJwSrwSoIDLk7vY5UAn5ELWc+2mgGSvpM2T2UTUtLtaJSGoZiU0vxc8ra+b+kbp0THaJe
tl2nZXmtnED1iM22/RfcbbfbqTLGeyZY4FcHDqUOnsBKQXiSWZ4t+zRxuitNgP0j5AQ0g9iX9z6q
EYvkOaqHZE/jBjGWAzMoR64+muruaHqGSQz5K7zv1onFCwXH93Tu4lNTfLTTLE+QZnP448Lu4Jd1
OcPHvJ7HBJ78IcGRiE2q5lrHoxsPLW0zc3zy2zh/DgK8R2C53Oa9xZL9HftJtPXwPlGVY81fOiV8
F6/tCGMjFeKRF+mIfKnjn4KoJYRajR2Jq0tOjyPG9UvLxnILcsQS4GzZOD+j1ZAQdCc0uUucsZ98
X2ST427y4J7Uv5aVjopkJhHJET0R/NWUaaBceR3yBvMQhk4O7W13nVMBtzSfyPdodhzePgrj9WdV
DvWfcpmci2gEAofW9MaT5edISvHb4qPETPFbjjhxpR+x/KA+HgMxXz6Us4AbYgwTYSh+coV6L6yD
CNpN4b0APcDKeM9fYBzoe3VuUKP1i8Ytj09WmeoPbATiEpmcWYb6Qt0flAvqGLS67r81Nu3Lmi/r
f9mo5IcTO466wmpsnEfWJjk3C2qgz9qj8ad9IPDYfEy5jHg5sVu5Y9HG+QHhXtFYX/JSPNe0TZ9T
NoDhYSn06uzo+B2OvFgzQOuiGG68ijVKdhrXh6iqXSrNOrc4qqGiXqTQhbgGY8n7weEcBNKRK8oB
sRg3/7EihjgaE7zACGHvO7Cst6d1BaG8ESP0CPKW1Zkbs8c35uszLdBwj6p4Sbx90mBIAl1leBXC
NyMqk1Z9G+4spI0MXYbGPyGmbI/lXj34+AA4R8sYb6/xUvxwpg93LeU1zpaLQSGWJTGh7ghQ6qVr
YgXOBthRQ+CWUA0HN7Q0ZCJqgtWBtMi8bWTE9nKa8/GtaHRGiq0jnfNSZT1H82RZioMYSLmHgxi8
GxiG1Tu6prbZeb3XRsDRCrP3jm00aBzX6OyRs0b6OGaEWsCRcojgcb+KjeziuHlGMl7NDb4iziuI
eDa6zkah7zVLrf1Li6rOtQt6EQsXfQvLXvZjqx8oHK5z/DhOQ7bNjwnMJ2hdyzYNfZLUvQZ8S54K
Z+EO73Dvb0Fm4JCMReo1//QaNU8hr69ffmGj19mR44meYZ5LZYaR2RUedW3B2iLTS4z9T0Vb6e6A
WSa69YHb/FiDopz23agnSv1ylb3GZFkU1eJNLkZKhmhyAy4WQfPHb6zZbPQDkfVRsnf4F+VpLX9J
Ro1/U7UQSzXFrL5U6+XbFANJRCTdKOSlavBf/CYwAZ96mtd3zsn+/Y3FxqbapaFd1aliwOo+wjFp
zZ9qpATnPyaMnHiDXdPyEq2G0DnCEG9ehd63YpStInmoIqqwOE/X0b9uCuIfQZoB0EDp5rWP24Lr
ApXVju8sA7kz9z0piKfAGd3khuUQI+KmFgui8ZJHwc8wquTL7Lhlexp1tZx92WCA8Jb2fySd13Lr
OBZFv4hVJJhfJSpajvJ1emHZvn1JgglgAMPXz1LN61RPtyyRwAl7r331CoOwyvZi7Iv9BD1Kx6ka
NnbRLWep/OhLaQBUvyDD55+m4xhlmRk03e/k17F6SNFZuCdYhn6DsiyiF+gxgzLlaNCYqy/aOr38
xULVEq8dROI/7Qi/fgpvlA+bXYCLHrJJh+bQoRbCIh7RUG7cMI3OkpP33p+WPoADEopvI0xwdGMX
kUmommjnpgFPeT+qZmuH4UQurkdGBoABGrB2jjHNAMFYTxJV1PyhRy/Qn/A2hKTOWTLz1Qs9TdzK
RfCO1mDqX3hSnO4NiKCGHTHHwxBtZ6aAGLjb8okzAgBMN+VIP3pG9jrosl0fxvGdpg4nfjclVpMG
kvnBsS6Jkz7lUmT/kLQTOcVJLZ4oXMdz3K7hbe4dDz+lrtWHkjOmC5ll+ojDY3jpAQUcVNSpbwP0
6UGjm+ivkZ0VqFcsEd8Hg5j1hk9hs2xGDwmsiqpH/jCLnxzyUyVCFYy0btTwrykWH5C77adgW5H8
3fIVa3/6m66FC7S4RSY4JrEEr/3Jyc1/cqVgSpn9pN6DzumcFion0sI8liqIn1abrctkO4Wd+PCm
30oYHyXDNwm6ArNJGG75Gp1Pir0QEkteaQlLDEsxT/RsjcDiQQpPe5mhU/nAxCARAVrGM88ETPL0
Ex3oBeoyYgJUSdMvMGn8Ie8PsQwNA7MWzRDR9mVRQOvqMWJ5kWmcJ78wFQX5wESw7XzahrWoIkK9
kRD6gFt7JdqT7a6Nj/ZVzX8HyPLLReYRA2BDlvNlxgfxXcTs2jMCH0gFR0Al2KG64Exn4BMp4LS+
WvNn+nSUUH1Xsg0jSf45dYFnTyTeghdlgMoGpcEK8N1GXbZeSSmv4b6i6zi4mtUTOzwOHkhuqZ1M
Qi/6mHPpIlzmia6Hr6ZsgnuJFaVhadgW/n9Gy9rmQk1L2jZEpTwzNyikTp8xYbXVn7qA4rjrqNLk
fhFltqsEfOJ9lqpF7ppOxg0IijKtf23Me867G6wOEgYCnfo/I76F8j1Cg8BaFM1smp9hVoorSz+i
kjGDohKzw1htWo6uneel7CUclbeHxuWwVfT09SWcZizWBUrX59rpw34bTpb/xPQ7LXalA8P2dxD5
yAMCSTQYDpQ2+E0gLtL0GrLEKGxEwtoJxV40d7mVuPGITQG1EcZLvwg3Ni7PQ1M16kRVaa3HVUSW
9doMYLwP0ZhnxW1n72SX1SXo7s6tZ0/f9RPz/fuBp0cfyr6PqQM9xrNJlhXDhed3fQO01VfcQQox
sh5QnLQBCUGMJgv9k8/dWG6020gSQfEP8lpEnmsOtg+8areMzgQDTS6YK1w6dchFzXJqZ5s8k0qK
ahcj/GZ4hqnj5Lg+xPQwGtml1AIL5aZy0nbXuW12YSkir7WvUIRI16vf4gqICR1Om3+zzcp+oHra
UEgmgzQbDSe/LSySLapIF8iU5Wd1jYZt9av+q1RLYI5yptsvA2afuxDczj5jZ4EHtgqhG8Q+eL+3
G+ZMUjvzNu86ah0CswkqbnmmWtHtkIWaBM8XFDJ8FnCXGDDdlvEQI4F8tc1K0GsQNY8M4jH4F1XD
ODpC+YUuyLcLpigCd1bDrMDH+AlbkyThVeNx6A0TlTRY7H63CuaWPFfd4qRJJNcp+lQcSGBbFbOM
K0RBq3gJCoYXVxaJVASxA579SNWx5H9WzsFsJ7IcYxRN06lmnwh9JjUHP2/ZpZfeckaKD/gNyuhx
wfOrNtqTLDUqx4QYZ25vsm1Dqz9wGRa+vcnQH2gG7x1MFoQj8/QT8R0uF4awK8g2x8HRhtq+6dmy
DjwNVyIcCWId0CPgghtwy6KXDaI/UVVM3/BRXPVuYajAzNDwMTKGOucmCMOLZELzj84yRaXY9RX7
+KFx32QqUvfIdFteclpl+tPS7bInxCkCpcQysZzOpuyeeRH7Mpmx2PXxgZE+GxGpGBnPex4aC1Sk
78y4jTzm4jtOLP8DxQxZHqVAGer1HqRdsCP38wj5JAfnyo58Uu13C6Lrrm+6fk/bhVvJs2txNOgb
XvMcNP59hL85AR1hEQYaeIW3ReNSkZ3XiRUPNv7hbelMrP7Zfbk7trxLu+MPNNeF5vYVIXxgHwIs
j3xNU6kYi88l6H8/LM+9r0Nr36o0fAzMELLUXDI0iMgLxPCWx3X7OzlMoPEYdy3yPJv4zCJcwKmw
fhB/XBbpzWmu16m7UXz64gjxIL3Pei4/3HC3+RkRxriIbm9b73y0IWTDb6pQL34ckIx21zkby/Au
gle5vkZxV/SfHcjQfaNioLSx05ZeIlbqqseViW8SOd3yIQTeztvy6x+MQ4RJtgZMSzy12qdjp768
eqHOUM3Yky6kZHmBkhyMz+7sMjFpKW5AXvk2mkrb744YazNx6jpKjTHy2Zvrln+QYO6l+1LWOn9Y
FsZzkFYaN9JgDkBF/ICnQTcnY4mGcZ7PR2QLt0T6IYwMeptVV/LeiaDQvEDCEClKsEAcuTPWOkPw
ioZlx8Ah+LRBWjzj1yQ+qmhjRklrL+gXkVgnNfUC3ByrGA/gCujrwT2X/+WxNbNSNmX2MA1NPX9r
GSGym4PglvCKzOXgOWNl9qYCCbwdEeW7W+rd+lMHAsaqanGMk9AcuRtmdd4jN0R4reheEZ64OZ6P
Jip/ANTqe4DeM8mWyHGfoBjLpC44p3dUEuvVC+MyWbrQag4ubv5d46WYSlNnKfGYQGLhYLIPNsX2
n3zCrr7JAuN9Dgv+bxphfqaZvj5xLPo9ekereLNJJrjibFBPuGG+0aROP9Ds8+MMbYbhfVmdK6Qy
RxeYICN4j3DqsZ/8UxiGgH6Km4V5E9mD3W3hrU93Tl/E7m4gyp5RT53Zz54XBd+95rBG+ZN3x6pu
QuAXo3gXDBMYEo1acDwMaXAkQo7FtnfD+CBT4FMyKs7/rYVXvuJSXX7ATFrQLfzUZceHeUXYyKnR
TBbx4zzZzbXnY3/Cru2eqFApxTxwQbjS7OK5MpP/LaVQt8hyE9/HtgmWu8zNCVjGaIttZbbm4DAV
9H4olOBkhbhyHjyHWOuBSmHnkXCdbm0NfhfmKspRs6z3Ask9lSbEZ1bpSMxMnNesrexsTTzbNUGC
pqh4b3Odv1V0/RzyffyQq6q/KlWAzaKeKd/HcPgousrn6yoRNPS929w7aep9toBc/uTujAMyHGRx
DGZ2+qu3/FV5NB1ktvrPlepkeYx48XYut96w6XwRPuqmQ3YTYLq7jDaN+G4aghHnVqBPi3b5VkM1
fFB/LLsOZ8xetFk8//hdTeaaBXNl38IMIKdcF6xHkX2jkrUQyfX8WgSZxCY9WnMTi8Qa7GsUe9OD
fWuy0I3w/OYTGEoExvGdqGX6YjNJ2HBJVYnH1ovdBgkm5165xYkp/W7xShJp85A6C4t5J1n1qehs
jB5BmnjPZs4BwHlLe7bGIntbTHDFamXtBXy+exvV87FpnOgpxEx+WKt2MSenBRLAWaToF5BKNwnR
iOJc8PtAMGJ7QFibO3lsYkaHMsOrmreFY/gM7o7flk1Tzo6nK6L3lj3mevSQaTx7XFZHmaf2O/IH
oisQPbNUDcF+BN06lsnkehGhpMXwjTSzf41lixSoCuQ7QkxBqDQM4moUxkWFDxoSiXf+y6Yo3xUN
obYFmMxN0PO5mhmWlRxvEdY0VUnrulCwynAKAPBOjIOJ8CofMTaMicmj+CVn2URLb4oMWZgVsLGX
XpWT0wO9C0EFecRosqa/ZlbztyudmnJ2+EJvOO9ENc1oVes0frOiFLVaZj2vt78UEWS7EIXBO3Ij
wGC7qMOAxQIIbkC9dLAjeoChM8eSiJ0tuDpxh5yCRjQK5/G28yTnuprb4hxitOGjrtBy6wIZhy0o
dcCebnvDRNsDTL1xSNB4YkEFLJq5j5wpmDpRuhyHWUciQq9OoA96cl7GoX+Ks/XIdx3vlF6RA4YW
6z8std8CaUDSOcY6z8V0xlLNtFIFg/wXOXm/sQbB5dfzra7QlcvrusRRlIzBRO4JxIMeK5Pe0n5W
XGgAuT4y+t1bwTZ23W0lRHmISuqJHI3o0+r9+9zX5g5cQCbOceZwqDogrB/sERn/APVpizsegimq
mnuKperen2/m8wCpxU+qHL5vn+R3FZdRsCcppHOgb/BEW471n9TgwUSxAFrEZ7Bn7mJYOSIFq7Qb
NlsAolzEUVhfyzYs4VyWlThFTJs/o1C3d3M4YkGnHP6hcm9+67p9rG4OS17dNOT/TNjRxnYs52tS
1WPb6+wjgmO+GdiIPqZRUO8hozv5ZsrAum6lHxsbg03LpV54P43lVM9cWPOZ4GPozRNYns3Yke1z
1C71M8UtJDk3BBdC7M7tCq24sd7cjLBdJnsEFKzxcGRKYTOA5GOumtmFXorljLIHtXUucS8gCtFJ
TtTuk6G23VDSx+96zrASjG14RAYEgENWWGxlpV/7qqfZJBCoR3zk35Cp61Ts2sAvOGT+/0bUpvrL
cipudt6SOQ/arJnA0MDMaMgGaPPahc01Fc0PxJXB3fD43QSvesj/lKQ4P5DjIl881uZJ1c8R5HHq
/3mrUYeEO7dfc5lU9ZjTsmaK9SzMBtIUre5WWeS/cyqGK73+p0rd9NBLsMc46qkQWJESQVDrLxbx
U0Hhp/Sd6WVEbiZbbNgADOi+Fig7+TbwVWPu7J6WX4/dX6bDKSHI7gTMah7VSxHYEdSpuLgJz2sU
QKG8oUVHkO+4w8Wr706E7Pidqr60dPLDivp+KzuPwTZss/awQDJ7yjqjXuhSOEsCo8xfEj3MRo0r
UgLT1IxalO+TYJ9BTd+uAH52/Rrkw/4mV9jSVU5bYwELahedJlZtoe+YM6yIoqT3QcvasM0I7LNI
me12mLUSxMT9rjWFxtBQY1W1pem2wTySCCHbSA+7YlWUsi3qKhK5VDICrOQ4Wd6AzaF/dCdr2PZT
jLV1eld55rPHv4E6UDvBvsk+zISvFIpejMkXpXI+zwaeOXv2gOMMT4VjvYqFtY3rkghvh674YEaT
f5rQVqd4iANzcKryACHyJj8q+X2wh4v8KW0Yhu1DAX+x0zh3iOhekcak5M+7EwZsWegTWDfrVLB4
bA/WwHjQM2FwrXBlX0PXz5MY/xu5XDEMtLAX75Xu7Q8LXJt1qApb/ozGQ3LDrVX/ln4/3ReosWLg
7sR0bQXz/ptfnGKfBI6ak2MsHpohqO68Keq22hBlWsJ9wNABfCcdAtrlFrtQgTbeu+nYIZUWozoW
MsIoULDqqsPMQ+k3/5fNCKNwS56ljbG8pTpGUSU/GLzwHxvj53pgcxqX9RmTQLxR0dS/S2j0eFTm
hdH6Wmb9H1Mur1l6qxEkb9phQsuNENjzkwWm0C4YouqE8Sx70qwcPmXq3lI36pCx9m3XIOac4xOP
EyUX0PUDSwamGpFdk69jq4cugvwpl1K/TvAptmVp3G6LMMG56RTz15vW7w3Lw1KfU4YeVFNZ3hII
BOL1soJR3xGE0v9gwI4Ny6ys4YCLC5Rgfugu9G7CcndqmOfflrjEcz3yV/z6U8GTVdTp1lIOoH8H
r86XMuV0VzOdcQ+UQBF4bjbheNF4wBHcFrXFRBddCVzuX+gT8zvzE/sQVbGvCbrq3ecxarv8VDqs
s/f96nkYeTDCmY2DTeufcDyuohkxaTLm9vCXx9ch2piN/R8hi6n5so1pHtduVU8hzIenCdkJvZ2O
CeLto6m8YfpB2JxQs3mkSsXE0GMgMdWU9NDYsfIEogvqFxpHr2PaobjBEblKcQzd5kbRS+vpzszT
HH+N9HkhQqke9waqJeu6Irtd/uqCV2ANQ0izTJuQiYxrDthwNbK5K5aIm5cfUMr6OZxGA4RjVeW5
EGEOM68tfhaRO9yqaKv9PUAav3rCAyCm3QRO7J00OmotwtjNPg+a5kh3iEZajk346Eyg96LBkzS2
1Rpd86z0AcoZxH5Xm9FvwbEBz4ZqYnTNuEP20OzSwbHiCwoYEWyHqvZ3hfTt3aTpu9ELwi8sCyL/
9jSuOaM6JDJurKBs+gERah7XISr8Nr6sedPYh8HM3n/sTdtz6Q4FHSDBHg4KajFdeAtvyGNCCPZQ
S/rfArnmI1Mcsnzq2PPQC6cu2kyIDiwgI4xFJjGdYQJkwypgrIPNfzt6DNX3fhSun2hufLMJvTX4
Y/pqaZLMbgL9OA2YRwmp61DjDptq8MEF+l0hb2Q4QaeXJ1hdNWmFCx7UexcwXvPKIstaUOfc3L9f
Nk1s+5F7qAuQGCiWKfgq6Pv5x5XAdurPVk3JRYJTvxU9UymNkjfrlxO9Ah8Tc5S8QjNhHrVl1+Hw
6diH4vLKvTKAIwVqdYvfp0mf3azMM5kgrspnTWnLALo4cjRYmcOE1M3clxhNBZZh9JH5HziKMn1L
69HEnxMm+eFsJuT8+FdayyDUNtDo2onbiJxCcUAdMEzHnHdV1ux4cmMB52hTu7gXaerawKnhOkFz
i8iAKE9lVoQziVbrag9kLOluJqS4GYqKEo7/SaI6Dxzs7JQbWYoNjDbEFP/YRtrBf1MFB2UCtFBI
T6HnqIJJv+RVqlP0FfTHpQ8OD/ZLt2e0DAaci2d9QRYS3/wrJGG+xNK2+qNOQQcRosJ1sqEJc7Dc
KTtO6kCTipShc9hglGUuls8ZA2RE0v1nmc23vVQlzD0dbgpSHfIFFRgOE28zdL4uj2M9rcPexF79
SZiGXZ+skqQCBz/QmAhpl/JIN012YrBMq3yAcyfDw6JDNzrNcNZSJJ0NNSdAGXE27kiPAqWHxZNP
93oFzQP5cWN5ahju6iFlgoM2v21gbEXF/IKvCeVwYwJaaMHNPj6Uwxz6x7pr4mkfWcWqMdi15lOI
ET7vhoJp9i50L9Oxxx2JHL/qwu7a3WgdrXOLakTz6tA435TABC+mBSZ5VA39Fp8HAekOLK+vthgR
h3jgrblral88hbm/3JhZA/KmPiA55YQ4LFpOnXKDfO+Iqaov/CcDTaSoRpDLcRAQaWoNb521hM8I
oMz0SkZR/xiExuOPIoYGUInr6kPT1y5Qu5iJjCM0Db+PvIyCtrInzva8/UOx0Iy/I8yfXwLqcEMJ
luMRdjIM/PdIFLp3VeUKtC3D9ufGGod/sYc/5IjnFUlrhaT0gTmiKx89LSh83Gje8djl37grwv5k
MV3dBCqTj5LjoDqYqcrLfUP03U8QkJOTFHgQiblgdJkdS7huOTbQgs8Jf7i+AxgWEFVlicJL1lKJ
5R/z+PGly3Q7HuKli34gxtl4qklQZMzoDtTQAXANO8mzoD21nmz/9sBFmCvZFtl0/TrZdzZbti/8
pPPLMivrjdeW9CfUQiScRaMkGr73U+dhomvx9o1jyrt8gP1LdaY46vnlpbf3dMmGuGNggGUD2z8L
DC3j+woSm5Vk2DJoFTmBnLupWts3HDoBQ38aJVTVjihwtMyhQ98mApcmiYS27oEkBBkS4aQQjlSB
0N8pIRwX3w/S8+hjJefCnkq4N06LnTDo2VsmYWMFr2uGrYN/By4QokKzFrzS6IQX8hTwSgUW5MCb
Qyc3jPCqoE5Qt/nlWw0XfTrW41j/WNWMOG1kNsszW8wO9iEART+exKOKj95Jw1cY5uWVX7RhJ9BV
/ZnYj/DD8enhjgwBBRqk3iA+Lppo3HeN8q19RA/cHlaXIXuCM4Xu07U9b953SOAMPlcbg1+P5/uz
WKdU3VU+dOAzItg8+9t1eS131jAN2c6atK5OKXDGAlIsIWxYLWbnCugc9nbAru+W50mhNmICfA67
UTMQcVIiq6uKknAz8WWCClVgxrnlpuFZot+6syFuFgciwOdvIhTpmdnfBi9UJQBNTXX7xMNoM69o
rIY4HF9WuOKnMWZ7EdlUDm4lZ7TFtcO5bVYlwgM+F8jNnJS4i3tO3mecBPWH0/pk3vL0YijIDIyk
hKQwSGxcicRDaA6ik8mKInvtFkbPuxF81rhlfOA+FYDD2kTzN7xmBjpXMrtetgUd69xbQ2HjTcnW
8tIODaVXz9C1/ux8q+v+ME5tLtawThn+rUkVZ9o+b6dxagwHJms8e6zDmhkEKJxIDzn+hYmcfXYy
Tg0nT823U0cVRppqZfbp4KFjG7TAv7w9c1lz0uwLUc8Qb+YgocTdK5NmEt0fgGHB8lekNYEgm9ph
hPctXYNMgdLTDY4UhCbY9J3toJmGxZy/DGXDt1EuzkT6kRfMMTSemEnSPLdxv1smHP0bB+rptK2s
2iwHe7JSeTBFFLmHwWIcJjTPzkZNeviJHPbb+6BS08VBlKO+FfPkEkFD1g0npuNWdlEEigYH18gg
oIKqgMhMDBdeqtmNUDd1lNxYSyVUvgDXEMEmbN1gnTCTdfiqA5NN9pG1wFB8seEd9b0X4Dc/CuG1
/otk2Gxv7G5U67FqezLG3HZq/ONidzI6cVtMDMSLG9R0yOiHYdEI9qWuDVJ9aysVvjbYIsmbAgqV
fQ9mbNQ54/b/R1ALexp+7O5qdag3kx5KyPrgZY39D2Xy/DhmE1BpVUB2wfjg2E+LhmaQzBPUmHPX
ivAfOga2dIFnF+E2RPYYnUkbWcMvDT00GSMkUAMUQ6qHuioews4z9s5wE1v0RZjhHGS926XKw/Ma
xWQhU1oxgZNdDtQP5ntSEy/JYUBEsrOXNvvOqwtw7VSBxKF8mJrfOUQUvTHdgIbE+PCcd07WMBoY
vBFAYlPp4bGDG0JFWRtK4kIX/it/U3qdfRssHHd2bIOZSwlzklHUjs8FUsGTXNny3yBq9gP29/zS
aufD1qx6kwF+4+M6zXBXyMLTGx+Iy0639ood33LPEZDBjIM6QOneRKnzjh91kM/LaPsAqpiDbwXn
LmsQSxApT02B87kOGIS11pODBv0imaeW25pB315ZkkDCW+5D1yDa2lWMyU/IJXJII3MdH5CNsdd3
Y1l/rLXB31q7REYdJjNb5aVbXIRKxoEYNuiY78Kk6ersoKVpxZ4rXasSZeyKHamV4r9S44nK65kb
qW2bWzUVfd5YMQ98Bv0Aoo1dqsumVSF1qkqxKaYWlllTL1+BW3eAd1ecKjbmlLMn3NeMUfcuraMb
tco4Z5RTUBvaOv6AH/MX1pEHhtVMT+gNef/luPISMLf1H2eaqBewwTMHHhPVPaLH7G2wBu9QRjyG
5bTk5FzUhQNDP6cN8JVb3UMxQOu0xMN/yh/Kc6PsgLVriVRzFxdlfYlFWh77SgZvbVRxB7LIxnfU
QQreTBrHOGrBKJcb7oRwV/jIkgEPpfFGD7EAmoaB6JCPJFKjBMc3N6wdMeDl1Ib3hYPHGaQG4jWD
WYZNCpQS11t3fupxkwIzeCjKPHjMEb5dIoeoIabT0ItCRqZoLZX+Gak2xoS6bXk1qwsGiUo89r5b
xqsuJS9/2HZ2BaOplsuCQZk6VDwC9h7letry7WnujqXXEHgaVc7dbhBjMZ9Y59ppYqp6ADxLZYEP
hnfjymtN3CKj5VLtTZiPdhJ6WpXf5WLYI/jWzJErAW8BFKiJKHwtUEaht1EGNhna6CAH3kHgGwgC
1GMnIL0+Q+rZbj29dxxev4Tmo14+elvlzdZZ+6h7nK1smC7MWjB2BDj2PJ79GGXDJkuxpB4y68a5
5CSAWqUYpLjbSkwoAhj6xMgobS8+eMpUN4YtKT9cL5n/AJ3itkYb8v/iDEcZ7AC13AKAOEFIQUQ0
D/ZDpKSR7FmfE3SLXqIGVBaTg0bPPXIku41tSMtjaEaaXV+jkTFLEPLHO3SftzkycqVtkdd64Taq
nZHxFcQzFOYIppNGZOEVmhabNP7z8l03LcfZEsXqy01Z823hHsXcIHh41UuPz5afdyaaczej3cXv
hR0ZWyp+WdAhUdiPe+SW3hUaWcxqDuVGhs5PquKQl5Q8O85sVpRyyOMIYm6Ksj7kPuI1J48Zqmdu
JliMOeigxGuEtxzxBk1m2zXz4B7wqIr44II4OrUxgBeEHbkxjE60lhfcEVofhpIdy87pFWkUcdAr
MCmR1T964y0fIyJ9/q22FEq+AdvIi/ZK2LIgBZEFSxMVCyeJsu0DMTJMEnmSyJwtSCR27zqyFQVW
rqbLf0F1gGFuoiX9ssGYITcZdKETGVcV2yc37V5tQgl/16UHoE2uE/c9gt2WBj/0nNtnM1H4tmYD
3h+qzgpHXQcF96yXviBFkAA+d98uK3lBtCIeHZOgcuN1JY9uD2hyWBMUsbSIyJMpA0n3NWsCt1vA
53PlNB8VYIt/gh/2q2HsG903i7TmOw5N7NGkwnkY7miwnnm98bOGcxexs4qJe6EiiAuLoJrgxgdA
ufAco3WGPpey1+F5ssvTpMFhbU2/xJ9WKiyxDeXNM4SStfFhmy6dYNXQq0/kpYDaqBDs/UhLQRCO
QI1AtHUXD3sPjROCTzdaWhQYYx8xb6Kf2Q2tB69JVKCiNmNUwdAwWuTlXc9wxGfw3frFkY2bZZ98
EaDgM6mqgRoaE0W7WQ08QvBIgnHLiqt12dvU/Ysvkcjf3KOTDSyPw48zxUVU3MiG9tahxo8S1lmc
OJXjEKKT4XMM4E+Th7vje2hLyDSp8k6IV9zs6kVI6x5ZtfcEbPitP3/6jtvqPbBPMR7KKhLxFvFI
4LOXRY5F+FbUf+dcJH0CKiC8jVwJ2tvm6I6vc1ERDImHb/APWWBN/o4ivHP/FOD57VeHlsuCEB0W
MeYFns8EIUpVXkZkgOCQKITPZWB1v7M73FDm9dwcKASz6xhiGNmp1sFXDplmji524BRRDZPaVHAa
fNMsu2Bu4c2G6AFZzg83lSoVafAP5jDLPCoHPzovtUj/zf4oyaSq3OJ3yR11qQmvZpQC5YXfffWq
lPxQ5JRIgmK0QB1bVZYscMY+keG1PWNcAfMIqytytTyzLEgZYfHNzMAYJrUKnVKqg3OdIc3CUKGW
K/9b+BwjvFW71UVJt88ZRIstpvr+h0XsbCWUKtpPRivvx0fGtmXOJn1ogLA6k0832aNKuhdZVPsf
VoqJ57SUkgGP1xkC3qFBjuV2TuV4MRMO/2RBdtLsGDEpvc1w+r2giaD7lR2EPiv3vbdq8Ze7Do1+
D0ZWhU+QmommIXtDD6eF2pSDtmPZAkoLWSHUyTE/klbQ/7PHVv5YfUEtPPXIKE8Cg7Fz9LmtXxfQ
lf/AFKX6qREYZTdK1OvDSBHz2PXSf2gyxToi5TAFZjO11nO2qNa61L2uvnOS4f/zhowAMK0QxzIY
UMQykP/pJfD7AyR5pidQMu4sqGrGdn9u4kFeV6uQDwELxb9wjZxfNOrNU5QtiNMkZr8DaieotXbm
kiDGwgoSXEfWCN6/4gbWisNgZI3mltRrnuNQzOICdd8JbhnkltLZe640gPNd2QQo1pTlsdrsFIiv
K+xMoZIOseGPsunLCaKw1ZtD6Fi4JRyj6Pdd1LPMkR1ToJvmLH7Bh01al+/IDKs4flUoJAXaOszC
xg6TcMlz1qq4EQZVx9+pLjpmKHCVVnehpNN8Qs2qZl+oIHgIrN77AyPzpWyXV0CMT1Uh5ydrXghv
6GbngrYM1k+XZ4/4ZZeHjkeqAG09l6cKIe4pEAbJBWrl/NSbPthzy5RHxNj6SsLP8sI2f93R4RFT
OYfWFwJG+46QXs5nMQY71ZPZJQFP7Z2oX96zYHidGm9CtyDl1s3d8G7GOnQfND265zKyzk0024nd
+58rD8ou9YerBliTNID30CaQbIeSp2E5y+SRfazGRBOHufnAqPDOwj76rbA6PVsDpALq++KYo6Qk
97mKv1QAKilzDIszxfB2k7ZVxak69vsl9oIvH6jSu5U3N3rVKOqnxgnte3fK0y1yrq80IpwGXGSo
kKwqCBCMQvQFu9Pryo2/GXAHQNeyugSzhiTVcC5+Wxu63LKM1rkkLuW5lhAa7KpbnhAPko7RWSQK
RVF3hw67vivLUf4olQH/kLU8dmQCPlpmXN8DXsqENjbEIeSvX7Tsy4n7E2tDDnb0fS5wLjLX9/8L
lT3cwVS6wS679FdSySdZtHZ3sY70ReBGwjDfN0dEXOPbiESMxW6vH2Md0l130CItOxxeO6LiwGjg
OAGts/B3NT8yD+Pt0NXij41ochv5gTjB4HaPnhnct1RmwX8jHrdDJ0gHQoLgPAmnL//4vtQfrh/R
34sW97Fgia06q7qSE6YPq7YxNOCS3lkgUQKl5cGp1X+ErzQ7MBIM8SpGEnfGwAVPW5TRvnE9pr1I
uA4p3ATsL15PPA/xRoelQhxLqYI2zEWGlpiydO4rbYo3mEAVYmkKRzQl4350guHoB810D9IVpu8Y
MAAgi4hBYsx0EXcfuwvGJifoBwvCFzlFrHjmaEO5HD9xswQ1XOslfJi86DriLLkv81UHnMr9dBK2
VX2jx33BP6I+3REfTpyPyGTb+UQ+U/rWlvHeYoj26dMO3S19LQ4tgggMpkxr8c/1Rx6gJ9zCH0XP
5exU1vgPGyCeVXrGypv7J864z7BZi/fS96YEOC2jKAEDqiFiEUpzz3SdGdfbXECuzxvcP1T//kF4
mnMBwiBuVbcP3W1KetJLBUbKANKod04bV0fQwfqJ7DGcoPUUnla8QfvKGU6Y7WxUIyqWCanf/+Po
zJZbRbYg+kVEUAwFvEoCTZZly7NfCNvHZp6hGL6+F/3StyNu9Gm3LIpduTNXcmnrO/tlxhPywa9i
pHFBe6qJ5n1oGVcGzBPlHcVwtNRYeGqA+A2EiUqqng+1EVsHGxQb9d6QClkyl8g20bj8FCKesf73
KlhEQ4xqHN6EpuMap01Wso2NICOE44BOyUWA19uYzE+SanAqcLXoTbZNuJ2p7HvOVEwh6GI3zjcU
lPGamWwhN2W7EFEgE4cij0/U+I66zt5JeE5iY9d9Cu0/MuvPpS4e49oGK9DJuwbYKFabgoYM/oyM
zFijbylo7d/SuFRP/E7khve1sxek3hGYbfVPt3Tv3RkxQsYTtPumsQvLXyLM/BEUMbi/mGZ25RKJ
Z3NuCHHYBiFPo6T2lCLsm0grXNgpDLkFI6eTvnAHqfeuUUy7fMlh42E0r48yAlie17gVrAoFVuJi
aIBjXnNbZx3aVcuHPtEDMoUY8lkWGmfWs71vjbQSCgPDhQNt/diE3vtoA/XvuT3dkshN/hA98U/U
Cfd/PavSwEmksyNhQNaDmTBEc637b8NBtGbipd8GZZ4Gn8YB9VeZWI06BlXCAYKgKP1CmCDqBX5v
05zcGN9NJj3ufijf2zb0mkM0Fv9fSMlkcCd6SwZdvRPzY3ZnYVWdOI3jzzySxrlt1a+ucCfAR/tM
LGGeG4Nq7JFigCAEOrcVvaEgfJTRPSssoqAmO/Mdbi1y/bk+B3rfl/dkVcBPZC2LlC4mL1qlsmyI
SrOaA6/XfPVpal1SV4VXYU8pFkEt3uqD/QoKNnpFgGEFjePtqml58jEiLTxOoiVJWMCIb2BRXqgd
uNJaYD7kyhH7dp6SB1MT6s3IMeP2mehXLOmKetVq99y4abv3PKC9DIImeS+QEvcES0j+ykFt0Xiq
58rSccNmY+NXXmhs4TqpAL1NPiQ8E0zLMTWIWLZJzy1O95eFQMCw+Yzmje1MSJBciUODMLgz8j68
LbkLqiGiHQ+fYnhRDvXCXKdpR8LoZX6RASNWM00dY6I1cFqRzjxDWYF6g0tjegWlVkU76XHj3Ng6
q7Y+Mq27eU7qC+lFdvkiMnYLovu9FtXiDspkd54mtzmRpWjenJYLpBRO46MEz59tFD8CicRJG7kP
4HE/dcuu8aEi1m0Kg4iOjEvjFoK9CHp77s6mUfP24TUYSDmYRzHntzUc7FNkBaE+MzR2J/24nz0+
kNHJh2ZbjxE3M9fuvI3CAXZNiFOeFP6GJ8fuxUvftxJqvA7i0A9Je/abUnIBPsvUlge3K/Ujo7s4
THPb0JPB9f7InUln7KiMD7mY4TEj6X9qFq4+HmuGXRtK5Q8YOgQ25bZ9nKuiP5TJNL2R2C8Pbl8C
deODdSAMshB9mpp6uXgtK3V90uJz61Xmc2q4/LRul3rISvyCV6DGcNXaTNtmWvw8JbAOqQ0ADCrh
JVnbUacgQikYsxOBLWyvbsRS30KKBM1qxV9NF1Y7MYbhu9L7e/Bh9qORrByzwgnDs9nJ+JpXQ/FC
ag0bbA7M1Bvon2VlO1SfZYpIw7ZR/8kMylXKvhp2rdPkEKErei60IbxR6cFGEerxN7Xb1hdEl/3I
xZUUD7yNOyGKeV/CKeGiiEW6RHsczF03U+N2Sjv2VCtyf5eEiRnv2B9R3YhVEwOjVs3YsEPDSthC
F4uv5320DyeEUL456bZMhTnju+StEjbMBeYiq584Vv3ennrntZ9U8oM9GH8FSK+dTZD8by4FNgDO
jHbTUxe8TxzzrR8Jt2682R7HHWnz/IZMksELt3XtySCJ8jGUSuGQsLUwkJUd3iejjPF5c03wKTd+
jfumpzJDWg/4myCPcYJnTHxTSUuARRYjpWKDWA4bmveQIoVnrqR44cw+2uFOdIO2sLV9VAjx56Uj
mI8VuE4TQMxsHtrPFvXuhICM5gn7cgtdMJwBWtDInRRTTxswHT2sDfOByXVsb4Rllkdgahq3+9lB
2ctzdUwgDzHRzQ5dDrW7o1kwxMEZDV+2WehBZdblrUqkl/AG0eNdJASL38il7qAKK8aDNomhMnvy
SM21d9+kffvV8yq6G3PHeSGCNezmqGcpwMXbpuHJ5IvQtEvmbRCTq22Iev2V1bTHs4qa7gRi8iEh
X3JLYzoSd6aplx8pa9UfUpVxQAEma7ZM7x+6GgyDkcXJT22YuKC0YS3PCq0zdr30fvEmSitnzXot
8b7uqr4YgsgTzmr/q903DB3tC6vJ8GiaRfg6N8N9VS39qU+B+JeU3nxHXJx9kh4cG3NnbGKgGSso
RYDacWmBFpnWn7BGdr9Op4aAfy581lyd63BjUzs3wNY/wVi2A4O7PukuZ76ToZiOZcR7eyxY2yBB
Gv19wlxUUx670rhU8W+cy+G+hOB3sW3SY5g9oarrExHDvEh/2PhzuiextnJ0VfM1TJTIIuidJmBZ
G5DP0S9KVnblGlB/zJOimaZRonxZlPFKmA71oqN7cFv3DNte7QxXD9pxtibDS8Qhy35TGj47QvnO
SNWCLU/tgrapQt6z5VBEN6NWzX3a9ApA/dQUG/rXxkcQiirgEdUpXtDcE8q61+8dlCbMDP/n2Rpj
6W6TG6lTD3KkO9GSOBzolykuLRzQjRy5Zm0A4/ZQyPJS49xNoo/MHihEJogmN3k05UEyRtwwkYRf
7a4tCdCm7GmhtN4y0J17KsdcyFA6/aOEQibMp3CPFHELMiMbA/Tc/90TJDlMRQ8u1lbyZEwOXMrx
DxVxGB5wGXrTjb6TQd5hIcp2tEqET1A2BJM+xKQKDP/aS9Zuc6DSQSvNlloIdy1kcVP6oIXR/QPC
mVzpybKTTzW7fN0m7gk8/y+dkfAjtWb/zjok2+V8WPnWWlzppzavxQiZ+c0FbEpB6BRVm1GTjLo9
tm5kpdGq0RSEeZhkWe8nT3TfMS/1/3cn7iceQYsCdeCRHCGDvxByKY6L1rQJaq3H0or9DPWPzDd1
5rfsGx9DkkY/YQsLNWtCCROvsP4ie2gRZJDE7zh1PG1j8+SQWOmao0PGXgbt5HyCLYU0X80mZUMg
ZQ4m9Xp8o2LGNnYNhOPqWdcW0KqQJiUw5F/gKbW4pDXhiS0AoPa80JXzNPZgIcibxWcvmZrfuG27
W+iVGZHcpv1IOJVOpGnVLqKo9Yn6j/ToEeq9Y4Xa7zXJPJQUNkbM2dJK3zX65JDrbVv4nlW3N6HJ
5VUrInmeM812MebhHMTcUODOQ0qR/Eo6PYATH+/6yU5OplHgL5um/oYrVD96KNHvWZMaPmG6DGW7
7Oz7PNV6jJ1MZvKhNrXmPWFRyaGFhFKH1kycZKmTw4T18qOLovlbGvny0Lh9dp3rxeZMoNfCbXRx
FZ2kJ1oV5ZtFnequD61/8K06eilAmnZFp31pI+U3k6mSgwNLbDXtlx/dZKDfrx0VYRFLpCs7/s4w
frAJKI2zpNBxMyozIYtP4gxeR+SANANf8RDGOKY2YCPlMVLSBOdTpo8rgGujYmql5Mg3OxU1eA1i
Vh2zppG7D+Sn+2fiyu2l5I5Hn2cW1CM23sE8gIUx9wteB0Qja77QQKm+li7VYEcsqP2pp4hc4Dct
y45RCpExImg+ueVR52VG3t8LY/My1FiidMR/bJy5fFXcmrwNOLU3QhGkqTXSJh9hWKt78srj4xJH
/bHk1VaShqU0xJKkyk1YGjh8wTqwdBldn36GJRgKme8TLxxfgKj0Z0qvi5tY+0dAcVhYXlnuskkE
JIWm1gnvptm4O+A2Y01MSQnc7IK0MhUz3LyJW6u0D6g8tT8ZpMYpKIeerkD8yOIs8XuLwNBYt8M3
YJRuWeTthxpKMu9s6x2pNiUAnagRJKg7UzphGe7dPE4OII0psVHfu2T4AaAhDKxhMuZzx4vnt1WC
i8ebJAUYa4YksHBJvZUr7f4RwVlIHzycccJvxg4IGbqwqf2zbd3zE0akZ3aNKE994bD9S1LK2r4J
LY6PKOCRCOJqbOrtiPtkOptxh6eXyroofcB5Y9CgxP3mx5RCN7dFziLlgue/qwAPx+kHSiSeJ8pI
42VD3AdDs8gmu9gWNR8GgpvMH1TSErmY08IktJaN8BARxrHg8xzjS6ZiCJ+yx+WwXybtovIVL4NL
FoNZy5uNHiYne8o8q0fNEknBbiZTaUwnT4yPofDa6HHEjXSDoYRBIs40otDwWXzIgQz9jmmWhxpr
BxNKXrod/jzRst7zwCQdC02s/EzHW34JLpAbcpd+PLVqEcsJlmX9DIgZIFzLshp4QrVOYqkjQvcB
yCubX1JUvC2tGNYQkLJM47dtj+QnPW5XaF8lWcazQdCVhyHpCyqM3KjPDwooGPj7CSgYCdAa7BuE
dn0/yo6ASlpm7yMmVcZCQnNy9STTCaeq2jsvSctvJdGNBUgf3N8tJD4D6YztPQ5arsBO4bHzVFYM
6aPRYFv40+zqv1mnUYVCVko/JyABuGtWNXBK/iNJ2nTJLODjFbZ9GsfBce5J6tQ897WgSFnXHO08
C1WEviFFWexa0Cj1uRCec6CSTW+OY5ZDwXOmRHytdFOmX9VWf6Y9OkEhqcLYpOwXnlm9dgtVNFAT
goYKtfGcCN3609XA1SWP3foCBMK60tHivEUc5lxh0UGfu5BLki+wHlPrC6xsbxcVMBuPtyvkTu0D
2Kl+hE+rEFqNonIDTJfC9Z2CheoO2QtHBj1H+7HJxycDvfVH67MXaoLBt0QeWipZdhINFuQUNX+B
Fj5husWTHWbGjK22mZ4grbhnrjQMHhFX8zfM8xQ4UI+KqgZmPsyU7wHj3OSG+cbNEYFBFdqeSdt7
TdrpbzbTJKA7hcueHNDWrcI7NNjsGSWIOaB+9/EjvguqV3EgxL/mgK+DhwFwtfyeOa7fgDqdbGKk
m4mq7cocH2h02JY2CXHgcA+EJG/uGlf0GCLJ3b7Jzsa7OI0tneZwcf0Cn9VODJLYHsxD6hYjI8BB
RchV1unB6LocS4g77A1KEcFSyuaeTIvzUPdI8NuQVi7QBfMYkDN5x+A4XtCt9XMa1c5Rt13xbvV9
eIKTR8OVq3nVx1I33iVTq1cqtJ7zAWP7oHvJv5mL/V4nY02uFtRIhcEm91hIW2pjZO6dOxnTRUAc
3OaVLiGHkmDD0xA/NyzM7I3V4w+FgXhDXhavCILuBb2u+olCoR7cah1SwgvYIQCWODjcs5OL+soE
4LbrKLUc+tWpnzGVToZwH2Por2Ci4CYUwsG60tYFsfrFglaRA7sCEv1WuO2fx149AGwTfs5glH5D
uri5GSvrwQZqGGRhPW1MVzuwDUP2Llxe2DrhnLtBCiJnsuPFk5TVS6TZjwMj5lHAVglaeiLvgTpk
rFM5othzHaKMVEnnhVpQGnG9SRGs290EVP5SKrs4c5lFg3Nv7AgTvBWNPEMJDgnDxnrMXDg+iSWf
rY3bwi/OR4pMS04cH0WZnQNOvT0GE66L7K7QOwYcibP90ZKK2PSD+eqyW/JZ6xQb4utXp/bCe20y
Limhuc1A5joAlMRH1eX9bl4cFcyTV+9Qgkt/0eCIDnZXf4Pw6wPsrH3QWdZbPBOHpJR9yxwPWBJ8
MRMsiwVPd9w7vKXyZCvsx62gQqsN8dupltSzobznPIIZR40wRBj5vRB/BOqoSvPsYKQ+lnEs31iJ
n+0Fo7hok4SGZBtNdRAf86z+GU126WAgdI0yTCRUvTmbYZHuTUcecataO+naFZpOGB+wJud+1Mao
iJU9B1XfGg9I/u7ZTuYzUD205nB8BqhjMQstvoqt+YzP8jMWg0PspgWOjVs5wPP0BQSSBVtEnyQ2
TnARlHyt9sKIYOhiROPDoKOl5FS+c0roJ9o4cPVMtbNrJ0uQsTNnq9k4cdl8CDzHwdhU0IGbEdfw
mZpOR26Vw7uBJwMoqxCbycXCy4LH3sNEMh6b1dvA+Mo4O+eW3ynAE+PKyeN4wkXdVvK+wfuJH13E
O50+XGQ1esqZVneCFDRueKM/EBbDmjYKtYlV/luYfH16d9FuLVPgydXb7gDMZdy2blLdhWb/4rF7
fIpaE6kpxeKo6B3tQnNfO+b0LXSb64Tl3jkoYNzBQAaBuGgDmGtAtQjrHaAeZfcd1Jh93WvfCnjx
hlqtHpMwWQtXyo6mDI6ig5O0zjf1grhEsnysqKIn9qor9k+5J9Q9BrILgWV6xm2dLY47l5VvWnN4
zB2N2y6Tc3KKywF5A0DAfnR0wQqDEENBCQDkyLShv5amAoucLdXZqaDuUJMfpLr7HmNabsPTcMTA
ZRw75ga2V0+AVCT3DcShALBUs2u8OnmJhfYNrH0YT26igc4kHf2H3VgHJwO3eo/nv8I3nVDyrZWT
HSwt5bUIp+N0ZK7mPViZwxmajXZInaF+oIsl/eBCjz8qaSw+S/S2pJ6rB6ognDvDVIE3/1hVYqER
teRjV8AYIIqF7GFFTFFKQx6Vh26R6kP24OamvfFcQ7vxusG4Mn41GG/S/YRA+GGZvfynBhfvjIjm
eavSqDOOrH+51icfQ2eFV8lb6YyuGGAmcC+kHO5s06FrNS2taNixM3grFUZ83rDgqXquCQmdP8WU
Y8OuBiKkfPdZkv1LOgdHuddkO/7GO+nxUs9nsZTRW6LRW+2GhrNFoHPpBZJfszn/NqNSj01MjbkF
jATJIP/W3RDfR7zcuTQYXJsar5ceFXdN0bRsRY0M83Km+wV1PdsF50e+sW23DuZxcF9YC5PmyAeu
lAMNJvvUaHkrNY53565L9iFBfaRdCShHFOniXE8tL8DaLp7Zr9A5y2M9WXoFtyPOXrhecSCxcSPK
xvFvVcgBqc2OCeyoLJwrO/xrtI6N4OHyS7YMzckseyPAlF89Uc0dUnRNLdPO0ClvlxEBy4Jx7RM/
FW3lQ//SapjiitKVdPtV8JJqh1lKZ8vceCtthO3zbRLqpA/Tm9tEgddjsSoJ1yyTOcFdL2u20Ebx
LzLnuqbbQ4O44jASomJf+iR1XrOF4pZpTq+6LXllNa19KscwyNvsu9NyEDdQ/j1QgnLml0nKjGBT
9K/TluFMogfu0sh5DddF3VueZyLTJ+1+jvv1Z+iiqzTi9eUnTftOc6NuH4mke+ZVOvv6WAECsYo+
f3eklD/6JNIf/GUQVeKk8umoq/5CJ3xIEsIw/jD07525XJVMERcmtljbnmKAeJHdTRr1fujhljjt
d4QXecuqKiUwNemH0S7VHcuxtUB6BbpkrGvGWPk2VsYtr5BvJrgTSNLpWC0cNBax7KPRzmRGpj5K
Nl1LCdug6sJHgi339qC75MiGdd9Rv7AFepJtFpIIibpzppfZS7ewhxkcRYEnKqlic1hlL5XJuepo
EVFXyL+HwfX24Nh/0boXUNadn8McOycZ/soEuPeRx8S6VFq8n2bSX6NZhumuQwTftaUB0ToZRo01
MHsNu35p8eJs2JuDVREMvZNeAOm06e3JrLVLPV/sexJ2o861GSp02H14tTqA4SjYrhQVqBnvIUuJ
YzkhDgzCPPRyOXNypDkvPTN+RfsJ08SdKt+x8mDDHp41qsokdJGa1BEWBVT0BbbJPnIql8G77BRN
bRBGNYh7+2HEbliO2UHvGhE0jlU8KvKCfpWsWmFa0ADV5QzDhbxGVnoQBPiIlk7dF/79Zm9a2hzQ
9sfwbTiw+oahvqglvrnQaRhJIDoX8JzrVQY3hF19k1FOfrqse+IBErR25tNzaWF4Z8tq/3BNp6HB
JFZ9y+q8vRhkEWkZRTo23OGztW3CLhslkls8GriopRet6iZDVAZwE7o2Qo1M6juvV1c8hI+1wPQ8
01q4gVny7amyOoOhqfx+jpkW1do6nrE4Prda3Rx7mXi7KSKB6JTMbUn0PRctL0drsgKMGs+xKK91
3fIqRRqdgHBEzmFkHLoNbDPJCU24kNlD5WPi7jvlaE/EHVfxlj21gUF3ffbFq7ni6VKPMQeLZn7Q
7PhxYb2DEyerdhHe6Uct7B/yDMouQ4Xuo9Xofu026T8dHwHHDA9ub3vZfkLA8jlBWohNWJR8ai5t
Gui14TEZBkXND6mNDabfNMJJtJb2JTJ5r20yK1R4raXezTmaWWWCAQgUP2ddW05AoISbXgSGlwsw
8O1dm1jloU1jCE4hjBnp/oVdfGfhpYZ8yn4mc7+4DsjjAn1kb4ymfXE42vdaSgJ44ntRhrwcIZgI
H88uV1rE0n4M6tAdn107qnaJ7abPdB+cGrY5F9NpzF9yNazqhjR8N4nqrqg9GHD14Prs1F4jVx9I
2XIpcsnezBNunWpBUffGeWT9hRt4p69Dx04LmVoJ5lOlHXnRCQTxvadZIyo7LJjMpCrhtJCLvuTw
80/OAjqRb27tfHqF091azbyvoRmw4kKaP+L4x58Ye31yjl2I/AYDxwZPe3pdMvYmw0CrQMrT8RK2
RbKdatG9L6zokD8o4IZKk5ySIYrksbBxqVboIczyaGLgowH1we7humnksbknWZXveNaqPaCDlkQL
XD+LqjnwzA5mZeZOGpOAkPKhTJN2hWHHJ2Pn2jtTKDB8omNbbJL3KzWSTaxRnGo8kaRLZl6NZ8OZ
iidrivoX1djNfZVFetDFy/gsaANAv0MuOnUSncIu5nOuKNSpjILZkH7gPyDWHuPkuGaqHIqddtgC
AWAVUTLkAT1L9X1Td2YwdOIr88qT7fbjj+IOdyYAKDh7Cb9MbLvM7i/mg873WWFJfIVNAxcgSZew
39PuMLJdDcMH7NvDOVKRTG85Yo0VjDZq0FGKjmO/5spMwBMVYhPXXSdYzVTOa0N6wreoi35wEgRp
belxemN4LC3eAVn36DjujxiSGK2qNfc5PC1/kjOe5MzwbLjMcvItrl7BwiCxr1yem2JwIChNhIgi
un/wrzfrvk6fgOGQusWwbmXLP9UnzddcOP/mspP7XLWZz/47zvARFjzLqG2HBXTMY2oX2qdbVyEV
Umt+HfswEVPXoI8X2nHDxTQfNsBl/8HuJV9p8LZZ6WrbjAbOPRenftv0lMnww0PDiNd7PXf56tRV
UU22nmC5FdHRhoW6N7aLlx7tMsEs17QKS+zc3HFkwiLALY4VWx/mt24wKgBDpKg4LKm5zJ8Hk1Xl
yRnHFNtGW/I1hW6FWbGP2QkiMNAPk/CJBBh2pLOHHNAd8xKL0FZiINvjXGtZayZF+0orDNFemDKW
fSogH1TjvYM9i52vNqh4nccwTigir1WCEU8f7hbsy4BXpGP7SxF+MG0vN4sctb4hpG4ckKjUcQCv
8Exo2QEuginwtXEUnH6siMVNV+O4z2IPy2XPP67rXfQHf3LwPaowT0TiP0lulIcFA/tqpqMRtlh7
2bUZmmgAQaUpfdOprBvTe3/OJshjmK8Q8DwlomsoW+knHt9LrO4YNOoRrdZI3+mJ6U6xYoHPBbcF
W+qwDiNkP5x0eKMs09EhWfyzXmBTHmNDpI6PtgxW2N9kyMjKmrFrbEBNUZdFd6NLigVxDcVkg+aQ
7Vk8mKmfC4wbmPlj8WJk6jWdS2TIeYZxQ+zfxLRnN39dXID5BFKK6m74ozNfM3p2N0OMzYjnZzeV
g3uP10ZeWpy6QIyBNDYWi9/ZplOJ98G/xBxEEBZzzAZsfI0ME5QrnDlIMtzhjs2yDFhA6ixElVPO
eKKbftkki8pX2o8Q50GPnUvHIHwgGmLSzQOZFFw9VToNADDMa+NpEgk5LZZBfk4x+2JWCyrCQW/Y
ApReHB96tyFtnUD4tvLO27XoMNhMOXk/ma4ws4e99RLGxhuf6qqA483dRFp6t4TO8lZa8AurbsTS
1hrUaS5J+SAyXfmumvFTp82NHlKW9iFY57XxQvxF6B+wANd1DvqeIBgPiYJ/ybpgQDTnTQXUEyaL
w+nLt2dud26LhafWKyallL4yGt882vma8kwLyUApZeiyWOoyP10n0RBaIdUYk4vSgs1+RzJ2U5kp
U6Q30hoFKfxap87fvLi/PUF+AjWQSXqNziscSjluy97CBLpQz+73tmNwd7LxfsInhMWZpFVguOXq
nFlK/sDFfiGDRo27dGTywYvkkZAn/QqCEDuwcgZ+Sr0W9hi0T4e3GSYIiYW5n+55/zaPE8nM+Ujk
3CRKxf/MeAxmTg00wJ7KGOshNcSpx/l6QFQtDmnaUxFiUNLHBs/bsR+oWHMKrLpGlJ4n7Bk315t2
MVzhvaObrL9z/XuJtL1qWloscyiLzZijb8WG9ziP9Co4E6Uj+Vwf3ZouKkxg2ntEmS/Ix1YPeZrk
AjmwEZ9lN8R1QLso2JARUmgp7X7PENqeigWrF9WY9dVtZ+PQJuNKcaAszjMUMQLTY8eTpme2U95D
6mm30TSqnQUFF3+shoabj8ZEAVCDzb0dO/AxPY2a7opbnT9retdA7lNgf+4LaCtrJML9rExlz/6U
zktx1mGePzlItdUJswB6hWq7oyqqEZhp64b3quexvbLQrXJ/qjJID/FcDGNgy4VY7I69X9kRuymM
89Suh3ejmqcpm26pods7o1HfhIqmejsr3JboQ0x+9UIPJNBzQrFtBHMHj1SEkc0GPbCbuBkeisTj
Fzjp9r+p9+pTiE6HrRHpr3XzF00jeRjN6Og6drAYdPqmJfAeEcmd2GhPU4Q2mWPuyfQMu4WewyYK
iQOj1rQiP7sL/a72nI93mZVDfRNO1Gzz2i1426ajbmwxK1DGPY/GK8d69csUsLzVXC4nv12c6Qmt
VT1ZC/TxlBj2QaBInnJNf10J2T71Ep0f6Yb3jP25J+oTj5jDzb5jRanXJ6k37pFhAuRFNjk+dnME
O4OSlgeICnNOJrlJyUNH4Z3NWym7aqYS45kd8HyCrCKxbrl1f8BmMXqsOjAwpdxTD44aw4sQC1Tp
3sne5yKXXzVlQjdryc1Xml3ZCjSFcjcGaGieIkV10JZlVURGJKQHu0AS8AAcAJusrfYl5Q9+a/Kq
DgZl+agVtCUuBHUDfkSDsUzZhKA5xcPlJJ0wuSXA2C6jC8QMTQySFojIdAqSeSKwUox2tp0d1f1z
K7byndMgP3FSBa7kkl3x3dWKZI59cBOA3xvyaAcQdg3fQa549NbiaKZWNk12wKOwQifuvNOJiRyS
wnPuqyX7gC4e+QtxYqJxTnOKZXtfdMtzBarKUKyMgDJRT6Mt7W8foR56ToUXW47QvqXlsF8scm0j
ZdGAhIjtYf13PYdlkv8UWEF8rxkafFiJtxBi1bJgaEProMN3xrOZV2+LTPdWUjzIOPnLJIcAAXzS
2H1KOIE1BO+vemzWWgzboSI80dJtFMNMSgewuxE8UL/sENAI+HXFq+plxq4M/DY6LAdsi5cp0Lj2
H3VlZpdFkbbvUJ9RblgU1aF36LCQHTJuCQ4Jt/lpoO39gdrkii/NjAo8NCpIvN4+I99wdXaKYV+R
Zr6LAAz9JjAFgAkDfUJO9rh+5EZ1debZO7CVNnBgEUJfpsYJOsf9dSj8PlMCxMgBYX3PkQOh1U75
EHiMA2diRsDRupACk9V7zSbBpYZ0oX6mV/bWbgdxqFzjRXhTXpFpyZuPCXsO+V1IUnGQJ47xiLP8
kRIH89StuITQcO/dWrPv8QiyzWSxTE+tyIDWx+FjzJZyR7Gl4exw0vc0gQym58OCnF+aoRffkcQE
bLjko4a0Etd6EMw3DVRn/VB6rdzZbVVcCy+ddibJphtAQ9sLZv7vctOZpoKTjcnpzJKzfjVtp2kD
peLxKVO5cb+kIV9XM0kPJCPzE7MgGxJpEBAHXrnu1RluWR3R7zxqeBJkk/fqNjp2/dW3kfXBHNOf
smjW9rUS6dmL+16id2jWHsiW+EHEj3/1WWB4RyTP5668OFN+GS11rVgkEaX3iIyPeZLflnLIAvo8
1q4VQk9bb5QmLF6N8mrKqo4FN17+YpVgp2mSZqtAMUfV/CYJOCCj5VhHiOWFR1yeLWGJnLNZyhJI
7ChubTPxh/DM0t6ev4u0a4KR20q61XW67m3LCYNxKqkRo8EDNodHsyGbz2PcwAJFvaqWGZYRC+lD
OYkoJNLRm9pR4zQnA1Y1460zGm1CgxHhXdOUxnBIe34XTwvgIrCcmeRmbAGcprCH0kwFa2NH9ygO
ldBh425Bk9nbwCP3ogux7S4250Izwi+zKSVDFVckQ2kNluInZmt5BZBA2XfNR/EXO0t+HPLR0djt
cNyVOv0g/kgS7uriIjtDq/ICvoH5w1zY/xSpPz8UsJBjG4whqYJ2M/K0pSPh6VkqGtXBT+S/nk2Y
jMwIa/geDekvrSME8V7k476ztYNhFznxvfLR5G6BE55IA4IOhQ1RHeN5ARXGSkCwBBFSM/Zm3fCh
kJx6ArVOZpfOINTRegJFxWIzwLIHSGMqcXhLJafLQl4XLaixQwRcJD9MiSimputByipldYgq1gf4
pk1vebb7LpZ+2zrdp6r1IqeroZiTXThhgt2SiOOhwxwxqFdgSphtrGrQ7xxatE9emmneE21s0ndE
A461BJ/i0xdt/AnCwI/SikK1mbAu7RTGgve4g7m3yWLLvDTh3NO8huk7SL1kCfc43MsWDahQa+cg
W/ps6tFPJqPrkycugJPpg8VEzi4bt9h12pS+27GRBSa3CPnJfXwcjpqqxzSw9I4qUnhaONQkp/bZ
mJPmsWrBU0E/Dp1P+PdO8RD/R9l57UiOZFv2Vy76eYihKYqLufPg2j20h8x8IVJSa82vn+U9L5WR
iUg0UKhqdAm600kzO+fsvTYNTP3YGs1cCchDGT0MbAbl1g/8qrgDtm0o+8iR7qvTgPlz2g0mscyl
iRZdtzFRjtUYJ+qRuSbWFmWHXruChEIG4Zo6JNzFAYZl2jQESdMYkwREV0t2jU9UEWZdWB5n/MnM
w0gzg4BfJlU0MI65dlM6HqgikfeWAxStmExmr9IDluyMGmzlVsvUXM2OFNnjBLrF2nexO9rBSgx1
ST8ElRY5WcuXJied7koDL/qCRVXussKEyx26y6TZNkEbzs8c1TDw02ePi2+ebs0Dh77c3WfaC7A2
9jSQ2ty0t1Zmp4Kk93R03vA1l9WdqoRZ9owDULesFkFvcD1HsFaqFc2mHvJhCvozsALMYLHU7Hgl
KWDV2pp0NvH6dbSqKbdszl4Idn3SzUt1xKpovmidEGuOjM1s2CLIfQ0S0d/GDBKz6xBcLUoahGHH
JWlyfStKcLw3ZCUUZ4q/1BwogEaW3XTCNxwIMKOrKOKzr1IPbhXkmB7248h2MdNOYLf0/TzjbdWS
mIHeLSuxYdWJ3zgeKiIV7Sp/npu0r18B3LkJvyDyeLAEw74JEgbvNeGzwYkMMVsc86gLp2sG7bMh
75dyaw1cP3ot86Z0N2PQY2EZuPHXeWz0eEJzVrSQ5JR3QALWyhfsvWSaaqJD9w5n428JCR0vDENq
8y2edHw9mo4TqmGGugXekp5g2HR32SiKg30xk5Q2aVQrq6LFTkPDuUj7geS80FFLCaIs3DD4XHJi
HR8c1MesYaRLq9zSRLmUbXEpd/MeD5PTBvH4c8LwXG4KE7n1DgHO1H3NrMEPvyaknI8nW44yvc46
tz8ODh1TkoSa7OJFHxs0yVYYnCoUR/YZafZ0xpAIDLBpB/KxnXwBak8QTkT1c4t4SSJ/i1kuJhUj
/1qM7uPrAg9ccmvnkvzGcJbJSSEZr6DTRJopGbXykNFAJMPhUNgJQl9RhykqGRWew8EnmcBkDX77
Ps9IieyS+dpCxN0xcDbxq7UUdNp1QTryXa0CCwGsAqLlkPbt3iTT4r32PdrhlTURGh/Qgn+pq8ps
iimwz15ZFUcTO92XUPqOC99EGoG4El/Ylb9AmY1j+LZQ7+ah6El0peNBvzgp4z1NMeL5xiG0o71U
GBxY2LEbsOKQ7NI1AZpt9MzlZ+WEveKkkAyY/iZm9ccqtMdvBET1b0tKRzPC8pb10xZyOP3QJoR7
c5FdiKA6Bm0tkXRl7YIi3K7t8pSA5QCwmoY9zTaCXvKJsQtMaZBBWOXVIpevojfd+EL6RNjukqlM
LjKPKCbDo55iL9k3o61vGkrx5awEMrgUwpFbrPDdGHz/5PIQbTRU9X00k8WAjozQvpXoLZJ/ioIm
0HZgVksPlt5+d9VaXa9paIaud2tD5Q8AS8TyU0kxA2kRnp3YRyRrnWp62hMaU2k9A1WDRUBYR+/B
e73wlKN1IxhXU8a1EojsyUsR6de0kBICtbMkRFZgB+Ul3FoUcPAUzGBkCmzdU9fUT2kNX8FcBL4v
Vd8o/+eAObi/w29awpM3A2YXi+EmUphbMbc27czSdjNz8shy3ZUBqsl100Ovuo7HXg5kKqgiOlYe
J4RDz5x/i2Kxe1ZNDBitCkuK14vQ5uhqiA0odgH8EGTlfuP4327JfkNUFALXvPclo8urSiDdO3fO
RWHYzaWES9ow2kTbRxLQbS8yD891jAOctCyipsgQmHKpStx3g496OSvq4yAuwkD7oqTZJZUf/SQh
Q3i3tCud/Ba5pUYF6guvxgws6LzTikyMi5krGdl63MjuxE4x83TvlB9GTFYYV2zUAmt1wyE1na+n
jg323i4bul4IjeorNx/LF/wdE0elwmpfM1vW2zTOK/HGuS0/xpxOmDyb0AH6gli7fa6wlkcMXpSz
sRsmknsZBlC4nMg7JnkTfHdB9dND76srMNnBidDm8dqNRQ4ph0+gSTRuVYO8s8P2kTDfgxRqkBO0
FGIMu/gLUDwVZfAC3AF5PKVjtENM304bHRnAgGioNPIxpRnA4laMtqHAKHxV5H50Sbzo+sW7crSE
wTX2eFc6ngXMb6Xps30LfYAhUeHaz15xATcDwaK1KJc436ZMKfO1X8/g8nFcUsdlrCrrZKjdjLS6
Rq0jzs4vce/6d3xN5nood/uLzHSO7lyGW3Ile9VFew7eLSJiQjfMXYNO92h5DGYxmk9oDkGeonUL
a2MzslDzixLaeZHRIB7SPmVsPl4SCW68RjXdjU3WSXHT0YIJvuVM+Fg5pMt6Co+OYKsDJSYdR3pN
pDSFbpxZ8cbHRhlmbBM8vwdrjBVbDqKUp3DK3WvX7UYrWRFeY2U3s03NA50qAgw/se5Xqza33DdO
psJ6sG3GpG82RNE9UqfspcdQN35DlAv5jP1cRW9ux/Fkj469Gs9FMkfEv0wuWh5nruZNUxEGQuqt
q/HouOWDAlQ746ymdt04JOjws5XYK66WPBnQf12Yra+91SRbiuLqzDMRDNc49eQT2SMkkNsUDceY
6arLTNuEb9imunmDQs7n1eInD64COJI4Oat6CwakJxhptNy1aqdCM2WSJnJuzUCBdALDmJtlBU5l
Rg9Vh/EFIKHw/j/T2AiRayv68XPgY4C1o/y7Izz+sxIR5JZ51qjQfHGEPgSz9I+g7ztG/LwmW3vu
6/BKTdTT6xSdfX6X1A7sB1pZnH2zsXbAHXaSMZ60Uzgfpeu0FgovY1w8dZ7Eg+u2aHKhX/rOlhwH
Z/rsgye9tQS/ntzQOR5f+qKzVLEh+ap9g5VNZnhdcRBReCraq7Cr3RMNgihZo4S4NAsczQOnE93g
SBQwJ72V8LSMj0Y7wj8WSeyma2mxY6zowSJHjFxn3GLvWq5pAS9vYSvsZt/PtUPrpZkJA+oXoqzw
po1rxHv6ugCYB+fPREWySckNXTDwBq31gtozOHpu47IYgq1S51IW9fQQ4/csk3UGnQifWFqHntmJ
TlTNQx7NI6MLSKiYCAwSVB6CegBDooYj/djhGkGWJDJ5hi1iGXPtwn/xN0iVDYSKpGzF5xq0vLPp
G07N6wQ2yYxcRcR+BoLKLcaT8C8zqjKSpqo3JXQRnzLaHc3cb5KRZ5LpF7nTGSncvA7UXztMgeEm
nHrzNcF1f+PxlB4I5nY7gv2Wcjpry6YfXI8BIPQOBwpA4SzR2OsbGvKO8qdmY2a4cllTo6lFVT1+
ZUgURd+8irzhG1zSGcZTSTrgTtLIDFBhJm3aPUS6Z5iuOq/I9rB/hDnTI4deP7qq2Ed1YNETqIMc
axwRdtWAWf7g2LhLt0mZlFcICLLtUNvuIZyQnW7ykv5TPxmYU24RuRfmZMhtXpobgog5S4dmbNst
wjq1o5U+orliEljDxUn6/KmbvDS9Tm1vLBG4L/Z3P6rFdxo1EH1LS/mCfx344OeaF8ZslgaQTTh1
4MJXsZMzWu4y/YyTU2+wTPTgxArrysbwzKGO3mBpbarMEwVMuCyDBBKAXEDHI4vgyzK143aA0tFr
cGThArmzKyx5qkNtX3yKzLd77GjPTmZVzhe7jZobBOEL0KWq3CNPIP2EMVKi0P3M/Q7K2MSwv+zp
20AL1BH3I5H9FsRgQ1VTtd3O1EjU6Vp645kTXFI+w25DdcAuO7h4BztONZWZ2QXqwXO8daHRbs7l
hK4c4n+4LknPRMNcWXP6QHD04u2HnqPase10YA5eGYrqKbs4i2i9g5D5Mg3zBBOwgDSVXJTTVXVa
QJRhB3dt2VMTLGH8gCq80Q8AtEb8YHrwKMb9yIJVQ6B1NY4nuIpRQzpfwbHnCXYcddRGOhcQZulb
ZmucuGfWurA7tpQ1VRLdex0hhKt+QEuYIrFOS3xzNiMookKIpGy3lTt2P3R2mYMntGdOjevBuaEk
JfZKdvVzGYf+PjZC1btQishDyGX0Uz61/mPXp92TaPzoxwRUwf5sgDNcUO+e+I7scERlnprhnkN7
BJIkmhAkpKYe2cgj8D4N/5XWL2mcWl0YPVn9bH2iSTSf/TDRAUETHnxbsH2Qv64DeHIPAcX6j9r2
aRaxFjhP4LBJQ8rSsZ/vMsDoN5Xf8eWBJigSV/WQh1td1VqShVqT/9Q7Udlsc4ExdK1FNl9ZCeNF
UkjF8DRFTfTFR4Eldmjco/zeq2wMJYGPK2tL75hVzZ44R4Soj5/AU1rmNGuvnzj3ZIC54VqZsgD1
nRKQwuSDWZ3d+/4NXpeqIti1JjQod2iVXeVIcDOiVYnZxHUSabHtye24khUDaABuZGwzy2Pf2yIH
DKZ7TEH+G06Q7JmR9DhsG6bXRzd3YPwDBDovktHLiZLUyU8hk8+vkd0ML549eDc4GqyZFoY3k4Ut
gYT6oRi7z6Ra1mN1tdT0hEpEVOxVt/HA5I+0YKsaPhFyg0AFEc/CyAzMYIDl0rcRj4G5XWiQsaxD
OPcQxOjSqq8m0nPLNYN5RkFR347MBQmqIs7XeE4DbRh93nQ7CH+4G+rOvZVxmT86sAyDO2tKyaeV
wTCRmly5nS82hahazn1B5ZdbCfUyArVfx4e4r8xLpMmqOzKkd9unltMLpvNMRmLjkyHjUkpX0HNX
+CBHEDMWqH5BtOAhaHT81USifja6AXCTDPa3LMn8EzKY+mcX2911Env6qsrCMNtLfyAgycccQbtu
zOPv+dxesK1qCQcCdyzn1g0Ybt22URD51IYcia9mYzfyGs1zWx/UwDdGsQXZyI8KTFrl5MU1NGTp
qM966KwjJvt2fMGT5tu03SlIgbg3uI5/lB6b/12uc3q9TCWW0v9udKuTm2zsEzpMErwXQQJsKQjt
AjWxvwj2/k1BfLBY+YDHDsOwxMMNZQdqavzxlAhTkoAwJMi0WggOXjhpHh0nQRM7zpVPzvk8hOcG
o1m/7WeRghJfIqXuELtYPZJUjvynicgMrjEnmGUC5Y23A9vDg3SX+Y74YKe6J28o+1QUIS3V0Q8d
iA9xFWNAu/x2AGpRKhU4mTct9hfrrCXAi+IgQoJDQLvPjV89WNoHg2wlBnDeamDNkeUlFjgBP28i
H6SHG5gSVao7UiWsGJyOFvSOykywvfi8pwDSKfENpurz4dViIhiptekq7GG0o+IpPNBrBhct1XKZ
/GpCTq/tmtUHCSMNOdpIc/QSApWrcJeXS7Nhro4HnFbK5D5rItEggiMdSa6137pdDC8Q6Ey1Ysvy
m2vDyOnVCSZQHh2MiIxOSRlS5OczMakJTAewEZMu8TgDgKeyNCYlLaTDjile87zpwLbMQxTaN5SR
HdK9DLcmQ3RV6hSPBMYRpHKeXiy68ThjmVvRGzpy3p24eW3pHHJR4NQIm8kiEM8zR+W4aQs+hFMJ
NFjAJ87jxXZc/QCVm+/D0VR7VVNy/3DN5SHpCeg4ur5kMjlUcf5tSpRMKO7FshmIOnc35HjzNI59
TaM16olf+7qMOFgPWUn5cRtbblXeSWn19a5BGhauxVDo7Gi1k+1gv9aFuUnDFMEkaXwYT8jsOUw8
/2Ax1ejYPzSS/GyPk41lM6G0v3LGEIpunGb1HdhqtvIgraabkomB7a+aLqydpwzDpX7EvZBn4Qrx
k7VF2oaMsIJkheDPH1+ZBMJiiH0bmTwdoxAtR2XJm4yj97PgDJI/LEkRPzp0bKnd6Bt/I6iDo52n
w+ZBtE1SbshW8K4K3utP2B0XmMn4d7cUZDSLmGWKKV0ZSo8JknqZO1dxGfI3oNzDFiR1wQPU2VpN
dct4LYZ9Gi2qdl4c4c4H0AQat2xBSCHNPLXq3QTCb5HWx1ZVqXXXUgMh4RDKTHcl6ykTUUYK+bKZ
Wjd0UL346ikGBYgiKvaL7BQzO1/7CJP7ajPmiWxuUNPG+aciQj37WTvO0BNiiOh97QRtN67T2LaC
+8jCIMRkXXNCwA9bSuetBOnhWqsQ/ph8xQTEkAxRl58eER9VN3LSQG2YNZgvPglxAZYkko8J+WE1
cvbWQvMip8qheX9jiSANfvglfStYZSzKYHU/V/yizoHXqulILshtUd+oliTkl8HQAN8lvawEJkzb
dbeMo3DOhd24bHEhkD3sMocC99Lpxb32ZsgH4CkW96YgY8VlDDTT+vC3Gf0c5jeALZ/od0Xo15iD
cgjxsOTjhFIUUSUmCDftT4mHZOjIgrY4Z+K86xA4ihW0nJkr5ogZsX3qLltUsa4CgaSRA2NUeM8t
XSoq9Sp3p++0z5GxUnnOqBZoN1YpbUgisabhh/L5hmuhY3oU/tS3T2kWFXqd0w16m1mLGYdaTpRz
Apunp5bD9X22DBZvVlS/wtHRh7oS/XJdm4GyNAb3unPALoTPWtgTzYxFpM53agyNeY3xlnzMotp7
XYiICMOdlAsQj4nVH+yHK1K4WDpInoqyDIO7Ho/+jsgMgOltujz2AvreJaN5CPtnPWUi2vrDDDuV
yLK66B7YdhIEz3lelK+yDnk9ccFEn1hivLd2Hl0aLtlCFC055PpeWMa3MSPUw0BHLVsQTORaP8zU
B/axIxrjc+n1XvyKwAiC2WSalARpL1DnoQwkPqE6pSSKRv0mCao/4UPGU8t51YRPHbwu74FwUqot
3hz/yzxMw95XApPyVOVXjbhI7mmSZq8cYOcD7V9clJ5yui1hzaASAft3kMCQDcw3uZmbV4wS8fSY
etk4N6tykPyTlw4pTUeOtt86ZtkX5b5D6hWMGshJfYWxrsgbd7tQMWN4CakF10vnq/hHAHDyeppJ
ajyJxC+Z1aWdU+1lv3AAhcpX7aO4TxjKNDV8F8mhFRstUy9yfCdHr4ux9W6Jh+bIjQOEyW5a5t4n
Rs7VQ6/lAGHD5EM7bLn9ln1d+O7YfBLwfaznEZO4tV5wfK0rFml9FK5o4H+VrjWQx6CG6LvL+TQ7
NgO8CEkehntNM3toDgqD8rABMpejjfLbtLrzfG/EDUelZZmf9J8Mxm4L0kJ1ztBMl1vhuvgRwWJC
yMZePDJeNVYW3isLupsdT2Q9bK2lrb1zmDRYSjnDBGtGnIA/QHeBrYrxzFlbPp9b3VSjXaI/9liZ
yVOATlgGlPWbYDHet4WRElHNvAXPIdgNdBYp3GX8FBbBmZwKZbZul3z0N9REUn31Cwy8a9jJTInh
/tgzh2G0+cyaIBgAF8IJSLuAEdmj6ixiKmqmoHAfHcaUo8y3BkxXz0zJpQ4AxoXmREYXRq1rd1hR
6OyGu1Fh0h4AmKq1Yhr3hEbeTncJp5PLhNyevS8FwFmwVpGsix1D6QADK1Gwp2ksi+e8axoGHkk/
hygrL9hOqlsUfbuIAyoO3x6oCki9MPvcs4JNd17qy/RKJH3ctTt7rlzrtQK75X6qeh8uYxey75yg
bqHOqwX/myYe7dMnCAcZB2MOz3dy6u10WWmFjOuHbTsJ942FxQdIDJdtOSDn7zxALPzEbxUA7OUV
t4ATQtJJ8qh/LEkNfGR2O4VEKHjhTwDbffpQ154G741SYZ9Z3ENOxS56J8I8jf+ZvCdBBoGK5y9z
R75xlIVMWbGFqpU3h2iwXTukhGBAceEmhWFyU/Vh+SMLPJ8GgDD8GbuBs3O8gV7TZfw9n5B3m+a1
iafgByM8r/wyslEQGomum+ORFTTNUwGaAXI8PcBzYGpaAymAIPYP6S1fUiuqMMVxsMPYRyY5mTUV
i47pkaXeOJM9HrLFrq6aaAy6J8Q+kzpfIAHNvpMdyIJN1dczaSJ9wDqiIxzzj8QV5dEjIybJNe0U
z6mySKvZE1bh/CCZiEI08bqI0VLS72rfc+9qPaRH6ab1thaJ/dXF1oeXHmU+cjRybeprZ5HkVNEW
Q6C18Eru8CnYNiKqeNmLsqAI6nk3vElZtHd0QEuFhhNADdssD42FzGqjczO+FWE++fuU4MoZdlPg
k5mgEroRa5DsBVGELB7gGaD4B3Ja3gqGYAhFRbEkMzYI9vY1MynnAr/khLEapPGqJwZ03nIMMYCm
FD2zB3KNdbE+RGZoGB3N1Q3jyKLBkmMK9a2PnOrZs3qhAffMo1kQ3lj8i10xD/dO0fTXiHjcA4k5
Ft6dVCK4KEZQBLPv+peWfwHi1S+G5VV1VQzEyp7GVxs/tKHDhD3UHnIe4Zj7qg8clkJCCQv/kQET
9zi3vMRiIfMN9k5yuQye3DwR5WPoVzmBeyxxSCX7kvN1ABvlhAKV7mIIITvbctxa0GH4ulLrFBVu
sS97pqAhGmQNHx194SF3JpPy3g+N+YS6skw6ug1JTV9gWRBOqoPGbsAVktmOvAcUsPHN0uZZCdjA
G6z7YfFGAs1q37Hvplp09om1DBMhVVjzuSH75j61rSp4caveMhfkhGyOUSDlrsaIcSJid77VemYm
a8XOzUxp1b4NDjPYNZ04+Z0uSxk/k8awPNeWy6mNWtBdlx639YF0xPi5ZYqzRgdbme/MHpbqRHam
f5X35OqsYZ76zKESgoiwEpNscAVyP71nX8CaREmgrG3s1j7T6yTH17hrc3fBwjLGvKLTqQaZBwRY
0/kl+Y5MVJKkhUO4AyhUf0zWIuP0IBG6DDgoD2lnO26yCXk/Oermpncfk5HKctP2y0h1r2brvvJm
C59xfmloXy/IycP9mODUIUbJN8NnAXYxfZrbKQ1B0NktbQkz+thkMFrRTQ5hTU07ayBr014r4gxy
a9XrijlM7ZEFAsy+ksE8nDEDhEv907WbfsC2OFQzNkpsUd1E37JEt1bMm6GOis5+hJebkP8dWIz2
26dYgcp76bxymG4Q6lhV+N3nsJ0EO+ZnvGBovifk8nuvR29MwlqOpfeWWm8hhkO7th9mgCwAQRzI
E8H6YGaqz1t6+t6y6UtZfo4bUQ77RFs1AyRRK93vEzayHrvehEGoWLs5Ek51YFwURZ+iQbNiHWay
Q+dqJwr0cab7+a//+t//9/98m/47/FHel9lMlNF/gb+6RwTStf/zLyH+9V8s65f/+/j9f/5FGQKl
0rgQXTi1+YYOF3//25dzTMYb//T/UmmYd7ivqi+B09X1hspn3Gd2Jl4dST2B2w+fNsZ5Qrlb25+p
XhqPyf2UMteKkSd9/GncXz+MdGlykxXh4+l0/MsE9dcPw/Rudkb2/U+pQO6xEbry3wSelm4rh3zO
9wSpYAeu04gjxX94ZUz5xkjbVY6C2q/0r1eWmhmQFVnjK2fFdN/kM7EsDuI413XCa8yR30QA4Orj
awr/16+rAM4pT2h65jDgXMLdf70osilaSS56bwJAxvbGU70DOLLTJl8xj2X0tBp5bViaq9aIeyPx
nQLCN37G7qxc2kIV09QNqa+lfXBo0yY0sZqeQwEBmxd9okXcdTol1fA4ij7wTmFOYXP98Zd495Mp
21cghT3ja6lRWvner99BcoMWEw72eXbFgDypmj5Dzxu2rbRBdSkONW+zlOHx46te/qv/eGqVkLYg
YIUuJg+KEfryVP/jqS2XNo1M4JSPoB4JsagKL78eUpyF2IiXbk072GW+TOLsMfJI5/jLY2r+cHWl
Xc3TKvmLLX+9eo9Wtmlbu3wMyrE7p7kyj2F7kenCR/zLpS5P/PsvqjwjFcI8x9f68gj944u2UlkM
BHT52HZUlgXCjzVmombXp/60a1zbe/74xr7/OYXUPJDoDT3Dcyntdz+nAdhTT9gfzqRO4luI/MuY
hT4GYLm4ONDwZ27kcDz++Kq/31CuamjgayE5hBv7129Jj4MvyvDtXKYc0VeL5XyNWjrYTM2s5dt/
fC0eUzpjnhFwT9+vMTybtU2LLTgzOlfPHBThlmBHiy/dKNx0H1/sD7dTKy1cTwrNoNV996RoTOAO
retLMNDFzg+97st8ceOAApL41yjWiZXMYjFvP76u+P250VzYc/gVWUd9dflg/3hujIV4VPpZcEZ9
daos1WS7RsHiDem1ELHdgqiPx6X5kjviVV8yetZp25EzEECsaFhtHYwPI/WcD//lHmTJk+8P+i8v
8R8+o0PBSRfaoelo2+8+Yx1V4dgCrzjPmmSSVZQ7tOXwS+uroiX3Mc7K+vXj2/J+weXpdiXrFM8Z
t4Ql5Ne7ElEtL15k6bPk3UYYiH+goymAPtqB4KygSB20YzG9x37S7WICctcff4A/POisl4LPQXdL
OOrdg54OAptIH7pnp5/kMdMtnaQqCxDjDv1fLvV+Z2eN1BdJEOssgjZwGerXLxsmU9B7eeWcAdr5
mwpf7Q75PTUh4/x9kVRXFSe/Ff5XtREigLJRlogDmiU/fPydf1+rjS98w4ex+ea2ebfLdYS5oOOf
zNkafQnvdvLEscqyN9z0nPRLUKxDZs8bPLLxX678+8/NtuRxUc9jS+c2/HoH/GVsfFNpfUbywQTU
MpO7meg/7bwlNdcMpe4ytEa7oHcu4hCvuvr4i//+Yxu2J7ZGIThSoLb49fLsUB6egVacZcJJViRj
OQF9ipaNitvh68fX+v1dclzXJqhOS157Rm2/XovAaXI3Wi8428gZd3brXwq6yOyRSHfrwp6S/cfX
E7/9qi7aSuWyyOBItkFJ/XrBHMXF4Nk5U77QEtUV4YaJOgxMPGkNx4Fpdk432secmBsgUnNIzJ27
OOo4E2q33LcgJ7+WiO3VqtCtujZLOr7Fhl0cpFGD8byqouTWj4x/9/HHfnebHAdROy+E69j8WQn/
3bM4tHMPNVYUV3IplgPQsOZQWrnYMJHLzmFk/+0l/P16ypYOvwvsXp+27bvr2eiOyERPa0aUPjG1
xYh7HZJoAOyfqQWIcW/38Rf89xL2jwMD3xDRku25IL08lgD/3aI6IJooUTHVVwyTu2dfW/lea1ms
nciejrFa1Js16pQwuAlNSJV36X5hfL2xKWK2RsrpLzv7+1Xo/38el2MDTyVwQ//dOygyoCq9hKmE
aKbII4I9G/V9TKog+hlUzOGOTTRdQD92luwLVDOQhsGjPmpSiryTIvL0+S836F3B8+8PhA7JU4o1
kdHKu7eSeZ1AM9nxk4R5NqyhQqNU0IQ18YSaxL4jQxIlMd1ZiEbENc5qZ3rL/plVMo42Q64ZN378
if7wjAjX933j2dK7PC6/vkm+bY2c/KcORYCT7fxEzI8ApuY9zQf1wxZ0jT6+3rs393ID2BSE7zjI
naUt3z2TaU8GTk+v46oGGw07GJTTeCNThwl3rRDmH7y6cabbhvb2ExGbQ/OXR1ReloZ3jyiHWbZ+
7r/gIPbu8N72GbExbdReRVM2Hzty6qCD2tOLHze3nPg1LK3o7hJe+z2/DGyogRWbU03P3CE99UBe
EoRxhjvTykUIBRlYeD/DAcpS6IzJKoic+HFWrnuIVYYcJKfNiG72y8c38f2P5lE384NBhNTsMfRX
f/3RWg3QkNI9O1Z8dCJvHAPBxo3v2APdtSCz4Pzx9d7tJY7nOdo3+KNtyUTcF+9e60g2kQsQ3Dp6
nj/YOD3pQE8MG+sQw9sqy2d28L88l5f/5D9/Js+jJGXfVnxPYQvn3ZvrYFCg4e91J93Z1cGl7U3u
xwy0qNPt2jH1tAW4WP7l4Xi3ZfM9PddQDAhHmgvO8d3DSWTenKP5JJTAcz3GhzkWNXPnZMxMDrVd
NfMO6pdlHadWVB1Te8QN66Rn/POXL69+/yC+DXdEsqEaj6PDux+4sNH3NBi/TsT72OM1w7aoO+do
ynO2b6dv33QvHLy9PV2/jQoh9eTA1rppfnKH2LTXHVNX+4X2rqFLAkrYjj+N6hKZg6IX7OZtgtIv
PddgOYKNzXDN/9Zq6JtbgW6fhSfqG/tcQW6NKGNr9HJQLSDZo43uIo5p1RyTFh2PlbCPLXwg0n1y
PTE4nZPSuhSisR2fxj7vB0IcYyT2a8xSVvikRujMzwkC++ye8zVMwmmcpl6uCJGAzf3xM/vbO0KB
7hul4NVQ00nncov/UYNINHtkIqBTctqCCWkajM6KESNIHLlU32mseH/50S4Px69PLBfkDRH84fHL
XRaef1wwbfFvk0eWn+xx6h4A5laPBKOGf7nKb1sarxiXobaWvBTstO++VwXCJUF0np8QbJDlTOfw
2GhFWoseFJHPlTxaOaBFQsAjvE9klmRV3q7daE7/csB8v5LzQagrDRoZQQvG1+8WhSlVQC+JCDiF
vh6fdZ3Fu4Js6lNBGt8AZf7CgYzL6kTJW//lJvzh9ZC0phzaBS7FxftbLaDzlVUsyA3BXrh2iiK+
y2EZbcfLUzhh7Dii+XEJiySEOKMlc//xo/WHX5qiRvFccazX6t9bzD9+6Shv5TLnqCnDQiB7RROa
f7fiPP7Pn2CJsM1mm0THazvvzgrDWPYuaeT80gv2RPCmk3OjvGA2uzAZw1fk/CQAfPzN/vDS8Iu6
sBI5MwGPefdwJW00VVEeRadWE4ujh/YKByGy+h51mZFkYnx8uT89zDCYhY0KnD94nH99Zxo7nTtG
YtFpdDK20SltWN8CFo9pSnegHohKySo4G3NSXYcBI4LZ68Sd3dTfPv4gv50KeJhpkdN3cp1LG/j9
sWTQEwqCJsxPYFQl+eqTO3knzDpT+qYJLF1WNblV6vPUotxbU0HJeOOUdIxXi2es8HvqTnZ1F/QS
5Cq4lmZxrBXjDaM2jfBDqVYlZ8nklMTLWN0uyJKGu1q42P19G9BRu86D3leHstANKhxktQA6P/6C
v+3gbKaKVjtHT47CSr8r/SFFEiIt6cZ4KNZ/XIix+24YQLwiHiIA8OOLve//sI9yN/nDoCOms/K+
8EDZUHgxmwTkvEwVuwi20Dd8nqCyU292DixqLiUpIZzLTqIdqC/pXMNTRSRPds2/WjxKBDHB2vXa
+IbUbFHtCPKV3xLOsOIvj+AfnnhqMvruLm+YQxvw3RM4lzbG3jY+wcNcFGJt8mp16LbPZpFeedMx
2fj58d35w7rpcFe4LZSASr5/5icnkfTbrfQ0zv6wIVvIIIt141PCMrarlPx/nJ1Hk9tGt4Z/EaqQ
w5aZ4MwoWMHSBiVbMjLQyOHX36fnboYgi6j57IUXkqsJoPv0CW9onhojxOtQhMnXxyvfbAJMwQ20
VAnbXFBMXq6ftck0nJmqmH1oYzULlUcPc9CfXXzJgXo/P17sTpAkwbcovqD5GbRXrxczLBgBmqiw
0jPc8dxCstxqU/o/XELEKcZHjqnbFFaLbH7A5aGPYT37zZzS0gTlDIBU1RSMPBFWQk2hw3VoAgwX
ZPn+8QPe+46kZqqtEi9lx/r6AWfAOV5rlomPo1BGD08vjy26w7vIZfm8gbkKR8rchvo8HB+vfJsb
M3eQcZoNy/2gLQ4zQHZj6Lw09VvXLJ0PkUIPaI8zSvSXHupMdkfsGvG3KMfg/VtX5lLyvqfKh7xz
/ci1MI2pVoLEF3i87NNBKJsJSPvTOCb2nxEfOuwwwhJiCw1XsXLn32xe2S2nQ68yLaSrZsjP8ebS
BT8exm43674Nk25b8rc+zXqAHmCi5ivl1c37pcJhJKkxC+QhOaLXS1kAOwqaRLqPp7MODQ9jJwfc
+Sa0m3E/ob/H3FfN3xuIeKlyVW4hQP7krdeL1hmY/Uk1HD9DwONCmYWUFcZAm2Ju42PLAGTlfd7e
vVwJFDq2SxNNtbkarhfUnRwDnTS3uPLgD0CPxEE8Sf6rbLwIsDCZNkWc8/SiQME9gu4B3VE/lCPC
Ne/czfJq0hx6D0wK2FaLTWXaSWoGYWD6TVt5x6YF3ok2RbEza8fYANdVvxSQ1Fae/ubwykW5p+T5
YUlv8bbjAF3MUQ0MP2sSOwLB280gZgby9Y1H6u6jcogktWPlzqkGv/rezI7VmVeSaeikP8Ti61dv
qlpNdE8sZJeYxn+vHRwEkAApyxeAWSlCGWED4eD9r5khkE2MZJJHf+56zVnBxzEPe5I5rMNgpVTJ
PlBK74OL48kxlHpvoGLzZGVX3zm1nswkGXeZusbXXayqMeUYwtb0JzU3VCSpmgZ1pzCgI6tFgGkf
P6PcKlclmHyvaEJyhLjMuX6uV8szp0sUpTB9UxAZ2sgptkzutUMcTb8MFA39x8vdezjqANJFEg8u
9MXO7aCzxShAGahGTPm21WPM8lRALQUSBSslx739Knurhk66TKa8SMwrrRpmkymLn3VYRahG550U
JLsPhVMY5xbc+9c21rQd7UvUER8/pXb3MV2iEzUXBedykFGjf4CIbOT5BurruQvEeRblFnmcsd5U
cEuCvReDRdvjt6FisIuBr4lVROhNHv2v1rAR6g+g7W/4fxOEMtHam9TDXCA88RWIRaCvYALubQIH
MQWiGz1Wwvj1JgjaIAjrGEbw7IJE7EGAIpfh5KcioaSZolRZeT83iQ6bTsIn2HCUTZ6zqGFmkPii
mkIUxvO2/Y2pY32ElZq/PP4K9z6Ca6uaa4NVZCcstrbZumOlqrXpt2XV/oXLUn5pWySe4mY2V2Lj
7VJ0LzSDJiUpPAnO4oGwJ7AUpCkcEtRe3QZRq++7ykTwOe6NlUAot+31gZWNEhXqsavZt8CXNLSa
GkqgA37fBXMVooXs6HH7DZR4fwjIwPfA6YPdZAhIMirKLI9f6u1Fz/IOA3KwR0CTX3f+m5zCQHEJ
4YnC86fInZ8yYT6nArVbWmwBdvRgD/UIGYHHa96eZNYEXuSwR8mM3UXaiCIjpoCTFK2gVfdZnUe0
zJzBwKTRKV6sEq/lZuhhYZfKv48Xvt2nMndi58iJpAQbXZ+Lxh1EVQEJ8u0kt81nYTaopKOZXKXf
Hi90b//Ial4WVbQRlniKXrH6ajKIFxEiET7+3eIptqOvtcqrfbzSve3DazRl15YPuKwz06hV40kP
XV9EtQKMzW6xpIzr5KINA7pxaVH1n9LMyX8MnZr8sbgbPz3+AffeqUwiaNDYOkXA4gagdhWKkk+2
j3zU/CFAIxA3I+r998cY6jXSQ5eTwrRmiTjqE8dUHIQTfCtKkh5507ZyjyntxXdHGdbh/gSTR9OZ
Icn1HqF9O7uzcHC3BGv60zHn4gKfqKaGU38/fnN3jgHJrmvroP/kP3ITvTl6jhmZgKg9yx/FpOwD
VcsP9LjHbd9XOGwDQCPHxnrZYlS68s3urUzqR8ixHYOPJ//8zcrMeSRGnJgDbzz/gW5SsvOKFqoH
9ym6tYmTH9H263YAy9aGT3dOBr1Jxl8MJEFgLE9GGfeQSqPO8SOvgIulMN2a2izddYMbHx+/39tb
kHTLg+lJsFFpqCzuiyhR+lfypQ+BmDFWMMXDKTdpqtAnRnBFwS7w8YJ3YimP5TIg4t7l3+VrVVCm
EiIhvGghgsq9de4sD4GT2MBGcSjrnYP2x+Ml7z2jQ5DR2KrsIsu4/pLUDUOFOJvhez1C2yEo2oup
Q2BQndJEaCb1VsLNvc8HzoE2pU0NCobmej1ksWd1MirDN0wdiAG/CCWyGVeSwX1/rGYqS7Fr0JG6
bWvE7TRWQu0Nfy4t77vWR/3OtcZy5bTfOwnofVg0hQgpznLGpjcaSoBIsPiiQkK58nLlG4YAxS7s
SxDuVqM3W+QYf8ZO8E7cJoGFPoThuC5gPxO43yJHQ8M+xaWPRF0D/Fts4MLa35rS+65rAK3NEXJE
Lcuyd28XnXQQzUxZJBi2DOZvD37ZOpHoU3qgNKyObZiGO9Mrgy8dyiS7CoJmvJIZ3tmfOpKIdO49
PiTgo+sFkSiAxT1QZPZtY2JyHfdnvdCDM+5EjNqt5uvj57tBX8i3itorBSVqwED+FudBTerJir3O
8FH2abdWmKBzA95wFw8D3ISR3GDTxwaqG73pUCr09XMpmT4Ds1/0HaJmWHnhd65nnQYDQyIuL47n
4iuPuC1OpT0YPr62DVNzF4P3DZgUeKo25pCnevDEoYHMcKqAY3127SQ7PH4ld04sNadEoiCeA6pO
fqE3n9wMZjeIu1rHD2cIjjHTdH+s6mYfVWW48rB34p+hgV5l5OgCfNEXVycaggYqpZ3uJ7mrXmCa
IIvadfa3MpnjP5OTTM+t0asrUf7OGwY5DgCAikBG3UXQbT3L6Z3RMv1CRc0XWXGvmzGHQMhlk1XY
ym56dAVfwhbtmy0C7c7FMYeoW3lyeW4WSTz3KTgei3kYZ3nxmdGfTFDuowCasFz8ETdD8GnuI31+
/2kCN2PRbpVjepRmrr9lmQ3I8JWa4WuBw9ylQ9S0FI0OPR9anlEw6X3/3vGIviBV+JqEquv1sCke
cJBl+lUrWv57VEzbx0ReeSnhH6zcnXe2qRz067K6J5VcIkOR8AuV2sxMX6Vzu0XxdcS9skVEOdQj
BMwfP9edqETyAQRHliAg6OXnfHMmvDSZe0Nwa+ag1b94PVXdBhIgVksGRg54vXpusLLknedjc1Jj
cQi505bbFFpMwnXm6j4ELvWpLi1Bs69Bws9G4/Tx0905EbQyLbrT/z96WOySJsbZLUgCvJ40idGx
kN8YNiHW4Dvoc/C8jX78oRiDfRgQNqDEnKzPj3/AnTgAUc5l2MZpAIK5CMJTnDlFHAj4ldEwK3Dk
DQl9Q/kG7Q191BApArmTbmFnudXKCbnT0iXawnMCeU1RREV7/WkhMldNVUYZaZDlTHAFA9TmVBsL
phkDbRy8FBeRvjhKXwZdS7a9i5+3O0fuH7N17P3j93AnKjBKpcQF6szGfqWfvNlm6aioVNVqepmV
VPvDzsi3Ikus9yfzb1dZdlJ75Ig6JPLTi6UmwU73RhPvD6ShWzcvvzmW93mORe13cbEG5r73mblY
HE4SEy64INev2iwAcnow1y8DvDDzMtVoOXzxQkv7i6Fl9rMdVbQAHS1zxpWk7c5ZksMf2iUU8ghu
Le6ZpFV0G3XK5IIORH1yi0Y/JomGcUUYr93fr4OkRWR33ddM13XgCC0TmHbgzwzsLi5OnZk4qoBq
xbonznNMLjrRteKMhV8XHEK8IjH3HQuw3qeqgnU84x8NrWjlOr8NXeAmmf7Inr1OmFxc5yQ96RxM
eX5JyPsrfELrKd6q5HyfJmENH7q2WKP63L5tCd0mWMLWkHj2RTiBGhVaqpLgSxuN+bHI1HhfWXmz
c3RzLVe53VGG5dGekWQscNTe4sPi09piNQS3LbGr5lekxQVynhxRZH2KFuJ5pOc7dfKQTnx8UO88
ogQScoOD54E+swgavS26BDPZwB9Rpau5Sev8uYujotyKNGVk/3i125qDTg3jYPauBrt2uZoBcRXv
EdC1qNu6Lxl6aPtAdBjG4PSNhO7Ude1WFxKsTrs7+Pfx4rf7h3GeZCTwvA7dhUVsLqF3OAMmlL4V
53T4sm7a1JboIdrb3iYL42olhbiNgbK6YdJPi5Hb4IbeaORo2OHM47dBRRPVyvTjAIpl//ipbj8g
V6tNY1jmgTCYFqdicHR0fDEy9yeS6o9l484vCkRyP2sLb62kubcW15pK24ZWN5n9ddhzYicT4J0m
H6EhCezI0aJGAhyycrrWnL2zFIWThMxzmMB6LfKvBDv7dkBU3J86J/6F4Vb2sUiUbKfMc7KyKe8v
haQek0Bwp8s4hy2HUFG86uFhlONHZEWKk16axR5t8TX8850tCE9CQk5IYuXQ8/oFuk2PYZ+XD36P
5NfRrZHQzuMBzEeJSuA8tN3Ko71SIa5juMXYXAJyHIb2SD9eLwidWI0GO+h9TAVzHDddKz5P0Rj8
VZqV9UOtA+0YRlOfbOqc1okdco/tRK4PJz3DcYZQLvCjxXn38Z69DXYWAYfKBTASPbhlJyyvMYjT
E2yvEDxAWkOfwr3TBakfISiDGsd4RCD0nYwvmg4QCEEv0yiW4XyZ0He5ORQZ6py+gYrv3wqI5m9j
FSGfiSTEQWtwrHv8jHd2lUwNABDA9bIJO4s3743o6+Rx5zeIRfsFoshnevzzyXEa7fg/LAUhBuAC
tTZTuuulYq0b+yjTWh+xroxyOwzOhhKah4jCbGW8du+pCDOmbKPI3uJiP2HD3aF+lbT+2MfNR1fR
vCMJr/aFRoe78gLvbBKHRjSNE2oix1oOPWOUNoRaOa2vViOy80rtnQYHW1UnSobnupoQrJrL95fU
NNz4WuTQoFyoOK9fZeg1tevkau2XwwzcZIfmSQAULcO7McejOkJxGRe0MToyukcQq/SMLPiNOoto
Vka+dyIFuRf3sgYokc7EIh/ougyv47oEA47K7/SpxfMgOhd1hSIdRY6CEGpnBtn23RvJNQhMEtTE
usvr2WkmGg2z2fiOkY/HCe+tQ4wSzMlUUE96vNS955OvmDLUI7v0FtcW1lxjinkU2blU3QlU73cx
x8Ee3N2EjoHSHx4vd5t4WEy9uB0ZSjFBX6Jp9a6nbIys2vc4+UjyQ3OfMM04iaL8hMlQfGqkXxca
P83K2bz7nKQBFMA0EW6AFygWFpOCQ68/Nlb8BXmP7O/BtsIdEgxSW1HU+8cPeqcKpEMtTw2ZL5CA
5RWTkGaIqhW9b8HCAoCWpLiVZ1iKbaehRWumqbEpCafYRV8yn0cKpjz8J62V9Oeopc358a+5DRec
JahFst8KUm0ZLqIJVXM0aWb6btUQ7nBim1+8Pq2mo9po5dqeuv3I8uSi4iDptXJvXR/ePqqTycwq
1deqEj+zJEUMfoddnfF1Qkj8i2eju431VJLu6i4VK4jH23DFWOB1mk1c5L5dHFigRtqEvpLqMyOp
tk6TiJ/aUMd/ykJBWsaTfsFWm7i/3v2CgaKTUNNagU+1xFkmCLaa1oA1b6ihLGcmrfuhyPVm54ZN
vrKT73xLGpwAl2hVkQEuIURuY1WRadGcGsrU+Fk443RGOQUFQhUFvsdPJd/VddYCX11ytEz65yof
8/pDhtyRUlh/8kMQ0wfGqhb6zYV1ykD/nTC+BRjQKGBgEjEiNSGKlTN050kd4O98Tu4CqoXFJeCi
yZtLZqlPylQeG0qRzYA5yQZpubUE7c5SoIeYhgCQgoa3HCo1qmKQe6aVLwDD7zVvyv7K8UjCBrWO
V0LgnQ1KU4i5IM0pSoblvKym/YM99MhTIY8KvH9UGh/Me46FPVLR33PBQb7UHJfy3VcZ81akFTTq
S8jtrnwHb3pB4GPjKYpwgDTwCAG+FDqTQ3LtzPOuRTDvX+HVQ/ZOsi1YZ/AytmGS0ksi1WLNFmNC
FVvsws+9QeTHuVK9/FBFKdKOud3hhFLS9V0JdvdeMPgsOXSV+g5LDCd9QdFD6s79OcUzNaisXzGa
0Ru3gw+o2+J3oXhrEIjb24XHRE0C+IO8SZeTNG2UFkRekPt1ZTTP9tyIQzvqOSSsKj8OSrOmIbBc
D7ix7OpJVhVNPXeZlWgdmrr26JrnScvKEIl6AytLTG6jsHtJWjXrio0cUakrO2gZD+SyjBbk2FwK
Bi1rXLUsiwi+tHHG7KrpT2JCrXabG7WNInaHdmwRahDhcsvdRQzw94M7DvvHEenmWmXzI/ZIAwqs
CSFhiQquK6x45zzUzxgItTRzq7EYvtQW+KWDN8eV+nHEttM+BIoXBAeBdgj+WZlIw+dB0GPfRyjU
xyu5+E2Djt9Ew8aQ8Fm4UNAlrw9WFNohIFYxnTNRWZsyDOvLyGR1a0GbAUoR4XYDw3Xr4itFDy8N
jwKftfeWtPJHcNXKFA6mEhiV6x+hccMrMWyS8wBMZ++4LIij+Og7TvuviqPxSoq6vOPlcjTWKT0k
n5409Xq5yJwwOcr1/hzZw1h/THMvg50UTdiBHxq2SeJsULBNcW/G+i2eGHlijbCyHeUjvb2e+A3A
xmhNcMhVkH+L6wnZ+hgnDbM/45On/2fPU/Ytq6PspW6ifuVxlz0klqIByc4D5UCDc8lJnbH7U5vB
6lDKKxwcJ6pmb1OArVwNt8eaVgvzQ5lHEMCWOaOXWwWT+KE/972YnusMWi96FVjTZKO6cZG42zw+
TXc+otRe4ZKVpTh9z+uP6CXwMwtt7s4GX2/40qcl+XiXG9OYY3mY25kPxU0PsEnEvXgTZq2prkwO
lrGakTzZEqkMxGbAcOpiG9kidZAeD5szmyzBqCAxiyk7QK+DTJJWDvJXhRJ3+FDmBkbea8pKN4Qz
uTyPzhVFe4ZER76gN1diV3i9gzP7fMaNK9S9U19T2KcbFxOo7ICmdu1eXGZ/6tfCRC+PdrrbCm/Y
1rPauz867Fa0l2F2XeOY2Xqs/FBQ2RMHo0cDfa+oyBccGwhmYb0NR9oF/0ZBnWQftS5xMOgoJRHq
p+thx/y5wb8cMc04QorzvV8YVAnXhMZ8hmOyTKHM2IvB+4bMvuLqSxF1+EG3ONs0Sgabou+LS+fo
7cHQYmUlS709MAZ4XAnHI0LIKv76zaYGztWjPQVnVQVJmlB7bSN7yr+9+/FYhcmwSVHH7ll8vxrr
4FI3u+CMcZ2ebMKmk4JRZj/QNews4R5dG3D43hlT3QRLmod/vXd9ACXwN0gzwM3igXL9lJFTFiMU
K+88OwHcUCJVvel6Zk5zlAa/8AgMd2mYdR6CXXa7xk+/jRbI2lDO0LqDSkg6eb04snwCeZvZO4+9
hkmQauVPSeXmH3sN1cfKZdXHD3tnPRoxiPJJ3g/sBfnnbw6Lh9JtHyWjc27SCmPj0jB6HE9ryGWN
UCgAmrBayR7v3KyI5pBwUIZITMPyUrPtgAS8KpxzOLeSCoLl+VxSfqgTM3KnCgwkLKuoZJABmCaO
SZ6nGLbqoEX5c9p4WbFynO69ArDlNKg5nVJb6foV1Bl6AAzpeQX4UPhKOH5BMrzaB72aPudCiVey
nTvLMSGxIY4BbJWUg+vlhiJxWiygrHM4JsjitBBDynCy91qojZtJZbrw+Avf5ncA3WhaUL7rsru4
uA9Gk3eJNU3odyV+BptZ6HiSQoPXftllUDxVvWVj9DWZ/Vdk4LEm8vAsKU6Pf8PtjcBtwPoQFlG5
uAkcuc0gOTAa8FmjVp66Bsv2NI4ynBpokhQhMocZ4e6d41x6qIxzUX/kv7LclNHszdbOGXLRJBhC
H0k9b5czMz16pVMcIPavqVvcJi0sJcsTWZ8wA1t8U0Ol74xxTOjjKK7oB5Qow3JvqfA0933WeO8F
u/Jk9C1lAY/iiJzjXD+ZJlKBoZGOQbOjNGcML5VNkdvpD7yN1xoT904roCDaS/S72LHW4nSIwMBE
VOvwbbOs+WCkuHgWNn5lQkNDvB4Gc5uMyKOiKYepOUwkbHi96PB4+9x5vdw4lNUUCBIGu3jeIFNC
VfSed267rjwMg/XJnebkKQCB8v5YQMZA8kLg5+0uWz5x5lmzhYzNued9HN28UMWmNjBI2BZ9Vm+z
MI/fKTpJ1EG3h0uV7i9FPNXm9ceMZxOB/kFBO23U9GcQDxbMfK06wShrV3Ql7nxM2cCjzcQMXB7G
xT7VwyHXQswUzrNo6BNUVaP+CUSl/W33Kf4oFbxp35zaEaPnqVOfZ1NJvmMHaK6EpNsQ+EohYxMD
zaK8kSHrzckU5dwa0Jar8ygUl0Zti25WnabPblnXZ40K//h4/7yqvF4XFVDWSFkopBgVU2VfL1i2
OB3iYyLOHvY1SJbYWa6UPsLkjv1lxpOCBzaCHJVyqU1zbD2zUj6PuKJUT9agptV/QaVMlm/Hk2J/
HnBIxcCmbnLjl5N0dog9z2BE8dYMujg/j/okuoOnDQUqzXGNmdEm0XXMPHEfxN13MzLOVePNFIae
8T3yHBx8jlpdNdHBMtMevD5cCv2Him3cv2hs4bPoohXu7LMhCdOPblHm3SYO6kLZP35FtxEaGWN2
BVcFhAvSy+s3VBilzovg98eNCI7eOH9mYjqeGIzkh2YCz6uOwbiSe9wea1J1qeFHz1NOoRZrKoqJ
27WdouWKm+MurvFwVgvLxuOKJuR7Hw+4FGkVxAsqPYbfi8dLpryIlDw7j9WkfzOxsAh3beo24zZw
9G48in4EozzXxNOVlW/LMWb6EHaYVHK2wa9er5x7YV7XOGecbRSARjjroQr6RAlxcaEZkh5cM8Y8
suoxcJ2JcSuR8/azUgFCVaCxQ+OMLuj16rC+qpprazxbfW4gzw2XkE7CuO/p7DwXmTt/KiQR+/HL
vvNdPUYSTNZovsIYXVwZHVBpZu6YUTv6GFWnvoA2eFL1MkIhu3n/XYjEmmOgvimn3sy7rp8wDrGA
mLSmP6uVau3tBtNwEhxvMyfGWp/q5mW+gsJ0tAEcygKGXddLOSg3T2MZtWcB1hI7zazaY/Y3vIyh
qvlFkqVYqqZrmNKblymxJ/R+mG6BEmOsv1iUutIcyrg5t0GI9j3tMOvFqSZPoJ8mwq+Pv5zcDldx
EoUlMnLQSgBK+XyLJ4ynBN9N3FnOXTN4+5H51ks+CG8TIlG2n2Au7qaU7NHtCunUXZkrt+/t/SQL
L4mkkC173AMW91MaA4vC86g6lwaEdWTxvaNZDBmq03MdfUDVONtOzJ1MfgGu4jsMiSsdb5F3g9tJ
zsH/0c1nfsBOXmrWpF6JjbKr1ed8NlChaDsL+wPcwDcZkrZfHr/zm8tQriXVQwwmw/TcFlGws3Q0
NlHiPVuTAZK1wDkz2RQtSqYHIop1MKMq0FZO6L01wZST6TBUQ3x6GRZMFDZqO6jOVWOJ6CRyLRq/
2rWCq3VJW+izA23+vYMf+U5NRpVEIjkqXqqmBk42KmlnVTT2uvKPDYdqa8+h/XXq0Ph4/EpvG8qs
RXLBRia3IvNevFORxIFt5V19VvjCScd0VhRZuM3qtqFlqwSTdiIh8PK9K4T3lURdWPsojfXms4KL
aZBsGqMq25VYfOelk1gCuQL1Lrusix+FqkjbYm2dnxPM3b4DSex/Ut9HygbYXn+kLxU27//MNLEp
NKUukTzX17FDFLPlKKWRn7ssrxqm06MW7yIc2uafgZma34wW68iVHFOXZ/Q6hsB2of0IacJgSy+L
EzUdjNiiTXaeAXbkzmbm4MRia+FaOCFiIttkepSJKfINA7+iT7ZdJMOhwqXNepkqHTGb1pqG8l8N
px1jKyytDV/dFhMcfjqbLogXh6rX7YfI89CcwwdssDaRwLbsi+qMY32qZlu0x8c76s63k4K45BCu
DehoOaGISqNxirHKQOWW8alQLP2UKvW414X1VbhRsjJ9kKXp4h3SLqZklVrfFJSLOCjyvNREnDRn
lfmen45tcymcaa2P+CqJulgGeh/gCa40buplr72OPBS25mo4Y73SO2cq3AIpFhWLkUPlOgy5AwUs
v70bFZwSvlTopWp+SK6GnLSRFemPdMZu5CNO0UPwjfaMF31ITDzgpp3lFYa+x1AwxO8vJVOWvq2j
wJgN80z7bA0jMR0+qIsy/FRlxt6K06A9grKPlROUUTpuRV1UMAGBHOinWJi9hhm0cKxNOmeT8wlZ
WxWFnCDz5p9tiVMtTphYe/1TKJoa7fNAN8VL5GlxvM8Q7Bi2cYMz0C5zq3n8lpkmki+xrvf/4UGR
Ty9zobXdJZsixUCm1ohmjfw8KgrFr70KuaGNpiOrkW7AdVjeC5KHgUs/csKK6PEmu73qGXyQK0rt
ZQjTS0AHWBZ+A0XAuUVMdzw1Qh9x6g6jONtCmWn+PF7tJjEFJAzkgFwYdTi2wSKxgEEeTh5D6/No
Z04V7dAUN6uP+NU7zrGYxjj901Zh0mk7F+MyZx+PGKx8fvwT7jwwsGwInzCV6Sws45My1Blw5Kmi
tzAW3w0oFd9rjGewPsVe5X9YSp4kJj4wOZY3nlfkzmTHRX1ukYXWvs8QJoYfSkqG+t+ITpf56fFy
t6kirxZuIi3FV33BRQ976KpEAASwz1jCNc95jSMcDNdzptXdM8ar2Qb0oLUSee+sKRvHlPXEXchc
i6BhJmBUcabCGraeim6nd61eb23FzL/2YaNsEafp/oo8rG8eP+rNR5TUMbAPkpKDdcyymCetsRkc
OzZAtsJ8djC99mOm1Zhatmv3+k0Ufl0KHUGItZKbt9iydRIFDQIa9qmJlOqX2XhzvcdrM/2oI4Zy
zo25XzmRdxck6Euhd5rxS5ikUUYNfXrFPtnm/E+A2vXzgGXXTnPn37muxl8fv8nb9BcJQQI+jBC+
IVAAeS286YvgTjPjMemYp1JV0k9aZ6k/zI5kYp+khR0hn1yUmCUnQxucdcVptY0aIBq1w39W3z/+
KTeFgMF4h1Yb8FBIOFzl179EdYMmdBtHPw09brt/lCmaGmefu+6QtE9itJJQ6pFl6sucAHLZ2hWg
v0OSGvnw/fEPud1dHkUzqhpy1uXA+7n+IV7XMMCM8Vwd5ibchEakHnWrKY49WJrzu5eifJTOPWxn
FXTs9VL43+JlL7ADxfXWLWnbRJlh/6XXoT1+J01zvS+P17sJwKgoSekfEJrMX9hj1+slzIynUVW6
o53Yw77J7eifqcVRitZPfYxMAV3bbcOLaYp493jl2xEpRwg/AaAWKIloNyOPrJjdGomb9hg5DeZt
iIp8jrH8vShGIPa8IrGD44rCj+a0AJ01B8nEcn5qGjU+212Jm5yJfijAhHyHPh1iXrkozxnKzhRm
XoXlad9ZnywxhGd1wOkwC2r9xdQSZyXg3ZxO+RTYW0EAh+3OKPT6BcbAVUIT08Mj78m+RFVVnbNS
TbYJNhAHbM3WVGNvAP8kQGBCEFWlFgeasAx1JAN2MYgEUJdpRuKAmnvECN0Iugy5yXmu9PCvEaXR
zq+dIA0/dCDtMzIF4DxPLjYd6hdvjFzliLkmrbaNgpiSuVbZvWaiVzkdv5HwgZQCZRZQ40WMVNAI
ttqxq48NHg2+1kz6pq6jetNUcbmNBiX+x851Y6/Og/E8lgFFJjoPu7ZK8LcVSXLUOtXdaWaII1UU
JZ+w4TYPjWVVu2Yu0zNq/ukTHoRYgaKV/NVrhX7w6tjaZgTHs4gae2NhrnoAMqKcMA2eVnbuTVyS
T8f17YJZQnBtKUOG0B8CQqVSH/PQKXbQq7KnV9fwUtT6Lki79nlEM2qntl37xDAsem+IkMvTbkJ8
Rw7glxdQWmvIEo9Rc8zLCchpFbvHqK7mbW8ba3XUbXQAXMpUwCBloRRYEk41OH6jsI3kXOWqV/c7
LU2c4DBY9ZgcjLkMyhdXtxPjZxBGxfxrrmn/qSsv+yahgIXE6TKY/ZDIgNFanC8rHdSsLvgJaTZe
orBstriHNs/WkFd+Y3PQlXaeT49j091FeWBIXTLgL8XFBwRca9cO07NX620fb+sWpXGUxe3SOal4
jMz/prqeJ+m2SM26WVMav7luEAJid8nxCKhfcsXrR56GWuilpgYnZUALrLMc8N29k+7pM6Urb/d2
KTqJzPBo4tgElKVESEQxY8f55J3Kxs5OtBD1TyhoONsZO96V2/wmUHLJ0Pim0JP9fXrR108VTrgg
q07gncY0Dg9qjkic2+v2BT7AtzrV0/eOd1iOXjMzNJIjOQ+9Xi4dS8yW8OE9ZRDl9ypq6tsMMbWT
EmGVpQgEih9vGWPxKpmhgygg430dX1CfLLJt+phqYBqD8mQCE8lBh5bV8JRjOJMeoq53K9qHuYMg
L+20sN7UjiqKv/H8HdRjikukfXEHU0VdFn8ShGZhLKoH8uhu/iEoSv+jpMSqNZktMMsz5WuyN+3U
no4W0IC52WE8lT6NQ6raB20UabTxUP6vtkE7jhOuV3MwKi8e7OWPqJKY3SmZ4CtuEeJm4mEGIBtO
TiKscTeLKgiPcRs4OSV4rs3GGtJjEVBg2ILvkJYHErkjy/3rr9JbWM/T+Qmf1MwIjnVdf+tby/5i
BKOzdczO3iW9A55n6tf6XosTzcIUmORv0FLJNExzsbBGFfvaV0aqLERIQ9V+wbFR9lXa6mctMoeT
FPM4PN4Sd9ZEkJMYbciNj3jL9cNimBwLa3arpzF07VMYo1dQdMK91Ik5ITIepjvgd2s049es+M3d
iwQ4QqssKQGbiFcuC/iw53q3amu+0MAx1X3fu7OOLU+blczQtCn6XdbB8HeVKgamymWTmVsXPfLP
IRbHCDgk8Oy3VWU3zWZCL/TFrKqiPgR55DjPoQjdb9Zc6+H3MsmVrCUSA+ZD3juLDGzK82iqsHPj
VYiNF2Kv/IJOVpvs+ql13C9qpbnFrlLLVnwyXDFr3+qh7PMnB9uwlJZKMKXltsjAUOeI4nodO1EK
xofIA9a4VmDsMIA6/UxnD72OrVrZAoiOI7yx2mlhU9S7Dr+hS9PAXTtwj6Tfe4FM3Ya5+XBGhn5W
9zHX5ocRKt3vFHO7Px4ERXfTYIn9vkjHF2A28yrjxsiNULe4skovGrwZSetL7mk1OmPar2kK4hcT
ds5pihNjJQO92WYsR1JIMoASESXpYrkaHFwwAmlEMNJKLk3Qmwxn8QUPaFsd5s76XXjhO7mW8hGB
Y3CUwLwDGlgq83nMg5oRru1FdPX02RJz+Xerd/XFNpjXelKs7/FRugmuaABKowRw4vi3UI1dHyUL
4dE4JDV8qSJrOiKsljzNc1QeAT3Px3cuxX1PoMDcEFMcyYa5XmpOg6qAHBw8VdTbf6n1OG2wL2p/
ZOO4Rth41Sd6e1aBs/DVUBN5FfgBbHe9Vpq7lUZp2VyIlSU1mGG2uW/pg/LTUBJTbIB4goMfEsP7
DL5q6LYKYjzescaT9bOL8a9k7+GDcmpdOtkwoBD9qKZO+95OrbaGy17c3zKuSJUlgrfEQ5KcXP/W
OSxpbFe9calKc/pRQM35l8TC+DzpxS8lqcVKr0w++ttXQ/8IKgmJrgXJjd7wIngWaWPnQ2HOF+A4
/WXAp/h5aO1qJUTfPpQsUzg10ssSJpA8W2+aHWUn8KlMxXABWpFizTCp8YsmrPbjGE+YgXOlrGzk
uwuSmDAkpnnEfXS9YDL1oENmvb+YwzyhICI0b9unrnVEMDc8FHVpr+n73oYH3iSkOQoxQgRQl+sV
x6mYS6Ugd3aiSlW3wkDpPA6MON+OeTt9UENMh/rJS1fe7M2JxeZYJtAEJTmmXkYlRUOqHoqadmms
ud8pqW1vKKn+a2dvTRX6zkqMQ+RRZQQPSW5xiFpol2mRde3FCpA+2kw9JBzLpEbcaHZUr0SHV6jE
Yl/K6Me4ko/ISHzxOlUIVnabhe0lSJRg1+nc71ulBp32d2c4bb35P8rOZDluLEvTr5KWe2RhvkBb
ZS0An0knKUoKDRuYIiRhnnExPX1/oKIr5SCN3sxFZMgU5AFwp3PP+Qcdj8vOc4Yp+tJ3Zl96nStN
F1FWPTC8JVPQPoQ0wvpDLbu+3pjSSjHt0JVPnINuuc07S55mt8O2zNbiEEG1ptHMW4F1Oi0rGgLJ
VuS9/NMsbDX1keAp3yGAqqc71ZymCiVk2dAxEe14bT0+/8qw+LmT4MsIoB+Gz+U0gsM3WlrdqDcW
3m37HCFRrxdBf0fvYriSSj9fI2xmVMjR70GzAUGYy1BN22vWRPX/phT9z6Lmsh8MnGALuT7xrEot
/3rjjs9lHoQIGkaL7gxb22W8AFjfYEcDmpKZbv4c8R7a9p1ej7tJhNM1qddV8WCZOxxgi20oAEw2
udWOIyYjiJvSNW8slJ43VWGiGsCyv7HKUKDB30/JDm/PBqyxns17o4quiZY8/7qULOg4P6lucMgt
A/3blpfTlS4nTHtvzNAZT42UZuW7qT5/d+zGujeLJg6ujOfzqcO5QWMFsCjKhfAhLiO6aZ5k2Lvb
N0Et522EGc4xlIOzDcd4vrLrPN/s8KtC3lYn7xYqyr2XoUKrd8xQ4zZlBKm2VdEMPUhz5FSskL1Q
McP56ihY0r4+f5788X7fE5ZjnDoqpEAWB+nD8sl/+6RJUwah4wbVDRlzloBgFEPu9+g8z9vGUObq
FsU38RmGWKCC/g3qeV+poW76SH3n5SaezCr1mrl0jLskGsSuUmHje5TzhL5L6iJW91mgN/329ade
z4PloaGWYVcKFmKBf14+tJ6jQGBPMMpi8sPkXSFTR9u00Mf+rKKoqh6GcLDe2DtZLF0pCMLv41K+
4M9Xm8jsjFbf21N9E6d99ic5j5NvlKarzm6SyHbnBv309a1vyRm0ADCopcPmWIOJBBzYbBqD9qbp
6/Kst7N6oAjefEpCVSLgaFyTz1hfcHlDYB/sWUjlguRfK0Yznr1e5vhthuDcQ27gWtxtQsfIg2PZ
4ITl2SiEfrTnSvEHXc6f3vy2AAxRIUClkZLHWgzGsQqqU4NW32TDaJvb3qwsx3dl5UbncSjVbZJZ
PMibYy4MJ2BvtGqopaw2tMX0Og+EhZXYlJV/xKNeo8ndOapnaW3+LnaU9vH1gOvthDNy6cEsJVgS
4mfX6ta0ORZ1ZbpZKLGHjO77rnGBUsqsvXYXeL5GuAgAh2InoWbwDNdXBa7eohUy3gyVZmxr0yz9
cnLVfViEf81UJa/c5F56M1IYogGyW2i/l0tywXcMBtz0mwLRy8hvoMTLzRCZ3Verit8quIkr+pJu
LEDspcOGE+dltN6dYtMBeL3PxnnYCj3/NMAs2/RI6t2mvTSvtDGf1Nt+3yWJB6eJBIe+6UK7WWVO
DunCAOS03pfaEEEj5laT33XScTsP9FUGjUqPq/1Y4SjphUVhPMHQwhhgc2f/lJGK9joqFOC0hnYs
HxwtdT7VStPqXoDo6Xu1dZXCL3JlpN8Mq9HxsYvOtmGCvCc4aUVuwwK+OAWmpoj8KURTz49ElX98
fXKuj/enl1wq5Qt4AvbfaocjpcOzta+b/SCV5i5skwj4slrvaIAV9ISw3RltKrtaYWZ74QbTlaP2
MjxqMosuJIrZlNZowLCxX45poWWd7tB/2k2jnR4CPddPkzIkW4NaS7cZFKVCgy0uwFZY1ZcwVa+p
hK9Ab78eANAIZA22euiPqyksrNoNU/B+O6PFTrXQISsn2qw+RiB+N9ggz+dRd6z7Ts/7Y6O14bYG
5blJbKW6cihfbsS/HgTzHepgC4WOp7n8EnkdScWdHRWr8AAMAAUrpCNDhHNl3cpTAFH6oZYi3MHq
MPevz4HlV/9norNVLMVN0o+FZ7toqK2+wYz7NkCLSN+nwg4/pMEc3Lbk71eG+nKzeIpCI5DDjbo9
xZ91dTGLy1mV5mzsHZNLOUaV2qM26c3GTYJrdYrLbfDvUDTgScrpE3PVuvyWAUCqUkSmsY+F1O9j
pePwarTxSxCOzm6eg2sJ1bNXo2LPRQO1K5praGytPqCj9J3bUIDax0UPAUaF7oL/qLIbKBn4r4/V
alfi3VD55LAkPWC0YNivVowVcopjEKjvG6vrHmYpg42mOI4Hw1Tbq13yPc2j6sj9ePyI7+HshVbk
nFUnTj/YBUZLZHftnnkIMMIonc1EunWabOzOdZHEd3GUK4+znYJcGlBxbmAX7vvQyWE/L96SyBhs
C1vW715/p1WL+O93WpQx2IiWS/HqnTSrnagxS31fo5P6ntM5QSJAzAcjNRqqz4CnVbPoD3rfKH6U
zeKQFXZDD1Zpto4xoWXgIKr6+jM9m0J85gW8SEdruQOsP7NaRZrR017aO0Zq3SO8/K6b2unQFCi6
luX88/Vo68W/DCr5AYcaFVE+wmrxl/Y80jk1jD1sHPdD6qJfxhygUK226r6aTc2rIY19SSq2xjdH
pu9EAogQHTXg9TU5jcjP4JMY+4qleYo0sDKJEQWeENX0XjVi5SZqZ/0YKO21BtTzd4brQCEEiiP7
Hd2Oy0VqWEFDjXQKDxll4o3WyX5nJDj4lWbGxdJpym2W5dj1SuOaJvPzsSW35nUXFW2LS8Xqa/eV
VTQA29LD7EJrqkpRbkvLiM6pQ36GJtc1mtAqHp20xTZhyVu4RrD7reJlo4nYTFhBDDIqaPO7IVXI
yXIudo6L3vE4o3JKZbU/vD60z8NS0IK4xrnOpIIEePmBGxEjqmw32iEPDAXzR4y68Ez/btbDuIvn
8Brsa3WU85ZLpdthUC34qlQLL8PBcZChiaL0AReyZtO6Qm7Tsjc+GUUcfbUUtzuko2Nv+NKqlzPa
V9L61XR6Co9UnPPLp5x/uQxv4w0lJzQaDhnn+UkCUvS6WBn2dZXcx3mnbrM4/QJ70di9/pUvb/BU
eygSgG0hM+UEYHdexQ0LNXbb0NQOWR3EnxxcIX0zHcIHJM/0/WyQ3dH1za/kpi8GpTQK5mpx+Vnv
TnqMEJ7j5vphbCxjp+S2gxIDG6bZRpDvucht6k67ZjD6wgCjOMNy4X4KCeKZBhZQX3vOTf0QgSrb
40oYeImm1XsjQY7C5lrlu4FsD0FZWhuIOfrP1z/08+lMYV0zuBpDCUOhanVIDEi96vEsrAPaz+M2
k1bu62JI9k5kJd6sRm+zClwGloeENkjiT/XwGXp9inUjHerUPiR0Lny7dJy7CAwHLM8avckrx/pL
L4d4Eac6XoHLRfxy9iJ7UShzL+1Dyhw+YOfc3OnDApoczOGPnIVzJeVbEQ5+vR3MPrgV7LwUvFer
tS7nESmUWBxmSAVenRjzbTUM+Xu9DJaasGbsm8gu9npmYuwGVnI/cQZ6CXfWfZ93820S6P1jm2Cq
zh2hfDCqIn/oBBSRStMiHyhQDgpFJSUagnDI35ZKLkPDzYwrGf8PNmONb6S42htlkODcrA35gyVz
yzc09HjrRl6Tu3m+rbBtL+YlKloHZOn65cDMfaAVrejtQ106ycHVIcRooFAehtYGeQAj1i+z2NnF
NWKNr8/3VVL59JJw2DiiADouDrWXke2WEzJyAPBgnGJ9nl0ewKuNGs2dQtM+vB7rheln/h5rtbYq
xFpxG+/EQYQaTuEClvokpH2yoRD4jdmLw+vxVtYwTL+FmQ4UDGQY64tSxeXLxXMl7YDO+4GjST4q
Vf9QaDLd6G3UfRgaN/peu8mNLivr2CMa4qHMNu5IVBb+qVJvXn+YZx8avDkYcPJ2TksUCVZrT/QY
Qqtwqg+jUGwfYWfrBE3zHLmt8f6tkUhyF+VYYNj40a0VeEGemUIhuyU9R95ASWZlO1RCP8apbr9x
Q6FxRgioFXxcWj/rl5JON5d14WpH3a7zm6KLvilO9T3OxvxRy9Vp+7YXW9p0pLALCZFq6TNtBfx9
ahFmhgnnyDb9pnWTW7fArDHr82tGYuujj1BcEjjyFhAYXcLVeds3U4PFDBMjVtvJq6bOXubE7Odd
oG2jyfizyU1x5YKyXh5PMbkJLeaBEMLU1QyxpoSOpNlaxwj9/Z3eltoGT9HCj+0m3nYzVbbXP+d6
01niLUwmaiIAgNgsL1dHmyHxX3ArOQInrzdSqwxfHcEObibKpH/1Cmr06pi7M9y8nqX6evDll/9W
DUDrYAlObLDOHAHrFrMaFEL2o2WBoazVL0ZVqRsZNLhivR7mpXGk6sClA3If/1ttOWVeWdJ1BuuI
UZuys6fpo6HA3EkEstRoqoTnOhT1lVPvpXGk70GxBxWo59QZG+Xbqktj+5gYTniDeHz/LrHdlC18
Kn09H9Q/X3/H9c6yfMrf4q3rEGZR6XZKJelYjuVHtRn6W1QKpx99LJxraIeXQnHN4OWWHYxpczll
qClBtGsGeCw1laqsK/M7wUG1WcgYV3axl74iVHVwYqAVFwWXy1CJOhSBAwTg6AR9mniBHTp+HWcp
eQPiVl5vF8WVdPell+Osh2xHoWoRR7uMmIetaWRqZB8xg2j2bDTKWeqBdUzBpb45FHpOS9/FYZPW
uBVfhpomQ1pJE4mjFuffs8yY7tQE66wqqMYrn/H5S9ETWPIKGnFcl554Lb814WQ/OG0ppDjSPYju
ockbWJUMizBj/TZIBXdciLP0dsAULpVObtyXL5XKpJyC0BBHQ5cnO1vckp2hA6DmAFYT0PKNyJ4/
vj73n88S+jpQJKHBLDiOtd/OJGdMCZ05OHZho3s2dNaT2mgL+b8194A33yaz9vSOiwgNBTjIDRie
rc6FPOjHsSVDOHGW2pupaMIHYabGlbLQk2rO5e7oLr0jUme6p5RsVmEMLcysyRxDnALdfC+yrPXb
OesfY2WavCHJ+7uqpmUgkiB6rM048UlRh8hHvTzeJvzDa9teP0DEkfQu9V5c2VWfsHrPno/ckX4l
ajzPDGLMfkSZK9OUY2L3odcCEPiO/VN/28jhj6xE+EjJbGMHqdrYGF0lfCsv3L1lFe1mCiL91A9j
dyjG1DzoSWsssjIP9TiDCK2zEHF9x/DpTTafLdwKfUz02LgzRPQUxQ63tpXY39NksM+IZaXbyjSH
s2IO4liM+Xjoq9bdWA0g6iER4ZXz8oWlRLMeIPJSUWLZrhZtaectibpUjiBFx1MWIZY4JYV16rgl
XvnAL4daUO40BWh9rY7mMm1a0yon5WhxQN/BP0duGizPKeyL5kqoZyekvaAeaFLSEQAY7q6mWobQ
W4oGSnwSfRtt4kTRj27Uqp6IWuVoOND4TBP9qNeX7bP3IyigJJptBFyshi63CniBbCPGmJxQHmv3
sbTaveHE/b4wk2un8UuhKHkuWsE09ShpX4YSCnyXyA6Sk9KVGNGM9nge9LHzxzYvrlDDn21GvNXv
oVano8x6a7JGJ0HVzJFeE2nFdoqMaMP3/zMMaWC+/hFXOEk2oyWesyCuOEbIF1cT0p2gy4oaPcBe
lpZfKGW5CdOo2urjjMWPKMLbwQLlYRVC7CbFkID+lRncMPIJeqIV9y5aOx+msK/QgeFiUlZZ+NaU
licUWN8BO2F2MQiXHz8QRaUlBuorbP/5fSKtT6OuhV8yYu5cMyvfpl/464vQrQAeSVOVCWZcxsPg
JRyQwk8xWOmLXVLMzV1SSDRKCqF46BfUijfoUe3PpG6FN5ptcmPjBHclAVyRRZ8eA3IOIC2oKuD9
1ig/3anVomjV9OQaM8KNioo+7liNs3k362mM6VLWuN/sto87Kj75/FerBzRYXLj39Vv3rAVm+CQE
TvUbislqSgKnR+e1ctKTVMEbziHyVpD3853F6r4Sal24YzbSaCaNgNLB7XONsmi6sk9KbPhOVZrp
d2GeCc8Cdr6NNDGcx6C2fQc3hIfIjtSbIMTn6/XV8MLieyJjWcDwniyuL4d+RFCw7JAQOxVaP+6c
Vo1OZaK222oqp/cWTc0r8V4cZApEHAkgzRcV+1XAYQ7mKu+zU2+PBhM8HcCuzF3tDa4d0Y53I8uf
4QCE/pxJ3S9HZHNYlNfsD1/67OCglx4HKZC1TsmDqnF7tAizkxjF+H4EBLYLcU07mZn8g78ZPhmK
m/n21Ma+3WHMc+X4eGF7XbJKsAtcmLnvLMPyW37ZzXU4BdWcnUyZBRSNWueutav4BHjimjHf8xFm
CnPzp1IKipY6ymWoqoe4349uflLqaPLKQQyUh13lG1qdH3QZp9fUmp+Vjxb8OSBrcIkkY3A2V7sX
ZDNQs5rbnsZSOL6aILLYIiIMZSkqPaUoEFDJYQGq0s22vWHIPdI0zjvaj9Yn0ZvXerLPJhypB/VI
ptwikwdwefWp66Kzs0kZx0Mqss71aiAih4ymus9Uq9AGmfO7mO9wnKre/EKbv97HsfLX21YZpdCl
TokmBJ8DvpJ+OQZOk1jlUEIYk4Y7ggnvM88SZXSDFMd4M4r6Wnl8nZ1QGufwoELA4cG1bJ0oYGRM
slVY2sk1C2tjgn7fGHojPXyJdLQ49MxPw8K+sn8vKc9v2S0QlUXyERAo2RcHyVoOyayDrgT4rtw6
U2mcilFED0qn9kj8S9qyXW8dxhKTjrworhXoX4y86GAsPGGU/lbb9TiGlIcm2HJaaqmnMnSdPQ6B
7bEvkY5ukEn0OlWLuNjg3Pf6wK7qMbwzgkwU8KjiLTvoutidoCcS9XRzzi24qE3aa8EuGZo39iiX
KCwqcIBcR7kmrmXdrVa0nVvM+XkcNXmI1M7wwm6Mzk2rzn6qzcrx9bda7U5P8ahXGFwPFwDsOrnN
wfsMoTXl58wRyca2mvDQjB024LN+rd37QijUyKiJwOUDiLfGGME/j/s8c/Izt1zGqSoDIbx8QK/U
rRPn2gVxyVovp6h7EW21DgFIz0qb41lJI8QQftzAgZWDndHGL9+TyBsPnND1h8ps3DOCYoaHk7N2
Jf9c7cfLx13qChwubEzgmlbb44BhS5pFIj+XjZmHmxzBKh+epvG+McwbU8mRw3x9NNcb8q+IC5CD
2uxSzljdVaaOVxYT39gK5+kmtaYzPlPuz0Iq9Unin/fO0chyq8T91LkiUP3QotKBEG7Bw1XXuJMr
fDM70/L+XNG5D6J3whFxuRfKqG1bLI+LczpbCp3fJrP9vm5N+NcpgLYuYTRyPdzrg8h9Jci60NOg
mJ6BFLdbKzIRlzaoEoaVY/8hS0QmBeIAxibIJ2175cO9NF006kysOhYDg3b5qN2g0TZX1OLc9xhY
phBpUf4PbV8EpnobK2QqHfi4r7XTmh/bMjG2odM7/ZXhW+3lT99ruWKiyr6UvNRVwpQt2bKT2MUZ
v6wZRMRg9TTP7Wpv1X3qBUmneEJP39hP/hUVFrdYpLS4Kq1maaDkondyRilMDXEHcPVzMeolIJdp
3vYgSf3SjH6Utep8nJt+vrJOX9oUOCr/N/jqyB6CekRdoi3OFY28uw4Bvw3UPPsU69WX14f4pcVI
+qWzOCCIIVlyOcJOpQRRWU3FeaqD4iuA5HQrUjlQA+Kg9nJuQrvXAz4/qhABAGlHTwuJj2fdisZO
Kknhpzg3cV3dNxE2Z0Fsy/0wdQ/olMeImTrjh56RvrKnvzSNwLrQ01O5XNGhuXxT1RimVk3c4qxg
LbOP1TreWAMkWS0X0Y0qUMqfQ1Ahr7/ti0EBIAuEGellr8mrKCDTA5nC8hzFcn6f2KK6NUJ8CEWT
W7vADJt3cWVf00Zew0af5i73i0UmEXAY5+blq5aZGoTpWDF9osz8NqHDf+DkmrZtnbSPrWb9xFXV
vnNa5VMNhf2McUdDEdk2rrGnX3p7dD0gKJAYLT24y+cIRi1BxqUuznnmajtzsuV3NXLpTA9Z/HV0
reB2knK4Ms5PA7k645aSFFBOikQoEa8GGlCCk04TZX69Qb4dP3XlfS0teP1OMn40JlXt/LBW52+5
mVk7gEfRXsTuxJCU5TEIympHsze6ZeCu1Xle+BxoVVP+5aDnJrJOxCubxqq08+hMLweBJelMG2E1
xlY0qCJOmhPspykb9m+cgcshQzrKcgMp8qz5GShVmKc48JzbPgoxugJS7amyxKSBZCC/6weJfIzV
2FdG4dm7Epa0m3+APCLnXw1CFZqKBSE8Omedpv3McJA+AldJT1kxfI6XTc0Yp2u56ComMATIv1RP
mGy0VpCquJxu1dimxpDVxX2FtUu8bwJncDIPVG1plT7tPNE9qEEns52rd5P9tpIVwZfaLgoj4J5g
6q7d1pM5yilYCXlf1nN5wz3uDypcsJfGVvPQNhmvHIqrfRsoJJdLmkDgPhYumLEqT8qqt63StDqY
zN2+kfAjBytF7h2DmwPYRePh9Vnk8ul+W1OEA4oPEHPh4ZDou6vTsCmFWbjGYD6q2KX5o84NJk8Q
AbBRaCNRnMbtoDY4rkdZcZuWg/L+9fCrQ+Pv8EwpbvLLMbWaTWAI4HIbsfnYGnOydfuxPyp5owKH
nNxNMuofrMGxfSjczeb1wMsvfv7e/wm8em+jDY0uCivz0UnSctMiffUu0XXnw+tR1hP319eFE8NC
QbxxXX4MMXkw66o1HxM3VT43PVRGhZvmbnJEeCjrzL3JG6O/8mrPZxBDiu4RFQrEj0DZXq6Wxm3T
UA1n83HuymGHXZy9sTsQzVigWV7uBtcwH+tT6WkQn3S90dFgpa41ZLJYxIU92+Zj3VfSLzS79nE/
Q4beKKcNdKFwZydNsssQ9fhQomjr65HavKvRbblSgltlV8uDPDkzGGSUi23CMui/1Z7S1pm0NE6s
x8gOi60l6/ikt/C457K8ptDywkfGOAv+CqwnoONrcSs7zGrQYIP1OPbyoRa9djJCy/qa9SlIKTHW
18i+L8wkGj+UUbm1gnhd4xYKvXWDuZHW4wSr+lDk0v3JAaBsBoQ5toE5udgAmte4Ey+sTgMJGuiP
i8cbe9/l98S0zkhSXdqP2OcBKHWT7uiOEsJR2ZnnOYBPkZblo6mO0zU/x/VZvwwl1XrSyKWotKDt
LkMHA9ZfstCsx2qCApvZNS1cE031AMTkbgpUjCvTMN5aArshWuVyV4IB8iKkae+DLrG3UVGphzZs
rgHXL8cB3AgHPanXAlnnhsfF5PK5tCSNImo19veFKOHeUOzM9JsgVpva3QSGAeC3L7qk/yOXZWi9
Taz/KThhYUWDe4JmsoavRYNBdRX3su9jJeJdigvDiY8YbVJbXKM/X54Lv0LRp4B8iqeiADN3+Z5m
QsbiGKPzfQKmts+E1uwGPZsOri2RXlAEzH43VdWPDg5gXoJv6ZtOXUqiBAeuthTbwJbAkLqMb2Xa
KClvJz/KEcLIwUVdUX1o66i3P6V1pA2Bp6AaMF/ZOlcFhSUsxUWU6ajacuojIn0ZVo/rYurMWv8x
t7kCQ86N7HSLEJVdH0XWVH27AUCkyvcGdEPnARiomtxNbR61nqkHQN4RkAi2XcAN+kradbnf8ESL
rzEq3ZS76fChD3X5YGRcQPbsWP0BShJ6jZmm2i4Jiq7fWG1ef3aKqr9Gwb/cTaljw32HPEo1f8Fd
PwNLOgrqfb2wop+UO1qcssfhI26Eo6flefT9Lefk36GWRGSxvCGZXW3cUSdZcDjZ/4SsFxu3iSvB
ukFvcrIPmp6Ih6mPsCBkrQnryoivvyszHRA9JAkKdIhwrHUGqG3jNeWOSeilvZA3sVMY+wlVf8OL
ha0ckBworim9P/uuwHrRAqLugfUjO+tqKPsAN6jcjbCNVQRtdiXsLL8K2dWlWob71z/s5Q7Oh0WM
Ztm6qXXQ9WNRXU4bhT1MKF3dhF5i2cGhLHL6+lk5eFOlxffDLMx7JNNSLxJzfng99LPXBGK7lOWY
tIsSxjp0M/fUCdGFxGncdKa70J2Cbc6d5V6vaQK+MdYCz3chcsGeAomzbny3sSIBtRQBrymD5Cty
h5XtgRaTt/ncuu2VFP3Zm6F7RLUUYhTlPv652htTLaFoPqdDRMMYmCEoozT32iRzXW/gkLoS7dkQ
cvuht4PrFFsTCpOraOpshnOoZ3bkqaGpDkRDLdRrrCgw6X9kVrqAeWEluNZUno3JdD6//m1XbSbm
EF/2l3ID1UJ6uqvFOVC5zYzeCCKPLoiuIiZsJNOmGnInO5Wji69XU4YJpt1q43yPHET+vbRz1c9d
13Zv8/ziWRaf30Xbnxbj4oS8epaIbHkW7iAiTwoj3ks96266suoZclHgSDRfk2J49vXpLlLNwrgN
4hb7w2oB6b0MRwqTkBWKoWsf6aTKHeJSimdmWXCM0lK+C21j2FgkIVcW0DrVQN94MeZh9fLa1EeX
I/q3bBZbE9E4eU/o0UjyL1NePWK+bHwsC5XusdCnY4rc/JUN40kG6D8XIzpN5Fxke8iIUh4Ft7c6
Afsg5hAqDTXyTHL49r1awyPfNGM+FT5/Nj8YdjSWhzEb9S92l8fvjFyXxTc70/rbFj3GwbPKdPpo
qUWseaPIp+o2TgrzM6A966yJdnxoZARpPQ6tQdm3EC7Hr+yGw22nQjn2O5K35kHoYSp/XQ7+66/x
/4Q/yodf79D+z3/z578obDZxGHWrP/7POf6rKdvyZ/ffy4/97392+UP/c9//aDrZ/PjH+VvV/mMn
i+/furgs1j9z8SuI9PeTbL513y7+sC26uJveyR9IvP1oZdY9heOZl//y//cv//Hj6bd8mKof//7n
X6UsuuW3hTzWP//+q+P3f/9zoYH91++//u+/u/uW82P7H7Ap4m/rH/jxre3+/U/T/hdO70CwFk4Z
CNGlujb8ePob9V8on0BYhPEl4GssG0BRNl3EDxn/+gU1og4I0+/JDbwt5dNfaf8id19gs8td7ClZ
/X8PdjFW/xm7fxQyfyjjomv//U8ehdn+n3nJpm4uOzv0AioVbIVr/4G8TlwoE7LZzk5Xp3tkKtV+
N4jK/iO2WhPpaxlQe6vD3rB3ttmMH3U86L/xxOMxcMpER97TjiIvjaQJ8sem33eCJ5JkN9SW3M8W
fnCZ13U5sGwndlNrX4Tp0HjW3Pf3oy7a2gtDHTQ6oGDnaweYUXqtq07WDoZMcC4ct10cFrto5igt
ldLPU1Hhr6gO423XaQY+TBqYj1CgY3c/9EFyiHvVvV0a+HehXpffTCupf5ZVAclfidRv8zwZodfE
TvqldIvM8AQFxMITWaTexXE6funqXnzEKWGI91EQJaXXJxGKkCjVwC0NBlO03pDlMx52Yd5+s9Na
+x4VuWZ6yhznn/SOofbUCQyaFwACAfqk9XWwcSJyWU8DAfjZApt7U8QIkh0VHbpdrGX3utkg4yUH
tznpkZmn+7wtlDtMWQeEycsk+R4lKdINwI+nU2NXruqpfSe4jFGhz1BPsjR89vQOoW2zUXpSV8Nt
Y68LCiP2TJzEEc/PDAO7a/Q/i51dGNW5rOKw9zDx0r+abaElXmlnzTtEEENla7Rq+TlBXJ5SQ0rN
16v1zrlvUsNWcH90otnHEWRsOKVzVQctajafjNJy/8zGPlUhNVEm8dp80L71Clo3fhjlAJPTaOhO
fdQgRRqo06B6RpXkkY/DTYelVG3WDhLqcn6wW7wvORSwKzo4iZm0XijSwtwpQwHQdiwHfWOrQ+Zg
0jQ7H/NiQElOCRYQqmumiK45nYaWdyEKnJ/lSJa2MU2Fa1zdVhOBLBWdPRQW69yvSreVPkDTSj90
NWKVUOgWKgaUX2DbbtShihQ3DjXgpNHfg7AWj8XYRUeMxZ1HnAAjx4v1wph8FKrrn2EIo84X4IE/
Ihs695DmEo4YzZW5fZoRTpN+AuP0WxYi8ofjni1usDIOmu2E0D7cR9wGgHig55lvrbwyYj+aFecs
5tJOQXYLZ/L0KtA0DyNQ2/FS0aI6ndTgwD0zbizrUDqNHfpTYRSOF+WcYNvJ1MavRTe6XypFV2rf
JO3n+7SAO7zAnWgFOtkw7dSpcf9s8KYNvVpCzoqmqjnPBjUCP9YS9YCeSEYulJQsW8MeB90DdiWi
rauM088UN6UvQs517IkeFLKXJI01HSPbRQ/dVdkh4HLWzU8tdDIMcErFTDealVLE6ku6l1hXK2Xm
yzgAyZOXReobyGUliNaZnFnU/5o/2iLOfmY9mpR529WGN2An+aOrKrtEIrgd7qxen5NNVgEx8mVb
5pqfNklNquQ2mfQ4daNPTurqYMaM2tZ8MUZqyGkYSemnMUagnouDaoiyu5mg4I6rhUpnoSgx510m
j19YSStOhdnVumd2kQn2OwWU7VUmbfm9Bc7zwRmnIfZrK8qp51LRUT3WqMTG2VGKYFNErVCPdotr
xL6LG+Rtq4zO+66cS30ALRqyNdnJbBsHRB7i0Cunju3QCM0m2zZzU5h+bFZ55c/wappdNCei39Ht
zNydilT2Z3yzaiR0nTH+w+lK93sZqPIzR55JCUuN235PLhLqO86WDuV97F/8hFqafZBVpxdbY5Kt
tguURAy7YtLCip1HNZK/eJxRHhEdj8edarcmvSdTDh4vLpFSSUPshSqlHw5NKVEACbNZo65Oa7Lx
FJQs7QeJk6Q88hmVbwXglHQ3DO1Qbdw0q7+rMVwFwoN7yUEZ1VX8DnUN3EdFLRPNj0qBzZCTdwcd
bx7PClQLMnTMsFI3ZPgsN0IEIwk8zM32GPKYt3NZnJNBN72anonF0DtxceOU0wN3jC1qCF4dawO3
a3mXhgYlW/GYV/29Wat/tcTGf7L3jEQ7pY3cG2gmb4Jg8CKbB+jTYWM4xQ0wO/aAPPEMd75vq9rZ
4rh40zbWZwDl36e2eD+mBou02nE1+6aFD31Xn/N0yrx4OhhtdGy75FiF7nZCmHvG+hLWwT0Kn1tU
YiheO8qms+r6IJrhgywCjJeSeDwYdkbNt3jEMJWtrba8LHDORWToflZbW7Vmg5F/4e9Q+EANNoNL
tEwN95SMAMMEDojY5JOFkdOuy0BUYQ+40YN8h3GMN6RIL89ptmmN6QR1Mz2ZraGcnFx+gGuPQrjZ
birAZ4chPSAmxkqdmmOKtIMXFc6hCfNd5kAW1uSxt92Tq1XsPQn6yOOfc0+rsBjE9H+pO4/muJE0
Df+Vib2jA95cYYpFUjRiFSlzQcgRSHjvfv0+oHqnVaCCtZqIPeylo2cUraw0yPzMay757z+ETfSh
TfTWDQv9kKXiihLLtZ1qqDvNgyvbi8NdO18M9UThC8/vHT2w93E2fTOgywX5ELeONxoKpAqjaZ/Q
J8XgmQ+16QJJV3cxOsPptFwnlUyPTLkeFUnx8kJxK0O/6+ORU8ONI6fFZRQClHRtu/7YSKVPa+lH
aTpBLWf7PlH38mw/Va01ueCTG2/O7fRpQZdINqs7eNuBIjTNRWLshrtIc80pF0E8JWUQL2PqxYXy
ZJVd4XbKGshk3TdRqg8NInZez8fo9YvsW1K2Q4v9OKjJR65TjyQ7RnJRfT/QACIyKrkDhME7XYN/
3RH6HGqrvK7r7IuaxR8mWLWE3jCELVXygIz1Lkhwx81jBf04e7ppR7n3Eyf2eqOc3g80ANyKDygo
+3pEaF5S9eu8b77ZuBiT2wzKzagos9tNH/UqKzjV5g+G85HAvo1RIbB8QHf4hNMQc41cuUkUPUA+
pMaVzDJ9tZK+L5LhF9UYLNkSXqlVUx1a3SI0UTGAmCSax/d6QgJfaA+JXEFYcbCULVXMHQlZAEuC
/Hi34KSb1qNnZ3XvpsX8XtXHXZ7EvlKoeJ7Z7CGJzX1eVBdoeDfREF2aunZbLKlXSd1lkxUOKy++
LiKmk9a5S8izMUW3kmlc0qa8t7oEs0Me2QmuY5FrB9UoZmw/Rl+F1xLrYBbiaqkSop/InTHbdOW6
U329DNGYSPN918uuKqU3cxNdp6l5ryr5Q2GFbgvUw+BGjWTnXuWdMZzGTRWl9fow3Ts1hw0kaDT7
sZ26WvY5TtUd+mCPBBkfRUEUEX8rKvudnr0X863UUzoqykM/a1dmyPYbwxeCQHQ9qKpomdhr0TLe
99FTlgk4R0igN92ud75LZfduNpOg78LwJmuMaySCdlKW5549h26v/hgVjAYKXQnqOK3dNp4qlzem
ukD1ZcFPrt+TawYJZF5/WIdqRfE5dMp7vYpk5SIERe+iqAu7wXR2w5jeGQNvtGPusha5MuyRv6VU
E70qNRYfGgK8nIZgRF667wXmzeVYDZgE9ITIhU5FO78d0eUrpqbw04zrpBUf8zFufKZWAitOHTc1
6i+E1sPeKb9MqlTVninPDt7UXR5/tjo26DJaZOu7lnV31KbrmLSg6+wgluCduVNry8UOS68GJR8z
Tz87MoQQLzEzO9khcjoFWN7JsR+X5jh6HYyiXZ4mvAVt1aOHPowtMplCUFmqzVz/1hhJ/kXRcxSI
qP5hAmRaodm4IUL2WCQbRkaoVRSIoQx9puwNc5BNz5lMXsRurVbpFTKPFQ06IMtTq6GiW/c/WFu8
7FQztIRvinBMOJS2+T6J8vw5w/VkofHSVA+N1CxEnnY9Ri7Y1OJJzqx4eAcGmWqiiVHCveUMcRy0
2aAfKjVSbLes4HVgZImCh5vMU/WdT0te3KnJGnmHX8eSe33RU4KcbCbmV1YHikbhaXg/jmrbekqH
+nIGVb8LcqVxDH/q8mnc8/TgfTNPUQ++Xk/4gdTek+xKrkydZ9FW18DSyVTzqkyF9GFE3PmWwARN
zRQJniDHUv270tG1dKuq73LgkMny9SW5/r8oOFQ/ikPX/PjRUXH4f1BmAN/5Vp2BdKMTbfyvJ0G5
ofjXZZt9Kb63v5YdXv6Cn3UHydT/osGEmiP4LQjEL+WFn4WH9Y9I0MFv0O/E4Yz+578rD4r9Fzh8
ygGAjyim4zD0X//6u/LAH63ysitGaNW2pX/xX39QeThtEFBwWEHQKKwDkVgVQ7c4unlpGvAnpuO3
elMRPE2tV5CYDMtFn83PvyzT31WPX6scp4Xln2NBLwBYRXOAsvlaEfyl4ie3GZzONgn9rjB6d4mi
JICVWwXw757eHulF9u6fcsrfQ9FvAQJN8Iel6OlQ01I4DvA8x1+giRaacz3YTwUflq/MhMF50wh3
GoZLMw0lPxyrj7OF70ko38ciKj/n2vMQPUjYSgWGlMs++oxtSBCsaanqDbqWB2dlcU6LoT9/L+zv
FbdNbQowzunvTWxwdeOoOD4vEebvbS172lhWrkUPw62UcPapH+hn2govwP6TVVpx/yhngWWm70aD
6HRUHjUj6+fc8avENjy7Lt9H9fCcqU723pyamzFEoDOXsBqMhTR5k6YEYOGcm0Ev3QJuDklD4gth
v0eblLqSrHlai9R5VN9UwxMOy+NOEOV4AIoNd14sXte8ADsROZ9JTtwsrcrD2Jjvp6Gdgk6XNJxO
wUz0ph2vje8LKAEx6GCefKUKZ68B+eHnURW0EPc+tIjWadMgzlAalfVgbJaEnjIbseIQYfms38sv
Z7QZp2gU1PcJH3rqwtYqgjOn34uMpoRQdMvv2+hj3nWmp7ThO9zdr3Byjrllo3OsjI1+H2cCPsba
XoJDwE+iRXL6U+YyRe9nqBxfdgQFsDGHTVxNs5vgJ+ctNWZ3GYLagVAp6lD5Utqu82a9IVivP4yD
2fwR/P3Vz9nKBZB5llhxl47vSAhVR1pN8UBrHE/rn5pxOccMWTsd233gXAIJWXnn+IucTl5Q19O1
wbH9ug4z1xm7IYgq86z6Ndfoq2EwH+dmpg0CcnnT/8j1as4UMTi+lGG1PUzdZ9RhgbmK/gYN2cGN
Egikk61dVbEmuaFiXM1I+PmLa1qxsW/NTF4z5faCjOSh0lTEXbNhD1Pqu1YQfw3ODTFKeLOMFDsg
pO7ojQ5BVYoLSZeAc8ythOPhrbaIwatj57ExlLs+bPXrysxqf2nTyq2jOMHHqSoDVArdmXz4FlNj
WyGvr4lefFDQmM9L+OTacR7oU9t4VhZ+kWQkK4vxE1Z/9Ts7y13JiRYfRR4SCocrJRWPA9Khrm3W
imtCcKI8mMRBWtit5wxFeeam+e1ZpsSNzjhQQxiym6s/nhCkNtPM8eH2z8E8eWVCzUcrjHLfGdIx
HuLyGrtkatvooblW5FMmn/wM3eqB/+yPWo4/T/JLH37FXNL2Wg/FL9+45RAS2WFo+zSgYldrR9PN
5ZJq7jdndKt2bN0q7uSf/ZmT9syvj99pp+3vQZFIAQZAhcTYDorJYc4lwaDFWpjonF1kDp2rN/UN
jCfLtdOk57R9evsd/O11Ru8CiAkIAK7kzXVWjNQ64RHyvBv9ZQsBK8DoM70YWNNykBxPavvPVrmg
TlVan2eKstc5dC8Q1vGZ6W8kHn7On/yQSAjdDKQUNrdZ2Bk4KmDC7UfNiAZvLg9eKGNyHVuo5Mt0
tL0FIiQdjqm5Cptk8uuWDEO1pFtqfNMVGodS2ZeE5U1yphH5Arba3jWcS4tgAQV/9AdOz0Mqsggw
E3eNk3/SrDq7o2sxp51rjOYOhIHCxyNXF6WuXWqat5jhfKP3SLQMhuhRnzA6P414oxTqOyjvNmtK
8AmfccqYbZx7ifYg1Kb1YmTdLiZn4W+DZuBZhelpsObDIbmpwfsGVS59ohjlR05TuWb6xZQHB5Vm
TseUvUtHVNLGMHQ1CpVeXwpqsxKAaAwrvqzcRTde5h0CSss7K7qjVTx50JFUt4jaa0muUQ/PqTtk
LHQUTfDC5try0apMPaUmDU71M7T09VC9Wk+aWeut+oKOOF1PI66rog8t2x8TzEi1XvIiuwvUTjwK
VW1+Xi3/F2nI/9u+J6Y9v3z3a1/1pPF5+2P8l/cl+/G9LE7bny//3c88BAWXv1bOFg/qirR4uX9+
piGkHn8BhCIOBCL9d6rxd/9Tesk16LSAs4GTgVkJW/13GiKp6l8vlznwUHQj18bpn+Qh60P7z5kh
4gVhuwbq2tpwxYl48w2WgNwj1FxDisJfR46o/CEuz8R2pzH230Os5KQXcQZAB6fHUmrIaGJ9Ch80
gQdC9REzsUB3KBQfO4qYv2zA/c8f/uttvwUNv8wHeteqfofeMVCg08FC4YzcNor0MM4uQvO3Th1M
1O8U1xJeru/RgDwnUvO76YGhoy60Ena48U9HlJNOqfRSlx765/Jz+agfoE2cHeT00/65hqgeQQaE
HLEKZp8OYlTJaPNqhw9kDO5gRTSMG4/m7m6JzjHtfzMfxJkhw/DUO2Snm6GItbQI0YnwoaNUL+mP
VfbRrCpXpVxmgr14e79Ow82XeTkr5YN/g8yK08PpvKxmKit8WMQhpuloNndac059bnvAQXtyunkB
wRvzD2Vz+sYujYsJStWhCuV3tnorR4Yv9ePP2/B/GWWQ8G5G2cRZeq3awwyg6hAOQShRpP4Q3pm7
waYNdk6AYrtk61DUKKAYrmhmduh0yVDt70PbieJDWw2Nl6a72lDTc1HD9ry9DAL3HlIMfG2YOaeD
TKOmFUmVx4fmu50SiXtztWuKy+lreal+jWs3xkh6ctUP1LqB9IzO7u1j8dvh4RlgFgrGA0Gd0+HV
SiuKTi3jw5A9QnU4xLRjSiX9NtbVmY3bwNB+7hxkhn8Ptbkw2k4kljLW8cEZ3CV2rQfKh3f1Tn03
3eRnMrnf7twvQ212rkWL08oFQykm9gvgCKJOPfM9bT9e9s3CvcTE7FeHo/kSl/4SYstmr/RO1jAb
+kX2bFwbIg4S8lZYVfsYJYm39+n1x7XuD4B1LlqCDn0TXLatoVWztnqex2qQOlyune/8oR8B3xZJ
IvRnDJlBUr/SluljoHlywx1RxumzpO4XI3kUVLTfnsrrzQGMCBoONJKKuaazSU4SG/ibEqvxocbH
86grMf0tK5TiMyv222Gg1BMRrCXE7WMIp6FBNt2ID/QuKc7UtqdY5XRmLr/bFuSJ1tAC8hNSOaef
T0tPfxjQqOO7aYI+u40zcT/EycUfr5gOw3olx8COhaJ7OkpeL+ZiGKM4KFTWh3SV1pXmMzPZGkSs
m38yyGYqXZ1XE8Ka4uDf3B21PW1u58Nwp/m6F+2/Ptwv3uzLfulXV/p1M7nlQb2e3ff/wTyJtIAw
QrYi9jqdZ9qYZRxLrThoER2zLi1vo6I7cw395ljAvvlnjM19G7eZcEIoxodYz/akikEznqGInxtB
O53FnMxSF3eVOIyd3QSx0fsdvon+f7JUoDvxXTa56TY33EgZcqSRLg5F2tBL8QD+nEkafz+Nf0bY
PLQdzed8mgdG4IJrKe/ExZmFegkRfw2JX44cufv/TGIbk1i9k4xiEodmp15MO/Ni8YV7pMXoix84
QloP4vH+m3Ux+rezO38FyhU+2J7+Rwas67PEuV8pMiji42e0FTEw4nHoGnkRhz7Fr29J/Ug6pzv0
26X8Z4gtAjwSdSnFYhYH5862xQWYuzOv+At75NVKUntQOAurR8XmbYWjiHLkqPHxfs38/iLfV7v2
orxJb4zb8GgF3z5d7S2ffTQfspt0p+7LXXMRB7P7/T84lb/8jM2pjPOkjUSqiINtHtbyoCnO0T1e
eHJvzXRzLDNFWcYitcRh9sKL8Gr+0aYBSmRL50aB5Znu7BdBFlQXWe+n1PbpX95Fuz+r3f59Zlbz
ZGKANXLbzHPpEklMoyEOkVnjgFXnXyS1Dn+8vZjrX/JqpkDlV4tmALhb2H5X9TFxvCkOorwNNaob
0vXca8iORX/+UmIc9c9Am8OjYEWOQzlLatNyx7Lczc8O8dsDiiKlDB1sddLe8rKmuMgWjZfxcPM1
v8p2yrXyASbSsLcCysCe5uV+4WWeHfTXkQ9Oz+3d9+M+vpKv9//BG0NATx1s1WKl/XB6O/eFICZA
QOegl+0tsPzbSTlXC35RIDndORvtNgDXLCoClVuul1n2Avhc2h4ifJ1+tIs0HJQE3qxbatRiPYNy
36ehNpbnahqzj/NidF8AMWePlU6tDESc+iAiYEyNNkdgiBF6LPD1GsJvq9wet+NS5jrMdbBfcGXk
5ylS5m+DmaMEaFZZfDPKgKGJeBSExBpUkkI3bgYpx3YO8H9Wq2VKW0Uq3puFId+AGOB/G82iOV6b
T2Xtphnqgm4to1brOU47tRTnleI2bCaK7J220pJrlBKooJpYO032pAVTZ6DVZmeN1bkq4OjcRb5o
FL6exjWtjX4yQrfTwyV36QaVH2dbnkr+1bRkWj3SnLg2CIvnt7+eV/UJmGgYYXK329QMdDpNpxs9
Q7arw2F0jj3yvo7fmUnZ3kDCBWPXZv1wBLIAfreOWwA6S0/u6kFfsPWLZWygLoRz2D+9/YteZQyr
3YuC/JzMB00FdHNp5IVeFUIkAzCh8HauHhAJeHYy1H/jW16nP33VFAVdWwOFD2SbYRxurskFjHlM
p09mMJRflc6VmjPX06a3yiW4ms+u1GKqJBDFtg0sudLVKC91cQRxy4mB11x9Mu1R+45odNd6tl7I
D5IGTtw1Jq2hCZMZ1lWTxMlzLtLovndqgjy1S1csljRnzWMf0Tv3BJysp7ALyX2hCpffQ1vN7wGo
VM8dzNXvWJv2n1GAHR03hMAM+tyY2snLe7uCYbz0BebQiZE+mAio1C6+VKDQWmWKrimA5+9B6E6P
dmxreI0ktShcI9aKLJBoWxUuBumICjUFNnpZjl7bxSRIzF1EccQ5Ze1N22JdPGqR9C1QUqXKBAv9
9HRaUo1lRT2II/YKMz5rCIzJSt94fZSVpYsMS/fZtFrAkmEpgyiKtIfVizMa6xHEuFlevH00N+SM
nz8HRcQ1VYLpJ7/6OUDU+7ou02Mqp9WuXsn/E/2jvTSDXig7JbqGd0I1XbEQA6sqy6WLXz5qckJz
bdL7Nmhre7htjHC6CttK9pYykw5OFcU7x04LCoOjdQjDDHD9ynEL1X6H7ryyy2ZjvuKOXAUc+uVm
yCza0qOOMF/SacHbc1whLqfvKak6HEqSaASzVleG0yUfOzlqMByXj46VrddSqXfPaGJFKdJuinot
wIx/ArC7XGpKI41umXX6+1Gbk2HfyF1xF5F+Hwt7br705jLfL2kRP/HSKcd2rrTcnSPFRC0NaNp9
h1AasjEEKdrgVUOpHOdkrN9j305kCfcgvTGRNAcEUYdImvVOZP+AFTl9jJu2sWgZFuLHUKJt4YET
6Gm/SoA07yQzHWpPyJgduHwD0Y8qLJ0PUpo493Hbm6krJ4PauUNupR/VQdTf5kkCX6xUlfxUU1M9
jFLS3ahp3+sucFpAIWii6OdKmq+LPNy6sN4IpKlDaxzv00Ue2jCrpinBjM6cu11b121Q9zL8F6l2
UN9v4KsSKUnXeZwsN63GO1C1ufPh7a1+FW/TT4dhyAVFAQ+i/fbyS4HI9WhcH9s+cfY8VwaAHMu6
f3uUrcQB3zCAIhAMq5YO/9zmYHKkCMkQeXEMsdl067E334WJNPhAHPcpk/ZyJ8BTy7wIVXSB7aWb
7sY8xP6jnUPhghy+b/nudm//qt/MHWlNxPtwqqCAveX9l10UG7k2FsditO0dGr5GsCz5OWGJ1/Ec
mC1AVdxeqwcOI53uc562SmwqVXnM8qa9jvF6vbWlyNzba9Jezemhg/nyToksPRgziRdWElqQR9Bc
e31Kg7nvJgg8S+FNmQoAMJTzvSJLmr/k6YONyLDbj1O+N4Gs7vu2iPeDNFTXK3rdQ++l9RZIawGR
hvDaUMvOlELWM3oSvq1z45VWVl9FahGb4xPZkVFDGCuPY41zUGvCzmh1cAVWasRnLt71mt8OxeKt
Og1IUVACPl3GbuGY6sgSHW2zS64dvKkCq5Idd0pgwQ1ZYXkrKeboIIvrVXAmL//wsDBT2Ml0o+D5
0YPYlCpMMyvD2eyqI4Gp5E3mFN7K6KGdaUttsGq8LgxDe2ONRtAioDt3OsuqwnOncrr6WC197EGy
A3mbLt0SpLUZX6i56Har3PtDlIcwhkLlpoEn4Q2KLu1V0BRXORAut5pS5SrrJtVdUmE9C8lJvHSp
J7cgio55sXEOs7Gb3yGvNvlvr9O645ttQj8coPGaJ+FgtzkRkpQXUiGGGmZLv3iK0eguhYTIM1rj
0FW4natSd2bR1trH6yFXxxmGta0tjTeGrs1bvdTHVDI0VxVKuMebSQtGZWKNpN4CLyxId9NMOXP8
fzdZMIwWkQCuuzyUp7vVqc6gRvXSHJ00V1wbYgCQ9GXJAr0pKh8v5f5Q2mp1ZtRX9xbFC6RH6U1h
fUNUuXk40KjS5VbRmmPSlqC8JhF6+hz/oQ0DJ5F0mvQTTVxkI7C3PJ2bgtVkV3G4jqAEEh+O1lcY
WkT+Yxr+8ZFBKJ852TxC5IFbRYw+aofKjA3tGBV8Wg5uxQHv+3Ix47rooQet+oakRWcOzQaFtH5p
HNGVrovYMOoq24OqRnYvm2MpHYFXlwFKb5ftAJ/ICVv4SONV59jXStwfG7XedaFdAxE1HrpQr9ww
jc/EW683lOyaojgKHFSl0Mk4XepGa3UBjQ/oU0djS0ms50n05ZlVXs/i6VcClhTRKtC2tk39ff0R
v3RhMk2GrBcn0WNj1U5gqmUPCSQSPpIzeTAk4Tk5jtdxO/HNGq7zaQBbptF5OqCNPIMkG511bIX5
uazhpIUN+jl6/H4KD6hWui1Vp2LsXVGkihsb6i5Nz1kAvJ40+CI+UKxLUHzTt4EsZSnSTM20jlrh
4BKhzsvVTHhCV6CcL5ISFuDbt99vU2n0K9YsDxAEcj6nk84Lni9eS/sYC3lW/HhR1U8FWIr7Fkrk
4Da0dB70eXGgvWqTsXiSWo7xLhSZ/r3j3f/jciqvMipaaLAi1Qj4Z3Mb55D4kLWpnKM5CahdkSQh
yK88vz3pFynO06NFMxvIOuW3VWR2q1k4N3KTiVDPH0VYDWTpAxatCFV2+6pZlMUzsqG7lGdwqRed
3uujl9YWJAgI1cg1ZyIx3Sa3h69yhfyjh5HvFPm2PiLcXwmVXhfp6p2clcaODDn9uOSWVbpGX1Hj
jhUjktzIDO17ErLiQxUD2XXpjTSOj88JEFljSu8TEpE7dSka2e+yuSfplQT8jz5BySgD8/1E2ryC
NUXrfIKjCU0cJ8Oq8ErDrHJfSmsJHuWiPpbOklNjcgpZgsQTItDVh4DY/AJx/HbXJkLDLC91nLtZ
rZMJCTETr8O4Kh8yuZa/v73kvzlnqLIgD6ICUkOsbCusE2uD2Q51Vz1GjtHvajBpnrNoUuaiMwXv
MXFyzwgh+FhJcmXA7dtFSZU+Iu5+rq23fsWne29TcuETp08JmHGLBC7rKrcqpUoeZSuLrmczQplT
N5uLM/N9lZHSNiTbhqqvIn2NNsvpdyUbraw0aZg8jpGV7Gsh29eRZebUaxJsknTYXqEt2kD0Uvyg
9CPUnx7K5Ns/4vVlgk4lGrBIRlCJeGVqXYaZqcP9Fo+yg7I4zezpcZwa+TYvnaM2T6D9/ng8auYY
x+LnwsOwDTkr1VZTTGTFY478qy/FcLIW7FXcyZCnnRHF57pxL7CTzV7S2yER4qpcYVyb24K0HpaU
YC+nEqrt3HYD9G09CjDjMb22qGtKpdDEDAf5ucl0sl0Z2povhQM8bLuMvQlxxAP2Vu1lHEWxjxfn
OXOw16HeC88FcgRdd4qDmyi80C1I4mjKP9rwo24MbEy9meE9Qj1936ULxIShrx8LIONnNuM355wu
6yoDS7IMcm57AGujxsHXTh4pU8X7kSBzRzXxXMP/N48mDCD0z7Dd5CIlIT895/jDTPpgm4AJLEpX
ptwpO7qk886gKHsR9ULbVYOF2EZqNu9mo0+vsK61ILTLmj+C3Dhz4l/Ht+Q7FuANyv9gbraOb7Uy
1Q1eH+mjyJ27KZ2f0UU4mmH0CYfV27Ycvr594F9nk8SB2LgAvqWk/ap5b1MIsURZpo/jYlTXphQZ
D5K9fKRsqZyZ2OtkEvgjqesq40JWrq+7/Usw1EWhkeetWjwai/MZbYzuHqGl7DYZdbglSjsGSqiN
lzkcYl/YwjwT7/1mnqvNBGDLVXEKztXp6HZvlyKl0/loLZZ8lTeU/SrZrAMIJuewh1B4+MtOP2pI
ExpldKAq9PJfqXdWapksTtg8Vnyi1V4ehIYkQq27Wpm0eVDpUlp5ZaGNnxe46fJFKFGGRHYiKb8U
ZZb011aYZfnFKAY19+HoogSgVqVxUOw6up8VCZMnnMnVnWaWGa0KMTbHUZXKYJDRPoIWXmS3aPnp
tq82pvxFGUb9OcmoVQxK1ehXZtTHX6Y07CpXyHA7KfpRDXMxSC1CvmUiAjDitvjklP3cX1gj2L+R
rPirrfY6zZBe6PdTP+tfkbBxhDfzgQa5qTWN12XW+A7PbFD8BBrzQ4hl3ezCpJYfnCLRjhlpRo/Q
RFg/tpE8uwWfox+vODZ4lYUE4JuptW6tG0PvakYFyWcYM+vQlkZ9Yxm9Ye/ipI0Hd8InU7tBIDyX
4DQN2X6u2AZ3bStQuaKCd2n1vXoVUd084sEVPpMAY5ckpl6GelFLw8dF6ek5LUaaBX2JVxX4OWvK
PVGU/D8ykBmICPIKLZD7JZYvUqUaKy8q0cvwUG0hoFm6OSbAxBXowpFoNrELtAQSJZ2XuyZKpU+1
3a0qALoy9ACIas1xaTTNYLIRC6K7Ymi14dNvi1WXiFGXfUpQaWAWYfVhMUJTRSSBBNOb2DfzXqpL
eiRVi4SwWzhyP7i2gxEEygU4zcE+MhGhDYem+MBN3ZV+r06YYdmDInVBSS3KdjGqmq/DInK+Coq4
X8NBz2/mOYpl/qKmNKHZRRhFyeOq6JMWaij8XjfEpXB6CZhprotH3gg1d9E8KsnXrEG7dQguV8Wg
ktyUg1F8ypY+2WHKtVzKeFYGXAHGVdRI4rg4Csrphph8ddGNyJvicJl9dZxu+fjk6s5sUzQFViPr
whdwnBpvyRvx4NDSO6hynHQ+8r/RVbwU+Q1Qp/lLsqS66anLlNv7xEBdwG0lS0vcqJ+VXasU+Q/b
yKETTdTUj40TOmyjHcXvOz68T30aWp+q3q7x2JmzH32fZe8a3RTAhCO9vJ7kWoWNZLbR17prow+0
LCXTt6tCvl+gkZZu24pHfdTTCyWrS7TpNKB80L7sHAkEvb+uIdBc2HUV966ujmjjtIuMNM8qu/OE
pklcsEQ4MnhNrLewuNTCvJox1kOEjbjmQ9JW9UOZqvLnum3g1c9wUx7qprFat4HEjtZhOBg3DgIq
nZfYS7yrdFMqgqTTg2bu0sdZ1bHqVMQo4RcVddWdUBZEjbBMmhjBHMVnjPfMu2gpoq+FQGvVxRxc
y66QpVg32rkbCtv8GNINR9bIkBSKENIyfaaLSs6+2LDoRzPSEr/JMpjxU6WgOB1K6WCill7O31eL
qOthQk7CbkeWYa5jL0Uu2h8HIUOikM3vKB8VBbDRXvsga8t4x3Zw8iKKbkYwSTjJuGVUak+CP2t9
Ry4hsovM7I/LRJh/TMdFGb22c5bvk5JC1rKd7HuE0Z7kZmZVHZwos45y2C5fLWPS6bJB/PW6Ysgu
5siKgkjXVgJkXS3PAwxINFhvh8S5dOR83qd62H436VX4KE/R+QMN8CHSU8SmOdhq6Wqdrd1IEZkN
+PGwvsKNpoOyFAmorJ2toOwwRYPWoWA0y88qalf3RGvjIQql+SlX6vnKKYjWXWkMTcJJ6nOUkeJ6
/pHYDizxqO71kCXn1q9KdZIQO9BUtizMhO5GZY15LvFLEvn6wtnjjhMqNHxjSN4XdireyegSKT57
h+qRsDv9Q6MY4XymfPM6EHQMKEwWaq3OCyPh9AntMExR6nSuH0MkIq+iFv3h0rYh32PIgF2oBHl2
HOZ9HxnnovKXaszmQUX5m5ydrqSJYOEGYthMJmpac9Y/piTXiRfy7O5jvYiCtFeN0ZfxS8spzXYI
O03zzJMGWW8eofyhGJQVbXvXhnJ6o+qJilGeQalJTq3lC29dezlbLVJCxahEuktttSkvMihFd+iN
qZbPgvTACsZGPGZRh3wGljecP8VCzY2idxZfxPZkojE0tFnqqRNVZPTGlOh9b2bmcKYG+RqQxqpT
niYjAtBLArrJFXSEvVSnV5pHFQ0st0/wIhg7/UvuaM2t4dRyUCIn62l1IS4Sbez8ZlVsGHMrC4hH
+A5MC8WhutPe6ePA85nN2b5qLceFR6DewmUZLioAuBcDejDBqC/2ZTdFiDLoZXSlU18+Ew++jsjW
Wg16nw5KwBDFN82FhFdumh2jeRwWVjOdEYoRsdR7CIUZZ1ZuDS03x+eXoV4FuY5aymA2reZx7uMo
0MRo+M6C7s6fhtJoeVJJpOmGjCrImtPvY5L1eC5ko3jEO+PLODj9XYTajqdJkvH89ki/mQ8AIVgM
9PgAKm9bQBWw+D4SZvnYdJOFCiYhrIFC3ZkCwG9GIYJdEyKCWWq+G/yjCBO7xm65ekRdQxDchcRO
pvKnNAZ8TUwDuAkVCm4wvvDTVZtlKaRDPdRPKS+FV/Y6uiodoIu3V2xDf0Rbksx1BVtTMKOjRN/g
dJil7IxuVsPhqXQ/+yjCuItbepZXuc9xUHhnARTbw70dbrN2JlpZ4WQyHEpHruoRqnkikALucsZK
givZFbu3Z7gmML+e8XVECvrAsFE+4p7e9A4IBMDS6NH4hDDiHSZMYOWq5GuW9j+ktjxTct2ejO1Y
6ulihomTtaouDU9D/k43vonk+PZcXtBPb01mU3NQlZEq4sTyXeM76Tpu5/fB4F9+1b3MtV3Fe4i9
C642H/0rN/Vl9wxBY1sSIHtD4YM0kXsWcvorfBJUkNIsMIx+TGuE27wwLdEVQyLLVhD9UdsrJa2A
lFVFgiB/Wgq1Akw2oxpsTHKmB+QMxl0mt0txJolVNk/wy+/ifiEWplEJG2KTxcqNiEOprOf/Zu88
eqNHsm37Vy56zgK9GdwJyXRSyqWklJkQ+hy99/z1b1FV3S0xv1ai7sMbPOACBfSgSxXJYDDixDn7
rP3ogaR7bqUGcpTGVdYQgmnXlqrnZLniHYw8VKjiWM0OD2rA5kLd34xZoYNOqqqbsuzueqlO9s1Y
Ne5Yir4bAnw/fP0OF2vk/acCsJ4rTBIdE9Lyg+N+SVSnD4+0uwtgNUAjTgNXy69HWax6PmXU8hwi
XOrp9tOtxUqs1U4R0q41Hkdi7bswFUQnLsBZxpS/tp7eF3/uI/8vul3/P4PuzOns/8z2dUgB/Y60
M//VX6Adyud/oLbjsKCtH0njDAv+C7RD/u4POjLxWDKAVc5ZxH+BdgTzj7kGhxEPcGBkhzgbf2hx
lf6ADs4nSK2OAg6Z4L/T4vo5AUXqfs4jgnBnmyTyID/zedfiRqC1OpZZh1qQBxuRH52TwCM2jWZ7
4FlJhdgjtQxpmu4/TNXtn/vWx2bUz5/C+8BEbPiqQBJBv/b+VX/IfKUjDiR4hagHJfNyNzcCy56M
6ZyFw+e9gVFm/9ZZxMwZyjm3zNNqYMPbtG3Eu0ngomKUPz0JigDgmIu4/+GrUXZBsv/MhvT58zsd
c37yD0+W15hWDJEo3lGcAcbnGxupTsd1Ifq3ZvFXp/l/7K2cd4x/Hwp/DjYrHNicQVmwKy8GE1Kv
A/wu3gVgFYBotuqqTOLRDWnYu09Fanpfv7ZFwed9QERa4JIA0uBzuAzourZWKg+o2R0JnYPsqfW+
8spdFsc7X+gfKnUUdiGc51Ldeu211tA1eOYHfI4i3n8AkTF7JzbUszHMPP0fp1dBU2Oxhd8xlLJv
Vfk6tPJiUwq9se1zslCFDhxShCHr6kHW3MfrDlg6MJwsegrDbCfsmrprrr7+VSfvfBYs4y0BHIu2
MpJ3n3+Uj82GVGDKdDuprW+jFhvtJqkt2yiMaYsG/NwaW4RuzAIDasC2iF/IHWMl9nnAirKbbtJk
dptpiFpGk4YcSbiU0qJcF++3vEaeHpJsGOygFBwNuJzRQ6IVirHYyZlWuWKa3/utcc6R/WQ/4XfN
1u/klUnYU+3+/LtEeYj7lNPtNhfLVZdoO7XxXtOoReiLueEG1dm+raZoC+HmHAvot3NCbf29pZkE
nroIkKrEN+oWr4Jbw6/3qRH9AmSsPEr+sObXDk8Gl4+AlO5mQgy0IrPm7yyp2+QG1W6lG8e9NXjn
Che/WxfvbboqWx3Sw8VPEmT2V7+UeU1FFd/CQiidxm9/xuhWcWmXz6zC5eRzw2c1QGdDRkJAtHSY
7UPPU3t2wYNptW9WKe+qQlh3QvkwDPJrMDWPAxfWJpu8MzveQlbJk3G8IWCYpSOUgrl+fX7rfRgU
BUxz6aBa9yFl8dgkKZPiK33ha9edsC+bVYeHlZa6iaeCsEXt0b18/QUuwsC/fgMVMcIqjlWW3uff
kPsVZly9LB3IkwPHVpxA+QYLttWvtcphLfwy9PUQbuGUQyspaNHeeRMqkL+7Pb1PxYefsdiekioc
Ex96+8H/pavr6jsW21LgVp0jGBd65pDrj8ievemVa0gXkJjPzMLyPFgOv4gwmxxBnjgyfJ+4obT1
4aKHLka/mXHTC1v/UUXhUgFNfkzIKz9nyS3JxeDnmR/xuUh++ioWy6GN0mzmu0mHVqf8X750cox6
ogJl9T0T7woWSIVHaD2e86J710p9PA3fnx4dFYc+SjEktZ/XQMddwB/DRD6o6SoOHBVVOzkh39GH
TTcdPHjPmkLliQXaX0X1YFcUm/LrTL0Y+3WfPBgIy1Vl2yn3QYvp1EWo7tLY8fUrMmtfT9F7XHXy
S/leFE5ujjF1uUw0KK95rEiHuFoP1mbq7Bt9gIXFZd9tGht5/VC4XrzK7jscFr53v+qdlq2EzUBc
lqyLbFO21wj5ZcvOELq44lo71hQ5YP0iOZAcq93CdP36Ny/6+P58raQZ2WSIFjHMXGxmRYDNjKB0
8iHONvCfx7dK3vsdSfUXJMMJhSLfNrakZo18VUJRlNzJv5v6x0HAn80droIzu90712M5hx9/z+Jt
0wUWQBFv+T2jE6XO6DvGtdnhMb2awrVurCgNRPFV7e+UGhjqOi0fI2U7Oy+ZZKFeaciKkrtUvNTE
LX1YgraOxSdKXFW+kssLw1h1lXpZqpsi3OiZmzzH5l3ibYG+iof0nAfa/EF89SSLvcsSm6YVGmY2
nF4ba2sZa3LenvnWjkdFuf36NZ5EcHjZmShHkPfymdBktZg2Fadxy6IGdyDbrt8p63Sbb7wtQpJX
46I8Q11610x+erLFYIsnAxeJVALB/6Ht3ULhH7upVjAw7dRYGfmFltpWdhEHGzW+7DpH8RyB+GmY
DmG/zccLJbrp2utGWsGLjvclaHlUH3cimOjVAKrXdPrEbsk634f3MbQ6ClHP6jqXSMldRQHu5pRA
lP6hVrZTdxVEq0h10xHPaJc/Dr/ruRsIB/lci/RJGPLn/JIFJwzkyrc884k2VarNo3QYNxZo69LB
nVr6rjz3aFdkJHabGS0M6yrYl7GDV/TXr3fRM8NXOs84hzD/w7lMgPx5DxT6RLWighnHGxpLtahB
kOXOO7CW2R6HzmqMrjNtk/eraD1o2yBxhh8q5HfTbSSw01d9uQ68dQ/NS46OQuGg5YLx5aV3Weeq
fGvJfqqPZm6r9/I2hK4dr6qfZeHK6bOVH3zBkfI1RV/PfJikS7HYCq6Zu9k5fcrpXvT+lISM6LHI
9S5lMHVRW8bkM8mUGwAFxtRR30R2z6MOir5wWumq9NfycEH1vrimNtzoNr2VQ72OdFes0f+dmfZ3
fdnJQifE++cPWhy8XtNJGJ8M0oFaWFiipzxG6r6P3eAGylmXXJXNTRfedPpFG11K+kU2uS2eOPeU
hfCvkXQbdpvK/knzAr4QGVcXF9E49jP+jRmAc3Tab/XR+F644yG40950zzbuWV3etFvrvUsiLjft
6mCuvWddtpWjRBlVt9VfHC2mZvfH9JoYwLqxbqMJK4R13zkg4xX+SoYOIfz4egm+67NO5oKiFDc0
zIvIU3xegjKJbTpDeulAQ9mN9j36YSmO9i2VLxt1J0prXVi3bNf76kL7WU0ABu3yhmdP3wjErWfQ
kvmbILnpdXNQVsUxfSh32q/qmiUnpnb23JpOw6HzPTxke+8ym2zhrt7Xu/xcunMZur9/RzO8hbgW
9u0SMiBTxccfhYdgcqvO7hQH8H16LRRuVW0KzZbiLa/N+IkVTIl+eEPF9utpXHT4/fklz5e8GX7B
nXspacRmFuF5EMiH4EcW2fVjAAJ+E7eupW5oEyMrk/RrvD7YNLXIEZ9l27ysH7IDL7TdpYWbqXaC
uqa7ah5ptjAnytabr3/hIiX81y/Ed4YEEhcublGfX7SVGlVB/6h0qNZIV8TEHh44/7W7FXiL+rZ5
tNz/ywEXm1uVpK2gzysrq7hK2PpP2hsKEdS8W432dKXiLkBUd64cc/Y554vXh5xDFmeemc5rwXuc
vsMl6q/bn+aDdBe9dW/WMTkTP59c49jbZjefv2Z1CU0T9PSv0fyjp9mC4phv8g8tcLrJCdv/0SL7
MNiiROJPjR7UGle3cXLEYae0jj/e5HlNXElJPn8ODEDtagJbdpUn61Bcq4JTmGt0OYP30BrbXL61
pm1BF5Lm05R+VLMrleXWcfPSbrzyPh/iMz/5twHMx/lZbC9BJAitErLVQozEiXd8zABgVS6eFiif
w+9aRDvxuYU3xynLLe3jmIvYFyPCRPcDxvR4D5I9jivBWmf1PTGm4K2URwHx4wFHUx5du/WKcx/a
/BZOhoddQWcKeV/6vj4vQMHHNaGdUvng/RLf/PHCe7GkVfatuISxLDQ3YXomtj690c9r8N8DLiuQ
st9ltZWX8gE7FNl0B8TN1jodHzDgGGnS7vjcw2aTyZcGcVYs6mv5XJ/IvHd88chLNm0HWRt7Oh65
e6iAKbQu3G/i9DF++HpPOYm95/CBrQye/ZzRfI+nPnzbgY9Wf6SrF8Ewd8bKTtqLsVx3qQdwV7ZD
62/nKRbjLT64Lm4zowoZLx5Xiblt01XTbSArjxBRRCdJ3SZ15fIuMdyYy/Njd1dntr4K4zNv+Nxj
Lz6i3lQ1j25M8d6ULkzT8XonpYTnv2AalIKA/XqOT4+yxUMvPh8tyifTCxgNRZWJIdbg5jU2Pbao
YY1jW+qq02/SK7N3PHPlDzvxJUvwubrSaSHAatuz+ccX18AfsPmrdKfEYQXpIjuRvP76l74nCT8t
u8UvVT9/aVrsdWaBU9Y9FksJEr1ij3p06jYRmcLroN75+WXhb8bSqUFFV5uMD2JAd66N30v1GlwE
wTJ+Z1gjKQDJVXj15sVUXscVCTB3FGSaZ9lH98HUQqnctGLgaBxcujMIiaOXCD1GNxHA+eVIKgks
jPu0+/H1Ey4azljp8xO+d8qSrKbss0g9aEIQtaHME3bZzWth9Q7qgkHfVQbegC9KvLO42k+3yYA2
xjkz9EliaDH0Ml7A5lEMRIYO1JVhbSI0sT52SC7y+ZpPQXZk79yQJzvnYshFxEBnfv/X+0z2ubgT
EfNedBik4SYf8MFdKdYKVPrXz/nek7hcRLgYiMALZtnBMnLDgibUxWiU7snCNeVOFTclUkpM6Iw1
nac0XXFpHY8CO6flyuFFFK+NYCORievXMr3+DafmLk02XjtngaLAjgRcAVdy5OKzoh36Fwv8xM5T
vwuv44vPWvT5TzdukNjcj1VsNw+Vsla9jYhD8ZU5+zy6tUTAOgeqADQCcw9tHLzLk1luGv/CBM+f
coE48ynp80d9OgvQzqgVyXRLL3Y6lM2t7DeCeB9ONuPBm/b33S/dyaa14d1YGGllLqtAdbrgW5tv
ptDl86mehovBIUFgPggH9ASJyQTgt+SqwUo0sUxbt+Y2fPEf4quU7xJ54Co03aTbBONlW68HE6IO
olcInI+WsGrVX61wARBfyZ2+XU8RSkBbRvjoYAyoPgU66fifXrYzuaORFY7O7HsnkRyLD5nQv2Zg
sck2FkbYbcR6r2WEtlwjNqGw1XdvuIDZkrD7etUtpHB/ftgfR1tssoFgjkKmM98kWXbVd5pg8Mpb
9Yg733KfncwBLC/8TBK7xMwK2C9B8wV3TO5V36tX7DE5aLxv8bkM0O8WAaostCOUP6z30PrD8YrJ
hxjGUyTdV4qr4D7gI/8+M8unwco8zYBYaWWY0TnLjEtW0lGdVoN0j9qkkiGjQwqxmx/JNx//I89p
ehfpLsYlmb/1n85M+vwKTxb5h7EX54UyKBa2rIwd1rZ6NJ7En9C4WILaU/eEOQKdvM0IhsD2X8j2
1JLjP3nkVLa0NmCqeQ4h9LtD/eNELLJtPtpg4Hy9dN9gxpE6+R1OIWLtVr5zrtR0eiVazPniFMms
ibZo2irv6zEDIUEyj6/RFVvHlPYGpzpia2UtiFdje2ZbOTvy4hCJ0zEQR4+HrEpau2xwAn6/Anla
c0OhAaxwsYuFf3+WLXx2mS2OEvzBVGXUGFh/bY8VrSC2/jaZGNLZwlH4GYhOWbo0HRCZfL3Gfnti
f3yti+hfq9PINGLmWlMOiuSqneuXG/GaAFK5Gd/Un+2ASJU3PZ0hUi2QIX/tKNpcbkeNSlF3sYNb
idEoeBFK1EOcqKI1wxHGdeVtNAuN1KtudnYbPFT5c2ZM8H++h/79+DgVUNBeSkmyU+kWI8TJoxZL
KdBT7FR2dHm0lbByFBnfnHO84t8v/3//3MV2G8B0wV5Tku49kgCqU3DO1DtPOlJ+bMszJMzTW+j8
AczJLUjzePMsm42bREj6Qi2ke3inJVy1vhgcOov1WWqwDwqMWcJ1EVycTX2+25Kc7DgfBl6shlLI
zQJHR56SsD2xOQMpG5Wxm8grU3dE1W47N+3c6YlCCD6DjeDogBVjN8NFZbJFZdVKbo3PYeYG8W4c
LrFwUpuNGtE5tdeNu06998N11O26/kJrr6Zh49VnNuzfHov/foIlsN3Epl6o05JlpToNmemK9UE2
dIxemmE7BcQ7sfv1J3Saknx/W2hGTJj+Mr4jn8P6RJrUvG+IyAJjp0waDfD7GptMlMmumtCE7db+
2mg3WFxVKh2n6XrgDohfoo6jabVOsqOWXiXJFUk3uXG18GaYrkx8twRXke2q2JX9lcGtycifKvEF
n566wwXzOVF3cMFlc5vQLRtP+yLFHDgpV9DDXRnVvS4dAm8f1vdnHvbkO6AAQLcuaiBJ0Wm4X+zN
I56hiAwJBCzMvAntVLN124Y0s7lJj5W1M5q7iDYY/z5NL/10Z0DKTyjL3mmYzEAqiZ2scGABWj8b
nJR+SeMqSN1YdltiNYIwgodrQVhVs+cr97bLZlMkTgkYbDVU69rY9c/ypUgXD2U2RDCumd19/Xjv
VdxPH8Di8RYHgKBNY9PVPJ46rKyWG6JTl07+ZjrChbXr4rVfOlkAuuOOLLIhM/Er37hUNRJSaxW3
TM0ueDaMkTVXklceDrr9r0hwK3nVMk3KJtcdUDa1sCmKDc+Of+awVbP7SrTVxOnrbWPYNOBgA6Zd
p4YjgbSR3cp0aeJKpzUmKWm7auQrUuw1HWOyS8W2Su0WI7HSDqECMH2vQ2kXr1xfK3mdFPg2AU4B
/KQ9FdaZ9pTTM2ueqxkDQb89eaN3ZMKH8AtmmYTSxic0UlejvBaDmC6928wvbJxQDXWTq07d3vrl
xTTH3sOF3pxJZs4v4+RlffgBi6C06uS+0UviPzPamuVj0VwbumPIl/05esvpKbl41GUkVmgKmiiC
bdFbNVwtx/FZ0u9kY4cnTZtfWN42ri6N0M1B1+Xbr9ekdLKlLQZfRF5iqpSDN6/JcnQoR+sJzRRr
fbgQhU2f7etupwVrbVh53kVYbaTo2q82euVYmT1wLJ5LnS2Qbpzbi1+z2ACmSs0kLwqk+zS7bIyt
SXWiXan3+Q90eyXygfpcTDa/xa/e8uKTRNEzoyl4fASOGT1v3S41QRfTz4Y/7oht0l2bPjPrhC7e
UO++nvzTiw+6D7AfMz1URzF7IvyqZTzCJzW+T7WiI/g2M1ttcGOmJY4OcRoScSRWuVy2r35pBZfx
fP2qNaV3a5y/5o5bbTNW3nVfpRkEo/GXKeejLUnCz6rRX4n5xo2Sjt8Df91NvXHFifUw1dgPf/0U
8/L8NIU8BL5fOlQcOAZ0uX8+oeZSvaGEUnxfZbOoQi+H1cCxtfl6lNOwhcsoFF14Shq6W4S3n4dp
DNoWI98A5W/qL/AVJlp/ALtJeUOJKfZwU5TUvcWuhjyNymlLUV3pzj3r6bb0/iuQj2LIhLuVuTiO
h8rMfd8bg3udhhA7riGtlHrkAKDWd2rl5iayKRpXIGfqTppvBWFPn++9UUqPbR9OZ1bv/DV8mHlT
RNKCnwuCCFRD2O4t4vpyGMom8Dz/fmAQtwyT+2CoDVts/F99VQlngh958a3Mw2mzvQE1MxGEw1Ii
GZtAfCcL/w69U/Y6mLC1pDSBg8/0o0czZFKo4baRlWpVZOlbGXOTUsRcuKzF6TnvOMUBLwi2qsNO
9ZP0OwVQv221bdnR7JsOquKEbCwSXKNdoGvJmah3WXeff/xchTBZO4S9NHR9Xj7jmIPvRflwkPEi
BodJ+rCSMnVtefGOVsMrTTCkXeYPjV0KaeCafiqsfRwr7aKMSxuWxHHMy5gee3knF6a/UcxLPRgF
NzKGyNFaOlo05dz7fYeyfH7B7zIrGNLUc7nOLCLmHjCwJxu+eD/o0nWQinZfqpHbA2q5nCLvgSZz
4U5OJwz+gsHYJkGRrbJaFjeR2V9rUdFcDgPJQuSl+zFMx12r0PHiaVchum57FMXg1uM5nbadiAJ0
rbsOxLa/DrE7dPI0mpyvv+Dlbscr0BFgYbdAAxfgqCVLqdEhZIaaWN/TpltuooDZp5kFJ9AhM1Za
RWN1GD1D9WvX0KMDx/MR0mD7jgouJ2arsna4EASaQCoqy1lce9dRSArOn/R1SJE7r5ryrpGNnCBo
TNdNV8BjFyr62Qdu118/ylKziVQasSi9RHx/ljGrmT+vJrEfrM5KC+sQFVV+KYT9o0yomerGtcZC
cnK9qJ0kbLcaIAAbTlV/DYS0cRTJjC8SKV61EFIvlCSyuajmmKvQmy0rHPfvP/N/+1v+8W4z+Z8b
XB7yzH/75CE9V+H+2dpiKH8AoCcxgH+Brr/3r/yztcWw/ph7WGfvG6BmnGj/bm2RtD/mf5vzDX8X
ffYv+tDaov4hYbYGhR22EcoRNBd/w0X65JCZgyA6TjlOEchj+LIISow4jLQgHLTHwcytvdrk9c4C
Xu5mke4fNJqmt3IsZg8w72rfzmOL8CSTh92I47pTil0135kkbjlSNa2+XviLE8egxRcdJTRDFv+M
Yl1sSOlAM4gfCs2jJ+J5j3aotUu9lG5pLY3XlaAmZ064ZWzxPh6vg4YhoiSafj5/Z0FHc/M0+t2j
XxMIkrfoSExSEvj6qU7CznkYCfyWyhNRW1rqz8m/xBI8su6xMGKkq4KVK+wyprDxAqs/mOyPThCZ
zT4lEnIbo0YUXVbt7de/YhmJ02kBPJ1TCtAevL+lDjwkS1d7lpkfBU0Yt7UsC89jOXIPpaz5BCIO
/AcuLLdymYt3leopZzINp5NgwkKjDZGdebZwW7r3CqpWT1IuDces4XD0cu6PsEfMWwWG0nWuGZ3b
apF8qZT1cB0N6nMbV+fKDievm44QEI6YHIGuJzCe//8Pl76siUHG0Jt/rGQKalZKrq2pDP3M656v
NB9OVfZrRuH7JZ1i8IW9n1MfRgEZ3ZdSMDTHEtDNTg7jHruzVttU0VljqJO7HaRIgjMoyTwMxSRz
EXZMRddLOaH5cZRqzfUHqCpAAKV7MTati07WyBnlRSA9W43wrOPfvUlA52xDCLBPnu/JHIlKop+J
hebt4/Pzv7ebE8XRcTJ7fH2eZdVIyyhtK5qLFeG1xV52VXnZNhq0uyER7CAslDMn/+mE01mBxdfc
aUT2bNk9KpuT2mEXATNliMhoUud1fRnEXJCGxplVfDIULWPvfRQEGbAUT4xMSm2stSTvjkmbYi4S
4jE+WV2wGtRaPvNUy2QVhwQvlYiS8TT5pBydFWVUBF7fHlshI+1mWMKFR0siajtNO+SjLq4kA8a6
kKdn8fLLFziPTAWcSIqeZmPZyx81bVCocTUcU1lSt/QNC65eI3JStfEcWfVkw2eouUjE1Rx6wAla
dvCDLLQmeTh6qrc36vhZ6tA9wKlT7KBWvn29A54sTAbj/HwvPs8iTPnzwjQKtItdhxlGPBRgm7kF
Zk4cGfW2GNNiP4VCetlmqHL/9qgSnaSz+SJnOKnxz6NW0xSPmRGIxylOKSP22Xfy/OFGgZ25Fega
dA369X59PebJRjfH87xALpJsCmQ6P4/Jr1C7DsjHsfP9jjweqcuJb/hMcuc3o8jyDGhHB0pT1TJ3
nOFIYmqNNx31OrBwB6sb21QG78wZvaAecipz9eRyQgMhlwSmcLHHeWOudIXW6ceoMK/SNrKB0jti
U9wSAe+7aiUpLw2VNStCs30cRH8VieN2oLoIu4wq2PHrqf3NDjBHCkB6icdUYrjPU1sqlDCSPNWP
JhyqOiRtmM+squx/8tQmwQKsQYVsxFIkgOVCP3Vjox+DACnEDkG/chlemfe9ulLumAR5V36fRtv/
Qa4Movrff8iPgy++lFwyEgsYvn7MLOyz94Zx7QdndMSn88jlhuqQRHYK+O07aP3DKdnhDSFC02+e
FDAIGxhS6TqNjY7eEy3+2+uURcqHT1yJZvnELUPoU1UN4tY6lr3eU/oxBlsv83PU73fh3adzDwAj
GQAoBjNvk67jzytDMqIqhHxmHU2zw4goQCf90+8TlPZeZES56+VyXdl6PpUX/UzsK+B1/yqzRMTv
SxoirnWlqr7AELJmXpAexC42HtmPVMvw+ckaCc8hTw1KmGhQnJpNoCU0oU/U+HvHVJrxUi3K7rZq
dRqfQPC74QiMx+1bIRe32LaxVmp6TkWyVoH1C8Dh2ezq6XbA85O8oXUGro34fu348EY1KS79SemN
Y1Yn+apIPcWpClCNXy/NkzCWWWbv5p7AzZiO4sVukFF1rGSzto6jx95JYi7rbK/JDflCtsJ+F5Tq
2OzbXpxuIw9e9Qp2RXomI6nzIj+/aNqEwA2iPlcAlC9vKZNgGvUQCv5R62VrNwxt7cpiHG+FPs+Q
SsZ/+5YCDXwGi8ycEXlunfm8sHIV2w+pauKjSG+5a0y07+kphcu/O7GMwn8eei7eqSA5Po8iD5IH
jK2OjwEntW/7SqGto7GkOtB3GpWRrrr0s8zbkdCXsYjxizMbwumLZfz5Wgo1mSvwsnOlGjU1mYws
PkJID6+LpnsRSnS0YU6Qo6cAw/o52wQVU3guA8k/s+Od5H9n5DoQF3jcMNjpnl88/pD0phAEenRM
AtXuKU9wvFIW8WnXHpSxeIgCTLP10Yv2rULcoJdTsi1HST2ztk4/ImwPyXajDOJoJWm/eAteoWqF
wFugz3/CtampbbnNzwnxfjvKnKUkxmG/WuK0+sm3ytJgRWGjna7qZBguCjGSzxTZfjsK+y120zPM
4v1G+GFDSPrUyDQzjo86MDi77wM0e6lRn3lzC/7PHB/MsRxAF3Kwc4S3OJFbQA9e14nRcRRimmlj
vNEEDZOuGuqc04bp7RQUvWxbo2o95Zg2XyWplT7qaS9+F606dHLPG1bQNn4ZxtD9MsRWQODfG1Zh
C1M2/pJiQd6ogzLRKdZUaJPDWHutvRjSTyf9M6f2H7kVv/kKeBjoU/PTzNf1xfsffCjeXhsd06lM
Ni3mOM4AIw5oJcKRFmSjI3j5tzST74pubM9sAScSoveppPl2Bljw1pZXtzzFH6zg3n3MkkpbMXeo
tIRC2lWi1KzjQoo2o0ImuMcHaV1qvXadd954GDwxXPuxF/wPvgW85GFU6fCo8Jn7PBc6mR+rT7Po
aCWisavFMF/3gPw2X+97p7s5y4fY4H2c2ejw8yidZQxVA1buOJmocrx4CNahRfU/TNNpN+XacGa8
30wytH+JKRZnHsGJ5AJIRMVyreqj1XcvhaEhwQtkmtEkfdxNg6I/S0333KnUfjDGjXZSK4r2IHb1
JT738ZnT9CQrQx6G6JrEIiYMinHishGEEP+iMWuOPlSd0ha9pr7gopSufKsONqz6+omJy9a6rwLX
LwL/GITlWQLacqeYfwVnuUYCg7sSn/Lnd1Di2pnGitHMKQPTaZOyeSI89Xe9mLerXmxLO818YaNS
iFyPcHi/Na0yPniC/DOz0ltQqYdRq6wzCTNjDtg+nPOcBeRySNeyBmWKN9YyoMOWOEtNr3s2OO33
fltEz3pdN73tUUJE3gJHsrPrCogsLKBRu/LNpHzWy1FtbCma9MAeEyW5LrPWew2kRqy5cSbalW4E
CnrPvqtxvoT8CB7Y76SHVB3gKgtjkN80+gSpmRCc3jUfy0mUCZhglVYuiYgHNdgEfS3dkW5LsRhU
QvVBrgtlAIJcikgncr989cMk+J5zouJplc9awKmmU27gmkY3WjFFeFtqXnnoeiF7zdJKOo6mhR5D
a3O6VlT8eiJH0qPgTRabKUIeG1uX+aBnVxWVku9dqmScSpqcf1OmEWiyFCg/GkNQaKqNU/mb0pkI
2WR9UL9Jll/eqZPYVPDPNF9EAiYSzE6spX3YKMH3wjJSmhd7gnMFOG9nl5ZVPQChGwcysYWFOUUw
QSaCjB29iFnq/Xk1+N8Sxj/A4HzYB9235u2/fmZN2IzXb+nP//7H08+6+S/7LYs/lTHmv/mzjKFQ
jmBDIFtLdhyogckn+2cVQ1H/4NsTyX6RAmPHmCUfGdWv4L//och/ULggb0+Wg1oT+8q/ahiK9AeX
PD4iwhuJdA+Zyr9RwoCi8unbnFXNgOjZeSQsliBYmfzwj6lcHASVIgjNzpGs+KLz1GOj6O1tgeOm
2xaxvyU+6/nIDMnW8mS6NKfhVk6qfJ2luMsMXBYrmNfkBxCL7VuxUjeigDDDipXpNtfVYTuEURnY
6iCrG00dXKURx0uI6eI6TPUG19USI6lmCFdyXUpuEcf5CiB64uApYthcDS+rMWnQwJXYoihBI1z3
k3EUWstcCV0oUD3Uo18kNqQbuZGyp1gYpVsox1RbJ726pZQvXhh6n+61ronpQMjg9ThWVwVPUhrU
r0bhBt31OK2ialOb7ZWHP5KhNxeR1f0sFf4gaI2DLwoCpJPphyIjIdTTLrWVHu8xtXqVw2cZu3U9
MPaBRoaauyhpzZ0a7OI3T5KpVQ+3Wp69AR9+zabyW1VlF7lMfcSwkCcV+9wY1mFfgBPSbyU/u8VR
DIaNMm17T3oYRh8idrHRvVVv3GZmdB9UxT2tXTjmZsY1PqsrP8RicJRWdeVfwui97c3niEytgk9W
VSUbc7D2ej3su750+wxwlZ4LryXlXbvG9hTO9r01VljYadFrM5QHrUmfdHPaB7FxOXbeC5YcT32d
oG9tNmNeP2qdvALotIY1fzf6FflxWhUz3zdQJb4A2O8HhUUieDddh7olxeCvF1+UZO+XP4dxcvMy
2sdlfoCKC8Qx9S8NfA6HtMGhzZcvibD5JaF5FUjprxLRoU3RVRes66Kqtnjw4hDJiOQUJ2OMtr4Z
7SbguloXu010Qw5SNOFS+9qqrLy3NM5+IBh2heZOkKObKMBbcLqMCUp8aavJt21Wu0K1nqaXjsaM
YDgGEoLNRqncbhRgmslv0KC3sXKjSphfT2q1saxkg/YKHbbRPAuJQAltWtd+/qh52ORtVDU5VBIk
aXTSrRxtMB+CDnHLzXYn0EtdydHK6uVrpdGum868ljNzXeZHIgIva1GjVK+T4blFqm3VIl7l4GDG
bqKirr6GlX8bePGGzM7NKEiIz3NGKmH7lA3NLkqyE+LXupMusCPaakXsGOLowGJObYlTszM3pSxf
4fHqX5uDdJEWwasmv7GCLqeqXkud+BLLL5F5kALeU7nNPI/4oPs/7J1Zb+NIuqb/SuFcDxvcyQBm
BhjtlmVL8pLpzBsiK9PJfQ3uv34euuqctiS3dfpi7gYooLtQVUkqIvjFt7xLh49eclTj7jFrMdtw
g7UPskLtjRsne8mUEjV827rF82rpFvXO6MQ2cornsLEWsi7mvXMngYq7cbOqkIho2q/YfK3M7g4h
78a6ZU6PnLmDcsXQ75ogvq1oADJjV/1kZcRyaQ5oFGTGGnfMpZT+d5EkI8IS3nFA1tuZPr7AFU9a
uymbB7N8TQdzYUSrKkWH20JuAiMXC7/qzr2xqxLfErnD/GGFOOtdbguwkZtJq7mL+lkeAojpQSTm
znISsLaNdG8p1UviWBsUa5+dTFlKcNZKnGLup4gjndNbxT62fsky6Otc+Dd65y+7cc29vxyydiMt
ubSC74OJh2ct5cKXybrr1S9e2d7TJvjqquZPzY183J66JS5NOTwsXHDvLDuH0Jf561oW3cwpNiay
+/HKbJUvsgZsrSM67kfwjipTPCOcejBEhfE7DC9AGdm8mkpbW0tWvfbn4A7r3h4XPgIvYwUnLJxX
KvaRcftFZyBMVPB+4wMwF+oIayWPb0UUgzaJHFrB3m2RZb8Kcm0CuoelOJgfRJe31diu7KB7tBO3
WySu1i7pWIUIfibiq5sVkshffBdeUO3MICruqjqBuuiot2hM7g1l3JWDL2YmOIrbQWndfePxteKR
jiJLGP0KmnbvacnOFvRlXahMt16K/IQdWrNc0zgcziblP50VqGjPak3/FmfjY20lP5q8vZdJEtyW
QaUs6zpTN1astbu60K25PZjpvcnN82DhfXLoBkO719UXL1paeNEuUBhbdJE698PnwLchhUk/4eyW
2toNnZUUd50IfyRJJWZxkY5bXcPCzZcbzxmOdSqLdTTkzwq4NlzR10mc1rfZmoLZ2kdZjHg3OhsO
s3fyWc9a6F53S9GF4k6vrqA7I1zkh4gAAWhOh0fdW4yNHa4TNb/VI5d2TPucmx6zvcp5rrAqX3Rs
Vuwgt9iUzS7NDmFqYfWLBdmcNgEA4LRnOJn/6tr259gYT5i632ZMTcHkxIAy1b2pIL9FU/ylsAvv
R1E58NZAumBlUK7QLoFPw1BVMjya54k+zoOm8BeJaKlWMz6Qrqm+Vo1RzlXIT1NdtVTV6Ktq9/WN
YkT+jav1d9H4w9GDlw6SIMDtvorWKeBHN41HYBDKLzXWl2krZqEyrkVWdovYN4bVUI/+TLOS+6wY
SDxKkJyJNW/b8UVtjN/KUFazURMSCDHWIpbhI8TQV5Aae3OHofouTrwnbfS+x513FEVw32bipTO7
H53QD5bFDWXWv4L+BnK5nyNaGQhlV3Mp4d1K0YtwJqB6q1W3HYS2GSrl4bpDeBhVFzvdKREdlijG
lFDpO4PwnTwaiU9N0JUhKivyvmrHcm1Kq1x504pRUIu5jrvKKk+05q4OXL7pof6SlaaxaM0EbkoU
TD4bDol6EN+BncPQw/WLF1zLuODNsn01ldpZuRiALPqmshdJYbnwNsN669QIc9idRzo1wpywvLk9
MiiJtLS9yTwr3gXSju/xkVHXoUljwa0aPJ9l7cJ0mDiK1UZPK7DJGqvsOmRLjFhnNmQO+mVy3dnZ
OjFQf1Cbl6L/VobmzqdlNk+FdzCcLp0bvrolvbCIU3Ala7FHePSmJ4wYarepGFLlPfUIcsT3fvyn
yAXeDoHfLHVruHe7EqAyDvCdkqPhDPwNhQtE4Iv0SY2z7QCOyg3Qf23LFjsNI3ss+2A3ZsDiE6UG
MhtVxda2Gvc2q6NqnNeK4dwXruzvardPDm41Rc8yhr0d1WISZBqyYwoJNBYG/Tfr6PqDe0Ob7KVW
FH9lhBupRsrD6BriGfLGALFaFBE+En3XLHzT9wDCsuMdPbx1mSZyHZTG16yYJLqk8vt/YHtmaEpr
9BSJzqPS1jeDmvYzV6ktQIjNTYlXSewjYdEXwx1NdexeYNi3+q+GRBPb6bke/t1r+f/l1n/oU0P5
XyPGHn+EWf3H5jV5zX78jz/+j/z5mskwz/74kf3646kKZf0j++PXjz/mTRb8OKnIpj/2b2AZdRew
YObI9EqQbZ8Ejv9LM9mkWmMuIhAthkzK5P6/ajLF+ceEQUP5UbyNLPTJzUrmzVSvKab6DyATFr0o
ElV6bP9OTXbWSkIxn8blhN+d+skgni7GIn3aM1QKsMsI2mQlnVzVkwWimmW2qTKtTZ9NyyryP/3Y
7HGkCBTaYH8aGnYpS9wzAqLNuwU+/NWneS+kfNZnA3rCpIQqmDmNSTOClTktEYHGD6BgsnqWBEz8
MrdsKm/eRkVaQV8yhjz8iYWMWwerHFsoeChytITc9HKyaVyg1umRS5GV6DB/KuFc6Y1P+/iuuURD
E03Qt241kqSTV+HZ2/kiTYTTGpi81pHej/MibUp9G9dOgP9MPbRKM8uCitwEhjtdRIKJBVvqEGVJ
L1aU7opz1HzfVa+919Qt/2fTi7EWh4uW14RTU9FXOofbAxM1MsUOt1UGzmVYjmpj9qSTorHlssT/
3HVmla2PE52OkFh+4box25tYE6HjzjV8am13bnTKMIK/4eaElWkPMnpKtcT5qrWTJcuCBnMIw61q
rQZilacN+Mu/7f3/gzjzlKf89T+nP/lnjkJy6Af1W2Pin393F/6scpn/rs//rZP/SP7vt3/sv+ZT
r+Xkb5ZvfZdj81oND6+ySf56wN//5n/3H/7dvXkaCro3P/MmY9bw8OoTRN7HC5cP/19HoVX1mv0M
/pg+nuxVhieRZvov/xPBSosHSAdzG8R+wbNPk+7/RLBa5j+YGPFx67hGADIhmPzd/CHQTG0i4hMi
s3x9QCr/GWh05x8cdmZW4DoxngAb+++EmnM900llm0AIppIpCVjGc9mfOuq1Ooy64a4LG29VFrG8
rbuo2bstFJe46tq7pq8xCdTIKUjax22TMZplSJssugrOYWQV9HQS6eGFGqgrxTbDWTMm6ba0VYY/
+MY/0ecBfZ+NX6q+eaYi+UH51Tx5cUOryIL8oShZ8Nep/Zezn7MIikw2yZCF2yFdtwmQej6K6Eof
xW4n6+8gv7k3pWjV70VLWViNyvrtRSdDS1+GwWHyINsWZX7NLdZg1999/rwCbwCih++f+8JGhf40
aNpIUEZGoal3Y9CuXtxyyA5Z2Uf5po2VZeZW/Upj3BOQfuj+y8SlKuYtvupfVbCdx6jLUBPIqWO6
WY0d7yaNGbfO6DIiT5db0U+gsek+MuJm2xmS3hwOONFNbzCdw5MiurEtae6qqsyRt8iFhBHYRD0e
f5KmiqYnAnG5WgEoEbvXNFzPMdHT7+ZGBaVFM5ETcQ4rqMoAP7iy6u9S0LMPYETLEe9aQRTOTVn+
1sKAe6BNUJYDtI+cWt955ra3tH2gl2KmdaPEJWZIo2+OGhnttatsWvV/BuVpV/ie+ByZkDCoQiXw
dFcoJ3BR6WjNRYCSfmRJQK4JWg7COdMGtGk6a1jGleHvI7/ot0krlHJu6go4F1n0+VzBeYvEE2f4
K2JJZ3Mb3suB6M0pQcsFrd5zjSiJJbMdV7K7q0KacZiucRiQxHoXo6ZY5JMIZQ1zGnIk+b/+41zP
dnoKqqw6vx+GEKnKdGbfzZFbz/IrSynHO0wWe5oBuFX5psK3awWPcVnWW7KR8VULdGUZjKoNhjuh
T5YWdfqUJrkfQvBApYy1oEAckUhoFwwbY6Q7Dab89dg+1Ti9+STXmKba+EQvDG2ol06QucdUU1DN
0yzxY7DonRAaBhU+mBaakGzd9LuTVt9Dq8Vjk0laXM88GSzMGhG+Lgkt6DwelztsOgQvRtzhfnHw
cKAx9eSqEt/lThA2CL1kPG+I4Omfv1ujCoXvPAp6dHuavH7R48FE7GFA0J6XNZS5kody5dntypRR
Ac90bBz6vyUqzhJLQrAVT3iBVVHy6/OtO8typoOL+CGnY5pkAww6l0uTjMvirhDDXVag16x4o34X
D3a68HQDLUZQOnMoNx1j1rb7Mo55iZmu5SCCH6cvV97k8hNCg5QcF0k/HLn53E8XCJ67H2UFwhtK
jw9h7SXW5I9nsEmRNNGOlIa9ivwcgUYtV4fvWIShmJJLFjDurbxYxjbfEhP43l58/mZn8+eJX6cz
EAGZBmzaMt6mkO92rjaS2k9AMBydOPtR6CyTawXxHKCOgXyrfvP5087PycTmm1BqWKjYaFOKs2VQ
equvzM7GhKM3ym9mnwSrNKqyv8Zq//2bDKgSKYKGbSw44ilInK62gsB/3JS+dhxUacwwvKMtWabB
7eip7mJoI4lmqfG9cDzUdYQIv0dpd22uf643PMGlpmSE0S1wMVKZKdN9t7CjIPJA6xiOTS/6tSOz
YtWZqlw6OqcwcNx7Rv93rrSjjePpKJWJ1kOsgMYEf+4s94RTzlQDbUmgyX8zp/71+pxfs4zUUE/F
M2oyZKNcOn+3SFqNnnjJUWR4VNq1SdBJUcoJBo3xaITcgs3QYVkEtfUQyiplBNBYdO48jDejob5y
BM9AJ6wUb8N5gDfHLUNudbpSpo8fRqoayVEjTV8zpwVs2ktt4S7ua9+0Hy2G03PL8NRrUIjTIogR
4tmDz+b+pp41hh6pybHvUloyhVSXvQpfs0wznCPLDjHFrEBZ0cEopCmYKodGtnIj4V87rxcfIbbx
nFPgNCSnlMhnK9DHmtlnvRIcnaIKgFlazqLosxqvFiM/ZlGWL/wAx7lM8TLIuN9yq/4mM2vVV3b9
3EmsNZCOwyVx7EcgKkl1ZX8uEkOd19Omw0xJO9XqZ/d/owijxtI7PBrYMS96z6mOHfM2q7f9Wy3q
CPKV2txHdJVu7RY5B82nIfp54JhO5PsUZHoFNDPAREAIQE/qbKvcMKMhiIrSUTW9+3Kw1AfTH/Il
7DLvRtaAk/IGAJBbOsUVGMZHW2MzieZPmkz53tbm3WcMOtry09HjwaUlVwZtf4gdcTgXihOs7MS/
hmq/4CG//VK0hbnvGeuARjz9GoYkSmuziqKjhXPdvPWi7qa0Ucfwy9S+CWsU6wqJKEbaQEruaCrj
GuHSi1VhHAMdU7a92n0vo6hZDVWZLa22gzyv+eVCjXJz0RXe8F0Gqb2wYAjZVaGtfNvwryCnPlyz
qVVkkI3ySZ9nTCGD3ypswqPeNFgJMtVehEn0EmmZMtNAQ1/J0KYVuTgb+HVxj2HhBu3gdMXcXvUa
ZUyiYxk4T56M8QZN3WCljsGfeSR29CH7axnx9EGePpJPFbrvxNwTUKunkPbuVFhxOCaBKsJjZNHj
Tzz9BUSVd4PjyqxsMEseQ6deVXH+INx7YeX3YRfWu7xumGrq9lIHT8fKf/6FXC46fTZqggm4x/87
14/MfKcNlJwYosnenZu580XX2+NYBxg+ePlVk8qPHgdKD6gCBDBYk2fcxbEt4roZ6vCYKaOVzKsO
Fa65Yvm6il7JWP1C6uIAvmk1eYWDqtcRi8Uy1ZUInwXjGhQCuHMdm3d/sJ5dj9kUy20NV07G21uc
7RMUIiC1Fig7cFRTWvZun0i80zLsxuiok27v214bn+u2C24CkTTI0RQGqHYzyROEjtyE1LrvUFDO
Hb61BQgk47HD3v1eY5z60/VL7Ko6rUUdUtqNudBlZtxltVXufFsZjlli6S+f7+gb2vbs7cEeggFB
XBgNjanb8f7tHdfLyfUz/5hkdN+90i2XiZ6MG1TedDSnNWNBKq/PU3RDF34cr72hM24HXK5ebE8T
m6HTaZPljG9LlG30JgoWACmDeaH2UOodZ6a7cbfVFSZfvVLPpdRQsiaeYrjkLcwKsce8tcw5pe+r
n3XK1kLJ3s7iR88SmEiaiPuXifLYx7V+H2RVj+dAXwDOTJnTZ3YyH2qBmkAS1Wu3oQK5sjaXH+Bf
dE66MBqw8fMMb4hV3+lH5TAUwGh0BoyMssfwCpfw7Vo53wEKGvCBUILJkM9uPuHLiTOa+kfplMMC
bLSDTRfKJTF30aJqQMYWMTJmwGPHx4heEZJHYbPPi+4p8LIRgxo33yaCYbxmFj90J31uYjFZNZtP
9tB/87o0WI5AUlRZdqAOam/tgdmZmWBP5mWVllcu0WlRzn4NYWuqlSfs1AWVyVWbgVajphwMGSuz
sdITRMKD6OfnW/NBukAcguZmuRMlkvby6bHFUpguk2qnhzDkw/Jah6TWx24mMLK9Ket95AXOqvPQ
iHdT9c6qrGsMiTfK5ekP5Q34gTDamVOQ4Z6+gVojcdAPVnooW+cpLNaOdY9178z5M0Ipq6ydpXTi
W20EX4JuHpAKoxSADpq7Ivjt68juRuJKp+JciAg0PW8EVgHXZTIpOIenbwSa2lN8tQcN7tfGxvDo
PgGT0ZE+ndSr4iy9hROjPrVlmRJ0JMpAwDDnqtfmC9WtURTs43bR5WP0S5HS2w6pks5832qWheZH
JFyx+2+flekyoXiBUwN64TxyOk5nllpspocWd8rl0EmEnUV87Rq5vEfZH5XoxgNwL3xTOnwXnxNk
h+vBMtKDG7QSE4XOnycavkDe0LhXIsblhQWWe0qvIeCi/Xp+JoI2tJHhFNFhDFN/ocNtQ/wQ9Gfo
6GiFGeq1Hf/gp/3zeZCRzy5IDNwj7ADD+BAl7g1QQWKAUd/KWOAGry0LI7jL3GKbGMiOpjaT/k3Z
4t+EVL7bllvM8T7/KC9qLJ1G+nSL0E5n5HZOr/HTuq76oUoOBUD5WWHRVTKjgBF+G2x0OyZHDN16
RppvzSOlv+pE99HjmTRZFP1066iGT4+/VbVZUlp9dAhNc1zbTlU9ekPp4AfXbQMlQkBe0Y27zsQ2
amZqjdgYA6IimeLvslbGmImE2bAd4grrNBX/xszT+w2mif6dqKNwV2ve0+fLdVluOJD08QNG1x8c
6XnjKC9szzBooh3kOIArTtx0breRhXmHDQImQSpZOso+d/Nr3cYPgietC/gq0JGn3sG5SICTZJAM
NC840MAbVl0aPrSuOT63DMZV1x+/1hpQMKNSGeKLEAOgxEqvJE2XB5c3mE6KNqV2sF5P90qHYGXT
eAgOQsoHDBL1QyV14GdZll1Z5XP9AKIij2KF+SKRZtDsszg9RKBuClDfB9HnG/BwHb3iGMSbkstb
J5X3RSbs+wCJ9gL4TVN4C78SCfM9/b5B8ejK7/5gzzWmjjqVhEbtdU4J1TvHBg00hAdjFMiE1rG8
d+3YOkLwfwkruansLH1U0yT6/vlZu7yVIdjS+pgSvYn+drbeQJkhQ+kyOmgeimcKFOS50FtxJZ5f
hj92c2ov0BWDIPrWrnoXaXNpemNsZMEhqvoWwRW/A9seF8vRNh+lNlyZ435whrjwTAtJJG5fMAOn
Z8gs7birszw6KKXA77SKV8NI/5JGQnfz+epdFn+UydBHyO+ZB5KonT6p0suul3ESHdpO+5XXg7HU
PL36AhniZzLU6i+LMdPy80d+9ON4qMZqutO86iwpzMsw1btICQ9aZCg725BffIDXm8RWXz9/0Ad7
NulJTb4AfIZ8H6e/Lcj7dpTczfsy1NtVkdT2xg7710bvittBVa7Fng+qpak5zdkgRWFFnbPPEatc
j16Tru3HIHPuADVUKzcIx3umSzQ8rHBRulG7Aek87piSuduSWdGLaLBeCkvnpgo8fVP5FiA1o3L8
n01dA+wt+t9G0McPUYloVDrG4RUh8w/2n1A1HTJSCLT6zjZDD0rXs83c2FeVg5hgW0RHJTd3tUOy
mVWKXPQiv8r5mw7VaX7pTJqGDKlpV06ySKcbM3hhkdUAJvYY2q8H1d/W8ilufhswgkioNjUWGsng
zUxEZtRW1LMIZCO2emj/yyydxVb77I7IoXtYOZietom65kpMuVwVggkdkQlXAz7jXJgFpyLDiLg+
DwD1Dk0jHmSnGvel7u5MtUofugx2wedn9TKKTXUqn8NUXNDMPTs7RSFHpSw9/0AjDaswkbnLBGzf
+vOnXEx0qJjeP+a87ZCR8QM7dPyDXa70ql7EItm2lkCkztVe7GR8Gd16nfrKrjL7P9HIuTYuufoC
Z+fNGkLfCFvhHzgdK6Uz7JkVChWHvmTVYHvSivhOScRL6m0921/iudxcuaYugwJpCad9IsEQX8+3
tvPK2GyNnOhTGtiNRTxraH5rPmz7VH79fLnPRa25oPmLFg+dPGY2FwO0pDbQEAUEfTDK6EHVSMLA
WfqzIUt1vOqMfGUOUfWbysW/nZrR3zS1dLGTs7ONKQnFsYYCEGmO2MnBV39HdWEj7JkoNthkt3wt
pEePvRnLL/QXOgn9zF8rTuzhlWr26a0iAlQIvATCiUP7eRn6OrKTfTLcRW4gViAm43vdTYqV16b2
n4ZSJvO6GLwX9KS9ncsmXQk1H+09XxTkbAZ5oLrO0xXPKBsRF2F4aFAQ29rp+OoyGN56urLCf7XZ
oiJFA34M6Ww5fr5kcKw9F0ax+XxTLvMUppmU1ZTYiBEgTXIafGrVpOFbacHB4hgCy49/i7EM123V
AW1tw3KBZM6vNKnV3//2c0kgwN44CHhRGE4x510GgWf26Gey9Q9+YQ+ziET/mDeu/+AN+kElibvp
U1tusqh2rlDzL0dpiMioJjQwiOlvM9TTJ2Mm25QlM4WDqjO6w5rvd+2l0SI19KSYAw1H0T3pvK0o
lC9qX4vjoA/6WiMY7aM6CJaWxF3EKcw9cv3Hz9fkgwyWviLxlVYoLlVoMpy+GlJW1dQjEvtIQICh
FzIvvuqM4V9sOvUMUONHu453jU212enptnHiVxlr5d0Q+9eEvz6IwFPHhVanztwbiObpq+SV9Cvb
isQ+rOL+h8hhjKvOGF85BZfJD3NDrhaSH3rf2vksKE9Cmr6j5+7TvNm3SdAjASuqdddWdnjlSvng
EkM6mGqVFu6kG3dWNOrZaIS23nl7yLn5MgZgj4a4n81Kx24XpZG386TQr6rlffBUxvQIUL1lyhfK
MFmpgzaPArFX0xg4kVmZ1lzmdgwSJ/wWD8hBpK0drJNmIPxGE/68G72jMboB0rglIqpouok5pB5l
i30DxhuFq/6WjfnlysmbLprTHIThLaoG1PPUKxSqp9s9dkrZjmrq7v3OxitYL20UrqHL1pXefCWA
/Mg0o9ghRAQcvYzdG7dUMVxvgp9X3mN6zul7CM3k6wT6g2wEEODT9xCxomh16RWHZsyKr2jbJjcU
kBGpWIUDKrPdhU2xttFt71kxhw4lWVWDMtbPC6XPMJsYlnofWTswm/AnxiRc9UWQY3PYK7cwVZR/
9/ak+0C2CLLUNZiAnzd0NYuueU4wOahl3+CsWNH5r6NnMY5i3o+QbD5fnYvDxOMMylt9UvwjsT5b
nJhSwes8w6eEbiLggiNSaopbLsDiJ/CDoNRx6SZX4uVFIJgeikonQQD++MR1PQnUFUfYwWLMP3R0
Yub0pnFKrdPhyjX0NpY/2XgkSCY1RxoFNjZ9xtlvo261c1UtxD6W0Zo2CW1tDAEh8jTNDXBcRIaN
BWZqXfOatLe5ctPHKiTHZz3PmbMUt0ofL/xZ+bMPuzUsx5VVPHsCb7aw5X/NKy97AbAjdeGbJusl
eKHNa5+XiZmjImOTK/uawcESStyDM8K6meqgJ/Bq8QY1L2UxVOLBQWJv26bxlKh4zK7UHj+sqlHx
UAd3fvP5+bjsVGPZznaxWxNCiRbZ6V5Rkcf4HA7+oWGajiSzF258iqSbqsXRPLBjyI1MgykZICOq
UbQWGl8VTp7Nugav5M9qFzsHUbFo9RC++kwjj8CursmTT1t5stUm9xshfwIoTg2b6cS9u/pNv6hq
LdD0h4HR/CrN/vTrozTGbJaEXbq4siRTWD95GDUViQYfKMMvkwbR2cPiMSZbpI4rFNfeV7m5dzBP
mpURrOWZXzjbwJb67ZTvmrkboVOtwb1L1T8NBEPQTFHC1ecvdFkW4/bLRadTF6MLTqg9fSF3bMTk
Zy8OjSnFGr2lEXdT1adJCXbooRm78K5qxTcE5PR157oVpkulriygBrCHZQ87xoJb7FmlfHJBBP0s
SoVuMFoXVbk0Gmhag3B/gw7W6ivR52LbeHFaiMxgyOKR+z37Qs24GEdN9UwkaOBO9qGD/3V+ZEDH
dcEA6PNl+uhhk7TppBdJrnaeCQHHgsxTWeYBbahhZ1tZNvcypo01ek8bKYJrKtUXUY4fR/PFhJrG
V8pZOd2VOuMApl3Dj8uCelbAJls4+J9eCRwfPoVTiAgMJxF83OlT0tQuSreyzQNyBP28LUoAOAJu
3+dr99alOj3zQEw1m2tUtaYW3dkRA5ccJYnSO4dU09udqtTNcx773aKRnfXgGmjVzY2UCiNyRmUm
ZdzN4coyx+oUkDE4BzWamAGVag85yQkC8MGAnlA9OC/uIL1HGIlNOPMzFe2AKWGdJwHtG6o4FSfz
FtX/JcLi/r0Tp/EzwGowPmEvZTXrKek3g99DGQfdCmhuyGOocMJKb6LKxeBL4e/nQCaLHyJoN4VK
G3cuvEqv5qOvB8UM4WQNVneb6AsGJB4XIFjHuIBbm2tKvSziXlt5ZgLIvPBDhOtbJ/EWCteWv/p8
gS8OJzeVTgSbQKrciOe5MVXLCEsTFrAZZuFSArid1YU0easkBvoGLuXz5xkXWREAdkg/DqkRyTLi
x6fnpk6tuK2TftzDF9+6zjetNb7XjQubEUNR0Bh+tC3d73kwPHTwqLXJ/S9KNkYfTmqKNEyXulFv
9K6ZKw6cjt+J+cpQmFmxzlw4RLU/WdVMlUNPwV/qaDCjiKPgtmCQlNG0S5VnF/HGOeOYY1MJmH7Z
ErXDRd1dmY9fFAPTr2T+h/gV5hVgpE9/ZUPy3qldMe6boaXS1yu56/0y+RWO7dPnC/rhk+Ak/DUY
YbR7+qTON4LWDcxx30bO8JUh9y0nO7sZ6zpZfv6ky2qTH0VDmSIXlgfId/30USACkT8U5bhHfAn0
o/kTxvTRtQEC5q3chC3q2Yj8/Q4xXEN0FMWF5NBxKcdBtyhcGvjqNcf5txT6JDpMb8SlSB4Jy42S
6PSNYl0P1UENxn0gnXoeN7p5k+ttMHNqE7dC4HLFstJ7e50mmruLYPt3mb2VKfQAo1cw89ToliBR
7N47RqEv8i65ZhxyESWRZNGQlSK15h2Jy6cvmKsUf07uaHtlFNGNBdcNu1p5uLIx0888XQZQeHzI
7AxzEnOiDL3PQtpO1LAddHUPhVxfaXoHw3wQiXXTkYvO8ApxvzW5OBi50Dd2EvZzb1TByMEEWdth
gF9rXTTOXRt4v7pgQkSFIaw/M8aAtVXM9MoxekOgnL0tk0N4HVyJwJHds28DvfNCMwOl2aONgjm5
iMK1Y4bWKtVGHdZ3L5OtsJThLvQTaGimVNdU8MGhz6rgi+cb1SHBPWqdGnCbVRUsndZnMT4Rlahm
WtUM86CQ4mbUmnTeMmBHmsHx123jIABj+Bk/Kcdy0VETddaYeboW2HeILJU/Y12anBm18W5Ky/MX
WT1gGC4SvHm0Dt7N4IQr2gj6DeccnxeIxIt+wAyX4eNrOoTNui2M+jEcOnelhMHRHTTBQSy08Duq
DWJfF3m+YqCPp1Jr3XNr76QRiXWjpN2VEHsuvDcJAMH+QCburfgkQzs9DgjFhWps1P3eRh0mnAmr
9o9+DXna90YQ9qW66OXwRWqRd8/03dmHpjncAh8MD9VYunujoOpsUidcl/jKrEdD5LdIT8OdkH5/
X4AvuR282Hk1tdRY0PBXYS0XciPovl452Jd3BYMEkn/+AvlDu+P0h7R2HyNtHXT7yuq0ZdBNgtdJ
2K6hraqvnK6fZR166QxWJip4faVdQypM383ZSTUB5Wtol5OTUsOfPj8tmXFINW33ehQ5X/AABPfs
9O4Wx1K0hiD34IwVls+N5cvvUqFKafpqITWvgyzvhovPv/K30frZ28CAAnKFmusEvD0LdoNv6G1T
1M4eulx0o9olOFd3tJyd3Q+Q0Ru15e3qcBFHrUGrPZI4u+XNT61JhgcGDvLJaD17lpIc3kWVKo4Y
3OS3g4H4D+aG6T4wRbyCipXO3EJNF8ymIxj+Ubu0e5/SRgwp16sMmKqnZmWhn4/XFADw4DErikJc
OcMXacmE1gSFTnZOL+1i9JsbPi3Pym32hlZUqyiV0R7MDWIQtanNq7KrrnQGLstgMc2YaUOCpgZ3
M3Ek34fQDmx9oaGks9c8Ra6cIhu/U0D4d6Eo5B7LA3URVTjUcPpbRCfHcl4lZvurCZz8Byi8aklE
xQ18gJ32+a5fXCA0EBiAM5cGB3RZqSAwFZmZT++yQGkJsl9u3xQIxVx5ynQNnRwtpiZTsT0pLnLc
zzFNhpZFqh6OYi/0+q7NdeVLrXdbSIPan5//nI8fRKVoUqDARz37oqIUdeQ2sMUeZneG5F6Zzx0v
kOtConP0+aMuq1N+FGC+adr+1iSflvZdbT65Zw2unrh7pR3SX1kWGUdqUPUbkhlyL6Ix2CVD+AKp
vFz0ZT4liKl49NUByfIxld8VBaGYEBWPzZBOCkiVgsxgrrSbjiK8nRm0FFGlssTr5699cZe/MXEZ
baPmO4nunr310CRulKOQsVczHA57VUONJzT0idnYdrvYHQQqqhm2tWV8TfT/oifHoyfI9kRhgsV7
rqvY5lZAoReLPc4n0VLtHpzeUVFs8uiSof8UD9617tNHPxYJZXoa9F0x2TkLaZXlh0YcK+6erzNe
jC3KF22R+fdsa0MLLI2DnctsqZ5hdHWtw3RZWvJz6aFDVQZlg9DRWWmJtowIEKV193WIz6qaVd3M
CLClHzF7u4vbRluFGLOsBrfCCt133XFhJVo+z3DfWYV9Sdrgl+2usypGdeWgfh+jiSYT2mM5G8YG
1ZqhDFi6EephE9fqbkQQamZFQbvQEm6twBuUamEFlg2Z3wo2qI6jXwwjwV9yCOpZFwzJqpXVsFf+
L2fnteM4coXhJyLAHG5F5Q5UT0++ISaSLOYcnt4f+2pENUSsAdtreLxbIll16oQ/NIMb0Myp3VpI
TYdzSIWRaSrpGIM6WOSCkoyOlRxF53CaCteYoOnqtn/ys7I4iaBrnoQT+8iY97q2ocERuak94PnY
ytrH+5v31iCLow3mHVoh7lgwYhZdAVGFSpS0aJ3lCGJu+qiDNFim9VOUTnjmGo0auw2v9oGc/lPZ
JAqCK7NikgHyhlzxNWrQNguRDocw2oIT8NO+frJ8PUIkSl0DK9zGIn4rGIXZkwHIhr74rUpntihe
JUy/klr54dvZTpsgTwdT9OH+W7m9zBhCzLYr83iI/7rY5cMUFeB+Gs1TpgvJKiDV3rKwzCs+jqay
kjLd3hcsMANHuTMBqy0DrJUPeaglhuaBluuelbox3LQbpO1/fiIuZz4SrXQgOEugj4n8IlMESfPK
USX/6lp5l6Thz1Dvio3lgzy4v9w7DwWWndE+oRwEzlL7olTQ4LB15pST1DPntFqfkRoWLCvf6RZi
SJOW50Jn2eZyQhbz+sYY86pvTeoDD3Gz70aL+tBm9CH+1TJmk7JZPETjgPfwkFQ7Uaf6ixrGr/ef
9C3PuL6JmenNMBEyeHBN8mJTJkMz9Uo5aV4zYUmlpUl/nLLIvjSG/wKcYvwGI48rwajy5LNSmKVr
0rUfHCjWrRi1p0oNv0TG2D/BYGgfyrEf9lIj29gWxvneKfz6Eig5FmE485z8pKdx19UPY6JvmqCC
EF2rhWt36YOIoeYkALYRsARHs6mgCm+rIArPIlPytdxrDrSLZ9ZQziEBo7uNFsV8UP+5qKsQgS7H
aXUvSltzM1nW8JjgxgBtIlG9wLLLL5XkXOhIEfGYFABrUKzu2/0Xf1NqkA3A3yPVooiGnLp470YY
0JRONc2zISedWsNo6Uun+kOOC9c2zZofjdFke9DKnlmO2uH+4u9EIoSJ57kbdTzAlUWAyBVVRL1V
aF4SGo9q12C1nWfKU6tXQJLvL/XOUaLyxskOIQlY4MtmtGJF4yiJ3Pbyfox+Bk72HckseWUXv3eQ
+IzkkbPgEJt4joj/fFF0RlE51VhFG00INkkvgXDk9mMiOo+QavFoSV2OSHNmHYzU/1PG8HbuP+ht
aqHQFIJPgbwtqebSQzMWkma3Wup4PTaYqj4+q2Oavph0rd2xzNNHpAp9Ny263f1l33m/kBjmfg/5
9KzEcv3kU1NHOt1Gx8vTWNkXTqDsgkJay9ffXQVbXGI9mxWM8PUqKYptYYX0oSdBPMVvR37UlCF5
uf8o79RE0MM43zMPfp6XLJJ1o0VrvB1M2ysS7cKUEI09CDxnnHaKx8LUyw8aFmdPutV9FsEgvxhh
auz92qr3iZ71p9gKmnNrNCsX3O1BRZeJSSVIfQYc1hKuWyojMyNwWV6nj98RimoeRAl90HfyTrhC
bmJXMzEPdAUh6Cz5ur1yF93uK25Xh+VRZef7LtmEFfLnSqxQVeh+M577rMeduylx+4xfynpbSVm2
pWm5Bm2aP+h1iIQjQGI1z1tQI1jeTEkYyfZYKpZnTfnXJO6AmyEcgQz9B0a3PzSp61ZC0kKla/ZQ
o/QmJ58dzua5wOLjx12sBDW6tB65WYvdtBEdkP2OZvhm9aSYwd6yK+VBF1G+hauQ7tD3VLY9OAaX
wX271ol55/nfrBegqABnpgt9veFlqegpUAnPLXrlO1lwSW3sSKTfYyYrD3U2Fl6T2cpv2Qkk5Ata
d5zirYNR8uhCINc+6zJaNqo/pbtSx/+20DRaSRr3+n8OrypkdX4fiQqBb0nwFVFayaVKTommqXkx
newpadtw5Qi8NfAWu4FEkgA+X1rgnxffBtBxKxSmZV6AH3ayCcM6dAWu2Pt0bB7COM22RjONu6yV
1b2jta/1VLR0Un3n70qEeOezcF2ibMfGnNPBRdfEl8aWNFZSvH5U4lMgpvxU6AYFEC0k0W0cqdC/
++HYbc2sjQ9JbY2XSCtPLfTBb3WAbZhToBhDzYfTA1O3Mj0FapqenXatqr6NGqQWMhwzOuRgQJa5
vsnAt5aEYnqTKk1/ghqhorxD5NfXN6NmHcNBfEqUevqeozG1siXemifXX4u16R9ypOaB8xJZI7WT
JnpnMD3HERt6Io9NqRWzIucPqKPT9KtKf5fd8CsX9gaA2ikz27NNQ2KTTeR50Fkc+zSIJwtZ3s5+
ECaiAk24qY3uj+QYp/sf9DYRYe8itgCEFrEr+ibXxywMc7CBQag/h7b+N+ui4jlNgmLr6F24stJt
TTRXDzDg53QH3qV6vZIciFpKi157LpRR35daqu37xMp3NYCL3Vy4r6QDt8Mr1kJCCuwNWaYDc+B6
QUNuGIg0ifZc9Yh12HKqH6QkgtMbJeYvNXOMs1lm4QapdCRiY5v/8MMdLRH9Y2KG0nckwq191aHa
mgtzLWm4Ufei1wNRnF4EG2SGDC0yYInono9aY3qB/wwooKiKXT6Gv0L9q4QUNbYnmy42H7ose8zx
AXYRvtnE6s/GmF7MoH6opaNpoy30UZJeA6kYNo78XKlPkf1idiBuw4RCXNtWuLvOckt4F+E4cWzy
QydZa5v9ncyPJyGLxqNAJWV4m038k/lR3E+Zyb9osIWfw8qIt9KEKHwj2uIl8O14W6PV8bU1ldpF
Aao41IW0wrC5jUlUEuhRMTB4qxUXOwu1LdUJhKl6Zh8pj0UivaSas2t7/UnpStB+mHbfPzRvtcHy
gLOrAD4D9kNfYJHtBkpjVuEQUA0b6Vk3ql3HoCI08m1c17u4/WCD9tclIOnY8Uxj5rYh0EgzP6Wo
tgey6ZbTh8EuXNk4h/4jgs0bIRXeOOyaOHTtRj0mmguX3FWy5sP9X/7ORcK7gjdFGFHBSi6dIks5
t7Iw1lSPsnrAaT6PPwTdIDyrqBWXu4wL3uqCnaFL8qGudWPnR2q0rSeA6Pd/if5OgKbBwzHggFL7
Lq+0AU1buwtTHd22CdyB/iBsCe1N9RKjbu7EHxTxgsXk1pbCYzk2Jw4RSIFxJxnljp7RxQn3aihd
uuLzIJ1BThrVZyEdKgNtOPtXJD8b6NcVFy3OP5pBeSyd7Nhb6ucoO5myxP8l8CxR40/53FZ05zIG
K0EIEKKJf/mqcSjV6QVO/WuSISSNrQFKQBJueq3zNCsHULqscfhnIcdFuqdRB79putBhgWx8HazM
fC5Wi072KrSZdImwP6FZHX9BRNptSX0i6zKKjzT8aoaNGd6Bkdcpj+Hwd9K+YJvgBp1HN23oEUMO
YM3DpM4z+dTa2ne08EzU4ZMX9Bw83DGb5lOOrJBsHO9/0HeKB8QlYEZQYhLa8F2/fgR0Y1Bvq9rJ
00MDEwhJRfKAavGSFn66jyY1OYg675/a3BcHWap8wOhxOmLYU7dbyZCTB6tL2lMYdPYaWeG2eALA
QFZLpEW4znyTtfsnRPVdjG8ciGBvaKKzqJtoE5m9cVTsxN5MGrrWETYS30lExz1JXPeryaZob0wI
PDsOrjp+OnztqnoliLwXOBn6wq0FxcDg4u2A/PurBtXXRQKljVxIOde6+o30NjwJpvQvXRpGB9NE
mV6rVDBqdJrPVqityRne3v60PhD1m5nIvBpzcft3kiOMXAPfEWjxUUEmAIwAjK2HKQzXEo1b2v/c
ZqGpR01jQw5YMkYMH9k+/OFGr7bH7oza1uOkl8nZgLb2FMQo0ZXI7O+qTA6/BYBpG1BAKRu2C6cH
buEUMfiEW7HQovbJ6VTlhyMF1lGtAvNFRuL2Cc+SNQXe27E6rQS2NNglwjwqxYvX0ypxZJelM3it
nJ6hVQxehAkb2mCySj8wMjYJERpleUt/qeUxfJAjBufYEwznpovxYIgIHKodjs91lQ6ekgr7uTcs
9LOs5rGKw3JHBXUIghr9gqyML20j/QxMhFlWQu17mZcOHBE5MZI8ACPXBzNtJx0QW6s9iyrdIpLg
b4HxeN2kta5T6CuL3Z41si7qZOZYQJ6sZWIDdM8OjbLUngepVdwS3fVtWVd/7sea230L64dxMTGF
qocL7fqJYoE8PVDUxMOGNfNKu/4wRo7xNMXFf67954UYkdLXQsBaXvTpYL77na7WiWcFUnZ0yu53
lWBX0kfC7ZX4MSP331Rx+p9lnGYjRYaBkFeAyrL7rp+vy/3YEXKae5HlBJ+1yfimjuFHzF0Aszh2
e4zDfM3c+fa7zUvCA9BgzVAPLC4gH1a2lU5N7kmBbT4i+6M+NsYaOOo2U5sRgNSvVBvwRWfd9H+7
hHKvdSkqH+Q6QD92ohlteq652FlmivWDqg4bKenilfTwNtEw6bI6FAK0JjWqsutFLTsL/GiyCi8b
jf7AFSx9qAu9fa6E/cOpMITgO9CD1sbH3KfFsXIebrkBfMt/l59/3j9hPrKENIm4LrxJrjZd+uIn
TxKorL5zdhruATQVP/ppd9SBu+ftz9zuaKahHVRhaSAaBmWfSnL3uDlM5WNnSRva6t/toro4CFK7
rfIBae/D/cP13k6g3kLNjaE9BKr5z//5wY6cZYU9RiUNY6SaG99Rd7aDjfL9Vd7bCkxcqH+4Agmu
i68iy1CkjVAukMGJg1MShbycOPs82ikefqKtLrjrruUB76yJdBHsccK5zcMtPoVajmY9mUbqzeN9
E/SrbtQfDCndRtq4EyWmV4got91PxCWeRfGaOvaHvJNcLu+z2qcXHc+ZrF87E7fRGVzCjDZiawLk
W3Z2hykf8UlTMk/k/ZfGtHI6IrJ5wpkPVY2yWC2Lb18CCDyiM+kQMxgC2/XnLdSqjHjm1ks6HcOz
JAn2VWlPn6NRBXKlRnDTE130z3Gt+qdGdz5kHOhP2ew16VjoDFa4Z8OzMAPtQ4rJy0kU1vQjdYzw
4/0N8k6pMgPoCbzkR4gnLX2A88gACFYVaImTvBxrS/Ufm14za1c346+D01z8rN5XOS2+jSKZ2ady
Mko3p95YuQNuPxCFLTcnGS2YNHqR1y9M2Are4TXoRblCnFSTemnf1k55yAuDaaGSrym1zTv/urhk
PZKOOVQyo14OpkAcliKHkuVFXRCj51UWO6OxxVNa6XvcS5THHNfgTRsNYrvyxud8ZrnyPBAFgzdP
UPTFmVQtDBfszmq9OJKNXZTV6qEbDens1zA80qaXXsJggDJUNEikQen9FvGnYCQiw5v8ot72OL/s
7v+md3Yr9SFAKEBRbIK3uumfYBRr1SCnDG28tFHNI5msfzaMMtsypcu/AbZ1dl0yfLu/5m0A5K4A
EzM3ng0ksxa3bzMGfZlHQ0cjnJLUVmLLnRQ0z+6vcpvDgFR6I4kgd8r8cf7zf55MlIYkqqQqPcQy
avCDaX2wlUJ+mUInWpm3vvdAM38Idi4AAXBG10sVOGqNtu0X3hCRN/hgWugJVdPKPfs2krjePjP1
F3gFwZX3tlSwgg9KOZPJ/rOomUKbY5KdSKAes9QwXbWOyl2RGz+LUR8eOnTk/jgNlHbNosJOqhjm
BlOEnZSktWsa04+BzGjfqz5WU9x4aAkkyEHjr7TDA0z/9V+/BPuKsgTCMNhPeobXr6cyG2sEQOE/
d2FLnyaGt4edE/5GFe3b+0u9U/SRhMwJpcy3J+QvPgV+W7UCHKb0oHr8aKjyPkRVh0FjHAT7NLKd
TULkPmqyxPDenmYtxqZe2XjzEv9+Jk2Z52gYNqCdQFNh+bjN0FpYijTNM/1Oad/bUbCLnNH+3NlJ
dOzjPDp2Rl17Xag95l0SrImP3fD8NJSc5giDvjFnS1+isKIxsqLC7q3nFsnnh95Wy1NUBvvBn6Xe
ZLHLBKc61PSJ2jz+FrWmf5I66H8N9caHQupUN07KcD+G6tfBz/pjHintf4w6iJmChmPsNnczuJTn
A/XP2XSCAM7IqEeXzil/h31v0HOxq5NsxLmnVQBmtShrv65sjTn5vfouLEojlRyVhJO/LBYNMkTP
4ZSLS6rpwWsfzFZbhkBBJmHkaQ9wr5FTDY+SpjbuUEvZI1rlqRubU2FsQqNYKwiW1978Dujk0DOZ
sxOqret30AIlAJJnR5decn4KtfmaasYhsTmRWZl3K3tyfrabZ/9nscURpGaOaNdb0UVvI/vBjxtM
XTO0cu+/4ttHgrg4j3JJbknKb25WpQvUceiii9o46Uc78alB+MpuNQzmUaGiXDntyxBPm0MBuEga
w0lDmWcR4lX6OZGf8VR9YPycDD0+GTEOl+EorV2T7640z28oUbm5lhE+1yXqt3aILrh02MYmQ7tr
g8GPhlHZZAj3/mu8CfRvz0XWC/RvvlLkxXP1MUxOQjzsAaVxC+wzNXueXkVICPYDDkqT334oYlBH
tMNh4lg7IxiPcjrtizR+GqcRfgVN8YQChsRmg6zKPtBwtwu0cxTEK0n/Mpuaf+tMONdnQB73+eK3
IqNn+cJ0oktYjCoEkMz+MDVqtis6dCiw7uu3uHP7O70Y1urO974Jgy4DKUeqWeaA1wcoi23senGC
nD0X9Y3SCu0hSnx/E8h6tqIyfXt85oCFTQ1RHYF9a86i/olX0mSORhUhwxVGVur2WCO4GLn3K9/9
3VVmLX+2GVnicqzph7HUiC4QlwJeI8OCmDQMJuH+/u5675ByNVCesbUQMJn//J9nMRE5hKLYRxff
8Z+TwO+8ip7suZT64TlCR+30/yw383RRusBBZXEhA9zBXaTgjELzQIjU/EuKWe4cyf6pJuqwu7/Y
MpudN+Osp8ecDMcBMrHrZ0NuVS3EIBPmhs7YDCL8U8olUl2t6A9Jal+EWv+6v+LtJtSQWuBFvnWY
Qb1er9hNahG2es8YXDfBFSdDtUf6s910Glaa95e66XSQoGGPo9PsIMDOMOvrteLOgFCVqQaQDW2v
1v5+oAu6HewaOnLfnKW+kTBttH8a+asaqBh7PyX6JR8+hemlroAc6mcFDLMa0g5Npn0kDapbWdkn
ZeaFKz3ulImGklS+8rNv6kx+Nv292cWPPi8An3nb/7Ph+iIyB4fy0otxpNmIVOu36JSTu4bC3sal
UXwRKAZuzKYxnxW5686dgsqLsJxmZee/860ocqDlUnoYpAKLb2VUTWWKGHFuzOOVh3k0fxykCE4r
4O2Vh56f6fq+tWYHAWAKBCfKkEW3Dxl/o3RSafCyMECxCdXA/SBX2Zf7O+L2KF+vsnigPCgKs/KD
kTamDTZdUzFwsJVDrDHU8oPicH+1t4nh8qFmvzOo6dihgkq//pCKhPCOXdWjF2TKXqr9j4Wt+m5c
QyoM8QQ4l/03SQSPrfKYiYvZn0X5IRKfR+EZ/qM6/ApszxAXNc426ei2ZecW5gWYnJcUP+r4Z12d
0/530ATuJCPAs1fV3/b0c2qRssdjwNnRctm0/rceefHROTs2ei4N4t9fm+ISDI+R87N3NEwKKhjX
RyEJ11FeNeNFmj7K8o7KVupfGge9MHEwyr9Od+qVz8jmd7QjMd/YWOFfyXFxR8Rz5GjOOkM/s+BL
L8WbTPxinh6HUFjqH1b0J8v+pjDkbQx+Q2Ri67OifimcZ7sFAaVuM6SEJfDbVnLC9mRz//3f1DYk
y6DGZhVj+vK0D5bv3zaiIaSWAj3YMqJsHeUzMvzGr8YZgodSDQPk4VPlBF1Cf8yB9W3Q3bXWDF3e
0uTFLqCsmNGCZO4ofM+n7J/jnMaDDZnL770G59opks+iOI5G8wMLCRpFYfKHIWCynRLjF17arqz8
ECOdvmzTAsQp8azTzl00PSb1V3v4PSl/HOWY2PA5pOdW/yGBrMin4inOH4ZmL3Lri56rL0b6wxqY
HqOMgdl7uhIVbhMYIMLUpgw7uHJvqL6GHIZWbyaap0bwr7Xwo0Tn1I0g6ez1zMge0OzfaE5prCx7
M87V3sZ04EFnFzZADouUXCkzJM6MYfRanY8krLo8DBPil4nhNwddgMhDe7hTvkaaf2jSLHmNW814
ivKkuMR5pz81bYvdMNDY/3xh05bBlw+9UTDNN8DIPI6NMBGB7NUI0uaIV2N0ntkuPbNNOQPR7m/q
20CJyQuxhLaf5swI0OvdJNsp/LAoZzUkb/dj0WYQYIc1MMTNcJSXzS1N6J8lNBE8XhwdC3quqhQq
tPZUOvlE5AZX9XSTJK9dmrIHO8zmJQPvISlwRQA6c1J+Cj/7ZeaFtsmq+hWt0UMVJ243wLnXJqta
yVxuQ/nMrONWp29B4bSsBiPBHzcj8gZFYfRIfGnSR8ORItfHy+iVEYv29/57v70L+Qfy6pEyBYkM
rPv6vSO8UZq0xmVPlWBmN05Y77sgH3aauZY7v3O+YOlzURkMEmd6y/VKU6pPoRQAW7CQO9sGEbBG
aL/txg+nxyA80FTzf/VG++n+8912Qfji5BygiABbAwCbX/g/YUpLc7BFYTJ5PezwzykgxQdGXzmC
+8roZTS0vRC3c0xvqPF1SfqVNxLaVdFYuI0WAKWgzjt0MFJPJgz4jZxUHXZRffz9/s+8TVht7lMi
Ab2QGde/yBMi3D3EWJtod2h+DrGrVl6ysjafC32K3D4yxE7r2rXp5zvfniYICGRw11QzS6RAhpRb
5fcKX4SKeRoUm243fhBAAbqVXXaDEeTcwTQHAQn1hvJpKeQ4SiMwLdsBs6IKc6t0snlJqulTUsQT
iEun0f+MNRpdTpG8MAHYmPhSfiscYzjo6Cp+q4b4oxZ01b5rNO0/Z2jwUmZDaH4e3YolhUxN0iqs
h6LyGG3ge94a0qYYinQlvL23DedJ39vdMn/nxTZMygLgjFFWXlRPoIqScHywEfDbKFAHnxpN0vdi
KHey2kR7EhETN+YeKfCs8tCK0HaAsrJ93srfoJ1hZT87sIzxMKz9yNsgPCtgMQaAY8EJXWLBrUZF
mtuoCi+EBvZJN/riebLFV1yuna9GFcZPwrR+KE7afJCsTn+uragF4Fl3L4hTfxFRxYyilJO1q+FG
8FKblfNoKTDE5APRLrw+wnbTAg0329xr2q8ROmRn1a+qs54Y/dcsA8mTBQ7cTH80Hic8gi4NpjA7
OS3Cr63cn/t0zXnyvbfEdoGbB74PTtni57QN5jdtzUQ1CcLiY1Tn4b7L4ml3PyK8twq1K30fqBhw
h9Xrh27BcDclMHvPstPwsZ0iVH/Ncc1yY95210kcyLCZm8WgdpZ5WcSdJAHlIJd5CRGfeggyZbkr
bWPamlIIyH4Q/3FAMn9J1qIXTeKoAWS9fqjesItpKNTcw12seZBbmQSwt1bmiLdhjTjDkJe8ZbZi
WR41tZEDKm+zQKQjCCCW1y/5oCS/HBQY73+i9zYmbad5hMV5mWXPrh9HVabQSiSn9rjIEPFoFf+o
WuJgino85GhC/C4q9Rg1zfi9G8bIBebauq2qxShFax+Fla3pk93gZXm/c4yFJMx7hsewSG+KBgyG
wMDVq8P+2OrGxhYFMl2Y+vqQmdNYdvO0115DTsw2d+Sd3PTOFsPz9gu+izPzU3dyhvV5v3FCdGsc
1Hcf+XvtTZw23U70COJyNxrddzsV7QZpyfFj1zjyqc5xKpSTppo2oRYBn0tS7ef9lz2nB1c7lWkO
6ckM52Zmyse9ftdFO0yofY6yJ9fAV/RwipACzJ1zq6ATkqZ2dOpAY37MlSI6RbI0rfTkbr81cRG5
NAbl+kx8Wzbl7CSsnEkkipcMafzRt51jIabh6CfaHqQlaPeu9g/IfX3PChG7Rt6ZWws7B3XCLm+c
+mxlCHizyfk5M2OJMTtWBDcuNoFiNgyXUsVjeJ+cEzUIH0fofz/K1F+rN28i0bwU80ZId+wv5G+u
37zfhs1oOLlCdyGfLpJh1e6gMiO//31v0kNWsXFppScDUwImyfUqUAuSEHl72ZvJwW6iNulRy5Ue
vbFx8Dha1WtpGN2uRHB95dq74Qhw5dHUpYKlrwZNYNm6BixedrbT1B7WydjKpXH9VcIlZDukvfpQ
Nsp4tELjSyYDRBR5AHYSqz9vbEP7dbSwlGWY3GEdEvivCWLjx6LDVzevyu9g1i9U6fJGiZ3mPDpD
6klhzT1OW+avnsx8EwQS1WOBbNZeG3Bl7QtpX4CQ2CaZIX1jbKLuRyxbV7byTa7J49KFhazKvxmW
LBLxJI+cDndpJo9lhSwq/autNeH3KUYFowDNadG1suK1ptEc2q/PL6vOIxqghLgC3bhpWpMdp51e
e6j8HUB1WPVngw6gVHRApHctuXWpx66aH9LqI7o4m74/N5AxpOxrIMCGpy9BXW/nMFvoOr3OF79H
MEItZv2zoyTwsnJ+FL26jxuxTfLnJpRwQNgj3xy2TD+U9Fj4GlaWCO1EjWvr8S5Qef0huodPcM6D
2HClJt+GXb8XltjDxDtaSb+Dh7tFDS8FnhBWSH5m4XHQs10tku2cKCaIIib8bT5GtcOx0QMAn8BV
wBfbO82o9pmN8TR/DXoZu2V7ryfR1pdOoLcPiaW4cfBT5tcM+qFV1UPtj4eUHgkCUlUXCi5GqPH3
z9ht+UuDg/mYRV05942XI+nMrGVmVZXs+e20KaSp28SYDKLd5jxK2hh4I2/rMIBm2qpmUsF9qScE
KOPyPJrWX0kr81NiZNbWZ0ThYgwd7CQYB9u6srUnyrc1UeEbzQvQ5Mh+0epizxD6l0YbTmz7ipSo
tJiMJj9mRVQ+otKq0DTspQd9CpTnUE6iTQikW+ltfSdXjb+rE015wGP6GxAHL7MYkc9iMqU7xaLf
+5qTXbR0Wrt5b2MkGANG/LR5mTowh7yOXuakN1o9gpUq6BZsx3QI9qNqlS/3v997q8ykBYY1JJ6M
rq9XcQrZ6CAGtlD9bKzEcoRwTRmFtvurvHPVkc2AWEMaaW6JLZPCqs1CX9bq9oINknVmEvZNxQth
U6Xqn0GGz6fpKb6P3YG+nBtXNQI2lpicTRrE0QPvV9mu/J755V2HDuBgjMkp0kDpIt1w/dh5WhlV
IMXFpXIyzdXyuPfsDNXuLAqMfVSGP/Ao7nY9AD83y0m9MLC33ChuXu//jtu3P8M4eB+IXEM/X74W
IwoGge9Ldpkc64ejCxzVAjlfuQZvFtGBwuN+gYwTM+abIUnm1AFmH0LyJkQ3H+Ej0v2rh3wlGt8k
U/MqyBqy+SEoUQBcv1ERsU01ZZQ8Sc+nXZN0xa418+7oFOAgbDsU+zbqzZM02tYBfKC0kqG/aSFc
fVE8ywCGzvLktGfoe16vr6lTpgmjN56NPkKMHXvWjTLgVlPmYbClxNNhaNEn3DgRHXx7RD0tSn+P
Tqdtoji5aDVSZbUajy6COF9E1wEkCqQOe8XKUi+DI6yjzdj5Ia67fjNi+L67vxFuLlCqPzhdCHvh
OTPrAF//+nxI06ZpjNiL01LZ0n3K4FMJGkZ9c6iU6GRGrbx2Jm+uTwRnuKtnLVk+GV/ues1KHype
IyOeFBclt8HO5NILpEOsIdd/WZEWnYac3rQyTcYTfhj4XPpmcaqnyD6MyDu699/ATfZJb5JDMGuW
ojZGb+f61zho7PtFNBVwLWzcVoxI+1IiKPxXGiV95fTfHggGZ1DmYUJzl9xUqOFg6H4sAVcopSze
03YAroSM4soqN9knbw2ULiyU+asyVrl+oBZ+w0jvQni+1WZ7EeKDGiNftkfmPPhcpn30Jc79cF8x
9lpZ+XYsiiAYxqG4bsFznKvI66Xjoff11mwKr+0bYzuEcvuEA4PAf1Dsc32I9wG8zk2VhPnJwuOg
Q6zRFZne/bz/SW9DwixuxIULgIYm/BIt5lu9zqymTj3DACeCpEhzaAzLVcTYvxRiHJFBZ8CT6z0S
y36trryF2yNFUYVEPuDJN5GPRU7aq7hETHKfelBrwk0GYeqgt0a35QR+EF1s7zJFrHmq3fbkAD8Q
f2yZqoYey7IjjRzqhMiXrT5zcek7EtRiR6ZXpNsm1oNvgSSnx1CeIPjnSJ5uaPuEm3xokWMPzPgp
K2LVzZupYPioyd+NouXQx0WsPWiJ7PzX8zYzq5HEgF3NwBVY+fUeEVPW2cUwyM+6pH5iSt7RcdLR
7vG7levn5juAz6AIAt5CmxZO93wa/+mWSyl4iSJnoUnyrDT9ZmE7meVIT1RV/NlP/bVZ8vzPu7oI
5vWYPMwNqLfe4/V6U6VnFaN++RnqabMJrSFyzSBJVp7qJlzNqyAZTa1D+5nu6/UqWZz4iMX18rMk
pehg4w13UonYG9rs00qH6zZ5Yi0dKssbl41AsgiNxRApaTrV8nNoqq/aDKzF3CV2dRBRf/R26A5d
LT/5hfoamfVGBWdfbuIqcA5ByrQ0G+zf94/1m0r18g3r4BxIKRgukDpeP7vW2lU0OKX8bAfFuM3M
0N8hBSLOSq61m0T2nYOQw/g4+bL4W5g4Y27gJIffHXXSUG5vUmeHoVZ9qAKr2WA9nu19RhUH007K
I0qTvwczCY/AJ6WDHBt//DgutmWljoQpSXsw+jh9jqY8/FGa/vi1Qrv9mOSq8dBGuumVWaO4xHPs
V/WufOQicz4qWbvqrjPH7us3wBATcA75Bgw2/OOv34Bl5UK0agG7UGnNrdlDHe875SUWquvkvQEr
mf+57it0+zQ7cMtKKlcShttZOW0FvJrIukAGze3W65/gm5ZQgwwuiJpJZ82QHlstqHdlZQ0PKVp9
5zpMfvRTJx4yGQ1BDCYLeAdCw2sjTqPHJOGFasGkHHCm7f6aTaJv/brCoDmBfi+K4FiR5BwEV/au
JPvZ9cogP9Z2WpzLSGtcWUJ6351GGJXTqJlPmR/pGztPpUdFU0r8FjNivYVmU5Rd7u++d0IswiD0
yWc9H0Tbl/GkHKRCtGUMw2bUpL2OEr1vajVCG5FSEi6jpn1MJafaVvF0TPrptSmTbaJhfSt3tXFK
BTNYksDGf2X+6Wxpanit3Wsr0fU26PEj4YBQVpFjcBFcfx07AEdV2bUEVlwvz/UYIpmYwFwSNhiV
qBLDpu40eeXGu418dGoZOtHywteRt3O9qMCKqJj5GF4ZBNMrmmHVkxyKtRHfvLev9v5MPtLAZM56
IAigLe5V9JtLHgIBBZn9r456v8uHPt41vSgBlK56ENxGP5oKDI9Io+jvA2mYn/qf+8M2ibRGMiqe
iAv0vYvapCfSDvXXvNelXelXOBNo0f84O7PluJFrXb/KDt/DG/NwYtsXAGogKZGiSI03CLUkY55n
PP35kt1nm4WqKBz6oh3hULdWZSKHlWv9w/3cKupNokWGl5boxqvS1Ppqkk1PwN62Uruzryt+EmJe
5BYcbDRUTn9S0aIBYs0o6SA/95V/ci/Lq/xnXgJTCXU5/jQHW0LsZ9/2JSSIdsR7eOe86Oe+mgUM
oidzLgPlYY6N0OuQPfWTqRzfWgJGBYmepRB5pUlEUfx0YLKMbHVKQ/RBb5Rwby+Z/bVHuv2YS6X2
dH0fnyWHZGaEoRPFBMIUW+2QpBoTZIeR0ZObtL+P07veaTACdBwp8xAX0mSPFvtORe39FpLwRvBz
hAwmXy/ikVSDaLesMRFLip9ZbHb5w4j83QHpxeCYGlZDQUJRIG5ibyXvxlp+lu2o2g1tpuBSUA67
nKK4W41G4IWhOW8c6edpu/hRwI6ZF0EpXHPW7XSQuNij/CHW9PaGorbsl2XpHNKwMdyUptHNIKsf
I2PyUjlBtSlOj4GabZVVz7Fg/AyqI0LehmcED4nTRaABqcTgZ8weilp5P8tx+B6tTW1Hlg2QSalL
P4PT4Tu9nPpTgbl3lhYbydX5/iKr4OnA44FqwplNRr6EKVfLAEe81590XQpvugTVLCmqOh8tr12m
1Vtb+sKowWkBkIajI2OSo4uE79UGy5Dr7Nq8zB7mqmiQYa2c700k4UbXpZQuR1sG3kHlIKFixiJt
6107ORQJrm+K811++iNWeUVOjShtmj57kNJY2temlOyyMgk/vTkK5H56PDRoIeGv4WF55yhSmifR
gzpGYOxkRfLHAhLT9SgvbNTTi4IyDC1DaNuIAFJzPZ3ReJb1upuL6CF0Rp/L3M3Tz5kW+3CV9pPx
1VE/JMZtp33Wx8KzEt0FROs6We/PElbD/b0VzOgxx/gUym4X/1CX9F4rbg39dx/qGMY/qdGnYMJV
IgV62Y+e3QI1qbMjmfneLsZPEKHe2eHwuWq+l3ik7ZrqD9SO3/69IAByBwIi4CJYs5Ih/fRhH6vh
A54qd3YuqXhFtJsZz1mxEpCCDYgQKUFBEljn22jMTmQodfSQIlx/rIzZ8gIYesfZKfeRZIU7LDoa
b7QTx7PA0h2LTFVcAA7txhe9sDoF6wt8M9hZHnOr26FF1MPp0Rd5GIdEo7mB2aAsKqTX18355odb
xroRJwBytetTsOqdIYytInwoluZ5lBfnqW6t7lnioMIFJbZ44rCAP745KOk0cBDyesBb64Q+agFR
RTbSQovcZjcLRhF3AMvxXwmmfZZKg08muuV0ej5QnsRMJE9V7LQht5/uj1afIrrCXYGqCvhAw0yM
z7K9dL5dTIrPMgrv4jrPDtcH+mLDcboriQo4CaAJeBxUKk6jOjl9tHpuiofOeVjKwFMi/A2NDMWx
3C1hGCzjvoejXTxPYHDl8TmTeM3pu2C8qYJjRa3KTO+7/gbhFteyH4f4u147njnPx3Q+KhruNNC/
4Gbl5V4bIzfRnpT8vRbdWw5l4NBoH81F2c8ymPU2Q+OxdWOuVSfO90GXH1qkMgel8zvkMq02/ZED
fN7NGZhZuwGwGHW4BY3NeLw+JeKl9HpGKElQocNt1hLIGwCSpzNiLexteYzHjwWXw7GW8UWrMYM8
SqWs0ZtDQ6GzBmuX9/rWEfmStZ2ERusWoRWSduHnQCnhNLTt5NHCpZR9RChTdTsEaJ/6zPjQqF14
g38LLbSQuQ7sPNhpCdvb7Ef9mHQgyXNzRi5ryFVcec34Fv0f3eMQmvc1R6aFeevTkmO7NQWfr0/W
Wb8PaQle/raQHWQVnVk9TlOYRnpjSo88vY+IqFS3pSXFD1WUtTupMpqj1Ld+ZsiVL40kMPMk27tA
l5QPiR07x6nD4binpG7OKnbjg6I9zfbQ+F0Zph9yNVE3lvtZoicQOxDyMSfhBKX5sdpkpeTUvTU0
2mOghDwUVL3dQyQov4Iw/y4FPSpkiBh4shqU78PFNtzadHovjYfet1sr3WOpNHi4hydvvIKB7dHZ
E89YweCgUnz64dNykUqnnNTHoAyjXWJKrd+HUbBROVof2C9RoMhgbwYHny7taZSpyqJiXISVxhxX
e+z32HZ13d1cXxIvKiyvVzEAP4BXQLtB+JHSr++FIVcypcsk4zFRnHpvNvrsVSi9woeWf6AMcDum
WrpL7ezZFBodc9vviiGpdvOE6K9jd82uzKf06BSOcovYypcGFx+3j56iKI6QSrY/JYY8+YNWlLfU
2U1OB15AKKvUnhoq0a7QrfqdE+TGMYqqwlMWKd1TnDU8Xc4tlDs7VN/wqfaKWtef7dTMPD21avTj
7Gzj5jrbzkwEs0BHgcOVPPRlMb7KIeNqXJwOm8BHcp2dsUfv3Zu94SbeUea/m7zyfeRD8Xuovne/
46dg4woTS2b1FQS6HuCOKEfySjz92Agtd2rUdOojgM8jLE69sXxTPyg8F65/7zOy2MswQV0gSAUR
HaT3aSSsF+2c3a8+Vu/sg3lI76d9daPsYVq74U5x5X3uaYfq87CzHo2DdSv7xSH0I1faX/8d6/tz
/TPU058xmX0fD3KtPqIS7BpIwWXGd606NKoJfHNjja93ErkyuBaRe5GZICWyGrKuiWpKhNrapBTG
e8sOP7eF42y8vi8HATtNWY+Lea17S0JVN0GWA56OcVMs4yTeYSAXbwxFXPAn6wRdEiAQ9PqFdB3X
z+m0GWOElOtSFQ9mH+LeDNcaOegyFMz8wEcs4zutgfxDDWbOk9Jla/Gcj1FgCf+s5lDWXjP2KA7P
8FCJXsupCXtyLsULa8u4chUFsJdAGeC/K9rrlPC00zHmGZWfHOGJByq4ee8uwI6PGQ/qx+srcA2O
/DMONXA0QKiFsedP46AxErAb9PxhkpPpJiqmkU5t6ZVlanGdKx3mol3VeE1gNL6doukKGH55bg05
OCgDnnRdPpQuK6HcKVoz3M3RHLlLCvW7bnrzEFbTTR8d0yH+Y8Trz+uU5s6u0ido4cmhVKufsxmk
G330VTL054joC9HDEgjotXzCDGs86Aotf6id8HHWKfc2fCcDIqiLik/s6iEalZUi22/bzC9xdTpE
nOBkVLRnT2dyBghpoWFOQaZVjE9ZnsW3Vc+TrtPz0M1q60tbbdlBX1gkIFJAKFNQY7hrxEKqc5GM
dZw9dJYeHYN5sb1Mgxr1skb+++f0f8Lf5Yc/d1b7z//h//8sq5nmbdSt/u8/H6rfxVPX/P7dvf9R
/Y/4T//3X/3n6f/lv/zrb/Z/dD9O/s+ugDs6P/a/m/nj7xZToZeY/Abxb/7//uF//X75W57n6vc/
/vaz7ItO/G3ojRV/++uPbn79429i9v/79V//15/d/8j5z9zmxxJn63//94+2+8ffJNX+O+qBEI0w
ZqOY+MIAGX+//JGl/Z1+HLL4AhTOKSrIIUXZdNE//mb8HVFJnn0cr6QQiLFzKLVlL/5I0rS/k3NS
o4Now+sT/9u//b+fdjL7//4a/1X0+YcyLrqWv5l19Or0o6QvPBjg6vKw5AZbY241Ca0ONWyABgp9
aW+Juq459H2hl7ch++qNvGDCASymQcgDj4YF74vTZV1JVoCdlD4B2Gxn49eUpQoa8HRLJP0p1J1m
+fnqS/w13NfDW61pEY8EROiSAjulhreKJ8dF2sxZPeHyKBcfO2SMnuvY3HJrO40iHOjB0/JgwmyC
1wtFs9NRDcvihHJftK6t8jSeu2rweGR1u+tjOU1o/opClZbLUJyva02iMmirwNby1g0KSLrk6obb
FFP2PcTRz49TR3qTEoOIJ9BR5K8yCTmK6qtLI1MWmr0TtN2+cXTcYxBCirJhq3d4PnfkyRTGRHMI
5eu1tISC12TSyEHjJnqkfpF54t901fQ2uZQ/x0KzhNqpgPeA8Tn9Qk2dydB5MVmdUj2yvIh0vKcp
bMAcLp25bAVJaEv17XRrvcQE/AD6AYonWMJ1TR0gXV3lw9y4ZV2ot3QIDR9BiOS93Numf31pXAjF
EcOGouZMPrFeGnTa5TLH6NEtwZmhqwmkoIr7Csu1fMvO6nwVihckD13Kb3TX1ow2ozILWyro8Q9x
m9zQQjVFb7p7p5cadjVNaW1UIy6sj9fx1mn83JVLaQ7Ewzd1qY65ElTSLhnMeCPOpSmkceyAzGB4
ZyS1ILcXyLFGTcm1jrA/T5Zk5mnVL9+hxdUbwS5NIkQrkXDSMQS+drocnRp2f5vMtRvOaur3Q6OC
ZTADz9Dt2Tcne6tHeXFwgE3gZwrN0jWqddAhmHSxWmNJ3lNYdhJ1h1ud5YYx8ntvX4oC9oyClVAM
ehHcefXmUyTDSCXB3J0bOfNxgzLv2wQAgpOHzfP1UOLw/vfd9bLB8In7d6hVjoT7L/U3hVFhGvgA
tTw82Olcf0YhQ3836mn9GQ/Wr9dDXlqNr0OuzsRBR8pjTBUmMpIhs5LI4rPYhRvb+WIU8C1gkKmK
nJXBWqeKmkWKGmGR2ENBrxJPgpe8ISd0MQqLnc1My/cMkBcYgV5HjlW7tGmxAJpKc48Nunm4PmOX
ljoPHBS58SsEWb16hjcoYTVxDQRHaiCJeraTpbeZmQf/yvHjfXY4r7qNzXVpsTN1HIe0bnkQriIm
KBsgs6MhgU9idsiG/ht1uz/UWt1Ct12aQDpj4s3PkUsT4HQXQzCPwhEJR9wwJcsb89b2dSo/Gxtq
1QYVyxz0MG8q8IumuEhWd1ck2TFF0KJxa/TahJbYiEtmlOyqqgoRccW4vjKNQwAw6KAZKFu69VDw
xpP1LUjq+Xh5HwArFs5k4meJP3+1talKgyMbuGWQCs/Mx6LVo/Ym0vq83fiCK4zDn0NG0oU7kwIS
ogWrbTa1oR0pE2bulLzSWzlTh31dV9pzOTTvQ1Oabpu2Qr41LRVXI743zbhN8A14Yjo3/SzVG6nQ
+UmDjYFAnMHhpzS9hiOPM/mRNKCHUsl0nvAidzAiULsx1PxRDtUKCMtgfmzhrW4Rhs/nnMiC2Y2i
Aii+dXo0q9qU9wo3xYQjndeUEN8QO9/i214c36soqyU2091dQvSb8G1VBiqvmeqNdSAdckzlZ+db
Kaha14+Fi+MSkANeRuDm1tgc2xoLjYwSgQcsalH4mnRwal2xsXfODx9mT0gDAT2m6L2Wiy9KNUhb
qwP/FzrmxxIXsp1GK+Mg91nyR4du6P76qC7NI0tWADng/pydCAF17DgzuJHMZNQrH2SQdKcGcujZ
Nj6y6gB9xZ9CssCNcW7FXeUTVK6oY5d6DSm0aO6wXcDKKuqX90kvNXc9AHNPTiFTXB/spckV2Sag
JxJ4MBKnx8FU2XmdNQWTGyvG107qpx58ypAc4DrJlRsVUvflesTzk11wgSmK8ATiWlzngiD6xsJo
YVMNCGz6Zl03uK1g1SUV09vTTlJpMhgq14JIvWbwpfqypCOSL3h69NlOTpd+P3XG25NpUTsVkvyU
XER14HQKCxQZSl2dK1eyKvTcUx12YGI9ynWKIUMjb6zOC3vuJJpYRa/O7zFUzXYyOa1kxPsUT4ut
1PQCtcFt7fp3svmLThMzikiw4MTqAD6ytgRlH8dZFC2Vmw1yexvZUn4oi1y+LXPD3lWWOTxPo4Ti
Uz6P0fj2rUDThbII+TUP8rUGuYVm0gJkq8bmpnOestpQH6ju9V6lGvVN2ZgYn1cRbMLrI76wMukp
8VAmw0ZcZN2k501idpoykooqkIMrzckoCiaRG8uIrl8PdWGvA7F+ya6FEeqaSmtX7dzqYUVCFZXD
ndnX/U2udcZtTB3x2AUW/mpZ3W4xlC98Ukoc1B0ENY5quVhbr9YOtX516Tqiar2pUoGMY9sf47K9
xXSlv590lEVofrZeHQ9btlxny1ZcugIKpmBqLNiVp6GNYCyquuZECRO7clW5QJEPD90Nl8azLyjk
eUCuiDcZ6db6bGmCSWvGhTW7oFhXum2fLD5P3OyoVdYWs/zSiDhdSD+FEyLV5dMRpXqsx0bVCR+9
YoLs0UvLd7Bu2RYN+eKYIE/xyagM0E8/jRMvCeLEcl+xKtPZb6tZv5OzPr9BkX0LC3MpFNpSkABg
8CPWsApFG7soS9TNXaMOWzBKs+RXy/wtKuV5Izm8NHnkQmwBoWSF09TpoGroUPGkVpXbgCzd4Vna
u9GIAc31XXYhirhmBPcKUBhQiNMobWhFTh3HHGHGMrmy2UYuxrv2xl6+MGsvlCiWHUJzZ4oHsxJW
atIGpTsaA8klBxXgYTt5DOpw+XZ9QBdDcVyAsOCQOiP/W4jvow2VVq5e98G+S7vWSzVcZymJvKnL
TvKOuBj10P+NJKb21VEBl6UOFlxtMFYYPttWoe0KNag27rKz5IMglCfF+ce5Sy35NAitpDovFalE
5rSU39Uo+zyhdlneOKEBfa0cp+lwff5e1GBOLjURUWjFQq0Ho7R+hi11lmRjTUQ9dJjAWomAexap
F2DhhI0pCuTHYsJvDkCyg/h3rQqq3m1rFNU+0sb04/Wfc2l98iGBgAu2P7X70/GHRZb3dsDKsZxh
geIPMpISwe+3BwEwQv8VuwLWzeoZZtbjErcVEgFI7KuxN4+J2fmt7FTmxj649DVp61HLEZxHWh+n
own0tJC1mcVZJMXkJZFmArWS9ooxHItO2kLUXZo7W9BUUJk2kZVZXShg5c2JRmMFLsgI7vAjrjF+
faPq1Z/bAPAyah4m9xaIm9MxWZnVwPfnREzavHlX9lG+mwwt3uhPXhgL08YjihORD7WeubQoJcxY
I5GnWtF9Njq6p+A28tZSkRC3F/AGbi0eU2u9H3sZpE4Saz+Ntfx9Pk+qXwWFvbu+3M4rHSIMjSiY
VBSWwQGdTlluLqUBSKUE7hrE76BGa3sFXzUYRI5rysO9PRqo5svBro6s4I56963pVG9zq375buxv
Aec0qLbY60RgqeXe6cKMRMAcVGXXTQiKIHJsyMM7ox9hxkwjDg43zYCv8Nu3Aa8Bmn4oKgmxqNU2
kMrIkPvcKd05T7TUi2Rz9tH0fYeIvo5ifsD/Xp/xS6tHtOL4pJfAj2Bip3yROUV0wEXu2GrNHues
Lf038bNPT07aysjSIWIq1DfXzwFqzqGgVpeuGcWhl9n4As3FYt3g6bzFGz8/SAgFnAIJASKeYUg5
K025QUnHLVMjlvy5zGrblZdI+eS0moH/QT4G/vU5FJnNenTsPFFp5PgC7HS6aCNklaew1kABFLnk
68iXfq77cfmj7q3MV5RC/YMyyHRXRVp5zBu1/X49vPjr1+EpoAhS8YvTzuoiyItaDocRTiG6iaGf
mdavrLG+GwUFKpxCAY7pW1nl+aJREJnh0Uo3jSrrmoDU4hgXq/Ae3EJSebTWfX9kqxQbh8HZgwOB
WGSguOFYn9w9q+NTTTrwJWVXuk0iNYtnF3H8tcYAVPebKtA/1Hj1xkirRNSMrCxrt+6IC2tW6IMK
mVT6d7zqTr9qs1RWWligUaQsqPdGmM6d5wRK9Fy2jbblQnDh4KNVwlPZwj5WnH6rwWqqlOpjJ7Px
zfYD52L6rARO6g96kym+3kbGU6rlPJWnYGy7vRoEeNhKbVt/imD3bskOX5h5+rECzkZ6LdAJp0NX
8eholnrksK8jtuvQd3+MJvl8IU94usxB+r61Pyt1GL35KmMSaKNTOQMYQJfxNK6cO5lRv7BjZ4SA
vS4MtOXgDErcbpx6l74tDy/ADqjfICkj/vxVgpoXRRIAcSjdsO2DT8OcaNZuVpzgrov13jpc35+X
gkEN5MFOkYd/VrPZ6Srevl1auqjWy7eVUvb3Y2FhG2+W4/P1UBcOP0hkhKGhiFXHusunBDpUiIJx
WYkV/EpQ1fpkA9U+pEWWHWloRl+ux7swNGr0wFsQnUWRZ61nkOlSnANY41wvLdtHzhDXuQY2acl/
8/ZPJhgfXIkMjWrxam3EZl6FbYcusjPrTejqE4rMtP0K7UZBHbPwrw/swpmKBggD45SDEPTSnni1
QJKpMLOwlwoXnnniBWXUohVR0/jzArtVf3VzM8iHmrtm4+V0KS7lRkIK9wFshU4XZt+NSgZ8mbhj
QQVngsN9r840Gpsijj6NpV6+w2da2kjuLnxGAAqkAKDuKdutLVAGa9DzTgLGxjKd/aBgl6NHVXqW
1W5RPC6sUACjAAcUasYy6KfTAS7aCPh8zEs3aBdEVvtFPczmYB/7JkgE52rLTv3S0F6EGjnLIHLa
4s9ffch6xPxzslFEL1vdvEGYWPXz0Cg/Lna8BXYWK3B1DyN3rdFrAF7OXK7uYd2sISnMQeHKYZzd
6w3lIwid0f76yrwYhXsX/1u6gdARTweE5Gqam1g34SicoSMayPZdJEXjm2thgqhNRQLhIOQ71hqi
bUTrzZwromTGZHkg27L5iHqyVPszLMl644i8tCqoUIl3DEmFvvZrleXFbHr8UFiA3dPQLY95WY+u
ST7lwt+qN46SS9Go8b1AVGEPr3t5VdEmplaxuZu5Dm+LuNH22HZaN/I0VXfLuPQbo7vwyTiRqUQj
LgRsy1gX+yy1GqHPFu44VAidLDguD35YKsFWFnFhsRNCFMao0cLZEj/k1WKfKl2Juph9PA2Dlfs5
2AH0MUsbi/A4aJ6uL8QLs8gk0pqk046t9DpYMClT0YV24WI6YxQ+P6f+WTS6EbiBRCGXyr8evf10
5MYWWFy4BKTbq828lHY+RZNauMkQ44Uhhb4uELgtMoE7PWgmd5qULSOYS3OKKCmWMzDNqTOJaXg1
p1GXIFYj6eSYbXar0k3cIbuKGZSOb+j1Cd2KJO6GV5HMClgYqCAI/X0XDzcc1V22K+Z0qNBZq/iU
18NduGqwEeYtL3IT7pTVwPKuQW61VQq3mxYMeTG//LCYgePXBlReaXLmW6uOgy//QVCkn14gSLyW
VkGb3BmV2NYKtx2ZxBgoyKd8Nj9FiHDvZbPW9mMb6RsxLzzPOPjJqmE7AVtYkwhaeynbRGtwQoG+
jTBNcetUU/ZlxhLnZ5lr+XcjlxvfkOTmRh2nfOOwOc+lRVeII5SMGoDvevPLemlNWoaObm9NymOv
FrOLym2InF7dv1+Ay+/aoG7f48T+Ju6EqGKI5cpOIY+moLC+jopOR9OD+qQbqACHaGmEu0RL1Mfr
H/T8FODVaVGHBFZGHW19vw5W0cexGlGwQcL2e7hEQwR1rS2LvR5M5feuN8If1yOeT6h451JSw24A
UaP1uRN1uRTJDRlE3sX56NZxYXyAhItCY0NbZW9oheFClpUHN6iCZAu1cCn6SxYvhBJFnn26SQco
kDFOLzy2Kwh+viWxMandl9HoOWMWK25cBMvoV5NcpUeKxcrv66M/PyQ0wV0TtyS1Biqlp/FNOhKk
yRwS6pRqN/zzI6308aBC1d2/ORIlUipDtHJeCuynkXg7qM6ScUsWgWMVfrHY4+w6KT39vTkYc7Rx
HJ3vUiwLeEaQF/JNKSuchmsTKU2mruU6UbP6FxeIn45J6ispvoZdV5RoN831t2q0qkMya/rn64M9
v6KJTikdwDO8QApip9E7KKNp3xId5Fhyhzcr/KmkUN+8JUUUeCQkvtzOa41NdogNSnskQ8SG8ha3
xvvBnqSb/2Aotip2PWhPZ42racH6SaDSmEg4TR8ApaMaEMsypivX41zY+RS3hSgK5PRzLWn6p0Y+
Fn0hLAAN36nB1DtKHt6A95tubbuT3pySAjiDIEqfDMrCGSKsxe2yrMUnkqRE22UYvN4b1L12eTjp
H64P7dJaBHkpdGYpWIJLP10NeRJjHxbP3PnW2N7ISa17FBNyX53H7KZq0dep6bc/Gk1SfYusqNrY
ChfOGNI4ppSqE4D4NTbYyNIB6AfJdzCFkurWVBQ/6HZmUcecrOZZVSVjQEAsrp/1OJybjcGf5wVk
WHAlaPZQATfXiKlSWirVoPziKjjWfONjxKZbqGxGD9Fw4T4GzPBjKE3Gf3DgEBh8AR+ZY2dd++/i
uK3DgUfArNStJ/ELbwZ7ib4qVp9u5K6r7c7OwzcVVKHKTkSIcV1MCIaoyB19jn15bNEms7P2oJTo
WF9fRuui3l9hsHygisimX7/VIB7lcqwh8JHQo+iEkgdmkNKulBPJq03k6+gnFrepJn0IJmQVarqd
j0HfvXE5n/2M1eGmV/LYkdzGftw0uTuh6nMgMRwPpZVrfuosu9JEho7djCwdYMbd9VlY3Vgv0QH4
gVjBYQOM7Opgb8oY3qbVo3IShv2tUaMSJIf9sC/jYavNcOmzvg4l9vXrDHrRrNnIh9jvHSfeIU9t
++rUbqkHrw6+lwE5ojCMESX10bUyhjREmHbFSYR3VmONtzIo2MBr5yptbrQ5ceQnLOWDN2ZzIihI
enYjZCaExtbiUNqs141ROqE/BlH43gDe5IvK1dvO9Jco1PNUaBAvGgzibHg1gT1kkUCiwOQ702zn
d72SaVhVa7mlHuGFtXCALEzDNt49qwPnz6CkGvQviM1j5DRoGVhBFONc7OdwRgMawFUfL56FlqTS
uOlkTY7X2YjGH8K+ptt+fXWeLRn6+UJCjAcCOieULk6DNwNURyirumfUXXiUmwCBQoCvG1FWJzpa
7oCG0delg4pMn7qG+/RZDIGlVBUvjOdw8GYtKx+SenJ2kjlJu3bmts6Lqtij2bzln3K2/Qht03wG
D4d6GUj/0wE6SSkHKT6gniKXkfJBNaqh/oxdiirpLhiXttvoRl2Kx77gzieXA66+2oPRomdqIFXC
O0nHomRcbB9+YeYZ/dL417/dhVDU7h1K+ACc2IeroVUwupoUSI0X8OrYBXWx+BP3Mkda3Wx8wFVG
ID4gKAha7PxjoRO7WqNJatbK1I+MqpXLuygoqoMULLmnIjb0sRvo8QdjjxZWPmnvRs0YN+7ksyNH
hKc1QlIHcoeVevoRVclxyIEj1WOR2gdp6ZDzNBsK07KkkR+U8uP1mT3fFdh10IPmIqanCU7iNF4V
TmmQBBxriKnpxzRD+b2Oo25jUs9HdRJlreAnxMelOtUCj46+5YW2WXrZBPJOiZzHYdCMjXPmUjiq
swKcDZGC8Z0OyiioncY2WokcYnKR7Cu9mePIi4xMy3psJ/QZJ+25y+It15VLsylY98BgAVBSwDoN
HFFqBMOvSp5ml+a3KKWNWbZvhAPxkV50rSmqg1amBChG/+rozso5i4QrlDcznG+OXBbIIRbVRgXu
fCgQIGSh8spLhlx8NYfIwAchkuiJr6p0fQw7LndSHCs3b11+RBE1IlqiFKbWpam2RCipsqXEr3SV
zAzK6z6W2631cH58mByJPHGhaNJxNcWfv5oxSvXBrNV24kvDXLpRJHO9jUpynAKa9dcHdHbFCUQT
ORW6b7iCUIU6DdWUgmUbx6lfQxX7uaR9/mwYYb2vE2PyW7uUbkOKqBvr/dL4QEIgh0t5lvir8TWI
95hhzSwmcVTTMgbK3qqF5U6SsmWmfikUO4r7hfcKdZHVsjCyaIihftHBQdAY5SP0P8vBVr7pAAz3
16fyfAUK9h4YJCrqoqy3WufyUmMb2dupj2RHeXDa7F8NNpq760HOvxfrgXYEuH9xba7P21ZToKjD
bGUBWvOnvlwWf5H06B281xYF2Sp7XyxSs9UbuzS011FX50SAnCmUrSD2NWVYjgMmOoeyHdTj9bGd
5yI0NamgcW1CQae/eboWMcGN01riUSLZffwhT/vFna2p8HK9Uu+UKAlyNx4D7ahHXfDjeuhLA+QS
42WLdTw1kNUAcdytJGmaeA+Z5uSbvZq+Szt5q5J0MQpFbbr7VHshrK0GmPTQ5wMj9i11GPZaVaZg
yJStuu75kudNw0GIUCslEBQAT6OUlpwXShclvtwvQX8ox6pV90vSpPmxztVuS1Lq/PIiHIQUlBp4
RfGaPA03hIVe14ue+MFS64cwrZfHwkDMPGlErcrpB2djmVzYAlT9gOCIujnp8epbRR0qo4M1Jr5t
kW10nULPypJK+8hDBS9vcOXvBqttt1R9L0wr5zGgG6LivyOvPl4nieSrHhI/5PLZG0Wy3ARxT0m3
5DG/RZq/MKkk/yYtObY7r6rVpDqFPFtOWCd+23VhCf2M1M8DfYD5R2w6LUIzehlvuZReGCHPOMpY
XHDoUay1K3VrHNu273O/oBnqUVsKns2x046LVg4/37zfaFyxzSkU085dI6i63qILEA25D47e8gZl
MDzcGH79J0GoRFPngAq2fg7LShWC5+tyHwD0uIsKGXWr0dmS/D+bNconXGP0/ajZCKDr6fqfeLzR
XExKH255/ZhRdvflthkP0ayYX64P6OyAZL0jNUzqwf5GFVKcL6/ygqJBwAhwde0npaE9ByCzgpt4
mSG5+iXa2o7PzT3akaePVZ1+T8be0dzrv4AW6tkhxvsJqCQJskCCwHA//RE851JIn2m9mw05hQcu
LVqmZh+GbGnD1DNzvc0XF8OeJXNc+JOYpbnYe8uYICi07oIaBUlZyRU0D7U5+hGnYDH0mzGzK+lz
ZBVUKL4Ec5oUydGShlb6VeSJFNgeKt6BlOD/g9dqspPHUA40L5qLoZb9bqDdmxw6J2m052GqHKn0
zCgaxb8fLbX2rbaivPuX0snV+GXB5Fa7b3KryX/V6Ar1ntrPMSqYUhnXiZsoXZLf9lUS38pWYiY0
x5Jh/johkk+DvOjDJrH2qh4XvTcr6TA6Lh02u3kvZ0ItAU3zzP5MeUfV70y4lPIvp4X79CnlQYin
SwktSik8Zia3/CGTEmzOu6GcgtuqSfLOo3NbjE8YM5nQJcsuCQI/p0meesncOc2nSdea5KEpDUk7
Zo4TUCBkLKXxrc7mXlt8rR4nyzg29RIu2g7lyUnqvEzOUC874nIsjRjIA7VyW3L+Kdopc2xDps2d
GjnRea4CJKyjQJs/lv2iFL+yqjDV+NAhSfOlbnnODn7WlJV0D162DO672FkAO/cKXvWRgfuln5sg
S74qfShDatWWolieKrMC0+qESEfsplauO6+3jCx5bIUOTe5LmtQ7X7DutdrvVY/HTe9RZCr6J8yg
Kbq6Q5FkmBfhTe4ox0hTu+mjGU9dyisiXPqafmUiS3riZmrTL1/MycrCT7FhD7W0R0FgHLKbrB/6
6NGK+moYXGgztv44jlaZjW6XheOceKIrS44dz+ZUfmksGPu8u4rK6T4vszYGkxsPxiI92i1u4D91
bmw19HJJssPWX8YmUW06/rLRP5VmJBu/1WXRw5SidFtHsheFg5VEXoxoptJ6c18jsOSHmE6EhGcj
O89JMOdg1vvKtJfDHBpF8c02EAxPXfASWBKhmdJb43fOykFFWbnX0+VD3dvAIA9S68yt5qpJ0SCx
mIad1jdubC9q8LttCtVgKQdmC21BmmdF/mrr89LCWdenpRm8MJHq+VsVOYtyO6q4jH/CiKUPnzQH
QbFn2K1T5htOII0etIjFcm25w9duKNGJfp/bIUJqbPtq+ZxJoEc6v+xNgjdjbb2b58TUP3eJ3S97
Oyg5gTxgd20k+1CJlFA61nNG59VF4XGevxV6zkbd5/KMTINrpfICRKRIJFxh7rRGzSvHEy1wR/aj
DvPMYfd/OTqv7kp1JQj/Iq1FEOkVdnBO4zgvLNvHQxCILAS//n6+b+fheOy9Ea3uquoqp4yBAdPd
U3AB14tgkzPJXNMu+39BKWCxDnk5oQJK3W5zOnlCIqRjNuZcsW9uWju7Xj9QWGIrmrJVnusbzysE
KlV8fpAlp1sXF+ozGEbbV1lUOLvzhA8m5gls7Wx5Uqf7jERmSSmwwfJNXGNd4pXoFcm4ZL96iGm6
itxmkPOd6pygGS/HuSn75TxaVoOnzDAUYIrZ++Qf3xCBFrYL3kVVqUtM00Fp0Ei7ydynPh42AXnB
QvQqq5Y17r3L3W8pXy95E5AA+KSVP6jkiLFhtLovY94x+9DdxYFf/3KSIrq1827tdYxoaPJIqtvl
mq7JtrjHadqwBTokYq3Hh7YetuFiwM+jqlEUzh026WRJrMl/cevBeZzmegv/zX21Rteuoybnb1R5
U/fcRmzko/pDrITwkEXS7j/PpyannqFbyFZbGXPthH2UP28MyMurM3djc26aIvSupxg/qozy5XxF
M0EMabVs/eWY780Zu34Xk4h1KNw0LNbiNsy98j5h8+DkNYm6h1cjjCBro2QKnuMqaNURuGm0Xgrp
3ZX3YW9Wlnd7f5Di3fPBvr/5TJX/PpPKDCywCKKl+LOgHNxSLVuGDqHxz8itneZ62nQeHMKVNj1T
deIN7/7ixcJJRdsO/Y0IVNI8eapqhhuXGzh/GGRltxvqXf++S3crXwudDPl3ROxa+1grEUeP84Ar
9jtaoKE7TZ2ookPp9mY706tuc2qsRjR6HESb/3TJ5I4PyFYxWLYFoT1fHNmOM5e7yF0ex9DT+r8k
l3XIYuHI93DsdsxyfyppQKdT0Y0ep5oz4tjHgIzL8l3obQ7/6G0f9qtS1JLVfmnzhiSnIp4dfSHX
KZyik0O8onUvSKjoc5vteJOP/0y8rc6PUXLQa1rOrlxENs1Cel/eaO3is0Gvbbgf2NAgcSHDCako
bJokZRWwq9ERGURgZOnj/IrftB70T7S0jtOkXTxMbMuWhTcnn4Osnf41qmRb0TF0HPQyRRm2hx65
IJsfoEwheWvWFNLYjuc4Ng076PAew20lgtVPEcpgGRR3lnqO9GBaPlp0ocTLhLZaKI2uImUVHQga
S7fDqT6wXYWsiJAdGb/aAuL0NV9F+19BaHMMWtkYopuX3n11BYhZ5nMW/SwairH9npY9fkLgxY2d
tE5pH0O92ouC9yu/UaVf6ozqM7zHLsQvF6xRHxOinqdm6+r/wiogzphcLf+xX9fwkcXTYv7/tfBR
xO5o2XOcwiu9DuXyh04Br9ugDJL2POyYW5wxNMnnoxPl0hJ+mYzBxT45yFqQ+7avnRvxsLZdXI7j
5rgHsNHSScleEEuGEA87gmBomvpUh0F+w3SztWnfNvtnJbi/L/vZG+SxL6cVCfY8t8dxcAlbjDdX
nqSjizPDB64h/aYIUlDogspD3+rOyQyi8cMIe7GcV663Dx8tZpMN+DJOWaAMD6XaGpyBDKpW8q/H
dVGXU2WiLZUmRjuGW1xS4CBkV3OoNjHZqwLbiy2tax1dqHacLZY1a+weHME1lLq/vypbOo9AHu2S
1peNbheKg2896yKyK8onyp33NvmdNqm3JdOLrKPiJShs/q+E2Xl0R+xP+EaEcE4lNublwYlGh/eh
qxPSzrHMTIi3avrwps8xOH7sul1PZxyo655kRXZ0Tos/e/ZFsWk+HOSAjXZaB9MKDdRxNMMJr/Zj
vsVOl9X8zP3vcwAJ31RnsjnP8WelR+mig9zpRdAlbjid8ie2Jg314n0ma9BeF3632wPK5orP4NjZ
P1diJwrK26v6L4nSbpVVayNOPpvfAX+tRlIUBL1G9tcSRsew055q2fCfwLD04IUisDj1a7d4HVVd
5xeyyFcvjehUkGDUcdJlidv096oJ4/IUeTWeNsm0hPPJ7yYHSj/ZVZJ2+0RsQGlQ9qYicEvJq98S
2bwvbf+0RoRX/2kVqfPZSgLGnLY26qdUlYO1t0FU9KxaFz5ZMbpYI/fQ8Tz7u2F3vIuuqNvgsvMb
m/NDWHcfmmhx99RnM8ikczRTzMivlM1Jt0bce0irui+3U1sqYmom5t92wam4GPhnfRUl6mgSQ8cX
RlhOoxTX0XXS1JE80+PGgqyzRKsftRO+/YMT6/TeNj33SV1WlX/QU5KMp3kvHD6LO+mMbkli/bgi
97jK7Ri8esE2xVc6Zw8gK31TPO1RoZ20R3l/bU1Oc2nWlSbP7H3iHcJOFjbDeCrBdrG01cM2eN7f
SSblTdV0rUxnxy9mimFSV5nODYVx3V35MnrO9peUtDxJBXZe7pO3zFgWBEgc2nc1DgZsTE3zou94
LTH1Rw/PzRfmBN4/lPS1z/sisHZxOq+67txgSbIOi0kaftWp4lAUZexf8KgCc9qXcp04qjp5Mqyb
1MfcErOF6X9ryotqFUN4Ukh1VEr4Yhlh+J8DB+8ib8u07Kz7LlfxK4him5OsWI7IMfENatDclvl5
94yDD1FQFO1Z0E/3b2Xtr2kfR4SbTcVC7YLZiFSbrqxIthcj+64PYG9ec4A/Mu7lEM0uG2KCmYX3
K6yEOeOkaesLTP/H/ppehalN8Vhq7P0S/h2nXgLSwa1kHZ4FlvINWr/98dy9+K/su/U/7F/Kz7VQ
zY0O0OadfKb0h71e1LPORWMPDgeK8CTtTMTY+fp5VMKhZrbu7p8iIu5oCjBDFoeAhsI/h6511aVP
vvQzPHtQ7BnzPtPbjhfv08iO3XZkA6k/lHkdchcIbq0MGS/+WHkj44pmUDOgmsYPH2DlMafYWWZK
Tmj0nfEkojGyL7VOYnU5S0U7PBsnOu6N4R4iN03787HHr65KQyHKj7pgcz5FtOa0z/WyrdPBtEPu
nynF3S0iipwVX38PWbtZkjCVO9E8KUKK5J8zevafM4vk3yQDJltT58OWLc4SQFrGE/cZAjvCtaXb
esc8YDxH9/JrGGnddvhc15VNl6L0W5VOye5/Q5YwA82Jq2iRxfgS51H31epN+Fc+2+lnzP7jKgPO
Hge8OECBT2yuqD6rgxztSVkO7qvpcsPr0u3F31D36x2h2vlnMm/icfG95TERyarOPR0P8sk5YKs4
anHiOVZ1PZxW2U7VMXFtnKflUm2369BY59TI1X5FWJKqNBDb/F0TYd7i9KL98JBbLzo3zmgcgJti
/5wcaViV70n0uDBq8r/WVS4ROz1b99lTPPZjtMT1LbEHzj9vadc7I8DBT/4whZ+maOrnMsAlg5XG
ZrpawoIWKYBMMemGxsdcNIhwt8OwVu0/Ozjii1Dn2qO+bdufqpuxZZm6vSnvyTKR0Kat0T9uMxFJ
uG6JUkdidZsG5WazXBPR2Y8MCNvwrwhl/nfz++Jx4Qp/IIlx/ijnIG5Tw7f2HQ0zRvZEFNPra555
igeLdTMSUugDm6b8XduVE7IFR24NprdludwlI2N4Wls1M1Vt5e+YEAfVg+u1Vp96pwpA5F0cjU6k
V5glrYcqiM4wl+5HOCtCV1jJJ0ZvDHjdPdYuI4AqZviDZa19TGVkiRGvURLEsE1iS46rb1nhUNZ2
VzucrzytHoP90RtmaM9ZzvOZ4ESyV5O5ncOsW7yF3KAp4pDlRsr7fIjLV5QXzfPqLeBADH7LlPo9
cZdpjgNDmLZhbJ9UUwQ/pkua23WqpuLKkk0pj0lME3MabRvPmcKdHric2IlLd4ia+WRtkjxzp3fV
wQSVvq7Z8J4vx64J/3bGF7fES+2kLcdl+VbQsC5XUTEmT2WSb5bdR8WOARgLyWNbOQzH2LWRuhhc
qeuskL38Lx58iwhI5w0p9uNOqNLSz9kYTCRJ594mSK3myZxbqMj1ZEy5v+eF3ewN1SJoT4mnvCMx
0POaDUgmaGf7guEu58Pz7WzJ9s7Q7T8Hyi/+qJFF37Sah8AjIpse4EBstvOvqer2mnW/3xIOehWe
RlP1UcYWzfwQERqIeS/eDnwB+xpmO2tZ9/i6+TYr+z3UqYlFOBwL2vYgE410LgOz8jETliDwgmzX
KEp5n+U3DF/+4vRyepPI6f9CE2zXRbPUNpvLJnmLV9P9BxLYPIxL337Vwe5fdnzMMYMlZ/y1sES4
ZaD5Rwe3Jvmlr6cm5vcuGydK5PN6zB3feKkr84FvlpoBDuIF01ODuQfDvocqguoZDQ+GKXVNMfKt
3et+E8Ffs00kA4T1+NlUSr75ERRaOslm/lITzlOpbcA/MyLGwpayVzdeOi5T/AnDTJO8lElxsweD
HdONL/EW12inYrXKLjf9UtCkOO7iHrY8ajrWugYREkLeVR8CadYHQXaEMOZez0oIwo3uLIliV+lm
RssIxFopw/9edcM5b8V6m8e/DtSEDdk5HUovKrKp7OLlSNe06UxOe/2OTD9/8JZwNWnLfLRnbfHb
tQ3SkPhCpjteuH0YdVnhs7B/FY/b+OmZTT6HeyKp3WLXj52e47eg8N3tMlGFeu7nuvuekVjfYh/R
bacqrBKbdrhgvDsWIDUluqJi+b8a3KfGaK6AvMQ6kxIbRo9WO9Hb4ve/eUKblK+lIbo4W7uNrZ9w
VLa5mp3av24mhmR6X79bDr52xXsVd1jTMTPkDKSxxMxpomu5aXecw9NeNoNJecXDLyHWpjiWw4r5
Uc1EnDWFUvfaZ54AB4JTPhONUN+MO0YJ51wk7mU8qeinaKW+Qr9OF9MYWgx3ju0zyHI0HJAh52tG
PEBcHuKgR0DfAIhhl8ne/G0F2fS9NnMSnua5805BaOjo9VzvVeaN4/ThDGvyECLuQ2tPfgtr30Hb
jFmC/+M1VGYXpBBv1Z+iVXOf9bP2GkxZDb1XjHGUn85+0f5ZEhGtWbv2/p7N0rU3Mi62hKtwrp5i
nHijtO3nKjr58eKeeMb9TufGqnPrTeIDcRHr7iy9e9MhIMH7pmE7br1QsETPkVjH8grnSC7Hkra6
TKlF4iIpHYKInaKPosMYxGypBwVFRgKWXeVus99PczMkx92W6nrTG4GG7hhsfpqIbbqv1pBbTUcF
NGazjPqiiiCKjjvKw/cg7/fPIbHOcOAZqpvFzp57SNaJw92ovH2bheq/kraRRUYicPcNybDd1tFK
7gszs76b7SaaBwcrhrl4SnpA4IPt/BkL+Hypxg/X30gYoALI5U7mXhGSvxUP25fahTOlWs28BSKe
eQoOrTqT4eQr//wrAGDFuRqT7zCoRn0cxmlfP9Z8cf/EEIcXm3FKXpzdLO9duybf7dI15Sl2tX7F
PF2+LZ2oyWzzRftBwmIoU4eJ+2UXdYLxUkiwmzuGnNKExKfmKKYliY92yfvqgizUmgg0Ld39pmgS
epadsfhPKCfgRdd6OAP4ANjNoepVbFPsSjt7jOO6U8AcfvtHWYwTsE/fSWq1Y2k/ZlnThnqRq8m4
avhjDp0Z+NU2HqLp4OybvaV5Hphlt2YbshZErzqynd+2YGr98Ck2E8bFd7P/QgqbMwyPcS3i+Ohh
10OzsRKume1VoEGmomV2MrHZveNS6cc+6+C0/3lb5GD9y3OovIsgWfu/Q77gdJpHy+BnYMyMNVvk
LyA9Iuz6q0l6osGm0/dBhzDXAyUe+7LN9L4HD0u9qhvjiFUfyJpiFCp2ZHtZaUeM5InH6deT59Fj
oIApkAG3fTsqCBqrn+px8Rz+d9PduX5N37bVu9OedlBfmYW6Ch/bBtVAarelB3FTbXSHLZ0fpXMf
Lv+xEG+XFDCE4Cuio3V/aEdRAlj1SfFgNoxxUoAS5ZwNqt31EFgcOsGhk3jk6Hjytsnz6QlSpWW2
3zrt/pbv5rOycqFM40DFj1d006nIXfPs7TK571s72zNy/fqBrDjXOwR4RDzOCQaOeHrPuL7rcPWg
q9xyoRNwJs8VpyUBMnpty7pA41EXxiWrRFf7rZKKUS3gGmzTeF4Ce+x3gXmnaPa1ua7G2L0Y+342
aQ///1xyqmaUNU1cglVIwmMI5uOFqtDKFKlF7sUgGgbFeSn8eD9gTtxDZeb1XKQxxuM5OWa5/ZS6
mZ1zyZR6Cabq33fRGv4rSVtZqFvFvGUTByhKg6bZnZP6zQQ9jLlnntdAtCJ13Wqb8MaQTQQJU0Vt
1rc9gu8NbywbI7rw9xWYFz2sulvxUAsyeNp1oNtf41tIovElRyLnQPgDheBnu+6gfu4MEVCtwy6y
LZ/Qj7oVd1PjyuZLlNUOKCkT9ZzD0PfHNhLJlgnmg4fE1nRObBeNZeo40w7OvDXqMvc99npnCy2T
Bjgz6ENE5zpmCxxfy5PcOwYAK4MxC+pe/klGl7naZenyCcrHBcIY3IVGaFkUod0xnNQWzf3DUtHy
HvDkVpctUWxlagphhoNZS/Pl5UTr0e+t/U2t2sa99OZcPI+79B/R/u5tGsx5AsLq6HE8trB9t3sX
AICVRTC//J9kSBOT9D/eMtp7ofP5VeTd0ByTcah/Al9xnfbG7l/rJsZ7n2zPn6HDwoPhwM/v+02H
lKC8815NI/HsNaBPF5HXed85mZ1vfFTOGLzovhwWq8e/kRYA8/tucNxa4rJhJRkrF/za6uDIPSfv
YdCmJ0bVvc/8ItjeEUmLvxpmgossKe2UNosr6lscS+GTinkwf/otLjf0/jvRB70XjT+jg2cL3Xr4
IzByJFR4CeI7z1trkN7RTi/CtnTW5bw4t039W2lsWeaPmutzztbZNdeQI2zfImSORJpXkxve2mCX
IdRM2zxad6Pf5Vfqe8+SJJwOhvsujgzFaiSi+2mIdT1cT3nkWQim1gSHImqAKbHRjr2LZZBYZQU4
rASH2dXbP76h32JFq6myHjj11SWtyaZqYdpKAwnsUWBNElxwCbrg2m0OEe7tbfeofp0GTon2thvK
nq8ZP2jv0zAW3b9ctFJm2pYDo7Dxu6eaaMs1gy8nZjGRGtMXz1bu40gL4mQhKp+HifZ/pBzEJeQT
6yMLm/HWGWmyC4sDfN72JlXUOtaTTBVtl5KNwJ+YWCKZtu4i24xDsr2bpRbPhVuPFVTwOH5qlYPW
GlJLVLpY0z+E2JN+j9w89yDN7gOevZ33MKCFz4HsWkX8xi9DbGvtjm85yJ9zrv1teWgdd2qv83De
CUri9QpPLCPC/9Xi1/T412/42E4TvbxP5GCFmoe87gyJbfmlFdgsS5QjA60YlYIm6lX54LENuxzH
2YzHIp+g+C1SPr7fzaOpGBsnfFSuUgNfdUGv0KEG/XIUxPRRT5TibKstJzbunOjf7Dvbk9wWM133
cciVs7Fz42aRCewnOHgkswkR8jnE+ra8rCTy+N9rDk/Mvu982r+uALfDhsbLM2Dd/b22xv3YVBO7
qfGUuGbpvfsJoxXgGaNnDFdrKOC3pYlMlDZOC4cfFNFw2U6Cf7kdDYG4RMU1AYmWcfAP3iOA7UBF
8EsWt+xcaTkxZmEc73yDnQCLa4qayRT0oXezja3z0gg5eEdBOE6VrVUT/+LIOWR8VIL/HvCS657U
6m9fFiXXBx+IlBaGjUYfI7ZDwkwOZprPK/7pVwA+zpp2HKE/dEu6ORR+Lpysi3fhnzd39j+cQFev
qFTLvwvY7Ad2nm55hqduX4e6Cn7GvStJ1PqNak4l3NxX3w3y1ibxsI7HwCTuN8LxfidWtMYEgDQK
qS4d1axvei/G4MordU7kFmoQDjKLnf94H+0AejjAE1em2WjxUN4Mx1CRNH2cxkpeT7hNQDdZLX9y
vwUJcLs4P5TjGq6nqNpRE1ZL4Agmhk5MxW0R1C2fGWZAZJbzup26ZfGbrOXZXWm3c+CSWcj8Uf06
P/Z6p6kV+ZQH2QZc7R8DHdg6653Gd673vBlzApCH4EN4FkZIF7E3n2oG2KdICbfPkkCI7bIaS+8Z
OSzOAI5b0htEHR4u3eyCzhS/fUBa5Hl/32i/byjuq/4jRugxbmkSP9Ld7aNHZwpNcVrF3P6Nerqj
rNKA1WkjioD7zGv653mwwX/sXIDPaLV0UTrOmuWLd4mToXvrb5u336iRsIjUVzlokymC6B6tbq8O
MffwDtUeDxQlESys1xncIU4FAS7NOSfaq772KB8gz+Uwu0dCkarnWhUbcE+wiurYoUuSwHkesHI/
h3vmbQvqYVft6pW9rrBNW/wsCn583A+h9vY55YqE41i4aX4mTHTlAcbHvQrXNv+NLE/Cq1DFwgLo
r/ZPyVf52u87S8a2TghvE4ral5nSK7Ec1t3Qn4CEioeJcMmWDY/QfRVOubyx78Hrp5ccAcrW9nY6
lDKeZFaIHimGzGPvcqp5/z7RCVAgZaQhujyfYqtos3g5tUfArlsBMWBugvMKvokTQ2wVDsRfy9b1
z82M7xu3QZQfpWWISKXakpM2s6hvAiLrwzS2jq3SwuBMlDUaQPUi3sLgpw+G8k1TUkq+hGi57Fxa
okOMBko+7apZbjbpdNUN3Vl4s/ZOpM+B0abKgqBFVEPnAFrjusYdD63xCD0Xe8HhKYOg+zDbwgcZ
/Kp4bBm63iwzASs+osPgYI/7/EXFRb+xTblHESnqJTQAVO943fe0KacWTF1lDTFqC+uz/njnLmv3
LcgOra4tqYUXbF8v36FpgqPjlctwB3QP5zWzFLlRlIbwX2La6r8NbvWnAX19lX2IdCLvcfTJfFXQ
vc0DrfmhMr28n5F7oBCDg8VHyWwWysFIlW0eNuSYbq7jZ1R3FMGlBC3nJpmjMatVNfEo1oijP8e9
lqkuJ/maID36LBvXvjpDFC9p62n7qTGJdg91acQj/cSOQmXgj4/i9kXKZXxVtnOSlFrt1uxAoTtB
OSZHmpat6Cssj0K9M7vt05xWGMAANeAgD8zVR2OcuouVn4E7yxffiZZHKRhQ0yk207fnFJp+hCGo
P+TQmpctH5CWLl/864qWNMyaykwdmhV8qzH79DGmNT0iC179tj9zF5ZfkVyDGXvpbffxeRqq8CBF
EFWHnC/QzZDlRryrOecgqzy/QraMZxj8eY9gK/2tySyt8IBlOhIrdaNj4E4YOdW/YjDV/KesGTtU
+Htzrxs6z+NG3iO0FvRue0hqI+3J1tDagw3bIdsiJflkOVuixz3ngoEbj+3fXjnqk4GAPe6qFfuz
524OWytiWJ9lsdVP3mZcQCN3hYXj+uj6DL0GzHQTz929mfPhrpWe/zJqJv1HYCdfZgPKq78bm3Uf
Rbe1f6ZQ0WKjAK/RhFW5/1oGW8cG/lb5dwKau7zodDF8loZk4ixkBlHpio3bfF4cTV6lWRLuC7Et
NXQSZOJzSCDzv7rE5jJdBz3/GBYu/oaMoAX9hs/76dMk0E3AcSXHLlyrORumvXhxZxcxUQ+j85uq
UUJXBN3K91y12E+ny+K5j9Zf7WNLOFkPdCnrTxR1DCHbbP6zKIvbtJx+T/E0yaq72Hul3zsIYQ50
0tgqEwADTgp3UCYpoBNQ1B6q8racex1lo/RG7uGVHzoNpVxK4j1KwPHGEVtzIdsc4RA51PNjMeVI
LOpfoX0q5Vpu6NEW8c5s3tz7AVA333wt7vtxLh5Yp8E8N3e1vPTcGQx4/JUo8cIFxIy7qlviQwSo
9gqo2H84xeoFx8hpwGXNWLl3aCZ1mLFXAnDFvBbCStdutGXUWcQbtF76cVuIiDmIweeBlzNU8oFX
gC2PAsXeuyj93h78cnMuVgH9Tg0v7GfcB/lzQBfD9xSK5cv1d1h+FuIrYmbcYGNQF2v56uZVkF9h
ybre6wHHmBOvAoUNaR53ZRcQugcDa4aCzt0fwZvaPuSq2LrxRkhqSxrNxawOcyOHPRXhlt+zb2Ge
jBfPX0bOcrxw8Qy51g1UPJ1bl0NLyuATHG+l/EVjcdH5bNiDxVbd2SGbMjpYKfprPuqEtCHyyjLb
WLn6qTg//AY83E+T04b/elk24VGMRn/+lgemNDgPvLzpJC6j3LbYGsKXfgzx6rLvUPqF5oYSMfAM
GMVdM7JcgDwmzO/2qCHRbweIQ4tQ7p05JCRU97REsrraAw2C3efo1AEwUH+cBrGpO5V0XJ7t0K4e
x2f0r1QA54TnjdM1zFChenJmW3+v3R79LdGDI8gsfedt2geGoqDBdUfaErVN4TnsGBaL85sKHxr/
jVNY3yDF/7b51AyZr3u6vaiiP4/22MMRUjfORe316JnsDslJwa4H0rRjWvbUCCbRtIauQ2yUrN4l
opwyPuJ0RzZTqIX/qRHDUa18ruFaG+einAZeCYD/5GHyev+hB4HWh3z114/B49bk8Mn1y9PEDaW1
qsNrM6H9SnXSVa/rBl0GJrUGt+xgr5xwxJXlcUHYN+IN1Uum+UjBYoSj61zx4Ea0GsqKZ5XYAiHb
rwCxC0gcOpvBVBTcXH+MLJG+r/7U3Wmnsv5F3fTOSQs7yzPFdVBZNHdzKVFNAAkSBwSe0JgrpeE/
3V8mEU1dnEZslJoLmwQtfENbhRMVyAPsJSiFRQe88qG3ja94n3gI+YiOaQ5CiA8T36q1ItFs8oHH
b1kqAz3QVoVEahcj+lxgCdAK7o1yPpo+avwTSUFA2vXij+9d7a0/q+YOwpELxvlQz9vwJ0pc0dwg
9K2ua6pFm0Xr71QFx8wfgVymKtKI3usdH1JxzdYiNHa0r/WnLOX6A8fHbx3VpJIDuFUT34+yBRAm
4XBnHsD/FtZVx8H4xh5cH1yXQVe9IDqYZxou0y9IZiqBZsSyyqKysUeBdVEAqU03rNNOtwah+ZLF
wF37BQmJfVXew7Va7xmFxf5F42XQw9tI5tPrXChWQY4jFlzRpYDK/8Tle323hW+XM5x83B0SpmI0
FovAHZL5GnC7iHbxkWCJhm1XHCZ35aKSEjVYGdNcd92fCRofYZVTOV8CeYQ+7JUK8iPikARpFKNp
e5ATGiGY7t8XQBKjHoICx2bIYu6UkA47QmkG05c8z90QP+6LvzqQlTsfkw3l4YzSdr3dzbQDv+1U
hgPEyPJEPjFNvb+7agDTjNVrhT2Cf1i6bsT1BxUgTaZqN7DiKaDkjK5i6I8RhrhIxuZ5RpciSgXF
IDg28LfYOKp+j/KLAWy5wqSIBjfrHA/KEApOhydsx3q8mbBSi08g94q7yfeg5iQycjzjxp1xWY/G
g7QirPUPzeNqjiUOqleYybggLI4WguF44viu1sFVYajbLU/VRnmHRwTwucQVnGEawUmEtmuv3c9A
eYr9YY2NZhpsRtlD6xv5X7lraqCoSKNJhd+C0SY1GuB0oVg/jc3QvCBM9PsjU719NUXZlpeCxhtu
o+r9x6jwcNiybs+JnEM9u7CGrnu70tx8DrWJ/2AXnCA+Iq0oPzbJzkrn7nvz3RhX3t+y8/7H2Xl1
x60d2/qvePgdPsjhjuPzgNCJbGZJFF8wqIScM379/cDte6wGObqvbHnvTarDwkq1alXNOcvQ3Dge
xf2sBUV5W1tFfT9MuSaC3TBBsBeLa5/5SlJTyb4DFYZHLsC8zvXmSx6m3HNjZEEx8oA4fZfIuHqP
OSCHBMcMSK6Sp4IA+E3o7jBTc+8ocQLGsYxRNBqqt3NAba3eLsSiPWIayRODI/KfYWKkuwll1dEF
8EB6EJhP9XWCH9e4FYC36kDdFPFXMOamshUFYnwOYQKJo0TUqSCJcRFMTxoUrp+on7c/skBuBhzq
JPiMxm5/P4V1zwlT6sFr1U7Tr8AAZrdJaiv5ZnFI157OxiITUcVmhQRNbIALnXA5HVY8yW41FNg3
sBhw/Lh6J9+J0eevRWlEgy0hDf+ZLC4xmqFpp2NRDNYr2i+gecgYaxVZgDkGsqwI5o80zuZvEXcr
eiWlYNq6zOhVJ45irV3SeVrviJGRvkRou1K4R5qh26tE6sh6Rguno+ktwKJ5MWeAT0SRyQ9I2x2a
YZJbWzTkQWMfqEIIyigOas8sLWDXnC2UVDIDdQ4cErLVDZXHxMk1RF281oKcYgORNKTFFv8x+VIV
WGWcOKBHnVxi+gE8Zt+Bm8Z38FpbcIaRnAkeiHD/rsU+hQ5uvsQ1LSq6Rxms+KeS3M2TppNHUDkd
r7MiVR7iVFHz+yoeOqR2rKifdrLZj49N2DTIoM61ggxQmbb+diqU+KErlYbI0zBBWpnEmWgjvgui
qbNsJqbHLUnQvUgtuC6OTaXXrtyya7ygjUbsozXU+T5XR7mDjjtQQ53YqoZ90JSWl0PoPN/LaC4F
B621AkWDWJrib2YBcGKLREbvH3vuOAC6DL9/GMHN/VS5GjDV0iLmkgfE2n01BE42gYAB3tCK6beh
Hv0nH0//B6JQS5h1GgcVQ4AP6EHFUb7CBwHpkUEP+lpFIwd53UrWtkqHhCwrDKFsN4LvfOCuUlLY
OJYb4PMa5KBBmivJaVKYiHYiy2kKwoQgiev70GTwIw3jjtg03qYGK+AqroHfuRElJk2SBx3HE+Aa
5bM8VdG30QTZ66SpgZcL+6+unEo0/bs8VsEZ4fnj5JJ2DZNNoWT6o5DJAHk6REPuGkFqZ6cy/W6w
ob+BZioNsXhKjGh6MTtdetRJaIme5M+i4IaWRXKC2lBB5CR1hmuaCkp+L5mt+UD1xuKrKDQagKWi
CGQHe0j4kOpw+TWUNCGH11wrr+jJA/gEjpvta4hXvSeh+946PI/45MN5PszzUIARIYD6o0mi4KtM
NA1EbTVmEZlYlpgtK5kwgRTsF9wlADfAAUDgv/j5FKouiKSZNLxhllsQ9nxSAVtXcO6RfcM5BpJv
dwo6aV5Qt8ZNG2vCiKlOJY3YXxw/12USPVl+Yt2RNiTiMvj+LCwBrrGwTV2A2jJGKu7+hGV7xWng
qiGDsrTbArKDDbHK/6aHhCo2jVXFqjuBhbDAebXTQZ31DK0LcTlhYrFKI0/tQ8KyKYgOxZMy07hd
7p0aRqWb903RBLXjdz2xPfSb5Oumn9VPQYIVsxG4jKhAxLVkY9Yl7gzizfWvAcLfdVRlrez2tUi+
PDJhFTDSLEhHa6sgtft5Ep4hIDLH44QkuhnN0pMyGki1VOAuZUJjuGj2kBQyxJskt+7bxJ81m8t6
iNPgSxIbQpSFT0OkzJ/8qO8kAOFLnBkxuO5VjRulcuaBOIwzU4HCX3QFJxJuxIzusqkMBOCzXKvt
STGkI3Sx+sa0AgDHhpTh2Qeq0VIsyiqHEUtPel5uJlK985gM/gagqBrsUqmx7oU8REXDssjYXyn9
QDaDdHjj+pj9BooFZ/1ejlVLsJuWWsptXgvcRVvS7h6X1TyGhhgXxb08ScACwIw1kGh8kXwXHLnO
q8ZwKt1aHCXVMWco0M4odt1rrwzC4A1dLcUbK7QS9lRo6XhaAFBn4HNBELsSIcHoxxgQmPG6WZB6
JysgwOOYTQmQC6uSowP6Y1Z2HPrIvNOiJK1cpZ9TaFoFGLtbKD8ktTt4CgxGpWQ/pCSXms0Uzv7o
TiMhq00Q4hi7EqNYuzNGHN8iJkvFwKalIBEVkv2HqDLwJSpKXwgAPXuckIm9+jPNRwqqR/A+Hop2
QuGlogzAkYII7TOYWZUkZNHox0oj7+wo81QCLTbLGC1G1ZdA3mK5bIFEyo3kS0BeRiKpIPEGYNlu
Cn/oR+GX06cileJbFVS6uAAGiR0TjTW4iBblL9PvufwR1yVWSPQQjyvWSNi0Riq+4PENrcMVJccF
7WvzViqVStr6qjm/BMIgHqGY9uIVZDLlx6BJyhKcSYFnUkso2BMYDmfyo2J+C7lAkcDwK11Imp0C
Bw4gIHaUMcbifUjRg8QpVJEJ60VRe+qamrRy1emkdxOxsfaTELTDdmC+H2dO8HGnEs3Yx0RP7lul
J4aExll3DSCCU7IAfXKDd8BxkYpN0dtzQxBja0ZVTQBLhk3wSEwyxQUpehm8VJ6Y93pWAIbluAlu
qxQksd0zyl9AqPe3y0UPKI6YwgcThKK5gyfpf09KIshOr4zcMNTRTIGJUFLlqxVObOagDCcDfFZK
uCKLEdb1UMNTv6cE21CGlcvwKVTzlpuvaFVf0RnSU4Jsefo9kKoaFISfEFKCzZ2WYNLz8kkqQABg
ZMFfqBqax3bUUJTcZRdPL9akzz1+vAIWZCBUq4HCwW0EJ62mD2oEl8EhC6V/08zauOcMapRN4Qfk
uVm6tSe2QY2LX5dK6SzWedrIMcEdLx5bwtiaOQOMDM3sdsGgTm44VuMRzyVv9F1ARnvyQlUyK6Tl
KuHY9Jyau6QolL1JTES2TQTmucIXYyndNpABf9S+ON/qsEVbewBY0e3amfjbHdwzH21TwSgYm1DV
Co8qXq1xPbd6Wn7mXiB8FiwCo6SBShF8vh7j5bZDKX1N81kV8QG5Hn23grgXbK5fYBR9CdLUtqxA
jX8xqBpqkXKxcg0joRAaA2cbEIQHABRNn0CX9tTbsKAubZQSLo9ddBO1aM/znRctgd+U06mxhmtP
7RJJROSMKOSK3J1Kk2ZVAH9ICKvyi9AVvt0lVbc1kmG8E4QUsVfBD5i6tnPTpJO255tfE76X5qnV
Ch3fRMaWLNgp1xoOa90CW8lsqFdch1KgzN1OBCWowO4sb8lRWPasqcFVPabAgs83vq4q9tZ58uwi
WUdFX/RTTlunTpiukbrL7cTnyPVqyWcjZZQF9BJuFRGwJqJoAcxs8ucRNyo4ol6SgzbBiSHgXent
84UnWnPP38bjtydaSawAeParOmM6gkLFDpPCdOPAkh1cpc8VrjCGh1x4DRvNS9tBQ9/LnLZ5TgRA
HgKg4RMhB/Ak1oWRWksAvD0WRQwX1VtJeacsVo1Y6E7lSpxnAeFWuHMBwI6UaGTSFHrhnh+FtTbE
0tqi8GEs6qZgYlYyKeWg5pR5BwkCHNj8pkaGAjwOuhRu4aiN3yj0K1+Qw/poGRokBHRtWYOStpK+
ACDZFElDHh46oHynAzPBzZXA4rbiuAc9Z23LHO52oeh/Vv6BFajqII31ZQXSvrRagWYBAxH8C+k+
hPCgXBH+jcpPmcpZsCcSRGr7/NC+7+hpe6v1NekCxJSyhHiYiwM32mE6TrR7BR5DAStetW5lVtWD
paXB5nzL71c2LSM+oyFqbFCPanmy36QdmkkrpEhlZVMhSTwEYFs5eMtif76V90uHVigSyLKBkUEQ
57QVmo4Uq2JHK4PUHrQF+mZm0oGk/PBogLe+sG7e7wvUtzEfZI9JCDKbp82ZquVbmcBKrVtOs5bQ
sEPE8QvkGmn35x3j5kY1ctI96Psuw/vb8EHlqusx4mzwK7na48HAxYI+HDkAPGEl14RzL5Rd/2go
TQUhJhjwUBPW6oUSN+wq69jzZSgM3/2JQJfVxksksQ6TO9QazQtKXR+tEEonmBAhTOSf1uriAxUh
VDK3WOO6475izWVTuqXR9Pl/sBQpQYQmvKSqzNpqLCPA5HgUjOVcGRVY59YCczRWF1r5aPyQK5cA
T1EFBUz86YwNBjjdJKSVFoSADrXQmndxKNfeSIyVDD6xsPNL5KPFaIkW6AHcMqzZaofpRa0Fk7ks
Eam37occYRBnDAJD8LoUp+aCJVmLFC2Wy1IMkVFUUY1YlykprC7FB4Z5XEtB9hqR0AMfmgBdmctr
s8mXksRC238+38UPzBcHAyJkEraSSs/y6ZjOvjkrGiBRG00BGJ2S4W+biXirksWbKvVNohCKulUV
AI8XuvvBbCICS7YZTSaMi7pyVHo5KkKzYqc3fmd+lSFex5zFUr+jWFm3CeBHe+e7+sFuWBwySrMo
EkfS2rQ0g9WCsUvJZQEPdTWULTedoFyqSv7BLBoyim66hEoR0s+rbiFXE8T5sud8OZFGUO9JE2+V
ppHEjZSLoJGjWJxuJfC/4QWD9mHLHARQ2CgWiF766VT64P7Hlmpgdmx23KMhw/iu37A3CJI00jds
O2DXASqnf6HhD7YJ7Yl4F4hdg29bHuw3S1pDeTdgmDKwSTkemlzsPZRghXuLCMoFi/ZBH5H/Uyhg
wlZZyoWfNlWlojwPWgY7H+6fK9RAy0athngbkUC6L4EpPyeSdUmv+IMOWos2PPWDNCIo4mpOIUyj
wdyzSSIJAR2xBo4EtcXfBiIshT9epBaYD4sqG5S9QbP8tIMxpHPiSXTQRxDItVpwTEOlXdJ7e78V
looLIkVWNRTf9LUkoNibVPGoqAMjICBwmwwJeL4w7i+4Yh+0smjj8QfriYT+ynx28FWyXLNIRhtg
REsp10DrhPofb2u8aLacjIaiLKJ+djpioxj2I+47IAtAI9ltjbhO4Ra10F7aXx90B8MsoWYvcsix
Ek4bIqOkBjnxU3seUCaNMrl2ACxeUBx+bxXfSoqil0WJeNyfVW9kHJZhzAly0t3kgPGMJi9qwH+U
I6x/D4Z1OX390yWHGC/FGoGoa0tplZXdiIB1Ez/AY1aUkitbaJabchpH93wrH3TMMLGLqsjhpnPP
Ox29Af3WoE4qruJWRcowDY1risk0G9PoQqccg0vFeT5ujysAhUzx79aq+L0sdoZBXAcIgtCQ/6Oc
KNlVP4BpE4txcd+NtfL9fBc/WCB0kTJmnDJo/r+7eqOPD2uFgZzCPIK5W5BdKNr5z9c7mjwExjRl
sbrWSuTbanQ47pAO7C4V/TtzhPDUxMl0oXrle7+AUJTGUWJwVnIBWO1dXw+Rm1rkMxVK24HURpUF
1szwCGTf2lqDCQc3CUZSeE2bbc8P4wczh7uFXqBGrUKJWMrpSukjMaoqCpbYha4Gz1CAtGeoeWqz
SQtkO2w9AVK0Od/k+2OFwhQM5ZLJ4fRcH9rhIOfWQBVt21fyeauBynpJBTKS14LM9fzOh8Er2UUV
Es893/AHS8ZE1tNkA5rsv7XWLHUvcWDRG7R71KpuYk3N7KYshz/2Y+mehe6lDOEKye/V+VWUI1x+
E+CXlZr5Fl6jj8ibkBtshTTNtAsL9KOlw9FMNHAZUUBzp/PXKZTEAqfKvdQcoy3aXmDr0khAld43
4iN6hNNRI2i3VXCun/58OA2GkWojJstHW5bWb56IERG7DnQN9D9gpjsJzSevQFPxwh31owVqyNyJ
8SE1rqornxnNp1JBcR5ksp4YdgNg4UUZUfUEf1vt4Ik0u/+gV1ylEbrl2oOpPu3VjJxKAUWQ1akW
ZeTCci91YF6IZF1YjR92jFv+4nzwb3N110eZClgoCg0ouPhwCKgMTMKkKawx3SWZJjYPM8yfS5Gw
DxpdiqRw72EwOcJXB8MsA1MuZ3g2ExXbyFFB4ZrAwRfo2gRZ5p4fyveeHIuDG6rGPZVTQVnZlmxI
YNkiqwMlqoVc5ETzWKXPcL+MaoQhPg3ypVvdW12U03jwUjKFm5XJuOI9rGZvzKww0ElN2BbbLvOi
vhWPw4iCmBW1+c43SR1JUdVsQ5CR1AAUSE/ZwWSQEMzQyLuwdD+wNxbCJ5h0Rce2r93LcACZSXWo
AmxNHXgU0gXCF6AUf36UP+7zb80s0/DbPoz1Nu1Fn+o3/jyPul13i7gWpSJVzckUq73VslDYiwP5
NTNFsbZMSUUjXG5SlScWL9Sp+mh9MeN/FVbAMqx2a4GYnG+odDkAO+6ooFV/KnWVAAkTg0PfcEc7
3/mPhpjgN2cJJ+dS1O2076o+U5sCWUbb0JQK3TUYRMaUDRd69dFCNigkLiGOrzCXS69/G2GQwWo6
dtwTkNCrvvpxQB6xkoNXCm9fcgU+7BB3rkWhHGyvuBpA1JEBCEg4HDVFxF2/BhFIoia84HB82Aqk
EgwPsQ/s92mH4DX5pUzZVMoEB5G5QaZI7VxuWjCgz8/PRyNH+R6OVgLvBB9WbnyNc29CaqUhoRU3
Ash01yh6476EMfz4nzSF8LO1ONbUAD/tU9aMTWsJTFI5tuWt6bchGU4TGC9ooiH+9B80RrUrQnC4
2NL6Fo6cTYg6NA5vTwJm03UthS9BiLt9m2ab8019NFe4aByAyDFzwq/6BYZJ1ZuM0I2iaNk9Uhbm
jW725gVbtXzL2nAikmws4SFOiLUWc572+hTNrLu8ATdpd2BF9xjH4XNIhGpTdrB9znfro5VBsA+I
Imglclir409pIY1nOqkz9LRyJ56hx9UxRcLw68MLk/W+b0RLVBYFBx+RjHXfBlWy0gZM9cKmrreh
X90XZn0AKqfvxDrqL3Tsg9ZMdJcpn0DNlwVudroOh04RqDZOel0bBP0QZJbwRGknqDtSN98h0edf
8Dffrw8UrCUK5+BHyDBdV3s5EnUA+0IBqZ0c+9dSmidibvLwcH66PmyFKodsY0IZ5DxPeyUIvT7O
qDOBaEOBVe2D+gYI56WaSh+M3eILkWjhckDQeXn9N0NLuB52lAmuPu+n/k6S/AUyAev3oGaD/kWu
/PTXH3eLJUiQSUatntzLqluKntZREHIlQGEMZz2Tf0S58Yc1qgkscB9QMUsYdA6PtUspC4hN5HPP
9a5QUNFt0I4huqzmDlAMCGoic3ZhN7+fLey6RvlN7pS4mOuEYNWXMHB6CzxfWnXXxhz7R7EblOGP
rTuUCtGgcrmBdZfNlXU3M/A+AEASlDHawsuS7Oe8QM1qPb5UButdh3RF4gZuiFyRZaqXrzYVSr+1
0IkQEaVqir5mhVB6SRv+cXyeVria4k4sxRLo0OnyAwgK2ttAbriGhlvZSW4ihTNMQ6Ic+64Ethc3
FiA6ePJsfpQuq4t5so/6uZgNbuRYEDKOp0+QctNZCL+gl+oUrExUK+G1GmnZn57/HCdLjS0OZk5m
TONpMyLy8J26hPGghZmupQw/c0DGu/N7a/G1T44UIp5LuZAlF24t/z9tpI7ypm4b/aWDI1wWwr0e
7TLR2BSSbFPxBgcH0hf1Gi6syXfRhaVVyEaEddVFMGg1h2AJUesd9ZexO1iheZ31nlz4TqrH7jw/
n+/guilixyLZB4rkEHGFAb0yHhG6EjPQUFjB+hjcoHbiO92Q9VcCeuueqMNTI7IXeucbXa+Qt0bJ
8ZPTlHEx1qG9GNUhbSjG0Ea/I7mHH5B6szmZ7vlW1qfzX62Y+LyKshTWW+03ktABcsB0LYTmNAAq
EZZQLCpKDrzyS4CJDxpbioXAQyPjTYmMldWvi4IyZdqCRgx92hpK84EDjRNzbP0/XPj066Sp1cLX
dN835oqm4CYOkBgyf4u4yp+6bEsrRH6ojUFcDUuysotdJ4Ug71FnxMho24GsMcm22dicn6P3K4Hs
LCwI7BTRJuIjp/sLxsEcazrkRD8qS26xTYjCYvqnlpfMz0krq13MhQRNgJHLI4Kgvo1u1lcxkb6e
78n7BUA4AmlWinMs2SZjNStjKrRyMCOlRtEi/Yc0oueQQtBddCWMS6WS3pbu72YJB4PGCBGQLSG/
tK5QN6CRoE49WSyy6KjI4DMKkLWN5roWsuoG8G2xafWu2yH+KjtjFMt7VHLTC7bx3dxxR6bmiQRW
ylw4nKseZxUK61loPFsRDIAKmUVn1JNL3tSHjYDwYEzJ2OjiuhFkX5ARDr4mU5VZnlIp2iGnVp21
/aPZWxAxKhchUig0RP2Tla3o0nS0Qn0cbIrhhSCXS/MTuilQSNU4vHDHW/Xor6bwcinVSg6bcoan
S17xjSjJcW5tPYP83dBBt0sF6ZKREE/bIaFLcothUxUmiFNynVzgryRBCqX7q/3t5nbnbja2vbk6
bjauuzk6/H50+bfrOvaOn9zj1WZv73nP8civB9fltZ174DXvwI+8e7Pf37o7Xj3y4T1vdZw937bZ
2nwlX7+8ZVPw+f3T5na/59tsvs72lpc3+43zwlt4BNtZ/oaf+cWzbWfn7GiX9/KNd9tbvv7Kdfmq
F/5m79mexzc+u0d7v3+y957DZzzPczzHcZa3eXye71u+zLnmhyM94Ykelua3O+fw2Tssb/UOe9tz
bhyXn+n1blvQeYen23i7a8fZ7I+b5UF5ti2ffHBe+dYdbz3cPO52j8swMVDLp93jMbOXZh8d/vr8
GnwLXP57V7+bsXWiJovrRgW2dH/c3L7sN090ynNend3BebzQ0luw51xLK+PeNnUqt6yNjXv//O02
sG9t7+uNI9oX2lGWbXOunZV30VRNCX+Zdpii5/3DA/PsMN5Mye7q6F45zoVs/yqO+H4IVzdyX2qr
GCX1+6P78sRqYZ7OzxEIlwtdWrbdb9c78Nnwj1BHOt5fba6WBb05vv3hv7cvG/bGLWv1+HLcvBxv
K5uNc3x5YS7t6y0La/+w3W+3W2+7vbZvWGEH52rHcv56ff22HK9t52bHfLPz2Bauc3/l2OxP73Dv
XF2x+g67Cyb84kJYTrXfeqOKlLSMGS/32X1i3zBil1b1m7t/bg2s7B1SO5AYaeJq83IbeGxLtvvt
suEZtgf+t7e3/LTs6sCmh4dfO7Q87V/ubrf7Ndj3j5eWyFtG/NwDrY+U1lTibFmUt/un243za7eP
7M12swz6cYONcx+Pi5lkYpgIz8YGOsuv7u3myX3aPxzd5wLbtrWfr75t+AK6cru1t093PcPnYkUe
9lvWnXdgnZe2d/Ma24dHptp1Zdu9Z0G8WPYn7wZLsnHtnevdY4cOx8XAnF+qbxfkc/1c+VZJIYyK
xErFYB/tZ2xub/PcX7cb++Evy0z3MKJXjnu14SE87O75J1De/JBzj7ByvGakDadhGepnzPuRUTgu
du346N66ztV+j7XevbBbMNZYfE6JredVmNfNhjHn6Nktp4D7zORsXtz97S0Gm3Vz+xDY9hdW0YY5
4ZTwDuzCZ6z2wX6zZfvt/nb/8HMf2D8fli/99nT7EtlPs/0tsPcYO+zQ7QO//vzJasTm75ybR2ws
/73fPXqPu18OJn/3aD9xioy2HdhbtuqX65ubLzeHnfdpf9j9eLznpHDuOQ4cz3t07ddrDqLd/ZX7
yBa1vcPhGpt92DH0LqP6Nsz0/BfDzeFKi5wtuyPn8vHK2Xk3bPW3N35+5K8Xo/DoXt0/P7MQnR8X
ZuS89cJzO93vlFUqBIMjhlPyin9Yu9ujy5HH1rcd9/DXIedcWAeUqjtrNClmd9ps0htGX9AsbTIc
x1v2P1ttaXU5vSubXWR/W856zCX7Ym/zRqzD5mE5lZloJp6fHvjA3r7BIdjw0/LZ/X57w393jwya
e3Du3xwbhnWznJrsqBt27v7NXdgdDmzIZalvljV4u1nMaWjvWEIMP9Z642KPr5ZpdHfPRzwdd3fr
8pnzE7CcDv/eEPqb8wci583HpDL5GiA6FwXqnnkIATqUEcZFqOZaEedLOKo1q+KvZgB9AAcDD0Gz
p+ONnGEPrEmA3dhr9S4eq+kacd/uRusCbRuSx4BwP2roY0CrHxJq26Ff0wV7DTk9B0/70v1rdTd6
exwdhMZyMyJO+S5NbOYyysYoeBXTmNqNmqRXIypTmwjJgeP5AX6D669HGPaCjD8PppKQ5WnXVTWj
IseEex3G9VMH5xpFU2U7+8mOShI7rahfumh46SSqGqr+Y651zyPAwIlgXNUme8oFXUofLWZ29UDE
V0ziLJYMu2EN4ob5iliKSeUiUaot5WeGLH9yyBvAZ3dImufJJonmTH5Aqjf6PkcUCbkAIv9g8HVd
V0QQ5OBY0UQ+HRC/nuUOVfbeBrFPaQW9KFxoXaVbhXF6YaN/sLpPmlp5E5U0yeG0LLuw1YV9woK4
JkbYXfDBPm7F4uoEwWAJUZx2qEZtxM9T9lA3B+FGtkZhU8pIgJ5fSB+2QrRbApkFNkRfrSOL4lcp
irisoyKOXxCraW6EXtAfzrfy0eIAgcuWIG0FpG7lHIGDDco+Q+wmiaR422e4yxB1pcAL1KC9FkvE
tuSuLA9KH/ef/rxpU2ZBgOOW328UFG9yachQfFDImR5HSRteKVcl7FHg0e4yxH5RtNX1O67klygb
74cWPiNhcFDkxDgxCacTKAwgboQ6RlbNVKtjnOTFLrSaSyCY90NrAsxi6kRTJO6+hlGEYtXrYplN
NmoJD6Kuvfaq+eTP+qFHWA8p/XZnqPUF53JxHU/3OoliGREnst8yzKmVawktfCAbkk8IgqAh9WyV
1GvZlZIS6Q7K/2WIlHYTgI1BOT3+fH46T0/25WQxJcIJwExBxYB0XjUNphmOf0LTpg5PThn92CvK
sPIoQQkHta0vJYQ+6qoKTgXCFGBawhmnkzhJs68GMjKFzYAKlTxm8Zc0CPwN9LcYzQmj3FEi4lJZ
5ve2bEFpgRyH7cPKWYMYQkpAo1eD7DU6k4KTiIXgJmpjbUpkT93z4/lhU6RS0OZAYpoT+7R/6OfO
lNFG+w9B50HmABET0fOtKM82UjxL+u58c+/2BKWQwbjqKkt2gVCuTmxhRNLG1CDGaiOSakKN7GiZ
UM/2fCvvFslCIKSJBZmhUal+2TO/Xfcsnxv0jDQo+sWZ2Xj45nHupnqo/YCybyJRW8bq5nyT78Zx
1eR6HFN0GUwKTTkocJSupCY/Y0Nq3axK+wudezeEb+xIkKd4V8AJ9dW5EM5TKKJUGTnBVHV7JOQy
B8p2fmFdvG+FdBPgSPBnHKmU1DkdQsTe+9ioEI+xkkbzqrCfEdLU5+35UVvvLnwXdhX7ilUumwjE
n7YCYV6iFCcA5M73xYfR6qllGXT7STF6m7qQ40NfTBcihu+aZMSIJy9suoVMtw7Fp5KhjEoDvzVq
askdKSujOVbRCncSgpe3ltkuMsJT653v6DL9v1tMcpWEJyHZvO1pYpKnHU3HoevFhPqc7SayO2fw
iq1ylN1LGadVYEjHaJy2szpz8BY7vUppp3RfPucuJdHsH4e71/OdeQsTn+uNctqbUW9CBBloRd6C
87QpseZJN6jvuZSlczQPRJR9VdsHqhrZ05fzba9zAu96uCzc3/d2naRqvVQ6FXaqMzhwE+3vxtE4
/Om5uh7JZcP/1s6Y5sh05bSj3vvbCrWjz/DMDv6FdbE+vdetrI4XVJLiVFh6M28o2eag5+zkTnlh
L7+7J61bWfbEb31RolpS42W+jpX3LXGefmrb18+PlwqaS8u0n1sWK7MLvyydpIhmKg82kIMslP0Z
DfTb2TE+Iau+v7ASlrV8rrmVybUoJI75oLnB+YYWv/09tw+/nMfPF5r5wGD8vnXXOZOsyRsDhfal
VwiTOuTwHEo5Oqaru6/br437CQnHSxN2wVyseemE7korXNrsXS52bLDI+zLb3z/dhPZd475yJ7BD
O75wsFyavzXnUUE7TU6X+Zucb/NG3FKo1Gs24U209+1029kXBvY0av7OVskrK5KoSFug+rB0MnQy
/qg2QuyE5y+t//XZvFr+ayS1KlAhMgRQZi9EQ7v3YagWdXfoE+NSny6tlZXRMI24MfNlo5nac+fv
IkpYlDI1aPMEhbhLOMBV2PH9AK6MR2wKsoYO7F8DmN5SPss1NpTmdT5FbuQSVZ4wxKL961IvV+H0
9w2v7MkQZJR4qmhYeZQPzefipjoo3/w7ssBUQylfp6f8EN0qd9rThRVzaXhXBiZox0gvlhWjsGYQ
xGJ99ju8PMe3Daf0ci9wTcd09AtG+l2wZb2AVpZmkvMkbZaNAS5sE+0k9ylzCKz6dsnwFhvZvniO
f2QAwGnBrVxEDKDXnVrsJjGzXFyWbOVRApP9obgWnoPqWFeZQ2Xl++aOQiPbeqteW/sLo/yRXf29
7dUoI/M3peBW8FXcwdM/p5twM2wmN9k0e3l3KWb20ZQC8wBLAtcBrOLqQhBTPySe6rKxa4ryiBKi
KKiGqtPPLq/deL4/37W1IVgSZ/CYZICRcC/Bkp6Oqt5Gsh+m6uwISqtskK2k2IVUR5S+neYLJlxd
HU40BeEG/CXUcNNArvS0qdSU9VHuKWjqIx50VVh5Dk1LSS/Y0PXoLa2oAIu4DSwiJuu4iipN1GNq
UKFsEUu5RQvcONR92jjiJGe3cZlln2CYS3d/PIpEcLhW4bSDTdOX9fObN1GgX1U3JSW0qQNeesjl
Y1PVNrunilB6aS0uJuz3M54OcocjcAM/UoMVv9oHFEmsZ8sQJsfI+9xykCRrPqHJi7RlrRVK8pRK
fYsOf2aUgw3goBFsJKuzuzSe/M9am7cFuk593++rTJfvAflWlH6so9K0S5FylufH5Z3zDRQOyBIY
BFDmlgKk6HRgVGqb5a1hUFtc6ntKwQlpMGENKSUQumOj+xBYdK0f4w2F5/vXGkDY96CxAtOVAG3N
m7hU9EvCQ2v/cnkkhfUB6ggFfspLnj6SgHZmJErl6FD5KqH+gyLb1AjLvoLH0BCSLXvzMJUyx27U
jxes5vvNpjBpsAaIBxOhf8sw/7ZMENgXhgnSrlO35ksFpvZTiybkLULol8g7H7S0EJx10JFEFYBY
n3YyaJZKxJY8o3Ic6yBcoaC7xRQj4g586Of5SX6/rwlhEvMyCDCgDLBGSgaGOGYFCqOOgUKh19Yj
dTer4MId9d0lh2lD7EKBKQOujyNg6fFvYxeQnFDiuesdXwh9e6TQux1ngWKzoLJD1M2FZ6R+6sli
rB4BWaY/tWySLliw91uPZwAOvZDIQf+vI23T3A9BUbG7TEps6F5Q+MKjmohQNawWicI9VSVQ2Pvj
0V3sGLxrENgSkfrTfmdamClF6qN/1BQIE05qsskyQ9n9eStwzpZkAVBQBExOWwmGntzUFPeo71Fm
HYFKij8Uk/jH46eKCh2RiKwt8KTV1ksmJTFa8LpONJT5MVUbyY0ERAEHRN3drBv9zZ/2aoHSQnQh
A8LKUVdrRp7EJp3llrI9cxQc4kKY9z6l8i5cEt4bFFPWkNKgU6Tc3nFBEGMhpTeZjWMIUe6KIrKE
KbVzdqKpCZ6ZaQOC/WPT732h+RdS/r++j/8n+Fnc/WX2m//5b37/XqDBuaD5V7/+zzH6XjP3v9r/
Xj72v287/dD/3PY/67arf/7t+Fo2f9t0+Y/XNiry9WdOvoKW/vUk7mv7evKLl7dRO913P+vp4WfT
pe1bczzz8s7/3xf/9vPtW56m8uc///696PJ2+baAx/r7v17a//jn398CzP/1+/f/68Wb14zPfXlN
06j522v+g14hHULg5q+v/d/P/nxt2n/+XYA98w8J4KQOoFuGtLMc0sPPf71k/mNhxy3cS9ZIXtRt
uHxC+cdibuCmKOw9hXTQ3//GJvvrNfUfSOAgY0SSlQ9q5KL+3yOeTNu/p/FveZfdFREVZf/595U7
zeYma2BwHAHfX+Qc1gCwYDC6KJLE9lMMiwQOgpKlN2MeGaKjjWjJW1RToHB2ECTePMn9t6qr0cs0
RYq3tYqefKIkRnWTjkr2QHWUedsYSu2d30qnpu/tARctBh5uoRUD/D01EANS9WJt6u2nKm7vSknu
DnGC2qqbZJV6wcM5PU/+1dSbuSM8glO4Cgwif4rwoza3nyZhQuybWvBeIIbxhQPlTV/w337U0owl
Ir0gk4ADMIl3v+rRXOlUPshCSsMP3VaCh2Rn4XA3VoXopE1TbUQKZ1MdraXEipRO5s1cCf+XvS9p
bhxplvwrY3NHG/blisTGnQRFbReYVJKATOxLYvv146j+3psi1SNaH+YwZtNW1tVdUgkgkBkZ4eHh
vkubbNMkkWbrmHJcSTyd3XlOtHNu4okLkpU6bJpSz4jC1KgrmO6wKmDwBiUV8EE/4XCbhq2i6P/8
cqTrpPfvz4JlA7wYOaGJeZbrzzJBULWZMNX3aBhC8mHwQjkOSdUStKsKT6eL4RCX1qOaGw5Xp8pf
rJzjKRWdvIOrSlPNPkbMGlLwBw1mVm6fxvTvl/p/I1JVn8W5az4/O4Sq/wfiE9Sw/nhbS/y7ik97
yj//DEm/v/2/QpJu/YWjfRF0gLQOej84Wv4rJOFLkGFYJhpFQ8dfwvL877hk/rVMC2POZ2mDLyXi
H3HJ+guiZ5hLxEmOThmKoX8Tl36jan9uEgxTQkANWTKscQ1MOdxskhmChXDZE6qLKFSw4kabs0nc
UVHW2WxininCMPy+Q1Nehg/WhClPDhlWLChZ8pFJzYBb6MhqCODM8XaAmiosA/t8+ID6AZjxCasu
6NUODWnMqt1VrZi8z3Oe/s0L+f8r73/+Zlv9n0/G3VvTJjgd/8eqzXA8tlercMnS/16FWFt/Qe4D
NHiMFVydi1hZWIMYV1sWIqSMFCz0/6xBSf0LNHLABehQoeUGosR/L0H1L1SoJg5GiNtgfAT58r9Z
gdfnDtgC6KovOhY4hXEtyLxcRza4U2T5INI8bEa4jkq1ZM+iee4HXbEhO2zeCaTXqdzfV1OWQgPD
a8i6bxn6OlgfGOeo8tCgLfLsE2w+DwNE6OEdtoMhE0ZiVIMGf4SD/+QCf579/3BNFbND2GCQtYDo
w/L1PwqbnEUJlPXHNOwn4zBSqwyQovoVTNXFvjR8KqcbClOmny/6D48VibEC+RqMbyAhv3msvd5b
MNbOshBN4TnoO3PVjRYM1M3FdlC6kzv8Xeb/7zCC54pTFjMcuODyXL8JHWPIA8OIcE8NrYPWe6bm
KNQx0w94X0kjDAHYB13cvYpnHp+hRs743uwOShFoKebEiBjDTYLM0hssVFjk8OTDjD/M8jLWTwk/
iv2q678UdWVCwr1zusTL2IPaHvRkk5mk1qCiQYwEziS+2b7M8J0uYjh3N0R+4M2qTRx1y07wnJiU
j6l8UPtzUuyz5DAbL7rgz5Vvmn6khYrhVPJJVEM429qtBAlyeYEKTp0o+GnicCOg/igHQpw4AvSO
lNCMVopvrCEdbaM6LI2D9Ti/6YmTax0ZszV9UZ/Sd7kiqXCctV/od+2oXhGYAUKdcoC7kZp/muLL
ZJ41Ew4y8EruYR9UneT6vWap00LgsZI/++i10wBUWDB181pltcjOMZrZSv0czaeocNoESQyzNd7j
E2vwW382YNwhKU8QnW3Gta7PdgZzMEvaiNW6gifDsYDzbGTrAinjmMSWh7WA3n2TblQA6cMLF4iu
+rHg0HIFZ8Cf1+RNif/3KsHBhoFfTKCjI31THtawR4lhbqmHsPGoia5Hqq3CT8CZRHhbN1GkemZL
lW0BOzR7EuoHSPXfYxJ82xfYDABoMBAkofX+jSYBW+0uTSddDTvzDYr7CekGFG2w2IBKKUYo/1U9
/PsDg8mCPSEt8noQ1bze+pogd7ycGz3MuHWJkiqxDZ1XpOjZdoR2xp2rfQs0y0GOXANXxL7HWPf1
1aIBZlpcGbOHEWkxeEK1o3bGxaiiVTfkG92il6lB7XHnpV6npviMuCrQSgBfSEcwaXpTOEDjshDV
1Egfmkl76YwgyXvzYnWRaFMzRf8QtB67wQCW26ZDgIFcrGXo4NO8P+lDYdotN5VVjtFmd4TWgT6y
8Of7M5ZnfBWagNmisFlYowtGeTtxS2V4yKdybJ2LamdwH2/bUEhnBpqMyWIiocEgBlMaSN4IFRq3
ihwYpMATWPiET8xk2fCihOeNeu4CJhDm5btmI63rlbY2fEgZ8MZJwBfZ6RyfkeAbAQzj70mDU4PN
QfQSU2e2sNY90WaqXYu28CFs23UZaJWt79t3uF6t5U3zmq1jL/Ejt3aholwItmyAC+JEofby89P4
rUf1/WksymZAS5BA3qyRGBiwNtWpdTYvw0SUX3FNmAyNJwIYNlFJ9GVsyguYIvIx2+BBLDJoolM1
Xm3ZHMDyYx1BJ5LU52o3bNhn+Y7PARGEu2PSv+vhn+5zWXV/HJpNLA7D3CfWma2qLRyKB5Mkq8Yr
N2UgBAXC6JeEZ/uc7mcvOvXP0qHYTmvuGjBR2KcyXIVItEtWFgzRiBwqK+hHT9SDaabF3RKsg9rJ
4NGbOHO6ZTAVGS9d4hQKZi7tEc3EluAE6007dUFFNQJjE62Go3QaQ5ijdYa9OBXVDkjWFPa43M90
mKod1HEza14b7azyOEVvYvnSdWEBH4TGVp+zPcxJPDWofHaqduUBXrXludkxX/B+fr/Wcq7fPrdF
4AhyGyAKAoK7fm4p5AnyKIEjGX0U19JBWs0Htm33+d6ytUB4Uh/R0DthKLdJYIJkg7oMd9i5Jb3l
CRJhHRle89HN4DNSknZcNcOxafxMIIVEGqhvw3W18bnpGtSbwTav3UUBHGgfh4GSb2okghVzQWrV
lRLSbtlGS50CBq821OWEZF1X2HRe9lqfhTVfmU/sVX+Sdv0+94QjDh4F/oAnNpIctqoIHmcu2pp6
tvpVojnYD3UJf3NHKD2B+bCZtno3S+FjgZrevsc0V64RCsS0pc+zjKaCuYvJ71u0ZrEzl+Eqa56j
XbSjj3ytrJJLBJJKtoVulDi6Anqgpbf4hRcEYmz5Tl9xL9sUG+rXjnUqV6Mre6oHAz35aersbFfe
SSpBc7150xqsBjFngJC2aEGgXLx+03CHH+uFMHnKTB9mkqW0ht+92Xg69mOcyYj/m7SK7NZy83gV
x+uKrjLjpPcnVqxECxbZm7Z6Ua2L2a1hcGDEO20iouJMUcAoqX9VpodqrivX3dd0SBZ9XVs5FTBn
EG1ZstWPtLatt/hYfcm6y8tLPD2bzUEaXXxdacjicQ0D04GY3NUMMmA+QPLgFUzl81w6be1Mw7pk
eyV3YUobUT9LPBoHnQEZITxgCdvOUg5Zue7Fi5HDPobt53RX1X7CliCL7I8yw56LfQf2ITcsRy4u
urK3LAcbs+efuPm68w3RZaHZ2vy9BW1WP6d8w2SvTE+94OvT+4RcUS+CYm4drsOcx1DcFKBbo1l2
puIj4mbUcnF2QiYIR0GMeyNGKhrBEi2S1BbZHHRmbGuO3sJ+LJFgY7HNx9BIjj3ftSb1evORGg9y
McILBk9ruJNO3aYyaHCBi7xsdaCXKKFutnqUy60ObEoMC3CAIeKG9oQ+KW4dyS2B9vqdk+Pb1TB4
YQG7XITJsUFukwsxZ6pe0rQJY9P8aBukbgpc1GyxNqDCUMl3JM1+60T8GccWjR2oO4DFjvIQoPuy
Q/+I/x10g1q0muMz02G7x6V6dmhR/AJGtuT564SpIqHGquh7ZRvXtZMO0MvDQGJgVegHl8q9nv0/
3BBEUzBigZuCWs43NFEYmErFZBRD+E89NUOieUgc7cTQt7HCYcUXR36n4FAV8pOVCnsYPp00EDdQ
jYgnY1Kzf1nIIsNDWrOYMaA3h2L8JrNEbIKpFQSww6gZfHXmJFGHztbr2rNmSXDmHFYzeMTanWxv
CSrXrwVqbGi6oxeC1iP6dNevZaRKZ5glF0NOq9YV0xaOpVLckrHCyvv5KLvNZjXg7qCgQ10ZahXL
KMP1pYQ4U5MYXlVhV3cCvJ3cbjTgmD0nCSrLV0WBERKMq+6cn0iVv31CoPPoAEILG3Ef2PH1ZcdG
rmATXMlhmq5Lk+RslagfVqbANHk/Z0RlIL/vjfitAGdD6S2bzQgK4t4UdxoEjaryRasf1C6MqsdC
PI7jphjPU/U4te81LAOT8Zxk26F7p/pG7bbIltNik86BOQVFvZvmoBJsSXWZAgUQBdbIak6eAel2
eU/YyqiDVC4R/FDhmQeYONE5ACF/rE4Gxa4/Fnyn6dCweRFrBHBV2NdzoE67VPgqUXPMskZadOMj
wTNw9KrPehxyKzTKx9pAJRQYuBHzIMSerPzKykdtcstxD0/EQQ9wxkETLxNXlrZpckcqviyDIR/Y
6tbBhF9YlTtC5ou0t/tsjcg/C64lPJnsIs97OQlRYRvwH8RnoniKwlpWPyPua/2bBLtj5UTrBxhG
eXq3ZpKfDJXTTyuGZyXgoG0cQ9hSmCNVuek2ZuQo2g4CGPxXUgrELN6kxQRTe20TSiw04XQ/kwjM
mcv2VEwodoKGklJbVaYrqyvUz7rx0POHBN9KU500yrmdyGg+csuTFFdWAmAUNELhvMTqtnIVthm0
O12Jb6c20jJ00WHIpGA85luXG+Z7Q2xokRomNM5QsOs5qSq0uuFeD1UlzM4QKlXGnV37LZuGQIiG
PasCU0Zig2zhelEnczzwETL14ax/wEwwb2ZSzq5Yx7ZZbtL6qxX2IlxG4SHP45PSwUBmHRW+FO3U
+rHDVITgtOOLYHqZscvHnZzvqSzCa/lkohTQTpP0GmEQRbUr4AlIGpv1kLkxoB19PbFjqzJHYXiy
07ouvd5y+rVsbBfnhQuyOmjOwaTYOlnw+YPuzaA4Wuz1CmxEHVEgrbmeMcFYietCXI/tZ1x4quZ2
mVt+RLov4tmJa+vUp7v9DMWm4ZCw53KCnVYGq3cKLVW+ndVTZZS20TwayjqG115zgH+1ATMGemdA
CCSdb6EDUD9kBdCMBrULtKvrp2y2dRVP0P8IqbJOYYwJjtA2W2lHWAKT4auHAS9Mme3mWTUciZNo
suMY7pc62JkncV6PsEXycpSko7Grkm2mvi//EzNq0/wx0kneO/CrwHSfrNjlCK9FTzhP+3JeM2OX
FLtDCawtJSI8QzCouFJxNivT59h3bqo8cxOPoMRv23Jc5VLlKT30n18t+jaxnQXMxyJR6U/0nFBX
HgPhvTpK7c4QHCnexL1T6I8RLNPAzTDj2pant1g9KVWPQmmnzr6gHyrFVpAHiBIorQMCQnOYpjeT
b61SRMEUClB8Ffm2d8qaRF0oCsDsSiLwdWHCmnZ0Yg02mE6j+4li5/FDCyu4iL9LdHBgCmprzYNo
Tcsjm1AP8jQQcQw0cEmE5ztqeBCMYlhljrZuONOjtOXyrlZ8TInq4l6lYfM2OLF0HDJSzbBvFXaZ
rsLJ8aBF+4gNDu19rflQENuSnczHgIL8EQ3atmiOrfYoxVGQxijHq0PdufCWTojG38tR2/KOrhIF
P3DEDMD4ziQnNz5FPbHrvILPYuJJpV804LjXntH9kigx8ghx3VOMcimFosafZtnVG8TMdLIF9SGv
1tG0GlOn4sD1OD/G8OXK9fcq+9CUBzi6944w+lrqc4qcOYD/cmziLECa78F69oKX6Revj/K7UHnJ
7Odw5xQdFgoXLjrSR8w8E8VL7SmDa5WYb3GbcZcmPs6D/tTtxxklsNdjlzs4aDI/WU3Miwy/FBe3
SLdO11PmVJcu3QBW9bLMnt1RxcGD+cKV6GyrzB+IBsN17Pp2R7mbGJ4eWE7rIj4kL2lsl6/xxvLK
ffomHOuFgGj34ejy1RBwoMMHDixVXxnAXcLkFSKfo2CLQX2mDHc3qTjLCF1VG/ak2mJEplOjOupT
cW+6+HuCC88S+EyBtQKHALC3rndviVw+T61CDlnDTLenFWxla7i0wsrShl4ddbhkwS6ggOqSAVwr
zrhjldYG0m2qTWt9n6jSpRWMbSumd86M22p0wQ8X3yYVumrWwsS6vjMLnnVUiPgYsiTjJNbk0kmL
nv7bjBIf/fdQ+cJzBKHv5oxQ0OWrYRsjhowiq6g0/igm4hEyIijy57dOnI8Ds+7ETAha3cZMYJUA
LaFAuTx59BCuPxvc8ASZsUkKc/i2zEQ0nFwMAETBgD6PPYx4Af8eFVeXgkLeMwET7l4/P2aIsUDh
q5X5KVHnHeGn6hbIgmcbQwpjVpJReDHqmoz9nmqIGZsp+eT6cR4+pfzZaOHU+97zY82OJXss+q/Z
9EzwqxmRGmLMdg1Dyc5JmcM1gpxTAgpvG7WHNcASr5hIMxFrdEtkUmxNm1VhOCPs3jjJKJzE7YEi
8sLR0klgAA5Y2dOIGsgbABoBEpFT66KYJMALHUBXvuRNpHZ7r3XjvXmKXsuv6JJ+Vc8lxknKDfoo
+D50jbza1d3+JX3K36WXeiOt5NfpJOB37ThEBIq4pog2ij2UDn4VcTBLXjqHvRBMxUoxtuNwKnxT
Car8vU9/wWJ2lDdi7wn9TmSHblgJkFyX0P2iVdBrZ1ZvxfI5d4p6iw0+yx6t11K6gVuGEK8yGhSK
Z6X+iLH3BOWNLfYE/+5D8aF+SSs7f4Eun1ESA3inhMiGEGhno2280PefCwQUut8XD1gey6weEJDv
1cjUQScB9q9zmEiOArl9PWAMY+meNHqR5SKpxJ+ruiNjmCORIWRKsLDVV6t2GtXtq4fCeOflHli8
Oe/AmgXKqEp+D3eaxE1mT4P0Oso3BlNX0obZi/Bc5aTct6DeAwxFENTPXeQOksNyVz5E5+lZh1X4
5EG2Ujupz/2j9JWExWOO1XCKt1WAG1rXu8RL8QOs12xwxsYut9GBe4aLe1wVj9Wb9tj7pYc2u6CR
9Ixw/6U1toEF19iSDsd4h1c2xQ0GycEIMjDx34rWMQJ9VcG2UnrQD7pXrZPXoiQZbMDddtV9AQnE
wQmX2hdtB+FzbafsNNcigpv7qa87rRdvdRuHCRG9xkUFI7wxADTYUIwor8BaxHO0jR7EAXgHUB/x
A3pzPgPGw4gJj65duR72StAH+keLaO1iMOBdfmIbaGdqpwLQ50MNycRn7KmichnYRKkLTXINGKrk
zkUgomfVf1TGaeoxAHlOwFPRxq2VeAx8bo1QGITiUIB8eii+FE/pTn/hmAPCK9nlF8yn4ZdRufjV
RI4uBHrpjRKBYWyrE2j/1iUZcLkhsNpNL2zMflcOItC653ZaD8AwEd/f+8DwzZx0sHqn7pD4VHH6
U9oR6TJ8aJ/9TsbMpGk3+EmmnaNHmbpAkAT4kukEFtFR71Wp32q+3O3TbCeangFP2ZKUKSlUO/lM
VLuobZ2RkTnm5Ijci7R1ZDkN2yiSp0lepKwkyTPLdTKcUkCscaDzL5UinzoraBFj0KP2W3UHhVCl
PQwoTZjbdQ7+kBs2zNSh99ANCHX2jOUSwUjHQRMRnAwL7Tt0Iu9UEd8hEGhNLJ0eqDhD7wM0/+tY
rWoNDNGjfA5hIM1tY8AOjyhUP9Ie/Y4kNdZdGkrNVpf5sShdU8tlR8A/BG7KgHiV//A+rqiRf/bV
vx3YuB0cG8oy24r+2u3EMxj5I4hdiRRKz1ZhTa6oVeiwlmhrjOadcwqtvm+hBurLyAws0ILBmLlF
I8QsUvpUquZwdPKgXvP9uB0eZRfO4+5wxNaAV/oskTxZ8/GhSkkjuxIg4ot8VB8mZptHoOSsP4JS
x4CYC6hHUAl71IJjCJGpb4Lr92u+TKJNtDc40ivgn8GWxbCz0gGW2WJtH2XDzbsDBh2G3oUuOQ4o
ztyxdBqUZVBpPrKvZaMfphfeBwp7iNX91LsKwvNxOlYb+aUJ4lW+7dx5HfvUt8LUF9xuMx1VJ/WB
rT7h+w4I74/F27Ct9jLmXwxX2asKTMFhqn1AY6xlrjbbUbOeqN+lu7k7jukuh8Yhc9TjyAgQX7Ve
wmGkoP3lCsZJwpEjYVQb74YMR+GyxMadeMTtx68l0vCLeER/TXxWvgTEyGwDnNiI7ehlnh30YVAQ
IcboRyXUMXhYEsnWvHmL/NZTbZy3juzNX01mi5jFvRTvFiMgxOF+08uAfWfa9Sce9BJqgnmtPych
bDfoQ/mAUkhYV6esxgbtMXoX29aHdRwEokpEGGz8efveI2ihlZSiwLD5V+kWu/pAnwGbrM09hHsD
PWSfMc7nYd1sswft17SWd+m7BbI6ItYRoDB+F8Y1u0BQW7YclaOEtjtpoynLVp31bdaf2mhjtvsB
HtXwI19nfTCN27E/8e5I1V2serTxuO4IilNJHkwQhB7hwckE32p9S3EEHszUpxhTMghQDLUi+isA
ax1T0MzJW6IxrBY7fYLj2sIsEGzdnbpjxXeyHEzck6dQVndpSxLIV+BzF1uB77LuIHQRSbWdRR+r
eB21tnEH1/2HPYtOBUhIINtilEC8YQCYHJrIYGjPIXhg1UFQaLHpc9huRP2oQqVHm+5k9d+vt+h+
Q+0W2AeE/G+b06zUJzYMQhpGAJRJR01EzKZel2L6MZnCPTOg38NUV/AowB3kHBBCWiy/ESyvI6SF
cZaeJ2YasjaqnHnK3zW54EfFSBsydb9EeLxTjFCABF66cId0jGQsSFYUOFJ1HFddLgN7atGqnwS/
6ynM0CzeeVbc/vo5dbp9LHjyQIMWdB3qKBCYvwE565GLrGM5DavZKtHa4Vimut45KHbIPMh89fPl
fgsM/PlcluvBcQA9yYUGAf3r6+eSVlY+V21GQ5POwyaDZtXIItNL26R1KJ1/QUcJQ39Moe5kzmi0
JKbhARouSAkzuk3foGbE52lsgalRoFsChiW0ythCQ+fOGffbbOHqTjGBAdlxcN4WbVUQLa/vtM2F
OkobZT7LrxzXk+yst7MH4aD62jnyzXXulif0S5NzvC4/lSeEejRF6WuWEpgvI19pqKezo1p6ORKw
AtHElfg+B+BCPYF6aeogJdEiRwb0I1Gc/2eu7tU+sMKcbWJpU0REqzfI8uqMsMaG5gucSS2T9LOr
mRBfylZS5/EGSYSH1qc1IL926nxXyABvT0IUDkj3mUtrF5gAEpFpg/9UBJu+l+50gsVEbdg9mAet
DSSjVwCREIp0CbkczqOnDtEPHCuDUEYSBgkzVIGkuqfK/5v0cvuIobOBtg7+gXTYTQxIQYYF/JqJ
57lqtuDUp45ijBrJMJ5iV8Io29i1b32B87NKkV3l4gFK5l/MSssVmiLHn5fmLWYH9WjYvsD9CEsb
Oi23IsQohRMdW7Y4yzKV0MXJDqo69H5Ef4ECj6z1MvVlwIbRutO8u8WBf18X1gsIThgGgMXn9Tor
lCq39JYW594SvE4Cqasa2WxTPQLRlsoAs/T2TkPl26ZfDHYxIIGCCR2Ov5X8/mipCarUtZJS52dW
st5tjM2k6BGKPGTzLE+9n5/rP1xs2UiYm0AvHfIjN2jCCA06Wmkaniurn2lSIMFWzM9S4pcJIlR3
du1tcoYfDxAB1Aakg8uxcgPdQDpaBLgdD+doTgG5FS1ybRktm58/0u/D4nrhapoFHB2tIcjAQ33q
+p0xVRlbqdb7s7kD6Abo1R4fEmYPui1ivDZH0kdMFL00MLOj1jqx6GrId0BoLS6crspiw5JQsA7V
uKk0l0Ha3dKIlnmZ5sq5U3UuX/xd90rzULVOFjtS64+CY6lBmzod9bRo00mugULR2sSqO6luMwdW
5FoaWtSO9IVyEl3rEalSR/TYoQ/5g/SIwUxRdxVKqj1yL3w9e0x7WyztOnGlmsTIPnvCO4y1OnO2
LxW3o8GY75nhDb+L+DkmpkB6UG9qr1bc2PDZpssDMfLTwe93hX9vrvG264dXufDlFJCPwQUDU+/6
GauikCc0E/lZTGdi6f0BPT57tuSR9F3zzLXykADO//nFfuMlYsAHJgJoNeP9YrHeeqMXBswcM00X
z+hJMpSBo4Pp2sRVtEULqG9VB2R8QEL9GMB1O3brsrrXXv7+saHnjbkO2KIsNke/j6U/9qYYQ+9u
0MbinAnqY0ZzSiD6FRFWF7XbMVl2WPnFjfLeLPX3XYoQDD7m4qkE8rV400Vu+ZTCYahqYOXZtOvO
9AVw8bQEzmxSLNzBF//hKWOyE9OBCEGg1oBndv1q4bDFo6EpcbHBPNeiFLRFxtAS+MJQTinAVESQ
eEZmCy2krCrvJIL/cHUwT+HRgvQDqRl8P66vXuK8hxPr1JyFQrTQs5idvoh3CtdqR6N0N22HmjE0
AeNHdOaef15g3x8zRkkx8Y9JN8xtIPReX1tWaRX3ZtGc27zd1K2Muka0EC+4bo9WezdO4addhylc
DbAYvG8WVv8tkL2MkoHip7VnUCu6AEDW0K1GYY5tLuuPirxIuhUVxM+U1Ly3kb6dalAbBBq3NMFk
sFIU+fqDJvg0hlChA5bnE0hujfiQgA9d8DPvhE3RKNjFMlrSY2cItoUDgYAharoqXelWDApmlYle
N4ueMaj6uUWf/efX8C09B0MdszgKTns09jGefQNgsCoTQMaNxXCqO5PE4/SV9HXr6WUFWacU3X0k
Awao62hlWumIyNyhiK6TJ2gooNml5qrXmRxOQjrSvUoJZS3jbpOD8VaxO7f6bcWArroYTEk4rCGl
cHunfTEP+ljo1Rk6gxjpbtExsapaIjBV+ZXUYJT9/GS+HaALJxtyj1ig0jKSdxMHrJa3UhEb5Xky
RgWUcvBWMJGc3dmD2nJAXq1MWIGAQgPcBo0AMHFvgvugQRW3hdzOuQZZjcK2RX5RpDFsk3mV1LTc
6hD8c6FLgSawiuE6XcN9WEKm7EauHyIxto5lZKVeNIPeMxrauof/777SqLJJJWAK+vysmjlauw3T
D1YigDc0c8mb5V8miLyYKn+3YnhN4jaAlgIUlrNxb9Ua0O7CUknWTGAbiEhUOlVYC2lUhhYcOJiy
zNTPs+pXhtieONDRqDP702y4WSRbIWgFk9aVR6PuJkxK3UlPv1dOeGSgIWI+BsfT4gJ/vaNaqpom
bzN2nruckRh2VqQX69IxMqkk4gzIjzLY0HCeHhHMHzD/iolG0foU4SyaypGrjGr/BKkOMjfAARrZ
ajwIP6p3UqObMTIIECy3iVvE/sKUG4r769us5SKGq3BBz3CVo74y9MpB6krBjftOticYmGU8KsEm
gCUhGuSgnnY8aOsECxo+T6QBEHCMi5cc2kjr2aLb3Oi7Vapyn2JQc6sK8aaLJDn4edF/O3OxBDEJ
AIFW0DE07LXre1YgtwIrpKFfGF2Wr2BRbNFbgx0jqOumNZSLZ/E96cl/uiYC5JJvwOsPQfL6moOs
gaFr9k0os+7XnLWfeZI9ZVG6ys0IhyD6XoKYeD9/TulGpGN5O8j3cbGFSwfzn9sTIVWURtazbgxh
Ra4UO109GxbHZM4jnEnjhtux9KzlO8whdfU618HZATeT2ngqqFFjMtS1S2lsx5jnmXIiYiaDmq2j
oFJrJ/AKohkCJKBiyO9GB/rvuw7H+lLZNAD8MPsj94dehumzGsDFe8pDedzDhRKlXRBNxy5zjMmF
UhS4OL31CJUA0leXXHofardF+45rK9XyrOQLtN8sATKo+xEQ9Vy96GVgPhW6MxTPCkzQMGgj2WBJ
tUfNdPmEThgIP2iT6i5scy3GbD5+CVWYAh3Pa6cYV6mxU/WD0Vwi4Hf6k5qprpkeYtxwE07AzEqv
ikkDWRNtP1XOZNrCC6IuGl5UW0WGZyw0U/woNy0wXIHjHERIX7qnL/39FIAiBraVDBcesC9vk+FM
hMY+12VESEUBc2IEuBnRfQxabTn09xwvEYOx+K7DMy6HnWDhNIBpmLp8/Y8kFD5ucLes1SHkqjfI
p1LH+OehbfHyxJporatlAAq0Z8N8s6pdhJdYRueke074ulVeFPVTUj/HARBXdYyrz0zYQcajnl01
fZq5D84bLzeRiB7MRTIv08RtlT3FvUw6btlWpHsUbTKBkS5CRwOkih6ckSFdRTwckl0p+7H5zC1Q
pKoPuW3IrAC/wBtqOSUSJlI7zKpK45MVracEsnuY5hl0jUwFcHUgKbBeXfWJ4CpDQSYCMQpbHTig
kwGgHIDltHOmHvQI9NKsEvMMrLS7CZikqIIfjKWTx7agfEraBxUq2OodLeiKYxYCc18CiPwF0IL4
Gd6Tfo9bn4BnwzHMljHCNEQi8NVHsGJskU622OI0SdHg7l+0V4wODMDiMfT/2IOslBHZPDVVyNIP
Fc3jVLaAB6zMJLOt+MGKT7R5KfVQBGMmeS7B3dE3tYVKFwNFILrlLIxwM6q1skqfVy+gT/0v9s6s
uW1czfvfZe55ivtyK1GSZTuOE9vZblhZuYE7QYL89O+P7jNzLNojVd7r6epOpTrdBgmAwLP8F2DM
KhQW6Al2rDxoTuiDS6cS3Rx9czN/qrjztlGyCYItdRb6aPLJ/GM8qCSkA25gCJajTg1TAb9iHjjZ
yfqD9oGu4PDDulEIgYHGPVTl1m53IydCv7GBcVCvAb1mhhVIPi5JPcz9H6P5ScN3Pd7RCyqScBhD
me9ia9skoSsPXnYlSryvj1V0nQJjHL8FHSXJo+kdG3y/2/24sPEmpM212+z5X6vpfd8CQocf16nP
ejLRj/sqq6+KPi4o3DEJvU/jr9kLaedJ/wC5kAZtaz4G+XUktqV5HfdfYv8o5m/e8H1mZ/qQV3zC
jaVXLZNdzjnGPqErGhwqubP80Fc34OE5Cvm7HHDheshBRuVHcjJlXucC4MBtIXdZfecCFCm7H/nS
T1abvDuWxgebh9fqX4PxYRAPkXrIaDaiLQtZxG+PLjd6lT+VybsyurOMgxkfkuLajg9RdpujvyCu
G7mk99Z8BTqynN8b5Y1rhKW9L5yP0/gZIp81PEmxL46yej/5B2Xv6/SxzaEGfjTkvaTxH302+Txm
dXSCXeDfAmQvnCuzvApokQKDunZpSFYXCk32ctuvDhIPFBw5HrpjhHurOHsoq75CXWT4ONMATMGW
CjRnvLKf9pOhPyD/OR7nxh3f2z2aDF0R35Yo5IdRECWHRKeK0kiTunCuAj4EEHNNTvjrDVa/9dwC
HEMR0ULZyGB49LPysY+W/q1Z7YSng35YgGAlYC2EH9ShUTEVmKHW90PHNSUCHR255HPQW8am9ooG
tOwA78TfuU2/TYUL3nOuDvkANOvCHfwq9CUmgnG45IHYCb+St9Zqp8uMRBMPZqSP924yYKtWhqaN
eP88GFzGA2QWP/6hZIeCuR7LS9n3qzXhARZ+4MJ9XLLvVfHKkcbgzY4jHkje7Nu4vqcaMO3r3v6T
dkAH+15KyD0Uh9tJjdsyn39BGqfnVLPRz8/FqyRxeRLEwkzaP4EH6Of0mhlnkQQiG4qHWehf0QHh
7p7IuCpC3YNr3jkB5/r5EV+Hp8uQroUQMZBb0r9VAl4Wluhm06b02Y196Fclsiq599PCPPC+sGOI
E9I8um1ZgIftol1kt4uw3KPFZXjd+BOIPrd4is2W/82fWkKgctj2bb4JzN8eYn5b2M/qwiw9o7pO
PiKEmtFqAoFOrmro65A6nSPM99ImBwbH/hiMMjkMSje3YySH0BjTfofl67zBmdAKXdC6WVDE9z0Q
i5h2o8Qxe2/HgXGYdF0eTGlvnKartrmMjX0cde4en8zg4HsLB6bIAGN0fXfojNq9mipQV0mS/pxK
XAcnoziMk3lJKOpVwsnLQclkSRwbGsfaLKWbahVV9pw/mJAqNqPfPU56dnVh1V/FM6tBVquOxkxu
mnkEkKbTaXTMXrFPjbYGR8Mvtg/jz4vNvesKSrHCTXduF3xp5PtSiXqfeXq7F2Tcxmi+Rxun3Iyo
xS1dp60OlCGcswmcKyjfSMFdKjBhALvvX9V2DC2h1rx9ELK61qVQ/vVXvBTTTapYi+yb85xhvwjR
6tRH0T2ZtY9uD7Cp8pJ51+gDxQE/Ho9JTdLiEhfI+NZRS3k3jltotb4LQAsj3fPTu5I0IqugjYDX
NmDJpYVBlnr6HfeBHU2kSdpH2YiD01vDoemZRW22j5VjQlIw62k/g8qzc2drGpP1Pkh7ggR4ErvY
IQhzCjotmXcJyPjmg6EBBXaQz91CpOL0wcp6LDPRttrHJphmZCLHj9bcHIkPRMjZBvm37L8OMgpV
xBoWiXajU0fYehMoqUFT3dbSkoeqUF/Oz9cbhxBZPKceq4filPFM3Xyxdq0c0myK6/hBRH55N5PP
upY8RMIfb+YyOrpR0IZ17sdbZSt9a/Nfbd2udm+Qptpl2o2qbi26pLZealdx1xfECu6fMkimfTOV
+lbBi3h+4P/TVfkvl0Trf5dV2f2U339V7Us1leV/+Lekj+f8izoM+TQmC/Syqej+j6RPYP6LGw33
AAqfyJA9/9F/y6n8i36RFdCgMrDFwdrmf9RUNOdfC4GPrQFLHR2ev9FSWWVwC0qYgu9ikmDBnuOH
rXa+piqZEDJpuzmHJQMn3wIf1hZ/Sse+wgaVHtRBIiVTfhLere8NOwOOQq+qY6PJg2rMQ2K2O11N
xxfTd//PnfW/A7WWp+Iz5A7DBRjmCzfx6fcoKhX5TUAeIHW/3g4qL8nB+mDXAaDfpbTzN+fHW1SV
XsSfDEjjCCDJP3YRi5Hu6YARXiIDB4MLQ0ogj9q4pVPc9e5Mc3VIctDCsWVT7hlLzYPBqyPvR3Gj
1B467D+Ay0cdnBMVN+JOzlPaAkSOdICQkhAOZnKnfTCapP8M5SBqqV1kfg65VCf5b5RtfqkV1kKb
eEjmzygtOt806Ski+mCijDD4/pg9lB0UPRIiZ8n+qrSJ9subuLtOUIXdxJrtJAeXIj5FkqBN/Wur
WVZTZCWdOwe1w49RR49jW01i3tfKGJxDOvsxLY0pcwAISWHvhZkAfi1i3d1UteVCvBHleEipdTob
JUsSb6dYoEl2Aqy0RJCO2HgY5dfGdjU4KVTm9nWUDQD3DVN0YVJ7LtzdHBOCTemoAFBWEPU9nKu4
6TeJUcw66Laq7Pd2As57y8Uw//SjBhvwIOqa4DqPa6dGJQoc7yazugpaeDxO7zvLl/XORcYRTq+V
kc3OmqDsMPhe0e/iNhgRP0k0J9lKTXNos+rCeZJzA/5aVb77SWlNiSGCGI3+KtYpwhuaSUh0fjct
UcJ/4rDnzeQjicd1S+mM0Jnv/WVVRJMorqgCeqOdWt3R1UVw54pGrzeVZtjaNhKqPvYa0ReYYPyI
tvpA6nPhGV5vaLygl1t2OSHgQq6C986Ma1+gabKrWq+ZwJn3HZ2ywTez69lDqBvcxAjeM1J6ozaK
+Le7FHgsl/mLWUDxyaafz/o4OuDIVzq/czeBEprxyRnT0cJ8renus6Qbw0kW7a0cZHkMBOysyEgp
NUepf6uNCjBfVJRb4v04TIb+77ymFkobmB+TJwL7TWXT4Yx+uTCe5tYpUSNK4UYk3gV2K99jI9M+
nV/+00j136OgiUios9Rt1x5vVAThJ0ig16alSnDNkFwEDYi/yw+XYZa+IItswh/DY3wVTAHC6KMq
4mXqKvfvg8F3Psq2X2pqcYhdkX0XTMEXjmY7JMTstn2TJxdO6dUee/UEy0S8CE98o9LnTOVGOCrj
j2ej7FB1kKEymBiV28Dhj2GsZcQa789P8Or7ejXu6s6Kpqyy07QwwiGR4/Vcu9p11tjfmqSBG9TX
TY0FVDz9mkoXPFyhV9OFFsuyTU52NjOPgo2+RIwGRdHVzGulltWxrelUppp4H9lUF5LEkfee6sS1
B0bmx/n3XVXj/1lqJCkBI5oGW8pfVUfSSisic3b1kGZMvtP8xAs7vTafEgEcy/Tg8Tsih9VYawNR
oqN+QxL1HhwRA4k9/yiv9/aitAyXG0YgIc1arrrSOZwn2zHCCO3wDd+Y+dFupvzD+VFO8/3n9+UL
pdniMb2ItC4b4MXGGv3KsKp6gCiBBfZjT0x+LHPlPZLHBJupYodv4kREF5qNr99tkf1BxxksHy2P
tWi11IIpx6DKCJ0adYQsoe44D0iFnX+3ZXOebh74tMwQUni4l9GfO323qoqdieXUQ9tDi0sVqjlU
AydiYWTi6/mhXu9T1GsDE1QpcDHAc6ugZvYTYiyQteGcDOO7kszrk6ZKuSHbtPGDi7MLUN23Xs0z
UXaD8a/Tg1gtm6aUU5aDr4dVWjXQtTVBVDnCiVJFcmGolbkGoKoFyr80OMgnCazXkEBUFNpaz2N3
1zcdUMfYKF25cWqn+mFNESS8ygVMsDH8ZhhChBjGK1PvqjKc4qaeaBbWOvW+uFH3Y9xHcpfXvW6/
U6k30c0bNe7k8yuxmhmelsia+iaFmUUWfY1ykHFve1SgzV0qIhVa/USjqc/UXrfgQZ0fyjytGy4z
w1g+ivYAaEkRniP+Fx+PMdPCLvPJ3ElX6t/GWWXYumJe99SWMmi33bRQaOc8EdYhVcqKt3ns29eG
l0GDQAhcbzcdgmcqdNM5+F5kXC57O4/8flsoy37sOoFEjUtT3g5naOnlJjImYRzPv8Qb87VUCcAX
ADRacoHTjyTPAywoy9TaUQPwbwHmweo22+nGG3L58fxQq7NmmS5OM2J7rAsRxV/DOcsm6fLW5Xq2
+8Q4zIY9f3DmqCOwzNpuhxdO9Og0mbxwwj3X4l4cA8/DLlIsXNw0lAnETt+wkr7OViysXVGm3ces
aaJym1OB2BttBNG+b40hoZNiq2OfK4MqYmFSnkEYsqdRYHWle9XPreFtrMXEMnUzitASvegDjJtC
bocOb8JrClHCuVGx8CiBO34DpagffNg3RuaP4flpXB2ez+8DAC9gyUzQB2tWZun3YzfqZClmG/fv
AlkHoafm5MIoywmynjWuXhYKyQ0OtFVUG9XFWNTKN3aiL8UtMFz3V+VmbrxLez+5tqKi2efOOIMR
toNHycV04Yp4Y3z0dx3AStQg0c1b9u2LbwsXPhOhRYfTMy5v29a6qU37OkHwtnHT34W04U343ifb
qn+en93VSb7M7tJe5aP2UXYGsnE6blNqJjIQurMroAvs8rntjnotxq07NOmu1+i4nR/v9XtSdkID
mxoDviLBuvBU2A3wKq0yd7mSLZx8SzzYRVIec9Jo2oZpYqHXYWoHO6Cz7KU2LPbzD7AOeXhjUn++
DSBphFpQmU/fOEpTOzWxVtwhwB09eF4B3pzedu+S4vZwBSsDE/Fj4xojTeXchVyoVyl9YdcayqcG
7dBL2kmvN/jCQ2DLUQVgctba4G1CFK61lr3jT52t35R/rNkX2/Ov/fxa/9ng1EdhgVCJQSjXoFaL
ZM/pa3uO1ndlHegI5WS0n8zYdX6iE24ofCVLjzYeh/t9WhoOuSO6OmbYYSdtHka9TP64qhZfaSaB
+fSkmkFHFiivbiod9nISzGm3t7K0hGbmVqgu2MksPnd5PhdXce4D3ogrbCs2qWdolyTmVjTA57dy
KVX5VO+XwMdeHXYBRvN1mdrmbhDFvovpDZiZO24MWbg/ZzUrHSac0L6lk/Jofg4o5PVVRi/PmFNE
IOfa3NppCUXW1/Kn8xN+etHwZJAAaSwBAOfh6DuuDpRAY7FBtHqh76UANHrfUhuTEs4HPzacT385
FjaaYIbA6i5FNwyJTtdWyrHpPEhOocfNDAkvLkLZzzDOPURv/3YokgVEwEnCQXPyQ0+HChK7n+ZJ
+iH1JOs2V6OHnk2CcIUnvAvJ0IqcwRQuiQkVTJeldTj5l7PrxZkorNjX55qx9LK+A4urcyCh+yEL
w/sZWBS8fIsaUjXMcq/LwLxO3Iw2WJPDCJZZvW/oPl3ID18t6hK+c6lzsy5Z03Ox78UTmX1bWkbn
8faaPe07o3co6I3u0W+n4a8n+nSo5SB9MRQMI90sBUOlSdXuJqoa0P8FB2UPDv78mp4GKss8U6AE
kKUvAF2UmleJg+lnRRBJ3w3nUh/uB72dPlVerH2c1eR/wEnaCHNRWhcuvNef7jLq0gbWKUgCxVzd
eO1UIqGCyS2R8+g95HoGDFfZ2TGYO/MqXjoOiOWgKZJM1c5Nu+SWM726T9y0BcLQmsi0BA5dfdGY
f7/IpDWLpBhlYhvdr9OZn1HEzcu898LRV8G+buhjqlaO+zaN9N35mX9jP1GKZ+LpPYJ+X+f7YxVX
9liA8y3mSr+y4s59h9BifqdXnng6P9TpLfO8yEs3nWNpuWcoHq3eyqibii+boTrXg+rBiazHIIvO
j3JauPn3KBSPloAXh5r1KK7mtLVtRV6YKIAWezMznK9WF5cAdTL4uoMZyPduVc4w4KPuwjZe3ez/
DA6LkMlEEhBritUrdnE+I9MmvXCmmXVNJV3u47yx37sFBEhRJAHALcf5RFkDmIrXCOQk2vR77AEq
vDANp1HOv58EeP2C66aatu596GUc1YFCi4O2uXiHl3j+s8P77K5Qfndllfq09yqzfvJGXUKwkeUF
ivgbHzS4ab4pzvznK/90rfN0hlKZa24YOJq6KTTd+qRsGe0z2T8S+cu9g7jkl/Mr/+YrQ1wB2skF
9Oomdkt30nyFQJyq8PvIA5OaHcnvsU587QfX63Qz20bxaewmdcgKVz2eH/6tL4nSEVJ5pFvL9jt9
ZZkbeRaoxgsj32j2iW/Je1Xk0bveNOWv80MZyx13EkotbNUXY62OZh1ef+sLgF2DU7Q0uHsHjGpn
IVUum5vJTdorL0fXORLz8MHBX+ZOj1X+tbQq953Mp0telW+/+fJt49GB+OIq0JjsKZbpyF7Tp2YM
+4ZzVI+rPwRDf+kotxwevPd/RlofjFpclrnGSKUIJmBopr0rDZiKYtCb8MIcLz/r9Rz/Z6xlDV5c
f0I3okGIDnWyGnDW7BbxTk2F+T6xkRxxm2znt1WwFY0HlA6d9uFdO46oQaF6f/5B3pzdJWOgNkld
f92/lxQqba4DmBjDhEqOE81bc8S8UhnpJRDDW0PBSeJwBkdPJXS1rZKomwzRcXxZibIPou2dvdko
KxSUd67Ov9Vp1vfP+cR+wTFjsUukb3E6u4GoIZwrgtMRW8eNnbjlt0Bv5Q38yWI/p17/V6pR/z0e
oQVhMRnn+kqNJ0mCICtWszG8LeADWH4mPLrzb/XWEYQCKYcAtbvXIHqvsAuzMRhlno3uuhln7c5K
qNVpOvThtszjLc55FioRVnlnjWN34dB/69R9Ofxqyyqr87x2WA59h7q96BLEMHIXbMTo4ORMvLyl
UJQdzr+z/cZ3YgGTps8PNMtaF7SdIdYrjc+AlUTbUNilOGKNk18Y5c2tCSuZsJfAn4rv6X7RUlHU
aBB7Ib4a/sEvlXMAFoggDuZU59/nzcOVb4oCAdVyCo6rofKW+CQnzwnzQLBDtIY6iJv26krkMiyR
LNgpE0T8bF/1uay/NI43f6eZrk+7mnruhR315ncC4WV5ad56/fXXduv1bcfsZgM5pj62zTu7sIJ3
XWY1oRz7S+IEb67mi/FWGQ8Y4lLR7Oflk6DeNn1sb0zGuzDHb41CaRDqIz5qOhf+6WpGxaBVls7Z
2uEFgkpOFofamOjH8yt5aZRlT704wftyLIx0rvnm3Tk5yLjy9l09p7vzo7z1zROow5enekYavHqX
TlG9LDW++VQ0iMF4capt8iYbvw74lGGGYqEXZoGeN5G5aQzjIEzEPc8/whsfB80W28NSj/PRXyeF
IsisaChKH+G1WN7IRKKl1qD5VNJF/3R+qDeOmIUcTPnMgRn1qvfu6lGrK61iKBOK0iCQh52pGXVd
VX9rucLwOI70/fkx31hHxnS8BSm8JIfLM71Yx05NmiYmxoxThK+TLDOudQem9v/HKNgMQ8kjXH51
I3kD8uFTK/xQdmUZ+mb1Byb9JYrxm9MHZIC/FkWU9TUkOktOrsFKpVbhYR6h+/kOGyHv6+xJ8z31
5fzDmBnW339ulC+Wti5H9OInfjqBROIWGGtGbahNvKPeat/kycVO7nK7rAKmACwfyTRRCpn16ujo
zDmVBb6UqI8rRJSk137Grr3a+0mBTpHW94/ZbM2HptTbraaP5iGvzekIAzJ3cNFoLpWk3pxq9IVB
nwGtprp5+tKDIfTK8UiiKe4GEzqEpULw02wOop56ju5ifDfZFgCf89vojeOAWfjPsMssvdisSZp4
GkGTFzrT2O3Meoh+z1rt7fI+wPQ1xlp9g10ljBwfh4Fe+emF8d+oWVncFgsGZGmQ8qWePkDaqbgX
VeyHbanyT1xwskDIEUQqDL7O++4PDpQQtPIR3O1147EyS/u7JmijbvoCofRdPTuxTonLoxtzfmpW
jOPnIAyeK85mHB2ESOvLrHf7xFLozUD2sQCOSBeZZbMXGmQR6d+lQjO+KGkfsq5H78WMQPM6ctpA
DJ8e59G2fyO0/9XD93irZal9bAKEXPXUz96nborMZOJHw4US0VsnDy06+hIcXQtE4XQuJ0dofmE7
PvS+0kJHwkuOeoT68Pl5eWunwmgN6PnS3TT81Yo1SYlkh56xYgIVmjodNXSPvGhEhztWh6CcTMyp
cPN1Loz7+tqw+TKWAjFlW2K31c2F0FKWeQFZhG9AMkgA9+xaLxH7rK/j8Pwrvq7KMBRW8Qvpnwxj
vfJjVmsyAPAW6niP33ejNFATA0OugCv5+F7klp6hIqx7xTcvH9QlxNiz0cvp2cSWM1F1oMMEBnqd
boy1nIrCj6Mwl5G0tzlMgt859lALDQw4USbMABl0qbu3Tlaqeef244OmYzG66awOnzK7TGZ3F+iy
8EO7nbNxY2oFutmdi43xNnL6LD7ozWB/T2dVYys9R1G/54Y07/wpRnza9NJ2RDBEbz8SmpsflsLk
9y4etHlrzALzlKLsWlgfRaPel33WXSQhsVHX748pNP0uKlM+herTjYxiv2+WGelW7qTjrqu87GNL
lfOv65ZY+y24DL4VLq11HFJLJ3XiAFJf0kq6OuUc7J15+J2bhbqAkXhrPyFlxvlG95ANvGztF6es
D8wQmj4jgVmtj15mmU+6nBGUrluKfJqSzR9z6nej5liXegKvzwReElkzB4kQdvRzVfnF0Gaf20Xh
UDUmqcN1aVRYP3CvwvPWJ+9LNMYNAv81rjO+1+2HlKuwpVd9w6EGcL0ANAaZ/oNTR+OH85/YG3nL
kt6SJSzILX6zKkD1ncMdJwYKUFPnIK1ndOaDCxz0kT6QfaecGgHXOTfEzym2NJTXex/w5OzzEUIx
1bC+Klw5/XUdkGeyyV2WJH/pLZ+uUxq5CeYSkxeyK6s7iG/RRsph/mXYqHXi2DMLJMLjSwiatw62
xWGSpiYNMAKf01FbM+EjxEojTOdi3Mamg1B+6/0ylOFfOEJXWB2uNAhUi/uHw6mCcpy9esE2Mrog
oNIZNrqPwDF45U1tqfgjx428Tf00g1mbjOY30XfFXmaOhCjq29SCmwwzyqL+6Td28qtWpn7vapgx
b0SHsPL5nfEqJFmekY0BHIpvBRGN0+mI4lhLagB0YeMIdS+dVvsZ4S/4vcvdGb2zMk30Q+0m6o/k
0b5M5twdzj/Aq09m9QCrUKzF2S5x7FILpRTAzZPgCTOzS1XIV0fCMggJGIE1ogHgNU7fMus9BxU/
3jLztVtaebBRrRI5WOu2dYab3nY+Ol17IT5YVvfkWF3GBAVLzkVdid+djjk2dp24WqqFvkuUuRnj
IubYc1uy2eaQlrH25fxErnR7/r3dFo921PgMsufVUjoaCEZP89BKRD4ojGXshFkXoDo7ZXb7Rw1F
8wMmmwO4rxg2UwOO0C0uJe+vvq7lpZ9Vv5YWLBvq9KUV+yyJHTSyUlCym4QDjw6o7tzJWtYP59/3
zY3zYqhV/EWPMwYww8YpS2Vj7ZB8nAtDXJ0f5K1FhD3m8s8zwG81yOTZg4Jrr4WmKZJoV8717EOU
9/VDVHT6ZwXS/c/5EV8FfGSzzFLA4QFcEjrD6Qxq3TSBwmoCqklRd2P4YnrndZ74IFSMnvUsM7Ev
Z6e4cAxcGnV1VOVRHw9iarEcCYJq7wAw+mM2cbxvumAIPdepb7Wpiy5cl69XkNsFUOBCEELkY40O
bPJ5dlWCf4mdpd4NdC331jBicaHS8/rbZxSwKYQ4AcGlt3q1kePFn80hCkVgTJsgGcDdJzYd23SE
Gw3ItogPRT5NGK9lSLafX83XGRcEZgzNFy1kMDSEmKfLmWuEjKJCx3IKzOyuW9Ks7VD2zaNrdbdm
g2NbKZr6OHWJ9+DhNvmdFE3fu/TyrycfxRy78cXu/DO9NSGEepCsYAMsYMnTR6pTJ23LtonCrEWo
3iir/Ep5FsYlrYGmrW1WzrumdEdU7c35kgcqwAh++vpYhCWCVaAPlPUVJBQXa5h9/hDvEqv3b+IF
1Ya+VDUjDODVkE81nein8mrnfRYbqtuQnSqoIuko0JppFop+7Gst3qFO4zqHUtapBVFGF5+57ZPP
NGBRPrLQbKlp/ti7pEtaZ5PkVon7YFShjkpBekp3UVrZyHHIIDkoq8KZKai69r7RIwtBZM0YP9jO
oL+XVotFaaYXrdzmlC8qJGc1kYdN5w8ulpA5eGlZWICSap3Vxy1osH7BtlB/StD3twEai8Eu99rs
s+odNN5LurzU2dVsP1j1VH1qgcAsqvlT88nJPf1dNHgKez2BSPemsRx+LaOZZhb8YoEmA4D3n3Ov
zGTjuL3WoyxfwyKt2spW154+DP2mj9oJU8BqrBXF8LS/CgrR4Mww+4jrJ24N3VVzzAkYu942PzCx
i+PQbWb9CFRFflaApLNdX1tou7u1XyUftBGHvMLPcv8xt6Y2H3bN2LRIQSP8PeD44WtXWCMFYDBK
2RpzWM9F65lPBr0iEiOP90NDxgcu0GB7UtTRUxpbtDhSX68ejQR/POMgvV4UNAbRu0PwKMHT0I4K
XJGMJEfBSY+83A0dVxotVo0JnRKt0XHhUkn+rR1ofm0zPUATxBK2miHR+OhIjjIfMbt0FHn/bKRI
NyOjqn4PsKs/1DSkfydj7qFQ4xa62AotjjukKzoxf+r8Ih73aCJE+VXn2vjSzrOOppWCIQzdxNBc
xAalT9jWTN3wYHQlpRxDUMwK684hazXzxjM3wmr7eefBUcOqSIuxrKLILZJN7U8oBASJFePqExug
gfpZaX+mhj2gnMGgvGLH7T2VFgyqu9xDVHokdND2mYh6tro1uHe+g77WVkgd7YekcsSmrenhwMmG
JFwn2vSLdoCXhZPlxR8bi7MHs4rIux+AM3ZYVKqyIQOwwF1pTpF/mcqY8GBoTfGe8NL/0E9N/QAo
oa6woqhqyp0mIi5T3WSAo03VjsuuHIfbJqrgxY+ehh41xj/1gKRJhfoNK+cm6HAo/avJx/ZEpWcY
d45JRWc7x257TFtdHzaZU9ltSHykftBwHr5bQccPohsIxxAHYgyqIEHMD04U6w80Ps1vDnVBvEuH
vJo2k5zbx1J0jtpRRB1sUMGRiyuETNEnl/U084lnfvq7t6LpOhsodW+QU07uI9tU/bVlFMV1rtVd
eei49f1N5SSqDfVEG8ENImxImzwGBN7QJYxv/c5WH7VW877NQ+7cO53XJ1duliyiw1HuhEXkI9iU
kKW8s7UMKRNRet7PUQYx7kxMlH7UNNecN2ADswJfA8hK24J+5kxdPLGrjdStDkPYEkWgpkdV737Q
rDjdxkmmjVeuPhk+gkK6aW08U1W4KLV5+bUx6/KrEcXWp05LJkTrm3bANrZzgm9+FkNrn8yopnRR
xwKD2GJENqNP8xJHBq2OueN6h5istZLDmFnjo6ty86pzEg0aZ2DNm3q+lrlIf6gJMBkuWSL7kjiL
JE9S5y0HsOO0P4ohrh9joPLGtvfd/ovRC0xnXMebYPzDU3TRTsiTJz123Sczk3m3t/1MdRiZpoX6
StXMUiEi5k6+m9LE/KDSaFAHPoqIp04tXf5M20aY22ICUY0faNp5N2k8af0xsg3X2ouWytTG6BTN
7qCLsCMxp8jTUKMBoLSbYpHjJ5rISqC2o/Rr5IF1HEgon+NPL3P9W23ns7ya7AqplEFofUqJiyxn
k7mDjq5dZ+PgpGRdGRsXMUMsvXQnd/GQ6L1vg+riT7YTA/yauwQ7tnqQUMwmpWsdJjgoNR+rxMYu
vkZa2LnKC288+Jmb+VvoILm8MoRrfTI1GPWHunLb4th5AwrWOnAn7LMtHeEcfYxjby/1qEhvTFdh
45N0+h+zXQiFkN1zeSsQA8BrNSOi3srOHnHB6XGlubdM+iCHXsz9wH6JXf4UjilC0QONu1D4+fhF
4sqGtJiT5ogZWU2HVVANPe4JqUtZ/OpzBODD2lcplnNuV98YMhgPsZu6T3oTzF9sIlBrxwlqo75s
Reln12ph9GaoROl3eQ91aZfbZZn9iDRunY1hQqcGkRDQGNUlZoetZWDbkM+1DLael2jfB60LCuow
lCZCkWfoMM1mkn4D76fu5iIb849sbVx6krg2rjIj1X62ti3l0UIh77tOrwRJcaeby03vRjFnR9AH
s3WdSsElUKE/ixSOF4wodAHwcXaAMEETwDXo0RWf3OlzWvTGJ82KonobpznnhEYc8t1Pg/jWxr7V
3JR5wdWu2739GLuR9qXpbKTMNEuRD2jdYKFsQpW0R348Tz5bpWfEiBR15VMBjMgMm2ow/mjN0P8e
rXn6Cl965MNr7OzGi1o0GOty8tCnmm2Pr0vT65u5pZK8L6Nqig/CS/HDczp32qiytO8ppIhvppeY
d61TmqjuTlXVP1ltlr7ry9lqkeOam7uO/yra0Jyt3Z1uJvmPxDIQMU2zskDiaxoI51w/G36bxshl
jXyfe5vVev1NVq3UNko38n43TD0EZB/ntpu+DJADQ3Ueh2C7zjV/a4jSBGciwStv7SHh/Azm2cF+
ocztD3aCg2dUIvty8JDfqO+G2R790B0pgxLGycCjq8C+RgMuxt6ulcDaN2RBZRJOUMYwN9SG6Xve
lwjcWlmh4bXNvLzTvApItFfBGYdqLqph22TqOjKRmBmt4rc1JJgx1rh4vhNWkqE3QtvGGV3YzSlb
iNuGGtJwwEcgvxH+/+PuXJYbR7I0/Sqy3HS32VCFO0izrjILkhKl0CUUIcV1Q4MkBgAS9yuBsTGb
zTzErGfVi9nNcnb5JvMk8zkpRhIUU1IG0Jmy4iKrJCoc7gfux8/lP/+J4v6xNCjnX0POYzYq8p7n
joMkyusRFKa9L/1U5hDqmZNaSVXBtV7gwetHRi/qv6XxZAihVk+iulIGPmcFy/5EUmkpYhfMd+j7
ijKZh4mU3vpLE05r1/cUdwTR5pS8xXIgKlJxEKAMjtOpy+Vv1m/VeRnSfa7ulWdJL3cuwY7B8Sdl
pvbBg7KfMGMdjmhMwKr9xRzzWIsVrpJSiTwqAouQ6zuc1iEtuLxeWVHWHEGDrIY2rFnzPtzT8x7A
gSOztCHGQfPTNE+mhuoo9kNonAzHje81f5l/70sxFlFgG/4F1FLghu2kECxQ1dyQKIvqQ9mN25So
o0SpE9qMLSnApn88gbqhHOt2PqJUcxGNsHxRZwOS99S3Q2me0qkA0QgnC9app72YVVqg6UhQCEMC
hv+KIOIuOtVPQHN6ldMbU5PiUCKEHxPRciWMziqiSBAgVupbtZjOyZSoC7qvZuWVXsPttvTc6bVr
hD16eZnwgue2+cGvBzqBaVqaBklBV8yiUCE187LJfK7BIxTQqwzOAcDrNd2N5ou0DodR/PHpBe2J
31BfSlEz9TUS5BS75fNxXdTlNJOmY4Hbn8hGTm9KmVY5UaTpF8Ygn488eTq/xMCm69uS0q3LNDec
Z7BQIrywI1XapNPOAcw1wt0NFJvLQZkUSw/+O8Wjx700zz+gazDHgyr+445541E7fmivl8VxOCfS
kQY958RZyOk1rYxlwht+MvEqCiXqKL7RMI8/Py3pPXEHCnyopYJHnC6Bu5TBhq8lJXnvAX4F3Ye8
BVwxPag2ntmgeyUJnBkPG/QjLNNNN7uWgkXfm88HYyrE/M8+dN/psE8F24So27NVOvsfhjsNTNuE
+2AnyDHgRtcSl/iNNheNjkKSpFieHwYVftPTwnvsv8OuQDBj8yTx/VaKI/QTB/Q5b42E2PLEMafQ
i1bLGvChCXLXjsoRxCrOzdMPFdPf2ZWENUEPUEPKYV+lN7Yequfl1Im8fDCuKP4bV4q5GLvSpROd
y1OoGZ9+lth2j55FCRJpHJhgWWlzgUlgh1lq+oPxNKb/cjlI9XKs6pl2HS4zaewVbnDjBKr3haYX
8mQJf9Onp5+/Z3cSOqWHvEa8moTozr4pjSlmt0LcWFVK81PsUdZoqm6xTsf9Z1AWFbMky5PZwYUV
pQdc5fdW5obBv4tH3YXc3S5NeP7R/DFd/2zPwrGVWY0fjoIMVo/3+SypPsxSdOg//n3dx0z85Uu/
PJitRrmpotnff7kL8yATo9lMa5uLiJzulujF+A//7tLy+Xc3ebLwZ5SZZtbjf7bmMDIM2IiAooFE
o/MJyHE2SzlLs7//oiuHIr2DjgQWpIh2Ib8cPDAYacqhqFqEU0voFxBDzCIN88z5+y8qlEgUb1PI
CBxMgML+CIdR81AwOioDYjEVniT+B4605kYt8AHpxbAYHClRkh6DgaC1PZ4m5YKlPiljJ38mr9rc
mOvnCc5bsmdggLmnms9TjJS4lA9rsE/ZwnxIA6x63O/ZU+WZA7hzET48CKwDyhPEOCVWOw+ax/2w
R2nOkQeNh38yj6H1nsSaa15mNnV6F/OwN6BptGkPMD8WnJe3sECoNG53sUiemUxTsTIXfMo+712o
cBSCtnNJaZpLiz/dmB45Ur046ceyfYM/F5z5Ve0/11JJCPA3zbN6FkV5bClKs6mG3I0Vg3jO47zq
w/5EznVYBLF0leludpoVA/+znCXOGUgD9wrmnue6XO2EqdePZsdSfCMg0H1tR+RzyVkQyC4GR5Ep
l+eeqTnvMyivLowyHGhDuZCIJNGuYvm2mBbpOwc5T7z+dH6TLnXMUSkypmfzKPQ/bp3Hq/XSt+mw
dtLWD9PCGqJKRRA77ubT5SiYFz2yJLSHgd2kv3BMWqpWNEOoFJ94LuRvS5UqKDWx3XEvypeTrO4F
Z2oUG+NKmwbP7cxHJw4IJ+RjGnIihM3Ra25MvCi71DNeUFhX+C7zBeV1eFdJPRiVflmehrZN0vpp
GTw6deKZnHVBJcRZ2M0HZfSHIIQkqIGXcXbueTax2YCeN08/5dHWo3oXPjRUnahjZw82V+YT/u73
3KV+ZDpRol7mcpE57yGaoEd64vT8uyVxucFpoQRmdBIu/DR+DgsgiWtte/OjVCB9Ewh8ONngOt3d
gYAMFJExh6hLkJMO0wWogSFwIYg8k0WaWwW1et+WtaJ/i+XC/agtJDpowvVDedQ0jUIrqFRv5tlT
+s16jq8HR5HkAnZ1+oCNx1M3pXHUlIQE5Oduz1HeBfC8vyvncekc2QutuvFsX4o/Vv3MeK+UlWZC
nW4r37VgsKTXX+rn0tAwEs3+SJhiGRGwXcZSfNQP8kr/KFF8QQ9cAtn0Geo5izQ5JabaX4zNuKCV
opbIEGtA7TI4d6HSzY56+QJ3G9fOc4G4GRnNLl0XEVc0KyKpoTnQL0tqOQkVgkwEHMLY9OkBADXI
u1jzok8kLNxzs1ryfobL1I8Ht35o6PCTSmGgDmipCatmcJUBbUzG9O+DaDxNZWyXSCaeRUAokLXv
U4lFXxd4OzQ+kVIvvXJiuf7uVxE9swkOO3cxdUG9Y5XkvHSU9r2+POzDaJUOC5W4CZTgaM4RHrzy
rSSCkZKpcOpvrpLBIqfXeW95jCKZ1sdJGWVfF1iUGVrDd3IEJ82/Uvyw1Mahhis9jCnltYkAFANl
SEFmr39GPSVcG2UU29kojlGG0Mer7uBMcomsnyn2YG4MPVhrkuN5rRCJqHsSnYfgyIv9iTEttN5J
pCu9Y/zxvLrIzFK7UHygpATIIxEjnpp6PkqmkXfikfaieSXp1GQYpRmmpKqCuKPHouNMT6swLZej
aWgU36nmcaQPKWrReCv5erg0J8QonU8J7QrVr4o6hYZdr43SuSJaGkpHqpdAPE0sYe6MM6dwpNt6
kNCfY0SWI7iuIndKh0szlQcXIbwprjnh9Yi2oOyM8nOO9JYTW8+8YiJJZUrL0zJEN/Qg/o0HwVld
2mpKrywTJYSHDQwlOvIgoNLQkj4shvFyyq7LtIxwV39uZulxqJcE5PKFNr0zCWgsgD8sY3tcF3R1
GIvSbWmY9QZw4i1TwZNBfX3EwutqMB9TzUaznzCNMmdS655BACTFDT1Ll6o/GFFASQfNhPztjWzm
2oWPrwhxOcltkmS6apuj0B0Yx57fN+YTWO76MmgIjwCcFBogfd3BcuGNiR/HlyG1IsHIDRxa3fsl
PD3wQMKuC0xBy8Zqv/YsOOWMagJIOZkf10vPk94lskPwRJHnyhmY1T4nVMqqGfxgRJGmqlzSGs6W
lS9sVyM7r5wgkAlp9Wo4aPIB/DN1adbeBIWRFt9cNVDY4AWRktsljHuiLehyqp/UcmgEk6JfLr4O
TOzyI6wggrIDKD7mR5ofER6ptCgth7YdLqWjWi2l5SSESHUp9Fh5Xi7mxXRik/Wqx5Jfwh1FZGip
nCQLD2Jh2gTQTdAMHHVM8WNkDN0sgOc7iM0BKRVnXkRw/us9aD+mSBaq6YUyMX0vBG5a9F2TLEQJ
ibekU6g79Fyp/6UGI3DpKTnhtShyaUXtOf2qGLtGPQ3HcRXL9x55kNPSrZ2Y60uTz8PaSb4RNlPV
iUd0hK7SatajiUQBIMwgBFZexvZ8ABKol9jlpW3LlX5M5qA49xbYB19024ylkzrGDRu7vk1TsFGd
wSbcH1YuecMRL63whooOOXNg2D0r9Y3+OzdwC2pnarkwh4swVPJR6Q7mGW6r5n7qyzUNFKawdqLI
posovPa0QuSfiLd7Z1Xdz5xhJsvz6tyce5n/dlCW4U3t6Yl+rtRqRKvcrEeyPyhlesxHbkTvb3Ua
Rd5xuqx5N/2gGOTnAMD6S3ggTVon0F0Ju4cOW97noPCUakziocDzoO6bKITam6GWId40p3YPgjVH
Ue8HcE+o9HeQjPRYdjOZrh6SWnzB+I6TkRlQwHWEGpazMzdQg+lJsqyT3kmtBaTzYVZ2wreRY5KV
7hEMUuOhWTvaYgIaMaGdpEsscqTkSo/OL0YUkOHQQtU5V4HIz2xJDqIPNUSl5ogklfk+Meh5NAwy
1c3PjTQ2LqJ+2aeZpjalAUjCf677OM3KxNdj0QITkOf3nh4R1pmmdvxuQI69f+bCpdu/kFzNrHvH
ihEnsHPmhZdFZ8tEUGfo7rI4KxekCYZ+BjX7MC0q9c6X6p4+zL28X4lUAHRrC29qLIfzfmSeFCU5
+VE1SBVy50bAEhfT+eA0qCWS6VkQKuch9saAqyt0iX2GTlq9M80oks5gsNLdz1nPS8LzWPN79NmD
sGkxsb1BLxmXA1i8+0N2exoo77zesqzHWoSelGgYKvuLEy1TSzo3OEk2J/rbUx3SrRnBHlID0yXo
fqRpz+Es0OMsl79wU2TFmIp00zgLk4TUNck2Wr+8TUrXyb8AKNEXEDIXajZxweD1J4uF7J/CX01r
cb+Ms+quMlMzeCcbNsmNDBBzPNTMOCznoNIDyX+7JAeev4soSpuOS7bt5yTi3hvFpRr4py4BfmXU
W87L6ySp7epj5ujB8qJYxNPeVaC46ZVZ2MAfylhW3beh39MvesnUq2jXABaepoS+a18Pej37O9Qo
fnyehMYgG5Ojzezjuoi8+dtFLtENd6qU8ZRk9NJJvySkPcFzDrSgvDJiLb2amtSdf81ld/rZ1Xoe
PSbiZZqOp70g10dObMDerToc+c+hvdD1b9FCst3jfi3XmIau8SGTl8iZ1DJtXqSFbAecpaD/DhhR
XxlBX2KjvqKBbQI2y5T5OzmpvC9ONDXtkQ4yMiOAPHWjkR7bhI5hncsVcvL9aW9IqoTeTGExiGnT
bUaDO82dFx+XiyKA+rUHET0nnxY60tw5i+te6oy8pVHdU05Rvx9Ec5J1vamaXM9jZ17jE5IXmU8N
Mzqzl/OlN9OK0P6QDQy6vGW5Z0fnZU6JwFAquJCgQHF6txUQ0ewdAGLB+MXK5a9lkBkLaB78LLkm
WSpdzI3+kgqNnpaGZ7A90GfDTTK/N3YUzxjQTWQxxaCQHP+9KxWpT8LbxDd3bPOzJPWWNBP3+iTO
THWhK8OY+r6Y8gsAGad6xd1OBsYkgUUWjDR94qILKDNM6DSoE5qXRyQW6FvdM0nHwNvSo08IFosa
gCIvMo2qrqnrnSzgDwzGNpEIOlgqsOGg61Xnk7cIeLve0i1vgLcnyyN57iy+y1C+hKO48sP7sujX
X+a5MaCJDVdeOGTXQnvLG2JCtjSXPhqumVhhWNGZKsoU+Usdzh2oP5zaucVVi7ILu8Y6K4aRX5rJ
+4EeZtGkCKaLOTCTpZF9Zj+k/XvocfXoqyTF9E/GdgSXdZRMCxtDdS5IRCGB0Ob6qbGcDsqCS3yg
VyeupzuhhWkUXgbzgcrfFKqTYqR76uAaqmLDOVPzRV/ORno1kJSx7IOfm4BgnmooNE8B2DrysLMH
3JGBLc10BZ7YY5tCK0SdeZIypFRzce7kRfmtVy/c/Ngt8/xjz41L/3KAuXrbc5UkP459dbE4dqql
L42TXrX4aE6nVEHTm3DZH6mV5vVHOvYrpCCEMJwjk5QvXZiqLH83Bw1Bt9qpn6NVoWWJ+XM/oul6
T1sCIoiS6UzS57Y3XizTwXmFAMkGx0uJLjm6CfBFCqb+SaUv5ouJq/nUReW+r34p6BFLSXGiqd/s
JO195bLRsqNgOYUlS3FwQ0aLyC2+mRocxSNKrkuSSqkLpkgGCO5B2AxHzkilhGE+zjwzyY5NAyza
OAjnJjAXUvX3dtzzJWpM5nPRX7mnvA8yzZtPKm+eUpSgVkUy0qcet/JCSmX5qFIGmT2OSCjdgYFS
QXREnHIYlbNUdHj3yOJ5dm0aQyojo3vdDQfn2pRW56Mg0dVyqIIEw66MXBga0ig135tuvYhOqkFG
NVRpytlntbJN8zgsyYAO9YVrGiPVZzeFpSv4EPNQnmVhoC3IAEt5OAqX88H8BDgdNU2gpmrpbdbr
aV+J9qnayZRzfOlkjvmd0mdWIEOS6I6I2csgoSNJOeovXPZHrUXGed6PFsvj2rHnzmkVFNV3OZVQ
NanqUhICu/MAkL+2VD5nA3NZjvtwAZVH88qtIPn1XfO8DuX+gl4JNGh5C1Ywx4sv5dK4cDPHM0/9
rL/kBSw0UDZHoZSqxgjgJHCrQosjfKasLmghVDoVCk+KM7AaCpnp2iUtPCx0s+cQB9GWE1JltM5W
4rIEYYRjLNGvjNQ0oRCnT4pDx4ml+osdFdPLVBuD4rEtdS7jY+a1sjAnWZAXX+GXkdRRUBb1bbCc
F4MxW3VBsrGaL91hTCUfjEd17aiTilxVPVahV0zpk6PE3r2vG3ZwJ9ENzjs19AQIhAOCvXfizA0a
7HlwmdjHgQ705Z0Ae4If4xfGOMsWRbjG3v9nhLejWXCdJbNZRny7GcVuFdR+mOreqDbh8d9i3leh
G2Q34aPQ94v+6OmBXhYmJ7i5FSwSE15NaRWif2oEjzxAlt8TSScYDoiX4I0psjR8lF8OvDCwH76W
B4eETzXM2fW3AhVOU4EtCf2eDJ5e3uP8weNxnlrAOolwev/3XwbEwxptDv6oBNT+ISWAxMRFZevW
0hX5ULCeUXRAnzjxWT/oFS0d577l2nXjsE9hlya4Kdefpgi0Q8K3pJQFI9Lreu2ySG+3eu+afqiS
RiYkTInm6tNYu6wfgnsT7NWEM1/b2klltFu7eUhqG8gYJaKrD0Hjra3PqccDppId2p/159WJQFS1
thKBahxqVEeKkqK1aiMjsC0CxTykqJ6MvKC7fl3vX3RGaLV2vc+5VsTBhhdBfJpKX+FkqJSUUgD3
Wl+/oIdsJQJeP+F4GbDM/tOvmocCS2O8wtMvclft1j4gNU5ilMqdxp7vsWa+QCeIJj7iw/eva+sL
gqBWa9elQ4NSQhKlezWfdkgyixufXOH6s5b1K7r0FZHgayUCTTqEq1H0XV+/ZGHYbGm+nnoIwkFF
Dg+K8fXZfHBJtJXBoeDyELzYD++Z62RLBiSsD0VvK8AjgksBXvrXdxDWZsmOM/IHLH/5kFp+nGVp
d+nqIRX4q+Zfr3PpKwrIVidA54ITBi/cSqslCrL+rbevqFyPr+2FUx/Rcs+DYIJDih5L5npP76xa
1g5hL1LA7rw+nScaErV646qwaNnv4BP2vfHeYECDOoBRYDXWSnH9wNek95W2Oo8XDI8n5BqNzY4C
FIauicX36vY8DE8t3ztOHnXYgjn2wcxDiNsnnfse9x66kc1d+OqOfVtDt4c1D1cvbgwm/frTEAHh
nUMg/zIb4JVedYJ6r9Xh17D1BakCxI+NpQscKDzKP0xB0T6JB72iQ095RNu1Dw6hsgDouFFsTWPP
OEQqIGAxB9efV2fo0EurpQhEiBOcJ/ytDzqgKQLiPPi5lDNQMrH6vLrrT21r6gFrpskNgGaxw7fV
n34INNbgcKxl/Jp2vmgC1e7U48coFANA/Phja2+tXVYO5VX0Y+PpvbqdP2ir93SZ001DWspk14q/
qf5k/ECanoEdfRDBq5MAIaqWm0BBho2X/urW+OBp/Lwfp6HhRfMF0Ydno7+2lyyCeX3h7T/E+l6d
BPS20WwsGGApKpSHghKUT9OdU9VDWYOkjCT9+utXJwEBjm+n68xDaj+FL79zxDWWDjEnKPRXunTR
Ra7V0vHlqeOh8TgsT6tP070RyT2oN4Gnr57zmm44bT2lFiefMD6nngxdc82kbzSdxIYKY+Pq8+o2
vNlWrxsqNh21NiTw9r11fB4Y0wY0rl9/+xrjd20dO7waGY+OYuyH3HxT6wlvn63B57UmcZT2wXwS
GSaWu0LLzdWnadkjApQCwXzzIYP/B/y7FyiKHyiPkeN69ysQiDtLt8ojn/2DDUbi8QAP2AcBcIBS
efCj1nD1l6J2cj32GgYhfv5Ho5Ry5cNufSkwK1s/Nv42ffTHD2vfftb2rxor3buEzS9P3FliJXdO
tfon1cOi1iWcb4KMrzL3ztqu+yTtvPlRrOpRhehv7nlDZj+c9sZvt17FZkZ//PutN6FQFSr/E76K
kRVY943XIFpF/rZf9r2F9a311AueAMwKPCu43wy1QuugpNoOfDFbunfhZpz1EXl21zw/32sLMNfB
FVuWgmmmfXDhxvkMS3r7Scrz+/P5J30M3Gx2f3CdWdksbYwu4txtxTNigMTyDt74s2TndCkUIXLt
/O4TmMwPW+ypVzuyEvf2dtasvcb7IMIgqEufGX+fLvlzDjANSmnk2dAF/xy61Lu1Ardxgjs4EG+C
e4onGqNyv/7uy33h3nmTpxnN7zYDrY5vB7t+SH0ofSi2hxXmRdvZDkN4kq2VOjiZJfXMDiGJaExe
AERaP2XmWUneVAUdaGDA8TYntTFdEUtsO93xLPCtZLEZSLxC4ca1HfY0QQzN60IQFbQd9igFNN4U
ggBQtR12VM/unJ1hO5DtMVzuO0IQzlLb2R5bSTg7OE3F2I19hkHTfvDECu5mm3HEdhApm7ZTnri3
XGMYiZuhxMCDDt7cBAKTIJ1VjXGfuhZfqNkms8SnVL0xbBdywI5qSlcAdtpKd5SEYMAbqmEFqW07
7kkeoHMaQpClDnTZ6d0j5UC8s70cTjPLa85WJB7aSuHtLNnZYHQp6WBYK4DKp5o1TNIVQLnthM+t
rNjZDQJc3npYamDyXdNkhd9pO/I1bIHWYnfKHcj43EWvZ7MgzWZuU86CWaXttM/z5cy/DfPE3oy1
NoA6UPEXoXePTBrjis5Gbad8EQbWjruld3BELoRu38xuJQQBcGo72ctZ5sySR7fcKonceuwwKa2m
rujiaoZMZ+fCX1X1tJ3tVQj1l215G5muRCyi4G0H/hByyzUP3gqn03ZccaKh9GrsiRVdXOuBV1oz
cYNGzGDFSNR66IigwUakQsIrdG7rUQsLhy65bwysdKCOr8vZffPyWMVgW8+3dLN6feqaU+5gt31c
JIi4YVzS+mDzmN+LEb44BgOPg30fNt1GrQOl+Qnj6o59N4IwbzPZ1f7QO5AJGpkLamYnzQ3dhVdz
PUtud46g6LDYdofgeMwOwu8YL43TAjWw0kGg4hJV5zD23ex+19OjGW0X9txZmIZFQ9pkFWEB7MCw
/fV/CPW/zzUjqw8kFZQy/IC6pMBi9+zj/rrQGgAE9t9LQmvQPwbsp0dZB87sb9vsH+Ed4cVn/uZV
pDG+7wZZgZntHpiHJb/Qj9yfGVmlgXYO4h8cN9052fBZtpvpUQ4nc0M3ryOsraa5Ps37oter9Eur
sVfBR8vbkQNR8ZaCuBYcofsi7rTsE2XFv21skUv5Y6/tnTgJzRkb9GjRKNSCqA0iUWqXRaFWm2dc
UTlu7+pOwyC3rJH00hQgsjJkno+ekv/G3pq+cHezZ6ydjQiBIY1Y+6KnkUJ5gkGDhd3l/MSDhjgY
7t2eLIugyjTAQoJ81nWAsXRn7eBxFzN6YYeZ5TdfFblpnea49EcFYg0rJkCVLh5m2U4yu92MJCwL
8NsQO7MdTHYDMH+6q2y+3mMlvfRt/cj0HPyOZwVH7oDyAQg1MX2pHqGS/tnH/nW3lGZS1faiW2pr
wz26hbbn/5A/2v7VEec72yABGjfi5pvNL5/KsQ0tR1i+G2Gu3Lenzt8Lj9+oinYyDQJ+NxNTrvbs
kxeOOrFqi5OWuNFmrNV8RV1x26FPCS5vRlkNKnp1th40TaxZ0zUWZZWth02seDPKaq5dpKDehsn9
jgi6MJrP8tJys8ZsRRvXtiI4n5GKbObMuQLbj/uOoMNmlJVoRVPOtpN9z7WXbIZZjfr4Is1/u+Je
eBiurfzePXiTWLue1JPX2ksHh7Td2p4y7Wk3P/78+X1AJIg5Hxz5bvIImCBw1G2l/Rn29YOhFTQS
h1yP7Uf+OoMMfjOMeI/Uc21+/HmhXIYHbLp/SQ9243M4Y+1Hp7Mb8YHr/PYeFnt8iMZRpC19F2r5
Jg9u93mWAg0OV3kHMnpzmx9c5GljRz6M3oGM/uuHo+ujD5+Oxv/tQGwe0nYH17v7HwOL3ueqqNqn
jAc6F8Hz/vRW3XdZ/zkAlH1G2sYYWEHTHsyJpi/c8HNbWiP71t41Tk54wG1X9YQE/irAomcDqGrs
9A6U4ht6kniNQZ/dvs8HN4e0OSkB9W0Owvpq2/z08xpxSHy+qWc7SAQNczhV793N7MRcRT+Mp4/w
8zIYOdb9ZhQxZhdB4w+zKL/1cCoJZZJnOhhBlNaICgpIf9uJj2d+eMcNzGOef14HO3BER5UkbJps
z+vQF7yA0Kd/LY7mWiDiHegd5DB+wBtXgbfgh4waz+nAphhZ0ezg0yy5nzVG7sBLGM9dMsBZY8cb
HdyWR3YVNawIwZLSdjcexbmVheg972CSE7ht6BSjA111lLhQODaG7SLjcJQ5bhg11bXZwem84dhP
LH/HtBdNu9pKemLdNg9hv4PXN3F2roHHkc78Dzs4jzcC2N/2Ahj9+n+y2cH9v5wWoZs0Th11Lu2H
P5sFVWOb7Ql//3FZnLu3u1YBZBPtZ3tOODFzGpcLCacOxnVvd6Qg+O3a7t0L6gdsK73b8aa7uEbA
O4VZ1twOT8YYX+hIgz+xyoYOplqsC0l4O4N2cIovuEjvdjE4HRyJCytH+7pN5DFVsl2IQYy8m7eQ
u7jmLsJa6F9qMzbTXJm3XUCFL11M/MaoXVwZq1GbNxHUm5vH/Lw1vlbDvaGbpla+GW4li8cppz+u
2D78+h95sNOVDy6BzXN+ftof8Eya1UaKoCBrq4KuZ9WdM/O8WcPipPyvg6HX2b1HmV4qTDsYXCA5
mjAtpQtg67UoZLIOzmfhDnpGNJBrLWwwYLtZ1C7i8tf5Tqh71bax7WxvaKKzWbM4H4rawQV9/ev/
Cg9uQv/X/1hVh1wlv/7v4M5tZsNpArN57s+fF4J4dDhrWC5gQToY1wrqXQUNFVD7gT/ajw54F1hi
4gQLam8Ojq20+Ta7wOVSk+ru2PSK3oGQj4jDgHdpmAR0HW0v5G+PfBClC/zsN9e/tW7LxtWqdJFq
WSMkHp9vwe7U9nzToeXgBmOukdAjJNx+5De31azx7ujyDRxLGmjQxxJypmTi2QOzL+L6J0Wb92AP
2sZlt1cjdBp16Nu/Omrmvn/3qyb/f6uq7B91p3/u0tYBsMbMNxN4Kq3/JslvG7pc7mCXInQ7X1cp
Dq3klkt0M+jqutv88PN3EFHq3PWacWpBF9n65DJb674ZJOwCrymiNAAoLN9qWoMd3PsjqyIruC+r
Jrh32gpktLM7unBJx6HPDdTkWejirtiMuz8Ga3SwPaAQ2GUm6CJpOcmtewr786ax1oXTdAKkonFf
yIKLqu2meMs+3nl/chcJ+QsrEbbJrifdRZReQNRT4YA0AtLQ7beXxhXlm1l48GGHA4Jmwu3HXnNA
nLlZlq6s+stZ4TY1iNTBIV8/5Ty/27HqO9F81Lm499b9avo34S2wzo1YVndBF+XqN1jia/mM2Jdh
uk8Zwre7ee7PXztrQX1yqS6GmkPA5EXWba0VyEU030wXcUya8mVu6hx8cmk7vlfJgzZov66P108+
oYONTIs0ayeIrgiWsLaqaAR6985qbqkuYmTXVtMqUswOnK9rQehyBN8ELlje3CxdxN/WuxODK3N+
/Q9v5lcb8YqDRmOBzY8t9r9YwIXFE5rwJhyQLnJ76wWsb4GDfz1eVfH/22bWYhEqkN5nvah9Nv4T
TkGHlv+azmZjdf85+JmfNPuhJ3HrplfdwQYfhextcRM27P1O4hbewbXlFdjmyfaG6EKFYH1lM8KH
jTkLYuK2uukkDO5FccFmJLGDwaJtfvz5Y3iJgBMLD2sz1GrkJ5mUXpiEuiI76zeHFfT8T0virztw
62qWtgeOI/TbApu8dX8VtCuxxYx2AFPycy/ieQzMMPTcHV6FLrDbw8Sqm9GuLiLaQoE2VFQX+eZR
6IW7aAm9A8ke3eHENZWT0cFRP8bjvHME1GUHN9FFnPLY8ha/W+zZgQKc5NXOrOH1b7+Jr0nloqYa
W4Puge0Hvlpr1YbdJPe7cBFnSb6Z3lpXd+C1fUxyroDGZFe8+b/psp/jSfxEArCGaNDanjEFVZsf
f+/e+uuugX2FgW0vhe3ViBX/9XHlfVWJf+4qf9LWnMxCvNfGdup3kAX/kKe7acgugls3v/5f8npV
Q7tQc/p6dz+cJP+UfLzfbbCC1KI066zU517E80bQG7hBbi133hz42Tf8goETyn6aG70DPU+Fku0R
IE6dzdLFFdIFfdcF1zPEiY1hu5iwk+++tA58yyGo/GbuUzTjaHvZATa/De+b76wLcMB14h6cU1rW
0Hpd4DAxiptuQRdoAzxV++BM/Of6zYeNUNfuagdv7hTeVoKjTSHLooV327fHyLujdqAf3lpRUzXI
XZQ0nlWJXdW76ozcfXsxrBkqzsId2LqsdiDiNU5iz9gdbIwzqrQXzmORdHCuz62dJG4XJTww+ljh
oyPShfdIeoqyq5293EXcDFTxvVs0MxNyF6lQAVeuds90F0Hgy1nURB/KZgfGonDtYOzclxmSuzBG
r+B+fLSRuyCHvSII4kbRo+xSJ440ZGNWhNrYqKCVYdEFjuLGsdzdKmVFdDtsq/FvrLn7WNKAoLoY
2gUJvBlnbWN1MWOSk8Is3N0dShca6WN9O9sjji6QH5/cWUaUpSGPLlTdO6rLw+LgNKPMMjr428ER
1Vxhlj+czO3HiQ5KHbyAhwee5YGVOiDz/naw+b/uvoeaWhdYlOsIqIFX7dM3kP10YftcuPf3kNgd
WWm2LbQ1o8zvnzOyES9qqfAgtWvHXUAiFCC1H/93zdq9/VA6wsAl9GyE6HkPanWrWLygxPX+33//
n+nCqizy6xXlPMzghIo0kCf7hApllqF2ER++cakS7VHt1CzxMWnoQ0O3zaJ/Lwb2/AqvZzgFi812
T/82dq2wwl9yD95TddzMZA9M3aQRcvuHjsPFfYgAb6wFbqTbzPAMTMGr1cHLO7NyN3EbbBqij6th
isaRbRX/ldXz3N4dDPe9NM034619lNUzOgi2X+Np7xm5Ax10bkWZs2PWrEXz7MW1HYg8ekCz/nnp
7H/KyBIIDJj8d6ztZ9Ocz59t/LDvobfYc6sYEIvSi2ZgGNB0iu6Hz9fS/nXvfR+bX9tAM8L7TQO8
jhzruh0RDC6WHzbCNF0gZYb0XtiFPXfg6V+L7GW4FwjWRSBhFAr03L+ezUCHBPa/7btou0C1reIV
gjwHqI/Ia+57ThdM8aMw3BxGzJ71/hM3Rhd08cfu3N0eswsn9Rg2bEF1tWnFtWIodu+Sx9GzJ7ta
vdDCe0gtQ/dePYrOdYEleRh/FUASL1vAJX9QyYrg6H3jpXSRZwXK03BYumBPO5nBfP6wQ1druLgb
A2b0Nr9rLAK62c2m+HkT8Qwr6haI4GaklZHTReXeyElwQ6lB2HNDyc+nuF5wAc7Kg5Hl7aG97oIL
/NLdKbHugpfjkxWA/2oalF1gPS8pZW+O2sWZvUTA32aE3pptqaDl3myWn992V252B0Z37+UCCW4H
D7AiioLEEvYQdnTjI3i7hecdHEcuqRTbfX/ssAuc4Br2ejLzKC75LwdvUsDlKYXuK2VzI04s7jf+
7ygPnIadAjdx+5dyEy6AejR2Kp3LuxiX2OJmmHUwrYvZ5rSi2JlsBzvzM6/XXVcQHOcZgaLGxLuo
eXpkZCpdeNwjERoW1SebQ7s9bx2wtGlChkyzYTxkTe+iOczH7VahdCQNwuTgXU6kC3txrxlHS2yN
Xu+a3sf9gR78eYqmv87x2UfE3dbx2V7N68AR7WPIfmWr3BbaJuaxRQr5gMW68zDN/vH/AQAA//8=
</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55CF52-9B8E-F429-8383-C8943F63DD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A15A2E99-2F5F-8B60-7495-76DCD0931D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F2ABDE-D669-A712-A237-279F2F8A57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90FA1F-49FA-46E3-ADBC-C359F9627800}" type="slidenum">
              <a:rPr lang="en-US" smtClean="0"/>
              <a:t>‹#›</a:t>
            </a:fld>
            <a:endParaRPr lang="en-US"/>
          </a:p>
        </p:txBody>
      </p:sp>
    </p:spTree>
    <p:extLst>
      <p:ext uri="{BB962C8B-B14F-4D97-AF65-F5344CB8AC3E}">
        <p14:creationId xmlns:p14="http://schemas.microsoft.com/office/powerpoint/2010/main" val="2899733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E2C50-16DE-4DE2-888D-5A48DD157AC2}" type="datetimeFigureOut">
              <a:rPr lang="en-US" smtClean="0"/>
              <a:t>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05519-17ED-41B7-B385-B3B30C31B8EA}" type="slidenum">
              <a:rPr lang="en-US" smtClean="0"/>
              <a:t>‹#›</a:t>
            </a:fld>
            <a:endParaRPr lang="en-US"/>
          </a:p>
        </p:txBody>
      </p:sp>
    </p:spTree>
    <p:extLst>
      <p:ext uri="{BB962C8B-B14F-4D97-AF65-F5344CB8AC3E}">
        <p14:creationId xmlns:p14="http://schemas.microsoft.com/office/powerpoint/2010/main" val="325820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49FF7-DA65-B9F5-A24D-FEA93886D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6E32B-B747-7977-171C-E43829BC13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4CAFAC-90BC-3DDC-6A6D-3EA7321983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5FD409-FA5F-ED88-3FF5-F8F663E326E3}"/>
              </a:ext>
            </a:extLst>
          </p:cNvPr>
          <p:cNvSpPr>
            <a:spLocks noGrp="1"/>
          </p:cNvSpPr>
          <p:nvPr>
            <p:ph type="sldNum" sz="quarter" idx="5"/>
          </p:nvPr>
        </p:nvSpPr>
        <p:spPr/>
        <p:txBody>
          <a:bodyPr/>
          <a:lstStyle/>
          <a:p>
            <a:fld id="{4F805519-17ED-41B7-B385-B3B30C31B8EA}" type="slidenum">
              <a:rPr lang="en-US" smtClean="0"/>
              <a:t>10</a:t>
            </a:fld>
            <a:endParaRPr lang="en-US"/>
          </a:p>
        </p:txBody>
      </p:sp>
    </p:spTree>
    <p:extLst>
      <p:ext uri="{BB962C8B-B14F-4D97-AF65-F5344CB8AC3E}">
        <p14:creationId xmlns:p14="http://schemas.microsoft.com/office/powerpoint/2010/main" val="3758024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805519-17ED-41B7-B385-B3B30C31B8EA}" type="slidenum">
              <a:rPr lang="en-US" smtClean="0"/>
              <a:t>18</a:t>
            </a:fld>
            <a:endParaRPr lang="en-US"/>
          </a:p>
        </p:txBody>
      </p:sp>
    </p:spTree>
    <p:extLst>
      <p:ext uri="{BB962C8B-B14F-4D97-AF65-F5344CB8AC3E}">
        <p14:creationId xmlns:p14="http://schemas.microsoft.com/office/powerpoint/2010/main" val="422893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1BAAB-AC1E-F342-2BCF-500A03FA8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9E544-043A-6A48-ADB3-AAADC637F4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E3572A-272B-7564-E101-9C6E570C7E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A05287-6C05-CCF8-6C9F-C92AFBA95DD0}"/>
              </a:ext>
            </a:extLst>
          </p:cNvPr>
          <p:cNvSpPr>
            <a:spLocks noGrp="1"/>
          </p:cNvSpPr>
          <p:nvPr>
            <p:ph type="sldNum" sz="quarter" idx="5"/>
          </p:nvPr>
        </p:nvSpPr>
        <p:spPr/>
        <p:txBody>
          <a:bodyPr/>
          <a:lstStyle/>
          <a:p>
            <a:fld id="{4F805519-17ED-41B7-B385-B3B30C31B8EA}" type="slidenum">
              <a:rPr lang="en-US" smtClean="0"/>
              <a:t>19</a:t>
            </a:fld>
            <a:endParaRPr lang="en-US"/>
          </a:p>
        </p:txBody>
      </p:sp>
    </p:spTree>
    <p:extLst>
      <p:ext uri="{BB962C8B-B14F-4D97-AF65-F5344CB8AC3E}">
        <p14:creationId xmlns:p14="http://schemas.microsoft.com/office/powerpoint/2010/main" val="3802383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55C0-2B09-FFBC-19F2-BF76A8D1F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74E75-2264-0EA0-88CC-22B8CD4C51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79D808C-086A-9C9A-3B0D-161BC81D45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86194B-8C14-F532-63FC-4994E90026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413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0E16-23FF-02D2-5FB0-C928227FD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1CA1A-9B92-1703-EF6C-B7FF13A86B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DAD2B9-6C64-B486-ABB4-7E23807A20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7C452B-33F3-8D28-42E0-A8E64F85A0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7217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E5350-C7E5-7E08-48D8-E2FACAE09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68852-4E05-B803-3CF2-59DB9FE2AE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C999C1-D2A0-F3F8-1CFD-B3A675EC5D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641661-176B-397A-2C84-0695464B6A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6330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3.tiff"/><Relationship Id="rId13" Type="http://schemas.openxmlformats.org/officeDocument/2006/relationships/image" Target="../media/image38.tiff"/><Relationship Id="rId3" Type="http://schemas.openxmlformats.org/officeDocument/2006/relationships/image" Target="../media/image28.png"/><Relationship Id="rId7" Type="http://schemas.openxmlformats.org/officeDocument/2006/relationships/image" Target="../media/image32.tiff"/><Relationship Id="rId12" Type="http://schemas.openxmlformats.org/officeDocument/2006/relationships/image" Target="../media/image37.tiff"/><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tiff"/><Relationship Id="rId11" Type="http://schemas.openxmlformats.org/officeDocument/2006/relationships/image" Target="../media/image36.tiff"/><Relationship Id="rId5" Type="http://schemas.openxmlformats.org/officeDocument/2006/relationships/image" Target="../media/image29.png"/><Relationship Id="rId10" Type="http://schemas.openxmlformats.org/officeDocument/2006/relationships/image" Target="../media/image35.tiff"/><Relationship Id="rId4" Type="http://schemas.microsoft.com/office/2007/relationships/hdphoto" Target="../media/hdphoto1.wdp"/><Relationship Id="rId9" Type="http://schemas.openxmlformats.org/officeDocument/2006/relationships/image" Target="../media/image34.tiff"/><Relationship Id="rId1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29.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6.tiff"/><Relationship Id="rId13" Type="http://schemas.openxmlformats.org/officeDocument/2006/relationships/image" Target="../media/image51.tiff"/><Relationship Id="rId18" Type="http://schemas.openxmlformats.org/officeDocument/2006/relationships/image" Target="../media/image56.tiff"/><Relationship Id="rId3" Type="http://schemas.openxmlformats.org/officeDocument/2006/relationships/image" Target="../media/image41.tiff"/><Relationship Id="rId7" Type="http://schemas.openxmlformats.org/officeDocument/2006/relationships/image" Target="../media/image45.tiff"/><Relationship Id="rId12" Type="http://schemas.openxmlformats.org/officeDocument/2006/relationships/image" Target="../media/image50.tiff"/><Relationship Id="rId17" Type="http://schemas.openxmlformats.org/officeDocument/2006/relationships/image" Target="../media/image55.tiff"/><Relationship Id="rId2" Type="http://schemas.openxmlformats.org/officeDocument/2006/relationships/image" Target="../media/image40.tiff"/><Relationship Id="rId16" Type="http://schemas.openxmlformats.org/officeDocument/2006/relationships/image" Target="../media/image54.tiff"/><Relationship Id="rId1" Type="http://schemas.openxmlformats.org/officeDocument/2006/relationships/slideMaster" Target="../slideMasters/slideMaster1.xml"/><Relationship Id="rId6" Type="http://schemas.openxmlformats.org/officeDocument/2006/relationships/image" Target="../media/image44.tiff"/><Relationship Id="rId11" Type="http://schemas.openxmlformats.org/officeDocument/2006/relationships/image" Target="../media/image49.tiff"/><Relationship Id="rId5" Type="http://schemas.openxmlformats.org/officeDocument/2006/relationships/image" Target="../media/image43.tiff"/><Relationship Id="rId15" Type="http://schemas.openxmlformats.org/officeDocument/2006/relationships/image" Target="../media/image53.tiff"/><Relationship Id="rId10" Type="http://schemas.openxmlformats.org/officeDocument/2006/relationships/image" Target="../media/image48.tiff"/><Relationship Id="rId4" Type="http://schemas.openxmlformats.org/officeDocument/2006/relationships/image" Target="../media/image42.tiff"/><Relationship Id="rId9" Type="http://schemas.openxmlformats.org/officeDocument/2006/relationships/image" Target="../media/image47.tiff"/><Relationship Id="rId14" Type="http://schemas.openxmlformats.org/officeDocument/2006/relationships/image" Target="../media/image52.tif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png"/><Relationship Id="rId7" Type="http://schemas.openxmlformats.org/officeDocument/2006/relationships/image" Target="../media/image11.tiff"/><Relationship Id="rId2" Type="http://schemas.openxmlformats.org/officeDocument/2006/relationships/image" Target="../media/image6.tiff"/><Relationship Id="rId1" Type="http://schemas.openxmlformats.org/officeDocument/2006/relationships/slideMaster" Target="../slideMasters/slideMaster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2200668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1" name="Title 1">
            <a:extLst>
              <a:ext uri="{FF2B5EF4-FFF2-40B4-BE49-F238E27FC236}">
                <a16:creationId xmlns:a16="http://schemas.microsoft.com/office/drawing/2014/main" id="{138799C4-44F1-3FF7-79CF-0DADD08511F1}"/>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pic>
        <p:nvPicPr>
          <p:cNvPr id="22" name="Picture 21">
            <a:extLst>
              <a:ext uri="{FF2B5EF4-FFF2-40B4-BE49-F238E27FC236}">
                <a16:creationId xmlns:a16="http://schemas.microsoft.com/office/drawing/2014/main" id="{2C500624-F011-D936-6A84-AE148CC6AB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583" y="1801630"/>
            <a:ext cx="6032634" cy="4392512"/>
          </a:xfrm>
          <a:prstGeom prst="rect">
            <a:avLst/>
          </a:prstGeom>
        </p:spPr>
      </p:pic>
      <p:sp>
        <p:nvSpPr>
          <p:cNvPr id="23" name="Subtitle 2">
            <a:extLst>
              <a:ext uri="{FF2B5EF4-FFF2-40B4-BE49-F238E27FC236}">
                <a16:creationId xmlns:a16="http://schemas.microsoft.com/office/drawing/2014/main" id="{9DF10AF0-AE33-8D67-5DAE-8E6304280A4B}"/>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 name="Straight Connector 1">
            <a:extLst>
              <a:ext uri="{FF2B5EF4-FFF2-40B4-BE49-F238E27FC236}">
                <a16:creationId xmlns:a16="http://schemas.microsoft.com/office/drawing/2014/main" id="{ED6F70B4-2951-9893-06F3-3929E31A6215}"/>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15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D3DEEF-57AB-B854-3AD8-A9FB7C400BAD}"/>
              </a:ext>
            </a:extLst>
          </p:cNvPr>
          <p:cNvPicPr>
            <a:picLocks noChangeAspect="1"/>
          </p:cNvPicPr>
          <p:nvPr userDrawn="1"/>
        </p:nvPicPr>
        <p:blipFill>
          <a:blip r:embed="rId2"/>
          <a:stretch>
            <a:fillRect/>
          </a:stretch>
        </p:blipFill>
        <p:spPr>
          <a:xfrm>
            <a:off x="3656991" y="1874954"/>
            <a:ext cx="9311268" cy="4500446"/>
          </a:xfrm>
          <a:prstGeom prst="rect">
            <a:avLst/>
          </a:prstGeom>
        </p:spPr>
      </p:pic>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1" name="Title 1">
            <a:extLst>
              <a:ext uri="{FF2B5EF4-FFF2-40B4-BE49-F238E27FC236}">
                <a16:creationId xmlns:a16="http://schemas.microsoft.com/office/drawing/2014/main" id="{138799C4-44F1-3FF7-79CF-0DADD08511F1}"/>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23" name="Subtitle 2">
            <a:extLst>
              <a:ext uri="{FF2B5EF4-FFF2-40B4-BE49-F238E27FC236}">
                <a16:creationId xmlns:a16="http://schemas.microsoft.com/office/drawing/2014/main" id="{9DF10AF0-AE33-8D67-5DAE-8E6304280A4B}"/>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3" name="Straight Connector 2">
            <a:extLst>
              <a:ext uri="{FF2B5EF4-FFF2-40B4-BE49-F238E27FC236}">
                <a16:creationId xmlns:a16="http://schemas.microsoft.com/office/drawing/2014/main" id="{582E59FA-3839-310B-F361-FBDE8613EBBE}"/>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68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E4D6B16E-3420-6D6E-E86E-2626AAE4B3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77359" y="1980284"/>
            <a:ext cx="5148857" cy="3550566"/>
          </a:xfrm>
          <a:prstGeom prst="rect">
            <a:avLst/>
          </a:prstGeom>
        </p:spPr>
      </p:pic>
    </p:spTree>
    <p:extLst>
      <p:ext uri="{BB962C8B-B14F-4D97-AF65-F5344CB8AC3E}">
        <p14:creationId xmlns:p14="http://schemas.microsoft.com/office/powerpoint/2010/main" val="1302363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EEC6D104-0A78-C5B0-37D4-0EA3ED4B71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01111" y="1876758"/>
            <a:ext cx="6032055" cy="3920836"/>
          </a:xfrm>
          <a:prstGeom prst="rect">
            <a:avLst/>
          </a:prstGeom>
        </p:spPr>
      </p:pic>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spTree>
    <p:extLst>
      <p:ext uri="{BB962C8B-B14F-4D97-AF65-F5344CB8AC3E}">
        <p14:creationId xmlns:p14="http://schemas.microsoft.com/office/powerpoint/2010/main" val="958563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CAE9A106-7C4F-25F3-3070-820483FA46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46563" y="1815401"/>
            <a:ext cx="7207212" cy="3211721"/>
          </a:xfrm>
          <a:prstGeom prst="rect">
            <a:avLst/>
          </a:prstGeom>
        </p:spPr>
      </p:pic>
    </p:spTree>
    <p:extLst>
      <p:ext uri="{BB962C8B-B14F-4D97-AF65-F5344CB8AC3E}">
        <p14:creationId xmlns:p14="http://schemas.microsoft.com/office/powerpoint/2010/main" val="3849955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A631787A-1726-5236-7ABE-1A9189E4A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5690313" y="1939502"/>
            <a:ext cx="6809951" cy="4161577"/>
          </a:xfrm>
          <a:prstGeom prst="rect">
            <a:avLst/>
          </a:prstGeom>
        </p:spPr>
      </p:pic>
    </p:spTree>
    <p:extLst>
      <p:ext uri="{BB962C8B-B14F-4D97-AF65-F5344CB8AC3E}">
        <p14:creationId xmlns:p14="http://schemas.microsoft.com/office/powerpoint/2010/main" val="76642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3" name="Picture 2">
            <a:extLst>
              <a:ext uri="{FF2B5EF4-FFF2-40B4-BE49-F238E27FC236}">
                <a16:creationId xmlns:a16="http://schemas.microsoft.com/office/drawing/2014/main" id="{6C8C6678-A791-B3CA-005D-3B10047A2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0420" y="2192542"/>
            <a:ext cx="7288871" cy="3659620"/>
          </a:xfrm>
          <a:prstGeom prst="rect">
            <a:avLst/>
          </a:prstGeom>
        </p:spPr>
      </p:pic>
    </p:spTree>
    <p:extLst>
      <p:ext uri="{BB962C8B-B14F-4D97-AF65-F5344CB8AC3E}">
        <p14:creationId xmlns:p14="http://schemas.microsoft.com/office/powerpoint/2010/main" val="422739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 name="TextBox 10">
            <a:extLst>
              <a:ext uri="{FF2B5EF4-FFF2-40B4-BE49-F238E27FC236}">
                <a16:creationId xmlns:a16="http://schemas.microsoft.com/office/drawing/2014/main" id="{36F86D48-F49D-F9C1-5ACC-9B85938142DE}"/>
              </a:ext>
            </a:extLst>
          </p:cNvPr>
          <p:cNvSpPr txBox="1"/>
          <p:nvPr userDrawn="1"/>
        </p:nvSpPr>
        <p:spPr>
          <a:xfrm>
            <a:off x="649357" y="1058766"/>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0"/>
              </a:rPr>
              <a:t>EXPLORE</a:t>
            </a:r>
          </a:p>
        </p:txBody>
      </p:sp>
      <p:cxnSp>
        <p:nvCxnSpPr>
          <p:cNvPr id="3" name="Straight Connector 2">
            <a:extLst>
              <a:ext uri="{FF2B5EF4-FFF2-40B4-BE49-F238E27FC236}">
                <a16:creationId xmlns:a16="http://schemas.microsoft.com/office/drawing/2014/main" id="{5421EB96-0437-D48D-5F7B-4847B436EBD7}"/>
              </a:ext>
            </a:extLst>
          </p:cNvPr>
          <p:cNvCxnSpPr>
            <a:cxnSpLocks/>
          </p:cNvCxnSpPr>
          <p:nvPr userDrawn="1"/>
        </p:nvCxnSpPr>
        <p:spPr>
          <a:xfrm flipH="1">
            <a:off x="685215" y="1787123"/>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8" name="TextBox 10">
            <a:extLst>
              <a:ext uri="{FF2B5EF4-FFF2-40B4-BE49-F238E27FC236}">
                <a16:creationId xmlns:a16="http://schemas.microsoft.com/office/drawing/2014/main" id="{5F497428-E2FD-3D77-BC95-5534C4E8F5DC}"/>
              </a:ext>
            </a:extLst>
          </p:cNvPr>
          <p:cNvSpPr txBox="1"/>
          <p:nvPr userDrawn="1"/>
        </p:nvSpPr>
        <p:spPr>
          <a:xfrm>
            <a:off x="649357" y="202262"/>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0"/>
              </a:rPr>
              <a:t>Ready to</a:t>
            </a:r>
            <a:endParaRPr lang="en-US" sz="8000" spc="-150" dirty="0">
              <a:solidFill>
                <a:srgbClr val="F36521"/>
              </a:solidFill>
              <a:latin typeface="Montserrat" pitchFamily="2" charset="0"/>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pic>
        <p:nvPicPr>
          <p:cNvPr id="24" name="Picture 23">
            <a:extLst>
              <a:ext uri="{FF2B5EF4-FFF2-40B4-BE49-F238E27FC236}">
                <a16:creationId xmlns:a16="http://schemas.microsoft.com/office/drawing/2014/main" id="{B89C9A7B-08E8-B92B-A5A3-4101CA9B622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flipH="1">
            <a:off x="126925" y="1623238"/>
            <a:ext cx="7505602" cy="5234762"/>
          </a:xfrm>
          <a:prstGeom prst="rect">
            <a:avLst/>
          </a:prstGeom>
        </p:spPr>
      </p:pic>
      <p:grpSp>
        <p:nvGrpSpPr>
          <p:cNvPr id="10" name="Group 9">
            <a:extLst>
              <a:ext uri="{FF2B5EF4-FFF2-40B4-BE49-F238E27FC236}">
                <a16:creationId xmlns:a16="http://schemas.microsoft.com/office/drawing/2014/main" id="{08F831D4-36A8-4076-9DEA-962F87E597B5}"/>
              </a:ext>
            </a:extLst>
          </p:cNvPr>
          <p:cNvGrpSpPr/>
          <p:nvPr userDrawn="1"/>
        </p:nvGrpSpPr>
        <p:grpSpPr>
          <a:xfrm>
            <a:off x="8913236" y="2806788"/>
            <a:ext cx="3048207" cy="674351"/>
            <a:chOff x="8913244" y="3440777"/>
            <a:chExt cx="3048207" cy="674351"/>
          </a:xfrm>
        </p:grpSpPr>
        <p:sp>
          <p:nvSpPr>
            <p:cNvPr id="11" name="Google Shape;323;p33">
              <a:extLst>
                <a:ext uri="{FF2B5EF4-FFF2-40B4-BE49-F238E27FC236}">
                  <a16:creationId xmlns:a16="http://schemas.microsoft.com/office/drawing/2014/main" id="{AE3CBEBA-D87A-FFB1-B618-00077C75343F}"/>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28" name="Google Shape;324;p33">
              <a:extLst>
                <a:ext uri="{FF2B5EF4-FFF2-40B4-BE49-F238E27FC236}">
                  <a16:creationId xmlns:a16="http://schemas.microsoft.com/office/drawing/2014/main" id="{C30F0214-3F8F-7AA3-880D-C4171CD7F18C}"/>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29" name="Google Shape;324;p33">
              <a:extLst>
                <a:ext uri="{FF2B5EF4-FFF2-40B4-BE49-F238E27FC236}">
                  <a16:creationId xmlns:a16="http://schemas.microsoft.com/office/drawing/2014/main" id="{B7B701AC-0281-E8B6-751D-C5B6DCC15A07}"/>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4062713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pic>
        <p:nvPicPr>
          <p:cNvPr id="10" name="Picture 9">
            <a:extLst>
              <a:ext uri="{FF2B5EF4-FFF2-40B4-BE49-F238E27FC236}">
                <a16:creationId xmlns:a16="http://schemas.microsoft.com/office/drawing/2014/main" id="{7043D5FC-3984-05F4-4B5E-CB933E8D821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51870" y="3821723"/>
            <a:ext cx="2077609" cy="2047929"/>
          </a:xfrm>
          <a:prstGeom prst="rect">
            <a:avLst/>
          </a:prstGeom>
        </p:spPr>
      </p:pic>
      <p:pic>
        <p:nvPicPr>
          <p:cNvPr id="11" name="Picture 10">
            <a:extLst>
              <a:ext uri="{FF2B5EF4-FFF2-40B4-BE49-F238E27FC236}">
                <a16:creationId xmlns:a16="http://schemas.microsoft.com/office/drawing/2014/main" id="{A7A4FF96-EB5A-55BB-99A1-649A3401980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flipH="1">
            <a:off x="3330854" y="4167754"/>
            <a:ext cx="1121198" cy="1376520"/>
          </a:xfrm>
          <a:prstGeom prst="rect">
            <a:avLst/>
          </a:prstGeom>
        </p:spPr>
      </p:pic>
      <p:pic>
        <p:nvPicPr>
          <p:cNvPr id="28" name="Picture 27">
            <a:extLst>
              <a:ext uri="{FF2B5EF4-FFF2-40B4-BE49-F238E27FC236}">
                <a16:creationId xmlns:a16="http://schemas.microsoft.com/office/drawing/2014/main" id="{0131632B-24D0-FAE3-D2BB-AEACCFEF69D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9863584">
            <a:off x="5727348" y="1800981"/>
            <a:ext cx="384537" cy="216302"/>
          </a:xfrm>
          <a:prstGeom prst="rect">
            <a:avLst/>
          </a:prstGeom>
        </p:spPr>
      </p:pic>
      <p:pic>
        <p:nvPicPr>
          <p:cNvPr id="29" name="Picture 28">
            <a:extLst>
              <a:ext uri="{FF2B5EF4-FFF2-40B4-BE49-F238E27FC236}">
                <a16:creationId xmlns:a16="http://schemas.microsoft.com/office/drawing/2014/main" id="{266BC4F4-ABE8-07A9-4F12-05C73BFA92B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1190858">
            <a:off x="4843753" y="1349911"/>
            <a:ext cx="282937" cy="300621"/>
          </a:xfrm>
          <a:prstGeom prst="rect">
            <a:avLst/>
          </a:prstGeom>
        </p:spPr>
      </p:pic>
      <p:pic>
        <p:nvPicPr>
          <p:cNvPr id="30" name="Picture 29">
            <a:extLst>
              <a:ext uri="{FF2B5EF4-FFF2-40B4-BE49-F238E27FC236}">
                <a16:creationId xmlns:a16="http://schemas.microsoft.com/office/drawing/2014/main" id="{C1E13C2B-4667-209A-3C07-06D7AA81559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2672951">
            <a:off x="5483956" y="1574420"/>
            <a:ext cx="190500" cy="228600"/>
          </a:xfrm>
          <a:prstGeom prst="rect">
            <a:avLst/>
          </a:prstGeom>
        </p:spPr>
      </p:pic>
      <p:pic>
        <p:nvPicPr>
          <p:cNvPr id="31" name="Picture 30">
            <a:extLst>
              <a:ext uri="{FF2B5EF4-FFF2-40B4-BE49-F238E27FC236}">
                <a16:creationId xmlns:a16="http://schemas.microsoft.com/office/drawing/2014/main" id="{37FEB85A-F5DD-5030-2923-E86F593BA77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438881" y="1169644"/>
            <a:ext cx="114300" cy="190500"/>
          </a:xfrm>
          <a:prstGeom prst="rect">
            <a:avLst/>
          </a:prstGeom>
        </p:spPr>
      </p:pic>
      <p:pic>
        <p:nvPicPr>
          <p:cNvPr id="32" name="Picture 31">
            <a:extLst>
              <a:ext uri="{FF2B5EF4-FFF2-40B4-BE49-F238E27FC236}">
                <a16:creationId xmlns:a16="http://schemas.microsoft.com/office/drawing/2014/main" id="{DF91D84C-94E5-2540-B5DF-54517FA0862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977970" y="1449296"/>
            <a:ext cx="114300" cy="190500"/>
          </a:xfrm>
          <a:prstGeom prst="rect">
            <a:avLst/>
          </a:prstGeom>
        </p:spPr>
      </p:pic>
      <p:pic>
        <p:nvPicPr>
          <p:cNvPr id="33" name="Picture 32">
            <a:extLst>
              <a:ext uri="{FF2B5EF4-FFF2-40B4-BE49-F238E27FC236}">
                <a16:creationId xmlns:a16="http://schemas.microsoft.com/office/drawing/2014/main" id="{CC477C1F-3BFE-5E35-BBDE-FEA4CEAF04D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4373693" y="1231375"/>
            <a:ext cx="257537" cy="257537"/>
          </a:xfrm>
          <a:prstGeom prst="rect">
            <a:avLst/>
          </a:prstGeom>
        </p:spPr>
      </p:pic>
      <p:pic>
        <p:nvPicPr>
          <p:cNvPr id="34" name="Picture 33">
            <a:extLst>
              <a:ext uri="{FF2B5EF4-FFF2-40B4-BE49-F238E27FC236}">
                <a16:creationId xmlns:a16="http://schemas.microsoft.com/office/drawing/2014/main" id="{C4F97049-F64C-4F76-5864-BDA8077FA69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1870" y="1523675"/>
            <a:ext cx="939800" cy="825500"/>
          </a:xfrm>
          <a:prstGeom prst="rect">
            <a:avLst/>
          </a:prstGeom>
        </p:spPr>
      </p:pic>
      <p:pic>
        <p:nvPicPr>
          <p:cNvPr id="35" name="Picture 34">
            <a:extLst>
              <a:ext uri="{FF2B5EF4-FFF2-40B4-BE49-F238E27FC236}">
                <a16:creationId xmlns:a16="http://schemas.microsoft.com/office/drawing/2014/main" id="{FE682573-4E56-7B80-2801-DB2C34BD5487}"/>
              </a:ext>
            </a:extLst>
          </p:cNvPr>
          <p:cNvPicPr>
            <a:picLocks noChangeAspect="1"/>
          </p:cNvPicPr>
          <p:nvPr userDrawn="1"/>
        </p:nvPicPr>
        <p:blipFill>
          <a:blip r:embed="rId14"/>
          <a:stretch>
            <a:fillRect/>
          </a:stretch>
        </p:blipFill>
        <p:spPr>
          <a:xfrm>
            <a:off x="-851001" y="1874954"/>
            <a:ext cx="9311268" cy="4500446"/>
          </a:xfrm>
          <a:prstGeom prst="rect">
            <a:avLst/>
          </a:prstGeom>
        </p:spPr>
      </p:pic>
      <p:sp>
        <p:nvSpPr>
          <p:cNvPr id="36" name="TextBox 10">
            <a:extLst>
              <a:ext uri="{FF2B5EF4-FFF2-40B4-BE49-F238E27FC236}">
                <a16:creationId xmlns:a16="http://schemas.microsoft.com/office/drawing/2014/main" id="{651CCEFC-C3D3-AD02-03F5-9535A405734D}"/>
              </a:ext>
            </a:extLst>
          </p:cNvPr>
          <p:cNvSpPr txBox="1"/>
          <p:nvPr userDrawn="1"/>
        </p:nvSpPr>
        <p:spPr>
          <a:xfrm>
            <a:off x="649357" y="1058766"/>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0"/>
              </a:rPr>
              <a:t>EXPLORE</a:t>
            </a:r>
          </a:p>
        </p:txBody>
      </p:sp>
      <p:cxnSp>
        <p:nvCxnSpPr>
          <p:cNvPr id="37" name="Straight Connector 36">
            <a:extLst>
              <a:ext uri="{FF2B5EF4-FFF2-40B4-BE49-F238E27FC236}">
                <a16:creationId xmlns:a16="http://schemas.microsoft.com/office/drawing/2014/main" id="{17D8F684-19E0-27E5-EDF5-D0D0D8D5B2C1}"/>
              </a:ext>
            </a:extLst>
          </p:cNvPr>
          <p:cNvCxnSpPr>
            <a:cxnSpLocks/>
          </p:cNvCxnSpPr>
          <p:nvPr userDrawn="1"/>
        </p:nvCxnSpPr>
        <p:spPr>
          <a:xfrm flipH="1">
            <a:off x="685215" y="1787123"/>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10">
            <a:extLst>
              <a:ext uri="{FF2B5EF4-FFF2-40B4-BE49-F238E27FC236}">
                <a16:creationId xmlns:a16="http://schemas.microsoft.com/office/drawing/2014/main" id="{F6719BF4-756F-29E1-2599-E40BFCE295B5}"/>
              </a:ext>
            </a:extLst>
          </p:cNvPr>
          <p:cNvSpPr txBox="1"/>
          <p:nvPr userDrawn="1"/>
        </p:nvSpPr>
        <p:spPr>
          <a:xfrm>
            <a:off x="649357" y="202262"/>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0"/>
              </a:rPr>
              <a:t>Ready to</a:t>
            </a:r>
            <a:endParaRPr lang="en-US" sz="8000" spc="-150" dirty="0">
              <a:solidFill>
                <a:srgbClr val="F36521"/>
              </a:solidFill>
              <a:latin typeface="Montserrat" pitchFamily="2" charset="0"/>
            </a:endParaRPr>
          </a:p>
        </p:txBody>
      </p:sp>
      <p:grpSp>
        <p:nvGrpSpPr>
          <p:cNvPr id="6" name="Group 5">
            <a:extLst>
              <a:ext uri="{FF2B5EF4-FFF2-40B4-BE49-F238E27FC236}">
                <a16:creationId xmlns:a16="http://schemas.microsoft.com/office/drawing/2014/main" id="{786ACE27-FF81-E802-00E4-F0D822FA60A6}"/>
              </a:ext>
            </a:extLst>
          </p:cNvPr>
          <p:cNvGrpSpPr/>
          <p:nvPr userDrawn="1"/>
        </p:nvGrpSpPr>
        <p:grpSpPr>
          <a:xfrm>
            <a:off x="8913236" y="2806788"/>
            <a:ext cx="3048207" cy="674351"/>
            <a:chOff x="8913244" y="3440777"/>
            <a:chExt cx="3048207" cy="674351"/>
          </a:xfrm>
        </p:grpSpPr>
        <p:sp>
          <p:nvSpPr>
            <p:cNvPr id="7" name="Google Shape;323;p33">
              <a:extLst>
                <a:ext uri="{FF2B5EF4-FFF2-40B4-BE49-F238E27FC236}">
                  <a16:creationId xmlns:a16="http://schemas.microsoft.com/office/drawing/2014/main" id="{73243047-9E66-397D-F81A-49E19316A067}"/>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8" name="Google Shape;324;p33">
              <a:extLst>
                <a:ext uri="{FF2B5EF4-FFF2-40B4-BE49-F238E27FC236}">
                  <a16:creationId xmlns:a16="http://schemas.microsoft.com/office/drawing/2014/main" id="{619B928A-53CD-1140-B0EA-25C609530BF0}"/>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9" name="Google Shape;324;p33">
              <a:extLst>
                <a:ext uri="{FF2B5EF4-FFF2-40B4-BE49-F238E27FC236}">
                  <a16:creationId xmlns:a16="http://schemas.microsoft.com/office/drawing/2014/main" id="{42C41B9B-E910-FF3A-1740-21CC266D8F25}"/>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1066877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cxnSp>
        <p:nvCxnSpPr>
          <p:cNvPr id="10" name="Straight Connector 9">
            <a:extLst>
              <a:ext uri="{FF2B5EF4-FFF2-40B4-BE49-F238E27FC236}">
                <a16:creationId xmlns:a16="http://schemas.microsoft.com/office/drawing/2014/main" id="{AE8B2DFA-8FEF-A40E-DD4C-6C90FB8F0C6C}"/>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CB1B577-392B-A157-5440-1DF220DF7927}"/>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8" name="TextBox 10">
            <a:extLst>
              <a:ext uri="{FF2B5EF4-FFF2-40B4-BE49-F238E27FC236}">
                <a16:creationId xmlns:a16="http://schemas.microsoft.com/office/drawing/2014/main" id="{0677932C-2653-F1EB-5EFD-B3B5490F2E17}"/>
              </a:ext>
            </a:extLst>
          </p:cNvPr>
          <p:cNvSpPr txBox="1"/>
          <p:nvPr userDrawn="1"/>
        </p:nvSpPr>
        <p:spPr>
          <a:xfrm>
            <a:off x="649357" y="947323"/>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77"/>
              </a:rPr>
              <a:t>Ready to</a:t>
            </a:r>
            <a:endParaRPr lang="en-US" sz="8000" spc="-150" dirty="0">
              <a:solidFill>
                <a:srgbClr val="F36521"/>
              </a:solidFill>
              <a:latin typeface="Montserrat" pitchFamily="2" charset="77"/>
            </a:endParaRPr>
          </a:p>
        </p:txBody>
      </p:sp>
      <p:sp>
        <p:nvSpPr>
          <p:cNvPr id="29" name="TextBox 10">
            <a:extLst>
              <a:ext uri="{FF2B5EF4-FFF2-40B4-BE49-F238E27FC236}">
                <a16:creationId xmlns:a16="http://schemas.microsoft.com/office/drawing/2014/main" id="{489400D9-9549-B19E-2CE7-BBF75F146A85}"/>
              </a:ext>
            </a:extLst>
          </p:cNvPr>
          <p:cNvSpPr txBox="1"/>
          <p:nvPr userDrawn="1"/>
        </p:nvSpPr>
        <p:spPr>
          <a:xfrm>
            <a:off x="649357" y="1956232"/>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77"/>
              </a:rPr>
              <a:t>EXPLORE</a:t>
            </a:r>
          </a:p>
        </p:txBody>
      </p:sp>
      <p:cxnSp>
        <p:nvCxnSpPr>
          <p:cNvPr id="30" name="Straight Connector 29">
            <a:extLst>
              <a:ext uri="{FF2B5EF4-FFF2-40B4-BE49-F238E27FC236}">
                <a16:creationId xmlns:a16="http://schemas.microsoft.com/office/drawing/2014/main" id="{A0E3653B-5F63-9E33-3B7A-5AAB63EAD642}"/>
              </a:ext>
            </a:extLst>
          </p:cNvPr>
          <p:cNvCxnSpPr>
            <a:cxnSpLocks/>
          </p:cNvCxnSpPr>
          <p:nvPr userDrawn="1"/>
        </p:nvCxnSpPr>
        <p:spPr>
          <a:xfrm flipH="1">
            <a:off x="685215" y="2684589"/>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2C765C8-08EA-0462-3605-940AF4D1DC32}"/>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10483A4-B821-390E-A368-C6C05C34F81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8262" y="2554170"/>
            <a:ext cx="7223209" cy="4303829"/>
          </a:xfrm>
          <a:prstGeom prst="rect">
            <a:avLst/>
          </a:prstGeom>
        </p:spPr>
      </p:pic>
      <p:grpSp>
        <p:nvGrpSpPr>
          <p:cNvPr id="2" name="Group 1">
            <a:extLst>
              <a:ext uri="{FF2B5EF4-FFF2-40B4-BE49-F238E27FC236}">
                <a16:creationId xmlns:a16="http://schemas.microsoft.com/office/drawing/2014/main" id="{6AB109BC-208D-5C14-C463-ADC2177DAE37}"/>
              </a:ext>
            </a:extLst>
          </p:cNvPr>
          <p:cNvGrpSpPr/>
          <p:nvPr userDrawn="1"/>
        </p:nvGrpSpPr>
        <p:grpSpPr>
          <a:xfrm>
            <a:off x="8913236" y="2806788"/>
            <a:ext cx="3048207" cy="674351"/>
            <a:chOff x="8913244" y="3440777"/>
            <a:chExt cx="3048207" cy="674351"/>
          </a:xfrm>
        </p:grpSpPr>
        <p:sp>
          <p:nvSpPr>
            <p:cNvPr id="3" name="Google Shape;323;p33">
              <a:extLst>
                <a:ext uri="{FF2B5EF4-FFF2-40B4-BE49-F238E27FC236}">
                  <a16:creationId xmlns:a16="http://schemas.microsoft.com/office/drawing/2014/main" id="{E8AEB38B-F051-F572-48D5-4CE2D77E6FA9}"/>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18" name="Google Shape;324;p33">
              <a:extLst>
                <a:ext uri="{FF2B5EF4-FFF2-40B4-BE49-F238E27FC236}">
                  <a16:creationId xmlns:a16="http://schemas.microsoft.com/office/drawing/2014/main" id="{C88AEE3F-1745-8DFA-6923-DB498C62014A}"/>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20" name="Google Shape;324;p33">
              <a:extLst>
                <a:ext uri="{FF2B5EF4-FFF2-40B4-BE49-F238E27FC236}">
                  <a16:creationId xmlns:a16="http://schemas.microsoft.com/office/drawing/2014/main" id="{9BB0DBD2-EE62-0036-5D14-86E1A36C5FBD}"/>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392867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pic>
        <p:nvPicPr>
          <p:cNvPr id="2" name="Picture 1">
            <a:extLst>
              <a:ext uri="{FF2B5EF4-FFF2-40B4-BE49-F238E27FC236}">
                <a16:creationId xmlns:a16="http://schemas.microsoft.com/office/drawing/2014/main" id="{EA936361-57AA-93ED-8E7B-27F480A8E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1919" y="1549404"/>
            <a:ext cx="6935988" cy="4837301"/>
          </a:xfrm>
          <a:prstGeom prst="rect">
            <a:avLst/>
          </a:prstGeom>
        </p:spPr>
      </p:pic>
      <p:cxnSp>
        <p:nvCxnSpPr>
          <p:cNvPr id="3" name="Straight Connector 2">
            <a:extLst>
              <a:ext uri="{FF2B5EF4-FFF2-40B4-BE49-F238E27FC236}">
                <a16:creationId xmlns:a16="http://schemas.microsoft.com/office/drawing/2014/main" id="{053D3D84-44DF-16BF-DA0F-FB54CB82C670}"/>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985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cxnSp>
        <p:nvCxnSpPr>
          <p:cNvPr id="10" name="Straight Connector 9">
            <a:extLst>
              <a:ext uri="{FF2B5EF4-FFF2-40B4-BE49-F238E27FC236}">
                <a16:creationId xmlns:a16="http://schemas.microsoft.com/office/drawing/2014/main" id="{AE8B2DFA-8FEF-A40E-DD4C-6C90FB8F0C6C}"/>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CB1B577-392B-A157-5440-1DF220DF7927}"/>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80C158C-C958-78EC-A0E4-8001E70730FD}"/>
              </a:ext>
            </a:extLst>
          </p:cNvPr>
          <p:cNvSpPr/>
          <p:nvPr userDrawn="1"/>
        </p:nvSpPr>
        <p:spPr>
          <a:xfrm>
            <a:off x="813586" y="1729649"/>
            <a:ext cx="1273216" cy="438477"/>
          </a:xfrm>
          <a:prstGeom prst="rect">
            <a:avLst/>
          </a:prstGeom>
          <a:solidFill>
            <a:srgbClr val="F36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7A6240-0791-9494-E110-0284015F2B9C}"/>
              </a:ext>
            </a:extLst>
          </p:cNvPr>
          <p:cNvSpPr/>
          <p:nvPr userDrawn="1"/>
        </p:nvSpPr>
        <p:spPr>
          <a:xfrm>
            <a:off x="813586" y="2270577"/>
            <a:ext cx="1273216" cy="438477"/>
          </a:xfrm>
          <a:prstGeom prst="rect">
            <a:avLst/>
          </a:prstGeom>
          <a:solidFill>
            <a:srgbClr val="67A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79EDF54-99D9-8EF6-4D8F-01C3FC13F42F}"/>
              </a:ext>
            </a:extLst>
          </p:cNvPr>
          <p:cNvSpPr txBox="1"/>
          <p:nvPr userDrawn="1"/>
        </p:nvSpPr>
        <p:spPr>
          <a:xfrm>
            <a:off x="2144977" y="1812277"/>
            <a:ext cx="1343979" cy="276999"/>
          </a:xfrm>
          <a:prstGeom prst="rect">
            <a:avLst/>
          </a:prstGeom>
          <a:noFill/>
        </p:spPr>
        <p:txBody>
          <a:bodyPr wrap="square" rtlCol="0">
            <a:spAutoFit/>
          </a:bodyPr>
          <a:lstStyle/>
          <a:p>
            <a:r>
              <a:rPr lang="en-US" sz="1200" dirty="0">
                <a:latin typeface="Montserrat" pitchFamily="2" charset="77"/>
              </a:rPr>
              <a:t>#F36521</a:t>
            </a:r>
          </a:p>
        </p:txBody>
      </p:sp>
      <p:sp>
        <p:nvSpPr>
          <p:cNvPr id="24" name="TextBox 23">
            <a:extLst>
              <a:ext uri="{FF2B5EF4-FFF2-40B4-BE49-F238E27FC236}">
                <a16:creationId xmlns:a16="http://schemas.microsoft.com/office/drawing/2014/main" id="{E732EC27-6159-7BE8-0A85-A2B4804DBB7A}"/>
              </a:ext>
            </a:extLst>
          </p:cNvPr>
          <p:cNvSpPr txBox="1"/>
          <p:nvPr userDrawn="1"/>
        </p:nvSpPr>
        <p:spPr>
          <a:xfrm>
            <a:off x="2144977" y="2309988"/>
            <a:ext cx="1343979" cy="276999"/>
          </a:xfrm>
          <a:prstGeom prst="rect">
            <a:avLst/>
          </a:prstGeom>
          <a:noFill/>
        </p:spPr>
        <p:txBody>
          <a:bodyPr wrap="square" rtlCol="0">
            <a:spAutoFit/>
          </a:bodyPr>
          <a:lstStyle/>
          <a:p>
            <a:r>
              <a:rPr lang="en-US" sz="1200" dirty="0">
                <a:latin typeface="Montserrat" pitchFamily="2" charset="77"/>
              </a:rPr>
              <a:t>#67A341</a:t>
            </a:r>
          </a:p>
        </p:txBody>
      </p:sp>
      <p:sp>
        <p:nvSpPr>
          <p:cNvPr id="25" name="TextBox 24">
            <a:extLst>
              <a:ext uri="{FF2B5EF4-FFF2-40B4-BE49-F238E27FC236}">
                <a16:creationId xmlns:a16="http://schemas.microsoft.com/office/drawing/2014/main" id="{C138574D-8E4E-4C53-2DE7-F1EEB4B5D708}"/>
              </a:ext>
            </a:extLst>
          </p:cNvPr>
          <p:cNvSpPr txBox="1"/>
          <p:nvPr userDrawn="1"/>
        </p:nvSpPr>
        <p:spPr>
          <a:xfrm>
            <a:off x="653699" y="406400"/>
            <a:ext cx="9604748" cy="737061"/>
          </a:xfrm>
          <a:prstGeom prst="rect">
            <a:avLst/>
          </a:prstGeom>
        </p:spPr>
        <p:txBody>
          <a:bodyPr wrap="square" lIns="0" tIns="0" rIns="0" bIns="0" rtlCol="0" anchor="t">
            <a:spAutoFit/>
          </a:bodyPr>
          <a:lstStyle/>
          <a:p>
            <a:pPr>
              <a:lnSpc>
                <a:spcPts val="6500"/>
              </a:lnSpc>
            </a:pPr>
            <a:r>
              <a:rPr lang="en-US" sz="2800" b="1" dirty="0">
                <a:latin typeface="Montserrat" pitchFamily="2" charset="77"/>
              </a:rPr>
              <a:t>Additional</a:t>
            </a:r>
          </a:p>
        </p:txBody>
      </p:sp>
      <p:sp>
        <p:nvSpPr>
          <p:cNvPr id="26" name="TextBox 25">
            <a:extLst>
              <a:ext uri="{FF2B5EF4-FFF2-40B4-BE49-F238E27FC236}">
                <a16:creationId xmlns:a16="http://schemas.microsoft.com/office/drawing/2014/main" id="{0191ACD7-54AF-27F8-60DE-78EEA51D9C29}"/>
              </a:ext>
            </a:extLst>
          </p:cNvPr>
          <p:cNvSpPr txBox="1"/>
          <p:nvPr userDrawn="1"/>
        </p:nvSpPr>
        <p:spPr>
          <a:xfrm>
            <a:off x="773377" y="1367777"/>
            <a:ext cx="2350823" cy="261610"/>
          </a:xfrm>
          <a:prstGeom prst="rect">
            <a:avLst/>
          </a:prstGeom>
          <a:noFill/>
        </p:spPr>
        <p:txBody>
          <a:bodyPr wrap="square" rtlCol="0">
            <a:spAutoFit/>
          </a:bodyPr>
          <a:lstStyle/>
          <a:p>
            <a:r>
              <a:rPr lang="en-US" sz="1100" b="1" dirty="0">
                <a:latin typeface="Montserrat" pitchFamily="2" charset="77"/>
              </a:rPr>
              <a:t>InsightAsia </a:t>
            </a:r>
            <a:r>
              <a:rPr lang="en-US" sz="1100" b="1" dirty="0" err="1">
                <a:latin typeface="Montserrat" pitchFamily="2" charset="77"/>
              </a:rPr>
              <a:t>Colour</a:t>
            </a:r>
            <a:r>
              <a:rPr lang="en-US" sz="1100" b="1" dirty="0">
                <a:latin typeface="Montserrat" pitchFamily="2" charset="77"/>
              </a:rPr>
              <a:t> Code</a:t>
            </a:r>
          </a:p>
        </p:txBody>
      </p:sp>
      <p:sp>
        <p:nvSpPr>
          <p:cNvPr id="33" name="Rectangle 32">
            <a:extLst>
              <a:ext uri="{FF2B5EF4-FFF2-40B4-BE49-F238E27FC236}">
                <a16:creationId xmlns:a16="http://schemas.microsoft.com/office/drawing/2014/main" id="{566F033B-2EB7-0C4E-9F31-83B7ACF165C0}"/>
              </a:ext>
            </a:extLst>
          </p:cNvPr>
          <p:cNvSpPr/>
          <p:nvPr userDrawn="1"/>
        </p:nvSpPr>
        <p:spPr>
          <a:xfrm>
            <a:off x="492051" y="1299339"/>
            <a:ext cx="2996905" cy="19228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62E3D61A-2314-FDAA-1189-D906CCF46973}"/>
              </a:ext>
            </a:extLst>
          </p:cNvPr>
          <p:cNvGrpSpPr/>
          <p:nvPr userDrawn="1"/>
        </p:nvGrpSpPr>
        <p:grpSpPr>
          <a:xfrm>
            <a:off x="674615" y="3509005"/>
            <a:ext cx="3517738" cy="3039123"/>
            <a:chOff x="7936310" y="1367777"/>
            <a:chExt cx="2219656" cy="1917655"/>
          </a:xfrm>
        </p:grpSpPr>
        <p:pic>
          <p:nvPicPr>
            <p:cNvPr id="35" name="Picture 34">
              <a:extLst>
                <a:ext uri="{FF2B5EF4-FFF2-40B4-BE49-F238E27FC236}">
                  <a16:creationId xmlns:a16="http://schemas.microsoft.com/office/drawing/2014/main" id="{5284ECF9-C4D4-7B22-EA27-A77209972A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6310" y="2557689"/>
              <a:ext cx="844767" cy="727743"/>
            </a:xfrm>
            <a:prstGeom prst="rect">
              <a:avLst/>
            </a:prstGeom>
          </p:spPr>
        </p:pic>
        <p:pic>
          <p:nvPicPr>
            <p:cNvPr id="36" name="Picture 35">
              <a:extLst>
                <a:ext uri="{FF2B5EF4-FFF2-40B4-BE49-F238E27FC236}">
                  <a16:creationId xmlns:a16="http://schemas.microsoft.com/office/drawing/2014/main" id="{945CF3EA-61E0-897B-4202-B79D27740F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6310" y="1783577"/>
              <a:ext cx="844767" cy="729571"/>
            </a:xfrm>
            <a:prstGeom prst="rect">
              <a:avLst/>
            </a:prstGeom>
          </p:spPr>
        </p:pic>
        <p:pic>
          <p:nvPicPr>
            <p:cNvPr id="37" name="Picture 36">
              <a:extLst>
                <a:ext uri="{FF2B5EF4-FFF2-40B4-BE49-F238E27FC236}">
                  <a16:creationId xmlns:a16="http://schemas.microsoft.com/office/drawing/2014/main" id="{AEF9B2B4-CC8F-E729-DE75-5A7F1BAFA0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11199" y="2559261"/>
              <a:ext cx="844767" cy="726171"/>
            </a:xfrm>
            <a:prstGeom prst="rect">
              <a:avLst/>
            </a:prstGeom>
          </p:spPr>
        </p:pic>
        <p:pic>
          <p:nvPicPr>
            <p:cNvPr id="38" name="Picture 37">
              <a:extLst>
                <a:ext uri="{FF2B5EF4-FFF2-40B4-BE49-F238E27FC236}">
                  <a16:creationId xmlns:a16="http://schemas.microsoft.com/office/drawing/2014/main" id="{91B543E2-4CDB-1675-AF99-F74D769A5C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07421" y="1783577"/>
              <a:ext cx="843495" cy="726900"/>
            </a:xfrm>
            <a:prstGeom prst="rect">
              <a:avLst/>
            </a:prstGeom>
          </p:spPr>
        </p:pic>
        <p:pic>
          <p:nvPicPr>
            <p:cNvPr id="39" name="Picture 38">
              <a:extLst>
                <a:ext uri="{FF2B5EF4-FFF2-40B4-BE49-F238E27FC236}">
                  <a16:creationId xmlns:a16="http://schemas.microsoft.com/office/drawing/2014/main" id="{A9D5B5AD-7A24-3B7A-4DB6-3E19652B95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9562" y="1367777"/>
              <a:ext cx="844767" cy="742371"/>
            </a:xfrm>
            <a:prstGeom prst="rect">
              <a:avLst/>
            </a:prstGeom>
          </p:spPr>
        </p:pic>
        <p:pic>
          <p:nvPicPr>
            <p:cNvPr id="40" name="Picture 39">
              <a:extLst>
                <a:ext uri="{FF2B5EF4-FFF2-40B4-BE49-F238E27FC236}">
                  <a16:creationId xmlns:a16="http://schemas.microsoft.com/office/drawing/2014/main" id="{AC269F12-7064-90F9-F9F9-80C5E00338E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600000">
              <a:off x="8435807" y="2467371"/>
              <a:ext cx="844767" cy="351820"/>
            </a:xfrm>
            <a:prstGeom prst="rect">
              <a:avLst/>
            </a:prstGeom>
          </p:spPr>
        </p:pic>
        <p:pic>
          <p:nvPicPr>
            <p:cNvPr id="41" name="Picture 40">
              <a:extLst>
                <a:ext uri="{FF2B5EF4-FFF2-40B4-BE49-F238E27FC236}">
                  <a16:creationId xmlns:a16="http://schemas.microsoft.com/office/drawing/2014/main" id="{861A52C5-F48F-7420-F826-78BF91F3919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3600000">
              <a:off x="8860967" y="2142351"/>
              <a:ext cx="599810" cy="352712"/>
            </a:xfrm>
            <a:prstGeom prst="rect">
              <a:avLst/>
            </a:prstGeom>
          </p:spPr>
        </p:pic>
      </p:grpSp>
      <p:grpSp>
        <p:nvGrpSpPr>
          <p:cNvPr id="42" name="Group 41">
            <a:extLst>
              <a:ext uri="{FF2B5EF4-FFF2-40B4-BE49-F238E27FC236}">
                <a16:creationId xmlns:a16="http://schemas.microsoft.com/office/drawing/2014/main" id="{014C1675-EBCF-0F70-D245-04E9E8F38D7A}"/>
              </a:ext>
            </a:extLst>
          </p:cNvPr>
          <p:cNvGrpSpPr/>
          <p:nvPr userDrawn="1"/>
        </p:nvGrpSpPr>
        <p:grpSpPr>
          <a:xfrm>
            <a:off x="5090392" y="1284471"/>
            <a:ext cx="6203738" cy="1906856"/>
            <a:chOff x="5090392" y="1284471"/>
            <a:chExt cx="6203738" cy="1906856"/>
          </a:xfrm>
        </p:grpSpPr>
        <p:pic>
          <p:nvPicPr>
            <p:cNvPr id="43" name="Picture 42">
              <a:extLst>
                <a:ext uri="{FF2B5EF4-FFF2-40B4-BE49-F238E27FC236}">
                  <a16:creationId xmlns:a16="http://schemas.microsoft.com/office/drawing/2014/main" id="{5752D18D-8E6B-8A42-ECC2-11F0BE636F5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90392" y="1309873"/>
              <a:ext cx="1461600" cy="1872873"/>
            </a:xfrm>
            <a:prstGeom prst="rect">
              <a:avLst/>
            </a:prstGeom>
          </p:spPr>
        </p:pic>
        <p:pic>
          <p:nvPicPr>
            <p:cNvPr id="44" name="Picture 43">
              <a:extLst>
                <a:ext uri="{FF2B5EF4-FFF2-40B4-BE49-F238E27FC236}">
                  <a16:creationId xmlns:a16="http://schemas.microsoft.com/office/drawing/2014/main" id="{40AA3FEC-84F7-6F82-0F49-437191E05E1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5927" y="1284472"/>
              <a:ext cx="1461600" cy="1901345"/>
            </a:xfrm>
            <a:prstGeom prst="rect">
              <a:avLst/>
            </a:prstGeom>
          </p:spPr>
        </p:pic>
        <p:pic>
          <p:nvPicPr>
            <p:cNvPr id="45" name="Picture 44">
              <a:extLst>
                <a:ext uri="{FF2B5EF4-FFF2-40B4-BE49-F238E27FC236}">
                  <a16:creationId xmlns:a16="http://schemas.microsoft.com/office/drawing/2014/main" id="{BD296323-C0A2-7901-4E7C-70B617C8C17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61462" y="1309872"/>
              <a:ext cx="1461600" cy="1881455"/>
            </a:xfrm>
            <a:prstGeom prst="rect">
              <a:avLst/>
            </a:prstGeom>
          </p:spPr>
        </p:pic>
        <p:pic>
          <p:nvPicPr>
            <p:cNvPr id="46" name="Picture 45">
              <a:extLst>
                <a:ext uri="{FF2B5EF4-FFF2-40B4-BE49-F238E27FC236}">
                  <a16:creationId xmlns:a16="http://schemas.microsoft.com/office/drawing/2014/main" id="{43FB0CBD-72E6-5A75-9098-CFFA1859B71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46997" y="1284472"/>
              <a:ext cx="1461600" cy="1897238"/>
            </a:xfrm>
            <a:prstGeom prst="rect">
              <a:avLst/>
            </a:prstGeom>
          </p:spPr>
        </p:pic>
        <p:pic>
          <p:nvPicPr>
            <p:cNvPr id="47" name="Picture 46">
              <a:extLst>
                <a:ext uri="{FF2B5EF4-FFF2-40B4-BE49-F238E27FC236}">
                  <a16:creationId xmlns:a16="http://schemas.microsoft.com/office/drawing/2014/main" id="{18411776-FBFD-8AA2-FBC7-047B9B36066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32530" y="1284471"/>
              <a:ext cx="1461600" cy="1898181"/>
            </a:xfrm>
            <a:prstGeom prst="rect">
              <a:avLst/>
            </a:prstGeom>
          </p:spPr>
        </p:pic>
      </p:grpSp>
      <p:grpSp>
        <p:nvGrpSpPr>
          <p:cNvPr id="48" name="Group 47">
            <a:extLst>
              <a:ext uri="{FF2B5EF4-FFF2-40B4-BE49-F238E27FC236}">
                <a16:creationId xmlns:a16="http://schemas.microsoft.com/office/drawing/2014/main" id="{0C37B6F8-230C-E987-AB45-24492942F1F4}"/>
              </a:ext>
            </a:extLst>
          </p:cNvPr>
          <p:cNvGrpSpPr/>
          <p:nvPr userDrawn="1"/>
        </p:nvGrpSpPr>
        <p:grpSpPr>
          <a:xfrm>
            <a:off x="5090392" y="3666220"/>
            <a:ext cx="6203738" cy="1915092"/>
            <a:chOff x="5090392" y="3639197"/>
            <a:chExt cx="6203738" cy="1915092"/>
          </a:xfrm>
        </p:grpSpPr>
        <p:pic>
          <p:nvPicPr>
            <p:cNvPr id="49" name="Picture 48">
              <a:extLst>
                <a:ext uri="{FF2B5EF4-FFF2-40B4-BE49-F238E27FC236}">
                  <a16:creationId xmlns:a16="http://schemas.microsoft.com/office/drawing/2014/main" id="{A5E9B1B1-782C-7CC6-DC97-A206EFD43BE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90392" y="3681416"/>
              <a:ext cx="1461600" cy="1872873"/>
            </a:xfrm>
            <a:prstGeom prst="rect">
              <a:avLst/>
            </a:prstGeom>
          </p:spPr>
        </p:pic>
        <p:pic>
          <p:nvPicPr>
            <p:cNvPr id="50" name="Picture 49">
              <a:extLst>
                <a:ext uri="{FF2B5EF4-FFF2-40B4-BE49-F238E27FC236}">
                  <a16:creationId xmlns:a16="http://schemas.microsoft.com/office/drawing/2014/main" id="{481D3C4B-043C-3627-1F0B-2AC2BEF80CA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75927" y="3639197"/>
              <a:ext cx="1461600" cy="1901345"/>
            </a:xfrm>
            <a:prstGeom prst="rect">
              <a:avLst/>
            </a:prstGeom>
          </p:spPr>
        </p:pic>
        <p:pic>
          <p:nvPicPr>
            <p:cNvPr id="51" name="Picture 50">
              <a:extLst>
                <a:ext uri="{FF2B5EF4-FFF2-40B4-BE49-F238E27FC236}">
                  <a16:creationId xmlns:a16="http://schemas.microsoft.com/office/drawing/2014/main" id="{8478FA77-60F7-506E-A3FF-DFB03DF7E60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461462" y="3672788"/>
              <a:ext cx="1461600" cy="1881455"/>
            </a:xfrm>
            <a:prstGeom prst="rect">
              <a:avLst/>
            </a:prstGeom>
          </p:spPr>
        </p:pic>
        <p:pic>
          <p:nvPicPr>
            <p:cNvPr id="52" name="Picture 51">
              <a:extLst>
                <a:ext uri="{FF2B5EF4-FFF2-40B4-BE49-F238E27FC236}">
                  <a16:creationId xmlns:a16="http://schemas.microsoft.com/office/drawing/2014/main" id="{15904E02-BA08-2A12-958E-B1432249BBD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646996" y="3656016"/>
              <a:ext cx="1461600" cy="1897239"/>
            </a:xfrm>
            <a:prstGeom prst="rect">
              <a:avLst/>
            </a:prstGeom>
          </p:spPr>
        </p:pic>
        <p:pic>
          <p:nvPicPr>
            <p:cNvPr id="53" name="Picture 52">
              <a:extLst>
                <a:ext uri="{FF2B5EF4-FFF2-40B4-BE49-F238E27FC236}">
                  <a16:creationId xmlns:a16="http://schemas.microsoft.com/office/drawing/2014/main" id="{AF9EB8DA-2E4C-8BD5-6909-BD6F67264AD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832530" y="3656061"/>
              <a:ext cx="1461600" cy="1898182"/>
            </a:xfrm>
            <a:prstGeom prst="rect">
              <a:avLst/>
            </a:prstGeom>
          </p:spPr>
        </p:pic>
      </p:grpSp>
      <p:sp>
        <p:nvSpPr>
          <p:cNvPr id="54" name="TextBox 53">
            <a:extLst>
              <a:ext uri="{FF2B5EF4-FFF2-40B4-BE49-F238E27FC236}">
                <a16:creationId xmlns:a16="http://schemas.microsoft.com/office/drawing/2014/main" id="{A4821B1B-E9B7-C29F-080A-C5C0006324B1}"/>
              </a:ext>
            </a:extLst>
          </p:cNvPr>
          <p:cNvSpPr txBox="1"/>
          <p:nvPr userDrawn="1"/>
        </p:nvSpPr>
        <p:spPr>
          <a:xfrm>
            <a:off x="4928076" y="986777"/>
            <a:ext cx="2350823" cy="261610"/>
          </a:xfrm>
          <a:prstGeom prst="rect">
            <a:avLst/>
          </a:prstGeom>
          <a:noFill/>
        </p:spPr>
        <p:txBody>
          <a:bodyPr wrap="square" rtlCol="0">
            <a:spAutoFit/>
          </a:bodyPr>
          <a:lstStyle/>
          <a:p>
            <a:r>
              <a:rPr lang="en-US" sz="1100" b="1" dirty="0">
                <a:latin typeface="Montserrat" pitchFamily="2" charset="77"/>
              </a:rPr>
              <a:t>Non-Transparent</a:t>
            </a:r>
          </a:p>
        </p:txBody>
      </p:sp>
      <p:sp>
        <p:nvSpPr>
          <p:cNvPr id="55" name="TextBox 54">
            <a:extLst>
              <a:ext uri="{FF2B5EF4-FFF2-40B4-BE49-F238E27FC236}">
                <a16:creationId xmlns:a16="http://schemas.microsoft.com/office/drawing/2014/main" id="{5E51BA24-9B6A-C76F-7779-98E1285BC83B}"/>
              </a:ext>
            </a:extLst>
          </p:cNvPr>
          <p:cNvSpPr txBox="1"/>
          <p:nvPr userDrawn="1"/>
        </p:nvSpPr>
        <p:spPr>
          <a:xfrm>
            <a:off x="4928076" y="3374377"/>
            <a:ext cx="2350823" cy="261610"/>
          </a:xfrm>
          <a:prstGeom prst="rect">
            <a:avLst/>
          </a:prstGeom>
          <a:noFill/>
        </p:spPr>
        <p:txBody>
          <a:bodyPr wrap="square" rtlCol="0">
            <a:spAutoFit/>
          </a:bodyPr>
          <a:lstStyle/>
          <a:p>
            <a:r>
              <a:rPr lang="en-US" sz="1100" b="1" dirty="0">
                <a:latin typeface="Montserrat" pitchFamily="2" charset="77"/>
              </a:rPr>
              <a:t>Transparent</a:t>
            </a:r>
          </a:p>
        </p:txBody>
      </p:sp>
      <p:sp>
        <p:nvSpPr>
          <p:cNvPr id="56" name="TextBox 55">
            <a:extLst>
              <a:ext uri="{FF2B5EF4-FFF2-40B4-BE49-F238E27FC236}">
                <a16:creationId xmlns:a16="http://schemas.microsoft.com/office/drawing/2014/main" id="{278EB957-E2A3-E304-6CCE-63BF6319DE11}"/>
              </a:ext>
            </a:extLst>
          </p:cNvPr>
          <p:cNvSpPr txBox="1"/>
          <p:nvPr userDrawn="1"/>
        </p:nvSpPr>
        <p:spPr>
          <a:xfrm>
            <a:off x="727716" y="2834799"/>
            <a:ext cx="2350823" cy="261610"/>
          </a:xfrm>
          <a:prstGeom prst="rect">
            <a:avLst/>
          </a:prstGeom>
          <a:noFill/>
        </p:spPr>
        <p:txBody>
          <a:bodyPr wrap="square" rtlCol="0">
            <a:spAutoFit/>
          </a:bodyPr>
          <a:lstStyle/>
          <a:p>
            <a:r>
              <a:rPr lang="en-US" sz="1100" b="1" dirty="0">
                <a:latin typeface="Montserrat" pitchFamily="2" charset="77"/>
              </a:rPr>
              <a:t>Font : Montserrat</a:t>
            </a:r>
          </a:p>
        </p:txBody>
      </p:sp>
    </p:spTree>
    <p:extLst>
      <p:ext uri="{BB962C8B-B14F-4D97-AF65-F5344CB8AC3E}">
        <p14:creationId xmlns:p14="http://schemas.microsoft.com/office/powerpoint/2010/main" val="2565549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FA6E55-7BFA-F158-FBF7-B20FDD9952E9}"/>
              </a:ext>
            </a:extLst>
          </p:cNvPr>
          <p:cNvSpPr>
            <a:spLocks noGrp="1"/>
          </p:cNvSpPr>
          <p:nvPr>
            <p:ph type="title"/>
          </p:nvPr>
        </p:nvSpPr>
        <p:spPr>
          <a:xfrm>
            <a:off x="653698" y="519289"/>
            <a:ext cx="10161057" cy="810155"/>
          </a:xfrm>
          <a:prstGeom prst="rect">
            <a:avLst/>
          </a:prstGeom>
        </p:spPr>
        <p:txBody>
          <a:bodyPr>
            <a:normAutofit/>
          </a:bodyPr>
          <a:lstStyle>
            <a:lvl1pPr>
              <a:defRPr sz="2800" b="1" i="0" spc="-150">
                <a:solidFill>
                  <a:schemeClr val="tx1"/>
                </a:solidFill>
                <a:latin typeface="Montserrat" pitchFamily="2" charset="77"/>
              </a:defRPr>
            </a:lvl1pPr>
          </a:lstStyle>
          <a:p>
            <a:endParaRPr lang="en-US" dirty="0"/>
          </a:p>
        </p:txBody>
      </p:sp>
      <p:sp>
        <p:nvSpPr>
          <p:cNvPr id="2" name="Rectangle 1">
            <a:extLst>
              <a:ext uri="{FF2B5EF4-FFF2-40B4-BE49-F238E27FC236}">
                <a16:creationId xmlns:a16="http://schemas.microsoft.com/office/drawing/2014/main" id="{18A5CE69-31BC-30EB-59B6-47893A96258E}"/>
              </a:ext>
            </a:extLst>
          </p:cNvPr>
          <p:cNvSpPr/>
          <p:nvPr userDrawn="1"/>
        </p:nvSpPr>
        <p:spPr>
          <a:xfrm>
            <a:off x="653698" y="1329444"/>
            <a:ext cx="10884604" cy="2684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pitchFamily="2" charset="0"/>
              <a:ea typeface="+mn-ea"/>
              <a:cs typeface="Arial" pitchFamily="34" charset="0"/>
            </a:endParaRPr>
          </a:p>
        </p:txBody>
      </p:sp>
      <p:sp>
        <p:nvSpPr>
          <p:cNvPr id="10" name="Text Placeholder 9">
            <a:extLst>
              <a:ext uri="{FF2B5EF4-FFF2-40B4-BE49-F238E27FC236}">
                <a16:creationId xmlns:a16="http://schemas.microsoft.com/office/drawing/2014/main" id="{E2EB8705-ACAB-E28C-5F07-E7DE5E8EE8BF}"/>
              </a:ext>
            </a:extLst>
          </p:cNvPr>
          <p:cNvSpPr>
            <a:spLocks noGrp="1"/>
          </p:cNvSpPr>
          <p:nvPr>
            <p:ph type="body" sz="quarter" idx="10"/>
          </p:nvPr>
        </p:nvSpPr>
        <p:spPr>
          <a:xfrm>
            <a:off x="653698" y="1544638"/>
            <a:ext cx="10884603" cy="588027"/>
          </a:xfrm>
        </p:spPr>
        <p:txBody>
          <a:bodyPr>
            <a:normAutofit/>
          </a:bodyPr>
          <a:lstStyle>
            <a:lvl1pPr marL="0" indent="0">
              <a:buNone/>
              <a:defRPr sz="1200" b="0">
                <a:latin typeface="+mn-lt"/>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513335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3677164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a:lum/>
          </a:blip>
          <a:srcRect/>
          <a:stretch>
            <a:fillRect t="-6000" b="-9000"/>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378322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pic>
        <p:nvPicPr>
          <p:cNvPr id="3" name="Picture 2">
            <a:extLst>
              <a:ext uri="{FF2B5EF4-FFF2-40B4-BE49-F238E27FC236}">
                <a16:creationId xmlns:a16="http://schemas.microsoft.com/office/drawing/2014/main" id="{C6030E22-3EFB-5B70-D77A-79DAA2F5BD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311" y="337248"/>
            <a:ext cx="7772689" cy="5389143"/>
          </a:xfrm>
          <a:prstGeom prst="rect">
            <a:avLst/>
          </a:prstGeom>
        </p:spPr>
      </p:pic>
      <p:cxnSp>
        <p:nvCxnSpPr>
          <p:cNvPr id="2" name="Straight Connector 1">
            <a:extLst>
              <a:ext uri="{FF2B5EF4-FFF2-40B4-BE49-F238E27FC236}">
                <a16:creationId xmlns:a16="http://schemas.microsoft.com/office/drawing/2014/main" id="{F517E69A-3E88-FA3B-02FA-BD18AA7635AD}"/>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40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cxnSp>
        <p:nvCxnSpPr>
          <p:cNvPr id="2" name="Straight Connector 1">
            <a:extLst>
              <a:ext uri="{FF2B5EF4-FFF2-40B4-BE49-F238E27FC236}">
                <a16:creationId xmlns:a16="http://schemas.microsoft.com/office/drawing/2014/main" id="{2744A2DF-5920-5946-F08F-33AA983A5F98}"/>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69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90CFE-110E-6CC7-8D16-4F9DAFE04572}"/>
              </a:ext>
            </a:extLst>
          </p:cNvPr>
          <p:cNvPicPr>
            <a:picLocks noChangeAspect="1"/>
          </p:cNvPicPr>
          <p:nvPr userDrawn="1"/>
        </p:nvPicPr>
        <p:blipFill>
          <a:blip r:embed="rId2"/>
          <a:stretch>
            <a:fillRect/>
          </a:stretch>
        </p:blipFill>
        <p:spPr>
          <a:xfrm>
            <a:off x="2800551" y="2144973"/>
            <a:ext cx="9178338" cy="4378832"/>
          </a:xfrm>
          <a:prstGeom prst="rect">
            <a:avLst/>
          </a:prstGeom>
        </p:spPr>
      </p:pic>
      <p:sp>
        <p:nvSpPr>
          <p:cNvPr id="8" name="Title 1">
            <a:extLst>
              <a:ext uri="{FF2B5EF4-FFF2-40B4-BE49-F238E27FC236}">
                <a16:creationId xmlns:a16="http://schemas.microsoft.com/office/drawing/2014/main" id="{6BC260BC-FE4F-F230-2D6A-D6475F714A27}"/>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9" name="Subtitle 2">
            <a:extLst>
              <a:ext uri="{FF2B5EF4-FFF2-40B4-BE49-F238E27FC236}">
                <a16:creationId xmlns:a16="http://schemas.microsoft.com/office/drawing/2014/main" id="{50E0DB13-F172-F3A1-26E2-582D14EFE4A3}"/>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4" name="Straight Connector 3">
            <a:extLst>
              <a:ext uri="{FF2B5EF4-FFF2-40B4-BE49-F238E27FC236}">
                <a16:creationId xmlns:a16="http://schemas.microsoft.com/office/drawing/2014/main" id="{69394CF7-168A-F7B2-E408-EF53C7BDDDDF}"/>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332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45BAA5FE-6E4C-4B2F-B3EC-A79D9CF5AD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865695">
            <a:off x="8446427" y="1618898"/>
            <a:ext cx="917014" cy="982515"/>
          </a:xfrm>
          <a:prstGeom prst="rect">
            <a:avLst/>
          </a:prstGeom>
        </p:spPr>
      </p:pic>
      <p:pic>
        <p:nvPicPr>
          <p:cNvPr id="5" name="Picture 4">
            <a:extLst>
              <a:ext uri="{FF2B5EF4-FFF2-40B4-BE49-F238E27FC236}">
                <a16:creationId xmlns:a16="http://schemas.microsoft.com/office/drawing/2014/main" id="{2E71A362-A189-16DE-D4D1-8175BFBB27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29436" y="1886608"/>
            <a:ext cx="5848038" cy="4451988"/>
          </a:xfrm>
          <a:prstGeom prst="rect">
            <a:avLst/>
          </a:prstGeom>
        </p:spPr>
      </p:pic>
      <p:pic>
        <p:nvPicPr>
          <p:cNvPr id="6" name="Picture 5">
            <a:extLst>
              <a:ext uri="{FF2B5EF4-FFF2-40B4-BE49-F238E27FC236}">
                <a16:creationId xmlns:a16="http://schemas.microsoft.com/office/drawing/2014/main" id="{3A564394-006D-6498-9EE7-6D0426F51A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0683231">
            <a:off x="7166309" y="1423906"/>
            <a:ext cx="1095717" cy="1622231"/>
          </a:xfrm>
          <a:prstGeom prst="rect">
            <a:avLst/>
          </a:prstGeom>
        </p:spPr>
      </p:pic>
      <p:pic>
        <p:nvPicPr>
          <p:cNvPr id="7" name="Picture 6">
            <a:extLst>
              <a:ext uri="{FF2B5EF4-FFF2-40B4-BE49-F238E27FC236}">
                <a16:creationId xmlns:a16="http://schemas.microsoft.com/office/drawing/2014/main" id="{BE269795-9B9B-86B9-646A-7A67389E054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66025" y="1632450"/>
            <a:ext cx="1061698" cy="852035"/>
          </a:xfrm>
          <a:prstGeom prst="rect">
            <a:avLst/>
          </a:prstGeom>
        </p:spPr>
      </p:pic>
      <p:pic>
        <p:nvPicPr>
          <p:cNvPr id="8" name="Picture 7">
            <a:extLst>
              <a:ext uri="{FF2B5EF4-FFF2-40B4-BE49-F238E27FC236}">
                <a16:creationId xmlns:a16="http://schemas.microsoft.com/office/drawing/2014/main" id="{66FAB891-6789-EF51-FF01-E753A4420C4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67353" y="5188199"/>
            <a:ext cx="1932241" cy="1150397"/>
          </a:xfrm>
          <a:prstGeom prst="rect">
            <a:avLst/>
          </a:prstGeom>
        </p:spPr>
      </p:pic>
      <p:pic>
        <p:nvPicPr>
          <p:cNvPr id="9" name="Picture 8">
            <a:extLst>
              <a:ext uri="{FF2B5EF4-FFF2-40B4-BE49-F238E27FC236}">
                <a16:creationId xmlns:a16="http://schemas.microsoft.com/office/drawing/2014/main" id="{7CE5BB1A-1556-CF6C-037D-854620A9793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985793" y="3741475"/>
            <a:ext cx="2766176" cy="1999609"/>
          </a:xfrm>
          <a:prstGeom prst="rect">
            <a:avLst/>
          </a:prstGeom>
        </p:spPr>
      </p:pic>
      <p:pic>
        <p:nvPicPr>
          <p:cNvPr id="10" name="Picture 9">
            <a:extLst>
              <a:ext uri="{FF2B5EF4-FFF2-40B4-BE49-F238E27FC236}">
                <a16:creationId xmlns:a16="http://schemas.microsoft.com/office/drawing/2014/main" id="{DABF7C68-4461-08F9-9A79-5BA181C5E1B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353455" y="1047671"/>
            <a:ext cx="1410817" cy="1410817"/>
          </a:xfrm>
          <a:prstGeom prst="rect">
            <a:avLst/>
          </a:prstGeom>
        </p:spPr>
      </p:pic>
    </p:spTree>
    <p:extLst>
      <p:ext uri="{BB962C8B-B14F-4D97-AF65-F5344CB8AC3E}">
        <p14:creationId xmlns:p14="http://schemas.microsoft.com/office/powerpoint/2010/main" val="240524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3" name="Picture 2">
            <a:extLst>
              <a:ext uri="{FF2B5EF4-FFF2-40B4-BE49-F238E27FC236}">
                <a16:creationId xmlns:a16="http://schemas.microsoft.com/office/drawing/2014/main" id="{FE297D3D-5A8F-A4B6-DFF3-EE1F42B3EC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33881" y="1126044"/>
            <a:ext cx="5406963" cy="5731955"/>
          </a:xfrm>
          <a:prstGeom prst="rect">
            <a:avLst/>
          </a:prstGeom>
        </p:spPr>
      </p:pic>
    </p:spTree>
    <p:extLst>
      <p:ext uri="{BB962C8B-B14F-4D97-AF65-F5344CB8AC3E}">
        <p14:creationId xmlns:p14="http://schemas.microsoft.com/office/powerpoint/2010/main" val="668567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5C090-0C1B-12B4-9846-015F92F94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7840" y="2033210"/>
            <a:ext cx="3166268" cy="4824789"/>
          </a:xfrm>
          <a:prstGeom prst="rect">
            <a:avLst/>
          </a:prstGeom>
        </p:spPr>
      </p:pic>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B7D9D557-CA69-590C-AD26-DCFF2822A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8491" y="1254222"/>
            <a:ext cx="1552015" cy="1364788"/>
          </a:xfrm>
          <a:prstGeom prst="rect">
            <a:avLst/>
          </a:prstGeom>
        </p:spPr>
      </p:pic>
      <p:pic>
        <p:nvPicPr>
          <p:cNvPr id="5" name="Picture 4">
            <a:extLst>
              <a:ext uri="{FF2B5EF4-FFF2-40B4-BE49-F238E27FC236}">
                <a16:creationId xmlns:a16="http://schemas.microsoft.com/office/drawing/2014/main" id="{F67B19F7-AC5A-E495-6DB3-1ABB4C5CDB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64648" y="3856475"/>
            <a:ext cx="1555788" cy="1972982"/>
          </a:xfrm>
          <a:prstGeom prst="rect">
            <a:avLst/>
          </a:prstGeom>
        </p:spPr>
      </p:pic>
      <p:pic>
        <p:nvPicPr>
          <p:cNvPr id="6" name="Picture 5">
            <a:extLst>
              <a:ext uri="{FF2B5EF4-FFF2-40B4-BE49-F238E27FC236}">
                <a16:creationId xmlns:a16="http://schemas.microsoft.com/office/drawing/2014/main" id="{025FF98B-2308-B797-0608-B14FF895511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114526" y="2033211"/>
            <a:ext cx="1081577" cy="1873076"/>
          </a:xfrm>
          <a:prstGeom prst="rect">
            <a:avLst/>
          </a:prstGeom>
        </p:spPr>
      </p:pic>
      <p:pic>
        <p:nvPicPr>
          <p:cNvPr id="7" name="Picture 6">
            <a:extLst>
              <a:ext uri="{FF2B5EF4-FFF2-40B4-BE49-F238E27FC236}">
                <a16:creationId xmlns:a16="http://schemas.microsoft.com/office/drawing/2014/main" id="{195E4C91-5575-76E9-92C5-645A11F09EF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01835" y="671924"/>
            <a:ext cx="1071053" cy="1164595"/>
          </a:xfrm>
          <a:prstGeom prst="rect">
            <a:avLst/>
          </a:prstGeom>
        </p:spPr>
      </p:pic>
      <p:pic>
        <p:nvPicPr>
          <p:cNvPr id="10" name="Picture 9">
            <a:extLst>
              <a:ext uri="{FF2B5EF4-FFF2-40B4-BE49-F238E27FC236}">
                <a16:creationId xmlns:a16="http://schemas.microsoft.com/office/drawing/2014/main" id="{3C19D908-DED3-907E-AC36-253CEC2F61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Tree>
    <p:extLst>
      <p:ext uri="{BB962C8B-B14F-4D97-AF65-F5344CB8AC3E}">
        <p14:creationId xmlns:p14="http://schemas.microsoft.com/office/powerpoint/2010/main" val="19367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5C090-0C1B-12B4-9846-015F92F94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7840" y="2033210"/>
            <a:ext cx="3166268" cy="4824789"/>
          </a:xfrm>
          <a:prstGeom prst="rect">
            <a:avLst/>
          </a:prstGeom>
        </p:spPr>
      </p:pic>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7177653B-C877-085D-3EB3-C7F0D01E71E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9413" y="1992080"/>
            <a:ext cx="7917429" cy="4865920"/>
          </a:xfrm>
          <a:prstGeom prst="rect">
            <a:avLst/>
          </a:prstGeom>
        </p:spPr>
      </p:pic>
      <p:pic>
        <p:nvPicPr>
          <p:cNvPr id="3" name="Picture 2">
            <a:extLst>
              <a:ext uri="{FF2B5EF4-FFF2-40B4-BE49-F238E27FC236}">
                <a16:creationId xmlns:a16="http://schemas.microsoft.com/office/drawing/2014/main" id="{B78A99E2-F805-0BB1-3B42-FCE8B5CAB9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Tree>
    <p:extLst>
      <p:ext uri="{BB962C8B-B14F-4D97-AF65-F5344CB8AC3E}">
        <p14:creationId xmlns:p14="http://schemas.microsoft.com/office/powerpoint/2010/main" val="803264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4CFEB7E9-4332-66A8-9E0B-B697F7D18B30}"/>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3C3B1D3-92D6-E312-1611-AAD21F724220}"/>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45" name="Slide Number Placeholder 1">
            <a:extLst>
              <a:ext uri="{FF2B5EF4-FFF2-40B4-BE49-F238E27FC236}">
                <a16:creationId xmlns:a16="http://schemas.microsoft.com/office/drawing/2014/main" id="{C5E50CDE-B51F-A104-5A32-55C51405CB1E}"/>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ED1CEE8-FB94-D54F-A235-9FD9698DE17F}" type="slidenum">
              <a:rPr kumimoji="0" lang="en-US" sz="1200" b="1" i="0" u="none" strike="noStrike" kern="1200" cap="none" spc="300" normalizeH="0" baseline="0" noProof="0" smtClean="0">
                <a:ln>
                  <a:noFill/>
                </a:ln>
                <a:solidFill>
                  <a:prstClr val="black"/>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300" normalizeH="0" baseline="0" noProof="0" dirty="0">
              <a:ln>
                <a:noFill/>
              </a:ln>
              <a:solidFill>
                <a:prstClr val="black"/>
              </a:solidFill>
              <a:effectLst/>
              <a:uLnTx/>
              <a:uFillTx/>
              <a:latin typeface="Montserrat" pitchFamily="2" charset="77"/>
              <a:ea typeface="+mn-ea"/>
              <a:cs typeface="+mn-cs"/>
            </a:endParaRPr>
          </a:p>
        </p:txBody>
      </p:sp>
      <p:pic>
        <p:nvPicPr>
          <p:cNvPr id="46" name="Picture 45">
            <a:extLst>
              <a:ext uri="{FF2B5EF4-FFF2-40B4-BE49-F238E27FC236}">
                <a16:creationId xmlns:a16="http://schemas.microsoft.com/office/drawing/2014/main" id="{951715E6-4A0D-106E-1F58-F92529986E1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91832" y="216051"/>
            <a:ext cx="2215111" cy="459801"/>
          </a:xfrm>
          <a:prstGeom prst="rect">
            <a:avLst/>
          </a:prstGeom>
        </p:spPr>
      </p:pic>
      <p:pic>
        <p:nvPicPr>
          <p:cNvPr id="47" name="Picture 46">
            <a:extLst>
              <a:ext uri="{FF2B5EF4-FFF2-40B4-BE49-F238E27FC236}">
                <a16:creationId xmlns:a16="http://schemas.microsoft.com/office/drawing/2014/main" id="{AA355224-77E2-82B1-EF8A-DCFFCCDE01D5}"/>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
        <p:nvSpPr>
          <p:cNvPr id="48" name="Title Placeholder 24">
            <a:extLst>
              <a:ext uri="{FF2B5EF4-FFF2-40B4-BE49-F238E27FC236}">
                <a16:creationId xmlns:a16="http://schemas.microsoft.com/office/drawing/2014/main" id="{57841AF2-616A-F73C-019E-9BB159F929BA}"/>
              </a:ext>
            </a:extLst>
          </p:cNvPr>
          <p:cNvSpPr>
            <a:spLocks noGrp="1"/>
          </p:cNvSpPr>
          <p:nvPr>
            <p:ph type="title"/>
          </p:nvPr>
        </p:nvSpPr>
        <p:spPr>
          <a:xfrm>
            <a:off x="653698" y="519289"/>
            <a:ext cx="10700102" cy="810155"/>
          </a:xfrm>
          <a:prstGeom prst="rect">
            <a:avLst/>
          </a:prstGeom>
        </p:spPr>
        <p:txBody>
          <a:bodyPr vert="horz" lIns="91440" tIns="45720" rIns="91440" bIns="45720" rtlCol="0" anchor="ctr">
            <a:normAutofit/>
          </a:bodyPr>
          <a:lstStyle/>
          <a:p>
            <a:r>
              <a:rPr lang="en-US" dirty="0"/>
              <a:t>Click to edit Master title style</a:t>
            </a:r>
          </a:p>
        </p:txBody>
      </p:sp>
      <p:sp>
        <p:nvSpPr>
          <p:cNvPr id="49" name="Text Placeholder 25">
            <a:extLst>
              <a:ext uri="{FF2B5EF4-FFF2-40B4-BE49-F238E27FC236}">
                <a16:creationId xmlns:a16="http://schemas.microsoft.com/office/drawing/2014/main" id="{B15D288E-0511-E59E-11AA-B5AE98617901}"/>
              </a:ext>
            </a:extLst>
          </p:cNvPr>
          <p:cNvSpPr>
            <a:spLocks noGrp="1"/>
          </p:cNvSpPr>
          <p:nvPr>
            <p:ph type="body" idx="1"/>
          </p:nvPr>
        </p:nvSpPr>
        <p:spPr>
          <a:xfrm>
            <a:off x="653698" y="1825625"/>
            <a:ext cx="1070010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8425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8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49" r:id="rId22"/>
    <p:sldLayoutId id="2147483690" r:id="rId23"/>
  </p:sldLayoutIdLst>
  <p:txStyles>
    <p:titleStyle>
      <a:lvl1pPr algn="l" defTabSz="914400" rtl="0" eaLnBrk="1" latinLnBrk="0" hangingPunct="1">
        <a:lnSpc>
          <a:spcPct val="90000"/>
        </a:lnSpc>
        <a:spcBef>
          <a:spcPct val="0"/>
        </a:spcBef>
        <a:buNone/>
        <a:defRPr sz="2800" b="1" kern="1200">
          <a:solidFill>
            <a:srgbClr val="53535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3535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1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94.jpeg"/><Relationship Id="rId9" Type="http://schemas.openxmlformats.org/officeDocument/2006/relationships/image" Target="../media/image87.png"/></Relationships>
</file>

<file path=ppt/slides/_rels/slide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1.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chart" Target="../charts/chart28.xml"/><Relationship Id="rId3" Type="http://schemas.openxmlformats.org/officeDocument/2006/relationships/chart" Target="../charts/chart24.xml"/><Relationship Id="rId7" Type="http://schemas.openxmlformats.org/officeDocument/2006/relationships/image" Target="../media/image99.png"/><Relationship Id="rId12" Type="http://schemas.openxmlformats.org/officeDocument/2006/relationships/chart" Target="../charts/chart27.xml"/><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image" Target="../media/image98.jpeg"/><Relationship Id="rId11" Type="http://schemas.openxmlformats.org/officeDocument/2006/relationships/chart" Target="../charts/chart26.xml"/><Relationship Id="rId5" Type="http://schemas.openxmlformats.org/officeDocument/2006/relationships/image" Target="../media/image97.jpeg"/><Relationship Id="rId15" Type="http://schemas.openxmlformats.org/officeDocument/2006/relationships/image" Target="../media/image103.svg"/><Relationship Id="rId10" Type="http://schemas.openxmlformats.org/officeDocument/2006/relationships/chart" Target="../charts/chart25.xml"/><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2.png"/></Relationships>
</file>

<file path=ppt/slides/_rels/slide1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3.svg"/><Relationship Id="rId3" Type="http://schemas.openxmlformats.org/officeDocument/2006/relationships/image" Target="../media/image105.jpg"/><Relationship Id="rId7" Type="http://schemas.microsoft.com/office/2014/relationships/chartEx" Target="../charts/chartEx1.xml"/><Relationship Id="rId12" Type="http://schemas.openxmlformats.org/officeDocument/2006/relationships/image" Target="../media/image112.png"/><Relationship Id="rId2" Type="http://schemas.openxmlformats.org/officeDocument/2006/relationships/image" Target="../media/image104.png"/><Relationship Id="rId1" Type="http://schemas.openxmlformats.org/officeDocument/2006/relationships/slideLayout" Target="../slideLayouts/slideLayout21.xml"/><Relationship Id="rId6" Type="http://schemas.openxmlformats.org/officeDocument/2006/relationships/image" Target="../media/image108.jpeg"/><Relationship Id="rId11" Type="http://schemas.openxmlformats.org/officeDocument/2006/relationships/image" Target="../media/image111.jpg"/><Relationship Id="rId5" Type="http://schemas.openxmlformats.org/officeDocument/2006/relationships/image" Target="../media/image107.jpg"/><Relationship Id="rId10" Type="http://schemas.openxmlformats.org/officeDocument/2006/relationships/image" Target="../media/image110.jpg"/><Relationship Id="rId4" Type="http://schemas.openxmlformats.org/officeDocument/2006/relationships/image" Target="../media/image106.jpg"/><Relationship Id="rId9" Type="http://schemas.openxmlformats.org/officeDocument/2006/relationships/image" Target="../media/image109.jpg"/></Relationships>
</file>

<file path=ppt/slides/_rels/slide14.xml.rels><?xml version="1.0" encoding="UTF-8" standalone="yes"?>
<Relationships xmlns="http://schemas.openxmlformats.org/package/2006/relationships"><Relationship Id="rId8" Type="http://schemas.openxmlformats.org/officeDocument/2006/relationships/image" Target="../media/image118.jpg"/><Relationship Id="rId13" Type="http://schemas.openxmlformats.org/officeDocument/2006/relationships/image" Target="../media/image71.png"/><Relationship Id="rId18" Type="http://schemas.openxmlformats.org/officeDocument/2006/relationships/image" Target="../media/image127.png"/><Relationship Id="rId3" Type="http://schemas.openxmlformats.org/officeDocument/2006/relationships/image" Target="../media/image115.jpg"/><Relationship Id="rId7" Type="http://schemas.openxmlformats.org/officeDocument/2006/relationships/image" Target="../media/image117.jpg"/><Relationship Id="rId12" Type="http://schemas.openxmlformats.org/officeDocument/2006/relationships/image" Target="../media/image122.jpg"/><Relationship Id="rId17" Type="http://schemas.openxmlformats.org/officeDocument/2006/relationships/image" Target="../media/image126.png"/><Relationship Id="rId2" Type="http://schemas.openxmlformats.org/officeDocument/2006/relationships/image" Target="../media/image114.png"/><Relationship Id="rId16" Type="http://schemas.openxmlformats.org/officeDocument/2006/relationships/image" Target="../media/image125.png"/><Relationship Id="rId1" Type="http://schemas.openxmlformats.org/officeDocument/2006/relationships/slideLayout" Target="../slideLayouts/slideLayout21.xml"/><Relationship Id="rId6" Type="http://schemas.openxmlformats.org/officeDocument/2006/relationships/image" Target="../media/image72.png"/><Relationship Id="rId11" Type="http://schemas.openxmlformats.org/officeDocument/2006/relationships/image" Target="../media/image121.jpeg"/><Relationship Id="rId5" Type="http://schemas.openxmlformats.org/officeDocument/2006/relationships/image" Target="../media/image116.jpg"/><Relationship Id="rId15" Type="http://schemas.openxmlformats.org/officeDocument/2006/relationships/image" Target="../media/image124.png"/><Relationship Id="rId10" Type="http://schemas.openxmlformats.org/officeDocument/2006/relationships/image" Target="../media/image120.jpg"/><Relationship Id="rId19" Type="http://schemas.openxmlformats.org/officeDocument/2006/relationships/image" Target="../media/image128.png"/><Relationship Id="rId4" Type="http://schemas.openxmlformats.org/officeDocument/2006/relationships/image" Target="../media/image73.png"/><Relationship Id="rId9" Type="http://schemas.openxmlformats.org/officeDocument/2006/relationships/image" Target="../media/image119.jpg"/><Relationship Id="rId14" Type="http://schemas.openxmlformats.org/officeDocument/2006/relationships/image" Target="../media/image123.jpg"/></Relationships>
</file>

<file path=ppt/slides/_rels/slide15.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69.png"/><Relationship Id="rId7"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1.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chart" Target="../charts/chart29.xml"/><Relationship Id="rId4" Type="http://schemas.openxmlformats.org/officeDocument/2006/relationships/image" Target="../media/image70.svg"/><Relationship Id="rId9" Type="http://schemas.openxmlformats.org/officeDocument/2006/relationships/image" Target="../media/image1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chart" Target="../charts/chart3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s>
</file>

<file path=ppt/slides/_rels/slide17.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34.png"/><Relationship Id="rId7" Type="http://schemas.openxmlformats.org/officeDocument/2006/relationships/image" Target="../media/image138.svg"/><Relationship Id="rId12" Type="http://schemas.openxmlformats.org/officeDocument/2006/relationships/image" Target="../media/image143.png"/><Relationship Id="rId2" Type="http://schemas.openxmlformats.org/officeDocument/2006/relationships/image" Target="../media/image133.png"/><Relationship Id="rId16" Type="http://schemas.openxmlformats.org/officeDocument/2006/relationships/image" Target="../media/image147.svg"/><Relationship Id="rId1" Type="http://schemas.openxmlformats.org/officeDocument/2006/relationships/slideLayout" Target="../slideLayouts/slideLayout21.xml"/><Relationship Id="rId6" Type="http://schemas.openxmlformats.org/officeDocument/2006/relationships/image" Target="../media/image137.png"/><Relationship Id="rId11" Type="http://schemas.openxmlformats.org/officeDocument/2006/relationships/image" Target="../media/image142.svg"/><Relationship Id="rId5" Type="http://schemas.openxmlformats.org/officeDocument/2006/relationships/image" Target="../media/image136.svg"/><Relationship Id="rId15" Type="http://schemas.openxmlformats.org/officeDocument/2006/relationships/image" Target="../media/image14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145.svg"/></Relationships>
</file>

<file path=ppt/slides/_rels/slide1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49.jpg"/><Relationship Id="rId5" Type="http://schemas.openxmlformats.org/officeDocument/2006/relationships/image" Target="../media/image105.jpg"/><Relationship Id="rId4" Type="http://schemas.openxmlformats.org/officeDocument/2006/relationships/image" Target="../media/image148.jpg"/></Relationships>
</file>

<file path=ppt/slides/_rels/slide1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53.jpg"/><Relationship Id="rId5" Type="http://schemas.openxmlformats.org/officeDocument/2006/relationships/image" Target="../media/image152.jpg"/><Relationship Id="rId4" Type="http://schemas.openxmlformats.org/officeDocument/2006/relationships/image" Target="../media/image1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png"/><Relationship Id="rId26" Type="http://schemas.openxmlformats.org/officeDocument/2006/relationships/image" Target="../media/image178.png"/><Relationship Id="rId3" Type="http://schemas.openxmlformats.org/officeDocument/2006/relationships/image" Target="../media/image155.png"/><Relationship Id="rId21" Type="http://schemas.openxmlformats.org/officeDocument/2006/relationships/image" Target="../media/image173.png"/><Relationship Id="rId7" Type="http://schemas.openxmlformats.org/officeDocument/2006/relationships/image" Target="../media/image159.png"/><Relationship Id="rId12" Type="http://schemas.openxmlformats.org/officeDocument/2006/relationships/image" Target="../media/image164.png"/><Relationship Id="rId17" Type="http://schemas.openxmlformats.org/officeDocument/2006/relationships/image" Target="../media/image169.png"/><Relationship Id="rId25" Type="http://schemas.openxmlformats.org/officeDocument/2006/relationships/image" Target="../media/image177.png"/><Relationship Id="rId2" Type="http://schemas.openxmlformats.org/officeDocument/2006/relationships/image" Target="../media/image154.png"/><Relationship Id="rId16" Type="http://schemas.openxmlformats.org/officeDocument/2006/relationships/image" Target="../media/image168.png"/><Relationship Id="rId20" Type="http://schemas.openxmlformats.org/officeDocument/2006/relationships/image" Target="../media/image172.jpeg"/><Relationship Id="rId29" Type="http://schemas.openxmlformats.org/officeDocument/2006/relationships/image" Target="../media/image181.png"/><Relationship Id="rId1" Type="http://schemas.openxmlformats.org/officeDocument/2006/relationships/slideLayout" Target="../slideLayouts/slideLayout1.xml"/><Relationship Id="rId6" Type="http://schemas.openxmlformats.org/officeDocument/2006/relationships/image" Target="../media/image158.png"/><Relationship Id="rId11" Type="http://schemas.openxmlformats.org/officeDocument/2006/relationships/image" Target="../media/image163.png"/><Relationship Id="rId24" Type="http://schemas.openxmlformats.org/officeDocument/2006/relationships/image" Target="../media/image176.png"/><Relationship Id="rId5" Type="http://schemas.openxmlformats.org/officeDocument/2006/relationships/image" Target="../media/image157.png"/><Relationship Id="rId15" Type="http://schemas.openxmlformats.org/officeDocument/2006/relationships/image" Target="../media/image167.png"/><Relationship Id="rId23" Type="http://schemas.openxmlformats.org/officeDocument/2006/relationships/image" Target="../media/image175.png"/><Relationship Id="rId28" Type="http://schemas.openxmlformats.org/officeDocument/2006/relationships/image" Target="../media/image180.png"/><Relationship Id="rId10" Type="http://schemas.openxmlformats.org/officeDocument/2006/relationships/image" Target="../media/image162.png"/><Relationship Id="rId19" Type="http://schemas.openxmlformats.org/officeDocument/2006/relationships/image" Target="../media/image171.png"/><Relationship Id="rId31" Type="http://schemas.openxmlformats.org/officeDocument/2006/relationships/image" Target="../media/image183.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 Id="rId22" Type="http://schemas.openxmlformats.org/officeDocument/2006/relationships/image" Target="../media/image174.png"/><Relationship Id="rId27" Type="http://schemas.openxmlformats.org/officeDocument/2006/relationships/image" Target="../media/image179.png"/><Relationship Id="rId30" Type="http://schemas.openxmlformats.org/officeDocument/2006/relationships/image" Target="../media/image182.png"/></Relationships>
</file>

<file path=ppt/slides/_rels/slide23.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7.pn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24.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89.png"/><Relationship Id="rId7" Type="http://schemas.openxmlformats.org/officeDocument/2006/relationships/image" Target="../media/image19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4.sv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s>
</file>

<file path=ppt/slides/_rels/slide25.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0.png"/><Relationship Id="rId7" Type="http://schemas.openxmlformats.org/officeDocument/2006/relationships/image" Target="../media/image204.png"/><Relationship Id="rId12" Type="http://schemas.openxmlformats.org/officeDocument/2006/relationships/image" Target="../media/image209.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3.jpeg"/><Relationship Id="rId11" Type="http://schemas.openxmlformats.org/officeDocument/2006/relationships/image" Target="../media/image208.png"/><Relationship Id="rId5" Type="http://schemas.openxmlformats.org/officeDocument/2006/relationships/image" Target="../media/image202.png"/><Relationship Id="rId10" Type="http://schemas.openxmlformats.org/officeDocument/2006/relationships/image" Target="../media/image207.png"/><Relationship Id="rId4" Type="http://schemas.openxmlformats.org/officeDocument/2006/relationships/image" Target="../media/image201.png"/><Relationship Id="rId9" Type="http://schemas.openxmlformats.org/officeDocument/2006/relationships/image" Target="../media/image20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010.png"/><Relationship Id="rId2" Type="http://schemas.microsoft.com/office/2014/relationships/chartEx" Target="../charts/chartEx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slideLayout" Target="../slideLayouts/slideLayout21.xml"/><Relationship Id="rId1" Type="http://schemas.openxmlformats.org/officeDocument/2006/relationships/tags" Target="../tags/tag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chart" Target="../charts/chart7.xml"/></Relationships>
</file>

<file path=ppt/slides/_rels/slide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chart" Target="../charts/chart8.xml"/><Relationship Id="rId7" Type="http://schemas.openxmlformats.org/officeDocument/2006/relationships/image" Target="../media/image77.png"/><Relationship Id="rId2" Type="http://schemas.openxmlformats.org/officeDocument/2006/relationships/image" Target="../media/image74.jpg"/><Relationship Id="rId1" Type="http://schemas.openxmlformats.org/officeDocument/2006/relationships/slideLayout" Target="../slideLayouts/slideLayout21.xml"/><Relationship Id="rId6" Type="http://schemas.openxmlformats.org/officeDocument/2006/relationships/image" Target="../media/image76.svg"/><Relationship Id="rId11" Type="http://schemas.openxmlformats.org/officeDocument/2006/relationships/chart" Target="../charts/chart11.xml"/><Relationship Id="rId5" Type="http://schemas.openxmlformats.org/officeDocument/2006/relationships/image" Target="../media/image75.png"/><Relationship Id="rId10" Type="http://schemas.openxmlformats.org/officeDocument/2006/relationships/chart" Target="../charts/chart10.xml"/><Relationship Id="rId4" Type="http://schemas.openxmlformats.org/officeDocument/2006/relationships/chart" Target="../charts/chart9.xml"/><Relationship Id="rId9" Type="http://schemas.openxmlformats.org/officeDocument/2006/relationships/image" Target="../media/image79.jpg"/></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81.jpg"/></Relationships>
</file>

<file path=ppt/slides/_rels/slide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chart" Target="../charts/chart16.xml"/><Relationship Id="rId18" Type="http://schemas.openxmlformats.org/officeDocument/2006/relationships/chart" Target="../charts/chart21.xml"/><Relationship Id="rId3" Type="http://schemas.openxmlformats.org/officeDocument/2006/relationships/image" Target="../media/image82.png"/><Relationship Id="rId21" Type="http://schemas.openxmlformats.org/officeDocument/2006/relationships/image" Target="../media/image91.png"/><Relationship Id="rId7" Type="http://schemas.openxmlformats.org/officeDocument/2006/relationships/image" Target="../media/image86.png"/><Relationship Id="rId12" Type="http://schemas.openxmlformats.org/officeDocument/2006/relationships/chart" Target="../charts/chart15.xml"/><Relationship Id="rId17" Type="http://schemas.openxmlformats.org/officeDocument/2006/relationships/chart" Target="../charts/chart20.xml"/><Relationship Id="rId2" Type="http://schemas.openxmlformats.org/officeDocument/2006/relationships/chart" Target="../charts/chart14.xml"/><Relationship Id="rId16" Type="http://schemas.openxmlformats.org/officeDocument/2006/relationships/chart" Target="../charts/chart19.xml"/><Relationship Id="rId20" Type="http://schemas.openxmlformats.org/officeDocument/2006/relationships/chart" Target="../charts/chart23.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chart" Target="../charts/chart18.xml"/><Relationship Id="rId23" Type="http://schemas.openxmlformats.org/officeDocument/2006/relationships/image" Target="../media/image93.png"/><Relationship Id="rId10" Type="http://schemas.openxmlformats.org/officeDocument/2006/relationships/image" Target="../media/image89.png"/><Relationship Id="rId19" Type="http://schemas.openxmlformats.org/officeDocument/2006/relationships/chart" Target="../charts/chart22.xml"/><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chart" Target="../charts/chart17.xml"/><Relationship Id="rId22" Type="http://schemas.openxmlformats.org/officeDocument/2006/relationships/image" Target="../media/image9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A8F9F1-054E-FA32-31CA-05349F7E770C}"/>
              </a:ext>
            </a:extLst>
          </p:cNvPr>
          <p:cNvSpPr>
            <a:spLocks noGrp="1"/>
          </p:cNvSpPr>
          <p:nvPr>
            <p:ph type="ctrTitle"/>
          </p:nvPr>
        </p:nvSpPr>
        <p:spPr>
          <a:xfrm>
            <a:off x="577903" y="2250831"/>
            <a:ext cx="7033377" cy="926124"/>
          </a:xfrm>
        </p:spPr>
        <p:txBody>
          <a:bodyPr>
            <a:normAutofit/>
          </a:bodyPr>
          <a:lstStyle/>
          <a:p>
            <a:r>
              <a:rPr lang="en-US" dirty="0"/>
              <a:t>Vietnamese Travel Trends Summer 2026</a:t>
            </a:r>
          </a:p>
        </p:txBody>
      </p:sp>
      <p:sp>
        <p:nvSpPr>
          <p:cNvPr id="5" name="Subtitle 2">
            <a:extLst>
              <a:ext uri="{FF2B5EF4-FFF2-40B4-BE49-F238E27FC236}">
                <a16:creationId xmlns:a16="http://schemas.microsoft.com/office/drawing/2014/main" id="{A9F158E8-9E75-BFAC-860D-32CFF6BA45C2}"/>
              </a:ext>
            </a:extLst>
          </p:cNvPr>
          <p:cNvSpPr>
            <a:spLocks noGrp="1"/>
          </p:cNvSpPr>
          <p:nvPr>
            <p:ph type="subTitle" idx="1"/>
          </p:nvPr>
        </p:nvSpPr>
        <p:spPr>
          <a:xfrm>
            <a:off x="577903" y="3128289"/>
            <a:ext cx="8696726" cy="255265"/>
          </a:xfrm>
        </p:spPr>
        <p:txBody>
          <a:bodyPr>
            <a:normAutofit fontScale="92500" lnSpcReduction="10000"/>
          </a:bodyPr>
          <a:lstStyle/>
          <a:p>
            <a:r>
              <a:rPr lang="en-US" sz="1400" dirty="0"/>
              <a:t>Navigating Economic Headwinds: The Shift to Domestic &amp; Regional Destinations</a:t>
            </a:r>
          </a:p>
        </p:txBody>
      </p:sp>
      <p:cxnSp>
        <p:nvCxnSpPr>
          <p:cNvPr id="8" name="Straight Connector 7">
            <a:extLst>
              <a:ext uri="{FF2B5EF4-FFF2-40B4-BE49-F238E27FC236}">
                <a16:creationId xmlns:a16="http://schemas.microsoft.com/office/drawing/2014/main" id="{F174F1AE-AEBB-E8EC-018B-B099780512C9}"/>
              </a:ext>
            </a:extLst>
          </p:cNvPr>
          <p:cNvCxnSpPr>
            <a:cxnSpLocks/>
          </p:cNvCxnSpPr>
          <p:nvPr/>
        </p:nvCxnSpPr>
        <p:spPr>
          <a:xfrm>
            <a:off x="689429" y="3077029"/>
            <a:ext cx="504250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C48FE99-7600-5848-5D56-75FD722EE3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1221" y="6193047"/>
            <a:ext cx="1682031" cy="546661"/>
          </a:xfrm>
          <a:prstGeom prst="rect">
            <a:avLst/>
          </a:prstGeom>
        </p:spPr>
      </p:pic>
      <p:sp>
        <p:nvSpPr>
          <p:cNvPr id="6" name="Subtitle 2">
            <a:extLst>
              <a:ext uri="{FF2B5EF4-FFF2-40B4-BE49-F238E27FC236}">
                <a16:creationId xmlns:a16="http://schemas.microsoft.com/office/drawing/2014/main" id="{13BFE82C-BBA7-0B8D-4064-B0C5E4087E84}"/>
              </a:ext>
            </a:extLst>
          </p:cNvPr>
          <p:cNvSpPr txBox="1">
            <a:spLocks/>
          </p:cNvSpPr>
          <p:nvPr/>
        </p:nvSpPr>
        <p:spPr>
          <a:xfrm>
            <a:off x="577903" y="3975964"/>
            <a:ext cx="2031854" cy="52264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600" b="1" dirty="0">
                <a:latin typeface="Montserrat" pitchFamily="2" charset="0"/>
              </a:rPr>
              <a:t>2026 March</a:t>
            </a:r>
          </a:p>
        </p:txBody>
      </p:sp>
      <p:sp>
        <p:nvSpPr>
          <p:cNvPr id="9" name="Freeform 10">
            <a:extLst>
              <a:ext uri="{FF2B5EF4-FFF2-40B4-BE49-F238E27FC236}">
                <a16:creationId xmlns:a16="http://schemas.microsoft.com/office/drawing/2014/main" id="{73CFDEAE-D1D8-90B6-3AF3-51A98E6DB937}"/>
              </a:ext>
            </a:extLst>
          </p:cNvPr>
          <p:cNvSpPr/>
          <p:nvPr/>
        </p:nvSpPr>
        <p:spPr>
          <a:xfrm rot="9200526">
            <a:off x="7596127" y="2714194"/>
            <a:ext cx="3932112" cy="3406498"/>
          </a:xfrm>
          <a:custGeom>
            <a:avLst/>
            <a:gdLst/>
            <a:ahLst/>
            <a:cxnLst/>
            <a:rect l="l" t="t" r="r" b="b"/>
            <a:pathLst>
              <a:path w="5190688" h="4114800">
                <a:moveTo>
                  <a:pt x="0" y="0"/>
                </a:moveTo>
                <a:lnTo>
                  <a:pt x="5190688" y="0"/>
                </a:lnTo>
                <a:lnTo>
                  <a:pt x="5190688" y="4114800"/>
                </a:lnTo>
                <a:lnTo>
                  <a:pt x="0" y="4114800"/>
                </a:lnTo>
                <a:lnTo>
                  <a:pt x="0" y="0"/>
                </a:lnTo>
                <a:close/>
              </a:path>
            </a:pathLst>
          </a:custGeom>
          <a:blipFill dpi="0" rotWithShape="1">
            <a:blip r:embed="rId3">
              <a:alphaModFix amt="21000"/>
              <a:extLst>
                <a:ext uri="{96DAC541-7B7A-43D3-8B79-37D633B846F1}">
                  <asvg:svgBlip xmlns:asvg="http://schemas.microsoft.com/office/drawing/2016/SVG/main" r:embed="rId4"/>
                </a:ext>
              </a:extLst>
            </a:blip>
            <a:srcRect/>
            <a:stretch>
              <a:fillRect/>
            </a:stretch>
          </a:blipFill>
        </p:spPr>
        <p:txBody>
          <a:bodyPr/>
          <a:lstStyle/>
          <a:p>
            <a:endParaRPr lang="en-US"/>
          </a:p>
        </p:txBody>
      </p:sp>
      <p:sp>
        <p:nvSpPr>
          <p:cNvPr id="10" name="Freeform 11">
            <a:extLst>
              <a:ext uri="{FF2B5EF4-FFF2-40B4-BE49-F238E27FC236}">
                <a16:creationId xmlns:a16="http://schemas.microsoft.com/office/drawing/2014/main" id="{F86DEFDC-99C1-BC5F-969D-2E5796ED81FC}"/>
              </a:ext>
            </a:extLst>
          </p:cNvPr>
          <p:cNvSpPr/>
          <p:nvPr/>
        </p:nvSpPr>
        <p:spPr>
          <a:xfrm rot="21230095">
            <a:off x="7277316" y="3636099"/>
            <a:ext cx="3064048" cy="2047036"/>
          </a:xfrm>
          <a:custGeom>
            <a:avLst/>
            <a:gdLst/>
            <a:ahLst/>
            <a:cxnLst/>
            <a:rect l="l" t="t" r="r" b="b"/>
            <a:pathLst>
              <a:path w="4967141" h="4238627">
                <a:moveTo>
                  <a:pt x="0" y="0"/>
                </a:moveTo>
                <a:lnTo>
                  <a:pt x="4967141" y="0"/>
                </a:lnTo>
                <a:lnTo>
                  <a:pt x="4967141" y="4238627"/>
                </a:lnTo>
                <a:lnTo>
                  <a:pt x="0" y="4238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9">
            <a:extLst>
              <a:ext uri="{FF2B5EF4-FFF2-40B4-BE49-F238E27FC236}">
                <a16:creationId xmlns:a16="http://schemas.microsoft.com/office/drawing/2014/main" id="{2EB3098A-97F0-C92D-53E3-9A582E05A9BF}"/>
              </a:ext>
            </a:extLst>
          </p:cNvPr>
          <p:cNvSpPr/>
          <p:nvPr/>
        </p:nvSpPr>
        <p:spPr>
          <a:xfrm>
            <a:off x="7209721" y="1959428"/>
            <a:ext cx="4532554" cy="3779017"/>
          </a:xfrm>
          <a:custGeom>
            <a:avLst/>
            <a:gdLst/>
            <a:ahLst/>
            <a:cxnLst/>
            <a:rect l="l" t="t" r="r" b="b"/>
            <a:pathLst>
              <a:path w="4935292" h="4114800">
                <a:moveTo>
                  <a:pt x="0" y="0"/>
                </a:moveTo>
                <a:lnTo>
                  <a:pt x="4935293" y="0"/>
                </a:lnTo>
                <a:lnTo>
                  <a:pt x="493529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16119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0660-B764-E6CE-9CF1-F9FE3DBD57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49BFD-DE53-324E-F196-0039E8313BC3}"/>
              </a:ext>
            </a:extLst>
          </p:cNvPr>
          <p:cNvSpPr>
            <a:spLocks noGrp="1"/>
          </p:cNvSpPr>
          <p:nvPr>
            <p:ph type="title"/>
          </p:nvPr>
        </p:nvSpPr>
        <p:spPr/>
        <p:txBody>
          <a:bodyPr>
            <a:normAutofit/>
          </a:bodyPr>
          <a:lstStyle/>
          <a:p>
            <a:r>
              <a:rPr lang="en-US" dirty="0"/>
              <a:t>Platform Performance: Key Attributes</a:t>
            </a:r>
          </a:p>
        </p:txBody>
      </p:sp>
      <p:graphicFrame>
        <p:nvGraphicFramePr>
          <p:cNvPr id="3" name="Table 2">
            <a:extLst>
              <a:ext uri="{FF2B5EF4-FFF2-40B4-BE49-F238E27FC236}">
                <a16:creationId xmlns:a16="http://schemas.microsoft.com/office/drawing/2014/main" id="{BF9C721F-BD79-60C4-7955-621899DE5305}"/>
              </a:ext>
            </a:extLst>
          </p:cNvPr>
          <p:cNvGraphicFramePr>
            <a:graphicFrameLocks noGrp="1"/>
          </p:cNvGraphicFramePr>
          <p:nvPr>
            <p:extLst>
              <p:ext uri="{D42A27DB-BD31-4B8C-83A1-F6EECF244321}">
                <p14:modId xmlns:p14="http://schemas.microsoft.com/office/powerpoint/2010/main" val="2041497966"/>
              </p:ext>
            </p:extLst>
          </p:nvPr>
        </p:nvGraphicFramePr>
        <p:xfrm>
          <a:off x="653696" y="2058446"/>
          <a:ext cx="11220800" cy="4021870"/>
        </p:xfrm>
        <a:graphic>
          <a:graphicData uri="http://schemas.openxmlformats.org/drawingml/2006/table">
            <a:tbl>
              <a:tblPr>
                <a:tableStyleId>{5C22544A-7EE6-4342-B048-85BDC9FD1C3A}</a:tableStyleId>
              </a:tblPr>
              <a:tblGrid>
                <a:gridCol w="1441804">
                  <a:extLst>
                    <a:ext uri="{9D8B030D-6E8A-4147-A177-3AD203B41FA5}">
                      <a16:colId xmlns:a16="http://schemas.microsoft.com/office/drawing/2014/main" val="2609019301"/>
                    </a:ext>
                  </a:extLst>
                </a:gridCol>
                <a:gridCol w="1907540">
                  <a:extLst>
                    <a:ext uri="{9D8B030D-6E8A-4147-A177-3AD203B41FA5}">
                      <a16:colId xmlns:a16="http://schemas.microsoft.com/office/drawing/2014/main" val="2947227904"/>
                    </a:ext>
                  </a:extLst>
                </a:gridCol>
                <a:gridCol w="1666240">
                  <a:extLst>
                    <a:ext uri="{9D8B030D-6E8A-4147-A177-3AD203B41FA5}">
                      <a16:colId xmlns:a16="http://schemas.microsoft.com/office/drawing/2014/main" val="3946477938"/>
                    </a:ext>
                  </a:extLst>
                </a:gridCol>
                <a:gridCol w="1666240">
                  <a:extLst>
                    <a:ext uri="{9D8B030D-6E8A-4147-A177-3AD203B41FA5}">
                      <a16:colId xmlns:a16="http://schemas.microsoft.com/office/drawing/2014/main" val="856585975"/>
                    </a:ext>
                  </a:extLst>
                </a:gridCol>
                <a:gridCol w="1666240">
                  <a:extLst>
                    <a:ext uri="{9D8B030D-6E8A-4147-A177-3AD203B41FA5}">
                      <a16:colId xmlns:a16="http://schemas.microsoft.com/office/drawing/2014/main" val="4001209562"/>
                    </a:ext>
                  </a:extLst>
                </a:gridCol>
                <a:gridCol w="1666240">
                  <a:extLst>
                    <a:ext uri="{9D8B030D-6E8A-4147-A177-3AD203B41FA5}">
                      <a16:colId xmlns:a16="http://schemas.microsoft.com/office/drawing/2014/main" val="2900559510"/>
                    </a:ext>
                  </a:extLst>
                </a:gridCol>
                <a:gridCol w="1206496">
                  <a:extLst>
                    <a:ext uri="{9D8B030D-6E8A-4147-A177-3AD203B41FA5}">
                      <a16:colId xmlns:a16="http://schemas.microsoft.com/office/drawing/2014/main" val="3156636508"/>
                    </a:ext>
                  </a:extLst>
                </a:gridCol>
              </a:tblGrid>
              <a:tr h="392587">
                <a:tc>
                  <a:txBody>
                    <a:bodyPr/>
                    <a:lstStyle/>
                    <a:p>
                      <a:pPr algn="l" fontAlgn="b">
                        <a:buNone/>
                      </a:pPr>
                      <a:r>
                        <a:rPr lang="en-US" sz="1100" b="1" i="1" u="none" strike="noStrike" dirty="0">
                          <a:solidFill>
                            <a:schemeClr val="tx1"/>
                          </a:solidFill>
                          <a:effectLst/>
                          <a:latin typeface="+mn-lt"/>
                        </a:rPr>
                        <a:t>Attribute</a:t>
                      </a:r>
                    </a:p>
                  </a:txBody>
                  <a:tcPr marL="6350" marR="6350" marT="6350" marB="0" anchor="ctr">
                    <a:lnL w="127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i="1" dirty="0">
                          <a:solidFill>
                            <a:schemeClr val="tx1"/>
                          </a:solidFill>
                          <a:effectLst/>
                        </a:rPr>
                        <a:t>Price Competitiveness</a:t>
                      </a:r>
                    </a:p>
                  </a:txBody>
                  <a:tcPr marL="56364" marR="56364" marT="56364" marB="56364" anchor="ctr">
                    <a:lnL w="127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i="1" dirty="0">
                          <a:solidFill>
                            <a:schemeClr val="tx1"/>
                          </a:solidFill>
                          <a:effectLst/>
                        </a:rPr>
                        <a:t>Ease of Use</a:t>
                      </a:r>
                    </a:p>
                  </a:txBody>
                  <a:tcPr marL="56364" marR="56364" marT="56364" marB="56364" anchor="ctr">
                    <a:lnL w="127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i="1" dirty="0">
                          <a:solidFill>
                            <a:schemeClr val="tx1"/>
                          </a:solidFill>
                          <a:effectLst/>
                        </a:rPr>
                        <a:t>Promo Mechanics</a:t>
                      </a:r>
                    </a:p>
                  </a:txBody>
                  <a:tcPr marL="56364" marR="56364" marT="56364" marB="56364" anchor="ctr">
                    <a:lnL w="127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i="1" dirty="0">
                          <a:solidFill>
                            <a:schemeClr val="tx1"/>
                          </a:solidFill>
                          <a:effectLst/>
                        </a:rPr>
                        <a:t>Refund Speed</a:t>
                      </a:r>
                    </a:p>
                  </a:txBody>
                  <a:tcPr marL="56364" marR="56364" marT="56364" marB="56364" anchor="ctr">
                    <a:lnL w="127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i="1" dirty="0">
                          <a:solidFill>
                            <a:schemeClr val="tx1"/>
                          </a:solidFill>
                          <a:effectLst/>
                        </a:rPr>
                        <a:t>Customer Support</a:t>
                      </a:r>
                    </a:p>
                  </a:txBody>
                  <a:tcPr marL="56364" marR="56364" marT="56364" marB="56364" anchor="ctr">
                    <a:lnL w="127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i="1" dirty="0">
                          <a:solidFill>
                            <a:schemeClr val="tx1"/>
                          </a:solidFill>
                          <a:effectLst/>
                        </a:rPr>
                        <a:t>Overall Score</a:t>
                      </a:r>
                    </a:p>
                  </a:txBody>
                  <a:tcPr marL="56364" marR="56364" marT="56364" marB="56364" anchor="ctr">
                    <a:lnL w="127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6331435"/>
                  </a:ext>
                </a:extLst>
              </a:tr>
              <a:tr h="518469">
                <a:tc>
                  <a:txBody>
                    <a:bodyPr/>
                    <a:lstStyle/>
                    <a:p>
                      <a:pPr>
                        <a:buNone/>
                      </a:pPr>
                      <a:endParaRPr lang="en-US" sz="1300" dirty="0">
                        <a:effectLst/>
                      </a:endParaRPr>
                    </a:p>
                  </a:txBody>
                  <a:tcPr marL="56364" marR="56364" marT="56364" marB="56364" anchor="ctr">
                    <a:lnL w="12700" cap="flat" cmpd="sng" algn="ctr">
                      <a:no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87</a:t>
                      </a:r>
                    </a:p>
                  </a:txBody>
                  <a:tcPr marL="56364" marR="56364" marT="56364" marB="56364" anchor="ctr">
                    <a:lnL w="12700" cap="flat" cmpd="sng" algn="ctr">
                      <a:no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3F9C31"/>
                          </a:solidFill>
                          <a:effectLst/>
                        </a:rPr>
                        <a:t>91</a:t>
                      </a:r>
                    </a:p>
                  </a:txBody>
                  <a:tcPr marL="56364" marR="56364" marT="56364" marB="56364" anchor="ctr">
                    <a:lnL w="12700" cap="flat" cmpd="sng" algn="ctr">
                      <a:no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3F9C31"/>
                          </a:solidFill>
                          <a:effectLst/>
                        </a:rPr>
                        <a:t>90</a:t>
                      </a:r>
                    </a:p>
                  </a:txBody>
                  <a:tcPr marL="56364" marR="56364" marT="56364" marB="56364" anchor="ctr">
                    <a:lnL w="12700" cap="flat" cmpd="sng" algn="ctr">
                      <a:no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89</a:t>
                      </a:r>
                    </a:p>
                  </a:txBody>
                  <a:tcPr marL="56364" marR="56364" marT="56364" marB="56364" anchor="ctr">
                    <a:lnL w="12700" cap="flat" cmpd="sng" algn="ctr">
                      <a:no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solidFill>
                            <a:srgbClr val="E95000"/>
                          </a:solidFill>
                          <a:effectLst/>
                        </a:rPr>
                        <a:t>86</a:t>
                      </a:r>
                    </a:p>
                  </a:txBody>
                  <a:tcPr marL="56364" marR="56364" marT="56364" marB="56364" anchor="ctr">
                    <a:lnL w="12700" cap="flat" cmpd="sng" algn="ctr">
                      <a:no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rgbClr val="E95000"/>
                          </a:solidFill>
                          <a:effectLst/>
                        </a:rPr>
                        <a:t>89</a:t>
                      </a:r>
                      <a:endParaRPr lang="en-US" sz="1200" dirty="0">
                        <a:solidFill>
                          <a:srgbClr val="E95000"/>
                        </a:solidFill>
                        <a:effectLst/>
                      </a:endParaRPr>
                    </a:p>
                  </a:txBody>
                  <a:tcPr marL="56364" marR="56364" marT="56364" marB="56364" anchor="ctr">
                    <a:lnL w="12700" cap="flat" cmpd="sng" algn="ctr">
                      <a:no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8214081"/>
                  </a:ext>
                </a:extLst>
              </a:tr>
              <a:tr h="518469">
                <a:tc>
                  <a:txBody>
                    <a:bodyPr/>
                    <a:lstStyle/>
                    <a:p>
                      <a:pPr>
                        <a:buNone/>
                      </a:pPr>
                      <a:endParaRPr lang="en-US" sz="1300" dirty="0">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3F9C31"/>
                          </a:solidFill>
                          <a:effectLst/>
                        </a:rPr>
                        <a:t>90</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88</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3F9C31"/>
                          </a:solidFill>
                          <a:effectLst/>
                        </a:rPr>
                        <a:t>92</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87</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83</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rgbClr val="E95000"/>
                          </a:solidFill>
                          <a:effectLst/>
                        </a:rPr>
                        <a:t>88</a:t>
                      </a:r>
                      <a:endParaRPr lang="en-US" sz="1200" dirty="0">
                        <a:solidFill>
                          <a:srgbClr val="E95000"/>
                        </a:solidFill>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23488951"/>
                  </a:ext>
                </a:extLst>
              </a:tr>
              <a:tr h="518469">
                <a:tc>
                  <a:txBody>
                    <a:bodyPr/>
                    <a:lstStyle/>
                    <a:p>
                      <a:pPr>
                        <a:buNone/>
                      </a:pPr>
                      <a:endParaRPr lang="en-US" sz="1300" dirty="0">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85</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3F9C31"/>
                          </a:solidFill>
                          <a:effectLst/>
                        </a:rPr>
                        <a:t>94</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85</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88</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85</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rgbClr val="E95000"/>
                          </a:solidFill>
                          <a:effectLst/>
                        </a:rPr>
                        <a:t>87</a:t>
                      </a:r>
                      <a:endParaRPr lang="en-US" sz="1200" dirty="0">
                        <a:solidFill>
                          <a:srgbClr val="E95000"/>
                        </a:solidFill>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591748"/>
                  </a:ext>
                </a:extLst>
              </a:tr>
              <a:tr h="518469">
                <a:tc>
                  <a:txBody>
                    <a:bodyPr/>
                    <a:lstStyle/>
                    <a:p>
                      <a:pPr>
                        <a:buNone/>
                      </a:pPr>
                      <a:endParaRPr lang="en-US" sz="1300" dirty="0">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82</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solidFill>
                            <a:srgbClr val="E95000"/>
                          </a:solidFill>
                          <a:effectLst/>
                        </a:rPr>
                        <a:t>84</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81</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82</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83</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rgbClr val="E95000"/>
                          </a:solidFill>
                          <a:effectLst/>
                        </a:rPr>
                        <a:t>82</a:t>
                      </a:r>
                      <a:endParaRPr lang="en-US" sz="1200" dirty="0">
                        <a:solidFill>
                          <a:srgbClr val="E95000"/>
                        </a:solidFill>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83526366"/>
                  </a:ext>
                </a:extLst>
              </a:tr>
              <a:tr h="518469">
                <a:tc>
                  <a:txBody>
                    <a:bodyPr/>
                    <a:lstStyle/>
                    <a:p>
                      <a:pPr>
                        <a:buNone/>
                      </a:pPr>
                      <a:endParaRPr lang="en-US" sz="1300" dirty="0">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80</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solidFill>
                            <a:srgbClr val="E95000"/>
                          </a:solidFill>
                          <a:effectLst/>
                        </a:rPr>
                        <a:t>83</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chemeClr val="bg1">
                              <a:lumMod val="50000"/>
                            </a:schemeClr>
                          </a:solidFill>
                          <a:effectLst/>
                        </a:rPr>
                        <a:t>79</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80</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84</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rgbClr val="E95000"/>
                          </a:solidFill>
                          <a:effectLst/>
                        </a:rPr>
                        <a:t>81</a:t>
                      </a:r>
                      <a:endParaRPr lang="en-US" sz="1200" dirty="0">
                        <a:solidFill>
                          <a:srgbClr val="E95000"/>
                        </a:solidFill>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2476500"/>
                  </a:ext>
                </a:extLst>
              </a:tr>
              <a:tr h="518469">
                <a:tc>
                  <a:txBody>
                    <a:bodyPr/>
                    <a:lstStyle/>
                    <a:p>
                      <a:pPr>
                        <a:buNone/>
                      </a:pPr>
                      <a:endParaRPr lang="en-US" sz="1300" dirty="0">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84</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87</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88</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84</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82</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rgbClr val="E95000"/>
                          </a:solidFill>
                          <a:effectLst/>
                        </a:rPr>
                        <a:t>85</a:t>
                      </a:r>
                      <a:endParaRPr lang="en-US" sz="1200" dirty="0">
                        <a:solidFill>
                          <a:srgbClr val="E95000"/>
                        </a:solidFill>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3969848"/>
                  </a:ext>
                </a:extLst>
              </a:tr>
              <a:tr h="518469">
                <a:tc>
                  <a:txBody>
                    <a:bodyPr/>
                    <a:lstStyle/>
                    <a:p>
                      <a:pPr>
                        <a:buNone/>
                      </a:pPr>
                      <a:endParaRPr lang="en-US" sz="1300" dirty="0">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chemeClr val="bg1">
                              <a:lumMod val="50000"/>
                            </a:schemeClr>
                          </a:solidFill>
                          <a:effectLst/>
                        </a:rPr>
                        <a:t>78</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effectLst/>
                        </a:rPr>
                        <a:t>86</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chemeClr val="bg1">
                              <a:lumMod val="50000"/>
                            </a:schemeClr>
                          </a:solidFill>
                          <a:effectLst/>
                        </a:rPr>
                        <a:t>75</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chemeClr val="bg1">
                              <a:lumMod val="50000"/>
                            </a:schemeClr>
                          </a:solidFill>
                          <a:effectLst/>
                        </a:rPr>
                        <a:t>78</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chemeClr val="bg1">
                              <a:lumMod val="50000"/>
                            </a:schemeClr>
                          </a:solidFill>
                          <a:effectLst/>
                        </a:rPr>
                        <a:t>79</a:t>
                      </a: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chemeClr val="bg1">
                              <a:lumMod val="50000"/>
                            </a:schemeClr>
                          </a:solidFill>
                          <a:effectLst/>
                        </a:rPr>
                        <a:t>79</a:t>
                      </a:r>
                      <a:endParaRPr lang="en-US" sz="1200" dirty="0">
                        <a:solidFill>
                          <a:schemeClr val="bg1">
                            <a:lumMod val="50000"/>
                          </a:schemeClr>
                        </a:solidFill>
                        <a:effectLst/>
                      </a:endParaRPr>
                    </a:p>
                  </a:txBody>
                  <a:tcPr marL="56364" marR="56364" marT="56364" marB="56364"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2774326"/>
                  </a:ext>
                </a:extLst>
              </a:tr>
            </a:tbl>
          </a:graphicData>
        </a:graphic>
      </p:graphicFrame>
      <p:sp>
        <p:nvSpPr>
          <p:cNvPr id="23" name="TextBox 22">
            <a:extLst>
              <a:ext uri="{FF2B5EF4-FFF2-40B4-BE49-F238E27FC236}">
                <a16:creationId xmlns:a16="http://schemas.microsoft.com/office/drawing/2014/main" id="{DFFB796B-4150-DE18-778A-F740DF625D4A}"/>
              </a:ext>
            </a:extLst>
          </p:cNvPr>
          <p:cNvSpPr txBox="1"/>
          <p:nvPr/>
        </p:nvSpPr>
        <p:spPr>
          <a:xfrm>
            <a:off x="653697" y="1133286"/>
            <a:ext cx="8100945" cy="276999"/>
          </a:xfrm>
          <a:prstGeom prst="rect">
            <a:avLst/>
          </a:prstGeom>
          <a:noFill/>
        </p:spPr>
        <p:txBody>
          <a:bodyPr wrap="square">
            <a:spAutoFit/>
          </a:bodyPr>
          <a:lstStyle/>
          <a:p>
            <a:r>
              <a:rPr lang="en-US" sz="1200" dirty="0"/>
              <a:t>Detailed Brand Attribute Perceptions</a:t>
            </a:r>
          </a:p>
        </p:txBody>
      </p:sp>
      <p:sp>
        <p:nvSpPr>
          <p:cNvPr id="4" name="TextBox 3">
            <a:extLst>
              <a:ext uri="{FF2B5EF4-FFF2-40B4-BE49-F238E27FC236}">
                <a16:creationId xmlns:a16="http://schemas.microsoft.com/office/drawing/2014/main" id="{4192DBFC-FDA3-D05C-10A7-E0F490B21B40}"/>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For each brand, Q: How would you rate each platform on the following attributes?</a:t>
            </a:r>
          </a:p>
          <a:p>
            <a:r>
              <a:rPr lang="en-US" sz="1000" i="1" dirty="0">
                <a:solidFill>
                  <a:schemeClr val="tx1">
                    <a:lumMod val="60000"/>
                    <a:lumOff val="40000"/>
                  </a:schemeClr>
                </a:solidFill>
              </a:rPr>
              <a:t>Vietnamese Travel Trends Summer 2026 | InsightAsia Vietnam Primary Research | March 2026 </a:t>
            </a:r>
          </a:p>
        </p:txBody>
      </p:sp>
      <p:sp>
        <p:nvSpPr>
          <p:cNvPr id="15" name="Freeform 5">
            <a:extLst>
              <a:ext uri="{FF2B5EF4-FFF2-40B4-BE49-F238E27FC236}">
                <a16:creationId xmlns:a16="http://schemas.microsoft.com/office/drawing/2014/main" id="{9B544761-EF93-E12C-BE29-15896152A5E2}"/>
              </a:ext>
            </a:extLst>
          </p:cNvPr>
          <p:cNvSpPr/>
          <p:nvPr/>
        </p:nvSpPr>
        <p:spPr>
          <a:xfrm>
            <a:off x="6317" y="2940642"/>
            <a:ext cx="1881788" cy="550423"/>
          </a:xfrm>
          <a:custGeom>
            <a:avLst/>
            <a:gdLst/>
            <a:ahLst/>
            <a:cxnLst/>
            <a:rect l="l" t="t" r="r" b="b"/>
            <a:pathLst>
              <a:path w="7432515" h="2174011">
                <a:moveTo>
                  <a:pt x="0" y="0"/>
                </a:moveTo>
                <a:lnTo>
                  <a:pt x="7432515" y="0"/>
                </a:lnTo>
                <a:lnTo>
                  <a:pt x="7432515" y="2174011"/>
                </a:lnTo>
                <a:lnTo>
                  <a:pt x="0" y="2174011"/>
                </a:lnTo>
                <a:lnTo>
                  <a:pt x="0" y="0"/>
                </a:lnTo>
                <a:close/>
              </a:path>
            </a:pathLst>
          </a:custGeom>
          <a:blipFill>
            <a:blip r:embed="rId3"/>
            <a:stretch>
              <a:fillRect/>
            </a:stretch>
          </a:blipFill>
        </p:spPr>
        <p:txBody>
          <a:bodyPr/>
          <a:lstStyle/>
          <a:p>
            <a:endParaRPr lang="en-US"/>
          </a:p>
        </p:txBody>
      </p:sp>
      <p:pic>
        <p:nvPicPr>
          <p:cNvPr id="2050" name="Picture 2" descr="Free Traveloka Logo Vector Download | Logowik">
            <a:extLst>
              <a:ext uri="{FF2B5EF4-FFF2-40B4-BE49-F238E27FC236}">
                <a16:creationId xmlns:a16="http://schemas.microsoft.com/office/drawing/2014/main" id="{957D75B5-CA8E-FB68-A089-6325133F93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86" t="30759" r="8355" b="38427"/>
          <a:stretch>
            <a:fillRect/>
          </a:stretch>
        </p:blipFill>
        <p:spPr bwMode="auto">
          <a:xfrm>
            <a:off x="555551" y="2550565"/>
            <a:ext cx="1000199" cy="26510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D551BBD-15A4-5B20-8C7D-E447B8D89B7D}"/>
              </a:ext>
            </a:extLst>
          </p:cNvPr>
          <p:cNvGrpSpPr/>
          <p:nvPr/>
        </p:nvGrpSpPr>
        <p:grpSpPr>
          <a:xfrm>
            <a:off x="317504" y="3616039"/>
            <a:ext cx="1553206" cy="305665"/>
            <a:chOff x="317504" y="2826929"/>
            <a:chExt cx="1605873" cy="316030"/>
          </a:xfrm>
        </p:grpSpPr>
        <p:sp>
          <p:nvSpPr>
            <p:cNvPr id="17" name="Freeform 4">
              <a:extLst>
                <a:ext uri="{FF2B5EF4-FFF2-40B4-BE49-F238E27FC236}">
                  <a16:creationId xmlns:a16="http://schemas.microsoft.com/office/drawing/2014/main" id="{BD7D021A-BA84-C732-157A-6284803D9B59}"/>
                </a:ext>
              </a:extLst>
            </p:cNvPr>
            <p:cNvSpPr/>
            <p:nvPr/>
          </p:nvSpPr>
          <p:spPr>
            <a:xfrm>
              <a:off x="317504" y="2826929"/>
              <a:ext cx="943038" cy="316030"/>
            </a:xfrm>
            <a:custGeom>
              <a:avLst/>
              <a:gdLst/>
              <a:ahLst/>
              <a:cxnLst/>
              <a:rect l="l" t="t" r="r" b="b"/>
              <a:pathLst>
                <a:path w="3990836" h="2244845">
                  <a:moveTo>
                    <a:pt x="0" y="0"/>
                  </a:moveTo>
                  <a:lnTo>
                    <a:pt x="3990835" y="0"/>
                  </a:lnTo>
                  <a:lnTo>
                    <a:pt x="3990835" y="2244845"/>
                  </a:lnTo>
                  <a:lnTo>
                    <a:pt x="0" y="2244845"/>
                  </a:lnTo>
                  <a:lnTo>
                    <a:pt x="0" y="0"/>
                  </a:lnTo>
                  <a:close/>
                </a:path>
              </a:pathLst>
            </a:custGeom>
            <a:blipFill>
              <a:blip r:embed="rId5"/>
              <a:stretch>
                <a:fillRect t="-1" b="-67851"/>
              </a:stretch>
            </a:blipFill>
          </p:spPr>
          <p:txBody>
            <a:bodyPr/>
            <a:lstStyle/>
            <a:p>
              <a:endParaRPr lang="en-US"/>
            </a:p>
          </p:txBody>
        </p:sp>
        <p:sp>
          <p:nvSpPr>
            <p:cNvPr id="20" name="Freeform 4">
              <a:extLst>
                <a:ext uri="{FF2B5EF4-FFF2-40B4-BE49-F238E27FC236}">
                  <a16:creationId xmlns:a16="http://schemas.microsoft.com/office/drawing/2014/main" id="{B3B0F2F1-CD24-0E16-9C5D-A6BD1143A2D2}"/>
                </a:ext>
              </a:extLst>
            </p:cNvPr>
            <p:cNvSpPr/>
            <p:nvPr/>
          </p:nvSpPr>
          <p:spPr>
            <a:xfrm>
              <a:off x="980339" y="2908080"/>
              <a:ext cx="943038" cy="174410"/>
            </a:xfrm>
            <a:custGeom>
              <a:avLst/>
              <a:gdLst/>
              <a:ahLst/>
              <a:cxnLst/>
              <a:rect l="l" t="t" r="r" b="b"/>
              <a:pathLst>
                <a:path w="3990836" h="2244845">
                  <a:moveTo>
                    <a:pt x="0" y="0"/>
                  </a:moveTo>
                  <a:lnTo>
                    <a:pt x="3990835" y="0"/>
                  </a:lnTo>
                  <a:lnTo>
                    <a:pt x="3990835" y="2244845"/>
                  </a:lnTo>
                  <a:lnTo>
                    <a:pt x="0" y="2244845"/>
                  </a:lnTo>
                  <a:lnTo>
                    <a:pt x="0" y="0"/>
                  </a:lnTo>
                  <a:close/>
                </a:path>
              </a:pathLst>
            </a:custGeom>
            <a:blipFill>
              <a:blip r:embed="rId5"/>
              <a:stretch>
                <a:fillRect t="-204146" b="1"/>
              </a:stretch>
            </a:blipFill>
          </p:spPr>
          <p:txBody>
            <a:bodyPr/>
            <a:lstStyle/>
            <a:p>
              <a:endParaRPr lang="en-US"/>
            </a:p>
          </p:txBody>
        </p:sp>
      </p:grpSp>
      <p:sp>
        <p:nvSpPr>
          <p:cNvPr id="22" name="Freeform 6">
            <a:extLst>
              <a:ext uri="{FF2B5EF4-FFF2-40B4-BE49-F238E27FC236}">
                <a16:creationId xmlns:a16="http://schemas.microsoft.com/office/drawing/2014/main" id="{21BD29E2-36F3-D523-AB37-9E9A1518CAEB}"/>
              </a:ext>
            </a:extLst>
          </p:cNvPr>
          <p:cNvSpPr/>
          <p:nvPr/>
        </p:nvSpPr>
        <p:spPr>
          <a:xfrm>
            <a:off x="576707" y="4046678"/>
            <a:ext cx="1062948" cy="347516"/>
          </a:xfrm>
          <a:custGeom>
            <a:avLst/>
            <a:gdLst/>
            <a:ahLst/>
            <a:cxnLst/>
            <a:rect l="l" t="t" r="r" b="b"/>
            <a:pathLst>
              <a:path w="4953540" h="4953540">
                <a:moveTo>
                  <a:pt x="0" y="0"/>
                </a:moveTo>
                <a:lnTo>
                  <a:pt x="4953540" y="0"/>
                </a:lnTo>
                <a:lnTo>
                  <a:pt x="4953540" y="4953540"/>
                </a:lnTo>
                <a:lnTo>
                  <a:pt x="0" y="4953540"/>
                </a:lnTo>
                <a:lnTo>
                  <a:pt x="0" y="0"/>
                </a:lnTo>
                <a:close/>
              </a:path>
            </a:pathLst>
          </a:custGeom>
          <a:blipFill>
            <a:blip r:embed="rId6"/>
            <a:stretch>
              <a:fillRect t="-103927" b="-101943"/>
            </a:stretch>
          </a:blipFill>
        </p:spPr>
        <p:txBody>
          <a:bodyPr/>
          <a:lstStyle/>
          <a:p>
            <a:endParaRPr lang="en-US"/>
          </a:p>
        </p:txBody>
      </p:sp>
      <p:sp>
        <p:nvSpPr>
          <p:cNvPr id="24" name="Freeform 7">
            <a:extLst>
              <a:ext uri="{FF2B5EF4-FFF2-40B4-BE49-F238E27FC236}">
                <a16:creationId xmlns:a16="http://schemas.microsoft.com/office/drawing/2014/main" id="{0613F72E-A9F9-3646-5371-BA554A843E3B}"/>
              </a:ext>
            </a:extLst>
          </p:cNvPr>
          <p:cNvSpPr/>
          <p:nvPr/>
        </p:nvSpPr>
        <p:spPr>
          <a:xfrm>
            <a:off x="653695" y="4628895"/>
            <a:ext cx="730605" cy="277402"/>
          </a:xfrm>
          <a:custGeom>
            <a:avLst/>
            <a:gdLst/>
            <a:ahLst/>
            <a:cxnLst/>
            <a:rect l="l" t="t" r="r" b="b"/>
            <a:pathLst>
              <a:path w="10761598" h="4086044">
                <a:moveTo>
                  <a:pt x="0" y="0"/>
                </a:moveTo>
                <a:lnTo>
                  <a:pt x="10761598" y="0"/>
                </a:lnTo>
                <a:lnTo>
                  <a:pt x="10761598" y="4086044"/>
                </a:lnTo>
                <a:lnTo>
                  <a:pt x="0" y="4086044"/>
                </a:lnTo>
                <a:lnTo>
                  <a:pt x="0" y="0"/>
                </a:lnTo>
                <a:close/>
              </a:path>
            </a:pathLst>
          </a:custGeom>
          <a:blipFill>
            <a:blip r:embed="rId7"/>
            <a:stretch>
              <a:fillRect/>
            </a:stretch>
          </a:blipFill>
        </p:spPr>
        <p:txBody>
          <a:bodyPr/>
          <a:lstStyle/>
          <a:p>
            <a:endParaRPr lang="en-US"/>
          </a:p>
        </p:txBody>
      </p:sp>
      <p:sp>
        <p:nvSpPr>
          <p:cNvPr id="25" name="Freeform 8">
            <a:extLst>
              <a:ext uri="{FF2B5EF4-FFF2-40B4-BE49-F238E27FC236}">
                <a16:creationId xmlns:a16="http://schemas.microsoft.com/office/drawing/2014/main" id="{F509BAFE-CC30-9D5B-65B0-4BC41A043878}"/>
              </a:ext>
            </a:extLst>
          </p:cNvPr>
          <p:cNvSpPr/>
          <p:nvPr/>
        </p:nvSpPr>
        <p:spPr>
          <a:xfrm>
            <a:off x="646101" y="5077130"/>
            <a:ext cx="789000" cy="443813"/>
          </a:xfrm>
          <a:custGeom>
            <a:avLst/>
            <a:gdLst/>
            <a:ahLst/>
            <a:cxnLst/>
            <a:rect l="l" t="t" r="r" b="b"/>
            <a:pathLst>
              <a:path w="11301259" h="6356958">
                <a:moveTo>
                  <a:pt x="0" y="0"/>
                </a:moveTo>
                <a:lnTo>
                  <a:pt x="11301258" y="0"/>
                </a:lnTo>
                <a:lnTo>
                  <a:pt x="11301258" y="6356958"/>
                </a:lnTo>
                <a:lnTo>
                  <a:pt x="0" y="6356958"/>
                </a:lnTo>
                <a:lnTo>
                  <a:pt x="0" y="0"/>
                </a:lnTo>
                <a:close/>
              </a:path>
            </a:pathLst>
          </a:custGeom>
          <a:blipFill>
            <a:blip r:embed="rId8"/>
            <a:stretch>
              <a:fillRect/>
            </a:stretch>
          </a:blipFill>
        </p:spPr>
        <p:txBody>
          <a:bodyPr/>
          <a:lstStyle/>
          <a:p>
            <a:endParaRPr lang="en-US"/>
          </a:p>
        </p:txBody>
      </p:sp>
      <p:sp>
        <p:nvSpPr>
          <p:cNvPr id="26" name="Freeform 9">
            <a:extLst>
              <a:ext uri="{FF2B5EF4-FFF2-40B4-BE49-F238E27FC236}">
                <a16:creationId xmlns:a16="http://schemas.microsoft.com/office/drawing/2014/main" id="{20FAE277-6680-B848-00BD-0AD93C31F763}"/>
              </a:ext>
            </a:extLst>
          </p:cNvPr>
          <p:cNvSpPr/>
          <p:nvPr/>
        </p:nvSpPr>
        <p:spPr>
          <a:xfrm>
            <a:off x="632435" y="5647105"/>
            <a:ext cx="872516" cy="272661"/>
          </a:xfrm>
          <a:custGeom>
            <a:avLst/>
            <a:gdLst/>
            <a:ahLst/>
            <a:cxnLst/>
            <a:rect l="l" t="t" r="r" b="b"/>
            <a:pathLst>
              <a:path w="11301259" h="3531643">
                <a:moveTo>
                  <a:pt x="0" y="0"/>
                </a:moveTo>
                <a:lnTo>
                  <a:pt x="11301259" y="0"/>
                </a:lnTo>
                <a:lnTo>
                  <a:pt x="11301259" y="3531643"/>
                </a:lnTo>
                <a:lnTo>
                  <a:pt x="0" y="3531643"/>
                </a:lnTo>
                <a:lnTo>
                  <a:pt x="0" y="0"/>
                </a:lnTo>
                <a:close/>
              </a:path>
            </a:pathLst>
          </a:custGeom>
          <a:blipFill>
            <a:blip r:embed="rId9"/>
            <a:stretch>
              <a:fillRect/>
            </a:stretch>
          </a:blipFill>
        </p:spPr>
        <p:txBody>
          <a:bodyPr/>
          <a:lstStyle/>
          <a:p>
            <a:endParaRPr lang="en-US"/>
          </a:p>
        </p:txBody>
      </p:sp>
      <p:sp>
        <p:nvSpPr>
          <p:cNvPr id="6" name="TextBox 5">
            <a:extLst>
              <a:ext uri="{FF2B5EF4-FFF2-40B4-BE49-F238E27FC236}">
                <a16:creationId xmlns:a16="http://schemas.microsoft.com/office/drawing/2014/main" id="{E65D6763-446B-E84C-4948-BDFF5B60ADD7}"/>
              </a:ext>
            </a:extLst>
          </p:cNvPr>
          <p:cNvSpPr txBox="1"/>
          <p:nvPr/>
        </p:nvSpPr>
        <p:spPr>
          <a:xfrm>
            <a:off x="5854696" y="1591464"/>
            <a:ext cx="6096000" cy="461665"/>
          </a:xfrm>
          <a:prstGeom prst="rect">
            <a:avLst/>
          </a:prstGeom>
          <a:noFill/>
        </p:spPr>
        <p:txBody>
          <a:bodyPr wrap="square">
            <a:spAutoFit/>
          </a:bodyPr>
          <a:lstStyle/>
          <a:p>
            <a:pPr algn="r"/>
            <a:r>
              <a:rPr lang="en-US" sz="1200" i="1" dirty="0">
                <a:solidFill>
                  <a:schemeClr val="tx1">
                    <a:lumMod val="60000"/>
                    <a:lumOff val="40000"/>
                  </a:schemeClr>
                </a:solidFill>
                <a:effectLst/>
                <a:latin typeface="+mj-lt"/>
              </a:rPr>
              <a:t>Base: Platform users</a:t>
            </a:r>
            <a:endParaRPr lang="en-US" sz="1200" i="1" dirty="0">
              <a:solidFill>
                <a:schemeClr val="tx1">
                  <a:lumMod val="60000"/>
                  <a:lumOff val="40000"/>
                </a:schemeClr>
              </a:solidFill>
              <a:latin typeface="+mj-lt"/>
            </a:endParaRPr>
          </a:p>
          <a:p>
            <a:pPr algn="r"/>
            <a:r>
              <a:rPr lang="en-US" sz="1200" i="1" dirty="0">
                <a:solidFill>
                  <a:schemeClr val="tx1">
                    <a:lumMod val="60000"/>
                    <a:lumOff val="40000"/>
                  </a:schemeClr>
                </a:solidFill>
                <a:effectLst/>
                <a:latin typeface="+mj-lt"/>
              </a:rPr>
              <a:t>Scale: 0-100</a:t>
            </a:r>
            <a:endParaRPr lang="en-US" sz="1200" i="1" dirty="0">
              <a:solidFill>
                <a:schemeClr val="tx1">
                  <a:lumMod val="60000"/>
                  <a:lumOff val="40000"/>
                </a:schemeClr>
              </a:solidFill>
              <a:latin typeface="+mj-lt"/>
            </a:endParaRPr>
          </a:p>
        </p:txBody>
      </p:sp>
    </p:spTree>
    <p:extLst>
      <p:ext uri="{BB962C8B-B14F-4D97-AF65-F5344CB8AC3E}">
        <p14:creationId xmlns:p14="http://schemas.microsoft.com/office/powerpoint/2010/main" val="4034153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C8D80-DEB6-E9AF-85FF-26C2DECC67E7}"/>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78CC8BF-7B8F-4083-A2C7-BF7D77132BA3}"/>
              </a:ext>
            </a:extLst>
          </p:cNvPr>
          <p:cNvSpPr/>
          <p:nvPr/>
        </p:nvSpPr>
        <p:spPr>
          <a:xfrm>
            <a:off x="6421516" y="1828800"/>
            <a:ext cx="5465684" cy="4336353"/>
          </a:xfrm>
          <a:prstGeom prst="roundRect">
            <a:avLst>
              <a:gd name="adj" fmla="val 2749"/>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tIns="182880" rIns="182880" rtlCol="0" anchor="t"/>
          <a:lstStyle/>
          <a:p>
            <a:pPr>
              <a:lnSpc>
                <a:spcPct val="114000"/>
              </a:lnSpc>
            </a:pPr>
            <a:r>
              <a:rPr lang="en-US" sz="1400" i="1" dirty="0"/>
              <a:t>I always check 3-4 platforms before booking. Traveloka usually has the best deals with MoMo cashback, but Agoda has great loyalty points if you travel often. It's all about timing the flash sales.</a:t>
            </a:r>
          </a:p>
          <a:p>
            <a:pPr>
              <a:lnSpc>
                <a:spcPct val="114000"/>
              </a:lnSpc>
            </a:pPr>
            <a:endParaRPr lang="en-US" sz="1400" i="1" dirty="0"/>
          </a:p>
          <a:p>
            <a:pPr>
              <a:lnSpc>
                <a:spcPct val="114000"/>
              </a:lnSpc>
            </a:pPr>
            <a:r>
              <a:rPr lang="en-US" sz="1400" b="1" i="1" dirty="0"/>
              <a:t>— Female, 29, Da Nang, </a:t>
            </a:r>
          </a:p>
          <a:p>
            <a:pPr>
              <a:lnSpc>
                <a:spcPct val="114000"/>
              </a:lnSpc>
            </a:pPr>
            <a:r>
              <a:rPr lang="en-US" sz="1400" b="1" i="1" dirty="0"/>
              <a:t>Marketing Professional, </a:t>
            </a:r>
          </a:p>
          <a:p>
            <a:pPr>
              <a:lnSpc>
                <a:spcPct val="114000"/>
              </a:lnSpc>
            </a:pPr>
            <a:r>
              <a:rPr lang="en-US" sz="1400" b="1" i="1" dirty="0"/>
              <a:t>Frequent Traveler</a:t>
            </a:r>
          </a:p>
          <a:p>
            <a:pPr>
              <a:lnSpc>
                <a:spcPct val="114000"/>
              </a:lnSpc>
            </a:pPr>
            <a:endParaRPr lang="en-US" sz="1400" dirty="0"/>
          </a:p>
        </p:txBody>
      </p:sp>
      <p:sp>
        <p:nvSpPr>
          <p:cNvPr id="19" name="Freeform 13">
            <a:extLst>
              <a:ext uri="{FF2B5EF4-FFF2-40B4-BE49-F238E27FC236}">
                <a16:creationId xmlns:a16="http://schemas.microsoft.com/office/drawing/2014/main" id="{A59A4DE6-5A41-7AB9-1287-2FB59B10C1F2}"/>
              </a:ext>
            </a:extLst>
          </p:cNvPr>
          <p:cNvSpPr>
            <a:spLocks noEditPoints="1"/>
          </p:cNvSpPr>
          <p:nvPr>
            <p:custDataLst>
              <p:tags r:id="rId1"/>
            </p:custDataLst>
          </p:nvPr>
        </p:nvSpPr>
        <p:spPr bwMode="gray">
          <a:xfrm>
            <a:off x="9936129" y="2856313"/>
            <a:ext cx="1757252" cy="1484819"/>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chemeClr val="bg1">
              <a:alpha val="21000"/>
            </a:scheme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26" name="Oval 25">
            <a:extLst>
              <a:ext uri="{FF2B5EF4-FFF2-40B4-BE49-F238E27FC236}">
                <a16:creationId xmlns:a16="http://schemas.microsoft.com/office/drawing/2014/main" id="{FE78EAE4-E6E9-8CEF-E2F2-45652526DB00}"/>
              </a:ext>
            </a:extLst>
          </p:cNvPr>
          <p:cNvSpPr>
            <a:spLocks/>
          </p:cNvSpPr>
          <p:nvPr/>
        </p:nvSpPr>
        <p:spPr>
          <a:xfrm>
            <a:off x="4287230" y="4460924"/>
            <a:ext cx="1356470" cy="1356470"/>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100" dirty="0">
                <a:solidFill>
                  <a:srgbClr val="E95000"/>
                </a:solidFill>
              </a:rPr>
              <a:t>App stability/UX </a:t>
            </a:r>
            <a:r>
              <a:rPr lang="en-US" sz="2800" b="1" dirty="0">
                <a:solidFill>
                  <a:srgbClr val="E95000"/>
                </a:solidFill>
              </a:rPr>
              <a:t>43</a:t>
            </a:r>
            <a:r>
              <a:rPr lang="en-US" b="1" dirty="0">
                <a:solidFill>
                  <a:srgbClr val="E95000"/>
                </a:solidFill>
              </a:rPr>
              <a:t>%</a:t>
            </a:r>
          </a:p>
        </p:txBody>
      </p:sp>
      <p:sp>
        <p:nvSpPr>
          <p:cNvPr id="25" name="Oval 24">
            <a:extLst>
              <a:ext uri="{FF2B5EF4-FFF2-40B4-BE49-F238E27FC236}">
                <a16:creationId xmlns:a16="http://schemas.microsoft.com/office/drawing/2014/main" id="{C857CF5F-CE94-7BA8-7AD5-419F6C055715}"/>
              </a:ext>
            </a:extLst>
          </p:cNvPr>
          <p:cNvSpPr>
            <a:spLocks/>
          </p:cNvSpPr>
          <p:nvPr/>
        </p:nvSpPr>
        <p:spPr>
          <a:xfrm>
            <a:off x="947267" y="3327039"/>
            <a:ext cx="1444088" cy="1444088"/>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100" dirty="0">
                <a:solidFill>
                  <a:srgbClr val="E95000"/>
                </a:solidFill>
              </a:rPr>
              <a:t>E-wallet integration </a:t>
            </a:r>
            <a:r>
              <a:rPr lang="en-US" sz="2800" b="1" dirty="0">
                <a:solidFill>
                  <a:srgbClr val="E95000"/>
                </a:solidFill>
              </a:rPr>
              <a:t>46</a:t>
            </a:r>
            <a:r>
              <a:rPr lang="en-US" b="1" dirty="0">
                <a:solidFill>
                  <a:srgbClr val="E95000"/>
                </a:solidFill>
              </a:rPr>
              <a:t>%</a:t>
            </a:r>
          </a:p>
        </p:txBody>
      </p:sp>
      <p:sp>
        <p:nvSpPr>
          <p:cNvPr id="24" name="Oval 23">
            <a:extLst>
              <a:ext uri="{FF2B5EF4-FFF2-40B4-BE49-F238E27FC236}">
                <a16:creationId xmlns:a16="http://schemas.microsoft.com/office/drawing/2014/main" id="{527DEABD-BA64-99D7-7CAD-DD7B26F19560}"/>
              </a:ext>
            </a:extLst>
          </p:cNvPr>
          <p:cNvSpPr>
            <a:spLocks/>
          </p:cNvSpPr>
          <p:nvPr/>
        </p:nvSpPr>
        <p:spPr>
          <a:xfrm>
            <a:off x="1545512" y="4341133"/>
            <a:ext cx="1541818" cy="1541818"/>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100" dirty="0">
                <a:solidFill>
                  <a:srgbClr val="E95000"/>
                </a:solidFill>
              </a:rPr>
              <a:t>Fast refund processing </a:t>
            </a:r>
            <a:r>
              <a:rPr lang="en-US" sz="2800" b="1" dirty="0">
                <a:solidFill>
                  <a:srgbClr val="E95000"/>
                </a:solidFill>
              </a:rPr>
              <a:t>49</a:t>
            </a:r>
            <a:r>
              <a:rPr lang="en-US" b="1" dirty="0">
                <a:solidFill>
                  <a:srgbClr val="E95000"/>
                </a:solidFill>
              </a:rPr>
              <a:t>%</a:t>
            </a:r>
          </a:p>
        </p:txBody>
      </p:sp>
      <p:sp>
        <p:nvSpPr>
          <p:cNvPr id="23" name="Oval 22">
            <a:extLst>
              <a:ext uri="{FF2B5EF4-FFF2-40B4-BE49-F238E27FC236}">
                <a16:creationId xmlns:a16="http://schemas.microsoft.com/office/drawing/2014/main" id="{82C01054-834F-4CE0-19F7-BABC3A3C1D98}"/>
              </a:ext>
            </a:extLst>
          </p:cNvPr>
          <p:cNvSpPr>
            <a:spLocks/>
          </p:cNvSpPr>
          <p:nvPr/>
        </p:nvSpPr>
        <p:spPr>
          <a:xfrm>
            <a:off x="2750752" y="4107328"/>
            <a:ext cx="1712584" cy="1712584"/>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100" dirty="0">
                <a:solidFill>
                  <a:srgbClr val="E95000"/>
                </a:solidFill>
              </a:rPr>
              <a:t>Flexible cancellation </a:t>
            </a:r>
            <a:r>
              <a:rPr lang="en-US" sz="3200" b="1" dirty="0">
                <a:solidFill>
                  <a:srgbClr val="E95000"/>
                </a:solidFill>
              </a:rPr>
              <a:t>54</a:t>
            </a:r>
            <a:r>
              <a:rPr lang="en-US" sz="2000" b="1" dirty="0">
                <a:solidFill>
                  <a:srgbClr val="E95000"/>
                </a:solidFill>
              </a:rPr>
              <a:t>%</a:t>
            </a:r>
            <a:endParaRPr lang="en-US" b="1" dirty="0">
              <a:solidFill>
                <a:srgbClr val="E95000"/>
              </a:solidFill>
            </a:endParaRPr>
          </a:p>
        </p:txBody>
      </p:sp>
      <p:sp>
        <p:nvSpPr>
          <p:cNvPr id="22" name="Oval 21">
            <a:extLst>
              <a:ext uri="{FF2B5EF4-FFF2-40B4-BE49-F238E27FC236}">
                <a16:creationId xmlns:a16="http://schemas.microsoft.com/office/drawing/2014/main" id="{E4252AB2-4060-6FD0-E880-50587CB66774}"/>
              </a:ext>
            </a:extLst>
          </p:cNvPr>
          <p:cNvSpPr>
            <a:spLocks/>
          </p:cNvSpPr>
          <p:nvPr/>
        </p:nvSpPr>
        <p:spPr>
          <a:xfrm>
            <a:off x="4029005" y="2783885"/>
            <a:ext cx="1970550" cy="1970550"/>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100" dirty="0">
                <a:solidFill>
                  <a:srgbClr val="E95000"/>
                </a:solidFill>
              </a:rPr>
              <a:t>Flash sales/promotions </a:t>
            </a:r>
            <a:r>
              <a:rPr lang="en-US" sz="4000" b="1" dirty="0">
                <a:solidFill>
                  <a:srgbClr val="E95000"/>
                </a:solidFill>
              </a:rPr>
              <a:t>62</a:t>
            </a:r>
            <a:r>
              <a:rPr lang="en-US" sz="2800" b="1" dirty="0">
                <a:solidFill>
                  <a:srgbClr val="E95000"/>
                </a:solidFill>
              </a:rPr>
              <a:t>%</a:t>
            </a:r>
            <a:endParaRPr lang="en-US" b="1" dirty="0">
              <a:solidFill>
                <a:srgbClr val="E95000"/>
              </a:solidFill>
            </a:endParaRPr>
          </a:p>
        </p:txBody>
      </p:sp>
      <p:sp>
        <p:nvSpPr>
          <p:cNvPr id="2" name="Title 1">
            <a:extLst>
              <a:ext uri="{FF2B5EF4-FFF2-40B4-BE49-F238E27FC236}">
                <a16:creationId xmlns:a16="http://schemas.microsoft.com/office/drawing/2014/main" id="{BDDBCDF3-18D2-A77F-18D3-2495584FC442}"/>
              </a:ext>
            </a:extLst>
          </p:cNvPr>
          <p:cNvSpPr>
            <a:spLocks noGrp="1"/>
          </p:cNvSpPr>
          <p:nvPr>
            <p:ph type="title"/>
          </p:nvPr>
        </p:nvSpPr>
        <p:spPr/>
        <p:txBody>
          <a:bodyPr>
            <a:normAutofit/>
          </a:bodyPr>
          <a:lstStyle/>
          <a:p>
            <a:r>
              <a:rPr lang="en-US" dirty="0"/>
              <a:t>Platform selection drivers</a:t>
            </a:r>
          </a:p>
        </p:txBody>
      </p:sp>
      <p:sp>
        <p:nvSpPr>
          <p:cNvPr id="3" name="TextBox 2">
            <a:extLst>
              <a:ext uri="{FF2B5EF4-FFF2-40B4-BE49-F238E27FC236}">
                <a16:creationId xmlns:a16="http://schemas.microsoft.com/office/drawing/2014/main" id="{F766CBBD-2010-8AB0-E7D6-5D697318293A}"/>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What drives your platform selection?</a:t>
            </a:r>
          </a:p>
          <a:p>
            <a:r>
              <a:rPr lang="en-US" sz="1000" i="1" dirty="0">
                <a:solidFill>
                  <a:schemeClr val="tx1">
                    <a:lumMod val="60000"/>
                    <a:lumOff val="40000"/>
                  </a:schemeClr>
                </a:solidFill>
              </a:rPr>
              <a:t>Vietnamese Travel Trends Summer 2026 | InsightAsia Vietnam Primary Research | March 2026 </a:t>
            </a:r>
          </a:p>
        </p:txBody>
      </p:sp>
      <p:sp>
        <p:nvSpPr>
          <p:cNvPr id="5" name="Freeform 2">
            <a:extLst>
              <a:ext uri="{FF2B5EF4-FFF2-40B4-BE49-F238E27FC236}">
                <a16:creationId xmlns:a16="http://schemas.microsoft.com/office/drawing/2014/main" id="{DD994BE6-9FF9-62A4-04C0-DA6D7249D4C5}"/>
              </a:ext>
            </a:extLst>
          </p:cNvPr>
          <p:cNvSpPr/>
          <p:nvPr/>
        </p:nvSpPr>
        <p:spPr>
          <a:xfrm>
            <a:off x="9055100" y="3268844"/>
            <a:ext cx="5981700" cy="2893647"/>
          </a:xfrm>
          <a:custGeom>
            <a:avLst/>
            <a:gdLst/>
            <a:ahLst/>
            <a:cxnLst/>
            <a:rect l="l" t="t" r="r" b="b"/>
            <a:pathLst>
              <a:path w="11301259" h="5466984">
                <a:moveTo>
                  <a:pt x="0" y="0"/>
                </a:moveTo>
                <a:lnTo>
                  <a:pt x="11301258" y="0"/>
                </a:lnTo>
                <a:lnTo>
                  <a:pt x="11301258" y="5466984"/>
                </a:lnTo>
                <a:lnTo>
                  <a:pt x="0" y="5466984"/>
                </a:lnTo>
                <a:lnTo>
                  <a:pt x="0" y="0"/>
                </a:lnTo>
                <a:close/>
              </a:path>
            </a:pathLst>
          </a:custGeom>
          <a:blipFill>
            <a:blip r:embed="rId3"/>
            <a:stretch>
              <a:fillRect/>
            </a:stretch>
          </a:blipFill>
        </p:spPr>
        <p:txBody>
          <a:bodyPr/>
          <a:lstStyle/>
          <a:p>
            <a:endParaRPr lang="en-US"/>
          </a:p>
        </p:txBody>
      </p:sp>
      <p:sp>
        <p:nvSpPr>
          <p:cNvPr id="14" name="Rectangle: Rounded Corners 13">
            <a:extLst>
              <a:ext uri="{FF2B5EF4-FFF2-40B4-BE49-F238E27FC236}">
                <a16:creationId xmlns:a16="http://schemas.microsoft.com/office/drawing/2014/main" id="{1F68E33D-0CB4-FCA6-87B7-FC5A9035FDC3}"/>
              </a:ext>
            </a:extLst>
          </p:cNvPr>
          <p:cNvSpPr/>
          <p:nvPr/>
        </p:nvSpPr>
        <p:spPr>
          <a:xfrm>
            <a:off x="676884" y="1828800"/>
            <a:ext cx="5465684" cy="311097"/>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Platform selection drivers</a:t>
            </a:r>
            <a:endParaRPr lang="en-US" sz="1200" dirty="0"/>
          </a:p>
        </p:txBody>
      </p:sp>
      <p:sp>
        <p:nvSpPr>
          <p:cNvPr id="15" name="Oval 14">
            <a:extLst>
              <a:ext uri="{FF2B5EF4-FFF2-40B4-BE49-F238E27FC236}">
                <a16:creationId xmlns:a16="http://schemas.microsoft.com/office/drawing/2014/main" id="{89609092-14A9-0257-9FBC-CB7274F90C16}"/>
              </a:ext>
            </a:extLst>
          </p:cNvPr>
          <p:cNvSpPr>
            <a:spLocks/>
          </p:cNvSpPr>
          <p:nvPr/>
        </p:nvSpPr>
        <p:spPr>
          <a:xfrm>
            <a:off x="2165685" y="2380399"/>
            <a:ext cx="2178486" cy="2178486"/>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100" dirty="0">
                <a:solidFill>
                  <a:srgbClr val="E95000"/>
                </a:solidFill>
              </a:rPr>
              <a:t>Competitive pricing</a:t>
            </a:r>
          </a:p>
          <a:p>
            <a:pPr algn="ctr"/>
            <a:r>
              <a:rPr lang="en-US" sz="4000" b="1" dirty="0">
                <a:solidFill>
                  <a:srgbClr val="E95000"/>
                </a:solidFill>
              </a:rPr>
              <a:t>68</a:t>
            </a:r>
            <a:r>
              <a:rPr lang="en-US" sz="2800" b="1" dirty="0">
                <a:solidFill>
                  <a:srgbClr val="E95000"/>
                </a:solidFill>
              </a:rPr>
              <a:t>%</a:t>
            </a:r>
            <a:endParaRPr lang="en-US" b="1" dirty="0">
              <a:solidFill>
                <a:srgbClr val="E95000"/>
              </a:solidFill>
            </a:endParaRPr>
          </a:p>
        </p:txBody>
      </p:sp>
      <p:sp>
        <p:nvSpPr>
          <p:cNvPr id="27" name="Oval 26">
            <a:extLst>
              <a:ext uri="{FF2B5EF4-FFF2-40B4-BE49-F238E27FC236}">
                <a16:creationId xmlns:a16="http://schemas.microsoft.com/office/drawing/2014/main" id="{E48AA6B2-6414-3F22-B60A-9BB9540046DE}"/>
              </a:ext>
            </a:extLst>
          </p:cNvPr>
          <p:cNvSpPr>
            <a:spLocks/>
          </p:cNvSpPr>
          <p:nvPr/>
        </p:nvSpPr>
        <p:spPr>
          <a:xfrm>
            <a:off x="1389122" y="2430669"/>
            <a:ext cx="1125075" cy="1125075"/>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100" dirty="0">
                <a:solidFill>
                  <a:srgbClr val="E95000"/>
                </a:solidFill>
              </a:rPr>
              <a:t>Loyalty rewards </a:t>
            </a:r>
            <a:r>
              <a:rPr lang="en-US" sz="2400" b="1" dirty="0">
                <a:solidFill>
                  <a:srgbClr val="E95000"/>
                </a:solidFill>
              </a:rPr>
              <a:t>38</a:t>
            </a:r>
            <a:r>
              <a:rPr lang="en-US" sz="1600" b="1" dirty="0">
                <a:solidFill>
                  <a:srgbClr val="E95000"/>
                </a:solidFill>
              </a:rPr>
              <a:t>%</a:t>
            </a:r>
            <a:endParaRPr lang="en-US" b="1" dirty="0">
              <a:solidFill>
                <a:srgbClr val="E95000"/>
              </a:solidFill>
            </a:endParaRPr>
          </a:p>
        </p:txBody>
      </p:sp>
    </p:spTree>
    <p:extLst>
      <p:ext uri="{BB962C8B-B14F-4D97-AF65-F5344CB8AC3E}">
        <p14:creationId xmlns:p14="http://schemas.microsoft.com/office/powerpoint/2010/main" val="1597196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9E055-B34E-247A-5670-BCC8AC1E66D2}"/>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635EE7-AC1B-91F0-BA13-3A412635DD22}"/>
              </a:ext>
            </a:extLst>
          </p:cNvPr>
          <p:cNvSpPr/>
          <p:nvPr/>
        </p:nvSpPr>
        <p:spPr>
          <a:xfrm>
            <a:off x="795416" y="2359271"/>
            <a:ext cx="3180254" cy="3976470"/>
          </a:xfrm>
          <a:prstGeom prst="roundRect">
            <a:avLst>
              <a:gd name="adj" fmla="val 4879"/>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182880" rIns="182880" rtlCol="0" anchor="t"/>
          <a:lstStyle/>
          <a:p>
            <a:pPr>
              <a:lnSpc>
                <a:spcPct val="114000"/>
              </a:lnSpc>
            </a:pPr>
            <a:endParaRPr lang="en-US" sz="1400" dirty="0"/>
          </a:p>
        </p:txBody>
      </p:sp>
      <p:sp>
        <p:nvSpPr>
          <p:cNvPr id="2" name="Title 1">
            <a:extLst>
              <a:ext uri="{FF2B5EF4-FFF2-40B4-BE49-F238E27FC236}">
                <a16:creationId xmlns:a16="http://schemas.microsoft.com/office/drawing/2014/main" id="{A040D498-AE2F-9E23-F907-89721EC7F6B1}"/>
              </a:ext>
            </a:extLst>
          </p:cNvPr>
          <p:cNvSpPr>
            <a:spLocks noGrp="1"/>
          </p:cNvSpPr>
          <p:nvPr>
            <p:ph type="title"/>
          </p:nvPr>
        </p:nvSpPr>
        <p:spPr/>
        <p:txBody>
          <a:bodyPr>
            <a:normAutofit/>
          </a:bodyPr>
          <a:lstStyle/>
          <a:p>
            <a:r>
              <a:rPr lang="en-US" dirty="0"/>
              <a:t>Payment Methods &amp; Digital Wallet Adoption</a:t>
            </a:r>
          </a:p>
        </p:txBody>
      </p:sp>
      <p:sp>
        <p:nvSpPr>
          <p:cNvPr id="3" name="TextBox 2">
            <a:extLst>
              <a:ext uri="{FF2B5EF4-FFF2-40B4-BE49-F238E27FC236}">
                <a16:creationId xmlns:a16="http://schemas.microsoft.com/office/drawing/2014/main" id="{0EE16E71-4683-1B41-06A4-BD2FB9694501}"/>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What is your preferred payment method when booking travel online? | Q: Which digital wallets do you actively use? | Q: What device do you primarily use for travel bookings? | Vietnamese Travel Trends Summer 2026 | InsightAsia Vietnam Primary Research | March 2026 </a:t>
            </a:r>
          </a:p>
        </p:txBody>
      </p:sp>
      <p:sp>
        <p:nvSpPr>
          <p:cNvPr id="19" name="Freeform 13">
            <a:extLst>
              <a:ext uri="{FF2B5EF4-FFF2-40B4-BE49-F238E27FC236}">
                <a16:creationId xmlns:a16="http://schemas.microsoft.com/office/drawing/2014/main" id="{063D7233-8DEA-2C49-F00B-CC18D3BFE532}"/>
              </a:ext>
            </a:extLst>
          </p:cNvPr>
          <p:cNvSpPr>
            <a:spLocks noEditPoints="1"/>
          </p:cNvSpPr>
          <p:nvPr>
            <p:custDataLst>
              <p:tags r:id="rId1"/>
            </p:custDataLst>
          </p:nvPr>
        </p:nvSpPr>
        <p:spPr bwMode="gray">
          <a:xfrm>
            <a:off x="11039767" y="3029564"/>
            <a:ext cx="597586" cy="504940"/>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chemeClr val="bg1">
              <a:alpha val="21000"/>
            </a:scheme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graphicFrame>
        <p:nvGraphicFramePr>
          <p:cNvPr id="4" name="Table 3">
            <a:extLst>
              <a:ext uri="{FF2B5EF4-FFF2-40B4-BE49-F238E27FC236}">
                <a16:creationId xmlns:a16="http://schemas.microsoft.com/office/drawing/2014/main" id="{E27930E2-9D8C-9279-5A96-9DDC1A5F2ADE}"/>
              </a:ext>
            </a:extLst>
          </p:cNvPr>
          <p:cNvGraphicFramePr>
            <a:graphicFrameLocks noGrp="1"/>
          </p:cNvGraphicFramePr>
          <p:nvPr>
            <p:extLst>
              <p:ext uri="{D42A27DB-BD31-4B8C-83A1-F6EECF244321}">
                <p14:modId xmlns:p14="http://schemas.microsoft.com/office/powerpoint/2010/main" val="1301686168"/>
              </p:ext>
            </p:extLst>
          </p:nvPr>
        </p:nvGraphicFramePr>
        <p:xfrm>
          <a:off x="4158898" y="2963231"/>
          <a:ext cx="4251516" cy="3334736"/>
        </p:xfrm>
        <a:graphic>
          <a:graphicData uri="http://schemas.openxmlformats.org/drawingml/2006/table">
            <a:tbl>
              <a:tblPr>
                <a:tableStyleId>{5C22544A-7EE6-4342-B048-85BDC9FD1C3A}</a:tableStyleId>
              </a:tblPr>
              <a:tblGrid>
                <a:gridCol w="708586">
                  <a:extLst>
                    <a:ext uri="{9D8B030D-6E8A-4147-A177-3AD203B41FA5}">
                      <a16:colId xmlns:a16="http://schemas.microsoft.com/office/drawing/2014/main" val="2981971322"/>
                    </a:ext>
                  </a:extLst>
                </a:gridCol>
                <a:gridCol w="708586">
                  <a:extLst>
                    <a:ext uri="{9D8B030D-6E8A-4147-A177-3AD203B41FA5}">
                      <a16:colId xmlns:a16="http://schemas.microsoft.com/office/drawing/2014/main" val="1313841468"/>
                    </a:ext>
                  </a:extLst>
                </a:gridCol>
                <a:gridCol w="708586">
                  <a:extLst>
                    <a:ext uri="{9D8B030D-6E8A-4147-A177-3AD203B41FA5}">
                      <a16:colId xmlns:a16="http://schemas.microsoft.com/office/drawing/2014/main" val="440510140"/>
                    </a:ext>
                  </a:extLst>
                </a:gridCol>
                <a:gridCol w="708586">
                  <a:extLst>
                    <a:ext uri="{9D8B030D-6E8A-4147-A177-3AD203B41FA5}">
                      <a16:colId xmlns:a16="http://schemas.microsoft.com/office/drawing/2014/main" val="2771066740"/>
                    </a:ext>
                  </a:extLst>
                </a:gridCol>
                <a:gridCol w="708586">
                  <a:extLst>
                    <a:ext uri="{9D8B030D-6E8A-4147-A177-3AD203B41FA5}">
                      <a16:colId xmlns:a16="http://schemas.microsoft.com/office/drawing/2014/main" val="82920940"/>
                    </a:ext>
                  </a:extLst>
                </a:gridCol>
                <a:gridCol w="708586">
                  <a:extLst>
                    <a:ext uri="{9D8B030D-6E8A-4147-A177-3AD203B41FA5}">
                      <a16:colId xmlns:a16="http://schemas.microsoft.com/office/drawing/2014/main" val="1695180567"/>
                    </a:ext>
                  </a:extLst>
                </a:gridCol>
              </a:tblGrid>
              <a:tr h="3334736">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tc>
                  <a:txBody>
                    <a:bodyPr/>
                    <a:lstStyle/>
                    <a:p>
                      <a:endParaRPr lang="en-US" dirty="0"/>
                    </a:p>
                  </a:txBody>
                  <a:tcPr>
                    <a:lnL w="6350" cap="flat" cmpd="sng" algn="ctr">
                      <a:solidFill>
                        <a:schemeClr val="bg1">
                          <a:lumMod val="75000"/>
                        </a:schemeClr>
                      </a:solidFill>
                      <a:prstDash val="lgDash"/>
                      <a:round/>
                      <a:headEnd type="none" w="med" len="med"/>
                      <a:tailEnd type="none" w="med" len="med"/>
                    </a:lnL>
                    <a:lnR w="6350" cap="flat" cmpd="sng" algn="ctr">
                      <a:solidFill>
                        <a:schemeClr val="bg1">
                          <a:lumMod val="75000"/>
                        </a:schemeClr>
                      </a:solidFill>
                      <a:prstDash val="lgDash"/>
                      <a:round/>
                      <a:headEnd type="none" w="med" len="med"/>
                      <a:tailEnd type="none" w="med" len="med"/>
                    </a:lnR>
                    <a:noFill/>
                  </a:tcPr>
                </a:tc>
                <a:extLst>
                  <a:ext uri="{0D108BD9-81ED-4DB2-BD59-A6C34878D82A}">
                    <a16:rowId xmlns:a16="http://schemas.microsoft.com/office/drawing/2014/main" val="3879158675"/>
                  </a:ext>
                </a:extLst>
              </a:tr>
            </a:tbl>
          </a:graphicData>
        </a:graphic>
      </p:graphicFrame>
      <p:graphicFrame>
        <p:nvGraphicFramePr>
          <p:cNvPr id="6" name="Chart 5">
            <a:extLst>
              <a:ext uri="{FF2B5EF4-FFF2-40B4-BE49-F238E27FC236}">
                <a16:creationId xmlns:a16="http://schemas.microsoft.com/office/drawing/2014/main" id="{8EE438BD-51EB-B79B-BCAD-61D8EC1159A1}"/>
              </a:ext>
            </a:extLst>
          </p:cNvPr>
          <p:cNvGraphicFramePr/>
          <p:nvPr>
            <p:extLst>
              <p:ext uri="{D42A27DB-BD31-4B8C-83A1-F6EECF244321}">
                <p14:modId xmlns:p14="http://schemas.microsoft.com/office/powerpoint/2010/main" val="2080021972"/>
              </p:ext>
            </p:extLst>
          </p:nvPr>
        </p:nvGraphicFramePr>
        <p:xfrm>
          <a:off x="4137900" y="2987104"/>
          <a:ext cx="4316776" cy="2528649"/>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A3E3B149-9E60-6058-4CB3-1BCCD2495552}"/>
              </a:ext>
            </a:extLst>
          </p:cNvPr>
          <p:cNvGrpSpPr/>
          <p:nvPr/>
        </p:nvGrpSpPr>
        <p:grpSpPr>
          <a:xfrm>
            <a:off x="4160900" y="1777142"/>
            <a:ext cx="4249514" cy="275102"/>
            <a:chOff x="655700" y="1639236"/>
            <a:chExt cx="4249514" cy="275102"/>
          </a:xfrm>
        </p:grpSpPr>
        <p:sp>
          <p:nvSpPr>
            <p:cNvPr id="13" name="Rectangle: Rounded Corners 12">
              <a:extLst>
                <a:ext uri="{FF2B5EF4-FFF2-40B4-BE49-F238E27FC236}">
                  <a16:creationId xmlns:a16="http://schemas.microsoft.com/office/drawing/2014/main" id="{2A5F557B-5B4D-F372-0F3B-B504E5A646EA}"/>
                </a:ext>
              </a:extLst>
            </p:cNvPr>
            <p:cNvSpPr/>
            <p:nvPr/>
          </p:nvSpPr>
          <p:spPr>
            <a:xfrm>
              <a:off x="655700" y="1639236"/>
              <a:ext cx="4249514" cy="275102"/>
            </a:xfrm>
            <a:prstGeom prst="roundRect">
              <a:avLst>
                <a:gd name="adj" fmla="val 442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rgbClr val="3F9C31"/>
                  </a:solidFill>
                </a:rPr>
                <a:t>Actively used digital wallets</a:t>
              </a:r>
            </a:p>
          </p:txBody>
        </p:sp>
        <p:cxnSp>
          <p:nvCxnSpPr>
            <p:cNvPr id="17" name="Straight Connector 16">
              <a:extLst>
                <a:ext uri="{FF2B5EF4-FFF2-40B4-BE49-F238E27FC236}">
                  <a16:creationId xmlns:a16="http://schemas.microsoft.com/office/drawing/2014/main" id="{6586F7CB-8C26-1C88-8528-301C1B8D840D}"/>
                </a:ext>
              </a:extLst>
            </p:cNvPr>
            <p:cNvCxnSpPr>
              <a:cxnSpLocks/>
            </p:cNvCxnSpPr>
            <p:nvPr/>
          </p:nvCxnSpPr>
          <p:spPr>
            <a:xfrm>
              <a:off x="655700" y="1657378"/>
              <a:ext cx="0" cy="238818"/>
            </a:xfrm>
            <a:prstGeom prst="line">
              <a:avLst/>
            </a:prstGeom>
            <a:ln w="28575">
              <a:solidFill>
                <a:srgbClr val="3F9C31"/>
              </a:solidFill>
            </a:ln>
          </p:spPr>
          <p:style>
            <a:lnRef idx="1">
              <a:schemeClr val="accent1"/>
            </a:lnRef>
            <a:fillRef idx="0">
              <a:schemeClr val="accent1"/>
            </a:fillRef>
            <a:effectRef idx="0">
              <a:schemeClr val="accent1"/>
            </a:effectRef>
            <a:fontRef idx="minor">
              <a:schemeClr val="tx1"/>
            </a:fontRef>
          </p:style>
        </p:cxnSp>
      </p:grpSp>
      <p:sp>
        <p:nvSpPr>
          <p:cNvPr id="21" name="AutoShape 2" descr="Vector Logo] MoMo - Ví Điện Tử MoMo - Download Định Dạng EPS, SVG Cho AI,  Corel » Hải Triều">
            <a:extLst>
              <a:ext uri="{FF2B5EF4-FFF2-40B4-BE49-F238E27FC236}">
                <a16:creationId xmlns:a16="http://schemas.microsoft.com/office/drawing/2014/main" id="{8D9E4ABD-223D-444E-1943-4A8B10C60ADE}"/>
              </a:ext>
            </a:extLst>
          </p:cNvPr>
          <p:cNvSpPr>
            <a:spLocks noChangeAspect="1" noChangeArrowheads="1"/>
          </p:cNvSpPr>
          <p:nvPr/>
        </p:nvSpPr>
        <p:spPr bwMode="auto">
          <a:xfrm>
            <a:off x="5943600" y="3449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Quy định Sử dụng Thương hiệu | MoMo Developers">
            <a:extLst>
              <a:ext uri="{FF2B5EF4-FFF2-40B4-BE49-F238E27FC236}">
                <a16:creationId xmlns:a16="http://schemas.microsoft.com/office/drawing/2014/main" id="{46A8CCBC-39D7-A801-4364-6A48143000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41" t="23651" r="23704" b="23651"/>
          <a:stretch>
            <a:fillRect/>
          </a:stretch>
        </p:blipFill>
        <p:spPr bwMode="auto">
          <a:xfrm>
            <a:off x="4270009" y="2491187"/>
            <a:ext cx="436785" cy="4143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Zalopay - YouTube">
            <a:extLst>
              <a:ext uri="{FF2B5EF4-FFF2-40B4-BE49-F238E27FC236}">
                <a16:creationId xmlns:a16="http://schemas.microsoft.com/office/drawing/2014/main" id="{14335DBE-4037-B0B8-7832-17936066A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5995" y="2428963"/>
            <a:ext cx="527187" cy="52718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ải VNPay logo file vector AI, EPS, JPEG, SVG, PNG không nền">
            <a:extLst>
              <a:ext uri="{FF2B5EF4-FFF2-40B4-BE49-F238E27FC236}">
                <a16:creationId xmlns:a16="http://schemas.microsoft.com/office/drawing/2014/main" id="{207636E0-91A7-0179-76F5-F5871B8CED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0123"/>
          <a:stretch>
            <a:fillRect/>
          </a:stretch>
        </p:blipFill>
        <p:spPr bwMode="auto">
          <a:xfrm>
            <a:off x="5655080" y="2448661"/>
            <a:ext cx="577040" cy="4609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hopeePay - Vô vàn Dịch vụ - Apps on Google Play">
            <a:extLst>
              <a:ext uri="{FF2B5EF4-FFF2-40B4-BE49-F238E27FC236}">
                <a16:creationId xmlns:a16="http://schemas.microsoft.com/office/drawing/2014/main" id="{3B3E4E08-40A4-0183-AF4B-E1FB79C46A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3245" y="2498290"/>
            <a:ext cx="400111" cy="40011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ViettelPay Pro App - App Store">
            <a:extLst>
              <a:ext uri="{FF2B5EF4-FFF2-40B4-BE49-F238E27FC236}">
                <a16:creationId xmlns:a16="http://schemas.microsoft.com/office/drawing/2014/main" id="{BD977752-1B26-6F7F-6C4B-6A163B297D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434" t="15012" r="29111" b="14185"/>
          <a:stretch>
            <a:fillRect/>
          </a:stretch>
        </p:blipFill>
        <p:spPr bwMode="auto">
          <a:xfrm>
            <a:off x="7092643" y="2483023"/>
            <a:ext cx="471168" cy="42248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rab - Taxi &amp; Food Delivery - Ứng dụng trên Google Play">
            <a:extLst>
              <a:ext uri="{FF2B5EF4-FFF2-40B4-BE49-F238E27FC236}">
                <a16:creationId xmlns:a16="http://schemas.microsoft.com/office/drawing/2014/main" id="{2BCB3E03-5CE7-D17D-071A-41EB11EB2C4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1457" b="28347"/>
          <a:stretch>
            <a:fillRect/>
          </a:stretch>
        </p:blipFill>
        <p:spPr bwMode="auto">
          <a:xfrm>
            <a:off x="7687865" y="2553130"/>
            <a:ext cx="722549" cy="29043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B188D997-A547-7752-C150-1B0CB0767792}"/>
              </a:ext>
            </a:extLst>
          </p:cNvPr>
          <p:cNvSpPr/>
          <p:nvPr/>
        </p:nvSpPr>
        <p:spPr>
          <a:xfrm>
            <a:off x="795416" y="1787766"/>
            <a:ext cx="3180254" cy="291724"/>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Preferred payment method</a:t>
            </a:r>
          </a:p>
        </p:txBody>
      </p:sp>
      <p:graphicFrame>
        <p:nvGraphicFramePr>
          <p:cNvPr id="29" name="Chart 28">
            <a:extLst>
              <a:ext uri="{FF2B5EF4-FFF2-40B4-BE49-F238E27FC236}">
                <a16:creationId xmlns:a16="http://schemas.microsoft.com/office/drawing/2014/main" id="{38826737-3AE6-0A75-4137-491EC0C95985}"/>
              </a:ext>
            </a:extLst>
          </p:cNvPr>
          <p:cNvGraphicFramePr/>
          <p:nvPr>
            <p:extLst>
              <p:ext uri="{D42A27DB-BD31-4B8C-83A1-F6EECF244321}">
                <p14:modId xmlns:p14="http://schemas.microsoft.com/office/powerpoint/2010/main" val="2028768647"/>
              </p:ext>
            </p:extLst>
          </p:nvPr>
        </p:nvGraphicFramePr>
        <p:xfrm>
          <a:off x="697176" y="2527926"/>
          <a:ext cx="1108847" cy="698003"/>
        </p:xfrm>
        <a:graphic>
          <a:graphicData uri="http://schemas.openxmlformats.org/drawingml/2006/chart">
            <c:chart xmlns:c="http://schemas.openxmlformats.org/drawingml/2006/chart" xmlns:r="http://schemas.openxmlformats.org/officeDocument/2006/relationships" r:id="rId10"/>
          </a:graphicData>
        </a:graphic>
      </p:graphicFrame>
      <p:sp>
        <p:nvSpPr>
          <p:cNvPr id="34" name="TextBox 33">
            <a:extLst>
              <a:ext uri="{FF2B5EF4-FFF2-40B4-BE49-F238E27FC236}">
                <a16:creationId xmlns:a16="http://schemas.microsoft.com/office/drawing/2014/main" id="{A1CD4B97-BFC3-6C55-A384-2D8B1C834E3B}"/>
              </a:ext>
            </a:extLst>
          </p:cNvPr>
          <p:cNvSpPr txBox="1"/>
          <p:nvPr/>
        </p:nvSpPr>
        <p:spPr>
          <a:xfrm>
            <a:off x="1723196" y="2527926"/>
            <a:ext cx="2202432" cy="738664"/>
          </a:xfrm>
          <a:prstGeom prst="rect">
            <a:avLst/>
          </a:prstGeom>
          <a:noFill/>
        </p:spPr>
        <p:txBody>
          <a:bodyPr wrap="square" rtlCol="0">
            <a:spAutoFit/>
          </a:bodyPr>
          <a:lstStyle/>
          <a:p>
            <a:r>
              <a:rPr lang="en-US" b="1" dirty="0">
                <a:solidFill>
                  <a:srgbClr val="E95000"/>
                </a:solidFill>
              </a:rPr>
              <a:t>46</a:t>
            </a:r>
            <a:r>
              <a:rPr lang="en-US" sz="1200" b="1" dirty="0">
                <a:solidFill>
                  <a:srgbClr val="E95000"/>
                </a:solidFill>
              </a:rPr>
              <a:t>%</a:t>
            </a:r>
          </a:p>
          <a:p>
            <a:r>
              <a:rPr lang="en-US" sz="1200" b="1" dirty="0"/>
              <a:t>Digital Wallets</a:t>
            </a:r>
            <a:r>
              <a:rPr lang="en-US" sz="1200" dirty="0"/>
              <a:t> </a:t>
            </a:r>
          </a:p>
          <a:p>
            <a:r>
              <a:rPr lang="en-US" sz="1100" i="1" dirty="0">
                <a:solidFill>
                  <a:schemeClr val="bg1">
                    <a:lumMod val="50000"/>
                  </a:schemeClr>
                </a:solidFill>
              </a:rPr>
              <a:t>(MoMo, VNPay, ZaloPay)</a:t>
            </a:r>
            <a:endParaRPr lang="en-US" sz="900" i="1" dirty="0">
              <a:solidFill>
                <a:schemeClr val="bg1">
                  <a:lumMod val="50000"/>
                </a:schemeClr>
              </a:solidFill>
            </a:endParaRPr>
          </a:p>
        </p:txBody>
      </p:sp>
      <p:sp>
        <p:nvSpPr>
          <p:cNvPr id="39" name="TextBox 38">
            <a:extLst>
              <a:ext uri="{FF2B5EF4-FFF2-40B4-BE49-F238E27FC236}">
                <a16:creationId xmlns:a16="http://schemas.microsoft.com/office/drawing/2014/main" id="{0C9E7E8D-E292-9E3A-490A-25FF175E4BF9}"/>
              </a:ext>
            </a:extLst>
          </p:cNvPr>
          <p:cNvSpPr txBox="1"/>
          <p:nvPr/>
        </p:nvSpPr>
        <p:spPr>
          <a:xfrm>
            <a:off x="1723196" y="3511836"/>
            <a:ext cx="2202432" cy="553998"/>
          </a:xfrm>
          <a:prstGeom prst="rect">
            <a:avLst/>
          </a:prstGeom>
          <a:noFill/>
        </p:spPr>
        <p:txBody>
          <a:bodyPr wrap="square" rtlCol="0">
            <a:spAutoFit/>
          </a:bodyPr>
          <a:lstStyle/>
          <a:p>
            <a:r>
              <a:rPr lang="en-US" b="1" dirty="0">
                <a:solidFill>
                  <a:srgbClr val="E95000"/>
                </a:solidFill>
              </a:rPr>
              <a:t>31</a:t>
            </a:r>
            <a:r>
              <a:rPr lang="en-US" sz="1200" b="1" dirty="0">
                <a:solidFill>
                  <a:srgbClr val="E95000"/>
                </a:solidFill>
              </a:rPr>
              <a:t>%</a:t>
            </a:r>
          </a:p>
          <a:p>
            <a:r>
              <a:rPr lang="en-US" sz="1200" b="1" dirty="0"/>
              <a:t>Credit/Debit Cards</a:t>
            </a:r>
            <a:endParaRPr lang="en-US" sz="900" i="1" dirty="0">
              <a:solidFill>
                <a:schemeClr val="bg1">
                  <a:lumMod val="50000"/>
                </a:schemeClr>
              </a:solidFill>
            </a:endParaRPr>
          </a:p>
        </p:txBody>
      </p:sp>
      <p:sp>
        <p:nvSpPr>
          <p:cNvPr id="41" name="TextBox 40">
            <a:extLst>
              <a:ext uri="{FF2B5EF4-FFF2-40B4-BE49-F238E27FC236}">
                <a16:creationId xmlns:a16="http://schemas.microsoft.com/office/drawing/2014/main" id="{B54E9214-926F-DBED-7A56-DCBA12BDCFF4}"/>
              </a:ext>
            </a:extLst>
          </p:cNvPr>
          <p:cNvSpPr txBox="1"/>
          <p:nvPr/>
        </p:nvSpPr>
        <p:spPr>
          <a:xfrm>
            <a:off x="1723196" y="4567748"/>
            <a:ext cx="2202432" cy="553998"/>
          </a:xfrm>
          <a:prstGeom prst="rect">
            <a:avLst/>
          </a:prstGeom>
          <a:noFill/>
        </p:spPr>
        <p:txBody>
          <a:bodyPr wrap="square" rtlCol="0">
            <a:spAutoFit/>
          </a:bodyPr>
          <a:lstStyle/>
          <a:p>
            <a:r>
              <a:rPr lang="en-US" b="1" dirty="0">
                <a:solidFill>
                  <a:srgbClr val="E95000"/>
                </a:solidFill>
              </a:rPr>
              <a:t>18</a:t>
            </a:r>
            <a:r>
              <a:rPr lang="en-US" sz="1200" b="1" dirty="0">
                <a:solidFill>
                  <a:srgbClr val="E95000"/>
                </a:solidFill>
              </a:rPr>
              <a:t>%</a:t>
            </a:r>
          </a:p>
          <a:p>
            <a:r>
              <a:rPr lang="en-US" sz="1200" b="1" dirty="0"/>
              <a:t>Bank Transfer</a:t>
            </a:r>
          </a:p>
        </p:txBody>
      </p:sp>
      <p:sp>
        <p:nvSpPr>
          <p:cNvPr id="45" name="TextBox 44">
            <a:extLst>
              <a:ext uri="{FF2B5EF4-FFF2-40B4-BE49-F238E27FC236}">
                <a16:creationId xmlns:a16="http://schemas.microsoft.com/office/drawing/2014/main" id="{4EC94BFF-1DCD-0ACB-5A0C-1DE41901F4BB}"/>
              </a:ext>
            </a:extLst>
          </p:cNvPr>
          <p:cNvSpPr txBox="1"/>
          <p:nvPr/>
        </p:nvSpPr>
        <p:spPr>
          <a:xfrm>
            <a:off x="1723196" y="5479655"/>
            <a:ext cx="2202432" cy="738664"/>
          </a:xfrm>
          <a:prstGeom prst="rect">
            <a:avLst/>
          </a:prstGeom>
          <a:noFill/>
        </p:spPr>
        <p:txBody>
          <a:bodyPr wrap="square" rtlCol="0">
            <a:spAutoFit/>
          </a:bodyPr>
          <a:lstStyle/>
          <a:p>
            <a:r>
              <a:rPr lang="en-US" b="1" dirty="0">
                <a:solidFill>
                  <a:srgbClr val="E95000"/>
                </a:solidFill>
              </a:rPr>
              <a:t>5</a:t>
            </a:r>
            <a:r>
              <a:rPr lang="en-US" sz="1200" b="1" dirty="0">
                <a:solidFill>
                  <a:srgbClr val="E95000"/>
                </a:solidFill>
              </a:rPr>
              <a:t>%</a:t>
            </a:r>
          </a:p>
          <a:p>
            <a:r>
              <a:rPr lang="en-US" sz="1200" b="1" dirty="0"/>
              <a:t>Cash on Collection/Counter</a:t>
            </a:r>
            <a:endParaRPr lang="en-US" sz="900" i="1" dirty="0">
              <a:solidFill>
                <a:schemeClr val="bg1">
                  <a:lumMod val="50000"/>
                </a:schemeClr>
              </a:solidFill>
            </a:endParaRPr>
          </a:p>
        </p:txBody>
      </p:sp>
      <p:sp>
        <p:nvSpPr>
          <p:cNvPr id="46" name="Rectangle: Rounded Corners 45">
            <a:extLst>
              <a:ext uri="{FF2B5EF4-FFF2-40B4-BE49-F238E27FC236}">
                <a16:creationId xmlns:a16="http://schemas.microsoft.com/office/drawing/2014/main" id="{FE39C83D-E510-2F99-3C82-E9ADB0BAAF5E}"/>
              </a:ext>
            </a:extLst>
          </p:cNvPr>
          <p:cNvSpPr/>
          <p:nvPr/>
        </p:nvSpPr>
        <p:spPr>
          <a:xfrm>
            <a:off x="8552312" y="1795284"/>
            <a:ext cx="3293558" cy="1806967"/>
          </a:xfrm>
          <a:prstGeom prst="roundRect">
            <a:avLst>
              <a:gd name="adj" fmla="val 7543"/>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365760" rtlCol="0" anchor="t"/>
          <a:lstStyle/>
          <a:p>
            <a:pPr>
              <a:lnSpc>
                <a:spcPct val="114000"/>
              </a:lnSpc>
            </a:pPr>
            <a:r>
              <a:rPr lang="en-US" sz="4800" b="1" dirty="0"/>
              <a:t>72</a:t>
            </a:r>
            <a:r>
              <a:rPr lang="en-US" b="1" dirty="0"/>
              <a:t>%</a:t>
            </a:r>
            <a:r>
              <a:rPr lang="en-US" sz="4800" dirty="0"/>
              <a:t> </a:t>
            </a:r>
          </a:p>
        </p:txBody>
      </p:sp>
      <p:sp>
        <p:nvSpPr>
          <p:cNvPr id="48" name="TextBox 47">
            <a:extLst>
              <a:ext uri="{FF2B5EF4-FFF2-40B4-BE49-F238E27FC236}">
                <a16:creationId xmlns:a16="http://schemas.microsoft.com/office/drawing/2014/main" id="{5A17FFD7-197E-5331-667A-D125D1C05F9C}"/>
              </a:ext>
            </a:extLst>
          </p:cNvPr>
          <p:cNvSpPr txBox="1"/>
          <p:nvPr/>
        </p:nvSpPr>
        <p:spPr>
          <a:xfrm>
            <a:off x="8533167" y="4252851"/>
            <a:ext cx="3409207" cy="2072362"/>
          </a:xfrm>
          <a:prstGeom prst="rect">
            <a:avLst/>
          </a:prstGeom>
          <a:noFill/>
        </p:spPr>
        <p:txBody>
          <a:bodyPr wrap="square">
            <a:spAutoFit/>
          </a:bodyPr>
          <a:lstStyle/>
          <a:p>
            <a:pPr algn="r">
              <a:spcAft>
                <a:spcPts val="750"/>
              </a:spcAft>
              <a:buNone/>
            </a:pPr>
            <a:r>
              <a:rPr lang="en-US" sz="1400" b="1" i="0" dirty="0">
                <a:solidFill>
                  <a:srgbClr val="E95000"/>
                </a:solidFill>
                <a:effectLst/>
                <a:latin typeface="+mj-lt"/>
              </a:rPr>
              <a:t>Digital Payments Surge</a:t>
            </a:r>
          </a:p>
          <a:p>
            <a:pPr algn="r">
              <a:buNone/>
            </a:pPr>
            <a:r>
              <a:rPr lang="en-US" sz="1200" b="1" i="1" dirty="0">
                <a:solidFill>
                  <a:schemeClr val="bg1">
                    <a:lumMod val="50000"/>
                  </a:schemeClr>
                </a:solidFill>
                <a:effectLst/>
                <a:latin typeface="+mj-lt"/>
              </a:rPr>
              <a:t>Digital wallets now account for 46% of online travel payments</a:t>
            </a:r>
            <a:r>
              <a:rPr lang="en-US" sz="1200" b="0" i="1" dirty="0">
                <a:solidFill>
                  <a:schemeClr val="bg1">
                    <a:lumMod val="50000"/>
                  </a:schemeClr>
                </a:solidFill>
                <a:effectLst/>
                <a:latin typeface="+mj-lt"/>
              </a:rPr>
              <a:t>, up from 32% in 2024. The integration of e-wallets with OTAs has accelerated adoption, driven by instant confirmation, cashback offers, and seamless QR code payments. </a:t>
            </a:r>
            <a:r>
              <a:rPr lang="en-US" sz="1200" b="1" i="1" dirty="0">
                <a:solidFill>
                  <a:schemeClr val="bg1">
                    <a:lumMod val="50000"/>
                  </a:schemeClr>
                </a:solidFill>
                <a:effectLst/>
                <a:latin typeface="+mj-lt"/>
              </a:rPr>
              <a:t>Mobile-first booking dominates at 72%</a:t>
            </a:r>
            <a:r>
              <a:rPr lang="en-US" sz="1200" b="0" i="1" dirty="0">
                <a:solidFill>
                  <a:schemeClr val="bg1">
                    <a:lumMod val="50000"/>
                  </a:schemeClr>
                </a:solidFill>
                <a:effectLst/>
                <a:latin typeface="+mj-lt"/>
              </a:rPr>
              <a:t>, particularly among Gen Z/Millennials.</a:t>
            </a:r>
          </a:p>
        </p:txBody>
      </p:sp>
      <p:graphicFrame>
        <p:nvGraphicFramePr>
          <p:cNvPr id="5" name="Chart 4">
            <a:extLst>
              <a:ext uri="{FF2B5EF4-FFF2-40B4-BE49-F238E27FC236}">
                <a16:creationId xmlns:a16="http://schemas.microsoft.com/office/drawing/2014/main" id="{D0248E56-691B-BD8D-D910-DCC7B660BBA5}"/>
              </a:ext>
            </a:extLst>
          </p:cNvPr>
          <p:cNvGraphicFramePr/>
          <p:nvPr>
            <p:extLst>
              <p:ext uri="{D42A27DB-BD31-4B8C-83A1-F6EECF244321}">
                <p14:modId xmlns:p14="http://schemas.microsoft.com/office/powerpoint/2010/main" val="423696348"/>
              </p:ext>
            </p:extLst>
          </p:nvPr>
        </p:nvGraphicFramePr>
        <p:xfrm>
          <a:off x="697176" y="3511836"/>
          <a:ext cx="1108847" cy="69800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0" name="Chart 9">
            <a:extLst>
              <a:ext uri="{FF2B5EF4-FFF2-40B4-BE49-F238E27FC236}">
                <a16:creationId xmlns:a16="http://schemas.microsoft.com/office/drawing/2014/main" id="{C0014F05-3259-476F-9174-D5ECAB3443FB}"/>
              </a:ext>
            </a:extLst>
          </p:cNvPr>
          <p:cNvGraphicFramePr/>
          <p:nvPr>
            <p:extLst>
              <p:ext uri="{D42A27DB-BD31-4B8C-83A1-F6EECF244321}">
                <p14:modId xmlns:p14="http://schemas.microsoft.com/office/powerpoint/2010/main" val="2752071128"/>
              </p:ext>
            </p:extLst>
          </p:nvPr>
        </p:nvGraphicFramePr>
        <p:xfrm>
          <a:off x="697176" y="4495746"/>
          <a:ext cx="1108847" cy="69800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DDD4681E-5946-1311-8039-3E70568ED8BA}"/>
              </a:ext>
            </a:extLst>
          </p:cNvPr>
          <p:cNvGraphicFramePr/>
          <p:nvPr>
            <p:extLst>
              <p:ext uri="{D42A27DB-BD31-4B8C-83A1-F6EECF244321}">
                <p14:modId xmlns:p14="http://schemas.microsoft.com/office/powerpoint/2010/main" val="3883014157"/>
              </p:ext>
            </p:extLst>
          </p:nvPr>
        </p:nvGraphicFramePr>
        <p:xfrm>
          <a:off x="697176" y="5479655"/>
          <a:ext cx="1108847" cy="698003"/>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6D261C8A-55C7-A663-80F6-40012AA2B502}"/>
              </a:ext>
            </a:extLst>
          </p:cNvPr>
          <p:cNvSpPr txBox="1"/>
          <p:nvPr/>
        </p:nvSpPr>
        <p:spPr>
          <a:xfrm>
            <a:off x="996376" y="2075135"/>
            <a:ext cx="1737976" cy="276999"/>
          </a:xfrm>
          <a:prstGeom prst="rect">
            <a:avLst/>
          </a:prstGeom>
          <a:noFill/>
        </p:spPr>
        <p:txBody>
          <a:bodyPr wrap="none" rtlCol="0">
            <a:spAutoFit/>
          </a:bodyPr>
          <a:lstStyle/>
          <a:p>
            <a:r>
              <a:rPr lang="en-US" sz="1200" i="1" dirty="0">
                <a:solidFill>
                  <a:schemeClr val="tx1">
                    <a:lumMod val="60000"/>
                    <a:lumOff val="40000"/>
                  </a:schemeClr>
                </a:solidFill>
              </a:rPr>
              <a:t>Base: Total (n=1,389)</a:t>
            </a:r>
          </a:p>
        </p:txBody>
      </p:sp>
      <p:sp>
        <p:nvSpPr>
          <p:cNvPr id="18" name="TextBox 17">
            <a:extLst>
              <a:ext uri="{FF2B5EF4-FFF2-40B4-BE49-F238E27FC236}">
                <a16:creationId xmlns:a16="http://schemas.microsoft.com/office/drawing/2014/main" id="{105EBCBB-05F4-F648-C5F0-84D1660168E8}"/>
              </a:ext>
            </a:extLst>
          </p:cNvPr>
          <p:cNvSpPr txBox="1"/>
          <p:nvPr/>
        </p:nvSpPr>
        <p:spPr>
          <a:xfrm>
            <a:off x="4160900" y="2075135"/>
            <a:ext cx="2783134" cy="276999"/>
          </a:xfrm>
          <a:prstGeom prst="rect">
            <a:avLst/>
          </a:prstGeom>
          <a:noFill/>
        </p:spPr>
        <p:txBody>
          <a:bodyPr wrap="none" rtlCol="0">
            <a:spAutoFit/>
          </a:bodyPr>
          <a:lstStyle/>
          <a:p>
            <a:r>
              <a:rPr lang="en-US" sz="1200" i="1" dirty="0">
                <a:solidFill>
                  <a:schemeClr val="tx1">
                    <a:lumMod val="60000"/>
                    <a:lumOff val="40000"/>
                  </a:schemeClr>
                </a:solidFill>
              </a:rPr>
              <a:t>Base: Digital wallet users (n=639)</a:t>
            </a:r>
          </a:p>
        </p:txBody>
      </p:sp>
      <p:sp>
        <p:nvSpPr>
          <p:cNvPr id="20" name="Freeform 6">
            <a:extLst>
              <a:ext uri="{FF2B5EF4-FFF2-40B4-BE49-F238E27FC236}">
                <a16:creationId xmlns:a16="http://schemas.microsoft.com/office/drawing/2014/main" id="{340451CC-8D75-0C21-0657-04CF5B778802}"/>
              </a:ext>
            </a:extLst>
          </p:cNvPr>
          <p:cNvSpPr/>
          <p:nvPr/>
        </p:nvSpPr>
        <p:spPr>
          <a:xfrm>
            <a:off x="10476622" y="1958463"/>
            <a:ext cx="1438004" cy="1654607"/>
          </a:xfrm>
          <a:custGeom>
            <a:avLst/>
            <a:gdLst/>
            <a:ahLst/>
            <a:cxnLst/>
            <a:rect l="l" t="t" r="r" b="b"/>
            <a:pathLst>
              <a:path w="3576135" h="4114800">
                <a:moveTo>
                  <a:pt x="0" y="0"/>
                </a:moveTo>
                <a:lnTo>
                  <a:pt x="3576135" y="0"/>
                </a:lnTo>
                <a:lnTo>
                  <a:pt x="357613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B7B8EC1F-E7AC-1AFC-1F99-65381927100A}"/>
              </a:ext>
            </a:extLst>
          </p:cNvPr>
          <p:cNvSpPr txBox="1"/>
          <p:nvPr/>
        </p:nvSpPr>
        <p:spPr>
          <a:xfrm>
            <a:off x="8623783" y="2483023"/>
            <a:ext cx="1728676" cy="709297"/>
          </a:xfrm>
          <a:prstGeom prst="rect">
            <a:avLst/>
          </a:prstGeom>
          <a:noFill/>
        </p:spPr>
        <p:txBody>
          <a:bodyPr wrap="square">
            <a:spAutoFit/>
          </a:bodyPr>
          <a:lstStyle/>
          <a:p>
            <a:pPr>
              <a:lnSpc>
                <a:spcPct val="114000"/>
              </a:lnSpc>
            </a:pPr>
            <a:r>
              <a:rPr lang="en-US" sz="1200" i="1" dirty="0">
                <a:solidFill>
                  <a:schemeClr val="bg1"/>
                </a:solidFill>
              </a:rPr>
              <a:t>primarily use </a:t>
            </a:r>
          </a:p>
          <a:p>
            <a:pPr>
              <a:lnSpc>
                <a:spcPct val="114000"/>
              </a:lnSpc>
            </a:pPr>
            <a:r>
              <a:rPr lang="en-US" sz="1200" b="1" i="1" dirty="0">
                <a:solidFill>
                  <a:schemeClr val="bg1"/>
                </a:solidFill>
              </a:rPr>
              <a:t>mobile phone </a:t>
            </a:r>
          </a:p>
          <a:p>
            <a:pPr>
              <a:lnSpc>
                <a:spcPct val="114000"/>
              </a:lnSpc>
            </a:pPr>
            <a:r>
              <a:rPr lang="en-US" sz="1200" i="1" dirty="0">
                <a:solidFill>
                  <a:schemeClr val="bg1"/>
                </a:solidFill>
              </a:rPr>
              <a:t>for travel bookings</a:t>
            </a:r>
          </a:p>
        </p:txBody>
      </p:sp>
      <p:sp>
        <p:nvSpPr>
          <p:cNvPr id="25" name="TextBox 24">
            <a:extLst>
              <a:ext uri="{FF2B5EF4-FFF2-40B4-BE49-F238E27FC236}">
                <a16:creationId xmlns:a16="http://schemas.microsoft.com/office/drawing/2014/main" id="{889A80B8-E5D5-379E-BB30-1FFF7853F547}"/>
              </a:ext>
            </a:extLst>
          </p:cNvPr>
          <p:cNvSpPr txBox="1"/>
          <p:nvPr/>
        </p:nvSpPr>
        <p:spPr>
          <a:xfrm>
            <a:off x="8616906" y="3201173"/>
            <a:ext cx="1908030" cy="369332"/>
          </a:xfrm>
          <a:prstGeom prst="rect">
            <a:avLst/>
          </a:prstGeom>
          <a:noFill/>
        </p:spPr>
        <p:txBody>
          <a:bodyPr wrap="square">
            <a:spAutoFit/>
          </a:bodyPr>
          <a:lstStyle/>
          <a:p>
            <a:pPr algn="l">
              <a:spcBef>
                <a:spcPts val="600"/>
              </a:spcBef>
              <a:spcAft>
                <a:spcPts val="600"/>
              </a:spcAft>
            </a:pPr>
            <a:r>
              <a:rPr lang="da-DK" sz="900" i="1" dirty="0">
                <a:solidFill>
                  <a:srgbClr val="C9E3C5"/>
                </a:solidFill>
                <a:effectLst/>
                <a:latin typeface="+mj-lt"/>
              </a:rPr>
              <a:t>Beside Laptop/Desktop - 23% and Tablet - 5%a</a:t>
            </a:r>
          </a:p>
        </p:txBody>
      </p:sp>
      <p:cxnSp>
        <p:nvCxnSpPr>
          <p:cNvPr id="27" name="Straight Connector 26">
            <a:extLst>
              <a:ext uri="{FF2B5EF4-FFF2-40B4-BE49-F238E27FC236}">
                <a16:creationId xmlns:a16="http://schemas.microsoft.com/office/drawing/2014/main" id="{06CC7944-AB8E-7214-25E5-FD1E21469E3C}"/>
              </a:ext>
            </a:extLst>
          </p:cNvPr>
          <p:cNvCxnSpPr>
            <a:cxnSpLocks/>
          </p:cNvCxnSpPr>
          <p:nvPr/>
        </p:nvCxnSpPr>
        <p:spPr>
          <a:xfrm>
            <a:off x="8729133" y="3201173"/>
            <a:ext cx="538692" cy="0"/>
          </a:xfrm>
          <a:prstGeom prst="line">
            <a:avLst/>
          </a:prstGeom>
          <a:ln>
            <a:solidFill>
              <a:srgbClr val="C9E3C5"/>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5C43FA7-4EDA-C4F4-3127-E57354236F2E}"/>
              </a:ext>
            </a:extLst>
          </p:cNvPr>
          <p:cNvSpPr txBox="1"/>
          <p:nvPr/>
        </p:nvSpPr>
        <p:spPr>
          <a:xfrm>
            <a:off x="8499794" y="3611306"/>
            <a:ext cx="1737976" cy="276999"/>
          </a:xfrm>
          <a:prstGeom prst="rect">
            <a:avLst/>
          </a:prstGeom>
          <a:noFill/>
        </p:spPr>
        <p:txBody>
          <a:bodyPr wrap="none" rtlCol="0">
            <a:spAutoFit/>
          </a:bodyPr>
          <a:lstStyle/>
          <a:p>
            <a:r>
              <a:rPr lang="en-US" sz="1200" i="1" dirty="0">
                <a:solidFill>
                  <a:schemeClr val="tx1">
                    <a:lumMod val="60000"/>
                    <a:lumOff val="40000"/>
                  </a:schemeClr>
                </a:solidFill>
              </a:rPr>
              <a:t>Base: Total (n=1,389)</a:t>
            </a:r>
          </a:p>
        </p:txBody>
      </p:sp>
    </p:spTree>
    <p:extLst>
      <p:ext uri="{BB962C8B-B14F-4D97-AF65-F5344CB8AC3E}">
        <p14:creationId xmlns:p14="http://schemas.microsoft.com/office/powerpoint/2010/main" val="4128244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7CFCD-DA35-7C53-12D2-E98BFC5A4776}"/>
            </a:ext>
          </a:extLst>
        </p:cNvPr>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E2C90A5F-3614-7CA4-E8F6-BEED4202E346}"/>
              </a:ext>
            </a:extLst>
          </p:cNvPr>
          <p:cNvSpPr/>
          <p:nvPr/>
        </p:nvSpPr>
        <p:spPr>
          <a:xfrm>
            <a:off x="4156943" y="4763287"/>
            <a:ext cx="1819523" cy="784777"/>
          </a:xfrm>
          <a:prstGeom prst="roundRect">
            <a:avLst>
              <a:gd name="adj" fmla="val 6719"/>
            </a:avLst>
          </a:prstGeom>
          <a:blipFill>
            <a:blip r:embed="rId2"/>
            <a:stretch>
              <a:fillRect l="-83280" t="-92198" r="-50358" b="-11172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0" name="Rectangle: Rounded Corners 3099">
            <a:extLst>
              <a:ext uri="{FF2B5EF4-FFF2-40B4-BE49-F238E27FC236}">
                <a16:creationId xmlns:a16="http://schemas.microsoft.com/office/drawing/2014/main" id="{9843CB72-0DFC-BC8D-8CFB-3F19C58086B5}"/>
              </a:ext>
            </a:extLst>
          </p:cNvPr>
          <p:cNvSpPr/>
          <p:nvPr/>
        </p:nvSpPr>
        <p:spPr>
          <a:xfrm>
            <a:off x="4158446" y="4762409"/>
            <a:ext cx="1819523" cy="784777"/>
          </a:xfrm>
          <a:prstGeom prst="roundRect">
            <a:avLst>
              <a:gd name="adj" fmla="val 5619"/>
            </a:avLst>
          </a:prstGeom>
          <a:gradFill flip="none" rotWithShape="1">
            <a:gsLst>
              <a:gs pos="78000">
                <a:schemeClr val="bg2">
                  <a:lumMod val="10000"/>
                  <a:alpha val="0"/>
                </a:schemeClr>
              </a:gs>
              <a:gs pos="0">
                <a:schemeClr val="bg2">
                  <a:lumMod val="10000"/>
                  <a:alpha val="51000"/>
                </a:schemeClr>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endParaRPr lang="en-US" sz="2400" b="1" dirty="0"/>
          </a:p>
        </p:txBody>
      </p:sp>
      <p:sp>
        <p:nvSpPr>
          <p:cNvPr id="52" name="Rectangle: Rounded Corners 51">
            <a:extLst>
              <a:ext uri="{FF2B5EF4-FFF2-40B4-BE49-F238E27FC236}">
                <a16:creationId xmlns:a16="http://schemas.microsoft.com/office/drawing/2014/main" id="{65DD2AC4-4CDA-EBDE-C01D-83A281BF0096}"/>
              </a:ext>
            </a:extLst>
          </p:cNvPr>
          <p:cNvSpPr/>
          <p:nvPr/>
        </p:nvSpPr>
        <p:spPr>
          <a:xfrm>
            <a:off x="10029576" y="4899025"/>
            <a:ext cx="1819523" cy="649039"/>
          </a:xfrm>
          <a:prstGeom prst="roundRect">
            <a:avLst>
              <a:gd name="adj" fmla="val 8642"/>
            </a:avLst>
          </a:prstGeom>
          <a:blipFill>
            <a:blip r:embed="rId3"/>
            <a:stretch>
              <a:fillRect l="-81125" t="-129094" r="-9353" b="-1440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Rectangle: Rounded Corners 3098">
            <a:extLst>
              <a:ext uri="{FF2B5EF4-FFF2-40B4-BE49-F238E27FC236}">
                <a16:creationId xmlns:a16="http://schemas.microsoft.com/office/drawing/2014/main" id="{F4A92844-E661-A4D0-8BE5-DB66930BA5E7}"/>
              </a:ext>
            </a:extLst>
          </p:cNvPr>
          <p:cNvSpPr/>
          <p:nvPr/>
        </p:nvSpPr>
        <p:spPr>
          <a:xfrm>
            <a:off x="10033637" y="4899024"/>
            <a:ext cx="1815462" cy="649039"/>
          </a:xfrm>
          <a:prstGeom prst="roundRect">
            <a:avLst>
              <a:gd name="adj" fmla="val 8876"/>
            </a:avLst>
          </a:prstGeom>
          <a:gradFill flip="none" rotWithShape="1">
            <a:gsLst>
              <a:gs pos="78000">
                <a:schemeClr val="bg2">
                  <a:lumMod val="10000"/>
                  <a:alpha val="0"/>
                </a:schemeClr>
              </a:gs>
              <a:gs pos="0">
                <a:schemeClr val="bg2">
                  <a:lumMod val="10000"/>
                  <a:alpha val="51000"/>
                </a:schemeClr>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endParaRPr lang="en-US" sz="2400" b="1" dirty="0"/>
          </a:p>
        </p:txBody>
      </p:sp>
      <p:sp>
        <p:nvSpPr>
          <p:cNvPr id="51" name="Rectangle: Rounded Corners 50">
            <a:extLst>
              <a:ext uri="{FF2B5EF4-FFF2-40B4-BE49-F238E27FC236}">
                <a16:creationId xmlns:a16="http://schemas.microsoft.com/office/drawing/2014/main" id="{8498608B-D344-31BA-61AE-557EA778711B}"/>
              </a:ext>
            </a:extLst>
          </p:cNvPr>
          <p:cNvSpPr/>
          <p:nvPr/>
        </p:nvSpPr>
        <p:spPr>
          <a:xfrm>
            <a:off x="8072031" y="4865911"/>
            <a:ext cx="1819523" cy="682153"/>
          </a:xfrm>
          <a:prstGeom prst="roundRect">
            <a:avLst>
              <a:gd name="adj" fmla="val 8642"/>
            </a:avLst>
          </a:prstGeom>
          <a:blipFill>
            <a:blip r:embed="rId4"/>
            <a:stretch>
              <a:fillRect l="-85765" t="-33224" r="-4937" b="-22778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8" name="Rectangle: Rounded Corners 3097">
            <a:extLst>
              <a:ext uri="{FF2B5EF4-FFF2-40B4-BE49-F238E27FC236}">
                <a16:creationId xmlns:a16="http://schemas.microsoft.com/office/drawing/2014/main" id="{B300671A-299D-2202-240A-B230F8FD8C99}"/>
              </a:ext>
            </a:extLst>
          </p:cNvPr>
          <p:cNvSpPr/>
          <p:nvPr/>
        </p:nvSpPr>
        <p:spPr>
          <a:xfrm>
            <a:off x="8076093" y="4865911"/>
            <a:ext cx="1815462" cy="682458"/>
          </a:xfrm>
          <a:prstGeom prst="roundRect">
            <a:avLst>
              <a:gd name="adj" fmla="val 8876"/>
            </a:avLst>
          </a:prstGeom>
          <a:gradFill flip="none" rotWithShape="1">
            <a:gsLst>
              <a:gs pos="78000">
                <a:schemeClr val="bg2">
                  <a:lumMod val="10000"/>
                  <a:alpha val="0"/>
                </a:schemeClr>
              </a:gs>
              <a:gs pos="0">
                <a:schemeClr val="bg2">
                  <a:lumMod val="10000"/>
                  <a:alpha val="51000"/>
                </a:schemeClr>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endParaRPr lang="en-US" sz="2400" b="1" dirty="0"/>
          </a:p>
        </p:txBody>
      </p:sp>
      <p:sp>
        <p:nvSpPr>
          <p:cNvPr id="49" name="Rectangle: Rounded Corners 48">
            <a:extLst>
              <a:ext uri="{FF2B5EF4-FFF2-40B4-BE49-F238E27FC236}">
                <a16:creationId xmlns:a16="http://schemas.microsoft.com/office/drawing/2014/main" id="{102ACACC-82DB-71B9-DABE-02BCC6246616}"/>
              </a:ext>
            </a:extLst>
          </p:cNvPr>
          <p:cNvSpPr/>
          <p:nvPr/>
        </p:nvSpPr>
        <p:spPr>
          <a:xfrm>
            <a:off x="6111312" y="4549685"/>
            <a:ext cx="1819523" cy="998379"/>
          </a:xfrm>
          <a:prstGeom prst="roundRect">
            <a:avLst>
              <a:gd name="adj" fmla="val 5619"/>
            </a:avLst>
          </a:prstGeom>
          <a:blipFill>
            <a:blip r:embed="rId5"/>
            <a:stretch>
              <a:fillRect l="-109618" t="-147906" r="-26490" b="-6924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7" name="Rectangle: Rounded Corners 3096">
            <a:extLst>
              <a:ext uri="{FF2B5EF4-FFF2-40B4-BE49-F238E27FC236}">
                <a16:creationId xmlns:a16="http://schemas.microsoft.com/office/drawing/2014/main" id="{3C3B5551-3A91-93AF-E413-3593BAC07A36}"/>
              </a:ext>
            </a:extLst>
          </p:cNvPr>
          <p:cNvSpPr/>
          <p:nvPr/>
        </p:nvSpPr>
        <p:spPr>
          <a:xfrm>
            <a:off x="6113016" y="4549533"/>
            <a:ext cx="1819523" cy="998684"/>
          </a:xfrm>
          <a:prstGeom prst="roundRect">
            <a:avLst>
              <a:gd name="adj" fmla="val 5619"/>
            </a:avLst>
          </a:prstGeom>
          <a:gradFill flip="none" rotWithShape="1">
            <a:gsLst>
              <a:gs pos="78000">
                <a:schemeClr val="bg2">
                  <a:lumMod val="10000"/>
                  <a:alpha val="0"/>
                </a:schemeClr>
              </a:gs>
              <a:gs pos="0">
                <a:schemeClr val="bg2">
                  <a:lumMod val="10000"/>
                  <a:alpha val="51000"/>
                </a:schemeClr>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endParaRPr lang="en-US" sz="2400" b="1" dirty="0"/>
          </a:p>
        </p:txBody>
      </p:sp>
      <p:sp>
        <p:nvSpPr>
          <p:cNvPr id="2" name="Title 1">
            <a:extLst>
              <a:ext uri="{FF2B5EF4-FFF2-40B4-BE49-F238E27FC236}">
                <a16:creationId xmlns:a16="http://schemas.microsoft.com/office/drawing/2014/main" id="{1F78809B-DBEF-C71A-CB51-34AE90644FF4}"/>
              </a:ext>
            </a:extLst>
          </p:cNvPr>
          <p:cNvSpPr>
            <a:spLocks noGrp="1"/>
          </p:cNvSpPr>
          <p:nvPr>
            <p:ph type="title"/>
          </p:nvPr>
        </p:nvSpPr>
        <p:spPr/>
        <p:txBody>
          <a:bodyPr>
            <a:normAutofit/>
          </a:bodyPr>
          <a:lstStyle/>
          <a:p>
            <a:r>
              <a:rPr lang="en-US" dirty="0"/>
              <a:t>Destination Preferences: Domestic Leading</a:t>
            </a:r>
          </a:p>
        </p:txBody>
      </p:sp>
      <p:sp>
        <p:nvSpPr>
          <p:cNvPr id="3" name="TextBox 2">
            <a:extLst>
              <a:ext uri="{FF2B5EF4-FFF2-40B4-BE49-F238E27FC236}">
                <a16:creationId xmlns:a16="http://schemas.microsoft.com/office/drawing/2014/main" id="{087AC337-DDAA-7F35-2B65-EB22882ED808}"/>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Are you planning to travel domestically or internationally this summer? | Q: Which domestic destinations are you considering for summer 2026? </a:t>
            </a:r>
          </a:p>
          <a:p>
            <a:r>
              <a:rPr lang="en-US" sz="1000" i="1" dirty="0">
                <a:solidFill>
                  <a:schemeClr val="tx1">
                    <a:lumMod val="60000"/>
                    <a:lumOff val="40000"/>
                  </a:schemeClr>
                </a:solidFill>
              </a:rPr>
              <a:t>Vietnamese Travel Trends Summer 2026 | InsightAsia Vietnam Primary Research | March 2026</a:t>
            </a:r>
          </a:p>
        </p:txBody>
      </p:sp>
      <p:sp>
        <p:nvSpPr>
          <p:cNvPr id="12" name="Rectangle: Rounded Corners 11">
            <a:extLst>
              <a:ext uri="{FF2B5EF4-FFF2-40B4-BE49-F238E27FC236}">
                <a16:creationId xmlns:a16="http://schemas.microsoft.com/office/drawing/2014/main" id="{0AF02DBF-CA6B-0F0D-3852-16B64ACDB303}"/>
              </a:ext>
            </a:extLst>
          </p:cNvPr>
          <p:cNvSpPr/>
          <p:nvPr/>
        </p:nvSpPr>
        <p:spPr>
          <a:xfrm>
            <a:off x="6147241" y="2107074"/>
            <a:ext cx="1819523" cy="1550526"/>
          </a:xfrm>
          <a:prstGeom prst="roundRect">
            <a:avLst>
              <a:gd name="adj" fmla="val 5619"/>
            </a:avLst>
          </a:prstGeom>
          <a:blipFill>
            <a:blip r:embed="rId6"/>
            <a:stretch>
              <a:fillRect l="-94159" t="-54769" r="-125909" b="-5250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2111F901-0412-BC78-092A-7E4A1023DC94}"/>
              </a:ext>
            </a:extLst>
          </p:cNvPr>
          <p:cNvGrpSpPr/>
          <p:nvPr/>
        </p:nvGrpSpPr>
        <p:grpSpPr>
          <a:xfrm>
            <a:off x="-525825" y="1861196"/>
            <a:ext cx="5109757" cy="4339131"/>
            <a:chOff x="203201" y="1898956"/>
            <a:chExt cx="5109757" cy="4339131"/>
          </a:xfrm>
        </p:grpSpPr>
        <mc:AlternateContent xmlns:mc="http://schemas.openxmlformats.org/markup-compatibility/2006" xmlns:cx4="http://schemas.microsoft.com/office/drawing/2016/5/10/chartex">
          <mc:Choice Requires="cx4">
            <p:graphicFrame>
              <p:nvGraphicFramePr>
                <p:cNvPr id="10" name="Chart 9">
                  <a:extLst>
                    <a:ext uri="{FF2B5EF4-FFF2-40B4-BE49-F238E27FC236}">
                      <a16:creationId xmlns:a16="http://schemas.microsoft.com/office/drawing/2014/main" id="{FA6424AF-26B5-FDBB-6AD6-8A62B229E706}"/>
                    </a:ext>
                  </a:extLst>
                </p:cNvPr>
                <p:cNvGraphicFramePr/>
                <p:nvPr>
                  <p:extLst>
                    <p:ext uri="{D42A27DB-BD31-4B8C-83A1-F6EECF244321}">
                      <p14:modId xmlns:p14="http://schemas.microsoft.com/office/powerpoint/2010/main" val="759319811"/>
                    </p:ext>
                  </p:extLst>
                </p:nvPr>
              </p:nvGraphicFramePr>
              <p:xfrm>
                <a:off x="203201" y="1898956"/>
                <a:ext cx="4659260" cy="4339131"/>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10" name="Chart 9">
                  <a:extLst>
                    <a:ext uri="{FF2B5EF4-FFF2-40B4-BE49-F238E27FC236}">
                      <a16:creationId xmlns:a16="http://schemas.microsoft.com/office/drawing/2014/main" id="{FA6424AF-26B5-FDBB-6AD6-8A62B229E706}"/>
                    </a:ext>
                  </a:extLst>
                </p:cNvPr>
                <p:cNvPicPr>
                  <a:picLocks noGrp="1" noRot="1" noChangeAspect="1" noMove="1" noResize="1" noEditPoints="1" noAdjustHandles="1" noChangeArrowheads="1" noChangeShapeType="1"/>
                </p:cNvPicPr>
                <p:nvPr/>
              </p:nvPicPr>
              <p:blipFill>
                <a:blip r:embed="rId8"/>
                <a:stretch>
                  <a:fillRect/>
                </a:stretch>
              </p:blipFill>
              <p:spPr>
                <a:xfrm>
                  <a:off x="-525825" y="1861196"/>
                  <a:ext cx="4659260" cy="4339131"/>
                </a:xfrm>
                <a:prstGeom prst="rect">
                  <a:avLst/>
                </a:prstGeom>
              </p:spPr>
            </p:pic>
          </mc:Fallback>
        </mc:AlternateContent>
        <p:sp>
          <p:nvSpPr>
            <p:cNvPr id="16" name="Rectangle: Rounded Corners 15">
              <a:extLst>
                <a:ext uri="{FF2B5EF4-FFF2-40B4-BE49-F238E27FC236}">
                  <a16:creationId xmlns:a16="http://schemas.microsoft.com/office/drawing/2014/main" id="{0FB34661-7AA5-2551-FA4C-68FAA268F116}"/>
                </a:ext>
              </a:extLst>
            </p:cNvPr>
            <p:cNvSpPr/>
            <p:nvPr/>
          </p:nvSpPr>
          <p:spPr>
            <a:xfrm>
              <a:off x="3048000" y="5943600"/>
              <a:ext cx="2264958" cy="29448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Rounded Corners 14">
            <a:extLst>
              <a:ext uri="{FF2B5EF4-FFF2-40B4-BE49-F238E27FC236}">
                <a16:creationId xmlns:a16="http://schemas.microsoft.com/office/drawing/2014/main" id="{3009DE96-4872-CBAF-964E-FE07A4FEE91E}"/>
              </a:ext>
            </a:extLst>
          </p:cNvPr>
          <p:cNvSpPr/>
          <p:nvPr/>
        </p:nvSpPr>
        <p:spPr>
          <a:xfrm>
            <a:off x="541194" y="1676403"/>
            <a:ext cx="2866454" cy="4523924"/>
          </a:xfrm>
          <a:prstGeom prst="roundRect">
            <a:avLst>
              <a:gd name="adj" fmla="val 3950"/>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sp>
        <p:nvSpPr>
          <p:cNvPr id="20" name="Rectangle: Rounded Corners 19">
            <a:extLst>
              <a:ext uri="{FF2B5EF4-FFF2-40B4-BE49-F238E27FC236}">
                <a16:creationId xmlns:a16="http://schemas.microsoft.com/office/drawing/2014/main" id="{AFFBD947-41D4-2563-5518-2128B86FA916}"/>
              </a:ext>
            </a:extLst>
          </p:cNvPr>
          <p:cNvSpPr/>
          <p:nvPr/>
        </p:nvSpPr>
        <p:spPr>
          <a:xfrm>
            <a:off x="4155743" y="2336800"/>
            <a:ext cx="1819523" cy="1320800"/>
          </a:xfrm>
          <a:prstGeom prst="roundRect">
            <a:avLst>
              <a:gd name="adj" fmla="val 6719"/>
            </a:avLst>
          </a:prstGeom>
          <a:blipFill>
            <a:blip r:embed="rId9"/>
            <a:stretch>
              <a:fillRect l="-37279" t="-85769" r="-161748" b="-6841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4EBD888-8EDE-F01E-86EB-F48C69815952}"/>
              </a:ext>
            </a:extLst>
          </p:cNvPr>
          <p:cNvSpPr/>
          <p:nvPr/>
        </p:nvSpPr>
        <p:spPr>
          <a:xfrm>
            <a:off x="8088409" y="2509520"/>
            <a:ext cx="1819523" cy="1148080"/>
          </a:xfrm>
          <a:prstGeom prst="roundRect">
            <a:avLst>
              <a:gd name="adj" fmla="val 8642"/>
            </a:avLst>
          </a:prstGeom>
          <a:blipFill>
            <a:blip r:embed="rId10"/>
            <a:stretch>
              <a:fillRect l="-78797" t="-6149" r="-31838" b="-9091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FD5848E-84E3-E523-8CD9-7399B43962A6}"/>
              </a:ext>
            </a:extLst>
          </p:cNvPr>
          <p:cNvSpPr/>
          <p:nvPr/>
        </p:nvSpPr>
        <p:spPr>
          <a:xfrm>
            <a:off x="10029576" y="2665648"/>
            <a:ext cx="1819523" cy="991952"/>
          </a:xfrm>
          <a:prstGeom prst="roundRect">
            <a:avLst>
              <a:gd name="adj" fmla="val 8642"/>
            </a:avLst>
          </a:prstGeom>
          <a:blipFill>
            <a:blip r:embed="rId11"/>
            <a:stretch>
              <a:fillRect l="-70662" t="-74565" r="-40382" b="-7103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Table 29">
            <a:extLst>
              <a:ext uri="{FF2B5EF4-FFF2-40B4-BE49-F238E27FC236}">
                <a16:creationId xmlns:a16="http://schemas.microsoft.com/office/drawing/2014/main" id="{35A438A8-A854-750A-5880-39782FBB64EE}"/>
              </a:ext>
            </a:extLst>
          </p:cNvPr>
          <p:cNvGraphicFramePr>
            <a:graphicFrameLocks noGrp="1"/>
          </p:cNvGraphicFramePr>
          <p:nvPr>
            <p:extLst>
              <p:ext uri="{D42A27DB-BD31-4B8C-83A1-F6EECF244321}">
                <p14:modId xmlns:p14="http://schemas.microsoft.com/office/powerpoint/2010/main" val="457960868"/>
              </p:ext>
            </p:extLst>
          </p:nvPr>
        </p:nvGraphicFramePr>
        <p:xfrm>
          <a:off x="3484638" y="3724070"/>
          <a:ext cx="8375920" cy="579732"/>
        </p:xfrm>
        <a:graphic>
          <a:graphicData uri="http://schemas.openxmlformats.org/drawingml/2006/table">
            <a:tbl>
              <a:tblPr>
                <a:tableStyleId>{5C22544A-7EE6-4342-B048-85BDC9FD1C3A}</a:tableStyleId>
              </a:tblPr>
              <a:tblGrid>
                <a:gridCol w="647916">
                  <a:extLst>
                    <a:ext uri="{9D8B030D-6E8A-4147-A177-3AD203B41FA5}">
                      <a16:colId xmlns:a16="http://schemas.microsoft.com/office/drawing/2014/main" val="2617435711"/>
                    </a:ext>
                  </a:extLst>
                </a:gridCol>
                <a:gridCol w="2027614">
                  <a:extLst>
                    <a:ext uri="{9D8B030D-6E8A-4147-A177-3AD203B41FA5}">
                      <a16:colId xmlns:a16="http://schemas.microsoft.com/office/drawing/2014/main" val="3200338283"/>
                    </a:ext>
                  </a:extLst>
                </a:gridCol>
                <a:gridCol w="1925053">
                  <a:extLst>
                    <a:ext uri="{9D8B030D-6E8A-4147-A177-3AD203B41FA5}">
                      <a16:colId xmlns:a16="http://schemas.microsoft.com/office/drawing/2014/main" val="2645426243"/>
                    </a:ext>
                  </a:extLst>
                </a:gridCol>
                <a:gridCol w="1963554">
                  <a:extLst>
                    <a:ext uri="{9D8B030D-6E8A-4147-A177-3AD203B41FA5}">
                      <a16:colId xmlns:a16="http://schemas.microsoft.com/office/drawing/2014/main" val="3584747821"/>
                    </a:ext>
                  </a:extLst>
                </a:gridCol>
                <a:gridCol w="1811783">
                  <a:extLst>
                    <a:ext uri="{9D8B030D-6E8A-4147-A177-3AD203B41FA5}">
                      <a16:colId xmlns:a16="http://schemas.microsoft.com/office/drawing/2014/main" val="3800360199"/>
                    </a:ext>
                  </a:extLst>
                </a:gridCol>
              </a:tblGrid>
              <a:tr h="335291">
                <a:tc>
                  <a:txBody>
                    <a:bodyPr/>
                    <a:lstStyle/>
                    <a:p>
                      <a:pPr algn="l"/>
                      <a:r>
                        <a:rPr lang="en-US" sz="1000" b="1" i="1" dirty="0">
                          <a:solidFill>
                            <a:schemeClr val="tx1">
                              <a:lumMod val="50000"/>
                            </a:schemeClr>
                          </a:solidFill>
                          <a:latin typeface="+mj-lt"/>
                        </a:rPr>
                        <a:t>Driver</a:t>
                      </a:r>
                    </a:p>
                  </a:txBody>
                  <a:tcPr marL="0" marR="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latin typeface="+mj-lt"/>
                        </a:rPr>
                        <a:t>Affordability, Beach, Activities</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r>
                        <a:rPr lang="en-US" sz="1000" b="0" i="1" dirty="0">
                          <a:solidFill>
                            <a:schemeClr val="bg1">
                              <a:lumMod val="50000"/>
                            </a:schemeClr>
                          </a:solidFill>
                          <a:effectLst/>
                          <a:latin typeface="+mj-lt"/>
                        </a:rPr>
                        <a:t>Beach, City Amenities, Accessibility</a:t>
                      </a:r>
                      <a:endParaRPr lang="en-US" sz="1000" b="0" i="1" dirty="0">
                        <a:solidFill>
                          <a:schemeClr val="bg1">
                            <a:lumMod val="50000"/>
                          </a:schemeClr>
                        </a:solidFill>
                        <a:latin typeface="+mj-lt"/>
                      </a:endParaRP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latin typeface="+mj-lt"/>
                        </a:rPr>
                        <a:t>Resorts, Nature, Premium Experience</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latin typeface="+mj-lt"/>
                        </a:rPr>
                        <a:t>Cool Climate, Romance, Nature</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58932144"/>
                  </a:ext>
                </a:extLst>
              </a:tr>
              <a:tr h="220068">
                <a:tc>
                  <a:txBody>
                    <a:bodyPr/>
                    <a:lstStyle/>
                    <a:p>
                      <a:pPr algn="l"/>
                      <a:r>
                        <a:rPr lang="en-US" sz="1000" b="1" i="1" dirty="0">
                          <a:solidFill>
                            <a:schemeClr val="tx1">
                              <a:lumMod val="50000"/>
                            </a:schemeClr>
                          </a:solidFill>
                          <a:latin typeface="+mj-lt"/>
                        </a:rPr>
                        <a:t>Segment</a:t>
                      </a:r>
                    </a:p>
                  </a:txBody>
                  <a:tcPr marL="0" marR="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latin typeface="+mj-lt"/>
                        </a:rPr>
                        <a:t>Families, Youth</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r>
                        <a:rPr lang="en-US" sz="1000" b="0" i="1" dirty="0">
                          <a:solidFill>
                            <a:schemeClr val="bg1">
                              <a:lumMod val="50000"/>
                            </a:schemeClr>
                          </a:solidFill>
                          <a:latin typeface="+mj-lt"/>
                        </a:rPr>
                        <a:t>Families, Groups</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latin typeface="+mj-lt"/>
                        </a:rPr>
                        <a:t>Couples, Luxury Seekers</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latin typeface="+mj-lt"/>
                        </a:rPr>
                        <a:t>Couples, Millennials</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90083887"/>
                  </a:ext>
                </a:extLst>
              </a:tr>
            </a:tbl>
          </a:graphicData>
        </a:graphic>
      </p:graphicFrame>
      <p:sp>
        <p:nvSpPr>
          <p:cNvPr id="31" name="Rectangle: Rounded Corners 30">
            <a:extLst>
              <a:ext uri="{FF2B5EF4-FFF2-40B4-BE49-F238E27FC236}">
                <a16:creationId xmlns:a16="http://schemas.microsoft.com/office/drawing/2014/main" id="{75D31021-70B1-DF54-8A44-41699DE77CF5}"/>
              </a:ext>
            </a:extLst>
          </p:cNvPr>
          <p:cNvSpPr/>
          <p:nvPr/>
        </p:nvSpPr>
        <p:spPr>
          <a:xfrm>
            <a:off x="6047215" y="1861191"/>
            <a:ext cx="1489157"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chemeClr val="bg2">
                    <a:lumMod val="10000"/>
                  </a:schemeClr>
                </a:solidFill>
              </a:rPr>
              <a:t>Danang</a:t>
            </a:r>
          </a:p>
        </p:txBody>
      </p:sp>
      <p:sp>
        <p:nvSpPr>
          <p:cNvPr id="61" name="Rectangle: Rounded Corners 60">
            <a:extLst>
              <a:ext uri="{FF2B5EF4-FFF2-40B4-BE49-F238E27FC236}">
                <a16:creationId xmlns:a16="http://schemas.microsoft.com/office/drawing/2014/main" id="{5A041E9B-C038-7BBF-B290-9E86754560D1}"/>
              </a:ext>
            </a:extLst>
          </p:cNvPr>
          <p:cNvSpPr/>
          <p:nvPr/>
        </p:nvSpPr>
        <p:spPr>
          <a:xfrm>
            <a:off x="6146754" y="2107074"/>
            <a:ext cx="1819523" cy="1550526"/>
          </a:xfrm>
          <a:prstGeom prst="roundRect">
            <a:avLst>
              <a:gd name="adj" fmla="val 5619"/>
            </a:avLst>
          </a:prstGeom>
          <a:gradFill flip="none" rotWithShape="1">
            <a:gsLst>
              <a:gs pos="78000">
                <a:schemeClr val="bg2">
                  <a:lumMod val="10000"/>
                  <a:alpha val="0"/>
                </a:schemeClr>
              </a:gs>
              <a:gs pos="0">
                <a:schemeClr val="bg2">
                  <a:lumMod val="10000"/>
                  <a:alpha val="51000"/>
                </a:schemeClr>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endParaRPr lang="en-US" sz="2400" b="1" dirty="0"/>
          </a:p>
        </p:txBody>
      </p:sp>
      <p:sp>
        <p:nvSpPr>
          <p:cNvPr id="63" name="Rectangle: Rounded Corners 62">
            <a:extLst>
              <a:ext uri="{FF2B5EF4-FFF2-40B4-BE49-F238E27FC236}">
                <a16:creationId xmlns:a16="http://schemas.microsoft.com/office/drawing/2014/main" id="{EEECD577-BAC4-D397-B6E5-CECFC29A7129}"/>
              </a:ext>
            </a:extLst>
          </p:cNvPr>
          <p:cNvSpPr/>
          <p:nvPr/>
        </p:nvSpPr>
        <p:spPr>
          <a:xfrm>
            <a:off x="4156943" y="2335193"/>
            <a:ext cx="1819523" cy="1323646"/>
          </a:xfrm>
          <a:prstGeom prst="roundRect">
            <a:avLst>
              <a:gd name="adj" fmla="val 5619"/>
            </a:avLst>
          </a:prstGeom>
          <a:gradFill flip="none" rotWithShape="1">
            <a:gsLst>
              <a:gs pos="78000">
                <a:schemeClr val="bg2">
                  <a:lumMod val="10000"/>
                  <a:alpha val="0"/>
                </a:schemeClr>
              </a:gs>
              <a:gs pos="0">
                <a:schemeClr val="bg2">
                  <a:lumMod val="10000"/>
                  <a:alpha val="51000"/>
                </a:schemeClr>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2400" b="1" dirty="0"/>
              <a:t>36</a:t>
            </a:r>
            <a:r>
              <a:rPr lang="en-US" sz="1400" b="1" dirty="0"/>
              <a:t>%</a:t>
            </a:r>
            <a:endParaRPr lang="en-US" sz="2400" b="1" dirty="0"/>
          </a:p>
        </p:txBody>
      </p:sp>
      <p:sp>
        <p:nvSpPr>
          <p:cNvPr id="3072" name="Rectangle: Rounded Corners 3071">
            <a:extLst>
              <a:ext uri="{FF2B5EF4-FFF2-40B4-BE49-F238E27FC236}">
                <a16:creationId xmlns:a16="http://schemas.microsoft.com/office/drawing/2014/main" id="{0E6D7C61-0F8D-5CA1-52EA-FCD33296A2F7}"/>
              </a:ext>
            </a:extLst>
          </p:cNvPr>
          <p:cNvSpPr/>
          <p:nvPr/>
        </p:nvSpPr>
        <p:spPr>
          <a:xfrm>
            <a:off x="4042247" y="2117616"/>
            <a:ext cx="1489157"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chemeClr val="bg2">
                    <a:lumMod val="10000"/>
                  </a:schemeClr>
                </a:solidFill>
              </a:rPr>
              <a:t>Nha Trang</a:t>
            </a:r>
          </a:p>
        </p:txBody>
      </p:sp>
      <p:sp>
        <p:nvSpPr>
          <p:cNvPr id="3073" name="Rectangle: Rounded Corners 3072">
            <a:extLst>
              <a:ext uri="{FF2B5EF4-FFF2-40B4-BE49-F238E27FC236}">
                <a16:creationId xmlns:a16="http://schemas.microsoft.com/office/drawing/2014/main" id="{0532F4B8-3FE2-061C-A0FF-74DEC25BDA11}"/>
              </a:ext>
            </a:extLst>
          </p:cNvPr>
          <p:cNvSpPr/>
          <p:nvPr/>
        </p:nvSpPr>
        <p:spPr>
          <a:xfrm>
            <a:off x="8089672" y="2509520"/>
            <a:ext cx="1819523" cy="1148677"/>
          </a:xfrm>
          <a:prstGeom prst="roundRect">
            <a:avLst>
              <a:gd name="adj" fmla="val 8752"/>
            </a:avLst>
          </a:prstGeom>
          <a:gradFill flip="none" rotWithShape="1">
            <a:gsLst>
              <a:gs pos="78000">
                <a:schemeClr val="bg2">
                  <a:lumMod val="10000"/>
                  <a:alpha val="0"/>
                </a:schemeClr>
              </a:gs>
              <a:gs pos="0">
                <a:schemeClr val="bg2">
                  <a:lumMod val="10000"/>
                  <a:alpha val="51000"/>
                </a:schemeClr>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2400" b="1" dirty="0"/>
              <a:t>28</a:t>
            </a:r>
            <a:r>
              <a:rPr lang="en-US" sz="1400" b="1" dirty="0"/>
              <a:t>%</a:t>
            </a:r>
            <a:endParaRPr lang="en-US" sz="2400" b="1" dirty="0"/>
          </a:p>
        </p:txBody>
      </p:sp>
      <p:sp>
        <p:nvSpPr>
          <p:cNvPr id="3075" name="Rectangle: Rounded Corners 3074">
            <a:extLst>
              <a:ext uri="{FF2B5EF4-FFF2-40B4-BE49-F238E27FC236}">
                <a16:creationId xmlns:a16="http://schemas.microsoft.com/office/drawing/2014/main" id="{82B470A8-019B-3CEF-263D-86C311EDC2B7}"/>
              </a:ext>
            </a:extLst>
          </p:cNvPr>
          <p:cNvSpPr/>
          <p:nvPr/>
        </p:nvSpPr>
        <p:spPr>
          <a:xfrm>
            <a:off x="7975887" y="2287964"/>
            <a:ext cx="1489157"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chemeClr val="bg2">
                    <a:lumMod val="10000"/>
                  </a:schemeClr>
                </a:solidFill>
              </a:rPr>
              <a:t>Phu Quoc</a:t>
            </a:r>
          </a:p>
        </p:txBody>
      </p:sp>
      <p:sp>
        <p:nvSpPr>
          <p:cNvPr id="3077" name="Rectangle: Rounded Corners 3076">
            <a:extLst>
              <a:ext uri="{FF2B5EF4-FFF2-40B4-BE49-F238E27FC236}">
                <a16:creationId xmlns:a16="http://schemas.microsoft.com/office/drawing/2014/main" id="{DB71435E-FEFE-1FB4-2D8C-CD77A1FAF39D}"/>
              </a:ext>
            </a:extLst>
          </p:cNvPr>
          <p:cNvSpPr/>
          <p:nvPr/>
        </p:nvSpPr>
        <p:spPr>
          <a:xfrm>
            <a:off x="10029576" y="2665648"/>
            <a:ext cx="1819523" cy="986270"/>
          </a:xfrm>
          <a:prstGeom prst="roundRect">
            <a:avLst>
              <a:gd name="adj" fmla="val 8752"/>
            </a:avLst>
          </a:prstGeom>
          <a:gradFill flip="none" rotWithShape="1">
            <a:gsLst>
              <a:gs pos="78000">
                <a:schemeClr val="bg2">
                  <a:lumMod val="10000"/>
                  <a:alpha val="0"/>
                </a:schemeClr>
              </a:gs>
              <a:gs pos="0">
                <a:schemeClr val="bg2">
                  <a:lumMod val="10000"/>
                  <a:alpha val="51000"/>
                </a:schemeClr>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2400" b="1" dirty="0"/>
              <a:t>24</a:t>
            </a:r>
            <a:r>
              <a:rPr lang="en-US" sz="1400" b="1" dirty="0"/>
              <a:t>%</a:t>
            </a:r>
            <a:endParaRPr lang="en-US" sz="2400" b="1" dirty="0"/>
          </a:p>
        </p:txBody>
      </p:sp>
      <p:sp>
        <p:nvSpPr>
          <p:cNvPr id="3078" name="Rectangle: Rounded Corners 3077">
            <a:extLst>
              <a:ext uri="{FF2B5EF4-FFF2-40B4-BE49-F238E27FC236}">
                <a16:creationId xmlns:a16="http://schemas.microsoft.com/office/drawing/2014/main" id="{A63B3DCB-2CD1-35FA-722B-2FC805C1519A}"/>
              </a:ext>
            </a:extLst>
          </p:cNvPr>
          <p:cNvSpPr/>
          <p:nvPr/>
        </p:nvSpPr>
        <p:spPr>
          <a:xfrm>
            <a:off x="9926683" y="2429478"/>
            <a:ext cx="1489157"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chemeClr val="bg2">
                    <a:lumMod val="10000"/>
                  </a:schemeClr>
                </a:solidFill>
              </a:rPr>
              <a:t>Da Lat</a:t>
            </a:r>
          </a:p>
        </p:txBody>
      </p:sp>
      <p:sp>
        <p:nvSpPr>
          <p:cNvPr id="3079" name="Rectangle: Rounded Corners 3078">
            <a:extLst>
              <a:ext uri="{FF2B5EF4-FFF2-40B4-BE49-F238E27FC236}">
                <a16:creationId xmlns:a16="http://schemas.microsoft.com/office/drawing/2014/main" id="{618BA4D8-1C2E-157E-CC17-AAE6CBFA6FB7}"/>
              </a:ext>
            </a:extLst>
          </p:cNvPr>
          <p:cNvSpPr/>
          <p:nvPr/>
        </p:nvSpPr>
        <p:spPr>
          <a:xfrm>
            <a:off x="4087109" y="4524132"/>
            <a:ext cx="1489157"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chemeClr val="bg2">
                    <a:lumMod val="10000"/>
                  </a:schemeClr>
                </a:solidFill>
              </a:rPr>
              <a:t>Quy Nhon</a:t>
            </a:r>
          </a:p>
        </p:txBody>
      </p:sp>
      <p:sp>
        <p:nvSpPr>
          <p:cNvPr id="3081" name="Rectangle: Rounded Corners 3080">
            <a:extLst>
              <a:ext uri="{FF2B5EF4-FFF2-40B4-BE49-F238E27FC236}">
                <a16:creationId xmlns:a16="http://schemas.microsoft.com/office/drawing/2014/main" id="{97D0AC03-D7F1-BFC5-3EBC-5500873D8CF7}"/>
              </a:ext>
            </a:extLst>
          </p:cNvPr>
          <p:cNvSpPr/>
          <p:nvPr/>
        </p:nvSpPr>
        <p:spPr>
          <a:xfrm>
            <a:off x="6185403" y="3241847"/>
            <a:ext cx="606391" cy="359448"/>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t>41</a:t>
            </a:r>
            <a:r>
              <a:rPr lang="en-US" sz="1050" b="1" dirty="0"/>
              <a:t>%</a:t>
            </a:r>
            <a:endParaRPr lang="en-US" b="1" dirty="0"/>
          </a:p>
        </p:txBody>
      </p:sp>
      <p:sp>
        <p:nvSpPr>
          <p:cNvPr id="3083" name="Rectangle: Rounded Corners 3082">
            <a:extLst>
              <a:ext uri="{FF2B5EF4-FFF2-40B4-BE49-F238E27FC236}">
                <a16:creationId xmlns:a16="http://schemas.microsoft.com/office/drawing/2014/main" id="{BA27F243-6440-E7CC-2D0B-0345F76DD55B}"/>
              </a:ext>
            </a:extLst>
          </p:cNvPr>
          <p:cNvSpPr/>
          <p:nvPr/>
        </p:nvSpPr>
        <p:spPr>
          <a:xfrm>
            <a:off x="8142790" y="3241847"/>
            <a:ext cx="606391" cy="359448"/>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t>28</a:t>
            </a:r>
            <a:r>
              <a:rPr lang="en-US" sz="1050" b="1" dirty="0"/>
              <a:t>%</a:t>
            </a:r>
            <a:endParaRPr lang="en-US" b="1" dirty="0"/>
          </a:p>
        </p:txBody>
      </p:sp>
      <p:sp>
        <p:nvSpPr>
          <p:cNvPr id="3085" name="Rectangle: Rounded Corners 3084">
            <a:extLst>
              <a:ext uri="{FF2B5EF4-FFF2-40B4-BE49-F238E27FC236}">
                <a16:creationId xmlns:a16="http://schemas.microsoft.com/office/drawing/2014/main" id="{AF3F95DD-EFA2-FEDB-ABB8-020231719F7E}"/>
              </a:ext>
            </a:extLst>
          </p:cNvPr>
          <p:cNvSpPr/>
          <p:nvPr/>
        </p:nvSpPr>
        <p:spPr>
          <a:xfrm>
            <a:off x="10100178" y="3241847"/>
            <a:ext cx="606391" cy="359448"/>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t>24</a:t>
            </a:r>
            <a:r>
              <a:rPr lang="en-US" sz="1050" b="1" dirty="0"/>
              <a:t>%</a:t>
            </a:r>
            <a:endParaRPr lang="en-US" b="1" dirty="0"/>
          </a:p>
        </p:txBody>
      </p:sp>
      <p:sp>
        <p:nvSpPr>
          <p:cNvPr id="3089" name="Rectangle: Rounded Corners 3088">
            <a:extLst>
              <a:ext uri="{FF2B5EF4-FFF2-40B4-BE49-F238E27FC236}">
                <a16:creationId xmlns:a16="http://schemas.microsoft.com/office/drawing/2014/main" id="{E35ABC4A-C8CA-6D41-4E32-C3567FFA214F}"/>
              </a:ext>
            </a:extLst>
          </p:cNvPr>
          <p:cNvSpPr/>
          <p:nvPr/>
        </p:nvSpPr>
        <p:spPr>
          <a:xfrm>
            <a:off x="4228016" y="3241847"/>
            <a:ext cx="606391" cy="359448"/>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t>36</a:t>
            </a:r>
            <a:r>
              <a:rPr lang="en-US" sz="1050" b="1" dirty="0"/>
              <a:t>%</a:t>
            </a:r>
            <a:endParaRPr lang="en-US" b="1" dirty="0"/>
          </a:p>
        </p:txBody>
      </p:sp>
      <p:sp>
        <p:nvSpPr>
          <p:cNvPr id="3090" name="Rectangle: Rounded Corners 3089">
            <a:extLst>
              <a:ext uri="{FF2B5EF4-FFF2-40B4-BE49-F238E27FC236}">
                <a16:creationId xmlns:a16="http://schemas.microsoft.com/office/drawing/2014/main" id="{4C9B5AC7-35D9-C21C-F017-F8EF74F0556C}"/>
              </a:ext>
            </a:extLst>
          </p:cNvPr>
          <p:cNvSpPr/>
          <p:nvPr/>
        </p:nvSpPr>
        <p:spPr>
          <a:xfrm>
            <a:off x="5977937" y="4310378"/>
            <a:ext cx="1489157"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chemeClr val="bg2">
                    <a:lumMod val="10000"/>
                  </a:schemeClr>
                </a:solidFill>
              </a:rPr>
              <a:t>Ha Long Bay</a:t>
            </a:r>
          </a:p>
        </p:txBody>
      </p:sp>
      <p:sp>
        <p:nvSpPr>
          <p:cNvPr id="3091" name="Rectangle: Rounded Corners 3090">
            <a:extLst>
              <a:ext uri="{FF2B5EF4-FFF2-40B4-BE49-F238E27FC236}">
                <a16:creationId xmlns:a16="http://schemas.microsoft.com/office/drawing/2014/main" id="{13FABBD2-598E-EFB1-B79A-F9E6A7378CF0}"/>
              </a:ext>
            </a:extLst>
          </p:cNvPr>
          <p:cNvSpPr/>
          <p:nvPr/>
        </p:nvSpPr>
        <p:spPr>
          <a:xfrm>
            <a:off x="7950486" y="4639273"/>
            <a:ext cx="1489157"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chemeClr val="bg2">
                    <a:lumMod val="10000"/>
                  </a:schemeClr>
                </a:solidFill>
              </a:rPr>
              <a:t>Sapa</a:t>
            </a:r>
          </a:p>
        </p:txBody>
      </p:sp>
      <p:sp>
        <p:nvSpPr>
          <p:cNvPr id="3092" name="Rectangle: Rounded Corners 3091">
            <a:extLst>
              <a:ext uri="{FF2B5EF4-FFF2-40B4-BE49-F238E27FC236}">
                <a16:creationId xmlns:a16="http://schemas.microsoft.com/office/drawing/2014/main" id="{BCA4592A-7EBB-2171-3E76-F02590868BF8}"/>
              </a:ext>
            </a:extLst>
          </p:cNvPr>
          <p:cNvSpPr/>
          <p:nvPr/>
        </p:nvSpPr>
        <p:spPr>
          <a:xfrm>
            <a:off x="9909195" y="4656207"/>
            <a:ext cx="1489157"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chemeClr val="bg2">
                    <a:lumMod val="10000"/>
                  </a:schemeClr>
                </a:solidFill>
              </a:rPr>
              <a:t>Mui Ne</a:t>
            </a:r>
          </a:p>
        </p:txBody>
      </p:sp>
      <p:sp>
        <p:nvSpPr>
          <p:cNvPr id="3093" name="Rectangle: Rounded Corners 3092">
            <a:extLst>
              <a:ext uri="{FF2B5EF4-FFF2-40B4-BE49-F238E27FC236}">
                <a16:creationId xmlns:a16="http://schemas.microsoft.com/office/drawing/2014/main" id="{FFC6F922-BA4B-BD93-ABD8-6FB50CCE6C4D}"/>
              </a:ext>
            </a:extLst>
          </p:cNvPr>
          <p:cNvSpPr/>
          <p:nvPr/>
        </p:nvSpPr>
        <p:spPr>
          <a:xfrm>
            <a:off x="6185403" y="5121244"/>
            <a:ext cx="606391" cy="359448"/>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t>18</a:t>
            </a:r>
            <a:r>
              <a:rPr lang="en-US" sz="1050" b="1" dirty="0"/>
              <a:t>%</a:t>
            </a:r>
            <a:endParaRPr lang="en-US" b="1" dirty="0"/>
          </a:p>
        </p:txBody>
      </p:sp>
      <p:sp>
        <p:nvSpPr>
          <p:cNvPr id="3094" name="Rectangle: Rounded Corners 3093">
            <a:extLst>
              <a:ext uri="{FF2B5EF4-FFF2-40B4-BE49-F238E27FC236}">
                <a16:creationId xmlns:a16="http://schemas.microsoft.com/office/drawing/2014/main" id="{67F04050-3716-DCDC-3714-C7AE288884A6}"/>
              </a:ext>
            </a:extLst>
          </p:cNvPr>
          <p:cNvSpPr/>
          <p:nvPr/>
        </p:nvSpPr>
        <p:spPr>
          <a:xfrm>
            <a:off x="8142790" y="5121244"/>
            <a:ext cx="606391" cy="359448"/>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t>12</a:t>
            </a:r>
            <a:r>
              <a:rPr lang="en-US" sz="1050" b="1" dirty="0"/>
              <a:t>%</a:t>
            </a:r>
            <a:endParaRPr lang="en-US" b="1" dirty="0"/>
          </a:p>
        </p:txBody>
      </p:sp>
      <p:sp>
        <p:nvSpPr>
          <p:cNvPr id="3095" name="Rectangle: Rounded Corners 3094">
            <a:extLst>
              <a:ext uri="{FF2B5EF4-FFF2-40B4-BE49-F238E27FC236}">
                <a16:creationId xmlns:a16="http://schemas.microsoft.com/office/drawing/2014/main" id="{1B5189D4-F641-28AA-39BB-56B2D66B06AA}"/>
              </a:ext>
            </a:extLst>
          </p:cNvPr>
          <p:cNvSpPr/>
          <p:nvPr/>
        </p:nvSpPr>
        <p:spPr>
          <a:xfrm>
            <a:off x="10100178" y="5121244"/>
            <a:ext cx="606391" cy="359448"/>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t>11</a:t>
            </a:r>
            <a:r>
              <a:rPr lang="en-US" sz="1050" b="1" dirty="0"/>
              <a:t>%</a:t>
            </a:r>
            <a:endParaRPr lang="en-US" b="1" dirty="0"/>
          </a:p>
        </p:txBody>
      </p:sp>
      <p:sp>
        <p:nvSpPr>
          <p:cNvPr id="3096" name="Rectangle: Rounded Corners 3095">
            <a:extLst>
              <a:ext uri="{FF2B5EF4-FFF2-40B4-BE49-F238E27FC236}">
                <a16:creationId xmlns:a16="http://schemas.microsoft.com/office/drawing/2014/main" id="{30E9F6DB-19AC-1C29-88EC-E3599CFD0A36}"/>
              </a:ext>
            </a:extLst>
          </p:cNvPr>
          <p:cNvSpPr/>
          <p:nvPr/>
        </p:nvSpPr>
        <p:spPr>
          <a:xfrm>
            <a:off x="4228016" y="5121244"/>
            <a:ext cx="606391" cy="359448"/>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t>14</a:t>
            </a:r>
            <a:r>
              <a:rPr lang="en-US" sz="1050" b="1" dirty="0"/>
              <a:t>%</a:t>
            </a:r>
            <a:endParaRPr lang="en-US" b="1" dirty="0"/>
          </a:p>
        </p:txBody>
      </p:sp>
      <p:graphicFrame>
        <p:nvGraphicFramePr>
          <p:cNvPr id="3101" name="Table 3100">
            <a:extLst>
              <a:ext uri="{FF2B5EF4-FFF2-40B4-BE49-F238E27FC236}">
                <a16:creationId xmlns:a16="http://schemas.microsoft.com/office/drawing/2014/main" id="{513676FF-F0D8-879C-179A-EFC9F5BCE8DC}"/>
              </a:ext>
            </a:extLst>
          </p:cNvPr>
          <p:cNvGraphicFramePr>
            <a:graphicFrameLocks noGrp="1"/>
          </p:cNvGraphicFramePr>
          <p:nvPr>
            <p:extLst>
              <p:ext uri="{D42A27DB-BD31-4B8C-83A1-F6EECF244321}">
                <p14:modId xmlns:p14="http://schemas.microsoft.com/office/powerpoint/2010/main" val="1128019911"/>
              </p:ext>
            </p:extLst>
          </p:nvPr>
        </p:nvGraphicFramePr>
        <p:xfrm>
          <a:off x="3484925" y="5620595"/>
          <a:ext cx="8375920" cy="579732"/>
        </p:xfrm>
        <a:graphic>
          <a:graphicData uri="http://schemas.openxmlformats.org/drawingml/2006/table">
            <a:tbl>
              <a:tblPr>
                <a:tableStyleId>{5C22544A-7EE6-4342-B048-85BDC9FD1C3A}</a:tableStyleId>
              </a:tblPr>
              <a:tblGrid>
                <a:gridCol w="647916">
                  <a:extLst>
                    <a:ext uri="{9D8B030D-6E8A-4147-A177-3AD203B41FA5}">
                      <a16:colId xmlns:a16="http://schemas.microsoft.com/office/drawing/2014/main" val="2617435711"/>
                    </a:ext>
                  </a:extLst>
                </a:gridCol>
                <a:gridCol w="2027614">
                  <a:extLst>
                    <a:ext uri="{9D8B030D-6E8A-4147-A177-3AD203B41FA5}">
                      <a16:colId xmlns:a16="http://schemas.microsoft.com/office/drawing/2014/main" val="3200338283"/>
                    </a:ext>
                  </a:extLst>
                </a:gridCol>
                <a:gridCol w="1925053">
                  <a:extLst>
                    <a:ext uri="{9D8B030D-6E8A-4147-A177-3AD203B41FA5}">
                      <a16:colId xmlns:a16="http://schemas.microsoft.com/office/drawing/2014/main" val="2645426243"/>
                    </a:ext>
                  </a:extLst>
                </a:gridCol>
                <a:gridCol w="1963554">
                  <a:extLst>
                    <a:ext uri="{9D8B030D-6E8A-4147-A177-3AD203B41FA5}">
                      <a16:colId xmlns:a16="http://schemas.microsoft.com/office/drawing/2014/main" val="3584747821"/>
                    </a:ext>
                  </a:extLst>
                </a:gridCol>
                <a:gridCol w="1811783">
                  <a:extLst>
                    <a:ext uri="{9D8B030D-6E8A-4147-A177-3AD203B41FA5}">
                      <a16:colId xmlns:a16="http://schemas.microsoft.com/office/drawing/2014/main" val="3800360199"/>
                    </a:ext>
                  </a:extLst>
                </a:gridCol>
              </a:tblGrid>
              <a:tr h="335291">
                <a:tc>
                  <a:txBody>
                    <a:bodyPr/>
                    <a:lstStyle/>
                    <a:p>
                      <a:pPr algn="l"/>
                      <a:r>
                        <a:rPr lang="en-US" sz="1000" b="1" i="1" dirty="0">
                          <a:solidFill>
                            <a:schemeClr val="tx1">
                              <a:lumMod val="50000"/>
                            </a:schemeClr>
                          </a:solidFill>
                          <a:latin typeface="+mj-lt"/>
                        </a:rPr>
                        <a:t>Driver</a:t>
                      </a:r>
                    </a:p>
                  </a:txBody>
                  <a:tcPr marL="0" marR="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rPr>
                        <a:t>Emerging, Affordability, Uncrowded</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rPr>
                        <a:t>UNESCO Site, Cruises, Culture</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rPr>
                        <a:t>Mountains, Culture, Adventure</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rPr>
                        <a:t>Beach, Budget-Friendly, Sports</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58932144"/>
                  </a:ext>
                </a:extLst>
              </a:tr>
              <a:tr h="220068">
                <a:tc>
                  <a:txBody>
                    <a:bodyPr/>
                    <a:lstStyle/>
                    <a:p>
                      <a:pPr algn="l"/>
                      <a:r>
                        <a:rPr lang="en-US" sz="1000" b="1" i="1" dirty="0">
                          <a:solidFill>
                            <a:schemeClr val="tx1">
                              <a:lumMod val="50000"/>
                            </a:schemeClr>
                          </a:solidFill>
                          <a:latin typeface="+mj-lt"/>
                        </a:rPr>
                        <a:t>Segment</a:t>
                      </a:r>
                    </a:p>
                  </a:txBody>
                  <a:tcPr marL="0" marR="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rPr>
                        <a:t>Value Seekers, Millennials</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rPr>
                        <a:t>Families, Explorers</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rPr>
                        <a:t>Adventure, Photography</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lumMod val="50000"/>
                            </a:schemeClr>
                          </a:solidFill>
                          <a:effectLst/>
                        </a:rPr>
                        <a:t>Budget Travelers, Youth</a:t>
                      </a:r>
                    </a:p>
                  </a:txBody>
                  <a:tcPr marL="0" marT="27432" marB="27432">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90083887"/>
                  </a:ext>
                </a:extLst>
              </a:tr>
            </a:tbl>
          </a:graphicData>
        </a:graphic>
      </p:graphicFrame>
      <p:graphicFrame>
        <p:nvGraphicFramePr>
          <p:cNvPr id="3103" name="Table 3102">
            <a:extLst>
              <a:ext uri="{FF2B5EF4-FFF2-40B4-BE49-F238E27FC236}">
                <a16:creationId xmlns:a16="http://schemas.microsoft.com/office/drawing/2014/main" id="{BB89FEE9-E06A-D819-A400-E4C4D423B259}"/>
              </a:ext>
            </a:extLst>
          </p:cNvPr>
          <p:cNvGraphicFramePr>
            <a:graphicFrameLocks noGrp="1"/>
          </p:cNvGraphicFramePr>
          <p:nvPr>
            <p:extLst>
              <p:ext uri="{D42A27DB-BD31-4B8C-83A1-F6EECF244321}">
                <p14:modId xmlns:p14="http://schemas.microsoft.com/office/powerpoint/2010/main" val="1766844930"/>
              </p:ext>
            </p:extLst>
          </p:nvPr>
        </p:nvGraphicFramePr>
        <p:xfrm>
          <a:off x="631397" y="3723403"/>
          <a:ext cx="1341299" cy="1371600"/>
        </p:xfrm>
        <a:graphic>
          <a:graphicData uri="http://schemas.openxmlformats.org/drawingml/2006/table">
            <a:tbl>
              <a:tblPr>
                <a:tableStyleId>{5C22544A-7EE6-4342-B048-85BDC9FD1C3A}</a:tableStyleId>
              </a:tblPr>
              <a:tblGrid>
                <a:gridCol w="1341299">
                  <a:extLst>
                    <a:ext uri="{9D8B030D-6E8A-4147-A177-3AD203B41FA5}">
                      <a16:colId xmlns:a16="http://schemas.microsoft.com/office/drawing/2014/main" val="4089393193"/>
                    </a:ext>
                  </a:extLst>
                </a:gridCol>
              </a:tblGrid>
              <a:tr h="370840">
                <a:tc>
                  <a:txBody>
                    <a:bodyPr/>
                    <a:lstStyle/>
                    <a:p>
                      <a:pPr>
                        <a:lnSpc>
                          <a:spcPct val="50000"/>
                        </a:lnSpc>
                      </a:pPr>
                      <a:r>
                        <a:rPr lang="en-US" sz="2800" b="1" i="0" kern="1200" dirty="0">
                          <a:solidFill>
                            <a:srgbClr val="E95000"/>
                          </a:solidFill>
                          <a:effectLst/>
                          <a:latin typeface="+mn-lt"/>
                          <a:ea typeface="+mn-ea"/>
                          <a:cs typeface="+mn-cs"/>
                        </a:rPr>
                        <a:t>73</a:t>
                      </a:r>
                      <a:r>
                        <a:rPr lang="en-US" sz="1200" b="1" i="0" kern="1200" dirty="0">
                          <a:solidFill>
                            <a:srgbClr val="E95000"/>
                          </a:solidFill>
                          <a:effectLst/>
                          <a:latin typeface="+mn-lt"/>
                          <a:ea typeface="+mn-ea"/>
                          <a:cs typeface="+mn-cs"/>
                        </a:rPr>
                        <a:t>%</a:t>
                      </a:r>
                      <a:r>
                        <a:rPr lang="en-US" sz="4000" b="1" i="0" kern="1200" dirty="0">
                          <a:solidFill>
                            <a:srgbClr val="E95000"/>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kern="1200" dirty="0">
                          <a:solidFill>
                            <a:srgbClr val="E95000"/>
                          </a:solidFill>
                          <a:effectLst/>
                          <a:latin typeface="+mn-lt"/>
                          <a:ea typeface="+mn-ea"/>
                          <a:cs typeface="+mn-cs"/>
                        </a:rPr>
                        <a:t>Choose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dirty="0">
                          <a:solidFill>
                            <a:srgbClr val="E95000"/>
                          </a:solidFill>
                        </a:rPr>
                        <a:t>Domestic only</a:t>
                      </a:r>
                    </a:p>
                  </a:txBody>
                  <a:tcPr>
                    <a:lnL w="12700" cmpd="sng">
                      <a:noFill/>
                    </a:lnL>
                    <a:lnR w="12700" cmpd="sng">
                      <a:noFill/>
                    </a:lnR>
                    <a:lnT w="12700" cmpd="sng">
                      <a:noFill/>
                    </a:lnT>
                    <a:lnB w="635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891689"/>
                  </a:ext>
                </a:extLst>
              </a:tr>
              <a:tr h="370840">
                <a:tc>
                  <a:txBody>
                    <a:bodyPr/>
                    <a:lstStyle/>
                    <a:p>
                      <a:pPr>
                        <a:lnSpc>
                          <a:spcPct val="100000"/>
                        </a:lnSpc>
                      </a:pPr>
                      <a:r>
                        <a:rPr lang="en-US" sz="1000" dirty="0"/>
                        <a:t>While</a:t>
                      </a:r>
                    </a:p>
                    <a:p>
                      <a:pPr>
                        <a:lnSpc>
                          <a:spcPct val="100000"/>
                        </a:lnSpc>
                      </a:pPr>
                      <a:r>
                        <a:rPr lang="en-US" sz="1800" b="1" dirty="0"/>
                        <a:t>27</a:t>
                      </a:r>
                      <a:r>
                        <a:rPr lang="en-US" sz="10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t>Outbound/ Both</a:t>
                      </a:r>
                    </a:p>
                  </a:txBody>
                  <a:tcPr>
                    <a:lnL w="12700" cmpd="sng">
                      <a:noFill/>
                    </a:lnL>
                    <a:lnR w="12700" cmpd="sng">
                      <a:noFill/>
                    </a:lnR>
                    <a:lnT w="6350" cap="flat" cmpd="sng" algn="ctr">
                      <a:solidFill>
                        <a:schemeClr val="bg1">
                          <a:lumMod val="75000"/>
                        </a:schemeClr>
                      </a:solidFill>
                      <a:prstDash val="lg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9670765"/>
                  </a:ext>
                </a:extLst>
              </a:tr>
            </a:tbl>
          </a:graphicData>
        </a:graphic>
      </p:graphicFrame>
      <p:pic>
        <p:nvPicPr>
          <p:cNvPr id="3105" name="Graphic 3104" descr="Marker with solid fill">
            <a:extLst>
              <a:ext uri="{FF2B5EF4-FFF2-40B4-BE49-F238E27FC236}">
                <a16:creationId xmlns:a16="http://schemas.microsoft.com/office/drawing/2014/main" id="{01A647B3-64DC-2BFE-510F-C727EC1FB25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8338" y="1861196"/>
            <a:ext cx="367100" cy="367100"/>
          </a:xfrm>
          <a:prstGeom prst="rect">
            <a:avLst/>
          </a:prstGeom>
        </p:spPr>
      </p:pic>
      <p:sp>
        <p:nvSpPr>
          <p:cNvPr id="3106" name="Rectangle: Rounded Corners 3105">
            <a:extLst>
              <a:ext uri="{FF2B5EF4-FFF2-40B4-BE49-F238E27FC236}">
                <a16:creationId xmlns:a16="http://schemas.microsoft.com/office/drawing/2014/main" id="{1286097F-8334-1A1E-AF7F-8BCCA59E8A52}"/>
              </a:ext>
            </a:extLst>
          </p:cNvPr>
          <p:cNvSpPr/>
          <p:nvPr/>
        </p:nvSpPr>
        <p:spPr>
          <a:xfrm>
            <a:off x="1111888" y="1869045"/>
            <a:ext cx="784914"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i="1" dirty="0">
                <a:solidFill>
                  <a:schemeClr val="bg1">
                    <a:lumMod val="50000"/>
                  </a:schemeClr>
                </a:solidFill>
              </a:rPr>
              <a:t>Sapa</a:t>
            </a:r>
          </a:p>
        </p:txBody>
      </p:sp>
      <p:pic>
        <p:nvPicPr>
          <p:cNvPr id="3107" name="Graphic 3106" descr="Marker with solid fill">
            <a:extLst>
              <a:ext uri="{FF2B5EF4-FFF2-40B4-BE49-F238E27FC236}">
                <a16:creationId xmlns:a16="http://schemas.microsoft.com/office/drawing/2014/main" id="{E6B03F12-682F-2E12-9338-C867385CAC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31467" y="2153493"/>
            <a:ext cx="367100" cy="367100"/>
          </a:xfrm>
          <a:prstGeom prst="rect">
            <a:avLst/>
          </a:prstGeom>
        </p:spPr>
      </p:pic>
      <p:sp>
        <p:nvSpPr>
          <p:cNvPr id="3108" name="Rectangle: Rounded Corners 3107">
            <a:extLst>
              <a:ext uri="{FF2B5EF4-FFF2-40B4-BE49-F238E27FC236}">
                <a16:creationId xmlns:a16="http://schemas.microsoft.com/office/drawing/2014/main" id="{76F7A6E3-CC3B-4FAB-9A89-CF4C268FAEE3}"/>
              </a:ext>
            </a:extLst>
          </p:cNvPr>
          <p:cNvSpPr/>
          <p:nvPr/>
        </p:nvSpPr>
        <p:spPr>
          <a:xfrm>
            <a:off x="2215017" y="2161342"/>
            <a:ext cx="1161048"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i="1" dirty="0">
                <a:solidFill>
                  <a:schemeClr val="bg1">
                    <a:lumMod val="50000"/>
                  </a:schemeClr>
                </a:solidFill>
              </a:rPr>
              <a:t>Ha Long Bay</a:t>
            </a:r>
          </a:p>
        </p:txBody>
      </p:sp>
      <p:pic>
        <p:nvPicPr>
          <p:cNvPr id="3109" name="Graphic 3108" descr="Marker with solid fill">
            <a:extLst>
              <a:ext uri="{FF2B5EF4-FFF2-40B4-BE49-F238E27FC236}">
                <a16:creationId xmlns:a16="http://schemas.microsoft.com/office/drawing/2014/main" id="{66FD1A30-704F-1B21-00B4-834125E892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02145" y="3640369"/>
            <a:ext cx="367100" cy="367100"/>
          </a:xfrm>
          <a:prstGeom prst="rect">
            <a:avLst/>
          </a:prstGeom>
        </p:spPr>
      </p:pic>
      <p:sp>
        <p:nvSpPr>
          <p:cNvPr id="3110" name="Rectangle: Rounded Corners 3109">
            <a:extLst>
              <a:ext uri="{FF2B5EF4-FFF2-40B4-BE49-F238E27FC236}">
                <a16:creationId xmlns:a16="http://schemas.microsoft.com/office/drawing/2014/main" id="{CCFA09C4-7EE4-3B24-B4DE-87DCFAB86ECD}"/>
              </a:ext>
            </a:extLst>
          </p:cNvPr>
          <p:cNvSpPr/>
          <p:nvPr/>
        </p:nvSpPr>
        <p:spPr>
          <a:xfrm>
            <a:off x="2385695" y="3648218"/>
            <a:ext cx="1161048"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i="1" dirty="0">
                <a:solidFill>
                  <a:schemeClr val="bg1">
                    <a:lumMod val="50000"/>
                  </a:schemeClr>
                </a:solidFill>
              </a:rPr>
              <a:t>Danang</a:t>
            </a:r>
          </a:p>
        </p:txBody>
      </p:sp>
      <p:pic>
        <p:nvPicPr>
          <p:cNvPr id="3111" name="Graphic 3110" descr="Marker with solid fill">
            <a:extLst>
              <a:ext uri="{FF2B5EF4-FFF2-40B4-BE49-F238E27FC236}">
                <a16:creationId xmlns:a16="http://schemas.microsoft.com/office/drawing/2014/main" id="{E20FD6EE-0C27-DB7E-D6B3-532B346367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91416" y="4409203"/>
            <a:ext cx="367100" cy="367100"/>
          </a:xfrm>
          <a:prstGeom prst="rect">
            <a:avLst/>
          </a:prstGeom>
        </p:spPr>
      </p:pic>
      <p:sp>
        <p:nvSpPr>
          <p:cNvPr id="3112" name="Rectangle: Rounded Corners 3111">
            <a:extLst>
              <a:ext uri="{FF2B5EF4-FFF2-40B4-BE49-F238E27FC236}">
                <a16:creationId xmlns:a16="http://schemas.microsoft.com/office/drawing/2014/main" id="{3E149EEF-DD88-2226-E412-A4278086D385}"/>
              </a:ext>
            </a:extLst>
          </p:cNvPr>
          <p:cNvSpPr/>
          <p:nvPr/>
        </p:nvSpPr>
        <p:spPr>
          <a:xfrm>
            <a:off x="2663817" y="4319411"/>
            <a:ext cx="1278877"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i="1" dirty="0">
                <a:solidFill>
                  <a:schemeClr val="bg1">
                    <a:lumMod val="50000"/>
                  </a:schemeClr>
                </a:solidFill>
              </a:rPr>
              <a:t>Quy </a:t>
            </a:r>
          </a:p>
          <a:p>
            <a:r>
              <a:rPr lang="en-US" sz="1000" i="1" dirty="0">
                <a:solidFill>
                  <a:schemeClr val="bg1">
                    <a:lumMod val="50000"/>
                  </a:schemeClr>
                </a:solidFill>
              </a:rPr>
              <a:t>Nhon</a:t>
            </a:r>
          </a:p>
        </p:txBody>
      </p:sp>
      <p:sp>
        <p:nvSpPr>
          <p:cNvPr id="3113" name="Rectangle: Rounded Corners 3112">
            <a:extLst>
              <a:ext uri="{FF2B5EF4-FFF2-40B4-BE49-F238E27FC236}">
                <a16:creationId xmlns:a16="http://schemas.microsoft.com/office/drawing/2014/main" id="{0A2D9B47-5E0C-11BA-42FC-D10323CC5CB3}"/>
              </a:ext>
            </a:extLst>
          </p:cNvPr>
          <p:cNvSpPr/>
          <p:nvPr/>
        </p:nvSpPr>
        <p:spPr>
          <a:xfrm>
            <a:off x="2761119" y="4621006"/>
            <a:ext cx="1161048"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i="1" dirty="0">
                <a:solidFill>
                  <a:schemeClr val="bg1">
                    <a:lumMod val="50000"/>
                  </a:schemeClr>
                </a:solidFill>
              </a:rPr>
              <a:t>Nha </a:t>
            </a:r>
          </a:p>
          <a:p>
            <a:r>
              <a:rPr lang="en-US" sz="1000" i="1" dirty="0">
                <a:solidFill>
                  <a:schemeClr val="bg1">
                    <a:lumMod val="50000"/>
                  </a:schemeClr>
                </a:solidFill>
              </a:rPr>
              <a:t>Trang</a:t>
            </a:r>
          </a:p>
        </p:txBody>
      </p:sp>
      <p:pic>
        <p:nvPicPr>
          <p:cNvPr id="3114" name="Graphic 3113" descr="Marker with solid fill">
            <a:extLst>
              <a:ext uri="{FF2B5EF4-FFF2-40B4-BE49-F238E27FC236}">
                <a16:creationId xmlns:a16="http://schemas.microsoft.com/office/drawing/2014/main" id="{335F2786-D50C-95B8-CBE0-BB7EA398D3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99119" y="4681774"/>
            <a:ext cx="367100" cy="367100"/>
          </a:xfrm>
          <a:prstGeom prst="rect">
            <a:avLst/>
          </a:prstGeom>
        </p:spPr>
      </p:pic>
      <p:pic>
        <p:nvPicPr>
          <p:cNvPr id="3115" name="Graphic 3114" descr="Marker with solid fill">
            <a:extLst>
              <a:ext uri="{FF2B5EF4-FFF2-40B4-BE49-F238E27FC236}">
                <a16:creationId xmlns:a16="http://schemas.microsoft.com/office/drawing/2014/main" id="{91F3CC9E-52C4-00F9-E4BA-59881325BC7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31009" y="4944019"/>
            <a:ext cx="367100" cy="367100"/>
          </a:xfrm>
          <a:prstGeom prst="rect">
            <a:avLst/>
          </a:prstGeom>
        </p:spPr>
      </p:pic>
      <p:sp>
        <p:nvSpPr>
          <p:cNvPr id="3116" name="Rectangle: Rounded Corners 3115">
            <a:extLst>
              <a:ext uri="{FF2B5EF4-FFF2-40B4-BE49-F238E27FC236}">
                <a16:creationId xmlns:a16="http://schemas.microsoft.com/office/drawing/2014/main" id="{A9D81786-EA3C-2E65-D0FB-B1D19C44CABB}"/>
              </a:ext>
            </a:extLst>
          </p:cNvPr>
          <p:cNvSpPr/>
          <p:nvPr/>
        </p:nvSpPr>
        <p:spPr>
          <a:xfrm>
            <a:off x="2487596" y="5064325"/>
            <a:ext cx="1161048"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i="1" dirty="0">
                <a:solidFill>
                  <a:schemeClr val="bg1">
                    <a:lumMod val="50000"/>
                  </a:schemeClr>
                </a:solidFill>
              </a:rPr>
              <a:t>Da Lat</a:t>
            </a:r>
          </a:p>
        </p:txBody>
      </p:sp>
      <p:pic>
        <p:nvPicPr>
          <p:cNvPr id="3117" name="Graphic 3116" descr="Marker with solid fill">
            <a:extLst>
              <a:ext uri="{FF2B5EF4-FFF2-40B4-BE49-F238E27FC236}">
                <a16:creationId xmlns:a16="http://schemas.microsoft.com/office/drawing/2014/main" id="{7AC9D8CF-3124-8BC3-1F4C-4272CD23B7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96163" y="5154797"/>
            <a:ext cx="367100" cy="367100"/>
          </a:xfrm>
          <a:prstGeom prst="rect">
            <a:avLst/>
          </a:prstGeom>
        </p:spPr>
      </p:pic>
      <p:sp>
        <p:nvSpPr>
          <p:cNvPr id="3118" name="Rectangle: Rounded Corners 3117">
            <a:extLst>
              <a:ext uri="{FF2B5EF4-FFF2-40B4-BE49-F238E27FC236}">
                <a16:creationId xmlns:a16="http://schemas.microsoft.com/office/drawing/2014/main" id="{7D62B8B2-1531-6304-4098-45A735E88088}"/>
              </a:ext>
            </a:extLst>
          </p:cNvPr>
          <p:cNvSpPr/>
          <p:nvPr/>
        </p:nvSpPr>
        <p:spPr>
          <a:xfrm>
            <a:off x="2381470" y="5195496"/>
            <a:ext cx="1161048"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i="1" dirty="0">
                <a:solidFill>
                  <a:schemeClr val="bg1">
                    <a:lumMod val="50000"/>
                  </a:schemeClr>
                </a:solidFill>
              </a:rPr>
              <a:t>Mui Ne</a:t>
            </a:r>
          </a:p>
        </p:txBody>
      </p:sp>
      <p:pic>
        <p:nvPicPr>
          <p:cNvPr id="3119" name="Graphic 3118" descr="Marker with solid fill">
            <a:extLst>
              <a:ext uri="{FF2B5EF4-FFF2-40B4-BE49-F238E27FC236}">
                <a16:creationId xmlns:a16="http://schemas.microsoft.com/office/drawing/2014/main" id="{101BEEC9-6A7C-0F3E-A8ED-DC232BE6FB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9495" y="5279560"/>
            <a:ext cx="367100" cy="367100"/>
          </a:xfrm>
          <a:prstGeom prst="rect">
            <a:avLst/>
          </a:prstGeom>
        </p:spPr>
      </p:pic>
      <p:sp>
        <p:nvSpPr>
          <p:cNvPr id="3120" name="Rectangle: Rounded Corners 3119">
            <a:extLst>
              <a:ext uri="{FF2B5EF4-FFF2-40B4-BE49-F238E27FC236}">
                <a16:creationId xmlns:a16="http://schemas.microsoft.com/office/drawing/2014/main" id="{FA8552C2-0DF1-B595-13D1-D4B600D63F29}"/>
              </a:ext>
            </a:extLst>
          </p:cNvPr>
          <p:cNvSpPr/>
          <p:nvPr/>
        </p:nvSpPr>
        <p:spPr>
          <a:xfrm>
            <a:off x="1196339" y="5298672"/>
            <a:ext cx="1161048" cy="23915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i="1" dirty="0">
                <a:solidFill>
                  <a:schemeClr val="bg1">
                    <a:lumMod val="50000"/>
                  </a:schemeClr>
                </a:solidFill>
              </a:rPr>
              <a:t>Phu Quoc</a:t>
            </a:r>
          </a:p>
        </p:txBody>
      </p:sp>
      <p:grpSp>
        <p:nvGrpSpPr>
          <p:cNvPr id="6" name="Group 5">
            <a:extLst>
              <a:ext uri="{FF2B5EF4-FFF2-40B4-BE49-F238E27FC236}">
                <a16:creationId xmlns:a16="http://schemas.microsoft.com/office/drawing/2014/main" id="{2E272F77-5FD9-B921-4314-C507AB9AEF7B}"/>
              </a:ext>
            </a:extLst>
          </p:cNvPr>
          <p:cNvGrpSpPr/>
          <p:nvPr/>
        </p:nvGrpSpPr>
        <p:grpSpPr>
          <a:xfrm>
            <a:off x="3489590" y="1669924"/>
            <a:ext cx="4249514" cy="275102"/>
            <a:chOff x="655700" y="1639236"/>
            <a:chExt cx="4249514" cy="275102"/>
          </a:xfrm>
        </p:grpSpPr>
        <p:sp>
          <p:nvSpPr>
            <p:cNvPr id="7" name="Rectangle: Rounded Corners 6">
              <a:extLst>
                <a:ext uri="{FF2B5EF4-FFF2-40B4-BE49-F238E27FC236}">
                  <a16:creationId xmlns:a16="http://schemas.microsoft.com/office/drawing/2014/main" id="{AF4BCE22-9CCA-FA1F-1328-841ADB31B421}"/>
                </a:ext>
              </a:extLst>
            </p:cNvPr>
            <p:cNvSpPr/>
            <p:nvPr/>
          </p:nvSpPr>
          <p:spPr>
            <a:xfrm>
              <a:off x="655700" y="1639236"/>
              <a:ext cx="4249514" cy="275102"/>
            </a:xfrm>
            <a:prstGeom prst="roundRect">
              <a:avLst>
                <a:gd name="adj" fmla="val 442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rgbClr val="E95000"/>
                  </a:solidFill>
                </a:rPr>
                <a:t>Considered domestic destinations</a:t>
              </a:r>
            </a:p>
          </p:txBody>
        </p:sp>
        <p:cxnSp>
          <p:nvCxnSpPr>
            <p:cNvPr id="8" name="Straight Connector 7">
              <a:extLst>
                <a:ext uri="{FF2B5EF4-FFF2-40B4-BE49-F238E27FC236}">
                  <a16:creationId xmlns:a16="http://schemas.microsoft.com/office/drawing/2014/main" id="{D51FCF3C-F042-0259-AA2B-7E54CE295A39}"/>
                </a:ext>
              </a:extLst>
            </p:cNvPr>
            <p:cNvCxnSpPr>
              <a:cxnSpLocks/>
            </p:cNvCxnSpPr>
            <p:nvPr/>
          </p:nvCxnSpPr>
          <p:spPr>
            <a:xfrm>
              <a:off x="655700" y="1657378"/>
              <a:ext cx="0" cy="238818"/>
            </a:xfrm>
            <a:prstGeom prst="line">
              <a:avLst/>
            </a:prstGeom>
            <a:ln w="28575">
              <a:solidFill>
                <a:srgbClr val="E9500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26E0DCF5-FCD5-2E16-16ED-CE45A04868B4}"/>
              </a:ext>
            </a:extLst>
          </p:cNvPr>
          <p:cNvSpPr txBox="1"/>
          <p:nvPr/>
        </p:nvSpPr>
        <p:spPr>
          <a:xfrm>
            <a:off x="6791794" y="1679037"/>
            <a:ext cx="2765501" cy="276999"/>
          </a:xfrm>
          <a:prstGeom prst="rect">
            <a:avLst/>
          </a:prstGeom>
          <a:noFill/>
        </p:spPr>
        <p:txBody>
          <a:bodyPr wrap="none" rtlCol="0">
            <a:spAutoFit/>
          </a:bodyPr>
          <a:lstStyle/>
          <a:p>
            <a:r>
              <a:rPr lang="en-US" sz="1200" i="1" dirty="0">
                <a:solidFill>
                  <a:schemeClr val="tx1">
                    <a:lumMod val="60000"/>
                    <a:lumOff val="40000"/>
                  </a:schemeClr>
                </a:solidFill>
              </a:rPr>
              <a:t>Base: Domestic travelers (n=1,014)</a:t>
            </a:r>
          </a:p>
        </p:txBody>
      </p:sp>
    </p:spTree>
    <p:extLst>
      <p:ext uri="{BB962C8B-B14F-4D97-AF65-F5344CB8AC3E}">
        <p14:creationId xmlns:p14="http://schemas.microsoft.com/office/powerpoint/2010/main" val="3124248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3AF47D-662B-2F05-4B16-495E51DA0B69}"/>
              </a:ext>
            </a:extLst>
          </p:cNvPr>
          <p:cNvPicPr>
            <a:picLocks noChangeAspect="1"/>
          </p:cNvPicPr>
          <p:nvPr/>
        </p:nvPicPr>
        <p:blipFill>
          <a:blip r:embed="rId2"/>
          <a:srcRect l="20046" b="14373"/>
          <a:stretch>
            <a:fillRect/>
          </a:stretch>
        </p:blipFill>
        <p:spPr>
          <a:xfrm>
            <a:off x="645714" y="1299117"/>
            <a:ext cx="11633532" cy="5112811"/>
          </a:xfrm>
          <a:prstGeom prst="rect">
            <a:avLst/>
          </a:prstGeom>
        </p:spPr>
      </p:pic>
      <p:sp>
        <p:nvSpPr>
          <p:cNvPr id="40" name="Rectangle: Rounded Corners 39">
            <a:extLst>
              <a:ext uri="{FF2B5EF4-FFF2-40B4-BE49-F238E27FC236}">
                <a16:creationId xmlns:a16="http://schemas.microsoft.com/office/drawing/2014/main" id="{DA251318-734D-09FB-3A4D-E7D10CDE9ED6}"/>
              </a:ext>
            </a:extLst>
          </p:cNvPr>
          <p:cNvSpPr/>
          <p:nvPr/>
        </p:nvSpPr>
        <p:spPr>
          <a:xfrm>
            <a:off x="9168887" y="3859518"/>
            <a:ext cx="2322139" cy="571500"/>
          </a:xfrm>
          <a:prstGeom prst="roundRect">
            <a:avLst>
              <a:gd name="adj" fmla="val 7204"/>
            </a:avLst>
          </a:prstGeom>
          <a:solidFill>
            <a:schemeClr val="bg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TextBox 41">
            <a:extLst>
              <a:ext uri="{FF2B5EF4-FFF2-40B4-BE49-F238E27FC236}">
                <a16:creationId xmlns:a16="http://schemas.microsoft.com/office/drawing/2014/main" id="{1C98BAEB-240E-0370-C27D-FB1433F511BD}"/>
              </a:ext>
            </a:extLst>
          </p:cNvPr>
          <p:cNvSpPr txBox="1"/>
          <p:nvPr/>
        </p:nvSpPr>
        <p:spPr>
          <a:xfrm>
            <a:off x="9986486" y="3859516"/>
            <a:ext cx="1620822" cy="538609"/>
          </a:xfrm>
          <a:prstGeom prst="rect">
            <a:avLst/>
          </a:prstGeom>
          <a:noFill/>
        </p:spPr>
        <p:txBody>
          <a:bodyPr wrap="square" rtlCol="0">
            <a:spAutoFit/>
          </a:bodyPr>
          <a:lstStyle/>
          <a:p>
            <a:r>
              <a:rPr lang="en-US" sz="1100" b="1" dirty="0"/>
              <a:t>Malaysia</a:t>
            </a:r>
          </a:p>
          <a:p>
            <a:r>
              <a:rPr lang="en-US" sz="900" i="1" dirty="0"/>
              <a:t>Affordability, </a:t>
            </a:r>
          </a:p>
          <a:p>
            <a:r>
              <a:rPr lang="en-US" sz="900" i="1" dirty="0"/>
              <a:t>Halal Options, Proximity</a:t>
            </a:r>
          </a:p>
        </p:txBody>
      </p:sp>
      <p:grpSp>
        <p:nvGrpSpPr>
          <p:cNvPr id="72" name="Group 71">
            <a:extLst>
              <a:ext uri="{FF2B5EF4-FFF2-40B4-BE49-F238E27FC236}">
                <a16:creationId xmlns:a16="http://schemas.microsoft.com/office/drawing/2014/main" id="{FBACB321-997D-CD23-7BBA-5D8A3788B969}"/>
              </a:ext>
            </a:extLst>
          </p:cNvPr>
          <p:cNvGrpSpPr/>
          <p:nvPr/>
        </p:nvGrpSpPr>
        <p:grpSpPr>
          <a:xfrm>
            <a:off x="10828017" y="3811653"/>
            <a:ext cx="681952" cy="420666"/>
            <a:chOff x="8182888" y="3428607"/>
            <a:chExt cx="681952" cy="420666"/>
          </a:xfrm>
        </p:grpSpPr>
        <p:grpSp>
          <p:nvGrpSpPr>
            <p:cNvPr id="73" name="Group 72">
              <a:extLst>
                <a:ext uri="{FF2B5EF4-FFF2-40B4-BE49-F238E27FC236}">
                  <a16:creationId xmlns:a16="http://schemas.microsoft.com/office/drawing/2014/main" id="{99033363-BF1A-263A-C67A-F1C203404D3B}"/>
                </a:ext>
              </a:extLst>
            </p:cNvPr>
            <p:cNvGrpSpPr/>
            <p:nvPr/>
          </p:nvGrpSpPr>
          <p:grpSpPr>
            <a:xfrm>
              <a:off x="8187967" y="3428607"/>
              <a:ext cx="676873" cy="420666"/>
              <a:chOff x="8187967" y="3428607"/>
              <a:chExt cx="676873" cy="420666"/>
            </a:xfrm>
          </p:grpSpPr>
          <p:sp>
            <p:nvSpPr>
              <p:cNvPr id="76" name="TextBox 75">
                <a:extLst>
                  <a:ext uri="{FF2B5EF4-FFF2-40B4-BE49-F238E27FC236}">
                    <a16:creationId xmlns:a16="http://schemas.microsoft.com/office/drawing/2014/main" id="{0D83F233-5FDE-DC00-48A3-D2889093088A}"/>
                  </a:ext>
                </a:extLst>
              </p:cNvPr>
              <p:cNvSpPr txBox="1"/>
              <p:nvPr/>
            </p:nvSpPr>
            <p:spPr>
              <a:xfrm>
                <a:off x="8408971" y="3428607"/>
                <a:ext cx="452437" cy="261610"/>
              </a:xfrm>
              <a:prstGeom prst="rect">
                <a:avLst/>
              </a:prstGeom>
              <a:noFill/>
            </p:spPr>
            <p:txBody>
              <a:bodyPr wrap="square" rtlCol="0">
                <a:spAutoFit/>
              </a:bodyPr>
              <a:lstStyle/>
              <a:p>
                <a:pPr algn="r"/>
                <a:r>
                  <a:rPr lang="en-US" sz="1100" b="1" dirty="0"/>
                  <a:t>11</a:t>
                </a:r>
                <a:r>
                  <a:rPr lang="en-US" sz="500" b="1" dirty="0"/>
                  <a:t>%</a:t>
                </a:r>
                <a:endParaRPr lang="en-US" sz="900" i="1" dirty="0"/>
              </a:p>
            </p:txBody>
          </p:sp>
          <p:sp>
            <p:nvSpPr>
              <p:cNvPr id="77" name="TextBox 76">
                <a:extLst>
                  <a:ext uri="{FF2B5EF4-FFF2-40B4-BE49-F238E27FC236}">
                    <a16:creationId xmlns:a16="http://schemas.microsoft.com/office/drawing/2014/main" id="{76144F52-C231-7020-66BF-5D2FFC550F6D}"/>
                  </a:ext>
                </a:extLst>
              </p:cNvPr>
              <p:cNvSpPr txBox="1"/>
              <p:nvPr/>
            </p:nvSpPr>
            <p:spPr>
              <a:xfrm>
                <a:off x="8187967" y="3679996"/>
                <a:ext cx="676873" cy="169277"/>
              </a:xfrm>
              <a:prstGeom prst="rect">
                <a:avLst/>
              </a:prstGeom>
              <a:noFill/>
            </p:spPr>
            <p:txBody>
              <a:bodyPr wrap="square">
                <a:spAutoFit/>
              </a:bodyPr>
              <a:lstStyle/>
              <a:p>
                <a:pPr algn="r">
                  <a:spcAft>
                    <a:spcPts val="750"/>
                  </a:spcAft>
                  <a:buNone/>
                </a:pPr>
                <a:r>
                  <a:rPr lang="en-US" sz="500" b="1" i="0" dirty="0">
                    <a:solidFill>
                      <a:schemeClr val="bg1">
                        <a:lumMod val="50000"/>
                      </a:schemeClr>
                    </a:solidFill>
                    <a:effectLst/>
                    <a:latin typeface="+mj-lt"/>
                  </a:rPr>
                  <a:t>Stable</a:t>
                </a:r>
              </a:p>
            </p:txBody>
          </p:sp>
          <p:sp>
            <p:nvSpPr>
              <p:cNvPr id="78" name="Oval 77">
                <a:extLst>
                  <a:ext uri="{FF2B5EF4-FFF2-40B4-BE49-F238E27FC236}">
                    <a16:creationId xmlns:a16="http://schemas.microsoft.com/office/drawing/2014/main" id="{0317D2FB-AEC7-A939-7129-D5E7C260FFB1}"/>
                  </a:ext>
                </a:extLst>
              </p:cNvPr>
              <p:cNvSpPr/>
              <p:nvPr/>
            </p:nvSpPr>
            <p:spPr>
              <a:xfrm>
                <a:off x="8502723" y="3744532"/>
                <a:ext cx="47360" cy="45931"/>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4" name="Straight Connector 73">
              <a:extLst>
                <a:ext uri="{FF2B5EF4-FFF2-40B4-BE49-F238E27FC236}">
                  <a16:creationId xmlns:a16="http://schemas.microsoft.com/office/drawing/2014/main" id="{DBED5579-97ED-4493-5334-70CF88969771}"/>
                </a:ext>
              </a:extLst>
            </p:cNvPr>
            <p:cNvCxnSpPr>
              <a:cxnSpLocks/>
            </p:cNvCxnSpPr>
            <p:nvPr/>
          </p:nvCxnSpPr>
          <p:spPr>
            <a:xfrm>
              <a:off x="8313738" y="3635375"/>
              <a:ext cx="45243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1A7A5BE8-4237-F03C-DE9B-7EFB1E8633AD}"/>
                </a:ext>
              </a:extLst>
            </p:cNvPr>
            <p:cNvSpPr txBox="1"/>
            <p:nvPr/>
          </p:nvSpPr>
          <p:spPr>
            <a:xfrm>
              <a:off x="8182888" y="3605578"/>
              <a:ext cx="486096" cy="169277"/>
            </a:xfrm>
            <a:prstGeom prst="rect">
              <a:avLst/>
            </a:prstGeom>
            <a:noFill/>
          </p:spPr>
          <p:txBody>
            <a:bodyPr wrap="square" rtlCol="0">
              <a:spAutoFit/>
            </a:bodyPr>
            <a:lstStyle/>
            <a:p>
              <a:pPr algn="r"/>
              <a:r>
                <a:rPr lang="en-US" sz="500" i="1" dirty="0">
                  <a:solidFill>
                    <a:schemeClr val="bg1">
                      <a:lumMod val="65000"/>
                    </a:schemeClr>
                  </a:solidFill>
                </a:rPr>
                <a:t>(vs 2025)</a:t>
              </a:r>
              <a:endParaRPr lang="en-US" sz="200" i="1" dirty="0">
                <a:solidFill>
                  <a:schemeClr val="bg1">
                    <a:lumMod val="65000"/>
                  </a:schemeClr>
                </a:solidFill>
              </a:endParaRPr>
            </a:p>
          </p:txBody>
        </p:sp>
      </p:grpSp>
      <p:sp>
        <p:nvSpPr>
          <p:cNvPr id="34" name="Rectangle: Rounded Corners 33">
            <a:extLst>
              <a:ext uri="{FF2B5EF4-FFF2-40B4-BE49-F238E27FC236}">
                <a16:creationId xmlns:a16="http://schemas.microsoft.com/office/drawing/2014/main" id="{9578DBBC-B437-D0A6-C1E7-02DAC019D04D}"/>
              </a:ext>
            </a:extLst>
          </p:cNvPr>
          <p:cNvSpPr/>
          <p:nvPr/>
        </p:nvSpPr>
        <p:spPr>
          <a:xfrm>
            <a:off x="9168888" y="2039131"/>
            <a:ext cx="2341082" cy="571500"/>
          </a:xfrm>
          <a:prstGeom prst="roundRect">
            <a:avLst>
              <a:gd name="adj" fmla="val 7204"/>
            </a:avLst>
          </a:prstGeom>
          <a:solidFill>
            <a:schemeClr val="bg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6" name="TextBox 35">
            <a:extLst>
              <a:ext uri="{FF2B5EF4-FFF2-40B4-BE49-F238E27FC236}">
                <a16:creationId xmlns:a16="http://schemas.microsoft.com/office/drawing/2014/main" id="{4882A1E2-A264-F50F-9EFA-D271506932A4}"/>
              </a:ext>
            </a:extLst>
          </p:cNvPr>
          <p:cNvSpPr txBox="1"/>
          <p:nvPr/>
        </p:nvSpPr>
        <p:spPr>
          <a:xfrm>
            <a:off x="9986486" y="2039129"/>
            <a:ext cx="1532339" cy="538609"/>
          </a:xfrm>
          <a:prstGeom prst="rect">
            <a:avLst/>
          </a:prstGeom>
          <a:noFill/>
        </p:spPr>
        <p:txBody>
          <a:bodyPr wrap="square" rtlCol="0">
            <a:spAutoFit/>
          </a:bodyPr>
          <a:lstStyle/>
          <a:p>
            <a:r>
              <a:rPr lang="en-US" sz="1100" b="1" dirty="0"/>
              <a:t>Japan</a:t>
            </a:r>
          </a:p>
          <a:p>
            <a:r>
              <a:rPr lang="en-US" sz="900" i="1" dirty="0"/>
              <a:t>Culture, Events, Premium Experience</a:t>
            </a:r>
          </a:p>
        </p:txBody>
      </p:sp>
      <p:sp>
        <p:nvSpPr>
          <p:cNvPr id="2" name="Title 1">
            <a:extLst>
              <a:ext uri="{FF2B5EF4-FFF2-40B4-BE49-F238E27FC236}">
                <a16:creationId xmlns:a16="http://schemas.microsoft.com/office/drawing/2014/main" id="{1DFD2E42-B0E4-85A4-D60C-0FF112800FB2}"/>
              </a:ext>
            </a:extLst>
          </p:cNvPr>
          <p:cNvSpPr>
            <a:spLocks noGrp="1"/>
          </p:cNvSpPr>
          <p:nvPr>
            <p:ph type="title"/>
          </p:nvPr>
        </p:nvSpPr>
        <p:spPr/>
        <p:txBody>
          <a:bodyPr/>
          <a:lstStyle/>
          <a:p>
            <a:r>
              <a:rPr lang="en-US" dirty="0"/>
              <a:t>Outbound Destination Preferences</a:t>
            </a:r>
          </a:p>
        </p:txBody>
      </p:sp>
      <p:sp>
        <p:nvSpPr>
          <p:cNvPr id="5" name="Rectangle: Rounded Corners 4">
            <a:extLst>
              <a:ext uri="{FF2B5EF4-FFF2-40B4-BE49-F238E27FC236}">
                <a16:creationId xmlns:a16="http://schemas.microsoft.com/office/drawing/2014/main" id="{E7B9C539-EE6D-1B69-4468-1B65FCC86B52}"/>
              </a:ext>
            </a:extLst>
          </p:cNvPr>
          <p:cNvSpPr/>
          <p:nvPr/>
        </p:nvSpPr>
        <p:spPr>
          <a:xfrm>
            <a:off x="5926773" y="3214994"/>
            <a:ext cx="2322139" cy="571500"/>
          </a:xfrm>
          <a:prstGeom prst="roundRect">
            <a:avLst>
              <a:gd name="adj" fmla="val 7204"/>
            </a:avLst>
          </a:prstGeom>
          <a:solidFill>
            <a:schemeClr val="bg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7" name="Rectangle: Rounded Corners 6">
            <a:extLst>
              <a:ext uri="{FF2B5EF4-FFF2-40B4-BE49-F238E27FC236}">
                <a16:creationId xmlns:a16="http://schemas.microsoft.com/office/drawing/2014/main" id="{0BEDB850-6847-7B56-43C6-ADCF3834B517}"/>
              </a:ext>
            </a:extLst>
          </p:cNvPr>
          <p:cNvSpPr/>
          <p:nvPr/>
        </p:nvSpPr>
        <p:spPr>
          <a:xfrm>
            <a:off x="5981762" y="3282334"/>
            <a:ext cx="806668" cy="427588"/>
          </a:xfrm>
          <a:prstGeom prst="roundRect">
            <a:avLst>
              <a:gd name="adj" fmla="val 7929"/>
            </a:avLst>
          </a:prstGeom>
          <a:blipFill>
            <a:blip r:embed="rId3"/>
            <a:stretch>
              <a:fillRect l="-40512" t="-39041" b="-5941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BCC58E0-DF4C-E5A7-4AD0-332AD8F00300}"/>
              </a:ext>
            </a:extLst>
          </p:cNvPr>
          <p:cNvPicPr>
            <a:picLocks noChangeAspect="1"/>
          </p:cNvPicPr>
          <p:nvPr/>
        </p:nvPicPr>
        <p:blipFill>
          <a:blip r:embed="rId4"/>
          <a:stretch>
            <a:fillRect/>
          </a:stretch>
        </p:blipFill>
        <p:spPr>
          <a:xfrm>
            <a:off x="6016201" y="3270022"/>
            <a:ext cx="259595" cy="259595"/>
          </a:xfrm>
          <a:prstGeom prst="rect">
            <a:avLst/>
          </a:prstGeom>
        </p:spPr>
      </p:pic>
      <p:sp>
        <p:nvSpPr>
          <p:cNvPr id="8" name="TextBox 7">
            <a:extLst>
              <a:ext uri="{FF2B5EF4-FFF2-40B4-BE49-F238E27FC236}">
                <a16:creationId xmlns:a16="http://schemas.microsoft.com/office/drawing/2014/main" id="{C5FC2496-2C95-505F-E0E2-60D9A011224E}"/>
              </a:ext>
            </a:extLst>
          </p:cNvPr>
          <p:cNvSpPr txBox="1"/>
          <p:nvPr/>
        </p:nvSpPr>
        <p:spPr>
          <a:xfrm>
            <a:off x="6732165" y="3214992"/>
            <a:ext cx="1551001" cy="538609"/>
          </a:xfrm>
          <a:prstGeom prst="rect">
            <a:avLst/>
          </a:prstGeom>
          <a:noFill/>
        </p:spPr>
        <p:txBody>
          <a:bodyPr wrap="square" rtlCol="0">
            <a:spAutoFit/>
          </a:bodyPr>
          <a:lstStyle/>
          <a:p>
            <a:r>
              <a:rPr lang="en-US" sz="1100" b="1" dirty="0"/>
              <a:t>Thailand</a:t>
            </a:r>
          </a:p>
          <a:p>
            <a:r>
              <a:rPr lang="en-US" sz="900" i="1" dirty="0"/>
              <a:t>Affordability, </a:t>
            </a:r>
          </a:p>
          <a:p>
            <a:r>
              <a:rPr lang="en-US" sz="900" i="1" dirty="0"/>
              <a:t>Proximity, Shopping</a:t>
            </a:r>
          </a:p>
        </p:txBody>
      </p:sp>
      <p:sp>
        <p:nvSpPr>
          <p:cNvPr id="12" name="Isosceles Triangle 11">
            <a:extLst>
              <a:ext uri="{FF2B5EF4-FFF2-40B4-BE49-F238E27FC236}">
                <a16:creationId xmlns:a16="http://schemas.microsoft.com/office/drawing/2014/main" id="{593D3614-F2F1-3A87-614B-B16DC48D1BB2}"/>
              </a:ext>
            </a:extLst>
          </p:cNvPr>
          <p:cNvSpPr/>
          <p:nvPr/>
        </p:nvSpPr>
        <p:spPr>
          <a:xfrm rot="5400000">
            <a:off x="8233757" y="3473183"/>
            <a:ext cx="76200" cy="45890"/>
          </a:xfrm>
          <a:prstGeom prst="triangle">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2503236-D26E-EB5E-7658-7C150514AA2B}"/>
              </a:ext>
            </a:extLst>
          </p:cNvPr>
          <p:cNvSpPr/>
          <p:nvPr/>
        </p:nvSpPr>
        <p:spPr>
          <a:xfrm>
            <a:off x="6665067" y="2553240"/>
            <a:ext cx="2322139" cy="571500"/>
          </a:xfrm>
          <a:prstGeom prst="roundRect">
            <a:avLst>
              <a:gd name="adj" fmla="val 7204"/>
            </a:avLst>
          </a:prstGeom>
          <a:solidFill>
            <a:schemeClr val="bg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14" name="Rectangle: Rounded Corners 13">
            <a:extLst>
              <a:ext uri="{FF2B5EF4-FFF2-40B4-BE49-F238E27FC236}">
                <a16:creationId xmlns:a16="http://schemas.microsoft.com/office/drawing/2014/main" id="{52295D22-77CE-D684-997E-20843CAFCEBD}"/>
              </a:ext>
            </a:extLst>
          </p:cNvPr>
          <p:cNvSpPr/>
          <p:nvPr/>
        </p:nvSpPr>
        <p:spPr>
          <a:xfrm>
            <a:off x="6720055" y="2620580"/>
            <a:ext cx="831869" cy="427588"/>
          </a:xfrm>
          <a:prstGeom prst="roundRect">
            <a:avLst>
              <a:gd name="adj" fmla="val 7929"/>
            </a:avLst>
          </a:prstGeom>
          <a:blipFill>
            <a:blip r:embed="rId5"/>
            <a:stretch>
              <a:fillRect l="-9964" t="-29229" r="-12983" b="-4441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F4F21C0-E8C0-444D-34ED-BD8A9CF1AA96}"/>
              </a:ext>
            </a:extLst>
          </p:cNvPr>
          <p:cNvSpPr txBox="1"/>
          <p:nvPr/>
        </p:nvSpPr>
        <p:spPr>
          <a:xfrm>
            <a:off x="7517025" y="2553238"/>
            <a:ext cx="1504435" cy="538609"/>
          </a:xfrm>
          <a:prstGeom prst="rect">
            <a:avLst/>
          </a:prstGeom>
          <a:noFill/>
        </p:spPr>
        <p:txBody>
          <a:bodyPr wrap="square" rtlCol="0">
            <a:spAutoFit/>
          </a:bodyPr>
          <a:lstStyle/>
          <a:p>
            <a:r>
              <a:rPr lang="en-US" sz="1100" b="1" dirty="0"/>
              <a:t>South Korea</a:t>
            </a:r>
          </a:p>
          <a:p>
            <a:r>
              <a:rPr lang="en-US" sz="900" i="1" dirty="0"/>
              <a:t>K-culture, </a:t>
            </a:r>
          </a:p>
          <a:p>
            <a:r>
              <a:rPr lang="en-US" sz="900" i="1" dirty="0"/>
              <a:t>Shopping, Short-Haul</a:t>
            </a:r>
          </a:p>
        </p:txBody>
      </p:sp>
      <p:sp>
        <p:nvSpPr>
          <p:cNvPr id="17" name="Isosceles Triangle 16">
            <a:extLst>
              <a:ext uri="{FF2B5EF4-FFF2-40B4-BE49-F238E27FC236}">
                <a16:creationId xmlns:a16="http://schemas.microsoft.com/office/drawing/2014/main" id="{20CAD13A-CCC7-428E-1A88-7ED45695C994}"/>
              </a:ext>
            </a:extLst>
          </p:cNvPr>
          <p:cNvSpPr/>
          <p:nvPr/>
        </p:nvSpPr>
        <p:spPr>
          <a:xfrm rot="10800000">
            <a:off x="9116960" y="2879366"/>
            <a:ext cx="76200" cy="45890"/>
          </a:xfrm>
          <a:prstGeom prst="triangle">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95D886C-4A1E-A908-5059-5F767B6954D6}"/>
              </a:ext>
            </a:extLst>
          </p:cNvPr>
          <p:cNvGrpSpPr/>
          <p:nvPr/>
        </p:nvGrpSpPr>
        <p:grpSpPr>
          <a:xfrm>
            <a:off x="7598325" y="3214600"/>
            <a:ext cx="683223" cy="434980"/>
            <a:chOff x="8178185" y="3428607"/>
            <a:chExt cx="683223" cy="434980"/>
          </a:xfrm>
        </p:grpSpPr>
        <p:grpSp>
          <p:nvGrpSpPr>
            <p:cNvPr id="18" name="Group 17">
              <a:extLst>
                <a:ext uri="{FF2B5EF4-FFF2-40B4-BE49-F238E27FC236}">
                  <a16:creationId xmlns:a16="http://schemas.microsoft.com/office/drawing/2014/main" id="{89311817-DF39-E372-624B-B059E004A709}"/>
                </a:ext>
              </a:extLst>
            </p:cNvPr>
            <p:cNvGrpSpPr/>
            <p:nvPr/>
          </p:nvGrpSpPr>
          <p:grpSpPr>
            <a:xfrm>
              <a:off x="8178185" y="3428607"/>
              <a:ext cx="683223" cy="434980"/>
              <a:chOff x="8178185" y="3428607"/>
              <a:chExt cx="683223" cy="434980"/>
            </a:xfrm>
          </p:grpSpPr>
          <p:sp>
            <p:nvSpPr>
              <p:cNvPr id="9" name="TextBox 8">
                <a:extLst>
                  <a:ext uri="{FF2B5EF4-FFF2-40B4-BE49-F238E27FC236}">
                    <a16:creationId xmlns:a16="http://schemas.microsoft.com/office/drawing/2014/main" id="{9DBDB312-8EEE-C326-4906-2BB592F037BD}"/>
                  </a:ext>
                </a:extLst>
              </p:cNvPr>
              <p:cNvSpPr txBox="1"/>
              <p:nvPr/>
            </p:nvSpPr>
            <p:spPr>
              <a:xfrm>
                <a:off x="8452782" y="3428607"/>
                <a:ext cx="408626" cy="261610"/>
              </a:xfrm>
              <a:prstGeom prst="rect">
                <a:avLst/>
              </a:prstGeom>
              <a:noFill/>
            </p:spPr>
            <p:txBody>
              <a:bodyPr wrap="square" rtlCol="0">
                <a:spAutoFit/>
              </a:bodyPr>
              <a:lstStyle/>
              <a:p>
                <a:pPr algn="r"/>
                <a:r>
                  <a:rPr lang="en-US" sz="1100" b="1" dirty="0"/>
                  <a:t>52</a:t>
                </a:r>
                <a:r>
                  <a:rPr lang="en-US" sz="500" b="1" dirty="0"/>
                  <a:t>%</a:t>
                </a:r>
                <a:endParaRPr lang="en-US" sz="900" i="1" dirty="0"/>
              </a:p>
            </p:txBody>
          </p:sp>
          <p:sp>
            <p:nvSpPr>
              <p:cNvPr id="10" name="TextBox 9">
                <a:extLst>
                  <a:ext uri="{FF2B5EF4-FFF2-40B4-BE49-F238E27FC236}">
                    <a16:creationId xmlns:a16="http://schemas.microsoft.com/office/drawing/2014/main" id="{4CE39174-8E3A-15BF-550A-7C1BA49A839D}"/>
                  </a:ext>
                </a:extLst>
              </p:cNvPr>
              <p:cNvSpPr txBox="1"/>
              <p:nvPr/>
            </p:nvSpPr>
            <p:spPr>
              <a:xfrm>
                <a:off x="8178185" y="3586588"/>
                <a:ext cx="676873" cy="276999"/>
              </a:xfrm>
              <a:prstGeom prst="rect">
                <a:avLst/>
              </a:prstGeom>
              <a:noFill/>
            </p:spPr>
            <p:txBody>
              <a:bodyPr wrap="square">
                <a:spAutoFit/>
              </a:bodyPr>
              <a:lstStyle/>
              <a:p>
                <a:pPr algn="r">
                  <a:spcAft>
                    <a:spcPts val="750"/>
                  </a:spcAft>
                  <a:buNone/>
                </a:pPr>
                <a:r>
                  <a:rPr lang="en-US" sz="1200" b="1" i="0" dirty="0">
                    <a:solidFill>
                      <a:srgbClr val="3F9C31"/>
                    </a:solidFill>
                    <a:effectLst/>
                    <a:latin typeface="+mj-lt"/>
                  </a:rPr>
                  <a:t>8</a:t>
                </a:r>
                <a:r>
                  <a:rPr lang="en-US" sz="500" b="1" i="0" dirty="0">
                    <a:solidFill>
                      <a:srgbClr val="3F9C31"/>
                    </a:solidFill>
                    <a:effectLst/>
                    <a:latin typeface="+mj-lt"/>
                  </a:rPr>
                  <a:t>%</a:t>
                </a:r>
                <a:endParaRPr lang="en-US" sz="1200" b="0" i="0" dirty="0">
                  <a:solidFill>
                    <a:srgbClr val="3F9C31"/>
                  </a:solidFill>
                  <a:effectLst/>
                  <a:latin typeface="+mj-lt"/>
                </a:endParaRPr>
              </a:p>
            </p:txBody>
          </p:sp>
          <p:sp>
            <p:nvSpPr>
              <p:cNvPr id="11" name="Isosceles Triangle 10">
                <a:extLst>
                  <a:ext uri="{FF2B5EF4-FFF2-40B4-BE49-F238E27FC236}">
                    <a16:creationId xmlns:a16="http://schemas.microsoft.com/office/drawing/2014/main" id="{78AFDEAC-4A8C-86E4-04B9-186142C866BA}"/>
                  </a:ext>
                </a:extLst>
              </p:cNvPr>
              <p:cNvSpPr/>
              <p:nvPr/>
            </p:nvSpPr>
            <p:spPr>
              <a:xfrm>
                <a:off x="8509028" y="3726500"/>
                <a:ext cx="76200" cy="45890"/>
              </a:xfrm>
              <a:prstGeom prst="triangl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4761C65C-9234-CF96-C186-49BF532BC8AC}"/>
                </a:ext>
              </a:extLst>
            </p:cNvPr>
            <p:cNvCxnSpPr>
              <a:cxnSpLocks/>
            </p:cNvCxnSpPr>
            <p:nvPr/>
          </p:nvCxnSpPr>
          <p:spPr>
            <a:xfrm>
              <a:off x="8313738" y="3635375"/>
              <a:ext cx="45243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4A7223D-F58E-5193-BE37-737A80EED7C7}"/>
                </a:ext>
              </a:extLst>
            </p:cNvPr>
            <p:cNvSpPr txBox="1"/>
            <p:nvPr/>
          </p:nvSpPr>
          <p:spPr>
            <a:xfrm>
              <a:off x="8182888" y="3605578"/>
              <a:ext cx="504780" cy="169277"/>
            </a:xfrm>
            <a:prstGeom prst="rect">
              <a:avLst/>
            </a:prstGeom>
            <a:noFill/>
          </p:spPr>
          <p:txBody>
            <a:bodyPr wrap="square" rtlCol="0">
              <a:spAutoFit/>
            </a:bodyPr>
            <a:lstStyle/>
            <a:p>
              <a:pPr algn="r"/>
              <a:r>
                <a:rPr lang="en-US" sz="500" i="1" dirty="0">
                  <a:solidFill>
                    <a:schemeClr val="bg1">
                      <a:lumMod val="65000"/>
                    </a:schemeClr>
                  </a:solidFill>
                </a:rPr>
                <a:t>(vs 2025)</a:t>
              </a:r>
              <a:endParaRPr lang="en-US" sz="200" i="1" dirty="0">
                <a:solidFill>
                  <a:schemeClr val="bg1">
                    <a:lumMod val="65000"/>
                  </a:schemeClr>
                </a:solidFill>
              </a:endParaRPr>
            </a:p>
          </p:txBody>
        </p:sp>
      </p:grpSp>
      <p:grpSp>
        <p:nvGrpSpPr>
          <p:cNvPr id="25" name="Group 24">
            <a:extLst>
              <a:ext uri="{FF2B5EF4-FFF2-40B4-BE49-F238E27FC236}">
                <a16:creationId xmlns:a16="http://schemas.microsoft.com/office/drawing/2014/main" id="{3D1C3C1E-5FD2-58F1-EC89-75B5DC46FEF0}"/>
              </a:ext>
            </a:extLst>
          </p:cNvPr>
          <p:cNvGrpSpPr/>
          <p:nvPr/>
        </p:nvGrpSpPr>
        <p:grpSpPr>
          <a:xfrm>
            <a:off x="8338237" y="2551145"/>
            <a:ext cx="683223" cy="434980"/>
            <a:chOff x="8178185" y="3428607"/>
            <a:chExt cx="683223" cy="434980"/>
          </a:xfrm>
        </p:grpSpPr>
        <p:grpSp>
          <p:nvGrpSpPr>
            <p:cNvPr id="26" name="Group 25">
              <a:extLst>
                <a:ext uri="{FF2B5EF4-FFF2-40B4-BE49-F238E27FC236}">
                  <a16:creationId xmlns:a16="http://schemas.microsoft.com/office/drawing/2014/main" id="{A522F047-6A3E-F94A-E270-9A1F90331304}"/>
                </a:ext>
              </a:extLst>
            </p:cNvPr>
            <p:cNvGrpSpPr/>
            <p:nvPr/>
          </p:nvGrpSpPr>
          <p:grpSpPr>
            <a:xfrm>
              <a:off x="8178185" y="3428607"/>
              <a:ext cx="683223" cy="434980"/>
              <a:chOff x="8178185" y="3428607"/>
              <a:chExt cx="683223" cy="434980"/>
            </a:xfrm>
          </p:grpSpPr>
          <p:sp>
            <p:nvSpPr>
              <p:cNvPr id="29" name="TextBox 28">
                <a:extLst>
                  <a:ext uri="{FF2B5EF4-FFF2-40B4-BE49-F238E27FC236}">
                    <a16:creationId xmlns:a16="http://schemas.microsoft.com/office/drawing/2014/main" id="{9A1630D1-E7CE-9921-72F5-74BD52C44DCD}"/>
                  </a:ext>
                </a:extLst>
              </p:cNvPr>
              <p:cNvSpPr txBox="1"/>
              <p:nvPr/>
            </p:nvSpPr>
            <p:spPr>
              <a:xfrm>
                <a:off x="8408971" y="3428607"/>
                <a:ext cx="452437" cy="261610"/>
              </a:xfrm>
              <a:prstGeom prst="rect">
                <a:avLst/>
              </a:prstGeom>
              <a:noFill/>
            </p:spPr>
            <p:txBody>
              <a:bodyPr wrap="square" rtlCol="0">
                <a:spAutoFit/>
              </a:bodyPr>
              <a:lstStyle/>
              <a:p>
                <a:pPr algn="r"/>
                <a:r>
                  <a:rPr lang="en-US" sz="1100" b="1" dirty="0"/>
                  <a:t>38</a:t>
                </a:r>
                <a:r>
                  <a:rPr lang="en-US" sz="500" b="1" dirty="0"/>
                  <a:t>%</a:t>
                </a:r>
                <a:endParaRPr lang="en-US" sz="900" i="1" dirty="0"/>
              </a:p>
            </p:txBody>
          </p:sp>
          <p:sp>
            <p:nvSpPr>
              <p:cNvPr id="30" name="TextBox 29">
                <a:extLst>
                  <a:ext uri="{FF2B5EF4-FFF2-40B4-BE49-F238E27FC236}">
                    <a16:creationId xmlns:a16="http://schemas.microsoft.com/office/drawing/2014/main" id="{59DEF5C1-1BAE-6C41-CB86-C4C7DBBBA0FF}"/>
                  </a:ext>
                </a:extLst>
              </p:cNvPr>
              <p:cNvSpPr txBox="1"/>
              <p:nvPr/>
            </p:nvSpPr>
            <p:spPr>
              <a:xfrm>
                <a:off x="8178185" y="3586588"/>
                <a:ext cx="676873" cy="276999"/>
              </a:xfrm>
              <a:prstGeom prst="rect">
                <a:avLst/>
              </a:prstGeom>
              <a:noFill/>
            </p:spPr>
            <p:txBody>
              <a:bodyPr wrap="square">
                <a:spAutoFit/>
              </a:bodyPr>
              <a:lstStyle/>
              <a:p>
                <a:pPr algn="r">
                  <a:spcAft>
                    <a:spcPts val="750"/>
                  </a:spcAft>
                  <a:buNone/>
                </a:pPr>
                <a:r>
                  <a:rPr lang="en-US" sz="1200" b="1" i="0" dirty="0">
                    <a:solidFill>
                      <a:srgbClr val="3F9C31"/>
                    </a:solidFill>
                    <a:effectLst/>
                    <a:latin typeface="+mj-lt"/>
                  </a:rPr>
                  <a:t>5</a:t>
                </a:r>
                <a:r>
                  <a:rPr lang="en-US" sz="500" b="1" i="0" dirty="0">
                    <a:solidFill>
                      <a:srgbClr val="3F9C31"/>
                    </a:solidFill>
                    <a:effectLst/>
                    <a:latin typeface="+mj-lt"/>
                  </a:rPr>
                  <a:t>%</a:t>
                </a:r>
                <a:endParaRPr lang="en-US" sz="1200" b="0" i="0" dirty="0">
                  <a:solidFill>
                    <a:srgbClr val="3F9C31"/>
                  </a:solidFill>
                  <a:effectLst/>
                  <a:latin typeface="+mj-lt"/>
                </a:endParaRPr>
              </a:p>
            </p:txBody>
          </p:sp>
          <p:sp>
            <p:nvSpPr>
              <p:cNvPr id="31" name="Isosceles Triangle 30">
                <a:extLst>
                  <a:ext uri="{FF2B5EF4-FFF2-40B4-BE49-F238E27FC236}">
                    <a16:creationId xmlns:a16="http://schemas.microsoft.com/office/drawing/2014/main" id="{96D6AFA4-74B6-1B95-2E30-C6C1D56DF716}"/>
                  </a:ext>
                </a:extLst>
              </p:cNvPr>
              <p:cNvSpPr/>
              <p:nvPr/>
            </p:nvSpPr>
            <p:spPr>
              <a:xfrm>
                <a:off x="8509028" y="3726500"/>
                <a:ext cx="76200" cy="45890"/>
              </a:xfrm>
              <a:prstGeom prst="triangl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Connector 26">
              <a:extLst>
                <a:ext uri="{FF2B5EF4-FFF2-40B4-BE49-F238E27FC236}">
                  <a16:creationId xmlns:a16="http://schemas.microsoft.com/office/drawing/2014/main" id="{9FC49D48-571F-BEB5-962B-8FB28E52E4D4}"/>
                </a:ext>
              </a:extLst>
            </p:cNvPr>
            <p:cNvCxnSpPr>
              <a:cxnSpLocks/>
            </p:cNvCxnSpPr>
            <p:nvPr/>
          </p:nvCxnSpPr>
          <p:spPr>
            <a:xfrm>
              <a:off x="8313738" y="3635375"/>
              <a:ext cx="45243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107EB1A-E6D9-F883-367D-A0BAEAB4FC93}"/>
                </a:ext>
              </a:extLst>
            </p:cNvPr>
            <p:cNvSpPr txBox="1"/>
            <p:nvPr/>
          </p:nvSpPr>
          <p:spPr>
            <a:xfrm>
              <a:off x="8182888" y="3605578"/>
              <a:ext cx="504780" cy="169277"/>
            </a:xfrm>
            <a:prstGeom prst="rect">
              <a:avLst/>
            </a:prstGeom>
            <a:noFill/>
          </p:spPr>
          <p:txBody>
            <a:bodyPr wrap="square" rtlCol="0">
              <a:spAutoFit/>
            </a:bodyPr>
            <a:lstStyle/>
            <a:p>
              <a:pPr algn="r"/>
              <a:r>
                <a:rPr lang="en-US" sz="500" i="1" dirty="0">
                  <a:solidFill>
                    <a:schemeClr val="bg1">
                      <a:lumMod val="65000"/>
                    </a:schemeClr>
                  </a:solidFill>
                </a:rPr>
                <a:t>(vs 2025)</a:t>
              </a:r>
              <a:endParaRPr lang="en-US" sz="200" i="1" dirty="0">
                <a:solidFill>
                  <a:schemeClr val="bg1">
                    <a:lumMod val="65000"/>
                  </a:schemeClr>
                </a:solidFill>
              </a:endParaRPr>
            </a:p>
          </p:txBody>
        </p:sp>
      </p:grpSp>
      <p:pic>
        <p:nvPicPr>
          <p:cNvPr id="33" name="Picture 32">
            <a:extLst>
              <a:ext uri="{FF2B5EF4-FFF2-40B4-BE49-F238E27FC236}">
                <a16:creationId xmlns:a16="http://schemas.microsoft.com/office/drawing/2014/main" id="{19374AC4-827A-3490-4220-27916E635AE8}"/>
              </a:ext>
            </a:extLst>
          </p:cNvPr>
          <p:cNvPicPr>
            <a:picLocks noChangeAspect="1"/>
          </p:cNvPicPr>
          <p:nvPr/>
        </p:nvPicPr>
        <p:blipFill>
          <a:blip r:embed="rId6"/>
          <a:stretch>
            <a:fillRect/>
          </a:stretch>
        </p:blipFill>
        <p:spPr>
          <a:xfrm>
            <a:off x="6752487" y="2605612"/>
            <a:ext cx="289316" cy="289316"/>
          </a:xfrm>
          <a:prstGeom prst="rect">
            <a:avLst/>
          </a:prstGeom>
        </p:spPr>
      </p:pic>
      <p:sp>
        <p:nvSpPr>
          <p:cNvPr id="35" name="Rectangle: Rounded Corners 34">
            <a:extLst>
              <a:ext uri="{FF2B5EF4-FFF2-40B4-BE49-F238E27FC236}">
                <a16:creationId xmlns:a16="http://schemas.microsoft.com/office/drawing/2014/main" id="{2563BCCB-4737-C634-AD9B-4FC22430B444}"/>
              </a:ext>
            </a:extLst>
          </p:cNvPr>
          <p:cNvSpPr/>
          <p:nvPr/>
        </p:nvSpPr>
        <p:spPr>
          <a:xfrm>
            <a:off x="9211176" y="2106471"/>
            <a:ext cx="831869" cy="427588"/>
          </a:xfrm>
          <a:prstGeom prst="roundRect">
            <a:avLst>
              <a:gd name="adj" fmla="val 7929"/>
            </a:avLst>
          </a:prstGeom>
          <a:blipFill>
            <a:blip r:embed="rId7"/>
            <a:stretch>
              <a:fillRect l="-17416" t="-42615" r="-14282" b="-4339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5473F3A3-8E9D-52AA-EB9D-E8F2306DB6E1}"/>
              </a:ext>
            </a:extLst>
          </p:cNvPr>
          <p:cNvSpPr/>
          <p:nvPr/>
        </p:nvSpPr>
        <p:spPr>
          <a:xfrm>
            <a:off x="9168887" y="3135618"/>
            <a:ext cx="2322139" cy="571500"/>
          </a:xfrm>
          <a:prstGeom prst="roundRect">
            <a:avLst>
              <a:gd name="adj" fmla="val 7204"/>
            </a:avLst>
          </a:prstGeom>
          <a:solidFill>
            <a:schemeClr val="bg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8" name="Rectangle: Rounded Corners 37">
            <a:extLst>
              <a:ext uri="{FF2B5EF4-FFF2-40B4-BE49-F238E27FC236}">
                <a16:creationId xmlns:a16="http://schemas.microsoft.com/office/drawing/2014/main" id="{48EE6CC6-B65B-9F7C-2D32-85AA8F876F5E}"/>
              </a:ext>
            </a:extLst>
          </p:cNvPr>
          <p:cNvSpPr/>
          <p:nvPr/>
        </p:nvSpPr>
        <p:spPr>
          <a:xfrm>
            <a:off x="9211176" y="3202958"/>
            <a:ext cx="831869" cy="427588"/>
          </a:xfrm>
          <a:prstGeom prst="roundRect">
            <a:avLst>
              <a:gd name="adj" fmla="val 7929"/>
            </a:avLst>
          </a:prstGeom>
          <a:blipFill>
            <a:blip r:embed="rId8"/>
            <a:stretch>
              <a:fillRect l="-1542" t="-29014" r="-64886" b="-1060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740EBC7-18ED-8C69-C9C1-A46F55551268}"/>
              </a:ext>
            </a:extLst>
          </p:cNvPr>
          <p:cNvSpPr txBox="1"/>
          <p:nvPr/>
        </p:nvSpPr>
        <p:spPr>
          <a:xfrm>
            <a:off x="9986486" y="3135616"/>
            <a:ext cx="1504435" cy="538609"/>
          </a:xfrm>
          <a:prstGeom prst="rect">
            <a:avLst/>
          </a:prstGeom>
          <a:noFill/>
        </p:spPr>
        <p:txBody>
          <a:bodyPr wrap="square" rtlCol="0">
            <a:spAutoFit/>
          </a:bodyPr>
          <a:lstStyle/>
          <a:p>
            <a:r>
              <a:rPr lang="en-US" sz="1100" b="1" dirty="0"/>
              <a:t>Taiwan</a:t>
            </a:r>
          </a:p>
          <a:p>
            <a:r>
              <a:rPr lang="en-US" sz="900" i="1" dirty="0"/>
              <a:t>Food, Culture, Accessibility</a:t>
            </a:r>
          </a:p>
        </p:txBody>
      </p:sp>
      <p:sp>
        <p:nvSpPr>
          <p:cNvPr id="41" name="Rectangle: Rounded Corners 40">
            <a:extLst>
              <a:ext uri="{FF2B5EF4-FFF2-40B4-BE49-F238E27FC236}">
                <a16:creationId xmlns:a16="http://schemas.microsoft.com/office/drawing/2014/main" id="{187D7BF7-CB1B-6ACB-2D6D-2AA2FCA63CEE}"/>
              </a:ext>
            </a:extLst>
          </p:cNvPr>
          <p:cNvSpPr/>
          <p:nvPr/>
        </p:nvSpPr>
        <p:spPr>
          <a:xfrm>
            <a:off x="9211176" y="3926858"/>
            <a:ext cx="831869" cy="427588"/>
          </a:xfrm>
          <a:prstGeom prst="roundRect">
            <a:avLst>
              <a:gd name="adj" fmla="val 7929"/>
            </a:avLst>
          </a:prstGeom>
          <a:blipFill>
            <a:blip r:embed="rId9"/>
            <a:stretch>
              <a:fillRect l="-75226" t="-27642" r="-31320" b="-16407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C27ED811-1158-2056-EA08-260108C66F6F}"/>
              </a:ext>
            </a:extLst>
          </p:cNvPr>
          <p:cNvSpPr/>
          <p:nvPr/>
        </p:nvSpPr>
        <p:spPr>
          <a:xfrm>
            <a:off x="6163683" y="3875804"/>
            <a:ext cx="2322139" cy="571500"/>
          </a:xfrm>
          <a:prstGeom prst="roundRect">
            <a:avLst>
              <a:gd name="adj" fmla="val 7204"/>
            </a:avLst>
          </a:prstGeom>
          <a:solidFill>
            <a:schemeClr val="bg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Rectangle: Rounded Corners 43">
            <a:extLst>
              <a:ext uri="{FF2B5EF4-FFF2-40B4-BE49-F238E27FC236}">
                <a16:creationId xmlns:a16="http://schemas.microsoft.com/office/drawing/2014/main" id="{77B31070-6C64-6B31-3C03-A2B90859026A}"/>
              </a:ext>
            </a:extLst>
          </p:cNvPr>
          <p:cNvSpPr/>
          <p:nvPr/>
        </p:nvSpPr>
        <p:spPr>
          <a:xfrm>
            <a:off x="6218671" y="3943144"/>
            <a:ext cx="831869" cy="427588"/>
          </a:xfrm>
          <a:prstGeom prst="roundRect">
            <a:avLst>
              <a:gd name="adj" fmla="val 7929"/>
            </a:avLst>
          </a:prstGeom>
          <a:blipFill>
            <a:blip r:embed="rId10"/>
            <a:stretch>
              <a:fillRect l="-4990" t="-96750" r="-83038" b="-6881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3240528-2760-AC01-3C1A-F0FD04004DB1}"/>
              </a:ext>
            </a:extLst>
          </p:cNvPr>
          <p:cNvSpPr txBox="1"/>
          <p:nvPr/>
        </p:nvSpPr>
        <p:spPr>
          <a:xfrm>
            <a:off x="7015641" y="3875802"/>
            <a:ext cx="1504435" cy="538609"/>
          </a:xfrm>
          <a:prstGeom prst="rect">
            <a:avLst/>
          </a:prstGeom>
          <a:noFill/>
        </p:spPr>
        <p:txBody>
          <a:bodyPr wrap="square" rtlCol="0">
            <a:spAutoFit/>
          </a:bodyPr>
          <a:lstStyle/>
          <a:p>
            <a:r>
              <a:rPr lang="en-US" sz="1100" b="1" dirty="0"/>
              <a:t>Singapore</a:t>
            </a:r>
          </a:p>
          <a:p>
            <a:r>
              <a:rPr lang="en-US" sz="900" i="1" dirty="0"/>
              <a:t>Urban, Family-Friendly, Events</a:t>
            </a:r>
          </a:p>
        </p:txBody>
      </p:sp>
      <p:sp>
        <p:nvSpPr>
          <p:cNvPr id="46" name="Rectangle: Rounded Corners 45">
            <a:extLst>
              <a:ext uri="{FF2B5EF4-FFF2-40B4-BE49-F238E27FC236}">
                <a16:creationId xmlns:a16="http://schemas.microsoft.com/office/drawing/2014/main" id="{33B81542-6A7B-EB3A-4894-D9CE6C24CE00}"/>
              </a:ext>
            </a:extLst>
          </p:cNvPr>
          <p:cNvSpPr/>
          <p:nvPr/>
        </p:nvSpPr>
        <p:spPr>
          <a:xfrm>
            <a:off x="6967781" y="4882652"/>
            <a:ext cx="2322139" cy="571500"/>
          </a:xfrm>
          <a:prstGeom prst="roundRect">
            <a:avLst>
              <a:gd name="adj" fmla="val 7204"/>
            </a:avLst>
          </a:prstGeom>
          <a:solidFill>
            <a:schemeClr val="bg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7" name="Rectangle: Rounded Corners 46">
            <a:extLst>
              <a:ext uri="{FF2B5EF4-FFF2-40B4-BE49-F238E27FC236}">
                <a16:creationId xmlns:a16="http://schemas.microsoft.com/office/drawing/2014/main" id="{98E64458-10B8-488E-9EB2-D4A7C3D5A866}"/>
              </a:ext>
            </a:extLst>
          </p:cNvPr>
          <p:cNvSpPr/>
          <p:nvPr/>
        </p:nvSpPr>
        <p:spPr>
          <a:xfrm>
            <a:off x="7022769" y="4949992"/>
            <a:ext cx="831869" cy="427588"/>
          </a:xfrm>
          <a:prstGeom prst="roundRect">
            <a:avLst>
              <a:gd name="adj" fmla="val 7929"/>
            </a:avLst>
          </a:prstGeom>
          <a:blipFill>
            <a:blip r:embed="rId11"/>
            <a:stretch>
              <a:fillRect l="-11199" t="-45863" r="-8959" b="-4665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6024D44-3818-E83F-8EBB-4D0FDA670FDF}"/>
              </a:ext>
            </a:extLst>
          </p:cNvPr>
          <p:cNvSpPr txBox="1"/>
          <p:nvPr/>
        </p:nvSpPr>
        <p:spPr>
          <a:xfrm>
            <a:off x="7819739" y="4882650"/>
            <a:ext cx="1504435" cy="538609"/>
          </a:xfrm>
          <a:prstGeom prst="rect">
            <a:avLst/>
          </a:prstGeom>
          <a:noFill/>
        </p:spPr>
        <p:txBody>
          <a:bodyPr wrap="square" rtlCol="0">
            <a:spAutoFit/>
          </a:bodyPr>
          <a:lstStyle/>
          <a:p>
            <a:r>
              <a:rPr lang="en-US" sz="1100" b="1" dirty="0"/>
              <a:t>Australia</a:t>
            </a:r>
          </a:p>
          <a:p>
            <a:r>
              <a:rPr lang="en-US" sz="900" i="1" dirty="0"/>
              <a:t>Family/Study, </a:t>
            </a:r>
          </a:p>
          <a:p>
            <a:r>
              <a:rPr lang="en-US" sz="900" i="1" dirty="0"/>
              <a:t>Nature</a:t>
            </a:r>
          </a:p>
        </p:txBody>
      </p:sp>
      <p:grpSp>
        <p:nvGrpSpPr>
          <p:cNvPr id="49" name="Group 48">
            <a:extLst>
              <a:ext uri="{FF2B5EF4-FFF2-40B4-BE49-F238E27FC236}">
                <a16:creationId xmlns:a16="http://schemas.microsoft.com/office/drawing/2014/main" id="{3B0A729F-33C3-E688-FC17-3C0BE8586A89}"/>
              </a:ext>
            </a:extLst>
          </p:cNvPr>
          <p:cNvGrpSpPr/>
          <p:nvPr/>
        </p:nvGrpSpPr>
        <p:grpSpPr>
          <a:xfrm>
            <a:off x="10861000" y="2030373"/>
            <a:ext cx="683223" cy="434980"/>
            <a:chOff x="8178185" y="3428607"/>
            <a:chExt cx="683223" cy="434980"/>
          </a:xfrm>
        </p:grpSpPr>
        <p:sp>
          <p:nvSpPr>
            <p:cNvPr id="52" name="TextBox 51">
              <a:extLst>
                <a:ext uri="{FF2B5EF4-FFF2-40B4-BE49-F238E27FC236}">
                  <a16:creationId xmlns:a16="http://schemas.microsoft.com/office/drawing/2014/main" id="{A406B989-4BE7-0AE8-EE38-5FB2C46CCDCD}"/>
                </a:ext>
              </a:extLst>
            </p:cNvPr>
            <p:cNvSpPr txBox="1"/>
            <p:nvPr/>
          </p:nvSpPr>
          <p:spPr>
            <a:xfrm>
              <a:off x="8182888" y="3605578"/>
              <a:ext cx="504780" cy="169277"/>
            </a:xfrm>
            <a:prstGeom prst="rect">
              <a:avLst/>
            </a:prstGeom>
            <a:noFill/>
          </p:spPr>
          <p:txBody>
            <a:bodyPr wrap="square" rtlCol="0">
              <a:spAutoFit/>
            </a:bodyPr>
            <a:lstStyle/>
            <a:p>
              <a:pPr algn="r"/>
              <a:r>
                <a:rPr lang="en-US" sz="500" i="1" dirty="0">
                  <a:solidFill>
                    <a:schemeClr val="bg1">
                      <a:lumMod val="65000"/>
                    </a:schemeClr>
                  </a:solidFill>
                </a:rPr>
                <a:t>(vs 2025)</a:t>
              </a:r>
              <a:endParaRPr lang="en-US" sz="200" i="1" dirty="0">
                <a:solidFill>
                  <a:schemeClr val="bg1">
                    <a:lumMod val="65000"/>
                  </a:schemeClr>
                </a:solidFill>
              </a:endParaRPr>
            </a:p>
          </p:txBody>
        </p:sp>
        <p:grpSp>
          <p:nvGrpSpPr>
            <p:cNvPr id="50" name="Group 49">
              <a:extLst>
                <a:ext uri="{FF2B5EF4-FFF2-40B4-BE49-F238E27FC236}">
                  <a16:creationId xmlns:a16="http://schemas.microsoft.com/office/drawing/2014/main" id="{9EF97E43-2999-E005-2375-BB8E7591FF20}"/>
                </a:ext>
              </a:extLst>
            </p:cNvPr>
            <p:cNvGrpSpPr/>
            <p:nvPr/>
          </p:nvGrpSpPr>
          <p:grpSpPr>
            <a:xfrm>
              <a:off x="8178185" y="3428607"/>
              <a:ext cx="683223" cy="434980"/>
              <a:chOff x="8178185" y="3428607"/>
              <a:chExt cx="683223" cy="434980"/>
            </a:xfrm>
          </p:grpSpPr>
          <p:sp>
            <p:nvSpPr>
              <p:cNvPr id="53" name="TextBox 52">
                <a:extLst>
                  <a:ext uri="{FF2B5EF4-FFF2-40B4-BE49-F238E27FC236}">
                    <a16:creationId xmlns:a16="http://schemas.microsoft.com/office/drawing/2014/main" id="{A11DD2F0-184D-3FD3-9716-A4F1A5F92C4D}"/>
                  </a:ext>
                </a:extLst>
              </p:cNvPr>
              <p:cNvSpPr txBox="1"/>
              <p:nvPr/>
            </p:nvSpPr>
            <p:spPr>
              <a:xfrm>
                <a:off x="8408971" y="3428607"/>
                <a:ext cx="452437" cy="261610"/>
              </a:xfrm>
              <a:prstGeom prst="rect">
                <a:avLst/>
              </a:prstGeom>
              <a:noFill/>
            </p:spPr>
            <p:txBody>
              <a:bodyPr wrap="square" rtlCol="0">
                <a:spAutoFit/>
              </a:bodyPr>
              <a:lstStyle/>
              <a:p>
                <a:pPr algn="r"/>
                <a:r>
                  <a:rPr lang="en-US" sz="1100" b="1" dirty="0"/>
                  <a:t>21</a:t>
                </a:r>
                <a:r>
                  <a:rPr lang="en-US" sz="500" b="1" dirty="0"/>
                  <a:t>%</a:t>
                </a:r>
                <a:endParaRPr lang="en-US" sz="900" i="1" dirty="0"/>
              </a:p>
            </p:txBody>
          </p:sp>
          <p:sp>
            <p:nvSpPr>
              <p:cNvPr id="54" name="TextBox 53">
                <a:extLst>
                  <a:ext uri="{FF2B5EF4-FFF2-40B4-BE49-F238E27FC236}">
                    <a16:creationId xmlns:a16="http://schemas.microsoft.com/office/drawing/2014/main" id="{B887D81F-48CE-302C-AA07-98C1E219EBA0}"/>
                  </a:ext>
                </a:extLst>
              </p:cNvPr>
              <p:cNvSpPr txBox="1"/>
              <p:nvPr/>
            </p:nvSpPr>
            <p:spPr>
              <a:xfrm>
                <a:off x="8178185" y="3586588"/>
                <a:ext cx="676873" cy="276999"/>
              </a:xfrm>
              <a:prstGeom prst="rect">
                <a:avLst/>
              </a:prstGeom>
              <a:noFill/>
            </p:spPr>
            <p:txBody>
              <a:bodyPr wrap="square">
                <a:spAutoFit/>
              </a:bodyPr>
              <a:lstStyle/>
              <a:p>
                <a:pPr algn="r">
                  <a:spcAft>
                    <a:spcPts val="750"/>
                  </a:spcAft>
                  <a:buNone/>
                </a:pPr>
                <a:r>
                  <a:rPr lang="en-US" sz="1200" b="1" i="0" dirty="0">
                    <a:solidFill>
                      <a:srgbClr val="C00000"/>
                    </a:solidFill>
                    <a:effectLst/>
                    <a:latin typeface="+mj-lt"/>
                  </a:rPr>
                  <a:t>8</a:t>
                </a:r>
                <a:r>
                  <a:rPr lang="en-US" sz="500" b="1" i="0" dirty="0">
                    <a:solidFill>
                      <a:srgbClr val="C00000"/>
                    </a:solidFill>
                    <a:effectLst/>
                    <a:latin typeface="+mj-lt"/>
                  </a:rPr>
                  <a:t>%</a:t>
                </a:r>
                <a:endParaRPr lang="en-US" sz="1200" b="0" i="0" dirty="0">
                  <a:solidFill>
                    <a:srgbClr val="C00000"/>
                  </a:solidFill>
                  <a:effectLst/>
                  <a:latin typeface="+mj-lt"/>
                </a:endParaRPr>
              </a:p>
            </p:txBody>
          </p:sp>
          <p:sp>
            <p:nvSpPr>
              <p:cNvPr id="55" name="Isosceles Triangle 54">
                <a:extLst>
                  <a:ext uri="{FF2B5EF4-FFF2-40B4-BE49-F238E27FC236}">
                    <a16:creationId xmlns:a16="http://schemas.microsoft.com/office/drawing/2014/main" id="{7317B58A-59C7-238C-66D2-EC54842908B8}"/>
                  </a:ext>
                </a:extLst>
              </p:cNvPr>
              <p:cNvSpPr/>
              <p:nvPr/>
            </p:nvSpPr>
            <p:spPr>
              <a:xfrm rot="10800000">
                <a:off x="8517496" y="3730734"/>
                <a:ext cx="76200" cy="4589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1" name="Straight Connector 50">
              <a:extLst>
                <a:ext uri="{FF2B5EF4-FFF2-40B4-BE49-F238E27FC236}">
                  <a16:creationId xmlns:a16="http://schemas.microsoft.com/office/drawing/2014/main" id="{584C605B-D9C2-5AA9-596C-BC3475AA70BF}"/>
                </a:ext>
              </a:extLst>
            </p:cNvPr>
            <p:cNvCxnSpPr>
              <a:cxnSpLocks/>
            </p:cNvCxnSpPr>
            <p:nvPr/>
          </p:nvCxnSpPr>
          <p:spPr>
            <a:xfrm>
              <a:off x="8313738" y="3635375"/>
              <a:ext cx="45243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134A3D37-97FB-130F-ADD8-42EC4BDFD825}"/>
              </a:ext>
            </a:extLst>
          </p:cNvPr>
          <p:cNvGrpSpPr/>
          <p:nvPr/>
        </p:nvGrpSpPr>
        <p:grpSpPr>
          <a:xfrm>
            <a:off x="7847510" y="3880790"/>
            <a:ext cx="683223" cy="434980"/>
            <a:chOff x="8178185" y="3428607"/>
            <a:chExt cx="683223" cy="434980"/>
          </a:xfrm>
        </p:grpSpPr>
        <p:grpSp>
          <p:nvGrpSpPr>
            <p:cNvPr id="57" name="Group 56">
              <a:extLst>
                <a:ext uri="{FF2B5EF4-FFF2-40B4-BE49-F238E27FC236}">
                  <a16:creationId xmlns:a16="http://schemas.microsoft.com/office/drawing/2014/main" id="{993816E1-39C0-6F59-7DA2-966C8C979860}"/>
                </a:ext>
              </a:extLst>
            </p:cNvPr>
            <p:cNvGrpSpPr/>
            <p:nvPr/>
          </p:nvGrpSpPr>
          <p:grpSpPr>
            <a:xfrm>
              <a:off x="8178185" y="3428607"/>
              <a:ext cx="683223" cy="434980"/>
              <a:chOff x="8178185" y="3428607"/>
              <a:chExt cx="683223" cy="434980"/>
            </a:xfrm>
          </p:grpSpPr>
          <p:sp>
            <p:nvSpPr>
              <p:cNvPr id="60" name="TextBox 59">
                <a:extLst>
                  <a:ext uri="{FF2B5EF4-FFF2-40B4-BE49-F238E27FC236}">
                    <a16:creationId xmlns:a16="http://schemas.microsoft.com/office/drawing/2014/main" id="{E2E419E7-4730-3E45-CE7C-FB3B00F9F4B1}"/>
                  </a:ext>
                </a:extLst>
              </p:cNvPr>
              <p:cNvSpPr txBox="1"/>
              <p:nvPr/>
            </p:nvSpPr>
            <p:spPr>
              <a:xfrm>
                <a:off x="8452782" y="3428607"/>
                <a:ext cx="408626" cy="261610"/>
              </a:xfrm>
              <a:prstGeom prst="rect">
                <a:avLst/>
              </a:prstGeom>
              <a:noFill/>
            </p:spPr>
            <p:txBody>
              <a:bodyPr wrap="square" rtlCol="0">
                <a:spAutoFit/>
              </a:bodyPr>
              <a:lstStyle/>
              <a:p>
                <a:pPr algn="r"/>
                <a:r>
                  <a:rPr lang="en-US" sz="1100" b="1" dirty="0"/>
                  <a:t>18</a:t>
                </a:r>
                <a:r>
                  <a:rPr lang="en-US" sz="500" b="1" dirty="0"/>
                  <a:t>%</a:t>
                </a:r>
                <a:endParaRPr lang="en-US" sz="900" i="1" dirty="0"/>
              </a:p>
            </p:txBody>
          </p:sp>
          <p:sp>
            <p:nvSpPr>
              <p:cNvPr id="61" name="TextBox 60">
                <a:extLst>
                  <a:ext uri="{FF2B5EF4-FFF2-40B4-BE49-F238E27FC236}">
                    <a16:creationId xmlns:a16="http://schemas.microsoft.com/office/drawing/2014/main" id="{AB2248E1-70FE-3D61-D11E-FF041BA5C69B}"/>
                  </a:ext>
                </a:extLst>
              </p:cNvPr>
              <p:cNvSpPr txBox="1"/>
              <p:nvPr/>
            </p:nvSpPr>
            <p:spPr>
              <a:xfrm>
                <a:off x="8178185" y="3586588"/>
                <a:ext cx="676873" cy="276999"/>
              </a:xfrm>
              <a:prstGeom prst="rect">
                <a:avLst/>
              </a:prstGeom>
              <a:noFill/>
            </p:spPr>
            <p:txBody>
              <a:bodyPr wrap="square">
                <a:spAutoFit/>
              </a:bodyPr>
              <a:lstStyle/>
              <a:p>
                <a:pPr algn="r">
                  <a:spcAft>
                    <a:spcPts val="750"/>
                  </a:spcAft>
                  <a:buNone/>
                </a:pPr>
                <a:r>
                  <a:rPr lang="en-US" sz="1200" b="1" i="0" dirty="0">
                    <a:solidFill>
                      <a:srgbClr val="C00000"/>
                    </a:solidFill>
                    <a:effectLst/>
                    <a:latin typeface="+mj-lt"/>
                  </a:rPr>
                  <a:t>5</a:t>
                </a:r>
                <a:r>
                  <a:rPr lang="en-US" sz="500" b="1" i="0" dirty="0">
                    <a:solidFill>
                      <a:srgbClr val="C00000"/>
                    </a:solidFill>
                    <a:effectLst/>
                    <a:latin typeface="+mj-lt"/>
                  </a:rPr>
                  <a:t>%</a:t>
                </a:r>
                <a:endParaRPr lang="en-US" sz="1200" b="0" i="0" dirty="0">
                  <a:solidFill>
                    <a:srgbClr val="C00000"/>
                  </a:solidFill>
                  <a:effectLst/>
                  <a:latin typeface="+mj-lt"/>
                </a:endParaRPr>
              </a:p>
            </p:txBody>
          </p:sp>
          <p:sp>
            <p:nvSpPr>
              <p:cNvPr id="62" name="Isosceles Triangle 61">
                <a:extLst>
                  <a:ext uri="{FF2B5EF4-FFF2-40B4-BE49-F238E27FC236}">
                    <a16:creationId xmlns:a16="http://schemas.microsoft.com/office/drawing/2014/main" id="{DEECF154-FCE7-6BE4-1FDC-F6AAA5EA099D}"/>
                  </a:ext>
                </a:extLst>
              </p:cNvPr>
              <p:cNvSpPr/>
              <p:nvPr/>
            </p:nvSpPr>
            <p:spPr>
              <a:xfrm rot="10800000">
                <a:off x="8509028" y="3731264"/>
                <a:ext cx="76200" cy="4589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 name="Straight Connector 57">
              <a:extLst>
                <a:ext uri="{FF2B5EF4-FFF2-40B4-BE49-F238E27FC236}">
                  <a16:creationId xmlns:a16="http://schemas.microsoft.com/office/drawing/2014/main" id="{910EB817-F709-CDD0-1E34-0B54A032EE2B}"/>
                </a:ext>
              </a:extLst>
            </p:cNvPr>
            <p:cNvCxnSpPr>
              <a:cxnSpLocks/>
            </p:cNvCxnSpPr>
            <p:nvPr/>
          </p:nvCxnSpPr>
          <p:spPr>
            <a:xfrm>
              <a:off x="8313738" y="3635375"/>
              <a:ext cx="45243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D52C932-3118-4443-D1E1-B60C1B6F7381}"/>
                </a:ext>
              </a:extLst>
            </p:cNvPr>
            <p:cNvSpPr txBox="1"/>
            <p:nvPr/>
          </p:nvSpPr>
          <p:spPr>
            <a:xfrm>
              <a:off x="8182888" y="3605578"/>
              <a:ext cx="486024" cy="169277"/>
            </a:xfrm>
            <a:prstGeom prst="rect">
              <a:avLst/>
            </a:prstGeom>
            <a:noFill/>
          </p:spPr>
          <p:txBody>
            <a:bodyPr wrap="square" rtlCol="0">
              <a:spAutoFit/>
            </a:bodyPr>
            <a:lstStyle/>
            <a:p>
              <a:pPr algn="r"/>
              <a:r>
                <a:rPr lang="en-US" sz="500" i="1" dirty="0">
                  <a:solidFill>
                    <a:schemeClr val="bg1">
                      <a:lumMod val="65000"/>
                    </a:schemeClr>
                  </a:solidFill>
                </a:rPr>
                <a:t>(vs 2025)</a:t>
              </a:r>
              <a:endParaRPr lang="en-US" sz="200" i="1" dirty="0">
                <a:solidFill>
                  <a:schemeClr val="bg1">
                    <a:lumMod val="65000"/>
                  </a:schemeClr>
                </a:solidFill>
              </a:endParaRPr>
            </a:p>
          </p:txBody>
        </p:sp>
      </p:grpSp>
      <p:grpSp>
        <p:nvGrpSpPr>
          <p:cNvPr id="65" name="Group 64">
            <a:extLst>
              <a:ext uri="{FF2B5EF4-FFF2-40B4-BE49-F238E27FC236}">
                <a16:creationId xmlns:a16="http://schemas.microsoft.com/office/drawing/2014/main" id="{9FAABA32-4B35-F75E-819D-4662989703F6}"/>
              </a:ext>
            </a:extLst>
          </p:cNvPr>
          <p:cNvGrpSpPr/>
          <p:nvPr/>
        </p:nvGrpSpPr>
        <p:grpSpPr>
          <a:xfrm>
            <a:off x="10844312" y="3134691"/>
            <a:ext cx="683223" cy="434980"/>
            <a:chOff x="8178185" y="3428607"/>
            <a:chExt cx="683223" cy="434980"/>
          </a:xfrm>
        </p:grpSpPr>
        <p:grpSp>
          <p:nvGrpSpPr>
            <p:cNvPr id="66" name="Group 65">
              <a:extLst>
                <a:ext uri="{FF2B5EF4-FFF2-40B4-BE49-F238E27FC236}">
                  <a16:creationId xmlns:a16="http://schemas.microsoft.com/office/drawing/2014/main" id="{6352717F-ED19-E19B-B904-27D8B0C8416B}"/>
                </a:ext>
              </a:extLst>
            </p:cNvPr>
            <p:cNvGrpSpPr/>
            <p:nvPr/>
          </p:nvGrpSpPr>
          <p:grpSpPr>
            <a:xfrm>
              <a:off x="8178185" y="3428607"/>
              <a:ext cx="683223" cy="434980"/>
              <a:chOff x="8178185" y="3428607"/>
              <a:chExt cx="683223" cy="434980"/>
            </a:xfrm>
          </p:grpSpPr>
          <p:sp>
            <p:nvSpPr>
              <p:cNvPr id="69" name="TextBox 68">
                <a:extLst>
                  <a:ext uri="{FF2B5EF4-FFF2-40B4-BE49-F238E27FC236}">
                    <a16:creationId xmlns:a16="http://schemas.microsoft.com/office/drawing/2014/main" id="{BEBCF1AD-ACEC-33B2-4F15-EE4956D818F4}"/>
                  </a:ext>
                </a:extLst>
              </p:cNvPr>
              <p:cNvSpPr txBox="1"/>
              <p:nvPr/>
            </p:nvSpPr>
            <p:spPr>
              <a:xfrm>
                <a:off x="8408971" y="3428607"/>
                <a:ext cx="452437" cy="261610"/>
              </a:xfrm>
              <a:prstGeom prst="rect">
                <a:avLst/>
              </a:prstGeom>
              <a:noFill/>
            </p:spPr>
            <p:txBody>
              <a:bodyPr wrap="square" rtlCol="0">
                <a:spAutoFit/>
              </a:bodyPr>
              <a:lstStyle/>
              <a:p>
                <a:pPr algn="r"/>
                <a:r>
                  <a:rPr lang="en-US" sz="1100" b="1" dirty="0"/>
                  <a:t>24</a:t>
                </a:r>
                <a:r>
                  <a:rPr lang="en-US" sz="500" b="1" dirty="0"/>
                  <a:t>%</a:t>
                </a:r>
                <a:endParaRPr lang="en-US" sz="900" i="1" dirty="0"/>
              </a:p>
            </p:txBody>
          </p:sp>
          <p:sp>
            <p:nvSpPr>
              <p:cNvPr id="70" name="TextBox 69">
                <a:extLst>
                  <a:ext uri="{FF2B5EF4-FFF2-40B4-BE49-F238E27FC236}">
                    <a16:creationId xmlns:a16="http://schemas.microsoft.com/office/drawing/2014/main" id="{501F0871-ADCC-FA24-F20B-2CBFCAAB6E57}"/>
                  </a:ext>
                </a:extLst>
              </p:cNvPr>
              <p:cNvSpPr txBox="1"/>
              <p:nvPr/>
            </p:nvSpPr>
            <p:spPr>
              <a:xfrm>
                <a:off x="8178185" y="3586588"/>
                <a:ext cx="676873" cy="276999"/>
              </a:xfrm>
              <a:prstGeom prst="rect">
                <a:avLst/>
              </a:prstGeom>
              <a:noFill/>
            </p:spPr>
            <p:txBody>
              <a:bodyPr wrap="square">
                <a:spAutoFit/>
              </a:bodyPr>
              <a:lstStyle/>
              <a:p>
                <a:pPr algn="r">
                  <a:spcAft>
                    <a:spcPts val="750"/>
                  </a:spcAft>
                  <a:buNone/>
                </a:pPr>
                <a:r>
                  <a:rPr lang="en-US" sz="1200" b="1" i="0" dirty="0">
                    <a:solidFill>
                      <a:srgbClr val="3F9C31"/>
                    </a:solidFill>
                    <a:effectLst/>
                    <a:latin typeface="+mj-lt"/>
                  </a:rPr>
                  <a:t>6</a:t>
                </a:r>
                <a:r>
                  <a:rPr lang="en-US" sz="500" b="1" i="0" dirty="0">
                    <a:solidFill>
                      <a:srgbClr val="3F9C31"/>
                    </a:solidFill>
                    <a:effectLst/>
                    <a:latin typeface="+mj-lt"/>
                  </a:rPr>
                  <a:t>%</a:t>
                </a:r>
                <a:endParaRPr lang="en-US" sz="1200" b="0" i="0" dirty="0">
                  <a:solidFill>
                    <a:srgbClr val="3F9C31"/>
                  </a:solidFill>
                  <a:effectLst/>
                  <a:latin typeface="+mj-lt"/>
                </a:endParaRPr>
              </a:p>
            </p:txBody>
          </p:sp>
          <p:sp>
            <p:nvSpPr>
              <p:cNvPr id="71" name="Isosceles Triangle 70">
                <a:extLst>
                  <a:ext uri="{FF2B5EF4-FFF2-40B4-BE49-F238E27FC236}">
                    <a16:creationId xmlns:a16="http://schemas.microsoft.com/office/drawing/2014/main" id="{FD7C1295-AA60-1FEB-5103-F19C91A7C633}"/>
                  </a:ext>
                </a:extLst>
              </p:cNvPr>
              <p:cNvSpPr/>
              <p:nvPr/>
            </p:nvSpPr>
            <p:spPr>
              <a:xfrm>
                <a:off x="8509028" y="3726500"/>
                <a:ext cx="76200" cy="45890"/>
              </a:xfrm>
              <a:prstGeom prst="triangl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Connector 66">
              <a:extLst>
                <a:ext uri="{FF2B5EF4-FFF2-40B4-BE49-F238E27FC236}">
                  <a16:creationId xmlns:a16="http://schemas.microsoft.com/office/drawing/2014/main" id="{18219DB6-7B40-7529-181F-E269C9DA8C73}"/>
                </a:ext>
              </a:extLst>
            </p:cNvPr>
            <p:cNvCxnSpPr>
              <a:cxnSpLocks/>
            </p:cNvCxnSpPr>
            <p:nvPr/>
          </p:nvCxnSpPr>
          <p:spPr>
            <a:xfrm>
              <a:off x="8313738" y="3635375"/>
              <a:ext cx="45243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4595A3CE-2297-0285-4A71-FBD129B7D8CC}"/>
                </a:ext>
              </a:extLst>
            </p:cNvPr>
            <p:cNvSpPr txBox="1"/>
            <p:nvPr/>
          </p:nvSpPr>
          <p:spPr>
            <a:xfrm>
              <a:off x="8182888" y="3605578"/>
              <a:ext cx="504780" cy="169277"/>
            </a:xfrm>
            <a:prstGeom prst="rect">
              <a:avLst/>
            </a:prstGeom>
            <a:noFill/>
          </p:spPr>
          <p:txBody>
            <a:bodyPr wrap="square" rtlCol="0">
              <a:spAutoFit/>
            </a:bodyPr>
            <a:lstStyle/>
            <a:p>
              <a:pPr algn="r"/>
              <a:r>
                <a:rPr lang="en-US" sz="500" i="1" dirty="0">
                  <a:solidFill>
                    <a:schemeClr val="bg1">
                      <a:lumMod val="65000"/>
                    </a:schemeClr>
                  </a:solidFill>
                </a:rPr>
                <a:t>(vs 2025)</a:t>
              </a:r>
              <a:endParaRPr lang="en-US" sz="200" i="1" dirty="0">
                <a:solidFill>
                  <a:schemeClr val="bg1">
                    <a:lumMod val="65000"/>
                  </a:schemeClr>
                </a:solidFill>
              </a:endParaRPr>
            </a:p>
          </p:txBody>
        </p:sp>
      </p:grpSp>
      <p:sp>
        <p:nvSpPr>
          <p:cNvPr id="79" name="Rectangle: Rounded Corners 78">
            <a:extLst>
              <a:ext uri="{FF2B5EF4-FFF2-40B4-BE49-F238E27FC236}">
                <a16:creationId xmlns:a16="http://schemas.microsoft.com/office/drawing/2014/main" id="{9BA14021-889C-010C-0AE3-0C5028BCAB8C}"/>
              </a:ext>
            </a:extLst>
          </p:cNvPr>
          <p:cNvSpPr/>
          <p:nvPr/>
        </p:nvSpPr>
        <p:spPr>
          <a:xfrm>
            <a:off x="3127303" y="2109087"/>
            <a:ext cx="2322139" cy="571500"/>
          </a:xfrm>
          <a:prstGeom prst="roundRect">
            <a:avLst>
              <a:gd name="adj" fmla="val 7204"/>
            </a:avLst>
          </a:prstGeom>
          <a:solidFill>
            <a:schemeClr val="bg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80" name="Rectangle: Rounded Corners 79">
            <a:extLst>
              <a:ext uri="{FF2B5EF4-FFF2-40B4-BE49-F238E27FC236}">
                <a16:creationId xmlns:a16="http://schemas.microsoft.com/office/drawing/2014/main" id="{54566AF5-92A8-F474-8BE3-69CEBE29D7EB}"/>
              </a:ext>
            </a:extLst>
          </p:cNvPr>
          <p:cNvSpPr/>
          <p:nvPr/>
        </p:nvSpPr>
        <p:spPr>
          <a:xfrm>
            <a:off x="3182292" y="2176427"/>
            <a:ext cx="788114" cy="427588"/>
          </a:xfrm>
          <a:prstGeom prst="roundRect">
            <a:avLst>
              <a:gd name="adj" fmla="val 7929"/>
            </a:avLst>
          </a:prstGeom>
          <a:blipFill>
            <a:blip r:embed="rId12"/>
            <a:stretch>
              <a:fillRect l="-4869" t="-83815" r="-2623" b="-3786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2885B20A-3083-C4D2-7A85-CCB3F6853C19}"/>
              </a:ext>
            </a:extLst>
          </p:cNvPr>
          <p:cNvSpPr txBox="1"/>
          <p:nvPr/>
        </p:nvSpPr>
        <p:spPr>
          <a:xfrm>
            <a:off x="3903890" y="2112822"/>
            <a:ext cx="1636551" cy="538609"/>
          </a:xfrm>
          <a:prstGeom prst="rect">
            <a:avLst/>
          </a:prstGeom>
          <a:noFill/>
        </p:spPr>
        <p:txBody>
          <a:bodyPr wrap="square" rtlCol="0">
            <a:spAutoFit/>
          </a:bodyPr>
          <a:lstStyle/>
          <a:p>
            <a:r>
              <a:rPr lang="en-US" sz="1100" b="1" dirty="0"/>
              <a:t>Europe</a:t>
            </a:r>
          </a:p>
          <a:p>
            <a:r>
              <a:rPr lang="en-US" sz="900" i="1" dirty="0"/>
              <a:t>Heritage, </a:t>
            </a:r>
          </a:p>
          <a:p>
            <a:r>
              <a:rPr lang="en-US" sz="900" i="1" dirty="0"/>
              <a:t>Novelty, Visa Exemptions</a:t>
            </a:r>
          </a:p>
        </p:txBody>
      </p:sp>
      <p:pic>
        <p:nvPicPr>
          <p:cNvPr id="32" name="Picture 31">
            <a:extLst>
              <a:ext uri="{FF2B5EF4-FFF2-40B4-BE49-F238E27FC236}">
                <a16:creationId xmlns:a16="http://schemas.microsoft.com/office/drawing/2014/main" id="{EFD7FEA5-48FD-9C0C-26FA-EFE2A74D9217}"/>
              </a:ext>
            </a:extLst>
          </p:cNvPr>
          <p:cNvPicPr>
            <a:picLocks noChangeAspect="1"/>
          </p:cNvPicPr>
          <p:nvPr/>
        </p:nvPicPr>
        <p:blipFill>
          <a:blip r:embed="rId13"/>
          <a:stretch>
            <a:fillRect/>
          </a:stretch>
        </p:blipFill>
        <p:spPr>
          <a:xfrm>
            <a:off x="9238238" y="3182356"/>
            <a:ext cx="294350" cy="294350"/>
          </a:xfrm>
          <a:prstGeom prst="rect">
            <a:avLst/>
          </a:prstGeom>
        </p:spPr>
      </p:pic>
      <p:grpSp>
        <p:nvGrpSpPr>
          <p:cNvPr id="83" name="Group 82">
            <a:extLst>
              <a:ext uri="{FF2B5EF4-FFF2-40B4-BE49-F238E27FC236}">
                <a16:creationId xmlns:a16="http://schemas.microsoft.com/office/drawing/2014/main" id="{DB6BEB4A-D65E-9353-A4B2-E015C8B631E5}"/>
              </a:ext>
            </a:extLst>
          </p:cNvPr>
          <p:cNvGrpSpPr/>
          <p:nvPr/>
        </p:nvGrpSpPr>
        <p:grpSpPr>
          <a:xfrm>
            <a:off x="4785339" y="2126323"/>
            <a:ext cx="714504" cy="434980"/>
            <a:chOff x="8146904" y="3428607"/>
            <a:chExt cx="714504" cy="434980"/>
          </a:xfrm>
        </p:grpSpPr>
        <p:grpSp>
          <p:nvGrpSpPr>
            <p:cNvPr id="84" name="Group 83">
              <a:extLst>
                <a:ext uri="{FF2B5EF4-FFF2-40B4-BE49-F238E27FC236}">
                  <a16:creationId xmlns:a16="http://schemas.microsoft.com/office/drawing/2014/main" id="{136B7370-6DCF-FCC1-57E6-70DDDDF0D2F2}"/>
                </a:ext>
              </a:extLst>
            </p:cNvPr>
            <p:cNvGrpSpPr/>
            <p:nvPr/>
          </p:nvGrpSpPr>
          <p:grpSpPr>
            <a:xfrm>
              <a:off x="8178185" y="3428607"/>
              <a:ext cx="683223" cy="434980"/>
              <a:chOff x="8178185" y="3428607"/>
              <a:chExt cx="683223" cy="434980"/>
            </a:xfrm>
          </p:grpSpPr>
          <p:sp>
            <p:nvSpPr>
              <p:cNvPr id="87" name="TextBox 86">
                <a:extLst>
                  <a:ext uri="{FF2B5EF4-FFF2-40B4-BE49-F238E27FC236}">
                    <a16:creationId xmlns:a16="http://schemas.microsoft.com/office/drawing/2014/main" id="{1626F5BD-F0EB-97A0-3DE9-B66DE00CE63F}"/>
                  </a:ext>
                </a:extLst>
              </p:cNvPr>
              <p:cNvSpPr txBox="1"/>
              <p:nvPr/>
            </p:nvSpPr>
            <p:spPr>
              <a:xfrm>
                <a:off x="8452782" y="3428607"/>
                <a:ext cx="408626" cy="261610"/>
              </a:xfrm>
              <a:prstGeom prst="rect">
                <a:avLst/>
              </a:prstGeom>
              <a:noFill/>
            </p:spPr>
            <p:txBody>
              <a:bodyPr wrap="square" rtlCol="0">
                <a:spAutoFit/>
              </a:bodyPr>
              <a:lstStyle/>
              <a:p>
                <a:pPr algn="r"/>
                <a:r>
                  <a:rPr lang="en-US" sz="1100" b="1" dirty="0"/>
                  <a:t>7</a:t>
                </a:r>
                <a:r>
                  <a:rPr lang="en-US" sz="500" b="1" dirty="0"/>
                  <a:t>%</a:t>
                </a:r>
                <a:endParaRPr lang="en-US" sz="900" i="1" dirty="0"/>
              </a:p>
            </p:txBody>
          </p:sp>
          <p:sp>
            <p:nvSpPr>
              <p:cNvPr id="88" name="TextBox 87">
                <a:extLst>
                  <a:ext uri="{FF2B5EF4-FFF2-40B4-BE49-F238E27FC236}">
                    <a16:creationId xmlns:a16="http://schemas.microsoft.com/office/drawing/2014/main" id="{60F9528F-E556-2A12-0947-A5420496085A}"/>
                  </a:ext>
                </a:extLst>
              </p:cNvPr>
              <p:cNvSpPr txBox="1"/>
              <p:nvPr/>
            </p:nvSpPr>
            <p:spPr>
              <a:xfrm>
                <a:off x="8178185" y="3586588"/>
                <a:ext cx="676873" cy="276999"/>
              </a:xfrm>
              <a:prstGeom prst="rect">
                <a:avLst/>
              </a:prstGeom>
              <a:noFill/>
            </p:spPr>
            <p:txBody>
              <a:bodyPr wrap="square">
                <a:spAutoFit/>
              </a:bodyPr>
              <a:lstStyle/>
              <a:p>
                <a:pPr algn="r">
                  <a:spcAft>
                    <a:spcPts val="750"/>
                  </a:spcAft>
                  <a:buNone/>
                </a:pPr>
                <a:r>
                  <a:rPr lang="en-US" sz="1200" b="1" i="0" dirty="0">
                    <a:solidFill>
                      <a:srgbClr val="C00000"/>
                    </a:solidFill>
                    <a:effectLst/>
                    <a:latin typeface="+mj-lt"/>
                  </a:rPr>
                  <a:t>18</a:t>
                </a:r>
                <a:r>
                  <a:rPr lang="en-US" sz="500" b="1" i="0" dirty="0">
                    <a:solidFill>
                      <a:srgbClr val="C00000"/>
                    </a:solidFill>
                    <a:effectLst/>
                    <a:latin typeface="+mj-lt"/>
                  </a:rPr>
                  <a:t>%</a:t>
                </a:r>
                <a:endParaRPr lang="en-US" sz="1200" b="0" i="0" dirty="0">
                  <a:solidFill>
                    <a:srgbClr val="C00000"/>
                  </a:solidFill>
                  <a:effectLst/>
                  <a:latin typeface="+mj-lt"/>
                </a:endParaRPr>
              </a:p>
            </p:txBody>
          </p:sp>
          <p:sp>
            <p:nvSpPr>
              <p:cNvPr id="89" name="Isosceles Triangle 88">
                <a:extLst>
                  <a:ext uri="{FF2B5EF4-FFF2-40B4-BE49-F238E27FC236}">
                    <a16:creationId xmlns:a16="http://schemas.microsoft.com/office/drawing/2014/main" id="{EE52919E-93C4-A26B-4CF4-E36C25528EAC}"/>
                  </a:ext>
                </a:extLst>
              </p:cNvPr>
              <p:cNvSpPr/>
              <p:nvPr/>
            </p:nvSpPr>
            <p:spPr>
              <a:xfrm rot="10800000">
                <a:off x="8477273" y="3733381"/>
                <a:ext cx="76200" cy="4589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5" name="Straight Connector 84">
              <a:extLst>
                <a:ext uri="{FF2B5EF4-FFF2-40B4-BE49-F238E27FC236}">
                  <a16:creationId xmlns:a16="http://schemas.microsoft.com/office/drawing/2014/main" id="{AF145D56-CF03-F3F8-6AA3-4D196F586F8D}"/>
                </a:ext>
              </a:extLst>
            </p:cNvPr>
            <p:cNvCxnSpPr>
              <a:cxnSpLocks/>
            </p:cNvCxnSpPr>
            <p:nvPr/>
          </p:nvCxnSpPr>
          <p:spPr>
            <a:xfrm>
              <a:off x="8313738" y="3635375"/>
              <a:ext cx="45243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AE279AD6-FA55-95AA-E9A1-9D1C0B57A4BB}"/>
                </a:ext>
              </a:extLst>
            </p:cNvPr>
            <p:cNvSpPr txBox="1"/>
            <p:nvPr/>
          </p:nvSpPr>
          <p:spPr>
            <a:xfrm>
              <a:off x="8146904" y="3605578"/>
              <a:ext cx="463450" cy="169277"/>
            </a:xfrm>
            <a:prstGeom prst="rect">
              <a:avLst/>
            </a:prstGeom>
            <a:noFill/>
          </p:spPr>
          <p:txBody>
            <a:bodyPr wrap="square" rtlCol="0">
              <a:spAutoFit/>
            </a:bodyPr>
            <a:lstStyle/>
            <a:p>
              <a:pPr algn="r"/>
              <a:r>
                <a:rPr lang="en-US" sz="500" i="1" dirty="0">
                  <a:solidFill>
                    <a:schemeClr val="bg1">
                      <a:lumMod val="65000"/>
                    </a:schemeClr>
                  </a:solidFill>
                </a:rPr>
                <a:t>(vs 2025)</a:t>
              </a:r>
              <a:endParaRPr lang="en-US" sz="200" i="1" dirty="0">
                <a:solidFill>
                  <a:schemeClr val="bg1">
                    <a:lumMod val="65000"/>
                  </a:schemeClr>
                </a:solidFill>
              </a:endParaRPr>
            </a:p>
          </p:txBody>
        </p:sp>
      </p:grpSp>
      <p:grpSp>
        <p:nvGrpSpPr>
          <p:cNvPr id="3" name="Group 2">
            <a:extLst>
              <a:ext uri="{FF2B5EF4-FFF2-40B4-BE49-F238E27FC236}">
                <a16:creationId xmlns:a16="http://schemas.microsoft.com/office/drawing/2014/main" id="{5949125D-3FD3-13E8-EF06-7A41BB4D74EB}"/>
              </a:ext>
            </a:extLst>
          </p:cNvPr>
          <p:cNvGrpSpPr/>
          <p:nvPr/>
        </p:nvGrpSpPr>
        <p:grpSpPr>
          <a:xfrm>
            <a:off x="8659253" y="4880207"/>
            <a:ext cx="683223" cy="434980"/>
            <a:chOff x="8178185" y="3428607"/>
            <a:chExt cx="683223" cy="434980"/>
          </a:xfrm>
        </p:grpSpPr>
        <p:grpSp>
          <p:nvGrpSpPr>
            <p:cNvPr id="15" name="Group 14">
              <a:extLst>
                <a:ext uri="{FF2B5EF4-FFF2-40B4-BE49-F238E27FC236}">
                  <a16:creationId xmlns:a16="http://schemas.microsoft.com/office/drawing/2014/main" id="{16686770-6623-A5D7-B35A-F55D98A17708}"/>
                </a:ext>
              </a:extLst>
            </p:cNvPr>
            <p:cNvGrpSpPr/>
            <p:nvPr/>
          </p:nvGrpSpPr>
          <p:grpSpPr>
            <a:xfrm>
              <a:off x="8178185" y="3428607"/>
              <a:ext cx="683223" cy="434980"/>
              <a:chOff x="8178185" y="3428607"/>
              <a:chExt cx="683223" cy="434980"/>
            </a:xfrm>
          </p:grpSpPr>
          <p:sp>
            <p:nvSpPr>
              <p:cNvPr id="23" name="TextBox 22">
                <a:extLst>
                  <a:ext uri="{FF2B5EF4-FFF2-40B4-BE49-F238E27FC236}">
                    <a16:creationId xmlns:a16="http://schemas.microsoft.com/office/drawing/2014/main" id="{97138ABD-1532-906D-B8B9-D758274C5C82}"/>
                  </a:ext>
                </a:extLst>
              </p:cNvPr>
              <p:cNvSpPr txBox="1"/>
              <p:nvPr/>
            </p:nvSpPr>
            <p:spPr>
              <a:xfrm>
                <a:off x="8452782" y="3428607"/>
                <a:ext cx="408626" cy="261610"/>
              </a:xfrm>
              <a:prstGeom prst="rect">
                <a:avLst/>
              </a:prstGeom>
              <a:noFill/>
            </p:spPr>
            <p:txBody>
              <a:bodyPr wrap="square" rtlCol="0">
                <a:spAutoFit/>
              </a:bodyPr>
              <a:lstStyle/>
              <a:p>
                <a:pPr algn="r"/>
                <a:r>
                  <a:rPr lang="en-US" sz="1100" b="1" dirty="0"/>
                  <a:t>5</a:t>
                </a:r>
                <a:r>
                  <a:rPr lang="en-US" sz="500" b="1" dirty="0"/>
                  <a:t>%</a:t>
                </a:r>
                <a:endParaRPr lang="en-US" sz="900" i="1" dirty="0"/>
              </a:p>
            </p:txBody>
          </p:sp>
          <p:sp>
            <p:nvSpPr>
              <p:cNvPr id="63" name="TextBox 62">
                <a:extLst>
                  <a:ext uri="{FF2B5EF4-FFF2-40B4-BE49-F238E27FC236}">
                    <a16:creationId xmlns:a16="http://schemas.microsoft.com/office/drawing/2014/main" id="{8C1E740C-0AC7-8D44-C96B-D0763A1BEF61}"/>
                  </a:ext>
                </a:extLst>
              </p:cNvPr>
              <p:cNvSpPr txBox="1"/>
              <p:nvPr/>
            </p:nvSpPr>
            <p:spPr>
              <a:xfrm>
                <a:off x="8178185" y="3586588"/>
                <a:ext cx="676873" cy="276999"/>
              </a:xfrm>
              <a:prstGeom prst="rect">
                <a:avLst/>
              </a:prstGeom>
              <a:noFill/>
            </p:spPr>
            <p:txBody>
              <a:bodyPr wrap="square">
                <a:spAutoFit/>
              </a:bodyPr>
              <a:lstStyle/>
              <a:p>
                <a:pPr algn="r">
                  <a:spcAft>
                    <a:spcPts val="750"/>
                  </a:spcAft>
                  <a:buNone/>
                </a:pPr>
                <a:r>
                  <a:rPr lang="en-US" sz="1200" b="1" i="0" dirty="0">
                    <a:solidFill>
                      <a:srgbClr val="C00000"/>
                    </a:solidFill>
                    <a:effectLst/>
                    <a:latin typeface="+mj-lt"/>
                  </a:rPr>
                  <a:t>11</a:t>
                </a:r>
                <a:r>
                  <a:rPr lang="en-US" sz="500" b="1" i="0" dirty="0">
                    <a:solidFill>
                      <a:srgbClr val="C00000"/>
                    </a:solidFill>
                    <a:effectLst/>
                    <a:latin typeface="+mj-lt"/>
                  </a:rPr>
                  <a:t>%</a:t>
                </a:r>
                <a:endParaRPr lang="en-US" sz="1200" b="0" i="0" dirty="0">
                  <a:solidFill>
                    <a:srgbClr val="C00000"/>
                  </a:solidFill>
                  <a:effectLst/>
                  <a:latin typeface="+mj-lt"/>
                </a:endParaRPr>
              </a:p>
            </p:txBody>
          </p:sp>
          <p:sp>
            <p:nvSpPr>
              <p:cNvPr id="64" name="Isosceles Triangle 63">
                <a:extLst>
                  <a:ext uri="{FF2B5EF4-FFF2-40B4-BE49-F238E27FC236}">
                    <a16:creationId xmlns:a16="http://schemas.microsoft.com/office/drawing/2014/main" id="{2530CE14-0821-552E-1029-622B1A1D8710}"/>
                  </a:ext>
                </a:extLst>
              </p:cNvPr>
              <p:cNvSpPr/>
              <p:nvPr/>
            </p:nvSpPr>
            <p:spPr>
              <a:xfrm rot="10800000">
                <a:off x="8509028" y="3731264"/>
                <a:ext cx="76200" cy="4589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8">
              <a:extLst>
                <a:ext uri="{FF2B5EF4-FFF2-40B4-BE49-F238E27FC236}">
                  <a16:creationId xmlns:a16="http://schemas.microsoft.com/office/drawing/2014/main" id="{B774B2CC-B1E4-8C5E-1E0E-F88CE7ACF456}"/>
                </a:ext>
              </a:extLst>
            </p:cNvPr>
            <p:cNvCxnSpPr>
              <a:cxnSpLocks/>
            </p:cNvCxnSpPr>
            <p:nvPr/>
          </p:nvCxnSpPr>
          <p:spPr>
            <a:xfrm>
              <a:off x="8313738" y="3635375"/>
              <a:ext cx="45243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7D39D2-0455-5359-C120-98213470506E}"/>
                </a:ext>
              </a:extLst>
            </p:cNvPr>
            <p:cNvSpPr txBox="1"/>
            <p:nvPr/>
          </p:nvSpPr>
          <p:spPr>
            <a:xfrm>
              <a:off x="8182888" y="3605578"/>
              <a:ext cx="486024" cy="169277"/>
            </a:xfrm>
            <a:prstGeom prst="rect">
              <a:avLst/>
            </a:prstGeom>
            <a:noFill/>
          </p:spPr>
          <p:txBody>
            <a:bodyPr wrap="square" rtlCol="0">
              <a:spAutoFit/>
            </a:bodyPr>
            <a:lstStyle/>
            <a:p>
              <a:pPr algn="r"/>
              <a:r>
                <a:rPr lang="en-US" sz="500" i="1" dirty="0">
                  <a:solidFill>
                    <a:schemeClr val="bg1">
                      <a:lumMod val="65000"/>
                    </a:schemeClr>
                  </a:solidFill>
                </a:rPr>
                <a:t>(vs 2025)</a:t>
              </a:r>
              <a:endParaRPr lang="en-US" sz="200" i="1" dirty="0">
                <a:solidFill>
                  <a:schemeClr val="bg1">
                    <a:lumMod val="65000"/>
                  </a:schemeClr>
                </a:solidFill>
              </a:endParaRPr>
            </a:p>
          </p:txBody>
        </p:sp>
      </p:grpSp>
      <p:sp>
        <p:nvSpPr>
          <p:cNvPr id="82" name="Rectangle: Rounded Corners 81">
            <a:extLst>
              <a:ext uri="{FF2B5EF4-FFF2-40B4-BE49-F238E27FC236}">
                <a16:creationId xmlns:a16="http://schemas.microsoft.com/office/drawing/2014/main" id="{500061F8-A717-F5E7-8C84-ECBFBC6C14BC}"/>
              </a:ext>
            </a:extLst>
          </p:cNvPr>
          <p:cNvSpPr/>
          <p:nvPr/>
        </p:nvSpPr>
        <p:spPr>
          <a:xfrm>
            <a:off x="2323308" y="2835504"/>
            <a:ext cx="2322139" cy="571500"/>
          </a:xfrm>
          <a:prstGeom prst="roundRect">
            <a:avLst>
              <a:gd name="adj" fmla="val 7204"/>
            </a:avLst>
          </a:prstGeom>
          <a:solidFill>
            <a:schemeClr val="bg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90" name="Rectangle: Rounded Corners 89">
            <a:extLst>
              <a:ext uri="{FF2B5EF4-FFF2-40B4-BE49-F238E27FC236}">
                <a16:creationId xmlns:a16="http://schemas.microsoft.com/office/drawing/2014/main" id="{8268BEB4-3F0A-3C08-2D59-343BE5975BF3}"/>
              </a:ext>
            </a:extLst>
          </p:cNvPr>
          <p:cNvSpPr/>
          <p:nvPr/>
        </p:nvSpPr>
        <p:spPr>
          <a:xfrm>
            <a:off x="2365597" y="2902844"/>
            <a:ext cx="831869" cy="427588"/>
          </a:xfrm>
          <a:prstGeom prst="roundRect">
            <a:avLst>
              <a:gd name="adj" fmla="val 7929"/>
            </a:avLst>
          </a:prstGeom>
          <a:blipFill>
            <a:blip r:embed="rId14"/>
            <a:stretch>
              <a:fillRect l="-26994" t="-117992" r="-32304" b="-15836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97B202A0-F494-004F-F6D9-4F34F4BE32F3}"/>
              </a:ext>
            </a:extLst>
          </p:cNvPr>
          <p:cNvSpPr txBox="1"/>
          <p:nvPr/>
        </p:nvSpPr>
        <p:spPr>
          <a:xfrm>
            <a:off x="3140907" y="2835502"/>
            <a:ext cx="1504435" cy="538609"/>
          </a:xfrm>
          <a:prstGeom prst="rect">
            <a:avLst/>
          </a:prstGeom>
          <a:noFill/>
        </p:spPr>
        <p:txBody>
          <a:bodyPr wrap="square" rtlCol="0">
            <a:spAutoFit/>
          </a:bodyPr>
          <a:lstStyle/>
          <a:p>
            <a:r>
              <a:rPr lang="en-US" sz="1100" b="1" dirty="0"/>
              <a:t>United States</a:t>
            </a:r>
          </a:p>
          <a:p>
            <a:r>
              <a:rPr lang="en-US" sz="900" i="1" dirty="0"/>
              <a:t>Family/</a:t>
            </a:r>
          </a:p>
          <a:p>
            <a:r>
              <a:rPr lang="en-US" sz="900" i="1" dirty="0"/>
              <a:t>Business, Education</a:t>
            </a:r>
          </a:p>
        </p:txBody>
      </p:sp>
      <p:grpSp>
        <p:nvGrpSpPr>
          <p:cNvPr id="92" name="Group 91">
            <a:extLst>
              <a:ext uri="{FF2B5EF4-FFF2-40B4-BE49-F238E27FC236}">
                <a16:creationId xmlns:a16="http://schemas.microsoft.com/office/drawing/2014/main" id="{1284D4DA-EE8B-EDC7-A489-720EF8437358}"/>
              </a:ext>
            </a:extLst>
          </p:cNvPr>
          <p:cNvGrpSpPr/>
          <p:nvPr/>
        </p:nvGrpSpPr>
        <p:grpSpPr>
          <a:xfrm>
            <a:off x="3998733" y="2834577"/>
            <a:ext cx="683223" cy="434980"/>
            <a:chOff x="8178185" y="3428607"/>
            <a:chExt cx="683223" cy="434980"/>
          </a:xfrm>
        </p:grpSpPr>
        <p:grpSp>
          <p:nvGrpSpPr>
            <p:cNvPr id="93" name="Group 92">
              <a:extLst>
                <a:ext uri="{FF2B5EF4-FFF2-40B4-BE49-F238E27FC236}">
                  <a16:creationId xmlns:a16="http://schemas.microsoft.com/office/drawing/2014/main" id="{16985DB7-7352-8BBA-00FB-F8D27097765E}"/>
                </a:ext>
              </a:extLst>
            </p:cNvPr>
            <p:cNvGrpSpPr/>
            <p:nvPr/>
          </p:nvGrpSpPr>
          <p:grpSpPr>
            <a:xfrm>
              <a:off x="8178185" y="3428607"/>
              <a:ext cx="683223" cy="434980"/>
              <a:chOff x="8178185" y="3428607"/>
              <a:chExt cx="683223" cy="434980"/>
            </a:xfrm>
          </p:grpSpPr>
          <p:sp>
            <p:nvSpPr>
              <p:cNvPr id="96" name="TextBox 95">
                <a:extLst>
                  <a:ext uri="{FF2B5EF4-FFF2-40B4-BE49-F238E27FC236}">
                    <a16:creationId xmlns:a16="http://schemas.microsoft.com/office/drawing/2014/main" id="{C9FD4CB2-5D54-BB8E-89C3-9BEEEFD8A2D3}"/>
                  </a:ext>
                </a:extLst>
              </p:cNvPr>
              <p:cNvSpPr txBox="1"/>
              <p:nvPr/>
            </p:nvSpPr>
            <p:spPr>
              <a:xfrm>
                <a:off x="8408971" y="3428607"/>
                <a:ext cx="452437" cy="261610"/>
              </a:xfrm>
              <a:prstGeom prst="rect">
                <a:avLst/>
              </a:prstGeom>
              <a:noFill/>
            </p:spPr>
            <p:txBody>
              <a:bodyPr wrap="square" rtlCol="0">
                <a:spAutoFit/>
              </a:bodyPr>
              <a:lstStyle/>
              <a:p>
                <a:pPr algn="r"/>
                <a:r>
                  <a:rPr lang="en-US" sz="1100" b="1" dirty="0"/>
                  <a:t>4</a:t>
                </a:r>
                <a:r>
                  <a:rPr lang="en-US" sz="500" b="1" dirty="0"/>
                  <a:t>%</a:t>
                </a:r>
                <a:endParaRPr lang="en-US" sz="900" i="1" dirty="0"/>
              </a:p>
            </p:txBody>
          </p:sp>
          <p:sp>
            <p:nvSpPr>
              <p:cNvPr id="97" name="TextBox 96">
                <a:extLst>
                  <a:ext uri="{FF2B5EF4-FFF2-40B4-BE49-F238E27FC236}">
                    <a16:creationId xmlns:a16="http://schemas.microsoft.com/office/drawing/2014/main" id="{F4374216-4BA1-FE34-7015-412D04202528}"/>
                  </a:ext>
                </a:extLst>
              </p:cNvPr>
              <p:cNvSpPr txBox="1"/>
              <p:nvPr/>
            </p:nvSpPr>
            <p:spPr>
              <a:xfrm>
                <a:off x="8178185" y="3586588"/>
                <a:ext cx="676873" cy="276999"/>
              </a:xfrm>
              <a:prstGeom prst="rect">
                <a:avLst/>
              </a:prstGeom>
              <a:noFill/>
            </p:spPr>
            <p:txBody>
              <a:bodyPr wrap="square">
                <a:spAutoFit/>
              </a:bodyPr>
              <a:lstStyle/>
              <a:p>
                <a:pPr algn="r">
                  <a:spcAft>
                    <a:spcPts val="750"/>
                  </a:spcAft>
                  <a:buNone/>
                </a:pPr>
                <a:r>
                  <a:rPr lang="en-US" sz="1200" b="1" i="0" dirty="0">
                    <a:solidFill>
                      <a:srgbClr val="3F9C31"/>
                    </a:solidFill>
                    <a:effectLst/>
                    <a:latin typeface="+mj-lt"/>
                  </a:rPr>
                  <a:t>9</a:t>
                </a:r>
                <a:r>
                  <a:rPr lang="en-US" sz="500" b="1" i="0" dirty="0">
                    <a:solidFill>
                      <a:srgbClr val="3F9C31"/>
                    </a:solidFill>
                    <a:effectLst/>
                    <a:latin typeface="+mj-lt"/>
                  </a:rPr>
                  <a:t>%</a:t>
                </a:r>
                <a:endParaRPr lang="en-US" sz="1200" b="0" i="0" dirty="0">
                  <a:solidFill>
                    <a:srgbClr val="3F9C31"/>
                  </a:solidFill>
                  <a:effectLst/>
                  <a:latin typeface="+mj-lt"/>
                </a:endParaRPr>
              </a:p>
            </p:txBody>
          </p:sp>
          <p:sp>
            <p:nvSpPr>
              <p:cNvPr id="98" name="Isosceles Triangle 97">
                <a:extLst>
                  <a:ext uri="{FF2B5EF4-FFF2-40B4-BE49-F238E27FC236}">
                    <a16:creationId xmlns:a16="http://schemas.microsoft.com/office/drawing/2014/main" id="{0B0A35D3-DC92-D5E1-4A3E-C2DFCF56021A}"/>
                  </a:ext>
                </a:extLst>
              </p:cNvPr>
              <p:cNvSpPr/>
              <p:nvPr/>
            </p:nvSpPr>
            <p:spPr>
              <a:xfrm>
                <a:off x="8509028" y="3726500"/>
                <a:ext cx="76200" cy="45890"/>
              </a:xfrm>
              <a:prstGeom prst="triangl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Connector 93">
              <a:extLst>
                <a:ext uri="{FF2B5EF4-FFF2-40B4-BE49-F238E27FC236}">
                  <a16:creationId xmlns:a16="http://schemas.microsoft.com/office/drawing/2014/main" id="{60EF55FB-48F7-B4C2-2C94-90581FC219BE}"/>
                </a:ext>
              </a:extLst>
            </p:cNvPr>
            <p:cNvCxnSpPr>
              <a:cxnSpLocks/>
            </p:cNvCxnSpPr>
            <p:nvPr/>
          </p:nvCxnSpPr>
          <p:spPr>
            <a:xfrm>
              <a:off x="8313738" y="3635375"/>
              <a:ext cx="45243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92EBD184-B0B3-9065-731E-7A9C20EDB2E5}"/>
                </a:ext>
              </a:extLst>
            </p:cNvPr>
            <p:cNvSpPr txBox="1"/>
            <p:nvPr/>
          </p:nvSpPr>
          <p:spPr>
            <a:xfrm>
              <a:off x="8182888" y="3605578"/>
              <a:ext cx="504780" cy="169277"/>
            </a:xfrm>
            <a:prstGeom prst="rect">
              <a:avLst/>
            </a:prstGeom>
            <a:noFill/>
          </p:spPr>
          <p:txBody>
            <a:bodyPr wrap="square" rtlCol="0">
              <a:spAutoFit/>
            </a:bodyPr>
            <a:lstStyle/>
            <a:p>
              <a:pPr algn="r"/>
              <a:r>
                <a:rPr lang="en-US" sz="500" i="1" dirty="0">
                  <a:solidFill>
                    <a:schemeClr val="bg1">
                      <a:lumMod val="65000"/>
                    </a:schemeClr>
                  </a:solidFill>
                </a:rPr>
                <a:t>(vs 2025)</a:t>
              </a:r>
              <a:endParaRPr lang="en-US" sz="200" i="1" dirty="0">
                <a:solidFill>
                  <a:schemeClr val="bg1">
                    <a:lumMod val="65000"/>
                  </a:schemeClr>
                </a:solidFill>
              </a:endParaRPr>
            </a:p>
          </p:txBody>
        </p:sp>
      </p:grpSp>
      <p:pic>
        <p:nvPicPr>
          <p:cNvPr id="100" name="Picture 99">
            <a:extLst>
              <a:ext uri="{FF2B5EF4-FFF2-40B4-BE49-F238E27FC236}">
                <a16:creationId xmlns:a16="http://schemas.microsoft.com/office/drawing/2014/main" id="{DB5E6A07-0489-9169-D06B-4A52688D9244}"/>
              </a:ext>
            </a:extLst>
          </p:cNvPr>
          <p:cNvPicPr>
            <a:picLocks noChangeAspect="1"/>
          </p:cNvPicPr>
          <p:nvPr/>
        </p:nvPicPr>
        <p:blipFill>
          <a:blip r:embed="rId15"/>
          <a:stretch>
            <a:fillRect/>
          </a:stretch>
        </p:blipFill>
        <p:spPr>
          <a:xfrm>
            <a:off x="6242177" y="3923050"/>
            <a:ext cx="259596" cy="259596"/>
          </a:xfrm>
          <a:prstGeom prst="rect">
            <a:avLst/>
          </a:prstGeom>
        </p:spPr>
      </p:pic>
      <p:pic>
        <p:nvPicPr>
          <p:cNvPr id="106" name="Picture 105">
            <a:extLst>
              <a:ext uri="{FF2B5EF4-FFF2-40B4-BE49-F238E27FC236}">
                <a16:creationId xmlns:a16="http://schemas.microsoft.com/office/drawing/2014/main" id="{9BF34014-FE5C-8A13-70B8-0DD891ADD83B}"/>
              </a:ext>
            </a:extLst>
          </p:cNvPr>
          <p:cNvPicPr>
            <a:picLocks noChangeAspect="1"/>
          </p:cNvPicPr>
          <p:nvPr/>
        </p:nvPicPr>
        <p:blipFill>
          <a:blip r:embed="rId16"/>
          <a:stretch>
            <a:fillRect/>
          </a:stretch>
        </p:blipFill>
        <p:spPr>
          <a:xfrm>
            <a:off x="9244588" y="2080161"/>
            <a:ext cx="313959" cy="313959"/>
          </a:xfrm>
          <a:prstGeom prst="rect">
            <a:avLst/>
          </a:prstGeom>
        </p:spPr>
      </p:pic>
      <p:pic>
        <p:nvPicPr>
          <p:cNvPr id="108" name="Picture 107">
            <a:extLst>
              <a:ext uri="{FF2B5EF4-FFF2-40B4-BE49-F238E27FC236}">
                <a16:creationId xmlns:a16="http://schemas.microsoft.com/office/drawing/2014/main" id="{730172B1-A00D-898B-CE56-100AA5E609C6}"/>
              </a:ext>
            </a:extLst>
          </p:cNvPr>
          <p:cNvPicPr>
            <a:picLocks noChangeAspect="1"/>
          </p:cNvPicPr>
          <p:nvPr/>
        </p:nvPicPr>
        <p:blipFill>
          <a:blip r:embed="rId17"/>
          <a:stretch>
            <a:fillRect/>
          </a:stretch>
        </p:blipFill>
        <p:spPr>
          <a:xfrm>
            <a:off x="9200151" y="3861064"/>
            <a:ext cx="391523" cy="391523"/>
          </a:xfrm>
          <a:prstGeom prst="rect">
            <a:avLst/>
          </a:prstGeom>
        </p:spPr>
      </p:pic>
      <p:pic>
        <p:nvPicPr>
          <p:cNvPr id="112" name="Picture 111">
            <a:extLst>
              <a:ext uri="{FF2B5EF4-FFF2-40B4-BE49-F238E27FC236}">
                <a16:creationId xmlns:a16="http://schemas.microsoft.com/office/drawing/2014/main" id="{7276014B-9064-7121-F04E-7D906242B8B6}"/>
              </a:ext>
            </a:extLst>
          </p:cNvPr>
          <p:cNvPicPr>
            <a:picLocks noChangeAspect="1"/>
          </p:cNvPicPr>
          <p:nvPr/>
        </p:nvPicPr>
        <p:blipFill>
          <a:blip r:embed="rId18"/>
          <a:stretch>
            <a:fillRect/>
          </a:stretch>
        </p:blipFill>
        <p:spPr>
          <a:xfrm>
            <a:off x="7050540" y="4923670"/>
            <a:ext cx="297590" cy="297590"/>
          </a:xfrm>
          <a:prstGeom prst="rect">
            <a:avLst/>
          </a:prstGeom>
        </p:spPr>
      </p:pic>
      <p:pic>
        <p:nvPicPr>
          <p:cNvPr id="114" name="Picture 113">
            <a:extLst>
              <a:ext uri="{FF2B5EF4-FFF2-40B4-BE49-F238E27FC236}">
                <a16:creationId xmlns:a16="http://schemas.microsoft.com/office/drawing/2014/main" id="{A5D4491C-9968-AAD2-D4C4-5AE42372863A}"/>
              </a:ext>
            </a:extLst>
          </p:cNvPr>
          <p:cNvPicPr>
            <a:picLocks noChangeAspect="1"/>
          </p:cNvPicPr>
          <p:nvPr/>
        </p:nvPicPr>
        <p:blipFill>
          <a:blip r:embed="rId19"/>
          <a:stretch>
            <a:fillRect/>
          </a:stretch>
        </p:blipFill>
        <p:spPr>
          <a:xfrm>
            <a:off x="2387966" y="2894928"/>
            <a:ext cx="212664" cy="212664"/>
          </a:xfrm>
          <a:prstGeom prst="rect">
            <a:avLst/>
          </a:prstGeom>
        </p:spPr>
      </p:pic>
      <p:sp>
        <p:nvSpPr>
          <p:cNvPr id="117" name="Rectangle: Rounded Corners 116">
            <a:extLst>
              <a:ext uri="{FF2B5EF4-FFF2-40B4-BE49-F238E27FC236}">
                <a16:creationId xmlns:a16="http://schemas.microsoft.com/office/drawing/2014/main" id="{DE923EFD-7DA3-A659-0C37-87A6D9F3CDA3}"/>
              </a:ext>
            </a:extLst>
          </p:cNvPr>
          <p:cNvSpPr/>
          <p:nvPr/>
        </p:nvSpPr>
        <p:spPr>
          <a:xfrm>
            <a:off x="576708" y="5518296"/>
            <a:ext cx="11343716" cy="854134"/>
          </a:xfrm>
          <a:prstGeom prst="roundRect">
            <a:avLst>
              <a:gd name="adj" fmla="val 10517"/>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i="1" dirty="0">
                <a:solidFill>
                  <a:schemeClr val="tx1"/>
                </a:solidFill>
              </a:rPr>
              <a:t>Affordable regional destinations are surging (Thailand +8%, South Korea +5%, Taiwan +6%) while premium and long-haul destinations face declines (Japan -8%, Singapore -5%, Europe -18%, Australia -11%). The shift reflects economic pragmatism and shorter travel times, with families prioritizing value and convenience. Japan remains popular at 21% but has softened from 29% in 2025 as budget-conscious travelers shift to more affordable regional options.</a:t>
            </a:r>
          </a:p>
        </p:txBody>
      </p:sp>
      <p:sp>
        <p:nvSpPr>
          <p:cNvPr id="119" name="TextBox 118">
            <a:extLst>
              <a:ext uri="{FF2B5EF4-FFF2-40B4-BE49-F238E27FC236}">
                <a16:creationId xmlns:a16="http://schemas.microsoft.com/office/drawing/2014/main" id="{79FC0766-9BC9-859A-9E4B-83592AC60C47}"/>
              </a:ext>
            </a:extLst>
          </p:cNvPr>
          <p:cNvSpPr txBox="1"/>
          <p:nvPr/>
        </p:nvSpPr>
        <p:spPr>
          <a:xfrm>
            <a:off x="618979" y="5236459"/>
            <a:ext cx="8251371" cy="307777"/>
          </a:xfrm>
          <a:prstGeom prst="rect">
            <a:avLst/>
          </a:prstGeom>
          <a:noFill/>
        </p:spPr>
        <p:txBody>
          <a:bodyPr wrap="square">
            <a:spAutoFit/>
          </a:bodyPr>
          <a:lstStyle/>
          <a:p>
            <a:r>
              <a:rPr lang="en-US" sz="1400" b="1" dirty="0">
                <a:solidFill>
                  <a:srgbClr val="E95000"/>
                </a:solidFill>
              </a:rPr>
              <a:t>Regional Asia Resilience, Premium Destinations Under Pressure</a:t>
            </a:r>
          </a:p>
        </p:txBody>
      </p:sp>
      <p:grpSp>
        <p:nvGrpSpPr>
          <p:cNvPr id="99" name="Group 98">
            <a:extLst>
              <a:ext uri="{FF2B5EF4-FFF2-40B4-BE49-F238E27FC236}">
                <a16:creationId xmlns:a16="http://schemas.microsoft.com/office/drawing/2014/main" id="{C32CB73C-86FB-F8E8-2491-3BF9F5C36BBC}"/>
              </a:ext>
            </a:extLst>
          </p:cNvPr>
          <p:cNvGrpSpPr/>
          <p:nvPr/>
        </p:nvGrpSpPr>
        <p:grpSpPr>
          <a:xfrm>
            <a:off x="682479" y="1465977"/>
            <a:ext cx="4249514" cy="275102"/>
            <a:chOff x="655700" y="1639236"/>
            <a:chExt cx="4249514" cy="275102"/>
          </a:xfrm>
        </p:grpSpPr>
        <p:sp>
          <p:nvSpPr>
            <p:cNvPr id="101" name="Rectangle: Rounded Corners 100">
              <a:extLst>
                <a:ext uri="{FF2B5EF4-FFF2-40B4-BE49-F238E27FC236}">
                  <a16:creationId xmlns:a16="http://schemas.microsoft.com/office/drawing/2014/main" id="{FE5D16EB-125B-5AC4-76E9-A33F40FB371E}"/>
                </a:ext>
              </a:extLst>
            </p:cNvPr>
            <p:cNvSpPr/>
            <p:nvPr/>
          </p:nvSpPr>
          <p:spPr>
            <a:xfrm>
              <a:off x="655700" y="1639236"/>
              <a:ext cx="4249514" cy="275102"/>
            </a:xfrm>
            <a:prstGeom prst="roundRect">
              <a:avLst>
                <a:gd name="adj" fmla="val 442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rgbClr val="E95000"/>
                  </a:solidFill>
                </a:rPr>
                <a:t>Considered domestic destinations</a:t>
              </a:r>
            </a:p>
          </p:txBody>
        </p:sp>
        <p:cxnSp>
          <p:nvCxnSpPr>
            <p:cNvPr id="102" name="Straight Connector 101">
              <a:extLst>
                <a:ext uri="{FF2B5EF4-FFF2-40B4-BE49-F238E27FC236}">
                  <a16:creationId xmlns:a16="http://schemas.microsoft.com/office/drawing/2014/main" id="{862655CA-2AAD-9879-9C30-2D952195F36E}"/>
                </a:ext>
              </a:extLst>
            </p:cNvPr>
            <p:cNvCxnSpPr>
              <a:cxnSpLocks/>
            </p:cNvCxnSpPr>
            <p:nvPr/>
          </p:nvCxnSpPr>
          <p:spPr>
            <a:xfrm>
              <a:off x="655700" y="1657378"/>
              <a:ext cx="0" cy="238818"/>
            </a:xfrm>
            <a:prstGeom prst="line">
              <a:avLst/>
            </a:prstGeom>
            <a:ln w="28575">
              <a:solidFill>
                <a:srgbClr val="E95000"/>
              </a:solidFill>
            </a:ln>
          </p:spPr>
          <p:style>
            <a:lnRef idx="1">
              <a:schemeClr val="accent1"/>
            </a:lnRef>
            <a:fillRef idx="0">
              <a:schemeClr val="accent1"/>
            </a:fillRef>
            <a:effectRef idx="0">
              <a:schemeClr val="accent1"/>
            </a:effectRef>
            <a:fontRef idx="minor">
              <a:schemeClr val="tx1"/>
            </a:fontRef>
          </p:style>
        </p:cxnSp>
      </p:grpSp>
      <p:sp>
        <p:nvSpPr>
          <p:cNvPr id="103" name="TextBox 102">
            <a:extLst>
              <a:ext uri="{FF2B5EF4-FFF2-40B4-BE49-F238E27FC236}">
                <a16:creationId xmlns:a16="http://schemas.microsoft.com/office/drawing/2014/main" id="{638FE0FC-C0A3-3607-6D6F-2790347B4408}"/>
              </a:ext>
            </a:extLst>
          </p:cNvPr>
          <p:cNvSpPr txBox="1"/>
          <p:nvPr/>
        </p:nvSpPr>
        <p:spPr>
          <a:xfrm>
            <a:off x="3984683" y="1475090"/>
            <a:ext cx="2768707" cy="276999"/>
          </a:xfrm>
          <a:prstGeom prst="rect">
            <a:avLst/>
          </a:prstGeom>
          <a:noFill/>
        </p:spPr>
        <p:txBody>
          <a:bodyPr wrap="none" rtlCol="0">
            <a:spAutoFit/>
          </a:bodyPr>
          <a:lstStyle/>
          <a:p>
            <a:r>
              <a:rPr lang="en-US" sz="1200" i="1" dirty="0">
                <a:solidFill>
                  <a:schemeClr val="tx1">
                    <a:lumMod val="60000"/>
                    <a:lumOff val="40000"/>
                  </a:schemeClr>
                </a:solidFill>
              </a:rPr>
              <a:t>Base: Outbound travelers (n=375)</a:t>
            </a:r>
          </a:p>
        </p:txBody>
      </p:sp>
      <p:sp>
        <p:nvSpPr>
          <p:cNvPr id="104" name="TextBox 103">
            <a:extLst>
              <a:ext uri="{FF2B5EF4-FFF2-40B4-BE49-F238E27FC236}">
                <a16:creationId xmlns:a16="http://schemas.microsoft.com/office/drawing/2014/main" id="{53640BA5-E745-CDDE-8EF0-C435C660E56C}"/>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Which international destinations are you considering for summer 2026? </a:t>
            </a:r>
          </a:p>
          <a:p>
            <a:r>
              <a:rPr lang="en-US" sz="1000" i="1" dirty="0">
                <a:solidFill>
                  <a:schemeClr val="tx1">
                    <a:lumMod val="60000"/>
                    <a:lumOff val="40000"/>
                  </a:schemeClr>
                </a:solidFill>
              </a:rPr>
              <a:t>Vietnamese Travel Trends Summer 2026 | InsightAsia Vietnam Primary Research | March 2026</a:t>
            </a:r>
          </a:p>
        </p:txBody>
      </p:sp>
    </p:spTree>
    <p:extLst>
      <p:ext uri="{BB962C8B-B14F-4D97-AF65-F5344CB8AC3E}">
        <p14:creationId xmlns:p14="http://schemas.microsoft.com/office/powerpoint/2010/main" val="1107813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4BA95-B3B3-333D-4B38-81DA6E1D1E53}"/>
            </a:ext>
          </a:extLst>
        </p:cNvPr>
        <p:cNvGrpSpPr/>
        <p:nvPr/>
      </p:nvGrpSpPr>
      <p:grpSpPr>
        <a:xfrm>
          <a:off x="0" y="0"/>
          <a:ext cx="0" cy="0"/>
          <a:chOff x="0" y="0"/>
          <a:chExt cx="0" cy="0"/>
        </a:xfrm>
      </p:grpSpPr>
      <p:grpSp>
        <p:nvGrpSpPr>
          <p:cNvPr id="36" name="Group 35">
            <a:extLst>
              <a:ext uri="{FF2B5EF4-FFF2-40B4-BE49-F238E27FC236}">
                <a16:creationId xmlns:a16="http://schemas.microsoft.com/office/drawing/2014/main" id="{520D46AC-CCA8-C22E-D741-5890FE5B0C9C}"/>
              </a:ext>
            </a:extLst>
          </p:cNvPr>
          <p:cNvGrpSpPr/>
          <p:nvPr/>
        </p:nvGrpSpPr>
        <p:grpSpPr>
          <a:xfrm>
            <a:off x="1364028" y="4621152"/>
            <a:ext cx="2120900" cy="1709114"/>
            <a:chOff x="1388533" y="4559464"/>
            <a:chExt cx="2120900" cy="1709114"/>
          </a:xfrm>
        </p:grpSpPr>
        <p:sp>
          <p:nvSpPr>
            <p:cNvPr id="16" name="Rectangle: Rounded Corners 15">
              <a:extLst>
                <a:ext uri="{FF2B5EF4-FFF2-40B4-BE49-F238E27FC236}">
                  <a16:creationId xmlns:a16="http://schemas.microsoft.com/office/drawing/2014/main" id="{2378F97F-E886-0A60-E2A3-50DED0591951}"/>
                </a:ext>
              </a:extLst>
            </p:cNvPr>
            <p:cNvSpPr/>
            <p:nvPr/>
          </p:nvSpPr>
          <p:spPr>
            <a:xfrm>
              <a:off x="1426030" y="4627270"/>
              <a:ext cx="2024741" cy="1581225"/>
            </a:xfrm>
            <a:prstGeom prst="roundRect">
              <a:avLst>
                <a:gd name="adj" fmla="val 10696"/>
              </a:avLst>
            </a:prstGeom>
            <a:solidFill>
              <a:srgbClr val="E950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20">
              <a:extLst>
                <a:ext uri="{FF2B5EF4-FFF2-40B4-BE49-F238E27FC236}">
                  <a16:creationId xmlns:a16="http://schemas.microsoft.com/office/drawing/2014/main" id="{8D43A991-703D-60CF-B7D5-F91AC76B96F4}"/>
                </a:ext>
              </a:extLst>
            </p:cNvPr>
            <p:cNvSpPr/>
            <p:nvPr/>
          </p:nvSpPr>
          <p:spPr>
            <a:xfrm>
              <a:off x="1423287" y="4862135"/>
              <a:ext cx="2024741" cy="1393742"/>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t="-17406" b="-29114"/>
              </a:stretch>
            </a:blipFill>
          </p:spPr>
          <p:txBody>
            <a:bodyPr/>
            <a:lstStyle/>
            <a:p>
              <a:endParaRPr lang="en-US"/>
            </a:p>
          </p:txBody>
        </p:sp>
        <p:sp>
          <p:nvSpPr>
            <p:cNvPr id="35" name="Rectangle: Rounded Corners 34">
              <a:extLst>
                <a:ext uri="{FF2B5EF4-FFF2-40B4-BE49-F238E27FC236}">
                  <a16:creationId xmlns:a16="http://schemas.microsoft.com/office/drawing/2014/main" id="{7A3587AA-5055-5810-8365-D32D8F2022AD}"/>
                </a:ext>
              </a:extLst>
            </p:cNvPr>
            <p:cNvSpPr/>
            <p:nvPr/>
          </p:nvSpPr>
          <p:spPr>
            <a:xfrm>
              <a:off x="1388533" y="4559464"/>
              <a:ext cx="2120900" cy="1709114"/>
            </a:xfrm>
            <a:prstGeom prst="roundRect">
              <a:avLst>
                <a:gd name="adj" fmla="val 14659"/>
              </a:avLst>
            </a:prstGeom>
            <a:no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87" name="Rectangle: Rounded Corners 3086">
            <a:extLst>
              <a:ext uri="{FF2B5EF4-FFF2-40B4-BE49-F238E27FC236}">
                <a16:creationId xmlns:a16="http://schemas.microsoft.com/office/drawing/2014/main" id="{0CFBABEF-998E-EA85-6DC7-639709E47B81}"/>
              </a:ext>
            </a:extLst>
          </p:cNvPr>
          <p:cNvSpPr/>
          <p:nvPr/>
        </p:nvSpPr>
        <p:spPr>
          <a:xfrm>
            <a:off x="653699" y="1635669"/>
            <a:ext cx="6445602" cy="4689544"/>
          </a:xfrm>
          <a:prstGeom prst="roundRect">
            <a:avLst>
              <a:gd name="adj" fmla="val 4864"/>
            </a:avLst>
          </a:prstGeom>
          <a:noFill/>
          <a:ln w="3175">
            <a:solidFill>
              <a:schemeClr val="bg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tIns="182880" rIns="182880" rtlCol="0" anchor="t"/>
          <a:lstStyle/>
          <a:p>
            <a:pPr>
              <a:lnSpc>
                <a:spcPct val="114000"/>
              </a:lnSpc>
            </a:pPr>
            <a:endParaRPr lang="en-US" sz="1400" dirty="0"/>
          </a:p>
        </p:txBody>
      </p:sp>
      <p:sp>
        <p:nvSpPr>
          <p:cNvPr id="2" name="Title 1">
            <a:extLst>
              <a:ext uri="{FF2B5EF4-FFF2-40B4-BE49-F238E27FC236}">
                <a16:creationId xmlns:a16="http://schemas.microsoft.com/office/drawing/2014/main" id="{206F50A6-94D1-8CFC-881F-8349E5DC2EE6}"/>
              </a:ext>
            </a:extLst>
          </p:cNvPr>
          <p:cNvSpPr>
            <a:spLocks noGrp="1"/>
          </p:cNvSpPr>
          <p:nvPr>
            <p:ph type="title"/>
          </p:nvPr>
        </p:nvSpPr>
        <p:spPr/>
        <p:txBody>
          <a:bodyPr>
            <a:normAutofit/>
          </a:bodyPr>
          <a:lstStyle/>
          <a:p>
            <a:r>
              <a:rPr lang="en-US" dirty="0"/>
              <a:t>Key Destination &amp; Accommodation Choice Drivers</a:t>
            </a:r>
          </a:p>
        </p:txBody>
      </p:sp>
      <p:sp>
        <p:nvSpPr>
          <p:cNvPr id="3" name="TextBox 2">
            <a:extLst>
              <a:ext uri="{FF2B5EF4-FFF2-40B4-BE49-F238E27FC236}">
                <a16:creationId xmlns:a16="http://schemas.microsoft.com/office/drawing/2014/main" id="{3FD95F25-AAF8-6D59-5958-6504E0F2DBE1}"/>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What factors are most important when choosing a summer destination? (Select Top 5) | Q: What factors are most important when selecting accommodation? (Select Top 5) | Vietnamese Travel Trends Summer 2026 | InsightAsia Vietnam Primary Research | March 2026</a:t>
            </a:r>
          </a:p>
        </p:txBody>
      </p:sp>
      <p:sp>
        <p:nvSpPr>
          <p:cNvPr id="14" name="Rectangle: Rounded Corners 13">
            <a:extLst>
              <a:ext uri="{FF2B5EF4-FFF2-40B4-BE49-F238E27FC236}">
                <a16:creationId xmlns:a16="http://schemas.microsoft.com/office/drawing/2014/main" id="{C57689F0-59EF-4214-D1AB-1E6CD0DE7357}"/>
              </a:ext>
            </a:extLst>
          </p:cNvPr>
          <p:cNvSpPr/>
          <p:nvPr/>
        </p:nvSpPr>
        <p:spPr>
          <a:xfrm>
            <a:off x="3067893" y="1967783"/>
            <a:ext cx="2197598" cy="1198769"/>
          </a:xfrm>
          <a:prstGeom prst="roundRect">
            <a:avLst>
              <a:gd name="adj" fmla="val 16574"/>
            </a:avLst>
          </a:prstGeom>
          <a:solidFill>
            <a:srgbClr val="3F9C31">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56257645-4C1E-AC74-C67F-9C2A923C903A}"/>
              </a:ext>
            </a:extLst>
          </p:cNvPr>
          <p:cNvSpPr/>
          <p:nvPr/>
        </p:nvSpPr>
        <p:spPr>
          <a:xfrm>
            <a:off x="3639270" y="3280231"/>
            <a:ext cx="1626221" cy="1942100"/>
          </a:xfrm>
          <a:prstGeom prst="roundRect">
            <a:avLst>
              <a:gd name="adj" fmla="val 10554"/>
            </a:avLst>
          </a:prstGeom>
          <a:solidFill>
            <a:srgbClr val="3F9C3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0" rtlCol="0" anchor="t"/>
          <a:lstStyle/>
          <a:p>
            <a:r>
              <a:rPr lang="en-US" sz="3600" b="1" dirty="0"/>
              <a:t>68</a:t>
            </a:r>
            <a:r>
              <a:rPr lang="en-US" b="1" dirty="0"/>
              <a:t>%</a:t>
            </a:r>
            <a:endParaRPr lang="en-US" sz="3600" b="1" dirty="0"/>
          </a:p>
          <a:p>
            <a:r>
              <a:rPr lang="en-US" sz="1300" dirty="0"/>
              <a:t>Affordability</a:t>
            </a:r>
          </a:p>
          <a:p>
            <a:r>
              <a:rPr lang="en-US" sz="1300" dirty="0"/>
              <a:t>Value for Money</a:t>
            </a:r>
            <a:endParaRPr lang="en-US" sz="1300" b="1" dirty="0"/>
          </a:p>
        </p:txBody>
      </p:sp>
      <p:sp>
        <p:nvSpPr>
          <p:cNvPr id="18" name="Rectangle: Rounded Corners 17">
            <a:extLst>
              <a:ext uri="{FF2B5EF4-FFF2-40B4-BE49-F238E27FC236}">
                <a16:creationId xmlns:a16="http://schemas.microsoft.com/office/drawing/2014/main" id="{1591DD91-EA7E-3EEA-A5CE-5CB971DFB04B}"/>
              </a:ext>
            </a:extLst>
          </p:cNvPr>
          <p:cNvSpPr/>
          <p:nvPr/>
        </p:nvSpPr>
        <p:spPr>
          <a:xfrm>
            <a:off x="3632920" y="5369630"/>
            <a:ext cx="2422241" cy="911296"/>
          </a:xfrm>
          <a:prstGeom prst="roundRect">
            <a:avLst>
              <a:gd name="adj" fmla="val 19492"/>
            </a:avLst>
          </a:prstGeom>
          <a:solidFill>
            <a:srgbClr val="FFC7AB">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AFCF436-A529-61F0-A486-C9FEF3596B4A}"/>
              </a:ext>
            </a:extLst>
          </p:cNvPr>
          <p:cNvSpPr/>
          <p:nvPr/>
        </p:nvSpPr>
        <p:spPr>
          <a:xfrm>
            <a:off x="5469558" y="1967782"/>
            <a:ext cx="1289953" cy="1198769"/>
          </a:xfrm>
          <a:prstGeom prst="roundRect">
            <a:avLst>
              <a:gd name="adj" fmla="val 15008"/>
            </a:avLst>
          </a:prstGeom>
          <a:solidFill>
            <a:srgbClr val="E95000">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2B6A159-81CF-0088-8908-7B43423C0E70}"/>
              </a:ext>
            </a:extLst>
          </p:cNvPr>
          <p:cNvSpPr/>
          <p:nvPr/>
        </p:nvSpPr>
        <p:spPr>
          <a:xfrm>
            <a:off x="5469558" y="3280231"/>
            <a:ext cx="1289953" cy="1942100"/>
          </a:xfrm>
          <a:prstGeom prst="roundRect">
            <a:avLst>
              <a:gd name="adj" fmla="val 16977"/>
            </a:avLst>
          </a:prstGeom>
          <a:solidFill>
            <a:srgbClr val="3F9C31">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3">
            <a:extLst>
              <a:ext uri="{FF2B5EF4-FFF2-40B4-BE49-F238E27FC236}">
                <a16:creationId xmlns:a16="http://schemas.microsoft.com/office/drawing/2014/main" id="{B21E1467-4790-0A6C-9B0B-68381F5949D1}"/>
              </a:ext>
            </a:extLst>
          </p:cNvPr>
          <p:cNvSpPr/>
          <p:nvPr/>
        </p:nvSpPr>
        <p:spPr>
          <a:xfrm flipH="1">
            <a:off x="6480283" y="3869866"/>
            <a:ext cx="741353" cy="1364335"/>
          </a:xfrm>
          <a:custGeom>
            <a:avLst/>
            <a:gdLst/>
            <a:ahLst/>
            <a:cxnLst/>
            <a:rect l="l" t="t" r="r" b="b"/>
            <a:pathLst>
              <a:path w="2024001" h="4114800">
                <a:moveTo>
                  <a:pt x="0" y="0"/>
                </a:moveTo>
                <a:lnTo>
                  <a:pt x="2024001" y="0"/>
                </a:lnTo>
                <a:lnTo>
                  <a:pt x="202400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9" name="Group 48">
            <a:extLst>
              <a:ext uri="{FF2B5EF4-FFF2-40B4-BE49-F238E27FC236}">
                <a16:creationId xmlns:a16="http://schemas.microsoft.com/office/drawing/2014/main" id="{8EA89471-DEFF-66B3-0394-7647E8795D22}"/>
              </a:ext>
            </a:extLst>
          </p:cNvPr>
          <p:cNvGrpSpPr/>
          <p:nvPr/>
        </p:nvGrpSpPr>
        <p:grpSpPr>
          <a:xfrm>
            <a:off x="798897" y="3287843"/>
            <a:ext cx="2775454" cy="1293536"/>
            <a:chOff x="798897" y="3175355"/>
            <a:chExt cx="2775454" cy="1293536"/>
          </a:xfrm>
        </p:grpSpPr>
        <p:sp>
          <p:nvSpPr>
            <p:cNvPr id="5" name="Rectangle: Rounded Corners 4">
              <a:extLst>
                <a:ext uri="{FF2B5EF4-FFF2-40B4-BE49-F238E27FC236}">
                  <a16:creationId xmlns:a16="http://schemas.microsoft.com/office/drawing/2014/main" id="{45F27BE5-B46F-74A9-7E8C-EAD40C5A7C00}"/>
                </a:ext>
              </a:extLst>
            </p:cNvPr>
            <p:cNvSpPr/>
            <p:nvPr/>
          </p:nvSpPr>
          <p:spPr>
            <a:xfrm>
              <a:off x="798897" y="3175355"/>
              <a:ext cx="2656954" cy="1229531"/>
            </a:xfrm>
            <a:prstGeom prst="roundRect">
              <a:avLst>
                <a:gd name="adj" fmla="val 13406"/>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9">
              <a:extLst>
                <a:ext uri="{FF2B5EF4-FFF2-40B4-BE49-F238E27FC236}">
                  <a16:creationId xmlns:a16="http://schemas.microsoft.com/office/drawing/2014/main" id="{61B290B3-F8A2-A7B0-F311-315F74F10C0A}"/>
                </a:ext>
              </a:extLst>
            </p:cNvPr>
            <p:cNvSpPr/>
            <p:nvPr/>
          </p:nvSpPr>
          <p:spPr>
            <a:xfrm>
              <a:off x="1549610" y="3386781"/>
              <a:ext cx="2024741" cy="1016790"/>
            </a:xfrm>
            <a:custGeom>
              <a:avLst/>
              <a:gdLst/>
              <a:ahLst/>
              <a:cxnLst/>
              <a:rect l="l" t="t" r="r" b="b"/>
              <a:pathLst>
                <a:path w="4935292" h="4114800">
                  <a:moveTo>
                    <a:pt x="0" y="0"/>
                  </a:moveTo>
                  <a:lnTo>
                    <a:pt x="4935293" y="0"/>
                  </a:lnTo>
                  <a:lnTo>
                    <a:pt x="49352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b="-66026"/>
              </a:stretch>
            </a:blipFill>
          </p:spPr>
          <p:txBody>
            <a:bodyPr/>
            <a:lstStyle/>
            <a:p>
              <a:endParaRPr lang="en-US"/>
            </a:p>
          </p:txBody>
        </p:sp>
        <p:sp>
          <p:nvSpPr>
            <p:cNvPr id="37" name="Rectangle: Rounded Corners 36">
              <a:extLst>
                <a:ext uri="{FF2B5EF4-FFF2-40B4-BE49-F238E27FC236}">
                  <a16:creationId xmlns:a16="http://schemas.microsoft.com/office/drawing/2014/main" id="{C9F6F20B-C063-3DC9-F379-9B1564E8B33C}"/>
                </a:ext>
              </a:extLst>
            </p:cNvPr>
            <p:cNvSpPr/>
            <p:nvPr/>
          </p:nvSpPr>
          <p:spPr>
            <a:xfrm>
              <a:off x="820700" y="3184849"/>
              <a:ext cx="2024741" cy="99537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0" rtlCol="0" anchor="t"/>
            <a:lstStyle/>
            <a:p>
              <a:r>
                <a:rPr lang="en-US" sz="3600" b="1" dirty="0"/>
                <a:t>61</a:t>
              </a:r>
              <a:r>
                <a:rPr lang="en-US" b="1" dirty="0"/>
                <a:t>%</a:t>
              </a:r>
            </a:p>
            <a:p>
              <a:r>
                <a:rPr lang="en-US" sz="1200" dirty="0"/>
                <a:t>Family</a:t>
              </a:r>
            </a:p>
            <a:p>
              <a:r>
                <a:rPr lang="en-US" sz="1200" dirty="0"/>
                <a:t>Friendliness</a:t>
              </a:r>
              <a:endParaRPr lang="en-US" sz="1300" b="1" dirty="0"/>
            </a:p>
          </p:txBody>
        </p:sp>
        <p:sp>
          <p:nvSpPr>
            <p:cNvPr id="47" name="Moon 46">
              <a:extLst>
                <a:ext uri="{FF2B5EF4-FFF2-40B4-BE49-F238E27FC236}">
                  <a16:creationId xmlns:a16="http://schemas.microsoft.com/office/drawing/2014/main" id="{C1E72580-0E87-7DB9-B092-2E7B3A12AC6E}"/>
                </a:ext>
              </a:extLst>
            </p:cNvPr>
            <p:cNvSpPr/>
            <p:nvPr/>
          </p:nvSpPr>
          <p:spPr>
            <a:xfrm rot="13650881">
              <a:off x="3342869" y="4261605"/>
              <a:ext cx="167640" cy="246932"/>
            </a:xfrm>
            <a:prstGeom prst="moon">
              <a:avLst>
                <a:gd name="adj" fmla="val 711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14E611F5-CE12-CC83-9F94-94A6E844000A}"/>
              </a:ext>
            </a:extLst>
          </p:cNvPr>
          <p:cNvGrpSpPr/>
          <p:nvPr/>
        </p:nvGrpSpPr>
        <p:grpSpPr>
          <a:xfrm>
            <a:off x="4462005" y="4342301"/>
            <a:ext cx="803995" cy="816860"/>
            <a:chOff x="8284846" y="2540001"/>
            <a:chExt cx="396875" cy="403226"/>
          </a:xfrm>
          <a:solidFill>
            <a:schemeClr val="bg1">
              <a:alpha val="23000"/>
            </a:schemeClr>
          </a:solidFill>
        </p:grpSpPr>
        <p:sp>
          <p:nvSpPr>
            <p:cNvPr id="51" name="Freeform 550">
              <a:extLst>
                <a:ext uri="{FF2B5EF4-FFF2-40B4-BE49-F238E27FC236}">
                  <a16:creationId xmlns:a16="http://schemas.microsoft.com/office/drawing/2014/main" id="{AE245DFC-6569-83E3-5EC2-2D4838DDEBB1}"/>
                </a:ext>
              </a:extLst>
            </p:cNvPr>
            <p:cNvSpPr>
              <a:spLocks/>
            </p:cNvSpPr>
            <p:nvPr/>
          </p:nvSpPr>
          <p:spPr bwMode="auto">
            <a:xfrm>
              <a:off x="8284846" y="2798764"/>
              <a:ext cx="396875" cy="144463"/>
            </a:xfrm>
            <a:custGeom>
              <a:avLst/>
              <a:gdLst>
                <a:gd name="T0" fmla="*/ 1080 w 1097"/>
                <a:gd name="T1" fmla="*/ 65 h 397"/>
                <a:gd name="T2" fmla="*/ 858 w 1097"/>
                <a:gd name="T3" fmla="*/ 65 h 397"/>
                <a:gd name="T4" fmla="*/ 709 w 1097"/>
                <a:gd name="T5" fmla="*/ 1 h 397"/>
                <a:gd name="T6" fmla="*/ 702 w 1097"/>
                <a:gd name="T7" fmla="*/ 0 h 397"/>
                <a:gd name="T8" fmla="*/ 430 w 1097"/>
                <a:gd name="T9" fmla="*/ 0 h 397"/>
                <a:gd name="T10" fmla="*/ 343 w 1097"/>
                <a:gd name="T11" fmla="*/ 87 h 397"/>
                <a:gd name="T12" fmla="*/ 343 w 1097"/>
                <a:gd name="T13" fmla="*/ 124 h 397"/>
                <a:gd name="T14" fmla="*/ 347 w 1097"/>
                <a:gd name="T15" fmla="*/ 149 h 397"/>
                <a:gd name="T16" fmla="*/ 134 w 1097"/>
                <a:gd name="T17" fmla="*/ 56 h 397"/>
                <a:gd name="T18" fmla="*/ 22 w 1097"/>
                <a:gd name="T19" fmla="*/ 98 h 397"/>
                <a:gd name="T20" fmla="*/ 11 w 1097"/>
                <a:gd name="T21" fmla="*/ 121 h 397"/>
                <a:gd name="T22" fmla="*/ 9 w 1097"/>
                <a:gd name="T23" fmla="*/ 189 h 397"/>
                <a:gd name="T24" fmla="*/ 54 w 1097"/>
                <a:gd name="T25" fmla="*/ 238 h 397"/>
                <a:gd name="T26" fmla="*/ 211 w 1097"/>
                <a:gd name="T27" fmla="*/ 308 h 397"/>
                <a:gd name="T28" fmla="*/ 234 w 1097"/>
                <a:gd name="T29" fmla="*/ 299 h 397"/>
                <a:gd name="T30" fmla="*/ 225 w 1097"/>
                <a:gd name="T31" fmla="*/ 276 h 397"/>
                <a:gd name="T32" fmla="*/ 68 w 1097"/>
                <a:gd name="T33" fmla="*/ 206 h 397"/>
                <a:gd name="T34" fmla="*/ 41 w 1097"/>
                <a:gd name="T35" fmla="*/ 177 h 397"/>
                <a:gd name="T36" fmla="*/ 43 w 1097"/>
                <a:gd name="T37" fmla="*/ 137 h 397"/>
                <a:gd name="T38" fmla="*/ 53 w 1097"/>
                <a:gd name="T39" fmla="*/ 114 h 397"/>
                <a:gd name="T40" fmla="*/ 121 w 1097"/>
                <a:gd name="T41" fmla="*/ 88 h 397"/>
                <a:gd name="T42" fmla="*/ 400 w 1097"/>
                <a:gd name="T43" fmla="*/ 209 h 397"/>
                <a:gd name="T44" fmla="*/ 407 w 1097"/>
                <a:gd name="T45" fmla="*/ 211 h 397"/>
                <a:gd name="T46" fmla="*/ 430 w 1097"/>
                <a:gd name="T47" fmla="*/ 211 h 397"/>
                <a:gd name="T48" fmla="*/ 670 w 1097"/>
                <a:gd name="T49" fmla="*/ 211 h 397"/>
                <a:gd name="T50" fmla="*/ 687 w 1097"/>
                <a:gd name="T51" fmla="*/ 194 h 397"/>
                <a:gd name="T52" fmla="*/ 670 w 1097"/>
                <a:gd name="T53" fmla="*/ 176 h 397"/>
                <a:gd name="T54" fmla="*/ 430 w 1097"/>
                <a:gd name="T55" fmla="*/ 176 h 397"/>
                <a:gd name="T56" fmla="*/ 378 w 1097"/>
                <a:gd name="T57" fmla="*/ 124 h 397"/>
                <a:gd name="T58" fmla="*/ 378 w 1097"/>
                <a:gd name="T59" fmla="*/ 87 h 397"/>
                <a:gd name="T60" fmla="*/ 430 w 1097"/>
                <a:gd name="T61" fmla="*/ 34 h 397"/>
                <a:gd name="T62" fmla="*/ 699 w 1097"/>
                <a:gd name="T63" fmla="*/ 34 h 397"/>
                <a:gd name="T64" fmla="*/ 847 w 1097"/>
                <a:gd name="T65" fmla="*/ 98 h 397"/>
                <a:gd name="T66" fmla="*/ 854 w 1097"/>
                <a:gd name="T67" fmla="*/ 100 h 397"/>
                <a:gd name="T68" fmla="*/ 1062 w 1097"/>
                <a:gd name="T69" fmla="*/ 100 h 397"/>
                <a:gd name="T70" fmla="*/ 1062 w 1097"/>
                <a:gd name="T71" fmla="*/ 265 h 397"/>
                <a:gd name="T72" fmla="*/ 831 w 1097"/>
                <a:gd name="T73" fmla="*/ 361 h 397"/>
                <a:gd name="T74" fmla="*/ 824 w 1097"/>
                <a:gd name="T75" fmla="*/ 362 h 397"/>
                <a:gd name="T76" fmla="*/ 423 w 1097"/>
                <a:gd name="T77" fmla="*/ 362 h 397"/>
                <a:gd name="T78" fmla="*/ 417 w 1097"/>
                <a:gd name="T79" fmla="*/ 361 h 397"/>
                <a:gd name="T80" fmla="*/ 280 w 1097"/>
                <a:gd name="T81" fmla="*/ 300 h 397"/>
                <a:gd name="T82" fmla="*/ 258 w 1097"/>
                <a:gd name="T83" fmla="*/ 309 h 397"/>
                <a:gd name="T84" fmla="*/ 266 w 1097"/>
                <a:gd name="T85" fmla="*/ 332 h 397"/>
                <a:gd name="T86" fmla="*/ 403 w 1097"/>
                <a:gd name="T87" fmla="*/ 393 h 397"/>
                <a:gd name="T88" fmla="*/ 423 w 1097"/>
                <a:gd name="T89" fmla="*/ 397 h 397"/>
                <a:gd name="T90" fmla="*/ 824 w 1097"/>
                <a:gd name="T91" fmla="*/ 397 h 397"/>
                <a:gd name="T92" fmla="*/ 844 w 1097"/>
                <a:gd name="T93" fmla="*/ 393 h 397"/>
                <a:gd name="T94" fmla="*/ 1086 w 1097"/>
                <a:gd name="T95" fmla="*/ 293 h 397"/>
                <a:gd name="T96" fmla="*/ 1097 w 1097"/>
                <a:gd name="T97" fmla="*/ 277 h 397"/>
                <a:gd name="T98" fmla="*/ 1097 w 1097"/>
                <a:gd name="T99" fmla="*/ 82 h 397"/>
                <a:gd name="T100" fmla="*/ 1080 w 1097"/>
                <a:gd name="T101" fmla="*/ 6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97" h="397">
                  <a:moveTo>
                    <a:pt x="1080" y="65"/>
                  </a:moveTo>
                  <a:cubicBezTo>
                    <a:pt x="858" y="65"/>
                    <a:pt x="858" y="65"/>
                    <a:pt x="858" y="65"/>
                  </a:cubicBezTo>
                  <a:cubicBezTo>
                    <a:pt x="709" y="1"/>
                    <a:pt x="709" y="1"/>
                    <a:pt x="709" y="1"/>
                  </a:cubicBezTo>
                  <a:cubicBezTo>
                    <a:pt x="707" y="0"/>
                    <a:pt x="704" y="0"/>
                    <a:pt x="702" y="0"/>
                  </a:cubicBezTo>
                  <a:cubicBezTo>
                    <a:pt x="430" y="0"/>
                    <a:pt x="430" y="0"/>
                    <a:pt x="430" y="0"/>
                  </a:cubicBezTo>
                  <a:cubicBezTo>
                    <a:pt x="382" y="0"/>
                    <a:pt x="343" y="39"/>
                    <a:pt x="343" y="87"/>
                  </a:cubicBezTo>
                  <a:cubicBezTo>
                    <a:pt x="343" y="124"/>
                    <a:pt x="343" y="124"/>
                    <a:pt x="343" y="124"/>
                  </a:cubicBezTo>
                  <a:cubicBezTo>
                    <a:pt x="343" y="132"/>
                    <a:pt x="345" y="141"/>
                    <a:pt x="347" y="149"/>
                  </a:cubicBezTo>
                  <a:cubicBezTo>
                    <a:pt x="134" y="56"/>
                    <a:pt x="134" y="56"/>
                    <a:pt x="134" y="56"/>
                  </a:cubicBezTo>
                  <a:cubicBezTo>
                    <a:pt x="91" y="37"/>
                    <a:pt x="41" y="56"/>
                    <a:pt x="22" y="98"/>
                  </a:cubicBezTo>
                  <a:cubicBezTo>
                    <a:pt x="11" y="121"/>
                    <a:pt x="11" y="121"/>
                    <a:pt x="11" y="121"/>
                  </a:cubicBezTo>
                  <a:cubicBezTo>
                    <a:pt x="1" y="143"/>
                    <a:pt x="0" y="167"/>
                    <a:pt x="9" y="189"/>
                  </a:cubicBezTo>
                  <a:cubicBezTo>
                    <a:pt x="17" y="211"/>
                    <a:pt x="33" y="229"/>
                    <a:pt x="54" y="238"/>
                  </a:cubicBezTo>
                  <a:cubicBezTo>
                    <a:pt x="211" y="308"/>
                    <a:pt x="211" y="308"/>
                    <a:pt x="211" y="308"/>
                  </a:cubicBezTo>
                  <a:cubicBezTo>
                    <a:pt x="220" y="312"/>
                    <a:pt x="230" y="307"/>
                    <a:pt x="234" y="299"/>
                  </a:cubicBezTo>
                  <a:cubicBezTo>
                    <a:pt x="238" y="290"/>
                    <a:pt x="233" y="280"/>
                    <a:pt x="225" y="276"/>
                  </a:cubicBezTo>
                  <a:cubicBezTo>
                    <a:pt x="68" y="206"/>
                    <a:pt x="68" y="206"/>
                    <a:pt x="68" y="206"/>
                  </a:cubicBezTo>
                  <a:cubicBezTo>
                    <a:pt x="55" y="201"/>
                    <a:pt x="46" y="190"/>
                    <a:pt x="41" y="177"/>
                  </a:cubicBezTo>
                  <a:cubicBezTo>
                    <a:pt x="36" y="164"/>
                    <a:pt x="37" y="149"/>
                    <a:pt x="43" y="137"/>
                  </a:cubicBezTo>
                  <a:cubicBezTo>
                    <a:pt x="53" y="114"/>
                    <a:pt x="53" y="114"/>
                    <a:pt x="53" y="114"/>
                  </a:cubicBezTo>
                  <a:cubicBezTo>
                    <a:pt x="65" y="88"/>
                    <a:pt x="95" y="76"/>
                    <a:pt x="121" y="88"/>
                  </a:cubicBezTo>
                  <a:cubicBezTo>
                    <a:pt x="400" y="209"/>
                    <a:pt x="400" y="209"/>
                    <a:pt x="400" y="209"/>
                  </a:cubicBezTo>
                  <a:cubicBezTo>
                    <a:pt x="402" y="210"/>
                    <a:pt x="405" y="211"/>
                    <a:pt x="407" y="211"/>
                  </a:cubicBezTo>
                  <a:cubicBezTo>
                    <a:pt x="430" y="211"/>
                    <a:pt x="430" y="211"/>
                    <a:pt x="430" y="211"/>
                  </a:cubicBezTo>
                  <a:cubicBezTo>
                    <a:pt x="670" y="211"/>
                    <a:pt x="670" y="211"/>
                    <a:pt x="670" y="211"/>
                  </a:cubicBezTo>
                  <a:cubicBezTo>
                    <a:pt x="679" y="211"/>
                    <a:pt x="687" y="203"/>
                    <a:pt x="687" y="194"/>
                  </a:cubicBezTo>
                  <a:cubicBezTo>
                    <a:pt x="687" y="184"/>
                    <a:pt x="679" y="176"/>
                    <a:pt x="670" y="176"/>
                  </a:cubicBezTo>
                  <a:cubicBezTo>
                    <a:pt x="430" y="176"/>
                    <a:pt x="430" y="176"/>
                    <a:pt x="430" y="176"/>
                  </a:cubicBezTo>
                  <a:cubicBezTo>
                    <a:pt x="402" y="176"/>
                    <a:pt x="378" y="153"/>
                    <a:pt x="378" y="124"/>
                  </a:cubicBezTo>
                  <a:cubicBezTo>
                    <a:pt x="378" y="87"/>
                    <a:pt x="378" y="87"/>
                    <a:pt x="378" y="87"/>
                  </a:cubicBezTo>
                  <a:cubicBezTo>
                    <a:pt x="378" y="58"/>
                    <a:pt x="402" y="34"/>
                    <a:pt x="430" y="34"/>
                  </a:cubicBezTo>
                  <a:cubicBezTo>
                    <a:pt x="699" y="34"/>
                    <a:pt x="699" y="34"/>
                    <a:pt x="699" y="34"/>
                  </a:cubicBezTo>
                  <a:cubicBezTo>
                    <a:pt x="847" y="98"/>
                    <a:pt x="847" y="98"/>
                    <a:pt x="847" y="98"/>
                  </a:cubicBezTo>
                  <a:cubicBezTo>
                    <a:pt x="850" y="99"/>
                    <a:pt x="852" y="100"/>
                    <a:pt x="854" y="100"/>
                  </a:cubicBezTo>
                  <a:cubicBezTo>
                    <a:pt x="1062" y="100"/>
                    <a:pt x="1062" y="100"/>
                    <a:pt x="1062" y="100"/>
                  </a:cubicBezTo>
                  <a:cubicBezTo>
                    <a:pt x="1062" y="265"/>
                    <a:pt x="1062" y="265"/>
                    <a:pt x="1062" y="265"/>
                  </a:cubicBezTo>
                  <a:cubicBezTo>
                    <a:pt x="831" y="361"/>
                    <a:pt x="831" y="361"/>
                    <a:pt x="831" y="361"/>
                  </a:cubicBezTo>
                  <a:cubicBezTo>
                    <a:pt x="829" y="362"/>
                    <a:pt x="826" y="362"/>
                    <a:pt x="824" y="362"/>
                  </a:cubicBezTo>
                  <a:cubicBezTo>
                    <a:pt x="423" y="362"/>
                    <a:pt x="423" y="362"/>
                    <a:pt x="423" y="362"/>
                  </a:cubicBezTo>
                  <a:cubicBezTo>
                    <a:pt x="421" y="362"/>
                    <a:pt x="419" y="362"/>
                    <a:pt x="417" y="361"/>
                  </a:cubicBezTo>
                  <a:cubicBezTo>
                    <a:pt x="280" y="300"/>
                    <a:pt x="280" y="300"/>
                    <a:pt x="280" y="300"/>
                  </a:cubicBezTo>
                  <a:cubicBezTo>
                    <a:pt x="272" y="296"/>
                    <a:pt x="261" y="300"/>
                    <a:pt x="258" y="309"/>
                  </a:cubicBezTo>
                  <a:cubicBezTo>
                    <a:pt x="253" y="318"/>
                    <a:pt x="258" y="328"/>
                    <a:pt x="266" y="332"/>
                  </a:cubicBezTo>
                  <a:cubicBezTo>
                    <a:pt x="403" y="393"/>
                    <a:pt x="403" y="393"/>
                    <a:pt x="403" y="393"/>
                  </a:cubicBezTo>
                  <a:cubicBezTo>
                    <a:pt x="409" y="395"/>
                    <a:pt x="416" y="397"/>
                    <a:pt x="423" y="397"/>
                  </a:cubicBezTo>
                  <a:cubicBezTo>
                    <a:pt x="824" y="397"/>
                    <a:pt x="824" y="397"/>
                    <a:pt x="824" y="397"/>
                  </a:cubicBezTo>
                  <a:cubicBezTo>
                    <a:pt x="831" y="397"/>
                    <a:pt x="838" y="396"/>
                    <a:pt x="844" y="393"/>
                  </a:cubicBezTo>
                  <a:cubicBezTo>
                    <a:pt x="1086" y="293"/>
                    <a:pt x="1086" y="293"/>
                    <a:pt x="1086" y="293"/>
                  </a:cubicBezTo>
                  <a:cubicBezTo>
                    <a:pt x="1093" y="291"/>
                    <a:pt x="1097" y="284"/>
                    <a:pt x="1097" y="277"/>
                  </a:cubicBezTo>
                  <a:cubicBezTo>
                    <a:pt x="1097" y="82"/>
                    <a:pt x="1097" y="82"/>
                    <a:pt x="1097" y="82"/>
                  </a:cubicBezTo>
                  <a:cubicBezTo>
                    <a:pt x="1097" y="72"/>
                    <a:pt x="1089" y="65"/>
                    <a:pt x="1080" y="65"/>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2" name="Freeform 551">
              <a:extLst>
                <a:ext uri="{FF2B5EF4-FFF2-40B4-BE49-F238E27FC236}">
                  <a16:creationId xmlns:a16="http://schemas.microsoft.com/office/drawing/2014/main" id="{597C1A71-F61F-5AA7-B2EE-B2847095E466}"/>
                </a:ext>
              </a:extLst>
            </p:cNvPr>
            <p:cNvSpPr>
              <a:spLocks/>
            </p:cNvSpPr>
            <p:nvPr/>
          </p:nvSpPr>
          <p:spPr bwMode="auto">
            <a:xfrm>
              <a:off x="8403908" y="2635251"/>
              <a:ext cx="152400" cy="153988"/>
            </a:xfrm>
            <a:custGeom>
              <a:avLst/>
              <a:gdLst>
                <a:gd name="T0" fmla="*/ 414 w 421"/>
                <a:gd name="T1" fmla="*/ 157 h 426"/>
                <a:gd name="T2" fmla="*/ 393 w 421"/>
                <a:gd name="T3" fmla="*/ 145 h 426"/>
                <a:gd name="T4" fmla="*/ 381 w 421"/>
                <a:gd name="T5" fmla="*/ 167 h 426"/>
                <a:gd name="T6" fmla="*/ 387 w 421"/>
                <a:gd name="T7" fmla="*/ 213 h 426"/>
                <a:gd name="T8" fmla="*/ 211 w 421"/>
                <a:gd name="T9" fmla="*/ 391 h 426"/>
                <a:gd name="T10" fmla="*/ 34 w 421"/>
                <a:gd name="T11" fmla="*/ 213 h 426"/>
                <a:gd name="T12" fmla="*/ 211 w 421"/>
                <a:gd name="T13" fmla="*/ 36 h 426"/>
                <a:gd name="T14" fmla="*/ 355 w 421"/>
                <a:gd name="T15" fmla="*/ 112 h 426"/>
                <a:gd name="T16" fmla="*/ 379 w 421"/>
                <a:gd name="T17" fmla="*/ 116 h 426"/>
                <a:gd name="T18" fmla="*/ 384 w 421"/>
                <a:gd name="T19" fmla="*/ 92 h 426"/>
                <a:gd name="T20" fmla="*/ 211 w 421"/>
                <a:gd name="T21" fmla="*/ 0 h 426"/>
                <a:gd name="T22" fmla="*/ 0 w 421"/>
                <a:gd name="T23" fmla="*/ 213 h 426"/>
                <a:gd name="T24" fmla="*/ 211 w 421"/>
                <a:gd name="T25" fmla="*/ 426 h 426"/>
                <a:gd name="T26" fmla="*/ 421 w 421"/>
                <a:gd name="T27" fmla="*/ 213 h 426"/>
                <a:gd name="T28" fmla="*/ 414 w 421"/>
                <a:gd name="T29" fmla="*/ 15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426">
                  <a:moveTo>
                    <a:pt x="414" y="157"/>
                  </a:moveTo>
                  <a:cubicBezTo>
                    <a:pt x="412" y="148"/>
                    <a:pt x="402" y="143"/>
                    <a:pt x="393" y="145"/>
                  </a:cubicBezTo>
                  <a:cubicBezTo>
                    <a:pt x="384" y="148"/>
                    <a:pt x="378" y="157"/>
                    <a:pt x="381" y="167"/>
                  </a:cubicBezTo>
                  <a:cubicBezTo>
                    <a:pt x="385" y="182"/>
                    <a:pt x="387" y="198"/>
                    <a:pt x="387" y="213"/>
                  </a:cubicBezTo>
                  <a:cubicBezTo>
                    <a:pt x="387" y="311"/>
                    <a:pt x="308" y="391"/>
                    <a:pt x="211" y="391"/>
                  </a:cubicBezTo>
                  <a:cubicBezTo>
                    <a:pt x="114" y="391"/>
                    <a:pt x="34" y="311"/>
                    <a:pt x="34" y="213"/>
                  </a:cubicBezTo>
                  <a:cubicBezTo>
                    <a:pt x="34" y="115"/>
                    <a:pt x="114" y="36"/>
                    <a:pt x="211" y="36"/>
                  </a:cubicBezTo>
                  <a:cubicBezTo>
                    <a:pt x="268" y="36"/>
                    <a:pt x="322" y="64"/>
                    <a:pt x="355" y="112"/>
                  </a:cubicBezTo>
                  <a:cubicBezTo>
                    <a:pt x="361" y="119"/>
                    <a:pt x="371" y="122"/>
                    <a:pt x="379" y="116"/>
                  </a:cubicBezTo>
                  <a:cubicBezTo>
                    <a:pt x="387" y="111"/>
                    <a:pt x="389" y="100"/>
                    <a:pt x="384" y="92"/>
                  </a:cubicBezTo>
                  <a:cubicBezTo>
                    <a:pt x="344" y="34"/>
                    <a:pt x="280" y="0"/>
                    <a:pt x="211" y="0"/>
                  </a:cubicBezTo>
                  <a:cubicBezTo>
                    <a:pt x="94" y="0"/>
                    <a:pt x="0" y="96"/>
                    <a:pt x="0" y="213"/>
                  </a:cubicBezTo>
                  <a:cubicBezTo>
                    <a:pt x="0" y="330"/>
                    <a:pt x="94" y="426"/>
                    <a:pt x="211" y="426"/>
                  </a:cubicBezTo>
                  <a:cubicBezTo>
                    <a:pt x="327" y="426"/>
                    <a:pt x="421" y="330"/>
                    <a:pt x="421" y="213"/>
                  </a:cubicBezTo>
                  <a:cubicBezTo>
                    <a:pt x="421" y="194"/>
                    <a:pt x="419" y="175"/>
                    <a:pt x="414" y="157"/>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3" name="Freeform 552">
              <a:extLst>
                <a:ext uri="{FF2B5EF4-FFF2-40B4-BE49-F238E27FC236}">
                  <a16:creationId xmlns:a16="http://schemas.microsoft.com/office/drawing/2014/main" id="{E602567F-9F35-8E5F-8B78-DACD91636D81}"/>
                </a:ext>
              </a:extLst>
            </p:cNvPr>
            <p:cNvSpPr>
              <a:spLocks noEditPoints="1"/>
            </p:cNvSpPr>
            <p:nvPr/>
          </p:nvSpPr>
          <p:spPr bwMode="auto">
            <a:xfrm>
              <a:off x="8449946" y="2663826"/>
              <a:ext cx="60325" cy="100013"/>
            </a:xfrm>
            <a:custGeom>
              <a:avLst/>
              <a:gdLst>
                <a:gd name="T0" fmla="*/ 114 w 164"/>
                <a:gd name="T1" fmla="*/ 156 h 277"/>
                <a:gd name="T2" fmla="*/ 119 w 164"/>
                <a:gd name="T3" fmla="*/ 162 h 277"/>
                <a:gd name="T4" fmla="*/ 119 w 164"/>
                <a:gd name="T5" fmla="*/ 199 h 277"/>
                <a:gd name="T6" fmla="*/ 114 w 164"/>
                <a:gd name="T7" fmla="*/ 205 h 277"/>
                <a:gd name="T8" fmla="*/ 99 w 164"/>
                <a:gd name="T9" fmla="*/ 205 h 277"/>
                <a:gd name="T10" fmla="*/ 99 w 164"/>
                <a:gd name="T11" fmla="*/ 156 h 277"/>
                <a:gd name="T12" fmla="*/ 114 w 164"/>
                <a:gd name="T13" fmla="*/ 156 h 277"/>
                <a:gd name="T14" fmla="*/ 64 w 164"/>
                <a:gd name="T15" fmla="*/ 121 h 277"/>
                <a:gd name="T16" fmla="*/ 49 w 164"/>
                <a:gd name="T17" fmla="*/ 121 h 277"/>
                <a:gd name="T18" fmla="*/ 43 w 164"/>
                <a:gd name="T19" fmla="*/ 115 h 277"/>
                <a:gd name="T20" fmla="*/ 43 w 164"/>
                <a:gd name="T21" fmla="*/ 78 h 277"/>
                <a:gd name="T22" fmla="*/ 49 w 164"/>
                <a:gd name="T23" fmla="*/ 72 h 277"/>
                <a:gd name="T24" fmla="*/ 64 w 164"/>
                <a:gd name="T25" fmla="*/ 72 h 277"/>
                <a:gd name="T26" fmla="*/ 64 w 164"/>
                <a:gd name="T27" fmla="*/ 121 h 277"/>
                <a:gd name="T28" fmla="*/ 146 w 164"/>
                <a:gd name="T29" fmla="*/ 72 h 277"/>
                <a:gd name="T30" fmla="*/ 164 w 164"/>
                <a:gd name="T31" fmla="*/ 55 h 277"/>
                <a:gd name="T32" fmla="*/ 146 w 164"/>
                <a:gd name="T33" fmla="*/ 37 h 277"/>
                <a:gd name="T34" fmla="*/ 99 w 164"/>
                <a:gd name="T35" fmla="*/ 37 h 277"/>
                <a:gd name="T36" fmla="*/ 99 w 164"/>
                <a:gd name="T37" fmla="*/ 18 h 277"/>
                <a:gd name="T38" fmla="*/ 82 w 164"/>
                <a:gd name="T39" fmla="*/ 0 h 277"/>
                <a:gd name="T40" fmla="*/ 64 w 164"/>
                <a:gd name="T41" fmla="*/ 18 h 277"/>
                <a:gd name="T42" fmla="*/ 64 w 164"/>
                <a:gd name="T43" fmla="*/ 37 h 277"/>
                <a:gd name="T44" fmla="*/ 49 w 164"/>
                <a:gd name="T45" fmla="*/ 37 h 277"/>
                <a:gd name="T46" fmla="*/ 9 w 164"/>
                <a:gd name="T47" fmla="*/ 78 h 277"/>
                <a:gd name="T48" fmla="*/ 9 w 164"/>
                <a:gd name="T49" fmla="*/ 115 h 277"/>
                <a:gd name="T50" fmla="*/ 49 w 164"/>
                <a:gd name="T51" fmla="*/ 156 h 277"/>
                <a:gd name="T52" fmla="*/ 64 w 164"/>
                <a:gd name="T53" fmla="*/ 156 h 277"/>
                <a:gd name="T54" fmla="*/ 64 w 164"/>
                <a:gd name="T55" fmla="*/ 205 h 277"/>
                <a:gd name="T56" fmla="*/ 17 w 164"/>
                <a:gd name="T57" fmla="*/ 205 h 277"/>
                <a:gd name="T58" fmla="*/ 0 w 164"/>
                <a:gd name="T59" fmla="*/ 222 h 277"/>
                <a:gd name="T60" fmla="*/ 17 w 164"/>
                <a:gd name="T61" fmla="*/ 240 h 277"/>
                <a:gd name="T62" fmla="*/ 64 w 164"/>
                <a:gd name="T63" fmla="*/ 240 h 277"/>
                <a:gd name="T64" fmla="*/ 64 w 164"/>
                <a:gd name="T65" fmla="*/ 259 h 277"/>
                <a:gd name="T66" fmla="*/ 82 w 164"/>
                <a:gd name="T67" fmla="*/ 277 h 277"/>
                <a:gd name="T68" fmla="*/ 99 w 164"/>
                <a:gd name="T69" fmla="*/ 259 h 277"/>
                <a:gd name="T70" fmla="*/ 99 w 164"/>
                <a:gd name="T71" fmla="*/ 240 h 277"/>
                <a:gd name="T72" fmla="*/ 114 w 164"/>
                <a:gd name="T73" fmla="*/ 240 h 277"/>
                <a:gd name="T74" fmla="*/ 154 w 164"/>
                <a:gd name="T75" fmla="*/ 199 h 277"/>
                <a:gd name="T76" fmla="*/ 154 w 164"/>
                <a:gd name="T77" fmla="*/ 162 h 277"/>
                <a:gd name="T78" fmla="*/ 114 w 164"/>
                <a:gd name="T79" fmla="*/ 121 h 277"/>
                <a:gd name="T80" fmla="*/ 99 w 164"/>
                <a:gd name="T81" fmla="*/ 121 h 277"/>
                <a:gd name="T82" fmla="*/ 99 w 164"/>
                <a:gd name="T83" fmla="*/ 72 h 277"/>
                <a:gd name="T84" fmla="*/ 146 w 164"/>
                <a:gd name="T85" fmla="*/ 7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 h="277">
                  <a:moveTo>
                    <a:pt x="114" y="156"/>
                  </a:moveTo>
                  <a:cubicBezTo>
                    <a:pt x="117" y="156"/>
                    <a:pt x="119" y="159"/>
                    <a:pt x="119" y="162"/>
                  </a:cubicBezTo>
                  <a:cubicBezTo>
                    <a:pt x="119" y="199"/>
                    <a:pt x="119" y="199"/>
                    <a:pt x="119" y="199"/>
                  </a:cubicBezTo>
                  <a:cubicBezTo>
                    <a:pt x="119" y="202"/>
                    <a:pt x="117" y="205"/>
                    <a:pt x="114" y="205"/>
                  </a:cubicBezTo>
                  <a:cubicBezTo>
                    <a:pt x="99" y="205"/>
                    <a:pt x="99" y="205"/>
                    <a:pt x="99" y="205"/>
                  </a:cubicBezTo>
                  <a:cubicBezTo>
                    <a:pt x="99" y="156"/>
                    <a:pt x="99" y="156"/>
                    <a:pt x="99" y="156"/>
                  </a:cubicBezTo>
                  <a:cubicBezTo>
                    <a:pt x="114" y="156"/>
                    <a:pt x="114" y="156"/>
                    <a:pt x="114" y="156"/>
                  </a:cubicBezTo>
                  <a:close/>
                  <a:moveTo>
                    <a:pt x="64" y="121"/>
                  </a:moveTo>
                  <a:cubicBezTo>
                    <a:pt x="49" y="121"/>
                    <a:pt x="49" y="121"/>
                    <a:pt x="49" y="121"/>
                  </a:cubicBezTo>
                  <a:cubicBezTo>
                    <a:pt x="46" y="121"/>
                    <a:pt x="43" y="118"/>
                    <a:pt x="43" y="115"/>
                  </a:cubicBezTo>
                  <a:cubicBezTo>
                    <a:pt x="43" y="78"/>
                    <a:pt x="43" y="78"/>
                    <a:pt x="43" y="78"/>
                  </a:cubicBezTo>
                  <a:cubicBezTo>
                    <a:pt x="43" y="75"/>
                    <a:pt x="46" y="72"/>
                    <a:pt x="49" y="72"/>
                  </a:cubicBezTo>
                  <a:cubicBezTo>
                    <a:pt x="64" y="72"/>
                    <a:pt x="64" y="72"/>
                    <a:pt x="64" y="72"/>
                  </a:cubicBezTo>
                  <a:lnTo>
                    <a:pt x="64" y="121"/>
                  </a:lnTo>
                  <a:close/>
                  <a:moveTo>
                    <a:pt x="146" y="72"/>
                  </a:moveTo>
                  <a:cubicBezTo>
                    <a:pt x="156" y="72"/>
                    <a:pt x="164" y="65"/>
                    <a:pt x="164" y="55"/>
                  </a:cubicBezTo>
                  <a:cubicBezTo>
                    <a:pt x="164" y="45"/>
                    <a:pt x="156" y="37"/>
                    <a:pt x="146" y="37"/>
                  </a:cubicBezTo>
                  <a:cubicBezTo>
                    <a:pt x="99" y="37"/>
                    <a:pt x="99" y="37"/>
                    <a:pt x="99" y="37"/>
                  </a:cubicBezTo>
                  <a:cubicBezTo>
                    <a:pt x="99" y="18"/>
                    <a:pt x="99" y="18"/>
                    <a:pt x="99" y="18"/>
                  </a:cubicBezTo>
                  <a:cubicBezTo>
                    <a:pt x="99" y="8"/>
                    <a:pt x="91" y="0"/>
                    <a:pt x="82" y="0"/>
                  </a:cubicBezTo>
                  <a:cubicBezTo>
                    <a:pt x="72" y="0"/>
                    <a:pt x="64" y="8"/>
                    <a:pt x="64" y="18"/>
                  </a:cubicBezTo>
                  <a:cubicBezTo>
                    <a:pt x="64" y="37"/>
                    <a:pt x="64" y="37"/>
                    <a:pt x="64" y="37"/>
                  </a:cubicBezTo>
                  <a:cubicBezTo>
                    <a:pt x="49" y="37"/>
                    <a:pt x="49" y="37"/>
                    <a:pt x="49" y="37"/>
                  </a:cubicBezTo>
                  <a:cubicBezTo>
                    <a:pt x="27" y="37"/>
                    <a:pt x="9" y="55"/>
                    <a:pt x="9" y="78"/>
                  </a:cubicBezTo>
                  <a:cubicBezTo>
                    <a:pt x="9" y="115"/>
                    <a:pt x="9" y="115"/>
                    <a:pt x="9" y="115"/>
                  </a:cubicBezTo>
                  <a:cubicBezTo>
                    <a:pt x="9" y="137"/>
                    <a:pt x="27" y="156"/>
                    <a:pt x="49" y="156"/>
                  </a:cubicBezTo>
                  <a:cubicBezTo>
                    <a:pt x="64" y="156"/>
                    <a:pt x="64" y="156"/>
                    <a:pt x="64" y="156"/>
                  </a:cubicBezTo>
                  <a:cubicBezTo>
                    <a:pt x="64" y="205"/>
                    <a:pt x="64" y="205"/>
                    <a:pt x="64" y="205"/>
                  </a:cubicBezTo>
                  <a:cubicBezTo>
                    <a:pt x="17" y="205"/>
                    <a:pt x="17" y="205"/>
                    <a:pt x="17" y="205"/>
                  </a:cubicBezTo>
                  <a:cubicBezTo>
                    <a:pt x="7" y="205"/>
                    <a:pt x="0" y="212"/>
                    <a:pt x="0" y="222"/>
                  </a:cubicBezTo>
                  <a:cubicBezTo>
                    <a:pt x="0" y="232"/>
                    <a:pt x="7" y="240"/>
                    <a:pt x="17" y="240"/>
                  </a:cubicBezTo>
                  <a:cubicBezTo>
                    <a:pt x="64" y="240"/>
                    <a:pt x="64" y="240"/>
                    <a:pt x="64" y="240"/>
                  </a:cubicBezTo>
                  <a:cubicBezTo>
                    <a:pt x="64" y="259"/>
                    <a:pt x="64" y="259"/>
                    <a:pt x="64" y="259"/>
                  </a:cubicBezTo>
                  <a:cubicBezTo>
                    <a:pt x="64" y="269"/>
                    <a:pt x="72" y="277"/>
                    <a:pt x="82" y="277"/>
                  </a:cubicBezTo>
                  <a:cubicBezTo>
                    <a:pt x="91" y="277"/>
                    <a:pt x="99" y="269"/>
                    <a:pt x="99" y="259"/>
                  </a:cubicBezTo>
                  <a:cubicBezTo>
                    <a:pt x="99" y="240"/>
                    <a:pt x="99" y="240"/>
                    <a:pt x="99" y="240"/>
                  </a:cubicBezTo>
                  <a:cubicBezTo>
                    <a:pt x="114" y="240"/>
                    <a:pt x="114" y="240"/>
                    <a:pt x="114" y="240"/>
                  </a:cubicBezTo>
                  <a:cubicBezTo>
                    <a:pt x="136" y="240"/>
                    <a:pt x="154" y="221"/>
                    <a:pt x="154" y="199"/>
                  </a:cubicBezTo>
                  <a:cubicBezTo>
                    <a:pt x="154" y="162"/>
                    <a:pt x="154" y="162"/>
                    <a:pt x="154" y="162"/>
                  </a:cubicBezTo>
                  <a:cubicBezTo>
                    <a:pt x="154" y="139"/>
                    <a:pt x="136" y="121"/>
                    <a:pt x="114" y="121"/>
                  </a:cubicBezTo>
                  <a:cubicBezTo>
                    <a:pt x="99" y="121"/>
                    <a:pt x="99" y="121"/>
                    <a:pt x="99" y="121"/>
                  </a:cubicBezTo>
                  <a:cubicBezTo>
                    <a:pt x="99" y="72"/>
                    <a:pt x="99" y="72"/>
                    <a:pt x="99" y="72"/>
                  </a:cubicBezTo>
                  <a:lnTo>
                    <a:pt x="146" y="72"/>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4" name="Freeform 553">
              <a:extLst>
                <a:ext uri="{FF2B5EF4-FFF2-40B4-BE49-F238E27FC236}">
                  <a16:creationId xmlns:a16="http://schemas.microsoft.com/office/drawing/2014/main" id="{0836E037-3EAC-9631-38A5-42E882E7C918}"/>
                </a:ext>
              </a:extLst>
            </p:cNvPr>
            <p:cNvSpPr>
              <a:spLocks noEditPoints="1"/>
            </p:cNvSpPr>
            <p:nvPr/>
          </p:nvSpPr>
          <p:spPr bwMode="auto">
            <a:xfrm>
              <a:off x="8599171" y="2700339"/>
              <a:ext cx="82550" cy="85725"/>
            </a:xfrm>
            <a:custGeom>
              <a:avLst/>
              <a:gdLst>
                <a:gd name="T0" fmla="*/ 123 w 228"/>
                <a:gd name="T1" fmla="*/ 151 h 240"/>
                <a:gd name="T2" fmla="*/ 114 w 228"/>
                <a:gd name="T3" fmla="*/ 165 h 240"/>
                <a:gd name="T4" fmla="*/ 105 w 228"/>
                <a:gd name="T5" fmla="*/ 151 h 240"/>
                <a:gd name="T6" fmla="*/ 70 w 228"/>
                <a:gd name="T7" fmla="*/ 120 h 240"/>
                <a:gd name="T8" fmla="*/ 105 w 228"/>
                <a:gd name="T9" fmla="*/ 89 h 240"/>
                <a:gd name="T10" fmla="*/ 114 w 228"/>
                <a:gd name="T11" fmla="*/ 75 h 240"/>
                <a:gd name="T12" fmla="*/ 123 w 228"/>
                <a:gd name="T13" fmla="*/ 89 h 240"/>
                <a:gd name="T14" fmla="*/ 159 w 228"/>
                <a:gd name="T15" fmla="*/ 120 h 240"/>
                <a:gd name="T16" fmla="*/ 123 w 228"/>
                <a:gd name="T17" fmla="*/ 151 h 240"/>
                <a:gd name="T18" fmla="*/ 213 w 228"/>
                <a:gd name="T19" fmla="*/ 103 h 240"/>
                <a:gd name="T20" fmla="*/ 151 w 228"/>
                <a:gd name="T21" fmla="*/ 67 h 240"/>
                <a:gd name="T22" fmla="*/ 132 w 228"/>
                <a:gd name="T23" fmla="*/ 16 h 240"/>
                <a:gd name="T24" fmla="*/ 114 w 228"/>
                <a:gd name="T25" fmla="*/ 0 h 240"/>
                <a:gd name="T26" fmla="*/ 97 w 228"/>
                <a:gd name="T27" fmla="*/ 16 h 240"/>
                <a:gd name="T28" fmla="*/ 78 w 228"/>
                <a:gd name="T29" fmla="*/ 67 h 240"/>
                <a:gd name="T30" fmla="*/ 15 w 228"/>
                <a:gd name="T31" fmla="*/ 103 h 240"/>
                <a:gd name="T32" fmla="*/ 0 w 228"/>
                <a:gd name="T33" fmla="*/ 120 h 240"/>
                <a:gd name="T34" fmla="*/ 15 w 228"/>
                <a:gd name="T35" fmla="*/ 137 h 240"/>
                <a:gd name="T36" fmla="*/ 78 w 228"/>
                <a:gd name="T37" fmla="*/ 172 h 240"/>
                <a:gd name="T38" fmla="*/ 97 w 228"/>
                <a:gd name="T39" fmla="*/ 223 h 240"/>
                <a:gd name="T40" fmla="*/ 114 w 228"/>
                <a:gd name="T41" fmla="*/ 240 h 240"/>
                <a:gd name="T42" fmla="*/ 132 w 228"/>
                <a:gd name="T43" fmla="*/ 223 h 240"/>
                <a:gd name="T44" fmla="*/ 151 w 228"/>
                <a:gd name="T45" fmla="*/ 172 h 240"/>
                <a:gd name="T46" fmla="*/ 213 w 228"/>
                <a:gd name="T47" fmla="*/ 137 h 240"/>
                <a:gd name="T48" fmla="*/ 228 w 228"/>
                <a:gd name="T49" fmla="*/ 120 h 240"/>
                <a:gd name="T50" fmla="*/ 213 w 228"/>
                <a:gd name="T51" fmla="*/ 10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0">
                  <a:moveTo>
                    <a:pt x="123" y="151"/>
                  </a:moveTo>
                  <a:cubicBezTo>
                    <a:pt x="120" y="155"/>
                    <a:pt x="117" y="160"/>
                    <a:pt x="114" y="165"/>
                  </a:cubicBezTo>
                  <a:cubicBezTo>
                    <a:pt x="112" y="160"/>
                    <a:pt x="108" y="155"/>
                    <a:pt x="105" y="151"/>
                  </a:cubicBezTo>
                  <a:cubicBezTo>
                    <a:pt x="94" y="137"/>
                    <a:pt x="81" y="127"/>
                    <a:pt x="70" y="120"/>
                  </a:cubicBezTo>
                  <a:cubicBezTo>
                    <a:pt x="81" y="112"/>
                    <a:pt x="94" y="103"/>
                    <a:pt x="105" y="89"/>
                  </a:cubicBezTo>
                  <a:cubicBezTo>
                    <a:pt x="108" y="84"/>
                    <a:pt x="112" y="79"/>
                    <a:pt x="114" y="75"/>
                  </a:cubicBezTo>
                  <a:cubicBezTo>
                    <a:pt x="117" y="79"/>
                    <a:pt x="120" y="84"/>
                    <a:pt x="123" y="89"/>
                  </a:cubicBezTo>
                  <a:cubicBezTo>
                    <a:pt x="134" y="103"/>
                    <a:pt x="147" y="112"/>
                    <a:pt x="159" y="120"/>
                  </a:cubicBezTo>
                  <a:cubicBezTo>
                    <a:pt x="147" y="127"/>
                    <a:pt x="134" y="137"/>
                    <a:pt x="123" y="151"/>
                  </a:cubicBezTo>
                  <a:close/>
                  <a:moveTo>
                    <a:pt x="213" y="103"/>
                  </a:moveTo>
                  <a:cubicBezTo>
                    <a:pt x="202" y="101"/>
                    <a:pt x="172" y="95"/>
                    <a:pt x="151" y="67"/>
                  </a:cubicBezTo>
                  <a:cubicBezTo>
                    <a:pt x="136" y="48"/>
                    <a:pt x="132" y="27"/>
                    <a:pt x="132" y="16"/>
                  </a:cubicBezTo>
                  <a:cubicBezTo>
                    <a:pt x="131" y="7"/>
                    <a:pt x="123" y="0"/>
                    <a:pt x="114" y="0"/>
                  </a:cubicBezTo>
                  <a:cubicBezTo>
                    <a:pt x="105" y="0"/>
                    <a:pt x="98" y="7"/>
                    <a:pt x="97" y="16"/>
                  </a:cubicBezTo>
                  <a:cubicBezTo>
                    <a:pt x="96" y="27"/>
                    <a:pt x="93" y="48"/>
                    <a:pt x="78" y="67"/>
                  </a:cubicBezTo>
                  <a:cubicBezTo>
                    <a:pt x="57" y="95"/>
                    <a:pt x="27" y="101"/>
                    <a:pt x="15" y="103"/>
                  </a:cubicBezTo>
                  <a:cubicBezTo>
                    <a:pt x="6" y="104"/>
                    <a:pt x="0" y="111"/>
                    <a:pt x="0" y="120"/>
                  </a:cubicBezTo>
                  <a:cubicBezTo>
                    <a:pt x="0" y="129"/>
                    <a:pt x="6" y="136"/>
                    <a:pt x="15" y="137"/>
                  </a:cubicBezTo>
                  <a:cubicBezTo>
                    <a:pt x="27" y="139"/>
                    <a:pt x="57" y="145"/>
                    <a:pt x="78" y="172"/>
                  </a:cubicBezTo>
                  <a:cubicBezTo>
                    <a:pt x="93" y="192"/>
                    <a:pt x="96" y="213"/>
                    <a:pt x="97" y="223"/>
                  </a:cubicBezTo>
                  <a:cubicBezTo>
                    <a:pt x="98" y="233"/>
                    <a:pt x="105" y="240"/>
                    <a:pt x="114" y="240"/>
                  </a:cubicBezTo>
                  <a:cubicBezTo>
                    <a:pt x="123" y="240"/>
                    <a:pt x="131" y="233"/>
                    <a:pt x="132" y="223"/>
                  </a:cubicBezTo>
                  <a:cubicBezTo>
                    <a:pt x="132" y="213"/>
                    <a:pt x="136" y="192"/>
                    <a:pt x="151" y="172"/>
                  </a:cubicBezTo>
                  <a:cubicBezTo>
                    <a:pt x="172" y="145"/>
                    <a:pt x="202" y="139"/>
                    <a:pt x="213" y="137"/>
                  </a:cubicBezTo>
                  <a:cubicBezTo>
                    <a:pt x="222" y="136"/>
                    <a:pt x="228" y="129"/>
                    <a:pt x="228" y="120"/>
                  </a:cubicBezTo>
                  <a:cubicBezTo>
                    <a:pt x="228" y="111"/>
                    <a:pt x="222" y="104"/>
                    <a:pt x="213"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5" name="Freeform 554">
              <a:extLst>
                <a:ext uri="{FF2B5EF4-FFF2-40B4-BE49-F238E27FC236}">
                  <a16:creationId xmlns:a16="http://schemas.microsoft.com/office/drawing/2014/main" id="{530FD77C-B321-EEEE-3DF4-89401CDCC990}"/>
                </a:ext>
              </a:extLst>
            </p:cNvPr>
            <p:cNvSpPr>
              <a:spLocks noEditPoints="1"/>
            </p:cNvSpPr>
            <p:nvPr/>
          </p:nvSpPr>
          <p:spPr bwMode="auto">
            <a:xfrm>
              <a:off x="8442008" y="2540001"/>
              <a:ext cx="82550" cy="87313"/>
            </a:xfrm>
            <a:custGeom>
              <a:avLst/>
              <a:gdLst>
                <a:gd name="T0" fmla="*/ 124 w 228"/>
                <a:gd name="T1" fmla="*/ 151 h 240"/>
                <a:gd name="T2" fmla="*/ 114 w 228"/>
                <a:gd name="T3" fmla="*/ 165 h 240"/>
                <a:gd name="T4" fmla="*/ 104 w 228"/>
                <a:gd name="T5" fmla="*/ 151 h 240"/>
                <a:gd name="T6" fmla="*/ 69 w 228"/>
                <a:gd name="T7" fmla="*/ 120 h 240"/>
                <a:gd name="T8" fmla="*/ 104 w 228"/>
                <a:gd name="T9" fmla="*/ 89 h 240"/>
                <a:gd name="T10" fmla="*/ 114 w 228"/>
                <a:gd name="T11" fmla="*/ 75 h 240"/>
                <a:gd name="T12" fmla="*/ 124 w 228"/>
                <a:gd name="T13" fmla="*/ 89 h 240"/>
                <a:gd name="T14" fmla="*/ 159 w 228"/>
                <a:gd name="T15" fmla="*/ 120 h 240"/>
                <a:gd name="T16" fmla="*/ 124 w 228"/>
                <a:gd name="T17" fmla="*/ 151 h 240"/>
                <a:gd name="T18" fmla="*/ 213 w 228"/>
                <a:gd name="T19" fmla="*/ 103 h 240"/>
                <a:gd name="T20" fmla="*/ 150 w 228"/>
                <a:gd name="T21" fmla="*/ 67 h 240"/>
                <a:gd name="T22" fmla="*/ 131 w 228"/>
                <a:gd name="T23" fmla="*/ 17 h 240"/>
                <a:gd name="T24" fmla="*/ 114 w 228"/>
                <a:gd name="T25" fmla="*/ 0 h 240"/>
                <a:gd name="T26" fmla="*/ 97 w 228"/>
                <a:gd name="T27" fmla="*/ 17 h 240"/>
                <a:gd name="T28" fmla="*/ 77 w 228"/>
                <a:gd name="T29" fmla="*/ 67 h 240"/>
                <a:gd name="T30" fmla="*/ 15 w 228"/>
                <a:gd name="T31" fmla="*/ 103 h 240"/>
                <a:gd name="T32" fmla="*/ 0 w 228"/>
                <a:gd name="T33" fmla="*/ 120 h 240"/>
                <a:gd name="T34" fmla="*/ 15 w 228"/>
                <a:gd name="T35" fmla="*/ 137 h 240"/>
                <a:gd name="T36" fmla="*/ 77 w 228"/>
                <a:gd name="T37" fmla="*/ 173 h 240"/>
                <a:gd name="T38" fmla="*/ 97 w 228"/>
                <a:gd name="T39" fmla="*/ 224 h 240"/>
                <a:gd name="T40" fmla="*/ 114 w 228"/>
                <a:gd name="T41" fmla="*/ 240 h 240"/>
                <a:gd name="T42" fmla="*/ 131 w 228"/>
                <a:gd name="T43" fmla="*/ 224 h 240"/>
                <a:gd name="T44" fmla="*/ 150 w 228"/>
                <a:gd name="T45" fmla="*/ 173 h 240"/>
                <a:gd name="T46" fmla="*/ 213 w 228"/>
                <a:gd name="T47" fmla="*/ 137 h 240"/>
                <a:gd name="T48" fmla="*/ 228 w 228"/>
                <a:gd name="T49" fmla="*/ 120 h 240"/>
                <a:gd name="T50" fmla="*/ 213 w 228"/>
                <a:gd name="T51" fmla="*/ 10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0">
                  <a:moveTo>
                    <a:pt x="124" y="151"/>
                  </a:moveTo>
                  <a:cubicBezTo>
                    <a:pt x="120" y="156"/>
                    <a:pt x="117" y="160"/>
                    <a:pt x="114" y="165"/>
                  </a:cubicBezTo>
                  <a:cubicBezTo>
                    <a:pt x="111" y="160"/>
                    <a:pt x="108" y="156"/>
                    <a:pt x="104" y="151"/>
                  </a:cubicBezTo>
                  <a:cubicBezTo>
                    <a:pt x="93" y="137"/>
                    <a:pt x="81" y="127"/>
                    <a:pt x="69" y="120"/>
                  </a:cubicBezTo>
                  <a:cubicBezTo>
                    <a:pt x="81" y="113"/>
                    <a:pt x="93" y="103"/>
                    <a:pt x="104" y="89"/>
                  </a:cubicBezTo>
                  <a:cubicBezTo>
                    <a:pt x="108" y="85"/>
                    <a:pt x="111" y="80"/>
                    <a:pt x="114" y="75"/>
                  </a:cubicBezTo>
                  <a:cubicBezTo>
                    <a:pt x="117" y="80"/>
                    <a:pt x="120" y="85"/>
                    <a:pt x="124" y="89"/>
                  </a:cubicBezTo>
                  <a:cubicBezTo>
                    <a:pt x="134" y="103"/>
                    <a:pt x="147" y="113"/>
                    <a:pt x="159" y="120"/>
                  </a:cubicBezTo>
                  <a:cubicBezTo>
                    <a:pt x="147" y="127"/>
                    <a:pt x="134" y="137"/>
                    <a:pt x="124" y="151"/>
                  </a:cubicBezTo>
                  <a:close/>
                  <a:moveTo>
                    <a:pt x="213" y="103"/>
                  </a:moveTo>
                  <a:cubicBezTo>
                    <a:pt x="201" y="102"/>
                    <a:pt x="172" y="94"/>
                    <a:pt x="150" y="67"/>
                  </a:cubicBezTo>
                  <a:cubicBezTo>
                    <a:pt x="135" y="48"/>
                    <a:pt x="132" y="27"/>
                    <a:pt x="131" y="17"/>
                  </a:cubicBezTo>
                  <a:cubicBezTo>
                    <a:pt x="131" y="8"/>
                    <a:pt x="123" y="0"/>
                    <a:pt x="114" y="0"/>
                  </a:cubicBezTo>
                  <a:cubicBezTo>
                    <a:pt x="105" y="0"/>
                    <a:pt x="97" y="8"/>
                    <a:pt x="97" y="17"/>
                  </a:cubicBezTo>
                  <a:cubicBezTo>
                    <a:pt x="96" y="27"/>
                    <a:pt x="92" y="48"/>
                    <a:pt x="77" y="67"/>
                  </a:cubicBezTo>
                  <a:cubicBezTo>
                    <a:pt x="56" y="94"/>
                    <a:pt x="27" y="102"/>
                    <a:pt x="15" y="103"/>
                  </a:cubicBezTo>
                  <a:cubicBezTo>
                    <a:pt x="6" y="104"/>
                    <a:pt x="0" y="111"/>
                    <a:pt x="0" y="120"/>
                  </a:cubicBezTo>
                  <a:cubicBezTo>
                    <a:pt x="0" y="129"/>
                    <a:pt x="6" y="136"/>
                    <a:pt x="15" y="137"/>
                  </a:cubicBezTo>
                  <a:cubicBezTo>
                    <a:pt x="27" y="139"/>
                    <a:pt x="56" y="146"/>
                    <a:pt x="77" y="173"/>
                  </a:cubicBezTo>
                  <a:cubicBezTo>
                    <a:pt x="92" y="192"/>
                    <a:pt x="96" y="213"/>
                    <a:pt x="97" y="224"/>
                  </a:cubicBezTo>
                  <a:cubicBezTo>
                    <a:pt x="97" y="233"/>
                    <a:pt x="105" y="240"/>
                    <a:pt x="114" y="240"/>
                  </a:cubicBezTo>
                  <a:cubicBezTo>
                    <a:pt x="123" y="240"/>
                    <a:pt x="131" y="233"/>
                    <a:pt x="131" y="224"/>
                  </a:cubicBezTo>
                  <a:cubicBezTo>
                    <a:pt x="132" y="213"/>
                    <a:pt x="135" y="192"/>
                    <a:pt x="150" y="173"/>
                  </a:cubicBezTo>
                  <a:cubicBezTo>
                    <a:pt x="172" y="146"/>
                    <a:pt x="201" y="139"/>
                    <a:pt x="213" y="137"/>
                  </a:cubicBezTo>
                  <a:cubicBezTo>
                    <a:pt x="222" y="136"/>
                    <a:pt x="228" y="129"/>
                    <a:pt x="228" y="120"/>
                  </a:cubicBezTo>
                  <a:cubicBezTo>
                    <a:pt x="228" y="111"/>
                    <a:pt x="222" y="104"/>
                    <a:pt x="213"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6" name="Freeform 555">
              <a:extLst>
                <a:ext uri="{FF2B5EF4-FFF2-40B4-BE49-F238E27FC236}">
                  <a16:creationId xmlns:a16="http://schemas.microsoft.com/office/drawing/2014/main" id="{CC1BAE10-6681-7226-9C29-9DEBABE16E2B}"/>
                </a:ext>
              </a:extLst>
            </p:cNvPr>
            <p:cNvSpPr>
              <a:spLocks noEditPoints="1"/>
            </p:cNvSpPr>
            <p:nvPr/>
          </p:nvSpPr>
          <p:spPr bwMode="auto">
            <a:xfrm>
              <a:off x="8284846" y="2700339"/>
              <a:ext cx="82550" cy="85725"/>
            </a:xfrm>
            <a:custGeom>
              <a:avLst/>
              <a:gdLst>
                <a:gd name="T0" fmla="*/ 123 w 228"/>
                <a:gd name="T1" fmla="*/ 151 h 240"/>
                <a:gd name="T2" fmla="*/ 113 w 228"/>
                <a:gd name="T3" fmla="*/ 165 h 240"/>
                <a:gd name="T4" fmla="*/ 104 w 228"/>
                <a:gd name="T5" fmla="*/ 151 h 240"/>
                <a:gd name="T6" fmla="*/ 69 w 228"/>
                <a:gd name="T7" fmla="*/ 120 h 240"/>
                <a:gd name="T8" fmla="*/ 104 w 228"/>
                <a:gd name="T9" fmla="*/ 89 h 240"/>
                <a:gd name="T10" fmla="*/ 113 w 228"/>
                <a:gd name="T11" fmla="*/ 75 h 240"/>
                <a:gd name="T12" fmla="*/ 123 w 228"/>
                <a:gd name="T13" fmla="*/ 89 h 240"/>
                <a:gd name="T14" fmla="*/ 158 w 228"/>
                <a:gd name="T15" fmla="*/ 120 h 240"/>
                <a:gd name="T16" fmla="*/ 123 w 228"/>
                <a:gd name="T17" fmla="*/ 151 h 240"/>
                <a:gd name="T18" fmla="*/ 213 w 228"/>
                <a:gd name="T19" fmla="*/ 103 h 240"/>
                <a:gd name="T20" fmla="*/ 150 w 228"/>
                <a:gd name="T21" fmla="*/ 67 h 240"/>
                <a:gd name="T22" fmla="*/ 131 w 228"/>
                <a:gd name="T23" fmla="*/ 16 h 240"/>
                <a:gd name="T24" fmla="*/ 113 w 228"/>
                <a:gd name="T25" fmla="*/ 0 h 240"/>
                <a:gd name="T26" fmla="*/ 96 w 228"/>
                <a:gd name="T27" fmla="*/ 16 h 240"/>
                <a:gd name="T28" fmla="*/ 77 w 228"/>
                <a:gd name="T29" fmla="*/ 67 h 240"/>
                <a:gd name="T30" fmla="*/ 14 w 228"/>
                <a:gd name="T31" fmla="*/ 103 h 240"/>
                <a:gd name="T32" fmla="*/ 0 w 228"/>
                <a:gd name="T33" fmla="*/ 120 h 240"/>
                <a:gd name="T34" fmla="*/ 14 w 228"/>
                <a:gd name="T35" fmla="*/ 137 h 240"/>
                <a:gd name="T36" fmla="*/ 77 w 228"/>
                <a:gd name="T37" fmla="*/ 172 h 240"/>
                <a:gd name="T38" fmla="*/ 96 w 228"/>
                <a:gd name="T39" fmla="*/ 223 h 240"/>
                <a:gd name="T40" fmla="*/ 113 w 228"/>
                <a:gd name="T41" fmla="*/ 240 h 240"/>
                <a:gd name="T42" fmla="*/ 131 w 228"/>
                <a:gd name="T43" fmla="*/ 223 h 240"/>
                <a:gd name="T44" fmla="*/ 150 w 228"/>
                <a:gd name="T45" fmla="*/ 172 h 240"/>
                <a:gd name="T46" fmla="*/ 213 w 228"/>
                <a:gd name="T47" fmla="*/ 137 h 240"/>
                <a:gd name="T48" fmla="*/ 228 w 228"/>
                <a:gd name="T49" fmla="*/ 120 h 240"/>
                <a:gd name="T50" fmla="*/ 213 w 228"/>
                <a:gd name="T51" fmla="*/ 10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0">
                  <a:moveTo>
                    <a:pt x="123" y="151"/>
                  </a:moveTo>
                  <a:cubicBezTo>
                    <a:pt x="119" y="155"/>
                    <a:pt x="116" y="160"/>
                    <a:pt x="113" y="165"/>
                  </a:cubicBezTo>
                  <a:cubicBezTo>
                    <a:pt x="111" y="160"/>
                    <a:pt x="107" y="155"/>
                    <a:pt x="104" y="151"/>
                  </a:cubicBezTo>
                  <a:cubicBezTo>
                    <a:pt x="93" y="137"/>
                    <a:pt x="81" y="127"/>
                    <a:pt x="69" y="120"/>
                  </a:cubicBezTo>
                  <a:cubicBezTo>
                    <a:pt x="81" y="112"/>
                    <a:pt x="93" y="103"/>
                    <a:pt x="104" y="89"/>
                  </a:cubicBezTo>
                  <a:cubicBezTo>
                    <a:pt x="107" y="84"/>
                    <a:pt x="111" y="79"/>
                    <a:pt x="113" y="75"/>
                  </a:cubicBezTo>
                  <a:cubicBezTo>
                    <a:pt x="116" y="79"/>
                    <a:pt x="119" y="84"/>
                    <a:pt x="123" y="89"/>
                  </a:cubicBezTo>
                  <a:cubicBezTo>
                    <a:pt x="134" y="103"/>
                    <a:pt x="146" y="112"/>
                    <a:pt x="158" y="120"/>
                  </a:cubicBezTo>
                  <a:cubicBezTo>
                    <a:pt x="146" y="127"/>
                    <a:pt x="134" y="137"/>
                    <a:pt x="123" y="151"/>
                  </a:cubicBezTo>
                  <a:close/>
                  <a:moveTo>
                    <a:pt x="213" y="103"/>
                  </a:moveTo>
                  <a:cubicBezTo>
                    <a:pt x="201" y="101"/>
                    <a:pt x="171" y="95"/>
                    <a:pt x="150" y="67"/>
                  </a:cubicBezTo>
                  <a:cubicBezTo>
                    <a:pt x="135" y="48"/>
                    <a:pt x="132" y="27"/>
                    <a:pt x="131" y="16"/>
                  </a:cubicBezTo>
                  <a:cubicBezTo>
                    <a:pt x="130" y="7"/>
                    <a:pt x="123" y="0"/>
                    <a:pt x="113" y="0"/>
                  </a:cubicBezTo>
                  <a:cubicBezTo>
                    <a:pt x="104" y="0"/>
                    <a:pt x="97" y="7"/>
                    <a:pt x="96" y="16"/>
                  </a:cubicBezTo>
                  <a:cubicBezTo>
                    <a:pt x="96" y="27"/>
                    <a:pt x="92" y="48"/>
                    <a:pt x="77" y="67"/>
                  </a:cubicBezTo>
                  <a:cubicBezTo>
                    <a:pt x="56" y="95"/>
                    <a:pt x="26" y="101"/>
                    <a:pt x="14" y="103"/>
                  </a:cubicBezTo>
                  <a:cubicBezTo>
                    <a:pt x="6" y="104"/>
                    <a:pt x="0" y="111"/>
                    <a:pt x="0" y="120"/>
                  </a:cubicBezTo>
                  <a:cubicBezTo>
                    <a:pt x="0" y="129"/>
                    <a:pt x="6" y="136"/>
                    <a:pt x="14" y="137"/>
                  </a:cubicBezTo>
                  <a:cubicBezTo>
                    <a:pt x="26" y="139"/>
                    <a:pt x="56" y="145"/>
                    <a:pt x="77" y="172"/>
                  </a:cubicBezTo>
                  <a:cubicBezTo>
                    <a:pt x="92" y="192"/>
                    <a:pt x="96" y="213"/>
                    <a:pt x="96" y="223"/>
                  </a:cubicBezTo>
                  <a:cubicBezTo>
                    <a:pt x="97" y="233"/>
                    <a:pt x="104" y="240"/>
                    <a:pt x="113" y="240"/>
                  </a:cubicBezTo>
                  <a:cubicBezTo>
                    <a:pt x="123" y="240"/>
                    <a:pt x="130" y="233"/>
                    <a:pt x="131" y="223"/>
                  </a:cubicBezTo>
                  <a:cubicBezTo>
                    <a:pt x="132" y="213"/>
                    <a:pt x="135" y="192"/>
                    <a:pt x="150" y="172"/>
                  </a:cubicBezTo>
                  <a:cubicBezTo>
                    <a:pt x="171" y="145"/>
                    <a:pt x="201" y="139"/>
                    <a:pt x="213" y="137"/>
                  </a:cubicBezTo>
                  <a:cubicBezTo>
                    <a:pt x="221" y="136"/>
                    <a:pt x="228" y="129"/>
                    <a:pt x="228" y="120"/>
                  </a:cubicBezTo>
                  <a:cubicBezTo>
                    <a:pt x="228" y="111"/>
                    <a:pt x="221" y="104"/>
                    <a:pt x="213"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57" name="Rectangle: Rounded Corners 56">
            <a:extLst>
              <a:ext uri="{FF2B5EF4-FFF2-40B4-BE49-F238E27FC236}">
                <a16:creationId xmlns:a16="http://schemas.microsoft.com/office/drawing/2014/main" id="{1CE7ADB4-4817-8FC9-0051-1252BC735C3D}"/>
              </a:ext>
            </a:extLst>
          </p:cNvPr>
          <p:cNvSpPr/>
          <p:nvPr/>
        </p:nvSpPr>
        <p:spPr>
          <a:xfrm>
            <a:off x="1478647" y="4682637"/>
            <a:ext cx="2197597" cy="99537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0" rtlCol="0" anchor="t"/>
          <a:lstStyle/>
          <a:p>
            <a:r>
              <a:rPr lang="en-US" sz="3200" b="1" dirty="0">
                <a:solidFill>
                  <a:srgbClr val="E95000"/>
                </a:solidFill>
              </a:rPr>
              <a:t>44</a:t>
            </a:r>
            <a:r>
              <a:rPr lang="en-US" sz="1600" b="1" dirty="0">
                <a:solidFill>
                  <a:srgbClr val="E95000"/>
                </a:solidFill>
              </a:rPr>
              <a:t>%</a:t>
            </a:r>
          </a:p>
          <a:p>
            <a:r>
              <a:rPr lang="en-US" sz="1100" dirty="0">
                <a:solidFill>
                  <a:srgbClr val="E95000"/>
                </a:solidFill>
              </a:rPr>
              <a:t>Cultural/Historical Interest</a:t>
            </a:r>
            <a:endParaRPr lang="en-US" sz="1200" b="1" dirty="0">
              <a:solidFill>
                <a:srgbClr val="E95000"/>
              </a:solidFill>
            </a:endParaRPr>
          </a:p>
        </p:txBody>
      </p:sp>
      <p:sp>
        <p:nvSpPr>
          <p:cNvPr id="59" name="Rectangle: Rounded Corners 58">
            <a:extLst>
              <a:ext uri="{FF2B5EF4-FFF2-40B4-BE49-F238E27FC236}">
                <a16:creationId xmlns:a16="http://schemas.microsoft.com/office/drawing/2014/main" id="{C6E92D3D-85DF-F371-4920-C813556C02EE}"/>
              </a:ext>
            </a:extLst>
          </p:cNvPr>
          <p:cNvSpPr/>
          <p:nvPr/>
        </p:nvSpPr>
        <p:spPr>
          <a:xfrm>
            <a:off x="5535271" y="3346922"/>
            <a:ext cx="1210018" cy="99537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0" rtlCol="0" anchor="t"/>
          <a:lstStyle/>
          <a:p>
            <a:r>
              <a:rPr lang="en-US" sz="3200" b="1" dirty="0">
                <a:solidFill>
                  <a:srgbClr val="3F9C31"/>
                </a:solidFill>
              </a:rPr>
              <a:t>56</a:t>
            </a:r>
            <a:r>
              <a:rPr lang="en-US" sz="1600" b="1" dirty="0">
                <a:solidFill>
                  <a:srgbClr val="3F9C31"/>
                </a:solidFill>
              </a:rPr>
              <a:t>%</a:t>
            </a:r>
          </a:p>
          <a:p>
            <a:r>
              <a:rPr lang="en-US" sz="1100" dirty="0">
                <a:solidFill>
                  <a:srgbClr val="3F9C31"/>
                </a:solidFill>
              </a:rPr>
              <a:t>Accessibility </a:t>
            </a:r>
            <a:r>
              <a:rPr lang="en-US" sz="1100" i="1" dirty="0">
                <a:solidFill>
                  <a:srgbClr val="3F9C31"/>
                </a:solidFill>
              </a:rPr>
              <a:t>(Short Travel Time)</a:t>
            </a:r>
            <a:endParaRPr lang="en-US" sz="1200" b="1" i="1" dirty="0">
              <a:solidFill>
                <a:srgbClr val="3F9C31"/>
              </a:solidFill>
            </a:endParaRPr>
          </a:p>
        </p:txBody>
      </p:sp>
      <p:sp>
        <p:nvSpPr>
          <p:cNvPr id="60" name="Freeform 6">
            <a:extLst>
              <a:ext uri="{FF2B5EF4-FFF2-40B4-BE49-F238E27FC236}">
                <a16:creationId xmlns:a16="http://schemas.microsoft.com/office/drawing/2014/main" id="{9F447D55-83BE-E83E-F4DB-484769055545}"/>
              </a:ext>
            </a:extLst>
          </p:cNvPr>
          <p:cNvSpPr/>
          <p:nvPr/>
        </p:nvSpPr>
        <p:spPr>
          <a:xfrm flipH="1">
            <a:off x="2033270" y="2013512"/>
            <a:ext cx="936545" cy="1229531"/>
          </a:xfrm>
          <a:custGeom>
            <a:avLst/>
            <a:gdLst/>
            <a:ahLst/>
            <a:cxnLst/>
            <a:rect l="l" t="t" r="r" b="b"/>
            <a:pathLst>
              <a:path w="3082359" h="4114800">
                <a:moveTo>
                  <a:pt x="0" y="0"/>
                </a:moveTo>
                <a:lnTo>
                  <a:pt x="3082359" y="0"/>
                </a:lnTo>
                <a:lnTo>
                  <a:pt x="308235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1" name="Rectangle: Rounded Corners 60">
            <a:extLst>
              <a:ext uri="{FF2B5EF4-FFF2-40B4-BE49-F238E27FC236}">
                <a16:creationId xmlns:a16="http://schemas.microsoft.com/office/drawing/2014/main" id="{BD564E43-7D2C-2DB9-A716-E3B71D775AC1}"/>
              </a:ext>
            </a:extLst>
          </p:cNvPr>
          <p:cNvSpPr/>
          <p:nvPr/>
        </p:nvSpPr>
        <p:spPr>
          <a:xfrm>
            <a:off x="3137279" y="1978581"/>
            <a:ext cx="1781395" cy="99537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0" rtlCol="0" anchor="t"/>
          <a:lstStyle/>
          <a:p>
            <a:r>
              <a:rPr lang="en-US" sz="3200" b="1" dirty="0">
                <a:solidFill>
                  <a:srgbClr val="3F9C31"/>
                </a:solidFill>
              </a:rPr>
              <a:t>52</a:t>
            </a:r>
            <a:r>
              <a:rPr lang="en-US" sz="1600" b="1" dirty="0">
                <a:solidFill>
                  <a:srgbClr val="3F9C31"/>
                </a:solidFill>
              </a:rPr>
              <a:t>%</a:t>
            </a:r>
          </a:p>
          <a:p>
            <a:r>
              <a:rPr lang="en-US" sz="1100" dirty="0">
                <a:solidFill>
                  <a:srgbClr val="3F9C31"/>
                </a:solidFill>
              </a:rPr>
              <a:t>Beach/Nature Activities</a:t>
            </a:r>
            <a:endParaRPr lang="en-US" sz="1200" b="1" i="1" dirty="0">
              <a:solidFill>
                <a:srgbClr val="3F9C31"/>
              </a:solidFill>
            </a:endParaRPr>
          </a:p>
        </p:txBody>
      </p:sp>
      <p:sp>
        <p:nvSpPr>
          <p:cNvPr id="3072" name="Freeform 3">
            <a:extLst>
              <a:ext uri="{FF2B5EF4-FFF2-40B4-BE49-F238E27FC236}">
                <a16:creationId xmlns:a16="http://schemas.microsoft.com/office/drawing/2014/main" id="{945F95B3-0B02-7E89-7264-354D4656D97E}"/>
              </a:ext>
            </a:extLst>
          </p:cNvPr>
          <p:cNvSpPr/>
          <p:nvPr/>
        </p:nvSpPr>
        <p:spPr>
          <a:xfrm>
            <a:off x="5361367" y="5312711"/>
            <a:ext cx="1469265" cy="1131416"/>
          </a:xfrm>
          <a:custGeom>
            <a:avLst/>
            <a:gdLst/>
            <a:ahLst/>
            <a:cxnLst/>
            <a:rect l="l" t="t" r="r" b="b"/>
            <a:pathLst>
              <a:path w="6332218" h="4876158">
                <a:moveTo>
                  <a:pt x="0" y="0"/>
                </a:moveTo>
                <a:lnTo>
                  <a:pt x="6332218" y="0"/>
                </a:lnTo>
                <a:lnTo>
                  <a:pt x="6332218" y="4876158"/>
                </a:lnTo>
                <a:lnTo>
                  <a:pt x="0" y="4876158"/>
                </a:lnTo>
                <a:lnTo>
                  <a:pt x="0" y="0"/>
                </a:lnTo>
                <a:close/>
              </a:path>
            </a:pathLst>
          </a:custGeom>
          <a:blipFill>
            <a:blip r:embed="rId9"/>
            <a:stretch>
              <a:fillRect t="-50782" b="-43765"/>
            </a:stretch>
          </a:blipFill>
        </p:spPr>
        <p:txBody>
          <a:bodyPr/>
          <a:lstStyle/>
          <a:p>
            <a:endParaRPr lang="en-US"/>
          </a:p>
        </p:txBody>
      </p:sp>
      <p:sp>
        <p:nvSpPr>
          <p:cNvPr id="3074" name="Rectangle: Rounded Corners 3073">
            <a:extLst>
              <a:ext uri="{FF2B5EF4-FFF2-40B4-BE49-F238E27FC236}">
                <a16:creationId xmlns:a16="http://schemas.microsoft.com/office/drawing/2014/main" id="{5EFB4ECA-391C-FEE3-329F-56274821980A}"/>
              </a:ext>
            </a:extLst>
          </p:cNvPr>
          <p:cNvSpPr/>
          <p:nvPr/>
        </p:nvSpPr>
        <p:spPr>
          <a:xfrm>
            <a:off x="3688163" y="5483930"/>
            <a:ext cx="2120900" cy="100984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0" rtlCol="0" anchor="t"/>
          <a:lstStyle/>
          <a:p>
            <a:r>
              <a:rPr lang="en-US" sz="2800" b="1" dirty="0">
                <a:solidFill>
                  <a:srgbClr val="E95000"/>
                </a:solidFill>
              </a:rPr>
              <a:t>39</a:t>
            </a:r>
            <a:r>
              <a:rPr lang="en-US" sz="1400" b="1" dirty="0">
                <a:solidFill>
                  <a:srgbClr val="E95000"/>
                </a:solidFill>
              </a:rPr>
              <a:t>%</a:t>
            </a:r>
          </a:p>
          <a:p>
            <a:r>
              <a:rPr lang="en-US" sz="1050" dirty="0">
                <a:solidFill>
                  <a:srgbClr val="E95000"/>
                </a:solidFill>
              </a:rPr>
              <a:t>Culinary/Food Experience</a:t>
            </a:r>
            <a:endParaRPr lang="en-US" sz="1100" b="1" i="1" dirty="0">
              <a:solidFill>
                <a:srgbClr val="E95000"/>
              </a:solidFill>
            </a:endParaRPr>
          </a:p>
        </p:txBody>
      </p:sp>
      <p:sp>
        <p:nvSpPr>
          <p:cNvPr id="3075" name="Rectangle: Rounded Corners 3074">
            <a:extLst>
              <a:ext uri="{FF2B5EF4-FFF2-40B4-BE49-F238E27FC236}">
                <a16:creationId xmlns:a16="http://schemas.microsoft.com/office/drawing/2014/main" id="{2AD782AE-2BED-02A0-68F5-AFBE3C07CC4D}"/>
              </a:ext>
            </a:extLst>
          </p:cNvPr>
          <p:cNvSpPr/>
          <p:nvPr/>
        </p:nvSpPr>
        <p:spPr>
          <a:xfrm>
            <a:off x="5535271" y="2051305"/>
            <a:ext cx="2120900" cy="100984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0" rtlCol="0" anchor="t"/>
          <a:lstStyle/>
          <a:p>
            <a:r>
              <a:rPr lang="en-US" sz="2800" b="1" dirty="0">
                <a:solidFill>
                  <a:srgbClr val="E95000"/>
                </a:solidFill>
              </a:rPr>
              <a:t>36</a:t>
            </a:r>
            <a:r>
              <a:rPr lang="en-US" sz="1400" b="1" dirty="0">
                <a:solidFill>
                  <a:srgbClr val="E95000"/>
                </a:solidFill>
              </a:rPr>
              <a:t>%</a:t>
            </a:r>
          </a:p>
          <a:p>
            <a:r>
              <a:rPr lang="en-US" sz="1100" dirty="0">
                <a:solidFill>
                  <a:srgbClr val="E95000"/>
                </a:solidFill>
              </a:rPr>
              <a:t>Safety/Security</a:t>
            </a:r>
          </a:p>
        </p:txBody>
      </p:sp>
      <p:graphicFrame>
        <p:nvGraphicFramePr>
          <p:cNvPr id="3077" name="Table 3076">
            <a:extLst>
              <a:ext uri="{FF2B5EF4-FFF2-40B4-BE49-F238E27FC236}">
                <a16:creationId xmlns:a16="http://schemas.microsoft.com/office/drawing/2014/main" id="{7557BC0D-383D-8298-5A48-471300A5E0AF}"/>
              </a:ext>
            </a:extLst>
          </p:cNvPr>
          <p:cNvGraphicFramePr>
            <a:graphicFrameLocks noGrp="1"/>
          </p:cNvGraphicFramePr>
          <p:nvPr>
            <p:extLst>
              <p:ext uri="{D42A27DB-BD31-4B8C-83A1-F6EECF244321}">
                <p14:modId xmlns:p14="http://schemas.microsoft.com/office/powerpoint/2010/main" val="1554998447"/>
              </p:ext>
            </p:extLst>
          </p:nvPr>
        </p:nvGraphicFramePr>
        <p:xfrm>
          <a:off x="7568023" y="2189804"/>
          <a:ext cx="4319178" cy="4045874"/>
        </p:xfrm>
        <a:graphic>
          <a:graphicData uri="http://schemas.openxmlformats.org/drawingml/2006/table">
            <a:tbl>
              <a:tblPr/>
              <a:tblGrid>
                <a:gridCol w="3796714">
                  <a:extLst>
                    <a:ext uri="{9D8B030D-6E8A-4147-A177-3AD203B41FA5}">
                      <a16:colId xmlns:a16="http://schemas.microsoft.com/office/drawing/2014/main" val="2399977721"/>
                    </a:ext>
                  </a:extLst>
                </a:gridCol>
                <a:gridCol w="522464">
                  <a:extLst>
                    <a:ext uri="{9D8B030D-6E8A-4147-A177-3AD203B41FA5}">
                      <a16:colId xmlns:a16="http://schemas.microsoft.com/office/drawing/2014/main" val="3828445511"/>
                    </a:ext>
                  </a:extLst>
                </a:gridCol>
              </a:tblGrid>
              <a:tr h="577982">
                <a:tc>
                  <a:txBody>
                    <a:bodyPr/>
                    <a:lstStyle/>
                    <a:p>
                      <a:pPr>
                        <a:buNone/>
                      </a:pPr>
                      <a:r>
                        <a:rPr lang="en-US" sz="1200" dirty="0">
                          <a:effectLst/>
                        </a:rPr>
                        <a:t>Price/Value</a:t>
                      </a:r>
                    </a:p>
                  </a:txBody>
                  <a:tcPr marL="0" marR="0" marT="91440" marB="0">
                    <a:lnL>
                      <a:noFill/>
                    </a:lnL>
                    <a:lnR>
                      <a:noFill/>
                    </a:lnR>
                    <a:lnT>
                      <a:noFill/>
                    </a:lnT>
                    <a:lnB w="6350" cap="flat" cmpd="sng" algn="ctr">
                      <a:solidFill>
                        <a:srgbClr val="DDDDDD"/>
                      </a:solidFill>
                      <a:prstDash val="solid"/>
                      <a:round/>
                      <a:headEnd type="none" w="med" len="med"/>
                      <a:tailEnd type="none" w="med" len="med"/>
                    </a:lnB>
                    <a:noFill/>
                  </a:tcPr>
                </a:tc>
                <a:tc>
                  <a:txBody>
                    <a:bodyPr/>
                    <a:lstStyle/>
                    <a:p>
                      <a:pPr algn="r">
                        <a:buNone/>
                      </a:pPr>
                      <a:r>
                        <a:rPr lang="en-US" sz="1200" b="0" dirty="0">
                          <a:effectLst/>
                        </a:rPr>
                        <a:t>74%</a:t>
                      </a:r>
                    </a:p>
                  </a:txBody>
                  <a:tcPr marL="0" marR="0" marT="91440" marB="0">
                    <a:lnL>
                      <a:noFill/>
                    </a:lnL>
                    <a:lnR>
                      <a:noFill/>
                    </a:lnR>
                    <a:lnT>
                      <a:noFill/>
                    </a:lnT>
                    <a:lnB w="6350"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1338654830"/>
                  </a:ext>
                </a:extLst>
              </a:tr>
              <a:tr h="577982">
                <a:tc>
                  <a:txBody>
                    <a:bodyPr/>
                    <a:lstStyle/>
                    <a:p>
                      <a:pPr>
                        <a:buNone/>
                      </a:pPr>
                      <a:r>
                        <a:rPr lang="en-US" sz="1200" dirty="0">
                          <a:effectLst/>
                        </a:rPr>
                        <a:t>Cleanliness</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tc>
                  <a:txBody>
                    <a:bodyPr/>
                    <a:lstStyle/>
                    <a:p>
                      <a:pPr algn="r">
                        <a:buNone/>
                      </a:pPr>
                      <a:r>
                        <a:rPr lang="en-US" sz="1200" b="0" dirty="0">
                          <a:effectLst/>
                        </a:rPr>
                        <a:t>71%</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1235446258"/>
                  </a:ext>
                </a:extLst>
              </a:tr>
              <a:tr h="577982">
                <a:tc>
                  <a:txBody>
                    <a:bodyPr/>
                    <a:lstStyle/>
                    <a:p>
                      <a:pPr>
                        <a:buNone/>
                      </a:pPr>
                      <a:r>
                        <a:rPr lang="en-US" sz="1200">
                          <a:effectLst/>
                        </a:rPr>
                        <a:t>Location/Accessibility</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tc>
                  <a:txBody>
                    <a:bodyPr/>
                    <a:lstStyle/>
                    <a:p>
                      <a:pPr algn="r">
                        <a:buNone/>
                      </a:pPr>
                      <a:r>
                        <a:rPr lang="en-US" sz="1200" b="0" dirty="0">
                          <a:effectLst/>
                        </a:rPr>
                        <a:t>66%</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3495130875"/>
                  </a:ext>
                </a:extLst>
              </a:tr>
              <a:tr h="577982">
                <a:tc>
                  <a:txBody>
                    <a:bodyPr/>
                    <a:lstStyle/>
                    <a:p>
                      <a:pPr>
                        <a:buNone/>
                      </a:pPr>
                      <a:r>
                        <a:rPr lang="en-US" sz="1200">
                          <a:effectLst/>
                        </a:rPr>
                        <a:t>Guest Reviews/Ratings</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tc>
                  <a:txBody>
                    <a:bodyPr/>
                    <a:lstStyle/>
                    <a:p>
                      <a:pPr algn="r">
                        <a:buNone/>
                      </a:pPr>
                      <a:r>
                        <a:rPr lang="en-US" sz="1200" b="0" dirty="0">
                          <a:effectLst/>
                        </a:rPr>
                        <a:t>61%</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4289652093"/>
                  </a:ext>
                </a:extLst>
              </a:tr>
              <a:tr h="577982">
                <a:tc>
                  <a:txBody>
                    <a:bodyPr/>
                    <a:lstStyle/>
                    <a:p>
                      <a:pPr>
                        <a:buNone/>
                      </a:pPr>
                      <a:r>
                        <a:rPr lang="en-US" sz="1200" dirty="0">
                          <a:effectLst/>
                        </a:rPr>
                        <a:t>Family-Friendly Amenities (Pool, Kids Club)</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tc>
                  <a:txBody>
                    <a:bodyPr/>
                    <a:lstStyle/>
                    <a:p>
                      <a:pPr algn="r">
                        <a:buNone/>
                      </a:pPr>
                      <a:r>
                        <a:rPr lang="en-US" sz="1200" b="0" dirty="0">
                          <a:effectLst/>
                        </a:rPr>
                        <a:t>52%</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3892940708"/>
                  </a:ext>
                </a:extLst>
              </a:tr>
              <a:tr h="577982">
                <a:tc>
                  <a:txBody>
                    <a:bodyPr/>
                    <a:lstStyle/>
                    <a:p>
                      <a:pPr>
                        <a:buNone/>
                      </a:pPr>
                      <a:r>
                        <a:rPr lang="en-US" sz="1200" dirty="0">
                          <a:effectLst/>
                        </a:rPr>
                        <a:t>Breakfast Included</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tc>
                  <a:txBody>
                    <a:bodyPr/>
                    <a:lstStyle/>
                    <a:p>
                      <a:pPr algn="r">
                        <a:buNone/>
                      </a:pPr>
                      <a:r>
                        <a:rPr lang="en-US" sz="1200" b="0" dirty="0">
                          <a:effectLst/>
                        </a:rPr>
                        <a:t>48%</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1494495913"/>
                  </a:ext>
                </a:extLst>
              </a:tr>
              <a:tr h="577982">
                <a:tc>
                  <a:txBody>
                    <a:bodyPr/>
                    <a:lstStyle/>
                    <a:p>
                      <a:pPr>
                        <a:buNone/>
                      </a:pPr>
                      <a:r>
                        <a:rPr lang="en-US" sz="1200" dirty="0">
                          <a:effectLst/>
                        </a:rPr>
                        <a:t>Free Cancellation</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tc>
                  <a:txBody>
                    <a:bodyPr/>
                    <a:lstStyle/>
                    <a:p>
                      <a:pPr algn="r">
                        <a:buNone/>
                      </a:pPr>
                      <a:r>
                        <a:rPr lang="en-US" sz="1200" b="0" dirty="0">
                          <a:effectLst/>
                        </a:rPr>
                        <a:t>45%</a:t>
                      </a:r>
                    </a:p>
                  </a:txBody>
                  <a:tcPr marL="0" marR="0" marT="91440" marB="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3023138339"/>
                  </a:ext>
                </a:extLst>
              </a:tr>
            </a:tbl>
          </a:graphicData>
        </a:graphic>
      </p:graphicFrame>
      <p:graphicFrame>
        <p:nvGraphicFramePr>
          <p:cNvPr id="3078" name="Chart 3077">
            <a:extLst>
              <a:ext uri="{FF2B5EF4-FFF2-40B4-BE49-F238E27FC236}">
                <a16:creationId xmlns:a16="http://schemas.microsoft.com/office/drawing/2014/main" id="{A214091C-48FA-2EB3-EAF8-2AD5E531352F}"/>
              </a:ext>
            </a:extLst>
          </p:cNvPr>
          <p:cNvGraphicFramePr/>
          <p:nvPr>
            <p:extLst>
              <p:ext uri="{D42A27DB-BD31-4B8C-83A1-F6EECF244321}">
                <p14:modId xmlns:p14="http://schemas.microsoft.com/office/powerpoint/2010/main" val="110993042"/>
              </p:ext>
            </p:extLst>
          </p:nvPr>
        </p:nvGraphicFramePr>
        <p:xfrm>
          <a:off x="7433275" y="2231922"/>
          <a:ext cx="3658044" cy="4256985"/>
        </p:xfrm>
        <a:graphic>
          <a:graphicData uri="http://schemas.openxmlformats.org/drawingml/2006/chart">
            <c:chart xmlns:c="http://schemas.openxmlformats.org/drawingml/2006/chart" xmlns:r="http://schemas.openxmlformats.org/officeDocument/2006/relationships" r:id="rId10"/>
          </a:graphicData>
        </a:graphic>
      </p:graphicFrame>
      <p:sp>
        <p:nvSpPr>
          <p:cNvPr id="3079" name="Rectangle: Rounded Corners 3078">
            <a:extLst>
              <a:ext uri="{FF2B5EF4-FFF2-40B4-BE49-F238E27FC236}">
                <a16:creationId xmlns:a16="http://schemas.microsoft.com/office/drawing/2014/main" id="{B0BFF1E0-08C2-69D3-6701-533E11DAC3D4}"/>
              </a:ext>
            </a:extLst>
          </p:cNvPr>
          <p:cNvSpPr/>
          <p:nvPr/>
        </p:nvSpPr>
        <p:spPr>
          <a:xfrm>
            <a:off x="7568023" y="1632150"/>
            <a:ext cx="4319178" cy="291724"/>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Accommodation selection criteria</a:t>
            </a:r>
          </a:p>
        </p:txBody>
      </p:sp>
      <p:sp>
        <p:nvSpPr>
          <p:cNvPr id="3085" name="Rectangle: Rounded Corners 3084">
            <a:extLst>
              <a:ext uri="{FF2B5EF4-FFF2-40B4-BE49-F238E27FC236}">
                <a16:creationId xmlns:a16="http://schemas.microsoft.com/office/drawing/2014/main" id="{2897636E-568B-4DDA-646A-E61B60EADA79}"/>
              </a:ext>
            </a:extLst>
          </p:cNvPr>
          <p:cNvSpPr/>
          <p:nvPr/>
        </p:nvSpPr>
        <p:spPr>
          <a:xfrm>
            <a:off x="680830" y="1632448"/>
            <a:ext cx="6055533" cy="291724"/>
          </a:xfrm>
          <a:prstGeom prst="roundRect">
            <a:avLst>
              <a:gd name="adj" fmla="val 50000"/>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chemeClr val="bg1">
                    <a:lumMod val="50000"/>
                  </a:schemeClr>
                </a:solidFill>
              </a:rPr>
              <a:t>Summer destination selection criteria</a:t>
            </a:r>
          </a:p>
        </p:txBody>
      </p:sp>
      <p:sp>
        <p:nvSpPr>
          <p:cNvPr id="4" name="TextBox 3">
            <a:extLst>
              <a:ext uri="{FF2B5EF4-FFF2-40B4-BE49-F238E27FC236}">
                <a16:creationId xmlns:a16="http://schemas.microsoft.com/office/drawing/2014/main" id="{F7A9EF35-857F-DCC8-B131-7CC344A8B2D0}"/>
              </a:ext>
            </a:extLst>
          </p:cNvPr>
          <p:cNvSpPr txBox="1"/>
          <p:nvPr/>
        </p:nvSpPr>
        <p:spPr>
          <a:xfrm>
            <a:off x="4310868" y="1654990"/>
            <a:ext cx="1737976" cy="276999"/>
          </a:xfrm>
          <a:prstGeom prst="rect">
            <a:avLst/>
          </a:prstGeom>
          <a:noFill/>
        </p:spPr>
        <p:txBody>
          <a:bodyPr wrap="none" rtlCol="0">
            <a:spAutoFit/>
          </a:bodyPr>
          <a:lstStyle/>
          <a:p>
            <a:r>
              <a:rPr lang="en-US" sz="1200" i="1" dirty="0">
                <a:solidFill>
                  <a:schemeClr val="tx1">
                    <a:lumMod val="60000"/>
                    <a:lumOff val="40000"/>
                  </a:schemeClr>
                </a:solidFill>
              </a:rPr>
              <a:t>Base: Total (n=1,389)</a:t>
            </a:r>
          </a:p>
        </p:txBody>
      </p:sp>
      <p:sp>
        <p:nvSpPr>
          <p:cNvPr id="6" name="TextBox 5">
            <a:extLst>
              <a:ext uri="{FF2B5EF4-FFF2-40B4-BE49-F238E27FC236}">
                <a16:creationId xmlns:a16="http://schemas.microsoft.com/office/drawing/2014/main" id="{748C96DA-510F-1F2E-2AC2-4F50B118A276}"/>
              </a:ext>
            </a:extLst>
          </p:cNvPr>
          <p:cNvSpPr txBox="1"/>
          <p:nvPr/>
        </p:nvSpPr>
        <p:spPr>
          <a:xfrm>
            <a:off x="9018494" y="1912805"/>
            <a:ext cx="1737976" cy="276999"/>
          </a:xfrm>
          <a:prstGeom prst="rect">
            <a:avLst/>
          </a:prstGeom>
          <a:noFill/>
        </p:spPr>
        <p:txBody>
          <a:bodyPr wrap="none" rtlCol="0">
            <a:spAutoFit/>
          </a:bodyPr>
          <a:lstStyle/>
          <a:p>
            <a:r>
              <a:rPr lang="en-US" sz="1200" i="1" dirty="0">
                <a:solidFill>
                  <a:schemeClr val="tx1">
                    <a:lumMod val="60000"/>
                    <a:lumOff val="40000"/>
                  </a:schemeClr>
                </a:solidFill>
              </a:rPr>
              <a:t>Base: Total (n=1,389)</a:t>
            </a:r>
          </a:p>
        </p:txBody>
      </p:sp>
    </p:spTree>
    <p:extLst>
      <p:ext uri="{BB962C8B-B14F-4D97-AF65-F5344CB8AC3E}">
        <p14:creationId xmlns:p14="http://schemas.microsoft.com/office/powerpoint/2010/main" val="4292927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C8D67-D97D-B3E3-AFD6-487634104616}"/>
            </a:ext>
          </a:extLst>
        </p:cNvPr>
        <p:cNvGrpSpPr/>
        <p:nvPr/>
      </p:nvGrpSpPr>
      <p:grpSpPr>
        <a:xfrm>
          <a:off x="0" y="0"/>
          <a:ext cx="0" cy="0"/>
          <a:chOff x="0" y="0"/>
          <a:chExt cx="0" cy="0"/>
        </a:xfrm>
      </p:grpSpPr>
      <p:cxnSp>
        <p:nvCxnSpPr>
          <p:cNvPr id="30" name="Straight Arrow Connector 29">
            <a:extLst>
              <a:ext uri="{FF2B5EF4-FFF2-40B4-BE49-F238E27FC236}">
                <a16:creationId xmlns:a16="http://schemas.microsoft.com/office/drawing/2014/main" id="{2D852551-2AF5-1CF5-207E-41B76714DB05}"/>
              </a:ext>
            </a:extLst>
          </p:cNvPr>
          <p:cNvCxnSpPr>
            <a:cxnSpLocks/>
          </p:cNvCxnSpPr>
          <p:nvPr/>
        </p:nvCxnSpPr>
        <p:spPr>
          <a:xfrm>
            <a:off x="941388" y="3750026"/>
            <a:ext cx="6220084" cy="0"/>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a16="http://schemas.microsoft.com/office/drawing/2014/main" id="{4386113A-3EAB-05B4-F84F-604E3520FE42}"/>
              </a:ext>
            </a:extLst>
          </p:cNvPr>
          <p:cNvGraphicFramePr/>
          <p:nvPr>
            <p:extLst>
              <p:ext uri="{D42A27DB-BD31-4B8C-83A1-F6EECF244321}">
                <p14:modId xmlns:p14="http://schemas.microsoft.com/office/powerpoint/2010/main" val="3733794122"/>
              </p:ext>
            </p:extLst>
          </p:nvPr>
        </p:nvGraphicFramePr>
        <p:xfrm>
          <a:off x="3539548" y="2193167"/>
          <a:ext cx="4310742" cy="332821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786D85C9-3E8F-0309-426B-82F32B4DF6E3}"/>
              </a:ext>
            </a:extLst>
          </p:cNvPr>
          <p:cNvSpPr>
            <a:spLocks noGrp="1"/>
          </p:cNvSpPr>
          <p:nvPr>
            <p:ph type="title"/>
          </p:nvPr>
        </p:nvSpPr>
        <p:spPr/>
        <p:txBody>
          <a:bodyPr>
            <a:normAutofit/>
          </a:bodyPr>
          <a:lstStyle/>
          <a:p>
            <a:r>
              <a:rPr lang="en-US" dirty="0"/>
              <a:t>Key Destination &amp; Accommodation Choice Drivers</a:t>
            </a:r>
          </a:p>
        </p:txBody>
      </p:sp>
      <p:sp>
        <p:nvSpPr>
          <p:cNvPr id="3" name="TextBox 2">
            <a:extLst>
              <a:ext uri="{FF2B5EF4-FFF2-40B4-BE49-F238E27FC236}">
                <a16:creationId xmlns:a16="http://schemas.microsoft.com/office/drawing/2014/main" id="{FD2F61C5-7CAF-28D9-F073-515C93944113}"/>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How would you rate your satisfaction with the following accommodation types/brands you've experienced? </a:t>
            </a:r>
          </a:p>
          <a:p>
            <a:r>
              <a:rPr lang="en-US" sz="1000" i="1" dirty="0">
                <a:solidFill>
                  <a:schemeClr val="tx1">
                    <a:lumMod val="60000"/>
                    <a:lumOff val="40000"/>
                  </a:schemeClr>
                </a:solidFill>
              </a:rPr>
              <a:t>Vietnamese Travel Trends Summer 2026 | InsightAsia Vietnam Primary Research | March 2026</a:t>
            </a:r>
          </a:p>
        </p:txBody>
      </p:sp>
      <p:sp>
        <p:nvSpPr>
          <p:cNvPr id="13" name="TextBox 12">
            <a:extLst>
              <a:ext uri="{FF2B5EF4-FFF2-40B4-BE49-F238E27FC236}">
                <a16:creationId xmlns:a16="http://schemas.microsoft.com/office/drawing/2014/main" id="{D7FEB123-BBA2-CFFB-C06C-B67C7F50EDA9}"/>
              </a:ext>
            </a:extLst>
          </p:cNvPr>
          <p:cNvSpPr txBox="1"/>
          <p:nvPr/>
        </p:nvSpPr>
        <p:spPr>
          <a:xfrm>
            <a:off x="7598228" y="3288423"/>
            <a:ext cx="4321629" cy="1302921"/>
          </a:xfrm>
          <a:prstGeom prst="rect">
            <a:avLst/>
          </a:prstGeom>
          <a:noFill/>
        </p:spPr>
        <p:txBody>
          <a:bodyPr wrap="square" rIns="0">
            <a:spAutoFit/>
          </a:bodyPr>
          <a:lstStyle/>
          <a:p>
            <a:pPr algn="l">
              <a:buNone/>
            </a:pPr>
            <a:r>
              <a:rPr lang="en-US" sz="1200" b="0" i="1" dirty="0">
                <a:solidFill>
                  <a:srgbClr val="333333"/>
                </a:solidFill>
                <a:effectLst/>
                <a:latin typeface="+mj-lt"/>
              </a:rPr>
              <a:t>For couples' trips, we prefer boutique hotels or homestays. They're more authentic, often cheaper, and you get a real feel for the local area. Chain hotels are fine but they all feel the same.</a:t>
            </a:r>
          </a:p>
          <a:p>
            <a:pPr algn="r">
              <a:spcBef>
                <a:spcPts val="750"/>
              </a:spcBef>
              <a:buNone/>
            </a:pPr>
            <a:r>
              <a:rPr lang="en-US" sz="1200" b="1" i="1" dirty="0">
                <a:solidFill>
                  <a:srgbClr val="333333"/>
                </a:solidFill>
                <a:effectLst/>
                <a:latin typeface="+mj-lt"/>
              </a:rPr>
              <a:t>— Male, 28, HCMC</a:t>
            </a:r>
            <a:br>
              <a:rPr lang="en-US" sz="1200" b="1" i="1" dirty="0">
                <a:solidFill>
                  <a:srgbClr val="333333"/>
                </a:solidFill>
                <a:effectLst/>
                <a:latin typeface="+mj-lt"/>
              </a:rPr>
            </a:br>
            <a:r>
              <a:rPr lang="en-US" sz="1200" b="1" i="1" dirty="0">
                <a:solidFill>
                  <a:srgbClr val="333333"/>
                </a:solidFill>
                <a:effectLst/>
                <a:latin typeface="+mj-lt"/>
              </a:rPr>
              <a:t>Graphic Designer</a:t>
            </a:r>
          </a:p>
        </p:txBody>
      </p:sp>
      <p:sp>
        <p:nvSpPr>
          <p:cNvPr id="17" name="Rectangle: Rounded Corners 16">
            <a:extLst>
              <a:ext uri="{FF2B5EF4-FFF2-40B4-BE49-F238E27FC236}">
                <a16:creationId xmlns:a16="http://schemas.microsoft.com/office/drawing/2014/main" id="{55347123-E0BB-EF69-442A-9B65DA5301DB}"/>
              </a:ext>
            </a:extLst>
          </p:cNvPr>
          <p:cNvSpPr/>
          <p:nvPr/>
        </p:nvSpPr>
        <p:spPr>
          <a:xfrm>
            <a:off x="653698" y="2189053"/>
            <a:ext cx="6826602" cy="4136159"/>
          </a:xfrm>
          <a:prstGeom prst="roundRect">
            <a:avLst>
              <a:gd name="adj" fmla="val 2775"/>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182880" rIns="182880" rtlCol="0" anchor="t"/>
          <a:lstStyle/>
          <a:p>
            <a:pPr>
              <a:lnSpc>
                <a:spcPct val="114000"/>
              </a:lnSpc>
            </a:pPr>
            <a:endParaRPr lang="en-US" sz="1400" dirty="0"/>
          </a:p>
        </p:txBody>
      </p:sp>
      <p:sp>
        <p:nvSpPr>
          <p:cNvPr id="20" name="Rectangle: Rounded Corners 19">
            <a:extLst>
              <a:ext uri="{FF2B5EF4-FFF2-40B4-BE49-F238E27FC236}">
                <a16:creationId xmlns:a16="http://schemas.microsoft.com/office/drawing/2014/main" id="{7557D3CB-BB13-2B46-2ED8-B1C3BED8F057}"/>
              </a:ext>
            </a:extLst>
          </p:cNvPr>
          <p:cNvSpPr/>
          <p:nvPr/>
        </p:nvSpPr>
        <p:spPr>
          <a:xfrm>
            <a:off x="653698" y="1774574"/>
            <a:ext cx="4255760" cy="291724"/>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Accommodation types/brands satisfaction</a:t>
            </a:r>
          </a:p>
        </p:txBody>
      </p:sp>
      <p:sp>
        <p:nvSpPr>
          <p:cNvPr id="22" name="TextBox 21">
            <a:extLst>
              <a:ext uri="{FF2B5EF4-FFF2-40B4-BE49-F238E27FC236}">
                <a16:creationId xmlns:a16="http://schemas.microsoft.com/office/drawing/2014/main" id="{CB2CD754-7570-9C9E-E224-3D9E44FCAEDF}"/>
              </a:ext>
            </a:extLst>
          </p:cNvPr>
          <p:cNvSpPr txBox="1"/>
          <p:nvPr/>
        </p:nvSpPr>
        <p:spPr>
          <a:xfrm>
            <a:off x="795503" y="2206434"/>
            <a:ext cx="6563240" cy="276999"/>
          </a:xfrm>
          <a:prstGeom prst="rect">
            <a:avLst/>
          </a:prstGeom>
          <a:noFill/>
        </p:spPr>
        <p:txBody>
          <a:bodyPr wrap="square">
            <a:spAutoFit/>
          </a:bodyPr>
          <a:lstStyle/>
          <a:p>
            <a:pPr algn="ctr"/>
            <a:r>
              <a:rPr lang="en-US" sz="1200" i="1" dirty="0">
                <a:solidFill>
                  <a:schemeClr val="tx1">
                    <a:lumMod val="50000"/>
                  </a:schemeClr>
                </a:solidFill>
                <a:effectLst/>
                <a:latin typeface="+mj-lt"/>
              </a:rPr>
              <a:t>Cleanliness</a:t>
            </a:r>
            <a:endParaRPr lang="en-US" sz="1200" i="1" dirty="0">
              <a:solidFill>
                <a:schemeClr val="tx1">
                  <a:lumMod val="50000"/>
                </a:schemeClr>
              </a:solidFill>
              <a:latin typeface="+mj-lt"/>
            </a:endParaRPr>
          </a:p>
        </p:txBody>
      </p:sp>
      <p:sp>
        <p:nvSpPr>
          <p:cNvPr id="23" name="TextBox 22">
            <a:extLst>
              <a:ext uri="{FF2B5EF4-FFF2-40B4-BE49-F238E27FC236}">
                <a16:creationId xmlns:a16="http://schemas.microsoft.com/office/drawing/2014/main" id="{21788D3E-4D7E-DDFD-62E2-73C6C5D806B1}"/>
              </a:ext>
            </a:extLst>
          </p:cNvPr>
          <p:cNvSpPr txBox="1"/>
          <p:nvPr/>
        </p:nvSpPr>
        <p:spPr>
          <a:xfrm>
            <a:off x="810268" y="4703508"/>
            <a:ext cx="6563240" cy="276999"/>
          </a:xfrm>
          <a:prstGeom prst="rect">
            <a:avLst/>
          </a:prstGeom>
          <a:noFill/>
        </p:spPr>
        <p:txBody>
          <a:bodyPr wrap="square">
            <a:spAutoFit/>
          </a:bodyPr>
          <a:lstStyle/>
          <a:p>
            <a:pPr algn="ctr"/>
            <a:r>
              <a:rPr lang="en-US" sz="1200" i="1" dirty="0">
                <a:solidFill>
                  <a:schemeClr val="tx1">
                    <a:lumMod val="50000"/>
                  </a:schemeClr>
                </a:solidFill>
                <a:effectLst/>
                <a:latin typeface="+mj-lt"/>
              </a:rPr>
              <a:t>Amenities</a:t>
            </a:r>
            <a:endParaRPr lang="en-US" sz="1200" i="1" dirty="0">
              <a:solidFill>
                <a:schemeClr val="tx1">
                  <a:lumMod val="50000"/>
                </a:schemeClr>
              </a:solidFill>
              <a:latin typeface="+mj-lt"/>
            </a:endParaRPr>
          </a:p>
        </p:txBody>
      </p:sp>
      <p:sp>
        <p:nvSpPr>
          <p:cNvPr id="24" name="TextBox 23">
            <a:extLst>
              <a:ext uri="{FF2B5EF4-FFF2-40B4-BE49-F238E27FC236}">
                <a16:creationId xmlns:a16="http://schemas.microsoft.com/office/drawing/2014/main" id="{07721272-C0D9-3733-1B56-6D4E933A46C2}"/>
              </a:ext>
            </a:extLst>
          </p:cNvPr>
          <p:cNvSpPr txBox="1"/>
          <p:nvPr/>
        </p:nvSpPr>
        <p:spPr>
          <a:xfrm rot="16200000">
            <a:off x="6443518" y="3582652"/>
            <a:ext cx="1740003" cy="276999"/>
          </a:xfrm>
          <a:prstGeom prst="rect">
            <a:avLst/>
          </a:prstGeom>
          <a:noFill/>
        </p:spPr>
        <p:txBody>
          <a:bodyPr wrap="square">
            <a:spAutoFit/>
          </a:bodyPr>
          <a:lstStyle/>
          <a:p>
            <a:pPr algn="ctr"/>
            <a:r>
              <a:rPr lang="en-US" sz="1200" i="1" dirty="0">
                <a:solidFill>
                  <a:schemeClr val="tx1">
                    <a:lumMod val="50000"/>
                  </a:schemeClr>
                </a:solidFill>
                <a:effectLst/>
                <a:latin typeface="+mj-lt"/>
              </a:rPr>
              <a:t>Staff Service</a:t>
            </a:r>
            <a:endParaRPr lang="en-US" sz="1200" i="1" dirty="0">
              <a:solidFill>
                <a:schemeClr val="tx1">
                  <a:lumMod val="50000"/>
                </a:schemeClr>
              </a:solidFill>
              <a:latin typeface="+mj-lt"/>
            </a:endParaRPr>
          </a:p>
        </p:txBody>
      </p:sp>
      <p:graphicFrame>
        <p:nvGraphicFramePr>
          <p:cNvPr id="35" name="Chart 34">
            <a:extLst>
              <a:ext uri="{FF2B5EF4-FFF2-40B4-BE49-F238E27FC236}">
                <a16:creationId xmlns:a16="http://schemas.microsoft.com/office/drawing/2014/main" id="{41C339A0-80AD-3CE4-4CA7-3FFA00B7E70F}"/>
              </a:ext>
            </a:extLst>
          </p:cNvPr>
          <p:cNvGraphicFramePr/>
          <p:nvPr>
            <p:extLst>
              <p:ext uri="{D42A27DB-BD31-4B8C-83A1-F6EECF244321}">
                <p14:modId xmlns:p14="http://schemas.microsoft.com/office/powerpoint/2010/main" val="1777082393"/>
              </p:ext>
            </p:extLst>
          </p:nvPr>
        </p:nvGraphicFramePr>
        <p:xfrm>
          <a:off x="3552285" y="5413520"/>
          <a:ext cx="3217354" cy="8797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Chart 35">
            <a:extLst>
              <a:ext uri="{FF2B5EF4-FFF2-40B4-BE49-F238E27FC236}">
                <a16:creationId xmlns:a16="http://schemas.microsoft.com/office/drawing/2014/main" id="{EF5C7C5A-7AC4-50CF-8053-6B51A9969F89}"/>
              </a:ext>
            </a:extLst>
          </p:cNvPr>
          <p:cNvGraphicFramePr/>
          <p:nvPr>
            <p:extLst>
              <p:ext uri="{D42A27DB-BD31-4B8C-83A1-F6EECF244321}">
                <p14:modId xmlns:p14="http://schemas.microsoft.com/office/powerpoint/2010/main" val="204428662"/>
              </p:ext>
            </p:extLst>
          </p:nvPr>
        </p:nvGraphicFramePr>
        <p:xfrm>
          <a:off x="8146" y="5380934"/>
          <a:ext cx="3166063" cy="912363"/>
        </p:xfrm>
        <a:graphic>
          <a:graphicData uri="http://schemas.openxmlformats.org/drawingml/2006/chart">
            <c:chart xmlns:c="http://schemas.openxmlformats.org/drawingml/2006/chart" xmlns:r="http://schemas.openxmlformats.org/officeDocument/2006/relationships" r:id="rId6"/>
          </a:graphicData>
        </a:graphic>
      </p:graphicFrame>
      <p:sp>
        <p:nvSpPr>
          <p:cNvPr id="37" name="Rectangle: Rounded Corners 36">
            <a:extLst>
              <a:ext uri="{FF2B5EF4-FFF2-40B4-BE49-F238E27FC236}">
                <a16:creationId xmlns:a16="http://schemas.microsoft.com/office/drawing/2014/main" id="{E6603A73-07D9-2123-F996-6DC2EA3ED3F4}"/>
              </a:ext>
            </a:extLst>
          </p:cNvPr>
          <p:cNvSpPr/>
          <p:nvPr/>
        </p:nvSpPr>
        <p:spPr>
          <a:xfrm>
            <a:off x="669408" y="2172734"/>
            <a:ext cx="2570842" cy="386306"/>
          </a:xfrm>
          <a:prstGeom prst="roundRect">
            <a:avLst>
              <a:gd name="adj" fmla="val 0"/>
            </a:avLst>
          </a:prstGeom>
          <a:no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chemeClr val="tx1">
                    <a:lumMod val="50000"/>
                  </a:schemeClr>
                </a:solidFill>
              </a:rPr>
              <a:t>By Criteria</a:t>
            </a:r>
          </a:p>
        </p:txBody>
      </p:sp>
      <p:sp>
        <p:nvSpPr>
          <p:cNvPr id="44" name="Oval 43">
            <a:extLst>
              <a:ext uri="{FF2B5EF4-FFF2-40B4-BE49-F238E27FC236}">
                <a16:creationId xmlns:a16="http://schemas.microsoft.com/office/drawing/2014/main" id="{C75538F1-6095-01B3-EEF7-90A8AEFA375B}"/>
              </a:ext>
            </a:extLst>
          </p:cNvPr>
          <p:cNvSpPr/>
          <p:nvPr/>
        </p:nvSpPr>
        <p:spPr>
          <a:xfrm>
            <a:off x="3706661" y="5400578"/>
            <a:ext cx="276999" cy="276999"/>
          </a:xfrm>
          <a:prstGeom prst="ellips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89</a:t>
            </a:r>
            <a:endParaRPr lang="en-US" sz="1050" dirty="0"/>
          </a:p>
        </p:txBody>
      </p:sp>
      <p:sp>
        <p:nvSpPr>
          <p:cNvPr id="45" name="Oval 44">
            <a:extLst>
              <a:ext uri="{FF2B5EF4-FFF2-40B4-BE49-F238E27FC236}">
                <a16:creationId xmlns:a16="http://schemas.microsoft.com/office/drawing/2014/main" id="{313AE48D-E246-C853-15E1-507ACDC58472}"/>
              </a:ext>
            </a:extLst>
          </p:cNvPr>
          <p:cNvSpPr/>
          <p:nvPr/>
        </p:nvSpPr>
        <p:spPr>
          <a:xfrm>
            <a:off x="3706661" y="5692145"/>
            <a:ext cx="276999" cy="276999"/>
          </a:xfrm>
          <a:prstGeom prst="ellips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87</a:t>
            </a:r>
            <a:endParaRPr lang="en-US" sz="1050" dirty="0"/>
          </a:p>
        </p:txBody>
      </p:sp>
      <p:sp>
        <p:nvSpPr>
          <p:cNvPr id="46" name="Oval 45">
            <a:extLst>
              <a:ext uri="{FF2B5EF4-FFF2-40B4-BE49-F238E27FC236}">
                <a16:creationId xmlns:a16="http://schemas.microsoft.com/office/drawing/2014/main" id="{01775490-6F56-DE15-DE19-347DF3425A40}"/>
              </a:ext>
            </a:extLst>
          </p:cNvPr>
          <p:cNvSpPr/>
          <p:nvPr/>
        </p:nvSpPr>
        <p:spPr>
          <a:xfrm>
            <a:off x="3706661" y="5983712"/>
            <a:ext cx="276999" cy="276999"/>
          </a:xfrm>
          <a:prstGeom prst="ellips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85</a:t>
            </a:r>
            <a:endParaRPr lang="en-US" sz="1050" dirty="0"/>
          </a:p>
        </p:txBody>
      </p:sp>
      <p:sp>
        <p:nvSpPr>
          <p:cNvPr id="48" name="Oval 47">
            <a:extLst>
              <a:ext uri="{FF2B5EF4-FFF2-40B4-BE49-F238E27FC236}">
                <a16:creationId xmlns:a16="http://schemas.microsoft.com/office/drawing/2014/main" id="{BD1DC88E-1250-89F1-D6F2-9322D5A56EF4}"/>
              </a:ext>
            </a:extLst>
          </p:cNvPr>
          <p:cNvSpPr/>
          <p:nvPr/>
        </p:nvSpPr>
        <p:spPr>
          <a:xfrm>
            <a:off x="7107144" y="5427109"/>
            <a:ext cx="276999" cy="276999"/>
          </a:xfrm>
          <a:prstGeom prst="ellipse">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83</a:t>
            </a:r>
            <a:endParaRPr lang="en-US" sz="1050" dirty="0"/>
          </a:p>
        </p:txBody>
      </p:sp>
      <p:sp>
        <p:nvSpPr>
          <p:cNvPr id="49" name="Oval 48">
            <a:extLst>
              <a:ext uri="{FF2B5EF4-FFF2-40B4-BE49-F238E27FC236}">
                <a16:creationId xmlns:a16="http://schemas.microsoft.com/office/drawing/2014/main" id="{2FCF69D3-6B30-4E6F-C649-F9FF9089BDDE}"/>
              </a:ext>
            </a:extLst>
          </p:cNvPr>
          <p:cNvSpPr/>
          <p:nvPr/>
        </p:nvSpPr>
        <p:spPr>
          <a:xfrm>
            <a:off x="7107144" y="5718676"/>
            <a:ext cx="276999" cy="276999"/>
          </a:xfrm>
          <a:prstGeom prst="ellipse">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81</a:t>
            </a:r>
            <a:endParaRPr lang="en-US" sz="1050" dirty="0"/>
          </a:p>
        </p:txBody>
      </p:sp>
      <p:sp>
        <p:nvSpPr>
          <p:cNvPr id="50" name="Oval 49">
            <a:extLst>
              <a:ext uri="{FF2B5EF4-FFF2-40B4-BE49-F238E27FC236}">
                <a16:creationId xmlns:a16="http://schemas.microsoft.com/office/drawing/2014/main" id="{111732DE-5019-0347-E866-3D570CEE4F32}"/>
              </a:ext>
            </a:extLst>
          </p:cNvPr>
          <p:cNvSpPr/>
          <p:nvPr/>
        </p:nvSpPr>
        <p:spPr>
          <a:xfrm>
            <a:off x="7107144" y="6010243"/>
            <a:ext cx="276999" cy="276999"/>
          </a:xfrm>
          <a:prstGeom prst="ellipse">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78</a:t>
            </a:r>
            <a:endParaRPr lang="en-US" sz="1050" dirty="0"/>
          </a:p>
        </p:txBody>
      </p:sp>
      <p:graphicFrame>
        <p:nvGraphicFramePr>
          <p:cNvPr id="59" name="Table 58">
            <a:extLst>
              <a:ext uri="{FF2B5EF4-FFF2-40B4-BE49-F238E27FC236}">
                <a16:creationId xmlns:a16="http://schemas.microsoft.com/office/drawing/2014/main" id="{D2879B0B-68B1-EB56-9F56-F3695745BA2E}"/>
              </a:ext>
            </a:extLst>
          </p:cNvPr>
          <p:cNvGraphicFramePr>
            <a:graphicFrameLocks noGrp="1"/>
          </p:cNvGraphicFramePr>
          <p:nvPr>
            <p:extLst>
              <p:ext uri="{D42A27DB-BD31-4B8C-83A1-F6EECF244321}">
                <p14:modId xmlns:p14="http://schemas.microsoft.com/office/powerpoint/2010/main" val="990646379"/>
              </p:ext>
            </p:extLst>
          </p:nvPr>
        </p:nvGraphicFramePr>
        <p:xfrm>
          <a:off x="759114" y="5144922"/>
          <a:ext cx="3224546" cy="221788"/>
        </p:xfrm>
        <a:graphic>
          <a:graphicData uri="http://schemas.openxmlformats.org/drawingml/2006/table">
            <a:tbl>
              <a:tblPr>
                <a:tableStyleId>{5C22544A-7EE6-4342-B048-85BDC9FD1C3A}</a:tableStyleId>
              </a:tblPr>
              <a:tblGrid>
                <a:gridCol w="1612273">
                  <a:extLst>
                    <a:ext uri="{9D8B030D-6E8A-4147-A177-3AD203B41FA5}">
                      <a16:colId xmlns:a16="http://schemas.microsoft.com/office/drawing/2014/main" val="1737515416"/>
                    </a:ext>
                  </a:extLst>
                </a:gridCol>
                <a:gridCol w="1612273">
                  <a:extLst>
                    <a:ext uri="{9D8B030D-6E8A-4147-A177-3AD203B41FA5}">
                      <a16:colId xmlns:a16="http://schemas.microsoft.com/office/drawing/2014/main" val="3340265351"/>
                    </a:ext>
                  </a:extLst>
                </a:gridCol>
              </a:tblGrid>
              <a:tr h="221788">
                <a:tc>
                  <a:txBody>
                    <a:bodyPr/>
                    <a:lstStyle/>
                    <a:p>
                      <a:r>
                        <a:rPr lang="en-US" sz="1100" dirty="0">
                          <a:solidFill>
                            <a:srgbClr val="3F9C31"/>
                          </a:solidFill>
                        </a:rPr>
                        <a:t>Remark</a:t>
                      </a:r>
                    </a:p>
                  </a:txBody>
                  <a:tcPr marL="0" marR="0" marT="0" marB="0">
                    <a:lnB w="6350" cap="flat" cmpd="sng" algn="ctr">
                      <a:solidFill>
                        <a:schemeClr val="bg1">
                          <a:lumMod val="75000"/>
                        </a:schemeClr>
                      </a:solidFill>
                      <a:prstDash val="solid"/>
                      <a:round/>
                      <a:headEnd type="none" w="med" len="med"/>
                      <a:tailEnd type="none" w="med" len="med"/>
                    </a:lnB>
                    <a:noFill/>
                  </a:tcPr>
                </a:tc>
                <a:tc>
                  <a:txBody>
                    <a:bodyPr/>
                    <a:lstStyle/>
                    <a:p>
                      <a:pPr algn="r"/>
                      <a:r>
                        <a:rPr lang="en-US" sz="1100" dirty="0">
                          <a:solidFill>
                            <a:srgbClr val="3F9C31"/>
                          </a:solidFill>
                        </a:rPr>
                        <a:t>Overall Score</a:t>
                      </a:r>
                    </a:p>
                  </a:txBody>
                  <a:tcPr marL="0" marR="0" marT="0" marB="0">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84685746"/>
                  </a:ext>
                </a:extLst>
              </a:tr>
            </a:tbl>
          </a:graphicData>
        </a:graphic>
      </p:graphicFrame>
      <p:graphicFrame>
        <p:nvGraphicFramePr>
          <p:cNvPr id="60" name="Table 59">
            <a:extLst>
              <a:ext uri="{FF2B5EF4-FFF2-40B4-BE49-F238E27FC236}">
                <a16:creationId xmlns:a16="http://schemas.microsoft.com/office/drawing/2014/main" id="{8A5478D8-C9FE-D175-30B6-385248723FCC}"/>
              </a:ext>
            </a:extLst>
          </p:cNvPr>
          <p:cNvGraphicFramePr>
            <a:graphicFrameLocks noGrp="1"/>
          </p:cNvGraphicFramePr>
          <p:nvPr>
            <p:extLst>
              <p:ext uri="{D42A27DB-BD31-4B8C-83A1-F6EECF244321}">
                <p14:modId xmlns:p14="http://schemas.microsoft.com/office/powerpoint/2010/main" val="88792672"/>
              </p:ext>
            </p:extLst>
          </p:nvPr>
        </p:nvGraphicFramePr>
        <p:xfrm>
          <a:off x="4129392" y="5145308"/>
          <a:ext cx="3224546" cy="221788"/>
        </p:xfrm>
        <a:graphic>
          <a:graphicData uri="http://schemas.openxmlformats.org/drawingml/2006/table">
            <a:tbl>
              <a:tblPr>
                <a:tableStyleId>{5C22544A-7EE6-4342-B048-85BDC9FD1C3A}</a:tableStyleId>
              </a:tblPr>
              <a:tblGrid>
                <a:gridCol w="1612273">
                  <a:extLst>
                    <a:ext uri="{9D8B030D-6E8A-4147-A177-3AD203B41FA5}">
                      <a16:colId xmlns:a16="http://schemas.microsoft.com/office/drawing/2014/main" val="1737515416"/>
                    </a:ext>
                  </a:extLst>
                </a:gridCol>
                <a:gridCol w="1612273">
                  <a:extLst>
                    <a:ext uri="{9D8B030D-6E8A-4147-A177-3AD203B41FA5}">
                      <a16:colId xmlns:a16="http://schemas.microsoft.com/office/drawing/2014/main" val="3340265351"/>
                    </a:ext>
                  </a:extLst>
                </a:gridCol>
              </a:tblGrid>
              <a:tr h="221788">
                <a:tc>
                  <a:txBody>
                    <a:bodyPr/>
                    <a:lstStyle/>
                    <a:p>
                      <a:r>
                        <a:rPr lang="en-US" sz="1100" dirty="0">
                          <a:solidFill>
                            <a:srgbClr val="E95000"/>
                          </a:solidFill>
                        </a:rPr>
                        <a:t>Remark</a:t>
                      </a:r>
                    </a:p>
                  </a:txBody>
                  <a:tcPr marL="0" marR="0" marT="0" marB="0">
                    <a:lnB w="6350" cap="flat" cmpd="sng" algn="ctr">
                      <a:solidFill>
                        <a:schemeClr val="bg1">
                          <a:lumMod val="75000"/>
                        </a:schemeClr>
                      </a:solidFill>
                      <a:prstDash val="solid"/>
                      <a:round/>
                      <a:headEnd type="none" w="med" len="med"/>
                      <a:tailEnd type="none" w="med" len="med"/>
                    </a:lnB>
                    <a:noFill/>
                  </a:tcPr>
                </a:tc>
                <a:tc>
                  <a:txBody>
                    <a:bodyPr/>
                    <a:lstStyle/>
                    <a:p>
                      <a:pPr algn="r"/>
                      <a:r>
                        <a:rPr lang="en-US" sz="1100" dirty="0">
                          <a:solidFill>
                            <a:srgbClr val="E95000"/>
                          </a:solidFill>
                        </a:rPr>
                        <a:t>Overall Score</a:t>
                      </a:r>
                    </a:p>
                  </a:txBody>
                  <a:tcPr marL="0" marR="0" marT="0" marB="0">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84685746"/>
                  </a:ext>
                </a:extLst>
              </a:tr>
            </a:tbl>
          </a:graphicData>
        </a:graphic>
      </p:graphicFrame>
      <p:sp>
        <p:nvSpPr>
          <p:cNvPr id="61" name="Freeform 13">
            <a:extLst>
              <a:ext uri="{FF2B5EF4-FFF2-40B4-BE49-F238E27FC236}">
                <a16:creationId xmlns:a16="http://schemas.microsoft.com/office/drawing/2014/main" id="{A9F77AD0-3F2A-F1D4-2E52-338BEFEE83CA}"/>
              </a:ext>
            </a:extLst>
          </p:cNvPr>
          <p:cNvSpPr>
            <a:spLocks noEditPoints="1"/>
          </p:cNvSpPr>
          <p:nvPr>
            <p:custDataLst>
              <p:tags r:id="rId1"/>
            </p:custDataLst>
          </p:nvPr>
        </p:nvSpPr>
        <p:spPr bwMode="gray">
          <a:xfrm>
            <a:off x="7673657" y="1772843"/>
            <a:ext cx="441643" cy="373173"/>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3F9C31">
              <a:alpha val="12000"/>
            </a:srgb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5" name="TextBox 4">
            <a:extLst>
              <a:ext uri="{FF2B5EF4-FFF2-40B4-BE49-F238E27FC236}">
                <a16:creationId xmlns:a16="http://schemas.microsoft.com/office/drawing/2014/main" id="{81E96371-8EE5-8130-601C-C50ECC2DB5F9}"/>
              </a:ext>
            </a:extLst>
          </p:cNvPr>
          <p:cNvSpPr txBox="1"/>
          <p:nvPr/>
        </p:nvSpPr>
        <p:spPr>
          <a:xfrm>
            <a:off x="7598228" y="1830304"/>
            <a:ext cx="4321629" cy="1487587"/>
          </a:xfrm>
          <a:prstGeom prst="rect">
            <a:avLst/>
          </a:prstGeom>
          <a:noFill/>
        </p:spPr>
        <p:txBody>
          <a:bodyPr wrap="square" rIns="0">
            <a:spAutoFit/>
          </a:bodyPr>
          <a:lstStyle/>
          <a:p>
            <a:pPr algn="l">
              <a:buNone/>
            </a:pPr>
            <a:r>
              <a:rPr lang="en-US" sz="1200" b="0" i="1" dirty="0">
                <a:solidFill>
                  <a:srgbClr val="333333"/>
                </a:solidFill>
                <a:effectLst/>
                <a:latin typeface="+mj-lt"/>
              </a:rPr>
              <a:t>Vinpearl is our go-to for family trips. Everything is there - pool, kids club, beach, restaurants. We don't need to leave the resort, which is perfect with young children. Yes, it's more expensive, but worth it for the convenience and quality.</a:t>
            </a:r>
          </a:p>
          <a:p>
            <a:pPr algn="r">
              <a:spcBef>
                <a:spcPts val="750"/>
              </a:spcBef>
              <a:buNone/>
            </a:pPr>
            <a:r>
              <a:rPr lang="en-US" sz="1200" b="1" i="1" dirty="0">
                <a:solidFill>
                  <a:srgbClr val="333333"/>
                </a:solidFill>
                <a:effectLst/>
                <a:latin typeface="+mj-lt"/>
              </a:rPr>
              <a:t>— </a:t>
            </a:r>
            <a:r>
              <a:rPr lang="en-US" sz="1200" b="1" i="1" dirty="0">
                <a:solidFill>
                  <a:srgbClr val="333333"/>
                </a:solidFill>
                <a:latin typeface="+mj-lt"/>
              </a:rPr>
              <a:t>Female</a:t>
            </a:r>
            <a:r>
              <a:rPr lang="en-US" sz="1200" b="1" i="1" dirty="0">
                <a:solidFill>
                  <a:srgbClr val="333333"/>
                </a:solidFill>
                <a:effectLst/>
                <a:latin typeface="+mj-lt"/>
              </a:rPr>
              <a:t>, 36, Hanoi</a:t>
            </a:r>
            <a:br>
              <a:rPr lang="en-US" sz="1200" b="1" i="1" dirty="0">
                <a:solidFill>
                  <a:srgbClr val="333333"/>
                </a:solidFill>
                <a:effectLst/>
                <a:latin typeface="+mj-lt"/>
              </a:rPr>
            </a:br>
            <a:r>
              <a:rPr lang="en-US" sz="1200" b="1" i="1" dirty="0">
                <a:solidFill>
                  <a:srgbClr val="333333"/>
                </a:solidFill>
                <a:effectLst/>
                <a:latin typeface="+mj-lt"/>
              </a:rPr>
              <a:t>Mother of 2, Bank Manager</a:t>
            </a:r>
          </a:p>
        </p:txBody>
      </p:sp>
      <p:sp>
        <p:nvSpPr>
          <p:cNvPr id="62" name="Freeform 13">
            <a:extLst>
              <a:ext uri="{FF2B5EF4-FFF2-40B4-BE49-F238E27FC236}">
                <a16:creationId xmlns:a16="http://schemas.microsoft.com/office/drawing/2014/main" id="{38DD7F9B-308D-F645-C68A-95348F6723FD}"/>
              </a:ext>
            </a:extLst>
          </p:cNvPr>
          <p:cNvSpPr>
            <a:spLocks noEditPoints="1"/>
          </p:cNvSpPr>
          <p:nvPr>
            <p:custDataLst>
              <p:tags r:id="rId2"/>
            </p:custDataLst>
          </p:nvPr>
        </p:nvSpPr>
        <p:spPr bwMode="gray">
          <a:xfrm>
            <a:off x="7692912" y="3043066"/>
            <a:ext cx="694595" cy="586909"/>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E95000">
              <a:alpha val="9000"/>
            </a:srgb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63" name="Rectangle: Rounded Corners 62">
            <a:extLst>
              <a:ext uri="{FF2B5EF4-FFF2-40B4-BE49-F238E27FC236}">
                <a16:creationId xmlns:a16="http://schemas.microsoft.com/office/drawing/2014/main" id="{E68DBEF1-3DB3-FA64-2AF2-E9CD97623334}"/>
              </a:ext>
            </a:extLst>
          </p:cNvPr>
          <p:cNvSpPr/>
          <p:nvPr/>
        </p:nvSpPr>
        <p:spPr>
          <a:xfrm>
            <a:off x="7634676" y="4836701"/>
            <a:ext cx="4285181" cy="1502010"/>
          </a:xfrm>
          <a:prstGeom prst="roundRect">
            <a:avLst>
              <a:gd name="adj" fmla="val 8604"/>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0" rtlCol="0" anchor="b"/>
          <a:lstStyle/>
          <a:p>
            <a:r>
              <a:rPr lang="en-US" sz="1200" i="1" dirty="0"/>
              <a:t>Vietnamese brands Vinpearl and Fusion outperform international chains in overall satisfaction, driven by strong family appeal, integrated amenities, and localized service. However, value perception gaps remain, international chains score lower on value (78) despite high service quality, while local 3–4-star hotels and homestays rank highest for affordability (85, 84).</a:t>
            </a:r>
          </a:p>
        </p:txBody>
      </p:sp>
      <p:sp>
        <p:nvSpPr>
          <p:cNvPr id="2049" name="TextBox 2048">
            <a:extLst>
              <a:ext uri="{FF2B5EF4-FFF2-40B4-BE49-F238E27FC236}">
                <a16:creationId xmlns:a16="http://schemas.microsoft.com/office/drawing/2014/main" id="{2DAD46C3-94B6-E981-3794-209CAF14DE80}"/>
              </a:ext>
            </a:extLst>
          </p:cNvPr>
          <p:cNvSpPr txBox="1"/>
          <p:nvPr/>
        </p:nvSpPr>
        <p:spPr>
          <a:xfrm>
            <a:off x="7606395" y="4558646"/>
            <a:ext cx="3429000" cy="276999"/>
          </a:xfrm>
          <a:prstGeom prst="rect">
            <a:avLst/>
          </a:prstGeom>
          <a:noFill/>
        </p:spPr>
        <p:txBody>
          <a:bodyPr wrap="square">
            <a:spAutoFit/>
          </a:bodyPr>
          <a:lstStyle/>
          <a:p>
            <a:pPr algn="l">
              <a:spcAft>
                <a:spcPts val="750"/>
              </a:spcAft>
              <a:buNone/>
            </a:pPr>
            <a:r>
              <a:rPr lang="en-US" sz="1200" b="1" i="0" dirty="0">
                <a:solidFill>
                  <a:srgbClr val="3F9C31"/>
                </a:solidFill>
                <a:effectLst/>
                <a:latin typeface="+mj-lt"/>
              </a:rPr>
              <a:t>Vinpearl &amp; Fusion Lead, Value Matters</a:t>
            </a:r>
          </a:p>
        </p:txBody>
      </p:sp>
      <p:graphicFrame>
        <p:nvGraphicFramePr>
          <p:cNvPr id="7" name="Chart 6">
            <a:extLst>
              <a:ext uri="{FF2B5EF4-FFF2-40B4-BE49-F238E27FC236}">
                <a16:creationId xmlns:a16="http://schemas.microsoft.com/office/drawing/2014/main" id="{0083807D-59FF-A173-B23C-4E78D699128D}"/>
              </a:ext>
            </a:extLst>
          </p:cNvPr>
          <p:cNvGraphicFramePr/>
          <p:nvPr>
            <p:extLst>
              <p:ext uri="{D42A27DB-BD31-4B8C-83A1-F6EECF244321}">
                <p14:modId xmlns:p14="http://schemas.microsoft.com/office/powerpoint/2010/main" val="2349679974"/>
              </p:ext>
            </p:extLst>
          </p:nvPr>
        </p:nvGraphicFramePr>
        <p:xfrm>
          <a:off x="93788" y="2326508"/>
          <a:ext cx="4310742" cy="3328210"/>
        </p:xfrm>
        <a:graphic>
          <a:graphicData uri="http://schemas.openxmlformats.org/drawingml/2006/chart">
            <c:chart xmlns:c="http://schemas.openxmlformats.org/drawingml/2006/chart" xmlns:r="http://schemas.openxmlformats.org/officeDocument/2006/relationships" r:id="rId7"/>
          </a:graphicData>
        </a:graphic>
      </p:graphicFrame>
      <p:cxnSp>
        <p:nvCxnSpPr>
          <p:cNvPr id="28" name="Straight Arrow Connector 27">
            <a:extLst>
              <a:ext uri="{FF2B5EF4-FFF2-40B4-BE49-F238E27FC236}">
                <a16:creationId xmlns:a16="http://schemas.microsoft.com/office/drawing/2014/main" id="{90E6C6B7-94D5-D690-8E86-DDD5BC67FACD}"/>
              </a:ext>
            </a:extLst>
          </p:cNvPr>
          <p:cNvCxnSpPr>
            <a:cxnSpLocks/>
            <a:stCxn id="23" idx="0"/>
          </p:cNvCxnSpPr>
          <p:nvPr/>
        </p:nvCxnSpPr>
        <p:spPr>
          <a:xfrm flipV="1">
            <a:off x="4091888" y="2483433"/>
            <a:ext cx="0" cy="2220075"/>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27F4071-5478-AF4C-F019-727A5A0B942C}"/>
              </a:ext>
            </a:extLst>
          </p:cNvPr>
          <p:cNvSpPr txBox="1"/>
          <p:nvPr/>
        </p:nvSpPr>
        <p:spPr>
          <a:xfrm rot="16200000" flipH="1">
            <a:off x="-89483" y="3618834"/>
            <a:ext cx="1740003" cy="276999"/>
          </a:xfrm>
          <a:prstGeom prst="rect">
            <a:avLst/>
          </a:prstGeom>
          <a:noFill/>
        </p:spPr>
        <p:txBody>
          <a:bodyPr wrap="square">
            <a:spAutoFit/>
          </a:bodyPr>
          <a:lstStyle/>
          <a:p>
            <a:pPr algn="ctr"/>
            <a:r>
              <a:rPr lang="en-US" sz="1200" i="1" dirty="0">
                <a:solidFill>
                  <a:schemeClr val="tx1">
                    <a:lumMod val="50000"/>
                  </a:schemeClr>
                </a:solidFill>
                <a:effectLst/>
                <a:latin typeface="+mj-lt"/>
              </a:rPr>
              <a:t>Value</a:t>
            </a:r>
            <a:endParaRPr lang="en-US" sz="1200" i="1" dirty="0">
              <a:solidFill>
                <a:schemeClr val="tx1">
                  <a:lumMod val="50000"/>
                </a:schemeClr>
              </a:solidFill>
              <a:latin typeface="+mj-lt"/>
            </a:endParaRPr>
          </a:p>
        </p:txBody>
      </p:sp>
      <p:sp>
        <p:nvSpPr>
          <p:cNvPr id="55" name="TextBox 54">
            <a:extLst>
              <a:ext uri="{FF2B5EF4-FFF2-40B4-BE49-F238E27FC236}">
                <a16:creationId xmlns:a16="http://schemas.microsoft.com/office/drawing/2014/main" id="{7CC7DCED-F51E-5F1A-E0AB-4D5959872844}"/>
              </a:ext>
            </a:extLst>
          </p:cNvPr>
          <p:cNvSpPr txBox="1"/>
          <p:nvPr/>
        </p:nvSpPr>
        <p:spPr>
          <a:xfrm>
            <a:off x="2484156" y="2412697"/>
            <a:ext cx="354584" cy="553998"/>
          </a:xfrm>
          <a:prstGeom prst="rect">
            <a:avLst/>
          </a:prstGeom>
          <a:noFill/>
        </p:spPr>
        <p:txBody>
          <a:bodyPr wrap="none" rtlCol="0">
            <a:spAutoFit/>
          </a:bodyPr>
          <a:lstStyle/>
          <a:p>
            <a:r>
              <a:rPr lang="en-US" sz="1000" b="1" dirty="0">
                <a:solidFill>
                  <a:srgbClr val="C9E3C5"/>
                </a:solidFill>
              </a:rPr>
              <a:t>92</a:t>
            </a:r>
          </a:p>
          <a:p>
            <a:r>
              <a:rPr lang="en-US" sz="1000" b="1" dirty="0">
                <a:solidFill>
                  <a:srgbClr val="96C98F"/>
                </a:solidFill>
              </a:rPr>
              <a:t>90</a:t>
            </a:r>
          </a:p>
          <a:p>
            <a:r>
              <a:rPr lang="en-US" sz="1000" b="1" dirty="0">
                <a:solidFill>
                  <a:srgbClr val="67B15D"/>
                </a:solidFill>
              </a:rPr>
              <a:t>88</a:t>
            </a:r>
          </a:p>
        </p:txBody>
      </p:sp>
      <p:sp>
        <p:nvSpPr>
          <p:cNvPr id="56" name="TextBox 55">
            <a:extLst>
              <a:ext uri="{FF2B5EF4-FFF2-40B4-BE49-F238E27FC236}">
                <a16:creationId xmlns:a16="http://schemas.microsoft.com/office/drawing/2014/main" id="{A89FCBA3-66C5-3CF0-FAB7-29E7D4B17BCC}"/>
              </a:ext>
            </a:extLst>
          </p:cNvPr>
          <p:cNvSpPr txBox="1"/>
          <p:nvPr/>
        </p:nvSpPr>
        <p:spPr>
          <a:xfrm>
            <a:off x="3157872" y="3790259"/>
            <a:ext cx="763351" cy="400110"/>
          </a:xfrm>
          <a:prstGeom prst="rect">
            <a:avLst/>
          </a:prstGeom>
          <a:noFill/>
        </p:spPr>
        <p:txBody>
          <a:bodyPr wrap="none" rtlCol="0">
            <a:spAutoFit/>
          </a:bodyPr>
          <a:lstStyle/>
          <a:p>
            <a:r>
              <a:rPr lang="en-US" sz="1000" b="1" dirty="0">
                <a:solidFill>
                  <a:srgbClr val="67B15D"/>
                </a:solidFill>
              </a:rPr>
              <a:t>86 </a:t>
            </a:r>
            <a:r>
              <a:rPr lang="en-US" sz="1000" b="1" dirty="0">
                <a:solidFill>
                  <a:srgbClr val="96C98F"/>
                </a:solidFill>
              </a:rPr>
              <a:t>88 </a:t>
            </a:r>
            <a:r>
              <a:rPr lang="en-US" sz="1000" b="1" dirty="0">
                <a:solidFill>
                  <a:srgbClr val="C9E3C5"/>
                </a:solidFill>
              </a:rPr>
              <a:t>90</a:t>
            </a:r>
            <a:endParaRPr lang="en-US" sz="1000" b="1" dirty="0">
              <a:solidFill>
                <a:srgbClr val="96C98F"/>
              </a:solidFill>
            </a:endParaRPr>
          </a:p>
          <a:p>
            <a:endParaRPr lang="en-US" sz="1000" b="1" dirty="0">
              <a:solidFill>
                <a:srgbClr val="67B15D"/>
              </a:solidFill>
            </a:endParaRPr>
          </a:p>
        </p:txBody>
      </p:sp>
      <p:sp>
        <p:nvSpPr>
          <p:cNvPr id="58" name="TextBox 57">
            <a:extLst>
              <a:ext uri="{FF2B5EF4-FFF2-40B4-BE49-F238E27FC236}">
                <a16:creationId xmlns:a16="http://schemas.microsoft.com/office/drawing/2014/main" id="{DB570A9F-0054-2332-A2C1-7007E281728E}"/>
              </a:ext>
            </a:extLst>
          </p:cNvPr>
          <p:cNvSpPr txBox="1"/>
          <p:nvPr/>
        </p:nvSpPr>
        <p:spPr>
          <a:xfrm>
            <a:off x="1816158" y="4530229"/>
            <a:ext cx="386644" cy="707886"/>
          </a:xfrm>
          <a:prstGeom prst="rect">
            <a:avLst/>
          </a:prstGeom>
          <a:noFill/>
        </p:spPr>
        <p:txBody>
          <a:bodyPr wrap="none" rtlCol="0">
            <a:spAutoFit/>
          </a:bodyPr>
          <a:lstStyle/>
          <a:p>
            <a:r>
              <a:rPr lang="en-US" sz="1000" b="1" dirty="0">
                <a:solidFill>
                  <a:srgbClr val="67B15D"/>
                </a:solidFill>
              </a:rPr>
              <a:t>87 </a:t>
            </a:r>
          </a:p>
          <a:p>
            <a:r>
              <a:rPr lang="en-US" sz="1000" b="1" dirty="0">
                <a:solidFill>
                  <a:srgbClr val="96C98F"/>
                </a:solidFill>
              </a:rPr>
              <a:t>87 </a:t>
            </a:r>
          </a:p>
          <a:p>
            <a:r>
              <a:rPr lang="en-US" sz="1000" b="1" dirty="0">
                <a:solidFill>
                  <a:srgbClr val="C9E3C5"/>
                </a:solidFill>
              </a:rPr>
              <a:t>91</a:t>
            </a:r>
            <a:endParaRPr lang="en-US" sz="1000" b="1" dirty="0">
              <a:solidFill>
                <a:srgbClr val="96C98F"/>
              </a:solidFill>
            </a:endParaRPr>
          </a:p>
          <a:p>
            <a:endParaRPr lang="en-US" sz="1000" b="1" dirty="0">
              <a:solidFill>
                <a:srgbClr val="67B15D"/>
              </a:solidFill>
            </a:endParaRPr>
          </a:p>
        </p:txBody>
      </p:sp>
      <p:sp>
        <p:nvSpPr>
          <p:cNvPr id="2050" name="TextBox 2049">
            <a:extLst>
              <a:ext uri="{FF2B5EF4-FFF2-40B4-BE49-F238E27FC236}">
                <a16:creationId xmlns:a16="http://schemas.microsoft.com/office/drawing/2014/main" id="{A7BC0D03-1475-0D7A-6C7E-6D4BE12215A0}"/>
              </a:ext>
            </a:extLst>
          </p:cNvPr>
          <p:cNvSpPr txBox="1"/>
          <p:nvPr/>
        </p:nvSpPr>
        <p:spPr>
          <a:xfrm>
            <a:off x="846431" y="3502281"/>
            <a:ext cx="756938" cy="400110"/>
          </a:xfrm>
          <a:prstGeom prst="rect">
            <a:avLst/>
          </a:prstGeom>
          <a:noFill/>
        </p:spPr>
        <p:txBody>
          <a:bodyPr wrap="none" rtlCol="0">
            <a:spAutoFit/>
          </a:bodyPr>
          <a:lstStyle/>
          <a:p>
            <a:r>
              <a:rPr lang="en-US" sz="1000" b="1" dirty="0">
                <a:solidFill>
                  <a:srgbClr val="C9E3C5"/>
                </a:solidFill>
              </a:rPr>
              <a:t>84 </a:t>
            </a:r>
            <a:r>
              <a:rPr lang="en-US" sz="1000" b="1" dirty="0">
                <a:solidFill>
                  <a:srgbClr val="96C98F"/>
                </a:solidFill>
              </a:rPr>
              <a:t>83</a:t>
            </a:r>
            <a:r>
              <a:rPr lang="en-US" sz="1000" b="1" dirty="0">
                <a:solidFill>
                  <a:srgbClr val="67B15D"/>
                </a:solidFill>
              </a:rPr>
              <a:t> 78</a:t>
            </a:r>
            <a:endParaRPr lang="en-US" sz="1000" b="1" dirty="0">
              <a:solidFill>
                <a:srgbClr val="96C98F"/>
              </a:solidFill>
            </a:endParaRPr>
          </a:p>
          <a:p>
            <a:endParaRPr lang="en-US" sz="1000" b="1" dirty="0">
              <a:solidFill>
                <a:srgbClr val="67B15D"/>
              </a:solidFill>
            </a:endParaRPr>
          </a:p>
        </p:txBody>
      </p:sp>
      <p:sp>
        <p:nvSpPr>
          <p:cNvPr id="6" name="TextBox 5">
            <a:extLst>
              <a:ext uri="{FF2B5EF4-FFF2-40B4-BE49-F238E27FC236}">
                <a16:creationId xmlns:a16="http://schemas.microsoft.com/office/drawing/2014/main" id="{66ACBCB6-2506-30B3-07E8-2AE3F4052111}"/>
              </a:ext>
            </a:extLst>
          </p:cNvPr>
          <p:cNvSpPr txBox="1"/>
          <p:nvPr/>
        </p:nvSpPr>
        <p:spPr>
          <a:xfrm>
            <a:off x="6541753" y="3790259"/>
            <a:ext cx="758541" cy="400110"/>
          </a:xfrm>
          <a:prstGeom prst="rect">
            <a:avLst/>
          </a:prstGeom>
          <a:noFill/>
        </p:spPr>
        <p:txBody>
          <a:bodyPr wrap="none" rtlCol="0">
            <a:spAutoFit/>
          </a:bodyPr>
          <a:lstStyle/>
          <a:p>
            <a:r>
              <a:rPr lang="en-US" sz="1000" b="1" dirty="0">
                <a:solidFill>
                  <a:srgbClr val="E95000"/>
                </a:solidFill>
              </a:rPr>
              <a:t>78</a:t>
            </a:r>
            <a:r>
              <a:rPr lang="en-US" sz="1000" b="1" dirty="0">
                <a:solidFill>
                  <a:srgbClr val="67B15D"/>
                </a:solidFill>
              </a:rPr>
              <a:t> </a:t>
            </a:r>
            <a:r>
              <a:rPr lang="en-US" sz="1000" b="1" dirty="0">
                <a:solidFill>
                  <a:srgbClr val="FF7F3F"/>
                </a:solidFill>
              </a:rPr>
              <a:t>79</a:t>
            </a:r>
            <a:r>
              <a:rPr lang="en-US" sz="1000" b="1" dirty="0">
                <a:solidFill>
                  <a:srgbClr val="96C98F"/>
                </a:solidFill>
              </a:rPr>
              <a:t> </a:t>
            </a:r>
            <a:r>
              <a:rPr lang="en-US" sz="1000" b="1" dirty="0">
                <a:solidFill>
                  <a:srgbClr val="FFB089"/>
                </a:solidFill>
              </a:rPr>
              <a:t>84</a:t>
            </a:r>
          </a:p>
          <a:p>
            <a:endParaRPr lang="en-US" sz="1000" b="1" dirty="0">
              <a:solidFill>
                <a:srgbClr val="67B15D"/>
              </a:solidFill>
            </a:endParaRPr>
          </a:p>
        </p:txBody>
      </p:sp>
      <p:sp>
        <p:nvSpPr>
          <p:cNvPr id="8" name="TextBox 7">
            <a:extLst>
              <a:ext uri="{FF2B5EF4-FFF2-40B4-BE49-F238E27FC236}">
                <a16:creationId xmlns:a16="http://schemas.microsoft.com/office/drawing/2014/main" id="{C86911A7-EC61-6FF2-9C16-D8A39970063D}"/>
              </a:ext>
            </a:extLst>
          </p:cNvPr>
          <p:cNvSpPr txBox="1"/>
          <p:nvPr/>
        </p:nvSpPr>
        <p:spPr>
          <a:xfrm>
            <a:off x="5905681" y="2412697"/>
            <a:ext cx="349776" cy="553998"/>
          </a:xfrm>
          <a:prstGeom prst="rect">
            <a:avLst/>
          </a:prstGeom>
          <a:noFill/>
        </p:spPr>
        <p:txBody>
          <a:bodyPr wrap="none" rtlCol="0">
            <a:spAutoFit/>
          </a:bodyPr>
          <a:lstStyle/>
          <a:p>
            <a:r>
              <a:rPr lang="en-US" sz="1000" b="1" dirty="0">
                <a:solidFill>
                  <a:srgbClr val="FFB089"/>
                </a:solidFill>
              </a:rPr>
              <a:t>85</a:t>
            </a:r>
          </a:p>
          <a:p>
            <a:r>
              <a:rPr lang="en-US" sz="1000" b="1" dirty="0">
                <a:solidFill>
                  <a:srgbClr val="FF7F3F"/>
                </a:solidFill>
              </a:rPr>
              <a:t>81</a:t>
            </a:r>
          </a:p>
          <a:p>
            <a:r>
              <a:rPr lang="en-US" sz="1000" b="1" dirty="0">
                <a:solidFill>
                  <a:srgbClr val="E95000"/>
                </a:solidFill>
              </a:rPr>
              <a:t>77</a:t>
            </a:r>
            <a:endParaRPr lang="en-US" sz="1000" b="1" dirty="0">
              <a:solidFill>
                <a:srgbClr val="67B15D"/>
              </a:solidFill>
            </a:endParaRPr>
          </a:p>
        </p:txBody>
      </p:sp>
      <p:sp>
        <p:nvSpPr>
          <p:cNvPr id="9" name="TextBox 8">
            <a:extLst>
              <a:ext uri="{FF2B5EF4-FFF2-40B4-BE49-F238E27FC236}">
                <a16:creationId xmlns:a16="http://schemas.microsoft.com/office/drawing/2014/main" id="{0E10E8D4-AD55-DB37-90A6-DDDC83F00AAE}"/>
              </a:ext>
            </a:extLst>
          </p:cNvPr>
          <p:cNvSpPr txBox="1"/>
          <p:nvPr/>
        </p:nvSpPr>
        <p:spPr>
          <a:xfrm>
            <a:off x="4258384" y="3457162"/>
            <a:ext cx="753732" cy="400110"/>
          </a:xfrm>
          <a:prstGeom prst="rect">
            <a:avLst/>
          </a:prstGeom>
          <a:noFill/>
        </p:spPr>
        <p:txBody>
          <a:bodyPr wrap="none" rtlCol="0">
            <a:spAutoFit/>
          </a:bodyPr>
          <a:lstStyle/>
          <a:p>
            <a:r>
              <a:rPr lang="en-US" sz="1000" b="1" dirty="0">
                <a:solidFill>
                  <a:srgbClr val="FF7F3F"/>
                </a:solidFill>
              </a:rPr>
              <a:t>85</a:t>
            </a:r>
            <a:r>
              <a:rPr lang="en-US" sz="1000" b="1" dirty="0">
                <a:solidFill>
                  <a:srgbClr val="67B15D"/>
                </a:solidFill>
              </a:rPr>
              <a:t> </a:t>
            </a:r>
            <a:r>
              <a:rPr lang="en-US" sz="1000" b="1" dirty="0">
                <a:solidFill>
                  <a:srgbClr val="E95000"/>
                </a:solidFill>
              </a:rPr>
              <a:t>84</a:t>
            </a:r>
            <a:r>
              <a:rPr lang="en-US" sz="1000" b="1" dirty="0">
                <a:solidFill>
                  <a:srgbClr val="96C98F"/>
                </a:solidFill>
              </a:rPr>
              <a:t> </a:t>
            </a:r>
            <a:r>
              <a:rPr lang="en-US" sz="1000" b="1" dirty="0">
                <a:solidFill>
                  <a:srgbClr val="FFB089"/>
                </a:solidFill>
              </a:rPr>
              <a:t>82</a:t>
            </a:r>
          </a:p>
          <a:p>
            <a:endParaRPr lang="en-US" sz="1000" b="1" dirty="0">
              <a:solidFill>
                <a:srgbClr val="67B15D"/>
              </a:solidFill>
            </a:endParaRPr>
          </a:p>
        </p:txBody>
      </p:sp>
      <p:sp>
        <p:nvSpPr>
          <p:cNvPr id="10" name="TextBox 9">
            <a:extLst>
              <a:ext uri="{FF2B5EF4-FFF2-40B4-BE49-F238E27FC236}">
                <a16:creationId xmlns:a16="http://schemas.microsoft.com/office/drawing/2014/main" id="{78ADE5DA-BDEF-4F77-AE4A-D10B75E95AB2}"/>
              </a:ext>
            </a:extLst>
          </p:cNvPr>
          <p:cNvSpPr txBox="1"/>
          <p:nvPr/>
        </p:nvSpPr>
        <p:spPr>
          <a:xfrm>
            <a:off x="5279910" y="4444915"/>
            <a:ext cx="344966" cy="553998"/>
          </a:xfrm>
          <a:prstGeom prst="rect">
            <a:avLst/>
          </a:prstGeom>
          <a:noFill/>
        </p:spPr>
        <p:txBody>
          <a:bodyPr wrap="none" rtlCol="0">
            <a:spAutoFit/>
          </a:bodyPr>
          <a:lstStyle/>
          <a:p>
            <a:r>
              <a:rPr lang="en-US" sz="1000" b="1" dirty="0">
                <a:solidFill>
                  <a:srgbClr val="E95000"/>
                </a:solidFill>
              </a:rPr>
              <a:t>72</a:t>
            </a:r>
          </a:p>
          <a:p>
            <a:r>
              <a:rPr lang="en-US" sz="1000" b="1" dirty="0">
                <a:solidFill>
                  <a:srgbClr val="FF7F3F"/>
                </a:solidFill>
              </a:rPr>
              <a:t>77</a:t>
            </a:r>
          </a:p>
          <a:p>
            <a:r>
              <a:rPr lang="en-US" sz="1000" b="1" dirty="0">
                <a:solidFill>
                  <a:srgbClr val="FFB089"/>
                </a:solidFill>
              </a:rPr>
              <a:t>81</a:t>
            </a:r>
          </a:p>
        </p:txBody>
      </p:sp>
      <p:sp>
        <p:nvSpPr>
          <p:cNvPr id="11" name="TextBox 10">
            <a:extLst>
              <a:ext uri="{FF2B5EF4-FFF2-40B4-BE49-F238E27FC236}">
                <a16:creationId xmlns:a16="http://schemas.microsoft.com/office/drawing/2014/main" id="{FD6ECFEE-4DD2-7233-9B48-C4718AC6CBF1}"/>
              </a:ext>
            </a:extLst>
          </p:cNvPr>
          <p:cNvSpPr txBox="1"/>
          <p:nvPr/>
        </p:nvSpPr>
        <p:spPr>
          <a:xfrm>
            <a:off x="4886930" y="1806680"/>
            <a:ext cx="2486578" cy="276999"/>
          </a:xfrm>
          <a:prstGeom prst="rect">
            <a:avLst/>
          </a:prstGeom>
          <a:noFill/>
        </p:spPr>
        <p:txBody>
          <a:bodyPr wrap="none" rtlCol="0">
            <a:spAutoFit/>
          </a:bodyPr>
          <a:lstStyle/>
          <a:p>
            <a:r>
              <a:rPr lang="en-US" sz="1200" i="1" dirty="0">
                <a:solidFill>
                  <a:schemeClr val="tx1">
                    <a:lumMod val="60000"/>
                    <a:lumOff val="40000"/>
                  </a:schemeClr>
                </a:solidFill>
              </a:rPr>
              <a:t>Base: Past users | Scale: 0-100</a:t>
            </a:r>
          </a:p>
        </p:txBody>
      </p:sp>
    </p:spTree>
    <p:extLst>
      <p:ext uri="{BB962C8B-B14F-4D97-AF65-F5344CB8AC3E}">
        <p14:creationId xmlns:p14="http://schemas.microsoft.com/office/powerpoint/2010/main" val="1757263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C169E-E93C-7A1E-6E67-4EE52D6C29D5}"/>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55EBB1E-3E6B-969D-AEDD-95553B831AB5}"/>
              </a:ext>
            </a:extLst>
          </p:cNvPr>
          <p:cNvSpPr/>
          <p:nvPr/>
        </p:nvSpPr>
        <p:spPr>
          <a:xfrm>
            <a:off x="647695" y="2981252"/>
            <a:ext cx="2506284" cy="3006112"/>
          </a:xfrm>
          <a:prstGeom prst="roundRect">
            <a:avLst>
              <a:gd name="adj" fmla="val 3936"/>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1200" b="1" dirty="0"/>
              <a:t>Budget-Conscious Families</a:t>
            </a:r>
          </a:p>
          <a:p>
            <a:pPr algn="ctr"/>
            <a:endParaRPr lang="en-US" sz="1200" dirty="0"/>
          </a:p>
        </p:txBody>
      </p:sp>
      <p:graphicFrame>
        <p:nvGraphicFramePr>
          <p:cNvPr id="3091" name="Table 3090">
            <a:extLst>
              <a:ext uri="{FF2B5EF4-FFF2-40B4-BE49-F238E27FC236}">
                <a16:creationId xmlns:a16="http://schemas.microsoft.com/office/drawing/2014/main" id="{E5A96F09-D31B-4D66-D0A4-C360F322AA4B}"/>
              </a:ext>
            </a:extLst>
          </p:cNvPr>
          <p:cNvGraphicFramePr>
            <a:graphicFrameLocks noGrp="1"/>
          </p:cNvGraphicFramePr>
          <p:nvPr>
            <p:extLst>
              <p:ext uri="{D42A27DB-BD31-4B8C-83A1-F6EECF244321}">
                <p14:modId xmlns:p14="http://schemas.microsoft.com/office/powerpoint/2010/main" val="2292345219"/>
              </p:ext>
            </p:extLst>
          </p:nvPr>
        </p:nvGraphicFramePr>
        <p:xfrm>
          <a:off x="648619" y="3439914"/>
          <a:ext cx="2500690" cy="1464225"/>
        </p:xfrm>
        <a:graphic>
          <a:graphicData uri="http://schemas.openxmlformats.org/drawingml/2006/table">
            <a:tbl>
              <a:tblPr>
                <a:tableStyleId>{5C22544A-7EE6-4342-B048-85BDC9FD1C3A}</a:tableStyleId>
              </a:tblPr>
              <a:tblGrid>
                <a:gridCol w="204710">
                  <a:extLst>
                    <a:ext uri="{9D8B030D-6E8A-4147-A177-3AD203B41FA5}">
                      <a16:colId xmlns:a16="http://schemas.microsoft.com/office/drawing/2014/main" val="2842366304"/>
                    </a:ext>
                  </a:extLst>
                </a:gridCol>
                <a:gridCol w="2295980">
                  <a:extLst>
                    <a:ext uri="{9D8B030D-6E8A-4147-A177-3AD203B41FA5}">
                      <a16:colId xmlns:a16="http://schemas.microsoft.com/office/drawing/2014/main" val="4135070119"/>
                    </a:ext>
                  </a:extLst>
                </a:gridCol>
              </a:tblGrid>
              <a:tr h="732310">
                <a:tc>
                  <a:txBody>
                    <a:bodyPr/>
                    <a:lstStyle/>
                    <a:p>
                      <a:endParaRPr lang="en-US" sz="1200" dirty="0">
                        <a:solidFill>
                          <a:schemeClr val="bg1"/>
                        </a:solidFill>
                      </a:endParaRPr>
                    </a:p>
                  </a:txBody>
                  <a:tcPr marL="0" marR="0" marT="0" marB="0">
                    <a:lnL w="6350" cap="flat" cmpd="sng" algn="ctr">
                      <a:noFill/>
                      <a:prstDash val="solid"/>
                      <a:round/>
                      <a:headEnd type="none" w="med" len="med"/>
                      <a:tailEnd type="none" w="med" len="med"/>
                    </a:lnL>
                    <a:lnR w="12700" cmpd="sng">
                      <a:noFill/>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a:solidFill>
                            <a:schemeClr val="bg1"/>
                          </a:solidFill>
                        </a:rPr>
                        <a:t>Families with children</a:t>
                      </a:r>
                    </a:p>
                    <a:p>
                      <a:pPr marL="0" indent="0">
                        <a:buFont typeface="Arial" panose="020B0604020202020204" pitchFamily="34" charset="0"/>
                        <a:buNone/>
                      </a:pPr>
                      <a:r>
                        <a:rPr lang="en-US" sz="1200" dirty="0">
                          <a:solidFill>
                            <a:schemeClr val="bg1"/>
                          </a:solidFill>
                        </a:rPr>
                        <a:t>Budget ≤VND 1.3M/night</a:t>
                      </a:r>
                    </a:p>
                    <a:p>
                      <a:pPr marL="0" indent="0">
                        <a:buFont typeface="Arial" panose="020B0604020202020204" pitchFamily="34" charset="0"/>
                        <a:buNone/>
                      </a:pPr>
                      <a:r>
                        <a:rPr lang="en-US" sz="1200" dirty="0">
                          <a:solidFill>
                            <a:schemeClr val="bg1"/>
                          </a:solidFill>
                        </a:rPr>
                        <a:t>Domestic-only travelers</a:t>
                      </a:r>
                    </a:p>
                    <a:p>
                      <a:pPr marL="0" indent="0">
                        <a:buFont typeface="Arial" panose="020B0604020202020204" pitchFamily="34" charset="0"/>
                        <a:buNone/>
                      </a:pPr>
                      <a:r>
                        <a:rPr lang="en-US" sz="1200" dirty="0">
                          <a:solidFill>
                            <a:schemeClr val="bg1"/>
                          </a:solidFill>
                        </a:rPr>
                        <a:t>Value-driven decisions</a:t>
                      </a:r>
                    </a:p>
                  </a:txBody>
                  <a:tcPr marL="0" marR="0" marT="0" marB="0">
                    <a:lnL w="12700" cmpd="sng">
                      <a:noFill/>
                    </a:lnL>
                    <a:lnR w="12700" cmpd="sng">
                      <a:noFill/>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8941572"/>
                  </a:ext>
                </a:extLst>
              </a:tr>
              <a:tr h="356956">
                <a:tc>
                  <a:txBody>
                    <a:bodyPr/>
                    <a:lstStyle/>
                    <a:p>
                      <a:endParaRPr lang="en-US" sz="1200" dirty="0">
                        <a:solidFill>
                          <a:schemeClr val="bg1"/>
                        </a:solidFill>
                      </a:endParaRPr>
                    </a:p>
                  </a:txBody>
                  <a:tcPr marL="0" marR="0" marT="0" marB="0">
                    <a:lnL w="6350" cap="flat" cmpd="sng" algn="ctr">
                      <a:noFill/>
                      <a:prstDash val="solid"/>
                      <a:round/>
                      <a:headEnd type="none" w="med" len="med"/>
                      <a:tailEnd type="none" w="med" len="med"/>
                    </a:lnL>
                    <a:lnR w="12700" cmpd="sng">
                      <a:noFill/>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a:solidFill>
                            <a:schemeClr val="bg1"/>
                          </a:solidFill>
                        </a:rPr>
                        <a:t>Vung Tau, Nha Trang, Quy Nhon</a:t>
                      </a:r>
                    </a:p>
                  </a:txBody>
                  <a:tcPr marL="0" marR="0" marT="0" marB="0">
                    <a:lnL w="12700" cmpd="sng">
                      <a:noFill/>
                    </a:lnL>
                    <a:lnR w="12700" cmpd="sng">
                      <a:noFill/>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668645"/>
                  </a:ext>
                </a:extLst>
              </a:tr>
              <a:tr h="366155">
                <a:tc>
                  <a:txBody>
                    <a:bodyPr/>
                    <a:lstStyle/>
                    <a:p>
                      <a:endParaRPr lang="en-US" sz="1200" dirty="0">
                        <a:solidFill>
                          <a:schemeClr val="bg1"/>
                        </a:solidFill>
                      </a:endParaRPr>
                    </a:p>
                  </a:txBody>
                  <a:tcPr marL="0" marR="0" marT="0" marB="0">
                    <a:lnL w="6350" cap="flat" cmpd="sng" algn="ctr">
                      <a:noFill/>
                      <a:prstDash val="solid"/>
                      <a:round/>
                      <a:headEnd type="none" w="med" len="med"/>
                      <a:tailEnd type="none" w="med" len="med"/>
                    </a:lnL>
                    <a:lnR w="12700" cmpd="sng">
                      <a:noFill/>
                    </a:lnR>
                    <a:lnT w="63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a:solidFill>
                            <a:schemeClr val="bg1"/>
                          </a:solidFill>
                        </a:rPr>
                        <a:t>Local OTAs, Direct hotel bookings</a:t>
                      </a:r>
                    </a:p>
                  </a:txBody>
                  <a:tcPr marL="0" marR="0" marT="0" marB="0">
                    <a:lnL w="12700" cmpd="sng">
                      <a:noFill/>
                    </a:lnL>
                    <a:lnR w="12700" cmpd="sng">
                      <a:noFill/>
                    </a:lnR>
                    <a:lnT w="63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5422476"/>
                  </a:ext>
                </a:extLst>
              </a:tr>
            </a:tbl>
          </a:graphicData>
        </a:graphic>
      </p:graphicFrame>
      <p:sp>
        <p:nvSpPr>
          <p:cNvPr id="26" name="Rectangle: Rounded Corners 25">
            <a:extLst>
              <a:ext uri="{FF2B5EF4-FFF2-40B4-BE49-F238E27FC236}">
                <a16:creationId xmlns:a16="http://schemas.microsoft.com/office/drawing/2014/main" id="{A8D71F07-E508-725C-0FFA-309E81551A3A}"/>
              </a:ext>
            </a:extLst>
          </p:cNvPr>
          <p:cNvSpPr/>
          <p:nvPr/>
        </p:nvSpPr>
        <p:spPr>
          <a:xfrm>
            <a:off x="6494795" y="2980533"/>
            <a:ext cx="2506284" cy="3006113"/>
          </a:xfrm>
          <a:prstGeom prst="roundRect">
            <a:avLst>
              <a:gd name="adj" fmla="val 3936"/>
            </a:avLst>
          </a:prstGeom>
          <a:solidFill>
            <a:srgbClr val="E950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Ins="0" rtlCol="0" anchor="t"/>
          <a:lstStyle/>
          <a:p>
            <a:pPr algn="ctr"/>
            <a:r>
              <a:rPr lang="en-US" sz="1200" b="1" dirty="0">
                <a:solidFill>
                  <a:srgbClr val="E95000"/>
                </a:solidFill>
              </a:rPr>
              <a:t>Affluent Quality Seekers</a:t>
            </a:r>
          </a:p>
        </p:txBody>
      </p:sp>
      <p:sp>
        <p:nvSpPr>
          <p:cNvPr id="2" name="Title 1">
            <a:extLst>
              <a:ext uri="{FF2B5EF4-FFF2-40B4-BE49-F238E27FC236}">
                <a16:creationId xmlns:a16="http://schemas.microsoft.com/office/drawing/2014/main" id="{5BE6B657-5FAB-89B0-FA33-19FA09AED4A2}"/>
              </a:ext>
            </a:extLst>
          </p:cNvPr>
          <p:cNvSpPr>
            <a:spLocks noGrp="1"/>
          </p:cNvSpPr>
          <p:nvPr>
            <p:ph type="title"/>
          </p:nvPr>
        </p:nvSpPr>
        <p:spPr/>
        <p:txBody>
          <a:bodyPr>
            <a:normAutofit/>
          </a:bodyPr>
          <a:lstStyle/>
          <a:p>
            <a:r>
              <a:rPr lang="en-US" dirty="0"/>
              <a:t>Consumer Segmentation Framework</a:t>
            </a:r>
          </a:p>
        </p:txBody>
      </p:sp>
      <p:sp>
        <p:nvSpPr>
          <p:cNvPr id="3" name="TextBox 2">
            <a:extLst>
              <a:ext uri="{FF2B5EF4-FFF2-40B4-BE49-F238E27FC236}">
                <a16:creationId xmlns:a16="http://schemas.microsoft.com/office/drawing/2014/main" id="{C9F52752-B9B7-A784-5DE7-B509B65B7D73}"/>
              </a:ext>
            </a:extLst>
          </p:cNvPr>
          <p:cNvSpPr txBox="1"/>
          <p:nvPr/>
        </p:nvSpPr>
        <p:spPr>
          <a:xfrm>
            <a:off x="474133" y="6479102"/>
            <a:ext cx="9888276" cy="246221"/>
          </a:xfrm>
          <a:prstGeom prst="rect">
            <a:avLst/>
          </a:prstGeom>
          <a:noFill/>
        </p:spPr>
        <p:txBody>
          <a:bodyPr wrap="square" anchor="b">
            <a:spAutoFit/>
          </a:bodyPr>
          <a:lstStyle/>
          <a:p>
            <a:r>
              <a:rPr lang="en-US" sz="1000" i="1" dirty="0">
                <a:solidFill>
                  <a:schemeClr val="tx1">
                    <a:lumMod val="60000"/>
                    <a:lumOff val="40000"/>
                  </a:schemeClr>
                </a:solidFill>
              </a:rPr>
              <a:t>Vietnamese Travel Trends Summer 2026 | InsightAsia Vietnam Primary Research | March 2026</a:t>
            </a:r>
          </a:p>
        </p:txBody>
      </p:sp>
      <p:sp>
        <p:nvSpPr>
          <p:cNvPr id="25" name="Rectangle: Rounded Corners 24">
            <a:extLst>
              <a:ext uri="{FF2B5EF4-FFF2-40B4-BE49-F238E27FC236}">
                <a16:creationId xmlns:a16="http://schemas.microsoft.com/office/drawing/2014/main" id="{2979DA38-4014-C440-D95A-686255676B02}"/>
              </a:ext>
            </a:extLst>
          </p:cNvPr>
          <p:cNvSpPr/>
          <p:nvPr/>
        </p:nvSpPr>
        <p:spPr>
          <a:xfrm>
            <a:off x="3563452" y="2981251"/>
            <a:ext cx="2502987" cy="3006113"/>
          </a:xfrm>
          <a:prstGeom prst="roundRect">
            <a:avLst>
              <a:gd name="adj" fmla="val 3936"/>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t"/>
          <a:lstStyle/>
          <a:p>
            <a:pPr marL="171450" indent="-171450" algn="ctr">
              <a:buClr>
                <a:srgbClr val="E95000"/>
              </a:buClr>
              <a:buFont typeface="Arial" panose="020B0604020202020204" pitchFamily="34" charset="0"/>
              <a:buChar char="•"/>
            </a:pPr>
            <a:r>
              <a:rPr lang="en-US" sz="1200" b="1" dirty="0"/>
              <a:t>Experiential Millennials</a:t>
            </a:r>
          </a:p>
        </p:txBody>
      </p:sp>
      <p:sp>
        <p:nvSpPr>
          <p:cNvPr id="19" name="Freeform 11">
            <a:extLst>
              <a:ext uri="{FF2B5EF4-FFF2-40B4-BE49-F238E27FC236}">
                <a16:creationId xmlns:a16="http://schemas.microsoft.com/office/drawing/2014/main" id="{09F0432A-03CF-A7FF-9A94-29AF9C115F47}"/>
              </a:ext>
            </a:extLst>
          </p:cNvPr>
          <p:cNvSpPr/>
          <p:nvPr/>
        </p:nvSpPr>
        <p:spPr>
          <a:xfrm>
            <a:off x="8088066" y="5034073"/>
            <a:ext cx="1178703" cy="939224"/>
          </a:xfrm>
          <a:custGeom>
            <a:avLst/>
            <a:gdLst/>
            <a:ahLst/>
            <a:cxnLst/>
            <a:rect l="l" t="t" r="r" b="b"/>
            <a:pathLst>
              <a:path w="4060668" h="3152094">
                <a:moveTo>
                  <a:pt x="0" y="0"/>
                </a:moveTo>
                <a:lnTo>
                  <a:pt x="4060668" y="0"/>
                </a:lnTo>
                <a:lnTo>
                  <a:pt x="4060668" y="3152094"/>
                </a:lnTo>
                <a:lnTo>
                  <a:pt x="0" y="3152094"/>
                </a:lnTo>
                <a:lnTo>
                  <a:pt x="0" y="0"/>
                </a:lnTo>
                <a:close/>
              </a:path>
            </a:pathLst>
          </a:custGeom>
          <a:blipFill>
            <a:blip r:embed="rId2"/>
            <a:stretch>
              <a:fillRect b="-7159"/>
            </a:stretch>
          </a:blipFill>
        </p:spPr>
        <p:txBody>
          <a:bodyPr/>
          <a:lstStyle/>
          <a:p>
            <a:endParaRPr lang="en-US"/>
          </a:p>
        </p:txBody>
      </p:sp>
      <p:sp>
        <p:nvSpPr>
          <p:cNvPr id="13" name="Freeform 4">
            <a:extLst>
              <a:ext uri="{FF2B5EF4-FFF2-40B4-BE49-F238E27FC236}">
                <a16:creationId xmlns:a16="http://schemas.microsoft.com/office/drawing/2014/main" id="{C8B33AD2-73FB-09DB-99CC-732B69B79899}"/>
              </a:ext>
            </a:extLst>
          </p:cNvPr>
          <p:cNvSpPr/>
          <p:nvPr/>
        </p:nvSpPr>
        <p:spPr>
          <a:xfrm>
            <a:off x="4987405" y="5082863"/>
            <a:ext cx="1456654" cy="901909"/>
          </a:xfrm>
          <a:custGeom>
            <a:avLst/>
            <a:gdLst/>
            <a:ahLst/>
            <a:cxnLst/>
            <a:rect l="l" t="t" r="r" b="b"/>
            <a:pathLst>
              <a:path w="5377579" h="3831525">
                <a:moveTo>
                  <a:pt x="0" y="0"/>
                </a:moveTo>
                <a:lnTo>
                  <a:pt x="5377580" y="0"/>
                </a:lnTo>
                <a:lnTo>
                  <a:pt x="5377580" y="3831525"/>
                </a:lnTo>
                <a:lnTo>
                  <a:pt x="0" y="3831525"/>
                </a:lnTo>
                <a:lnTo>
                  <a:pt x="0" y="0"/>
                </a:lnTo>
                <a:close/>
              </a:path>
            </a:pathLst>
          </a:custGeom>
          <a:blipFill>
            <a:blip r:embed="rId3"/>
            <a:stretch>
              <a:fillRect b="-15074"/>
            </a:stretch>
          </a:blipFill>
        </p:spPr>
        <p:txBody>
          <a:bodyPr/>
          <a:lstStyle/>
          <a:p>
            <a:endParaRPr lang="en-US"/>
          </a:p>
        </p:txBody>
      </p:sp>
      <p:sp>
        <p:nvSpPr>
          <p:cNvPr id="30" name="TextBox 29">
            <a:extLst>
              <a:ext uri="{FF2B5EF4-FFF2-40B4-BE49-F238E27FC236}">
                <a16:creationId xmlns:a16="http://schemas.microsoft.com/office/drawing/2014/main" id="{43F702C8-2069-5248-A782-C6E11E943FC1}"/>
              </a:ext>
            </a:extLst>
          </p:cNvPr>
          <p:cNvSpPr txBox="1"/>
          <p:nvPr/>
        </p:nvSpPr>
        <p:spPr>
          <a:xfrm>
            <a:off x="647694" y="1552774"/>
            <a:ext cx="11381020" cy="1015663"/>
          </a:xfrm>
          <a:prstGeom prst="rect">
            <a:avLst/>
          </a:prstGeom>
          <a:noFill/>
        </p:spPr>
        <p:txBody>
          <a:bodyPr wrap="square">
            <a:spAutoFit/>
          </a:bodyPr>
          <a:lstStyle/>
          <a:p>
            <a:pPr algn="l">
              <a:buNone/>
            </a:pPr>
            <a:r>
              <a:rPr lang="en-US" sz="1200" b="1" i="1" dirty="0">
                <a:effectLst/>
                <a:latin typeface="+mj-lt"/>
              </a:rPr>
              <a:t>Budget-Conscious Families dominate</a:t>
            </a:r>
            <a:r>
              <a:rPr lang="en-US" sz="1200" b="0" i="1" dirty="0">
                <a:effectLst/>
                <a:latin typeface="+mj-lt"/>
              </a:rPr>
              <a:t> (42%), requiring targeted value packages, family-friendly amenities, and domestic destination promotions. </a:t>
            </a:r>
            <a:r>
              <a:rPr lang="en-US" sz="1200" b="1" i="1" dirty="0">
                <a:effectLst/>
                <a:latin typeface="+mj-lt"/>
              </a:rPr>
              <a:t>Experience-Seeking Millennials</a:t>
            </a:r>
            <a:r>
              <a:rPr lang="en-US" sz="1200" b="0" i="1" dirty="0">
                <a:effectLst/>
                <a:latin typeface="+mj-lt"/>
              </a:rPr>
              <a:t> (28%) respond to authentic local experiences, boutique accommodations, and regional Asia offerings. </a:t>
            </a:r>
            <a:r>
              <a:rPr lang="en-US" sz="1200" b="1" i="1" dirty="0">
                <a:effectLst/>
                <a:latin typeface="+mj-lt"/>
              </a:rPr>
              <a:t>Affluent Quality Seekers</a:t>
            </a:r>
            <a:r>
              <a:rPr lang="en-US" sz="1200" b="0" i="1" dirty="0">
                <a:effectLst/>
                <a:latin typeface="+mj-lt"/>
              </a:rPr>
              <a:t> (18%) are defined by behavior rather than budget alone - they prioritize premium experiences and are willing to pay more for quality, even if their absolute spend varies. This group is downsizing from long-haul to premium domestic/regional options while maintaining quality standards.</a:t>
            </a:r>
          </a:p>
        </p:txBody>
      </p:sp>
      <p:sp>
        <p:nvSpPr>
          <p:cNvPr id="39" name="Rectangle: Rounded Corners 38">
            <a:extLst>
              <a:ext uri="{FF2B5EF4-FFF2-40B4-BE49-F238E27FC236}">
                <a16:creationId xmlns:a16="http://schemas.microsoft.com/office/drawing/2014/main" id="{E455D94B-D48F-7BDD-DA7F-30743CF0F078}"/>
              </a:ext>
            </a:extLst>
          </p:cNvPr>
          <p:cNvSpPr/>
          <p:nvPr/>
        </p:nvSpPr>
        <p:spPr>
          <a:xfrm>
            <a:off x="9384822" y="2980682"/>
            <a:ext cx="2506284" cy="2992614"/>
          </a:xfrm>
          <a:prstGeom prst="roundRect">
            <a:avLst>
              <a:gd name="adj" fmla="val 3936"/>
            </a:avLst>
          </a:prstGeom>
          <a:solidFill>
            <a:schemeClr val="bg1">
              <a:lumMod val="75000"/>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Ins="0" rtlCol="0" anchor="t"/>
          <a:lstStyle/>
          <a:p>
            <a:pPr algn="ctr"/>
            <a:r>
              <a:rPr lang="en-US" sz="1200" b="1" dirty="0">
                <a:solidFill>
                  <a:schemeClr val="bg2">
                    <a:lumMod val="50000"/>
                  </a:schemeClr>
                </a:solidFill>
                <a:latin typeface="+mj-lt"/>
              </a:rPr>
              <a:t>Regional Explorers</a:t>
            </a:r>
          </a:p>
          <a:p>
            <a:endParaRPr lang="en-US" sz="1200" dirty="0">
              <a:solidFill>
                <a:schemeClr val="tx1">
                  <a:lumMod val="50000"/>
                </a:schemeClr>
              </a:solidFill>
              <a:latin typeface="+mj-lt"/>
            </a:endParaRPr>
          </a:p>
        </p:txBody>
      </p:sp>
      <p:pic>
        <p:nvPicPr>
          <p:cNvPr id="3088" name="Graphic 3087" descr="Smart Phone with solid fill">
            <a:extLst>
              <a:ext uri="{FF2B5EF4-FFF2-40B4-BE49-F238E27FC236}">
                <a16:creationId xmlns:a16="http://schemas.microsoft.com/office/drawing/2014/main" id="{BD410B27-45CE-98A3-0DF8-8819BB6F64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962" y="4550736"/>
            <a:ext cx="146253" cy="146253"/>
          </a:xfrm>
          <a:prstGeom prst="rect">
            <a:avLst/>
          </a:prstGeom>
        </p:spPr>
      </p:pic>
      <p:sp>
        <p:nvSpPr>
          <p:cNvPr id="3090" name="Rectangle: Rounded Corners 3089">
            <a:extLst>
              <a:ext uri="{FF2B5EF4-FFF2-40B4-BE49-F238E27FC236}">
                <a16:creationId xmlns:a16="http://schemas.microsoft.com/office/drawing/2014/main" id="{0A68BF98-2C18-CAFF-E95F-C1726C6122AA}"/>
              </a:ext>
            </a:extLst>
          </p:cNvPr>
          <p:cNvSpPr/>
          <p:nvPr/>
        </p:nvSpPr>
        <p:spPr>
          <a:xfrm>
            <a:off x="647695" y="1259469"/>
            <a:ext cx="2171706" cy="291724"/>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Strategic Implication</a:t>
            </a:r>
          </a:p>
        </p:txBody>
      </p:sp>
      <p:sp>
        <p:nvSpPr>
          <p:cNvPr id="3092" name="Star: 5 Points 3091">
            <a:extLst>
              <a:ext uri="{FF2B5EF4-FFF2-40B4-BE49-F238E27FC236}">
                <a16:creationId xmlns:a16="http://schemas.microsoft.com/office/drawing/2014/main" id="{CFE4B1E9-A963-511A-D957-D7DCD1B45A93}"/>
              </a:ext>
            </a:extLst>
          </p:cNvPr>
          <p:cNvSpPr/>
          <p:nvPr/>
        </p:nvSpPr>
        <p:spPr>
          <a:xfrm>
            <a:off x="675329" y="3455579"/>
            <a:ext cx="135521" cy="135521"/>
          </a:xfrm>
          <a:prstGeom prst="star5">
            <a:avLst>
              <a:gd name="adj" fmla="val 29483"/>
              <a:gd name="hf" fmla="val 105146"/>
              <a:gd name="vf" fmla="val 110557"/>
            </a:avLst>
          </a:prstGeom>
          <a:solidFill>
            <a:schemeClr val="bg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93" name="Graphic 3092" descr="Marker with solid fill">
            <a:extLst>
              <a:ext uri="{FF2B5EF4-FFF2-40B4-BE49-F238E27FC236}">
                <a16:creationId xmlns:a16="http://schemas.microsoft.com/office/drawing/2014/main" id="{AB817815-61BE-3C55-2D50-26119FF47B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153" y="4163815"/>
            <a:ext cx="196427" cy="196427"/>
          </a:xfrm>
          <a:prstGeom prst="rect">
            <a:avLst/>
          </a:prstGeom>
        </p:spPr>
      </p:pic>
      <p:graphicFrame>
        <p:nvGraphicFramePr>
          <p:cNvPr id="3106" name="Table 3105">
            <a:extLst>
              <a:ext uri="{FF2B5EF4-FFF2-40B4-BE49-F238E27FC236}">
                <a16:creationId xmlns:a16="http://schemas.microsoft.com/office/drawing/2014/main" id="{52FE3075-57F5-8C40-F2A7-33402388C3D3}"/>
              </a:ext>
            </a:extLst>
          </p:cNvPr>
          <p:cNvGraphicFramePr>
            <a:graphicFrameLocks noGrp="1"/>
          </p:cNvGraphicFramePr>
          <p:nvPr>
            <p:extLst>
              <p:ext uri="{D42A27DB-BD31-4B8C-83A1-F6EECF244321}">
                <p14:modId xmlns:p14="http://schemas.microsoft.com/office/powerpoint/2010/main" val="2378273442"/>
              </p:ext>
            </p:extLst>
          </p:nvPr>
        </p:nvGraphicFramePr>
        <p:xfrm>
          <a:off x="3565917" y="3436104"/>
          <a:ext cx="2500690" cy="1464225"/>
        </p:xfrm>
        <a:graphic>
          <a:graphicData uri="http://schemas.openxmlformats.org/drawingml/2006/table">
            <a:tbl>
              <a:tblPr>
                <a:tableStyleId>{5C22544A-7EE6-4342-B048-85BDC9FD1C3A}</a:tableStyleId>
              </a:tblPr>
              <a:tblGrid>
                <a:gridCol w="204710">
                  <a:extLst>
                    <a:ext uri="{9D8B030D-6E8A-4147-A177-3AD203B41FA5}">
                      <a16:colId xmlns:a16="http://schemas.microsoft.com/office/drawing/2014/main" val="2842366304"/>
                    </a:ext>
                  </a:extLst>
                </a:gridCol>
                <a:gridCol w="2295980">
                  <a:extLst>
                    <a:ext uri="{9D8B030D-6E8A-4147-A177-3AD203B41FA5}">
                      <a16:colId xmlns:a16="http://schemas.microsoft.com/office/drawing/2014/main" val="4135070119"/>
                    </a:ext>
                  </a:extLst>
                </a:gridCol>
              </a:tblGrid>
              <a:tr h="732310">
                <a:tc>
                  <a:txBody>
                    <a:bodyPr/>
                    <a:lstStyle/>
                    <a:p>
                      <a:endParaRPr lang="en-US" sz="1200" dirty="0">
                        <a:solidFill>
                          <a:schemeClr val="bg1"/>
                        </a:solidFill>
                      </a:endParaRPr>
                    </a:p>
                  </a:txBody>
                  <a:tcPr marL="0" marR="0" marT="0" marB="0">
                    <a:lnL w="6350" cap="flat" cmpd="sng" algn="ctr">
                      <a:noFill/>
                      <a:prstDash val="solid"/>
                      <a:round/>
                      <a:headEnd type="none" w="med" len="med"/>
                      <a:tailEnd type="none" w="med" len="med"/>
                    </a:lnL>
                    <a:lnR w="12700" cmpd="sng">
                      <a:noFill/>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a:solidFill>
                            <a:schemeClr val="bg1"/>
                          </a:solidFill>
                        </a:rPr>
                        <a:t>Ages 25-40, couples/solo</a:t>
                      </a:r>
                    </a:p>
                    <a:p>
                      <a:pPr marL="0" indent="0">
                        <a:buFont typeface="Arial" panose="020B0604020202020204" pitchFamily="34" charset="0"/>
                        <a:buNone/>
                      </a:pPr>
                      <a:r>
                        <a:rPr lang="en-US" sz="1200" dirty="0">
                          <a:solidFill>
                            <a:schemeClr val="bg1"/>
                          </a:solidFill>
                        </a:rPr>
                        <a:t>Budget VND 1.3-2.6M/night</a:t>
                      </a:r>
                    </a:p>
                    <a:p>
                      <a:pPr marL="0" indent="0">
                        <a:buFont typeface="Arial" panose="020B0604020202020204" pitchFamily="34" charset="0"/>
                        <a:buNone/>
                      </a:pPr>
                      <a:r>
                        <a:rPr lang="en-US" sz="1200" dirty="0">
                          <a:solidFill>
                            <a:schemeClr val="bg1"/>
                          </a:solidFill>
                        </a:rPr>
                        <a:t>Mix domestic &amp; regional</a:t>
                      </a:r>
                    </a:p>
                    <a:p>
                      <a:pPr marL="0" indent="0">
                        <a:buFont typeface="Arial" panose="020B0604020202020204" pitchFamily="34" charset="0"/>
                        <a:buNone/>
                      </a:pPr>
                      <a:r>
                        <a:rPr lang="en-US" sz="1200" dirty="0">
                          <a:solidFill>
                            <a:schemeClr val="bg1"/>
                          </a:solidFill>
                        </a:rPr>
                        <a:t>Authenticity-driven</a:t>
                      </a:r>
                    </a:p>
                  </a:txBody>
                  <a:tcPr marL="0" marR="0" marT="0" marB="0">
                    <a:lnL w="12700" cmpd="sng">
                      <a:noFill/>
                    </a:lnL>
                    <a:lnR w="12700" cmpd="sng">
                      <a:noFill/>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8941572"/>
                  </a:ext>
                </a:extLst>
              </a:tr>
              <a:tr h="356956">
                <a:tc>
                  <a:txBody>
                    <a:bodyPr/>
                    <a:lstStyle/>
                    <a:p>
                      <a:endParaRPr lang="en-US" sz="1200" dirty="0">
                        <a:solidFill>
                          <a:schemeClr val="bg1"/>
                        </a:solidFill>
                      </a:endParaRPr>
                    </a:p>
                  </a:txBody>
                  <a:tcPr marL="0" marR="0" marT="0" marB="0">
                    <a:lnL w="6350" cap="flat" cmpd="sng" algn="ctr">
                      <a:noFill/>
                      <a:prstDash val="solid"/>
                      <a:round/>
                      <a:headEnd type="none" w="med" len="med"/>
                      <a:tailEnd type="none" w="med" len="med"/>
                    </a:lnL>
                    <a:lnR w="12700" cmpd="sng">
                      <a:noFill/>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a:solidFill>
                            <a:schemeClr val="bg1"/>
                          </a:solidFill>
                        </a:rPr>
                        <a:t>Da Lat, Sa Pa, Thailand, Taiwan</a:t>
                      </a:r>
                    </a:p>
                  </a:txBody>
                  <a:tcPr marL="0" marR="0" marT="0" marB="0">
                    <a:lnL w="12700" cmpd="sng">
                      <a:noFill/>
                    </a:lnL>
                    <a:lnR w="12700" cmpd="sng">
                      <a:noFill/>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668645"/>
                  </a:ext>
                </a:extLst>
              </a:tr>
              <a:tr h="366155">
                <a:tc>
                  <a:txBody>
                    <a:bodyPr/>
                    <a:lstStyle/>
                    <a:p>
                      <a:endParaRPr lang="en-US" sz="1200" dirty="0">
                        <a:solidFill>
                          <a:schemeClr val="bg1"/>
                        </a:solidFill>
                      </a:endParaRPr>
                    </a:p>
                  </a:txBody>
                  <a:tcPr marL="0" marR="0" marT="0" marB="0">
                    <a:lnL w="6350" cap="flat" cmpd="sng" algn="ctr">
                      <a:noFill/>
                      <a:prstDash val="solid"/>
                      <a:round/>
                      <a:headEnd type="none" w="med" len="med"/>
                      <a:tailEnd type="none" w="med" len="med"/>
                    </a:lnL>
                    <a:lnR w="12700" cmpd="sng">
                      <a:noFill/>
                    </a:lnR>
                    <a:lnT w="63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a:solidFill>
                            <a:schemeClr val="bg1"/>
                          </a:solidFill>
                        </a:rPr>
                        <a:t>Global OTAs, Airbnb, </a:t>
                      </a:r>
                      <a:r>
                        <a:rPr lang="en-US" sz="1200" dirty="0" err="1">
                          <a:solidFill>
                            <a:schemeClr val="bg1"/>
                          </a:solidFill>
                        </a:rPr>
                        <a:t>Klook</a:t>
                      </a:r>
                      <a:endParaRPr lang="en-US" sz="1200" dirty="0">
                        <a:solidFill>
                          <a:schemeClr val="bg1"/>
                        </a:solidFill>
                      </a:endParaRPr>
                    </a:p>
                  </a:txBody>
                  <a:tcPr marL="0" marR="0" marT="0" marB="0">
                    <a:lnL w="12700" cmpd="sng">
                      <a:noFill/>
                    </a:lnL>
                    <a:lnR w="12700" cmpd="sng">
                      <a:noFill/>
                    </a:lnR>
                    <a:lnT w="63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5422476"/>
                  </a:ext>
                </a:extLst>
              </a:tr>
            </a:tbl>
          </a:graphicData>
        </a:graphic>
      </p:graphicFrame>
      <p:pic>
        <p:nvPicPr>
          <p:cNvPr id="3107" name="Graphic 3106" descr="Smart Phone with solid fill">
            <a:extLst>
              <a:ext uri="{FF2B5EF4-FFF2-40B4-BE49-F238E27FC236}">
                <a16:creationId xmlns:a16="http://schemas.microsoft.com/office/drawing/2014/main" id="{CC743E4F-0D9C-409C-E4EA-68E4CAA31E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87260" y="4546926"/>
            <a:ext cx="146253" cy="146253"/>
          </a:xfrm>
          <a:prstGeom prst="rect">
            <a:avLst/>
          </a:prstGeom>
        </p:spPr>
      </p:pic>
      <p:sp>
        <p:nvSpPr>
          <p:cNvPr id="3108" name="Star: 5 Points 3107">
            <a:extLst>
              <a:ext uri="{FF2B5EF4-FFF2-40B4-BE49-F238E27FC236}">
                <a16:creationId xmlns:a16="http://schemas.microsoft.com/office/drawing/2014/main" id="{5EDE41C8-852E-350F-C60C-0AE731DB01FC}"/>
              </a:ext>
            </a:extLst>
          </p:cNvPr>
          <p:cNvSpPr/>
          <p:nvPr/>
        </p:nvSpPr>
        <p:spPr>
          <a:xfrm>
            <a:off x="3592627" y="3451769"/>
            <a:ext cx="135521" cy="135521"/>
          </a:xfrm>
          <a:prstGeom prst="star5">
            <a:avLst>
              <a:gd name="adj" fmla="val 29483"/>
              <a:gd name="hf" fmla="val 105146"/>
              <a:gd name="vf" fmla="val 110557"/>
            </a:avLst>
          </a:prstGeom>
          <a:solidFill>
            <a:schemeClr val="bg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09" name="Graphic 3108" descr="Marker with solid fill">
            <a:extLst>
              <a:ext uri="{FF2B5EF4-FFF2-40B4-BE49-F238E27FC236}">
                <a16:creationId xmlns:a16="http://schemas.microsoft.com/office/drawing/2014/main" id="{A0CB8B7E-DCEC-098E-7A9F-FACBFBE469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63451" y="4160005"/>
            <a:ext cx="196427" cy="196427"/>
          </a:xfrm>
          <a:prstGeom prst="rect">
            <a:avLst/>
          </a:prstGeom>
        </p:spPr>
      </p:pic>
      <p:graphicFrame>
        <p:nvGraphicFramePr>
          <p:cNvPr id="3110" name="Table 3109">
            <a:extLst>
              <a:ext uri="{FF2B5EF4-FFF2-40B4-BE49-F238E27FC236}">
                <a16:creationId xmlns:a16="http://schemas.microsoft.com/office/drawing/2014/main" id="{F7D77DC8-B3E0-169B-C71B-FD4F12C83C2A}"/>
              </a:ext>
            </a:extLst>
          </p:cNvPr>
          <p:cNvGraphicFramePr>
            <a:graphicFrameLocks noGrp="1"/>
          </p:cNvGraphicFramePr>
          <p:nvPr>
            <p:extLst>
              <p:ext uri="{D42A27DB-BD31-4B8C-83A1-F6EECF244321}">
                <p14:modId xmlns:p14="http://schemas.microsoft.com/office/powerpoint/2010/main" val="2176616897"/>
              </p:ext>
            </p:extLst>
          </p:nvPr>
        </p:nvGraphicFramePr>
        <p:xfrm>
          <a:off x="6490911" y="3451769"/>
          <a:ext cx="2500690" cy="1464225"/>
        </p:xfrm>
        <a:graphic>
          <a:graphicData uri="http://schemas.openxmlformats.org/drawingml/2006/table">
            <a:tbl>
              <a:tblPr>
                <a:tableStyleId>{5C22544A-7EE6-4342-B048-85BDC9FD1C3A}</a:tableStyleId>
              </a:tblPr>
              <a:tblGrid>
                <a:gridCol w="204710">
                  <a:extLst>
                    <a:ext uri="{9D8B030D-6E8A-4147-A177-3AD203B41FA5}">
                      <a16:colId xmlns:a16="http://schemas.microsoft.com/office/drawing/2014/main" val="2842366304"/>
                    </a:ext>
                  </a:extLst>
                </a:gridCol>
                <a:gridCol w="2295980">
                  <a:extLst>
                    <a:ext uri="{9D8B030D-6E8A-4147-A177-3AD203B41FA5}">
                      <a16:colId xmlns:a16="http://schemas.microsoft.com/office/drawing/2014/main" val="4135070119"/>
                    </a:ext>
                  </a:extLst>
                </a:gridCol>
              </a:tblGrid>
              <a:tr h="732310">
                <a:tc>
                  <a:txBody>
                    <a:bodyPr/>
                    <a:lstStyle/>
                    <a:p>
                      <a:endParaRPr lang="en-US" sz="1200" dirty="0">
                        <a:solidFill>
                          <a:schemeClr val="tx1"/>
                        </a:solidFill>
                      </a:endParaRPr>
                    </a:p>
                  </a:txBody>
                  <a:tcPr marL="0" marR="0" marT="0" marB="0">
                    <a:lnL w="6350" cap="flat" cmpd="sng" algn="ctr">
                      <a:noFill/>
                      <a:prstDash val="solid"/>
                      <a:round/>
                      <a:headEnd type="none" w="med" len="med"/>
                      <a:tailEnd type="none" w="med" len="med"/>
                    </a:lnL>
                    <a:lnR w="12700" cmpd="sng">
                      <a:noFill/>
                    </a:lnR>
                    <a:lnT w="6350" cap="flat" cmpd="sng" algn="ctr">
                      <a:solidFill>
                        <a:srgbClr val="FF9B69"/>
                      </a:solidFill>
                      <a:prstDash val="solid"/>
                      <a:round/>
                      <a:headEnd type="none" w="med" len="med"/>
                      <a:tailEnd type="none" w="med" len="med"/>
                    </a:lnT>
                    <a:lnB w="6350" cap="flat" cmpd="sng" algn="ctr">
                      <a:solidFill>
                        <a:srgbClr val="FF9B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a:solidFill>
                            <a:schemeClr val="tx1"/>
                          </a:solidFill>
                        </a:rPr>
                        <a:t>High-income, professionals</a:t>
                      </a:r>
                    </a:p>
                    <a:p>
                      <a:pPr marL="0" indent="0">
                        <a:buFont typeface="Arial" panose="020B0604020202020204" pitchFamily="34" charset="0"/>
                        <a:buNone/>
                      </a:pPr>
                      <a:r>
                        <a:rPr lang="en-US" sz="1200" dirty="0">
                          <a:solidFill>
                            <a:schemeClr val="tx1"/>
                          </a:solidFill>
                        </a:rPr>
                        <a:t>Prioritize quality over price</a:t>
                      </a:r>
                    </a:p>
                    <a:p>
                      <a:pPr marL="0" indent="0">
                        <a:buFont typeface="Arial" panose="020B0604020202020204" pitchFamily="34" charset="0"/>
                        <a:buNone/>
                      </a:pPr>
                      <a:r>
                        <a:rPr lang="en-US" sz="1200" dirty="0">
                          <a:solidFill>
                            <a:schemeClr val="tx1"/>
                          </a:solidFill>
                        </a:rPr>
                        <a:t>Premium choices</a:t>
                      </a:r>
                    </a:p>
                    <a:p>
                      <a:pPr marL="0" indent="0">
                        <a:buFont typeface="Arial" panose="020B0604020202020204" pitchFamily="34" charset="0"/>
                        <a:buNone/>
                      </a:pPr>
                      <a:r>
                        <a:rPr lang="en-US" sz="1200" dirty="0">
                          <a:solidFill>
                            <a:schemeClr val="tx1"/>
                          </a:solidFill>
                        </a:rPr>
                        <a:t>Outbound preference</a:t>
                      </a:r>
                    </a:p>
                  </a:txBody>
                  <a:tcPr marL="0" marR="0" marT="0" marB="0">
                    <a:lnL w="12700" cmpd="sng">
                      <a:noFill/>
                    </a:lnL>
                    <a:lnR w="12700" cmpd="sng">
                      <a:noFill/>
                    </a:lnR>
                    <a:lnT w="6350" cap="flat" cmpd="sng" algn="ctr">
                      <a:solidFill>
                        <a:srgbClr val="FF9B69"/>
                      </a:solidFill>
                      <a:prstDash val="solid"/>
                      <a:round/>
                      <a:headEnd type="none" w="med" len="med"/>
                      <a:tailEnd type="none" w="med" len="med"/>
                    </a:lnT>
                    <a:lnB w="6350" cap="flat" cmpd="sng" algn="ctr">
                      <a:solidFill>
                        <a:srgbClr val="FF9B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8941572"/>
                  </a:ext>
                </a:extLst>
              </a:tr>
              <a:tr h="356956">
                <a:tc>
                  <a:txBody>
                    <a:bodyPr/>
                    <a:lstStyle/>
                    <a:p>
                      <a:endParaRPr lang="en-US" sz="1200" dirty="0">
                        <a:solidFill>
                          <a:schemeClr val="tx1"/>
                        </a:solidFill>
                      </a:endParaRPr>
                    </a:p>
                  </a:txBody>
                  <a:tcPr marL="0" marR="0" marT="0" marB="0">
                    <a:lnL w="6350" cap="flat" cmpd="sng" algn="ctr">
                      <a:noFill/>
                      <a:prstDash val="solid"/>
                      <a:round/>
                      <a:headEnd type="none" w="med" len="med"/>
                      <a:tailEnd type="none" w="med" len="med"/>
                    </a:lnL>
                    <a:lnR w="12700" cmpd="sng">
                      <a:noFill/>
                    </a:lnR>
                    <a:lnT w="6350" cap="flat" cmpd="sng" algn="ctr">
                      <a:solidFill>
                        <a:srgbClr val="FF9B69"/>
                      </a:solidFill>
                      <a:prstDash val="solid"/>
                      <a:round/>
                      <a:headEnd type="none" w="med" len="med"/>
                      <a:tailEnd type="none" w="med" len="med"/>
                    </a:lnT>
                    <a:lnB w="6350" cap="flat" cmpd="sng" algn="ctr">
                      <a:solidFill>
                        <a:srgbClr val="FF9B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a:solidFill>
                            <a:schemeClr val="tx1"/>
                          </a:solidFill>
                        </a:rPr>
                        <a:t>Da Lat, Sa Pa, Thailand, Taiwan</a:t>
                      </a:r>
                    </a:p>
                  </a:txBody>
                  <a:tcPr marL="0" marR="0" marT="0" marB="0">
                    <a:lnL w="12700" cmpd="sng">
                      <a:noFill/>
                    </a:lnL>
                    <a:lnR w="12700" cmpd="sng">
                      <a:noFill/>
                    </a:lnR>
                    <a:lnT w="6350" cap="flat" cmpd="sng" algn="ctr">
                      <a:solidFill>
                        <a:srgbClr val="FF9B69"/>
                      </a:solidFill>
                      <a:prstDash val="solid"/>
                      <a:round/>
                      <a:headEnd type="none" w="med" len="med"/>
                      <a:tailEnd type="none" w="med" len="med"/>
                    </a:lnT>
                    <a:lnB w="6350" cap="flat" cmpd="sng" algn="ctr">
                      <a:solidFill>
                        <a:srgbClr val="FF9B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668645"/>
                  </a:ext>
                </a:extLst>
              </a:tr>
              <a:tr h="366155">
                <a:tc>
                  <a:txBody>
                    <a:bodyPr/>
                    <a:lstStyle/>
                    <a:p>
                      <a:endParaRPr lang="en-US" sz="1200" dirty="0">
                        <a:solidFill>
                          <a:schemeClr val="tx1"/>
                        </a:solidFill>
                      </a:endParaRPr>
                    </a:p>
                  </a:txBody>
                  <a:tcPr marL="0" marR="0" marT="0" marB="0">
                    <a:lnL w="6350" cap="flat" cmpd="sng" algn="ctr">
                      <a:noFill/>
                      <a:prstDash val="solid"/>
                      <a:round/>
                      <a:headEnd type="none" w="med" len="med"/>
                      <a:tailEnd type="none" w="med" len="med"/>
                    </a:lnL>
                    <a:lnR w="12700" cmpd="sng">
                      <a:noFill/>
                    </a:lnR>
                    <a:lnT w="6350" cap="flat" cmpd="sng" algn="ctr">
                      <a:solidFill>
                        <a:srgbClr val="FF9B6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a:solidFill>
                            <a:schemeClr val="tx1"/>
                          </a:solidFill>
                        </a:rPr>
                        <a:t>Global OTAs, Airbnb, </a:t>
                      </a:r>
                      <a:r>
                        <a:rPr lang="en-US" sz="1200" dirty="0" err="1">
                          <a:solidFill>
                            <a:schemeClr val="tx1"/>
                          </a:solidFill>
                        </a:rPr>
                        <a:t>Klook</a:t>
                      </a:r>
                      <a:endParaRPr lang="en-US" sz="1200" dirty="0">
                        <a:solidFill>
                          <a:schemeClr val="tx1"/>
                        </a:solidFill>
                      </a:endParaRPr>
                    </a:p>
                  </a:txBody>
                  <a:tcPr marL="0" marR="0" marT="0" marB="0">
                    <a:lnL w="12700" cmpd="sng">
                      <a:noFill/>
                    </a:lnL>
                    <a:lnR w="12700" cmpd="sng">
                      <a:noFill/>
                    </a:lnR>
                    <a:lnT w="6350" cap="flat" cmpd="sng" algn="ctr">
                      <a:solidFill>
                        <a:srgbClr val="FF9B6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5422476"/>
                  </a:ext>
                </a:extLst>
              </a:tr>
            </a:tbl>
          </a:graphicData>
        </a:graphic>
      </p:graphicFrame>
      <p:pic>
        <p:nvPicPr>
          <p:cNvPr id="3111" name="Graphic 3110" descr="Smart Phone with solid fill">
            <a:extLst>
              <a:ext uri="{FF2B5EF4-FFF2-40B4-BE49-F238E27FC236}">
                <a16:creationId xmlns:a16="http://schemas.microsoft.com/office/drawing/2014/main" id="{B8566D27-B2CF-414D-90AB-DBE11D4A94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18604" y="4562591"/>
            <a:ext cx="146253" cy="146253"/>
          </a:xfrm>
          <a:prstGeom prst="rect">
            <a:avLst/>
          </a:prstGeom>
        </p:spPr>
      </p:pic>
      <p:sp>
        <p:nvSpPr>
          <p:cNvPr id="3112" name="Star: 5 Points 3111">
            <a:extLst>
              <a:ext uri="{FF2B5EF4-FFF2-40B4-BE49-F238E27FC236}">
                <a16:creationId xmlns:a16="http://schemas.microsoft.com/office/drawing/2014/main" id="{1918D58B-959F-89EB-85C3-4ABF2C28DB4A}"/>
              </a:ext>
            </a:extLst>
          </p:cNvPr>
          <p:cNvSpPr/>
          <p:nvPr/>
        </p:nvSpPr>
        <p:spPr>
          <a:xfrm>
            <a:off x="6523971" y="3467434"/>
            <a:ext cx="135521" cy="135521"/>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13" name="Graphic 3112" descr="Marker with solid fill">
            <a:extLst>
              <a:ext uri="{FF2B5EF4-FFF2-40B4-BE49-F238E27FC236}">
                <a16:creationId xmlns:a16="http://schemas.microsoft.com/office/drawing/2014/main" id="{454B2B58-8BC9-39AA-BC0A-A636642B40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4795" y="4175670"/>
            <a:ext cx="196427" cy="196427"/>
          </a:xfrm>
          <a:prstGeom prst="rect">
            <a:avLst/>
          </a:prstGeom>
        </p:spPr>
      </p:pic>
      <p:sp>
        <p:nvSpPr>
          <p:cNvPr id="3114" name="Freeform 14">
            <a:extLst>
              <a:ext uri="{FF2B5EF4-FFF2-40B4-BE49-F238E27FC236}">
                <a16:creationId xmlns:a16="http://schemas.microsoft.com/office/drawing/2014/main" id="{487E5DF8-F28D-2240-E1F3-67214804970D}"/>
              </a:ext>
            </a:extLst>
          </p:cNvPr>
          <p:cNvSpPr/>
          <p:nvPr/>
        </p:nvSpPr>
        <p:spPr>
          <a:xfrm>
            <a:off x="2052648" y="5117668"/>
            <a:ext cx="1343190" cy="869698"/>
          </a:xfrm>
          <a:custGeom>
            <a:avLst/>
            <a:gdLst/>
            <a:ahLst/>
            <a:cxnLst/>
            <a:rect l="l" t="t" r="r" b="b"/>
            <a:pathLst>
              <a:path w="5962382" h="4509051">
                <a:moveTo>
                  <a:pt x="0" y="0"/>
                </a:moveTo>
                <a:lnTo>
                  <a:pt x="5962382" y="0"/>
                </a:lnTo>
                <a:lnTo>
                  <a:pt x="5962382" y="4509051"/>
                </a:lnTo>
                <a:lnTo>
                  <a:pt x="0" y="4509051"/>
                </a:lnTo>
                <a:lnTo>
                  <a:pt x="0" y="0"/>
                </a:lnTo>
                <a:close/>
              </a:path>
            </a:pathLst>
          </a:custGeom>
          <a:blipFill>
            <a:blip r:embed="rId12"/>
            <a:stretch>
              <a:fillRect b="-18704"/>
            </a:stretch>
          </a:blipFill>
        </p:spPr>
        <p:txBody>
          <a:bodyPr/>
          <a:lstStyle/>
          <a:p>
            <a:endParaRPr lang="en-US"/>
          </a:p>
        </p:txBody>
      </p:sp>
      <p:sp>
        <p:nvSpPr>
          <p:cNvPr id="3119" name="TextBox 3118">
            <a:extLst>
              <a:ext uri="{FF2B5EF4-FFF2-40B4-BE49-F238E27FC236}">
                <a16:creationId xmlns:a16="http://schemas.microsoft.com/office/drawing/2014/main" id="{A82FA0C9-D80B-5198-68D1-0B271F41B084}"/>
              </a:ext>
            </a:extLst>
          </p:cNvPr>
          <p:cNvSpPr txBox="1"/>
          <p:nvPr/>
        </p:nvSpPr>
        <p:spPr>
          <a:xfrm>
            <a:off x="743088" y="5142300"/>
            <a:ext cx="1272088" cy="830997"/>
          </a:xfrm>
          <a:prstGeom prst="rect">
            <a:avLst/>
          </a:prstGeom>
          <a:noFill/>
        </p:spPr>
        <p:txBody>
          <a:bodyPr wrap="square">
            <a:spAutoFit/>
          </a:bodyPr>
          <a:lstStyle/>
          <a:p>
            <a:pPr marL="0" indent="0">
              <a:buFont typeface="Arial" panose="020B0604020202020204" pitchFamily="34" charset="0"/>
              <a:buNone/>
            </a:pPr>
            <a:r>
              <a:rPr lang="en-US" sz="4800" b="1" dirty="0">
                <a:solidFill>
                  <a:schemeClr val="bg1"/>
                </a:solidFill>
              </a:rPr>
              <a:t>42</a:t>
            </a:r>
            <a:r>
              <a:rPr lang="en-US" sz="2000" b="1" dirty="0">
                <a:solidFill>
                  <a:schemeClr val="bg1"/>
                </a:solidFill>
              </a:rPr>
              <a:t>%</a:t>
            </a:r>
            <a:endParaRPr lang="en-US" sz="4800" b="1" dirty="0">
              <a:solidFill>
                <a:schemeClr val="bg1"/>
              </a:solidFill>
            </a:endParaRPr>
          </a:p>
        </p:txBody>
      </p:sp>
      <p:sp>
        <p:nvSpPr>
          <p:cNvPr id="3120" name="TextBox 3119">
            <a:extLst>
              <a:ext uri="{FF2B5EF4-FFF2-40B4-BE49-F238E27FC236}">
                <a16:creationId xmlns:a16="http://schemas.microsoft.com/office/drawing/2014/main" id="{7A5C2FE7-D57B-A1F8-EA98-B587E689698A}"/>
              </a:ext>
            </a:extLst>
          </p:cNvPr>
          <p:cNvSpPr txBox="1"/>
          <p:nvPr/>
        </p:nvSpPr>
        <p:spPr>
          <a:xfrm>
            <a:off x="3654667" y="5130985"/>
            <a:ext cx="1272088" cy="830997"/>
          </a:xfrm>
          <a:prstGeom prst="rect">
            <a:avLst/>
          </a:prstGeom>
          <a:noFill/>
        </p:spPr>
        <p:txBody>
          <a:bodyPr wrap="square">
            <a:spAutoFit/>
          </a:bodyPr>
          <a:lstStyle/>
          <a:p>
            <a:pPr marL="0" indent="0">
              <a:buFont typeface="Arial" panose="020B0604020202020204" pitchFamily="34" charset="0"/>
              <a:buNone/>
            </a:pPr>
            <a:r>
              <a:rPr lang="en-US" sz="4800" b="1" dirty="0">
                <a:solidFill>
                  <a:schemeClr val="bg1"/>
                </a:solidFill>
              </a:rPr>
              <a:t>28</a:t>
            </a:r>
            <a:r>
              <a:rPr lang="en-US" sz="2000" b="1" dirty="0">
                <a:solidFill>
                  <a:schemeClr val="bg1"/>
                </a:solidFill>
              </a:rPr>
              <a:t>%</a:t>
            </a:r>
            <a:endParaRPr lang="en-US" sz="4800" b="1" dirty="0">
              <a:solidFill>
                <a:schemeClr val="bg1"/>
              </a:solidFill>
            </a:endParaRPr>
          </a:p>
        </p:txBody>
      </p:sp>
      <p:sp>
        <p:nvSpPr>
          <p:cNvPr id="3121" name="TextBox 3120">
            <a:extLst>
              <a:ext uri="{FF2B5EF4-FFF2-40B4-BE49-F238E27FC236}">
                <a16:creationId xmlns:a16="http://schemas.microsoft.com/office/drawing/2014/main" id="{F3A89D11-0026-9AC9-0ABA-8E58F29FE76F}"/>
              </a:ext>
            </a:extLst>
          </p:cNvPr>
          <p:cNvSpPr txBox="1"/>
          <p:nvPr/>
        </p:nvSpPr>
        <p:spPr>
          <a:xfrm>
            <a:off x="6526471" y="5142300"/>
            <a:ext cx="1272088" cy="830997"/>
          </a:xfrm>
          <a:prstGeom prst="rect">
            <a:avLst/>
          </a:prstGeom>
          <a:noFill/>
        </p:spPr>
        <p:txBody>
          <a:bodyPr wrap="square">
            <a:spAutoFit/>
          </a:bodyPr>
          <a:lstStyle/>
          <a:p>
            <a:pPr marL="0" indent="0">
              <a:buFont typeface="Arial" panose="020B0604020202020204" pitchFamily="34" charset="0"/>
              <a:buNone/>
            </a:pPr>
            <a:r>
              <a:rPr lang="en-US" sz="4800" b="1" dirty="0">
                <a:solidFill>
                  <a:srgbClr val="E95000"/>
                </a:solidFill>
              </a:rPr>
              <a:t>12</a:t>
            </a:r>
            <a:r>
              <a:rPr lang="en-US" sz="2000" b="1" dirty="0">
                <a:solidFill>
                  <a:srgbClr val="E95000"/>
                </a:solidFill>
              </a:rPr>
              <a:t>%</a:t>
            </a:r>
            <a:endParaRPr lang="en-US" sz="4800" b="1" dirty="0">
              <a:solidFill>
                <a:srgbClr val="E95000"/>
              </a:solidFill>
            </a:endParaRPr>
          </a:p>
        </p:txBody>
      </p:sp>
      <p:graphicFrame>
        <p:nvGraphicFramePr>
          <p:cNvPr id="3122" name="Table 3121">
            <a:extLst>
              <a:ext uri="{FF2B5EF4-FFF2-40B4-BE49-F238E27FC236}">
                <a16:creationId xmlns:a16="http://schemas.microsoft.com/office/drawing/2014/main" id="{AA2FA502-E6F3-A73F-920E-E27C13345CCB}"/>
              </a:ext>
            </a:extLst>
          </p:cNvPr>
          <p:cNvGraphicFramePr>
            <a:graphicFrameLocks noGrp="1"/>
          </p:cNvGraphicFramePr>
          <p:nvPr>
            <p:extLst>
              <p:ext uri="{D42A27DB-BD31-4B8C-83A1-F6EECF244321}">
                <p14:modId xmlns:p14="http://schemas.microsoft.com/office/powerpoint/2010/main" val="589167986"/>
              </p:ext>
            </p:extLst>
          </p:nvPr>
        </p:nvGraphicFramePr>
        <p:xfrm>
          <a:off x="616649" y="6052803"/>
          <a:ext cx="6222998" cy="206795"/>
        </p:xfrm>
        <a:graphic>
          <a:graphicData uri="http://schemas.openxmlformats.org/drawingml/2006/table">
            <a:tbl>
              <a:tblPr>
                <a:tableStyleId>{5C22544A-7EE6-4342-B048-85BDC9FD1C3A}</a:tableStyleId>
              </a:tblPr>
              <a:tblGrid>
                <a:gridCol w="179609">
                  <a:extLst>
                    <a:ext uri="{9D8B030D-6E8A-4147-A177-3AD203B41FA5}">
                      <a16:colId xmlns:a16="http://schemas.microsoft.com/office/drawing/2014/main" val="2842366304"/>
                    </a:ext>
                  </a:extLst>
                </a:gridCol>
                <a:gridCol w="1705642">
                  <a:extLst>
                    <a:ext uri="{9D8B030D-6E8A-4147-A177-3AD203B41FA5}">
                      <a16:colId xmlns:a16="http://schemas.microsoft.com/office/drawing/2014/main" val="4135070119"/>
                    </a:ext>
                  </a:extLst>
                </a:gridCol>
                <a:gridCol w="2323284">
                  <a:extLst>
                    <a:ext uri="{9D8B030D-6E8A-4147-A177-3AD203B41FA5}">
                      <a16:colId xmlns:a16="http://schemas.microsoft.com/office/drawing/2014/main" val="3770390769"/>
                    </a:ext>
                  </a:extLst>
                </a:gridCol>
                <a:gridCol w="2014463">
                  <a:extLst>
                    <a:ext uri="{9D8B030D-6E8A-4147-A177-3AD203B41FA5}">
                      <a16:colId xmlns:a16="http://schemas.microsoft.com/office/drawing/2014/main" val="3827562679"/>
                    </a:ext>
                  </a:extLst>
                </a:gridCol>
              </a:tblGrid>
              <a:tr h="206795">
                <a:tc>
                  <a:txBody>
                    <a:bodyPr/>
                    <a:lstStyle/>
                    <a:p>
                      <a:endParaRPr lang="en-US" sz="1200" i="1" dirty="0">
                        <a:solidFill>
                          <a:schemeClr val="bg1">
                            <a:lumMod val="50000"/>
                          </a:schemeClr>
                        </a:solidFill>
                      </a:endParaRPr>
                    </a:p>
                  </a:txBody>
                  <a:tcPr marL="0" marR="0" marT="0" marB="0">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i="1" dirty="0">
                          <a:solidFill>
                            <a:schemeClr val="bg1">
                              <a:lumMod val="50000"/>
                            </a:schemeClr>
                          </a:solidFill>
                        </a:rPr>
                        <a:t>Characteristics</a:t>
                      </a:r>
                    </a:p>
                  </a:txBody>
                  <a:tcPr marL="0" marR="0" marT="0" marB="0">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solidFill>
                            <a:schemeClr val="bg1">
                              <a:lumMod val="50000"/>
                            </a:schemeClr>
                          </a:solidFill>
                        </a:rPr>
                        <a:t>Preferred destinations</a:t>
                      </a:r>
                    </a:p>
                  </a:txBody>
                  <a:tcPr marL="0" marR="0" marT="0" marB="0">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solidFill>
                            <a:schemeClr val="bg1">
                              <a:lumMod val="50000"/>
                            </a:schemeClr>
                          </a:solidFill>
                        </a:rPr>
                        <a:t>Platforms</a:t>
                      </a:r>
                    </a:p>
                  </a:txBody>
                  <a:tcPr marL="0" marR="0" marT="0" marB="0">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8941572"/>
                  </a:ext>
                </a:extLst>
              </a:tr>
            </a:tbl>
          </a:graphicData>
        </a:graphic>
      </p:graphicFrame>
      <p:pic>
        <p:nvPicPr>
          <p:cNvPr id="3123" name="Graphic 3122" descr="Smart Phone with solid fill">
            <a:extLst>
              <a:ext uri="{FF2B5EF4-FFF2-40B4-BE49-F238E27FC236}">
                <a16:creationId xmlns:a16="http://schemas.microsoft.com/office/drawing/2014/main" id="{73B0301B-9ABE-9827-35B9-4369F08151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75380" y="6066564"/>
            <a:ext cx="146253" cy="146253"/>
          </a:xfrm>
          <a:prstGeom prst="rect">
            <a:avLst/>
          </a:prstGeom>
        </p:spPr>
      </p:pic>
      <p:sp>
        <p:nvSpPr>
          <p:cNvPr id="3124" name="Star: 5 Points 3123">
            <a:extLst>
              <a:ext uri="{FF2B5EF4-FFF2-40B4-BE49-F238E27FC236}">
                <a16:creationId xmlns:a16="http://schemas.microsoft.com/office/drawing/2014/main" id="{727E9E24-D150-AB9A-8A59-BC0B2662138C}"/>
              </a:ext>
            </a:extLst>
          </p:cNvPr>
          <p:cNvSpPr/>
          <p:nvPr/>
        </p:nvSpPr>
        <p:spPr>
          <a:xfrm>
            <a:off x="616649" y="6067273"/>
            <a:ext cx="135521" cy="135521"/>
          </a:xfrm>
          <a:prstGeom prst="star5">
            <a:avLst>
              <a:gd name="adj" fmla="val 29483"/>
              <a:gd name="hf" fmla="val 105146"/>
              <a:gd name="vf" fmla="val 110557"/>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25" name="Graphic 3124" descr="Marker with solid fill">
            <a:extLst>
              <a:ext uri="{FF2B5EF4-FFF2-40B4-BE49-F238E27FC236}">
                <a16:creationId xmlns:a16="http://schemas.microsoft.com/office/drawing/2014/main" id="{DEE77756-5B61-EE5E-A63D-D71E1CDDB96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52989" y="6041477"/>
            <a:ext cx="196427" cy="196427"/>
          </a:xfrm>
          <a:prstGeom prst="rect">
            <a:avLst/>
          </a:prstGeom>
        </p:spPr>
      </p:pic>
      <p:graphicFrame>
        <p:nvGraphicFramePr>
          <p:cNvPr id="3126" name="Table 3125">
            <a:extLst>
              <a:ext uri="{FF2B5EF4-FFF2-40B4-BE49-F238E27FC236}">
                <a16:creationId xmlns:a16="http://schemas.microsoft.com/office/drawing/2014/main" id="{ECD8CB7D-36AD-27A0-8B89-FF3395DD5173}"/>
              </a:ext>
            </a:extLst>
          </p:cNvPr>
          <p:cNvGraphicFramePr>
            <a:graphicFrameLocks noGrp="1"/>
          </p:cNvGraphicFramePr>
          <p:nvPr>
            <p:extLst>
              <p:ext uri="{D42A27DB-BD31-4B8C-83A1-F6EECF244321}">
                <p14:modId xmlns:p14="http://schemas.microsoft.com/office/powerpoint/2010/main" val="448798745"/>
              </p:ext>
            </p:extLst>
          </p:nvPr>
        </p:nvGraphicFramePr>
        <p:xfrm>
          <a:off x="9392789" y="3440337"/>
          <a:ext cx="2498317" cy="1786789"/>
        </p:xfrm>
        <a:graphic>
          <a:graphicData uri="http://schemas.openxmlformats.org/drawingml/2006/table">
            <a:tbl>
              <a:tblPr>
                <a:tableStyleId>{5C22544A-7EE6-4342-B048-85BDC9FD1C3A}</a:tableStyleId>
              </a:tblPr>
              <a:tblGrid>
                <a:gridCol w="233811">
                  <a:extLst>
                    <a:ext uri="{9D8B030D-6E8A-4147-A177-3AD203B41FA5}">
                      <a16:colId xmlns:a16="http://schemas.microsoft.com/office/drawing/2014/main" val="2842366304"/>
                    </a:ext>
                  </a:extLst>
                </a:gridCol>
                <a:gridCol w="2264506">
                  <a:extLst>
                    <a:ext uri="{9D8B030D-6E8A-4147-A177-3AD203B41FA5}">
                      <a16:colId xmlns:a16="http://schemas.microsoft.com/office/drawing/2014/main" val="4135070119"/>
                    </a:ext>
                  </a:extLst>
                </a:gridCol>
              </a:tblGrid>
              <a:tr h="1786789">
                <a:tc>
                  <a:txBody>
                    <a:bodyPr/>
                    <a:lstStyle/>
                    <a:p>
                      <a:endParaRPr lang="en-US" sz="1200" dirty="0">
                        <a:solidFill>
                          <a:schemeClr val="tx1"/>
                        </a:solidFill>
                      </a:endParaRPr>
                    </a:p>
                  </a:txBody>
                  <a:tcPr marL="0" marR="0" marT="0" marB="0">
                    <a:lnL w="635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200" dirty="0">
                          <a:solidFill>
                            <a:schemeClr val="tx1"/>
                          </a:solidFill>
                        </a:rPr>
                        <a:t>Flexible travelers favoring short-haul regional destinations (Thailand, Malaysia, Taiwan) on moderate budgets, prioritizing accessibility, cultural experiences, and easy booking platforms.</a:t>
                      </a:r>
                    </a:p>
                  </a:txBody>
                  <a:tcPr marL="0" marR="0" marT="0" marB="0">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8941572"/>
                  </a:ext>
                </a:extLst>
              </a:tr>
            </a:tbl>
          </a:graphicData>
        </a:graphic>
      </p:graphicFrame>
      <p:sp>
        <p:nvSpPr>
          <p:cNvPr id="3127" name="Star: 5 Points 3126">
            <a:extLst>
              <a:ext uri="{FF2B5EF4-FFF2-40B4-BE49-F238E27FC236}">
                <a16:creationId xmlns:a16="http://schemas.microsoft.com/office/drawing/2014/main" id="{E8B9BE64-EB65-BC74-8149-7CEB9B5A2D75}"/>
              </a:ext>
            </a:extLst>
          </p:cNvPr>
          <p:cNvSpPr/>
          <p:nvPr/>
        </p:nvSpPr>
        <p:spPr>
          <a:xfrm>
            <a:off x="9436048" y="3455579"/>
            <a:ext cx="135521" cy="135521"/>
          </a:xfrm>
          <a:prstGeom prst="star5">
            <a:avLst>
              <a:gd name="adj" fmla="val 29483"/>
              <a:gd name="hf" fmla="val 105146"/>
              <a:gd name="vf" fmla="val 110557"/>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8" name="TextBox 3127">
            <a:extLst>
              <a:ext uri="{FF2B5EF4-FFF2-40B4-BE49-F238E27FC236}">
                <a16:creationId xmlns:a16="http://schemas.microsoft.com/office/drawing/2014/main" id="{08689EF0-1DB7-B75E-6D9A-41861089733A}"/>
              </a:ext>
            </a:extLst>
          </p:cNvPr>
          <p:cNvSpPr txBox="1"/>
          <p:nvPr/>
        </p:nvSpPr>
        <p:spPr>
          <a:xfrm>
            <a:off x="9407255" y="5082863"/>
            <a:ext cx="1272088" cy="830997"/>
          </a:xfrm>
          <a:prstGeom prst="rect">
            <a:avLst/>
          </a:prstGeom>
          <a:noFill/>
        </p:spPr>
        <p:txBody>
          <a:bodyPr wrap="square">
            <a:spAutoFit/>
          </a:bodyPr>
          <a:lstStyle/>
          <a:p>
            <a:pPr marL="0" indent="0">
              <a:buFont typeface="Arial" panose="020B0604020202020204" pitchFamily="34" charset="0"/>
              <a:buNone/>
            </a:pPr>
            <a:r>
              <a:rPr lang="en-US" sz="4800" b="1" dirty="0">
                <a:solidFill>
                  <a:schemeClr val="bg2">
                    <a:lumMod val="50000"/>
                  </a:schemeClr>
                </a:solidFill>
              </a:rPr>
              <a:t>12</a:t>
            </a:r>
            <a:r>
              <a:rPr lang="en-US" sz="2000" b="1" dirty="0">
                <a:solidFill>
                  <a:schemeClr val="bg2">
                    <a:lumMod val="50000"/>
                  </a:schemeClr>
                </a:solidFill>
              </a:rPr>
              <a:t>%</a:t>
            </a:r>
            <a:endParaRPr lang="en-US" sz="4800" b="1" dirty="0">
              <a:solidFill>
                <a:schemeClr val="bg2">
                  <a:lumMod val="50000"/>
                </a:schemeClr>
              </a:solidFill>
            </a:endParaRPr>
          </a:p>
        </p:txBody>
      </p:sp>
    </p:spTree>
    <p:extLst>
      <p:ext uri="{BB962C8B-B14F-4D97-AF65-F5344CB8AC3E}">
        <p14:creationId xmlns:p14="http://schemas.microsoft.com/office/powerpoint/2010/main" val="55770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61F39-C8D5-81CA-D474-E9888EAE6E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6A13F2-6174-732E-3102-C6EFD4E51CF7}"/>
              </a:ext>
            </a:extLst>
          </p:cNvPr>
          <p:cNvSpPr>
            <a:spLocks noGrp="1"/>
          </p:cNvSpPr>
          <p:nvPr>
            <p:ph type="title"/>
          </p:nvPr>
        </p:nvSpPr>
        <p:spPr/>
        <p:txBody>
          <a:bodyPr>
            <a:normAutofit/>
          </a:bodyPr>
          <a:lstStyle/>
          <a:p>
            <a:r>
              <a:rPr lang="en-US" dirty="0"/>
              <a:t>Strategic Implications</a:t>
            </a:r>
          </a:p>
        </p:txBody>
      </p:sp>
      <p:sp>
        <p:nvSpPr>
          <p:cNvPr id="3" name="TextBox 2">
            <a:extLst>
              <a:ext uri="{FF2B5EF4-FFF2-40B4-BE49-F238E27FC236}">
                <a16:creationId xmlns:a16="http://schemas.microsoft.com/office/drawing/2014/main" id="{89846065-BBD6-E38F-DBDB-0FC04D921541}"/>
              </a:ext>
            </a:extLst>
          </p:cNvPr>
          <p:cNvSpPr txBox="1"/>
          <p:nvPr/>
        </p:nvSpPr>
        <p:spPr>
          <a:xfrm>
            <a:off x="653697" y="1133286"/>
            <a:ext cx="8100945" cy="276999"/>
          </a:xfrm>
          <a:prstGeom prst="rect">
            <a:avLst/>
          </a:prstGeom>
          <a:noFill/>
        </p:spPr>
        <p:txBody>
          <a:bodyPr wrap="square">
            <a:spAutoFit/>
          </a:bodyPr>
          <a:lstStyle/>
          <a:p>
            <a:r>
              <a:rPr lang="en-US" sz="1200" dirty="0"/>
              <a:t>For OTAs &amp; Travel Platforms</a:t>
            </a:r>
          </a:p>
        </p:txBody>
      </p:sp>
      <p:sp>
        <p:nvSpPr>
          <p:cNvPr id="101" name="Rectangle: Rounded Corners 100">
            <a:extLst>
              <a:ext uri="{FF2B5EF4-FFF2-40B4-BE49-F238E27FC236}">
                <a16:creationId xmlns:a16="http://schemas.microsoft.com/office/drawing/2014/main" id="{6D6AB19F-77E3-1DA2-D0C7-1190FC73ADB3}"/>
              </a:ext>
            </a:extLst>
          </p:cNvPr>
          <p:cNvSpPr/>
          <p:nvPr/>
        </p:nvSpPr>
        <p:spPr>
          <a:xfrm>
            <a:off x="709518" y="1629629"/>
            <a:ext cx="2672372" cy="1799372"/>
          </a:xfrm>
          <a:prstGeom prst="roundRect">
            <a:avLst>
              <a:gd name="adj" fmla="val 3849"/>
            </a:avLst>
          </a:prstGeom>
          <a:blipFill dpi="0" rotWithShape="1">
            <a:blip r:embed="rId3"/>
            <a:srcRect/>
            <a:stretch>
              <a:fillRect l="-5137" t="-13590" r="-35501" b="-4120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8818F40E-6C72-04DC-5514-4DB5057A2841}"/>
              </a:ext>
            </a:extLst>
          </p:cNvPr>
          <p:cNvSpPr/>
          <p:nvPr/>
        </p:nvSpPr>
        <p:spPr>
          <a:xfrm>
            <a:off x="709518" y="3628724"/>
            <a:ext cx="2672372" cy="2709986"/>
          </a:xfrm>
          <a:prstGeom prst="roundRect">
            <a:avLst>
              <a:gd name="adj" fmla="val 2124"/>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sz="1600" b="1" dirty="0"/>
              <a:t>Prioritize Domestic Campaigns</a:t>
            </a:r>
          </a:p>
          <a:p>
            <a:pPr marL="171450" indent="-171450">
              <a:lnSpc>
                <a:spcPct val="114000"/>
              </a:lnSpc>
              <a:buFont typeface="Arial" panose="020B0604020202020204" pitchFamily="34" charset="0"/>
              <a:buChar char="•"/>
            </a:pPr>
            <a:r>
              <a:rPr lang="en-US" sz="1200" dirty="0"/>
              <a:t>73% prioritize domestic travel</a:t>
            </a:r>
          </a:p>
          <a:p>
            <a:pPr marL="171450" indent="-171450">
              <a:lnSpc>
                <a:spcPct val="114000"/>
              </a:lnSpc>
              <a:buFont typeface="Arial" panose="020B0604020202020204" pitchFamily="34" charset="0"/>
              <a:buChar char="•"/>
            </a:pPr>
            <a:r>
              <a:rPr lang="en-US" sz="1200" dirty="0"/>
              <a:t>Allocate 65-70% of marketing budgets to domestic destination promotions, leveraging family-focused packages and short-haul accessibility messaging.</a:t>
            </a:r>
          </a:p>
        </p:txBody>
      </p:sp>
      <p:sp>
        <p:nvSpPr>
          <p:cNvPr id="103" name="Title 5">
            <a:extLst>
              <a:ext uri="{FF2B5EF4-FFF2-40B4-BE49-F238E27FC236}">
                <a16:creationId xmlns:a16="http://schemas.microsoft.com/office/drawing/2014/main" id="{0E7F0FE5-4D6F-A8F8-B2AA-43F3E4D25E9A}"/>
              </a:ext>
            </a:extLst>
          </p:cNvPr>
          <p:cNvSpPr txBox="1">
            <a:spLocks/>
          </p:cNvSpPr>
          <p:nvPr/>
        </p:nvSpPr>
        <p:spPr>
          <a:xfrm>
            <a:off x="972269" y="3759504"/>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1</a:t>
            </a:r>
          </a:p>
        </p:txBody>
      </p:sp>
      <p:sp>
        <p:nvSpPr>
          <p:cNvPr id="104" name="Rectangle: Rounded Corners 103">
            <a:extLst>
              <a:ext uri="{FF2B5EF4-FFF2-40B4-BE49-F238E27FC236}">
                <a16:creationId xmlns:a16="http://schemas.microsoft.com/office/drawing/2014/main" id="{16C0347F-CB59-9D61-1494-5CB11D7B77AE}"/>
              </a:ext>
            </a:extLst>
          </p:cNvPr>
          <p:cNvSpPr/>
          <p:nvPr/>
        </p:nvSpPr>
        <p:spPr>
          <a:xfrm>
            <a:off x="3550127" y="1629628"/>
            <a:ext cx="2672372" cy="1253272"/>
          </a:xfrm>
          <a:prstGeom prst="roundRect">
            <a:avLst>
              <a:gd name="adj" fmla="val 7408"/>
            </a:avLst>
          </a:prstGeom>
          <a:blipFill dpi="0" rotWithShape="1">
            <a:blip r:embed="rId4"/>
            <a:srcRect/>
            <a:stretch>
              <a:fillRect l="-7279" t="-33240" r="-2753" b="-2576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01E6429C-D582-246D-411D-852858350DAD}"/>
              </a:ext>
            </a:extLst>
          </p:cNvPr>
          <p:cNvSpPr/>
          <p:nvPr/>
        </p:nvSpPr>
        <p:spPr>
          <a:xfrm>
            <a:off x="6390734" y="1629628"/>
            <a:ext cx="2672371" cy="1999096"/>
          </a:xfrm>
          <a:prstGeom prst="roundRect">
            <a:avLst>
              <a:gd name="adj" fmla="val 6402"/>
            </a:avLst>
          </a:prstGeom>
          <a:blipFill dpi="0" rotWithShape="1">
            <a:blip r:embed="rId5"/>
            <a:srcRect/>
            <a:stretch>
              <a:fillRect l="-56980" t="-36658" r="-77043" b="-5602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AEFA1DC9-93C3-B45D-7018-D12C6892DE19}"/>
              </a:ext>
            </a:extLst>
          </p:cNvPr>
          <p:cNvSpPr/>
          <p:nvPr/>
        </p:nvSpPr>
        <p:spPr>
          <a:xfrm>
            <a:off x="3550126" y="3026628"/>
            <a:ext cx="2672372" cy="3312082"/>
          </a:xfrm>
          <a:prstGeom prst="roundRect">
            <a:avLst>
              <a:gd name="adj" fmla="val 2124"/>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t"/>
          <a:lstStyle/>
          <a:p>
            <a:pPr lvl="2">
              <a:lnSpc>
                <a:spcPct val="114000"/>
              </a:lnSpc>
            </a:pPr>
            <a:r>
              <a:rPr lang="en-US" sz="1600" b="1" dirty="0"/>
              <a:t>Enhance Mobile UX &amp; </a:t>
            </a:r>
          </a:p>
          <a:p>
            <a:pPr lvl="2">
              <a:lnSpc>
                <a:spcPct val="114000"/>
              </a:lnSpc>
            </a:pPr>
            <a:r>
              <a:rPr lang="en-US" sz="1600" b="1" dirty="0"/>
              <a:t>E-Wallet Integration</a:t>
            </a:r>
          </a:p>
          <a:p>
            <a:pPr marL="171450" indent="-171450">
              <a:lnSpc>
                <a:spcPct val="114000"/>
              </a:lnSpc>
              <a:buFont typeface="Arial" panose="020B0604020202020204" pitchFamily="34" charset="0"/>
              <a:buChar char="•"/>
            </a:pPr>
            <a:r>
              <a:rPr lang="en-US" sz="1200" dirty="0"/>
              <a:t>72% book via mobile, 46% pay via digital wallets</a:t>
            </a:r>
          </a:p>
          <a:p>
            <a:pPr marL="171450" indent="-171450">
              <a:lnSpc>
                <a:spcPct val="114000"/>
              </a:lnSpc>
              <a:buFont typeface="Arial" panose="020B0604020202020204" pitchFamily="34" charset="0"/>
              <a:buChar char="•"/>
            </a:pPr>
            <a:r>
              <a:rPr lang="en-US" sz="1200" dirty="0"/>
              <a:t>Seamless MoMo, VNPay, ZaloPay integration is non-negotiable for conversion.</a:t>
            </a:r>
          </a:p>
        </p:txBody>
      </p:sp>
      <p:sp>
        <p:nvSpPr>
          <p:cNvPr id="107" name="Title 5">
            <a:extLst>
              <a:ext uri="{FF2B5EF4-FFF2-40B4-BE49-F238E27FC236}">
                <a16:creationId xmlns:a16="http://schemas.microsoft.com/office/drawing/2014/main" id="{BE7A4EED-927A-1C56-06EE-6AC68F16AE33}"/>
              </a:ext>
            </a:extLst>
          </p:cNvPr>
          <p:cNvSpPr txBox="1">
            <a:spLocks/>
          </p:cNvSpPr>
          <p:nvPr/>
        </p:nvSpPr>
        <p:spPr>
          <a:xfrm>
            <a:off x="3707434" y="3171971"/>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2</a:t>
            </a:r>
          </a:p>
        </p:txBody>
      </p:sp>
      <p:sp>
        <p:nvSpPr>
          <p:cNvPr id="108" name="Rectangle: Rounded Corners 107">
            <a:extLst>
              <a:ext uri="{FF2B5EF4-FFF2-40B4-BE49-F238E27FC236}">
                <a16:creationId xmlns:a16="http://schemas.microsoft.com/office/drawing/2014/main" id="{4E320405-0DCB-247C-B7D2-F52BB33C3859}"/>
              </a:ext>
            </a:extLst>
          </p:cNvPr>
          <p:cNvSpPr/>
          <p:nvPr/>
        </p:nvSpPr>
        <p:spPr>
          <a:xfrm>
            <a:off x="6390734" y="3830744"/>
            <a:ext cx="2672372" cy="2480772"/>
          </a:xfrm>
          <a:prstGeom prst="roundRect">
            <a:avLst>
              <a:gd name="adj" fmla="val 2124"/>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sz="1600" b="1" dirty="0"/>
              <a:t>Flash Sales &amp; Flexible Cancellation</a:t>
            </a:r>
          </a:p>
          <a:p>
            <a:pPr marL="171450" indent="-171450">
              <a:lnSpc>
                <a:spcPct val="114000"/>
              </a:lnSpc>
              <a:buFont typeface="Arial" panose="020B0604020202020204" pitchFamily="34" charset="0"/>
              <a:buChar char="•"/>
            </a:pPr>
            <a:r>
              <a:rPr lang="en-US" sz="1200" dirty="0"/>
              <a:t>62% cite promotions as key drivers</a:t>
            </a:r>
          </a:p>
          <a:p>
            <a:pPr marL="171450" indent="-171450">
              <a:lnSpc>
                <a:spcPct val="114000"/>
              </a:lnSpc>
              <a:buFont typeface="Arial" panose="020B0604020202020204" pitchFamily="34" charset="0"/>
              <a:buChar char="•"/>
            </a:pPr>
            <a:r>
              <a:rPr lang="en-US" sz="1200" dirty="0"/>
              <a:t>Implement aggressive flash sale strategies (especially June-July) with transparent refund policies to build trust.</a:t>
            </a:r>
          </a:p>
        </p:txBody>
      </p:sp>
      <p:sp>
        <p:nvSpPr>
          <p:cNvPr id="109" name="Title 5">
            <a:extLst>
              <a:ext uri="{FF2B5EF4-FFF2-40B4-BE49-F238E27FC236}">
                <a16:creationId xmlns:a16="http://schemas.microsoft.com/office/drawing/2014/main" id="{3FB5004B-8D80-0ED7-B0CC-58E9C93C7424}"/>
              </a:ext>
            </a:extLst>
          </p:cNvPr>
          <p:cNvSpPr txBox="1">
            <a:spLocks/>
          </p:cNvSpPr>
          <p:nvPr/>
        </p:nvSpPr>
        <p:spPr>
          <a:xfrm>
            <a:off x="6522450" y="3961464"/>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3</a:t>
            </a:r>
          </a:p>
        </p:txBody>
      </p:sp>
      <p:sp>
        <p:nvSpPr>
          <p:cNvPr id="5" name="Rectangle: Rounded Corners 4">
            <a:extLst>
              <a:ext uri="{FF2B5EF4-FFF2-40B4-BE49-F238E27FC236}">
                <a16:creationId xmlns:a16="http://schemas.microsoft.com/office/drawing/2014/main" id="{A8B1BD68-B8CE-FEF3-A6DD-195A97459E78}"/>
              </a:ext>
            </a:extLst>
          </p:cNvPr>
          <p:cNvSpPr/>
          <p:nvPr/>
        </p:nvSpPr>
        <p:spPr>
          <a:xfrm>
            <a:off x="9231342" y="3628722"/>
            <a:ext cx="2672372" cy="2682793"/>
          </a:xfrm>
          <a:prstGeom prst="roundRect">
            <a:avLst>
              <a:gd name="adj" fmla="val 2124"/>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t"/>
          <a:lstStyle/>
          <a:p>
            <a:pPr lvl="2">
              <a:lnSpc>
                <a:spcPct val="114000"/>
              </a:lnSpc>
            </a:pPr>
            <a:r>
              <a:rPr lang="en-US" sz="1600" b="1" dirty="0"/>
              <a:t>Local OTA Differentiation</a:t>
            </a:r>
          </a:p>
          <a:p>
            <a:pPr lvl="2">
              <a:lnSpc>
                <a:spcPct val="114000"/>
              </a:lnSpc>
            </a:pPr>
            <a:endParaRPr lang="en-US" sz="1600" b="1" dirty="0"/>
          </a:p>
          <a:p>
            <a:pPr marL="171450" indent="-171450">
              <a:lnSpc>
                <a:spcPct val="114000"/>
              </a:lnSpc>
              <a:buFont typeface="Arial" panose="020B0604020202020204" pitchFamily="34" charset="0"/>
              <a:buChar char="•"/>
            </a:pPr>
            <a:r>
              <a:rPr lang="en-US" sz="1200" dirty="0"/>
              <a:t>Vntrip, MyTour must leverage Vietnamese language superiority, 24/7 local customer support, and exclusive domestic partnerships to compete with global OTA scale.</a:t>
            </a:r>
          </a:p>
        </p:txBody>
      </p:sp>
      <p:sp>
        <p:nvSpPr>
          <p:cNvPr id="6" name="Rectangle: Rounded Corners 5">
            <a:extLst>
              <a:ext uri="{FF2B5EF4-FFF2-40B4-BE49-F238E27FC236}">
                <a16:creationId xmlns:a16="http://schemas.microsoft.com/office/drawing/2014/main" id="{EE71FBB2-FE67-C2AD-F493-EB8FECDB6E73}"/>
              </a:ext>
            </a:extLst>
          </p:cNvPr>
          <p:cNvSpPr/>
          <p:nvPr/>
        </p:nvSpPr>
        <p:spPr>
          <a:xfrm>
            <a:off x="9252454" y="1629628"/>
            <a:ext cx="2672371" cy="1831507"/>
          </a:xfrm>
          <a:prstGeom prst="roundRect">
            <a:avLst>
              <a:gd name="adj" fmla="val 6402"/>
            </a:avLst>
          </a:prstGeom>
          <a:blipFill dpi="0" rotWithShape="1">
            <a:blip r:embed="rId6"/>
            <a:srcRect/>
            <a:stretch>
              <a:fillRect l="-131651" t="-74298" r="-75129" b="-933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4305EA36-FCC2-5EAE-0FD0-4894A23F8BBE}"/>
              </a:ext>
            </a:extLst>
          </p:cNvPr>
          <p:cNvSpPr txBox="1">
            <a:spLocks/>
          </p:cNvSpPr>
          <p:nvPr/>
        </p:nvSpPr>
        <p:spPr>
          <a:xfrm>
            <a:off x="9253215" y="3757812"/>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4</a:t>
            </a:r>
          </a:p>
        </p:txBody>
      </p:sp>
      <p:sp>
        <p:nvSpPr>
          <p:cNvPr id="8" name="Diagonal Stripe 7">
            <a:extLst>
              <a:ext uri="{FF2B5EF4-FFF2-40B4-BE49-F238E27FC236}">
                <a16:creationId xmlns:a16="http://schemas.microsoft.com/office/drawing/2014/main" id="{A0F2FF9B-E15A-FAAF-ADCC-4DDB61621789}"/>
              </a:ext>
            </a:extLst>
          </p:cNvPr>
          <p:cNvSpPr/>
          <p:nvPr/>
        </p:nvSpPr>
        <p:spPr>
          <a:xfrm rot="16200000" flipV="1">
            <a:off x="7943439" y="2508093"/>
            <a:ext cx="1117395" cy="1121937"/>
          </a:xfrm>
          <a:prstGeom prst="diagStrip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itle 1">
            <a:extLst>
              <a:ext uri="{FF2B5EF4-FFF2-40B4-BE49-F238E27FC236}">
                <a16:creationId xmlns:a16="http://schemas.microsoft.com/office/drawing/2014/main" id="{D1E63F33-7428-2905-34E2-D2867FEB5AD3}"/>
              </a:ext>
            </a:extLst>
          </p:cNvPr>
          <p:cNvSpPr txBox="1">
            <a:spLocks/>
          </p:cNvSpPr>
          <p:nvPr/>
        </p:nvSpPr>
        <p:spPr>
          <a:xfrm rot="18913504">
            <a:off x="8120523" y="2807563"/>
            <a:ext cx="1268235" cy="810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1050" spc="0" dirty="0">
                <a:solidFill>
                  <a:srgbClr val="8ED884"/>
                </a:solidFill>
              </a:rPr>
              <a:t>UP TO </a:t>
            </a:r>
            <a:r>
              <a:rPr lang="en-US" sz="2000" spc="0" dirty="0">
                <a:solidFill>
                  <a:srgbClr val="8ED884"/>
                </a:solidFill>
              </a:rPr>
              <a:t>50</a:t>
            </a:r>
            <a:r>
              <a:rPr lang="en-US" sz="1050" spc="0" dirty="0">
                <a:solidFill>
                  <a:srgbClr val="8ED884"/>
                </a:solidFill>
              </a:rPr>
              <a:t>%</a:t>
            </a:r>
            <a:endParaRPr lang="en-US" sz="2000" spc="0" dirty="0">
              <a:solidFill>
                <a:srgbClr val="8ED884"/>
              </a:solidFill>
            </a:endParaRPr>
          </a:p>
        </p:txBody>
      </p:sp>
      <p:sp>
        <p:nvSpPr>
          <p:cNvPr id="10" name="TextBox 9">
            <a:extLst>
              <a:ext uri="{FF2B5EF4-FFF2-40B4-BE49-F238E27FC236}">
                <a16:creationId xmlns:a16="http://schemas.microsoft.com/office/drawing/2014/main" id="{595FE450-BA4C-117F-8F3C-650C2ADD727C}"/>
              </a:ext>
            </a:extLst>
          </p:cNvPr>
          <p:cNvSpPr txBox="1"/>
          <p:nvPr/>
        </p:nvSpPr>
        <p:spPr>
          <a:xfrm>
            <a:off x="474133" y="6479102"/>
            <a:ext cx="9888276" cy="246221"/>
          </a:xfrm>
          <a:prstGeom prst="rect">
            <a:avLst/>
          </a:prstGeom>
          <a:noFill/>
        </p:spPr>
        <p:txBody>
          <a:bodyPr wrap="square" anchor="b">
            <a:spAutoFit/>
          </a:bodyPr>
          <a:lstStyle/>
          <a:p>
            <a:r>
              <a:rPr lang="en-US" sz="1000" i="1" dirty="0">
                <a:solidFill>
                  <a:schemeClr val="tx1">
                    <a:lumMod val="60000"/>
                    <a:lumOff val="40000"/>
                  </a:schemeClr>
                </a:solidFill>
              </a:rPr>
              <a:t>Vietnamese Travel Trends Summer 2026 | InsightAsia Vietnam Primary Research | March 2026</a:t>
            </a:r>
          </a:p>
        </p:txBody>
      </p:sp>
    </p:spTree>
    <p:extLst>
      <p:ext uri="{BB962C8B-B14F-4D97-AF65-F5344CB8AC3E}">
        <p14:creationId xmlns:p14="http://schemas.microsoft.com/office/powerpoint/2010/main" val="1193334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D1C5F-9580-A314-AB57-32CBDAE8C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EDCA43-7776-E7E7-A26A-EA0F92B225FC}"/>
              </a:ext>
            </a:extLst>
          </p:cNvPr>
          <p:cNvSpPr>
            <a:spLocks noGrp="1"/>
          </p:cNvSpPr>
          <p:nvPr>
            <p:ph type="title"/>
          </p:nvPr>
        </p:nvSpPr>
        <p:spPr/>
        <p:txBody>
          <a:bodyPr>
            <a:normAutofit/>
          </a:bodyPr>
          <a:lstStyle/>
          <a:p>
            <a:r>
              <a:rPr lang="en-US" dirty="0"/>
              <a:t>Strategic Implications</a:t>
            </a:r>
          </a:p>
        </p:txBody>
      </p:sp>
      <p:sp>
        <p:nvSpPr>
          <p:cNvPr id="3" name="TextBox 2">
            <a:extLst>
              <a:ext uri="{FF2B5EF4-FFF2-40B4-BE49-F238E27FC236}">
                <a16:creationId xmlns:a16="http://schemas.microsoft.com/office/drawing/2014/main" id="{5FD0E13D-D8E0-93C0-31F3-CB3212762D55}"/>
              </a:ext>
            </a:extLst>
          </p:cNvPr>
          <p:cNvSpPr txBox="1"/>
          <p:nvPr/>
        </p:nvSpPr>
        <p:spPr>
          <a:xfrm>
            <a:off x="653697" y="1133286"/>
            <a:ext cx="8100945" cy="276999"/>
          </a:xfrm>
          <a:prstGeom prst="rect">
            <a:avLst/>
          </a:prstGeom>
          <a:noFill/>
        </p:spPr>
        <p:txBody>
          <a:bodyPr wrap="square">
            <a:spAutoFit/>
          </a:bodyPr>
          <a:lstStyle/>
          <a:p>
            <a:r>
              <a:rPr lang="en-US" sz="1200" dirty="0"/>
              <a:t>For Hospitality Brands</a:t>
            </a:r>
          </a:p>
        </p:txBody>
      </p:sp>
      <p:sp>
        <p:nvSpPr>
          <p:cNvPr id="101" name="Rectangle: Rounded Corners 100">
            <a:extLst>
              <a:ext uri="{FF2B5EF4-FFF2-40B4-BE49-F238E27FC236}">
                <a16:creationId xmlns:a16="http://schemas.microsoft.com/office/drawing/2014/main" id="{D9E16BC2-2C9E-265A-193C-2F542D226BF7}"/>
              </a:ext>
            </a:extLst>
          </p:cNvPr>
          <p:cNvSpPr/>
          <p:nvPr/>
        </p:nvSpPr>
        <p:spPr>
          <a:xfrm>
            <a:off x="709518" y="1629629"/>
            <a:ext cx="2672372" cy="1799372"/>
          </a:xfrm>
          <a:prstGeom prst="roundRect">
            <a:avLst>
              <a:gd name="adj" fmla="val 3849"/>
            </a:avLst>
          </a:prstGeom>
          <a:blipFill dpi="0" rotWithShape="1">
            <a:blip r:embed="rId3"/>
            <a:srcRect/>
            <a:stretch>
              <a:fillRect l="-37194" t="-14468" r="-37194" b="-452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DFCAE23C-9B91-CCD6-908A-C5290215F280}"/>
              </a:ext>
            </a:extLst>
          </p:cNvPr>
          <p:cNvSpPr/>
          <p:nvPr/>
        </p:nvSpPr>
        <p:spPr>
          <a:xfrm>
            <a:off x="709518" y="3628724"/>
            <a:ext cx="2672372" cy="2709986"/>
          </a:xfrm>
          <a:prstGeom prst="roundRect">
            <a:avLst>
              <a:gd name="adj" fmla="val 2124"/>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sz="1600" b="1" dirty="0"/>
              <a:t>Value-Driven Packages</a:t>
            </a:r>
          </a:p>
          <a:p>
            <a:pPr lvl="2">
              <a:lnSpc>
                <a:spcPct val="114000"/>
              </a:lnSpc>
            </a:pPr>
            <a:endParaRPr lang="en-US" sz="1600" b="1" dirty="0"/>
          </a:p>
          <a:p>
            <a:pPr marL="171450" indent="-171450">
              <a:lnSpc>
                <a:spcPct val="114000"/>
              </a:lnSpc>
              <a:buFont typeface="Arial" panose="020B0604020202020204" pitchFamily="34" charset="0"/>
              <a:buChar char="•"/>
            </a:pPr>
            <a:r>
              <a:rPr lang="en-US" sz="1200" dirty="0"/>
              <a:t>92% have budgets ≤VND 2.6M/night</a:t>
            </a:r>
          </a:p>
          <a:p>
            <a:pPr marL="171450" indent="-171450">
              <a:lnSpc>
                <a:spcPct val="114000"/>
              </a:lnSpc>
              <a:buFont typeface="Arial" panose="020B0604020202020204" pitchFamily="34" charset="0"/>
              <a:buChar char="•"/>
            </a:pPr>
            <a:r>
              <a:rPr lang="en-US" sz="1200" dirty="0"/>
              <a:t>Create bundled family packages (accommodation + meals + activities) positioned as "all-inclusive value."</a:t>
            </a:r>
          </a:p>
        </p:txBody>
      </p:sp>
      <p:sp>
        <p:nvSpPr>
          <p:cNvPr id="103" name="Title 5">
            <a:extLst>
              <a:ext uri="{FF2B5EF4-FFF2-40B4-BE49-F238E27FC236}">
                <a16:creationId xmlns:a16="http://schemas.microsoft.com/office/drawing/2014/main" id="{5B2ACDAA-E928-9DC2-CDE9-5412C36BBC2A}"/>
              </a:ext>
            </a:extLst>
          </p:cNvPr>
          <p:cNvSpPr txBox="1">
            <a:spLocks/>
          </p:cNvSpPr>
          <p:nvPr/>
        </p:nvSpPr>
        <p:spPr>
          <a:xfrm>
            <a:off x="837519" y="3759504"/>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5</a:t>
            </a:r>
          </a:p>
        </p:txBody>
      </p:sp>
      <p:sp>
        <p:nvSpPr>
          <p:cNvPr id="104" name="Rectangle: Rounded Corners 103">
            <a:extLst>
              <a:ext uri="{FF2B5EF4-FFF2-40B4-BE49-F238E27FC236}">
                <a16:creationId xmlns:a16="http://schemas.microsoft.com/office/drawing/2014/main" id="{FD07605A-5A58-8144-9208-64EE801CEA3E}"/>
              </a:ext>
            </a:extLst>
          </p:cNvPr>
          <p:cNvSpPr/>
          <p:nvPr/>
        </p:nvSpPr>
        <p:spPr>
          <a:xfrm>
            <a:off x="3550127" y="1629627"/>
            <a:ext cx="2672372" cy="1998131"/>
          </a:xfrm>
          <a:prstGeom prst="roundRect">
            <a:avLst>
              <a:gd name="adj" fmla="val 5481"/>
            </a:avLst>
          </a:prstGeom>
          <a:blipFill dpi="0" rotWithShape="1">
            <a:blip r:embed="rId4"/>
            <a:srcRect/>
            <a:stretch>
              <a:fillRect l="-21165" t="-5033" r="-10144" b="-1578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5236F3FB-4321-1A16-BD5B-C6C3ACCC3776}"/>
              </a:ext>
            </a:extLst>
          </p:cNvPr>
          <p:cNvSpPr/>
          <p:nvPr/>
        </p:nvSpPr>
        <p:spPr>
          <a:xfrm>
            <a:off x="6390734" y="1629628"/>
            <a:ext cx="2672371" cy="1999095"/>
          </a:xfrm>
          <a:prstGeom prst="roundRect">
            <a:avLst>
              <a:gd name="adj" fmla="val 6402"/>
            </a:avLst>
          </a:prstGeom>
          <a:blipFill dpi="0" rotWithShape="1">
            <a:blip r:embed="rId5"/>
            <a:srcRect/>
            <a:stretch>
              <a:fillRect l="-32889" t="-143021" r="-9996" b="-3961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A5DBE03B-3D1B-73AE-CA2B-C6A5FB001E5A}"/>
              </a:ext>
            </a:extLst>
          </p:cNvPr>
          <p:cNvSpPr/>
          <p:nvPr/>
        </p:nvSpPr>
        <p:spPr>
          <a:xfrm>
            <a:off x="3550126" y="3826420"/>
            <a:ext cx="2672372" cy="2512290"/>
          </a:xfrm>
          <a:prstGeom prst="roundRect">
            <a:avLst>
              <a:gd name="adj" fmla="val 2124"/>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t"/>
          <a:lstStyle/>
          <a:p>
            <a:pPr lvl="2">
              <a:lnSpc>
                <a:spcPct val="114000"/>
              </a:lnSpc>
            </a:pPr>
            <a:r>
              <a:rPr lang="en-US" sz="1600" b="1" dirty="0"/>
              <a:t>Family-Centric Amenities</a:t>
            </a:r>
          </a:p>
          <a:p>
            <a:pPr lvl="2">
              <a:lnSpc>
                <a:spcPct val="114000"/>
              </a:lnSpc>
            </a:pPr>
            <a:endParaRPr lang="en-US" sz="1600" b="1" dirty="0"/>
          </a:p>
          <a:p>
            <a:pPr marL="171450" indent="-171450">
              <a:lnSpc>
                <a:spcPct val="114000"/>
              </a:lnSpc>
              <a:buFont typeface="Arial" panose="020B0604020202020204" pitchFamily="34" charset="0"/>
              <a:buChar char="•"/>
            </a:pPr>
            <a:r>
              <a:rPr lang="en-US" sz="1200" dirty="0"/>
              <a:t>56% travel as families</a:t>
            </a:r>
          </a:p>
          <a:p>
            <a:pPr marL="171450" indent="-171450">
              <a:lnSpc>
                <a:spcPct val="114000"/>
              </a:lnSpc>
              <a:buFont typeface="Arial" panose="020B0604020202020204" pitchFamily="34" charset="0"/>
              <a:buChar char="•"/>
            </a:pPr>
            <a:r>
              <a:rPr lang="en-US" sz="1200" dirty="0"/>
              <a:t>Invest in kid clubs, family pools, and multi-generational suite configurations.</a:t>
            </a:r>
          </a:p>
        </p:txBody>
      </p:sp>
      <p:sp>
        <p:nvSpPr>
          <p:cNvPr id="107" name="Title 5">
            <a:extLst>
              <a:ext uri="{FF2B5EF4-FFF2-40B4-BE49-F238E27FC236}">
                <a16:creationId xmlns:a16="http://schemas.microsoft.com/office/drawing/2014/main" id="{486A853D-94EC-C53B-09B4-6F4B1C62892C}"/>
              </a:ext>
            </a:extLst>
          </p:cNvPr>
          <p:cNvSpPr txBox="1">
            <a:spLocks/>
          </p:cNvSpPr>
          <p:nvPr/>
        </p:nvSpPr>
        <p:spPr>
          <a:xfrm>
            <a:off x="3634456" y="3932830"/>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6</a:t>
            </a:r>
          </a:p>
        </p:txBody>
      </p:sp>
      <p:sp>
        <p:nvSpPr>
          <p:cNvPr id="108" name="Rectangle: Rounded Corners 107">
            <a:extLst>
              <a:ext uri="{FF2B5EF4-FFF2-40B4-BE49-F238E27FC236}">
                <a16:creationId xmlns:a16="http://schemas.microsoft.com/office/drawing/2014/main" id="{D0E960AB-145F-002B-14C0-80A157484BBB}"/>
              </a:ext>
            </a:extLst>
          </p:cNvPr>
          <p:cNvSpPr/>
          <p:nvPr/>
        </p:nvSpPr>
        <p:spPr>
          <a:xfrm>
            <a:off x="6390734" y="3830744"/>
            <a:ext cx="2672372" cy="2480772"/>
          </a:xfrm>
          <a:prstGeom prst="roundRect">
            <a:avLst>
              <a:gd name="adj" fmla="val 2124"/>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sz="1600" b="1" dirty="0"/>
              <a:t>Direct Booking Incentives</a:t>
            </a:r>
          </a:p>
          <a:p>
            <a:pPr marL="171450" indent="-171450">
              <a:lnSpc>
                <a:spcPct val="114000"/>
              </a:lnSpc>
              <a:buFont typeface="Arial" panose="020B0604020202020204" pitchFamily="34" charset="0"/>
              <a:buChar char="•"/>
            </a:pPr>
            <a:r>
              <a:rPr lang="en-US" sz="1200" dirty="0"/>
              <a:t>Offer exclusive perks (free breakfast, early check-in, room upgrades) to reduce OTA commission costs while maintaining competitive pricing.</a:t>
            </a:r>
          </a:p>
        </p:txBody>
      </p:sp>
      <p:sp>
        <p:nvSpPr>
          <p:cNvPr id="109" name="Title 5">
            <a:extLst>
              <a:ext uri="{FF2B5EF4-FFF2-40B4-BE49-F238E27FC236}">
                <a16:creationId xmlns:a16="http://schemas.microsoft.com/office/drawing/2014/main" id="{05E7A4ED-2128-C2B7-D696-5B5CA4C879CB}"/>
              </a:ext>
            </a:extLst>
          </p:cNvPr>
          <p:cNvSpPr txBox="1">
            <a:spLocks/>
          </p:cNvSpPr>
          <p:nvPr/>
        </p:nvSpPr>
        <p:spPr>
          <a:xfrm>
            <a:off x="6493575" y="3961464"/>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7</a:t>
            </a:r>
          </a:p>
        </p:txBody>
      </p:sp>
      <p:sp>
        <p:nvSpPr>
          <p:cNvPr id="5" name="Rectangle: Rounded Corners 4">
            <a:extLst>
              <a:ext uri="{FF2B5EF4-FFF2-40B4-BE49-F238E27FC236}">
                <a16:creationId xmlns:a16="http://schemas.microsoft.com/office/drawing/2014/main" id="{0FD256AB-8CF0-40EF-B909-77A5A0F2032A}"/>
              </a:ext>
            </a:extLst>
          </p:cNvPr>
          <p:cNvSpPr/>
          <p:nvPr/>
        </p:nvSpPr>
        <p:spPr>
          <a:xfrm>
            <a:off x="9231342" y="3240580"/>
            <a:ext cx="2672372" cy="3070936"/>
          </a:xfrm>
          <a:prstGeom prst="roundRect">
            <a:avLst>
              <a:gd name="adj" fmla="val 2124"/>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t"/>
          <a:lstStyle/>
          <a:p>
            <a:pPr lvl="2">
              <a:lnSpc>
                <a:spcPct val="114000"/>
              </a:lnSpc>
            </a:pPr>
            <a:r>
              <a:rPr lang="en-US" sz="1600" b="1" dirty="0"/>
              <a:t>Vinpearl &amp; Fusion Model</a:t>
            </a:r>
          </a:p>
          <a:p>
            <a:pPr lvl="2">
              <a:lnSpc>
                <a:spcPct val="114000"/>
              </a:lnSpc>
            </a:pPr>
            <a:endParaRPr lang="en-US" sz="1600" b="1" dirty="0"/>
          </a:p>
          <a:p>
            <a:pPr marL="171450" indent="-171450">
              <a:lnSpc>
                <a:spcPct val="114000"/>
              </a:lnSpc>
              <a:buFont typeface="Arial" panose="020B0604020202020204" pitchFamily="34" charset="0"/>
              <a:buChar char="•"/>
            </a:pPr>
            <a:r>
              <a:rPr lang="en-US" sz="1200" dirty="0"/>
              <a:t>Integrated resort experiences with on-site dining, activities, and convenience resonate strongly; replicate this model at scale.</a:t>
            </a:r>
          </a:p>
        </p:txBody>
      </p:sp>
      <p:sp>
        <p:nvSpPr>
          <p:cNvPr id="6" name="Rectangle: Rounded Corners 5">
            <a:extLst>
              <a:ext uri="{FF2B5EF4-FFF2-40B4-BE49-F238E27FC236}">
                <a16:creationId xmlns:a16="http://schemas.microsoft.com/office/drawing/2014/main" id="{E914AA5E-A63F-55E6-51D6-33012D23F56D}"/>
              </a:ext>
            </a:extLst>
          </p:cNvPr>
          <p:cNvSpPr/>
          <p:nvPr/>
        </p:nvSpPr>
        <p:spPr>
          <a:xfrm>
            <a:off x="9252454" y="1629627"/>
            <a:ext cx="2672371" cy="1377950"/>
          </a:xfrm>
          <a:prstGeom prst="roundRect">
            <a:avLst>
              <a:gd name="adj" fmla="val 6402"/>
            </a:avLst>
          </a:prstGeom>
          <a:blipFill>
            <a:blip r:embed="rId6"/>
            <a:stretch>
              <a:fillRect l="-49919" t="-32188" r="-5505" b="-8489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E9C74FC1-660D-5ACF-4CE6-D95B750FA32A}"/>
              </a:ext>
            </a:extLst>
          </p:cNvPr>
          <p:cNvSpPr txBox="1">
            <a:spLocks/>
          </p:cNvSpPr>
          <p:nvPr/>
        </p:nvSpPr>
        <p:spPr>
          <a:xfrm>
            <a:off x="9330215" y="3382426"/>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8</a:t>
            </a:r>
          </a:p>
        </p:txBody>
      </p:sp>
      <p:sp>
        <p:nvSpPr>
          <p:cNvPr id="8" name="TextBox 7">
            <a:extLst>
              <a:ext uri="{FF2B5EF4-FFF2-40B4-BE49-F238E27FC236}">
                <a16:creationId xmlns:a16="http://schemas.microsoft.com/office/drawing/2014/main" id="{77F113DE-BA14-198B-55C7-BD8E1BF8441B}"/>
              </a:ext>
            </a:extLst>
          </p:cNvPr>
          <p:cNvSpPr txBox="1"/>
          <p:nvPr/>
        </p:nvSpPr>
        <p:spPr>
          <a:xfrm>
            <a:off x="474133" y="6479102"/>
            <a:ext cx="9888276" cy="246221"/>
          </a:xfrm>
          <a:prstGeom prst="rect">
            <a:avLst/>
          </a:prstGeom>
          <a:noFill/>
        </p:spPr>
        <p:txBody>
          <a:bodyPr wrap="square" anchor="b">
            <a:spAutoFit/>
          </a:bodyPr>
          <a:lstStyle/>
          <a:p>
            <a:r>
              <a:rPr lang="en-US" sz="1000" i="1" dirty="0">
                <a:solidFill>
                  <a:schemeClr val="tx1">
                    <a:lumMod val="60000"/>
                    <a:lumOff val="40000"/>
                  </a:schemeClr>
                </a:solidFill>
              </a:rPr>
              <a:t>Vietnamese Travel Trends Summer 2026 | InsightAsia Vietnam Primary Research | March 2026</a:t>
            </a:r>
          </a:p>
        </p:txBody>
      </p:sp>
    </p:spTree>
    <p:extLst>
      <p:ext uri="{BB962C8B-B14F-4D97-AF65-F5344CB8AC3E}">
        <p14:creationId xmlns:p14="http://schemas.microsoft.com/office/powerpoint/2010/main" val="2581181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52060-C247-85F3-2D7B-A448FE3AA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77AD3-8813-ECE7-41A5-53FC549F204F}"/>
              </a:ext>
            </a:extLst>
          </p:cNvPr>
          <p:cNvSpPr>
            <a:spLocks noGrp="1"/>
          </p:cNvSpPr>
          <p:nvPr>
            <p:ph type="title"/>
          </p:nvPr>
        </p:nvSpPr>
        <p:spPr/>
        <p:txBody>
          <a:bodyPr/>
          <a:lstStyle/>
          <a:p>
            <a:r>
              <a:rPr lang="en-US" dirty="0"/>
              <a:t>Research Overview &amp; Methodology</a:t>
            </a:r>
          </a:p>
        </p:txBody>
      </p:sp>
      <p:sp>
        <p:nvSpPr>
          <p:cNvPr id="4" name="TextBox 3">
            <a:extLst>
              <a:ext uri="{FF2B5EF4-FFF2-40B4-BE49-F238E27FC236}">
                <a16:creationId xmlns:a16="http://schemas.microsoft.com/office/drawing/2014/main" id="{A0ECA904-8059-920F-37E2-EC6605193FF0}"/>
              </a:ext>
            </a:extLst>
          </p:cNvPr>
          <p:cNvSpPr txBox="1"/>
          <p:nvPr/>
        </p:nvSpPr>
        <p:spPr>
          <a:xfrm>
            <a:off x="653697" y="1133286"/>
            <a:ext cx="8100945" cy="276999"/>
          </a:xfrm>
          <a:prstGeom prst="rect">
            <a:avLst/>
          </a:prstGeom>
          <a:noFill/>
        </p:spPr>
        <p:txBody>
          <a:bodyPr wrap="square">
            <a:spAutoFit/>
          </a:bodyPr>
          <a:lstStyle/>
          <a:p>
            <a:r>
              <a:rPr lang="en-US" sz="1200" dirty="0"/>
              <a:t>Vietnamese Travel Trends Summer 2026</a:t>
            </a:r>
          </a:p>
        </p:txBody>
      </p:sp>
      <p:grpSp>
        <p:nvGrpSpPr>
          <p:cNvPr id="7" name="Group 6">
            <a:extLst>
              <a:ext uri="{FF2B5EF4-FFF2-40B4-BE49-F238E27FC236}">
                <a16:creationId xmlns:a16="http://schemas.microsoft.com/office/drawing/2014/main" id="{F5609903-0AC2-0E94-6360-B845789C0AF4}"/>
              </a:ext>
            </a:extLst>
          </p:cNvPr>
          <p:cNvGrpSpPr/>
          <p:nvPr/>
        </p:nvGrpSpPr>
        <p:grpSpPr>
          <a:xfrm>
            <a:off x="653698" y="1595216"/>
            <a:ext cx="11004901" cy="946327"/>
            <a:chOff x="653698" y="1595216"/>
            <a:chExt cx="11004901" cy="946327"/>
          </a:xfrm>
        </p:grpSpPr>
        <p:sp>
          <p:nvSpPr>
            <p:cNvPr id="6" name="TextBox 5">
              <a:extLst>
                <a:ext uri="{FF2B5EF4-FFF2-40B4-BE49-F238E27FC236}">
                  <a16:creationId xmlns:a16="http://schemas.microsoft.com/office/drawing/2014/main" id="{53D67F9D-FCB7-FF3D-B988-C82409A8E74D}"/>
                </a:ext>
              </a:extLst>
            </p:cNvPr>
            <p:cNvSpPr txBox="1"/>
            <p:nvPr/>
          </p:nvSpPr>
          <p:spPr>
            <a:xfrm>
              <a:off x="653698" y="1926438"/>
              <a:ext cx="11004901" cy="615105"/>
            </a:xfrm>
            <a:prstGeom prst="rect">
              <a:avLst/>
            </a:prstGeom>
            <a:noFill/>
          </p:spPr>
          <p:txBody>
            <a:bodyPr wrap="square">
              <a:spAutoFit/>
            </a:bodyPr>
            <a:lstStyle/>
            <a:p>
              <a:pPr>
                <a:lnSpc>
                  <a:spcPct val="150000"/>
                </a:lnSpc>
              </a:pPr>
              <a:r>
                <a:rPr lang="en-US" sz="1200" dirty="0"/>
                <a:t>This report was initiated to understand how Vietnamese consumers are planning Summer 2026 travel amid a shifting economic backdrop, changing budget priorities, and evolving destination and booking preferences.</a:t>
              </a:r>
            </a:p>
          </p:txBody>
        </p:sp>
        <p:sp>
          <p:nvSpPr>
            <p:cNvPr id="10" name="Text Placeholder 17">
              <a:extLst>
                <a:ext uri="{FF2B5EF4-FFF2-40B4-BE49-F238E27FC236}">
                  <a16:creationId xmlns:a16="http://schemas.microsoft.com/office/drawing/2014/main" id="{DB6CDF20-B528-3949-D30D-AF81C1AB7D11}"/>
                </a:ext>
              </a:extLst>
            </p:cNvPr>
            <p:cNvSpPr txBox="1">
              <a:spLocks/>
            </p:cNvSpPr>
            <p:nvPr/>
          </p:nvSpPr>
          <p:spPr>
            <a:xfrm>
              <a:off x="653698" y="1595216"/>
              <a:ext cx="3187700" cy="320108"/>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E95000"/>
                  </a:solidFill>
                  <a:latin typeface="+mj-lt"/>
                </a:rPr>
                <a:t>Market Context</a:t>
              </a:r>
            </a:p>
          </p:txBody>
        </p:sp>
      </p:grpSp>
      <p:grpSp>
        <p:nvGrpSpPr>
          <p:cNvPr id="5" name="Group 4">
            <a:extLst>
              <a:ext uri="{FF2B5EF4-FFF2-40B4-BE49-F238E27FC236}">
                <a16:creationId xmlns:a16="http://schemas.microsoft.com/office/drawing/2014/main" id="{57D0FC26-BC16-430F-C786-B7BFA7BBA331}"/>
              </a:ext>
            </a:extLst>
          </p:cNvPr>
          <p:cNvGrpSpPr/>
          <p:nvPr/>
        </p:nvGrpSpPr>
        <p:grpSpPr>
          <a:xfrm>
            <a:off x="653696" y="2759791"/>
            <a:ext cx="8696781" cy="2040280"/>
            <a:chOff x="653696" y="2660858"/>
            <a:chExt cx="8696781" cy="2040280"/>
          </a:xfrm>
        </p:grpSpPr>
        <p:sp>
          <p:nvSpPr>
            <p:cNvPr id="27" name="Text Placeholder 17">
              <a:extLst>
                <a:ext uri="{FF2B5EF4-FFF2-40B4-BE49-F238E27FC236}">
                  <a16:creationId xmlns:a16="http://schemas.microsoft.com/office/drawing/2014/main" id="{6A7D5FF7-BF79-C271-37C9-1238914E8AD6}"/>
                </a:ext>
              </a:extLst>
            </p:cNvPr>
            <p:cNvSpPr txBox="1">
              <a:spLocks/>
            </p:cNvSpPr>
            <p:nvPr/>
          </p:nvSpPr>
          <p:spPr>
            <a:xfrm>
              <a:off x="653696" y="2660858"/>
              <a:ext cx="3187700" cy="320108"/>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E95000"/>
                  </a:solidFill>
                  <a:latin typeface="+mj-lt"/>
                </a:rPr>
                <a:t>Research Objectives</a:t>
              </a:r>
            </a:p>
          </p:txBody>
        </p:sp>
        <p:sp>
          <p:nvSpPr>
            <p:cNvPr id="47" name="TextBox 46">
              <a:extLst>
                <a:ext uri="{FF2B5EF4-FFF2-40B4-BE49-F238E27FC236}">
                  <a16:creationId xmlns:a16="http://schemas.microsoft.com/office/drawing/2014/main" id="{B2A1CC94-C02E-0982-E9BE-B64FE1C9CC72}"/>
                </a:ext>
              </a:extLst>
            </p:cNvPr>
            <p:cNvSpPr txBox="1"/>
            <p:nvPr/>
          </p:nvSpPr>
          <p:spPr>
            <a:xfrm>
              <a:off x="653696" y="2978038"/>
              <a:ext cx="8696781" cy="172310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dirty="0"/>
                <a:t>Understand travel planning behaviors &amp; budget constraints</a:t>
              </a:r>
            </a:p>
            <a:p>
              <a:pPr marL="171450" indent="-171450">
                <a:lnSpc>
                  <a:spcPct val="150000"/>
                </a:lnSpc>
                <a:buFont typeface="Arial" panose="020B0604020202020204" pitchFamily="34" charset="0"/>
                <a:buChar char="•"/>
              </a:pPr>
              <a:r>
                <a:rPr lang="en-US" sz="1200" dirty="0"/>
                <a:t>Map destination preferences (domestic vs. outbound)</a:t>
              </a:r>
            </a:p>
            <a:p>
              <a:pPr marL="171450" indent="-171450">
                <a:lnSpc>
                  <a:spcPct val="150000"/>
                </a:lnSpc>
                <a:buFont typeface="Arial" panose="020B0604020202020204" pitchFamily="34" charset="0"/>
                <a:buChar char="•"/>
              </a:pPr>
              <a:r>
                <a:rPr lang="en-US" sz="1200" dirty="0"/>
                <a:t>Evaluate Online Travel Agency (OTA) platform performance &amp; satisfaction</a:t>
              </a:r>
            </a:p>
            <a:p>
              <a:pPr marL="171450" indent="-171450">
                <a:lnSpc>
                  <a:spcPct val="150000"/>
                </a:lnSpc>
                <a:buFont typeface="Arial" panose="020B0604020202020204" pitchFamily="34" charset="0"/>
                <a:buChar char="•"/>
              </a:pPr>
              <a:r>
                <a:rPr lang="en-US" sz="1200" dirty="0"/>
                <a:t>Identify key conversion drivers &amp; barriers</a:t>
              </a:r>
            </a:p>
            <a:p>
              <a:pPr marL="171450" indent="-171450">
                <a:lnSpc>
                  <a:spcPct val="150000"/>
                </a:lnSpc>
                <a:buFont typeface="Arial" panose="020B0604020202020204" pitchFamily="34" charset="0"/>
                <a:buChar char="•"/>
              </a:pPr>
              <a:r>
                <a:rPr lang="en-US" sz="1200" dirty="0"/>
                <a:t>Assess hospitality brand perceptions</a:t>
              </a:r>
            </a:p>
            <a:p>
              <a:pPr marL="171450" indent="-171450">
                <a:lnSpc>
                  <a:spcPct val="150000"/>
                </a:lnSpc>
                <a:buFont typeface="Arial" panose="020B0604020202020204" pitchFamily="34" charset="0"/>
                <a:buChar char="•"/>
              </a:pPr>
              <a:r>
                <a:rPr lang="en-US" sz="1200" dirty="0"/>
                <a:t>Project Summer 2026 travel trends</a:t>
              </a:r>
            </a:p>
          </p:txBody>
        </p:sp>
      </p:grpSp>
      <p:grpSp>
        <p:nvGrpSpPr>
          <p:cNvPr id="51" name="Group 50">
            <a:extLst>
              <a:ext uri="{FF2B5EF4-FFF2-40B4-BE49-F238E27FC236}">
                <a16:creationId xmlns:a16="http://schemas.microsoft.com/office/drawing/2014/main" id="{45DDF15B-54B1-AFE8-AF2B-6BD786760E91}"/>
              </a:ext>
            </a:extLst>
          </p:cNvPr>
          <p:cNvGrpSpPr/>
          <p:nvPr/>
        </p:nvGrpSpPr>
        <p:grpSpPr>
          <a:xfrm>
            <a:off x="653696" y="5018318"/>
            <a:ext cx="5118100" cy="907967"/>
            <a:chOff x="653697" y="5234955"/>
            <a:chExt cx="6173042" cy="907967"/>
          </a:xfrm>
        </p:grpSpPr>
        <p:sp>
          <p:nvSpPr>
            <p:cNvPr id="52" name="TextBox 51">
              <a:extLst>
                <a:ext uri="{FF2B5EF4-FFF2-40B4-BE49-F238E27FC236}">
                  <a16:creationId xmlns:a16="http://schemas.microsoft.com/office/drawing/2014/main" id="{791F9378-4456-3706-E947-4EC01B75F6BC}"/>
                </a:ext>
              </a:extLst>
            </p:cNvPr>
            <p:cNvSpPr txBox="1"/>
            <p:nvPr/>
          </p:nvSpPr>
          <p:spPr>
            <a:xfrm>
              <a:off x="653697" y="5604313"/>
              <a:ext cx="6173042" cy="538609"/>
            </a:xfrm>
            <a:prstGeom prst="rect">
              <a:avLst/>
            </a:prstGeom>
            <a:noFill/>
          </p:spPr>
          <p:txBody>
            <a:bodyPr wrap="square">
              <a:spAutoFit/>
            </a:bodyPr>
            <a:lstStyle/>
            <a:p>
              <a:pPr marL="171450" indent="-171450">
                <a:spcBef>
                  <a:spcPts val="600"/>
                </a:spcBef>
                <a:buFont typeface="Wingdings" panose="05000000000000000000" pitchFamily="2" charset="2"/>
                <a:buChar char="§"/>
              </a:pPr>
              <a:r>
                <a:rPr lang="en-US" sz="1200" b="1" dirty="0">
                  <a:solidFill>
                    <a:srgbClr val="535353"/>
                  </a:solidFill>
                </a:rPr>
                <a:t>Fieldwork:</a:t>
              </a:r>
              <a:r>
                <a:rPr lang="en-US" sz="1200" dirty="0">
                  <a:solidFill>
                    <a:srgbClr val="535353"/>
                  </a:solidFill>
                </a:rPr>
                <a:t> January - February 2025</a:t>
              </a:r>
            </a:p>
            <a:p>
              <a:pPr marL="171450" indent="-171450">
                <a:spcBef>
                  <a:spcPts val="600"/>
                </a:spcBef>
                <a:buFont typeface="Wingdings" panose="05000000000000000000" pitchFamily="2" charset="2"/>
                <a:buChar char="§"/>
              </a:pPr>
              <a:r>
                <a:rPr lang="en-US" sz="1200" b="1" dirty="0">
                  <a:solidFill>
                    <a:srgbClr val="535353"/>
                  </a:solidFill>
                </a:rPr>
                <a:t>Analysis &amp; Reporting:</a:t>
              </a:r>
              <a:r>
                <a:rPr lang="en-US" sz="1200" dirty="0">
                  <a:solidFill>
                    <a:srgbClr val="535353"/>
                  </a:solidFill>
                </a:rPr>
                <a:t> March 2025</a:t>
              </a:r>
            </a:p>
          </p:txBody>
        </p:sp>
        <p:sp>
          <p:nvSpPr>
            <p:cNvPr id="53" name="Rectangle: Rounded Corners 52">
              <a:extLst>
                <a:ext uri="{FF2B5EF4-FFF2-40B4-BE49-F238E27FC236}">
                  <a16:creationId xmlns:a16="http://schemas.microsoft.com/office/drawing/2014/main" id="{C0FB7CD3-FC9D-E418-C7D4-C6AA2DF21D97}"/>
                </a:ext>
              </a:extLst>
            </p:cNvPr>
            <p:cNvSpPr/>
            <p:nvPr/>
          </p:nvSpPr>
          <p:spPr>
            <a:xfrm>
              <a:off x="654758" y="5234955"/>
              <a:ext cx="4710505" cy="40176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5000"/>
                  </a:solidFill>
                  <a:effectLst/>
                  <a:uLnTx/>
                  <a:uFillTx/>
                  <a:latin typeface="+mj-lt"/>
                </a:rPr>
                <a:t>Fieldwork Period &amp; Timeline</a:t>
              </a:r>
            </a:p>
          </p:txBody>
        </p:sp>
      </p:grpSp>
      <p:sp>
        <p:nvSpPr>
          <p:cNvPr id="3" name="TextBox 2">
            <a:extLst>
              <a:ext uri="{FF2B5EF4-FFF2-40B4-BE49-F238E27FC236}">
                <a16:creationId xmlns:a16="http://schemas.microsoft.com/office/drawing/2014/main" id="{0D166CEC-B10F-7855-5E39-003C9C924BB0}"/>
              </a:ext>
            </a:extLst>
          </p:cNvPr>
          <p:cNvSpPr txBox="1"/>
          <p:nvPr/>
        </p:nvSpPr>
        <p:spPr>
          <a:xfrm>
            <a:off x="576707" y="6471407"/>
            <a:ext cx="9785702" cy="246221"/>
          </a:xfrm>
          <a:prstGeom prst="rect">
            <a:avLst/>
          </a:prstGeom>
          <a:noFill/>
        </p:spPr>
        <p:txBody>
          <a:bodyPr wrap="square">
            <a:spAutoFit/>
          </a:bodyPr>
          <a:lstStyle/>
          <a:p>
            <a:r>
              <a:rPr lang="en-US" sz="1000" b="0" i="1" dirty="0">
                <a:solidFill>
                  <a:schemeClr val="tx1">
                    <a:lumMod val="60000"/>
                    <a:lumOff val="40000"/>
                  </a:schemeClr>
                </a:solidFill>
                <a:effectLst/>
                <a:latin typeface="+mj-lt"/>
              </a:rPr>
              <a:t>Vietnamese Travel Trends Summer 2026 | InsightAsia Vietnam Primary Research </a:t>
            </a:r>
            <a:r>
              <a:rPr lang="en-US" sz="1000" i="1" dirty="0">
                <a:solidFill>
                  <a:schemeClr val="tx1">
                    <a:lumMod val="60000"/>
                    <a:lumOff val="40000"/>
                  </a:schemeClr>
                </a:solidFill>
              </a:rPr>
              <a:t>| March 2026</a:t>
            </a:r>
            <a:endParaRPr lang="en-US" sz="1000" i="1" dirty="0">
              <a:solidFill>
                <a:schemeClr val="tx1">
                  <a:lumMod val="60000"/>
                  <a:lumOff val="40000"/>
                </a:schemeClr>
              </a:solidFill>
              <a:latin typeface="+mj-lt"/>
            </a:endParaRPr>
          </a:p>
        </p:txBody>
      </p:sp>
    </p:spTree>
    <p:extLst>
      <p:ext uri="{BB962C8B-B14F-4D97-AF65-F5344CB8AC3E}">
        <p14:creationId xmlns:p14="http://schemas.microsoft.com/office/powerpoint/2010/main" val="3100768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48C84-DEBA-D948-AFDC-48BA71012CB3}"/>
            </a:ext>
          </a:extLst>
        </p:cNvPr>
        <p:cNvGrpSpPr/>
        <p:nvPr/>
      </p:nvGrpSpPr>
      <p:grpSpPr>
        <a:xfrm>
          <a:off x="0" y="0"/>
          <a:ext cx="0" cy="0"/>
          <a:chOff x="0" y="0"/>
          <a:chExt cx="0" cy="0"/>
        </a:xfrm>
      </p:grpSpPr>
      <p:sp>
        <p:nvSpPr>
          <p:cNvPr id="55" name="Rounded Rectangle 54">
            <a:extLst>
              <a:ext uri="{FF2B5EF4-FFF2-40B4-BE49-F238E27FC236}">
                <a16:creationId xmlns:a16="http://schemas.microsoft.com/office/drawing/2014/main" id="{7B491206-C5E1-22AD-909C-B81331687C14}"/>
              </a:ext>
            </a:extLst>
          </p:cNvPr>
          <p:cNvSpPr/>
          <p:nvPr/>
        </p:nvSpPr>
        <p:spPr>
          <a:xfrm>
            <a:off x="1089977" y="4928444"/>
            <a:ext cx="5189515" cy="77871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itchFamily="2" charset="77"/>
            </a:endParaRPr>
          </a:p>
        </p:txBody>
      </p:sp>
      <p:sp>
        <p:nvSpPr>
          <p:cNvPr id="54" name="Rounded Rectangle 53">
            <a:extLst>
              <a:ext uri="{FF2B5EF4-FFF2-40B4-BE49-F238E27FC236}">
                <a16:creationId xmlns:a16="http://schemas.microsoft.com/office/drawing/2014/main" id="{2D658EDF-C335-1935-BE6B-A43189690E92}"/>
              </a:ext>
            </a:extLst>
          </p:cNvPr>
          <p:cNvSpPr/>
          <p:nvPr/>
        </p:nvSpPr>
        <p:spPr>
          <a:xfrm>
            <a:off x="1089977" y="3277774"/>
            <a:ext cx="5189515" cy="77871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3685021-2C3B-F7BC-63FB-FC6A725BB2F7}"/>
              </a:ext>
            </a:extLst>
          </p:cNvPr>
          <p:cNvSpPr/>
          <p:nvPr/>
        </p:nvSpPr>
        <p:spPr>
          <a:xfrm>
            <a:off x="1262168" y="3482465"/>
            <a:ext cx="4845133" cy="338554"/>
          </a:xfrm>
          <a:prstGeom prst="rect">
            <a:avLst/>
          </a:prstGeom>
        </p:spPr>
        <p:txBody>
          <a:bodyPr wrap="square" lIns="46800" rIns="46800">
            <a:spAutoFit/>
          </a:bodyPr>
          <a:lstStyle/>
          <a:p>
            <a:pPr algn="ctr"/>
            <a:r>
              <a:rPr lang="en-US" sz="1600" b="1" dirty="0">
                <a:solidFill>
                  <a:schemeClr val="bg1"/>
                </a:solidFill>
                <a:latin typeface="Montserrat" pitchFamily="2" charset="77"/>
              </a:rPr>
              <a:t>We champion </a:t>
            </a:r>
            <a:r>
              <a:rPr lang="en-US" sz="1600" b="1" dirty="0">
                <a:solidFill>
                  <a:srgbClr val="F16522"/>
                </a:solidFill>
                <a:latin typeface="Montserrat" pitchFamily="2" charset="77"/>
              </a:rPr>
              <a:t>innovative </a:t>
            </a:r>
            <a:r>
              <a:rPr lang="en-US" sz="1600" b="1" dirty="0">
                <a:solidFill>
                  <a:schemeClr val="bg1"/>
                </a:solidFill>
                <a:latin typeface="Montserrat" pitchFamily="2" charset="77"/>
              </a:rPr>
              <a:t>research</a:t>
            </a:r>
          </a:p>
        </p:txBody>
      </p:sp>
      <p:sp>
        <p:nvSpPr>
          <p:cNvPr id="51" name="Rectangle 50">
            <a:extLst>
              <a:ext uri="{FF2B5EF4-FFF2-40B4-BE49-F238E27FC236}">
                <a16:creationId xmlns:a16="http://schemas.microsoft.com/office/drawing/2014/main" id="{FEC7B73C-EF0F-454F-4E4D-8BA9360BE98F}"/>
              </a:ext>
            </a:extLst>
          </p:cNvPr>
          <p:cNvSpPr/>
          <p:nvPr/>
        </p:nvSpPr>
        <p:spPr>
          <a:xfrm>
            <a:off x="1434359" y="4126425"/>
            <a:ext cx="4845133" cy="461665"/>
          </a:xfrm>
          <a:prstGeom prst="rect">
            <a:avLst/>
          </a:prstGeom>
        </p:spPr>
        <p:txBody>
          <a:bodyPr wrap="square" lIns="46800" rIns="46800">
            <a:spAutoFit/>
          </a:bodyPr>
          <a:lstStyle/>
          <a:p>
            <a:r>
              <a:rPr lang="en-US" sz="1200" dirty="0">
                <a:latin typeface="Montserrat" pitchFamily="2" charset="77"/>
              </a:rPr>
              <a:t>Technical rigor and quality control, combined with research passion, creativity and smarter thinking</a:t>
            </a:r>
          </a:p>
        </p:txBody>
      </p:sp>
      <p:sp>
        <p:nvSpPr>
          <p:cNvPr id="52" name="Rectangle 51">
            <a:extLst>
              <a:ext uri="{FF2B5EF4-FFF2-40B4-BE49-F238E27FC236}">
                <a16:creationId xmlns:a16="http://schemas.microsoft.com/office/drawing/2014/main" id="{7661E74D-7C61-B79C-A793-F3E48056F3D6}"/>
              </a:ext>
            </a:extLst>
          </p:cNvPr>
          <p:cNvSpPr/>
          <p:nvPr/>
        </p:nvSpPr>
        <p:spPr>
          <a:xfrm>
            <a:off x="1262168" y="5145912"/>
            <a:ext cx="4845133" cy="338554"/>
          </a:xfrm>
          <a:prstGeom prst="rect">
            <a:avLst/>
          </a:prstGeom>
        </p:spPr>
        <p:txBody>
          <a:bodyPr wrap="square" lIns="46800" rIns="46800">
            <a:spAutoFit/>
          </a:bodyPr>
          <a:lstStyle/>
          <a:p>
            <a:pPr algn="ctr"/>
            <a:r>
              <a:rPr lang="en-US" sz="1600" b="1" dirty="0">
                <a:solidFill>
                  <a:schemeClr val="bg1"/>
                </a:solidFill>
                <a:latin typeface="Montserrat" pitchFamily="2" charset="77"/>
              </a:rPr>
              <a:t>We bring </a:t>
            </a:r>
            <a:r>
              <a:rPr lang="en-US" sz="1600" b="1" dirty="0">
                <a:solidFill>
                  <a:srgbClr val="F36521"/>
                </a:solidFill>
                <a:latin typeface="Montserrat" pitchFamily="2" charset="77"/>
              </a:rPr>
              <a:t>real local knowledge</a:t>
            </a:r>
          </a:p>
        </p:txBody>
      </p:sp>
      <p:sp>
        <p:nvSpPr>
          <p:cNvPr id="53" name="Rectangle 52">
            <a:extLst>
              <a:ext uri="{FF2B5EF4-FFF2-40B4-BE49-F238E27FC236}">
                <a16:creationId xmlns:a16="http://schemas.microsoft.com/office/drawing/2014/main" id="{37BDBB22-9072-8E76-704B-62B06DBC8F78}"/>
              </a:ext>
            </a:extLst>
          </p:cNvPr>
          <p:cNvSpPr/>
          <p:nvPr/>
        </p:nvSpPr>
        <p:spPr>
          <a:xfrm>
            <a:off x="1434359" y="5772529"/>
            <a:ext cx="4845133" cy="461665"/>
          </a:xfrm>
          <a:prstGeom prst="rect">
            <a:avLst/>
          </a:prstGeom>
        </p:spPr>
        <p:txBody>
          <a:bodyPr wrap="square" lIns="46800" rIns="46800">
            <a:spAutoFit/>
          </a:bodyPr>
          <a:lstStyle/>
          <a:p>
            <a:r>
              <a:rPr lang="en-US" sz="1200" dirty="0">
                <a:latin typeface="Montserrat" pitchFamily="2" charset="77"/>
              </a:rPr>
              <a:t>To provide ‘up to the minute’ understanding of the evolving competitive &amp; consumer context</a:t>
            </a:r>
          </a:p>
        </p:txBody>
      </p:sp>
      <p:cxnSp>
        <p:nvCxnSpPr>
          <p:cNvPr id="57" name="Straight Connector 56">
            <a:extLst>
              <a:ext uri="{FF2B5EF4-FFF2-40B4-BE49-F238E27FC236}">
                <a16:creationId xmlns:a16="http://schemas.microsoft.com/office/drawing/2014/main" id="{131C81AD-5F76-8FA5-3300-01426406964C}"/>
              </a:ext>
            </a:extLst>
          </p:cNvPr>
          <p:cNvCxnSpPr/>
          <p:nvPr/>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5E981FD-EA75-5EDE-326C-F2AE630636A7}"/>
              </a:ext>
            </a:extLst>
          </p:cNvPr>
          <p:cNvCxnSpPr/>
          <p:nvPr/>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16" name="TextBox 10">
            <a:extLst>
              <a:ext uri="{FF2B5EF4-FFF2-40B4-BE49-F238E27FC236}">
                <a16:creationId xmlns:a16="http://schemas.microsoft.com/office/drawing/2014/main" id="{A9570933-9DF9-A270-A70B-0F9BF28D513B}"/>
              </a:ext>
            </a:extLst>
          </p:cNvPr>
          <p:cNvSpPr txBox="1"/>
          <p:nvPr/>
        </p:nvSpPr>
        <p:spPr>
          <a:xfrm>
            <a:off x="649357" y="781588"/>
            <a:ext cx="3034226" cy="751937"/>
          </a:xfrm>
          <a:prstGeom prst="rect">
            <a:avLst/>
          </a:prstGeom>
        </p:spPr>
        <p:txBody>
          <a:bodyPr wrap="square" lIns="0" tIns="0" rIns="0" bIns="0" rtlCol="0" anchor="t">
            <a:spAutoFit/>
          </a:bodyPr>
          <a:lstStyle/>
          <a:p>
            <a:pPr>
              <a:lnSpc>
                <a:spcPts val="6500"/>
              </a:lnSpc>
            </a:pPr>
            <a:r>
              <a:rPr lang="en-US" sz="4000" spc="-150" dirty="0">
                <a:latin typeface="Montserrat" pitchFamily="2" charset="77"/>
              </a:rPr>
              <a:t>We Are</a:t>
            </a:r>
          </a:p>
        </p:txBody>
      </p:sp>
      <p:cxnSp>
        <p:nvCxnSpPr>
          <p:cNvPr id="17" name="Straight Connector 16">
            <a:extLst>
              <a:ext uri="{FF2B5EF4-FFF2-40B4-BE49-F238E27FC236}">
                <a16:creationId xmlns:a16="http://schemas.microsoft.com/office/drawing/2014/main" id="{E45E6E11-FB9C-8B15-0AB5-7B77645ECAFB}"/>
              </a:ext>
            </a:extLst>
          </p:cNvPr>
          <p:cNvCxnSpPr>
            <a:cxnSpLocks/>
          </p:cNvCxnSpPr>
          <p:nvPr/>
        </p:nvCxnSpPr>
        <p:spPr>
          <a:xfrm flipH="1">
            <a:off x="649357" y="1557514"/>
            <a:ext cx="2112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774799-1D17-FD06-F9E4-D64A3D514EAE}"/>
              </a:ext>
            </a:extLst>
          </p:cNvPr>
          <p:cNvCxnSpPr>
            <a:cxnSpLocks/>
          </p:cNvCxnSpPr>
          <p:nvPr/>
        </p:nvCxnSpPr>
        <p:spPr>
          <a:xfrm flipH="1">
            <a:off x="649358" y="3005602"/>
            <a:ext cx="59845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lide Number Placeholder 1">
            <a:extLst>
              <a:ext uri="{FF2B5EF4-FFF2-40B4-BE49-F238E27FC236}">
                <a16:creationId xmlns:a16="http://schemas.microsoft.com/office/drawing/2014/main" id="{98AAFCC8-117B-3375-0B9A-C8948F02065F}"/>
              </a:ext>
            </a:extLst>
          </p:cNvPr>
          <p:cNvSpPr txBox="1">
            <a:spLocks/>
          </p:cNvSpPr>
          <p:nvPr/>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20</a:t>
            </a:fld>
            <a:endParaRPr lang="en-US" b="1" spc="300" dirty="0">
              <a:solidFill>
                <a:schemeClr val="tx1"/>
              </a:solidFill>
              <a:latin typeface="Montserrat" pitchFamily="2" charset="77"/>
            </a:endParaRPr>
          </a:p>
        </p:txBody>
      </p:sp>
      <p:sp>
        <p:nvSpPr>
          <p:cNvPr id="23" name="TextBox 10">
            <a:extLst>
              <a:ext uri="{FF2B5EF4-FFF2-40B4-BE49-F238E27FC236}">
                <a16:creationId xmlns:a16="http://schemas.microsoft.com/office/drawing/2014/main" id="{F4907C98-5901-73B0-A6FC-772CFB85C7E2}"/>
              </a:ext>
            </a:extLst>
          </p:cNvPr>
          <p:cNvSpPr txBox="1"/>
          <p:nvPr/>
        </p:nvSpPr>
        <p:spPr>
          <a:xfrm>
            <a:off x="649357" y="1670865"/>
            <a:ext cx="7161178" cy="1082027"/>
          </a:xfrm>
          <a:prstGeom prst="rect">
            <a:avLst/>
          </a:prstGeom>
        </p:spPr>
        <p:txBody>
          <a:bodyPr wrap="square" lIns="0" tIns="0" rIns="0" bIns="0" rtlCol="0" anchor="t">
            <a:spAutoFit/>
          </a:bodyPr>
          <a:lstStyle/>
          <a:p>
            <a:pPr>
              <a:lnSpc>
                <a:spcPts val="4200"/>
              </a:lnSpc>
            </a:pPr>
            <a:r>
              <a:rPr lang="en-US" sz="4400" b="1" spc="-150" dirty="0">
                <a:solidFill>
                  <a:srgbClr val="67A341"/>
                </a:solidFill>
                <a:latin typeface="Montserrat" pitchFamily="2" charset="77"/>
              </a:rPr>
              <a:t>SMALL</a:t>
            </a:r>
            <a:r>
              <a:rPr lang="en-US" sz="4400" b="1" spc="-150" dirty="0">
                <a:latin typeface="Montserrat" pitchFamily="2" charset="77"/>
              </a:rPr>
              <a:t> </a:t>
            </a:r>
            <a:r>
              <a:rPr lang="en-US" sz="3600" b="1" spc="-150" dirty="0">
                <a:latin typeface="Montserrat" pitchFamily="2" charset="77"/>
              </a:rPr>
              <a:t>enough to care &amp;</a:t>
            </a:r>
            <a:r>
              <a:rPr lang="en-US" sz="3600" b="1" spc="-150" dirty="0">
                <a:latin typeface="Montserrat ExtraBold" pitchFamily="2" charset="77"/>
              </a:rPr>
              <a:t> </a:t>
            </a:r>
            <a:endParaRPr lang="en-US" sz="4400" b="1" spc="-150" dirty="0">
              <a:latin typeface="Montserrat ExtraBold" pitchFamily="2" charset="77"/>
            </a:endParaRPr>
          </a:p>
          <a:p>
            <a:pPr>
              <a:lnSpc>
                <a:spcPts val="4200"/>
              </a:lnSpc>
            </a:pPr>
            <a:r>
              <a:rPr lang="en-US" sz="4400" b="1" spc="-150" dirty="0">
                <a:solidFill>
                  <a:srgbClr val="F36521"/>
                </a:solidFill>
                <a:latin typeface="Montserrat" pitchFamily="2" charset="77"/>
              </a:rPr>
              <a:t>         BIG</a:t>
            </a:r>
            <a:r>
              <a:rPr lang="en-US" sz="4400" b="1" spc="-150" dirty="0">
                <a:latin typeface="Montserrat" pitchFamily="2" charset="77"/>
              </a:rPr>
              <a:t> </a:t>
            </a:r>
            <a:r>
              <a:rPr lang="en-US" sz="3600" b="1" spc="-150" dirty="0">
                <a:latin typeface="Montserrat" pitchFamily="2" charset="77"/>
              </a:rPr>
              <a:t>enough to trust</a:t>
            </a:r>
            <a:endParaRPr lang="en-US" sz="4400" b="1" spc="-150" dirty="0">
              <a:latin typeface="Montserrat" pitchFamily="2" charset="77"/>
            </a:endParaRPr>
          </a:p>
        </p:txBody>
      </p:sp>
      <p:pic>
        <p:nvPicPr>
          <p:cNvPr id="3" name="Picture 2">
            <a:extLst>
              <a:ext uri="{FF2B5EF4-FFF2-40B4-BE49-F238E27FC236}">
                <a16:creationId xmlns:a16="http://schemas.microsoft.com/office/drawing/2014/main" id="{53398194-6440-EF67-703F-547F06A978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33881" y="1126044"/>
            <a:ext cx="5406963" cy="5731955"/>
          </a:xfrm>
          <a:prstGeom prst="rect">
            <a:avLst/>
          </a:prstGeom>
        </p:spPr>
      </p:pic>
    </p:spTree>
    <p:extLst>
      <p:ext uri="{BB962C8B-B14F-4D97-AF65-F5344CB8AC3E}">
        <p14:creationId xmlns:p14="http://schemas.microsoft.com/office/powerpoint/2010/main" val="399514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CC32D-967F-7220-F646-04E1D67138E2}"/>
            </a:ext>
          </a:extLst>
        </p:cNvPr>
        <p:cNvGrpSpPr/>
        <p:nvPr/>
      </p:nvGrpSpPr>
      <p:grpSpPr>
        <a:xfrm>
          <a:off x="0" y="0"/>
          <a:ext cx="0" cy="0"/>
          <a:chOff x="0" y="0"/>
          <a:chExt cx="0" cy="0"/>
        </a:xfrm>
      </p:grpSpPr>
      <p:sp>
        <p:nvSpPr>
          <p:cNvPr id="13" name="TextBox 10">
            <a:extLst>
              <a:ext uri="{FF2B5EF4-FFF2-40B4-BE49-F238E27FC236}">
                <a16:creationId xmlns:a16="http://schemas.microsoft.com/office/drawing/2014/main" id="{EA5E268F-5705-EB35-17A5-26D46C3C3D33}"/>
              </a:ext>
            </a:extLst>
          </p:cNvPr>
          <p:cNvSpPr txBox="1"/>
          <p:nvPr/>
        </p:nvSpPr>
        <p:spPr>
          <a:xfrm>
            <a:off x="653699" y="513993"/>
            <a:ext cx="8702174" cy="713913"/>
          </a:xfrm>
          <a:prstGeom prst="rect">
            <a:avLst/>
          </a:prstGeom>
        </p:spPr>
        <p:txBody>
          <a:bodyPr wrap="square" lIns="0" tIns="0" rIns="0" bIns="0" rtlCol="0" anchor="t">
            <a:spAutoFit/>
          </a:bodyPr>
          <a:lstStyle/>
          <a:p>
            <a:pPr>
              <a:lnSpc>
                <a:spcPts val="6500"/>
              </a:lnSpc>
            </a:pPr>
            <a:r>
              <a:rPr lang="en-US" sz="2400" b="1" spc="-150" dirty="0">
                <a:latin typeface="Montserrat" pitchFamily="2" charset="77"/>
              </a:rPr>
              <a:t>Our Clients Trust Us</a:t>
            </a:r>
          </a:p>
        </p:txBody>
      </p:sp>
      <p:sp>
        <p:nvSpPr>
          <p:cNvPr id="52" name="TextBox 10">
            <a:extLst>
              <a:ext uri="{FF2B5EF4-FFF2-40B4-BE49-F238E27FC236}">
                <a16:creationId xmlns:a16="http://schemas.microsoft.com/office/drawing/2014/main" id="{9953595D-60A5-B7C3-8CC8-6F112CC9B60B}"/>
              </a:ext>
            </a:extLst>
          </p:cNvPr>
          <p:cNvSpPr txBox="1"/>
          <p:nvPr/>
        </p:nvSpPr>
        <p:spPr>
          <a:xfrm>
            <a:off x="653699" y="977716"/>
            <a:ext cx="8702174" cy="751103"/>
          </a:xfrm>
          <a:prstGeom prst="rect">
            <a:avLst/>
          </a:prstGeom>
        </p:spPr>
        <p:txBody>
          <a:bodyPr wrap="square" lIns="0" tIns="0" rIns="0" bIns="0" rtlCol="0" anchor="t">
            <a:spAutoFit/>
          </a:bodyPr>
          <a:lstStyle/>
          <a:p>
            <a:pPr>
              <a:lnSpc>
                <a:spcPts val="6500"/>
              </a:lnSpc>
            </a:pPr>
            <a:r>
              <a:rPr lang="en-US" sz="3200" b="1" spc="-150" dirty="0">
                <a:latin typeface="Montserrat" pitchFamily="2" charset="77"/>
              </a:rPr>
              <a:t>Because We Understand</a:t>
            </a:r>
          </a:p>
        </p:txBody>
      </p:sp>
      <p:sp>
        <p:nvSpPr>
          <p:cNvPr id="53" name="Content Placeholder 3">
            <a:extLst>
              <a:ext uri="{FF2B5EF4-FFF2-40B4-BE49-F238E27FC236}">
                <a16:creationId xmlns:a16="http://schemas.microsoft.com/office/drawing/2014/main" id="{6DC2A09C-6914-1669-293D-BE38B3C4FEDD}"/>
              </a:ext>
            </a:extLst>
          </p:cNvPr>
          <p:cNvSpPr txBox="1">
            <a:spLocks/>
          </p:cNvSpPr>
          <p:nvPr/>
        </p:nvSpPr>
        <p:spPr>
          <a:xfrm>
            <a:off x="729530" y="1650102"/>
            <a:ext cx="6181634" cy="1213281"/>
          </a:xfrm>
          <a:prstGeom prst="rect">
            <a:avLst/>
          </a:prstGeom>
        </p:spPr>
        <p:txBody>
          <a:bodyPr vert="horz" wrap="square" lIns="90000" tIns="45720" rIns="91440" bIns="4572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Asia.</a:t>
            </a:r>
          </a:p>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Efficient and effective research design.</a:t>
            </a:r>
          </a:p>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The need for practical and actionable solutions. </a:t>
            </a:r>
          </a:p>
        </p:txBody>
      </p:sp>
      <p:cxnSp>
        <p:nvCxnSpPr>
          <p:cNvPr id="7" name="Straight Connector 6">
            <a:extLst>
              <a:ext uri="{FF2B5EF4-FFF2-40B4-BE49-F238E27FC236}">
                <a16:creationId xmlns:a16="http://schemas.microsoft.com/office/drawing/2014/main" id="{DCC1001D-AC75-F784-B353-493092E60229}"/>
              </a:ext>
            </a:extLst>
          </p:cNvPr>
          <p:cNvCxnSpPr>
            <a:cxnSpLocks/>
          </p:cNvCxnSpPr>
          <p:nvPr/>
        </p:nvCxnSpPr>
        <p:spPr>
          <a:xfrm>
            <a:off x="653699" y="1728819"/>
            <a:ext cx="3442447"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A75B68C-BA6B-C30B-5409-55147AB22C41}"/>
              </a:ext>
            </a:extLst>
          </p:cNvPr>
          <p:cNvCxnSpPr/>
          <p:nvPr/>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C9020C3-BEAB-5969-10FA-CCDBCFDB441A}"/>
              </a:ext>
            </a:extLst>
          </p:cNvPr>
          <p:cNvCxnSpPr/>
          <p:nvPr/>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TextBox 10">
            <a:extLst>
              <a:ext uri="{FF2B5EF4-FFF2-40B4-BE49-F238E27FC236}">
                <a16:creationId xmlns:a16="http://schemas.microsoft.com/office/drawing/2014/main" id="{16BA9E00-0399-958A-9F64-5C5294E674A7}"/>
              </a:ext>
            </a:extLst>
          </p:cNvPr>
          <p:cNvSpPr txBox="1"/>
          <p:nvPr/>
        </p:nvSpPr>
        <p:spPr>
          <a:xfrm>
            <a:off x="676849" y="3383102"/>
            <a:ext cx="3682816" cy="751937"/>
          </a:xfrm>
          <a:prstGeom prst="rect">
            <a:avLst/>
          </a:prstGeom>
        </p:spPr>
        <p:txBody>
          <a:bodyPr wrap="square" lIns="0" tIns="0" rIns="0" bIns="0" rtlCol="0" anchor="t">
            <a:spAutoFit/>
          </a:bodyPr>
          <a:lstStyle/>
          <a:p>
            <a:pPr>
              <a:lnSpc>
                <a:spcPts val="6500"/>
              </a:lnSpc>
            </a:pPr>
            <a:r>
              <a:rPr lang="en-US" sz="3600" spc="-150" dirty="0">
                <a:latin typeface="Montserrat" pitchFamily="2" charset="77"/>
              </a:rPr>
              <a:t>We Are your</a:t>
            </a:r>
          </a:p>
        </p:txBody>
      </p:sp>
      <p:cxnSp>
        <p:nvCxnSpPr>
          <p:cNvPr id="28" name="Straight Connector 27">
            <a:extLst>
              <a:ext uri="{FF2B5EF4-FFF2-40B4-BE49-F238E27FC236}">
                <a16:creationId xmlns:a16="http://schemas.microsoft.com/office/drawing/2014/main" id="{0C36DA12-856A-CA31-C9E6-079F692CE058}"/>
              </a:ext>
            </a:extLst>
          </p:cNvPr>
          <p:cNvCxnSpPr>
            <a:cxnSpLocks/>
          </p:cNvCxnSpPr>
          <p:nvPr/>
        </p:nvCxnSpPr>
        <p:spPr>
          <a:xfrm flipH="1">
            <a:off x="663402" y="4140526"/>
            <a:ext cx="27048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10">
            <a:extLst>
              <a:ext uri="{FF2B5EF4-FFF2-40B4-BE49-F238E27FC236}">
                <a16:creationId xmlns:a16="http://schemas.microsoft.com/office/drawing/2014/main" id="{C03B8C2C-B281-0C10-E456-1C7F83422B4B}"/>
              </a:ext>
            </a:extLst>
          </p:cNvPr>
          <p:cNvSpPr txBox="1"/>
          <p:nvPr/>
        </p:nvSpPr>
        <p:spPr>
          <a:xfrm>
            <a:off x="663402" y="4368238"/>
            <a:ext cx="5758567" cy="1465145"/>
          </a:xfrm>
          <a:prstGeom prst="rect">
            <a:avLst/>
          </a:prstGeom>
        </p:spPr>
        <p:txBody>
          <a:bodyPr wrap="square" lIns="0" tIns="0" rIns="0" bIns="0" rtlCol="0" anchor="t">
            <a:spAutoFit/>
          </a:bodyPr>
          <a:lstStyle/>
          <a:p>
            <a:pPr>
              <a:lnSpc>
                <a:spcPts val="5500"/>
              </a:lnSpc>
            </a:pPr>
            <a:r>
              <a:rPr lang="en-US" sz="6000" b="1" spc="-150" dirty="0">
                <a:solidFill>
                  <a:srgbClr val="67A341"/>
                </a:solidFill>
                <a:latin typeface="Montserrat" pitchFamily="2" charset="77"/>
              </a:rPr>
              <a:t>THINKING</a:t>
            </a:r>
          </a:p>
          <a:p>
            <a:pPr>
              <a:lnSpc>
                <a:spcPts val="5500"/>
              </a:lnSpc>
            </a:pPr>
            <a:r>
              <a:rPr lang="en-US" sz="6000" b="1" spc="-150" dirty="0">
                <a:solidFill>
                  <a:srgbClr val="F36521"/>
                </a:solidFill>
                <a:latin typeface="Montserrat" pitchFamily="2" charset="77"/>
              </a:rPr>
              <a:t>PARTNERS</a:t>
            </a:r>
          </a:p>
        </p:txBody>
      </p:sp>
      <p:sp>
        <p:nvSpPr>
          <p:cNvPr id="16" name="Slide Number Placeholder 1">
            <a:extLst>
              <a:ext uri="{FF2B5EF4-FFF2-40B4-BE49-F238E27FC236}">
                <a16:creationId xmlns:a16="http://schemas.microsoft.com/office/drawing/2014/main" id="{C5A52F0F-4126-EC17-A934-30658FCFFBD2}"/>
              </a:ext>
            </a:extLst>
          </p:cNvPr>
          <p:cNvSpPr txBox="1">
            <a:spLocks/>
          </p:cNvSpPr>
          <p:nvPr/>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21</a:t>
            </a:fld>
            <a:endParaRPr lang="en-US" b="1" spc="300" dirty="0">
              <a:solidFill>
                <a:schemeClr val="tx1"/>
              </a:solidFill>
              <a:latin typeface="Montserrat" pitchFamily="2" charset="77"/>
            </a:endParaRPr>
          </a:p>
        </p:txBody>
      </p:sp>
      <p:pic>
        <p:nvPicPr>
          <p:cNvPr id="3" name="Picture 2">
            <a:extLst>
              <a:ext uri="{FF2B5EF4-FFF2-40B4-BE49-F238E27FC236}">
                <a16:creationId xmlns:a16="http://schemas.microsoft.com/office/drawing/2014/main" id="{C6F0D288-F5F4-B143-179B-83FA7D0A35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0420" y="2192542"/>
            <a:ext cx="7288871" cy="3659620"/>
          </a:xfrm>
          <a:prstGeom prst="rect">
            <a:avLst/>
          </a:prstGeom>
        </p:spPr>
      </p:pic>
    </p:spTree>
    <p:extLst>
      <p:ext uri="{BB962C8B-B14F-4D97-AF65-F5344CB8AC3E}">
        <p14:creationId xmlns:p14="http://schemas.microsoft.com/office/powerpoint/2010/main" val="1906085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36F3D-E7C1-11F0-0635-1D156EF3887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B251FC0-DA26-75A7-64E4-399A51B34340}"/>
              </a:ext>
            </a:extLst>
          </p:cNvPr>
          <p:cNvSpPr txBox="1"/>
          <p:nvPr/>
        </p:nvSpPr>
        <p:spPr>
          <a:xfrm>
            <a:off x="653699" y="406400"/>
            <a:ext cx="8432244" cy="737061"/>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Local &amp; Regional Clients</a:t>
            </a:r>
          </a:p>
        </p:txBody>
      </p:sp>
      <p:sp>
        <p:nvSpPr>
          <p:cNvPr id="12" name="Rectangle 11">
            <a:extLst>
              <a:ext uri="{FF2B5EF4-FFF2-40B4-BE49-F238E27FC236}">
                <a16:creationId xmlns:a16="http://schemas.microsoft.com/office/drawing/2014/main" id="{3FEFDA1F-3B93-A78C-3CF8-17020C7193ED}"/>
              </a:ext>
            </a:extLst>
          </p:cNvPr>
          <p:cNvSpPr/>
          <p:nvPr/>
        </p:nvSpPr>
        <p:spPr>
          <a:xfrm>
            <a:off x="653699" y="1099689"/>
            <a:ext cx="1629437" cy="307777"/>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7A341"/>
                </a:solidFill>
                <a:effectLst/>
                <a:uLnTx/>
                <a:uFillTx/>
                <a:latin typeface="Montserrat" pitchFamily="2" charset="77"/>
                <a:ea typeface="+mn-ea"/>
                <a:cs typeface="Segoe UI" panose="020B0502040204020203" pitchFamily="34" charset="0"/>
              </a:rPr>
              <a:t>Across Industries</a:t>
            </a:r>
            <a:endParaRPr kumimoji="0" lang="en-US" sz="1400" b="0" i="0" u="none" strike="noStrike" kern="1200" cap="none" spc="0" normalizeH="0" baseline="0" noProof="0" dirty="0">
              <a:ln>
                <a:noFill/>
              </a:ln>
              <a:solidFill>
                <a:srgbClr val="67A341"/>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CCB24A0A-4B45-CA04-E890-B9FB06E57FE1}"/>
              </a:ext>
            </a:extLst>
          </p:cNvPr>
          <p:cNvSpPr/>
          <p:nvPr/>
        </p:nvSpPr>
        <p:spPr>
          <a:xfrm>
            <a:off x="8731281" y="1556960"/>
            <a:ext cx="3344606" cy="4722169"/>
          </a:xfrm>
          <a:prstGeom prst="rect">
            <a:avLst/>
          </a:prstGeom>
          <a:solidFill>
            <a:schemeClr val="accent6">
              <a:lumMod val="20000"/>
              <a:lumOff val="80000"/>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9" name="Rectangle 18">
            <a:extLst>
              <a:ext uri="{FF2B5EF4-FFF2-40B4-BE49-F238E27FC236}">
                <a16:creationId xmlns:a16="http://schemas.microsoft.com/office/drawing/2014/main" id="{9F9CD3C8-D12C-9E3E-E6D5-9913733F9156}"/>
              </a:ext>
            </a:extLst>
          </p:cNvPr>
          <p:cNvSpPr/>
          <p:nvPr/>
        </p:nvSpPr>
        <p:spPr>
          <a:xfrm>
            <a:off x="492052" y="1497330"/>
            <a:ext cx="8441682" cy="4930816"/>
          </a:xfrm>
          <a:prstGeom prst="rect">
            <a:avLst/>
          </a:prstGeom>
          <a:solidFill>
            <a:schemeClr val="accent2">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0" name="Picture 19">
            <a:extLst>
              <a:ext uri="{FF2B5EF4-FFF2-40B4-BE49-F238E27FC236}">
                <a16:creationId xmlns:a16="http://schemas.microsoft.com/office/drawing/2014/main" id="{6F57A939-D682-D3F7-8B0A-07B91B043C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699" y="1736306"/>
            <a:ext cx="8079732" cy="3859828"/>
          </a:xfrm>
          <a:prstGeom prst="rect">
            <a:avLst/>
          </a:prstGeom>
        </p:spPr>
      </p:pic>
      <p:sp>
        <p:nvSpPr>
          <p:cNvPr id="21" name="Rectangle 20">
            <a:extLst>
              <a:ext uri="{FF2B5EF4-FFF2-40B4-BE49-F238E27FC236}">
                <a16:creationId xmlns:a16="http://schemas.microsoft.com/office/drawing/2014/main" id="{80DAEC70-7FC1-74E0-5DC4-7130188211D7}"/>
              </a:ext>
            </a:extLst>
          </p:cNvPr>
          <p:cNvSpPr/>
          <p:nvPr/>
        </p:nvSpPr>
        <p:spPr>
          <a:xfrm>
            <a:off x="4908222" y="6420756"/>
            <a:ext cx="2375555" cy="461665"/>
          </a:xfrm>
          <a:prstGeom prst="rect">
            <a:avLst/>
          </a:prstGeom>
        </p:spPr>
        <p:txBody>
          <a:bodyPr wrap="square">
            <a:spAutoFit/>
          </a:bodyPr>
          <a:lstStyle/>
          <a:p>
            <a:pPr marL="36195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ontserrat" pitchFamily="2" charset="77"/>
                <a:ea typeface="+mn-ea"/>
                <a:cs typeface="+mn-cs"/>
              </a:rPr>
              <a:t>...and more</a:t>
            </a:r>
          </a:p>
        </p:txBody>
      </p:sp>
      <p:pic>
        <p:nvPicPr>
          <p:cNvPr id="22" name="Picture 21">
            <a:extLst>
              <a:ext uri="{FF2B5EF4-FFF2-40B4-BE49-F238E27FC236}">
                <a16:creationId xmlns:a16="http://schemas.microsoft.com/office/drawing/2014/main" id="{C4BE8D3D-16CE-8A50-BAD4-F22DB1D84D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4421"/>
          <a:stretch/>
        </p:blipFill>
        <p:spPr>
          <a:xfrm>
            <a:off x="1763061" y="5758311"/>
            <a:ext cx="1040149" cy="539325"/>
          </a:xfrm>
          <a:prstGeom prst="rect">
            <a:avLst/>
          </a:prstGeom>
        </p:spPr>
      </p:pic>
      <p:pic>
        <p:nvPicPr>
          <p:cNvPr id="23" name="Google Shape;109;p5">
            <a:extLst>
              <a:ext uri="{FF2B5EF4-FFF2-40B4-BE49-F238E27FC236}">
                <a16:creationId xmlns:a16="http://schemas.microsoft.com/office/drawing/2014/main" id="{20FDA6EB-A576-BF88-F501-129540305818}"/>
              </a:ext>
            </a:extLst>
          </p:cNvPr>
          <p:cNvPicPr preferRelativeResize="0">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91124" y="5758311"/>
            <a:ext cx="4040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33879AC5-3FFD-0EF1-568C-CA72B19C19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0822" y="5742738"/>
            <a:ext cx="536391" cy="536391"/>
          </a:xfrm>
          <a:prstGeom prst="rect">
            <a:avLst/>
          </a:prstGeom>
        </p:spPr>
      </p:pic>
      <p:pic>
        <p:nvPicPr>
          <p:cNvPr id="25" name="Picture 24">
            <a:extLst>
              <a:ext uri="{FF2B5EF4-FFF2-40B4-BE49-F238E27FC236}">
                <a16:creationId xmlns:a16="http://schemas.microsoft.com/office/drawing/2014/main" id="{14A8DABD-F1F1-7FC5-F155-C59B6BC1EA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4002" y="5920347"/>
            <a:ext cx="759125" cy="137591"/>
          </a:xfrm>
          <a:prstGeom prst="rect">
            <a:avLst/>
          </a:prstGeom>
        </p:spPr>
      </p:pic>
      <p:grpSp>
        <p:nvGrpSpPr>
          <p:cNvPr id="45" name="Group 44">
            <a:extLst>
              <a:ext uri="{FF2B5EF4-FFF2-40B4-BE49-F238E27FC236}">
                <a16:creationId xmlns:a16="http://schemas.microsoft.com/office/drawing/2014/main" id="{924A7DBB-DAB0-2D16-136D-176004CD6FE2}"/>
              </a:ext>
            </a:extLst>
          </p:cNvPr>
          <p:cNvGrpSpPr/>
          <p:nvPr/>
        </p:nvGrpSpPr>
        <p:grpSpPr>
          <a:xfrm>
            <a:off x="8987974" y="1832648"/>
            <a:ext cx="3008294" cy="4260180"/>
            <a:chOff x="8987974" y="1832648"/>
            <a:chExt cx="3008294" cy="4260180"/>
          </a:xfrm>
        </p:grpSpPr>
        <p:pic>
          <p:nvPicPr>
            <p:cNvPr id="5" name="Picture 4">
              <a:extLst>
                <a:ext uri="{FF2B5EF4-FFF2-40B4-BE49-F238E27FC236}">
                  <a16:creationId xmlns:a16="http://schemas.microsoft.com/office/drawing/2014/main" id="{D29A127A-5843-1E65-D9C9-72E3463CCEA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719427" y="4792200"/>
              <a:ext cx="972064" cy="262457"/>
            </a:xfrm>
            <a:prstGeom prst="rect">
              <a:avLst/>
            </a:prstGeom>
          </p:spPr>
        </p:pic>
        <p:pic>
          <p:nvPicPr>
            <p:cNvPr id="28" name="Picture 27">
              <a:extLst>
                <a:ext uri="{FF2B5EF4-FFF2-40B4-BE49-F238E27FC236}">
                  <a16:creationId xmlns:a16="http://schemas.microsoft.com/office/drawing/2014/main" id="{FF5131E1-7465-B008-69D8-B4478A570229}"/>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27529" b="29089"/>
            <a:stretch/>
          </p:blipFill>
          <p:spPr>
            <a:xfrm>
              <a:off x="8987974" y="2215194"/>
              <a:ext cx="1156646" cy="501785"/>
            </a:xfrm>
            <a:prstGeom prst="rect">
              <a:avLst/>
            </a:prstGeom>
          </p:spPr>
        </p:pic>
        <p:pic>
          <p:nvPicPr>
            <p:cNvPr id="29" name="Picture 28">
              <a:extLst>
                <a:ext uri="{FF2B5EF4-FFF2-40B4-BE49-F238E27FC236}">
                  <a16:creationId xmlns:a16="http://schemas.microsoft.com/office/drawing/2014/main" id="{6DE79845-3135-7FB4-723E-3D787180C3D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610580" y="2748412"/>
              <a:ext cx="984061" cy="310292"/>
            </a:xfrm>
            <a:prstGeom prst="rect">
              <a:avLst/>
            </a:prstGeom>
          </p:spPr>
        </p:pic>
        <p:pic>
          <p:nvPicPr>
            <p:cNvPr id="30" name="Picture 29">
              <a:extLst>
                <a:ext uri="{FF2B5EF4-FFF2-40B4-BE49-F238E27FC236}">
                  <a16:creationId xmlns:a16="http://schemas.microsoft.com/office/drawing/2014/main" id="{7E6D2038-9A5F-B1E3-6FF1-D383B063494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1810" b="-5109"/>
            <a:stretch/>
          </p:blipFill>
          <p:spPr>
            <a:xfrm>
              <a:off x="11322726" y="2291144"/>
              <a:ext cx="526366" cy="364407"/>
            </a:xfrm>
            <a:prstGeom prst="rect">
              <a:avLst/>
            </a:prstGeom>
          </p:spPr>
        </p:pic>
        <p:pic>
          <p:nvPicPr>
            <p:cNvPr id="31" name="Picture 30">
              <a:extLst>
                <a:ext uri="{FF2B5EF4-FFF2-40B4-BE49-F238E27FC236}">
                  <a16:creationId xmlns:a16="http://schemas.microsoft.com/office/drawing/2014/main" id="{9450E7B0-CDAF-7B63-AB08-816D10CD1BB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478" b="-481"/>
            <a:stretch/>
          </p:blipFill>
          <p:spPr>
            <a:xfrm>
              <a:off x="9230488" y="3251557"/>
              <a:ext cx="499768" cy="367393"/>
            </a:xfrm>
            <a:prstGeom prst="rect">
              <a:avLst/>
            </a:prstGeom>
          </p:spPr>
        </p:pic>
        <p:pic>
          <p:nvPicPr>
            <p:cNvPr id="32" name="Picture 31">
              <a:extLst>
                <a:ext uri="{FF2B5EF4-FFF2-40B4-BE49-F238E27FC236}">
                  <a16:creationId xmlns:a16="http://schemas.microsoft.com/office/drawing/2014/main" id="{35F0A0AB-2809-1211-93F9-E15F89E43EF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920904" y="3240266"/>
              <a:ext cx="812659" cy="379798"/>
            </a:xfrm>
            <a:prstGeom prst="rect">
              <a:avLst/>
            </a:prstGeom>
          </p:spPr>
        </p:pic>
        <p:pic>
          <p:nvPicPr>
            <p:cNvPr id="33" name="Google Shape;133;p5">
              <a:extLst>
                <a:ext uri="{FF2B5EF4-FFF2-40B4-BE49-F238E27FC236}">
                  <a16:creationId xmlns:a16="http://schemas.microsoft.com/office/drawing/2014/main" id="{02A22387-3F7D-9CDF-9702-2D778F753377}"/>
                </a:ext>
              </a:extLst>
            </p:cNvPr>
            <p:cNvPicPr preferRelativeResize="0">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10186727" y="3739526"/>
              <a:ext cx="761327" cy="4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3BC3E1F2-1C21-021F-2C42-084EB235971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160" r="-5459" b="-50"/>
            <a:stretch/>
          </p:blipFill>
          <p:spPr>
            <a:xfrm>
              <a:off x="10875276" y="3262081"/>
              <a:ext cx="405503" cy="325810"/>
            </a:xfrm>
            <a:prstGeom prst="rect">
              <a:avLst/>
            </a:prstGeom>
            <a:ln>
              <a:noFill/>
            </a:ln>
          </p:spPr>
        </p:pic>
        <p:pic>
          <p:nvPicPr>
            <p:cNvPr id="36" name="Picture 35">
              <a:extLst>
                <a:ext uri="{FF2B5EF4-FFF2-40B4-BE49-F238E27FC236}">
                  <a16:creationId xmlns:a16="http://schemas.microsoft.com/office/drawing/2014/main" id="{5D9910F0-310C-8243-21A3-D51F9CD2149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4029" t="-1818"/>
            <a:stretch/>
          </p:blipFill>
          <p:spPr>
            <a:xfrm>
              <a:off x="10427812" y="4377854"/>
              <a:ext cx="1376881" cy="268666"/>
            </a:xfrm>
            <a:prstGeom prst="rect">
              <a:avLst/>
            </a:prstGeom>
          </p:spPr>
        </p:pic>
        <p:pic>
          <p:nvPicPr>
            <p:cNvPr id="37" name="Picture 10">
              <a:extLst>
                <a:ext uri="{FF2B5EF4-FFF2-40B4-BE49-F238E27FC236}">
                  <a16:creationId xmlns:a16="http://schemas.microsoft.com/office/drawing/2014/main" id="{B3942514-3CAB-32A0-C777-6FC6035CFF7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p:blipFill>
          <p:spPr bwMode="auto">
            <a:xfrm>
              <a:off x="11121036" y="3804888"/>
              <a:ext cx="875232" cy="3187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C5320F74-76B3-B5FF-8FD7-F37B2AF31D3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822579" y="5699021"/>
              <a:ext cx="560062" cy="387736"/>
            </a:xfrm>
            <a:prstGeom prst="rect">
              <a:avLst/>
            </a:prstGeom>
          </p:spPr>
        </p:pic>
        <p:pic>
          <p:nvPicPr>
            <p:cNvPr id="40" name="Picture 39">
              <a:extLst>
                <a:ext uri="{FF2B5EF4-FFF2-40B4-BE49-F238E27FC236}">
                  <a16:creationId xmlns:a16="http://schemas.microsoft.com/office/drawing/2014/main" id="{E780C9AA-4DF9-A20E-F1E4-55A92DAB28A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0318771" y="5690084"/>
              <a:ext cx="448302" cy="386578"/>
            </a:xfrm>
            <a:prstGeom prst="rect">
              <a:avLst/>
            </a:prstGeom>
          </p:spPr>
        </p:pic>
        <p:pic>
          <p:nvPicPr>
            <p:cNvPr id="41" name="Picture 40">
              <a:extLst>
                <a:ext uri="{FF2B5EF4-FFF2-40B4-BE49-F238E27FC236}">
                  <a16:creationId xmlns:a16="http://schemas.microsoft.com/office/drawing/2014/main" id="{595C0192-DD7A-2B96-614E-27383018D2FE}"/>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2798" r="-2020"/>
            <a:stretch/>
          </p:blipFill>
          <p:spPr>
            <a:xfrm>
              <a:off x="10104863" y="2259340"/>
              <a:ext cx="1020588" cy="330685"/>
            </a:xfrm>
            <a:prstGeom prst="rect">
              <a:avLst/>
            </a:prstGeom>
          </p:spPr>
        </p:pic>
        <p:pic>
          <p:nvPicPr>
            <p:cNvPr id="42" name="Picture 41">
              <a:extLst>
                <a:ext uri="{FF2B5EF4-FFF2-40B4-BE49-F238E27FC236}">
                  <a16:creationId xmlns:a16="http://schemas.microsoft.com/office/drawing/2014/main" id="{E2BA4F67-F632-1BA4-8078-926F14EA3999}"/>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9609598" y="2774087"/>
              <a:ext cx="849000" cy="267705"/>
            </a:xfrm>
            <a:prstGeom prst="rect">
              <a:avLst/>
            </a:prstGeom>
          </p:spPr>
        </p:pic>
        <p:pic>
          <p:nvPicPr>
            <p:cNvPr id="43" name="Picture 42">
              <a:extLst>
                <a:ext uri="{FF2B5EF4-FFF2-40B4-BE49-F238E27FC236}">
                  <a16:creationId xmlns:a16="http://schemas.microsoft.com/office/drawing/2014/main" id="{688D5E3E-B8D1-F007-4B37-863442DB74B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182556" y="1832648"/>
              <a:ext cx="1432601" cy="255182"/>
            </a:xfrm>
            <a:prstGeom prst="rect">
              <a:avLst/>
            </a:prstGeom>
          </p:spPr>
        </p:pic>
        <p:pic>
          <p:nvPicPr>
            <p:cNvPr id="2" name="Picture 10">
              <a:extLst>
                <a:ext uri="{FF2B5EF4-FFF2-40B4-BE49-F238E27FC236}">
                  <a16:creationId xmlns:a16="http://schemas.microsoft.com/office/drawing/2014/main" id="{CA95FFCA-52E5-7296-BC37-242815F68F04}"/>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t="-172" b="-1458"/>
            <a:stretch/>
          </p:blipFill>
          <p:spPr bwMode="auto">
            <a:xfrm>
              <a:off x="9341151" y="4260294"/>
              <a:ext cx="922964" cy="4060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401E4-2A0D-988A-ED79-435740077606}"/>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l="-2227" r="-3282"/>
            <a:stretch/>
          </p:blipFill>
          <p:spPr>
            <a:xfrm>
              <a:off x="10864996" y="1832648"/>
              <a:ext cx="888189" cy="258134"/>
            </a:xfrm>
            <a:prstGeom prst="rect">
              <a:avLst/>
            </a:prstGeom>
          </p:spPr>
        </p:pic>
        <p:pic>
          <p:nvPicPr>
            <p:cNvPr id="4" name="Picture 3">
              <a:extLst>
                <a:ext uri="{FF2B5EF4-FFF2-40B4-BE49-F238E27FC236}">
                  <a16:creationId xmlns:a16="http://schemas.microsoft.com/office/drawing/2014/main" id="{75ADA6C5-CCC6-9B85-07C9-D84FAC32B75A}"/>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9341931" y="3747437"/>
              <a:ext cx="710150" cy="406091"/>
            </a:xfrm>
            <a:prstGeom prst="rect">
              <a:avLst/>
            </a:prstGeom>
          </p:spPr>
        </p:pic>
        <p:pic>
          <p:nvPicPr>
            <p:cNvPr id="6" name="Picture 5">
              <a:extLst>
                <a:ext uri="{FF2B5EF4-FFF2-40B4-BE49-F238E27FC236}">
                  <a16:creationId xmlns:a16="http://schemas.microsoft.com/office/drawing/2014/main" id="{D6E9F60A-6818-F0C1-B681-74C7548072A7}"/>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11422492" y="3216603"/>
              <a:ext cx="447954" cy="446088"/>
            </a:xfrm>
            <a:prstGeom prst="rect">
              <a:avLst/>
            </a:prstGeom>
          </p:spPr>
        </p:pic>
        <p:pic>
          <p:nvPicPr>
            <p:cNvPr id="7" name="Picture 6">
              <a:extLst>
                <a:ext uri="{FF2B5EF4-FFF2-40B4-BE49-F238E27FC236}">
                  <a16:creationId xmlns:a16="http://schemas.microsoft.com/office/drawing/2014/main" id="{690A7AEC-B970-FF76-6C6C-0C25E9DECB09}"/>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b="-5254"/>
            <a:stretch/>
          </p:blipFill>
          <p:spPr>
            <a:xfrm>
              <a:off x="10553045" y="5283073"/>
              <a:ext cx="790018" cy="257994"/>
            </a:xfrm>
            <a:prstGeom prst="rect">
              <a:avLst/>
            </a:prstGeom>
          </p:spPr>
        </p:pic>
        <p:pic>
          <p:nvPicPr>
            <p:cNvPr id="8" name="Picture 7">
              <a:extLst>
                <a:ext uri="{FF2B5EF4-FFF2-40B4-BE49-F238E27FC236}">
                  <a16:creationId xmlns:a16="http://schemas.microsoft.com/office/drawing/2014/main" id="{14FC6A01-0221-45B6-A43F-0C661E8FC7F3}"/>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9696526" y="5286866"/>
              <a:ext cx="592404" cy="208266"/>
            </a:xfrm>
            <a:prstGeom prst="rect">
              <a:avLst/>
            </a:prstGeom>
          </p:spPr>
        </p:pic>
        <p:pic>
          <p:nvPicPr>
            <p:cNvPr id="9" name="Picture 8">
              <a:extLst>
                <a:ext uri="{FF2B5EF4-FFF2-40B4-BE49-F238E27FC236}">
                  <a16:creationId xmlns:a16="http://schemas.microsoft.com/office/drawing/2014/main" id="{B89176E5-A713-CAEB-272A-3132FBA71F2C}"/>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9215244" y="5699020"/>
              <a:ext cx="386578" cy="386578"/>
            </a:xfrm>
            <a:prstGeom prst="rect">
              <a:avLst/>
            </a:prstGeom>
          </p:spPr>
        </p:pic>
        <p:pic>
          <p:nvPicPr>
            <p:cNvPr id="10" name="Picture 9">
              <a:extLst>
                <a:ext uri="{FF2B5EF4-FFF2-40B4-BE49-F238E27FC236}">
                  <a16:creationId xmlns:a16="http://schemas.microsoft.com/office/drawing/2014/main" id="{6B898820-015E-D649-E9DA-940A61394348}"/>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9691272" y="5689638"/>
              <a:ext cx="560061" cy="400211"/>
            </a:xfrm>
            <a:prstGeom prst="rect">
              <a:avLst/>
            </a:prstGeom>
          </p:spPr>
        </p:pic>
        <p:pic>
          <p:nvPicPr>
            <p:cNvPr id="13" name="Picture 12">
              <a:extLst>
                <a:ext uri="{FF2B5EF4-FFF2-40B4-BE49-F238E27FC236}">
                  <a16:creationId xmlns:a16="http://schemas.microsoft.com/office/drawing/2014/main" id="{BA7D154D-BA8B-A5B7-4A2C-6D2C5A6B1AC1}"/>
                </a:ext>
              </a:extLst>
            </p:cNvPr>
            <p:cNvPicPr>
              <a:picLocks noChangeAspect="1"/>
            </p:cNvPicPr>
            <p:nvPr/>
          </p:nvPicPr>
          <p:blipFill>
            <a:blip r:embed="rId30" cstate="screen">
              <a:extLst>
                <a:ext uri="{28A0092B-C50C-407E-A947-70E740481C1C}">
                  <a14:useLocalDpi xmlns:a14="http://schemas.microsoft.com/office/drawing/2010/main"/>
                </a:ext>
              </a:extLst>
            </a:blip>
            <a:srcRect/>
            <a:stretch/>
          </p:blipFill>
          <p:spPr>
            <a:xfrm>
              <a:off x="11482735" y="5705092"/>
              <a:ext cx="350100" cy="387736"/>
            </a:xfrm>
            <a:prstGeom prst="rect">
              <a:avLst/>
            </a:prstGeom>
          </p:spPr>
        </p:pic>
        <p:pic>
          <p:nvPicPr>
            <p:cNvPr id="18" name="Picture 17">
              <a:extLst>
                <a:ext uri="{FF2B5EF4-FFF2-40B4-BE49-F238E27FC236}">
                  <a16:creationId xmlns:a16="http://schemas.microsoft.com/office/drawing/2014/main" id="{FB883CD3-2EBB-732F-115B-A1F3877121D4}"/>
                </a:ext>
              </a:extLst>
            </p:cNvPr>
            <p:cNvPicPr>
              <a:picLocks noChangeAspect="1"/>
            </p:cNvPicPr>
            <p:nvPr/>
          </p:nvPicPr>
          <p:blipFill>
            <a:blip r:embed="rId31" cstate="screen">
              <a:extLst>
                <a:ext uri="{28A0092B-C50C-407E-A947-70E740481C1C}">
                  <a14:useLocalDpi xmlns:a14="http://schemas.microsoft.com/office/drawing/2010/main"/>
                </a:ext>
              </a:extLst>
            </a:blip>
            <a:srcRect/>
            <a:stretch/>
          </p:blipFill>
          <p:spPr>
            <a:xfrm>
              <a:off x="9284049" y="4819176"/>
              <a:ext cx="1302117" cy="262457"/>
            </a:xfrm>
            <a:prstGeom prst="rect">
              <a:avLst/>
            </a:prstGeom>
          </p:spPr>
        </p:pic>
      </p:grpSp>
    </p:spTree>
    <p:extLst>
      <p:ext uri="{BB962C8B-B14F-4D97-AF65-F5344CB8AC3E}">
        <p14:creationId xmlns:p14="http://schemas.microsoft.com/office/powerpoint/2010/main" val="842229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AE61F-DE43-C730-5F39-64FED3C4821A}"/>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F38C44C4-3171-B2DE-9EF3-0963263C93FF}"/>
              </a:ext>
            </a:extLst>
          </p:cNvPr>
          <p:cNvSpPr txBox="1"/>
          <p:nvPr/>
        </p:nvSpPr>
        <p:spPr>
          <a:xfrm>
            <a:off x="653699" y="406400"/>
            <a:ext cx="8432244" cy="733534"/>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srgbClr val="67A341"/>
                </a:solidFill>
                <a:effectLst/>
                <a:uLnTx/>
                <a:uFillTx/>
                <a:latin typeface="Montserrat" pitchFamily="2" charset="77"/>
                <a:ea typeface="+mn-ea"/>
                <a:cs typeface="+mn-cs"/>
              </a:rPr>
              <a:t>(B2C) </a:t>
            </a: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What we do</a:t>
            </a:r>
          </a:p>
        </p:txBody>
      </p:sp>
      <p:grpSp>
        <p:nvGrpSpPr>
          <p:cNvPr id="56" name="Group 55">
            <a:extLst>
              <a:ext uri="{FF2B5EF4-FFF2-40B4-BE49-F238E27FC236}">
                <a16:creationId xmlns:a16="http://schemas.microsoft.com/office/drawing/2014/main" id="{D74647B7-F252-68DC-DF55-787574B7B35A}"/>
              </a:ext>
            </a:extLst>
          </p:cNvPr>
          <p:cNvGrpSpPr/>
          <p:nvPr/>
        </p:nvGrpSpPr>
        <p:grpSpPr>
          <a:xfrm>
            <a:off x="541213" y="4137969"/>
            <a:ext cx="11034890" cy="1943831"/>
            <a:chOff x="501999" y="4421433"/>
            <a:chExt cx="11034890" cy="1943831"/>
          </a:xfrm>
        </p:grpSpPr>
        <p:grpSp>
          <p:nvGrpSpPr>
            <p:cNvPr id="54" name="Group 53">
              <a:extLst>
                <a:ext uri="{FF2B5EF4-FFF2-40B4-BE49-F238E27FC236}">
                  <a16:creationId xmlns:a16="http://schemas.microsoft.com/office/drawing/2014/main" id="{B7D239F5-B3DF-D0E6-A8A6-E0212B6D0B74}"/>
                </a:ext>
              </a:extLst>
            </p:cNvPr>
            <p:cNvGrpSpPr/>
            <p:nvPr/>
          </p:nvGrpSpPr>
          <p:grpSpPr>
            <a:xfrm>
              <a:off x="6384145" y="4421433"/>
              <a:ext cx="2325565" cy="1942290"/>
              <a:chOff x="6384145" y="4421434"/>
              <a:chExt cx="2325565" cy="1942290"/>
            </a:xfrm>
          </p:grpSpPr>
          <p:sp>
            <p:nvSpPr>
              <p:cNvPr id="14" name="Rounded Rectangle 7">
                <a:extLst>
                  <a:ext uri="{FF2B5EF4-FFF2-40B4-BE49-F238E27FC236}">
                    <a16:creationId xmlns:a16="http://schemas.microsoft.com/office/drawing/2014/main" id="{C32FF9D4-6E36-725D-6D20-52B8DFA4D645}"/>
                  </a:ext>
                </a:extLst>
              </p:cNvPr>
              <p:cNvSpPr/>
              <p:nvPr/>
            </p:nvSpPr>
            <p:spPr>
              <a:xfrm>
                <a:off x="6384145" y="4421434"/>
                <a:ext cx="232556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Ethnography</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6" name="Picture 15">
                <a:extLst>
                  <a:ext uri="{FF2B5EF4-FFF2-40B4-BE49-F238E27FC236}">
                    <a16:creationId xmlns:a16="http://schemas.microsoft.com/office/drawing/2014/main" id="{2F5E4FDC-F9A4-75E9-9D81-FE9E2BA614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5875" y="4973346"/>
                <a:ext cx="1822104" cy="1390378"/>
              </a:xfrm>
              <a:prstGeom prst="rect">
                <a:avLst/>
              </a:prstGeom>
            </p:spPr>
          </p:pic>
        </p:grpSp>
        <p:grpSp>
          <p:nvGrpSpPr>
            <p:cNvPr id="52" name="Group 51">
              <a:extLst>
                <a:ext uri="{FF2B5EF4-FFF2-40B4-BE49-F238E27FC236}">
                  <a16:creationId xmlns:a16="http://schemas.microsoft.com/office/drawing/2014/main" id="{A3704A31-B9A2-0E9E-F6E4-576EA508C474}"/>
                </a:ext>
              </a:extLst>
            </p:cNvPr>
            <p:cNvGrpSpPr/>
            <p:nvPr/>
          </p:nvGrpSpPr>
          <p:grpSpPr>
            <a:xfrm>
              <a:off x="501999" y="4421438"/>
              <a:ext cx="2474934" cy="1942286"/>
              <a:chOff x="501999" y="4421438"/>
              <a:chExt cx="2474934" cy="1942286"/>
            </a:xfrm>
          </p:grpSpPr>
          <p:sp>
            <p:nvSpPr>
              <p:cNvPr id="25" name="Rounded Rectangle 7">
                <a:extLst>
                  <a:ext uri="{FF2B5EF4-FFF2-40B4-BE49-F238E27FC236}">
                    <a16:creationId xmlns:a16="http://schemas.microsoft.com/office/drawing/2014/main" id="{73768CA4-C5C2-A5AB-2C07-4BC036200CEE}"/>
                  </a:ext>
                </a:extLst>
              </p:cNvPr>
              <p:cNvSpPr/>
              <p:nvPr/>
            </p:nvSpPr>
            <p:spPr>
              <a:xfrm>
                <a:off x="578124" y="4421438"/>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Along shopping</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27" name="Picture 26">
                <a:extLst>
                  <a:ext uri="{FF2B5EF4-FFF2-40B4-BE49-F238E27FC236}">
                    <a16:creationId xmlns:a16="http://schemas.microsoft.com/office/drawing/2014/main" id="{128623E3-CC15-105E-0365-1109101FFF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1999" y="4980319"/>
                <a:ext cx="2474934" cy="1383405"/>
              </a:xfrm>
              <a:prstGeom prst="rect">
                <a:avLst/>
              </a:prstGeom>
            </p:spPr>
          </p:pic>
        </p:grpSp>
        <p:grpSp>
          <p:nvGrpSpPr>
            <p:cNvPr id="53" name="Group 52">
              <a:extLst>
                <a:ext uri="{FF2B5EF4-FFF2-40B4-BE49-F238E27FC236}">
                  <a16:creationId xmlns:a16="http://schemas.microsoft.com/office/drawing/2014/main" id="{CE4C1A69-511B-9F93-F054-660AD3D0D0F4}"/>
                </a:ext>
              </a:extLst>
            </p:cNvPr>
            <p:cNvGrpSpPr/>
            <p:nvPr/>
          </p:nvGrpSpPr>
          <p:grpSpPr>
            <a:xfrm>
              <a:off x="3485161" y="4421434"/>
              <a:ext cx="2322695" cy="1942289"/>
              <a:chOff x="3464783" y="4421435"/>
              <a:chExt cx="2322695" cy="1942289"/>
            </a:xfrm>
          </p:grpSpPr>
          <p:pic>
            <p:nvPicPr>
              <p:cNvPr id="30" name="Picture 29">
                <a:extLst>
                  <a:ext uri="{FF2B5EF4-FFF2-40B4-BE49-F238E27FC236}">
                    <a16:creationId xmlns:a16="http://schemas.microsoft.com/office/drawing/2014/main" id="{4BA5A8FB-EA60-F914-49E2-7DEA2614E7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4836" y="4980319"/>
                <a:ext cx="1302588" cy="1383405"/>
              </a:xfrm>
              <a:prstGeom prst="rect">
                <a:avLst/>
              </a:prstGeom>
            </p:spPr>
          </p:pic>
          <p:sp>
            <p:nvSpPr>
              <p:cNvPr id="32" name="Rounded Rectangle 7">
                <a:extLst>
                  <a:ext uri="{FF2B5EF4-FFF2-40B4-BE49-F238E27FC236}">
                    <a16:creationId xmlns:a16="http://schemas.microsoft.com/office/drawing/2014/main" id="{09A74E52-293F-B247-B066-34764693BCE9}"/>
                  </a:ext>
                </a:extLst>
              </p:cNvPr>
              <p:cNvSpPr/>
              <p:nvPr/>
            </p:nvSpPr>
            <p:spPr>
              <a:xfrm>
                <a:off x="3464783" y="4421435"/>
                <a:ext cx="232269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Retail check/ audit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grpSp>
        <p:grpSp>
          <p:nvGrpSpPr>
            <p:cNvPr id="55" name="Group 54">
              <a:extLst>
                <a:ext uri="{FF2B5EF4-FFF2-40B4-BE49-F238E27FC236}">
                  <a16:creationId xmlns:a16="http://schemas.microsoft.com/office/drawing/2014/main" id="{072BC5E8-1177-E10B-2625-72347E56C08B}"/>
                </a:ext>
              </a:extLst>
            </p:cNvPr>
            <p:cNvGrpSpPr/>
            <p:nvPr/>
          </p:nvGrpSpPr>
          <p:grpSpPr>
            <a:xfrm>
              <a:off x="9211324" y="4421434"/>
              <a:ext cx="2325565" cy="1943830"/>
              <a:chOff x="9270814" y="4421434"/>
              <a:chExt cx="2325565" cy="1943830"/>
            </a:xfrm>
          </p:grpSpPr>
          <p:sp>
            <p:nvSpPr>
              <p:cNvPr id="29" name="Rounded Rectangle 7">
                <a:extLst>
                  <a:ext uri="{FF2B5EF4-FFF2-40B4-BE49-F238E27FC236}">
                    <a16:creationId xmlns:a16="http://schemas.microsoft.com/office/drawing/2014/main" id="{9B0A3D1F-6A59-6CDB-6322-E126D2CFAEC9}"/>
                  </a:ext>
                </a:extLst>
              </p:cNvPr>
              <p:cNvSpPr/>
              <p:nvPr/>
            </p:nvSpPr>
            <p:spPr>
              <a:xfrm>
                <a:off x="9270814" y="4421434"/>
                <a:ext cx="232556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Mystery shopping</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37" name="Picture 36">
                <a:extLst>
                  <a:ext uri="{FF2B5EF4-FFF2-40B4-BE49-F238E27FC236}">
                    <a16:creationId xmlns:a16="http://schemas.microsoft.com/office/drawing/2014/main" id="{2DC6EC28-0905-FA45-F74E-B89E332125E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42210" y="4980317"/>
                <a:ext cx="1984974" cy="1384947"/>
              </a:xfrm>
              <a:prstGeom prst="rect">
                <a:avLst/>
              </a:prstGeom>
            </p:spPr>
          </p:pic>
        </p:grpSp>
      </p:grpSp>
      <p:grpSp>
        <p:nvGrpSpPr>
          <p:cNvPr id="57" name="Group 56">
            <a:extLst>
              <a:ext uri="{FF2B5EF4-FFF2-40B4-BE49-F238E27FC236}">
                <a16:creationId xmlns:a16="http://schemas.microsoft.com/office/drawing/2014/main" id="{EBCC9982-1409-32C2-1A94-3C9C1517829A}"/>
              </a:ext>
            </a:extLst>
          </p:cNvPr>
          <p:cNvGrpSpPr/>
          <p:nvPr/>
        </p:nvGrpSpPr>
        <p:grpSpPr>
          <a:xfrm>
            <a:off x="578124" y="1681022"/>
            <a:ext cx="11118382" cy="1939132"/>
            <a:chOff x="578124" y="1681022"/>
            <a:chExt cx="11118382" cy="1939132"/>
          </a:xfrm>
        </p:grpSpPr>
        <p:grpSp>
          <p:nvGrpSpPr>
            <p:cNvPr id="50" name="Group 49">
              <a:extLst>
                <a:ext uri="{FF2B5EF4-FFF2-40B4-BE49-F238E27FC236}">
                  <a16:creationId xmlns:a16="http://schemas.microsoft.com/office/drawing/2014/main" id="{2A0C3538-A541-5FED-F625-C9020E748C7D}"/>
                </a:ext>
              </a:extLst>
            </p:cNvPr>
            <p:cNvGrpSpPr/>
            <p:nvPr/>
          </p:nvGrpSpPr>
          <p:grpSpPr>
            <a:xfrm>
              <a:off x="6387025" y="1681022"/>
              <a:ext cx="2322685" cy="1933641"/>
              <a:chOff x="6387025" y="1681022"/>
              <a:chExt cx="2322685" cy="1933641"/>
            </a:xfrm>
          </p:grpSpPr>
          <p:sp>
            <p:nvSpPr>
              <p:cNvPr id="11" name="Rounded Rectangle 7">
                <a:extLst>
                  <a:ext uri="{FF2B5EF4-FFF2-40B4-BE49-F238E27FC236}">
                    <a16:creationId xmlns:a16="http://schemas.microsoft.com/office/drawing/2014/main" id="{E49932B9-FDD5-DB2A-50D3-BD1A2B42ED9C}"/>
                  </a:ext>
                </a:extLst>
              </p:cNvPr>
              <p:cNvSpPr/>
              <p:nvPr/>
            </p:nvSpPr>
            <p:spPr>
              <a:xfrm>
                <a:off x="6387025" y="1681022"/>
                <a:ext cx="2322685" cy="3871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Home Usage Test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9" name="Picture 8">
                <a:extLst>
                  <a:ext uri="{FF2B5EF4-FFF2-40B4-BE49-F238E27FC236}">
                    <a16:creationId xmlns:a16="http://schemas.microsoft.com/office/drawing/2014/main" id="{3AB0D748-AD82-C22B-5A78-7A8FB79AA2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28" y="2224286"/>
                <a:ext cx="1601081" cy="1390377"/>
              </a:xfrm>
              <a:prstGeom prst="rect">
                <a:avLst/>
              </a:prstGeom>
            </p:spPr>
          </p:pic>
        </p:grpSp>
        <p:grpSp>
          <p:nvGrpSpPr>
            <p:cNvPr id="48" name="Group 47">
              <a:extLst>
                <a:ext uri="{FF2B5EF4-FFF2-40B4-BE49-F238E27FC236}">
                  <a16:creationId xmlns:a16="http://schemas.microsoft.com/office/drawing/2014/main" id="{938797DA-DC9B-94B6-11AA-D31DF0AE6A50}"/>
                </a:ext>
              </a:extLst>
            </p:cNvPr>
            <p:cNvGrpSpPr/>
            <p:nvPr/>
          </p:nvGrpSpPr>
          <p:grpSpPr>
            <a:xfrm>
              <a:off x="578124" y="1681023"/>
              <a:ext cx="2322685" cy="1939131"/>
              <a:chOff x="578124" y="1681023"/>
              <a:chExt cx="2322685" cy="1939131"/>
            </a:xfrm>
          </p:grpSpPr>
          <p:sp>
            <p:nvSpPr>
              <p:cNvPr id="3" name="Rounded Rectangle 7">
                <a:extLst>
                  <a:ext uri="{FF2B5EF4-FFF2-40B4-BE49-F238E27FC236}">
                    <a16:creationId xmlns:a16="http://schemas.microsoft.com/office/drawing/2014/main" id="{93DF4B6A-816B-3110-7F66-79F6E3376E64}"/>
                  </a:ext>
                </a:extLst>
              </p:cNvPr>
              <p:cNvSpPr/>
              <p:nvPr/>
            </p:nvSpPr>
            <p:spPr>
              <a:xfrm>
                <a:off x="578124" y="1681023"/>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Survey: F2F/ Online</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5" name="Picture 14">
                <a:extLst>
                  <a:ext uri="{FF2B5EF4-FFF2-40B4-BE49-F238E27FC236}">
                    <a16:creationId xmlns:a16="http://schemas.microsoft.com/office/drawing/2014/main" id="{F2D07751-3EA6-FD6A-B2F5-16D062F083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0694" y="2236749"/>
                <a:ext cx="1601081" cy="1383405"/>
              </a:xfrm>
              <a:prstGeom prst="rect">
                <a:avLst/>
              </a:prstGeom>
            </p:spPr>
          </p:pic>
        </p:grpSp>
        <p:grpSp>
          <p:nvGrpSpPr>
            <p:cNvPr id="49" name="Group 48">
              <a:extLst>
                <a:ext uri="{FF2B5EF4-FFF2-40B4-BE49-F238E27FC236}">
                  <a16:creationId xmlns:a16="http://schemas.microsoft.com/office/drawing/2014/main" id="{63C939FD-3827-6B41-B8ED-0D4B5EB97C5D}"/>
                </a:ext>
              </a:extLst>
            </p:cNvPr>
            <p:cNvGrpSpPr/>
            <p:nvPr/>
          </p:nvGrpSpPr>
          <p:grpSpPr>
            <a:xfrm>
              <a:off x="3269366" y="1681022"/>
              <a:ext cx="2754284" cy="1933640"/>
              <a:chOff x="3248996" y="1681023"/>
              <a:chExt cx="2754284" cy="1933640"/>
            </a:xfrm>
          </p:grpSpPr>
          <p:sp>
            <p:nvSpPr>
              <p:cNvPr id="6" name="Rounded Rectangle 7">
                <a:extLst>
                  <a:ext uri="{FF2B5EF4-FFF2-40B4-BE49-F238E27FC236}">
                    <a16:creationId xmlns:a16="http://schemas.microsoft.com/office/drawing/2014/main" id="{6A9FD9A9-CEA4-383F-FF81-3437A5B7D323}"/>
                  </a:ext>
                </a:extLst>
              </p:cNvPr>
              <p:cNvSpPr/>
              <p:nvPr/>
            </p:nvSpPr>
            <p:spPr>
              <a:xfrm>
                <a:off x="3464791"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Focus Group</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8" name="Picture 7">
                <a:extLst>
                  <a:ext uri="{FF2B5EF4-FFF2-40B4-BE49-F238E27FC236}">
                    <a16:creationId xmlns:a16="http://schemas.microsoft.com/office/drawing/2014/main" id="{6837E92A-2757-CEED-EF96-397B606678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8996" y="2231259"/>
                <a:ext cx="2754284" cy="1383404"/>
              </a:xfrm>
              <a:prstGeom prst="rect">
                <a:avLst/>
              </a:prstGeom>
            </p:spPr>
          </p:pic>
        </p:grpSp>
        <p:grpSp>
          <p:nvGrpSpPr>
            <p:cNvPr id="51" name="Group 50">
              <a:extLst>
                <a:ext uri="{FF2B5EF4-FFF2-40B4-BE49-F238E27FC236}">
                  <a16:creationId xmlns:a16="http://schemas.microsoft.com/office/drawing/2014/main" id="{4B34C180-32A5-0CD1-9CDE-6912B1798211}"/>
                </a:ext>
              </a:extLst>
            </p:cNvPr>
            <p:cNvGrpSpPr/>
            <p:nvPr/>
          </p:nvGrpSpPr>
          <p:grpSpPr>
            <a:xfrm>
              <a:off x="9271555" y="1681022"/>
              <a:ext cx="2424951" cy="1933640"/>
              <a:chOff x="9257083" y="1692781"/>
              <a:chExt cx="2424951" cy="1933640"/>
            </a:xfrm>
          </p:grpSpPr>
          <p:sp>
            <p:nvSpPr>
              <p:cNvPr id="46" name="Rounded Rectangle 7">
                <a:extLst>
                  <a:ext uri="{FF2B5EF4-FFF2-40B4-BE49-F238E27FC236}">
                    <a16:creationId xmlns:a16="http://schemas.microsoft.com/office/drawing/2014/main" id="{8BA2A142-F74D-E4E2-45A3-351A37AC5A9C}"/>
                  </a:ext>
                </a:extLst>
              </p:cNvPr>
              <p:cNvSpPr/>
              <p:nvPr/>
            </p:nvSpPr>
            <p:spPr>
              <a:xfrm>
                <a:off x="9274415" y="1692781"/>
                <a:ext cx="2322685" cy="3871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Central Location Test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47" name="Picture 46">
                <a:extLst>
                  <a:ext uri="{FF2B5EF4-FFF2-40B4-BE49-F238E27FC236}">
                    <a16:creationId xmlns:a16="http://schemas.microsoft.com/office/drawing/2014/main" id="{4178A73F-37CD-2489-DFB8-57EF9C8335C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257083" y="2251668"/>
                <a:ext cx="2424951" cy="1374753"/>
              </a:xfrm>
              <a:prstGeom prst="rect">
                <a:avLst/>
              </a:prstGeom>
            </p:spPr>
          </p:pic>
        </p:grpSp>
      </p:grpSp>
    </p:spTree>
    <p:extLst>
      <p:ext uri="{BB962C8B-B14F-4D97-AF65-F5344CB8AC3E}">
        <p14:creationId xmlns:p14="http://schemas.microsoft.com/office/powerpoint/2010/main" val="3009401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FE52E-1072-BA54-8213-032172A24C53}"/>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C27832DA-1FE5-178F-C9A2-3914A5F11D8E}"/>
              </a:ext>
            </a:extLst>
          </p:cNvPr>
          <p:cNvSpPr txBox="1"/>
          <p:nvPr/>
        </p:nvSpPr>
        <p:spPr>
          <a:xfrm>
            <a:off x="653699" y="406400"/>
            <a:ext cx="8432244" cy="733534"/>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srgbClr val="F36521"/>
                </a:solidFill>
                <a:effectLst/>
                <a:uLnTx/>
                <a:uFillTx/>
                <a:latin typeface="Montserrat" pitchFamily="2" charset="77"/>
                <a:ea typeface="+mn-ea"/>
                <a:cs typeface="+mn-cs"/>
              </a:rPr>
              <a:t>(B2B) </a:t>
            </a: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What we do</a:t>
            </a:r>
          </a:p>
        </p:txBody>
      </p:sp>
      <p:grpSp>
        <p:nvGrpSpPr>
          <p:cNvPr id="48" name="Group 47">
            <a:extLst>
              <a:ext uri="{FF2B5EF4-FFF2-40B4-BE49-F238E27FC236}">
                <a16:creationId xmlns:a16="http://schemas.microsoft.com/office/drawing/2014/main" id="{0454D5B8-7590-C800-EB9C-0D69D44965DC}"/>
              </a:ext>
            </a:extLst>
          </p:cNvPr>
          <p:cNvGrpSpPr/>
          <p:nvPr/>
        </p:nvGrpSpPr>
        <p:grpSpPr>
          <a:xfrm>
            <a:off x="578124" y="1681023"/>
            <a:ext cx="2322685" cy="1939131"/>
            <a:chOff x="578124" y="1681023"/>
            <a:chExt cx="2322685" cy="1939131"/>
          </a:xfrm>
        </p:grpSpPr>
        <p:sp>
          <p:nvSpPr>
            <p:cNvPr id="3" name="Rounded Rectangle 7">
              <a:extLst>
                <a:ext uri="{FF2B5EF4-FFF2-40B4-BE49-F238E27FC236}">
                  <a16:creationId xmlns:a16="http://schemas.microsoft.com/office/drawing/2014/main" id="{A05E6735-6149-AAB9-9293-1B468403AD41}"/>
                </a:ext>
              </a:extLst>
            </p:cNvPr>
            <p:cNvSpPr/>
            <p:nvPr/>
          </p:nvSpPr>
          <p:spPr>
            <a:xfrm>
              <a:off x="578124" y="1681023"/>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Survey: F2F/ Online</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5" name="Picture 14">
              <a:extLst>
                <a:ext uri="{FF2B5EF4-FFF2-40B4-BE49-F238E27FC236}">
                  <a16:creationId xmlns:a16="http://schemas.microsoft.com/office/drawing/2014/main" id="{98F1B101-C3E2-E999-B23A-93AFB4BAD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694" y="2236749"/>
              <a:ext cx="1601081" cy="1383405"/>
            </a:xfrm>
            <a:prstGeom prst="rect">
              <a:avLst/>
            </a:prstGeom>
          </p:spPr>
        </p:pic>
      </p:grpSp>
      <p:grpSp>
        <p:nvGrpSpPr>
          <p:cNvPr id="49" name="Group 48">
            <a:extLst>
              <a:ext uri="{FF2B5EF4-FFF2-40B4-BE49-F238E27FC236}">
                <a16:creationId xmlns:a16="http://schemas.microsoft.com/office/drawing/2014/main" id="{E141B61E-3502-44E6-EF9B-ADDF7611D420}"/>
              </a:ext>
            </a:extLst>
          </p:cNvPr>
          <p:cNvGrpSpPr/>
          <p:nvPr/>
        </p:nvGrpSpPr>
        <p:grpSpPr>
          <a:xfrm>
            <a:off x="3485161" y="1681023"/>
            <a:ext cx="2322687" cy="1933640"/>
            <a:chOff x="3464791" y="1681023"/>
            <a:chExt cx="2322687" cy="1933640"/>
          </a:xfrm>
        </p:grpSpPr>
        <p:sp>
          <p:nvSpPr>
            <p:cNvPr id="6" name="Rounded Rectangle 7">
              <a:extLst>
                <a:ext uri="{FF2B5EF4-FFF2-40B4-BE49-F238E27FC236}">
                  <a16:creationId xmlns:a16="http://schemas.microsoft.com/office/drawing/2014/main" id="{D5DE68EB-7697-BA49-7873-288349A54471}"/>
                </a:ext>
              </a:extLst>
            </p:cNvPr>
            <p:cNvSpPr/>
            <p:nvPr/>
          </p:nvSpPr>
          <p:spPr>
            <a:xfrm>
              <a:off x="3464791"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In-depth Interview</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8" name="Picture 7">
              <a:extLst>
                <a:ext uri="{FF2B5EF4-FFF2-40B4-BE49-F238E27FC236}">
                  <a16:creationId xmlns:a16="http://schemas.microsoft.com/office/drawing/2014/main" id="{89FDF12D-6DD6-8444-D210-03D8947150B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873493" y="2231259"/>
              <a:ext cx="1505290" cy="1383404"/>
            </a:xfrm>
            <a:prstGeom prst="rect">
              <a:avLst/>
            </a:prstGeom>
          </p:spPr>
        </p:pic>
      </p:grpSp>
      <p:sp>
        <p:nvSpPr>
          <p:cNvPr id="4" name="Rounded Rectangle 7">
            <a:extLst>
              <a:ext uri="{FF2B5EF4-FFF2-40B4-BE49-F238E27FC236}">
                <a16:creationId xmlns:a16="http://schemas.microsoft.com/office/drawing/2014/main" id="{F7130698-7FF2-BF5E-8B54-0D6655C269D5}"/>
              </a:ext>
            </a:extLst>
          </p:cNvPr>
          <p:cNvSpPr/>
          <p:nvPr/>
        </p:nvSpPr>
        <p:spPr>
          <a:xfrm>
            <a:off x="6392200"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Competitor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9" name="Rounded Rectangle 7">
            <a:extLst>
              <a:ext uri="{FF2B5EF4-FFF2-40B4-BE49-F238E27FC236}">
                <a16:creationId xmlns:a16="http://schemas.microsoft.com/office/drawing/2014/main" id="{DDCB3AE7-1BEC-A85D-4AA4-CD1C32B07447}"/>
              </a:ext>
            </a:extLst>
          </p:cNvPr>
          <p:cNvSpPr/>
          <p:nvPr/>
        </p:nvSpPr>
        <p:spPr>
          <a:xfrm>
            <a:off x="9299239"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Market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grpSp>
        <p:nvGrpSpPr>
          <p:cNvPr id="13" name="Group 12">
            <a:extLst>
              <a:ext uri="{FF2B5EF4-FFF2-40B4-BE49-F238E27FC236}">
                <a16:creationId xmlns:a16="http://schemas.microsoft.com/office/drawing/2014/main" id="{A61072E8-5776-64FD-C6C1-FAF200D92D2E}"/>
              </a:ext>
            </a:extLst>
          </p:cNvPr>
          <p:cNvGrpSpPr/>
          <p:nvPr/>
        </p:nvGrpSpPr>
        <p:grpSpPr>
          <a:xfrm>
            <a:off x="9371852" y="2231259"/>
            <a:ext cx="2177459" cy="1383404"/>
            <a:chOff x="9333546" y="2231259"/>
            <a:chExt cx="2177459" cy="1383404"/>
          </a:xfrm>
        </p:grpSpPr>
        <p:pic>
          <p:nvPicPr>
            <p:cNvPr id="5" name="Picture 4">
              <a:extLst>
                <a:ext uri="{FF2B5EF4-FFF2-40B4-BE49-F238E27FC236}">
                  <a16:creationId xmlns:a16="http://schemas.microsoft.com/office/drawing/2014/main" id="{C0E6EE9E-B14C-69FE-F8B2-A724C3418EE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333546" y="2231259"/>
              <a:ext cx="1426739" cy="1383404"/>
            </a:xfrm>
            <a:prstGeom prst="rect">
              <a:avLst/>
            </a:prstGeom>
          </p:spPr>
        </p:pic>
        <p:pic>
          <p:nvPicPr>
            <p:cNvPr id="11" name="Picture 4">
              <a:extLst>
                <a:ext uri="{FF2B5EF4-FFF2-40B4-BE49-F238E27FC236}">
                  <a16:creationId xmlns:a16="http://schemas.microsoft.com/office/drawing/2014/main" id="{E7FEFACA-6B31-A3A8-21C7-EFC2381F01A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760285" y="2231259"/>
              <a:ext cx="750720" cy="1383404"/>
            </a:xfrm>
            <a:prstGeom prst="rect">
              <a:avLst/>
            </a:prstGeom>
          </p:spPr>
        </p:pic>
      </p:grpSp>
      <p:pic>
        <p:nvPicPr>
          <p:cNvPr id="94" name="Picture 93">
            <a:extLst>
              <a:ext uri="{FF2B5EF4-FFF2-40B4-BE49-F238E27FC236}">
                <a16:creationId xmlns:a16="http://schemas.microsoft.com/office/drawing/2014/main" id="{E375B74F-DB3F-CB42-5F82-FAA5DF7970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60113" y="2231259"/>
            <a:ext cx="2386859" cy="1383404"/>
          </a:xfrm>
          <a:prstGeom prst="rect">
            <a:avLst/>
          </a:prstGeom>
        </p:spPr>
      </p:pic>
      <p:sp>
        <p:nvSpPr>
          <p:cNvPr id="12" name="Rounded Rectangle 7">
            <a:extLst>
              <a:ext uri="{FF2B5EF4-FFF2-40B4-BE49-F238E27FC236}">
                <a16:creationId xmlns:a16="http://schemas.microsoft.com/office/drawing/2014/main" id="{E1189499-B5BF-103B-B4F8-CBD2D68467EA}"/>
              </a:ext>
            </a:extLst>
          </p:cNvPr>
          <p:cNvSpPr/>
          <p:nvPr/>
        </p:nvSpPr>
        <p:spPr>
          <a:xfrm>
            <a:off x="617338" y="4137974"/>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ROMI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57" name="Picture 56">
            <a:extLst>
              <a:ext uri="{FF2B5EF4-FFF2-40B4-BE49-F238E27FC236}">
                <a16:creationId xmlns:a16="http://schemas.microsoft.com/office/drawing/2014/main" id="{91E78162-B478-5FEC-FD46-08EBA39453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3824" y="4695317"/>
            <a:ext cx="2409711" cy="1640247"/>
          </a:xfrm>
          <a:prstGeom prst="rect">
            <a:avLst/>
          </a:prstGeom>
        </p:spPr>
      </p:pic>
      <p:pic>
        <p:nvPicPr>
          <p:cNvPr id="58" name="Picture 57">
            <a:extLst>
              <a:ext uri="{FF2B5EF4-FFF2-40B4-BE49-F238E27FC236}">
                <a16:creationId xmlns:a16="http://schemas.microsoft.com/office/drawing/2014/main" id="{9E3785D5-0A94-A2C5-B8F6-E8CD0AD957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85161" y="4633439"/>
            <a:ext cx="2322687" cy="1931609"/>
          </a:xfrm>
          <a:prstGeom prst="rect">
            <a:avLst/>
          </a:prstGeom>
        </p:spPr>
      </p:pic>
      <p:sp>
        <p:nvSpPr>
          <p:cNvPr id="59" name="Rounded Rectangle 7">
            <a:extLst>
              <a:ext uri="{FF2B5EF4-FFF2-40B4-BE49-F238E27FC236}">
                <a16:creationId xmlns:a16="http://schemas.microsoft.com/office/drawing/2014/main" id="{67646A73-89EE-7450-40C4-82A579735138}"/>
              </a:ext>
            </a:extLst>
          </p:cNvPr>
          <p:cNvSpPr/>
          <p:nvPr/>
        </p:nvSpPr>
        <p:spPr>
          <a:xfrm>
            <a:off x="3485163" y="4137974"/>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Ideation Workshop</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75947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87707-447D-31B7-9501-EDED306F2764}"/>
            </a:ext>
          </a:extLst>
        </p:cNvPr>
        <p:cNvGrpSpPr/>
        <p:nvPr/>
      </p:nvGrpSpPr>
      <p:grpSpPr>
        <a:xfrm>
          <a:off x="0" y="0"/>
          <a:ext cx="0" cy="0"/>
          <a:chOff x="0" y="0"/>
          <a:chExt cx="0" cy="0"/>
        </a:xfrm>
      </p:grpSpPr>
      <p:sp>
        <p:nvSpPr>
          <p:cNvPr id="13" name="TextBox 10">
            <a:extLst>
              <a:ext uri="{FF2B5EF4-FFF2-40B4-BE49-F238E27FC236}">
                <a16:creationId xmlns:a16="http://schemas.microsoft.com/office/drawing/2014/main" id="{EF45A330-38B6-0350-1196-DF047053E052}"/>
              </a:ext>
            </a:extLst>
          </p:cNvPr>
          <p:cNvSpPr txBox="1"/>
          <p:nvPr/>
        </p:nvSpPr>
        <p:spPr>
          <a:xfrm>
            <a:off x="4424602" y="597392"/>
            <a:ext cx="6807200" cy="751937"/>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black"/>
                </a:solidFill>
                <a:effectLst/>
                <a:uLnTx/>
                <a:uFillTx/>
                <a:latin typeface="Montserrat" pitchFamily="2" charset="77"/>
                <a:ea typeface="+mn-ea"/>
                <a:cs typeface="+mn-cs"/>
              </a:rPr>
              <a:t>Mr. Pham Anh Tuan</a:t>
            </a:r>
          </a:p>
        </p:txBody>
      </p:sp>
      <p:sp>
        <p:nvSpPr>
          <p:cNvPr id="54" name="Google Shape;513;p39">
            <a:extLst>
              <a:ext uri="{FF2B5EF4-FFF2-40B4-BE49-F238E27FC236}">
                <a16:creationId xmlns:a16="http://schemas.microsoft.com/office/drawing/2014/main" id="{040D7ADC-4AAC-3549-CA88-795257D9604A}"/>
              </a:ext>
            </a:extLst>
          </p:cNvPr>
          <p:cNvSpPr txBox="1"/>
          <p:nvPr/>
        </p:nvSpPr>
        <p:spPr>
          <a:xfrm>
            <a:off x="4327534" y="1989575"/>
            <a:ext cx="7373475" cy="2262127"/>
          </a:xfrm>
          <a:prstGeom prst="rect">
            <a:avLst/>
          </a:prstGeom>
          <a:noFill/>
          <a:ln>
            <a:noFill/>
          </a:ln>
        </p:spPr>
        <p:txBody>
          <a:bodyPr spcFirstLastPara="1" wrap="square" lIns="90000" tIns="91425" rIns="91425" bIns="91425" anchor="t" anchorCtr="0">
            <a:spAutoFit/>
          </a:bodyPr>
          <a:lstStyle/>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Tuan is a seasoned senior marketing research with over 15 years of expertise,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specializing in B2B marketing research</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His focus is on market exploration and penetration studies within various sectors, both locally and regionally. </a:t>
            </a:r>
            <a:r>
              <a:rPr kumimoji="0" lang="en-US" sz="1200" b="0" i="0" u="none" strike="noStrike" kern="1200" cap="none" spc="0" normalizeH="0" baseline="0" noProof="0" dirty="0">
                <a:ln>
                  <a:noFill/>
                </a:ln>
                <a:solidFill>
                  <a:srgbClr val="535353"/>
                </a:solidFill>
                <a:effectLst/>
                <a:uLnTx/>
                <a:uFillTx/>
                <a:latin typeface="Montserrat"/>
                <a:ea typeface="+mn-ea"/>
                <a:cs typeface="+mn-cs"/>
              </a:rPr>
              <a:t>With a </a:t>
            </a:r>
            <a:r>
              <a:rPr kumimoji="0" lang="en-US" sz="1200" b="1" i="0" u="none" strike="noStrike" kern="1200" cap="none" spc="0" normalizeH="0" baseline="0" noProof="0" dirty="0">
                <a:ln>
                  <a:noFill/>
                </a:ln>
                <a:solidFill>
                  <a:srgbClr val="F36521"/>
                </a:solidFill>
                <a:effectLst/>
                <a:uLnTx/>
                <a:uFillTx/>
                <a:latin typeface="Montserrat"/>
                <a:ea typeface="+mn-ea"/>
                <a:cs typeface="+mn-cs"/>
              </a:rPr>
              <a:t>unique blend of IT and market research experience</a:t>
            </a:r>
            <a:r>
              <a:rPr kumimoji="0" lang="en-US" sz="1200" b="0" i="0" u="none" strike="noStrike" kern="1200" cap="none" spc="0" normalizeH="0" baseline="0" noProof="0" dirty="0">
                <a:ln>
                  <a:noFill/>
                </a:ln>
                <a:solidFill>
                  <a:srgbClr val="535353"/>
                </a:solidFill>
                <a:effectLst/>
                <a:uLnTx/>
                <a:uFillTx/>
                <a:latin typeface="Montserrat"/>
                <a:ea typeface="+mn-ea"/>
                <a:cs typeface="+mn-cs"/>
              </a:rPr>
              <a:t>, Tuan leverages his technical skills to </a:t>
            </a:r>
            <a:r>
              <a:rPr kumimoji="0" lang="en-US" sz="1200" i="0" u="none" strike="noStrike" kern="1200" cap="none" spc="0" normalizeH="0" baseline="0" noProof="0" dirty="0">
                <a:ln>
                  <a:noFill/>
                </a:ln>
                <a:solidFill>
                  <a:srgbClr val="535353"/>
                </a:solidFill>
                <a:effectLst/>
                <a:uLnTx/>
                <a:uFillTx/>
                <a:latin typeface="Montserrat"/>
                <a:ea typeface="+mn-ea"/>
                <a:cs typeface="+mn-cs"/>
              </a:rPr>
              <a:t>enhance data analysis and market insights, offering a comprehensive understanding of market dynamics</a:t>
            </a:r>
            <a:r>
              <a:rPr kumimoji="0" lang="en-US" sz="1200" b="0" i="0" u="none" strike="noStrike" kern="1200" cap="none" spc="0" normalizeH="0" baseline="0" noProof="0" dirty="0">
                <a:ln>
                  <a:noFill/>
                </a:ln>
                <a:solidFill>
                  <a:srgbClr val="535353"/>
                </a:solidFill>
                <a:effectLst/>
                <a:uLnTx/>
                <a:uFillTx/>
                <a:latin typeface="Montserrat"/>
                <a:ea typeface="+mn-ea"/>
                <a:cs typeface="+mn-cs"/>
              </a:rPr>
              <a:t>.</a:t>
            </a:r>
            <a:endPar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endParaRPr>
          </a:p>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Renowned for his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sharp analytical skills </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and</a:t>
            </a:r>
            <a:r>
              <a:rPr kumimoji="0" lang="en-SG" sz="1200" b="1"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consultative approach</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Tuan has made significant contributions to the understanding of consumer trends and market behaviors. </a:t>
            </a:r>
          </a:p>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Tuan’s expert insights are occasionally featured in local newspapers such as Dan Tri     , Tuoi Tre Online  </a:t>
            </a:r>
            <a:r>
              <a:rPr kumimoji="0" lang="en-SG" sz="1200" b="0" i="0" u="none" strike="noStrike" kern="1200" cap="none" spc="0" normalizeH="0" baseline="0" noProof="0" dirty="0" err="1">
                <a:ln>
                  <a:noFill/>
                </a:ln>
                <a:solidFill>
                  <a:srgbClr val="535353"/>
                </a:solidFill>
                <a:effectLst/>
                <a:uLnTx/>
                <a:uFillTx/>
                <a:latin typeface="Montserrat" pitchFamily="2" charset="77"/>
                <a:ea typeface="Montserrat"/>
                <a:cs typeface="Montserrat"/>
                <a:sym typeface="Montserrat"/>
              </a:rPr>
              <a:t>aaaaaa</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 and on Vietnam primary TV channels		                   , where </a:t>
            </a:r>
            <a:r>
              <a:rPr kumimoji="0" lang="en-US" sz="1200" b="0" i="0" u="none" strike="noStrike" kern="1200" cap="none" spc="0" normalizeH="0" baseline="0" noProof="0" dirty="0">
                <a:ln>
                  <a:noFill/>
                </a:ln>
                <a:solidFill>
                  <a:srgbClr val="535353"/>
                </a:solidFill>
                <a:effectLst/>
                <a:uLnTx/>
                <a:uFillTx/>
                <a:latin typeface="Montserrat"/>
                <a:ea typeface="+mn-ea"/>
                <a:cs typeface="+mn-cs"/>
              </a:rPr>
              <a:t>he shares his perspectives on evolving market landscapes</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a:t>
            </a:r>
          </a:p>
        </p:txBody>
      </p:sp>
      <p:cxnSp>
        <p:nvCxnSpPr>
          <p:cNvPr id="55" name="Straight Connector 54">
            <a:extLst>
              <a:ext uri="{FF2B5EF4-FFF2-40B4-BE49-F238E27FC236}">
                <a16:creationId xmlns:a16="http://schemas.microsoft.com/office/drawing/2014/main" id="{9A6B3B92-F412-84B4-3C4C-77F07DF45D71}"/>
              </a:ext>
            </a:extLst>
          </p:cNvPr>
          <p:cNvCxnSpPr>
            <a:cxnSpLocks/>
          </p:cNvCxnSpPr>
          <p:nvPr/>
        </p:nvCxnSpPr>
        <p:spPr>
          <a:xfrm flipV="1">
            <a:off x="3953641" y="2110156"/>
            <a:ext cx="0" cy="4223409"/>
          </a:xfrm>
          <a:prstGeom prst="line">
            <a:avLst/>
          </a:prstGeom>
          <a:ln w="38100">
            <a:solidFill>
              <a:srgbClr val="F3652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BA1D83B-518E-901C-5A79-4C4B470F299C}"/>
              </a:ext>
            </a:extLst>
          </p:cNvPr>
          <p:cNvCxnSpPr>
            <a:cxnSpLocks/>
          </p:cNvCxnSpPr>
          <p:nvPr/>
        </p:nvCxnSpPr>
        <p:spPr>
          <a:xfrm>
            <a:off x="4424602" y="1402041"/>
            <a:ext cx="5737205" cy="0"/>
          </a:xfrm>
          <a:prstGeom prst="line">
            <a:avLst/>
          </a:prstGeom>
          <a:ln w="28575">
            <a:solidFill>
              <a:srgbClr val="67A34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7994DFE-B40F-7B78-1EC9-B827C82AB3D5}"/>
              </a:ext>
            </a:extLst>
          </p:cNvPr>
          <p:cNvSpPr/>
          <p:nvPr/>
        </p:nvSpPr>
        <p:spPr>
          <a:xfrm>
            <a:off x="4384001" y="1455396"/>
            <a:ext cx="5777806" cy="307777"/>
          </a:xfrm>
          <a:prstGeom prst="rect">
            <a:avLst/>
          </a:prstGeom>
        </p:spPr>
        <p:txBody>
          <a:bodyPr wrap="square" lIns="90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400" b="1" i="0" u="none" strike="noStrike" kern="1200" cap="none" spc="0" normalizeH="0" baseline="0" noProof="0" dirty="0">
                <a:ln>
                  <a:noFill/>
                </a:ln>
                <a:solidFill>
                  <a:prstClr val="black"/>
                </a:solidFill>
                <a:effectLst/>
                <a:uLnTx/>
                <a:uFillTx/>
                <a:latin typeface="Montserrat" pitchFamily="2" charset="77"/>
                <a:ea typeface="Montserrat"/>
                <a:cs typeface="Montserrat"/>
                <a:sym typeface="Montserrat"/>
              </a:rPr>
              <a:t>Research Director, Country Manager </a:t>
            </a:r>
            <a:r>
              <a:rPr kumimoji="0" lang="en-SG" sz="1400" b="1" i="0" u="none" strike="noStrike" kern="1200" cap="none" spc="0" normalizeH="0" baseline="0" noProof="0" dirty="0">
                <a:ln>
                  <a:noFill/>
                </a:ln>
                <a:solidFill>
                  <a:srgbClr val="67A341"/>
                </a:solidFill>
                <a:effectLst/>
                <a:uLnTx/>
                <a:uFillTx/>
                <a:latin typeface="Montserrat" pitchFamily="2" charset="77"/>
                <a:ea typeface="Montserrat"/>
                <a:cs typeface="Montserrat"/>
                <a:sym typeface="Montserrat"/>
              </a:rPr>
              <a:t>|</a:t>
            </a:r>
            <a:r>
              <a:rPr kumimoji="0" lang="en-SG" sz="14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 </a:t>
            </a:r>
            <a:r>
              <a:rPr kumimoji="0" lang="en-SG" sz="1400" b="1" i="0" u="none" strike="noStrike" kern="1200" cap="none" spc="0" normalizeH="0" baseline="0" noProof="0" dirty="0">
                <a:ln>
                  <a:noFill/>
                </a:ln>
                <a:solidFill>
                  <a:prstClr val="black"/>
                </a:solidFill>
                <a:effectLst/>
                <a:uLnTx/>
                <a:uFillTx/>
                <a:latin typeface="Montserrat" pitchFamily="2" charset="77"/>
                <a:ea typeface="Montserrat"/>
                <a:cs typeface="Montserrat"/>
                <a:sym typeface="Montserrat"/>
              </a:rPr>
              <a:t>VIETNAM</a:t>
            </a:r>
          </a:p>
        </p:txBody>
      </p:sp>
      <p:grpSp>
        <p:nvGrpSpPr>
          <p:cNvPr id="8" name="Group 7">
            <a:extLst>
              <a:ext uri="{FF2B5EF4-FFF2-40B4-BE49-F238E27FC236}">
                <a16:creationId xmlns:a16="http://schemas.microsoft.com/office/drawing/2014/main" id="{3613F5ED-FA21-BD91-AE3A-94ED0C2DC391}"/>
              </a:ext>
            </a:extLst>
          </p:cNvPr>
          <p:cNvGrpSpPr/>
          <p:nvPr/>
        </p:nvGrpSpPr>
        <p:grpSpPr>
          <a:xfrm>
            <a:off x="4327533" y="4128289"/>
            <a:ext cx="7373476" cy="2085836"/>
            <a:chOff x="4327533" y="4128289"/>
            <a:chExt cx="7373476" cy="2085836"/>
          </a:xfrm>
        </p:grpSpPr>
        <p:pic>
          <p:nvPicPr>
            <p:cNvPr id="22" name="Picture 21">
              <a:extLst>
                <a:ext uri="{FF2B5EF4-FFF2-40B4-BE49-F238E27FC236}">
                  <a16:creationId xmlns:a16="http://schemas.microsoft.com/office/drawing/2014/main" id="{C2CCA442-CA7F-8665-DDB5-784311140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4600" y="4128289"/>
              <a:ext cx="7207104" cy="775113"/>
            </a:xfrm>
            <a:prstGeom prst="rect">
              <a:avLst/>
            </a:prstGeom>
          </p:spPr>
        </p:pic>
        <p:pic>
          <p:nvPicPr>
            <p:cNvPr id="23" name="Picture 22">
              <a:extLst>
                <a:ext uri="{FF2B5EF4-FFF2-40B4-BE49-F238E27FC236}">
                  <a16:creationId xmlns:a16="http://schemas.microsoft.com/office/drawing/2014/main" id="{128F8941-85EF-31E9-DDF2-A78715F305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7533" y="4937989"/>
              <a:ext cx="2409559" cy="1276136"/>
            </a:xfrm>
            <a:prstGeom prst="rect">
              <a:avLst/>
            </a:prstGeom>
            <a:ln>
              <a:solidFill>
                <a:schemeClr val="accent2"/>
              </a:solidFill>
            </a:ln>
          </p:spPr>
        </p:pic>
        <p:pic>
          <p:nvPicPr>
            <p:cNvPr id="24" name="Picture 23">
              <a:extLst>
                <a:ext uri="{FF2B5EF4-FFF2-40B4-BE49-F238E27FC236}">
                  <a16:creationId xmlns:a16="http://schemas.microsoft.com/office/drawing/2014/main" id="{82B590F0-00C3-95B1-4F5F-F9A39B5CD1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2342" y="4937989"/>
              <a:ext cx="2409559" cy="1276136"/>
            </a:xfrm>
            <a:prstGeom prst="rect">
              <a:avLst/>
            </a:prstGeom>
            <a:ln>
              <a:solidFill>
                <a:schemeClr val="accent2"/>
              </a:solidFill>
            </a:ln>
          </p:spPr>
        </p:pic>
        <p:pic>
          <p:nvPicPr>
            <p:cNvPr id="25" name="Picture 24">
              <a:extLst>
                <a:ext uri="{FF2B5EF4-FFF2-40B4-BE49-F238E27FC236}">
                  <a16:creationId xmlns:a16="http://schemas.microsoft.com/office/drawing/2014/main" id="{83B64459-7BA4-9E34-BE06-27271A48FD5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28801" y="4937989"/>
              <a:ext cx="2372208" cy="1259886"/>
            </a:xfrm>
            <a:prstGeom prst="rect">
              <a:avLst/>
            </a:prstGeom>
            <a:ln>
              <a:solidFill>
                <a:schemeClr val="accent2"/>
              </a:solidFill>
            </a:ln>
          </p:spPr>
        </p:pic>
      </p:grpSp>
      <p:pic>
        <p:nvPicPr>
          <p:cNvPr id="5" name="Picture 4">
            <a:extLst>
              <a:ext uri="{FF2B5EF4-FFF2-40B4-BE49-F238E27FC236}">
                <a16:creationId xmlns:a16="http://schemas.microsoft.com/office/drawing/2014/main" id="{9070FDC7-9654-2545-65A3-3993DF3899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875" t="4756" r="-1612" b="1302"/>
          <a:stretch/>
        </p:blipFill>
        <p:spPr>
          <a:xfrm>
            <a:off x="8900095" y="3694191"/>
            <a:ext cx="569527" cy="203297"/>
          </a:xfrm>
          <a:prstGeom prst="rect">
            <a:avLst/>
          </a:prstGeom>
        </p:spPr>
      </p:pic>
      <p:pic>
        <p:nvPicPr>
          <p:cNvPr id="6" name="Picture 5">
            <a:extLst>
              <a:ext uri="{FF2B5EF4-FFF2-40B4-BE49-F238E27FC236}">
                <a16:creationId xmlns:a16="http://schemas.microsoft.com/office/drawing/2014/main" id="{D63C9830-15D4-F1E5-853C-210B5B9BF591}"/>
              </a:ext>
            </a:extLst>
          </p:cNvPr>
          <p:cNvPicPr>
            <a:picLocks noChangeAspect="1"/>
          </p:cNvPicPr>
          <p:nvPr/>
        </p:nvPicPr>
        <p:blipFill>
          <a:blip r:embed="rId8" cstate="screen">
            <a:extLst>
              <a:ext uri="{28A0092B-C50C-407E-A947-70E740481C1C}">
                <a14:useLocalDpi xmlns:a14="http://schemas.microsoft.com/office/drawing/2010/main"/>
              </a:ext>
            </a:extLst>
          </a:blip>
          <a:srcRect t="1393" b="1393"/>
          <a:stretch/>
        </p:blipFill>
        <p:spPr>
          <a:xfrm>
            <a:off x="9479119" y="3692185"/>
            <a:ext cx="569527" cy="203297"/>
          </a:xfrm>
          <a:prstGeom prst="rect">
            <a:avLst/>
          </a:prstGeom>
        </p:spPr>
      </p:pic>
      <p:pic>
        <p:nvPicPr>
          <p:cNvPr id="7" name="Picture 6">
            <a:extLst>
              <a:ext uri="{FF2B5EF4-FFF2-40B4-BE49-F238E27FC236}">
                <a16:creationId xmlns:a16="http://schemas.microsoft.com/office/drawing/2014/main" id="{4BD76703-0CF0-9CB6-4C89-47F80100D81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9829" r="-4021" b="-5812"/>
          <a:stretch/>
        </p:blipFill>
        <p:spPr>
          <a:xfrm>
            <a:off x="10087325" y="3692185"/>
            <a:ext cx="569527" cy="203297"/>
          </a:xfrm>
          <a:prstGeom prst="rect">
            <a:avLst/>
          </a:prstGeom>
        </p:spPr>
      </p:pic>
      <p:pic>
        <p:nvPicPr>
          <p:cNvPr id="3" name="Picture 2">
            <a:extLst>
              <a:ext uri="{FF2B5EF4-FFF2-40B4-BE49-F238E27FC236}">
                <a16:creationId xmlns:a16="http://schemas.microsoft.com/office/drawing/2014/main" id="{424D241D-A1E2-E989-EB5A-8F4AC584F3A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2715" t="34847" r="22715" b="32256"/>
          <a:stretch/>
        </p:blipFill>
        <p:spPr>
          <a:xfrm>
            <a:off x="5250776" y="3693168"/>
            <a:ext cx="642358" cy="203297"/>
          </a:xfrm>
          <a:prstGeom prst="rect">
            <a:avLst/>
          </a:prstGeom>
        </p:spPr>
      </p:pic>
      <p:pic>
        <p:nvPicPr>
          <p:cNvPr id="4" name="Picture 3" descr="A green and white sign&#10;&#10;Description automatically generated with medium confidence">
            <a:extLst>
              <a:ext uri="{FF2B5EF4-FFF2-40B4-BE49-F238E27FC236}">
                <a16:creationId xmlns:a16="http://schemas.microsoft.com/office/drawing/2014/main" id="{E61D3D67-BD81-752C-981F-DB918472B21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1217" t="15604" r="31368" b="15175"/>
          <a:stretch/>
        </p:blipFill>
        <p:spPr>
          <a:xfrm>
            <a:off x="10971432" y="3490523"/>
            <a:ext cx="211314" cy="203297"/>
          </a:xfrm>
          <a:prstGeom prst="rect">
            <a:avLst/>
          </a:prstGeom>
        </p:spPr>
      </p:pic>
      <p:sp>
        <p:nvSpPr>
          <p:cNvPr id="26" name="Arc 25">
            <a:extLst>
              <a:ext uri="{FF2B5EF4-FFF2-40B4-BE49-F238E27FC236}">
                <a16:creationId xmlns:a16="http://schemas.microsoft.com/office/drawing/2014/main" id="{6F501E4B-759F-FF3B-F2F0-BDDB0F94D736}"/>
              </a:ext>
            </a:extLst>
          </p:cNvPr>
          <p:cNvSpPr/>
          <p:nvPr/>
        </p:nvSpPr>
        <p:spPr>
          <a:xfrm rot="3762557">
            <a:off x="2142943" y="3587434"/>
            <a:ext cx="1070857" cy="1512385"/>
          </a:xfrm>
          <a:prstGeom prst="arc">
            <a:avLst>
              <a:gd name="adj1" fmla="val 17634011"/>
              <a:gd name="adj2" fmla="val 21372995"/>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image1.jpeg">
            <a:extLst>
              <a:ext uri="{FF2B5EF4-FFF2-40B4-BE49-F238E27FC236}">
                <a16:creationId xmlns:a16="http://schemas.microsoft.com/office/drawing/2014/main" id="{D7734A71-D0EA-D1AF-B025-284FA02FEBFC}"/>
              </a:ext>
            </a:extLst>
          </p:cNvPr>
          <p:cNvPicPr/>
          <p:nvPr/>
        </p:nvPicPr>
        <p:blipFill>
          <a:blip r:embed="rId12" cstate="screen">
            <a:extLst>
              <a:ext uri="{28A0092B-C50C-407E-A947-70E740481C1C}">
                <a14:useLocalDpi xmlns:a14="http://schemas.microsoft.com/office/drawing/2010/main"/>
              </a:ext>
            </a:extLst>
          </a:blip>
          <a:srcRect/>
          <a:stretch/>
        </p:blipFill>
        <p:spPr>
          <a:xfrm>
            <a:off x="1005683" y="2622570"/>
            <a:ext cx="2273029" cy="2118336"/>
          </a:xfrm>
          <a:prstGeom prst="ellipse">
            <a:avLst/>
          </a:prstGeom>
        </p:spPr>
      </p:pic>
    </p:spTree>
    <p:extLst>
      <p:ext uri="{BB962C8B-B14F-4D97-AF65-F5344CB8AC3E}">
        <p14:creationId xmlns:p14="http://schemas.microsoft.com/office/powerpoint/2010/main" val="2598967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212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06C8704-7BF3-12E0-3C94-6D0CB3EE6F6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A6A2BAA-BDAF-6E1E-908F-91BDD6AF424B}"/>
              </a:ext>
            </a:extLst>
          </p:cNvPr>
          <p:cNvGrpSpPr/>
          <p:nvPr/>
        </p:nvGrpSpPr>
        <p:grpSpPr>
          <a:xfrm>
            <a:off x="-1300607" y="1926034"/>
            <a:ext cx="13492607" cy="5528556"/>
            <a:chOff x="-1719707" y="1697744"/>
            <a:chExt cx="13492607" cy="5528556"/>
          </a:xfrm>
        </p:grpSpPr>
        <mc:AlternateContent xmlns:mc="http://schemas.openxmlformats.org/markup-compatibility/2006" xmlns:cx4="http://schemas.microsoft.com/office/drawing/2016/5/10/chartex">
          <mc:Choice Requires="cx4">
            <p:graphicFrame>
              <p:nvGraphicFramePr>
                <p:cNvPr id="6" name="Chart 5">
                  <a:extLst>
                    <a:ext uri="{FF2B5EF4-FFF2-40B4-BE49-F238E27FC236}">
                      <a16:creationId xmlns:a16="http://schemas.microsoft.com/office/drawing/2014/main" id="{D453F3ED-440A-4CB1-60EF-6347F3C5D0C2}"/>
                    </a:ext>
                  </a:extLst>
                </p:cNvPr>
                <p:cNvGraphicFramePr/>
                <p:nvPr>
                  <p:extLst>
                    <p:ext uri="{D42A27DB-BD31-4B8C-83A1-F6EECF244321}">
                      <p14:modId xmlns:p14="http://schemas.microsoft.com/office/powerpoint/2010/main" val="470538576"/>
                    </p:ext>
                  </p:extLst>
                </p:nvPr>
              </p:nvGraphicFramePr>
              <p:xfrm>
                <a:off x="-1719707" y="1697744"/>
                <a:ext cx="13335000" cy="552855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Chart 5">
                  <a:extLst>
                    <a:ext uri="{FF2B5EF4-FFF2-40B4-BE49-F238E27FC236}">
                      <a16:creationId xmlns:a16="http://schemas.microsoft.com/office/drawing/2014/main" id="{D453F3ED-440A-4CB1-60EF-6347F3C5D0C2}"/>
                    </a:ext>
                  </a:extLst>
                </p:cNvPr>
                <p:cNvPicPr>
                  <a:picLocks noGrp="1" noRot="1" noChangeAspect="1" noMove="1" noResize="1" noEditPoints="1" noAdjustHandles="1" noChangeArrowheads="1" noChangeShapeType="1"/>
                </p:cNvPicPr>
                <p:nvPr/>
              </p:nvPicPr>
              <p:blipFill>
                <a:blip r:embed="rId3"/>
                <a:stretch>
                  <a:fillRect/>
                </a:stretch>
              </p:blipFill>
              <p:spPr>
                <a:xfrm>
                  <a:off x="-1300607" y="1926034"/>
                  <a:ext cx="13335000" cy="5528556"/>
                </a:xfrm>
                <a:prstGeom prst="rect">
                  <a:avLst/>
                </a:prstGeom>
              </p:spPr>
            </p:pic>
          </mc:Fallback>
        </mc:AlternateContent>
        <p:sp>
          <p:nvSpPr>
            <p:cNvPr id="7" name="Rectangle 6">
              <a:extLst>
                <a:ext uri="{FF2B5EF4-FFF2-40B4-BE49-F238E27FC236}">
                  <a16:creationId xmlns:a16="http://schemas.microsoft.com/office/drawing/2014/main" id="{76C30CB2-45A7-19B2-1AC2-DD3ACF41E0B2}"/>
                </a:ext>
              </a:extLst>
            </p:cNvPr>
            <p:cNvSpPr/>
            <p:nvPr/>
          </p:nvSpPr>
          <p:spPr>
            <a:xfrm>
              <a:off x="1485900" y="6497033"/>
              <a:ext cx="10287000" cy="729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9E05B18-C8E8-5A01-9D26-E51040826265}"/>
              </a:ext>
            </a:extLst>
          </p:cNvPr>
          <p:cNvSpPr>
            <a:spLocks noGrp="1"/>
          </p:cNvSpPr>
          <p:nvPr>
            <p:ph type="title"/>
          </p:nvPr>
        </p:nvSpPr>
        <p:spPr/>
        <p:txBody>
          <a:bodyPr>
            <a:normAutofit/>
          </a:bodyPr>
          <a:lstStyle/>
          <a:p>
            <a:r>
              <a:rPr lang="en-US" dirty="0"/>
              <a:t>Outbound Destination Preferences</a:t>
            </a:r>
          </a:p>
        </p:txBody>
      </p:sp>
      <p:sp>
        <p:nvSpPr>
          <p:cNvPr id="3" name="TextBox 2">
            <a:extLst>
              <a:ext uri="{FF2B5EF4-FFF2-40B4-BE49-F238E27FC236}">
                <a16:creationId xmlns:a16="http://schemas.microsoft.com/office/drawing/2014/main" id="{0CB1D5FC-8D9A-E611-B5A3-E525D706AFF6}"/>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Which of the following best describes your planned summer 2026 travel? | Vietnam Beer Market and Tet 2026 Consumer Trends | InsightAsia Vietnam Primary Research | December 2025</a:t>
            </a:r>
          </a:p>
        </p:txBody>
      </p:sp>
    </p:spTree>
    <p:extLst>
      <p:ext uri="{BB962C8B-B14F-4D97-AF65-F5344CB8AC3E}">
        <p14:creationId xmlns:p14="http://schemas.microsoft.com/office/powerpoint/2010/main" val="4257588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657A8-B26B-6507-55FE-0C372F93BA43}"/>
            </a:ext>
          </a:extLst>
        </p:cNvPr>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162CA73A-D42C-E59B-1DC3-A25F5C113DC8}"/>
              </a:ext>
            </a:extLst>
          </p:cNvPr>
          <p:cNvSpPr/>
          <p:nvPr/>
        </p:nvSpPr>
        <p:spPr>
          <a:xfrm>
            <a:off x="653698" y="2121494"/>
            <a:ext cx="5442302" cy="2286113"/>
          </a:xfrm>
          <a:prstGeom prst="roundRect">
            <a:avLst>
              <a:gd name="adj" fmla="val 8286"/>
            </a:avLst>
          </a:prstGeom>
          <a:noFill/>
          <a:ln w="19050">
            <a:solidFill>
              <a:srgbClr val="3F9C3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pPr>
            <a:endParaRPr lang="en-US" sz="1200" dirty="0">
              <a:solidFill>
                <a:srgbClr val="535353"/>
              </a:solidFill>
            </a:endParaRPr>
          </a:p>
        </p:txBody>
      </p:sp>
      <p:sp>
        <p:nvSpPr>
          <p:cNvPr id="35" name="TextBox 34">
            <a:extLst>
              <a:ext uri="{FF2B5EF4-FFF2-40B4-BE49-F238E27FC236}">
                <a16:creationId xmlns:a16="http://schemas.microsoft.com/office/drawing/2014/main" id="{E5D16F02-9F2E-98CE-7BAA-0E161FBFBA1B}"/>
              </a:ext>
            </a:extLst>
          </p:cNvPr>
          <p:cNvSpPr txBox="1"/>
          <p:nvPr/>
        </p:nvSpPr>
        <p:spPr>
          <a:xfrm>
            <a:off x="2351973" y="1953954"/>
            <a:ext cx="2045753" cy="307777"/>
          </a:xfrm>
          <a:prstGeom prst="rect">
            <a:avLst/>
          </a:prstGeom>
          <a:solidFill>
            <a:schemeClr val="bg1"/>
          </a:solidFill>
        </p:spPr>
        <p:txBody>
          <a:bodyPr wrap="none" rtlCol="0">
            <a:spAutoFit/>
          </a:bodyPr>
          <a:lstStyle/>
          <a:p>
            <a:r>
              <a:rPr lang="en-US" sz="1400" b="1" dirty="0">
                <a:solidFill>
                  <a:srgbClr val="3F9C31"/>
                </a:solidFill>
              </a:rPr>
              <a:t>Quantitative survey</a:t>
            </a:r>
          </a:p>
        </p:txBody>
      </p:sp>
      <p:sp>
        <p:nvSpPr>
          <p:cNvPr id="34" name="Rectangle: Rounded Corners 33">
            <a:extLst>
              <a:ext uri="{FF2B5EF4-FFF2-40B4-BE49-F238E27FC236}">
                <a16:creationId xmlns:a16="http://schemas.microsoft.com/office/drawing/2014/main" id="{A857C670-B0C9-4203-2B45-8E69EB49F72F}"/>
              </a:ext>
            </a:extLst>
          </p:cNvPr>
          <p:cNvSpPr/>
          <p:nvPr/>
        </p:nvSpPr>
        <p:spPr>
          <a:xfrm>
            <a:off x="773440" y="2236923"/>
            <a:ext cx="5202816" cy="2036498"/>
          </a:xfrm>
          <a:prstGeom prst="roundRect">
            <a:avLst>
              <a:gd name="adj" fmla="val 4994"/>
            </a:avLst>
          </a:prstGeom>
          <a:solidFill>
            <a:srgbClr val="3F9C31">
              <a:alpha val="7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pPr>
            <a:endParaRPr lang="en-US" sz="1200" dirty="0">
              <a:solidFill>
                <a:srgbClr val="535353"/>
              </a:solidFill>
            </a:endParaRPr>
          </a:p>
        </p:txBody>
      </p:sp>
      <p:graphicFrame>
        <p:nvGraphicFramePr>
          <p:cNvPr id="39" name="Table 38">
            <a:extLst>
              <a:ext uri="{FF2B5EF4-FFF2-40B4-BE49-F238E27FC236}">
                <a16:creationId xmlns:a16="http://schemas.microsoft.com/office/drawing/2014/main" id="{0CEA84E0-86E8-CAE8-8157-392ADBF623AD}"/>
              </a:ext>
            </a:extLst>
          </p:cNvPr>
          <p:cNvGraphicFramePr>
            <a:graphicFrameLocks noGrp="1"/>
          </p:cNvGraphicFramePr>
          <p:nvPr>
            <p:extLst>
              <p:ext uri="{D42A27DB-BD31-4B8C-83A1-F6EECF244321}">
                <p14:modId xmlns:p14="http://schemas.microsoft.com/office/powerpoint/2010/main" val="3100764089"/>
              </p:ext>
            </p:extLst>
          </p:nvPr>
        </p:nvGraphicFramePr>
        <p:xfrm>
          <a:off x="892629" y="2259953"/>
          <a:ext cx="4983111" cy="1793280"/>
        </p:xfrm>
        <a:graphic>
          <a:graphicData uri="http://schemas.openxmlformats.org/drawingml/2006/table">
            <a:tbl>
              <a:tblPr>
                <a:tableStyleId>{5C22544A-7EE6-4342-B048-85BDC9FD1C3A}</a:tableStyleId>
              </a:tblPr>
              <a:tblGrid>
                <a:gridCol w="1273055">
                  <a:extLst>
                    <a:ext uri="{9D8B030D-6E8A-4147-A177-3AD203B41FA5}">
                      <a16:colId xmlns:a16="http://schemas.microsoft.com/office/drawing/2014/main" val="3882602971"/>
                    </a:ext>
                  </a:extLst>
                </a:gridCol>
                <a:gridCol w="3710056">
                  <a:extLst>
                    <a:ext uri="{9D8B030D-6E8A-4147-A177-3AD203B41FA5}">
                      <a16:colId xmlns:a16="http://schemas.microsoft.com/office/drawing/2014/main" val="1449037490"/>
                    </a:ext>
                  </a:extLst>
                </a:gridCol>
              </a:tblGrid>
              <a:tr h="445360">
                <a:tc>
                  <a:txBody>
                    <a:bodyPr/>
                    <a:lstStyle/>
                    <a:p>
                      <a:pPr>
                        <a:lnSpc>
                          <a:spcPct val="114000"/>
                        </a:lnSpc>
                      </a:pPr>
                      <a:r>
                        <a:rPr lang="en-US" sz="1200" b="1" dirty="0">
                          <a:solidFill>
                            <a:srgbClr val="535353"/>
                          </a:solidFill>
                        </a:rPr>
                        <a:t>Sample</a:t>
                      </a:r>
                      <a:endParaRPr lang="en-US" sz="1200" dirty="0">
                        <a:solidFill>
                          <a:srgbClr val="535353"/>
                        </a:solidFill>
                      </a:endParaRPr>
                    </a:p>
                  </a:txBody>
                  <a:tcPr anchor="ctr">
                    <a:lnL w="12700" cmpd="sng">
                      <a:noFill/>
                    </a:lnL>
                    <a:lnR w="3175" cap="flat" cmpd="sng" algn="ctr">
                      <a:noFill/>
                      <a:prstDash val="solid"/>
                      <a:round/>
                      <a:headEnd type="none" w="med" len="med"/>
                      <a:tailEnd type="none" w="med" len="med"/>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535353"/>
                          </a:solidFill>
                        </a:rPr>
                        <a:t>1,389 respondents</a:t>
                      </a:r>
                      <a:endParaRPr lang="en-US" sz="1200" dirty="0"/>
                    </a:p>
                  </a:txBody>
                  <a:tcPr anchor="ctr">
                    <a:lnL w="3175" cap="flat" cmpd="sng" algn="ctr">
                      <a:noFill/>
                      <a:prstDash val="solid"/>
                      <a:round/>
                      <a:headEnd type="none" w="med" len="med"/>
                      <a:tailEnd type="none" w="med" len="med"/>
                    </a:lnL>
                    <a:lnR w="12700" cmpd="sng">
                      <a:noFill/>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395049"/>
                  </a:ext>
                </a:extLst>
              </a:tr>
              <a:tr h="445360">
                <a:tc>
                  <a:txBody>
                    <a:bodyPr/>
                    <a:lstStyle/>
                    <a:p>
                      <a:pPr>
                        <a:lnSpc>
                          <a:spcPct val="114000"/>
                        </a:lnSpc>
                      </a:pPr>
                      <a:r>
                        <a:rPr lang="en-US" sz="1200" b="1" dirty="0">
                          <a:solidFill>
                            <a:srgbClr val="535353"/>
                          </a:solidFill>
                        </a:rPr>
                        <a:t>Age</a:t>
                      </a:r>
                      <a:endParaRPr lang="en-US" sz="1200" dirty="0">
                        <a:solidFill>
                          <a:srgbClr val="535353"/>
                        </a:solidFill>
                      </a:endParaRPr>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535353"/>
                          </a:solidFill>
                        </a:rPr>
                        <a:t>18-45 years</a:t>
                      </a:r>
                      <a:endParaRPr lang="en-US" sz="1200" dirty="0"/>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489951"/>
                  </a:ext>
                </a:extLst>
              </a:tr>
              <a:tr h="445360">
                <a:tc>
                  <a:txBody>
                    <a:bodyPr/>
                    <a:lstStyle/>
                    <a:p>
                      <a:pPr>
                        <a:lnSpc>
                          <a:spcPct val="114000"/>
                        </a:lnSpc>
                      </a:pPr>
                      <a:r>
                        <a:rPr lang="en-US" sz="1200" b="1" dirty="0">
                          <a:solidFill>
                            <a:srgbClr val="535353"/>
                          </a:solidFill>
                        </a:rPr>
                        <a:t>Criteria</a:t>
                      </a:r>
                      <a:r>
                        <a:rPr lang="en-US" sz="1200" dirty="0">
                          <a:solidFill>
                            <a:srgbClr val="535353"/>
                          </a:solidFill>
                        </a:rPr>
                        <a:t> </a:t>
                      </a:r>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Have decided to travel or are planning to travel during Summer 2026 (May–August)</a:t>
                      </a:r>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9239372"/>
                  </a:ext>
                </a:extLst>
              </a:tr>
              <a:tr h="445360">
                <a:tc>
                  <a:txBody>
                    <a:bodyPr/>
                    <a:lstStyle/>
                    <a:p>
                      <a:pPr>
                        <a:lnSpc>
                          <a:spcPct val="114000"/>
                        </a:lnSpc>
                      </a:pPr>
                      <a:r>
                        <a:rPr lang="en-US" sz="1200" b="1" dirty="0">
                          <a:solidFill>
                            <a:srgbClr val="535353"/>
                          </a:solidFill>
                        </a:rPr>
                        <a:t>Method</a:t>
                      </a:r>
                      <a:r>
                        <a:rPr lang="en-US" sz="1200" dirty="0">
                          <a:solidFill>
                            <a:srgbClr val="535353"/>
                          </a:solidFill>
                        </a:rPr>
                        <a:t> </a:t>
                      </a:r>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535353"/>
                          </a:solidFill>
                        </a:rPr>
                        <a:t>Online survey</a:t>
                      </a:r>
                      <a:endParaRPr lang="en-US" sz="1200" dirty="0"/>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1638567"/>
                  </a:ext>
                </a:extLst>
              </a:tr>
            </a:tbl>
          </a:graphicData>
        </a:graphic>
      </p:graphicFrame>
      <p:sp>
        <p:nvSpPr>
          <p:cNvPr id="2" name="Title 1">
            <a:extLst>
              <a:ext uri="{FF2B5EF4-FFF2-40B4-BE49-F238E27FC236}">
                <a16:creationId xmlns:a16="http://schemas.microsoft.com/office/drawing/2014/main" id="{0FE49F39-5D14-1885-6165-33517D40700A}"/>
              </a:ext>
            </a:extLst>
          </p:cNvPr>
          <p:cNvSpPr>
            <a:spLocks noGrp="1"/>
          </p:cNvSpPr>
          <p:nvPr>
            <p:ph type="title"/>
          </p:nvPr>
        </p:nvSpPr>
        <p:spPr/>
        <p:txBody>
          <a:bodyPr/>
          <a:lstStyle/>
          <a:p>
            <a:r>
              <a:rPr lang="en-US" dirty="0"/>
              <a:t>Research Overview &amp; Methodology</a:t>
            </a:r>
          </a:p>
        </p:txBody>
      </p:sp>
      <p:sp>
        <p:nvSpPr>
          <p:cNvPr id="10" name="Text Placeholder 17">
            <a:extLst>
              <a:ext uri="{FF2B5EF4-FFF2-40B4-BE49-F238E27FC236}">
                <a16:creationId xmlns:a16="http://schemas.microsoft.com/office/drawing/2014/main" id="{41627ED5-8301-FD7A-AFC8-63F28704AAB0}"/>
              </a:ext>
            </a:extLst>
          </p:cNvPr>
          <p:cNvSpPr txBox="1">
            <a:spLocks/>
          </p:cNvSpPr>
          <p:nvPr/>
        </p:nvSpPr>
        <p:spPr>
          <a:xfrm>
            <a:off x="1470125" y="5343593"/>
            <a:ext cx="3187700" cy="320108"/>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b="1" dirty="0">
              <a:solidFill>
                <a:srgbClr val="E95000"/>
              </a:solidFill>
              <a:latin typeface="+mj-lt"/>
            </a:endParaRPr>
          </a:p>
        </p:txBody>
      </p:sp>
      <p:sp>
        <p:nvSpPr>
          <p:cNvPr id="40" name="Rectangle: Rounded Corners 39">
            <a:extLst>
              <a:ext uri="{FF2B5EF4-FFF2-40B4-BE49-F238E27FC236}">
                <a16:creationId xmlns:a16="http://schemas.microsoft.com/office/drawing/2014/main" id="{7DB3AAD5-D79B-4B8A-FFCC-6A584A520BE4}"/>
              </a:ext>
            </a:extLst>
          </p:cNvPr>
          <p:cNvSpPr/>
          <p:nvPr/>
        </p:nvSpPr>
        <p:spPr>
          <a:xfrm>
            <a:off x="6434013" y="2121494"/>
            <a:ext cx="5442302" cy="2286113"/>
          </a:xfrm>
          <a:prstGeom prst="roundRect">
            <a:avLst>
              <a:gd name="adj" fmla="val 8286"/>
            </a:avLst>
          </a:prstGeom>
          <a:noFill/>
          <a:ln w="19050">
            <a:solidFill>
              <a:srgbClr val="3F9C3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pPr>
            <a:endParaRPr lang="en-US" sz="1200" dirty="0">
              <a:solidFill>
                <a:srgbClr val="535353"/>
              </a:solidFill>
            </a:endParaRPr>
          </a:p>
        </p:txBody>
      </p:sp>
      <p:sp>
        <p:nvSpPr>
          <p:cNvPr id="41" name="TextBox 40">
            <a:extLst>
              <a:ext uri="{FF2B5EF4-FFF2-40B4-BE49-F238E27FC236}">
                <a16:creationId xmlns:a16="http://schemas.microsoft.com/office/drawing/2014/main" id="{C84D8413-B6E0-842F-DFF4-193A7AA9BAFA}"/>
              </a:ext>
            </a:extLst>
          </p:cNvPr>
          <p:cNvSpPr txBox="1"/>
          <p:nvPr/>
        </p:nvSpPr>
        <p:spPr>
          <a:xfrm>
            <a:off x="8132288" y="1939708"/>
            <a:ext cx="2145139" cy="307777"/>
          </a:xfrm>
          <a:prstGeom prst="rect">
            <a:avLst/>
          </a:prstGeom>
          <a:solidFill>
            <a:schemeClr val="bg1"/>
          </a:solidFill>
        </p:spPr>
        <p:txBody>
          <a:bodyPr wrap="none" rtlCol="0">
            <a:spAutoFit/>
          </a:bodyPr>
          <a:lstStyle/>
          <a:p>
            <a:r>
              <a:rPr lang="en-US" sz="1400" b="1" dirty="0">
                <a:solidFill>
                  <a:srgbClr val="3F9C31"/>
                </a:solidFill>
              </a:rPr>
              <a:t>Qualitative Research</a:t>
            </a:r>
          </a:p>
        </p:txBody>
      </p:sp>
      <p:sp>
        <p:nvSpPr>
          <p:cNvPr id="42" name="Rectangle: Rounded Corners 41">
            <a:extLst>
              <a:ext uri="{FF2B5EF4-FFF2-40B4-BE49-F238E27FC236}">
                <a16:creationId xmlns:a16="http://schemas.microsoft.com/office/drawing/2014/main" id="{FC6F9A98-6660-5C4F-D70E-1A1D03F5F1C2}"/>
              </a:ext>
            </a:extLst>
          </p:cNvPr>
          <p:cNvSpPr/>
          <p:nvPr/>
        </p:nvSpPr>
        <p:spPr>
          <a:xfrm>
            <a:off x="6553755" y="2236923"/>
            <a:ext cx="5202816" cy="2036498"/>
          </a:xfrm>
          <a:prstGeom prst="roundRect">
            <a:avLst>
              <a:gd name="adj" fmla="val 5451"/>
            </a:avLst>
          </a:prstGeom>
          <a:solidFill>
            <a:srgbClr val="3F9C31">
              <a:alpha val="7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pPr>
            <a:endParaRPr lang="en-US" sz="1200" dirty="0">
              <a:solidFill>
                <a:srgbClr val="535353"/>
              </a:solidFill>
            </a:endParaRPr>
          </a:p>
        </p:txBody>
      </p:sp>
      <p:graphicFrame>
        <p:nvGraphicFramePr>
          <p:cNvPr id="43" name="Table 42">
            <a:extLst>
              <a:ext uri="{FF2B5EF4-FFF2-40B4-BE49-F238E27FC236}">
                <a16:creationId xmlns:a16="http://schemas.microsoft.com/office/drawing/2014/main" id="{7B1E9234-AFF6-CC61-4A53-1436C56E9CA8}"/>
              </a:ext>
            </a:extLst>
          </p:cNvPr>
          <p:cNvGraphicFramePr>
            <a:graphicFrameLocks noGrp="1"/>
          </p:cNvGraphicFramePr>
          <p:nvPr>
            <p:extLst>
              <p:ext uri="{D42A27DB-BD31-4B8C-83A1-F6EECF244321}">
                <p14:modId xmlns:p14="http://schemas.microsoft.com/office/powerpoint/2010/main" val="1744800437"/>
              </p:ext>
            </p:extLst>
          </p:nvPr>
        </p:nvGraphicFramePr>
        <p:xfrm>
          <a:off x="6672944" y="2245707"/>
          <a:ext cx="4983111" cy="1816960"/>
        </p:xfrm>
        <a:graphic>
          <a:graphicData uri="http://schemas.openxmlformats.org/drawingml/2006/table">
            <a:tbl>
              <a:tblPr>
                <a:tableStyleId>{5C22544A-7EE6-4342-B048-85BDC9FD1C3A}</a:tableStyleId>
              </a:tblPr>
              <a:tblGrid>
                <a:gridCol w="1336523">
                  <a:extLst>
                    <a:ext uri="{9D8B030D-6E8A-4147-A177-3AD203B41FA5}">
                      <a16:colId xmlns:a16="http://schemas.microsoft.com/office/drawing/2014/main" val="3882602971"/>
                    </a:ext>
                  </a:extLst>
                </a:gridCol>
                <a:gridCol w="3646588">
                  <a:extLst>
                    <a:ext uri="{9D8B030D-6E8A-4147-A177-3AD203B41FA5}">
                      <a16:colId xmlns:a16="http://schemas.microsoft.com/office/drawing/2014/main" val="1449037490"/>
                    </a:ext>
                  </a:extLst>
                </a:gridCol>
              </a:tblGrid>
              <a:tr h="445360">
                <a:tc>
                  <a:txBody>
                    <a:bodyPr/>
                    <a:lstStyle/>
                    <a:p>
                      <a:r>
                        <a:rPr lang="en-US" sz="1200" b="1" i="0" kern="1200" dirty="0">
                          <a:solidFill>
                            <a:schemeClr val="dk1"/>
                          </a:solidFill>
                          <a:effectLst/>
                          <a:latin typeface="+mn-lt"/>
                          <a:ea typeface="+mn-ea"/>
                          <a:cs typeface="+mn-cs"/>
                        </a:rPr>
                        <a:t>Consumer IDIs</a:t>
                      </a:r>
                      <a:endParaRPr lang="en-US" sz="1200" dirty="0">
                        <a:solidFill>
                          <a:srgbClr val="535353"/>
                        </a:solidFill>
                      </a:endParaRPr>
                    </a:p>
                  </a:txBody>
                  <a:tcPr anchor="ctr">
                    <a:lnL w="12700" cmpd="sng">
                      <a:noFill/>
                    </a:lnL>
                    <a:lnR w="3175" cap="flat" cmpd="sng" algn="ctr">
                      <a:noFill/>
                      <a:prstDash val="solid"/>
                      <a:round/>
                      <a:headEnd type="none" w="med" len="med"/>
                      <a:tailEnd type="none" w="med" len="med"/>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kern="1200" dirty="0">
                          <a:solidFill>
                            <a:schemeClr val="dk1"/>
                          </a:solidFill>
                          <a:effectLst/>
                          <a:latin typeface="+mn-lt"/>
                          <a:ea typeface="+mn-ea"/>
                          <a:cs typeface="+mn-cs"/>
                        </a:rPr>
                        <a:t>8 in-depth interviews</a:t>
                      </a:r>
                    </a:p>
                  </a:txBody>
                  <a:tcPr anchor="ctr">
                    <a:lnL w="3175" cap="flat" cmpd="sng" algn="ctr">
                      <a:noFill/>
                      <a:prstDash val="solid"/>
                      <a:round/>
                      <a:headEnd type="none" w="med" len="med"/>
                      <a:tailEnd type="none" w="med" len="med"/>
                    </a:lnL>
                    <a:lnR w="12700" cmpd="sng">
                      <a:noFill/>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395049"/>
                  </a:ext>
                </a:extLst>
              </a:tr>
              <a:tr h="445360">
                <a:tc>
                  <a:txBody>
                    <a:bodyPr/>
                    <a:lstStyle/>
                    <a:p>
                      <a:r>
                        <a:rPr lang="en-US" sz="1200" b="1" dirty="0">
                          <a:solidFill>
                            <a:srgbClr val="535353"/>
                          </a:solidFill>
                        </a:rPr>
                        <a:t>Expert Interviews</a:t>
                      </a:r>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3 industry experts (OTA executives, travel agents)</a:t>
                      </a:r>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6945263"/>
                  </a:ext>
                </a:extLst>
              </a:tr>
              <a:tr h="445360">
                <a:tc>
                  <a:txBody>
                    <a:bodyPr/>
                    <a:lstStyle/>
                    <a:p>
                      <a:r>
                        <a:rPr lang="en-US" sz="1200" b="1" i="0" kern="1200" dirty="0">
                          <a:solidFill>
                            <a:schemeClr val="dk1"/>
                          </a:solidFill>
                          <a:effectLst/>
                          <a:latin typeface="+mn-lt"/>
                          <a:ea typeface="+mn-ea"/>
                          <a:cs typeface="+mn-cs"/>
                        </a:rPr>
                        <a:t>Focus</a:t>
                      </a:r>
                      <a:endParaRPr lang="en-US" sz="1200" dirty="0">
                        <a:solidFill>
                          <a:srgbClr val="535353"/>
                        </a:solidFill>
                      </a:endParaRPr>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kern="1200" dirty="0">
                          <a:solidFill>
                            <a:schemeClr val="dk1"/>
                          </a:solidFill>
                          <a:effectLst/>
                          <a:latin typeface="+mn-lt"/>
                          <a:ea typeface="+mn-ea"/>
                          <a:cs typeface="+mn-cs"/>
                        </a:rPr>
                        <a:t>Travel motivations, booking behaviors, budget considerations, platform preferences</a:t>
                      </a:r>
                      <a:endParaRPr lang="en-US" sz="1200" dirty="0"/>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489951"/>
                  </a:ext>
                </a:extLst>
              </a:tr>
              <a:tr h="445360">
                <a:tc>
                  <a:txBody>
                    <a:bodyPr/>
                    <a:lstStyle/>
                    <a:p>
                      <a:r>
                        <a:rPr lang="en-US" sz="1200" b="1" i="0" kern="1200" dirty="0">
                          <a:solidFill>
                            <a:schemeClr val="dk1"/>
                          </a:solidFill>
                          <a:effectLst/>
                          <a:latin typeface="+mn-lt"/>
                          <a:ea typeface="+mn-ea"/>
                          <a:cs typeface="+mn-cs"/>
                        </a:rPr>
                        <a:t>Duration</a:t>
                      </a:r>
                      <a:endParaRPr lang="en-US" sz="1200" dirty="0">
                        <a:solidFill>
                          <a:srgbClr val="535353"/>
                        </a:solidFill>
                      </a:endParaRPr>
                    </a:p>
                  </a:txBody>
                  <a:tcPr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kern="1200" dirty="0">
                          <a:solidFill>
                            <a:schemeClr val="dk1"/>
                          </a:solidFill>
                          <a:effectLst/>
                          <a:latin typeface="+mn-lt"/>
                          <a:ea typeface="+mn-ea"/>
                          <a:cs typeface="+mn-cs"/>
                        </a:rPr>
                        <a:t>45-60 minutes per interview</a:t>
                      </a:r>
                    </a:p>
                  </a:txBody>
                  <a:tcPr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9239372"/>
                  </a:ext>
                </a:extLst>
              </a:tr>
            </a:tbl>
          </a:graphicData>
        </a:graphic>
      </p:graphicFrame>
      <p:sp>
        <p:nvSpPr>
          <p:cNvPr id="44" name="Text Placeholder 17">
            <a:extLst>
              <a:ext uri="{FF2B5EF4-FFF2-40B4-BE49-F238E27FC236}">
                <a16:creationId xmlns:a16="http://schemas.microsoft.com/office/drawing/2014/main" id="{604E7353-FD2E-2ED9-07C7-37EF2C0E89E8}"/>
              </a:ext>
            </a:extLst>
          </p:cNvPr>
          <p:cNvSpPr txBox="1">
            <a:spLocks/>
          </p:cNvSpPr>
          <p:nvPr/>
        </p:nvSpPr>
        <p:spPr>
          <a:xfrm>
            <a:off x="653698" y="4605075"/>
            <a:ext cx="10569473" cy="1560207"/>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E95000"/>
                </a:solidFill>
                <a:latin typeface="+mj-lt"/>
              </a:rPr>
              <a:t>Geographic Coverage</a:t>
            </a:r>
          </a:p>
          <a:p>
            <a:pPr marL="0" indent="0">
              <a:buNone/>
            </a:pPr>
            <a:r>
              <a:rPr lang="en-US" sz="1200" i="1" dirty="0">
                <a:solidFill>
                  <a:srgbClr val="E95000"/>
                </a:solidFill>
                <a:latin typeface="+mj-lt"/>
              </a:rPr>
              <a:t>Key city coverage</a:t>
            </a:r>
          </a:p>
          <a:p>
            <a:r>
              <a:rPr lang="en-US" sz="1200" dirty="0">
                <a:latin typeface="+mj-lt"/>
              </a:rPr>
              <a:t>Tier 1 cities (HCMC, Hanoi - 60%)</a:t>
            </a:r>
          </a:p>
          <a:p>
            <a:r>
              <a:rPr lang="en-US" sz="1200" dirty="0">
                <a:latin typeface="+mj-lt"/>
              </a:rPr>
              <a:t>Tier 2 cities (Da Nang, Can Tho, Hai Phong - 40%)</a:t>
            </a:r>
            <a:endParaRPr lang="en-US" sz="1600" dirty="0">
              <a:latin typeface="+mj-lt"/>
            </a:endParaRPr>
          </a:p>
        </p:txBody>
      </p:sp>
      <p:sp>
        <p:nvSpPr>
          <p:cNvPr id="45" name="Text Placeholder 2">
            <a:extLst>
              <a:ext uri="{FF2B5EF4-FFF2-40B4-BE49-F238E27FC236}">
                <a16:creationId xmlns:a16="http://schemas.microsoft.com/office/drawing/2014/main" id="{92FDBD4D-6AB1-EA3A-9503-D0727537651C}"/>
              </a:ext>
            </a:extLst>
          </p:cNvPr>
          <p:cNvSpPr>
            <a:spLocks noGrp="1"/>
          </p:cNvSpPr>
          <p:nvPr>
            <p:ph type="body" sz="quarter" idx="10"/>
          </p:nvPr>
        </p:nvSpPr>
        <p:spPr>
          <a:xfrm>
            <a:off x="653698" y="1544638"/>
            <a:ext cx="10884603" cy="58802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5000"/>
                </a:solidFill>
                <a:effectLst/>
                <a:uLnTx/>
                <a:uFillTx/>
                <a:latin typeface="Montserrat"/>
                <a:ea typeface="+mn-ea"/>
                <a:cs typeface="+mn-cs"/>
              </a:rPr>
              <a:t>Research Methodology</a:t>
            </a:r>
          </a:p>
          <a:p>
            <a:endParaRPr lang="en-US" dirty="0"/>
          </a:p>
        </p:txBody>
      </p:sp>
      <p:sp>
        <p:nvSpPr>
          <p:cNvPr id="3" name="TextBox 2">
            <a:extLst>
              <a:ext uri="{FF2B5EF4-FFF2-40B4-BE49-F238E27FC236}">
                <a16:creationId xmlns:a16="http://schemas.microsoft.com/office/drawing/2014/main" id="{73BD2FF3-913B-7AA1-86EC-4D66C108F2EE}"/>
              </a:ext>
            </a:extLst>
          </p:cNvPr>
          <p:cNvSpPr txBox="1"/>
          <p:nvPr/>
        </p:nvSpPr>
        <p:spPr>
          <a:xfrm>
            <a:off x="576707" y="6471407"/>
            <a:ext cx="9785702" cy="246221"/>
          </a:xfrm>
          <a:prstGeom prst="rect">
            <a:avLst/>
          </a:prstGeom>
          <a:noFill/>
        </p:spPr>
        <p:txBody>
          <a:bodyPr wrap="square">
            <a:spAutoFit/>
          </a:bodyPr>
          <a:lstStyle/>
          <a:p>
            <a:r>
              <a:rPr lang="en-US" sz="1000" b="0" i="1" dirty="0">
                <a:solidFill>
                  <a:schemeClr val="tx1">
                    <a:lumMod val="60000"/>
                    <a:lumOff val="40000"/>
                  </a:schemeClr>
                </a:solidFill>
                <a:effectLst/>
                <a:latin typeface="+mj-lt"/>
              </a:rPr>
              <a:t>Vietnamese Travel Trends Summer 2026 | InsightAsia Vietnam Primary Research </a:t>
            </a:r>
            <a:r>
              <a:rPr lang="en-US" sz="1000" i="1" dirty="0">
                <a:solidFill>
                  <a:schemeClr val="tx1">
                    <a:lumMod val="60000"/>
                    <a:lumOff val="40000"/>
                  </a:schemeClr>
                </a:solidFill>
              </a:rPr>
              <a:t>| March 2026</a:t>
            </a:r>
            <a:endParaRPr lang="en-US" sz="1000" i="1" dirty="0">
              <a:solidFill>
                <a:schemeClr val="tx1">
                  <a:lumMod val="60000"/>
                  <a:lumOff val="40000"/>
                </a:schemeClr>
              </a:solidFill>
              <a:latin typeface="+mj-lt"/>
            </a:endParaRPr>
          </a:p>
        </p:txBody>
      </p:sp>
    </p:spTree>
    <p:extLst>
      <p:ext uri="{BB962C8B-B14F-4D97-AF65-F5344CB8AC3E}">
        <p14:creationId xmlns:p14="http://schemas.microsoft.com/office/powerpoint/2010/main" val="2350441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3D4F-114B-E4A2-CA86-FC5DF6D588E6}"/>
              </a:ext>
            </a:extLst>
          </p:cNvPr>
          <p:cNvSpPr>
            <a:spLocks noGrp="1"/>
          </p:cNvSpPr>
          <p:nvPr>
            <p:ph type="title"/>
          </p:nvPr>
        </p:nvSpPr>
        <p:spPr/>
        <p:txBody>
          <a:bodyPr>
            <a:normAutofit/>
          </a:bodyPr>
          <a:lstStyle/>
          <a:p>
            <a:r>
              <a:rPr lang="en-US" dirty="0"/>
              <a:t>Market Landscape &amp; Context</a:t>
            </a:r>
          </a:p>
        </p:txBody>
      </p:sp>
      <p:sp>
        <p:nvSpPr>
          <p:cNvPr id="3" name="Text Placeholder 2">
            <a:extLst>
              <a:ext uri="{FF2B5EF4-FFF2-40B4-BE49-F238E27FC236}">
                <a16:creationId xmlns:a16="http://schemas.microsoft.com/office/drawing/2014/main" id="{00827735-3BA4-4CAB-13F3-212B591F6370}"/>
              </a:ext>
            </a:extLst>
          </p:cNvPr>
          <p:cNvSpPr>
            <a:spLocks noGrp="1"/>
          </p:cNvSpPr>
          <p:nvPr>
            <p:ph type="body" sz="quarter" idx="10"/>
          </p:nvPr>
        </p:nvSpPr>
        <p:spPr>
          <a:xfrm>
            <a:off x="653698" y="1641728"/>
            <a:ext cx="11219513" cy="702377"/>
          </a:xfrm>
        </p:spPr>
        <p:txBody>
          <a:bodyPr>
            <a:noAutofit/>
          </a:bodyPr>
          <a:lstStyle/>
          <a:p>
            <a:pPr>
              <a:lnSpc>
                <a:spcPct val="150000"/>
              </a:lnSpc>
            </a:pPr>
            <a:r>
              <a:rPr lang="en-US" sz="1100" i="1" dirty="0"/>
              <a:t>driven by economic pressures, value-seeking behavior, and improved infrastructure. While GDP growth remains robust (6.5-6.7%), persistent inflation concerns and labor market uncertainties are reshaping travel priorities.</a:t>
            </a:r>
            <a:endParaRPr lang="en-US" sz="1100" dirty="0">
              <a:solidFill>
                <a:schemeClr val="bg1">
                  <a:lumMod val="50000"/>
                </a:schemeClr>
              </a:solidFill>
            </a:endParaRPr>
          </a:p>
        </p:txBody>
      </p:sp>
      <p:sp>
        <p:nvSpPr>
          <p:cNvPr id="11" name="TextBox 10">
            <a:extLst>
              <a:ext uri="{FF2B5EF4-FFF2-40B4-BE49-F238E27FC236}">
                <a16:creationId xmlns:a16="http://schemas.microsoft.com/office/drawing/2014/main" id="{93B8389D-87E4-D499-8075-0E310101B4B0}"/>
              </a:ext>
            </a:extLst>
          </p:cNvPr>
          <p:cNvSpPr txBox="1"/>
          <p:nvPr/>
        </p:nvSpPr>
        <p:spPr>
          <a:xfrm>
            <a:off x="653698" y="1364730"/>
            <a:ext cx="11364131" cy="276999"/>
          </a:xfrm>
          <a:prstGeom prst="rect">
            <a:avLst/>
          </a:prstGeom>
          <a:noFill/>
        </p:spPr>
        <p:txBody>
          <a:bodyPr wrap="square">
            <a:spAutoFit/>
          </a:bodyPr>
          <a:lstStyle/>
          <a:p>
            <a:pPr algn="l">
              <a:spcAft>
                <a:spcPts val="1875"/>
              </a:spcAft>
              <a:buNone/>
            </a:pPr>
            <a:r>
              <a:rPr lang="en-US" sz="1200" b="1" i="0" dirty="0">
                <a:solidFill>
                  <a:srgbClr val="3F9C31"/>
                </a:solidFill>
                <a:effectLst/>
                <a:latin typeface="+mj-lt"/>
              </a:rPr>
              <a:t>Vietnamese travelers are pivoting decisively toward domestic and regional Asian destinations for Summer 2026</a:t>
            </a:r>
            <a:endParaRPr lang="en-US" sz="1200" b="0" i="0" dirty="0">
              <a:solidFill>
                <a:srgbClr val="3F9C31"/>
              </a:solidFill>
              <a:effectLst/>
              <a:latin typeface="+mj-lt"/>
            </a:endParaRPr>
          </a:p>
        </p:txBody>
      </p:sp>
      <p:sp>
        <p:nvSpPr>
          <p:cNvPr id="5" name="Freeform 4">
            <a:extLst>
              <a:ext uri="{FF2B5EF4-FFF2-40B4-BE49-F238E27FC236}">
                <a16:creationId xmlns:a16="http://schemas.microsoft.com/office/drawing/2014/main" id="{6B55101A-D5B6-24A3-15C1-906AB5DC0789}"/>
              </a:ext>
            </a:extLst>
          </p:cNvPr>
          <p:cNvSpPr/>
          <p:nvPr/>
        </p:nvSpPr>
        <p:spPr>
          <a:xfrm flipH="1">
            <a:off x="9651999" y="2287160"/>
            <a:ext cx="2092689" cy="3972138"/>
          </a:xfrm>
          <a:custGeom>
            <a:avLst/>
            <a:gdLst/>
            <a:ahLst/>
            <a:cxnLst/>
            <a:rect l="l" t="t" r="r" b="b"/>
            <a:pathLst>
              <a:path w="2167850" h="4114800">
                <a:moveTo>
                  <a:pt x="0" y="0"/>
                </a:moveTo>
                <a:lnTo>
                  <a:pt x="2167850" y="0"/>
                </a:lnTo>
                <a:lnTo>
                  <a:pt x="21678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24261522-D000-ACBB-0BAC-416D9EE3C0EB}"/>
              </a:ext>
            </a:extLst>
          </p:cNvPr>
          <p:cNvSpPr/>
          <p:nvPr/>
        </p:nvSpPr>
        <p:spPr>
          <a:xfrm>
            <a:off x="749300" y="2438400"/>
            <a:ext cx="4294120" cy="1866900"/>
          </a:xfrm>
          <a:prstGeom prst="roundRect">
            <a:avLst>
              <a:gd name="adj" fmla="val 8680"/>
            </a:avLst>
          </a:prstGeom>
          <a:blipFill dpi="0" rotWithShape="1">
            <a:blip r:embed="rId4"/>
            <a:srcRect/>
            <a:stretch>
              <a:fillRect l="-13028" t="-69231" r="-30096" b="-753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7F9886-81EE-797D-A153-12A9D6641871}"/>
              </a:ext>
            </a:extLst>
          </p:cNvPr>
          <p:cNvSpPr/>
          <p:nvPr/>
        </p:nvSpPr>
        <p:spPr>
          <a:xfrm>
            <a:off x="5314269" y="3911516"/>
            <a:ext cx="3499531" cy="2247605"/>
          </a:xfrm>
          <a:prstGeom prst="roundRect">
            <a:avLst>
              <a:gd name="adj" fmla="val 7141"/>
            </a:avLst>
          </a:prstGeom>
          <a:blipFill>
            <a:blip r:embed="rId5"/>
            <a:stretch>
              <a:fillRect l="-40739" r="-41635" b="-6351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F8A6A13-8E6F-6FF0-421B-90599A05B3C7}"/>
              </a:ext>
            </a:extLst>
          </p:cNvPr>
          <p:cNvSpPr/>
          <p:nvPr/>
        </p:nvSpPr>
        <p:spPr>
          <a:xfrm>
            <a:off x="1665220" y="4510213"/>
            <a:ext cx="3378200" cy="1648909"/>
          </a:xfrm>
          <a:prstGeom prst="roundRect">
            <a:avLst>
              <a:gd name="adj" fmla="val 9455"/>
            </a:avLst>
          </a:prstGeom>
          <a:blipFill>
            <a:blip r:embed="rId6"/>
            <a:stretch>
              <a:fillRect l="-25185" t="-36308" r="-6183" b="-6771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E245025-D3FB-8DE1-5EEF-406ADE3AF641}"/>
              </a:ext>
            </a:extLst>
          </p:cNvPr>
          <p:cNvSpPr/>
          <p:nvPr/>
        </p:nvSpPr>
        <p:spPr>
          <a:xfrm>
            <a:off x="5314269" y="2988734"/>
            <a:ext cx="3499530" cy="664634"/>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6">
            <a:extLst>
              <a:ext uri="{FF2B5EF4-FFF2-40B4-BE49-F238E27FC236}">
                <a16:creationId xmlns:a16="http://schemas.microsoft.com/office/drawing/2014/main" id="{B3C8585B-0431-DD4F-DBBE-662048110B16}"/>
              </a:ext>
            </a:extLst>
          </p:cNvPr>
          <p:cNvGraphicFramePr>
            <a:graphicFrameLocks noGrp="1"/>
          </p:cNvGraphicFramePr>
          <p:nvPr>
            <p:extLst>
              <p:ext uri="{D42A27DB-BD31-4B8C-83A1-F6EECF244321}">
                <p14:modId xmlns:p14="http://schemas.microsoft.com/office/powerpoint/2010/main" val="369585389"/>
              </p:ext>
            </p:extLst>
          </p:nvPr>
        </p:nvGraphicFramePr>
        <p:xfrm>
          <a:off x="5531530" y="3040913"/>
          <a:ext cx="3282270" cy="518160"/>
        </p:xfrm>
        <a:graphic>
          <a:graphicData uri="http://schemas.openxmlformats.org/drawingml/2006/table">
            <a:tbl>
              <a:tblPr>
                <a:tableStyleId>{5C22544A-7EE6-4342-B048-85BDC9FD1C3A}</a:tableStyleId>
              </a:tblPr>
              <a:tblGrid>
                <a:gridCol w="983570">
                  <a:extLst>
                    <a:ext uri="{9D8B030D-6E8A-4147-A177-3AD203B41FA5}">
                      <a16:colId xmlns:a16="http://schemas.microsoft.com/office/drawing/2014/main" val="1986919145"/>
                    </a:ext>
                  </a:extLst>
                </a:gridCol>
                <a:gridCol w="2298700">
                  <a:extLst>
                    <a:ext uri="{9D8B030D-6E8A-4147-A177-3AD203B41FA5}">
                      <a16:colId xmlns:a16="http://schemas.microsoft.com/office/drawing/2014/main" val="385781854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i="0" dirty="0">
                          <a:solidFill>
                            <a:schemeClr val="bg1"/>
                          </a:solidFill>
                          <a:effectLst/>
                          <a:latin typeface="+mj-lt"/>
                        </a:rPr>
                        <a:t>73</a:t>
                      </a:r>
                      <a:r>
                        <a:rPr lang="en-US" sz="1800" b="1" i="0" dirty="0">
                          <a:solidFill>
                            <a:schemeClr val="bg1"/>
                          </a:solidFill>
                          <a:effectLst/>
                          <a:latin typeface="+mj-lt"/>
                        </a:rPr>
                        <a:t>%</a:t>
                      </a:r>
                      <a:endParaRPr lang="en-US" sz="1200" b="1" i="0" dirty="0">
                        <a:solidFill>
                          <a:schemeClr val="bg1"/>
                        </a:solidFill>
                        <a:effectLst/>
                        <a:latin typeface="+mj-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effectLst/>
                          <a:latin typeface="+mj-lt"/>
                        </a:rPr>
                        <a:t>Prioritize Domestic Travel</a:t>
                      </a:r>
                      <a:br>
                        <a:rPr lang="en-US" sz="1200" b="1" i="0" dirty="0">
                          <a:solidFill>
                            <a:schemeClr val="bg1"/>
                          </a:solidFill>
                          <a:effectLst/>
                          <a:latin typeface="+mj-lt"/>
                        </a:rPr>
                      </a:br>
                      <a:r>
                        <a:rPr lang="en-US" sz="1200" b="0" i="1" dirty="0">
                          <a:solidFill>
                            <a:schemeClr val="bg1"/>
                          </a:solidFill>
                          <a:effectLst/>
                          <a:latin typeface="+mj-lt"/>
                        </a:rPr>
                        <a:t>(up from 51% in 2025)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2992531"/>
                  </a:ext>
                </a:extLst>
              </a:tr>
            </a:tbl>
          </a:graphicData>
        </a:graphic>
      </p:graphicFrame>
      <p:sp>
        <p:nvSpPr>
          <p:cNvPr id="18" name="Rectangle: Rounded Corners 17">
            <a:extLst>
              <a:ext uri="{FF2B5EF4-FFF2-40B4-BE49-F238E27FC236}">
                <a16:creationId xmlns:a16="http://schemas.microsoft.com/office/drawing/2014/main" id="{02054E7F-848B-35EC-A3D2-D69E44BD0068}"/>
              </a:ext>
            </a:extLst>
          </p:cNvPr>
          <p:cNvSpPr/>
          <p:nvPr/>
        </p:nvSpPr>
        <p:spPr>
          <a:xfrm>
            <a:off x="743719" y="5494488"/>
            <a:ext cx="3499530" cy="664634"/>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18">
            <a:extLst>
              <a:ext uri="{FF2B5EF4-FFF2-40B4-BE49-F238E27FC236}">
                <a16:creationId xmlns:a16="http://schemas.microsoft.com/office/drawing/2014/main" id="{0159F67D-39D7-60C7-4132-CD02AACDA2E7}"/>
              </a:ext>
            </a:extLst>
          </p:cNvPr>
          <p:cNvGraphicFramePr>
            <a:graphicFrameLocks noGrp="1"/>
          </p:cNvGraphicFramePr>
          <p:nvPr>
            <p:extLst>
              <p:ext uri="{D42A27DB-BD31-4B8C-83A1-F6EECF244321}">
                <p14:modId xmlns:p14="http://schemas.microsoft.com/office/powerpoint/2010/main" val="3215919646"/>
              </p:ext>
            </p:extLst>
          </p:nvPr>
        </p:nvGraphicFramePr>
        <p:xfrm>
          <a:off x="960979" y="5567725"/>
          <a:ext cx="3282270" cy="518160"/>
        </p:xfrm>
        <a:graphic>
          <a:graphicData uri="http://schemas.openxmlformats.org/drawingml/2006/table">
            <a:tbl>
              <a:tblPr>
                <a:tableStyleId>{5C22544A-7EE6-4342-B048-85BDC9FD1C3A}</a:tableStyleId>
              </a:tblPr>
              <a:tblGrid>
                <a:gridCol w="983570">
                  <a:extLst>
                    <a:ext uri="{9D8B030D-6E8A-4147-A177-3AD203B41FA5}">
                      <a16:colId xmlns:a16="http://schemas.microsoft.com/office/drawing/2014/main" val="1986919145"/>
                    </a:ext>
                  </a:extLst>
                </a:gridCol>
                <a:gridCol w="2298700">
                  <a:extLst>
                    <a:ext uri="{9D8B030D-6E8A-4147-A177-3AD203B41FA5}">
                      <a16:colId xmlns:a16="http://schemas.microsoft.com/office/drawing/2014/main" val="385781854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i="0" dirty="0">
                          <a:solidFill>
                            <a:schemeClr val="bg1"/>
                          </a:solidFill>
                          <a:effectLst/>
                          <a:latin typeface="+mj-lt"/>
                        </a:rPr>
                        <a:t>22</a:t>
                      </a:r>
                      <a:r>
                        <a:rPr lang="en-US" sz="1800" b="1" i="0" dirty="0">
                          <a:solidFill>
                            <a:schemeClr val="bg1"/>
                          </a:solidFill>
                          <a:effectLst/>
                          <a:latin typeface="+mj-lt"/>
                        </a:rPr>
                        <a:t>%</a:t>
                      </a:r>
                      <a:endParaRPr lang="en-US" sz="1200" b="1" i="0" dirty="0">
                        <a:solidFill>
                          <a:schemeClr val="bg1"/>
                        </a:solidFill>
                        <a:effectLst/>
                        <a:latin typeface="+mj-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effectLst/>
                          <a:latin typeface="+mj-lt"/>
                        </a:rPr>
                        <a:t>Domestic Search 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effectLst/>
                          <a:latin typeface="+mj-lt"/>
                        </a:rPr>
                        <a:t>(vs. 7% Outbound)</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2992531"/>
                  </a:ext>
                </a:extLst>
              </a:tr>
            </a:tbl>
          </a:graphicData>
        </a:graphic>
      </p:graphicFrame>
      <p:sp>
        <p:nvSpPr>
          <p:cNvPr id="6" name="TextBox 5">
            <a:extLst>
              <a:ext uri="{FF2B5EF4-FFF2-40B4-BE49-F238E27FC236}">
                <a16:creationId xmlns:a16="http://schemas.microsoft.com/office/drawing/2014/main" id="{B9241973-0BA6-AE57-F017-C84952C9B016}"/>
              </a:ext>
            </a:extLst>
          </p:cNvPr>
          <p:cNvSpPr txBox="1"/>
          <p:nvPr/>
        </p:nvSpPr>
        <p:spPr>
          <a:xfrm>
            <a:off x="576707" y="6471407"/>
            <a:ext cx="9785702" cy="246221"/>
          </a:xfrm>
          <a:prstGeom prst="rect">
            <a:avLst/>
          </a:prstGeom>
          <a:noFill/>
        </p:spPr>
        <p:txBody>
          <a:bodyPr wrap="square">
            <a:spAutoFit/>
          </a:bodyPr>
          <a:lstStyle/>
          <a:p>
            <a:r>
              <a:rPr lang="en-US" sz="1000" b="0" i="1" dirty="0">
                <a:solidFill>
                  <a:schemeClr val="tx1">
                    <a:lumMod val="60000"/>
                    <a:lumOff val="40000"/>
                  </a:schemeClr>
                </a:solidFill>
                <a:effectLst/>
                <a:latin typeface="+mj-lt"/>
              </a:rPr>
              <a:t>Vietnamese Travel Trends Summer 2026 | InsightAsia Vietnam Primary Research </a:t>
            </a:r>
            <a:r>
              <a:rPr lang="en-US" sz="1000" i="1" dirty="0">
                <a:solidFill>
                  <a:schemeClr val="tx1">
                    <a:lumMod val="60000"/>
                    <a:lumOff val="40000"/>
                  </a:schemeClr>
                </a:solidFill>
              </a:rPr>
              <a:t>| March 2026</a:t>
            </a:r>
            <a:endParaRPr lang="en-US" sz="1000" i="1" dirty="0">
              <a:solidFill>
                <a:schemeClr val="tx1">
                  <a:lumMod val="60000"/>
                  <a:lumOff val="40000"/>
                </a:schemeClr>
              </a:solidFill>
              <a:latin typeface="+mj-lt"/>
            </a:endParaRPr>
          </a:p>
        </p:txBody>
      </p:sp>
    </p:spTree>
    <p:extLst>
      <p:ext uri="{BB962C8B-B14F-4D97-AF65-F5344CB8AC3E}">
        <p14:creationId xmlns:p14="http://schemas.microsoft.com/office/powerpoint/2010/main" val="2108938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8167D-8EAE-5A8D-D229-6981EA633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58960-6C38-3FB9-7DA4-BA08C4403824}"/>
              </a:ext>
            </a:extLst>
          </p:cNvPr>
          <p:cNvSpPr>
            <a:spLocks noGrp="1"/>
          </p:cNvSpPr>
          <p:nvPr>
            <p:ph type="title"/>
          </p:nvPr>
        </p:nvSpPr>
        <p:spPr/>
        <p:txBody>
          <a:bodyPr>
            <a:normAutofit/>
          </a:bodyPr>
          <a:lstStyle/>
          <a:p>
            <a:r>
              <a:rPr lang="en-US" dirty="0"/>
              <a:t>Key Findings Defining Trends in Summer 2026</a:t>
            </a:r>
          </a:p>
        </p:txBody>
      </p:sp>
      <p:sp>
        <p:nvSpPr>
          <p:cNvPr id="8" name="Freeform 3">
            <a:extLst>
              <a:ext uri="{FF2B5EF4-FFF2-40B4-BE49-F238E27FC236}">
                <a16:creationId xmlns:a16="http://schemas.microsoft.com/office/drawing/2014/main" id="{833219E6-FFE0-32DE-0AEA-DDF2D5426845}"/>
              </a:ext>
            </a:extLst>
          </p:cNvPr>
          <p:cNvSpPr/>
          <p:nvPr/>
        </p:nvSpPr>
        <p:spPr>
          <a:xfrm flipH="1">
            <a:off x="885535" y="2188377"/>
            <a:ext cx="2160402" cy="3975855"/>
          </a:xfrm>
          <a:custGeom>
            <a:avLst/>
            <a:gdLst/>
            <a:ahLst/>
            <a:cxnLst/>
            <a:rect l="l" t="t" r="r" b="b"/>
            <a:pathLst>
              <a:path w="2024001" h="4114800">
                <a:moveTo>
                  <a:pt x="0" y="0"/>
                </a:moveTo>
                <a:lnTo>
                  <a:pt x="2024001" y="0"/>
                </a:lnTo>
                <a:lnTo>
                  <a:pt x="202400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7AD224B0-4BFA-8428-5171-649F40DB3C1C}"/>
              </a:ext>
            </a:extLst>
          </p:cNvPr>
          <p:cNvSpPr/>
          <p:nvPr/>
        </p:nvSpPr>
        <p:spPr>
          <a:xfrm>
            <a:off x="3465474" y="2360470"/>
            <a:ext cx="3913226" cy="1130968"/>
          </a:xfrm>
          <a:prstGeom prst="roundRect">
            <a:avLst>
              <a:gd name="adj" fmla="val 6849"/>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solidFill>
                  <a:schemeClr val="bg1"/>
                </a:solidFill>
                <a:latin typeface="+mj-lt"/>
              </a:rPr>
              <a:t>Value Over Luxury</a:t>
            </a:r>
          </a:p>
          <a:p>
            <a:r>
              <a:rPr lang="en-US" b="1" i="1" dirty="0">
                <a:solidFill>
                  <a:schemeClr val="bg1"/>
                </a:solidFill>
                <a:latin typeface="+mj-lt"/>
              </a:rPr>
              <a:t>92</a:t>
            </a:r>
            <a:r>
              <a:rPr lang="en-US" sz="1400" b="1" i="1" dirty="0">
                <a:solidFill>
                  <a:schemeClr val="bg1"/>
                </a:solidFill>
                <a:latin typeface="+mj-lt"/>
              </a:rPr>
              <a:t>% </a:t>
            </a:r>
            <a:r>
              <a:rPr lang="en-US" sz="1200" i="1" dirty="0">
                <a:solidFill>
                  <a:schemeClr val="bg1"/>
                </a:solidFill>
                <a:latin typeface="+mj-lt"/>
              </a:rPr>
              <a:t>set accommodation budgets at ≤VND 2.6M ($99)/night, reflecting strong price consciousness</a:t>
            </a:r>
          </a:p>
        </p:txBody>
      </p:sp>
      <p:grpSp>
        <p:nvGrpSpPr>
          <p:cNvPr id="33" name="Group 32">
            <a:extLst>
              <a:ext uri="{FF2B5EF4-FFF2-40B4-BE49-F238E27FC236}">
                <a16:creationId xmlns:a16="http://schemas.microsoft.com/office/drawing/2014/main" id="{A259BFE2-7C19-056C-04F7-C33FD5F6348A}"/>
              </a:ext>
            </a:extLst>
          </p:cNvPr>
          <p:cNvGrpSpPr/>
          <p:nvPr/>
        </p:nvGrpSpPr>
        <p:grpSpPr>
          <a:xfrm>
            <a:off x="6800124" y="2994711"/>
            <a:ext cx="513450" cy="566047"/>
            <a:chOff x="8305483" y="1992314"/>
            <a:chExt cx="325438" cy="358775"/>
          </a:xfrm>
          <a:solidFill>
            <a:schemeClr val="bg1">
              <a:alpha val="33000"/>
            </a:schemeClr>
          </a:solidFill>
        </p:grpSpPr>
        <p:sp>
          <p:nvSpPr>
            <p:cNvPr id="34" name="Freeform 478">
              <a:extLst>
                <a:ext uri="{FF2B5EF4-FFF2-40B4-BE49-F238E27FC236}">
                  <a16:creationId xmlns:a16="http://schemas.microsoft.com/office/drawing/2014/main" id="{22FE860B-D853-3D9A-0E26-12ABD8CA30BC}"/>
                </a:ext>
              </a:extLst>
            </p:cNvPr>
            <p:cNvSpPr>
              <a:spLocks noEditPoints="1"/>
            </p:cNvSpPr>
            <p:nvPr/>
          </p:nvSpPr>
          <p:spPr bwMode="auto">
            <a:xfrm>
              <a:off x="8305483" y="1992314"/>
              <a:ext cx="325438" cy="358775"/>
            </a:xfrm>
            <a:custGeom>
              <a:avLst/>
              <a:gdLst>
                <a:gd name="T0" fmla="*/ 593 w 896"/>
                <a:gd name="T1" fmla="*/ 782 h 988"/>
                <a:gd name="T2" fmla="*/ 532 w 896"/>
                <a:gd name="T3" fmla="*/ 679 h 988"/>
                <a:gd name="T4" fmla="*/ 593 w 896"/>
                <a:gd name="T5" fmla="*/ 577 h 988"/>
                <a:gd name="T6" fmla="*/ 819 w 896"/>
                <a:gd name="T7" fmla="*/ 782 h 988"/>
                <a:gd name="T8" fmla="*/ 777 w 896"/>
                <a:gd name="T9" fmla="*/ 947 h 988"/>
                <a:gd name="T10" fmla="*/ 42 w 896"/>
                <a:gd name="T11" fmla="*/ 411 h 988"/>
                <a:gd name="T12" fmla="*/ 778 w 896"/>
                <a:gd name="T13" fmla="*/ 535 h 988"/>
                <a:gd name="T14" fmla="*/ 492 w 896"/>
                <a:gd name="T15" fmla="*/ 679 h 988"/>
                <a:gd name="T16" fmla="*/ 777 w 896"/>
                <a:gd name="T17" fmla="*/ 823 h 988"/>
                <a:gd name="T18" fmla="*/ 119 w 896"/>
                <a:gd name="T19" fmla="*/ 46 h 988"/>
                <a:gd name="T20" fmla="*/ 280 w 896"/>
                <a:gd name="T21" fmla="*/ 89 h 988"/>
                <a:gd name="T22" fmla="*/ 137 w 896"/>
                <a:gd name="T23" fmla="*/ 131 h 988"/>
                <a:gd name="T24" fmla="*/ 97 w 896"/>
                <a:gd name="T25" fmla="*/ 370 h 988"/>
                <a:gd name="T26" fmla="*/ 119 w 896"/>
                <a:gd name="T27" fmla="*/ 46 h 988"/>
                <a:gd name="T28" fmla="*/ 138 w 896"/>
                <a:gd name="T29" fmla="*/ 370 h 988"/>
                <a:gd name="T30" fmla="*/ 204 w 896"/>
                <a:gd name="T31" fmla="*/ 147 h 988"/>
                <a:gd name="T32" fmla="*/ 264 w 896"/>
                <a:gd name="T33" fmla="*/ 128 h 988"/>
                <a:gd name="T34" fmla="*/ 338 w 896"/>
                <a:gd name="T35" fmla="*/ 55 h 988"/>
                <a:gd name="T36" fmla="*/ 482 w 896"/>
                <a:gd name="T37" fmla="*/ 138 h 988"/>
                <a:gd name="T38" fmla="*/ 349 w 896"/>
                <a:gd name="T39" fmla="*/ 144 h 988"/>
                <a:gd name="T40" fmla="*/ 230 w 896"/>
                <a:gd name="T41" fmla="*/ 370 h 988"/>
                <a:gd name="T42" fmla="*/ 338 w 896"/>
                <a:gd name="T43" fmla="*/ 55 h 988"/>
                <a:gd name="T44" fmla="*/ 274 w 896"/>
                <a:gd name="T45" fmla="*/ 370 h 988"/>
                <a:gd name="T46" fmla="*/ 420 w 896"/>
                <a:gd name="T47" fmla="*/ 156 h 988"/>
                <a:gd name="T48" fmla="*/ 304 w 896"/>
                <a:gd name="T49" fmla="*/ 370 h 988"/>
                <a:gd name="T50" fmla="*/ 710 w 896"/>
                <a:gd name="T51" fmla="*/ 371 h 988"/>
                <a:gd name="T52" fmla="*/ 525 w 896"/>
                <a:gd name="T53" fmla="*/ 250 h 988"/>
                <a:gd name="T54" fmla="*/ 594 w 896"/>
                <a:gd name="T55" fmla="*/ 242 h 988"/>
                <a:gd name="T56" fmla="*/ 710 w 896"/>
                <a:gd name="T57" fmla="*/ 325 h 988"/>
                <a:gd name="T58" fmla="*/ 547 w 896"/>
                <a:gd name="T59" fmla="*/ 121 h 988"/>
                <a:gd name="T60" fmla="*/ 809 w 896"/>
                <a:gd name="T61" fmla="*/ 385 h 988"/>
                <a:gd name="T62" fmla="*/ 752 w 896"/>
                <a:gd name="T63" fmla="*/ 371 h 988"/>
                <a:gd name="T64" fmla="*/ 599 w 896"/>
                <a:gd name="T65" fmla="*/ 187 h 988"/>
                <a:gd name="T66" fmla="*/ 513 w 896"/>
                <a:gd name="T67" fmla="*/ 199 h 988"/>
                <a:gd name="T68" fmla="*/ 356 w 896"/>
                <a:gd name="T69" fmla="*/ 370 h 988"/>
                <a:gd name="T70" fmla="*/ 839 w 896"/>
                <a:gd name="T71" fmla="*/ 536 h 988"/>
                <a:gd name="T72" fmla="*/ 819 w 896"/>
                <a:gd name="T73" fmla="*/ 439 h 988"/>
                <a:gd name="T74" fmla="*/ 720 w 896"/>
                <a:gd name="T75" fmla="*/ 203 h 988"/>
                <a:gd name="T76" fmla="*/ 628 w 896"/>
                <a:gd name="T77" fmla="*/ 132 h 988"/>
                <a:gd name="T78" fmla="*/ 527 w 896"/>
                <a:gd name="T79" fmla="*/ 79 h 988"/>
                <a:gd name="T80" fmla="*/ 419 w 896"/>
                <a:gd name="T81" fmla="*/ 45 h 988"/>
                <a:gd name="T82" fmla="*/ 304 w 896"/>
                <a:gd name="T83" fmla="*/ 29 h 988"/>
                <a:gd name="T84" fmla="*/ 46 w 896"/>
                <a:gd name="T85" fmla="*/ 290 h 988"/>
                <a:gd name="T86" fmla="*/ 0 w 896"/>
                <a:gd name="T87" fmla="*/ 945 h 988"/>
                <a:gd name="T88" fmla="*/ 777 w 896"/>
                <a:gd name="T89" fmla="*/ 988 h 988"/>
                <a:gd name="T90" fmla="*/ 819 w 896"/>
                <a:gd name="T91" fmla="*/ 824 h 988"/>
                <a:gd name="T92" fmla="*/ 859 w 896"/>
                <a:gd name="T93" fmla="*/ 803 h 988"/>
                <a:gd name="T94" fmla="*/ 839 w 896"/>
                <a:gd name="T95" fmla="*/ 536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6" h="988">
                  <a:moveTo>
                    <a:pt x="819" y="782"/>
                  </a:moveTo>
                  <a:cubicBezTo>
                    <a:pt x="593" y="782"/>
                    <a:pt x="593" y="782"/>
                    <a:pt x="593" y="782"/>
                  </a:cubicBezTo>
                  <a:cubicBezTo>
                    <a:pt x="586" y="773"/>
                    <a:pt x="576" y="760"/>
                    <a:pt x="567" y="745"/>
                  </a:cubicBezTo>
                  <a:cubicBezTo>
                    <a:pt x="535" y="698"/>
                    <a:pt x="533" y="680"/>
                    <a:pt x="532" y="679"/>
                  </a:cubicBezTo>
                  <a:cubicBezTo>
                    <a:pt x="533" y="678"/>
                    <a:pt x="535" y="660"/>
                    <a:pt x="567" y="613"/>
                  </a:cubicBezTo>
                  <a:cubicBezTo>
                    <a:pt x="577" y="599"/>
                    <a:pt x="586" y="586"/>
                    <a:pt x="593" y="577"/>
                  </a:cubicBezTo>
                  <a:cubicBezTo>
                    <a:pt x="819" y="577"/>
                    <a:pt x="819" y="577"/>
                    <a:pt x="819" y="577"/>
                  </a:cubicBezTo>
                  <a:lnTo>
                    <a:pt x="819" y="782"/>
                  </a:lnTo>
                  <a:close/>
                  <a:moveTo>
                    <a:pt x="777" y="947"/>
                  </a:moveTo>
                  <a:cubicBezTo>
                    <a:pt x="777" y="947"/>
                    <a:pt x="777" y="947"/>
                    <a:pt x="777" y="947"/>
                  </a:cubicBezTo>
                  <a:cubicBezTo>
                    <a:pt x="41" y="945"/>
                    <a:pt x="41" y="945"/>
                    <a:pt x="41" y="945"/>
                  </a:cubicBezTo>
                  <a:cubicBezTo>
                    <a:pt x="42" y="411"/>
                    <a:pt x="42" y="411"/>
                    <a:pt x="42" y="411"/>
                  </a:cubicBezTo>
                  <a:cubicBezTo>
                    <a:pt x="778" y="412"/>
                    <a:pt x="778" y="412"/>
                    <a:pt x="778" y="412"/>
                  </a:cubicBezTo>
                  <a:cubicBezTo>
                    <a:pt x="778" y="535"/>
                    <a:pt x="778" y="535"/>
                    <a:pt x="778" y="535"/>
                  </a:cubicBezTo>
                  <a:cubicBezTo>
                    <a:pt x="574" y="535"/>
                    <a:pt x="574" y="535"/>
                    <a:pt x="574" y="535"/>
                  </a:cubicBezTo>
                  <a:cubicBezTo>
                    <a:pt x="574" y="535"/>
                    <a:pt x="492" y="634"/>
                    <a:pt x="492" y="679"/>
                  </a:cubicBezTo>
                  <a:cubicBezTo>
                    <a:pt x="492" y="724"/>
                    <a:pt x="573" y="823"/>
                    <a:pt x="573" y="823"/>
                  </a:cubicBezTo>
                  <a:cubicBezTo>
                    <a:pt x="777" y="823"/>
                    <a:pt x="777" y="823"/>
                    <a:pt x="777" y="823"/>
                  </a:cubicBezTo>
                  <a:lnTo>
                    <a:pt x="777" y="947"/>
                  </a:lnTo>
                  <a:close/>
                  <a:moveTo>
                    <a:pt x="119" y="46"/>
                  </a:moveTo>
                  <a:cubicBezTo>
                    <a:pt x="288" y="69"/>
                    <a:pt x="288" y="69"/>
                    <a:pt x="288" y="69"/>
                  </a:cubicBezTo>
                  <a:cubicBezTo>
                    <a:pt x="280" y="89"/>
                    <a:pt x="280" y="89"/>
                    <a:pt x="280" y="89"/>
                  </a:cubicBezTo>
                  <a:cubicBezTo>
                    <a:pt x="197" y="77"/>
                    <a:pt x="197" y="77"/>
                    <a:pt x="197" y="77"/>
                  </a:cubicBezTo>
                  <a:cubicBezTo>
                    <a:pt x="194" y="109"/>
                    <a:pt x="167" y="131"/>
                    <a:pt x="137" y="131"/>
                  </a:cubicBezTo>
                  <a:cubicBezTo>
                    <a:pt x="134" y="131"/>
                    <a:pt x="131" y="131"/>
                    <a:pt x="128" y="130"/>
                  </a:cubicBezTo>
                  <a:cubicBezTo>
                    <a:pt x="97" y="370"/>
                    <a:pt x="97" y="370"/>
                    <a:pt x="97" y="370"/>
                  </a:cubicBezTo>
                  <a:cubicBezTo>
                    <a:pt x="76" y="370"/>
                    <a:pt x="76" y="370"/>
                    <a:pt x="76" y="370"/>
                  </a:cubicBezTo>
                  <a:lnTo>
                    <a:pt x="119" y="46"/>
                  </a:lnTo>
                  <a:close/>
                  <a:moveTo>
                    <a:pt x="163" y="370"/>
                  </a:moveTo>
                  <a:cubicBezTo>
                    <a:pt x="138" y="370"/>
                    <a:pt x="138" y="370"/>
                    <a:pt x="138" y="370"/>
                  </a:cubicBezTo>
                  <a:cubicBezTo>
                    <a:pt x="165" y="168"/>
                    <a:pt x="165" y="168"/>
                    <a:pt x="165" y="168"/>
                  </a:cubicBezTo>
                  <a:cubicBezTo>
                    <a:pt x="179" y="164"/>
                    <a:pt x="193" y="157"/>
                    <a:pt x="204" y="147"/>
                  </a:cubicBezTo>
                  <a:cubicBezTo>
                    <a:pt x="212" y="140"/>
                    <a:pt x="218" y="131"/>
                    <a:pt x="224" y="123"/>
                  </a:cubicBezTo>
                  <a:cubicBezTo>
                    <a:pt x="264" y="128"/>
                    <a:pt x="264" y="128"/>
                    <a:pt x="264" y="128"/>
                  </a:cubicBezTo>
                  <a:lnTo>
                    <a:pt x="163" y="370"/>
                  </a:lnTo>
                  <a:close/>
                  <a:moveTo>
                    <a:pt x="338" y="55"/>
                  </a:moveTo>
                  <a:cubicBezTo>
                    <a:pt x="495" y="121"/>
                    <a:pt x="495" y="121"/>
                    <a:pt x="495" y="121"/>
                  </a:cubicBezTo>
                  <a:cubicBezTo>
                    <a:pt x="482" y="138"/>
                    <a:pt x="482" y="138"/>
                    <a:pt x="482" y="138"/>
                  </a:cubicBezTo>
                  <a:cubicBezTo>
                    <a:pt x="405" y="106"/>
                    <a:pt x="405" y="106"/>
                    <a:pt x="405" y="106"/>
                  </a:cubicBezTo>
                  <a:cubicBezTo>
                    <a:pt x="396" y="130"/>
                    <a:pt x="373" y="144"/>
                    <a:pt x="349" y="144"/>
                  </a:cubicBezTo>
                  <a:cubicBezTo>
                    <a:pt x="341" y="144"/>
                    <a:pt x="333" y="142"/>
                    <a:pt x="325" y="139"/>
                  </a:cubicBezTo>
                  <a:cubicBezTo>
                    <a:pt x="230" y="370"/>
                    <a:pt x="230" y="370"/>
                    <a:pt x="230" y="370"/>
                  </a:cubicBezTo>
                  <a:cubicBezTo>
                    <a:pt x="208" y="370"/>
                    <a:pt x="208" y="370"/>
                    <a:pt x="208" y="370"/>
                  </a:cubicBezTo>
                  <a:lnTo>
                    <a:pt x="338" y="55"/>
                  </a:lnTo>
                  <a:close/>
                  <a:moveTo>
                    <a:pt x="304" y="370"/>
                  </a:moveTo>
                  <a:cubicBezTo>
                    <a:pt x="274" y="370"/>
                    <a:pt x="274" y="370"/>
                    <a:pt x="274" y="370"/>
                  </a:cubicBezTo>
                  <a:cubicBezTo>
                    <a:pt x="351" y="185"/>
                    <a:pt x="351" y="185"/>
                    <a:pt x="351" y="185"/>
                  </a:cubicBezTo>
                  <a:cubicBezTo>
                    <a:pt x="377" y="185"/>
                    <a:pt x="401" y="174"/>
                    <a:pt x="420" y="156"/>
                  </a:cubicBezTo>
                  <a:cubicBezTo>
                    <a:pt x="456" y="172"/>
                    <a:pt x="456" y="172"/>
                    <a:pt x="456" y="172"/>
                  </a:cubicBezTo>
                  <a:lnTo>
                    <a:pt x="304" y="370"/>
                  </a:lnTo>
                  <a:close/>
                  <a:moveTo>
                    <a:pt x="708" y="364"/>
                  </a:moveTo>
                  <a:cubicBezTo>
                    <a:pt x="709" y="366"/>
                    <a:pt x="709" y="369"/>
                    <a:pt x="710" y="371"/>
                  </a:cubicBezTo>
                  <a:cubicBezTo>
                    <a:pt x="433" y="371"/>
                    <a:pt x="433" y="371"/>
                    <a:pt x="433" y="371"/>
                  </a:cubicBezTo>
                  <a:cubicBezTo>
                    <a:pt x="525" y="250"/>
                    <a:pt x="525" y="250"/>
                    <a:pt x="525" y="250"/>
                  </a:cubicBezTo>
                  <a:cubicBezTo>
                    <a:pt x="534" y="252"/>
                    <a:pt x="542" y="253"/>
                    <a:pt x="550" y="253"/>
                  </a:cubicBezTo>
                  <a:cubicBezTo>
                    <a:pt x="566" y="253"/>
                    <a:pt x="581" y="249"/>
                    <a:pt x="594" y="242"/>
                  </a:cubicBezTo>
                  <a:cubicBezTo>
                    <a:pt x="596" y="242"/>
                    <a:pt x="598" y="241"/>
                    <a:pt x="600" y="240"/>
                  </a:cubicBezTo>
                  <a:cubicBezTo>
                    <a:pt x="710" y="325"/>
                    <a:pt x="710" y="325"/>
                    <a:pt x="710" y="325"/>
                  </a:cubicBezTo>
                  <a:cubicBezTo>
                    <a:pt x="707" y="338"/>
                    <a:pt x="706" y="351"/>
                    <a:pt x="708" y="364"/>
                  </a:cubicBezTo>
                  <a:close/>
                  <a:moveTo>
                    <a:pt x="547" y="121"/>
                  </a:moveTo>
                  <a:cubicBezTo>
                    <a:pt x="838" y="347"/>
                    <a:pt x="838" y="347"/>
                    <a:pt x="838" y="347"/>
                  </a:cubicBezTo>
                  <a:cubicBezTo>
                    <a:pt x="809" y="385"/>
                    <a:pt x="809" y="385"/>
                    <a:pt x="809" y="385"/>
                  </a:cubicBezTo>
                  <a:cubicBezTo>
                    <a:pt x="801" y="377"/>
                    <a:pt x="791" y="371"/>
                    <a:pt x="778" y="371"/>
                  </a:cubicBezTo>
                  <a:cubicBezTo>
                    <a:pt x="752" y="371"/>
                    <a:pt x="752" y="371"/>
                    <a:pt x="752" y="371"/>
                  </a:cubicBezTo>
                  <a:cubicBezTo>
                    <a:pt x="745" y="352"/>
                    <a:pt x="748" y="330"/>
                    <a:pt x="761" y="313"/>
                  </a:cubicBezTo>
                  <a:cubicBezTo>
                    <a:pt x="599" y="187"/>
                    <a:pt x="599" y="187"/>
                    <a:pt x="599" y="187"/>
                  </a:cubicBezTo>
                  <a:cubicBezTo>
                    <a:pt x="587" y="203"/>
                    <a:pt x="569" y="211"/>
                    <a:pt x="550" y="211"/>
                  </a:cubicBezTo>
                  <a:cubicBezTo>
                    <a:pt x="537" y="211"/>
                    <a:pt x="524" y="208"/>
                    <a:pt x="513" y="199"/>
                  </a:cubicBezTo>
                  <a:cubicBezTo>
                    <a:pt x="381" y="371"/>
                    <a:pt x="381" y="371"/>
                    <a:pt x="381" y="371"/>
                  </a:cubicBezTo>
                  <a:cubicBezTo>
                    <a:pt x="356" y="370"/>
                    <a:pt x="356" y="370"/>
                    <a:pt x="356" y="370"/>
                  </a:cubicBezTo>
                  <a:lnTo>
                    <a:pt x="547" y="121"/>
                  </a:lnTo>
                  <a:close/>
                  <a:moveTo>
                    <a:pt x="839" y="536"/>
                  </a:moveTo>
                  <a:cubicBezTo>
                    <a:pt x="819" y="536"/>
                    <a:pt x="819" y="536"/>
                    <a:pt x="819" y="536"/>
                  </a:cubicBezTo>
                  <a:cubicBezTo>
                    <a:pt x="819" y="439"/>
                    <a:pt x="819" y="439"/>
                    <a:pt x="819" y="439"/>
                  </a:cubicBezTo>
                  <a:cubicBezTo>
                    <a:pt x="896" y="339"/>
                    <a:pt x="896" y="339"/>
                    <a:pt x="896" y="339"/>
                  </a:cubicBezTo>
                  <a:cubicBezTo>
                    <a:pt x="720" y="203"/>
                    <a:pt x="720" y="203"/>
                    <a:pt x="720" y="203"/>
                  </a:cubicBezTo>
                  <a:cubicBezTo>
                    <a:pt x="731" y="175"/>
                    <a:pt x="731" y="175"/>
                    <a:pt x="731" y="175"/>
                  </a:cubicBezTo>
                  <a:cubicBezTo>
                    <a:pt x="628" y="132"/>
                    <a:pt x="628" y="132"/>
                    <a:pt x="628" y="132"/>
                  </a:cubicBezTo>
                  <a:cubicBezTo>
                    <a:pt x="539" y="64"/>
                    <a:pt x="539" y="64"/>
                    <a:pt x="539" y="64"/>
                  </a:cubicBezTo>
                  <a:cubicBezTo>
                    <a:pt x="527" y="79"/>
                    <a:pt x="527" y="79"/>
                    <a:pt x="527" y="79"/>
                  </a:cubicBezTo>
                  <a:cubicBezTo>
                    <a:pt x="530" y="60"/>
                    <a:pt x="530" y="60"/>
                    <a:pt x="530" y="60"/>
                  </a:cubicBezTo>
                  <a:cubicBezTo>
                    <a:pt x="419" y="45"/>
                    <a:pt x="419" y="45"/>
                    <a:pt x="419" y="45"/>
                  </a:cubicBezTo>
                  <a:cubicBezTo>
                    <a:pt x="316" y="2"/>
                    <a:pt x="316" y="2"/>
                    <a:pt x="316" y="2"/>
                  </a:cubicBezTo>
                  <a:cubicBezTo>
                    <a:pt x="304" y="29"/>
                    <a:pt x="304" y="29"/>
                    <a:pt x="304" y="29"/>
                  </a:cubicBezTo>
                  <a:cubicBezTo>
                    <a:pt x="84" y="0"/>
                    <a:pt x="84" y="0"/>
                    <a:pt x="84" y="0"/>
                  </a:cubicBezTo>
                  <a:cubicBezTo>
                    <a:pt x="46" y="290"/>
                    <a:pt x="46" y="290"/>
                    <a:pt x="46" y="290"/>
                  </a:cubicBezTo>
                  <a:cubicBezTo>
                    <a:pt x="20" y="298"/>
                    <a:pt x="1" y="321"/>
                    <a:pt x="1" y="349"/>
                  </a:cubicBezTo>
                  <a:cubicBezTo>
                    <a:pt x="0" y="945"/>
                    <a:pt x="0" y="945"/>
                    <a:pt x="0" y="945"/>
                  </a:cubicBezTo>
                  <a:cubicBezTo>
                    <a:pt x="0" y="968"/>
                    <a:pt x="19" y="986"/>
                    <a:pt x="41" y="986"/>
                  </a:cubicBezTo>
                  <a:cubicBezTo>
                    <a:pt x="777" y="988"/>
                    <a:pt x="777" y="988"/>
                    <a:pt x="777" y="988"/>
                  </a:cubicBezTo>
                  <a:cubicBezTo>
                    <a:pt x="800" y="988"/>
                    <a:pt x="818" y="969"/>
                    <a:pt x="818" y="947"/>
                  </a:cubicBezTo>
                  <a:cubicBezTo>
                    <a:pt x="819" y="824"/>
                    <a:pt x="819" y="824"/>
                    <a:pt x="819" y="824"/>
                  </a:cubicBezTo>
                  <a:cubicBezTo>
                    <a:pt x="839" y="824"/>
                    <a:pt x="839" y="824"/>
                    <a:pt x="839" y="824"/>
                  </a:cubicBezTo>
                  <a:cubicBezTo>
                    <a:pt x="850" y="824"/>
                    <a:pt x="859" y="814"/>
                    <a:pt x="859" y="803"/>
                  </a:cubicBezTo>
                  <a:cubicBezTo>
                    <a:pt x="860" y="556"/>
                    <a:pt x="860" y="556"/>
                    <a:pt x="860" y="556"/>
                  </a:cubicBezTo>
                  <a:cubicBezTo>
                    <a:pt x="860" y="545"/>
                    <a:pt x="851" y="536"/>
                    <a:pt x="839" y="536"/>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5" name="Freeform 479">
              <a:extLst>
                <a:ext uri="{FF2B5EF4-FFF2-40B4-BE49-F238E27FC236}">
                  <a16:creationId xmlns:a16="http://schemas.microsoft.com/office/drawing/2014/main" id="{C744516C-4A0C-ED22-F438-AD96F9E930E6}"/>
                </a:ext>
              </a:extLst>
            </p:cNvPr>
            <p:cNvSpPr>
              <a:spLocks noEditPoints="1"/>
            </p:cNvSpPr>
            <p:nvPr/>
          </p:nvSpPr>
          <p:spPr bwMode="auto">
            <a:xfrm>
              <a:off x="8521383" y="2216151"/>
              <a:ext cx="42863" cy="44450"/>
            </a:xfrm>
            <a:custGeom>
              <a:avLst/>
              <a:gdLst>
                <a:gd name="T0" fmla="*/ 61 w 122"/>
                <a:gd name="T1" fmla="*/ 82 h 123"/>
                <a:gd name="T2" fmla="*/ 41 w 122"/>
                <a:gd name="T3" fmla="*/ 61 h 123"/>
                <a:gd name="T4" fmla="*/ 61 w 122"/>
                <a:gd name="T5" fmla="*/ 41 h 123"/>
                <a:gd name="T6" fmla="*/ 82 w 122"/>
                <a:gd name="T7" fmla="*/ 61 h 123"/>
                <a:gd name="T8" fmla="*/ 61 w 122"/>
                <a:gd name="T9" fmla="*/ 82 h 123"/>
                <a:gd name="T10" fmla="*/ 61 w 122"/>
                <a:gd name="T11" fmla="*/ 0 h 123"/>
                <a:gd name="T12" fmla="*/ 0 w 122"/>
                <a:gd name="T13" fmla="*/ 61 h 123"/>
                <a:gd name="T14" fmla="*/ 61 w 122"/>
                <a:gd name="T15" fmla="*/ 123 h 123"/>
                <a:gd name="T16" fmla="*/ 122 w 122"/>
                <a:gd name="T17" fmla="*/ 61 h 123"/>
                <a:gd name="T18" fmla="*/ 61 w 122"/>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23">
                  <a:moveTo>
                    <a:pt x="61" y="82"/>
                  </a:moveTo>
                  <a:cubicBezTo>
                    <a:pt x="50" y="82"/>
                    <a:pt x="41" y="72"/>
                    <a:pt x="41" y="61"/>
                  </a:cubicBezTo>
                  <a:cubicBezTo>
                    <a:pt x="41" y="50"/>
                    <a:pt x="50" y="40"/>
                    <a:pt x="61" y="41"/>
                  </a:cubicBezTo>
                  <a:cubicBezTo>
                    <a:pt x="73" y="41"/>
                    <a:pt x="82" y="50"/>
                    <a:pt x="82" y="61"/>
                  </a:cubicBezTo>
                  <a:cubicBezTo>
                    <a:pt x="82" y="72"/>
                    <a:pt x="73" y="82"/>
                    <a:pt x="61" y="82"/>
                  </a:cubicBezTo>
                  <a:close/>
                  <a:moveTo>
                    <a:pt x="61" y="0"/>
                  </a:moveTo>
                  <a:cubicBezTo>
                    <a:pt x="28" y="0"/>
                    <a:pt x="0" y="27"/>
                    <a:pt x="0" y="61"/>
                  </a:cubicBezTo>
                  <a:cubicBezTo>
                    <a:pt x="0" y="95"/>
                    <a:pt x="27" y="123"/>
                    <a:pt x="61" y="123"/>
                  </a:cubicBezTo>
                  <a:cubicBezTo>
                    <a:pt x="95" y="123"/>
                    <a:pt x="122" y="96"/>
                    <a:pt x="122" y="61"/>
                  </a:cubicBezTo>
                  <a:cubicBezTo>
                    <a:pt x="122" y="27"/>
                    <a:pt x="95" y="0"/>
                    <a:pt x="6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36" name="Rectangle: Rounded Corners 35">
            <a:extLst>
              <a:ext uri="{FF2B5EF4-FFF2-40B4-BE49-F238E27FC236}">
                <a16:creationId xmlns:a16="http://schemas.microsoft.com/office/drawing/2014/main" id="{4508A6F3-7514-D458-4975-1E96650391D1}"/>
              </a:ext>
            </a:extLst>
          </p:cNvPr>
          <p:cNvSpPr/>
          <p:nvPr/>
        </p:nvSpPr>
        <p:spPr>
          <a:xfrm>
            <a:off x="7655162" y="2360470"/>
            <a:ext cx="3913226" cy="1130968"/>
          </a:xfrm>
          <a:prstGeom prst="roundRect">
            <a:avLst>
              <a:gd name="adj" fmla="val 6849"/>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solidFill>
                  <a:schemeClr val="bg1"/>
                </a:solidFill>
                <a:latin typeface="+mj-lt"/>
              </a:rPr>
              <a:t>Family-Centric Travel</a:t>
            </a:r>
          </a:p>
          <a:p>
            <a:r>
              <a:rPr lang="en-US" b="1" i="1" dirty="0">
                <a:solidFill>
                  <a:schemeClr val="bg1"/>
                </a:solidFill>
                <a:latin typeface="+mj-lt"/>
              </a:rPr>
              <a:t>56</a:t>
            </a:r>
            <a:r>
              <a:rPr lang="en-US" sz="1400" b="1" i="1" dirty="0">
                <a:solidFill>
                  <a:schemeClr val="bg1"/>
                </a:solidFill>
                <a:latin typeface="+mj-lt"/>
              </a:rPr>
              <a:t>% </a:t>
            </a:r>
            <a:r>
              <a:rPr lang="en-US" sz="1200" i="1" dirty="0">
                <a:solidFill>
                  <a:schemeClr val="bg1"/>
                </a:solidFill>
                <a:latin typeface="+mj-lt"/>
              </a:rPr>
              <a:t>of trips are family-oriented, with multi-generational travel rising 18% YoY</a:t>
            </a:r>
          </a:p>
        </p:txBody>
      </p:sp>
      <p:sp>
        <p:nvSpPr>
          <p:cNvPr id="37" name="Freeform 559">
            <a:extLst>
              <a:ext uri="{FF2B5EF4-FFF2-40B4-BE49-F238E27FC236}">
                <a16:creationId xmlns:a16="http://schemas.microsoft.com/office/drawing/2014/main" id="{104AF2D7-3400-994E-B9C8-E99D27977E18}"/>
              </a:ext>
            </a:extLst>
          </p:cNvPr>
          <p:cNvSpPr>
            <a:spLocks noEditPoints="1"/>
          </p:cNvSpPr>
          <p:nvPr/>
        </p:nvSpPr>
        <p:spPr bwMode="auto">
          <a:xfrm>
            <a:off x="10713350" y="3013268"/>
            <a:ext cx="654776" cy="704967"/>
          </a:xfrm>
          <a:custGeom>
            <a:avLst/>
            <a:gdLst>
              <a:gd name="T0" fmla="*/ 206 w 1408"/>
              <a:gd name="T1" fmla="*/ 359 h 1522"/>
              <a:gd name="T2" fmla="*/ 411 w 1408"/>
              <a:gd name="T3" fmla="*/ 215 h 1522"/>
              <a:gd name="T4" fmla="*/ 359 w 1408"/>
              <a:gd name="T5" fmla="*/ 580 h 1522"/>
              <a:gd name="T6" fmla="*/ 289 w 1408"/>
              <a:gd name="T7" fmla="*/ 630 h 1522"/>
              <a:gd name="T8" fmla="*/ 176 w 1408"/>
              <a:gd name="T9" fmla="*/ 251 h 1522"/>
              <a:gd name="T10" fmla="*/ 128 w 1408"/>
              <a:gd name="T11" fmla="*/ 469 h 1522"/>
              <a:gd name="T12" fmla="*/ 352 w 1408"/>
              <a:gd name="T13" fmla="*/ 59 h 1522"/>
              <a:gd name="T14" fmla="*/ 615 w 1408"/>
              <a:gd name="T15" fmla="*/ 476 h 1522"/>
              <a:gd name="T16" fmla="*/ 571 w 1408"/>
              <a:gd name="T17" fmla="*/ 359 h 1522"/>
              <a:gd name="T18" fmla="*/ 345 w 1408"/>
              <a:gd name="T19" fmla="*/ 237 h 1522"/>
              <a:gd name="T20" fmla="*/ 515 w 1408"/>
              <a:gd name="T21" fmla="*/ 623 h 1522"/>
              <a:gd name="T22" fmla="*/ 718 w 1408"/>
              <a:gd name="T23" fmla="*/ 432 h 1522"/>
              <a:gd name="T24" fmla="*/ 373 w 1408"/>
              <a:gd name="T25" fmla="*/ 0 h 1522"/>
              <a:gd name="T26" fmla="*/ 0 w 1408"/>
              <a:gd name="T27" fmla="*/ 432 h 1522"/>
              <a:gd name="T28" fmla="*/ 95 w 1408"/>
              <a:gd name="T29" fmla="*/ 857 h 1522"/>
              <a:gd name="T30" fmla="*/ 393 w 1408"/>
              <a:gd name="T31" fmla="*/ 1302 h 1522"/>
              <a:gd name="T32" fmla="*/ 154 w 1408"/>
              <a:gd name="T33" fmla="*/ 857 h 1522"/>
              <a:gd name="T34" fmla="*/ 478 w 1408"/>
              <a:gd name="T35" fmla="*/ 670 h 1522"/>
              <a:gd name="T36" fmla="*/ 546 w 1408"/>
              <a:gd name="T37" fmla="*/ 1336 h 1522"/>
              <a:gd name="T38" fmla="*/ 738 w 1408"/>
              <a:gd name="T39" fmla="*/ 1153 h 1522"/>
              <a:gd name="T40" fmla="*/ 737 w 1408"/>
              <a:gd name="T41" fmla="*/ 1457 h 1522"/>
              <a:gd name="T42" fmla="*/ 682 w 1408"/>
              <a:gd name="T43" fmla="*/ 1047 h 1522"/>
              <a:gd name="T44" fmla="*/ 578 w 1408"/>
              <a:gd name="T45" fmla="*/ 772 h 1522"/>
              <a:gd name="T46" fmla="*/ 737 w 1408"/>
              <a:gd name="T47" fmla="*/ 994 h 1522"/>
              <a:gd name="T48" fmla="*/ 737 w 1408"/>
              <a:gd name="T49" fmla="*/ 737 h 1522"/>
              <a:gd name="T50" fmla="*/ 963 w 1408"/>
              <a:gd name="T51" fmla="*/ 827 h 1522"/>
              <a:gd name="T52" fmla="*/ 537 w 1408"/>
              <a:gd name="T53" fmla="*/ 719 h 1522"/>
              <a:gd name="T54" fmla="*/ 486 w 1408"/>
              <a:gd name="T55" fmla="*/ 1244 h 1522"/>
              <a:gd name="T56" fmla="*/ 737 w 1408"/>
              <a:gd name="T57" fmla="*/ 1522 h 1522"/>
              <a:gd name="T58" fmla="*/ 986 w 1408"/>
              <a:gd name="T59" fmla="*/ 1244 h 1522"/>
              <a:gd name="T60" fmla="*/ 1257 w 1408"/>
              <a:gd name="T61" fmla="*/ 198 h 1522"/>
              <a:gd name="T62" fmla="*/ 957 w 1408"/>
              <a:gd name="T63" fmla="*/ 215 h 1522"/>
              <a:gd name="T64" fmla="*/ 870 w 1408"/>
              <a:gd name="T65" fmla="*/ 314 h 1522"/>
              <a:gd name="T66" fmla="*/ 861 w 1408"/>
              <a:gd name="T67" fmla="*/ 305 h 1522"/>
              <a:gd name="T68" fmla="*/ 957 w 1408"/>
              <a:gd name="T69" fmla="*/ 111 h 1522"/>
              <a:gd name="T70" fmla="*/ 1290 w 1408"/>
              <a:gd name="T71" fmla="*/ 140 h 1522"/>
              <a:gd name="T72" fmla="*/ 1102 w 1408"/>
              <a:gd name="T73" fmla="*/ 501 h 1522"/>
              <a:gd name="T74" fmla="*/ 1202 w 1408"/>
              <a:gd name="T75" fmla="*/ 246 h 1522"/>
              <a:gd name="T76" fmla="*/ 1101 w 1408"/>
              <a:gd name="T77" fmla="*/ 627 h 1522"/>
              <a:gd name="T78" fmla="*/ 1102 w 1408"/>
              <a:gd name="T79" fmla="*/ 560 h 1522"/>
              <a:gd name="T80" fmla="*/ 1334 w 1408"/>
              <a:gd name="T81" fmla="*/ 101 h 1522"/>
              <a:gd name="T82" fmla="*/ 1107 w 1408"/>
              <a:gd name="T83" fmla="*/ 0 h 1522"/>
              <a:gd name="T84" fmla="*/ 839 w 1408"/>
              <a:gd name="T85" fmla="*/ 158 h 1522"/>
              <a:gd name="T86" fmla="*/ 819 w 1408"/>
              <a:gd name="T87" fmla="*/ 360 h 1522"/>
              <a:gd name="T88" fmla="*/ 904 w 1408"/>
              <a:gd name="T89" fmla="*/ 630 h 1522"/>
              <a:gd name="T90" fmla="*/ 1101 w 1408"/>
              <a:gd name="T91" fmla="*/ 686 h 1522"/>
              <a:gd name="T92" fmla="*/ 1050 w 1408"/>
              <a:gd name="T93" fmla="*/ 1257 h 1522"/>
              <a:gd name="T94" fmla="*/ 1364 w 1408"/>
              <a:gd name="T95" fmla="*/ 1124 h 1522"/>
              <a:gd name="T96" fmla="*/ 1382 w 1408"/>
              <a:gd name="T97" fmla="*/ 296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522">
                <a:moveTo>
                  <a:pt x="359" y="580"/>
                </a:moveTo>
                <a:cubicBezTo>
                  <a:pt x="290" y="580"/>
                  <a:pt x="227" y="548"/>
                  <a:pt x="185" y="495"/>
                </a:cubicBezTo>
                <a:cubicBezTo>
                  <a:pt x="199" y="478"/>
                  <a:pt x="206" y="455"/>
                  <a:pt x="206" y="432"/>
                </a:cubicBezTo>
                <a:cubicBezTo>
                  <a:pt x="206" y="359"/>
                  <a:pt x="206" y="359"/>
                  <a:pt x="206" y="359"/>
                </a:cubicBezTo>
                <a:cubicBezTo>
                  <a:pt x="206" y="337"/>
                  <a:pt x="211" y="316"/>
                  <a:pt x="220" y="296"/>
                </a:cubicBezTo>
                <a:cubicBezTo>
                  <a:pt x="367" y="296"/>
                  <a:pt x="367" y="296"/>
                  <a:pt x="367" y="296"/>
                </a:cubicBezTo>
                <a:cubicBezTo>
                  <a:pt x="379" y="296"/>
                  <a:pt x="390" y="288"/>
                  <a:pt x="394" y="276"/>
                </a:cubicBezTo>
                <a:cubicBezTo>
                  <a:pt x="402" y="256"/>
                  <a:pt x="408" y="236"/>
                  <a:pt x="411" y="215"/>
                </a:cubicBezTo>
                <a:cubicBezTo>
                  <a:pt x="471" y="236"/>
                  <a:pt x="512" y="293"/>
                  <a:pt x="512" y="359"/>
                </a:cubicBezTo>
                <a:cubicBezTo>
                  <a:pt x="512" y="432"/>
                  <a:pt x="512" y="432"/>
                  <a:pt x="512" y="432"/>
                </a:cubicBezTo>
                <a:cubicBezTo>
                  <a:pt x="512" y="455"/>
                  <a:pt x="520" y="478"/>
                  <a:pt x="533" y="495"/>
                </a:cubicBezTo>
                <a:cubicBezTo>
                  <a:pt x="491" y="548"/>
                  <a:pt x="428" y="580"/>
                  <a:pt x="359" y="580"/>
                </a:cubicBezTo>
                <a:close/>
                <a:moveTo>
                  <a:pt x="361" y="719"/>
                </a:moveTo>
                <a:cubicBezTo>
                  <a:pt x="357" y="719"/>
                  <a:pt x="357" y="719"/>
                  <a:pt x="357" y="719"/>
                </a:cubicBezTo>
                <a:cubicBezTo>
                  <a:pt x="324" y="719"/>
                  <a:pt x="290" y="679"/>
                  <a:pt x="290" y="637"/>
                </a:cubicBezTo>
                <a:cubicBezTo>
                  <a:pt x="290" y="635"/>
                  <a:pt x="290" y="632"/>
                  <a:pt x="289" y="630"/>
                </a:cubicBezTo>
                <a:cubicBezTo>
                  <a:pt x="312" y="636"/>
                  <a:pt x="335" y="639"/>
                  <a:pt x="359" y="639"/>
                </a:cubicBezTo>
                <a:cubicBezTo>
                  <a:pt x="381" y="639"/>
                  <a:pt x="404" y="636"/>
                  <a:pt x="425" y="631"/>
                </a:cubicBezTo>
                <a:cubicBezTo>
                  <a:pt x="423" y="674"/>
                  <a:pt x="390" y="719"/>
                  <a:pt x="361" y="719"/>
                </a:cubicBezTo>
                <a:close/>
                <a:moveTo>
                  <a:pt x="176" y="251"/>
                </a:moveTo>
                <a:cubicBezTo>
                  <a:pt x="157" y="284"/>
                  <a:pt x="147" y="321"/>
                  <a:pt x="147" y="359"/>
                </a:cubicBezTo>
                <a:cubicBezTo>
                  <a:pt x="147" y="432"/>
                  <a:pt x="147" y="432"/>
                  <a:pt x="147" y="432"/>
                </a:cubicBezTo>
                <a:cubicBezTo>
                  <a:pt x="147" y="446"/>
                  <a:pt x="141" y="458"/>
                  <a:pt x="130" y="467"/>
                </a:cubicBezTo>
                <a:cubicBezTo>
                  <a:pt x="130" y="467"/>
                  <a:pt x="129" y="468"/>
                  <a:pt x="128" y="469"/>
                </a:cubicBezTo>
                <a:cubicBezTo>
                  <a:pt x="121" y="473"/>
                  <a:pt x="113" y="476"/>
                  <a:pt x="104" y="476"/>
                </a:cubicBezTo>
                <a:cubicBezTo>
                  <a:pt x="79" y="476"/>
                  <a:pt x="60" y="456"/>
                  <a:pt x="60" y="432"/>
                </a:cubicBezTo>
                <a:cubicBezTo>
                  <a:pt x="60" y="359"/>
                  <a:pt x="60" y="359"/>
                  <a:pt x="60" y="359"/>
                </a:cubicBezTo>
                <a:cubicBezTo>
                  <a:pt x="60" y="195"/>
                  <a:pt x="188" y="63"/>
                  <a:pt x="352" y="59"/>
                </a:cubicBezTo>
                <a:cubicBezTo>
                  <a:pt x="358" y="59"/>
                  <a:pt x="364" y="59"/>
                  <a:pt x="371" y="59"/>
                </a:cubicBezTo>
                <a:cubicBezTo>
                  <a:pt x="532" y="65"/>
                  <a:pt x="659" y="197"/>
                  <a:pt x="659" y="359"/>
                </a:cubicBezTo>
                <a:cubicBezTo>
                  <a:pt x="659" y="432"/>
                  <a:pt x="659" y="432"/>
                  <a:pt x="659" y="432"/>
                </a:cubicBezTo>
                <a:cubicBezTo>
                  <a:pt x="659" y="456"/>
                  <a:pt x="639" y="476"/>
                  <a:pt x="615" y="476"/>
                </a:cubicBezTo>
                <a:cubicBezTo>
                  <a:pt x="606" y="476"/>
                  <a:pt x="598" y="473"/>
                  <a:pt x="590" y="469"/>
                </a:cubicBezTo>
                <a:cubicBezTo>
                  <a:pt x="590" y="468"/>
                  <a:pt x="589" y="467"/>
                  <a:pt x="588" y="467"/>
                </a:cubicBezTo>
                <a:cubicBezTo>
                  <a:pt x="578" y="458"/>
                  <a:pt x="571" y="446"/>
                  <a:pt x="571" y="432"/>
                </a:cubicBezTo>
                <a:cubicBezTo>
                  <a:pt x="571" y="359"/>
                  <a:pt x="571" y="359"/>
                  <a:pt x="571" y="359"/>
                </a:cubicBezTo>
                <a:cubicBezTo>
                  <a:pt x="571" y="254"/>
                  <a:pt x="494" y="164"/>
                  <a:pt x="390" y="149"/>
                </a:cubicBezTo>
                <a:cubicBezTo>
                  <a:pt x="382" y="148"/>
                  <a:pt x="374" y="150"/>
                  <a:pt x="367" y="155"/>
                </a:cubicBezTo>
                <a:cubicBezTo>
                  <a:pt x="361" y="160"/>
                  <a:pt x="357" y="168"/>
                  <a:pt x="356" y="176"/>
                </a:cubicBezTo>
                <a:cubicBezTo>
                  <a:pt x="355" y="197"/>
                  <a:pt x="351" y="217"/>
                  <a:pt x="345" y="237"/>
                </a:cubicBezTo>
                <a:cubicBezTo>
                  <a:pt x="202" y="237"/>
                  <a:pt x="202" y="237"/>
                  <a:pt x="202" y="237"/>
                </a:cubicBezTo>
                <a:cubicBezTo>
                  <a:pt x="191" y="237"/>
                  <a:pt x="182" y="242"/>
                  <a:pt x="176" y="251"/>
                </a:cubicBezTo>
                <a:close/>
                <a:moveTo>
                  <a:pt x="524" y="664"/>
                </a:moveTo>
                <a:cubicBezTo>
                  <a:pt x="533" y="650"/>
                  <a:pt x="529" y="632"/>
                  <a:pt x="515" y="623"/>
                </a:cubicBezTo>
                <a:cubicBezTo>
                  <a:pt x="506" y="618"/>
                  <a:pt x="497" y="613"/>
                  <a:pt x="487" y="609"/>
                </a:cubicBezTo>
                <a:cubicBezTo>
                  <a:pt x="523" y="590"/>
                  <a:pt x="555" y="563"/>
                  <a:pt x="581" y="530"/>
                </a:cubicBezTo>
                <a:cubicBezTo>
                  <a:pt x="592" y="533"/>
                  <a:pt x="603" y="535"/>
                  <a:pt x="615" y="535"/>
                </a:cubicBezTo>
                <a:cubicBezTo>
                  <a:pt x="672" y="535"/>
                  <a:pt x="718" y="489"/>
                  <a:pt x="718" y="432"/>
                </a:cubicBezTo>
                <a:cubicBezTo>
                  <a:pt x="718" y="359"/>
                  <a:pt x="718" y="359"/>
                  <a:pt x="718" y="359"/>
                </a:cubicBezTo>
                <a:cubicBezTo>
                  <a:pt x="718" y="265"/>
                  <a:pt x="682" y="177"/>
                  <a:pt x="618" y="110"/>
                </a:cubicBezTo>
                <a:cubicBezTo>
                  <a:pt x="553" y="43"/>
                  <a:pt x="466" y="4"/>
                  <a:pt x="373" y="0"/>
                </a:cubicBezTo>
                <a:cubicBezTo>
                  <a:pt x="373" y="0"/>
                  <a:pt x="373" y="0"/>
                  <a:pt x="373" y="0"/>
                </a:cubicBezTo>
                <a:cubicBezTo>
                  <a:pt x="365" y="0"/>
                  <a:pt x="358" y="0"/>
                  <a:pt x="350" y="0"/>
                </a:cubicBezTo>
                <a:cubicBezTo>
                  <a:pt x="258" y="2"/>
                  <a:pt x="171" y="39"/>
                  <a:pt x="105" y="106"/>
                </a:cubicBezTo>
                <a:cubicBezTo>
                  <a:pt x="37" y="172"/>
                  <a:pt x="0" y="263"/>
                  <a:pt x="0" y="359"/>
                </a:cubicBezTo>
                <a:cubicBezTo>
                  <a:pt x="0" y="432"/>
                  <a:pt x="0" y="432"/>
                  <a:pt x="0" y="432"/>
                </a:cubicBezTo>
                <a:cubicBezTo>
                  <a:pt x="0" y="489"/>
                  <a:pt x="46" y="535"/>
                  <a:pt x="104" y="535"/>
                </a:cubicBezTo>
                <a:cubicBezTo>
                  <a:pt x="115" y="535"/>
                  <a:pt x="127" y="533"/>
                  <a:pt x="137" y="530"/>
                </a:cubicBezTo>
                <a:cubicBezTo>
                  <a:pt x="165" y="566"/>
                  <a:pt x="202" y="595"/>
                  <a:pt x="243" y="614"/>
                </a:cubicBezTo>
                <a:cubicBezTo>
                  <a:pt x="152" y="662"/>
                  <a:pt x="95" y="754"/>
                  <a:pt x="95" y="857"/>
                </a:cubicBezTo>
                <a:cubicBezTo>
                  <a:pt x="95" y="1099"/>
                  <a:pt x="95" y="1099"/>
                  <a:pt x="95" y="1099"/>
                </a:cubicBezTo>
                <a:cubicBezTo>
                  <a:pt x="95" y="1109"/>
                  <a:pt x="101" y="1118"/>
                  <a:pt x="109" y="1124"/>
                </a:cubicBezTo>
                <a:cubicBezTo>
                  <a:pt x="377" y="1298"/>
                  <a:pt x="377" y="1298"/>
                  <a:pt x="377" y="1298"/>
                </a:cubicBezTo>
                <a:cubicBezTo>
                  <a:pt x="381" y="1301"/>
                  <a:pt x="388" y="1302"/>
                  <a:pt x="393" y="1302"/>
                </a:cubicBezTo>
                <a:cubicBezTo>
                  <a:pt x="402" y="1302"/>
                  <a:pt x="412" y="1298"/>
                  <a:pt x="418" y="1289"/>
                </a:cubicBezTo>
                <a:cubicBezTo>
                  <a:pt x="427" y="1275"/>
                  <a:pt x="422" y="1257"/>
                  <a:pt x="409" y="1248"/>
                </a:cubicBezTo>
                <a:cubicBezTo>
                  <a:pt x="154" y="1083"/>
                  <a:pt x="154" y="1083"/>
                  <a:pt x="154" y="1083"/>
                </a:cubicBezTo>
                <a:cubicBezTo>
                  <a:pt x="154" y="857"/>
                  <a:pt x="154" y="857"/>
                  <a:pt x="154" y="857"/>
                </a:cubicBezTo>
                <a:cubicBezTo>
                  <a:pt x="154" y="789"/>
                  <a:pt x="186" y="726"/>
                  <a:pt x="240" y="686"/>
                </a:cubicBezTo>
                <a:cubicBezTo>
                  <a:pt x="257" y="739"/>
                  <a:pt x="305" y="779"/>
                  <a:pt x="357" y="779"/>
                </a:cubicBezTo>
                <a:cubicBezTo>
                  <a:pt x="361" y="779"/>
                  <a:pt x="361" y="779"/>
                  <a:pt x="361" y="779"/>
                </a:cubicBezTo>
                <a:cubicBezTo>
                  <a:pt x="417" y="779"/>
                  <a:pt x="462" y="727"/>
                  <a:pt x="478" y="670"/>
                </a:cubicBezTo>
                <a:cubicBezTo>
                  <a:pt x="480" y="672"/>
                  <a:pt x="482" y="672"/>
                  <a:pt x="483" y="674"/>
                </a:cubicBezTo>
                <a:cubicBezTo>
                  <a:pt x="497" y="682"/>
                  <a:pt x="516" y="678"/>
                  <a:pt x="524" y="664"/>
                </a:cubicBezTo>
                <a:close/>
                <a:moveTo>
                  <a:pt x="737" y="1457"/>
                </a:moveTo>
                <a:cubicBezTo>
                  <a:pt x="546" y="1336"/>
                  <a:pt x="546" y="1336"/>
                  <a:pt x="546" y="1336"/>
                </a:cubicBezTo>
                <a:cubicBezTo>
                  <a:pt x="546" y="1244"/>
                  <a:pt x="546" y="1244"/>
                  <a:pt x="546" y="1244"/>
                </a:cubicBezTo>
                <a:cubicBezTo>
                  <a:pt x="546" y="1179"/>
                  <a:pt x="578" y="1120"/>
                  <a:pt x="632" y="1085"/>
                </a:cubicBezTo>
                <a:cubicBezTo>
                  <a:pt x="650" y="1127"/>
                  <a:pt x="694" y="1153"/>
                  <a:pt x="735" y="1153"/>
                </a:cubicBezTo>
                <a:cubicBezTo>
                  <a:pt x="738" y="1153"/>
                  <a:pt x="738" y="1153"/>
                  <a:pt x="738" y="1153"/>
                </a:cubicBezTo>
                <a:cubicBezTo>
                  <a:pt x="783" y="1153"/>
                  <a:pt x="822" y="1124"/>
                  <a:pt x="839" y="1084"/>
                </a:cubicBezTo>
                <a:cubicBezTo>
                  <a:pt x="894" y="1118"/>
                  <a:pt x="927" y="1178"/>
                  <a:pt x="927" y="1244"/>
                </a:cubicBezTo>
                <a:cubicBezTo>
                  <a:pt x="928" y="1337"/>
                  <a:pt x="928" y="1337"/>
                  <a:pt x="928" y="1337"/>
                </a:cubicBezTo>
                <a:lnTo>
                  <a:pt x="737" y="1457"/>
                </a:lnTo>
                <a:close/>
                <a:moveTo>
                  <a:pt x="789" y="1047"/>
                </a:moveTo>
                <a:cubicBezTo>
                  <a:pt x="785" y="1075"/>
                  <a:pt x="760" y="1094"/>
                  <a:pt x="738" y="1094"/>
                </a:cubicBezTo>
                <a:cubicBezTo>
                  <a:pt x="735" y="1094"/>
                  <a:pt x="735" y="1094"/>
                  <a:pt x="735" y="1094"/>
                </a:cubicBezTo>
                <a:cubicBezTo>
                  <a:pt x="711" y="1094"/>
                  <a:pt x="685" y="1074"/>
                  <a:pt x="682" y="1047"/>
                </a:cubicBezTo>
                <a:cubicBezTo>
                  <a:pt x="700" y="1051"/>
                  <a:pt x="717" y="1054"/>
                  <a:pt x="737" y="1054"/>
                </a:cubicBezTo>
                <a:cubicBezTo>
                  <a:pt x="755" y="1054"/>
                  <a:pt x="772" y="1051"/>
                  <a:pt x="789" y="1047"/>
                </a:cubicBezTo>
                <a:close/>
                <a:moveTo>
                  <a:pt x="569" y="827"/>
                </a:moveTo>
                <a:cubicBezTo>
                  <a:pt x="569" y="808"/>
                  <a:pt x="572" y="789"/>
                  <a:pt x="578" y="772"/>
                </a:cubicBezTo>
                <a:cubicBezTo>
                  <a:pt x="627" y="788"/>
                  <a:pt x="681" y="796"/>
                  <a:pt x="737" y="796"/>
                </a:cubicBezTo>
                <a:cubicBezTo>
                  <a:pt x="792" y="796"/>
                  <a:pt x="846" y="788"/>
                  <a:pt x="895" y="772"/>
                </a:cubicBezTo>
                <a:cubicBezTo>
                  <a:pt x="901" y="789"/>
                  <a:pt x="904" y="808"/>
                  <a:pt x="904" y="827"/>
                </a:cubicBezTo>
                <a:cubicBezTo>
                  <a:pt x="904" y="919"/>
                  <a:pt x="829" y="994"/>
                  <a:pt x="737" y="994"/>
                </a:cubicBezTo>
                <a:cubicBezTo>
                  <a:pt x="644" y="994"/>
                  <a:pt x="569" y="919"/>
                  <a:pt x="569" y="827"/>
                </a:cubicBezTo>
                <a:close/>
                <a:moveTo>
                  <a:pt x="737" y="660"/>
                </a:moveTo>
                <a:cubicBezTo>
                  <a:pt x="788" y="660"/>
                  <a:pt x="834" y="683"/>
                  <a:pt x="865" y="719"/>
                </a:cubicBezTo>
                <a:cubicBezTo>
                  <a:pt x="825" y="731"/>
                  <a:pt x="781" y="737"/>
                  <a:pt x="737" y="737"/>
                </a:cubicBezTo>
                <a:cubicBezTo>
                  <a:pt x="691" y="737"/>
                  <a:pt x="648" y="731"/>
                  <a:pt x="608" y="719"/>
                </a:cubicBezTo>
                <a:cubicBezTo>
                  <a:pt x="639" y="683"/>
                  <a:pt x="685" y="660"/>
                  <a:pt x="737" y="660"/>
                </a:cubicBezTo>
                <a:close/>
                <a:moveTo>
                  <a:pt x="851" y="1022"/>
                </a:moveTo>
                <a:cubicBezTo>
                  <a:pt x="918" y="983"/>
                  <a:pt x="963" y="910"/>
                  <a:pt x="963" y="827"/>
                </a:cubicBezTo>
                <a:cubicBezTo>
                  <a:pt x="963" y="790"/>
                  <a:pt x="954" y="754"/>
                  <a:pt x="937" y="723"/>
                </a:cubicBezTo>
                <a:cubicBezTo>
                  <a:pt x="937" y="721"/>
                  <a:pt x="937" y="721"/>
                  <a:pt x="936" y="719"/>
                </a:cubicBezTo>
                <a:cubicBezTo>
                  <a:pt x="897" y="649"/>
                  <a:pt x="822" y="600"/>
                  <a:pt x="737" y="600"/>
                </a:cubicBezTo>
                <a:cubicBezTo>
                  <a:pt x="650" y="600"/>
                  <a:pt x="575" y="649"/>
                  <a:pt x="537" y="719"/>
                </a:cubicBezTo>
                <a:cubicBezTo>
                  <a:pt x="536" y="721"/>
                  <a:pt x="536" y="721"/>
                  <a:pt x="535" y="723"/>
                </a:cubicBezTo>
                <a:cubicBezTo>
                  <a:pt x="519" y="754"/>
                  <a:pt x="510" y="790"/>
                  <a:pt x="510" y="827"/>
                </a:cubicBezTo>
                <a:cubicBezTo>
                  <a:pt x="510" y="910"/>
                  <a:pt x="555" y="983"/>
                  <a:pt x="622" y="1022"/>
                </a:cubicBezTo>
                <a:cubicBezTo>
                  <a:pt x="539" y="1065"/>
                  <a:pt x="486" y="1150"/>
                  <a:pt x="486" y="1244"/>
                </a:cubicBezTo>
                <a:cubicBezTo>
                  <a:pt x="486" y="1351"/>
                  <a:pt x="486" y="1351"/>
                  <a:pt x="486" y="1351"/>
                </a:cubicBezTo>
                <a:cubicBezTo>
                  <a:pt x="486" y="1362"/>
                  <a:pt x="491" y="1372"/>
                  <a:pt x="500" y="1377"/>
                </a:cubicBezTo>
                <a:cubicBezTo>
                  <a:pt x="720" y="1517"/>
                  <a:pt x="720" y="1517"/>
                  <a:pt x="720" y="1517"/>
                </a:cubicBezTo>
                <a:cubicBezTo>
                  <a:pt x="726" y="1520"/>
                  <a:pt x="731" y="1522"/>
                  <a:pt x="737" y="1522"/>
                </a:cubicBezTo>
                <a:cubicBezTo>
                  <a:pt x="742" y="1522"/>
                  <a:pt x="747" y="1520"/>
                  <a:pt x="752" y="1517"/>
                </a:cubicBezTo>
                <a:cubicBezTo>
                  <a:pt x="973" y="1377"/>
                  <a:pt x="973" y="1377"/>
                  <a:pt x="973" y="1377"/>
                </a:cubicBezTo>
                <a:cubicBezTo>
                  <a:pt x="982" y="1372"/>
                  <a:pt x="987" y="1363"/>
                  <a:pt x="987" y="1352"/>
                </a:cubicBezTo>
                <a:cubicBezTo>
                  <a:pt x="986" y="1244"/>
                  <a:pt x="986" y="1244"/>
                  <a:pt x="986" y="1244"/>
                </a:cubicBezTo>
                <a:cubicBezTo>
                  <a:pt x="986" y="1149"/>
                  <a:pt x="934" y="1065"/>
                  <a:pt x="851" y="1022"/>
                </a:cubicBezTo>
                <a:close/>
                <a:moveTo>
                  <a:pt x="1308" y="266"/>
                </a:moveTo>
                <a:cubicBezTo>
                  <a:pt x="1280" y="266"/>
                  <a:pt x="1257" y="244"/>
                  <a:pt x="1257" y="215"/>
                </a:cubicBezTo>
                <a:cubicBezTo>
                  <a:pt x="1257" y="198"/>
                  <a:pt x="1257" y="198"/>
                  <a:pt x="1257" y="198"/>
                </a:cubicBezTo>
                <a:cubicBezTo>
                  <a:pt x="1257" y="188"/>
                  <a:pt x="1251" y="178"/>
                  <a:pt x="1242" y="173"/>
                </a:cubicBezTo>
                <a:cubicBezTo>
                  <a:pt x="1232" y="168"/>
                  <a:pt x="1220" y="168"/>
                  <a:pt x="1212" y="174"/>
                </a:cubicBezTo>
                <a:cubicBezTo>
                  <a:pt x="1160" y="207"/>
                  <a:pt x="1098" y="224"/>
                  <a:pt x="1032" y="224"/>
                </a:cubicBezTo>
                <a:cubicBezTo>
                  <a:pt x="1006" y="224"/>
                  <a:pt x="981" y="221"/>
                  <a:pt x="957" y="215"/>
                </a:cubicBezTo>
                <a:cubicBezTo>
                  <a:pt x="948" y="214"/>
                  <a:pt x="939" y="215"/>
                  <a:pt x="932" y="221"/>
                </a:cubicBezTo>
                <a:cubicBezTo>
                  <a:pt x="925" y="227"/>
                  <a:pt x="921" y="236"/>
                  <a:pt x="921" y="244"/>
                </a:cubicBezTo>
                <a:cubicBezTo>
                  <a:pt x="921" y="262"/>
                  <a:pt x="921" y="262"/>
                  <a:pt x="921" y="262"/>
                </a:cubicBezTo>
                <a:cubicBezTo>
                  <a:pt x="921" y="290"/>
                  <a:pt x="898" y="314"/>
                  <a:pt x="870" y="314"/>
                </a:cubicBezTo>
                <a:cubicBezTo>
                  <a:pt x="868" y="314"/>
                  <a:pt x="866" y="314"/>
                  <a:pt x="865" y="314"/>
                </a:cubicBezTo>
                <a:cubicBezTo>
                  <a:pt x="864" y="314"/>
                  <a:pt x="863" y="313"/>
                  <a:pt x="863" y="313"/>
                </a:cubicBezTo>
                <a:cubicBezTo>
                  <a:pt x="862" y="313"/>
                  <a:pt x="862" y="313"/>
                  <a:pt x="861" y="313"/>
                </a:cubicBezTo>
                <a:cubicBezTo>
                  <a:pt x="861" y="311"/>
                  <a:pt x="861" y="308"/>
                  <a:pt x="861" y="305"/>
                </a:cubicBezTo>
                <a:cubicBezTo>
                  <a:pt x="861" y="265"/>
                  <a:pt x="871" y="224"/>
                  <a:pt x="891" y="188"/>
                </a:cubicBezTo>
                <a:cubicBezTo>
                  <a:pt x="891" y="187"/>
                  <a:pt x="891" y="187"/>
                  <a:pt x="891" y="187"/>
                </a:cubicBezTo>
                <a:cubicBezTo>
                  <a:pt x="891" y="187"/>
                  <a:pt x="918" y="140"/>
                  <a:pt x="956" y="111"/>
                </a:cubicBezTo>
                <a:cubicBezTo>
                  <a:pt x="957" y="111"/>
                  <a:pt x="957" y="111"/>
                  <a:pt x="957" y="111"/>
                </a:cubicBezTo>
                <a:cubicBezTo>
                  <a:pt x="1000" y="77"/>
                  <a:pt x="1052" y="59"/>
                  <a:pt x="1107" y="59"/>
                </a:cubicBezTo>
                <a:cubicBezTo>
                  <a:pt x="1144" y="59"/>
                  <a:pt x="1180" y="67"/>
                  <a:pt x="1213" y="83"/>
                </a:cubicBezTo>
                <a:cubicBezTo>
                  <a:pt x="1214" y="83"/>
                  <a:pt x="1214" y="84"/>
                  <a:pt x="1216" y="84"/>
                </a:cubicBezTo>
                <a:cubicBezTo>
                  <a:pt x="1249" y="99"/>
                  <a:pt x="1274" y="123"/>
                  <a:pt x="1290" y="140"/>
                </a:cubicBezTo>
                <a:cubicBezTo>
                  <a:pt x="1290" y="140"/>
                  <a:pt x="1290" y="140"/>
                  <a:pt x="1290" y="140"/>
                </a:cubicBezTo>
                <a:cubicBezTo>
                  <a:pt x="1318" y="172"/>
                  <a:pt x="1337" y="209"/>
                  <a:pt x="1347" y="249"/>
                </a:cubicBezTo>
                <a:cubicBezTo>
                  <a:pt x="1337" y="260"/>
                  <a:pt x="1323" y="266"/>
                  <a:pt x="1308" y="266"/>
                </a:cubicBezTo>
                <a:close/>
                <a:moveTo>
                  <a:pt x="1102" y="501"/>
                </a:moveTo>
                <a:cubicBezTo>
                  <a:pt x="1013" y="501"/>
                  <a:pt x="934" y="448"/>
                  <a:pt x="900" y="369"/>
                </a:cubicBezTo>
                <a:cubicBezTo>
                  <a:pt x="941" y="357"/>
                  <a:pt x="972" y="322"/>
                  <a:pt x="979" y="279"/>
                </a:cubicBezTo>
                <a:cubicBezTo>
                  <a:pt x="997" y="282"/>
                  <a:pt x="1015" y="282"/>
                  <a:pt x="1032" y="282"/>
                </a:cubicBezTo>
                <a:cubicBezTo>
                  <a:pt x="1093" y="282"/>
                  <a:pt x="1151" y="270"/>
                  <a:pt x="1202" y="246"/>
                </a:cubicBezTo>
                <a:cubicBezTo>
                  <a:pt x="1215" y="292"/>
                  <a:pt x="1258" y="325"/>
                  <a:pt x="1308" y="325"/>
                </a:cubicBezTo>
                <a:cubicBezTo>
                  <a:pt x="1312" y="325"/>
                  <a:pt x="1316" y="325"/>
                  <a:pt x="1319" y="325"/>
                </a:cubicBezTo>
                <a:cubicBezTo>
                  <a:pt x="1298" y="425"/>
                  <a:pt x="1209" y="501"/>
                  <a:pt x="1102" y="501"/>
                </a:cubicBezTo>
                <a:close/>
                <a:moveTo>
                  <a:pt x="1101" y="627"/>
                </a:moveTo>
                <a:cubicBezTo>
                  <a:pt x="1096" y="627"/>
                  <a:pt x="1096" y="627"/>
                  <a:pt x="1096" y="627"/>
                </a:cubicBezTo>
                <a:cubicBezTo>
                  <a:pt x="1061" y="627"/>
                  <a:pt x="1031" y="593"/>
                  <a:pt x="1031" y="553"/>
                </a:cubicBezTo>
                <a:cubicBezTo>
                  <a:pt x="1031" y="552"/>
                  <a:pt x="1031" y="551"/>
                  <a:pt x="1031" y="551"/>
                </a:cubicBezTo>
                <a:cubicBezTo>
                  <a:pt x="1054" y="557"/>
                  <a:pt x="1078" y="560"/>
                  <a:pt x="1102" y="560"/>
                </a:cubicBezTo>
                <a:cubicBezTo>
                  <a:pt x="1124" y="560"/>
                  <a:pt x="1144" y="558"/>
                  <a:pt x="1164" y="553"/>
                </a:cubicBezTo>
                <a:cubicBezTo>
                  <a:pt x="1162" y="594"/>
                  <a:pt x="1133" y="627"/>
                  <a:pt x="1101" y="627"/>
                </a:cubicBezTo>
                <a:close/>
                <a:moveTo>
                  <a:pt x="1407" y="250"/>
                </a:moveTo>
                <a:cubicBezTo>
                  <a:pt x="1397" y="195"/>
                  <a:pt x="1372" y="143"/>
                  <a:pt x="1334" y="101"/>
                </a:cubicBezTo>
                <a:cubicBezTo>
                  <a:pt x="1334" y="101"/>
                  <a:pt x="1334" y="101"/>
                  <a:pt x="1334" y="101"/>
                </a:cubicBezTo>
                <a:cubicBezTo>
                  <a:pt x="1315" y="79"/>
                  <a:pt x="1282" y="49"/>
                  <a:pt x="1240" y="30"/>
                </a:cubicBezTo>
                <a:cubicBezTo>
                  <a:pt x="1238" y="30"/>
                  <a:pt x="1238" y="30"/>
                  <a:pt x="1238" y="30"/>
                </a:cubicBezTo>
                <a:cubicBezTo>
                  <a:pt x="1197" y="10"/>
                  <a:pt x="1153" y="0"/>
                  <a:pt x="1107" y="0"/>
                </a:cubicBezTo>
                <a:cubicBezTo>
                  <a:pt x="1038" y="0"/>
                  <a:pt x="975" y="22"/>
                  <a:pt x="920" y="64"/>
                </a:cubicBezTo>
                <a:cubicBezTo>
                  <a:pt x="920" y="64"/>
                  <a:pt x="920" y="64"/>
                  <a:pt x="920" y="64"/>
                </a:cubicBezTo>
                <a:cubicBezTo>
                  <a:pt x="873" y="100"/>
                  <a:pt x="843" y="152"/>
                  <a:pt x="839" y="158"/>
                </a:cubicBezTo>
                <a:cubicBezTo>
                  <a:pt x="839" y="158"/>
                  <a:pt x="839" y="158"/>
                  <a:pt x="839" y="158"/>
                </a:cubicBezTo>
                <a:cubicBezTo>
                  <a:pt x="839" y="159"/>
                  <a:pt x="839" y="159"/>
                  <a:pt x="838" y="159"/>
                </a:cubicBezTo>
                <a:cubicBezTo>
                  <a:pt x="815" y="204"/>
                  <a:pt x="801" y="254"/>
                  <a:pt x="801" y="305"/>
                </a:cubicBezTo>
                <a:cubicBezTo>
                  <a:pt x="801" y="316"/>
                  <a:pt x="802" y="326"/>
                  <a:pt x="804" y="337"/>
                </a:cubicBezTo>
                <a:cubicBezTo>
                  <a:pt x="804" y="347"/>
                  <a:pt x="810" y="356"/>
                  <a:pt x="819" y="360"/>
                </a:cubicBezTo>
                <a:cubicBezTo>
                  <a:pt x="824" y="363"/>
                  <a:pt x="830" y="366"/>
                  <a:pt x="836" y="367"/>
                </a:cubicBezTo>
                <a:cubicBezTo>
                  <a:pt x="860" y="440"/>
                  <a:pt x="912" y="499"/>
                  <a:pt x="978" y="531"/>
                </a:cubicBezTo>
                <a:cubicBezTo>
                  <a:pt x="950" y="545"/>
                  <a:pt x="925" y="565"/>
                  <a:pt x="902" y="588"/>
                </a:cubicBezTo>
                <a:cubicBezTo>
                  <a:pt x="891" y="600"/>
                  <a:pt x="892" y="619"/>
                  <a:pt x="904" y="630"/>
                </a:cubicBezTo>
                <a:cubicBezTo>
                  <a:pt x="916" y="641"/>
                  <a:pt x="934" y="640"/>
                  <a:pt x="946" y="629"/>
                </a:cubicBezTo>
                <a:cubicBezTo>
                  <a:pt x="956" y="617"/>
                  <a:pt x="968" y="607"/>
                  <a:pt x="980" y="599"/>
                </a:cubicBezTo>
                <a:cubicBezTo>
                  <a:pt x="998" y="649"/>
                  <a:pt x="1044" y="686"/>
                  <a:pt x="1096" y="686"/>
                </a:cubicBezTo>
                <a:cubicBezTo>
                  <a:pt x="1101" y="686"/>
                  <a:pt x="1101" y="686"/>
                  <a:pt x="1101" y="686"/>
                </a:cubicBezTo>
                <a:cubicBezTo>
                  <a:pt x="1154" y="686"/>
                  <a:pt x="1200" y="646"/>
                  <a:pt x="1216" y="593"/>
                </a:cubicBezTo>
                <a:cubicBezTo>
                  <a:pt x="1278" y="632"/>
                  <a:pt x="1319" y="701"/>
                  <a:pt x="1319" y="776"/>
                </a:cubicBezTo>
                <a:cubicBezTo>
                  <a:pt x="1319" y="1083"/>
                  <a:pt x="1319" y="1083"/>
                  <a:pt x="1319" y="1083"/>
                </a:cubicBezTo>
                <a:cubicBezTo>
                  <a:pt x="1050" y="1257"/>
                  <a:pt x="1050" y="1257"/>
                  <a:pt x="1050" y="1257"/>
                </a:cubicBezTo>
                <a:cubicBezTo>
                  <a:pt x="1036" y="1266"/>
                  <a:pt x="1032" y="1285"/>
                  <a:pt x="1041" y="1298"/>
                </a:cubicBezTo>
                <a:cubicBezTo>
                  <a:pt x="1047" y="1307"/>
                  <a:pt x="1056" y="1311"/>
                  <a:pt x="1066" y="1311"/>
                </a:cubicBezTo>
                <a:cubicBezTo>
                  <a:pt x="1071" y="1311"/>
                  <a:pt x="1077" y="1310"/>
                  <a:pt x="1082" y="1307"/>
                </a:cubicBezTo>
                <a:cubicBezTo>
                  <a:pt x="1364" y="1124"/>
                  <a:pt x="1364" y="1124"/>
                  <a:pt x="1364" y="1124"/>
                </a:cubicBezTo>
                <a:cubicBezTo>
                  <a:pt x="1373" y="1118"/>
                  <a:pt x="1378" y="1109"/>
                  <a:pt x="1378" y="1099"/>
                </a:cubicBezTo>
                <a:cubicBezTo>
                  <a:pt x="1378" y="776"/>
                  <a:pt x="1378" y="776"/>
                  <a:pt x="1378" y="776"/>
                </a:cubicBezTo>
                <a:cubicBezTo>
                  <a:pt x="1378" y="672"/>
                  <a:pt x="1319" y="578"/>
                  <a:pt x="1227" y="531"/>
                </a:cubicBezTo>
                <a:cubicBezTo>
                  <a:pt x="1314" y="487"/>
                  <a:pt x="1376" y="399"/>
                  <a:pt x="1382" y="296"/>
                </a:cubicBezTo>
                <a:cubicBezTo>
                  <a:pt x="1391" y="289"/>
                  <a:pt x="1398" y="280"/>
                  <a:pt x="1403" y="270"/>
                </a:cubicBezTo>
                <a:cubicBezTo>
                  <a:pt x="1407" y="265"/>
                  <a:pt x="1408" y="257"/>
                  <a:pt x="1407" y="250"/>
                </a:cubicBezTo>
                <a:close/>
              </a:path>
            </a:pathLst>
          </a:custGeom>
          <a:solidFill>
            <a:schemeClr val="bg1">
              <a:alpha val="35000"/>
            </a:schemeClr>
          </a:solidFill>
          <a:ln>
            <a:noFill/>
          </a:ln>
        </p:spPr>
        <p:txBody>
          <a:bodyPr vert="horz" wrap="square" lIns="91440" tIns="45720" rIns="91440" bIns="45720" numCol="1" anchor="t" anchorCtr="0" compatLnSpc="1">
            <a:prstTxWarp prst="textNoShape">
              <a:avLst/>
            </a:prstTxWarp>
          </a:bodyPr>
          <a:lstStyle/>
          <a:p>
            <a:endParaRPr lang="x-none" dirty="0"/>
          </a:p>
        </p:txBody>
      </p:sp>
      <p:sp>
        <p:nvSpPr>
          <p:cNvPr id="38" name="Rectangle: Rounded Corners 37">
            <a:extLst>
              <a:ext uri="{FF2B5EF4-FFF2-40B4-BE49-F238E27FC236}">
                <a16:creationId xmlns:a16="http://schemas.microsoft.com/office/drawing/2014/main" id="{DCDF8356-A792-857F-CD40-E6EC9B99D951}"/>
              </a:ext>
            </a:extLst>
          </p:cNvPr>
          <p:cNvSpPr/>
          <p:nvPr/>
        </p:nvSpPr>
        <p:spPr>
          <a:xfrm>
            <a:off x="7655162" y="3690022"/>
            <a:ext cx="3913226" cy="1130968"/>
          </a:xfrm>
          <a:prstGeom prst="roundRect">
            <a:avLst>
              <a:gd name="adj" fmla="val 6849"/>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solidFill>
                  <a:schemeClr val="bg1"/>
                </a:solidFill>
                <a:latin typeface="+mj-lt"/>
              </a:rPr>
              <a:t>Regional Asia Dominance</a:t>
            </a:r>
          </a:p>
          <a:p>
            <a:r>
              <a:rPr lang="en-US" sz="1200" i="1" dirty="0">
                <a:solidFill>
                  <a:schemeClr val="bg1"/>
                </a:solidFill>
                <a:latin typeface="+mj-lt"/>
              </a:rPr>
              <a:t>Thailand, South Korea, Taiwan lead outbound; premium destinations under pressure</a:t>
            </a:r>
          </a:p>
        </p:txBody>
      </p:sp>
      <p:pic>
        <p:nvPicPr>
          <p:cNvPr id="51" name="Picture 50">
            <a:extLst>
              <a:ext uri="{FF2B5EF4-FFF2-40B4-BE49-F238E27FC236}">
                <a16:creationId xmlns:a16="http://schemas.microsoft.com/office/drawing/2014/main" id="{F25D5930-8B2B-5396-C0E7-581065655458}"/>
              </a:ext>
            </a:extLst>
          </p:cNvPr>
          <p:cNvPicPr>
            <a:picLocks noChangeAspect="1"/>
          </p:cNvPicPr>
          <p:nvPr/>
        </p:nvPicPr>
        <p:blipFill>
          <a:blip r:embed="rId4"/>
          <a:stretch>
            <a:fillRect/>
          </a:stretch>
        </p:blipFill>
        <p:spPr>
          <a:xfrm>
            <a:off x="11103741" y="4421469"/>
            <a:ext cx="399521" cy="399521"/>
          </a:xfrm>
          <a:prstGeom prst="rect">
            <a:avLst/>
          </a:prstGeom>
        </p:spPr>
      </p:pic>
      <p:pic>
        <p:nvPicPr>
          <p:cNvPr id="48" name="Picture 47">
            <a:extLst>
              <a:ext uri="{FF2B5EF4-FFF2-40B4-BE49-F238E27FC236}">
                <a16:creationId xmlns:a16="http://schemas.microsoft.com/office/drawing/2014/main" id="{B9EB3A78-D44D-E44D-822E-6FEEEC93F148}"/>
              </a:ext>
            </a:extLst>
          </p:cNvPr>
          <p:cNvPicPr>
            <a:picLocks noChangeAspect="1"/>
          </p:cNvPicPr>
          <p:nvPr/>
        </p:nvPicPr>
        <p:blipFill>
          <a:blip r:embed="rId5"/>
          <a:stretch>
            <a:fillRect/>
          </a:stretch>
        </p:blipFill>
        <p:spPr>
          <a:xfrm>
            <a:off x="10532307" y="4421469"/>
            <a:ext cx="399521" cy="399521"/>
          </a:xfrm>
          <a:prstGeom prst="rect">
            <a:avLst/>
          </a:prstGeom>
        </p:spPr>
      </p:pic>
      <p:pic>
        <p:nvPicPr>
          <p:cNvPr id="42" name="Picture 41">
            <a:extLst>
              <a:ext uri="{FF2B5EF4-FFF2-40B4-BE49-F238E27FC236}">
                <a16:creationId xmlns:a16="http://schemas.microsoft.com/office/drawing/2014/main" id="{DF223AC5-1A14-CD90-EFDB-FEE1C8E930B3}"/>
              </a:ext>
            </a:extLst>
          </p:cNvPr>
          <p:cNvPicPr>
            <a:picLocks noChangeAspect="1"/>
          </p:cNvPicPr>
          <p:nvPr/>
        </p:nvPicPr>
        <p:blipFill>
          <a:blip r:embed="rId6"/>
          <a:stretch>
            <a:fillRect/>
          </a:stretch>
        </p:blipFill>
        <p:spPr>
          <a:xfrm>
            <a:off x="9960872" y="4421468"/>
            <a:ext cx="399522" cy="399522"/>
          </a:xfrm>
          <a:prstGeom prst="rect">
            <a:avLst/>
          </a:prstGeom>
        </p:spPr>
      </p:pic>
      <p:sp>
        <p:nvSpPr>
          <p:cNvPr id="53" name="Rectangle: Rounded Corners 52">
            <a:extLst>
              <a:ext uri="{FF2B5EF4-FFF2-40B4-BE49-F238E27FC236}">
                <a16:creationId xmlns:a16="http://schemas.microsoft.com/office/drawing/2014/main" id="{DD7154C6-6154-9237-B5CF-8ADBB2734151}"/>
              </a:ext>
            </a:extLst>
          </p:cNvPr>
          <p:cNvSpPr/>
          <p:nvPr/>
        </p:nvSpPr>
        <p:spPr>
          <a:xfrm>
            <a:off x="3465474" y="3690022"/>
            <a:ext cx="3913226" cy="1130968"/>
          </a:xfrm>
          <a:prstGeom prst="roundRect">
            <a:avLst>
              <a:gd name="adj" fmla="val 6849"/>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solidFill>
                  <a:schemeClr val="bg1"/>
                </a:solidFill>
                <a:latin typeface="+mj-lt"/>
              </a:rPr>
              <a:t>Platform Dynamics Shift</a:t>
            </a:r>
          </a:p>
          <a:p>
            <a:r>
              <a:rPr lang="en-US" sz="1200" i="1" dirty="0">
                <a:solidFill>
                  <a:schemeClr val="bg1"/>
                </a:solidFill>
                <a:latin typeface="+mj-lt"/>
              </a:rPr>
              <a:t>Local OTAs (Vntrip, MyTour) gaining ground with localized promotions and e-wallet integration</a:t>
            </a:r>
          </a:p>
        </p:txBody>
      </p:sp>
      <p:grpSp>
        <p:nvGrpSpPr>
          <p:cNvPr id="54" name="Group 53">
            <a:extLst>
              <a:ext uri="{FF2B5EF4-FFF2-40B4-BE49-F238E27FC236}">
                <a16:creationId xmlns:a16="http://schemas.microsoft.com/office/drawing/2014/main" id="{EEC8B666-0A5D-3F52-E0E0-4DB70104A8B2}"/>
              </a:ext>
            </a:extLst>
          </p:cNvPr>
          <p:cNvGrpSpPr/>
          <p:nvPr/>
        </p:nvGrpSpPr>
        <p:grpSpPr>
          <a:xfrm>
            <a:off x="6707021" y="4403167"/>
            <a:ext cx="528604" cy="487144"/>
            <a:chOff x="5508627" y="2038350"/>
            <a:chExt cx="485775" cy="447675"/>
          </a:xfrm>
          <a:solidFill>
            <a:schemeClr val="bg1">
              <a:alpha val="35000"/>
            </a:schemeClr>
          </a:solidFill>
        </p:grpSpPr>
        <p:sp>
          <p:nvSpPr>
            <p:cNvPr id="55" name="Freeform 70">
              <a:extLst>
                <a:ext uri="{FF2B5EF4-FFF2-40B4-BE49-F238E27FC236}">
                  <a16:creationId xmlns:a16="http://schemas.microsoft.com/office/drawing/2014/main" id="{D921AB7A-6327-64F4-3BF0-8BCB1F2FBF29}"/>
                </a:ext>
              </a:extLst>
            </p:cNvPr>
            <p:cNvSpPr>
              <a:spLocks noEditPoints="1"/>
            </p:cNvSpPr>
            <p:nvPr/>
          </p:nvSpPr>
          <p:spPr bwMode="auto">
            <a:xfrm>
              <a:off x="5508627" y="2038350"/>
              <a:ext cx="485775" cy="447675"/>
            </a:xfrm>
            <a:custGeom>
              <a:avLst/>
              <a:gdLst>
                <a:gd name="T0" fmla="*/ 38 w 306"/>
                <a:gd name="T1" fmla="*/ 199 h 282"/>
                <a:gd name="T2" fmla="*/ 38 w 306"/>
                <a:gd name="T3" fmla="*/ 167 h 282"/>
                <a:gd name="T4" fmla="*/ 147 w 306"/>
                <a:gd name="T5" fmla="*/ 110 h 282"/>
                <a:gd name="T6" fmla="*/ 164 w 306"/>
                <a:gd name="T7" fmla="*/ 101 h 282"/>
                <a:gd name="T8" fmla="*/ 199 w 306"/>
                <a:gd name="T9" fmla="*/ 122 h 282"/>
                <a:gd name="T10" fmla="*/ 297 w 306"/>
                <a:gd name="T11" fmla="*/ 183 h 282"/>
                <a:gd name="T12" fmla="*/ 297 w 306"/>
                <a:gd name="T13" fmla="*/ 199 h 282"/>
                <a:gd name="T14" fmla="*/ 38 w 306"/>
                <a:gd name="T15" fmla="*/ 199 h 282"/>
                <a:gd name="T16" fmla="*/ 297 w 306"/>
                <a:gd name="T17" fmla="*/ 244 h 282"/>
                <a:gd name="T18" fmla="*/ 38 w 306"/>
                <a:gd name="T19" fmla="*/ 244 h 282"/>
                <a:gd name="T20" fmla="*/ 38 w 306"/>
                <a:gd name="T21" fmla="*/ 208 h 282"/>
                <a:gd name="T22" fmla="*/ 297 w 306"/>
                <a:gd name="T23" fmla="*/ 208 h 282"/>
                <a:gd name="T24" fmla="*/ 297 w 306"/>
                <a:gd name="T25" fmla="*/ 244 h 282"/>
                <a:gd name="T26" fmla="*/ 265 w 306"/>
                <a:gd name="T27" fmla="*/ 273 h 282"/>
                <a:gd name="T28" fmla="*/ 10 w 306"/>
                <a:gd name="T29" fmla="*/ 273 h 282"/>
                <a:gd name="T30" fmla="*/ 10 w 306"/>
                <a:gd name="T31" fmla="*/ 26 h 282"/>
                <a:gd name="T32" fmla="*/ 29 w 306"/>
                <a:gd name="T33" fmla="*/ 26 h 282"/>
                <a:gd name="T34" fmla="*/ 29 w 306"/>
                <a:gd name="T35" fmla="*/ 254 h 282"/>
                <a:gd name="T36" fmla="*/ 265 w 306"/>
                <a:gd name="T37" fmla="*/ 254 h 282"/>
                <a:gd name="T38" fmla="*/ 265 w 306"/>
                <a:gd name="T39" fmla="*/ 273 h 282"/>
                <a:gd name="T40" fmla="*/ 297 w 306"/>
                <a:gd name="T41" fmla="*/ 9 h 282"/>
                <a:gd name="T42" fmla="*/ 297 w 306"/>
                <a:gd name="T43" fmla="*/ 120 h 282"/>
                <a:gd name="T44" fmla="*/ 241 w 306"/>
                <a:gd name="T45" fmla="*/ 81 h 282"/>
                <a:gd name="T46" fmla="*/ 201 w 306"/>
                <a:gd name="T47" fmla="*/ 112 h 282"/>
                <a:gd name="T48" fmla="*/ 170 w 306"/>
                <a:gd name="T49" fmla="*/ 93 h 282"/>
                <a:gd name="T50" fmla="*/ 165 w 306"/>
                <a:gd name="T51" fmla="*/ 90 h 282"/>
                <a:gd name="T52" fmla="*/ 142 w 306"/>
                <a:gd name="T53" fmla="*/ 102 h 282"/>
                <a:gd name="T54" fmla="*/ 38 w 306"/>
                <a:gd name="T55" fmla="*/ 156 h 282"/>
                <a:gd name="T56" fmla="*/ 38 w 306"/>
                <a:gd name="T57" fmla="*/ 9 h 282"/>
                <a:gd name="T58" fmla="*/ 297 w 306"/>
                <a:gd name="T59" fmla="*/ 9 h 282"/>
                <a:gd name="T60" fmla="*/ 297 w 306"/>
                <a:gd name="T61" fmla="*/ 172 h 282"/>
                <a:gd name="T62" fmla="*/ 210 w 306"/>
                <a:gd name="T63" fmla="*/ 118 h 282"/>
                <a:gd name="T64" fmla="*/ 242 w 306"/>
                <a:gd name="T65" fmla="*/ 93 h 282"/>
                <a:gd name="T66" fmla="*/ 297 w 306"/>
                <a:gd name="T67" fmla="*/ 132 h 282"/>
                <a:gd name="T68" fmla="*/ 297 w 306"/>
                <a:gd name="T69" fmla="*/ 172 h 282"/>
                <a:gd name="T70" fmla="*/ 29 w 306"/>
                <a:gd name="T71" fmla="*/ 0 h 282"/>
                <a:gd name="T72" fmla="*/ 29 w 306"/>
                <a:gd name="T73" fmla="*/ 17 h 282"/>
                <a:gd name="T74" fmla="*/ 0 w 306"/>
                <a:gd name="T75" fmla="*/ 17 h 282"/>
                <a:gd name="T76" fmla="*/ 0 w 306"/>
                <a:gd name="T77" fmla="*/ 282 h 282"/>
                <a:gd name="T78" fmla="*/ 275 w 306"/>
                <a:gd name="T79" fmla="*/ 282 h 282"/>
                <a:gd name="T80" fmla="*/ 275 w 306"/>
                <a:gd name="T81" fmla="*/ 254 h 282"/>
                <a:gd name="T82" fmla="*/ 306 w 306"/>
                <a:gd name="T83" fmla="*/ 254 h 282"/>
                <a:gd name="T84" fmla="*/ 306 w 306"/>
                <a:gd name="T85" fmla="*/ 0 h 282"/>
                <a:gd name="T86" fmla="*/ 29 w 306"/>
                <a:gd name="T8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6" h="282">
                  <a:moveTo>
                    <a:pt x="38" y="199"/>
                  </a:moveTo>
                  <a:lnTo>
                    <a:pt x="38" y="167"/>
                  </a:lnTo>
                  <a:lnTo>
                    <a:pt x="147" y="110"/>
                  </a:lnTo>
                  <a:lnTo>
                    <a:pt x="164" y="101"/>
                  </a:lnTo>
                  <a:lnTo>
                    <a:pt x="199" y="122"/>
                  </a:lnTo>
                  <a:lnTo>
                    <a:pt x="297" y="183"/>
                  </a:lnTo>
                  <a:lnTo>
                    <a:pt x="297" y="199"/>
                  </a:lnTo>
                  <a:lnTo>
                    <a:pt x="38" y="199"/>
                  </a:lnTo>
                  <a:close/>
                  <a:moveTo>
                    <a:pt x="297" y="244"/>
                  </a:moveTo>
                  <a:lnTo>
                    <a:pt x="38" y="244"/>
                  </a:lnTo>
                  <a:lnTo>
                    <a:pt x="38" y="208"/>
                  </a:lnTo>
                  <a:lnTo>
                    <a:pt x="297" y="208"/>
                  </a:lnTo>
                  <a:lnTo>
                    <a:pt x="297" y="244"/>
                  </a:lnTo>
                  <a:close/>
                  <a:moveTo>
                    <a:pt x="265" y="273"/>
                  </a:moveTo>
                  <a:lnTo>
                    <a:pt x="10" y="273"/>
                  </a:lnTo>
                  <a:lnTo>
                    <a:pt x="10" y="26"/>
                  </a:lnTo>
                  <a:lnTo>
                    <a:pt x="29" y="26"/>
                  </a:lnTo>
                  <a:lnTo>
                    <a:pt x="29" y="254"/>
                  </a:lnTo>
                  <a:lnTo>
                    <a:pt x="265" y="254"/>
                  </a:lnTo>
                  <a:lnTo>
                    <a:pt x="265" y="273"/>
                  </a:lnTo>
                  <a:close/>
                  <a:moveTo>
                    <a:pt x="297" y="9"/>
                  </a:moveTo>
                  <a:lnTo>
                    <a:pt x="297" y="120"/>
                  </a:lnTo>
                  <a:lnTo>
                    <a:pt x="241" y="81"/>
                  </a:lnTo>
                  <a:lnTo>
                    <a:pt x="201" y="112"/>
                  </a:lnTo>
                  <a:lnTo>
                    <a:pt x="170" y="93"/>
                  </a:lnTo>
                  <a:lnTo>
                    <a:pt x="165" y="90"/>
                  </a:lnTo>
                  <a:lnTo>
                    <a:pt x="142" y="102"/>
                  </a:lnTo>
                  <a:lnTo>
                    <a:pt x="38" y="156"/>
                  </a:lnTo>
                  <a:lnTo>
                    <a:pt x="38" y="9"/>
                  </a:lnTo>
                  <a:lnTo>
                    <a:pt x="297" y="9"/>
                  </a:lnTo>
                  <a:close/>
                  <a:moveTo>
                    <a:pt x="297" y="172"/>
                  </a:moveTo>
                  <a:lnTo>
                    <a:pt x="210" y="118"/>
                  </a:lnTo>
                  <a:lnTo>
                    <a:pt x="242" y="93"/>
                  </a:lnTo>
                  <a:lnTo>
                    <a:pt x="297" y="132"/>
                  </a:lnTo>
                  <a:lnTo>
                    <a:pt x="297" y="172"/>
                  </a:lnTo>
                  <a:close/>
                  <a:moveTo>
                    <a:pt x="29" y="0"/>
                  </a:moveTo>
                  <a:lnTo>
                    <a:pt x="29" y="17"/>
                  </a:lnTo>
                  <a:lnTo>
                    <a:pt x="0" y="17"/>
                  </a:lnTo>
                  <a:lnTo>
                    <a:pt x="0" y="282"/>
                  </a:lnTo>
                  <a:lnTo>
                    <a:pt x="275" y="282"/>
                  </a:lnTo>
                  <a:lnTo>
                    <a:pt x="275" y="254"/>
                  </a:lnTo>
                  <a:lnTo>
                    <a:pt x="306" y="254"/>
                  </a:lnTo>
                  <a:lnTo>
                    <a:pt x="306" y="0"/>
                  </a:lnTo>
                  <a:lnTo>
                    <a:pt x="29" y="0"/>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6" name="Rectangle 71">
              <a:extLst>
                <a:ext uri="{FF2B5EF4-FFF2-40B4-BE49-F238E27FC236}">
                  <a16:creationId xmlns:a16="http://schemas.microsoft.com/office/drawing/2014/main" id="{F97B531F-CDC7-EA6F-B550-BE71BBA22B83}"/>
                </a:ext>
              </a:extLst>
            </p:cNvPr>
            <p:cNvSpPr>
              <a:spLocks noChangeArrowheads="1"/>
            </p:cNvSpPr>
            <p:nvPr/>
          </p:nvSpPr>
          <p:spPr bwMode="auto">
            <a:xfrm>
              <a:off x="5589590" y="2389188"/>
              <a:ext cx="220663" cy="15875"/>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7" name="Rectangle 72">
              <a:extLst>
                <a:ext uri="{FF2B5EF4-FFF2-40B4-BE49-F238E27FC236}">
                  <a16:creationId xmlns:a16="http://schemas.microsoft.com/office/drawing/2014/main" id="{BFBDFDDD-40EF-6FC1-7624-D87FC9C307E3}"/>
                </a:ext>
              </a:extLst>
            </p:cNvPr>
            <p:cNvSpPr>
              <a:spLocks noChangeArrowheads="1"/>
            </p:cNvSpPr>
            <p:nvPr/>
          </p:nvSpPr>
          <p:spPr bwMode="auto">
            <a:xfrm>
              <a:off x="5824540" y="2389188"/>
              <a:ext cx="22225" cy="15875"/>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8" name="Rectangle 73">
              <a:extLst>
                <a:ext uri="{FF2B5EF4-FFF2-40B4-BE49-F238E27FC236}">
                  <a16:creationId xmlns:a16="http://schemas.microsoft.com/office/drawing/2014/main" id="{66F7A6F9-0B10-1A9C-C93E-F9D02A162963}"/>
                </a:ext>
              </a:extLst>
            </p:cNvPr>
            <p:cNvSpPr>
              <a:spLocks noChangeArrowheads="1"/>
            </p:cNvSpPr>
            <p:nvPr/>
          </p:nvSpPr>
          <p:spPr bwMode="auto">
            <a:xfrm>
              <a:off x="5861052" y="2389188"/>
              <a:ext cx="22225" cy="15875"/>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9" name="Rectangle 74">
              <a:extLst>
                <a:ext uri="{FF2B5EF4-FFF2-40B4-BE49-F238E27FC236}">
                  <a16:creationId xmlns:a16="http://schemas.microsoft.com/office/drawing/2014/main" id="{95E97AEE-AB38-401B-E695-EC9F68B4CCFC}"/>
                </a:ext>
              </a:extLst>
            </p:cNvPr>
            <p:cNvSpPr>
              <a:spLocks noChangeArrowheads="1"/>
            </p:cNvSpPr>
            <p:nvPr/>
          </p:nvSpPr>
          <p:spPr bwMode="auto">
            <a:xfrm>
              <a:off x="5895977" y="2389188"/>
              <a:ext cx="23813" cy="15875"/>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0" name="Freeform 75">
              <a:extLst>
                <a:ext uri="{FF2B5EF4-FFF2-40B4-BE49-F238E27FC236}">
                  <a16:creationId xmlns:a16="http://schemas.microsoft.com/office/drawing/2014/main" id="{B7142CCD-89F7-C44C-277E-5B6236C6B4AB}"/>
                </a:ext>
              </a:extLst>
            </p:cNvPr>
            <p:cNvSpPr>
              <a:spLocks/>
            </p:cNvSpPr>
            <p:nvPr/>
          </p:nvSpPr>
          <p:spPr bwMode="auto">
            <a:xfrm>
              <a:off x="5780090" y="2228850"/>
              <a:ext cx="133350" cy="88900"/>
            </a:xfrm>
            <a:custGeom>
              <a:avLst/>
              <a:gdLst>
                <a:gd name="T0" fmla="*/ 17 w 84"/>
                <a:gd name="T1" fmla="*/ 7 h 56"/>
                <a:gd name="T2" fmla="*/ 5 w 84"/>
                <a:gd name="T3" fmla="*/ 0 h 56"/>
                <a:gd name="T4" fmla="*/ 0 w 84"/>
                <a:gd name="T5" fmla="*/ 8 h 56"/>
                <a:gd name="T6" fmla="*/ 12 w 84"/>
                <a:gd name="T7" fmla="*/ 15 h 56"/>
                <a:gd name="T8" fmla="*/ 79 w 84"/>
                <a:gd name="T9" fmla="*/ 56 h 56"/>
                <a:gd name="T10" fmla="*/ 84 w 84"/>
                <a:gd name="T11" fmla="*/ 48 h 56"/>
                <a:gd name="T12" fmla="*/ 17 w 84"/>
                <a:gd name="T13" fmla="*/ 7 h 56"/>
              </a:gdLst>
              <a:ahLst/>
              <a:cxnLst>
                <a:cxn ang="0">
                  <a:pos x="T0" y="T1"/>
                </a:cxn>
                <a:cxn ang="0">
                  <a:pos x="T2" y="T3"/>
                </a:cxn>
                <a:cxn ang="0">
                  <a:pos x="T4" y="T5"/>
                </a:cxn>
                <a:cxn ang="0">
                  <a:pos x="T6" y="T7"/>
                </a:cxn>
                <a:cxn ang="0">
                  <a:pos x="T8" y="T9"/>
                </a:cxn>
                <a:cxn ang="0">
                  <a:pos x="T10" y="T11"/>
                </a:cxn>
                <a:cxn ang="0">
                  <a:pos x="T12" y="T13"/>
                </a:cxn>
              </a:cxnLst>
              <a:rect l="0" t="0" r="r" b="b"/>
              <a:pathLst>
                <a:path w="84" h="56">
                  <a:moveTo>
                    <a:pt x="17" y="7"/>
                  </a:moveTo>
                  <a:lnTo>
                    <a:pt x="5" y="0"/>
                  </a:lnTo>
                  <a:lnTo>
                    <a:pt x="0" y="8"/>
                  </a:lnTo>
                  <a:lnTo>
                    <a:pt x="12" y="15"/>
                  </a:lnTo>
                  <a:lnTo>
                    <a:pt x="79" y="56"/>
                  </a:lnTo>
                  <a:lnTo>
                    <a:pt x="84" y="48"/>
                  </a:lnTo>
                  <a:lnTo>
                    <a:pt x="17" y="7"/>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1" name="Freeform 76">
              <a:extLst>
                <a:ext uri="{FF2B5EF4-FFF2-40B4-BE49-F238E27FC236}">
                  <a16:creationId xmlns:a16="http://schemas.microsoft.com/office/drawing/2014/main" id="{A82A8C3F-7158-3492-AD41-369295691278}"/>
                </a:ext>
              </a:extLst>
            </p:cNvPr>
            <p:cNvSpPr>
              <a:spLocks/>
            </p:cNvSpPr>
            <p:nvPr/>
          </p:nvSpPr>
          <p:spPr bwMode="auto">
            <a:xfrm>
              <a:off x="5883277" y="2214563"/>
              <a:ext cx="76200" cy="53975"/>
            </a:xfrm>
            <a:custGeom>
              <a:avLst/>
              <a:gdLst>
                <a:gd name="T0" fmla="*/ 0 w 48"/>
                <a:gd name="T1" fmla="*/ 8 h 34"/>
                <a:gd name="T2" fmla="*/ 9 w 48"/>
                <a:gd name="T3" fmla="*/ 14 h 34"/>
                <a:gd name="T4" fmla="*/ 43 w 48"/>
                <a:gd name="T5" fmla="*/ 34 h 34"/>
                <a:gd name="T6" fmla="*/ 48 w 48"/>
                <a:gd name="T7" fmla="*/ 26 h 34"/>
                <a:gd name="T8" fmla="*/ 14 w 48"/>
                <a:gd name="T9" fmla="*/ 5 h 34"/>
                <a:gd name="T10" fmla="*/ 5 w 48"/>
                <a:gd name="T11" fmla="*/ 0 h 34"/>
                <a:gd name="T12" fmla="*/ 0 w 48"/>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48" h="34">
                  <a:moveTo>
                    <a:pt x="0" y="8"/>
                  </a:moveTo>
                  <a:lnTo>
                    <a:pt x="9" y="14"/>
                  </a:lnTo>
                  <a:lnTo>
                    <a:pt x="43" y="34"/>
                  </a:lnTo>
                  <a:lnTo>
                    <a:pt x="48" y="26"/>
                  </a:lnTo>
                  <a:lnTo>
                    <a:pt x="14" y="5"/>
                  </a:lnTo>
                  <a:lnTo>
                    <a:pt x="5" y="0"/>
                  </a:lnTo>
                  <a:lnTo>
                    <a:pt x="0" y="8"/>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2" name="Rectangle 77">
              <a:extLst>
                <a:ext uri="{FF2B5EF4-FFF2-40B4-BE49-F238E27FC236}">
                  <a16:creationId xmlns:a16="http://schemas.microsoft.com/office/drawing/2014/main" id="{DA633985-E588-9043-E706-B1D863A4C112}"/>
                </a:ext>
              </a:extLst>
            </p:cNvPr>
            <p:cNvSpPr>
              <a:spLocks noChangeArrowheads="1"/>
            </p:cNvSpPr>
            <p:nvPr/>
          </p:nvSpPr>
          <p:spPr bwMode="auto">
            <a:xfrm>
              <a:off x="5756277" y="2087563"/>
              <a:ext cx="117475" cy="14288"/>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3" name="Rectangle 78">
              <a:extLst>
                <a:ext uri="{FF2B5EF4-FFF2-40B4-BE49-F238E27FC236}">
                  <a16:creationId xmlns:a16="http://schemas.microsoft.com/office/drawing/2014/main" id="{0736B74F-038C-F6C0-E591-CC950C9B1DFA}"/>
                </a:ext>
              </a:extLst>
            </p:cNvPr>
            <p:cNvSpPr>
              <a:spLocks noChangeArrowheads="1"/>
            </p:cNvSpPr>
            <p:nvPr/>
          </p:nvSpPr>
          <p:spPr bwMode="auto">
            <a:xfrm>
              <a:off x="5892802" y="2087563"/>
              <a:ext cx="22225" cy="14288"/>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4" name="Rectangle 79">
              <a:extLst>
                <a:ext uri="{FF2B5EF4-FFF2-40B4-BE49-F238E27FC236}">
                  <a16:creationId xmlns:a16="http://schemas.microsoft.com/office/drawing/2014/main" id="{CA99CF2E-A4B2-2951-4671-24E7A4E51345}"/>
                </a:ext>
              </a:extLst>
            </p:cNvPr>
            <p:cNvSpPr>
              <a:spLocks noChangeArrowheads="1"/>
            </p:cNvSpPr>
            <p:nvPr/>
          </p:nvSpPr>
          <p:spPr bwMode="auto">
            <a:xfrm>
              <a:off x="5802315" y="2124075"/>
              <a:ext cx="22225" cy="14288"/>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5" name="Rectangle 80">
              <a:extLst>
                <a:ext uri="{FF2B5EF4-FFF2-40B4-BE49-F238E27FC236}">
                  <a16:creationId xmlns:a16="http://schemas.microsoft.com/office/drawing/2014/main" id="{E1FC1B82-AA86-01C3-91AA-48C5C06AFF8C}"/>
                </a:ext>
              </a:extLst>
            </p:cNvPr>
            <p:cNvSpPr>
              <a:spLocks noChangeArrowheads="1"/>
            </p:cNvSpPr>
            <p:nvPr/>
          </p:nvSpPr>
          <p:spPr bwMode="auto">
            <a:xfrm>
              <a:off x="5765802" y="2124075"/>
              <a:ext cx="22225" cy="14288"/>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6" name="Rectangle 81">
              <a:extLst>
                <a:ext uri="{FF2B5EF4-FFF2-40B4-BE49-F238E27FC236}">
                  <a16:creationId xmlns:a16="http://schemas.microsoft.com/office/drawing/2014/main" id="{B2E3C8DE-8527-DFDC-6E18-1D0B5B94D14F}"/>
                </a:ext>
              </a:extLst>
            </p:cNvPr>
            <p:cNvSpPr>
              <a:spLocks noChangeArrowheads="1"/>
            </p:cNvSpPr>
            <p:nvPr/>
          </p:nvSpPr>
          <p:spPr bwMode="auto">
            <a:xfrm>
              <a:off x="5837240" y="2124075"/>
              <a:ext cx="114300" cy="14288"/>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7" name="Freeform 82">
              <a:extLst>
                <a:ext uri="{FF2B5EF4-FFF2-40B4-BE49-F238E27FC236}">
                  <a16:creationId xmlns:a16="http://schemas.microsoft.com/office/drawing/2014/main" id="{288356C6-B698-AB1C-D0D4-A7AE93653988}"/>
                </a:ext>
              </a:extLst>
            </p:cNvPr>
            <p:cNvSpPr>
              <a:spLocks noEditPoints="1"/>
            </p:cNvSpPr>
            <p:nvPr/>
          </p:nvSpPr>
          <p:spPr bwMode="auto">
            <a:xfrm>
              <a:off x="5595940" y="2078038"/>
              <a:ext cx="122238" cy="123825"/>
            </a:xfrm>
            <a:custGeom>
              <a:avLst/>
              <a:gdLst>
                <a:gd name="T0" fmla="*/ 166 w 332"/>
                <a:gd name="T1" fmla="*/ 40 h 332"/>
                <a:gd name="T2" fmla="*/ 292 w 332"/>
                <a:gd name="T3" fmla="*/ 166 h 332"/>
                <a:gd name="T4" fmla="*/ 166 w 332"/>
                <a:gd name="T5" fmla="*/ 292 h 332"/>
                <a:gd name="T6" fmla="*/ 40 w 332"/>
                <a:gd name="T7" fmla="*/ 166 h 332"/>
                <a:gd name="T8" fmla="*/ 166 w 332"/>
                <a:gd name="T9" fmla="*/ 40 h 332"/>
                <a:gd name="T10" fmla="*/ 166 w 332"/>
                <a:gd name="T11" fmla="*/ 332 h 332"/>
                <a:gd name="T12" fmla="*/ 332 w 332"/>
                <a:gd name="T13" fmla="*/ 166 h 332"/>
                <a:gd name="T14" fmla="*/ 166 w 332"/>
                <a:gd name="T15" fmla="*/ 0 h 332"/>
                <a:gd name="T16" fmla="*/ 0 w 332"/>
                <a:gd name="T17" fmla="*/ 166 h 332"/>
                <a:gd name="T18" fmla="*/ 166 w 332"/>
                <a:gd name="T19"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332">
                  <a:moveTo>
                    <a:pt x="166" y="40"/>
                  </a:moveTo>
                  <a:cubicBezTo>
                    <a:pt x="235" y="40"/>
                    <a:pt x="292" y="97"/>
                    <a:pt x="292" y="166"/>
                  </a:cubicBezTo>
                  <a:cubicBezTo>
                    <a:pt x="292" y="235"/>
                    <a:pt x="235" y="292"/>
                    <a:pt x="166" y="292"/>
                  </a:cubicBezTo>
                  <a:cubicBezTo>
                    <a:pt x="96" y="292"/>
                    <a:pt x="40" y="235"/>
                    <a:pt x="40" y="166"/>
                  </a:cubicBezTo>
                  <a:cubicBezTo>
                    <a:pt x="40" y="97"/>
                    <a:pt x="96" y="40"/>
                    <a:pt x="166" y="40"/>
                  </a:cubicBezTo>
                  <a:close/>
                  <a:moveTo>
                    <a:pt x="166" y="332"/>
                  </a:moveTo>
                  <a:cubicBezTo>
                    <a:pt x="257" y="332"/>
                    <a:pt x="332" y="257"/>
                    <a:pt x="332" y="166"/>
                  </a:cubicBezTo>
                  <a:cubicBezTo>
                    <a:pt x="332" y="74"/>
                    <a:pt x="257" y="0"/>
                    <a:pt x="166" y="0"/>
                  </a:cubicBezTo>
                  <a:cubicBezTo>
                    <a:pt x="74" y="0"/>
                    <a:pt x="0" y="74"/>
                    <a:pt x="0" y="166"/>
                  </a:cubicBezTo>
                  <a:cubicBezTo>
                    <a:pt x="0" y="257"/>
                    <a:pt x="74" y="332"/>
                    <a:pt x="166" y="332"/>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68" name="Rectangle: Rounded Corners 67">
            <a:extLst>
              <a:ext uri="{FF2B5EF4-FFF2-40B4-BE49-F238E27FC236}">
                <a16:creationId xmlns:a16="http://schemas.microsoft.com/office/drawing/2014/main" id="{0E3BD156-D28F-433B-1892-268E866FC884}"/>
              </a:ext>
            </a:extLst>
          </p:cNvPr>
          <p:cNvSpPr/>
          <p:nvPr/>
        </p:nvSpPr>
        <p:spPr>
          <a:xfrm>
            <a:off x="3465474" y="5012179"/>
            <a:ext cx="3913226" cy="1130968"/>
          </a:xfrm>
          <a:prstGeom prst="roundRect">
            <a:avLst>
              <a:gd name="adj" fmla="val 6849"/>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solidFill>
                  <a:schemeClr val="bg1"/>
                </a:solidFill>
                <a:latin typeface="+mj-lt"/>
              </a:rPr>
              <a:t>Mobile-First Booking </a:t>
            </a:r>
          </a:p>
          <a:p>
            <a:r>
              <a:rPr lang="en-US" b="1" i="1" dirty="0">
                <a:solidFill>
                  <a:schemeClr val="bg1"/>
                </a:solidFill>
                <a:latin typeface="+mj-lt"/>
              </a:rPr>
              <a:t>72</a:t>
            </a:r>
            <a:r>
              <a:rPr lang="en-US" sz="1400" b="1" i="1" dirty="0">
                <a:solidFill>
                  <a:schemeClr val="bg1"/>
                </a:solidFill>
                <a:latin typeface="+mj-lt"/>
              </a:rPr>
              <a:t>%</a:t>
            </a:r>
            <a:r>
              <a:rPr lang="en-US" sz="1200" i="1" dirty="0">
                <a:solidFill>
                  <a:schemeClr val="bg1"/>
                </a:solidFill>
                <a:latin typeface="+mj-lt"/>
              </a:rPr>
              <a:t> of bookings made via mobile; digital wallets account for 46% of travel payments</a:t>
            </a:r>
          </a:p>
        </p:txBody>
      </p:sp>
      <p:grpSp>
        <p:nvGrpSpPr>
          <p:cNvPr id="69" name="Group 68">
            <a:extLst>
              <a:ext uri="{FF2B5EF4-FFF2-40B4-BE49-F238E27FC236}">
                <a16:creationId xmlns:a16="http://schemas.microsoft.com/office/drawing/2014/main" id="{04628F41-7C3D-15E3-E1B2-668CEF4EF006}"/>
              </a:ext>
            </a:extLst>
          </p:cNvPr>
          <p:cNvGrpSpPr/>
          <p:nvPr/>
        </p:nvGrpSpPr>
        <p:grpSpPr>
          <a:xfrm>
            <a:off x="6873635" y="5665379"/>
            <a:ext cx="361990" cy="518998"/>
            <a:chOff x="3435350" y="4017962"/>
            <a:chExt cx="263525" cy="377825"/>
          </a:xfrm>
          <a:solidFill>
            <a:schemeClr val="bg1">
              <a:alpha val="35000"/>
            </a:schemeClr>
          </a:solidFill>
        </p:grpSpPr>
        <p:sp>
          <p:nvSpPr>
            <p:cNvPr id="70" name="Oval 305">
              <a:extLst>
                <a:ext uri="{FF2B5EF4-FFF2-40B4-BE49-F238E27FC236}">
                  <a16:creationId xmlns:a16="http://schemas.microsoft.com/office/drawing/2014/main" id="{B07B9923-626F-B161-352A-34098B4FDF4D}"/>
                </a:ext>
              </a:extLst>
            </p:cNvPr>
            <p:cNvSpPr>
              <a:spLocks noChangeArrowheads="1"/>
            </p:cNvSpPr>
            <p:nvPr/>
          </p:nvSpPr>
          <p:spPr bwMode="auto">
            <a:xfrm>
              <a:off x="3549650" y="4338637"/>
              <a:ext cx="33338" cy="33338"/>
            </a:xfrm>
            <a:prstGeom prst="ellipse">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1" name="Freeform 306">
              <a:extLst>
                <a:ext uri="{FF2B5EF4-FFF2-40B4-BE49-F238E27FC236}">
                  <a16:creationId xmlns:a16="http://schemas.microsoft.com/office/drawing/2014/main" id="{13EA2604-7EE6-CF1F-45B7-4C9B853FBA15}"/>
                </a:ext>
              </a:extLst>
            </p:cNvPr>
            <p:cNvSpPr>
              <a:spLocks noEditPoints="1"/>
            </p:cNvSpPr>
            <p:nvPr/>
          </p:nvSpPr>
          <p:spPr bwMode="auto">
            <a:xfrm>
              <a:off x="3435350" y="4017962"/>
              <a:ext cx="263525" cy="377825"/>
            </a:xfrm>
            <a:custGeom>
              <a:avLst/>
              <a:gdLst>
                <a:gd name="T0" fmla="*/ 613 w 707"/>
                <a:gd name="T1" fmla="*/ 0 h 1018"/>
                <a:gd name="T2" fmla="*/ 94 w 707"/>
                <a:gd name="T3" fmla="*/ 0 h 1018"/>
                <a:gd name="T4" fmla="*/ 0 w 707"/>
                <a:gd name="T5" fmla="*/ 94 h 1018"/>
                <a:gd name="T6" fmla="*/ 0 w 707"/>
                <a:gd name="T7" fmla="*/ 254 h 1018"/>
                <a:gd name="T8" fmla="*/ 18 w 707"/>
                <a:gd name="T9" fmla="*/ 272 h 1018"/>
                <a:gd name="T10" fmla="*/ 37 w 707"/>
                <a:gd name="T11" fmla="*/ 254 h 1018"/>
                <a:gd name="T12" fmla="*/ 37 w 707"/>
                <a:gd name="T13" fmla="*/ 195 h 1018"/>
                <a:gd name="T14" fmla="*/ 671 w 707"/>
                <a:gd name="T15" fmla="*/ 195 h 1018"/>
                <a:gd name="T16" fmla="*/ 671 w 707"/>
                <a:gd name="T17" fmla="*/ 795 h 1018"/>
                <a:gd name="T18" fmla="*/ 549 w 707"/>
                <a:gd name="T19" fmla="*/ 795 h 1018"/>
                <a:gd name="T20" fmla="*/ 531 w 707"/>
                <a:gd name="T21" fmla="*/ 813 h 1018"/>
                <a:gd name="T22" fmla="*/ 549 w 707"/>
                <a:gd name="T23" fmla="*/ 831 h 1018"/>
                <a:gd name="T24" fmla="*/ 671 w 707"/>
                <a:gd name="T25" fmla="*/ 831 h 1018"/>
                <a:gd name="T26" fmla="*/ 671 w 707"/>
                <a:gd name="T27" fmla="*/ 924 h 1018"/>
                <a:gd name="T28" fmla="*/ 613 w 707"/>
                <a:gd name="T29" fmla="*/ 982 h 1018"/>
                <a:gd name="T30" fmla="*/ 94 w 707"/>
                <a:gd name="T31" fmla="*/ 982 h 1018"/>
                <a:gd name="T32" fmla="*/ 37 w 707"/>
                <a:gd name="T33" fmla="*/ 924 h 1018"/>
                <a:gd name="T34" fmla="*/ 37 w 707"/>
                <a:gd name="T35" fmla="*/ 831 h 1018"/>
                <a:gd name="T36" fmla="*/ 490 w 707"/>
                <a:gd name="T37" fmla="*/ 831 h 1018"/>
                <a:gd name="T38" fmla="*/ 508 w 707"/>
                <a:gd name="T39" fmla="*/ 813 h 1018"/>
                <a:gd name="T40" fmla="*/ 490 w 707"/>
                <a:gd name="T41" fmla="*/ 795 h 1018"/>
                <a:gd name="T42" fmla="*/ 37 w 707"/>
                <a:gd name="T43" fmla="*/ 795 h 1018"/>
                <a:gd name="T44" fmla="*/ 37 w 707"/>
                <a:gd name="T45" fmla="*/ 317 h 1018"/>
                <a:gd name="T46" fmla="*/ 18 w 707"/>
                <a:gd name="T47" fmla="*/ 299 h 1018"/>
                <a:gd name="T48" fmla="*/ 0 w 707"/>
                <a:gd name="T49" fmla="*/ 317 h 1018"/>
                <a:gd name="T50" fmla="*/ 0 w 707"/>
                <a:gd name="T51" fmla="*/ 924 h 1018"/>
                <a:gd name="T52" fmla="*/ 94 w 707"/>
                <a:gd name="T53" fmla="*/ 1018 h 1018"/>
                <a:gd name="T54" fmla="*/ 613 w 707"/>
                <a:gd name="T55" fmla="*/ 1018 h 1018"/>
                <a:gd name="T56" fmla="*/ 707 w 707"/>
                <a:gd name="T57" fmla="*/ 924 h 1018"/>
                <a:gd name="T58" fmla="*/ 707 w 707"/>
                <a:gd name="T59" fmla="*/ 94 h 1018"/>
                <a:gd name="T60" fmla="*/ 613 w 707"/>
                <a:gd name="T61" fmla="*/ 0 h 1018"/>
                <a:gd name="T62" fmla="*/ 671 w 707"/>
                <a:gd name="T63" fmla="*/ 159 h 1018"/>
                <a:gd name="T64" fmla="*/ 37 w 707"/>
                <a:gd name="T65" fmla="*/ 159 h 1018"/>
                <a:gd name="T66" fmla="*/ 37 w 707"/>
                <a:gd name="T67" fmla="*/ 94 h 1018"/>
                <a:gd name="T68" fmla="*/ 94 w 707"/>
                <a:gd name="T69" fmla="*/ 37 h 1018"/>
                <a:gd name="T70" fmla="*/ 613 w 707"/>
                <a:gd name="T71" fmla="*/ 37 h 1018"/>
                <a:gd name="T72" fmla="*/ 671 w 707"/>
                <a:gd name="T73" fmla="*/ 94 h 1018"/>
                <a:gd name="T74" fmla="*/ 671 w 707"/>
                <a:gd name="T75" fmla="*/ 159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7" h="1018">
                  <a:moveTo>
                    <a:pt x="613" y="0"/>
                  </a:moveTo>
                  <a:cubicBezTo>
                    <a:pt x="94" y="0"/>
                    <a:pt x="94" y="0"/>
                    <a:pt x="94" y="0"/>
                  </a:cubicBezTo>
                  <a:cubicBezTo>
                    <a:pt x="42" y="0"/>
                    <a:pt x="0" y="42"/>
                    <a:pt x="0" y="94"/>
                  </a:cubicBezTo>
                  <a:cubicBezTo>
                    <a:pt x="0" y="254"/>
                    <a:pt x="0" y="254"/>
                    <a:pt x="0" y="254"/>
                  </a:cubicBezTo>
                  <a:cubicBezTo>
                    <a:pt x="0" y="264"/>
                    <a:pt x="8" y="272"/>
                    <a:pt x="18" y="272"/>
                  </a:cubicBezTo>
                  <a:cubicBezTo>
                    <a:pt x="28" y="272"/>
                    <a:pt x="37" y="264"/>
                    <a:pt x="37" y="254"/>
                  </a:cubicBezTo>
                  <a:cubicBezTo>
                    <a:pt x="37" y="195"/>
                    <a:pt x="37" y="195"/>
                    <a:pt x="37" y="195"/>
                  </a:cubicBezTo>
                  <a:cubicBezTo>
                    <a:pt x="671" y="195"/>
                    <a:pt x="671" y="195"/>
                    <a:pt x="671" y="195"/>
                  </a:cubicBezTo>
                  <a:cubicBezTo>
                    <a:pt x="671" y="795"/>
                    <a:pt x="671" y="795"/>
                    <a:pt x="671" y="795"/>
                  </a:cubicBezTo>
                  <a:cubicBezTo>
                    <a:pt x="549" y="795"/>
                    <a:pt x="549" y="795"/>
                    <a:pt x="549" y="795"/>
                  </a:cubicBezTo>
                  <a:cubicBezTo>
                    <a:pt x="539" y="795"/>
                    <a:pt x="531" y="803"/>
                    <a:pt x="531" y="813"/>
                  </a:cubicBezTo>
                  <a:cubicBezTo>
                    <a:pt x="531" y="823"/>
                    <a:pt x="539" y="831"/>
                    <a:pt x="549" y="831"/>
                  </a:cubicBezTo>
                  <a:cubicBezTo>
                    <a:pt x="671" y="831"/>
                    <a:pt x="671" y="831"/>
                    <a:pt x="671" y="831"/>
                  </a:cubicBezTo>
                  <a:cubicBezTo>
                    <a:pt x="671" y="924"/>
                    <a:pt x="671" y="924"/>
                    <a:pt x="671" y="924"/>
                  </a:cubicBezTo>
                  <a:cubicBezTo>
                    <a:pt x="671" y="956"/>
                    <a:pt x="645" y="982"/>
                    <a:pt x="613" y="982"/>
                  </a:cubicBezTo>
                  <a:cubicBezTo>
                    <a:pt x="94" y="982"/>
                    <a:pt x="94" y="982"/>
                    <a:pt x="94" y="982"/>
                  </a:cubicBezTo>
                  <a:cubicBezTo>
                    <a:pt x="62" y="982"/>
                    <a:pt x="37" y="956"/>
                    <a:pt x="37" y="924"/>
                  </a:cubicBezTo>
                  <a:cubicBezTo>
                    <a:pt x="37" y="831"/>
                    <a:pt x="37" y="831"/>
                    <a:pt x="37" y="831"/>
                  </a:cubicBezTo>
                  <a:cubicBezTo>
                    <a:pt x="490" y="831"/>
                    <a:pt x="490" y="831"/>
                    <a:pt x="490" y="831"/>
                  </a:cubicBezTo>
                  <a:cubicBezTo>
                    <a:pt x="500" y="831"/>
                    <a:pt x="508" y="823"/>
                    <a:pt x="508" y="813"/>
                  </a:cubicBezTo>
                  <a:cubicBezTo>
                    <a:pt x="508" y="803"/>
                    <a:pt x="500" y="795"/>
                    <a:pt x="490" y="795"/>
                  </a:cubicBezTo>
                  <a:cubicBezTo>
                    <a:pt x="37" y="795"/>
                    <a:pt x="37" y="795"/>
                    <a:pt x="37" y="795"/>
                  </a:cubicBezTo>
                  <a:cubicBezTo>
                    <a:pt x="37" y="317"/>
                    <a:pt x="37" y="317"/>
                    <a:pt x="37" y="317"/>
                  </a:cubicBezTo>
                  <a:cubicBezTo>
                    <a:pt x="37" y="307"/>
                    <a:pt x="28" y="299"/>
                    <a:pt x="18" y="299"/>
                  </a:cubicBezTo>
                  <a:cubicBezTo>
                    <a:pt x="8" y="299"/>
                    <a:pt x="0" y="307"/>
                    <a:pt x="0" y="317"/>
                  </a:cubicBezTo>
                  <a:cubicBezTo>
                    <a:pt x="0" y="924"/>
                    <a:pt x="0" y="924"/>
                    <a:pt x="0" y="924"/>
                  </a:cubicBezTo>
                  <a:cubicBezTo>
                    <a:pt x="0" y="976"/>
                    <a:pt x="42" y="1018"/>
                    <a:pt x="94" y="1018"/>
                  </a:cubicBezTo>
                  <a:cubicBezTo>
                    <a:pt x="613" y="1018"/>
                    <a:pt x="613" y="1018"/>
                    <a:pt x="613" y="1018"/>
                  </a:cubicBezTo>
                  <a:cubicBezTo>
                    <a:pt x="665" y="1018"/>
                    <a:pt x="707" y="976"/>
                    <a:pt x="707" y="924"/>
                  </a:cubicBezTo>
                  <a:cubicBezTo>
                    <a:pt x="707" y="94"/>
                    <a:pt x="707" y="94"/>
                    <a:pt x="707" y="94"/>
                  </a:cubicBezTo>
                  <a:cubicBezTo>
                    <a:pt x="707" y="42"/>
                    <a:pt x="665" y="0"/>
                    <a:pt x="613" y="0"/>
                  </a:cubicBezTo>
                  <a:close/>
                  <a:moveTo>
                    <a:pt x="671" y="159"/>
                  </a:moveTo>
                  <a:cubicBezTo>
                    <a:pt x="37" y="159"/>
                    <a:pt x="37" y="159"/>
                    <a:pt x="37" y="159"/>
                  </a:cubicBezTo>
                  <a:cubicBezTo>
                    <a:pt x="37" y="94"/>
                    <a:pt x="37" y="94"/>
                    <a:pt x="37" y="94"/>
                  </a:cubicBezTo>
                  <a:cubicBezTo>
                    <a:pt x="37" y="63"/>
                    <a:pt x="62" y="37"/>
                    <a:pt x="94" y="37"/>
                  </a:cubicBezTo>
                  <a:cubicBezTo>
                    <a:pt x="613" y="37"/>
                    <a:pt x="613" y="37"/>
                    <a:pt x="613" y="37"/>
                  </a:cubicBezTo>
                  <a:cubicBezTo>
                    <a:pt x="645" y="37"/>
                    <a:pt x="671" y="63"/>
                    <a:pt x="671" y="94"/>
                  </a:cubicBezTo>
                  <a:cubicBezTo>
                    <a:pt x="671" y="159"/>
                    <a:pt x="671" y="159"/>
                    <a:pt x="671" y="15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2" name="Freeform 307">
              <a:extLst>
                <a:ext uri="{FF2B5EF4-FFF2-40B4-BE49-F238E27FC236}">
                  <a16:creationId xmlns:a16="http://schemas.microsoft.com/office/drawing/2014/main" id="{D2791371-D342-C8E8-DEE1-27EE8B8A6FDD}"/>
                </a:ext>
              </a:extLst>
            </p:cNvPr>
            <p:cNvSpPr>
              <a:spLocks noEditPoints="1"/>
            </p:cNvSpPr>
            <p:nvPr/>
          </p:nvSpPr>
          <p:spPr bwMode="auto">
            <a:xfrm>
              <a:off x="3544888" y="4332287"/>
              <a:ext cx="46038" cy="46038"/>
            </a:xfrm>
            <a:custGeom>
              <a:avLst/>
              <a:gdLst>
                <a:gd name="T0" fmla="*/ 62 w 124"/>
                <a:gd name="T1" fmla="*/ 0 h 124"/>
                <a:gd name="T2" fmla="*/ 0 w 124"/>
                <a:gd name="T3" fmla="*/ 62 h 124"/>
                <a:gd name="T4" fmla="*/ 62 w 124"/>
                <a:gd name="T5" fmla="*/ 124 h 124"/>
                <a:gd name="T6" fmla="*/ 124 w 124"/>
                <a:gd name="T7" fmla="*/ 62 h 124"/>
                <a:gd name="T8" fmla="*/ 62 w 124"/>
                <a:gd name="T9" fmla="*/ 0 h 124"/>
                <a:gd name="T10" fmla="*/ 62 w 124"/>
                <a:gd name="T11" fmla="*/ 87 h 124"/>
                <a:gd name="T12" fmla="*/ 36 w 124"/>
                <a:gd name="T13" fmla="*/ 62 h 124"/>
                <a:gd name="T14" fmla="*/ 62 w 124"/>
                <a:gd name="T15" fmla="*/ 36 h 124"/>
                <a:gd name="T16" fmla="*/ 87 w 124"/>
                <a:gd name="T17" fmla="*/ 62 h 124"/>
                <a:gd name="T18" fmla="*/ 62 w 124"/>
                <a:gd name="T19" fmla="*/ 8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4">
                  <a:moveTo>
                    <a:pt x="62" y="0"/>
                  </a:moveTo>
                  <a:cubicBezTo>
                    <a:pt x="27" y="0"/>
                    <a:pt x="0" y="28"/>
                    <a:pt x="0" y="62"/>
                  </a:cubicBezTo>
                  <a:cubicBezTo>
                    <a:pt x="0" y="96"/>
                    <a:pt x="27" y="124"/>
                    <a:pt x="62" y="124"/>
                  </a:cubicBezTo>
                  <a:cubicBezTo>
                    <a:pt x="96" y="124"/>
                    <a:pt x="124" y="96"/>
                    <a:pt x="124" y="62"/>
                  </a:cubicBezTo>
                  <a:cubicBezTo>
                    <a:pt x="124" y="28"/>
                    <a:pt x="96" y="0"/>
                    <a:pt x="62" y="0"/>
                  </a:cubicBezTo>
                  <a:close/>
                  <a:moveTo>
                    <a:pt x="62" y="87"/>
                  </a:moveTo>
                  <a:cubicBezTo>
                    <a:pt x="48" y="87"/>
                    <a:pt x="36" y="76"/>
                    <a:pt x="36" y="62"/>
                  </a:cubicBezTo>
                  <a:cubicBezTo>
                    <a:pt x="36" y="48"/>
                    <a:pt x="48" y="36"/>
                    <a:pt x="62" y="36"/>
                  </a:cubicBezTo>
                  <a:cubicBezTo>
                    <a:pt x="76" y="36"/>
                    <a:pt x="87" y="48"/>
                    <a:pt x="87" y="62"/>
                  </a:cubicBezTo>
                  <a:cubicBezTo>
                    <a:pt x="87" y="76"/>
                    <a:pt x="76" y="87"/>
                    <a:pt x="62" y="87"/>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3" name="Freeform 308">
              <a:extLst>
                <a:ext uri="{FF2B5EF4-FFF2-40B4-BE49-F238E27FC236}">
                  <a16:creationId xmlns:a16="http://schemas.microsoft.com/office/drawing/2014/main" id="{BD0439A9-DCD0-6599-57D1-B87D4CF27299}"/>
                </a:ext>
              </a:extLst>
            </p:cNvPr>
            <p:cNvSpPr>
              <a:spLocks/>
            </p:cNvSpPr>
            <p:nvPr/>
          </p:nvSpPr>
          <p:spPr bwMode="auto">
            <a:xfrm>
              <a:off x="3536950" y="4048124"/>
              <a:ext cx="61913" cy="12700"/>
            </a:xfrm>
            <a:custGeom>
              <a:avLst/>
              <a:gdLst>
                <a:gd name="T0" fmla="*/ 149 w 167"/>
                <a:gd name="T1" fmla="*/ 0 h 36"/>
                <a:gd name="T2" fmla="*/ 18 w 167"/>
                <a:gd name="T3" fmla="*/ 0 h 36"/>
                <a:gd name="T4" fmla="*/ 0 w 167"/>
                <a:gd name="T5" fmla="*/ 18 h 36"/>
                <a:gd name="T6" fmla="*/ 18 w 167"/>
                <a:gd name="T7" fmla="*/ 36 h 36"/>
                <a:gd name="T8" fmla="*/ 149 w 167"/>
                <a:gd name="T9" fmla="*/ 36 h 36"/>
                <a:gd name="T10" fmla="*/ 167 w 167"/>
                <a:gd name="T11" fmla="*/ 18 h 36"/>
                <a:gd name="T12" fmla="*/ 149 w 16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67" h="36">
                  <a:moveTo>
                    <a:pt x="149" y="0"/>
                  </a:moveTo>
                  <a:cubicBezTo>
                    <a:pt x="18" y="0"/>
                    <a:pt x="18" y="0"/>
                    <a:pt x="18" y="0"/>
                  </a:cubicBezTo>
                  <a:cubicBezTo>
                    <a:pt x="8" y="0"/>
                    <a:pt x="0" y="8"/>
                    <a:pt x="0" y="18"/>
                  </a:cubicBezTo>
                  <a:cubicBezTo>
                    <a:pt x="0" y="28"/>
                    <a:pt x="8" y="36"/>
                    <a:pt x="18" y="36"/>
                  </a:cubicBezTo>
                  <a:cubicBezTo>
                    <a:pt x="149" y="36"/>
                    <a:pt x="149" y="36"/>
                    <a:pt x="149" y="36"/>
                  </a:cubicBezTo>
                  <a:cubicBezTo>
                    <a:pt x="159" y="36"/>
                    <a:pt x="167" y="28"/>
                    <a:pt x="167" y="18"/>
                  </a:cubicBezTo>
                  <a:cubicBezTo>
                    <a:pt x="167" y="8"/>
                    <a:pt x="159" y="0"/>
                    <a:pt x="14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74" name="Rectangle: Rounded Corners 73">
            <a:extLst>
              <a:ext uri="{FF2B5EF4-FFF2-40B4-BE49-F238E27FC236}">
                <a16:creationId xmlns:a16="http://schemas.microsoft.com/office/drawing/2014/main" id="{F6F13C31-9823-22A8-3052-07E2A9A5C876}"/>
              </a:ext>
            </a:extLst>
          </p:cNvPr>
          <p:cNvSpPr/>
          <p:nvPr/>
        </p:nvSpPr>
        <p:spPr>
          <a:xfrm>
            <a:off x="7655162" y="5020700"/>
            <a:ext cx="3913226" cy="1130968"/>
          </a:xfrm>
          <a:prstGeom prst="roundRect">
            <a:avLst>
              <a:gd name="adj" fmla="val 6849"/>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solidFill>
                  <a:schemeClr val="bg1"/>
                </a:solidFill>
                <a:latin typeface="+mj-lt"/>
              </a:rPr>
              <a:t>Shorter Planning Windows</a:t>
            </a:r>
          </a:p>
          <a:p>
            <a:r>
              <a:rPr lang="en-US" b="1" i="1" dirty="0">
                <a:solidFill>
                  <a:schemeClr val="bg1"/>
                </a:solidFill>
                <a:latin typeface="+mj-lt"/>
              </a:rPr>
              <a:t>71</a:t>
            </a:r>
            <a:r>
              <a:rPr lang="en-US" sz="1400" b="1" i="1" dirty="0">
                <a:solidFill>
                  <a:schemeClr val="bg1"/>
                </a:solidFill>
                <a:latin typeface="+mj-lt"/>
              </a:rPr>
              <a:t>%</a:t>
            </a:r>
            <a:r>
              <a:rPr lang="en-US" sz="1200" i="1" dirty="0">
                <a:solidFill>
                  <a:schemeClr val="bg1"/>
                </a:solidFill>
                <a:latin typeface="+mj-lt"/>
              </a:rPr>
              <a:t> of Gen Z/Millennials book within 4 weeks of travel; flexibility is critical</a:t>
            </a:r>
          </a:p>
        </p:txBody>
      </p:sp>
      <p:grpSp>
        <p:nvGrpSpPr>
          <p:cNvPr id="77" name="Group 76">
            <a:extLst>
              <a:ext uri="{FF2B5EF4-FFF2-40B4-BE49-F238E27FC236}">
                <a16:creationId xmlns:a16="http://schemas.microsoft.com/office/drawing/2014/main" id="{2AC73BA2-A603-760D-FB09-FCC849089DC6}"/>
              </a:ext>
            </a:extLst>
          </p:cNvPr>
          <p:cNvGrpSpPr/>
          <p:nvPr/>
        </p:nvGrpSpPr>
        <p:grpSpPr>
          <a:xfrm>
            <a:off x="10874919" y="5665379"/>
            <a:ext cx="537391" cy="575929"/>
            <a:chOff x="523875" y="3568013"/>
            <a:chExt cx="398463" cy="427038"/>
          </a:xfrm>
          <a:solidFill>
            <a:schemeClr val="bg1">
              <a:alpha val="35000"/>
            </a:schemeClr>
          </a:solidFill>
        </p:grpSpPr>
        <p:sp>
          <p:nvSpPr>
            <p:cNvPr id="78" name="Rectangle 184">
              <a:extLst>
                <a:ext uri="{FF2B5EF4-FFF2-40B4-BE49-F238E27FC236}">
                  <a16:creationId xmlns:a16="http://schemas.microsoft.com/office/drawing/2014/main" id="{568026D4-5E6B-7BF9-CAB7-F0B6C316B287}"/>
                </a:ext>
              </a:extLst>
            </p:cNvPr>
            <p:cNvSpPr>
              <a:spLocks noChangeArrowheads="1"/>
            </p:cNvSpPr>
            <p:nvPr/>
          </p:nvSpPr>
          <p:spPr bwMode="auto">
            <a:xfrm>
              <a:off x="587375" y="3574363"/>
              <a:ext cx="50800" cy="55563"/>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9" name="Rectangle 185">
              <a:extLst>
                <a:ext uri="{FF2B5EF4-FFF2-40B4-BE49-F238E27FC236}">
                  <a16:creationId xmlns:a16="http://schemas.microsoft.com/office/drawing/2014/main" id="{4EA0B3D5-B06C-53CB-A1CB-9333438E350F}"/>
                </a:ext>
              </a:extLst>
            </p:cNvPr>
            <p:cNvSpPr>
              <a:spLocks noChangeArrowheads="1"/>
            </p:cNvSpPr>
            <p:nvPr/>
          </p:nvSpPr>
          <p:spPr bwMode="auto">
            <a:xfrm>
              <a:off x="808038" y="3577538"/>
              <a:ext cx="50800" cy="53975"/>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80" name="Rectangle 186">
              <a:extLst>
                <a:ext uri="{FF2B5EF4-FFF2-40B4-BE49-F238E27FC236}">
                  <a16:creationId xmlns:a16="http://schemas.microsoft.com/office/drawing/2014/main" id="{9E24E40D-82AF-815B-248A-A5C13883118B}"/>
                </a:ext>
              </a:extLst>
            </p:cNvPr>
            <p:cNvSpPr>
              <a:spLocks noChangeArrowheads="1"/>
            </p:cNvSpPr>
            <p:nvPr/>
          </p:nvSpPr>
          <p:spPr bwMode="auto">
            <a:xfrm>
              <a:off x="658813" y="3742638"/>
              <a:ext cx="63500" cy="63500"/>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81" name="Freeform 187">
              <a:extLst>
                <a:ext uri="{FF2B5EF4-FFF2-40B4-BE49-F238E27FC236}">
                  <a16:creationId xmlns:a16="http://schemas.microsoft.com/office/drawing/2014/main" id="{DD99305D-3984-AE0F-CB70-15851889552F}"/>
                </a:ext>
              </a:extLst>
            </p:cNvPr>
            <p:cNvSpPr>
              <a:spLocks noEditPoints="1"/>
            </p:cNvSpPr>
            <p:nvPr/>
          </p:nvSpPr>
          <p:spPr bwMode="auto">
            <a:xfrm>
              <a:off x="523875" y="3568013"/>
              <a:ext cx="398463" cy="427038"/>
            </a:xfrm>
            <a:custGeom>
              <a:avLst/>
              <a:gdLst>
                <a:gd name="T0" fmla="*/ 1198 w 1220"/>
                <a:gd name="T1" fmla="*/ 87 h 1307"/>
                <a:gd name="T2" fmla="*/ 1046 w 1220"/>
                <a:gd name="T3" fmla="*/ 87 h 1307"/>
                <a:gd name="T4" fmla="*/ 1046 w 1220"/>
                <a:gd name="T5" fmla="*/ 22 h 1307"/>
                <a:gd name="T6" fmla="*/ 1024 w 1220"/>
                <a:gd name="T7" fmla="*/ 0 h 1307"/>
                <a:gd name="T8" fmla="*/ 871 w 1220"/>
                <a:gd name="T9" fmla="*/ 0 h 1307"/>
                <a:gd name="T10" fmla="*/ 850 w 1220"/>
                <a:gd name="T11" fmla="*/ 22 h 1307"/>
                <a:gd name="T12" fmla="*/ 850 w 1220"/>
                <a:gd name="T13" fmla="*/ 87 h 1307"/>
                <a:gd name="T14" fmla="*/ 371 w 1220"/>
                <a:gd name="T15" fmla="*/ 87 h 1307"/>
                <a:gd name="T16" fmla="*/ 371 w 1220"/>
                <a:gd name="T17" fmla="*/ 22 h 1307"/>
                <a:gd name="T18" fmla="*/ 349 w 1220"/>
                <a:gd name="T19" fmla="*/ 0 h 1307"/>
                <a:gd name="T20" fmla="*/ 196 w 1220"/>
                <a:gd name="T21" fmla="*/ 0 h 1307"/>
                <a:gd name="T22" fmla="*/ 174 w 1220"/>
                <a:gd name="T23" fmla="*/ 22 h 1307"/>
                <a:gd name="T24" fmla="*/ 174 w 1220"/>
                <a:gd name="T25" fmla="*/ 87 h 1307"/>
                <a:gd name="T26" fmla="*/ 22 w 1220"/>
                <a:gd name="T27" fmla="*/ 87 h 1307"/>
                <a:gd name="T28" fmla="*/ 0 w 1220"/>
                <a:gd name="T29" fmla="*/ 109 h 1307"/>
                <a:gd name="T30" fmla="*/ 0 w 1220"/>
                <a:gd name="T31" fmla="*/ 1285 h 1307"/>
                <a:gd name="T32" fmla="*/ 22 w 1220"/>
                <a:gd name="T33" fmla="*/ 1307 h 1307"/>
                <a:gd name="T34" fmla="*/ 1198 w 1220"/>
                <a:gd name="T35" fmla="*/ 1307 h 1307"/>
                <a:gd name="T36" fmla="*/ 1220 w 1220"/>
                <a:gd name="T37" fmla="*/ 1285 h 1307"/>
                <a:gd name="T38" fmla="*/ 1220 w 1220"/>
                <a:gd name="T39" fmla="*/ 109 h 1307"/>
                <a:gd name="T40" fmla="*/ 1198 w 1220"/>
                <a:gd name="T41" fmla="*/ 87 h 1307"/>
                <a:gd name="T42" fmla="*/ 893 w 1220"/>
                <a:gd name="T43" fmla="*/ 44 h 1307"/>
                <a:gd name="T44" fmla="*/ 1002 w 1220"/>
                <a:gd name="T45" fmla="*/ 44 h 1307"/>
                <a:gd name="T46" fmla="*/ 1002 w 1220"/>
                <a:gd name="T47" fmla="*/ 174 h 1307"/>
                <a:gd name="T48" fmla="*/ 893 w 1220"/>
                <a:gd name="T49" fmla="*/ 174 h 1307"/>
                <a:gd name="T50" fmla="*/ 893 w 1220"/>
                <a:gd name="T51" fmla="*/ 44 h 1307"/>
                <a:gd name="T52" fmla="*/ 218 w 1220"/>
                <a:gd name="T53" fmla="*/ 44 h 1307"/>
                <a:gd name="T54" fmla="*/ 327 w 1220"/>
                <a:gd name="T55" fmla="*/ 44 h 1307"/>
                <a:gd name="T56" fmla="*/ 327 w 1220"/>
                <a:gd name="T57" fmla="*/ 174 h 1307"/>
                <a:gd name="T58" fmla="*/ 218 w 1220"/>
                <a:gd name="T59" fmla="*/ 174 h 1307"/>
                <a:gd name="T60" fmla="*/ 218 w 1220"/>
                <a:gd name="T61" fmla="*/ 44 h 1307"/>
                <a:gd name="T62" fmla="*/ 44 w 1220"/>
                <a:gd name="T63" fmla="*/ 131 h 1307"/>
                <a:gd name="T64" fmla="*/ 174 w 1220"/>
                <a:gd name="T65" fmla="*/ 131 h 1307"/>
                <a:gd name="T66" fmla="*/ 174 w 1220"/>
                <a:gd name="T67" fmla="*/ 196 h 1307"/>
                <a:gd name="T68" fmla="*/ 196 w 1220"/>
                <a:gd name="T69" fmla="*/ 218 h 1307"/>
                <a:gd name="T70" fmla="*/ 349 w 1220"/>
                <a:gd name="T71" fmla="*/ 218 h 1307"/>
                <a:gd name="T72" fmla="*/ 371 w 1220"/>
                <a:gd name="T73" fmla="*/ 196 h 1307"/>
                <a:gd name="T74" fmla="*/ 371 w 1220"/>
                <a:gd name="T75" fmla="*/ 131 h 1307"/>
                <a:gd name="T76" fmla="*/ 850 w 1220"/>
                <a:gd name="T77" fmla="*/ 131 h 1307"/>
                <a:gd name="T78" fmla="*/ 850 w 1220"/>
                <a:gd name="T79" fmla="*/ 196 h 1307"/>
                <a:gd name="T80" fmla="*/ 871 w 1220"/>
                <a:gd name="T81" fmla="*/ 218 h 1307"/>
                <a:gd name="T82" fmla="*/ 1024 w 1220"/>
                <a:gd name="T83" fmla="*/ 218 h 1307"/>
                <a:gd name="T84" fmla="*/ 1046 w 1220"/>
                <a:gd name="T85" fmla="*/ 196 h 1307"/>
                <a:gd name="T86" fmla="*/ 1046 w 1220"/>
                <a:gd name="T87" fmla="*/ 131 h 1307"/>
                <a:gd name="T88" fmla="*/ 1176 w 1220"/>
                <a:gd name="T89" fmla="*/ 131 h 1307"/>
                <a:gd name="T90" fmla="*/ 1176 w 1220"/>
                <a:gd name="T91" fmla="*/ 327 h 1307"/>
                <a:gd name="T92" fmla="*/ 44 w 1220"/>
                <a:gd name="T93" fmla="*/ 327 h 1307"/>
                <a:gd name="T94" fmla="*/ 44 w 1220"/>
                <a:gd name="T95" fmla="*/ 131 h 1307"/>
                <a:gd name="T96" fmla="*/ 44 w 1220"/>
                <a:gd name="T97" fmla="*/ 1263 h 1307"/>
                <a:gd name="T98" fmla="*/ 44 w 1220"/>
                <a:gd name="T99" fmla="*/ 370 h 1307"/>
                <a:gd name="T100" fmla="*/ 1176 w 1220"/>
                <a:gd name="T101" fmla="*/ 370 h 1307"/>
                <a:gd name="T102" fmla="*/ 1176 w 1220"/>
                <a:gd name="T103" fmla="*/ 1263 h 1307"/>
                <a:gd name="T104" fmla="*/ 44 w 1220"/>
                <a:gd name="T105" fmla="*/ 1263 h 1307"/>
                <a:gd name="T106" fmla="*/ 44 w 1220"/>
                <a:gd name="T107" fmla="*/ 1263 h 1307"/>
                <a:gd name="T108" fmla="*/ 44 w 1220"/>
                <a:gd name="T109" fmla="*/ 1263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20" h="1307">
                  <a:moveTo>
                    <a:pt x="1198" y="87"/>
                  </a:moveTo>
                  <a:cubicBezTo>
                    <a:pt x="1046" y="87"/>
                    <a:pt x="1046" y="87"/>
                    <a:pt x="1046" y="87"/>
                  </a:cubicBezTo>
                  <a:cubicBezTo>
                    <a:pt x="1046" y="22"/>
                    <a:pt x="1046" y="22"/>
                    <a:pt x="1046" y="22"/>
                  </a:cubicBezTo>
                  <a:cubicBezTo>
                    <a:pt x="1046" y="10"/>
                    <a:pt x="1036" y="0"/>
                    <a:pt x="1024" y="0"/>
                  </a:cubicBezTo>
                  <a:cubicBezTo>
                    <a:pt x="871" y="0"/>
                    <a:pt x="871" y="0"/>
                    <a:pt x="871" y="0"/>
                  </a:cubicBezTo>
                  <a:cubicBezTo>
                    <a:pt x="859" y="0"/>
                    <a:pt x="850" y="10"/>
                    <a:pt x="850" y="22"/>
                  </a:cubicBezTo>
                  <a:cubicBezTo>
                    <a:pt x="850" y="87"/>
                    <a:pt x="850" y="87"/>
                    <a:pt x="850" y="87"/>
                  </a:cubicBezTo>
                  <a:cubicBezTo>
                    <a:pt x="371" y="87"/>
                    <a:pt x="371" y="87"/>
                    <a:pt x="371" y="87"/>
                  </a:cubicBezTo>
                  <a:cubicBezTo>
                    <a:pt x="371" y="22"/>
                    <a:pt x="371" y="22"/>
                    <a:pt x="371" y="22"/>
                  </a:cubicBezTo>
                  <a:cubicBezTo>
                    <a:pt x="371" y="10"/>
                    <a:pt x="361" y="0"/>
                    <a:pt x="349" y="0"/>
                  </a:cubicBezTo>
                  <a:cubicBezTo>
                    <a:pt x="196" y="0"/>
                    <a:pt x="196" y="0"/>
                    <a:pt x="196" y="0"/>
                  </a:cubicBezTo>
                  <a:cubicBezTo>
                    <a:pt x="184" y="0"/>
                    <a:pt x="174" y="10"/>
                    <a:pt x="174" y="22"/>
                  </a:cubicBezTo>
                  <a:cubicBezTo>
                    <a:pt x="174" y="87"/>
                    <a:pt x="174" y="87"/>
                    <a:pt x="174" y="87"/>
                  </a:cubicBezTo>
                  <a:cubicBezTo>
                    <a:pt x="22" y="87"/>
                    <a:pt x="22" y="87"/>
                    <a:pt x="22" y="87"/>
                  </a:cubicBezTo>
                  <a:cubicBezTo>
                    <a:pt x="10" y="87"/>
                    <a:pt x="0" y="97"/>
                    <a:pt x="0" y="109"/>
                  </a:cubicBezTo>
                  <a:cubicBezTo>
                    <a:pt x="0" y="1285"/>
                    <a:pt x="0" y="1285"/>
                    <a:pt x="0" y="1285"/>
                  </a:cubicBezTo>
                  <a:cubicBezTo>
                    <a:pt x="0" y="1297"/>
                    <a:pt x="10" y="1307"/>
                    <a:pt x="22" y="1307"/>
                  </a:cubicBezTo>
                  <a:cubicBezTo>
                    <a:pt x="1198" y="1307"/>
                    <a:pt x="1198" y="1307"/>
                    <a:pt x="1198" y="1307"/>
                  </a:cubicBezTo>
                  <a:cubicBezTo>
                    <a:pt x="1210" y="1307"/>
                    <a:pt x="1220" y="1297"/>
                    <a:pt x="1220" y="1285"/>
                  </a:cubicBezTo>
                  <a:cubicBezTo>
                    <a:pt x="1220" y="109"/>
                    <a:pt x="1220" y="109"/>
                    <a:pt x="1220" y="109"/>
                  </a:cubicBezTo>
                  <a:cubicBezTo>
                    <a:pt x="1220" y="97"/>
                    <a:pt x="1210" y="87"/>
                    <a:pt x="1198" y="87"/>
                  </a:cubicBezTo>
                  <a:close/>
                  <a:moveTo>
                    <a:pt x="893" y="44"/>
                  </a:moveTo>
                  <a:cubicBezTo>
                    <a:pt x="1002" y="44"/>
                    <a:pt x="1002" y="44"/>
                    <a:pt x="1002" y="44"/>
                  </a:cubicBezTo>
                  <a:cubicBezTo>
                    <a:pt x="1002" y="174"/>
                    <a:pt x="1002" y="174"/>
                    <a:pt x="1002" y="174"/>
                  </a:cubicBezTo>
                  <a:cubicBezTo>
                    <a:pt x="893" y="174"/>
                    <a:pt x="893" y="174"/>
                    <a:pt x="893" y="174"/>
                  </a:cubicBezTo>
                  <a:lnTo>
                    <a:pt x="893" y="44"/>
                  </a:lnTo>
                  <a:close/>
                  <a:moveTo>
                    <a:pt x="218" y="44"/>
                  </a:moveTo>
                  <a:cubicBezTo>
                    <a:pt x="327" y="44"/>
                    <a:pt x="327" y="44"/>
                    <a:pt x="327" y="44"/>
                  </a:cubicBezTo>
                  <a:cubicBezTo>
                    <a:pt x="327" y="174"/>
                    <a:pt x="327" y="174"/>
                    <a:pt x="327" y="174"/>
                  </a:cubicBezTo>
                  <a:cubicBezTo>
                    <a:pt x="218" y="174"/>
                    <a:pt x="218" y="174"/>
                    <a:pt x="218" y="174"/>
                  </a:cubicBezTo>
                  <a:lnTo>
                    <a:pt x="218" y="44"/>
                  </a:lnTo>
                  <a:close/>
                  <a:moveTo>
                    <a:pt x="44" y="131"/>
                  </a:moveTo>
                  <a:cubicBezTo>
                    <a:pt x="174" y="131"/>
                    <a:pt x="174" y="131"/>
                    <a:pt x="174" y="131"/>
                  </a:cubicBezTo>
                  <a:cubicBezTo>
                    <a:pt x="174" y="196"/>
                    <a:pt x="174" y="196"/>
                    <a:pt x="174" y="196"/>
                  </a:cubicBezTo>
                  <a:cubicBezTo>
                    <a:pt x="174" y="208"/>
                    <a:pt x="184" y="218"/>
                    <a:pt x="196" y="218"/>
                  </a:cubicBezTo>
                  <a:cubicBezTo>
                    <a:pt x="349" y="218"/>
                    <a:pt x="349" y="218"/>
                    <a:pt x="349" y="218"/>
                  </a:cubicBezTo>
                  <a:cubicBezTo>
                    <a:pt x="361" y="218"/>
                    <a:pt x="371" y="208"/>
                    <a:pt x="371" y="196"/>
                  </a:cubicBezTo>
                  <a:cubicBezTo>
                    <a:pt x="371" y="131"/>
                    <a:pt x="371" y="131"/>
                    <a:pt x="371" y="131"/>
                  </a:cubicBezTo>
                  <a:cubicBezTo>
                    <a:pt x="850" y="131"/>
                    <a:pt x="850" y="131"/>
                    <a:pt x="850" y="131"/>
                  </a:cubicBezTo>
                  <a:cubicBezTo>
                    <a:pt x="850" y="196"/>
                    <a:pt x="850" y="196"/>
                    <a:pt x="850" y="196"/>
                  </a:cubicBezTo>
                  <a:cubicBezTo>
                    <a:pt x="850" y="208"/>
                    <a:pt x="859" y="218"/>
                    <a:pt x="871" y="218"/>
                  </a:cubicBezTo>
                  <a:cubicBezTo>
                    <a:pt x="1024" y="218"/>
                    <a:pt x="1024" y="218"/>
                    <a:pt x="1024" y="218"/>
                  </a:cubicBezTo>
                  <a:cubicBezTo>
                    <a:pt x="1036" y="218"/>
                    <a:pt x="1046" y="208"/>
                    <a:pt x="1046" y="196"/>
                  </a:cubicBezTo>
                  <a:cubicBezTo>
                    <a:pt x="1046" y="131"/>
                    <a:pt x="1046" y="131"/>
                    <a:pt x="1046" y="131"/>
                  </a:cubicBezTo>
                  <a:cubicBezTo>
                    <a:pt x="1176" y="131"/>
                    <a:pt x="1176" y="131"/>
                    <a:pt x="1176" y="131"/>
                  </a:cubicBezTo>
                  <a:cubicBezTo>
                    <a:pt x="1176" y="327"/>
                    <a:pt x="1176" y="327"/>
                    <a:pt x="1176" y="327"/>
                  </a:cubicBezTo>
                  <a:cubicBezTo>
                    <a:pt x="44" y="327"/>
                    <a:pt x="44" y="327"/>
                    <a:pt x="44" y="327"/>
                  </a:cubicBezTo>
                  <a:lnTo>
                    <a:pt x="44" y="131"/>
                  </a:lnTo>
                  <a:close/>
                  <a:moveTo>
                    <a:pt x="44" y="1263"/>
                  </a:moveTo>
                  <a:cubicBezTo>
                    <a:pt x="44" y="370"/>
                    <a:pt x="44" y="370"/>
                    <a:pt x="44" y="370"/>
                  </a:cubicBezTo>
                  <a:cubicBezTo>
                    <a:pt x="1176" y="370"/>
                    <a:pt x="1176" y="370"/>
                    <a:pt x="1176" y="370"/>
                  </a:cubicBezTo>
                  <a:cubicBezTo>
                    <a:pt x="1176" y="1263"/>
                    <a:pt x="1176" y="1263"/>
                    <a:pt x="1176" y="1263"/>
                  </a:cubicBezTo>
                  <a:lnTo>
                    <a:pt x="44" y="1263"/>
                  </a:lnTo>
                  <a:close/>
                  <a:moveTo>
                    <a:pt x="44" y="1263"/>
                  </a:moveTo>
                  <a:cubicBezTo>
                    <a:pt x="44" y="1263"/>
                    <a:pt x="44" y="1263"/>
                    <a:pt x="44" y="1263"/>
                  </a:cubicBezTo>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82" name="Freeform 188">
              <a:extLst>
                <a:ext uri="{FF2B5EF4-FFF2-40B4-BE49-F238E27FC236}">
                  <a16:creationId xmlns:a16="http://schemas.microsoft.com/office/drawing/2014/main" id="{45900CB4-EAF0-9816-23DA-8950D3522112}"/>
                </a:ext>
              </a:extLst>
            </p:cNvPr>
            <p:cNvSpPr>
              <a:spLocks noEditPoints="1"/>
            </p:cNvSpPr>
            <p:nvPr/>
          </p:nvSpPr>
          <p:spPr bwMode="auto">
            <a:xfrm>
              <a:off x="587375" y="3731526"/>
              <a:ext cx="271463" cy="206375"/>
            </a:xfrm>
            <a:custGeom>
              <a:avLst/>
              <a:gdLst>
                <a:gd name="T0" fmla="*/ 0 w 171"/>
                <a:gd name="T1" fmla="*/ 0 h 130"/>
                <a:gd name="T2" fmla="*/ 171 w 171"/>
                <a:gd name="T3" fmla="*/ 130 h 130"/>
                <a:gd name="T4" fmla="*/ 121 w 171"/>
                <a:gd name="T5" fmla="*/ 0 h 130"/>
                <a:gd name="T6" fmla="*/ 121 w 171"/>
                <a:gd name="T7" fmla="*/ 9 h 130"/>
                <a:gd name="T8" fmla="*/ 90 w 171"/>
                <a:gd name="T9" fmla="*/ 40 h 130"/>
                <a:gd name="T10" fmla="*/ 121 w 171"/>
                <a:gd name="T11" fmla="*/ 81 h 130"/>
                <a:gd name="T12" fmla="*/ 90 w 171"/>
                <a:gd name="T13" fmla="*/ 50 h 130"/>
                <a:gd name="T14" fmla="*/ 121 w 171"/>
                <a:gd name="T15" fmla="*/ 81 h 130"/>
                <a:gd name="T16" fmla="*/ 81 w 171"/>
                <a:gd name="T17" fmla="*/ 50 h 130"/>
                <a:gd name="T18" fmla="*/ 50 w 171"/>
                <a:gd name="T19" fmla="*/ 81 h 130"/>
                <a:gd name="T20" fmla="*/ 50 w 171"/>
                <a:gd name="T21" fmla="*/ 9 h 130"/>
                <a:gd name="T22" fmla="*/ 81 w 171"/>
                <a:gd name="T23" fmla="*/ 40 h 130"/>
                <a:gd name="T24" fmla="*/ 50 w 171"/>
                <a:gd name="T25" fmla="*/ 9 h 130"/>
                <a:gd name="T26" fmla="*/ 40 w 171"/>
                <a:gd name="T27" fmla="*/ 9 h 130"/>
                <a:gd name="T28" fmla="*/ 9 w 171"/>
                <a:gd name="T29" fmla="*/ 40 h 130"/>
                <a:gd name="T30" fmla="*/ 9 w 171"/>
                <a:gd name="T31" fmla="*/ 50 h 130"/>
                <a:gd name="T32" fmla="*/ 40 w 171"/>
                <a:gd name="T33" fmla="*/ 81 h 130"/>
                <a:gd name="T34" fmla="*/ 9 w 171"/>
                <a:gd name="T35" fmla="*/ 50 h 130"/>
                <a:gd name="T36" fmla="*/ 9 w 171"/>
                <a:gd name="T37" fmla="*/ 121 h 130"/>
                <a:gd name="T38" fmla="*/ 40 w 171"/>
                <a:gd name="T39" fmla="*/ 90 h 130"/>
                <a:gd name="T40" fmla="*/ 81 w 171"/>
                <a:gd name="T41" fmla="*/ 121 h 130"/>
                <a:gd name="T42" fmla="*/ 50 w 171"/>
                <a:gd name="T43" fmla="*/ 90 h 130"/>
                <a:gd name="T44" fmla="*/ 81 w 171"/>
                <a:gd name="T45" fmla="*/ 121 h 130"/>
                <a:gd name="T46" fmla="*/ 90 w 171"/>
                <a:gd name="T47" fmla="*/ 121 h 130"/>
                <a:gd name="T48" fmla="*/ 121 w 171"/>
                <a:gd name="T49" fmla="*/ 90 h 130"/>
                <a:gd name="T50" fmla="*/ 162 w 171"/>
                <a:gd name="T51" fmla="*/ 121 h 130"/>
                <a:gd name="T52" fmla="*/ 130 w 171"/>
                <a:gd name="T53" fmla="*/ 90 h 130"/>
                <a:gd name="T54" fmla="*/ 162 w 171"/>
                <a:gd name="T55" fmla="*/ 121 h 130"/>
                <a:gd name="T56" fmla="*/ 130 w 171"/>
                <a:gd name="T57" fmla="*/ 81 h 130"/>
                <a:gd name="T58" fmla="*/ 162 w 171"/>
                <a:gd name="T59" fmla="*/ 50 h 130"/>
                <a:gd name="T60" fmla="*/ 162 w 171"/>
                <a:gd name="T61" fmla="*/ 9 h 130"/>
                <a:gd name="T62" fmla="*/ 130 w 171"/>
                <a:gd name="T63" fmla="*/ 40 h 130"/>
                <a:gd name="T64" fmla="*/ 162 w 171"/>
                <a:gd name="T65" fmla="*/ 9 h 130"/>
                <a:gd name="T66" fmla="*/ 162 w 171"/>
                <a:gd name="T67" fmla="*/ 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130">
                  <a:moveTo>
                    <a:pt x="121" y="0"/>
                  </a:moveTo>
                  <a:lnTo>
                    <a:pt x="0" y="0"/>
                  </a:lnTo>
                  <a:lnTo>
                    <a:pt x="0" y="130"/>
                  </a:lnTo>
                  <a:lnTo>
                    <a:pt x="171" y="130"/>
                  </a:lnTo>
                  <a:lnTo>
                    <a:pt x="171" y="0"/>
                  </a:lnTo>
                  <a:lnTo>
                    <a:pt x="121" y="0"/>
                  </a:lnTo>
                  <a:close/>
                  <a:moveTo>
                    <a:pt x="90" y="9"/>
                  </a:moveTo>
                  <a:lnTo>
                    <a:pt x="121" y="9"/>
                  </a:lnTo>
                  <a:lnTo>
                    <a:pt x="121" y="40"/>
                  </a:lnTo>
                  <a:lnTo>
                    <a:pt x="90" y="40"/>
                  </a:lnTo>
                  <a:lnTo>
                    <a:pt x="90" y="9"/>
                  </a:lnTo>
                  <a:close/>
                  <a:moveTo>
                    <a:pt x="121" y="81"/>
                  </a:moveTo>
                  <a:lnTo>
                    <a:pt x="90" y="81"/>
                  </a:lnTo>
                  <a:lnTo>
                    <a:pt x="90" y="50"/>
                  </a:lnTo>
                  <a:lnTo>
                    <a:pt x="121" y="50"/>
                  </a:lnTo>
                  <a:lnTo>
                    <a:pt x="121" y="81"/>
                  </a:lnTo>
                  <a:close/>
                  <a:moveTo>
                    <a:pt x="50" y="50"/>
                  </a:moveTo>
                  <a:lnTo>
                    <a:pt x="81" y="50"/>
                  </a:lnTo>
                  <a:lnTo>
                    <a:pt x="81" y="81"/>
                  </a:lnTo>
                  <a:lnTo>
                    <a:pt x="50" y="81"/>
                  </a:lnTo>
                  <a:lnTo>
                    <a:pt x="50" y="50"/>
                  </a:lnTo>
                  <a:close/>
                  <a:moveTo>
                    <a:pt x="50" y="9"/>
                  </a:moveTo>
                  <a:lnTo>
                    <a:pt x="81" y="9"/>
                  </a:lnTo>
                  <a:lnTo>
                    <a:pt x="81" y="40"/>
                  </a:lnTo>
                  <a:lnTo>
                    <a:pt x="50" y="40"/>
                  </a:lnTo>
                  <a:lnTo>
                    <a:pt x="50" y="9"/>
                  </a:lnTo>
                  <a:close/>
                  <a:moveTo>
                    <a:pt x="9" y="9"/>
                  </a:moveTo>
                  <a:lnTo>
                    <a:pt x="40" y="9"/>
                  </a:lnTo>
                  <a:lnTo>
                    <a:pt x="40" y="40"/>
                  </a:lnTo>
                  <a:lnTo>
                    <a:pt x="9" y="40"/>
                  </a:lnTo>
                  <a:lnTo>
                    <a:pt x="9" y="9"/>
                  </a:lnTo>
                  <a:close/>
                  <a:moveTo>
                    <a:pt x="9" y="50"/>
                  </a:moveTo>
                  <a:lnTo>
                    <a:pt x="40" y="50"/>
                  </a:lnTo>
                  <a:lnTo>
                    <a:pt x="40" y="81"/>
                  </a:lnTo>
                  <a:lnTo>
                    <a:pt x="9" y="81"/>
                  </a:lnTo>
                  <a:lnTo>
                    <a:pt x="9" y="50"/>
                  </a:lnTo>
                  <a:close/>
                  <a:moveTo>
                    <a:pt x="40" y="121"/>
                  </a:moveTo>
                  <a:lnTo>
                    <a:pt x="9" y="121"/>
                  </a:lnTo>
                  <a:lnTo>
                    <a:pt x="9" y="90"/>
                  </a:lnTo>
                  <a:lnTo>
                    <a:pt x="40" y="90"/>
                  </a:lnTo>
                  <a:lnTo>
                    <a:pt x="40" y="121"/>
                  </a:lnTo>
                  <a:close/>
                  <a:moveTo>
                    <a:pt x="81" y="121"/>
                  </a:moveTo>
                  <a:lnTo>
                    <a:pt x="50" y="121"/>
                  </a:lnTo>
                  <a:lnTo>
                    <a:pt x="50" y="90"/>
                  </a:lnTo>
                  <a:lnTo>
                    <a:pt x="81" y="90"/>
                  </a:lnTo>
                  <a:lnTo>
                    <a:pt x="81" y="121"/>
                  </a:lnTo>
                  <a:close/>
                  <a:moveTo>
                    <a:pt x="121" y="121"/>
                  </a:moveTo>
                  <a:lnTo>
                    <a:pt x="90" y="121"/>
                  </a:lnTo>
                  <a:lnTo>
                    <a:pt x="90" y="90"/>
                  </a:lnTo>
                  <a:lnTo>
                    <a:pt x="121" y="90"/>
                  </a:lnTo>
                  <a:lnTo>
                    <a:pt x="121" y="121"/>
                  </a:lnTo>
                  <a:close/>
                  <a:moveTo>
                    <a:pt x="162" y="121"/>
                  </a:moveTo>
                  <a:lnTo>
                    <a:pt x="130" y="121"/>
                  </a:lnTo>
                  <a:lnTo>
                    <a:pt x="130" y="90"/>
                  </a:lnTo>
                  <a:lnTo>
                    <a:pt x="162" y="90"/>
                  </a:lnTo>
                  <a:lnTo>
                    <a:pt x="162" y="121"/>
                  </a:lnTo>
                  <a:close/>
                  <a:moveTo>
                    <a:pt x="162" y="81"/>
                  </a:moveTo>
                  <a:lnTo>
                    <a:pt x="130" y="81"/>
                  </a:lnTo>
                  <a:lnTo>
                    <a:pt x="130" y="50"/>
                  </a:lnTo>
                  <a:lnTo>
                    <a:pt x="162" y="50"/>
                  </a:lnTo>
                  <a:lnTo>
                    <a:pt x="162" y="81"/>
                  </a:lnTo>
                  <a:close/>
                  <a:moveTo>
                    <a:pt x="162" y="9"/>
                  </a:moveTo>
                  <a:lnTo>
                    <a:pt x="162" y="40"/>
                  </a:lnTo>
                  <a:lnTo>
                    <a:pt x="130" y="40"/>
                  </a:lnTo>
                  <a:lnTo>
                    <a:pt x="130" y="9"/>
                  </a:lnTo>
                  <a:lnTo>
                    <a:pt x="162" y="9"/>
                  </a:lnTo>
                  <a:close/>
                  <a:moveTo>
                    <a:pt x="162" y="9"/>
                  </a:moveTo>
                  <a:lnTo>
                    <a:pt x="162" y="9"/>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83" name="Freeform 189">
              <a:extLst>
                <a:ext uri="{FF2B5EF4-FFF2-40B4-BE49-F238E27FC236}">
                  <a16:creationId xmlns:a16="http://schemas.microsoft.com/office/drawing/2014/main" id="{DA046648-AF4F-7C07-79BD-97080D82CE9C}"/>
                </a:ext>
              </a:extLst>
            </p:cNvPr>
            <p:cNvSpPr>
              <a:spLocks noEditPoints="1"/>
            </p:cNvSpPr>
            <p:nvPr/>
          </p:nvSpPr>
          <p:spPr bwMode="auto">
            <a:xfrm>
              <a:off x="587375" y="3731526"/>
              <a:ext cx="271463" cy="206375"/>
            </a:xfrm>
            <a:custGeom>
              <a:avLst/>
              <a:gdLst>
                <a:gd name="T0" fmla="*/ 0 w 171"/>
                <a:gd name="T1" fmla="*/ 0 h 130"/>
                <a:gd name="T2" fmla="*/ 171 w 171"/>
                <a:gd name="T3" fmla="*/ 130 h 130"/>
                <a:gd name="T4" fmla="*/ 121 w 171"/>
                <a:gd name="T5" fmla="*/ 0 h 130"/>
                <a:gd name="T6" fmla="*/ 121 w 171"/>
                <a:gd name="T7" fmla="*/ 9 h 130"/>
                <a:gd name="T8" fmla="*/ 90 w 171"/>
                <a:gd name="T9" fmla="*/ 40 h 130"/>
                <a:gd name="T10" fmla="*/ 121 w 171"/>
                <a:gd name="T11" fmla="*/ 81 h 130"/>
                <a:gd name="T12" fmla="*/ 90 w 171"/>
                <a:gd name="T13" fmla="*/ 50 h 130"/>
                <a:gd name="T14" fmla="*/ 121 w 171"/>
                <a:gd name="T15" fmla="*/ 81 h 130"/>
                <a:gd name="T16" fmla="*/ 81 w 171"/>
                <a:gd name="T17" fmla="*/ 50 h 130"/>
                <a:gd name="T18" fmla="*/ 50 w 171"/>
                <a:gd name="T19" fmla="*/ 81 h 130"/>
                <a:gd name="T20" fmla="*/ 50 w 171"/>
                <a:gd name="T21" fmla="*/ 9 h 130"/>
                <a:gd name="T22" fmla="*/ 81 w 171"/>
                <a:gd name="T23" fmla="*/ 40 h 130"/>
                <a:gd name="T24" fmla="*/ 50 w 171"/>
                <a:gd name="T25" fmla="*/ 9 h 130"/>
                <a:gd name="T26" fmla="*/ 40 w 171"/>
                <a:gd name="T27" fmla="*/ 9 h 130"/>
                <a:gd name="T28" fmla="*/ 9 w 171"/>
                <a:gd name="T29" fmla="*/ 40 h 130"/>
                <a:gd name="T30" fmla="*/ 9 w 171"/>
                <a:gd name="T31" fmla="*/ 50 h 130"/>
                <a:gd name="T32" fmla="*/ 40 w 171"/>
                <a:gd name="T33" fmla="*/ 81 h 130"/>
                <a:gd name="T34" fmla="*/ 9 w 171"/>
                <a:gd name="T35" fmla="*/ 50 h 130"/>
                <a:gd name="T36" fmla="*/ 9 w 171"/>
                <a:gd name="T37" fmla="*/ 121 h 130"/>
                <a:gd name="T38" fmla="*/ 40 w 171"/>
                <a:gd name="T39" fmla="*/ 90 h 130"/>
                <a:gd name="T40" fmla="*/ 81 w 171"/>
                <a:gd name="T41" fmla="*/ 121 h 130"/>
                <a:gd name="T42" fmla="*/ 50 w 171"/>
                <a:gd name="T43" fmla="*/ 90 h 130"/>
                <a:gd name="T44" fmla="*/ 81 w 171"/>
                <a:gd name="T45" fmla="*/ 121 h 130"/>
                <a:gd name="T46" fmla="*/ 90 w 171"/>
                <a:gd name="T47" fmla="*/ 121 h 130"/>
                <a:gd name="T48" fmla="*/ 121 w 171"/>
                <a:gd name="T49" fmla="*/ 90 h 130"/>
                <a:gd name="T50" fmla="*/ 162 w 171"/>
                <a:gd name="T51" fmla="*/ 121 h 130"/>
                <a:gd name="T52" fmla="*/ 130 w 171"/>
                <a:gd name="T53" fmla="*/ 90 h 130"/>
                <a:gd name="T54" fmla="*/ 162 w 171"/>
                <a:gd name="T55" fmla="*/ 121 h 130"/>
                <a:gd name="T56" fmla="*/ 130 w 171"/>
                <a:gd name="T57" fmla="*/ 81 h 130"/>
                <a:gd name="T58" fmla="*/ 162 w 171"/>
                <a:gd name="T59" fmla="*/ 50 h 130"/>
                <a:gd name="T60" fmla="*/ 162 w 171"/>
                <a:gd name="T61" fmla="*/ 9 h 130"/>
                <a:gd name="T62" fmla="*/ 130 w 171"/>
                <a:gd name="T63" fmla="*/ 40 h 130"/>
                <a:gd name="T64" fmla="*/ 162 w 171"/>
                <a:gd name="T65" fmla="*/ 9 h 130"/>
                <a:gd name="T66" fmla="*/ 162 w 171"/>
                <a:gd name="T67" fmla="*/ 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130">
                  <a:moveTo>
                    <a:pt x="121" y="0"/>
                  </a:moveTo>
                  <a:lnTo>
                    <a:pt x="0" y="0"/>
                  </a:lnTo>
                  <a:lnTo>
                    <a:pt x="0" y="130"/>
                  </a:lnTo>
                  <a:lnTo>
                    <a:pt x="171" y="130"/>
                  </a:lnTo>
                  <a:lnTo>
                    <a:pt x="171" y="0"/>
                  </a:lnTo>
                  <a:lnTo>
                    <a:pt x="121" y="0"/>
                  </a:lnTo>
                  <a:moveTo>
                    <a:pt x="90" y="9"/>
                  </a:moveTo>
                  <a:lnTo>
                    <a:pt x="121" y="9"/>
                  </a:lnTo>
                  <a:lnTo>
                    <a:pt x="121" y="40"/>
                  </a:lnTo>
                  <a:lnTo>
                    <a:pt x="90" y="40"/>
                  </a:lnTo>
                  <a:lnTo>
                    <a:pt x="90" y="9"/>
                  </a:lnTo>
                  <a:moveTo>
                    <a:pt x="121" y="81"/>
                  </a:moveTo>
                  <a:lnTo>
                    <a:pt x="90" y="81"/>
                  </a:lnTo>
                  <a:lnTo>
                    <a:pt x="90" y="50"/>
                  </a:lnTo>
                  <a:lnTo>
                    <a:pt x="121" y="50"/>
                  </a:lnTo>
                  <a:lnTo>
                    <a:pt x="121" y="81"/>
                  </a:lnTo>
                  <a:moveTo>
                    <a:pt x="50" y="50"/>
                  </a:moveTo>
                  <a:lnTo>
                    <a:pt x="81" y="50"/>
                  </a:lnTo>
                  <a:lnTo>
                    <a:pt x="81" y="81"/>
                  </a:lnTo>
                  <a:lnTo>
                    <a:pt x="50" y="81"/>
                  </a:lnTo>
                  <a:lnTo>
                    <a:pt x="50" y="50"/>
                  </a:lnTo>
                  <a:moveTo>
                    <a:pt x="50" y="9"/>
                  </a:moveTo>
                  <a:lnTo>
                    <a:pt x="81" y="9"/>
                  </a:lnTo>
                  <a:lnTo>
                    <a:pt x="81" y="40"/>
                  </a:lnTo>
                  <a:lnTo>
                    <a:pt x="50" y="40"/>
                  </a:lnTo>
                  <a:lnTo>
                    <a:pt x="50" y="9"/>
                  </a:lnTo>
                  <a:moveTo>
                    <a:pt x="9" y="9"/>
                  </a:moveTo>
                  <a:lnTo>
                    <a:pt x="40" y="9"/>
                  </a:lnTo>
                  <a:lnTo>
                    <a:pt x="40" y="40"/>
                  </a:lnTo>
                  <a:lnTo>
                    <a:pt x="9" y="40"/>
                  </a:lnTo>
                  <a:lnTo>
                    <a:pt x="9" y="9"/>
                  </a:lnTo>
                  <a:moveTo>
                    <a:pt x="9" y="50"/>
                  </a:moveTo>
                  <a:lnTo>
                    <a:pt x="40" y="50"/>
                  </a:lnTo>
                  <a:lnTo>
                    <a:pt x="40" y="81"/>
                  </a:lnTo>
                  <a:lnTo>
                    <a:pt x="9" y="81"/>
                  </a:lnTo>
                  <a:lnTo>
                    <a:pt x="9" y="50"/>
                  </a:lnTo>
                  <a:moveTo>
                    <a:pt x="40" y="121"/>
                  </a:moveTo>
                  <a:lnTo>
                    <a:pt x="9" y="121"/>
                  </a:lnTo>
                  <a:lnTo>
                    <a:pt x="9" y="90"/>
                  </a:lnTo>
                  <a:lnTo>
                    <a:pt x="40" y="90"/>
                  </a:lnTo>
                  <a:lnTo>
                    <a:pt x="40" y="121"/>
                  </a:lnTo>
                  <a:moveTo>
                    <a:pt x="81" y="121"/>
                  </a:moveTo>
                  <a:lnTo>
                    <a:pt x="50" y="121"/>
                  </a:lnTo>
                  <a:lnTo>
                    <a:pt x="50" y="90"/>
                  </a:lnTo>
                  <a:lnTo>
                    <a:pt x="81" y="90"/>
                  </a:lnTo>
                  <a:lnTo>
                    <a:pt x="81" y="121"/>
                  </a:lnTo>
                  <a:moveTo>
                    <a:pt x="121" y="121"/>
                  </a:moveTo>
                  <a:lnTo>
                    <a:pt x="90" y="121"/>
                  </a:lnTo>
                  <a:lnTo>
                    <a:pt x="90" y="90"/>
                  </a:lnTo>
                  <a:lnTo>
                    <a:pt x="121" y="90"/>
                  </a:lnTo>
                  <a:lnTo>
                    <a:pt x="121" y="121"/>
                  </a:lnTo>
                  <a:moveTo>
                    <a:pt x="162" y="121"/>
                  </a:moveTo>
                  <a:lnTo>
                    <a:pt x="130" y="121"/>
                  </a:lnTo>
                  <a:lnTo>
                    <a:pt x="130" y="90"/>
                  </a:lnTo>
                  <a:lnTo>
                    <a:pt x="162" y="90"/>
                  </a:lnTo>
                  <a:lnTo>
                    <a:pt x="162" y="121"/>
                  </a:lnTo>
                  <a:moveTo>
                    <a:pt x="162" y="81"/>
                  </a:moveTo>
                  <a:lnTo>
                    <a:pt x="130" y="81"/>
                  </a:lnTo>
                  <a:lnTo>
                    <a:pt x="130" y="50"/>
                  </a:lnTo>
                  <a:lnTo>
                    <a:pt x="162" y="50"/>
                  </a:lnTo>
                  <a:lnTo>
                    <a:pt x="162" y="81"/>
                  </a:lnTo>
                  <a:moveTo>
                    <a:pt x="162" y="9"/>
                  </a:moveTo>
                  <a:lnTo>
                    <a:pt x="162" y="40"/>
                  </a:lnTo>
                  <a:lnTo>
                    <a:pt x="130" y="40"/>
                  </a:lnTo>
                  <a:lnTo>
                    <a:pt x="130" y="9"/>
                  </a:lnTo>
                  <a:lnTo>
                    <a:pt x="162" y="9"/>
                  </a:lnTo>
                  <a:moveTo>
                    <a:pt x="162" y="9"/>
                  </a:moveTo>
                  <a:lnTo>
                    <a:pt x="162" y="9"/>
                  </a:lnTo>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3" name="TextBox 2">
            <a:extLst>
              <a:ext uri="{FF2B5EF4-FFF2-40B4-BE49-F238E27FC236}">
                <a16:creationId xmlns:a16="http://schemas.microsoft.com/office/drawing/2014/main" id="{2DAD8F4B-A5E8-6C60-B4BE-7656D78E28C1}"/>
              </a:ext>
            </a:extLst>
          </p:cNvPr>
          <p:cNvSpPr txBox="1"/>
          <p:nvPr/>
        </p:nvSpPr>
        <p:spPr>
          <a:xfrm>
            <a:off x="576707" y="6471407"/>
            <a:ext cx="9785702" cy="246221"/>
          </a:xfrm>
          <a:prstGeom prst="rect">
            <a:avLst/>
          </a:prstGeom>
          <a:noFill/>
        </p:spPr>
        <p:txBody>
          <a:bodyPr wrap="square">
            <a:spAutoFit/>
          </a:bodyPr>
          <a:lstStyle/>
          <a:p>
            <a:r>
              <a:rPr lang="en-US" sz="1000" b="0" i="1" dirty="0">
                <a:solidFill>
                  <a:schemeClr val="tx1">
                    <a:lumMod val="60000"/>
                    <a:lumOff val="40000"/>
                  </a:schemeClr>
                </a:solidFill>
                <a:effectLst/>
                <a:latin typeface="+mj-lt"/>
              </a:rPr>
              <a:t>Vietnamese Travel Trends Summer 2026 | InsightAsia Vietnam Primary Research </a:t>
            </a:r>
            <a:r>
              <a:rPr lang="en-US" sz="1000" i="1" dirty="0">
                <a:solidFill>
                  <a:schemeClr val="tx1">
                    <a:lumMod val="60000"/>
                    <a:lumOff val="40000"/>
                  </a:schemeClr>
                </a:solidFill>
              </a:rPr>
              <a:t>| March 2026</a:t>
            </a:r>
            <a:endParaRPr lang="en-US" sz="1000" i="1" dirty="0">
              <a:solidFill>
                <a:schemeClr val="tx1">
                  <a:lumMod val="60000"/>
                  <a:lumOff val="40000"/>
                </a:schemeClr>
              </a:solidFill>
              <a:latin typeface="+mj-lt"/>
            </a:endParaRPr>
          </a:p>
        </p:txBody>
      </p:sp>
    </p:spTree>
    <p:extLst>
      <p:ext uri="{BB962C8B-B14F-4D97-AF65-F5344CB8AC3E}">
        <p14:creationId xmlns:p14="http://schemas.microsoft.com/office/powerpoint/2010/main" val="4142048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25D45-BF15-7BC5-AA32-963ADC2F44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59E98-4061-EC57-A01B-1C696D95B210}"/>
              </a:ext>
            </a:extLst>
          </p:cNvPr>
          <p:cNvSpPr>
            <a:spLocks noGrp="1"/>
          </p:cNvSpPr>
          <p:nvPr>
            <p:ph type="title"/>
          </p:nvPr>
        </p:nvSpPr>
        <p:spPr/>
        <p:txBody>
          <a:bodyPr>
            <a:normAutofit/>
          </a:bodyPr>
          <a:lstStyle/>
          <a:p>
            <a:r>
              <a:rPr lang="en-US"/>
              <a:t>Travel Behavior &amp; Trip Occasions</a:t>
            </a:r>
            <a:endParaRPr lang="en-US" dirty="0"/>
          </a:p>
        </p:txBody>
      </p:sp>
      <p:sp>
        <p:nvSpPr>
          <p:cNvPr id="3" name="TextBox 2">
            <a:extLst>
              <a:ext uri="{FF2B5EF4-FFF2-40B4-BE49-F238E27FC236}">
                <a16:creationId xmlns:a16="http://schemas.microsoft.com/office/drawing/2014/main" id="{A757C9A8-D15B-2853-B661-6A54E732C2C7}"/>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Which of the following best describes your planned summer 2026 travel? | Q: What is your primary motivation for summer travel?</a:t>
            </a:r>
          </a:p>
          <a:p>
            <a:r>
              <a:rPr lang="en-US" sz="1000" i="1" dirty="0">
                <a:solidFill>
                  <a:schemeClr val="tx1">
                    <a:lumMod val="60000"/>
                    <a:lumOff val="40000"/>
                  </a:schemeClr>
                </a:solidFill>
              </a:rPr>
              <a:t>Vietnamese Travel Trends Summer 2026 | InsightAsia Vietnam Primary Research | March 2026 </a:t>
            </a:r>
          </a:p>
        </p:txBody>
      </p:sp>
      <p:sp>
        <p:nvSpPr>
          <p:cNvPr id="50" name="Rectangle: Rounded Corners 49">
            <a:extLst>
              <a:ext uri="{FF2B5EF4-FFF2-40B4-BE49-F238E27FC236}">
                <a16:creationId xmlns:a16="http://schemas.microsoft.com/office/drawing/2014/main" id="{484B1F86-F164-1875-F0D7-914D477F057C}"/>
              </a:ext>
            </a:extLst>
          </p:cNvPr>
          <p:cNvSpPr/>
          <p:nvPr/>
        </p:nvSpPr>
        <p:spPr>
          <a:xfrm>
            <a:off x="582391" y="1589315"/>
            <a:ext cx="11287931" cy="3557699"/>
          </a:xfrm>
          <a:prstGeom prst="roundRect">
            <a:avLst>
              <a:gd name="adj" fmla="val 4227"/>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graphicFrame>
        <p:nvGraphicFramePr>
          <p:cNvPr id="67" name="Table 66">
            <a:extLst>
              <a:ext uri="{FF2B5EF4-FFF2-40B4-BE49-F238E27FC236}">
                <a16:creationId xmlns:a16="http://schemas.microsoft.com/office/drawing/2014/main" id="{8A4A2158-F160-BAF6-6DDB-097DCA5D53C3}"/>
              </a:ext>
            </a:extLst>
          </p:cNvPr>
          <p:cNvGraphicFramePr>
            <a:graphicFrameLocks noGrp="1"/>
          </p:cNvGraphicFramePr>
          <p:nvPr>
            <p:extLst>
              <p:ext uri="{D42A27DB-BD31-4B8C-83A1-F6EECF244321}">
                <p14:modId xmlns:p14="http://schemas.microsoft.com/office/powerpoint/2010/main" val="2697267867"/>
              </p:ext>
            </p:extLst>
          </p:nvPr>
        </p:nvGraphicFramePr>
        <p:xfrm>
          <a:off x="861130" y="2183386"/>
          <a:ext cx="5234870" cy="2963628"/>
        </p:xfrm>
        <a:graphic>
          <a:graphicData uri="http://schemas.openxmlformats.org/drawingml/2006/table">
            <a:tbl>
              <a:tblPr>
                <a:tableStyleId>{5C22544A-7EE6-4342-B048-85BDC9FD1C3A}</a:tableStyleId>
              </a:tblPr>
              <a:tblGrid>
                <a:gridCol w="4532632">
                  <a:extLst>
                    <a:ext uri="{9D8B030D-6E8A-4147-A177-3AD203B41FA5}">
                      <a16:colId xmlns:a16="http://schemas.microsoft.com/office/drawing/2014/main" val="2609019301"/>
                    </a:ext>
                  </a:extLst>
                </a:gridCol>
                <a:gridCol w="702238">
                  <a:extLst>
                    <a:ext uri="{9D8B030D-6E8A-4147-A177-3AD203B41FA5}">
                      <a16:colId xmlns:a16="http://schemas.microsoft.com/office/drawing/2014/main" val="4079505057"/>
                    </a:ext>
                  </a:extLst>
                </a:gridCol>
              </a:tblGrid>
              <a:tr h="493938">
                <a:tc>
                  <a:txBody>
                    <a:bodyPr/>
                    <a:lstStyle/>
                    <a:p>
                      <a:r>
                        <a:rPr lang="en-US" sz="1200" dirty="0">
                          <a:solidFill>
                            <a:schemeClr val="tx1"/>
                          </a:solidFill>
                          <a:effectLst/>
                          <a:latin typeface="+mj-lt"/>
                        </a:rPr>
                        <a:t>Family vacation (with children)</a:t>
                      </a:r>
                      <a:endParaRPr lang="en-US" sz="1200" b="0"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u="none" strike="noStrike" kern="1200" baseline="0" dirty="0">
                          <a:solidFill>
                            <a:schemeClr val="tx1"/>
                          </a:solidFill>
                          <a:latin typeface="+mj-lt"/>
                          <a:ea typeface="+mn-ea"/>
                          <a:cs typeface="+mn-cs"/>
                        </a:rPr>
                        <a:t>41%</a:t>
                      </a:r>
                    </a:p>
                  </a:txBody>
                  <a:tcPr marL="0" marR="0" marT="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493938">
                <a:tc>
                  <a:txBody>
                    <a:bodyPr/>
                    <a:lstStyle/>
                    <a:p>
                      <a:pPr marL="0" algn="l" defTabSz="914400" rtl="0" eaLnBrk="1" latinLnBrk="0" hangingPunct="1"/>
                      <a:r>
                        <a:rPr lang="en-US" sz="1200" dirty="0">
                          <a:solidFill>
                            <a:schemeClr val="tx1"/>
                          </a:solidFill>
                          <a:effectLst/>
                          <a:latin typeface="+mj-lt"/>
                        </a:rPr>
                        <a:t>Couples/romantic getaway</a:t>
                      </a:r>
                      <a:endParaRPr lang="en-US" sz="1200" b="0"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18%</a:t>
                      </a:r>
                    </a:p>
                  </a:txBody>
                  <a:tcPr marL="0" marR="0" marT="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93938">
                <a:tc>
                  <a:txBody>
                    <a:bodyPr/>
                    <a:lstStyle/>
                    <a:p>
                      <a:pPr algn="l">
                        <a:spcAft>
                          <a:spcPts val="600"/>
                        </a:spcAft>
                        <a:buNone/>
                      </a:pPr>
                      <a:r>
                        <a:rPr lang="en-US" sz="1200" dirty="0">
                          <a:solidFill>
                            <a:schemeClr val="tx1"/>
                          </a:solidFill>
                          <a:effectLst/>
                          <a:latin typeface="+mj-lt"/>
                        </a:rPr>
                        <a:t>Multi-generational family trip</a:t>
                      </a:r>
                      <a:endParaRPr lang="en-US" sz="1200" b="0" i="0" dirty="0">
                        <a:solidFill>
                          <a:schemeClr val="tx1"/>
                        </a:solidFill>
                        <a:effectLst/>
                        <a:latin typeface="+mj-lt"/>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15%</a:t>
                      </a:r>
                    </a:p>
                  </a:txBody>
                  <a:tcPr marL="0" marR="0" marT="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493938">
                <a:tc>
                  <a:txBody>
                    <a:bodyPr/>
                    <a:lstStyle/>
                    <a:p>
                      <a:pPr algn="l">
                        <a:spcAft>
                          <a:spcPts val="600"/>
                        </a:spcAft>
                        <a:buNone/>
                      </a:pPr>
                      <a:r>
                        <a:rPr lang="en-US" sz="1200" dirty="0">
                          <a:solidFill>
                            <a:schemeClr val="tx1"/>
                          </a:solidFill>
                          <a:effectLst/>
                          <a:latin typeface="+mj-lt"/>
                        </a:rPr>
                        <a:t>Friends group travel</a:t>
                      </a:r>
                      <a:endParaRPr lang="en-US" sz="1200" b="0" i="0" dirty="0">
                        <a:solidFill>
                          <a:schemeClr val="tx1"/>
                        </a:solidFill>
                        <a:effectLst/>
                        <a:latin typeface="+mj-lt"/>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14%</a:t>
                      </a:r>
                    </a:p>
                  </a:txBody>
                  <a:tcPr marL="0" marR="0" marT="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266678"/>
                  </a:ext>
                </a:extLst>
              </a:tr>
              <a:tr h="493938">
                <a:tc>
                  <a:txBody>
                    <a:bodyPr/>
                    <a:lstStyle/>
                    <a:p>
                      <a:pPr algn="l">
                        <a:spcAft>
                          <a:spcPts val="600"/>
                        </a:spcAft>
                        <a:buNone/>
                      </a:pPr>
                      <a:r>
                        <a:rPr lang="en-US" sz="1200" dirty="0">
                          <a:solidFill>
                            <a:schemeClr val="tx1"/>
                          </a:solidFill>
                          <a:effectLst/>
                          <a:latin typeface="+mj-lt"/>
                        </a:rPr>
                        <a:t>Solo travel/exploration</a:t>
                      </a:r>
                      <a:endParaRPr lang="en-US" sz="1200" b="0" i="0" dirty="0">
                        <a:solidFill>
                          <a:schemeClr val="tx1"/>
                        </a:solidFill>
                        <a:effectLst/>
                        <a:latin typeface="+mj-lt"/>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8%</a:t>
                      </a:r>
                    </a:p>
                  </a:txBody>
                  <a:tcPr marL="0" marR="0" marT="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1594257"/>
                  </a:ext>
                </a:extLst>
              </a:tr>
              <a:tr h="493938">
                <a:tc>
                  <a:txBody>
                    <a:bodyPr/>
                    <a:lstStyle/>
                    <a:p>
                      <a:pPr algn="l">
                        <a:spcAft>
                          <a:spcPts val="600"/>
                        </a:spcAft>
                        <a:buNone/>
                      </a:pPr>
                      <a:r>
                        <a:rPr lang="en-US" sz="1200" b="0" i="0" dirty="0">
                          <a:solidFill>
                            <a:schemeClr val="tx1"/>
                          </a:solidFill>
                          <a:effectLst/>
                          <a:latin typeface="+mj-lt"/>
                        </a:rPr>
                        <a:t>Business + Leisure (</a:t>
                      </a:r>
                      <a:r>
                        <a:rPr lang="en-US" sz="1200" b="0" i="0" dirty="0" err="1">
                          <a:solidFill>
                            <a:schemeClr val="tx1"/>
                          </a:solidFill>
                          <a:effectLst/>
                          <a:latin typeface="+mj-lt"/>
                        </a:rPr>
                        <a:t>Bleisure</a:t>
                      </a:r>
                      <a:r>
                        <a:rPr lang="en-US" sz="1200" b="0" i="0" dirty="0">
                          <a:solidFill>
                            <a:schemeClr val="tx1"/>
                          </a:solidFill>
                          <a:effectLst/>
                          <a:latin typeface="+mj-lt"/>
                        </a:rPr>
                        <a:t>)</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4%</a:t>
                      </a:r>
                    </a:p>
                  </a:txBody>
                  <a:tcPr marL="0" marR="0" marT="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030190"/>
                  </a:ext>
                </a:extLst>
              </a:tr>
            </a:tbl>
          </a:graphicData>
        </a:graphic>
      </p:graphicFrame>
      <p:sp>
        <p:nvSpPr>
          <p:cNvPr id="69" name="Rectangle: Rounded Corners 68">
            <a:extLst>
              <a:ext uri="{FF2B5EF4-FFF2-40B4-BE49-F238E27FC236}">
                <a16:creationId xmlns:a16="http://schemas.microsoft.com/office/drawing/2014/main" id="{72B75CC4-96DE-90E5-9EED-5F6542A7B15D}"/>
              </a:ext>
            </a:extLst>
          </p:cNvPr>
          <p:cNvSpPr/>
          <p:nvPr/>
        </p:nvSpPr>
        <p:spPr>
          <a:xfrm>
            <a:off x="1331220" y="1724984"/>
            <a:ext cx="3139180" cy="311097"/>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Planned Travel Type</a:t>
            </a:r>
            <a:endParaRPr lang="en-US" sz="1200" dirty="0"/>
          </a:p>
        </p:txBody>
      </p:sp>
      <p:sp>
        <p:nvSpPr>
          <p:cNvPr id="71" name="Oval 70">
            <a:extLst>
              <a:ext uri="{FF2B5EF4-FFF2-40B4-BE49-F238E27FC236}">
                <a16:creationId xmlns:a16="http://schemas.microsoft.com/office/drawing/2014/main" id="{D303CAEB-EC2B-8018-8C29-3DEEC8CC81BF}"/>
              </a:ext>
            </a:extLst>
          </p:cNvPr>
          <p:cNvSpPr/>
          <p:nvPr/>
        </p:nvSpPr>
        <p:spPr>
          <a:xfrm>
            <a:off x="848265" y="1657246"/>
            <a:ext cx="404623" cy="404623"/>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6" name="Chart 75">
            <a:extLst>
              <a:ext uri="{FF2B5EF4-FFF2-40B4-BE49-F238E27FC236}">
                <a16:creationId xmlns:a16="http://schemas.microsoft.com/office/drawing/2014/main" id="{CC349DE0-E09A-6C35-F23E-4A9382409978}"/>
              </a:ext>
            </a:extLst>
          </p:cNvPr>
          <p:cNvGraphicFramePr/>
          <p:nvPr>
            <p:extLst>
              <p:ext uri="{D42A27DB-BD31-4B8C-83A1-F6EECF244321}">
                <p14:modId xmlns:p14="http://schemas.microsoft.com/office/powerpoint/2010/main" val="1932384551"/>
              </p:ext>
            </p:extLst>
          </p:nvPr>
        </p:nvGraphicFramePr>
        <p:xfrm>
          <a:off x="5245346" y="2051701"/>
          <a:ext cx="980598" cy="733204"/>
        </p:xfrm>
        <a:graphic>
          <a:graphicData uri="http://schemas.openxmlformats.org/drawingml/2006/chart">
            <c:chart xmlns:c="http://schemas.openxmlformats.org/drawingml/2006/chart" xmlns:r="http://schemas.openxmlformats.org/officeDocument/2006/relationships" r:id="rId3"/>
          </a:graphicData>
        </a:graphic>
      </p:graphicFrame>
      <p:sp>
        <p:nvSpPr>
          <p:cNvPr id="80" name="TextBox 79">
            <a:extLst>
              <a:ext uri="{FF2B5EF4-FFF2-40B4-BE49-F238E27FC236}">
                <a16:creationId xmlns:a16="http://schemas.microsoft.com/office/drawing/2014/main" id="{0C002BE3-1F01-74C1-F9C4-FEC8E7BFD9AA}"/>
              </a:ext>
            </a:extLst>
          </p:cNvPr>
          <p:cNvSpPr txBox="1"/>
          <p:nvPr/>
        </p:nvSpPr>
        <p:spPr>
          <a:xfrm>
            <a:off x="576707" y="5328682"/>
            <a:ext cx="11412093" cy="954107"/>
          </a:xfrm>
          <a:prstGeom prst="rect">
            <a:avLst/>
          </a:prstGeom>
          <a:noFill/>
        </p:spPr>
        <p:txBody>
          <a:bodyPr wrap="square">
            <a:spAutoFit/>
          </a:bodyPr>
          <a:lstStyle/>
          <a:p>
            <a:pPr algn="r"/>
            <a:r>
              <a:rPr lang="en-US" sz="1400" b="0" i="1" dirty="0">
                <a:solidFill>
                  <a:srgbClr val="333333"/>
                </a:solidFill>
                <a:effectLst/>
                <a:latin typeface="+mj-lt"/>
              </a:rPr>
              <a:t>This summer is about family time without breaking the bank. We're choosing destinations within Vietnam because we can drive there, the kids love the beach, and we don't have to worry about expensive flights.</a:t>
            </a:r>
          </a:p>
          <a:p>
            <a:pPr algn="r"/>
            <a:r>
              <a:rPr lang="en-US" sz="1400" b="1" i="1" dirty="0"/>
              <a:t>— Female, 34, HCMC</a:t>
            </a:r>
            <a:br>
              <a:rPr lang="en-US" sz="1400" b="1" dirty="0"/>
            </a:br>
            <a:r>
              <a:rPr lang="en-US" sz="1400" b="1" i="1" dirty="0"/>
              <a:t>Mother of 2, Planning Vung Tau Trip</a:t>
            </a:r>
            <a:endParaRPr lang="en-US" sz="1200" b="1" dirty="0">
              <a:latin typeface="+mj-lt"/>
            </a:endParaRPr>
          </a:p>
        </p:txBody>
      </p:sp>
      <p:graphicFrame>
        <p:nvGraphicFramePr>
          <p:cNvPr id="82" name="Chart 81">
            <a:extLst>
              <a:ext uri="{FF2B5EF4-FFF2-40B4-BE49-F238E27FC236}">
                <a16:creationId xmlns:a16="http://schemas.microsoft.com/office/drawing/2014/main" id="{7A0492A2-71F4-0F3A-BE9E-CE0CE7A07780}"/>
              </a:ext>
            </a:extLst>
          </p:cNvPr>
          <p:cNvGraphicFramePr/>
          <p:nvPr>
            <p:extLst>
              <p:ext uri="{D42A27DB-BD31-4B8C-83A1-F6EECF244321}">
                <p14:modId xmlns:p14="http://schemas.microsoft.com/office/powerpoint/2010/main" val="1847726485"/>
              </p:ext>
            </p:extLst>
          </p:nvPr>
        </p:nvGraphicFramePr>
        <p:xfrm>
          <a:off x="5245346" y="2548297"/>
          <a:ext cx="980598" cy="7332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3" name="Chart 82">
            <a:extLst>
              <a:ext uri="{FF2B5EF4-FFF2-40B4-BE49-F238E27FC236}">
                <a16:creationId xmlns:a16="http://schemas.microsoft.com/office/drawing/2014/main" id="{CB4396A0-1DE2-3B54-7518-270077C9A39F}"/>
              </a:ext>
            </a:extLst>
          </p:cNvPr>
          <p:cNvGraphicFramePr/>
          <p:nvPr>
            <p:extLst>
              <p:ext uri="{D42A27DB-BD31-4B8C-83A1-F6EECF244321}">
                <p14:modId xmlns:p14="http://schemas.microsoft.com/office/powerpoint/2010/main" val="3440723560"/>
              </p:ext>
            </p:extLst>
          </p:nvPr>
        </p:nvGraphicFramePr>
        <p:xfrm>
          <a:off x="5245346" y="3044893"/>
          <a:ext cx="980598" cy="7332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4" name="Chart 83">
            <a:extLst>
              <a:ext uri="{FF2B5EF4-FFF2-40B4-BE49-F238E27FC236}">
                <a16:creationId xmlns:a16="http://schemas.microsoft.com/office/drawing/2014/main" id="{E04BE69D-F9DE-D509-1EF3-FB5F63FE5F9D}"/>
              </a:ext>
            </a:extLst>
          </p:cNvPr>
          <p:cNvGraphicFramePr/>
          <p:nvPr>
            <p:extLst>
              <p:ext uri="{D42A27DB-BD31-4B8C-83A1-F6EECF244321}">
                <p14:modId xmlns:p14="http://schemas.microsoft.com/office/powerpoint/2010/main" val="2161759239"/>
              </p:ext>
            </p:extLst>
          </p:nvPr>
        </p:nvGraphicFramePr>
        <p:xfrm>
          <a:off x="5245346" y="3541489"/>
          <a:ext cx="980598" cy="7332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5" name="Chart 84">
            <a:extLst>
              <a:ext uri="{FF2B5EF4-FFF2-40B4-BE49-F238E27FC236}">
                <a16:creationId xmlns:a16="http://schemas.microsoft.com/office/drawing/2014/main" id="{BEBA2141-05A3-F1A1-7E03-8C3F4D977A31}"/>
              </a:ext>
            </a:extLst>
          </p:cNvPr>
          <p:cNvGraphicFramePr/>
          <p:nvPr>
            <p:extLst>
              <p:ext uri="{D42A27DB-BD31-4B8C-83A1-F6EECF244321}">
                <p14:modId xmlns:p14="http://schemas.microsoft.com/office/powerpoint/2010/main" val="1403204567"/>
              </p:ext>
            </p:extLst>
          </p:nvPr>
        </p:nvGraphicFramePr>
        <p:xfrm>
          <a:off x="5245346" y="4038085"/>
          <a:ext cx="980598" cy="73320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6" name="Chart 85">
            <a:extLst>
              <a:ext uri="{FF2B5EF4-FFF2-40B4-BE49-F238E27FC236}">
                <a16:creationId xmlns:a16="http://schemas.microsoft.com/office/drawing/2014/main" id="{95A4FD8A-D9BD-AF14-5FB1-929004123EA6}"/>
              </a:ext>
            </a:extLst>
          </p:cNvPr>
          <p:cNvGraphicFramePr/>
          <p:nvPr>
            <p:extLst>
              <p:ext uri="{D42A27DB-BD31-4B8C-83A1-F6EECF244321}">
                <p14:modId xmlns:p14="http://schemas.microsoft.com/office/powerpoint/2010/main" val="3768386465"/>
              </p:ext>
            </p:extLst>
          </p:nvPr>
        </p:nvGraphicFramePr>
        <p:xfrm>
          <a:off x="5245346" y="4534679"/>
          <a:ext cx="980598" cy="733204"/>
        </p:xfrm>
        <a:graphic>
          <a:graphicData uri="http://schemas.openxmlformats.org/drawingml/2006/chart">
            <c:chart xmlns:c="http://schemas.openxmlformats.org/drawingml/2006/chart" xmlns:r="http://schemas.openxmlformats.org/officeDocument/2006/relationships" r:id="rId8"/>
          </a:graphicData>
        </a:graphic>
      </p:graphicFrame>
      <p:sp>
        <p:nvSpPr>
          <p:cNvPr id="4" name="Rectangle: Rounded Corners 3">
            <a:extLst>
              <a:ext uri="{FF2B5EF4-FFF2-40B4-BE49-F238E27FC236}">
                <a16:creationId xmlns:a16="http://schemas.microsoft.com/office/drawing/2014/main" id="{E246D314-E5CA-0B80-AC75-443F02D2C968}"/>
              </a:ext>
            </a:extLst>
          </p:cNvPr>
          <p:cNvSpPr/>
          <p:nvPr/>
        </p:nvSpPr>
        <p:spPr>
          <a:xfrm>
            <a:off x="6842248" y="1711338"/>
            <a:ext cx="3139180" cy="311097"/>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Primary motivation</a:t>
            </a:r>
            <a:endParaRPr lang="en-US" sz="1200" dirty="0"/>
          </a:p>
        </p:txBody>
      </p:sp>
      <p:sp>
        <p:nvSpPr>
          <p:cNvPr id="6" name="Oval 5">
            <a:extLst>
              <a:ext uri="{FF2B5EF4-FFF2-40B4-BE49-F238E27FC236}">
                <a16:creationId xmlns:a16="http://schemas.microsoft.com/office/drawing/2014/main" id="{91F0A332-821D-2344-1CE2-3ACB838928E5}"/>
              </a:ext>
            </a:extLst>
          </p:cNvPr>
          <p:cNvSpPr/>
          <p:nvPr/>
        </p:nvSpPr>
        <p:spPr>
          <a:xfrm>
            <a:off x="6359293" y="1643600"/>
            <a:ext cx="404623" cy="404623"/>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DEF7FFD1-701D-CA75-9CB2-1B2A68F3B52E}"/>
              </a:ext>
            </a:extLst>
          </p:cNvPr>
          <p:cNvGraphicFramePr>
            <a:graphicFrameLocks noGrp="1"/>
          </p:cNvGraphicFramePr>
          <p:nvPr>
            <p:extLst>
              <p:ext uri="{D42A27DB-BD31-4B8C-83A1-F6EECF244321}">
                <p14:modId xmlns:p14="http://schemas.microsoft.com/office/powerpoint/2010/main" val="321277872"/>
              </p:ext>
            </p:extLst>
          </p:nvPr>
        </p:nvGraphicFramePr>
        <p:xfrm>
          <a:off x="6677206" y="2183386"/>
          <a:ext cx="4965116" cy="2963629"/>
        </p:xfrm>
        <a:graphic>
          <a:graphicData uri="http://schemas.openxmlformats.org/drawingml/2006/table">
            <a:tbl>
              <a:tblPr>
                <a:tableStyleId>{5C22544A-7EE6-4342-B048-85BDC9FD1C3A}</a:tableStyleId>
              </a:tblPr>
              <a:tblGrid>
                <a:gridCol w="4299065">
                  <a:extLst>
                    <a:ext uri="{9D8B030D-6E8A-4147-A177-3AD203B41FA5}">
                      <a16:colId xmlns:a16="http://schemas.microsoft.com/office/drawing/2014/main" val="2609019301"/>
                    </a:ext>
                  </a:extLst>
                </a:gridCol>
                <a:gridCol w="666051">
                  <a:extLst>
                    <a:ext uri="{9D8B030D-6E8A-4147-A177-3AD203B41FA5}">
                      <a16:colId xmlns:a16="http://schemas.microsoft.com/office/drawing/2014/main" val="4079505057"/>
                    </a:ext>
                  </a:extLst>
                </a:gridCol>
              </a:tblGrid>
              <a:tr h="505112">
                <a:tc>
                  <a:txBody>
                    <a:bodyPr/>
                    <a:lstStyle/>
                    <a:p>
                      <a:r>
                        <a:rPr lang="en-US" sz="1200" b="0" i="0" dirty="0">
                          <a:solidFill>
                            <a:srgbClr val="333333"/>
                          </a:solidFill>
                          <a:effectLst/>
                          <a:latin typeface="+mj-lt"/>
                        </a:rPr>
                        <a:t>Relaxation &amp; rest</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u="none" strike="noStrike" kern="1200" baseline="0" dirty="0">
                          <a:solidFill>
                            <a:schemeClr val="tx1"/>
                          </a:solidFill>
                          <a:latin typeface="+mj-lt"/>
                          <a:ea typeface="+mn-ea"/>
                          <a:cs typeface="+mn-cs"/>
                        </a:rPr>
                        <a:t>47%</a:t>
                      </a: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505112">
                <a:tc>
                  <a:txBody>
                    <a:bodyPr/>
                    <a:lstStyle/>
                    <a:p>
                      <a:pPr marL="0" algn="l" defTabSz="914400" rtl="0" eaLnBrk="1" latinLnBrk="0" hangingPunct="1"/>
                      <a:r>
                        <a:rPr lang="en-US" sz="1200" b="0" i="0" dirty="0">
                          <a:solidFill>
                            <a:srgbClr val="333333"/>
                          </a:solidFill>
                          <a:effectLst/>
                          <a:latin typeface="+mj-lt"/>
                        </a:rPr>
                        <a:t>Family bonding </a:t>
                      </a:r>
                      <a:endParaRPr lang="en-US" sz="1200" b="0" i="0" kern="1200" dirty="0">
                        <a:solidFill>
                          <a:schemeClr val="tx1"/>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44%</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505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mj-lt"/>
                        </a:rPr>
                        <a:t>Cultural exploration </a:t>
                      </a:r>
                      <a:endParaRPr lang="en-US" sz="1200" b="0" i="0" dirty="0">
                        <a:solidFill>
                          <a:srgbClr val="000000"/>
                        </a:solidFill>
                        <a:effectLst/>
                        <a:latin typeface="+mj-lt"/>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38%</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505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mj-lt"/>
                        </a:rPr>
                        <a:t>Culinary experiences </a:t>
                      </a:r>
                      <a:endParaRPr lang="en-US" sz="1200" b="0" i="0" dirty="0">
                        <a:solidFill>
                          <a:srgbClr val="000000"/>
                        </a:solidFill>
                        <a:effectLst/>
                        <a:latin typeface="+mj-lt"/>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32%</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4713618"/>
                  </a:ext>
                </a:extLst>
              </a:tr>
              <a:tr h="505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mj-lt"/>
                        </a:rPr>
                        <a:t>Beach/nature activities</a:t>
                      </a:r>
                      <a:endParaRPr lang="en-US" sz="1200" b="0" i="0" dirty="0">
                        <a:solidFill>
                          <a:srgbClr val="000000"/>
                        </a:solidFill>
                        <a:effectLst/>
                        <a:latin typeface="+mj-lt"/>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29%</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2599041"/>
                  </a:ext>
                </a:extLst>
              </a:tr>
              <a:tr h="4380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mj-lt"/>
                        </a:rPr>
                        <a:t>Value for money</a:t>
                      </a:r>
                      <a:endParaRPr lang="en-US" sz="1200" b="0" i="0" dirty="0">
                        <a:solidFill>
                          <a:srgbClr val="000000"/>
                        </a:solidFill>
                        <a:effectLst/>
                        <a:latin typeface="+mj-lt"/>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kern="1200" dirty="0">
                          <a:solidFill>
                            <a:schemeClr val="tx1"/>
                          </a:solidFill>
                          <a:effectLst/>
                          <a:latin typeface="+mj-lt"/>
                          <a:ea typeface="+mn-ea"/>
                          <a:cs typeface="+mn-cs"/>
                        </a:rPr>
                        <a:t>27%</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3877736"/>
                  </a:ext>
                </a:extLst>
              </a:tr>
            </a:tbl>
          </a:graphicData>
        </a:graphic>
      </p:graphicFrame>
      <p:graphicFrame>
        <p:nvGraphicFramePr>
          <p:cNvPr id="15" name="Chart 14">
            <a:extLst>
              <a:ext uri="{FF2B5EF4-FFF2-40B4-BE49-F238E27FC236}">
                <a16:creationId xmlns:a16="http://schemas.microsoft.com/office/drawing/2014/main" id="{771C25E0-C736-F13E-3B9E-82E462EC40C2}"/>
              </a:ext>
            </a:extLst>
          </p:cNvPr>
          <p:cNvGraphicFramePr/>
          <p:nvPr>
            <p:extLst>
              <p:ext uri="{D42A27DB-BD31-4B8C-83A1-F6EECF244321}">
                <p14:modId xmlns:p14="http://schemas.microsoft.com/office/powerpoint/2010/main" val="1588137949"/>
              </p:ext>
            </p:extLst>
          </p:nvPr>
        </p:nvGraphicFramePr>
        <p:xfrm>
          <a:off x="6574750" y="2161269"/>
          <a:ext cx="3973345" cy="3689267"/>
        </p:xfrm>
        <a:graphic>
          <a:graphicData uri="http://schemas.openxmlformats.org/drawingml/2006/chart">
            <c:chart xmlns:c="http://schemas.openxmlformats.org/drawingml/2006/chart" xmlns:r="http://schemas.openxmlformats.org/officeDocument/2006/relationships" r:id="rId9"/>
          </a:graphicData>
        </a:graphic>
      </p:graphicFrame>
      <p:sp>
        <p:nvSpPr>
          <p:cNvPr id="16" name="Freeform 13">
            <a:extLst>
              <a:ext uri="{FF2B5EF4-FFF2-40B4-BE49-F238E27FC236}">
                <a16:creationId xmlns:a16="http://schemas.microsoft.com/office/drawing/2014/main" id="{6EDB4A3E-DFDC-42BF-09BA-19B30CAA7681}"/>
              </a:ext>
            </a:extLst>
          </p:cNvPr>
          <p:cNvSpPr>
            <a:spLocks noEditPoints="1"/>
          </p:cNvSpPr>
          <p:nvPr>
            <p:custDataLst>
              <p:tags r:id="rId1"/>
            </p:custDataLst>
          </p:nvPr>
        </p:nvSpPr>
        <p:spPr bwMode="gray">
          <a:xfrm>
            <a:off x="540937" y="5338571"/>
            <a:ext cx="893228" cy="754748"/>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E95000">
              <a:alpha val="16000"/>
            </a:srgb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grpSp>
        <p:nvGrpSpPr>
          <p:cNvPr id="13" name="Group 12">
            <a:extLst>
              <a:ext uri="{FF2B5EF4-FFF2-40B4-BE49-F238E27FC236}">
                <a16:creationId xmlns:a16="http://schemas.microsoft.com/office/drawing/2014/main" id="{0FE91650-D2B9-BF6A-73BD-182ACCF1CE65}"/>
              </a:ext>
            </a:extLst>
          </p:cNvPr>
          <p:cNvGrpSpPr/>
          <p:nvPr/>
        </p:nvGrpSpPr>
        <p:grpSpPr>
          <a:xfrm>
            <a:off x="926394" y="1749938"/>
            <a:ext cx="242079" cy="200381"/>
            <a:chOff x="7019926" y="3976688"/>
            <a:chExt cx="331788" cy="274638"/>
          </a:xfrm>
          <a:solidFill>
            <a:schemeClr val="bg1"/>
          </a:solidFill>
        </p:grpSpPr>
        <p:sp>
          <p:nvSpPr>
            <p:cNvPr id="14" name="Freeform 554">
              <a:extLst>
                <a:ext uri="{FF2B5EF4-FFF2-40B4-BE49-F238E27FC236}">
                  <a16:creationId xmlns:a16="http://schemas.microsoft.com/office/drawing/2014/main" id="{873A7E80-712D-D0B1-1AB2-04CA82C8751D}"/>
                </a:ext>
              </a:extLst>
            </p:cNvPr>
            <p:cNvSpPr>
              <a:spLocks noEditPoints="1"/>
            </p:cNvSpPr>
            <p:nvPr/>
          </p:nvSpPr>
          <p:spPr bwMode="auto">
            <a:xfrm>
              <a:off x="7019926" y="4014788"/>
              <a:ext cx="331788" cy="236538"/>
            </a:xfrm>
            <a:custGeom>
              <a:avLst/>
              <a:gdLst>
                <a:gd name="T0" fmla="*/ 810 w 888"/>
                <a:gd name="T1" fmla="*/ 632 h 632"/>
                <a:gd name="T2" fmla="*/ 78 w 888"/>
                <a:gd name="T3" fmla="*/ 632 h 632"/>
                <a:gd name="T4" fmla="*/ 0 w 888"/>
                <a:gd name="T5" fmla="*/ 553 h 632"/>
                <a:gd name="T6" fmla="*/ 0 w 888"/>
                <a:gd name="T7" fmla="*/ 78 h 632"/>
                <a:gd name="T8" fmla="*/ 78 w 888"/>
                <a:gd name="T9" fmla="*/ 0 h 632"/>
                <a:gd name="T10" fmla="*/ 810 w 888"/>
                <a:gd name="T11" fmla="*/ 0 h 632"/>
                <a:gd name="T12" fmla="*/ 888 w 888"/>
                <a:gd name="T13" fmla="*/ 78 h 632"/>
                <a:gd name="T14" fmla="*/ 888 w 888"/>
                <a:gd name="T15" fmla="*/ 553 h 632"/>
                <a:gd name="T16" fmla="*/ 810 w 888"/>
                <a:gd name="T17" fmla="*/ 632 h 632"/>
                <a:gd name="T18" fmla="*/ 78 w 888"/>
                <a:gd name="T19" fmla="*/ 39 h 632"/>
                <a:gd name="T20" fmla="*/ 39 w 888"/>
                <a:gd name="T21" fmla="*/ 78 h 632"/>
                <a:gd name="T22" fmla="*/ 39 w 888"/>
                <a:gd name="T23" fmla="*/ 553 h 632"/>
                <a:gd name="T24" fmla="*/ 78 w 888"/>
                <a:gd name="T25" fmla="*/ 592 h 632"/>
                <a:gd name="T26" fmla="*/ 810 w 888"/>
                <a:gd name="T27" fmla="*/ 592 h 632"/>
                <a:gd name="T28" fmla="*/ 849 w 888"/>
                <a:gd name="T29" fmla="*/ 553 h 632"/>
                <a:gd name="T30" fmla="*/ 849 w 888"/>
                <a:gd name="T31" fmla="*/ 78 h 632"/>
                <a:gd name="T32" fmla="*/ 810 w 888"/>
                <a:gd name="T33" fmla="*/ 39 h 632"/>
                <a:gd name="T34" fmla="*/ 78 w 888"/>
                <a:gd name="T35" fmla="*/ 3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8" h="632">
                  <a:moveTo>
                    <a:pt x="810" y="632"/>
                  </a:moveTo>
                  <a:cubicBezTo>
                    <a:pt x="78" y="632"/>
                    <a:pt x="78" y="632"/>
                    <a:pt x="78" y="632"/>
                  </a:cubicBezTo>
                  <a:cubicBezTo>
                    <a:pt x="35" y="632"/>
                    <a:pt x="0" y="596"/>
                    <a:pt x="0" y="553"/>
                  </a:cubicBezTo>
                  <a:cubicBezTo>
                    <a:pt x="0" y="78"/>
                    <a:pt x="0" y="78"/>
                    <a:pt x="0" y="78"/>
                  </a:cubicBezTo>
                  <a:cubicBezTo>
                    <a:pt x="0" y="35"/>
                    <a:pt x="35" y="0"/>
                    <a:pt x="78" y="0"/>
                  </a:cubicBezTo>
                  <a:cubicBezTo>
                    <a:pt x="810" y="0"/>
                    <a:pt x="810" y="0"/>
                    <a:pt x="810" y="0"/>
                  </a:cubicBezTo>
                  <a:cubicBezTo>
                    <a:pt x="853" y="0"/>
                    <a:pt x="888" y="35"/>
                    <a:pt x="888" y="78"/>
                  </a:cubicBezTo>
                  <a:cubicBezTo>
                    <a:pt x="888" y="553"/>
                    <a:pt x="888" y="553"/>
                    <a:pt x="888" y="553"/>
                  </a:cubicBezTo>
                  <a:cubicBezTo>
                    <a:pt x="888" y="596"/>
                    <a:pt x="853" y="632"/>
                    <a:pt x="810" y="632"/>
                  </a:cubicBezTo>
                  <a:close/>
                  <a:moveTo>
                    <a:pt x="78" y="39"/>
                  </a:moveTo>
                  <a:cubicBezTo>
                    <a:pt x="57" y="39"/>
                    <a:pt x="39" y="57"/>
                    <a:pt x="39" y="78"/>
                  </a:cubicBezTo>
                  <a:cubicBezTo>
                    <a:pt x="39" y="553"/>
                    <a:pt x="39" y="553"/>
                    <a:pt x="39" y="553"/>
                  </a:cubicBezTo>
                  <a:cubicBezTo>
                    <a:pt x="39" y="575"/>
                    <a:pt x="57" y="592"/>
                    <a:pt x="78" y="592"/>
                  </a:cubicBezTo>
                  <a:cubicBezTo>
                    <a:pt x="810" y="592"/>
                    <a:pt x="810" y="592"/>
                    <a:pt x="810" y="592"/>
                  </a:cubicBezTo>
                  <a:cubicBezTo>
                    <a:pt x="831" y="592"/>
                    <a:pt x="849" y="575"/>
                    <a:pt x="849" y="553"/>
                  </a:cubicBezTo>
                  <a:cubicBezTo>
                    <a:pt x="849" y="78"/>
                    <a:pt x="849" y="78"/>
                    <a:pt x="849" y="78"/>
                  </a:cubicBezTo>
                  <a:cubicBezTo>
                    <a:pt x="849" y="57"/>
                    <a:pt x="831" y="39"/>
                    <a:pt x="810" y="39"/>
                  </a:cubicBezTo>
                  <a:lnTo>
                    <a:pt x="78" y="39"/>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7" name="Freeform 555">
              <a:extLst>
                <a:ext uri="{FF2B5EF4-FFF2-40B4-BE49-F238E27FC236}">
                  <a16:creationId xmlns:a16="http://schemas.microsoft.com/office/drawing/2014/main" id="{C49AE4EC-C997-F735-4444-AD16032D8E6D}"/>
                </a:ext>
              </a:extLst>
            </p:cNvPr>
            <p:cNvSpPr>
              <a:spLocks noEditPoints="1"/>
            </p:cNvSpPr>
            <p:nvPr/>
          </p:nvSpPr>
          <p:spPr bwMode="auto">
            <a:xfrm>
              <a:off x="7131051" y="3976688"/>
              <a:ext cx="107950" cy="52388"/>
            </a:xfrm>
            <a:custGeom>
              <a:avLst/>
              <a:gdLst>
                <a:gd name="T0" fmla="*/ 230 w 290"/>
                <a:gd name="T1" fmla="*/ 141 h 141"/>
                <a:gd name="T2" fmla="*/ 60 w 290"/>
                <a:gd name="T3" fmla="*/ 141 h 141"/>
                <a:gd name="T4" fmla="*/ 0 w 290"/>
                <a:gd name="T5" fmla="*/ 81 h 141"/>
                <a:gd name="T6" fmla="*/ 0 w 290"/>
                <a:gd name="T7" fmla="*/ 60 h 141"/>
                <a:gd name="T8" fmla="*/ 60 w 290"/>
                <a:gd name="T9" fmla="*/ 0 h 141"/>
                <a:gd name="T10" fmla="*/ 230 w 290"/>
                <a:gd name="T11" fmla="*/ 0 h 141"/>
                <a:gd name="T12" fmla="*/ 290 w 290"/>
                <a:gd name="T13" fmla="*/ 60 h 141"/>
                <a:gd name="T14" fmla="*/ 290 w 290"/>
                <a:gd name="T15" fmla="*/ 81 h 141"/>
                <a:gd name="T16" fmla="*/ 230 w 290"/>
                <a:gd name="T17" fmla="*/ 141 h 141"/>
                <a:gd name="T18" fmla="*/ 60 w 290"/>
                <a:gd name="T19" fmla="*/ 39 h 141"/>
                <a:gd name="T20" fmla="*/ 39 w 290"/>
                <a:gd name="T21" fmla="*/ 60 h 141"/>
                <a:gd name="T22" fmla="*/ 39 w 290"/>
                <a:gd name="T23" fmla="*/ 81 h 141"/>
                <a:gd name="T24" fmla="*/ 60 w 290"/>
                <a:gd name="T25" fmla="*/ 102 h 141"/>
                <a:gd name="T26" fmla="*/ 230 w 290"/>
                <a:gd name="T27" fmla="*/ 102 h 141"/>
                <a:gd name="T28" fmla="*/ 251 w 290"/>
                <a:gd name="T29" fmla="*/ 81 h 141"/>
                <a:gd name="T30" fmla="*/ 251 w 290"/>
                <a:gd name="T31" fmla="*/ 60 h 141"/>
                <a:gd name="T32" fmla="*/ 230 w 290"/>
                <a:gd name="T33" fmla="*/ 39 h 141"/>
                <a:gd name="T34" fmla="*/ 60 w 290"/>
                <a:gd name="T35" fmla="*/ 3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141">
                  <a:moveTo>
                    <a:pt x="230" y="141"/>
                  </a:moveTo>
                  <a:cubicBezTo>
                    <a:pt x="60" y="141"/>
                    <a:pt x="60" y="141"/>
                    <a:pt x="60" y="141"/>
                  </a:cubicBezTo>
                  <a:cubicBezTo>
                    <a:pt x="27" y="141"/>
                    <a:pt x="0" y="114"/>
                    <a:pt x="0" y="81"/>
                  </a:cubicBezTo>
                  <a:cubicBezTo>
                    <a:pt x="0" y="60"/>
                    <a:pt x="0" y="60"/>
                    <a:pt x="0" y="60"/>
                  </a:cubicBezTo>
                  <a:cubicBezTo>
                    <a:pt x="0" y="27"/>
                    <a:pt x="27" y="0"/>
                    <a:pt x="60" y="0"/>
                  </a:cubicBezTo>
                  <a:cubicBezTo>
                    <a:pt x="230" y="0"/>
                    <a:pt x="230" y="0"/>
                    <a:pt x="230" y="0"/>
                  </a:cubicBezTo>
                  <a:cubicBezTo>
                    <a:pt x="263" y="0"/>
                    <a:pt x="290" y="27"/>
                    <a:pt x="290" y="60"/>
                  </a:cubicBezTo>
                  <a:cubicBezTo>
                    <a:pt x="290" y="81"/>
                    <a:pt x="290" y="81"/>
                    <a:pt x="290" y="81"/>
                  </a:cubicBezTo>
                  <a:cubicBezTo>
                    <a:pt x="290" y="114"/>
                    <a:pt x="263" y="141"/>
                    <a:pt x="230" y="141"/>
                  </a:cubicBezTo>
                  <a:close/>
                  <a:moveTo>
                    <a:pt x="60" y="39"/>
                  </a:moveTo>
                  <a:cubicBezTo>
                    <a:pt x="48" y="39"/>
                    <a:pt x="39" y="48"/>
                    <a:pt x="39" y="60"/>
                  </a:cubicBezTo>
                  <a:cubicBezTo>
                    <a:pt x="39" y="81"/>
                    <a:pt x="39" y="81"/>
                    <a:pt x="39" y="81"/>
                  </a:cubicBezTo>
                  <a:cubicBezTo>
                    <a:pt x="39" y="93"/>
                    <a:pt x="48" y="102"/>
                    <a:pt x="60" y="102"/>
                  </a:cubicBezTo>
                  <a:cubicBezTo>
                    <a:pt x="230" y="102"/>
                    <a:pt x="230" y="102"/>
                    <a:pt x="230" y="102"/>
                  </a:cubicBezTo>
                  <a:cubicBezTo>
                    <a:pt x="242" y="102"/>
                    <a:pt x="251" y="93"/>
                    <a:pt x="251" y="81"/>
                  </a:cubicBezTo>
                  <a:cubicBezTo>
                    <a:pt x="251" y="60"/>
                    <a:pt x="251" y="60"/>
                    <a:pt x="251" y="60"/>
                  </a:cubicBezTo>
                  <a:cubicBezTo>
                    <a:pt x="251" y="48"/>
                    <a:pt x="242" y="39"/>
                    <a:pt x="230" y="39"/>
                  </a:cubicBezTo>
                  <a:lnTo>
                    <a:pt x="60" y="39"/>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8" name="Freeform 556">
              <a:extLst>
                <a:ext uri="{FF2B5EF4-FFF2-40B4-BE49-F238E27FC236}">
                  <a16:creationId xmlns:a16="http://schemas.microsoft.com/office/drawing/2014/main" id="{F5D35C38-87C6-F661-397F-AB310736F120}"/>
                </a:ext>
              </a:extLst>
            </p:cNvPr>
            <p:cNvSpPr>
              <a:spLocks noEditPoints="1"/>
            </p:cNvSpPr>
            <p:nvPr/>
          </p:nvSpPr>
          <p:spPr bwMode="auto">
            <a:xfrm>
              <a:off x="7088189" y="4014788"/>
              <a:ext cx="193675" cy="236538"/>
            </a:xfrm>
            <a:custGeom>
              <a:avLst/>
              <a:gdLst>
                <a:gd name="T0" fmla="*/ 122 w 122"/>
                <a:gd name="T1" fmla="*/ 149 h 149"/>
                <a:gd name="T2" fmla="*/ 0 w 122"/>
                <a:gd name="T3" fmla="*/ 149 h 149"/>
                <a:gd name="T4" fmla="*/ 0 w 122"/>
                <a:gd name="T5" fmla="*/ 0 h 149"/>
                <a:gd name="T6" fmla="*/ 122 w 122"/>
                <a:gd name="T7" fmla="*/ 0 h 149"/>
                <a:gd name="T8" fmla="*/ 122 w 122"/>
                <a:gd name="T9" fmla="*/ 149 h 149"/>
                <a:gd name="T10" fmla="*/ 9 w 122"/>
                <a:gd name="T11" fmla="*/ 139 h 149"/>
                <a:gd name="T12" fmla="*/ 113 w 122"/>
                <a:gd name="T13" fmla="*/ 139 h 149"/>
                <a:gd name="T14" fmla="*/ 113 w 122"/>
                <a:gd name="T15" fmla="*/ 9 h 149"/>
                <a:gd name="T16" fmla="*/ 9 w 122"/>
                <a:gd name="T17" fmla="*/ 9 h 149"/>
                <a:gd name="T18" fmla="*/ 9 w 122"/>
                <a:gd name="T19" fmla="*/ 13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49">
                  <a:moveTo>
                    <a:pt x="122" y="149"/>
                  </a:moveTo>
                  <a:lnTo>
                    <a:pt x="0" y="149"/>
                  </a:lnTo>
                  <a:lnTo>
                    <a:pt x="0" y="0"/>
                  </a:lnTo>
                  <a:lnTo>
                    <a:pt x="122" y="0"/>
                  </a:lnTo>
                  <a:lnTo>
                    <a:pt x="122" y="149"/>
                  </a:lnTo>
                  <a:close/>
                  <a:moveTo>
                    <a:pt x="9" y="139"/>
                  </a:moveTo>
                  <a:lnTo>
                    <a:pt x="113" y="139"/>
                  </a:lnTo>
                  <a:lnTo>
                    <a:pt x="113" y="9"/>
                  </a:lnTo>
                  <a:lnTo>
                    <a:pt x="9" y="9"/>
                  </a:lnTo>
                  <a:lnTo>
                    <a:pt x="9" y="139"/>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9" name="Freeform 557">
              <a:extLst>
                <a:ext uri="{FF2B5EF4-FFF2-40B4-BE49-F238E27FC236}">
                  <a16:creationId xmlns:a16="http://schemas.microsoft.com/office/drawing/2014/main" id="{54E1CF7F-F126-8AFC-36E9-1BC586B9F0BA}"/>
                </a:ext>
              </a:extLst>
            </p:cNvPr>
            <p:cNvSpPr>
              <a:spLocks noEditPoints="1"/>
            </p:cNvSpPr>
            <p:nvPr/>
          </p:nvSpPr>
          <p:spPr bwMode="auto">
            <a:xfrm>
              <a:off x="7150101" y="4051300"/>
              <a:ext cx="100013" cy="98425"/>
            </a:xfrm>
            <a:custGeom>
              <a:avLst/>
              <a:gdLst>
                <a:gd name="T0" fmla="*/ 115 w 268"/>
                <a:gd name="T1" fmla="*/ 261 h 268"/>
                <a:gd name="T2" fmla="*/ 7 w 268"/>
                <a:gd name="T3" fmla="*/ 153 h 268"/>
                <a:gd name="T4" fmla="*/ 7 w 268"/>
                <a:gd name="T5" fmla="*/ 128 h 268"/>
                <a:gd name="T6" fmla="*/ 116 w 268"/>
                <a:gd name="T7" fmla="*/ 19 h 268"/>
                <a:gd name="T8" fmla="*/ 127 w 268"/>
                <a:gd name="T9" fmla="*/ 14 h 268"/>
                <a:gd name="T10" fmla="*/ 248 w 268"/>
                <a:gd name="T11" fmla="*/ 1 h 268"/>
                <a:gd name="T12" fmla="*/ 262 w 268"/>
                <a:gd name="T13" fmla="*/ 6 h 268"/>
                <a:gd name="T14" fmla="*/ 267 w 268"/>
                <a:gd name="T15" fmla="*/ 21 h 268"/>
                <a:gd name="T16" fmla="*/ 255 w 268"/>
                <a:gd name="T17" fmla="*/ 141 h 268"/>
                <a:gd name="T18" fmla="*/ 250 w 268"/>
                <a:gd name="T19" fmla="*/ 152 h 268"/>
                <a:gd name="T20" fmla="*/ 141 w 268"/>
                <a:gd name="T21" fmla="*/ 261 h 268"/>
                <a:gd name="T22" fmla="*/ 115 w 268"/>
                <a:gd name="T23" fmla="*/ 261 h 268"/>
                <a:gd name="T24" fmla="*/ 249 w 268"/>
                <a:gd name="T25" fmla="*/ 17 h 268"/>
                <a:gd name="T26" fmla="*/ 129 w 268"/>
                <a:gd name="T27" fmla="*/ 30 h 268"/>
                <a:gd name="T28" fmla="*/ 128 w 268"/>
                <a:gd name="T29" fmla="*/ 30 h 268"/>
                <a:gd name="T30" fmla="*/ 19 w 268"/>
                <a:gd name="T31" fmla="*/ 139 h 268"/>
                <a:gd name="T32" fmla="*/ 19 w 268"/>
                <a:gd name="T33" fmla="*/ 142 h 268"/>
                <a:gd name="T34" fmla="*/ 127 w 268"/>
                <a:gd name="T35" fmla="*/ 250 h 268"/>
                <a:gd name="T36" fmla="*/ 129 w 268"/>
                <a:gd name="T37" fmla="*/ 250 h 268"/>
                <a:gd name="T38" fmla="*/ 238 w 268"/>
                <a:gd name="T39" fmla="*/ 141 h 268"/>
                <a:gd name="T40" fmla="*/ 239 w 268"/>
                <a:gd name="T41" fmla="*/ 139 h 268"/>
                <a:gd name="T42" fmla="*/ 251 w 268"/>
                <a:gd name="T43" fmla="*/ 19 h 268"/>
                <a:gd name="T44" fmla="*/ 251 w 268"/>
                <a:gd name="T45" fmla="*/ 18 h 268"/>
                <a:gd name="T46" fmla="*/ 249 w 268"/>
                <a:gd name="T47"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8" h="268">
                  <a:moveTo>
                    <a:pt x="115" y="261"/>
                  </a:moveTo>
                  <a:cubicBezTo>
                    <a:pt x="7" y="153"/>
                    <a:pt x="7" y="153"/>
                    <a:pt x="7" y="153"/>
                  </a:cubicBezTo>
                  <a:cubicBezTo>
                    <a:pt x="0" y="146"/>
                    <a:pt x="0" y="135"/>
                    <a:pt x="7" y="128"/>
                  </a:cubicBezTo>
                  <a:cubicBezTo>
                    <a:pt x="116" y="19"/>
                    <a:pt x="116" y="19"/>
                    <a:pt x="116" y="19"/>
                  </a:cubicBezTo>
                  <a:cubicBezTo>
                    <a:pt x="119" y="16"/>
                    <a:pt x="123" y="14"/>
                    <a:pt x="127" y="14"/>
                  </a:cubicBezTo>
                  <a:cubicBezTo>
                    <a:pt x="248" y="1"/>
                    <a:pt x="248" y="1"/>
                    <a:pt x="248" y="1"/>
                  </a:cubicBezTo>
                  <a:cubicBezTo>
                    <a:pt x="253" y="0"/>
                    <a:pt x="258" y="2"/>
                    <a:pt x="262" y="6"/>
                  </a:cubicBezTo>
                  <a:cubicBezTo>
                    <a:pt x="266" y="10"/>
                    <a:pt x="268" y="15"/>
                    <a:pt x="267" y="21"/>
                  </a:cubicBezTo>
                  <a:cubicBezTo>
                    <a:pt x="255" y="141"/>
                    <a:pt x="255" y="141"/>
                    <a:pt x="255" y="141"/>
                  </a:cubicBezTo>
                  <a:cubicBezTo>
                    <a:pt x="254" y="145"/>
                    <a:pt x="253" y="149"/>
                    <a:pt x="250" y="152"/>
                  </a:cubicBezTo>
                  <a:cubicBezTo>
                    <a:pt x="141" y="261"/>
                    <a:pt x="141" y="261"/>
                    <a:pt x="141" y="261"/>
                  </a:cubicBezTo>
                  <a:cubicBezTo>
                    <a:pt x="134" y="268"/>
                    <a:pt x="122" y="268"/>
                    <a:pt x="115" y="261"/>
                  </a:cubicBezTo>
                  <a:close/>
                  <a:moveTo>
                    <a:pt x="249" y="17"/>
                  </a:moveTo>
                  <a:cubicBezTo>
                    <a:pt x="129" y="30"/>
                    <a:pt x="129" y="30"/>
                    <a:pt x="129" y="30"/>
                  </a:cubicBezTo>
                  <a:cubicBezTo>
                    <a:pt x="129" y="30"/>
                    <a:pt x="128" y="30"/>
                    <a:pt x="128" y="30"/>
                  </a:cubicBezTo>
                  <a:cubicBezTo>
                    <a:pt x="19" y="139"/>
                    <a:pt x="19" y="139"/>
                    <a:pt x="19" y="139"/>
                  </a:cubicBezTo>
                  <a:cubicBezTo>
                    <a:pt x="18" y="140"/>
                    <a:pt x="18" y="141"/>
                    <a:pt x="19" y="142"/>
                  </a:cubicBezTo>
                  <a:cubicBezTo>
                    <a:pt x="127" y="250"/>
                    <a:pt x="127" y="250"/>
                    <a:pt x="127" y="250"/>
                  </a:cubicBezTo>
                  <a:cubicBezTo>
                    <a:pt x="127" y="250"/>
                    <a:pt x="128" y="250"/>
                    <a:pt x="129" y="250"/>
                  </a:cubicBezTo>
                  <a:cubicBezTo>
                    <a:pt x="238" y="141"/>
                    <a:pt x="238" y="141"/>
                    <a:pt x="238" y="141"/>
                  </a:cubicBezTo>
                  <a:cubicBezTo>
                    <a:pt x="239" y="140"/>
                    <a:pt x="239" y="140"/>
                    <a:pt x="239" y="139"/>
                  </a:cubicBezTo>
                  <a:cubicBezTo>
                    <a:pt x="251" y="19"/>
                    <a:pt x="251" y="19"/>
                    <a:pt x="251" y="19"/>
                  </a:cubicBezTo>
                  <a:cubicBezTo>
                    <a:pt x="251" y="18"/>
                    <a:pt x="251" y="18"/>
                    <a:pt x="251" y="18"/>
                  </a:cubicBezTo>
                  <a:cubicBezTo>
                    <a:pt x="250" y="17"/>
                    <a:pt x="250" y="17"/>
                    <a:pt x="249"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0" name="Freeform 558">
              <a:extLst>
                <a:ext uri="{FF2B5EF4-FFF2-40B4-BE49-F238E27FC236}">
                  <a16:creationId xmlns:a16="http://schemas.microsoft.com/office/drawing/2014/main" id="{5140144E-332A-8387-DE5D-AA8F73231D83}"/>
                </a:ext>
              </a:extLst>
            </p:cNvPr>
            <p:cNvSpPr>
              <a:spLocks/>
            </p:cNvSpPr>
            <p:nvPr/>
          </p:nvSpPr>
          <p:spPr bwMode="auto">
            <a:xfrm>
              <a:off x="7224714" y="4064000"/>
              <a:ext cx="11113" cy="11113"/>
            </a:xfrm>
            <a:custGeom>
              <a:avLst/>
              <a:gdLst>
                <a:gd name="T0" fmla="*/ 24 w 29"/>
                <a:gd name="T1" fmla="*/ 25 h 30"/>
                <a:gd name="T2" fmla="*/ 5 w 29"/>
                <a:gd name="T3" fmla="*/ 25 h 30"/>
                <a:gd name="T4" fmla="*/ 5 w 29"/>
                <a:gd name="T5" fmla="*/ 6 h 30"/>
                <a:gd name="T6" fmla="*/ 24 w 29"/>
                <a:gd name="T7" fmla="*/ 6 h 30"/>
                <a:gd name="T8" fmla="*/ 24 w 29"/>
                <a:gd name="T9" fmla="*/ 25 h 30"/>
              </a:gdLst>
              <a:ahLst/>
              <a:cxnLst>
                <a:cxn ang="0">
                  <a:pos x="T0" y="T1"/>
                </a:cxn>
                <a:cxn ang="0">
                  <a:pos x="T2" y="T3"/>
                </a:cxn>
                <a:cxn ang="0">
                  <a:pos x="T4" y="T5"/>
                </a:cxn>
                <a:cxn ang="0">
                  <a:pos x="T6" y="T7"/>
                </a:cxn>
                <a:cxn ang="0">
                  <a:pos x="T8" y="T9"/>
                </a:cxn>
              </a:cxnLst>
              <a:rect l="0" t="0" r="r" b="b"/>
              <a:pathLst>
                <a:path w="29" h="30">
                  <a:moveTo>
                    <a:pt x="24" y="25"/>
                  </a:moveTo>
                  <a:cubicBezTo>
                    <a:pt x="18" y="30"/>
                    <a:pt x="10" y="30"/>
                    <a:pt x="5" y="25"/>
                  </a:cubicBezTo>
                  <a:cubicBezTo>
                    <a:pt x="0" y="19"/>
                    <a:pt x="0" y="11"/>
                    <a:pt x="5" y="6"/>
                  </a:cubicBezTo>
                  <a:cubicBezTo>
                    <a:pt x="10" y="0"/>
                    <a:pt x="18" y="0"/>
                    <a:pt x="24" y="6"/>
                  </a:cubicBezTo>
                  <a:cubicBezTo>
                    <a:pt x="29" y="11"/>
                    <a:pt x="29" y="19"/>
                    <a:pt x="24" y="25"/>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1" name="Freeform 559">
              <a:extLst>
                <a:ext uri="{FF2B5EF4-FFF2-40B4-BE49-F238E27FC236}">
                  <a16:creationId xmlns:a16="http://schemas.microsoft.com/office/drawing/2014/main" id="{461B1DC0-3A30-B486-A51A-E32476D70CD7}"/>
                </a:ext>
              </a:extLst>
            </p:cNvPr>
            <p:cNvSpPr>
              <a:spLocks/>
            </p:cNvSpPr>
            <p:nvPr/>
          </p:nvSpPr>
          <p:spPr bwMode="auto">
            <a:xfrm>
              <a:off x="7170739" y="4070350"/>
              <a:ext cx="36513" cy="38100"/>
            </a:xfrm>
            <a:custGeom>
              <a:avLst/>
              <a:gdLst>
                <a:gd name="T0" fmla="*/ 1 w 98"/>
                <a:gd name="T1" fmla="*/ 98 h 99"/>
                <a:gd name="T2" fmla="*/ 1 w 98"/>
                <a:gd name="T3" fmla="*/ 98 h 99"/>
                <a:gd name="T4" fmla="*/ 1 w 98"/>
                <a:gd name="T5" fmla="*/ 95 h 99"/>
                <a:gd name="T6" fmla="*/ 94 w 98"/>
                <a:gd name="T7" fmla="*/ 1 h 99"/>
                <a:gd name="T8" fmla="*/ 97 w 98"/>
                <a:gd name="T9" fmla="*/ 1 h 99"/>
                <a:gd name="T10" fmla="*/ 97 w 98"/>
                <a:gd name="T11" fmla="*/ 1 h 99"/>
                <a:gd name="T12" fmla="*/ 97 w 98"/>
                <a:gd name="T13" fmla="*/ 5 h 99"/>
                <a:gd name="T14" fmla="*/ 4 w 98"/>
                <a:gd name="T15" fmla="*/ 98 h 99"/>
                <a:gd name="T16" fmla="*/ 1 w 98"/>
                <a:gd name="T17" fmla="*/ 9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9">
                  <a:moveTo>
                    <a:pt x="1" y="98"/>
                  </a:moveTo>
                  <a:cubicBezTo>
                    <a:pt x="1" y="98"/>
                    <a:pt x="1" y="98"/>
                    <a:pt x="1" y="98"/>
                  </a:cubicBezTo>
                  <a:cubicBezTo>
                    <a:pt x="0" y="97"/>
                    <a:pt x="0" y="96"/>
                    <a:pt x="1" y="95"/>
                  </a:cubicBezTo>
                  <a:cubicBezTo>
                    <a:pt x="94" y="1"/>
                    <a:pt x="94" y="1"/>
                    <a:pt x="94" y="1"/>
                  </a:cubicBezTo>
                  <a:cubicBezTo>
                    <a:pt x="95" y="0"/>
                    <a:pt x="97" y="0"/>
                    <a:pt x="97" y="1"/>
                  </a:cubicBezTo>
                  <a:cubicBezTo>
                    <a:pt x="97" y="1"/>
                    <a:pt x="97" y="1"/>
                    <a:pt x="97" y="1"/>
                  </a:cubicBezTo>
                  <a:cubicBezTo>
                    <a:pt x="98" y="2"/>
                    <a:pt x="98" y="4"/>
                    <a:pt x="97" y="5"/>
                  </a:cubicBezTo>
                  <a:cubicBezTo>
                    <a:pt x="4" y="98"/>
                    <a:pt x="4" y="98"/>
                    <a:pt x="4" y="98"/>
                  </a:cubicBezTo>
                  <a:cubicBezTo>
                    <a:pt x="3" y="99"/>
                    <a:pt x="2" y="99"/>
                    <a:pt x="1" y="98"/>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2" name="Freeform 560">
              <a:extLst>
                <a:ext uri="{FF2B5EF4-FFF2-40B4-BE49-F238E27FC236}">
                  <a16:creationId xmlns:a16="http://schemas.microsoft.com/office/drawing/2014/main" id="{42CB5F9F-B0B4-1446-EBE5-9383BC0A07E5}"/>
                </a:ext>
              </a:extLst>
            </p:cNvPr>
            <p:cNvSpPr>
              <a:spLocks/>
            </p:cNvSpPr>
            <p:nvPr/>
          </p:nvSpPr>
          <p:spPr bwMode="auto">
            <a:xfrm>
              <a:off x="7177089" y="4078288"/>
              <a:ext cx="36513" cy="36513"/>
            </a:xfrm>
            <a:custGeom>
              <a:avLst/>
              <a:gdLst>
                <a:gd name="T0" fmla="*/ 1 w 99"/>
                <a:gd name="T1" fmla="*/ 98 h 99"/>
                <a:gd name="T2" fmla="*/ 1 w 99"/>
                <a:gd name="T3" fmla="*/ 98 h 99"/>
                <a:gd name="T4" fmla="*/ 1 w 99"/>
                <a:gd name="T5" fmla="*/ 94 h 99"/>
                <a:gd name="T6" fmla="*/ 95 w 99"/>
                <a:gd name="T7" fmla="*/ 1 h 99"/>
                <a:gd name="T8" fmla="*/ 98 w 99"/>
                <a:gd name="T9" fmla="*/ 1 h 99"/>
                <a:gd name="T10" fmla="*/ 98 w 99"/>
                <a:gd name="T11" fmla="*/ 1 h 99"/>
                <a:gd name="T12" fmla="*/ 98 w 99"/>
                <a:gd name="T13" fmla="*/ 4 h 99"/>
                <a:gd name="T14" fmla="*/ 5 w 99"/>
                <a:gd name="T15" fmla="*/ 98 h 99"/>
                <a:gd name="T16" fmla="*/ 1 w 99"/>
                <a:gd name="T17" fmla="*/ 9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99">
                  <a:moveTo>
                    <a:pt x="1" y="98"/>
                  </a:moveTo>
                  <a:cubicBezTo>
                    <a:pt x="1" y="98"/>
                    <a:pt x="1" y="98"/>
                    <a:pt x="1" y="98"/>
                  </a:cubicBezTo>
                  <a:cubicBezTo>
                    <a:pt x="0" y="97"/>
                    <a:pt x="0" y="95"/>
                    <a:pt x="1" y="94"/>
                  </a:cubicBezTo>
                  <a:cubicBezTo>
                    <a:pt x="95" y="1"/>
                    <a:pt x="95" y="1"/>
                    <a:pt x="95" y="1"/>
                  </a:cubicBezTo>
                  <a:cubicBezTo>
                    <a:pt x="96" y="0"/>
                    <a:pt x="97" y="0"/>
                    <a:pt x="98" y="1"/>
                  </a:cubicBezTo>
                  <a:cubicBezTo>
                    <a:pt x="98" y="1"/>
                    <a:pt x="98" y="1"/>
                    <a:pt x="98" y="1"/>
                  </a:cubicBezTo>
                  <a:cubicBezTo>
                    <a:pt x="99" y="2"/>
                    <a:pt x="99" y="3"/>
                    <a:pt x="98" y="4"/>
                  </a:cubicBezTo>
                  <a:cubicBezTo>
                    <a:pt x="5" y="98"/>
                    <a:pt x="5" y="98"/>
                    <a:pt x="5" y="98"/>
                  </a:cubicBezTo>
                  <a:cubicBezTo>
                    <a:pt x="4" y="99"/>
                    <a:pt x="2" y="99"/>
                    <a:pt x="1" y="98"/>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grpSp>
        <p:nvGrpSpPr>
          <p:cNvPr id="23" name="Group 22">
            <a:extLst>
              <a:ext uri="{FF2B5EF4-FFF2-40B4-BE49-F238E27FC236}">
                <a16:creationId xmlns:a16="http://schemas.microsoft.com/office/drawing/2014/main" id="{18D172D0-74BC-8623-3CC3-8EA7570D0B87}"/>
              </a:ext>
            </a:extLst>
          </p:cNvPr>
          <p:cNvGrpSpPr/>
          <p:nvPr/>
        </p:nvGrpSpPr>
        <p:grpSpPr>
          <a:xfrm>
            <a:off x="6416979" y="1722050"/>
            <a:ext cx="260227" cy="247156"/>
            <a:chOff x="1485900" y="1571626"/>
            <a:chExt cx="347663" cy="330200"/>
          </a:xfrm>
          <a:solidFill>
            <a:schemeClr val="bg1"/>
          </a:solidFill>
        </p:grpSpPr>
        <p:sp>
          <p:nvSpPr>
            <p:cNvPr id="24" name="Freeform 8">
              <a:extLst>
                <a:ext uri="{FF2B5EF4-FFF2-40B4-BE49-F238E27FC236}">
                  <a16:creationId xmlns:a16="http://schemas.microsoft.com/office/drawing/2014/main" id="{7E7D0305-D35E-08E2-099B-625DCFF21FCD}"/>
                </a:ext>
              </a:extLst>
            </p:cNvPr>
            <p:cNvSpPr>
              <a:spLocks/>
            </p:cNvSpPr>
            <p:nvPr/>
          </p:nvSpPr>
          <p:spPr bwMode="auto">
            <a:xfrm>
              <a:off x="1601788" y="1597026"/>
              <a:ext cx="142875" cy="304800"/>
            </a:xfrm>
            <a:custGeom>
              <a:avLst/>
              <a:gdLst>
                <a:gd name="T0" fmla="*/ 343 w 343"/>
                <a:gd name="T1" fmla="*/ 209 h 730"/>
                <a:gd name="T2" fmla="*/ 138 w 343"/>
                <a:gd name="T3" fmla="*/ 196 h 730"/>
                <a:gd name="T4" fmla="*/ 332 w 343"/>
                <a:gd name="T5" fmla="*/ 724 h 730"/>
                <a:gd name="T6" fmla="*/ 306 w 343"/>
                <a:gd name="T7" fmla="*/ 730 h 730"/>
                <a:gd name="T8" fmla="*/ 114 w 343"/>
                <a:gd name="T9" fmla="*/ 207 h 730"/>
                <a:gd name="T10" fmla="*/ 49 w 343"/>
                <a:gd name="T11" fmla="*/ 252 h 730"/>
                <a:gd name="T12" fmla="*/ 0 w 343"/>
                <a:gd name="T13" fmla="*/ 314 h 730"/>
                <a:gd name="T14" fmla="*/ 0 w 343"/>
                <a:gd name="T15" fmla="*/ 290 h 730"/>
                <a:gd name="T16" fmla="*/ 13 w 343"/>
                <a:gd name="T17" fmla="*/ 112 h 730"/>
                <a:gd name="T18" fmla="*/ 31 w 343"/>
                <a:gd name="T19" fmla="*/ 31 h 730"/>
                <a:gd name="T20" fmla="*/ 43 w 343"/>
                <a:gd name="T21" fmla="*/ 8 h 730"/>
                <a:gd name="T22" fmla="*/ 62 w 343"/>
                <a:gd name="T23" fmla="*/ 2 h 730"/>
                <a:gd name="T24" fmla="*/ 111 w 343"/>
                <a:gd name="T25" fmla="*/ 21 h 730"/>
                <a:gd name="T26" fmla="*/ 246 w 343"/>
                <a:gd name="T27" fmla="*/ 114 h 730"/>
                <a:gd name="T28" fmla="*/ 330 w 343"/>
                <a:gd name="T29" fmla="*/ 194 h 730"/>
                <a:gd name="T30" fmla="*/ 343 w 343"/>
                <a:gd name="T31" fmla="*/ 20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730">
                  <a:moveTo>
                    <a:pt x="343" y="209"/>
                  </a:moveTo>
                  <a:cubicBezTo>
                    <a:pt x="276" y="176"/>
                    <a:pt x="209" y="171"/>
                    <a:pt x="138" y="196"/>
                  </a:cubicBezTo>
                  <a:cubicBezTo>
                    <a:pt x="203" y="372"/>
                    <a:pt x="268" y="548"/>
                    <a:pt x="332" y="724"/>
                  </a:cubicBezTo>
                  <a:cubicBezTo>
                    <a:pt x="323" y="726"/>
                    <a:pt x="315" y="728"/>
                    <a:pt x="306" y="730"/>
                  </a:cubicBezTo>
                  <a:cubicBezTo>
                    <a:pt x="242" y="555"/>
                    <a:pt x="178" y="381"/>
                    <a:pt x="114" y="207"/>
                  </a:cubicBezTo>
                  <a:cubicBezTo>
                    <a:pt x="90" y="219"/>
                    <a:pt x="68" y="234"/>
                    <a:pt x="49" y="252"/>
                  </a:cubicBezTo>
                  <a:cubicBezTo>
                    <a:pt x="30" y="271"/>
                    <a:pt x="14" y="292"/>
                    <a:pt x="0" y="314"/>
                  </a:cubicBezTo>
                  <a:cubicBezTo>
                    <a:pt x="0" y="306"/>
                    <a:pt x="0" y="298"/>
                    <a:pt x="0" y="290"/>
                  </a:cubicBezTo>
                  <a:cubicBezTo>
                    <a:pt x="0" y="230"/>
                    <a:pt x="4" y="171"/>
                    <a:pt x="13" y="112"/>
                  </a:cubicBezTo>
                  <a:cubicBezTo>
                    <a:pt x="16" y="85"/>
                    <a:pt x="21" y="57"/>
                    <a:pt x="31" y="31"/>
                  </a:cubicBezTo>
                  <a:cubicBezTo>
                    <a:pt x="34" y="23"/>
                    <a:pt x="39" y="16"/>
                    <a:pt x="43" y="8"/>
                  </a:cubicBezTo>
                  <a:cubicBezTo>
                    <a:pt x="48" y="2"/>
                    <a:pt x="55" y="0"/>
                    <a:pt x="62" y="2"/>
                  </a:cubicBezTo>
                  <a:cubicBezTo>
                    <a:pt x="80" y="5"/>
                    <a:pt x="95" y="13"/>
                    <a:pt x="111" y="21"/>
                  </a:cubicBezTo>
                  <a:cubicBezTo>
                    <a:pt x="159" y="47"/>
                    <a:pt x="204" y="79"/>
                    <a:pt x="246" y="114"/>
                  </a:cubicBezTo>
                  <a:cubicBezTo>
                    <a:pt x="276" y="138"/>
                    <a:pt x="305" y="164"/>
                    <a:pt x="330" y="194"/>
                  </a:cubicBezTo>
                  <a:cubicBezTo>
                    <a:pt x="335" y="199"/>
                    <a:pt x="339" y="204"/>
                    <a:pt x="343" y="20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5" name="Freeform 9">
              <a:extLst>
                <a:ext uri="{FF2B5EF4-FFF2-40B4-BE49-F238E27FC236}">
                  <a16:creationId xmlns:a16="http://schemas.microsoft.com/office/drawing/2014/main" id="{9527C1ED-9AE5-F937-E336-2440876EE5D0}"/>
                </a:ext>
              </a:extLst>
            </p:cNvPr>
            <p:cNvSpPr>
              <a:spLocks/>
            </p:cNvSpPr>
            <p:nvPr/>
          </p:nvSpPr>
          <p:spPr bwMode="auto">
            <a:xfrm>
              <a:off x="1485900" y="1587501"/>
              <a:ext cx="125413" cy="182563"/>
            </a:xfrm>
            <a:custGeom>
              <a:avLst/>
              <a:gdLst>
                <a:gd name="T0" fmla="*/ 296 w 296"/>
                <a:gd name="T1" fmla="*/ 0 h 435"/>
                <a:gd name="T2" fmla="*/ 270 w 296"/>
                <a:gd name="T3" fmla="*/ 71 h 435"/>
                <a:gd name="T4" fmla="*/ 252 w 296"/>
                <a:gd name="T5" fmla="*/ 167 h 435"/>
                <a:gd name="T6" fmla="*/ 245 w 296"/>
                <a:gd name="T7" fmla="*/ 304 h 435"/>
                <a:gd name="T8" fmla="*/ 243 w 296"/>
                <a:gd name="T9" fmla="*/ 339 h 435"/>
                <a:gd name="T10" fmla="*/ 0 w 296"/>
                <a:gd name="T11" fmla="*/ 435 h 435"/>
                <a:gd name="T12" fmla="*/ 15 w 296"/>
                <a:gd name="T13" fmla="*/ 370 h 435"/>
                <a:gd name="T14" fmla="*/ 80 w 296"/>
                <a:gd name="T15" fmla="*/ 189 h 435"/>
                <a:gd name="T16" fmla="*/ 162 w 296"/>
                <a:gd name="T17" fmla="*/ 68 h 435"/>
                <a:gd name="T18" fmla="*/ 271 w 296"/>
                <a:gd name="T19" fmla="*/ 3 h 435"/>
                <a:gd name="T20" fmla="*/ 290 w 296"/>
                <a:gd name="T21" fmla="*/ 0 h 435"/>
                <a:gd name="T22" fmla="*/ 296 w 296"/>
                <a:gd name="T23"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435">
                  <a:moveTo>
                    <a:pt x="296" y="0"/>
                  </a:moveTo>
                  <a:cubicBezTo>
                    <a:pt x="287" y="23"/>
                    <a:pt x="277" y="47"/>
                    <a:pt x="270" y="71"/>
                  </a:cubicBezTo>
                  <a:cubicBezTo>
                    <a:pt x="260" y="102"/>
                    <a:pt x="254" y="134"/>
                    <a:pt x="252" y="167"/>
                  </a:cubicBezTo>
                  <a:cubicBezTo>
                    <a:pt x="250" y="213"/>
                    <a:pt x="248" y="258"/>
                    <a:pt x="245" y="304"/>
                  </a:cubicBezTo>
                  <a:cubicBezTo>
                    <a:pt x="245" y="316"/>
                    <a:pt x="244" y="328"/>
                    <a:pt x="243" y="339"/>
                  </a:cubicBezTo>
                  <a:cubicBezTo>
                    <a:pt x="146" y="330"/>
                    <a:pt x="67" y="367"/>
                    <a:pt x="0" y="435"/>
                  </a:cubicBezTo>
                  <a:cubicBezTo>
                    <a:pt x="5" y="413"/>
                    <a:pt x="10" y="391"/>
                    <a:pt x="15" y="370"/>
                  </a:cubicBezTo>
                  <a:cubicBezTo>
                    <a:pt x="31" y="308"/>
                    <a:pt x="52" y="247"/>
                    <a:pt x="80" y="189"/>
                  </a:cubicBezTo>
                  <a:cubicBezTo>
                    <a:pt x="102" y="145"/>
                    <a:pt x="128" y="104"/>
                    <a:pt x="162" y="68"/>
                  </a:cubicBezTo>
                  <a:cubicBezTo>
                    <a:pt x="193" y="37"/>
                    <a:pt x="228" y="13"/>
                    <a:pt x="271" y="3"/>
                  </a:cubicBezTo>
                  <a:cubicBezTo>
                    <a:pt x="277" y="2"/>
                    <a:pt x="284" y="1"/>
                    <a:pt x="290" y="0"/>
                  </a:cubicBezTo>
                  <a:cubicBezTo>
                    <a:pt x="293" y="0"/>
                    <a:pt x="295" y="0"/>
                    <a:pt x="29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26" name="Freeform 10">
              <a:extLst>
                <a:ext uri="{FF2B5EF4-FFF2-40B4-BE49-F238E27FC236}">
                  <a16:creationId xmlns:a16="http://schemas.microsoft.com/office/drawing/2014/main" id="{10828503-71B8-2DB4-BE0D-12C0504735FC}"/>
                </a:ext>
              </a:extLst>
            </p:cNvPr>
            <p:cNvSpPr>
              <a:spLocks/>
            </p:cNvSpPr>
            <p:nvPr/>
          </p:nvSpPr>
          <p:spPr bwMode="auto">
            <a:xfrm>
              <a:off x="1625600" y="1571626"/>
              <a:ext cx="207963" cy="111125"/>
            </a:xfrm>
            <a:custGeom>
              <a:avLst/>
              <a:gdLst>
                <a:gd name="T0" fmla="*/ 495 w 495"/>
                <a:gd name="T1" fmla="*/ 233 h 265"/>
                <a:gd name="T2" fmla="*/ 320 w 495"/>
                <a:gd name="T3" fmla="*/ 265 h 265"/>
                <a:gd name="T4" fmla="*/ 292 w 495"/>
                <a:gd name="T5" fmla="*/ 234 h 265"/>
                <a:gd name="T6" fmla="*/ 135 w 495"/>
                <a:gd name="T7" fmla="*/ 94 h 265"/>
                <a:gd name="T8" fmla="*/ 4 w 495"/>
                <a:gd name="T9" fmla="*/ 28 h 265"/>
                <a:gd name="T10" fmla="*/ 0 w 495"/>
                <a:gd name="T11" fmla="*/ 26 h 265"/>
                <a:gd name="T12" fmla="*/ 24 w 495"/>
                <a:gd name="T13" fmla="*/ 19 h 265"/>
                <a:gd name="T14" fmla="*/ 48 w 495"/>
                <a:gd name="T15" fmla="*/ 13 h 265"/>
                <a:gd name="T16" fmla="*/ 174 w 495"/>
                <a:gd name="T17" fmla="*/ 6 h 265"/>
                <a:gd name="T18" fmla="*/ 318 w 495"/>
                <a:gd name="T19" fmla="*/ 58 h 265"/>
                <a:gd name="T20" fmla="*/ 458 w 495"/>
                <a:gd name="T21" fmla="*/ 185 h 265"/>
                <a:gd name="T22" fmla="*/ 493 w 495"/>
                <a:gd name="T23" fmla="*/ 230 h 265"/>
                <a:gd name="T24" fmla="*/ 495 w 495"/>
                <a:gd name="T25" fmla="*/ 23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265">
                  <a:moveTo>
                    <a:pt x="495" y="233"/>
                  </a:moveTo>
                  <a:cubicBezTo>
                    <a:pt x="429" y="200"/>
                    <a:pt x="373" y="219"/>
                    <a:pt x="320" y="265"/>
                  </a:cubicBezTo>
                  <a:cubicBezTo>
                    <a:pt x="311" y="255"/>
                    <a:pt x="301" y="245"/>
                    <a:pt x="292" y="234"/>
                  </a:cubicBezTo>
                  <a:cubicBezTo>
                    <a:pt x="244" y="182"/>
                    <a:pt x="194" y="133"/>
                    <a:pt x="135" y="94"/>
                  </a:cubicBezTo>
                  <a:cubicBezTo>
                    <a:pt x="94" y="66"/>
                    <a:pt x="51" y="43"/>
                    <a:pt x="4" y="28"/>
                  </a:cubicBezTo>
                  <a:cubicBezTo>
                    <a:pt x="3" y="28"/>
                    <a:pt x="2" y="27"/>
                    <a:pt x="0" y="26"/>
                  </a:cubicBezTo>
                  <a:cubicBezTo>
                    <a:pt x="9" y="24"/>
                    <a:pt x="17" y="21"/>
                    <a:pt x="24" y="19"/>
                  </a:cubicBezTo>
                  <a:cubicBezTo>
                    <a:pt x="32" y="17"/>
                    <a:pt x="40" y="15"/>
                    <a:pt x="48" y="13"/>
                  </a:cubicBezTo>
                  <a:cubicBezTo>
                    <a:pt x="90" y="3"/>
                    <a:pt x="132" y="0"/>
                    <a:pt x="174" y="6"/>
                  </a:cubicBezTo>
                  <a:cubicBezTo>
                    <a:pt x="226" y="12"/>
                    <a:pt x="274" y="30"/>
                    <a:pt x="318" y="58"/>
                  </a:cubicBezTo>
                  <a:cubicBezTo>
                    <a:pt x="373" y="92"/>
                    <a:pt x="418" y="136"/>
                    <a:pt x="458" y="185"/>
                  </a:cubicBezTo>
                  <a:cubicBezTo>
                    <a:pt x="470" y="200"/>
                    <a:pt x="481" y="215"/>
                    <a:pt x="493" y="230"/>
                  </a:cubicBezTo>
                  <a:cubicBezTo>
                    <a:pt x="494" y="231"/>
                    <a:pt x="494" y="232"/>
                    <a:pt x="495" y="23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27" name="TextBox 26">
            <a:extLst>
              <a:ext uri="{FF2B5EF4-FFF2-40B4-BE49-F238E27FC236}">
                <a16:creationId xmlns:a16="http://schemas.microsoft.com/office/drawing/2014/main" id="{9B7C0E59-A431-EFE2-849B-35A9A385DD55}"/>
              </a:ext>
            </a:extLst>
          </p:cNvPr>
          <p:cNvSpPr txBox="1"/>
          <p:nvPr/>
        </p:nvSpPr>
        <p:spPr>
          <a:xfrm>
            <a:off x="10056887" y="1730254"/>
            <a:ext cx="1737976" cy="276999"/>
          </a:xfrm>
          <a:prstGeom prst="rect">
            <a:avLst/>
          </a:prstGeom>
          <a:noFill/>
        </p:spPr>
        <p:txBody>
          <a:bodyPr wrap="none" rtlCol="0">
            <a:spAutoFit/>
          </a:bodyPr>
          <a:lstStyle/>
          <a:p>
            <a:r>
              <a:rPr lang="en-US" sz="1200" i="1" dirty="0">
                <a:solidFill>
                  <a:schemeClr val="tx1">
                    <a:lumMod val="60000"/>
                    <a:lumOff val="40000"/>
                  </a:schemeClr>
                </a:solidFill>
              </a:rPr>
              <a:t>Base: Total (n=1,389)</a:t>
            </a:r>
          </a:p>
        </p:txBody>
      </p:sp>
      <p:sp>
        <p:nvSpPr>
          <p:cNvPr id="28" name="TextBox 27">
            <a:extLst>
              <a:ext uri="{FF2B5EF4-FFF2-40B4-BE49-F238E27FC236}">
                <a16:creationId xmlns:a16="http://schemas.microsoft.com/office/drawing/2014/main" id="{2FC4AC35-19AF-56F7-0D2D-8F60E7642540}"/>
              </a:ext>
            </a:extLst>
          </p:cNvPr>
          <p:cNvSpPr txBox="1"/>
          <p:nvPr/>
        </p:nvSpPr>
        <p:spPr>
          <a:xfrm>
            <a:off x="4462772" y="1741062"/>
            <a:ext cx="1737976" cy="276999"/>
          </a:xfrm>
          <a:prstGeom prst="rect">
            <a:avLst/>
          </a:prstGeom>
          <a:noFill/>
        </p:spPr>
        <p:txBody>
          <a:bodyPr wrap="none" rtlCol="0">
            <a:spAutoFit/>
          </a:bodyPr>
          <a:lstStyle/>
          <a:p>
            <a:r>
              <a:rPr lang="en-US" sz="1200" i="1" dirty="0">
                <a:solidFill>
                  <a:schemeClr val="tx1">
                    <a:lumMod val="60000"/>
                    <a:lumOff val="40000"/>
                  </a:schemeClr>
                </a:solidFill>
              </a:rPr>
              <a:t>Base: Total (n=1,389)</a:t>
            </a:r>
          </a:p>
        </p:txBody>
      </p:sp>
    </p:spTree>
    <p:extLst>
      <p:ext uri="{BB962C8B-B14F-4D97-AF65-F5344CB8AC3E}">
        <p14:creationId xmlns:p14="http://schemas.microsoft.com/office/powerpoint/2010/main" val="4197990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80709-B3FE-41F2-41D9-37D4D2BCBD56}"/>
            </a:ext>
          </a:extLst>
        </p:cNvPr>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35FB183D-AAFF-A3C0-7937-521DD4240149}"/>
              </a:ext>
            </a:extLst>
          </p:cNvPr>
          <p:cNvSpPr/>
          <p:nvPr/>
        </p:nvSpPr>
        <p:spPr>
          <a:xfrm>
            <a:off x="9380113" y="1589316"/>
            <a:ext cx="2513798" cy="4593772"/>
          </a:xfrm>
          <a:prstGeom prst="roundRect">
            <a:avLst>
              <a:gd name="adj" fmla="val 8439"/>
            </a:avLst>
          </a:prstGeom>
          <a:blipFill>
            <a:blip r:embed="rId2"/>
            <a:stretch>
              <a:fillRect l="-198542" t="-3975" r="-105000" b="-2571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sp>
        <p:nvSpPr>
          <p:cNvPr id="41" name="Rectangle: Rounded Corners 40">
            <a:extLst>
              <a:ext uri="{FF2B5EF4-FFF2-40B4-BE49-F238E27FC236}">
                <a16:creationId xmlns:a16="http://schemas.microsoft.com/office/drawing/2014/main" id="{4F75BA3A-BBA9-CCE8-C357-F7B3A31FDB61}"/>
              </a:ext>
            </a:extLst>
          </p:cNvPr>
          <p:cNvSpPr/>
          <p:nvPr/>
        </p:nvSpPr>
        <p:spPr>
          <a:xfrm>
            <a:off x="9383050" y="1589315"/>
            <a:ext cx="2513798" cy="4593772"/>
          </a:xfrm>
          <a:prstGeom prst="roundRect">
            <a:avLst>
              <a:gd name="adj" fmla="val 8439"/>
            </a:avLst>
          </a:prstGeom>
          <a:gradFill>
            <a:gsLst>
              <a:gs pos="3000">
                <a:srgbClr val="000000">
                  <a:alpha val="12000"/>
                </a:srgbClr>
              </a:gs>
              <a:gs pos="100000">
                <a:srgbClr val="204E19">
                  <a:alpha val="29000"/>
                </a:srgbClr>
              </a:gs>
              <a:gs pos="49000">
                <a:srgbClr val="000000">
                  <a:alpha val="36000"/>
                </a:srgbClr>
              </a:gs>
              <a:gs pos="100000">
                <a:srgbClr val="3F9C31">
                  <a:alpha val="39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graphicFrame>
        <p:nvGraphicFramePr>
          <p:cNvPr id="43" name="Table 42">
            <a:extLst>
              <a:ext uri="{FF2B5EF4-FFF2-40B4-BE49-F238E27FC236}">
                <a16:creationId xmlns:a16="http://schemas.microsoft.com/office/drawing/2014/main" id="{DB559CA6-A8E7-4B0F-BF2C-F122AA5174FE}"/>
              </a:ext>
            </a:extLst>
          </p:cNvPr>
          <p:cNvGraphicFramePr>
            <a:graphicFrameLocks noGrp="1"/>
          </p:cNvGraphicFramePr>
          <p:nvPr>
            <p:extLst>
              <p:ext uri="{D42A27DB-BD31-4B8C-83A1-F6EECF244321}">
                <p14:modId xmlns:p14="http://schemas.microsoft.com/office/powerpoint/2010/main" val="949032637"/>
              </p:ext>
            </p:extLst>
          </p:nvPr>
        </p:nvGraphicFramePr>
        <p:xfrm>
          <a:off x="9573177" y="2345927"/>
          <a:ext cx="2157463" cy="2562328"/>
        </p:xfrm>
        <a:graphic>
          <a:graphicData uri="http://schemas.openxmlformats.org/drawingml/2006/table">
            <a:tbl>
              <a:tblPr>
                <a:tableStyleId>{5C22544A-7EE6-4342-B048-85BDC9FD1C3A}</a:tableStyleId>
              </a:tblPr>
              <a:tblGrid>
                <a:gridCol w="1792366">
                  <a:extLst>
                    <a:ext uri="{9D8B030D-6E8A-4147-A177-3AD203B41FA5}">
                      <a16:colId xmlns:a16="http://schemas.microsoft.com/office/drawing/2014/main" val="2609019301"/>
                    </a:ext>
                  </a:extLst>
                </a:gridCol>
                <a:gridCol w="365097">
                  <a:extLst>
                    <a:ext uri="{9D8B030D-6E8A-4147-A177-3AD203B41FA5}">
                      <a16:colId xmlns:a16="http://schemas.microsoft.com/office/drawing/2014/main" val="5061280"/>
                    </a:ext>
                  </a:extLst>
                </a:gridCol>
              </a:tblGrid>
              <a:tr h="493938">
                <a:tc>
                  <a:txBody>
                    <a:bodyPr/>
                    <a:lstStyle/>
                    <a:p>
                      <a:pPr algn="l"/>
                      <a:r>
                        <a:rPr lang="en-US" sz="1200" b="0" i="0" kern="1200" dirty="0">
                          <a:solidFill>
                            <a:schemeClr val="bg1"/>
                          </a:solidFill>
                          <a:effectLst/>
                          <a:latin typeface="+mj-lt"/>
                          <a:ea typeface="+mn-ea"/>
                          <a:cs typeface="+mn-cs"/>
                        </a:rPr>
                        <a:t>1 trips</a:t>
                      </a: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bg1"/>
                          </a:solidFill>
                          <a:effectLst/>
                          <a:latin typeface="+mj-lt"/>
                          <a:ea typeface="+mn-ea"/>
                          <a:cs typeface="+mn-cs"/>
                        </a:rPr>
                        <a:t>11%</a:t>
                      </a: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586576">
                <a:tc>
                  <a:txBody>
                    <a:bodyPr/>
                    <a:lstStyle/>
                    <a:p>
                      <a:pPr marL="0" algn="l" defTabSz="914400" rtl="0" eaLnBrk="1" latinLnBrk="0" hangingPunct="1"/>
                      <a:r>
                        <a:rPr lang="en-US" sz="1200" b="0" i="0" kern="1200" dirty="0">
                          <a:solidFill>
                            <a:schemeClr val="bg1"/>
                          </a:solidFill>
                          <a:effectLst/>
                          <a:latin typeface="+mj-lt"/>
                          <a:ea typeface="+mn-ea"/>
                          <a:cs typeface="+mn-cs"/>
                        </a:rPr>
                        <a:t>2-3 trips</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latinLnBrk="0" hangingPunct="1"/>
                      <a:r>
                        <a:rPr lang="en-US" sz="1200" b="0" i="0" kern="1200" dirty="0">
                          <a:solidFill>
                            <a:schemeClr val="bg1"/>
                          </a:solidFill>
                          <a:effectLst/>
                          <a:latin typeface="+mj-lt"/>
                          <a:ea typeface="+mn-ea"/>
                          <a:cs typeface="+mn-cs"/>
                        </a:rPr>
                        <a:t>32%</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93938">
                <a:tc>
                  <a:txBody>
                    <a:bodyPr/>
                    <a:lstStyle/>
                    <a:p>
                      <a:pPr algn="l">
                        <a:spcAft>
                          <a:spcPts val="600"/>
                        </a:spcAft>
                        <a:buNone/>
                      </a:pPr>
                      <a:r>
                        <a:rPr lang="en-US" sz="1200" b="0" i="0" dirty="0">
                          <a:solidFill>
                            <a:schemeClr val="bg1"/>
                          </a:solidFill>
                          <a:effectLst/>
                          <a:latin typeface="+mj-lt"/>
                        </a:rPr>
                        <a:t>4-6 trips</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600"/>
                        </a:spcAft>
                        <a:buNone/>
                      </a:pPr>
                      <a:r>
                        <a:rPr lang="en-US" sz="1200" b="0" i="0" dirty="0">
                          <a:solidFill>
                            <a:schemeClr val="bg1"/>
                          </a:solidFill>
                          <a:effectLst/>
                          <a:latin typeface="+mj-lt"/>
                        </a:rPr>
                        <a:t>36%</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49393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i="0" dirty="0">
                          <a:solidFill>
                            <a:schemeClr val="bg1"/>
                          </a:solidFill>
                          <a:effectLst/>
                          <a:latin typeface="+mj-lt"/>
                        </a:rPr>
                        <a:t>7-10 trips</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US" sz="1200" b="0" i="0" dirty="0">
                          <a:solidFill>
                            <a:schemeClr val="bg1"/>
                          </a:solidFill>
                          <a:effectLst/>
                          <a:latin typeface="+mj-lt"/>
                        </a:rPr>
                        <a:t>18%</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266678"/>
                  </a:ext>
                </a:extLst>
              </a:tr>
              <a:tr h="49393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i="0" dirty="0">
                          <a:solidFill>
                            <a:schemeClr val="bg1"/>
                          </a:solidFill>
                          <a:effectLst/>
                          <a:latin typeface="+mj-lt"/>
                        </a:rPr>
                        <a:t>&gt;10 trips</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US" sz="1200" b="0" i="0" dirty="0">
                          <a:solidFill>
                            <a:schemeClr val="bg1"/>
                          </a:solidFill>
                          <a:effectLst/>
                          <a:latin typeface="+mj-lt"/>
                        </a:rPr>
                        <a:t>3%</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7835627"/>
                  </a:ext>
                </a:extLst>
              </a:tr>
            </a:tbl>
          </a:graphicData>
        </a:graphic>
      </p:graphicFrame>
      <p:sp>
        <p:nvSpPr>
          <p:cNvPr id="2" name="Title 1">
            <a:extLst>
              <a:ext uri="{FF2B5EF4-FFF2-40B4-BE49-F238E27FC236}">
                <a16:creationId xmlns:a16="http://schemas.microsoft.com/office/drawing/2014/main" id="{E3D47245-F44B-6244-5887-A010769A1A8F}"/>
              </a:ext>
            </a:extLst>
          </p:cNvPr>
          <p:cNvSpPr>
            <a:spLocks noGrp="1"/>
          </p:cNvSpPr>
          <p:nvPr>
            <p:ph type="title"/>
          </p:nvPr>
        </p:nvSpPr>
        <p:spPr/>
        <p:txBody>
          <a:bodyPr>
            <a:normAutofit/>
          </a:bodyPr>
          <a:lstStyle/>
          <a:p>
            <a:r>
              <a:rPr lang="en-US" dirty="0"/>
              <a:t>Booking Windows &amp; Travel Frequency</a:t>
            </a:r>
          </a:p>
        </p:txBody>
      </p:sp>
      <p:sp>
        <p:nvSpPr>
          <p:cNvPr id="3" name="TextBox 2">
            <a:extLst>
              <a:ext uri="{FF2B5EF4-FFF2-40B4-BE49-F238E27FC236}">
                <a16:creationId xmlns:a16="http://schemas.microsoft.com/office/drawing/2014/main" id="{12FF9FED-9413-3327-7DC5-D96EAFC5CFA5}"/>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How far in advance do you typically book summer travel? | Q: Typical trip duration for summer travel? | Q: How many leisure trips do you take per year? | Vietnamese Travel Trends Summer 2026 | InsightAsia Vietnam Primary Research | March 2026 </a:t>
            </a:r>
          </a:p>
        </p:txBody>
      </p:sp>
      <p:sp>
        <p:nvSpPr>
          <p:cNvPr id="50" name="Rectangle: Rounded Corners 49">
            <a:extLst>
              <a:ext uri="{FF2B5EF4-FFF2-40B4-BE49-F238E27FC236}">
                <a16:creationId xmlns:a16="http://schemas.microsoft.com/office/drawing/2014/main" id="{6537DF35-DE67-CE93-51C5-A14CFDFC0730}"/>
              </a:ext>
            </a:extLst>
          </p:cNvPr>
          <p:cNvSpPr/>
          <p:nvPr/>
        </p:nvSpPr>
        <p:spPr>
          <a:xfrm>
            <a:off x="582391" y="1589315"/>
            <a:ext cx="5785751" cy="4593772"/>
          </a:xfrm>
          <a:prstGeom prst="roundRect">
            <a:avLst>
              <a:gd name="adj" fmla="val 4227"/>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graphicFrame>
        <p:nvGraphicFramePr>
          <p:cNvPr id="67" name="Table 66">
            <a:extLst>
              <a:ext uri="{FF2B5EF4-FFF2-40B4-BE49-F238E27FC236}">
                <a16:creationId xmlns:a16="http://schemas.microsoft.com/office/drawing/2014/main" id="{30500CD5-857E-3904-4F33-0DA3B2E3278B}"/>
              </a:ext>
            </a:extLst>
          </p:cNvPr>
          <p:cNvGraphicFramePr>
            <a:graphicFrameLocks noGrp="1"/>
          </p:cNvGraphicFramePr>
          <p:nvPr>
            <p:extLst>
              <p:ext uri="{D42A27DB-BD31-4B8C-83A1-F6EECF244321}">
                <p14:modId xmlns:p14="http://schemas.microsoft.com/office/powerpoint/2010/main" val="1563756183"/>
              </p:ext>
            </p:extLst>
          </p:nvPr>
        </p:nvGraphicFramePr>
        <p:xfrm>
          <a:off x="861130" y="2183386"/>
          <a:ext cx="5407441" cy="2068390"/>
        </p:xfrm>
        <a:graphic>
          <a:graphicData uri="http://schemas.openxmlformats.org/drawingml/2006/table">
            <a:tbl>
              <a:tblPr>
                <a:tableStyleId>{5C22544A-7EE6-4342-B048-85BDC9FD1C3A}</a:tableStyleId>
              </a:tblPr>
              <a:tblGrid>
                <a:gridCol w="396170">
                  <a:extLst>
                    <a:ext uri="{9D8B030D-6E8A-4147-A177-3AD203B41FA5}">
                      <a16:colId xmlns:a16="http://schemas.microsoft.com/office/drawing/2014/main" val="2820566740"/>
                    </a:ext>
                  </a:extLst>
                </a:gridCol>
                <a:gridCol w="4610100">
                  <a:extLst>
                    <a:ext uri="{9D8B030D-6E8A-4147-A177-3AD203B41FA5}">
                      <a16:colId xmlns:a16="http://schemas.microsoft.com/office/drawing/2014/main" val="2609019301"/>
                    </a:ext>
                  </a:extLst>
                </a:gridCol>
                <a:gridCol w="401171">
                  <a:extLst>
                    <a:ext uri="{9D8B030D-6E8A-4147-A177-3AD203B41FA5}">
                      <a16:colId xmlns:a16="http://schemas.microsoft.com/office/drawing/2014/main" val="5061280"/>
                    </a:ext>
                  </a:extLst>
                </a:gridCol>
              </a:tblGrid>
              <a:tr h="493938">
                <a:tc>
                  <a:txBody>
                    <a:bodyPr/>
                    <a:lstStyle/>
                    <a:p>
                      <a:pPr algn="l"/>
                      <a:r>
                        <a:rPr lang="en-US" sz="1200" b="0" i="0" kern="1200" dirty="0">
                          <a:solidFill>
                            <a:schemeClr val="tx1"/>
                          </a:solidFill>
                          <a:effectLst/>
                          <a:latin typeface="+mj-lt"/>
                          <a:ea typeface="+mn-ea"/>
                          <a:cs typeface="+mn-cs"/>
                        </a:rPr>
                        <a:t>42%</a:t>
                      </a: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rgbClr val="333333"/>
                          </a:solidFill>
                          <a:effectLst/>
                          <a:latin typeface="+mj-lt"/>
                        </a:rPr>
                        <a:t>Within 2 weeks</a:t>
                      </a:r>
                      <a:endParaRPr lang="en-US" sz="1200" b="0"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28%</a:t>
                      </a: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586576">
                <a:tc>
                  <a:txBody>
                    <a:bodyPr/>
                    <a:lstStyle/>
                    <a:p>
                      <a:pPr marL="0" algn="l" defTabSz="914400" rtl="0" eaLnBrk="1" latinLnBrk="0" hangingPunct="1"/>
                      <a:r>
                        <a:rPr lang="en-US" sz="1200" b="0" i="0" kern="1200" dirty="0">
                          <a:solidFill>
                            <a:schemeClr val="tx1"/>
                          </a:solidFill>
                          <a:effectLst/>
                          <a:latin typeface="+mj-lt"/>
                          <a:ea typeface="+mn-ea"/>
                          <a:cs typeface="+mn-cs"/>
                        </a:rPr>
                        <a:t>29%</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0" i="0" dirty="0">
                          <a:solidFill>
                            <a:srgbClr val="333333"/>
                          </a:solidFill>
                          <a:effectLst/>
                          <a:latin typeface="+mj-lt"/>
                        </a:rPr>
                        <a:t>2-4 weeks ahead</a:t>
                      </a:r>
                      <a:endParaRPr lang="en-US" sz="1200" b="0"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latinLnBrk="0" hangingPunct="1"/>
                      <a:r>
                        <a:rPr lang="en-US" sz="1200" b="0" i="0" kern="1200" dirty="0">
                          <a:solidFill>
                            <a:schemeClr val="tx1"/>
                          </a:solidFill>
                          <a:effectLst/>
                          <a:latin typeface="+mj-lt"/>
                          <a:ea typeface="+mn-ea"/>
                          <a:cs typeface="+mn-cs"/>
                        </a:rPr>
                        <a:t>31%</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93938">
                <a:tc>
                  <a:txBody>
                    <a:bodyPr/>
                    <a:lstStyle/>
                    <a:p>
                      <a:pPr algn="l">
                        <a:spcAft>
                          <a:spcPts val="600"/>
                        </a:spcAft>
                        <a:buNone/>
                      </a:pPr>
                      <a:r>
                        <a:rPr lang="en-US" sz="1200" b="0" i="0" dirty="0">
                          <a:solidFill>
                            <a:schemeClr val="tx1"/>
                          </a:solidFill>
                          <a:effectLst/>
                          <a:latin typeface="+mj-lt"/>
                        </a:rPr>
                        <a:t>21%</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buNone/>
                      </a:pPr>
                      <a:r>
                        <a:rPr lang="en-US" sz="1200" b="0" i="0" dirty="0">
                          <a:solidFill>
                            <a:srgbClr val="333333"/>
                          </a:solidFill>
                          <a:effectLst/>
                          <a:latin typeface="+mj-lt"/>
                        </a:rPr>
                        <a:t>1-2 months ahead</a:t>
                      </a:r>
                      <a:endParaRPr lang="en-US" sz="1200" b="0" i="0" dirty="0">
                        <a:solidFill>
                          <a:schemeClr val="tx1"/>
                        </a:solidFill>
                        <a:effectLst/>
                        <a:latin typeface="+mj-lt"/>
                      </a:endParaRP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600"/>
                        </a:spcAft>
                        <a:buNone/>
                      </a:pPr>
                      <a:r>
                        <a:rPr lang="en-US" sz="1200" b="0" i="0" dirty="0">
                          <a:solidFill>
                            <a:schemeClr val="tx1"/>
                          </a:solidFill>
                          <a:effectLst/>
                          <a:latin typeface="+mj-lt"/>
                        </a:rPr>
                        <a:t>27%</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49393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i="0" dirty="0">
                          <a:solidFill>
                            <a:srgbClr val="333333"/>
                          </a:solidFill>
                          <a:effectLst/>
                          <a:latin typeface="+mj-lt"/>
                        </a:rPr>
                        <a:t>8%</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0" i="0" dirty="0">
                          <a:solidFill>
                            <a:srgbClr val="333333"/>
                          </a:solidFill>
                          <a:effectLst/>
                          <a:latin typeface="+mj-lt"/>
                        </a:rPr>
                        <a:t>3+ months ahead</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US" sz="1200" b="0" i="0" dirty="0">
                          <a:solidFill>
                            <a:srgbClr val="333333"/>
                          </a:solidFill>
                          <a:effectLst/>
                          <a:latin typeface="+mj-lt"/>
                        </a:rPr>
                        <a:t>14%</a:t>
                      </a:r>
                    </a:p>
                  </a:txBody>
                  <a:tcPr marL="0" marR="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266678"/>
                  </a:ext>
                </a:extLst>
              </a:tr>
            </a:tbl>
          </a:graphicData>
        </a:graphic>
      </p:graphicFrame>
      <p:sp>
        <p:nvSpPr>
          <p:cNvPr id="69" name="Rectangle: Rounded Corners 68">
            <a:extLst>
              <a:ext uri="{FF2B5EF4-FFF2-40B4-BE49-F238E27FC236}">
                <a16:creationId xmlns:a16="http://schemas.microsoft.com/office/drawing/2014/main" id="{768B0573-25C2-16E6-C132-3EC9A9BD047C}"/>
              </a:ext>
            </a:extLst>
          </p:cNvPr>
          <p:cNvSpPr/>
          <p:nvPr/>
        </p:nvSpPr>
        <p:spPr>
          <a:xfrm>
            <a:off x="1331220" y="1746756"/>
            <a:ext cx="3139180" cy="311097"/>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Booking lead time</a:t>
            </a:r>
            <a:endParaRPr lang="en-US" sz="1200" dirty="0"/>
          </a:p>
        </p:txBody>
      </p:sp>
      <p:sp>
        <p:nvSpPr>
          <p:cNvPr id="71" name="Oval 70">
            <a:extLst>
              <a:ext uri="{FF2B5EF4-FFF2-40B4-BE49-F238E27FC236}">
                <a16:creationId xmlns:a16="http://schemas.microsoft.com/office/drawing/2014/main" id="{AC8F295D-47CC-D9D2-E4E7-A8DB85EE1C42}"/>
              </a:ext>
            </a:extLst>
          </p:cNvPr>
          <p:cNvSpPr/>
          <p:nvPr/>
        </p:nvSpPr>
        <p:spPr>
          <a:xfrm>
            <a:off x="848265" y="1679018"/>
            <a:ext cx="404623" cy="404623"/>
          </a:xfrm>
          <a:prstGeom prst="ellipse">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a:extLst>
              <a:ext uri="{FF2B5EF4-FFF2-40B4-BE49-F238E27FC236}">
                <a16:creationId xmlns:a16="http://schemas.microsoft.com/office/drawing/2014/main" id="{D75B316B-1B03-0DDF-6987-A7DD3B3F7DF5}"/>
              </a:ext>
            </a:extLst>
          </p:cNvPr>
          <p:cNvGraphicFramePr/>
          <p:nvPr>
            <p:extLst>
              <p:ext uri="{D42A27DB-BD31-4B8C-83A1-F6EECF244321}">
                <p14:modId xmlns:p14="http://schemas.microsoft.com/office/powerpoint/2010/main" val="456663955"/>
              </p:ext>
            </p:extLst>
          </p:nvPr>
        </p:nvGraphicFramePr>
        <p:xfrm>
          <a:off x="4257767" y="2130589"/>
          <a:ext cx="2039680" cy="22104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5FCC2C02-EA6D-2315-4CE2-AA810882A04E}"/>
              </a:ext>
            </a:extLst>
          </p:cNvPr>
          <p:cNvGraphicFramePr/>
          <p:nvPr>
            <p:extLst>
              <p:ext uri="{D42A27DB-BD31-4B8C-83A1-F6EECF244321}">
                <p14:modId xmlns:p14="http://schemas.microsoft.com/office/powerpoint/2010/main" val="4205668449"/>
              </p:ext>
            </p:extLst>
          </p:nvPr>
        </p:nvGraphicFramePr>
        <p:xfrm>
          <a:off x="942196" y="2130589"/>
          <a:ext cx="2039680" cy="2210499"/>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a:extLst>
              <a:ext uri="{FF2B5EF4-FFF2-40B4-BE49-F238E27FC236}">
                <a16:creationId xmlns:a16="http://schemas.microsoft.com/office/drawing/2014/main" id="{0CE281AE-A7CF-8983-0E42-F98F3E327530}"/>
              </a:ext>
            </a:extLst>
          </p:cNvPr>
          <p:cNvGrpSpPr/>
          <p:nvPr/>
        </p:nvGrpSpPr>
        <p:grpSpPr>
          <a:xfrm>
            <a:off x="660192" y="4341087"/>
            <a:ext cx="2502108" cy="1667471"/>
            <a:chOff x="424151" y="4488312"/>
            <a:chExt cx="2502108" cy="1667471"/>
          </a:xfrm>
        </p:grpSpPr>
        <p:sp>
          <p:nvSpPr>
            <p:cNvPr id="19" name="Rectangle: Rounded Corners 18">
              <a:extLst>
                <a:ext uri="{FF2B5EF4-FFF2-40B4-BE49-F238E27FC236}">
                  <a16:creationId xmlns:a16="http://schemas.microsoft.com/office/drawing/2014/main" id="{D7E839C6-6FB1-EFDD-3D68-05A02B0508A8}"/>
                </a:ext>
              </a:extLst>
            </p:cNvPr>
            <p:cNvSpPr/>
            <p:nvPr/>
          </p:nvSpPr>
          <p:spPr>
            <a:xfrm>
              <a:off x="424151" y="5415910"/>
              <a:ext cx="2502108" cy="739873"/>
            </a:xfrm>
            <a:prstGeom prst="roundRect">
              <a:avLst>
                <a:gd name="adj" fmla="val 11360"/>
              </a:avLst>
            </a:prstGeom>
            <a:solidFill>
              <a:srgbClr val="3F9C31"/>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91440" rIns="0" rtlCol="0" anchor="ctr"/>
            <a:lstStyle/>
            <a:p>
              <a:pPr algn="ctr">
                <a:lnSpc>
                  <a:spcPct val="114000"/>
                </a:lnSpc>
              </a:pPr>
              <a:r>
                <a:rPr lang="en-US" sz="1400" b="1" dirty="0"/>
                <a:t>Gen Z/Millennials </a:t>
              </a:r>
            </a:p>
            <a:p>
              <a:pPr algn="ctr">
                <a:lnSpc>
                  <a:spcPct val="114000"/>
                </a:lnSpc>
              </a:pPr>
              <a:r>
                <a:rPr lang="en-US" sz="1200" i="1" dirty="0"/>
                <a:t>(18-40 years old)</a:t>
              </a:r>
              <a:endParaRPr lang="en-US" sz="900" i="1" dirty="0">
                <a:solidFill>
                  <a:schemeClr val="bg1"/>
                </a:solidFill>
              </a:endParaRPr>
            </a:p>
          </p:txBody>
        </p:sp>
        <p:sp>
          <p:nvSpPr>
            <p:cNvPr id="20" name="Freeform 3">
              <a:extLst>
                <a:ext uri="{FF2B5EF4-FFF2-40B4-BE49-F238E27FC236}">
                  <a16:creationId xmlns:a16="http://schemas.microsoft.com/office/drawing/2014/main" id="{A7B2577E-7ADF-A04A-03B1-598624E3FAEE}"/>
                </a:ext>
              </a:extLst>
            </p:cNvPr>
            <p:cNvSpPr/>
            <p:nvPr/>
          </p:nvSpPr>
          <p:spPr>
            <a:xfrm>
              <a:off x="1166629" y="4488312"/>
              <a:ext cx="1017152" cy="1058156"/>
            </a:xfrm>
            <a:custGeom>
              <a:avLst/>
              <a:gdLst/>
              <a:ahLst/>
              <a:cxnLst/>
              <a:rect l="l" t="t" r="r" b="b"/>
              <a:pathLst>
                <a:path w="3955352" h="4114800">
                  <a:moveTo>
                    <a:pt x="0" y="0"/>
                  </a:moveTo>
                  <a:lnTo>
                    <a:pt x="3955352" y="0"/>
                  </a:lnTo>
                  <a:lnTo>
                    <a:pt x="395535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26" name="Group 25">
            <a:extLst>
              <a:ext uri="{FF2B5EF4-FFF2-40B4-BE49-F238E27FC236}">
                <a16:creationId xmlns:a16="http://schemas.microsoft.com/office/drawing/2014/main" id="{6947EAC5-C76E-1C20-0061-580021A04BB6}"/>
              </a:ext>
            </a:extLst>
          </p:cNvPr>
          <p:cNvGrpSpPr/>
          <p:nvPr/>
        </p:nvGrpSpPr>
        <p:grpSpPr>
          <a:xfrm>
            <a:off x="3766463" y="4341088"/>
            <a:ext cx="2502108" cy="1667470"/>
            <a:chOff x="3766463" y="4341088"/>
            <a:chExt cx="2502108" cy="1667470"/>
          </a:xfrm>
        </p:grpSpPr>
        <p:sp>
          <p:nvSpPr>
            <p:cNvPr id="25" name="Rectangle: Rounded Corners 24">
              <a:extLst>
                <a:ext uri="{FF2B5EF4-FFF2-40B4-BE49-F238E27FC236}">
                  <a16:creationId xmlns:a16="http://schemas.microsoft.com/office/drawing/2014/main" id="{445AEE29-3457-E024-1E48-BEC407315F36}"/>
                </a:ext>
              </a:extLst>
            </p:cNvPr>
            <p:cNvSpPr/>
            <p:nvPr/>
          </p:nvSpPr>
          <p:spPr>
            <a:xfrm>
              <a:off x="3766463" y="5268685"/>
              <a:ext cx="2502108" cy="739873"/>
            </a:xfrm>
            <a:prstGeom prst="roundRect">
              <a:avLst>
                <a:gd name="adj" fmla="val 11360"/>
              </a:avLst>
            </a:prstGeom>
            <a:solidFill>
              <a:srgbClr val="E95000"/>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91440" rIns="0" rtlCol="0" anchor="ctr"/>
            <a:lstStyle/>
            <a:p>
              <a:pPr algn="ctr">
                <a:lnSpc>
                  <a:spcPct val="114000"/>
                </a:lnSpc>
              </a:pPr>
              <a:r>
                <a:rPr lang="en-US" sz="1400" b="1" dirty="0"/>
                <a:t>Gen X </a:t>
              </a:r>
            </a:p>
            <a:p>
              <a:pPr algn="ctr">
                <a:lnSpc>
                  <a:spcPct val="114000"/>
                </a:lnSpc>
              </a:pPr>
              <a:r>
                <a:rPr lang="en-US" sz="1200" i="1" dirty="0"/>
                <a:t>(41-45 years old)</a:t>
              </a:r>
              <a:endParaRPr lang="en-US" sz="800" i="1" dirty="0">
                <a:solidFill>
                  <a:schemeClr val="bg1"/>
                </a:solidFill>
              </a:endParaRPr>
            </a:p>
          </p:txBody>
        </p:sp>
        <p:sp>
          <p:nvSpPr>
            <p:cNvPr id="23" name="Freeform 7">
              <a:extLst>
                <a:ext uri="{FF2B5EF4-FFF2-40B4-BE49-F238E27FC236}">
                  <a16:creationId xmlns:a16="http://schemas.microsoft.com/office/drawing/2014/main" id="{BC29E9C1-0CB5-A066-6618-4A7E69296CA4}"/>
                </a:ext>
              </a:extLst>
            </p:cNvPr>
            <p:cNvSpPr/>
            <p:nvPr/>
          </p:nvSpPr>
          <p:spPr>
            <a:xfrm>
              <a:off x="4527459" y="4341088"/>
              <a:ext cx="980116" cy="1058155"/>
            </a:xfrm>
            <a:custGeom>
              <a:avLst/>
              <a:gdLst/>
              <a:ahLst/>
              <a:cxnLst/>
              <a:rect l="l" t="t" r="r" b="b"/>
              <a:pathLst>
                <a:path w="3811334" h="4114800">
                  <a:moveTo>
                    <a:pt x="0" y="0"/>
                  </a:moveTo>
                  <a:lnTo>
                    <a:pt x="3811334" y="0"/>
                  </a:lnTo>
                  <a:lnTo>
                    <a:pt x="38113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27" name="Rectangle: Rounded Corners 26">
            <a:extLst>
              <a:ext uri="{FF2B5EF4-FFF2-40B4-BE49-F238E27FC236}">
                <a16:creationId xmlns:a16="http://schemas.microsoft.com/office/drawing/2014/main" id="{D3F6B4A7-D5D3-6067-5356-F3A031681EB4}"/>
              </a:ext>
            </a:extLst>
          </p:cNvPr>
          <p:cNvSpPr/>
          <p:nvPr/>
        </p:nvSpPr>
        <p:spPr>
          <a:xfrm>
            <a:off x="6622023" y="1589315"/>
            <a:ext cx="2513798" cy="4593772"/>
          </a:xfrm>
          <a:prstGeom prst="roundRect">
            <a:avLst>
              <a:gd name="adj" fmla="val 8439"/>
            </a:avLst>
          </a:prstGeom>
          <a:blipFill>
            <a:blip r:embed="rId9"/>
            <a:stretch>
              <a:fillRect l="-198542" t="-3975" r="-105000" b="-2571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sp>
        <p:nvSpPr>
          <p:cNvPr id="29" name="Rectangle: Rounded Corners 28">
            <a:extLst>
              <a:ext uri="{FF2B5EF4-FFF2-40B4-BE49-F238E27FC236}">
                <a16:creationId xmlns:a16="http://schemas.microsoft.com/office/drawing/2014/main" id="{A0C2CE69-9705-517A-ABD5-03FE76EC2672}"/>
              </a:ext>
            </a:extLst>
          </p:cNvPr>
          <p:cNvSpPr/>
          <p:nvPr/>
        </p:nvSpPr>
        <p:spPr>
          <a:xfrm>
            <a:off x="6612434" y="1589314"/>
            <a:ext cx="2513798" cy="4593773"/>
          </a:xfrm>
          <a:prstGeom prst="roundRect">
            <a:avLst>
              <a:gd name="adj" fmla="val 8439"/>
            </a:avLst>
          </a:prstGeom>
          <a:gradFill>
            <a:gsLst>
              <a:gs pos="100000">
                <a:srgbClr val="9E3500">
                  <a:alpha val="40784"/>
                </a:srgbClr>
              </a:gs>
              <a:gs pos="47000">
                <a:srgbClr val="000000">
                  <a:alpha val="23000"/>
                </a:srgbClr>
              </a:gs>
              <a:gs pos="0">
                <a:srgbClr val="000000">
                  <a:alpha val="3600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sp>
        <p:nvSpPr>
          <p:cNvPr id="30" name="Rectangle: Rounded Corners 29">
            <a:extLst>
              <a:ext uri="{FF2B5EF4-FFF2-40B4-BE49-F238E27FC236}">
                <a16:creationId xmlns:a16="http://schemas.microsoft.com/office/drawing/2014/main" id="{73BB87C4-FEDF-F798-FD36-36462C433C00}"/>
              </a:ext>
            </a:extLst>
          </p:cNvPr>
          <p:cNvSpPr/>
          <p:nvPr/>
        </p:nvSpPr>
        <p:spPr>
          <a:xfrm>
            <a:off x="6815087" y="1746756"/>
            <a:ext cx="2157463" cy="311097"/>
          </a:xfrm>
          <a:prstGeom prst="roundRect">
            <a:avLst>
              <a:gd name="adj" fmla="val 50000"/>
            </a:avLst>
          </a:prstGeom>
          <a:solidFill>
            <a:schemeClr val="bg1">
              <a:alpha val="33000"/>
            </a:schemeClr>
          </a:solidFill>
          <a:ln w="15875">
            <a:solidFill>
              <a:schemeClr val="bg1"/>
            </a:solid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Trip duration</a:t>
            </a:r>
            <a:endParaRPr lang="en-US" sz="1050" dirty="0"/>
          </a:p>
        </p:txBody>
      </p:sp>
      <p:graphicFrame>
        <p:nvGraphicFramePr>
          <p:cNvPr id="31" name="Table 30">
            <a:extLst>
              <a:ext uri="{FF2B5EF4-FFF2-40B4-BE49-F238E27FC236}">
                <a16:creationId xmlns:a16="http://schemas.microsoft.com/office/drawing/2014/main" id="{8AD8AF63-7E80-3351-BC9C-EC8AECA2985C}"/>
              </a:ext>
            </a:extLst>
          </p:cNvPr>
          <p:cNvGraphicFramePr>
            <a:graphicFrameLocks noGrp="1"/>
          </p:cNvGraphicFramePr>
          <p:nvPr>
            <p:extLst>
              <p:ext uri="{D42A27DB-BD31-4B8C-83A1-F6EECF244321}">
                <p14:modId xmlns:p14="http://schemas.microsoft.com/office/powerpoint/2010/main" val="2386966706"/>
              </p:ext>
            </p:extLst>
          </p:nvPr>
        </p:nvGraphicFramePr>
        <p:xfrm>
          <a:off x="6815087" y="2345926"/>
          <a:ext cx="2157463" cy="2562328"/>
        </p:xfrm>
        <a:graphic>
          <a:graphicData uri="http://schemas.openxmlformats.org/drawingml/2006/table">
            <a:tbl>
              <a:tblPr>
                <a:tableStyleId>{5C22544A-7EE6-4342-B048-85BDC9FD1C3A}</a:tableStyleId>
              </a:tblPr>
              <a:tblGrid>
                <a:gridCol w="1792366">
                  <a:extLst>
                    <a:ext uri="{9D8B030D-6E8A-4147-A177-3AD203B41FA5}">
                      <a16:colId xmlns:a16="http://schemas.microsoft.com/office/drawing/2014/main" val="2609019301"/>
                    </a:ext>
                  </a:extLst>
                </a:gridCol>
                <a:gridCol w="365097">
                  <a:extLst>
                    <a:ext uri="{9D8B030D-6E8A-4147-A177-3AD203B41FA5}">
                      <a16:colId xmlns:a16="http://schemas.microsoft.com/office/drawing/2014/main" val="5061280"/>
                    </a:ext>
                  </a:extLst>
                </a:gridCol>
              </a:tblGrid>
              <a:tr h="493938">
                <a:tc>
                  <a:txBody>
                    <a:bodyPr/>
                    <a:lstStyle/>
                    <a:p>
                      <a:pPr algn="l"/>
                      <a:r>
                        <a:rPr lang="en-US" sz="1200" b="0" i="0" kern="1200" dirty="0">
                          <a:solidFill>
                            <a:schemeClr val="bg1"/>
                          </a:solidFill>
                          <a:effectLst/>
                          <a:latin typeface="+mj-lt"/>
                          <a:ea typeface="+mn-ea"/>
                          <a:cs typeface="+mn-cs"/>
                        </a:rPr>
                        <a:t>1-2 nights</a:t>
                      </a: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bg1"/>
                          </a:solidFill>
                          <a:effectLst/>
                          <a:latin typeface="+mj-lt"/>
                          <a:ea typeface="+mn-ea"/>
                          <a:cs typeface="+mn-cs"/>
                        </a:rPr>
                        <a:t>19%</a:t>
                      </a:r>
                    </a:p>
                  </a:txBody>
                  <a:tcPr marL="0" marR="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586576">
                <a:tc>
                  <a:txBody>
                    <a:bodyPr/>
                    <a:lstStyle/>
                    <a:p>
                      <a:pPr marL="0" algn="l" defTabSz="914400" rtl="0" eaLnBrk="1" latinLnBrk="0" hangingPunct="1"/>
                      <a:r>
                        <a:rPr lang="en-US" sz="1200" b="0" i="0" kern="1200" dirty="0">
                          <a:solidFill>
                            <a:schemeClr val="bg1"/>
                          </a:solidFill>
                          <a:effectLst/>
                          <a:latin typeface="+mj-lt"/>
                          <a:ea typeface="+mn-ea"/>
                          <a:cs typeface="+mn-cs"/>
                        </a:rPr>
                        <a:t>3-4 nights</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latinLnBrk="0" hangingPunct="1"/>
                      <a:r>
                        <a:rPr lang="en-US" sz="1200" b="0" i="0" kern="1200" dirty="0">
                          <a:solidFill>
                            <a:schemeClr val="bg1"/>
                          </a:solidFill>
                          <a:effectLst/>
                          <a:latin typeface="+mj-lt"/>
                          <a:ea typeface="+mn-ea"/>
                          <a:cs typeface="+mn-cs"/>
                        </a:rPr>
                        <a:t>42%</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93938">
                <a:tc>
                  <a:txBody>
                    <a:bodyPr/>
                    <a:lstStyle/>
                    <a:p>
                      <a:pPr algn="l">
                        <a:spcAft>
                          <a:spcPts val="600"/>
                        </a:spcAft>
                        <a:buNone/>
                      </a:pPr>
                      <a:r>
                        <a:rPr lang="en-US" sz="1200" b="0" i="0" dirty="0">
                          <a:solidFill>
                            <a:schemeClr val="bg1"/>
                          </a:solidFill>
                          <a:effectLst/>
                          <a:latin typeface="+mj-lt"/>
                        </a:rPr>
                        <a:t>5-7 nights</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600"/>
                        </a:spcAft>
                        <a:buNone/>
                      </a:pPr>
                      <a:r>
                        <a:rPr lang="en-US" sz="1200" b="0" i="0" dirty="0">
                          <a:solidFill>
                            <a:schemeClr val="bg1"/>
                          </a:solidFill>
                          <a:effectLst/>
                          <a:latin typeface="+mj-lt"/>
                        </a:rPr>
                        <a:t>28%</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49393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i="0" dirty="0">
                          <a:solidFill>
                            <a:schemeClr val="bg1"/>
                          </a:solidFill>
                          <a:effectLst/>
                          <a:latin typeface="+mj-lt"/>
                        </a:rPr>
                        <a:t>8-10 nights</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US" sz="1200" b="0" i="0" dirty="0">
                          <a:solidFill>
                            <a:schemeClr val="bg1"/>
                          </a:solidFill>
                          <a:effectLst/>
                          <a:latin typeface="+mj-lt"/>
                        </a:rPr>
                        <a:t>8%</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266678"/>
                  </a:ext>
                </a:extLst>
              </a:tr>
              <a:tr h="49393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i="0" dirty="0">
                          <a:solidFill>
                            <a:schemeClr val="bg1"/>
                          </a:solidFill>
                          <a:effectLst/>
                          <a:latin typeface="+mj-lt"/>
                        </a:rPr>
                        <a:t>&gt;10 nights</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US" sz="1200" b="0" i="0" dirty="0">
                          <a:solidFill>
                            <a:schemeClr val="bg1"/>
                          </a:solidFill>
                          <a:effectLst/>
                          <a:latin typeface="+mj-lt"/>
                        </a:rPr>
                        <a:t>3%</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7835627"/>
                  </a:ext>
                </a:extLst>
              </a:tr>
            </a:tbl>
          </a:graphicData>
        </a:graphic>
      </p:graphicFrame>
      <p:graphicFrame>
        <p:nvGraphicFramePr>
          <p:cNvPr id="34" name="Chart 33">
            <a:extLst>
              <a:ext uri="{FF2B5EF4-FFF2-40B4-BE49-F238E27FC236}">
                <a16:creationId xmlns:a16="http://schemas.microsoft.com/office/drawing/2014/main" id="{5FB8C71E-C6A6-21A4-C317-9F0A91644909}"/>
              </a:ext>
            </a:extLst>
          </p:cNvPr>
          <p:cNvGraphicFramePr/>
          <p:nvPr>
            <p:extLst>
              <p:ext uri="{D42A27DB-BD31-4B8C-83A1-F6EECF244321}">
                <p14:modId xmlns:p14="http://schemas.microsoft.com/office/powerpoint/2010/main" val="2768348733"/>
              </p:ext>
            </p:extLst>
          </p:nvPr>
        </p:nvGraphicFramePr>
        <p:xfrm>
          <a:off x="6744210" y="2320410"/>
          <a:ext cx="2039680" cy="2773023"/>
        </p:xfrm>
        <a:graphic>
          <a:graphicData uri="http://schemas.openxmlformats.org/drawingml/2006/chart">
            <c:chart xmlns:c="http://schemas.openxmlformats.org/drawingml/2006/chart" xmlns:r="http://schemas.openxmlformats.org/officeDocument/2006/relationships" r:id="rId10"/>
          </a:graphicData>
        </a:graphic>
      </p:graphicFrame>
      <p:sp>
        <p:nvSpPr>
          <p:cNvPr id="42" name="Rectangle: Rounded Corners 41">
            <a:extLst>
              <a:ext uri="{FF2B5EF4-FFF2-40B4-BE49-F238E27FC236}">
                <a16:creationId xmlns:a16="http://schemas.microsoft.com/office/drawing/2014/main" id="{16E40D8E-1F00-E99A-846C-06CD88D1E754}"/>
              </a:ext>
            </a:extLst>
          </p:cNvPr>
          <p:cNvSpPr/>
          <p:nvPr/>
        </p:nvSpPr>
        <p:spPr>
          <a:xfrm>
            <a:off x="9573177" y="1746757"/>
            <a:ext cx="2157463" cy="311097"/>
          </a:xfrm>
          <a:prstGeom prst="roundRect">
            <a:avLst>
              <a:gd name="adj" fmla="val 50000"/>
            </a:avLst>
          </a:prstGeom>
          <a:solidFill>
            <a:schemeClr val="bg1">
              <a:alpha val="33000"/>
            </a:schemeClr>
          </a:solidFill>
          <a:ln w="15875">
            <a:solidFill>
              <a:schemeClr val="bg1"/>
            </a:solid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No. of trips per year</a:t>
            </a:r>
            <a:endParaRPr lang="en-US" sz="1050" dirty="0"/>
          </a:p>
        </p:txBody>
      </p:sp>
      <p:graphicFrame>
        <p:nvGraphicFramePr>
          <p:cNvPr id="44" name="Chart 43">
            <a:extLst>
              <a:ext uri="{FF2B5EF4-FFF2-40B4-BE49-F238E27FC236}">
                <a16:creationId xmlns:a16="http://schemas.microsoft.com/office/drawing/2014/main" id="{87669DE6-D2DC-9346-A9CB-AEFBF57414CF}"/>
              </a:ext>
            </a:extLst>
          </p:cNvPr>
          <p:cNvGraphicFramePr/>
          <p:nvPr>
            <p:extLst>
              <p:ext uri="{D42A27DB-BD31-4B8C-83A1-F6EECF244321}">
                <p14:modId xmlns:p14="http://schemas.microsoft.com/office/powerpoint/2010/main" val="2827177939"/>
              </p:ext>
            </p:extLst>
          </p:nvPr>
        </p:nvGraphicFramePr>
        <p:xfrm>
          <a:off x="9502300" y="2320411"/>
          <a:ext cx="2039680" cy="2773023"/>
        </p:xfrm>
        <a:graphic>
          <a:graphicData uri="http://schemas.openxmlformats.org/drawingml/2006/chart">
            <c:chart xmlns:c="http://schemas.openxmlformats.org/drawingml/2006/chart" xmlns:r="http://schemas.openxmlformats.org/officeDocument/2006/relationships" r:id="rId11"/>
          </a:graphicData>
        </a:graphic>
      </p:graphicFrame>
      <p:grpSp>
        <p:nvGrpSpPr>
          <p:cNvPr id="4" name="Group 3">
            <a:extLst>
              <a:ext uri="{FF2B5EF4-FFF2-40B4-BE49-F238E27FC236}">
                <a16:creationId xmlns:a16="http://schemas.microsoft.com/office/drawing/2014/main" id="{6468B118-D0D4-E612-3251-CC6C9A16BAB5}"/>
              </a:ext>
            </a:extLst>
          </p:cNvPr>
          <p:cNvGrpSpPr/>
          <p:nvPr/>
        </p:nvGrpSpPr>
        <p:grpSpPr>
          <a:xfrm>
            <a:off x="956123" y="1787615"/>
            <a:ext cx="192455" cy="206257"/>
            <a:chOff x="523875" y="3568013"/>
            <a:chExt cx="398463" cy="427038"/>
          </a:xfrm>
          <a:solidFill>
            <a:schemeClr val="bg1"/>
          </a:solidFill>
        </p:grpSpPr>
        <p:sp>
          <p:nvSpPr>
            <p:cNvPr id="5" name="Rectangle 184">
              <a:extLst>
                <a:ext uri="{FF2B5EF4-FFF2-40B4-BE49-F238E27FC236}">
                  <a16:creationId xmlns:a16="http://schemas.microsoft.com/office/drawing/2014/main" id="{487D0515-44C9-E3A2-366D-C01AEDF1AEF2}"/>
                </a:ext>
              </a:extLst>
            </p:cNvPr>
            <p:cNvSpPr>
              <a:spLocks noChangeArrowheads="1"/>
            </p:cNvSpPr>
            <p:nvPr/>
          </p:nvSpPr>
          <p:spPr bwMode="auto">
            <a:xfrm>
              <a:off x="587375" y="3574363"/>
              <a:ext cx="50800" cy="55563"/>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6" name="Rectangle 185">
              <a:extLst>
                <a:ext uri="{FF2B5EF4-FFF2-40B4-BE49-F238E27FC236}">
                  <a16:creationId xmlns:a16="http://schemas.microsoft.com/office/drawing/2014/main" id="{D0A23975-8E35-96F3-AAF0-E21DAE8FFDB4}"/>
                </a:ext>
              </a:extLst>
            </p:cNvPr>
            <p:cNvSpPr>
              <a:spLocks noChangeArrowheads="1"/>
            </p:cNvSpPr>
            <p:nvPr/>
          </p:nvSpPr>
          <p:spPr bwMode="auto">
            <a:xfrm>
              <a:off x="808038" y="3577538"/>
              <a:ext cx="50800" cy="53975"/>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7" name="Rectangle 186">
              <a:extLst>
                <a:ext uri="{FF2B5EF4-FFF2-40B4-BE49-F238E27FC236}">
                  <a16:creationId xmlns:a16="http://schemas.microsoft.com/office/drawing/2014/main" id="{5BE5E00D-400C-1B87-76A0-6832B4CEB6B3}"/>
                </a:ext>
              </a:extLst>
            </p:cNvPr>
            <p:cNvSpPr>
              <a:spLocks noChangeArrowheads="1"/>
            </p:cNvSpPr>
            <p:nvPr/>
          </p:nvSpPr>
          <p:spPr bwMode="auto">
            <a:xfrm>
              <a:off x="658813" y="3742638"/>
              <a:ext cx="63500" cy="63500"/>
            </a:xfrm>
            <a:prstGeom prst="rect">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8" name="Freeform 187">
              <a:extLst>
                <a:ext uri="{FF2B5EF4-FFF2-40B4-BE49-F238E27FC236}">
                  <a16:creationId xmlns:a16="http://schemas.microsoft.com/office/drawing/2014/main" id="{EC081770-92EE-C34B-76E5-CBBF3B81B13D}"/>
                </a:ext>
              </a:extLst>
            </p:cNvPr>
            <p:cNvSpPr>
              <a:spLocks noEditPoints="1"/>
            </p:cNvSpPr>
            <p:nvPr/>
          </p:nvSpPr>
          <p:spPr bwMode="auto">
            <a:xfrm>
              <a:off x="523875" y="3568013"/>
              <a:ext cx="398463" cy="427038"/>
            </a:xfrm>
            <a:custGeom>
              <a:avLst/>
              <a:gdLst>
                <a:gd name="T0" fmla="*/ 1198 w 1220"/>
                <a:gd name="T1" fmla="*/ 87 h 1307"/>
                <a:gd name="T2" fmla="*/ 1046 w 1220"/>
                <a:gd name="T3" fmla="*/ 87 h 1307"/>
                <a:gd name="T4" fmla="*/ 1046 w 1220"/>
                <a:gd name="T5" fmla="*/ 22 h 1307"/>
                <a:gd name="T6" fmla="*/ 1024 w 1220"/>
                <a:gd name="T7" fmla="*/ 0 h 1307"/>
                <a:gd name="T8" fmla="*/ 871 w 1220"/>
                <a:gd name="T9" fmla="*/ 0 h 1307"/>
                <a:gd name="T10" fmla="*/ 850 w 1220"/>
                <a:gd name="T11" fmla="*/ 22 h 1307"/>
                <a:gd name="T12" fmla="*/ 850 w 1220"/>
                <a:gd name="T13" fmla="*/ 87 h 1307"/>
                <a:gd name="T14" fmla="*/ 371 w 1220"/>
                <a:gd name="T15" fmla="*/ 87 h 1307"/>
                <a:gd name="T16" fmla="*/ 371 w 1220"/>
                <a:gd name="T17" fmla="*/ 22 h 1307"/>
                <a:gd name="T18" fmla="*/ 349 w 1220"/>
                <a:gd name="T19" fmla="*/ 0 h 1307"/>
                <a:gd name="T20" fmla="*/ 196 w 1220"/>
                <a:gd name="T21" fmla="*/ 0 h 1307"/>
                <a:gd name="T22" fmla="*/ 174 w 1220"/>
                <a:gd name="T23" fmla="*/ 22 h 1307"/>
                <a:gd name="T24" fmla="*/ 174 w 1220"/>
                <a:gd name="T25" fmla="*/ 87 h 1307"/>
                <a:gd name="T26" fmla="*/ 22 w 1220"/>
                <a:gd name="T27" fmla="*/ 87 h 1307"/>
                <a:gd name="T28" fmla="*/ 0 w 1220"/>
                <a:gd name="T29" fmla="*/ 109 h 1307"/>
                <a:gd name="T30" fmla="*/ 0 w 1220"/>
                <a:gd name="T31" fmla="*/ 1285 h 1307"/>
                <a:gd name="T32" fmla="*/ 22 w 1220"/>
                <a:gd name="T33" fmla="*/ 1307 h 1307"/>
                <a:gd name="T34" fmla="*/ 1198 w 1220"/>
                <a:gd name="T35" fmla="*/ 1307 h 1307"/>
                <a:gd name="T36" fmla="*/ 1220 w 1220"/>
                <a:gd name="T37" fmla="*/ 1285 h 1307"/>
                <a:gd name="T38" fmla="*/ 1220 w 1220"/>
                <a:gd name="T39" fmla="*/ 109 h 1307"/>
                <a:gd name="T40" fmla="*/ 1198 w 1220"/>
                <a:gd name="T41" fmla="*/ 87 h 1307"/>
                <a:gd name="T42" fmla="*/ 893 w 1220"/>
                <a:gd name="T43" fmla="*/ 44 h 1307"/>
                <a:gd name="T44" fmla="*/ 1002 w 1220"/>
                <a:gd name="T45" fmla="*/ 44 h 1307"/>
                <a:gd name="T46" fmla="*/ 1002 w 1220"/>
                <a:gd name="T47" fmla="*/ 174 h 1307"/>
                <a:gd name="T48" fmla="*/ 893 w 1220"/>
                <a:gd name="T49" fmla="*/ 174 h 1307"/>
                <a:gd name="T50" fmla="*/ 893 w 1220"/>
                <a:gd name="T51" fmla="*/ 44 h 1307"/>
                <a:gd name="T52" fmla="*/ 218 w 1220"/>
                <a:gd name="T53" fmla="*/ 44 h 1307"/>
                <a:gd name="T54" fmla="*/ 327 w 1220"/>
                <a:gd name="T55" fmla="*/ 44 h 1307"/>
                <a:gd name="T56" fmla="*/ 327 w 1220"/>
                <a:gd name="T57" fmla="*/ 174 h 1307"/>
                <a:gd name="T58" fmla="*/ 218 w 1220"/>
                <a:gd name="T59" fmla="*/ 174 h 1307"/>
                <a:gd name="T60" fmla="*/ 218 w 1220"/>
                <a:gd name="T61" fmla="*/ 44 h 1307"/>
                <a:gd name="T62" fmla="*/ 44 w 1220"/>
                <a:gd name="T63" fmla="*/ 131 h 1307"/>
                <a:gd name="T64" fmla="*/ 174 w 1220"/>
                <a:gd name="T65" fmla="*/ 131 h 1307"/>
                <a:gd name="T66" fmla="*/ 174 w 1220"/>
                <a:gd name="T67" fmla="*/ 196 h 1307"/>
                <a:gd name="T68" fmla="*/ 196 w 1220"/>
                <a:gd name="T69" fmla="*/ 218 h 1307"/>
                <a:gd name="T70" fmla="*/ 349 w 1220"/>
                <a:gd name="T71" fmla="*/ 218 h 1307"/>
                <a:gd name="T72" fmla="*/ 371 w 1220"/>
                <a:gd name="T73" fmla="*/ 196 h 1307"/>
                <a:gd name="T74" fmla="*/ 371 w 1220"/>
                <a:gd name="T75" fmla="*/ 131 h 1307"/>
                <a:gd name="T76" fmla="*/ 850 w 1220"/>
                <a:gd name="T77" fmla="*/ 131 h 1307"/>
                <a:gd name="T78" fmla="*/ 850 w 1220"/>
                <a:gd name="T79" fmla="*/ 196 h 1307"/>
                <a:gd name="T80" fmla="*/ 871 w 1220"/>
                <a:gd name="T81" fmla="*/ 218 h 1307"/>
                <a:gd name="T82" fmla="*/ 1024 w 1220"/>
                <a:gd name="T83" fmla="*/ 218 h 1307"/>
                <a:gd name="T84" fmla="*/ 1046 w 1220"/>
                <a:gd name="T85" fmla="*/ 196 h 1307"/>
                <a:gd name="T86" fmla="*/ 1046 w 1220"/>
                <a:gd name="T87" fmla="*/ 131 h 1307"/>
                <a:gd name="T88" fmla="*/ 1176 w 1220"/>
                <a:gd name="T89" fmla="*/ 131 h 1307"/>
                <a:gd name="T90" fmla="*/ 1176 w 1220"/>
                <a:gd name="T91" fmla="*/ 327 h 1307"/>
                <a:gd name="T92" fmla="*/ 44 w 1220"/>
                <a:gd name="T93" fmla="*/ 327 h 1307"/>
                <a:gd name="T94" fmla="*/ 44 w 1220"/>
                <a:gd name="T95" fmla="*/ 131 h 1307"/>
                <a:gd name="T96" fmla="*/ 44 w 1220"/>
                <a:gd name="T97" fmla="*/ 1263 h 1307"/>
                <a:gd name="T98" fmla="*/ 44 w 1220"/>
                <a:gd name="T99" fmla="*/ 370 h 1307"/>
                <a:gd name="T100" fmla="*/ 1176 w 1220"/>
                <a:gd name="T101" fmla="*/ 370 h 1307"/>
                <a:gd name="T102" fmla="*/ 1176 w 1220"/>
                <a:gd name="T103" fmla="*/ 1263 h 1307"/>
                <a:gd name="T104" fmla="*/ 44 w 1220"/>
                <a:gd name="T105" fmla="*/ 1263 h 1307"/>
                <a:gd name="T106" fmla="*/ 44 w 1220"/>
                <a:gd name="T107" fmla="*/ 1263 h 1307"/>
                <a:gd name="T108" fmla="*/ 44 w 1220"/>
                <a:gd name="T109" fmla="*/ 1263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20" h="1307">
                  <a:moveTo>
                    <a:pt x="1198" y="87"/>
                  </a:moveTo>
                  <a:cubicBezTo>
                    <a:pt x="1046" y="87"/>
                    <a:pt x="1046" y="87"/>
                    <a:pt x="1046" y="87"/>
                  </a:cubicBezTo>
                  <a:cubicBezTo>
                    <a:pt x="1046" y="22"/>
                    <a:pt x="1046" y="22"/>
                    <a:pt x="1046" y="22"/>
                  </a:cubicBezTo>
                  <a:cubicBezTo>
                    <a:pt x="1046" y="10"/>
                    <a:pt x="1036" y="0"/>
                    <a:pt x="1024" y="0"/>
                  </a:cubicBezTo>
                  <a:cubicBezTo>
                    <a:pt x="871" y="0"/>
                    <a:pt x="871" y="0"/>
                    <a:pt x="871" y="0"/>
                  </a:cubicBezTo>
                  <a:cubicBezTo>
                    <a:pt x="859" y="0"/>
                    <a:pt x="850" y="10"/>
                    <a:pt x="850" y="22"/>
                  </a:cubicBezTo>
                  <a:cubicBezTo>
                    <a:pt x="850" y="87"/>
                    <a:pt x="850" y="87"/>
                    <a:pt x="850" y="87"/>
                  </a:cubicBezTo>
                  <a:cubicBezTo>
                    <a:pt x="371" y="87"/>
                    <a:pt x="371" y="87"/>
                    <a:pt x="371" y="87"/>
                  </a:cubicBezTo>
                  <a:cubicBezTo>
                    <a:pt x="371" y="22"/>
                    <a:pt x="371" y="22"/>
                    <a:pt x="371" y="22"/>
                  </a:cubicBezTo>
                  <a:cubicBezTo>
                    <a:pt x="371" y="10"/>
                    <a:pt x="361" y="0"/>
                    <a:pt x="349" y="0"/>
                  </a:cubicBezTo>
                  <a:cubicBezTo>
                    <a:pt x="196" y="0"/>
                    <a:pt x="196" y="0"/>
                    <a:pt x="196" y="0"/>
                  </a:cubicBezTo>
                  <a:cubicBezTo>
                    <a:pt x="184" y="0"/>
                    <a:pt x="174" y="10"/>
                    <a:pt x="174" y="22"/>
                  </a:cubicBezTo>
                  <a:cubicBezTo>
                    <a:pt x="174" y="87"/>
                    <a:pt x="174" y="87"/>
                    <a:pt x="174" y="87"/>
                  </a:cubicBezTo>
                  <a:cubicBezTo>
                    <a:pt x="22" y="87"/>
                    <a:pt x="22" y="87"/>
                    <a:pt x="22" y="87"/>
                  </a:cubicBezTo>
                  <a:cubicBezTo>
                    <a:pt x="10" y="87"/>
                    <a:pt x="0" y="97"/>
                    <a:pt x="0" y="109"/>
                  </a:cubicBezTo>
                  <a:cubicBezTo>
                    <a:pt x="0" y="1285"/>
                    <a:pt x="0" y="1285"/>
                    <a:pt x="0" y="1285"/>
                  </a:cubicBezTo>
                  <a:cubicBezTo>
                    <a:pt x="0" y="1297"/>
                    <a:pt x="10" y="1307"/>
                    <a:pt x="22" y="1307"/>
                  </a:cubicBezTo>
                  <a:cubicBezTo>
                    <a:pt x="1198" y="1307"/>
                    <a:pt x="1198" y="1307"/>
                    <a:pt x="1198" y="1307"/>
                  </a:cubicBezTo>
                  <a:cubicBezTo>
                    <a:pt x="1210" y="1307"/>
                    <a:pt x="1220" y="1297"/>
                    <a:pt x="1220" y="1285"/>
                  </a:cubicBezTo>
                  <a:cubicBezTo>
                    <a:pt x="1220" y="109"/>
                    <a:pt x="1220" y="109"/>
                    <a:pt x="1220" y="109"/>
                  </a:cubicBezTo>
                  <a:cubicBezTo>
                    <a:pt x="1220" y="97"/>
                    <a:pt x="1210" y="87"/>
                    <a:pt x="1198" y="87"/>
                  </a:cubicBezTo>
                  <a:close/>
                  <a:moveTo>
                    <a:pt x="893" y="44"/>
                  </a:moveTo>
                  <a:cubicBezTo>
                    <a:pt x="1002" y="44"/>
                    <a:pt x="1002" y="44"/>
                    <a:pt x="1002" y="44"/>
                  </a:cubicBezTo>
                  <a:cubicBezTo>
                    <a:pt x="1002" y="174"/>
                    <a:pt x="1002" y="174"/>
                    <a:pt x="1002" y="174"/>
                  </a:cubicBezTo>
                  <a:cubicBezTo>
                    <a:pt x="893" y="174"/>
                    <a:pt x="893" y="174"/>
                    <a:pt x="893" y="174"/>
                  </a:cubicBezTo>
                  <a:lnTo>
                    <a:pt x="893" y="44"/>
                  </a:lnTo>
                  <a:close/>
                  <a:moveTo>
                    <a:pt x="218" y="44"/>
                  </a:moveTo>
                  <a:cubicBezTo>
                    <a:pt x="327" y="44"/>
                    <a:pt x="327" y="44"/>
                    <a:pt x="327" y="44"/>
                  </a:cubicBezTo>
                  <a:cubicBezTo>
                    <a:pt x="327" y="174"/>
                    <a:pt x="327" y="174"/>
                    <a:pt x="327" y="174"/>
                  </a:cubicBezTo>
                  <a:cubicBezTo>
                    <a:pt x="218" y="174"/>
                    <a:pt x="218" y="174"/>
                    <a:pt x="218" y="174"/>
                  </a:cubicBezTo>
                  <a:lnTo>
                    <a:pt x="218" y="44"/>
                  </a:lnTo>
                  <a:close/>
                  <a:moveTo>
                    <a:pt x="44" y="131"/>
                  </a:moveTo>
                  <a:cubicBezTo>
                    <a:pt x="174" y="131"/>
                    <a:pt x="174" y="131"/>
                    <a:pt x="174" y="131"/>
                  </a:cubicBezTo>
                  <a:cubicBezTo>
                    <a:pt x="174" y="196"/>
                    <a:pt x="174" y="196"/>
                    <a:pt x="174" y="196"/>
                  </a:cubicBezTo>
                  <a:cubicBezTo>
                    <a:pt x="174" y="208"/>
                    <a:pt x="184" y="218"/>
                    <a:pt x="196" y="218"/>
                  </a:cubicBezTo>
                  <a:cubicBezTo>
                    <a:pt x="349" y="218"/>
                    <a:pt x="349" y="218"/>
                    <a:pt x="349" y="218"/>
                  </a:cubicBezTo>
                  <a:cubicBezTo>
                    <a:pt x="361" y="218"/>
                    <a:pt x="371" y="208"/>
                    <a:pt x="371" y="196"/>
                  </a:cubicBezTo>
                  <a:cubicBezTo>
                    <a:pt x="371" y="131"/>
                    <a:pt x="371" y="131"/>
                    <a:pt x="371" y="131"/>
                  </a:cubicBezTo>
                  <a:cubicBezTo>
                    <a:pt x="850" y="131"/>
                    <a:pt x="850" y="131"/>
                    <a:pt x="850" y="131"/>
                  </a:cubicBezTo>
                  <a:cubicBezTo>
                    <a:pt x="850" y="196"/>
                    <a:pt x="850" y="196"/>
                    <a:pt x="850" y="196"/>
                  </a:cubicBezTo>
                  <a:cubicBezTo>
                    <a:pt x="850" y="208"/>
                    <a:pt x="859" y="218"/>
                    <a:pt x="871" y="218"/>
                  </a:cubicBezTo>
                  <a:cubicBezTo>
                    <a:pt x="1024" y="218"/>
                    <a:pt x="1024" y="218"/>
                    <a:pt x="1024" y="218"/>
                  </a:cubicBezTo>
                  <a:cubicBezTo>
                    <a:pt x="1036" y="218"/>
                    <a:pt x="1046" y="208"/>
                    <a:pt x="1046" y="196"/>
                  </a:cubicBezTo>
                  <a:cubicBezTo>
                    <a:pt x="1046" y="131"/>
                    <a:pt x="1046" y="131"/>
                    <a:pt x="1046" y="131"/>
                  </a:cubicBezTo>
                  <a:cubicBezTo>
                    <a:pt x="1176" y="131"/>
                    <a:pt x="1176" y="131"/>
                    <a:pt x="1176" y="131"/>
                  </a:cubicBezTo>
                  <a:cubicBezTo>
                    <a:pt x="1176" y="327"/>
                    <a:pt x="1176" y="327"/>
                    <a:pt x="1176" y="327"/>
                  </a:cubicBezTo>
                  <a:cubicBezTo>
                    <a:pt x="44" y="327"/>
                    <a:pt x="44" y="327"/>
                    <a:pt x="44" y="327"/>
                  </a:cubicBezTo>
                  <a:lnTo>
                    <a:pt x="44" y="131"/>
                  </a:lnTo>
                  <a:close/>
                  <a:moveTo>
                    <a:pt x="44" y="1263"/>
                  </a:moveTo>
                  <a:cubicBezTo>
                    <a:pt x="44" y="370"/>
                    <a:pt x="44" y="370"/>
                    <a:pt x="44" y="370"/>
                  </a:cubicBezTo>
                  <a:cubicBezTo>
                    <a:pt x="1176" y="370"/>
                    <a:pt x="1176" y="370"/>
                    <a:pt x="1176" y="370"/>
                  </a:cubicBezTo>
                  <a:cubicBezTo>
                    <a:pt x="1176" y="1263"/>
                    <a:pt x="1176" y="1263"/>
                    <a:pt x="1176" y="1263"/>
                  </a:cubicBezTo>
                  <a:lnTo>
                    <a:pt x="44" y="1263"/>
                  </a:lnTo>
                  <a:close/>
                  <a:moveTo>
                    <a:pt x="44" y="1263"/>
                  </a:moveTo>
                  <a:cubicBezTo>
                    <a:pt x="44" y="1263"/>
                    <a:pt x="44" y="1263"/>
                    <a:pt x="44" y="1263"/>
                  </a:cubicBezTo>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9" name="Freeform 188">
              <a:extLst>
                <a:ext uri="{FF2B5EF4-FFF2-40B4-BE49-F238E27FC236}">
                  <a16:creationId xmlns:a16="http://schemas.microsoft.com/office/drawing/2014/main" id="{459C5F34-A311-B9BC-7DBA-AA385C85B47D}"/>
                </a:ext>
              </a:extLst>
            </p:cNvPr>
            <p:cNvSpPr>
              <a:spLocks noEditPoints="1"/>
            </p:cNvSpPr>
            <p:nvPr/>
          </p:nvSpPr>
          <p:spPr bwMode="auto">
            <a:xfrm>
              <a:off x="587375" y="3731526"/>
              <a:ext cx="271463" cy="206375"/>
            </a:xfrm>
            <a:custGeom>
              <a:avLst/>
              <a:gdLst>
                <a:gd name="T0" fmla="*/ 0 w 171"/>
                <a:gd name="T1" fmla="*/ 0 h 130"/>
                <a:gd name="T2" fmla="*/ 171 w 171"/>
                <a:gd name="T3" fmla="*/ 130 h 130"/>
                <a:gd name="T4" fmla="*/ 121 w 171"/>
                <a:gd name="T5" fmla="*/ 0 h 130"/>
                <a:gd name="T6" fmla="*/ 121 w 171"/>
                <a:gd name="T7" fmla="*/ 9 h 130"/>
                <a:gd name="T8" fmla="*/ 90 w 171"/>
                <a:gd name="T9" fmla="*/ 40 h 130"/>
                <a:gd name="T10" fmla="*/ 121 w 171"/>
                <a:gd name="T11" fmla="*/ 81 h 130"/>
                <a:gd name="T12" fmla="*/ 90 w 171"/>
                <a:gd name="T13" fmla="*/ 50 h 130"/>
                <a:gd name="T14" fmla="*/ 121 w 171"/>
                <a:gd name="T15" fmla="*/ 81 h 130"/>
                <a:gd name="T16" fmla="*/ 81 w 171"/>
                <a:gd name="T17" fmla="*/ 50 h 130"/>
                <a:gd name="T18" fmla="*/ 50 w 171"/>
                <a:gd name="T19" fmla="*/ 81 h 130"/>
                <a:gd name="T20" fmla="*/ 50 w 171"/>
                <a:gd name="T21" fmla="*/ 9 h 130"/>
                <a:gd name="T22" fmla="*/ 81 w 171"/>
                <a:gd name="T23" fmla="*/ 40 h 130"/>
                <a:gd name="T24" fmla="*/ 50 w 171"/>
                <a:gd name="T25" fmla="*/ 9 h 130"/>
                <a:gd name="T26" fmla="*/ 40 w 171"/>
                <a:gd name="T27" fmla="*/ 9 h 130"/>
                <a:gd name="T28" fmla="*/ 9 w 171"/>
                <a:gd name="T29" fmla="*/ 40 h 130"/>
                <a:gd name="T30" fmla="*/ 9 w 171"/>
                <a:gd name="T31" fmla="*/ 50 h 130"/>
                <a:gd name="T32" fmla="*/ 40 w 171"/>
                <a:gd name="T33" fmla="*/ 81 h 130"/>
                <a:gd name="T34" fmla="*/ 9 w 171"/>
                <a:gd name="T35" fmla="*/ 50 h 130"/>
                <a:gd name="T36" fmla="*/ 9 w 171"/>
                <a:gd name="T37" fmla="*/ 121 h 130"/>
                <a:gd name="T38" fmla="*/ 40 w 171"/>
                <a:gd name="T39" fmla="*/ 90 h 130"/>
                <a:gd name="T40" fmla="*/ 81 w 171"/>
                <a:gd name="T41" fmla="*/ 121 h 130"/>
                <a:gd name="T42" fmla="*/ 50 w 171"/>
                <a:gd name="T43" fmla="*/ 90 h 130"/>
                <a:gd name="T44" fmla="*/ 81 w 171"/>
                <a:gd name="T45" fmla="*/ 121 h 130"/>
                <a:gd name="T46" fmla="*/ 90 w 171"/>
                <a:gd name="T47" fmla="*/ 121 h 130"/>
                <a:gd name="T48" fmla="*/ 121 w 171"/>
                <a:gd name="T49" fmla="*/ 90 h 130"/>
                <a:gd name="T50" fmla="*/ 162 w 171"/>
                <a:gd name="T51" fmla="*/ 121 h 130"/>
                <a:gd name="T52" fmla="*/ 130 w 171"/>
                <a:gd name="T53" fmla="*/ 90 h 130"/>
                <a:gd name="T54" fmla="*/ 162 w 171"/>
                <a:gd name="T55" fmla="*/ 121 h 130"/>
                <a:gd name="T56" fmla="*/ 130 w 171"/>
                <a:gd name="T57" fmla="*/ 81 h 130"/>
                <a:gd name="T58" fmla="*/ 162 w 171"/>
                <a:gd name="T59" fmla="*/ 50 h 130"/>
                <a:gd name="T60" fmla="*/ 162 w 171"/>
                <a:gd name="T61" fmla="*/ 9 h 130"/>
                <a:gd name="T62" fmla="*/ 130 w 171"/>
                <a:gd name="T63" fmla="*/ 40 h 130"/>
                <a:gd name="T64" fmla="*/ 162 w 171"/>
                <a:gd name="T65" fmla="*/ 9 h 130"/>
                <a:gd name="T66" fmla="*/ 162 w 171"/>
                <a:gd name="T67" fmla="*/ 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130">
                  <a:moveTo>
                    <a:pt x="121" y="0"/>
                  </a:moveTo>
                  <a:lnTo>
                    <a:pt x="0" y="0"/>
                  </a:lnTo>
                  <a:lnTo>
                    <a:pt x="0" y="130"/>
                  </a:lnTo>
                  <a:lnTo>
                    <a:pt x="171" y="130"/>
                  </a:lnTo>
                  <a:lnTo>
                    <a:pt x="171" y="0"/>
                  </a:lnTo>
                  <a:lnTo>
                    <a:pt x="121" y="0"/>
                  </a:lnTo>
                  <a:close/>
                  <a:moveTo>
                    <a:pt x="90" y="9"/>
                  </a:moveTo>
                  <a:lnTo>
                    <a:pt x="121" y="9"/>
                  </a:lnTo>
                  <a:lnTo>
                    <a:pt x="121" y="40"/>
                  </a:lnTo>
                  <a:lnTo>
                    <a:pt x="90" y="40"/>
                  </a:lnTo>
                  <a:lnTo>
                    <a:pt x="90" y="9"/>
                  </a:lnTo>
                  <a:close/>
                  <a:moveTo>
                    <a:pt x="121" y="81"/>
                  </a:moveTo>
                  <a:lnTo>
                    <a:pt x="90" y="81"/>
                  </a:lnTo>
                  <a:lnTo>
                    <a:pt x="90" y="50"/>
                  </a:lnTo>
                  <a:lnTo>
                    <a:pt x="121" y="50"/>
                  </a:lnTo>
                  <a:lnTo>
                    <a:pt x="121" y="81"/>
                  </a:lnTo>
                  <a:close/>
                  <a:moveTo>
                    <a:pt x="50" y="50"/>
                  </a:moveTo>
                  <a:lnTo>
                    <a:pt x="81" y="50"/>
                  </a:lnTo>
                  <a:lnTo>
                    <a:pt x="81" y="81"/>
                  </a:lnTo>
                  <a:lnTo>
                    <a:pt x="50" y="81"/>
                  </a:lnTo>
                  <a:lnTo>
                    <a:pt x="50" y="50"/>
                  </a:lnTo>
                  <a:close/>
                  <a:moveTo>
                    <a:pt x="50" y="9"/>
                  </a:moveTo>
                  <a:lnTo>
                    <a:pt x="81" y="9"/>
                  </a:lnTo>
                  <a:lnTo>
                    <a:pt x="81" y="40"/>
                  </a:lnTo>
                  <a:lnTo>
                    <a:pt x="50" y="40"/>
                  </a:lnTo>
                  <a:lnTo>
                    <a:pt x="50" y="9"/>
                  </a:lnTo>
                  <a:close/>
                  <a:moveTo>
                    <a:pt x="9" y="9"/>
                  </a:moveTo>
                  <a:lnTo>
                    <a:pt x="40" y="9"/>
                  </a:lnTo>
                  <a:lnTo>
                    <a:pt x="40" y="40"/>
                  </a:lnTo>
                  <a:lnTo>
                    <a:pt x="9" y="40"/>
                  </a:lnTo>
                  <a:lnTo>
                    <a:pt x="9" y="9"/>
                  </a:lnTo>
                  <a:close/>
                  <a:moveTo>
                    <a:pt x="9" y="50"/>
                  </a:moveTo>
                  <a:lnTo>
                    <a:pt x="40" y="50"/>
                  </a:lnTo>
                  <a:lnTo>
                    <a:pt x="40" y="81"/>
                  </a:lnTo>
                  <a:lnTo>
                    <a:pt x="9" y="81"/>
                  </a:lnTo>
                  <a:lnTo>
                    <a:pt x="9" y="50"/>
                  </a:lnTo>
                  <a:close/>
                  <a:moveTo>
                    <a:pt x="40" y="121"/>
                  </a:moveTo>
                  <a:lnTo>
                    <a:pt x="9" y="121"/>
                  </a:lnTo>
                  <a:lnTo>
                    <a:pt x="9" y="90"/>
                  </a:lnTo>
                  <a:lnTo>
                    <a:pt x="40" y="90"/>
                  </a:lnTo>
                  <a:lnTo>
                    <a:pt x="40" y="121"/>
                  </a:lnTo>
                  <a:close/>
                  <a:moveTo>
                    <a:pt x="81" y="121"/>
                  </a:moveTo>
                  <a:lnTo>
                    <a:pt x="50" y="121"/>
                  </a:lnTo>
                  <a:lnTo>
                    <a:pt x="50" y="90"/>
                  </a:lnTo>
                  <a:lnTo>
                    <a:pt x="81" y="90"/>
                  </a:lnTo>
                  <a:lnTo>
                    <a:pt x="81" y="121"/>
                  </a:lnTo>
                  <a:close/>
                  <a:moveTo>
                    <a:pt x="121" y="121"/>
                  </a:moveTo>
                  <a:lnTo>
                    <a:pt x="90" y="121"/>
                  </a:lnTo>
                  <a:lnTo>
                    <a:pt x="90" y="90"/>
                  </a:lnTo>
                  <a:lnTo>
                    <a:pt x="121" y="90"/>
                  </a:lnTo>
                  <a:lnTo>
                    <a:pt x="121" y="121"/>
                  </a:lnTo>
                  <a:close/>
                  <a:moveTo>
                    <a:pt x="162" y="121"/>
                  </a:moveTo>
                  <a:lnTo>
                    <a:pt x="130" y="121"/>
                  </a:lnTo>
                  <a:lnTo>
                    <a:pt x="130" y="90"/>
                  </a:lnTo>
                  <a:lnTo>
                    <a:pt x="162" y="90"/>
                  </a:lnTo>
                  <a:lnTo>
                    <a:pt x="162" y="121"/>
                  </a:lnTo>
                  <a:close/>
                  <a:moveTo>
                    <a:pt x="162" y="81"/>
                  </a:moveTo>
                  <a:lnTo>
                    <a:pt x="130" y="81"/>
                  </a:lnTo>
                  <a:lnTo>
                    <a:pt x="130" y="50"/>
                  </a:lnTo>
                  <a:lnTo>
                    <a:pt x="162" y="50"/>
                  </a:lnTo>
                  <a:lnTo>
                    <a:pt x="162" y="81"/>
                  </a:lnTo>
                  <a:close/>
                  <a:moveTo>
                    <a:pt x="162" y="9"/>
                  </a:moveTo>
                  <a:lnTo>
                    <a:pt x="162" y="40"/>
                  </a:lnTo>
                  <a:lnTo>
                    <a:pt x="130" y="40"/>
                  </a:lnTo>
                  <a:lnTo>
                    <a:pt x="130" y="9"/>
                  </a:lnTo>
                  <a:lnTo>
                    <a:pt x="162" y="9"/>
                  </a:lnTo>
                  <a:close/>
                  <a:moveTo>
                    <a:pt x="162" y="9"/>
                  </a:moveTo>
                  <a:lnTo>
                    <a:pt x="162" y="9"/>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10" name="Freeform 189">
              <a:extLst>
                <a:ext uri="{FF2B5EF4-FFF2-40B4-BE49-F238E27FC236}">
                  <a16:creationId xmlns:a16="http://schemas.microsoft.com/office/drawing/2014/main" id="{03E22ADC-CE47-5FE4-92B6-D546E3D06F10}"/>
                </a:ext>
              </a:extLst>
            </p:cNvPr>
            <p:cNvSpPr>
              <a:spLocks noEditPoints="1"/>
            </p:cNvSpPr>
            <p:nvPr/>
          </p:nvSpPr>
          <p:spPr bwMode="auto">
            <a:xfrm>
              <a:off x="587375" y="3731526"/>
              <a:ext cx="271463" cy="206375"/>
            </a:xfrm>
            <a:custGeom>
              <a:avLst/>
              <a:gdLst>
                <a:gd name="T0" fmla="*/ 0 w 171"/>
                <a:gd name="T1" fmla="*/ 0 h 130"/>
                <a:gd name="T2" fmla="*/ 171 w 171"/>
                <a:gd name="T3" fmla="*/ 130 h 130"/>
                <a:gd name="T4" fmla="*/ 121 w 171"/>
                <a:gd name="T5" fmla="*/ 0 h 130"/>
                <a:gd name="T6" fmla="*/ 121 w 171"/>
                <a:gd name="T7" fmla="*/ 9 h 130"/>
                <a:gd name="T8" fmla="*/ 90 w 171"/>
                <a:gd name="T9" fmla="*/ 40 h 130"/>
                <a:gd name="T10" fmla="*/ 121 w 171"/>
                <a:gd name="T11" fmla="*/ 81 h 130"/>
                <a:gd name="T12" fmla="*/ 90 w 171"/>
                <a:gd name="T13" fmla="*/ 50 h 130"/>
                <a:gd name="T14" fmla="*/ 121 w 171"/>
                <a:gd name="T15" fmla="*/ 81 h 130"/>
                <a:gd name="T16" fmla="*/ 81 w 171"/>
                <a:gd name="T17" fmla="*/ 50 h 130"/>
                <a:gd name="T18" fmla="*/ 50 w 171"/>
                <a:gd name="T19" fmla="*/ 81 h 130"/>
                <a:gd name="T20" fmla="*/ 50 w 171"/>
                <a:gd name="T21" fmla="*/ 9 h 130"/>
                <a:gd name="T22" fmla="*/ 81 w 171"/>
                <a:gd name="T23" fmla="*/ 40 h 130"/>
                <a:gd name="T24" fmla="*/ 50 w 171"/>
                <a:gd name="T25" fmla="*/ 9 h 130"/>
                <a:gd name="T26" fmla="*/ 40 w 171"/>
                <a:gd name="T27" fmla="*/ 9 h 130"/>
                <a:gd name="T28" fmla="*/ 9 w 171"/>
                <a:gd name="T29" fmla="*/ 40 h 130"/>
                <a:gd name="T30" fmla="*/ 9 w 171"/>
                <a:gd name="T31" fmla="*/ 50 h 130"/>
                <a:gd name="T32" fmla="*/ 40 w 171"/>
                <a:gd name="T33" fmla="*/ 81 h 130"/>
                <a:gd name="T34" fmla="*/ 9 w 171"/>
                <a:gd name="T35" fmla="*/ 50 h 130"/>
                <a:gd name="T36" fmla="*/ 9 w 171"/>
                <a:gd name="T37" fmla="*/ 121 h 130"/>
                <a:gd name="T38" fmla="*/ 40 w 171"/>
                <a:gd name="T39" fmla="*/ 90 h 130"/>
                <a:gd name="T40" fmla="*/ 81 w 171"/>
                <a:gd name="T41" fmla="*/ 121 h 130"/>
                <a:gd name="T42" fmla="*/ 50 w 171"/>
                <a:gd name="T43" fmla="*/ 90 h 130"/>
                <a:gd name="T44" fmla="*/ 81 w 171"/>
                <a:gd name="T45" fmla="*/ 121 h 130"/>
                <a:gd name="T46" fmla="*/ 90 w 171"/>
                <a:gd name="T47" fmla="*/ 121 h 130"/>
                <a:gd name="T48" fmla="*/ 121 w 171"/>
                <a:gd name="T49" fmla="*/ 90 h 130"/>
                <a:gd name="T50" fmla="*/ 162 w 171"/>
                <a:gd name="T51" fmla="*/ 121 h 130"/>
                <a:gd name="T52" fmla="*/ 130 w 171"/>
                <a:gd name="T53" fmla="*/ 90 h 130"/>
                <a:gd name="T54" fmla="*/ 162 w 171"/>
                <a:gd name="T55" fmla="*/ 121 h 130"/>
                <a:gd name="T56" fmla="*/ 130 w 171"/>
                <a:gd name="T57" fmla="*/ 81 h 130"/>
                <a:gd name="T58" fmla="*/ 162 w 171"/>
                <a:gd name="T59" fmla="*/ 50 h 130"/>
                <a:gd name="T60" fmla="*/ 162 w 171"/>
                <a:gd name="T61" fmla="*/ 9 h 130"/>
                <a:gd name="T62" fmla="*/ 130 w 171"/>
                <a:gd name="T63" fmla="*/ 40 h 130"/>
                <a:gd name="T64" fmla="*/ 162 w 171"/>
                <a:gd name="T65" fmla="*/ 9 h 130"/>
                <a:gd name="T66" fmla="*/ 162 w 171"/>
                <a:gd name="T67" fmla="*/ 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130">
                  <a:moveTo>
                    <a:pt x="121" y="0"/>
                  </a:moveTo>
                  <a:lnTo>
                    <a:pt x="0" y="0"/>
                  </a:lnTo>
                  <a:lnTo>
                    <a:pt x="0" y="130"/>
                  </a:lnTo>
                  <a:lnTo>
                    <a:pt x="171" y="130"/>
                  </a:lnTo>
                  <a:lnTo>
                    <a:pt x="171" y="0"/>
                  </a:lnTo>
                  <a:lnTo>
                    <a:pt x="121" y="0"/>
                  </a:lnTo>
                  <a:moveTo>
                    <a:pt x="90" y="9"/>
                  </a:moveTo>
                  <a:lnTo>
                    <a:pt x="121" y="9"/>
                  </a:lnTo>
                  <a:lnTo>
                    <a:pt x="121" y="40"/>
                  </a:lnTo>
                  <a:lnTo>
                    <a:pt x="90" y="40"/>
                  </a:lnTo>
                  <a:lnTo>
                    <a:pt x="90" y="9"/>
                  </a:lnTo>
                  <a:moveTo>
                    <a:pt x="121" y="81"/>
                  </a:moveTo>
                  <a:lnTo>
                    <a:pt x="90" y="81"/>
                  </a:lnTo>
                  <a:lnTo>
                    <a:pt x="90" y="50"/>
                  </a:lnTo>
                  <a:lnTo>
                    <a:pt x="121" y="50"/>
                  </a:lnTo>
                  <a:lnTo>
                    <a:pt x="121" y="81"/>
                  </a:lnTo>
                  <a:moveTo>
                    <a:pt x="50" y="50"/>
                  </a:moveTo>
                  <a:lnTo>
                    <a:pt x="81" y="50"/>
                  </a:lnTo>
                  <a:lnTo>
                    <a:pt x="81" y="81"/>
                  </a:lnTo>
                  <a:lnTo>
                    <a:pt x="50" y="81"/>
                  </a:lnTo>
                  <a:lnTo>
                    <a:pt x="50" y="50"/>
                  </a:lnTo>
                  <a:moveTo>
                    <a:pt x="50" y="9"/>
                  </a:moveTo>
                  <a:lnTo>
                    <a:pt x="81" y="9"/>
                  </a:lnTo>
                  <a:lnTo>
                    <a:pt x="81" y="40"/>
                  </a:lnTo>
                  <a:lnTo>
                    <a:pt x="50" y="40"/>
                  </a:lnTo>
                  <a:lnTo>
                    <a:pt x="50" y="9"/>
                  </a:lnTo>
                  <a:moveTo>
                    <a:pt x="9" y="9"/>
                  </a:moveTo>
                  <a:lnTo>
                    <a:pt x="40" y="9"/>
                  </a:lnTo>
                  <a:lnTo>
                    <a:pt x="40" y="40"/>
                  </a:lnTo>
                  <a:lnTo>
                    <a:pt x="9" y="40"/>
                  </a:lnTo>
                  <a:lnTo>
                    <a:pt x="9" y="9"/>
                  </a:lnTo>
                  <a:moveTo>
                    <a:pt x="9" y="50"/>
                  </a:moveTo>
                  <a:lnTo>
                    <a:pt x="40" y="50"/>
                  </a:lnTo>
                  <a:lnTo>
                    <a:pt x="40" y="81"/>
                  </a:lnTo>
                  <a:lnTo>
                    <a:pt x="9" y="81"/>
                  </a:lnTo>
                  <a:lnTo>
                    <a:pt x="9" y="50"/>
                  </a:lnTo>
                  <a:moveTo>
                    <a:pt x="40" y="121"/>
                  </a:moveTo>
                  <a:lnTo>
                    <a:pt x="9" y="121"/>
                  </a:lnTo>
                  <a:lnTo>
                    <a:pt x="9" y="90"/>
                  </a:lnTo>
                  <a:lnTo>
                    <a:pt x="40" y="90"/>
                  </a:lnTo>
                  <a:lnTo>
                    <a:pt x="40" y="121"/>
                  </a:lnTo>
                  <a:moveTo>
                    <a:pt x="81" y="121"/>
                  </a:moveTo>
                  <a:lnTo>
                    <a:pt x="50" y="121"/>
                  </a:lnTo>
                  <a:lnTo>
                    <a:pt x="50" y="90"/>
                  </a:lnTo>
                  <a:lnTo>
                    <a:pt x="81" y="90"/>
                  </a:lnTo>
                  <a:lnTo>
                    <a:pt x="81" y="121"/>
                  </a:lnTo>
                  <a:moveTo>
                    <a:pt x="121" y="121"/>
                  </a:moveTo>
                  <a:lnTo>
                    <a:pt x="90" y="121"/>
                  </a:lnTo>
                  <a:lnTo>
                    <a:pt x="90" y="90"/>
                  </a:lnTo>
                  <a:lnTo>
                    <a:pt x="121" y="90"/>
                  </a:lnTo>
                  <a:lnTo>
                    <a:pt x="121" y="121"/>
                  </a:lnTo>
                  <a:moveTo>
                    <a:pt x="162" y="121"/>
                  </a:moveTo>
                  <a:lnTo>
                    <a:pt x="130" y="121"/>
                  </a:lnTo>
                  <a:lnTo>
                    <a:pt x="130" y="90"/>
                  </a:lnTo>
                  <a:lnTo>
                    <a:pt x="162" y="90"/>
                  </a:lnTo>
                  <a:lnTo>
                    <a:pt x="162" y="121"/>
                  </a:lnTo>
                  <a:moveTo>
                    <a:pt x="162" y="81"/>
                  </a:moveTo>
                  <a:lnTo>
                    <a:pt x="130" y="81"/>
                  </a:lnTo>
                  <a:lnTo>
                    <a:pt x="130" y="50"/>
                  </a:lnTo>
                  <a:lnTo>
                    <a:pt x="162" y="50"/>
                  </a:lnTo>
                  <a:lnTo>
                    <a:pt x="162" y="81"/>
                  </a:lnTo>
                  <a:moveTo>
                    <a:pt x="162" y="9"/>
                  </a:moveTo>
                  <a:lnTo>
                    <a:pt x="162" y="40"/>
                  </a:lnTo>
                  <a:lnTo>
                    <a:pt x="130" y="40"/>
                  </a:lnTo>
                  <a:lnTo>
                    <a:pt x="130" y="9"/>
                  </a:lnTo>
                  <a:lnTo>
                    <a:pt x="162" y="9"/>
                  </a:lnTo>
                  <a:moveTo>
                    <a:pt x="162" y="9"/>
                  </a:moveTo>
                  <a:lnTo>
                    <a:pt x="162" y="9"/>
                  </a:lnTo>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sp>
        <p:nvSpPr>
          <p:cNvPr id="11" name="TextBox 10">
            <a:extLst>
              <a:ext uri="{FF2B5EF4-FFF2-40B4-BE49-F238E27FC236}">
                <a16:creationId xmlns:a16="http://schemas.microsoft.com/office/drawing/2014/main" id="{B0C67A22-BDCD-282D-C343-60DA85132850}"/>
              </a:ext>
            </a:extLst>
          </p:cNvPr>
          <p:cNvSpPr txBox="1"/>
          <p:nvPr/>
        </p:nvSpPr>
        <p:spPr>
          <a:xfrm>
            <a:off x="4479989" y="1775487"/>
            <a:ext cx="1737976" cy="276999"/>
          </a:xfrm>
          <a:prstGeom prst="rect">
            <a:avLst/>
          </a:prstGeom>
          <a:noFill/>
        </p:spPr>
        <p:txBody>
          <a:bodyPr wrap="none" rtlCol="0">
            <a:spAutoFit/>
          </a:bodyPr>
          <a:lstStyle/>
          <a:p>
            <a:r>
              <a:rPr lang="en-US" sz="1200" i="1" dirty="0">
                <a:solidFill>
                  <a:schemeClr val="tx1">
                    <a:lumMod val="60000"/>
                    <a:lumOff val="40000"/>
                  </a:schemeClr>
                </a:solidFill>
              </a:rPr>
              <a:t>Base: Total (n=1,389)</a:t>
            </a:r>
          </a:p>
        </p:txBody>
      </p:sp>
      <p:sp>
        <p:nvSpPr>
          <p:cNvPr id="12" name="TextBox 11">
            <a:extLst>
              <a:ext uri="{FF2B5EF4-FFF2-40B4-BE49-F238E27FC236}">
                <a16:creationId xmlns:a16="http://schemas.microsoft.com/office/drawing/2014/main" id="{43D95CDA-A37E-E151-B6B8-94296F81AAD7}"/>
              </a:ext>
            </a:extLst>
          </p:cNvPr>
          <p:cNvSpPr txBox="1"/>
          <p:nvPr/>
        </p:nvSpPr>
        <p:spPr>
          <a:xfrm>
            <a:off x="7036502" y="2066386"/>
            <a:ext cx="1737976" cy="276999"/>
          </a:xfrm>
          <a:prstGeom prst="rect">
            <a:avLst/>
          </a:prstGeom>
          <a:noFill/>
        </p:spPr>
        <p:txBody>
          <a:bodyPr wrap="none" rtlCol="0">
            <a:spAutoFit/>
          </a:bodyPr>
          <a:lstStyle/>
          <a:p>
            <a:r>
              <a:rPr lang="en-US" sz="1200" i="1" dirty="0">
                <a:solidFill>
                  <a:schemeClr val="accent2">
                    <a:lumMod val="20000"/>
                    <a:lumOff val="80000"/>
                  </a:schemeClr>
                </a:solidFill>
              </a:rPr>
              <a:t>Base: Total (n=1,389)</a:t>
            </a:r>
          </a:p>
        </p:txBody>
      </p:sp>
      <p:sp>
        <p:nvSpPr>
          <p:cNvPr id="13" name="TextBox 12">
            <a:extLst>
              <a:ext uri="{FF2B5EF4-FFF2-40B4-BE49-F238E27FC236}">
                <a16:creationId xmlns:a16="http://schemas.microsoft.com/office/drawing/2014/main" id="{1B2F1261-4C01-BC9A-73BE-6AEF0538FA02}"/>
              </a:ext>
            </a:extLst>
          </p:cNvPr>
          <p:cNvSpPr txBox="1"/>
          <p:nvPr/>
        </p:nvSpPr>
        <p:spPr>
          <a:xfrm>
            <a:off x="9817203" y="2066386"/>
            <a:ext cx="1737976" cy="276999"/>
          </a:xfrm>
          <a:prstGeom prst="rect">
            <a:avLst/>
          </a:prstGeom>
          <a:noFill/>
        </p:spPr>
        <p:txBody>
          <a:bodyPr wrap="none" rtlCol="0">
            <a:spAutoFit/>
          </a:bodyPr>
          <a:lstStyle/>
          <a:p>
            <a:r>
              <a:rPr lang="en-US" sz="1200" i="1" dirty="0">
                <a:solidFill>
                  <a:srgbClr val="ECF5EB"/>
                </a:solidFill>
              </a:rPr>
              <a:t>Base: Total (n=1,389)</a:t>
            </a:r>
          </a:p>
        </p:txBody>
      </p:sp>
    </p:spTree>
    <p:extLst>
      <p:ext uri="{BB962C8B-B14F-4D97-AF65-F5344CB8AC3E}">
        <p14:creationId xmlns:p14="http://schemas.microsoft.com/office/powerpoint/2010/main" val="1684321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1FD64-876D-B2DD-9D12-C269BD22A29B}"/>
            </a:ext>
          </a:extLst>
        </p:cNvPr>
        <p:cNvGrpSpPr/>
        <p:nvPr/>
      </p:nvGrpSpPr>
      <p:grpSpPr>
        <a:xfrm>
          <a:off x="0" y="0"/>
          <a:ext cx="0" cy="0"/>
          <a:chOff x="0" y="0"/>
          <a:chExt cx="0" cy="0"/>
        </a:xfrm>
      </p:grpSpPr>
      <p:sp>
        <p:nvSpPr>
          <p:cNvPr id="6" name="Freeform 4">
            <a:extLst>
              <a:ext uri="{FF2B5EF4-FFF2-40B4-BE49-F238E27FC236}">
                <a16:creationId xmlns:a16="http://schemas.microsoft.com/office/drawing/2014/main" id="{2D23D010-C131-E2CD-912B-24BFFEDF1C52}"/>
              </a:ext>
            </a:extLst>
          </p:cNvPr>
          <p:cNvSpPr/>
          <p:nvPr/>
        </p:nvSpPr>
        <p:spPr>
          <a:xfrm>
            <a:off x="5730806" y="1998318"/>
            <a:ext cx="6944490" cy="4790158"/>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3"/>
            <a:stretch>
              <a:fillRect/>
            </a:stretch>
          </a:blipFill>
        </p:spPr>
        <p:txBody>
          <a:bodyPr/>
          <a:lstStyle/>
          <a:p>
            <a:endParaRPr lang="en-US"/>
          </a:p>
        </p:txBody>
      </p:sp>
      <p:sp>
        <p:nvSpPr>
          <p:cNvPr id="2" name="Title 1">
            <a:extLst>
              <a:ext uri="{FF2B5EF4-FFF2-40B4-BE49-F238E27FC236}">
                <a16:creationId xmlns:a16="http://schemas.microsoft.com/office/drawing/2014/main" id="{56E6919C-49FB-8A97-C2E2-3BE893C3C480}"/>
              </a:ext>
            </a:extLst>
          </p:cNvPr>
          <p:cNvSpPr>
            <a:spLocks noGrp="1"/>
          </p:cNvSpPr>
          <p:nvPr>
            <p:ph type="title"/>
          </p:nvPr>
        </p:nvSpPr>
        <p:spPr/>
        <p:txBody>
          <a:bodyPr>
            <a:normAutofit/>
          </a:bodyPr>
          <a:lstStyle/>
          <a:p>
            <a:r>
              <a:rPr lang="en-US" dirty="0"/>
              <a:t>Consumer Spending Analysis</a:t>
            </a:r>
          </a:p>
        </p:txBody>
      </p:sp>
      <p:sp>
        <p:nvSpPr>
          <p:cNvPr id="3" name="TextBox 2">
            <a:extLst>
              <a:ext uri="{FF2B5EF4-FFF2-40B4-BE49-F238E27FC236}">
                <a16:creationId xmlns:a16="http://schemas.microsoft.com/office/drawing/2014/main" id="{9493F046-F9DE-22BE-05C8-4C956CA2357C}"/>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What is your typical accommodation budget per night for summer travel? | Q: Expected total budget for summer trip (per person)?</a:t>
            </a:r>
          </a:p>
          <a:p>
            <a:r>
              <a:rPr lang="en-US" sz="1000" i="1" dirty="0">
                <a:solidFill>
                  <a:schemeClr val="tx1">
                    <a:lumMod val="60000"/>
                    <a:lumOff val="40000"/>
                  </a:schemeClr>
                </a:solidFill>
              </a:rPr>
              <a:t>Vietnamese Travel Trends Summer 2026 | InsightAsia Vietnam Primary Research | March 2026 </a:t>
            </a:r>
          </a:p>
        </p:txBody>
      </p:sp>
      <p:sp>
        <p:nvSpPr>
          <p:cNvPr id="4" name="Rectangle: Rounded Corners 3">
            <a:extLst>
              <a:ext uri="{FF2B5EF4-FFF2-40B4-BE49-F238E27FC236}">
                <a16:creationId xmlns:a16="http://schemas.microsoft.com/office/drawing/2014/main" id="{1D7865DF-FD64-1994-04E7-75946DE6373C}"/>
              </a:ext>
            </a:extLst>
          </p:cNvPr>
          <p:cNvSpPr/>
          <p:nvPr/>
        </p:nvSpPr>
        <p:spPr>
          <a:xfrm>
            <a:off x="6721776" y="3400241"/>
            <a:ext cx="5121417" cy="2833645"/>
          </a:xfrm>
          <a:prstGeom prst="roundRect">
            <a:avLst>
              <a:gd name="adj" fmla="val 4443"/>
            </a:avLst>
          </a:prstGeom>
          <a:blipFill>
            <a:blip r:embed="rId4"/>
            <a:stretch>
              <a:fillRect l="-19424" t="-48316" r="-16083" b="-1612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sp>
        <p:nvSpPr>
          <p:cNvPr id="8" name="TextBox 7">
            <a:extLst>
              <a:ext uri="{FF2B5EF4-FFF2-40B4-BE49-F238E27FC236}">
                <a16:creationId xmlns:a16="http://schemas.microsoft.com/office/drawing/2014/main" id="{1B9DA657-3EDF-1CD9-1A21-647748C83974}"/>
              </a:ext>
            </a:extLst>
          </p:cNvPr>
          <p:cNvSpPr txBox="1"/>
          <p:nvPr/>
        </p:nvSpPr>
        <p:spPr>
          <a:xfrm>
            <a:off x="6616700" y="1754935"/>
            <a:ext cx="5461000" cy="1232902"/>
          </a:xfrm>
          <a:prstGeom prst="rect">
            <a:avLst/>
          </a:prstGeom>
          <a:noFill/>
        </p:spPr>
        <p:txBody>
          <a:bodyPr wrap="square">
            <a:spAutoFit/>
          </a:bodyPr>
          <a:lstStyle/>
          <a:p>
            <a:pPr algn="l">
              <a:lnSpc>
                <a:spcPct val="114000"/>
              </a:lnSpc>
              <a:buNone/>
            </a:pPr>
            <a:r>
              <a:rPr lang="en-US" sz="1200" b="0" i="1" dirty="0">
                <a:solidFill>
                  <a:srgbClr val="333333"/>
                </a:solidFill>
                <a:effectLst/>
                <a:latin typeface="+mj-lt"/>
              </a:rPr>
              <a:t>We're definitely tightening our belts this year. Instead of going to Thailand like we usually do, we're looking at Da Lat or Nha Trang. </a:t>
            </a:r>
          </a:p>
          <a:p>
            <a:pPr algn="l">
              <a:lnSpc>
                <a:spcPct val="114000"/>
              </a:lnSpc>
              <a:buNone/>
            </a:pPr>
            <a:r>
              <a:rPr lang="en-US" sz="1200" b="0" i="1" dirty="0">
                <a:solidFill>
                  <a:srgbClr val="333333"/>
                </a:solidFill>
                <a:effectLst/>
                <a:latin typeface="+mj-lt"/>
              </a:rPr>
              <a:t>The kids still get their vacation, but we save maybe 40-50% on costs.</a:t>
            </a:r>
          </a:p>
          <a:p>
            <a:pPr>
              <a:lnSpc>
                <a:spcPct val="114000"/>
              </a:lnSpc>
              <a:spcBef>
                <a:spcPts val="750"/>
              </a:spcBef>
              <a:buNone/>
            </a:pPr>
            <a:r>
              <a:rPr lang="en-US" sz="1200" b="1" i="1" dirty="0">
                <a:solidFill>
                  <a:srgbClr val="333333"/>
                </a:solidFill>
                <a:effectLst/>
                <a:latin typeface="+mj-lt"/>
              </a:rPr>
              <a:t>— Male, 38, Hanoi</a:t>
            </a:r>
            <a:br>
              <a:rPr lang="en-US" sz="1200" b="1" i="1" dirty="0">
                <a:solidFill>
                  <a:srgbClr val="333333"/>
                </a:solidFill>
                <a:effectLst/>
                <a:latin typeface="+mj-lt"/>
              </a:rPr>
            </a:br>
            <a:r>
              <a:rPr lang="en-US" sz="1200" b="1" i="1" dirty="0">
                <a:solidFill>
                  <a:srgbClr val="333333"/>
                </a:solidFill>
                <a:effectLst/>
                <a:latin typeface="+mj-lt"/>
              </a:rPr>
              <a:t>Father of 3, IT Manager</a:t>
            </a:r>
          </a:p>
        </p:txBody>
      </p:sp>
      <p:sp>
        <p:nvSpPr>
          <p:cNvPr id="9" name="Freeform 13">
            <a:extLst>
              <a:ext uri="{FF2B5EF4-FFF2-40B4-BE49-F238E27FC236}">
                <a16:creationId xmlns:a16="http://schemas.microsoft.com/office/drawing/2014/main" id="{CEB8D254-1BA8-31A2-66E4-742D738DBE3E}"/>
              </a:ext>
            </a:extLst>
          </p:cNvPr>
          <p:cNvSpPr>
            <a:spLocks noEditPoints="1"/>
          </p:cNvSpPr>
          <p:nvPr>
            <p:custDataLst>
              <p:tags r:id="rId1"/>
            </p:custDataLst>
          </p:nvPr>
        </p:nvSpPr>
        <p:spPr bwMode="gray">
          <a:xfrm>
            <a:off x="6708354" y="1677714"/>
            <a:ext cx="893228" cy="754748"/>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E95000">
              <a:alpha val="16000"/>
            </a:srgb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graphicFrame>
        <p:nvGraphicFramePr>
          <p:cNvPr id="10" name="Table 9">
            <a:extLst>
              <a:ext uri="{FF2B5EF4-FFF2-40B4-BE49-F238E27FC236}">
                <a16:creationId xmlns:a16="http://schemas.microsoft.com/office/drawing/2014/main" id="{F23F150F-356D-1258-DA90-6552B16DAACF}"/>
              </a:ext>
            </a:extLst>
          </p:cNvPr>
          <p:cNvGraphicFramePr>
            <a:graphicFrameLocks noGrp="1"/>
          </p:cNvGraphicFramePr>
          <p:nvPr>
            <p:extLst>
              <p:ext uri="{D42A27DB-BD31-4B8C-83A1-F6EECF244321}">
                <p14:modId xmlns:p14="http://schemas.microsoft.com/office/powerpoint/2010/main" val="3829323763"/>
              </p:ext>
            </p:extLst>
          </p:nvPr>
        </p:nvGraphicFramePr>
        <p:xfrm>
          <a:off x="735952" y="2186374"/>
          <a:ext cx="5461648" cy="1726252"/>
        </p:xfrm>
        <a:graphic>
          <a:graphicData uri="http://schemas.openxmlformats.org/drawingml/2006/table">
            <a:tbl>
              <a:tblPr>
                <a:tableStyleId>{5C22544A-7EE6-4342-B048-85BDC9FD1C3A}</a:tableStyleId>
              </a:tblPr>
              <a:tblGrid>
                <a:gridCol w="4728989">
                  <a:extLst>
                    <a:ext uri="{9D8B030D-6E8A-4147-A177-3AD203B41FA5}">
                      <a16:colId xmlns:a16="http://schemas.microsoft.com/office/drawing/2014/main" val="2609019301"/>
                    </a:ext>
                  </a:extLst>
                </a:gridCol>
                <a:gridCol w="732659">
                  <a:extLst>
                    <a:ext uri="{9D8B030D-6E8A-4147-A177-3AD203B41FA5}">
                      <a16:colId xmlns:a16="http://schemas.microsoft.com/office/drawing/2014/main" val="4079505057"/>
                    </a:ext>
                  </a:extLst>
                </a:gridCol>
              </a:tblGrid>
              <a:tr h="431563">
                <a:tc>
                  <a:txBody>
                    <a:bodyPr/>
                    <a:lstStyle/>
                    <a:p>
                      <a:r>
                        <a:rPr lang="en-US" sz="1200" b="0" i="0" dirty="0">
                          <a:solidFill>
                            <a:srgbClr val="333333"/>
                          </a:solidFill>
                          <a:effectLst/>
                          <a:latin typeface="+mj-lt"/>
                        </a:rPr>
                        <a:t>&lt; VND 1.3M </a:t>
                      </a:r>
                      <a:r>
                        <a:rPr lang="en-US" sz="1200" b="0" i="0" dirty="0">
                          <a:solidFill>
                            <a:schemeClr val="bg1">
                              <a:lumMod val="50000"/>
                            </a:schemeClr>
                          </a:solidFill>
                          <a:effectLst/>
                          <a:latin typeface="+mj-lt"/>
                        </a:rPr>
                        <a:t>(&lt; $49)</a:t>
                      </a:r>
                      <a:endParaRPr lang="en-US" sz="1200" b="0" i="0" kern="1200" dirty="0">
                        <a:solidFill>
                          <a:schemeClr val="bg1">
                            <a:lumMod val="50000"/>
                          </a:schemeClr>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j-lt"/>
                          <a:ea typeface="+mn-ea"/>
                          <a:cs typeface="+mn-cs"/>
                        </a:rPr>
                        <a:t>56%</a:t>
                      </a:r>
                    </a:p>
                  </a:txBody>
                  <a:tcPr marL="0" marR="0" marB="0">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431563">
                <a:tc>
                  <a:txBody>
                    <a:bodyPr/>
                    <a:lstStyle/>
                    <a:p>
                      <a:pPr marL="0" algn="l" defTabSz="914400" rtl="0" eaLnBrk="1" latinLnBrk="0" hangingPunct="1"/>
                      <a:r>
                        <a:rPr lang="en-US" sz="1200" b="0" i="0" dirty="0">
                          <a:solidFill>
                            <a:srgbClr val="333333"/>
                          </a:solidFill>
                          <a:effectLst/>
                          <a:latin typeface="+mj-lt"/>
                        </a:rPr>
                        <a:t>VND 1.3M - 2.6M </a:t>
                      </a:r>
                      <a:r>
                        <a:rPr lang="en-US" sz="1200" b="0" i="0" dirty="0">
                          <a:solidFill>
                            <a:schemeClr val="bg1">
                              <a:lumMod val="50000"/>
                            </a:schemeClr>
                          </a:solidFill>
                          <a:effectLst/>
                          <a:latin typeface="+mj-lt"/>
                        </a:rPr>
                        <a:t>($49 - $99)</a:t>
                      </a:r>
                      <a:endParaRPr lang="en-US" sz="1200" b="0" i="0" kern="1200" dirty="0">
                        <a:solidFill>
                          <a:schemeClr val="bg1">
                            <a:lumMod val="50000"/>
                          </a:schemeClr>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36%</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31563">
                <a:tc>
                  <a:txBody>
                    <a:bodyPr/>
                    <a:lstStyle/>
                    <a:p>
                      <a:pPr algn="l">
                        <a:spcAft>
                          <a:spcPts val="0"/>
                        </a:spcAft>
                        <a:buNone/>
                      </a:pPr>
                      <a:r>
                        <a:rPr lang="en-US" sz="1200" b="0" i="0" dirty="0">
                          <a:solidFill>
                            <a:srgbClr val="333333"/>
                          </a:solidFill>
                          <a:effectLst/>
                          <a:latin typeface="+mj-lt"/>
                        </a:rPr>
                        <a:t>VND 2.6M - 5.2M </a:t>
                      </a:r>
                      <a:r>
                        <a:rPr lang="en-US" sz="1200" b="0" i="0" dirty="0">
                          <a:solidFill>
                            <a:schemeClr val="bg1">
                              <a:lumMod val="50000"/>
                            </a:schemeClr>
                          </a:solidFill>
                          <a:effectLst/>
                          <a:latin typeface="+mj-lt"/>
                        </a:rPr>
                        <a:t>($100 - $199)</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6%</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431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mj-lt"/>
                        </a:rPr>
                        <a:t>&gt; VND 5.2M </a:t>
                      </a:r>
                      <a:r>
                        <a:rPr lang="en-US" sz="1200" b="0" i="0" dirty="0">
                          <a:solidFill>
                            <a:schemeClr val="bg1">
                              <a:lumMod val="50000"/>
                            </a:schemeClr>
                          </a:solidFill>
                          <a:effectLst/>
                          <a:latin typeface="+mj-lt"/>
                        </a:rPr>
                        <a:t>(&gt; $200)</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2%</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192934"/>
                  </a:ext>
                </a:extLst>
              </a:tr>
            </a:tbl>
          </a:graphicData>
        </a:graphic>
      </p:graphicFrame>
      <p:sp>
        <p:nvSpPr>
          <p:cNvPr id="11" name="Rectangle: Rounded Corners 10">
            <a:extLst>
              <a:ext uri="{FF2B5EF4-FFF2-40B4-BE49-F238E27FC236}">
                <a16:creationId xmlns:a16="http://schemas.microsoft.com/office/drawing/2014/main" id="{03A931F8-0EB4-41E9-3089-04A2A2A2A417}"/>
              </a:ext>
            </a:extLst>
          </p:cNvPr>
          <p:cNvSpPr/>
          <p:nvPr/>
        </p:nvSpPr>
        <p:spPr>
          <a:xfrm>
            <a:off x="724439" y="1816002"/>
            <a:ext cx="3796762" cy="311097"/>
          </a:xfrm>
          <a:prstGeom prst="roundRect">
            <a:avLst>
              <a:gd name="adj" fmla="val 50000"/>
            </a:avLst>
          </a:prstGeom>
          <a:solidFill>
            <a:srgbClr val="3C9F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t>Typical accommodation budget per night</a:t>
            </a:r>
            <a:endParaRPr lang="en-US" sz="1200" dirty="0">
              <a:effectLst/>
            </a:endParaRPr>
          </a:p>
        </p:txBody>
      </p:sp>
      <p:sp>
        <p:nvSpPr>
          <p:cNvPr id="28" name="Rectangle: Rounded Corners 27">
            <a:extLst>
              <a:ext uri="{FF2B5EF4-FFF2-40B4-BE49-F238E27FC236}">
                <a16:creationId xmlns:a16="http://schemas.microsoft.com/office/drawing/2014/main" id="{01920DE5-F7A6-2AA3-E49E-4BFE6F5E20F1}"/>
              </a:ext>
            </a:extLst>
          </p:cNvPr>
          <p:cNvSpPr/>
          <p:nvPr/>
        </p:nvSpPr>
        <p:spPr>
          <a:xfrm>
            <a:off x="582391" y="1676403"/>
            <a:ext cx="5785751" cy="2239803"/>
          </a:xfrm>
          <a:prstGeom prst="roundRect">
            <a:avLst>
              <a:gd name="adj" fmla="val 6568"/>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sp>
        <p:nvSpPr>
          <p:cNvPr id="32" name="Rectangle: Rounded Corners 31">
            <a:extLst>
              <a:ext uri="{FF2B5EF4-FFF2-40B4-BE49-F238E27FC236}">
                <a16:creationId xmlns:a16="http://schemas.microsoft.com/office/drawing/2014/main" id="{35AD349A-3CE1-98FA-E5B4-1AA72BBFB6F9}"/>
              </a:ext>
            </a:extLst>
          </p:cNvPr>
          <p:cNvSpPr/>
          <p:nvPr/>
        </p:nvSpPr>
        <p:spPr>
          <a:xfrm>
            <a:off x="582391" y="4015492"/>
            <a:ext cx="5785751" cy="2239803"/>
          </a:xfrm>
          <a:prstGeom prst="roundRect">
            <a:avLst>
              <a:gd name="adj" fmla="val 6568"/>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1400" dirty="0">
              <a:solidFill>
                <a:schemeClr val="tx1"/>
              </a:solidFill>
            </a:endParaRPr>
          </a:p>
        </p:txBody>
      </p:sp>
      <p:graphicFrame>
        <p:nvGraphicFramePr>
          <p:cNvPr id="39" name="Chart 38">
            <a:extLst>
              <a:ext uri="{FF2B5EF4-FFF2-40B4-BE49-F238E27FC236}">
                <a16:creationId xmlns:a16="http://schemas.microsoft.com/office/drawing/2014/main" id="{FA843666-30DF-F441-32DA-568B57DCE27B}"/>
              </a:ext>
            </a:extLst>
          </p:cNvPr>
          <p:cNvGraphicFramePr/>
          <p:nvPr>
            <p:extLst>
              <p:ext uri="{D42A27DB-BD31-4B8C-83A1-F6EECF244321}">
                <p14:modId xmlns:p14="http://schemas.microsoft.com/office/powerpoint/2010/main" val="3961795515"/>
              </p:ext>
            </p:extLst>
          </p:nvPr>
        </p:nvGraphicFramePr>
        <p:xfrm>
          <a:off x="582391" y="2281177"/>
          <a:ext cx="4669527" cy="1771285"/>
        </p:xfrm>
        <a:graphic>
          <a:graphicData uri="http://schemas.openxmlformats.org/drawingml/2006/chart">
            <c:chart xmlns:c="http://schemas.openxmlformats.org/drawingml/2006/chart" xmlns:r="http://schemas.openxmlformats.org/officeDocument/2006/relationships" r:id="rId5"/>
          </a:graphicData>
        </a:graphic>
      </p:graphicFrame>
      <p:sp>
        <p:nvSpPr>
          <p:cNvPr id="45" name="Rectangle: Rounded Corners 44">
            <a:extLst>
              <a:ext uri="{FF2B5EF4-FFF2-40B4-BE49-F238E27FC236}">
                <a16:creationId xmlns:a16="http://schemas.microsoft.com/office/drawing/2014/main" id="{58A6665B-A5BA-A5BF-8AE0-4A05E081C540}"/>
              </a:ext>
            </a:extLst>
          </p:cNvPr>
          <p:cNvSpPr/>
          <p:nvPr/>
        </p:nvSpPr>
        <p:spPr>
          <a:xfrm>
            <a:off x="724439" y="4146336"/>
            <a:ext cx="3796762" cy="311097"/>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t>Expected budget for summer trip</a:t>
            </a:r>
            <a:endParaRPr lang="en-US" sz="1200" dirty="0">
              <a:effectLst/>
            </a:endParaRPr>
          </a:p>
        </p:txBody>
      </p:sp>
      <p:graphicFrame>
        <p:nvGraphicFramePr>
          <p:cNvPr id="46" name="Table 45">
            <a:extLst>
              <a:ext uri="{FF2B5EF4-FFF2-40B4-BE49-F238E27FC236}">
                <a16:creationId xmlns:a16="http://schemas.microsoft.com/office/drawing/2014/main" id="{DBA0E0AA-77D7-096D-1D8B-F7F21CC86654}"/>
              </a:ext>
            </a:extLst>
          </p:cNvPr>
          <p:cNvGraphicFramePr>
            <a:graphicFrameLocks noGrp="1"/>
          </p:cNvGraphicFramePr>
          <p:nvPr>
            <p:extLst>
              <p:ext uri="{D42A27DB-BD31-4B8C-83A1-F6EECF244321}">
                <p14:modId xmlns:p14="http://schemas.microsoft.com/office/powerpoint/2010/main" val="1484971140"/>
              </p:ext>
            </p:extLst>
          </p:nvPr>
        </p:nvGraphicFramePr>
        <p:xfrm>
          <a:off x="724439" y="4509243"/>
          <a:ext cx="5461648" cy="1726252"/>
        </p:xfrm>
        <a:graphic>
          <a:graphicData uri="http://schemas.openxmlformats.org/drawingml/2006/table">
            <a:tbl>
              <a:tblPr>
                <a:tableStyleId>{5C22544A-7EE6-4342-B048-85BDC9FD1C3A}</a:tableStyleId>
              </a:tblPr>
              <a:tblGrid>
                <a:gridCol w="4728989">
                  <a:extLst>
                    <a:ext uri="{9D8B030D-6E8A-4147-A177-3AD203B41FA5}">
                      <a16:colId xmlns:a16="http://schemas.microsoft.com/office/drawing/2014/main" val="2609019301"/>
                    </a:ext>
                  </a:extLst>
                </a:gridCol>
                <a:gridCol w="732659">
                  <a:extLst>
                    <a:ext uri="{9D8B030D-6E8A-4147-A177-3AD203B41FA5}">
                      <a16:colId xmlns:a16="http://schemas.microsoft.com/office/drawing/2014/main" val="4079505057"/>
                    </a:ext>
                  </a:extLst>
                </a:gridCol>
              </a:tblGrid>
              <a:tr h="431563">
                <a:tc>
                  <a:txBody>
                    <a:bodyPr/>
                    <a:lstStyle/>
                    <a:p>
                      <a:r>
                        <a:rPr lang="en-US" sz="1200" b="0" i="0" kern="1200" dirty="0">
                          <a:solidFill>
                            <a:schemeClr val="dk1"/>
                          </a:solidFill>
                          <a:effectLst/>
                          <a:latin typeface="+mn-lt"/>
                          <a:ea typeface="+mn-ea"/>
                          <a:cs typeface="+mn-cs"/>
                        </a:rPr>
                        <a:t>&lt; VND 5M </a:t>
                      </a:r>
                      <a:r>
                        <a:rPr lang="en-US" sz="1200" b="0" i="0" kern="1200" dirty="0">
                          <a:solidFill>
                            <a:schemeClr val="bg1">
                              <a:lumMod val="50000"/>
                            </a:schemeClr>
                          </a:solidFill>
                          <a:effectLst/>
                          <a:latin typeface="+mn-lt"/>
                          <a:ea typeface="+mn-ea"/>
                          <a:cs typeface="+mn-cs"/>
                        </a:rPr>
                        <a:t>(&lt; $195)</a:t>
                      </a:r>
                      <a:endParaRPr lang="en-US" sz="1200" b="0" i="0" kern="1200" dirty="0">
                        <a:solidFill>
                          <a:schemeClr val="bg1">
                            <a:lumMod val="50000"/>
                          </a:schemeClr>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j-lt"/>
                          <a:ea typeface="+mn-ea"/>
                          <a:cs typeface="+mn-cs"/>
                        </a:rPr>
                        <a:t>36%</a:t>
                      </a:r>
                    </a:p>
                  </a:txBody>
                  <a:tcPr marL="0" marR="0" marB="0">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431563">
                <a:tc>
                  <a:txBody>
                    <a:bodyPr/>
                    <a:lstStyle/>
                    <a:p>
                      <a:pPr marL="0" algn="l" defTabSz="914400" rtl="0" eaLnBrk="1" latinLnBrk="0" hangingPunct="1"/>
                      <a:r>
                        <a:rPr lang="en-US" sz="1200" b="0" i="0" kern="1200" dirty="0">
                          <a:solidFill>
                            <a:schemeClr val="dk1"/>
                          </a:solidFill>
                          <a:effectLst/>
                          <a:latin typeface="+mn-lt"/>
                          <a:ea typeface="+mn-ea"/>
                          <a:cs typeface="+mn-cs"/>
                        </a:rPr>
                        <a:t>VND 5M - 10M </a:t>
                      </a:r>
                      <a:r>
                        <a:rPr lang="en-US" sz="1200" b="0" i="0" kern="1200" dirty="0">
                          <a:solidFill>
                            <a:schemeClr val="bg1">
                              <a:lumMod val="50000"/>
                            </a:schemeClr>
                          </a:solidFill>
                          <a:effectLst/>
                          <a:latin typeface="+mn-lt"/>
                          <a:ea typeface="+mn-ea"/>
                          <a:cs typeface="+mn-cs"/>
                        </a:rPr>
                        <a:t>($195-$390)</a:t>
                      </a:r>
                      <a:endParaRPr lang="en-US" sz="1200" b="0" i="0" kern="1200" dirty="0">
                        <a:solidFill>
                          <a:schemeClr val="bg1">
                            <a:lumMod val="50000"/>
                          </a:schemeClr>
                        </a:solidFill>
                        <a:effectLst/>
                        <a:latin typeface="+mj-lt"/>
                        <a:ea typeface="+mn-ea"/>
                        <a:cs typeface="+mn-cs"/>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42%</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431563">
                <a:tc>
                  <a:txBody>
                    <a:bodyPr/>
                    <a:lstStyle/>
                    <a:p>
                      <a:pPr algn="l">
                        <a:spcAft>
                          <a:spcPts val="0"/>
                        </a:spcAft>
                        <a:buNone/>
                      </a:pPr>
                      <a:r>
                        <a:rPr lang="en-US" sz="1200" b="0" i="0" kern="1200" dirty="0">
                          <a:solidFill>
                            <a:schemeClr val="dk1"/>
                          </a:solidFill>
                          <a:effectLst/>
                          <a:latin typeface="+mn-lt"/>
                          <a:ea typeface="+mn-ea"/>
                          <a:cs typeface="+mn-cs"/>
                        </a:rPr>
                        <a:t>VND 10M - 20M </a:t>
                      </a:r>
                      <a:r>
                        <a:rPr lang="en-US" sz="1200" b="0" i="0" kern="1200" dirty="0">
                          <a:solidFill>
                            <a:schemeClr val="bg1">
                              <a:lumMod val="50000"/>
                            </a:schemeClr>
                          </a:solidFill>
                          <a:effectLst/>
                          <a:latin typeface="+mn-lt"/>
                          <a:ea typeface="+mn-ea"/>
                          <a:cs typeface="+mn-cs"/>
                        </a:rPr>
                        <a:t>($390-$780)</a:t>
                      </a:r>
                      <a:endParaRPr lang="en-US" sz="1200" b="0" i="0" dirty="0">
                        <a:solidFill>
                          <a:schemeClr val="bg1">
                            <a:lumMod val="50000"/>
                          </a:schemeClr>
                        </a:solidFill>
                        <a:effectLst/>
                        <a:latin typeface="+mj-lt"/>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16%</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431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&gt; VND 20M </a:t>
                      </a:r>
                      <a:r>
                        <a:rPr lang="en-US" sz="1200" b="0" i="0" kern="1200" dirty="0">
                          <a:solidFill>
                            <a:schemeClr val="bg1">
                              <a:lumMod val="50000"/>
                            </a:schemeClr>
                          </a:solidFill>
                          <a:effectLst/>
                          <a:latin typeface="+mn-lt"/>
                          <a:ea typeface="+mn-ea"/>
                          <a:cs typeface="+mn-cs"/>
                        </a:rPr>
                        <a:t>(&gt; $780)</a:t>
                      </a:r>
                      <a:endParaRPr lang="en-US" sz="1200" b="0" i="0" dirty="0">
                        <a:solidFill>
                          <a:schemeClr val="bg1">
                            <a:lumMod val="50000"/>
                          </a:schemeClr>
                        </a:solidFill>
                        <a:effectLst/>
                        <a:latin typeface="+mj-lt"/>
                      </a:endParaRP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6%</a:t>
                      </a:r>
                    </a:p>
                  </a:txBody>
                  <a:tcPr marL="0" marR="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192934"/>
                  </a:ext>
                </a:extLst>
              </a:tr>
            </a:tbl>
          </a:graphicData>
        </a:graphic>
      </p:graphicFrame>
      <p:graphicFrame>
        <p:nvGraphicFramePr>
          <p:cNvPr id="47" name="Chart 46">
            <a:extLst>
              <a:ext uri="{FF2B5EF4-FFF2-40B4-BE49-F238E27FC236}">
                <a16:creationId xmlns:a16="http://schemas.microsoft.com/office/drawing/2014/main" id="{06A069B9-E269-B78C-642E-02C0CEF09D8F}"/>
              </a:ext>
            </a:extLst>
          </p:cNvPr>
          <p:cNvGraphicFramePr/>
          <p:nvPr>
            <p:extLst>
              <p:ext uri="{D42A27DB-BD31-4B8C-83A1-F6EECF244321}">
                <p14:modId xmlns:p14="http://schemas.microsoft.com/office/powerpoint/2010/main" val="2115040515"/>
              </p:ext>
            </p:extLst>
          </p:nvPr>
        </p:nvGraphicFramePr>
        <p:xfrm>
          <a:off x="582391" y="4572658"/>
          <a:ext cx="4669527" cy="1771285"/>
        </p:xfrm>
        <a:graphic>
          <a:graphicData uri="http://schemas.openxmlformats.org/drawingml/2006/chart">
            <c:chart xmlns:c="http://schemas.openxmlformats.org/drawingml/2006/chart" xmlns:r="http://schemas.openxmlformats.org/officeDocument/2006/relationships" r:id="rId6"/>
          </a:graphicData>
        </a:graphic>
      </p:graphicFrame>
      <p:sp>
        <p:nvSpPr>
          <p:cNvPr id="48" name="TextBox 47">
            <a:extLst>
              <a:ext uri="{FF2B5EF4-FFF2-40B4-BE49-F238E27FC236}">
                <a16:creationId xmlns:a16="http://schemas.microsoft.com/office/drawing/2014/main" id="{B0C91226-CB34-BE13-5FCF-0C8333203BD7}"/>
              </a:ext>
            </a:extLst>
          </p:cNvPr>
          <p:cNvSpPr txBox="1"/>
          <p:nvPr/>
        </p:nvSpPr>
        <p:spPr>
          <a:xfrm>
            <a:off x="653697" y="1089742"/>
            <a:ext cx="11342360" cy="461665"/>
          </a:xfrm>
          <a:prstGeom prst="rect">
            <a:avLst/>
          </a:prstGeom>
          <a:noFill/>
        </p:spPr>
        <p:txBody>
          <a:bodyPr wrap="square">
            <a:spAutoFit/>
          </a:bodyPr>
          <a:lstStyle/>
          <a:p>
            <a:r>
              <a:rPr lang="en-US" sz="1200" i="1" dirty="0">
                <a:solidFill>
                  <a:schemeClr val="bg1">
                    <a:lumMod val="50000"/>
                  </a:schemeClr>
                </a:solidFill>
              </a:rPr>
              <a:t>92% set accommodation budgets at ≤VND 2.6M ($99)/night, reflecting heightened price sensitivity. The "value-seeker" segment has expanded significantly from 2025, with travelers prioritizing affordable destinations that offer quality experiences without premium pricing.</a:t>
            </a:r>
          </a:p>
        </p:txBody>
      </p:sp>
      <p:sp>
        <p:nvSpPr>
          <p:cNvPr id="5" name="TextBox 4">
            <a:extLst>
              <a:ext uri="{FF2B5EF4-FFF2-40B4-BE49-F238E27FC236}">
                <a16:creationId xmlns:a16="http://schemas.microsoft.com/office/drawing/2014/main" id="{57D0E3A7-FFC6-8578-ACD9-2099FFBF4924}"/>
              </a:ext>
            </a:extLst>
          </p:cNvPr>
          <p:cNvSpPr txBox="1"/>
          <p:nvPr/>
        </p:nvSpPr>
        <p:spPr>
          <a:xfrm>
            <a:off x="4501761" y="1840803"/>
            <a:ext cx="1737976" cy="276999"/>
          </a:xfrm>
          <a:prstGeom prst="rect">
            <a:avLst/>
          </a:prstGeom>
          <a:noFill/>
        </p:spPr>
        <p:txBody>
          <a:bodyPr wrap="none" rtlCol="0">
            <a:spAutoFit/>
          </a:bodyPr>
          <a:lstStyle/>
          <a:p>
            <a:r>
              <a:rPr lang="en-US" sz="1200" i="1" dirty="0">
                <a:solidFill>
                  <a:schemeClr val="tx1">
                    <a:lumMod val="60000"/>
                    <a:lumOff val="40000"/>
                  </a:schemeClr>
                </a:solidFill>
              </a:rPr>
              <a:t>Base: Total (n=1,389)</a:t>
            </a:r>
          </a:p>
        </p:txBody>
      </p:sp>
      <p:sp>
        <p:nvSpPr>
          <p:cNvPr id="7" name="TextBox 6">
            <a:extLst>
              <a:ext uri="{FF2B5EF4-FFF2-40B4-BE49-F238E27FC236}">
                <a16:creationId xmlns:a16="http://schemas.microsoft.com/office/drawing/2014/main" id="{ABC692FD-4D64-8FC2-1ED4-91EA9906E923}"/>
              </a:ext>
            </a:extLst>
          </p:cNvPr>
          <p:cNvSpPr txBox="1"/>
          <p:nvPr/>
        </p:nvSpPr>
        <p:spPr>
          <a:xfrm>
            <a:off x="4488315" y="4180434"/>
            <a:ext cx="1737976" cy="276999"/>
          </a:xfrm>
          <a:prstGeom prst="rect">
            <a:avLst/>
          </a:prstGeom>
          <a:noFill/>
        </p:spPr>
        <p:txBody>
          <a:bodyPr wrap="none" rtlCol="0">
            <a:spAutoFit/>
          </a:bodyPr>
          <a:lstStyle/>
          <a:p>
            <a:r>
              <a:rPr lang="en-US" sz="1200" i="1" dirty="0">
                <a:solidFill>
                  <a:schemeClr val="tx1">
                    <a:lumMod val="60000"/>
                    <a:lumOff val="40000"/>
                  </a:schemeClr>
                </a:solidFill>
              </a:rPr>
              <a:t>Base: Total (n=1,389)</a:t>
            </a:r>
          </a:p>
        </p:txBody>
      </p:sp>
    </p:spTree>
    <p:extLst>
      <p:ext uri="{BB962C8B-B14F-4D97-AF65-F5344CB8AC3E}">
        <p14:creationId xmlns:p14="http://schemas.microsoft.com/office/powerpoint/2010/main" val="1209649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31BF7-356D-B441-6F7E-5180D7015A2C}"/>
            </a:ext>
          </a:extLst>
        </p:cNvPr>
        <p:cNvGrpSpPr/>
        <p:nvPr/>
      </p:nvGrpSpPr>
      <p:grpSpPr>
        <a:xfrm>
          <a:off x="0" y="0"/>
          <a:ext cx="0" cy="0"/>
          <a:chOff x="0" y="0"/>
          <a:chExt cx="0" cy="0"/>
        </a:xfrm>
      </p:grpSpPr>
      <p:graphicFrame>
        <p:nvGraphicFramePr>
          <p:cNvPr id="103" name="Table 102">
            <a:extLst>
              <a:ext uri="{FF2B5EF4-FFF2-40B4-BE49-F238E27FC236}">
                <a16:creationId xmlns:a16="http://schemas.microsoft.com/office/drawing/2014/main" id="{06D5DA71-975E-55D9-F3C6-A1DE304EF262}"/>
              </a:ext>
            </a:extLst>
          </p:cNvPr>
          <p:cNvGraphicFramePr>
            <a:graphicFrameLocks noGrp="1"/>
          </p:cNvGraphicFramePr>
          <p:nvPr>
            <p:extLst>
              <p:ext uri="{D42A27DB-BD31-4B8C-83A1-F6EECF244321}">
                <p14:modId xmlns:p14="http://schemas.microsoft.com/office/powerpoint/2010/main" val="3902956694"/>
              </p:ext>
            </p:extLst>
          </p:nvPr>
        </p:nvGraphicFramePr>
        <p:xfrm>
          <a:off x="534380" y="2225543"/>
          <a:ext cx="11352821" cy="786004"/>
        </p:xfrm>
        <a:graphic>
          <a:graphicData uri="http://schemas.openxmlformats.org/drawingml/2006/table">
            <a:tbl>
              <a:tblPr firstRow="1" bandRow="1">
                <a:tableStyleId>{2D5ABB26-0587-4C30-8999-92F81FD0307C}</a:tableStyleId>
              </a:tblPr>
              <a:tblGrid>
                <a:gridCol w="1457561">
                  <a:extLst>
                    <a:ext uri="{9D8B030D-6E8A-4147-A177-3AD203B41FA5}">
                      <a16:colId xmlns:a16="http://schemas.microsoft.com/office/drawing/2014/main" val="20000"/>
                    </a:ext>
                  </a:extLst>
                </a:gridCol>
                <a:gridCol w="1979052">
                  <a:extLst>
                    <a:ext uri="{9D8B030D-6E8A-4147-A177-3AD203B41FA5}">
                      <a16:colId xmlns:a16="http://schemas.microsoft.com/office/drawing/2014/main" val="2924392310"/>
                    </a:ext>
                  </a:extLst>
                </a:gridCol>
                <a:gridCol w="1979052">
                  <a:extLst>
                    <a:ext uri="{9D8B030D-6E8A-4147-A177-3AD203B41FA5}">
                      <a16:colId xmlns:a16="http://schemas.microsoft.com/office/drawing/2014/main" val="979783282"/>
                    </a:ext>
                  </a:extLst>
                </a:gridCol>
                <a:gridCol w="1979052">
                  <a:extLst>
                    <a:ext uri="{9D8B030D-6E8A-4147-A177-3AD203B41FA5}">
                      <a16:colId xmlns:a16="http://schemas.microsoft.com/office/drawing/2014/main" val="2130639159"/>
                    </a:ext>
                  </a:extLst>
                </a:gridCol>
                <a:gridCol w="1979052">
                  <a:extLst>
                    <a:ext uri="{9D8B030D-6E8A-4147-A177-3AD203B41FA5}">
                      <a16:colId xmlns:a16="http://schemas.microsoft.com/office/drawing/2014/main" val="3728536279"/>
                    </a:ext>
                  </a:extLst>
                </a:gridCol>
                <a:gridCol w="1979052">
                  <a:extLst>
                    <a:ext uri="{9D8B030D-6E8A-4147-A177-3AD203B41FA5}">
                      <a16:colId xmlns:a16="http://schemas.microsoft.com/office/drawing/2014/main" val="1076748089"/>
                    </a:ext>
                  </a:extLst>
                </a:gridCol>
              </a:tblGrid>
              <a:tr h="393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Awareness</a:t>
                      </a: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799930318"/>
                  </a:ext>
                </a:extLst>
              </a:tr>
              <a:tr h="393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Past 12M Usage</a:t>
                      </a: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1845381249"/>
                  </a:ext>
                </a:extLst>
              </a:tr>
            </a:tbl>
          </a:graphicData>
        </a:graphic>
      </p:graphicFrame>
      <p:sp>
        <p:nvSpPr>
          <p:cNvPr id="2" name="Title 1">
            <a:extLst>
              <a:ext uri="{FF2B5EF4-FFF2-40B4-BE49-F238E27FC236}">
                <a16:creationId xmlns:a16="http://schemas.microsoft.com/office/drawing/2014/main" id="{3906405B-7D98-EAFA-7292-7F7B5EEA6486}"/>
              </a:ext>
            </a:extLst>
          </p:cNvPr>
          <p:cNvSpPr>
            <a:spLocks noGrp="1"/>
          </p:cNvSpPr>
          <p:nvPr>
            <p:ph type="title"/>
          </p:nvPr>
        </p:nvSpPr>
        <p:spPr/>
        <p:txBody>
          <a:bodyPr/>
          <a:lstStyle/>
          <a:p>
            <a:r>
              <a:rPr lang="en-US" dirty="0"/>
              <a:t>Platform Awareness &amp; Usage Funnel</a:t>
            </a:r>
          </a:p>
        </p:txBody>
      </p:sp>
      <p:sp>
        <p:nvSpPr>
          <p:cNvPr id="10" name="TextBox 9">
            <a:extLst>
              <a:ext uri="{FF2B5EF4-FFF2-40B4-BE49-F238E27FC236}">
                <a16:creationId xmlns:a16="http://schemas.microsoft.com/office/drawing/2014/main" id="{F11572B6-EAC0-5A25-ADCD-19EDC000CD4D}"/>
              </a:ext>
            </a:extLst>
          </p:cNvPr>
          <p:cNvSpPr txBox="1"/>
          <p:nvPr/>
        </p:nvSpPr>
        <p:spPr>
          <a:xfrm>
            <a:off x="653697" y="1131221"/>
            <a:ext cx="8100945" cy="276999"/>
          </a:xfrm>
          <a:prstGeom prst="rect">
            <a:avLst/>
          </a:prstGeom>
          <a:noFill/>
        </p:spPr>
        <p:txBody>
          <a:bodyPr wrap="square">
            <a:spAutoFit/>
          </a:bodyPr>
          <a:lstStyle/>
          <a:p>
            <a:r>
              <a:rPr lang="en-US" sz="1200" dirty="0"/>
              <a:t>Consumer journey from awareness to regular patronage across major brands</a:t>
            </a:r>
          </a:p>
        </p:txBody>
      </p:sp>
      <p:graphicFrame>
        <p:nvGraphicFramePr>
          <p:cNvPr id="78" name="Chart 83">
            <a:extLst>
              <a:ext uri="{FF2B5EF4-FFF2-40B4-BE49-F238E27FC236}">
                <a16:creationId xmlns:a16="http://schemas.microsoft.com/office/drawing/2014/main" id="{47776E17-6D13-4AC0-7CE3-D19A6511CDBA}"/>
              </a:ext>
            </a:extLst>
          </p:cNvPr>
          <p:cNvGraphicFramePr/>
          <p:nvPr>
            <p:extLst>
              <p:ext uri="{D42A27DB-BD31-4B8C-83A1-F6EECF244321}">
                <p14:modId xmlns:p14="http://schemas.microsoft.com/office/powerpoint/2010/main" val="616761946"/>
              </p:ext>
            </p:extLst>
          </p:nvPr>
        </p:nvGraphicFramePr>
        <p:xfrm>
          <a:off x="2328908" y="2266412"/>
          <a:ext cx="1303346" cy="6936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3" name="Table 5">
            <a:extLst>
              <a:ext uri="{FF2B5EF4-FFF2-40B4-BE49-F238E27FC236}">
                <a16:creationId xmlns:a16="http://schemas.microsoft.com/office/drawing/2014/main" id="{32846803-7D70-75A8-40F3-5386BD4F7A7D}"/>
              </a:ext>
            </a:extLst>
          </p:cNvPr>
          <p:cNvGraphicFramePr>
            <a:graphicFrameLocks noGrp="1"/>
          </p:cNvGraphicFramePr>
          <p:nvPr>
            <p:extLst>
              <p:ext uri="{D42A27DB-BD31-4B8C-83A1-F6EECF244321}">
                <p14:modId xmlns:p14="http://schemas.microsoft.com/office/powerpoint/2010/main" val="730925491"/>
              </p:ext>
            </p:extLst>
          </p:nvPr>
        </p:nvGraphicFramePr>
        <p:xfrm>
          <a:off x="3747425" y="2453745"/>
          <a:ext cx="494451" cy="329641"/>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chemeClr val="bg1">
                              <a:lumMod val="65000"/>
                            </a:schemeClr>
                          </a:solidFill>
                          <a:effectLst/>
                          <a:latin typeface="Montserrat" pitchFamily="2" charset="0"/>
                        </a:rPr>
                        <a:t>75%</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bl>
          </a:graphicData>
        </a:graphic>
      </p:graphicFrame>
      <p:sp>
        <p:nvSpPr>
          <p:cNvPr id="125" name="Arrow: Curved Left 124">
            <a:extLst>
              <a:ext uri="{FF2B5EF4-FFF2-40B4-BE49-F238E27FC236}">
                <a16:creationId xmlns:a16="http://schemas.microsoft.com/office/drawing/2014/main" id="{AFA7E720-88F7-40F4-CE23-D798D65B7661}"/>
              </a:ext>
            </a:extLst>
          </p:cNvPr>
          <p:cNvSpPr/>
          <p:nvPr/>
        </p:nvSpPr>
        <p:spPr bwMode="gray">
          <a:xfrm>
            <a:off x="3610770" y="2480007"/>
            <a:ext cx="214482" cy="326393"/>
          </a:xfrm>
          <a:prstGeom prst="curvedLeftArrow">
            <a:avLst>
              <a:gd name="adj1" fmla="val 25000"/>
              <a:gd name="adj2" fmla="val 50000"/>
              <a:gd name="adj3" fmla="val 25000"/>
            </a:avLst>
          </a:prstGeom>
          <a:solidFill>
            <a:schemeClr val="bg2"/>
          </a:solid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5" name="Freeform 4">
            <a:extLst>
              <a:ext uri="{FF2B5EF4-FFF2-40B4-BE49-F238E27FC236}">
                <a16:creationId xmlns:a16="http://schemas.microsoft.com/office/drawing/2014/main" id="{5AEBD7FD-0CF9-4C66-6ED4-3F434BCACB33}"/>
              </a:ext>
            </a:extLst>
          </p:cNvPr>
          <p:cNvSpPr/>
          <p:nvPr/>
        </p:nvSpPr>
        <p:spPr>
          <a:xfrm>
            <a:off x="4501627" y="1638498"/>
            <a:ext cx="943038" cy="530459"/>
          </a:xfrm>
          <a:custGeom>
            <a:avLst/>
            <a:gdLst/>
            <a:ahLst/>
            <a:cxnLst/>
            <a:rect l="l" t="t" r="r" b="b"/>
            <a:pathLst>
              <a:path w="3990836" h="2244845">
                <a:moveTo>
                  <a:pt x="0" y="0"/>
                </a:moveTo>
                <a:lnTo>
                  <a:pt x="3990835" y="0"/>
                </a:lnTo>
                <a:lnTo>
                  <a:pt x="3990835" y="2244845"/>
                </a:lnTo>
                <a:lnTo>
                  <a:pt x="0" y="2244845"/>
                </a:lnTo>
                <a:lnTo>
                  <a:pt x="0" y="0"/>
                </a:lnTo>
                <a:close/>
              </a:path>
            </a:pathLst>
          </a:custGeom>
          <a:blipFill>
            <a:blip r:embed="rId3"/>
            <a:stretch>
              <a:fillRect/>
            </a:stretch>
          </a:blipFill>
        </p:spPr>
        <p:txBody>
          <a:bodyPr/>
          <a:lstStyle/>
          <a:p>
            <a:endParaRPr lang="en-US"/>
          </a:p>
        </p:txBody>
      </p:sp>
      <p:sp>
        <p:nvSpPr>
          <p:cNvPr id="6" name="Freeform 5">
            <a:extLst>
              <a:ext uri="{FF2B5EF4-FFF2-40B4-BE49-F238E27FC236}">
                <a16:creationId xmlns:a16="http://schemas.microsoft.com/office/drawing/2014/main" id="{A3F1B9B7-F75E-CEC5-DBD1-7CB5C1BB6D59}"/>
              </a:ext>
            </a:extLst>
          </p:cNvPr>
          <p:cNvSpPr/>
          <p:nvPr/>
        </p:nvSpPr>
        <p:spPr>
          <a:xfrm>
            <a:off x="6087726" y="1724645"/>
            <a:ext cx="1754206" cy="513105"/>
          </a:xfrm>
          <a:custGeom>
            <a:avLst/>
            <a:gdLst/>
            <a:ahLst/>
            <a:cxnLst/>
            <a:rect l="l" t="t" r="r" b="b"/>
            <a:pathLst>
              <a:path w="7432515" h="2174011">
                <a:moveTo>
                  <a:pt x="0" y="0"/>
                </a:moveTo>
                <a:lnTo>
                  <a:pt x="7432515" y="0"/>
                </a:lnTo>
                <a:lnTo>
                  <a:pt x="7432515" y="2174011"/>
                </a:lnTo>
                <a:lnTo>
                  <a:pt x="0" y="2174011"/>
                </a:lnTo>
                <a:lnTo>
                  <a:pt x="0" y="0"/>
                </a:lnTo>
                <a:close/>
              </a:path>
            </a:pathLst>
          </a:custGeom>
          <a:blipFill>
            <a:blip r:embed="rId4"/>
            <a:stretch>
              <a:fillRect/>
            </a:stretch>
          </a:blipFill>
        </p:spPr>
        <p:txBody>
          <a:bodyPr/>
          <a:lstStyle/>
          <a:p>
            <a:endParaRPr lang="en-US"/>
          </a:p>
        </p:txBody>
      </p:sp>
      <p:sp>
        <p:nvSpPr>
          <p:cNvPr id="7" name="Freeform 6">
            <a:extLst>
              <a:ext uri="{FF2B5EF4-FFF2-40B4-BE49-F238E27FC236}">
                <a16:creationId xmlns:a16="http://schemas.microsoft.com/office/drawing/2014/main" id="{27DF58B0-72DF-3AAA-B18E-41C701631A41}"/>
              </a:ext>
            </a:extLst>
          </p:cNvPr>
          <p:cNvSpPr/>
          <p:nvPr/>
        </p:nvSpPr>
        <p:spPr>
          <a:xfrm>
            <a:off x="8467391" y="1496695"/>
            <a:ext cx="1099884" cy="1099884"/>
          </a:xfrm>
          <a:custGeom>
            <a:avLst/>
            <a:gdLst/>
            <a:ahLst/>
            <a:cxnLst/>
            <a:rect l="l" t="t" r="r" b="b"/>
            <a:pathLst>
              <a:path w="4953540" h="4953540">
                <a:moveTo>
                  <a:pt x="0" y="0"/>
                </a:moveTo>
                <a:lnTo>
                  <a:pt x="4953540" y="0"/>
                </a:lnTo>
                <a:lnTo>
                  <a:pt x="4953540" y="4953540"/>
                </a:lnTo>
                <a:lnTo>
                  <a:pt x="0" y="4953540"/>
                </a:lnTo>
                <a:lnTo>
                  <a:pt x="0" y="0"/>
                </a:lnTo>
                <a:close/>
              </a:path>
            </a:pathLst>
          </a:custGeom>
          <a:blipFill>
            <a:blip r:embed="rId5"/>
            <a:stretch>
              <a:fillRect/>
            </a:stretch>
          </a:blipFill>
        </p:spPr>
        <p:txBody>
          <a:bodyPr/>
          <a:lstStyle/>
          <a:p>
            <a:endParaRPr lang="en-US"/>
          </a:p>
        </p:txBody>
      </p:sp>
      <p:sp>
        <p:nvSpPr>
          <p:cNvPr id="8" name="Freeform 7">
            <a:extLst>
              <a:ext uri="{FF2B5EF4-FFF2-40B4-BE49-F238E27FC236}">
                <a16:creationId xmlns:a16="http://schemas.microsoft.com/office/drawing/2014/main" id="{9588E812-4DF1-A2FA-F3CA-F2A5EF9F8B66}"/>
              </a:ext>
            </a:extLst>
          </p:cNvPr>
          <p:cNvSpPr/>
          <p:nvPr/>
        </p:nvSpPr>
        <p:spPr>
          <a:xfrm>
            <a:off x="10603114" y="1915296"/>
            <a:ext cx="637658" cy="242111"/>
          </a:xfrm>
          <a:custGeom>
            <a:avLst/>
            <a:gdLst/>
            <a:ahLst/>
            <a:cxnLst/>
            <a:rect l="l" t="t" r="r" b="b"/>
            <a:pathLst>
              <a:path w="10761598" h="4086044">
                <a:moveTo>
                  <a:pt x="0" y="0"/>
                </a:moveTo>
                <a:lnTo>
                  <a:pt x="10761598" y="0"/>
                </a:lnTo>
                <a:lnTo>
                  <a:pt x="10761598" y="4086044"/>
                </a:lnTo>
                <a:lnTo>
                  <a:pt x="0" y="4086044"/>
                </a:lnTo>
                <a:lnTo>
                  <a:pt x="0" y="0"/>
                </a:lnTo>
                <a:close/>
              </a:path>
            </a:pathLst>
          </a:custGeom>
          <a:blipFill>
            <a:blip r:embed="rId6"/>
            <a:stretch>
              <a:fillRect/>
            </a:stretch>
          </a:blipFill>
        </p:spPr>
        <p:txBody>
          <a:bodyPr/>
          <a:lstStyle/>
          <a:p>
            <a:endParaRPr lang="en-US"/>
          </a:p>
        </p:txBody>
      </p:sp>
      <p:sp>
        <p:nvSpPr>
          <p:cNvPr id="9" name="Freeform 8">
            <a:extLst>
              <a:ext uri="{FF2B5EF4-FFF2-40B4-BE49-F238E27FC236}">
                <a16:creationId xmlns:a16="http://schemas.microsoft.com/office/drawing/2014/main" id="{EA33D0C4-1E66-2471-8627-0BC8C639554D}"/>
              </a:ext>
            </a:extLst>
          </p:cNvPr>
          <p:cNvSpPr/>
          <p:nvPr/>
        </p:nvSpPr>
        <p:spPr>
          <a:xfrm>
            <a:off x="2499946" y="3490578"/>
            <a:ext cx="879133" cy="494513"/>
          </a:xfrm>
          <a:custGeom>
            <a:avLst/>
            <a:gdLst/>
            <a:ahLst/>
            <a:cxnLst/>
            <a:rect l="l" t="t" r="r" b="b"/>
            <a:pathLst>
              <a:path w="11301259" h="6356958">
                <a:moveTo>
                  <a:pt x="0" y="0"/>
                </a:moveTo>
                <a:lnTo>
                  <a:pt x="11301258" y="0"/>
                </a:lnTo>
                <a:lnTo>
                  <a:pt x="11301258" y="6356958"/>
                </a:lnTo>
                <a:lnTo>
                  <a:pt x="0" y="6356958"/>
                </a:lnTo>
                <a:lnTo>
                  <a:pt x="0" y="0"/>
                </a:lnTo>
                <a:close/>
              </a:path>
            </a:pathLst>
          </a:custGeom>
          <a:blipFill>
            <a:blip r:embed="rId7"/>
            <a:stretch>
              <a:fillRect/>
            </a:stretch>
          </a:blipFill>
        </p:spPr>
        <p:txBody>
          <a:bodyPr/>
          <a:lstStyle/>
          <a:p>
            <a:endParaRPr lang="en-US"/>
          </a:p>
        </p:txBody>
      </p:sp>
      <p:sp>
        <p:nvSpPr>
          <p:cNvPr id="11" name="Freeform 9">
            <a:extLst>
              <a:ext uri="{FF2B5EF4-FFF2-40B4-BE49-F238E27FC236}">
                <a16:creationId xmlns:a16="http://schemas.microsoft.com/office/drawing/2014/main" id="{DEBEBD6F-1B36-83DB-B4AE-B39003AD1DA2}"/>
              </a:ext>
            </a:extLst>
          </p:cNvPr>
          <p:cNvSpPr/>
          <p:nvPr/>
        </p:nvSpPr>
        <p:spPr>
          <a:xfrm>
            <a:off x="4455814" y="3595170"/>
            <a:ext cx="921441" cy="287950"/>
          </a:xfrm>
          <a:custGeom>
            <a:avLst/>
            <a:gdLst/>
            <a:ahLst/>
            <a:cxnLst/>
            <a:rect l="l" t="t" r="r" b="b"/>
            <a:pathLst>
              <a:path w="11301259" h="3531643">
                <a:moveTo>
                  <a:pt x="0" y="0"/>
                </a:moveTo>
                <a:lnTo>
                  <a:pt x="11301259" y="0"/>
                </a:lnTo>
                <a:lnTo>
                  <a:pt x="11301259" y="3531643"/>
                </a:lnTo>
                <a:lnTo>
                  <a:pt x="0" y="3531643"/>
                </a:lnTo>
                <a:lnTo>
                  <a:pt x="0" y="0"/>
                </a:lnTo>
                <a:close/>
              </a:path>
            </a:pathLst>
          </a:custGeom>
          <a:blipFill>
            <a:blip r:embed="rId8"/>
            <a:stretch>
              <a:fillRect/>
            </a:stretch>
          </a:blipFill>
        </p:spPr>
        <p:txBody>
          <a:bodyPr/>
          <a:lstStyle/>
          <a:p>
            <a:endParaRPr lang="en-US"/>
          </a:p>
        </p:txBody>
      </p:sp>
      <p:sp>
        <p:nvSpPr>
          <p:cNvPr id="12" name="Freeform 10">
            <a:extLst>
              <a:ext uri="{FF2B5EF4-FFF2-40B4-BE49-F238E27FC236}">
                <a16:creationId xmlns:a16="http://schemas.microsoft.com/office/drawing/2014/main" id="{35CF3AA2-ADD6-1F33-FC31-1F6128146298}"/>
              </a:ext>
            </a:extLst>
          </p:cNvPr>
          <p:cNvSpPr/>
          <p:nvPr/>
        </p:nvSpPr>
        <p:spPr>
          <a:xfrm>
            <a:off x="6632980" y="3636962"/>
            <a:ext cx="636341" cy="254536"/>
          </a:xfrm>
          <a:custGeom>
            <a:avLst/>
            <a:gdLst/>
            <a:ahLst/>
            <a:cxnLst/>
            <a:rect l="l" t="t" r="r" b="b"/>
            <a:pathLst>
              <a:path w="11301259" h="4520504">
                <a:moveTo>
                  <a:pt x="0" y="0"/>
                </a:moveTo>
                <a:lnTo>
                  <a:pt x="11301259" y="0"/>
                </a:lnTo>
                <a:lnTo>
                  <a:pt x="11301259" y="4520503"/>
                </a:lnTo>
                <a:lnTo>
                  <a:pt x="0" y="4520503"/>
                </a:lnTo>
                <a:lnTo>
                  <a:pt x="0" y="0"/>
                </a:lnTo>
                <a:close/>
              </a:path>
            </a:pathLst>
          </a:custGeom>
          <a:blipFill>
            <a:blip r:embed="rId9"/>
            <a:stretch>
              <a:fillRect/>
            </a:stretch>
          </a:blipFill>
        </p:spPr>
        <p:txBody>
          <a:bodyPr/>
          <a:lstStyle/>
          <a:p>
            <a:endParaRPr lang="en-US"/>
          </a:p>
        </p:txBody>
      </p:sp>
      <p:sp>
        <p:nvSpPr>
          <p:cNvPr id="14" name="Freeform 12">
            <a:extLst>
              <a:ext uri="{FF2B5EF4-FFF2-40B4-BE49-F238E27FC236}">
                <a16:creationId xmlns:a16="http://schemas.microsoft.com/office/drawing/2014/main" id="{08D72BA9-682C-D370-DE65-C77105ABF08A}"/>
              </a:ext>
            </a:extLst>
          </p:cNvPr>
          <p:cNvSpPr/>
          <p:nvPr/>
        </p:nvSpPr>
        <p:spPr>
          <a:xfrm>
            <a:off x="10697242" y="3469456"/>
            <a:ext cx="543530" cy="543530"/>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10"/>
            <a:stretch>
              <a:fillRect/>
            </a:stretch>
          </a:blipFill>
        </p:spPr>
        <p:txBody>
          <a:bodyPr/>
          <a:lstStyle/>
          <a:p>
            <a:endParaRPr lang="en-US"/>
          </a:p>
        </p:txBody>
      </p:sp>
      <p:sp>
        <p:nvSpPr>
          <p:cNvPr id="15" name="Freeform 3">
            <a:extLst>
              <a:ext uri="{FF2B5EF4-FFF2-40B4-BE49-F238E27FC236}">
                <a16:creationId xmlns:a16="http://schemas.microsoft.com/office/drawing/2014/main" id="{E19DB715-5F0E-C6C4-A0E8-1A7068C08287}"/>
              </a:ext>
            </a:extLst>
          </p:cNvPr>
          <p:cNvSpPr/>
          <p:nvPr/>
        </p:nvSpPr>
        <p:spPr>
          <a:xfrm>
            <a:off x="2499946" y="1375388"/>
            <a:ext cx="943038" cy="863476"/>
          </a:xfrm>
          <a:custGeom>
            <a:avLst/>
            <a:gdLst/>
            <a:ahLst/>
            <a:cxnLst/>
            <a:rect l="l" t="t" r="r" b="b"/>
            <a:pathLst>
              <a:path w="3640221" h="3333104">
                <a:moveTo>
                  <a:pt x="0" y="0"/>
                </a:moveTo>
                <a:lnTo>
                  <a:pt x="3640221" y="0"/>
                </a:lnTo>
                <a:lnTo>
                  <a:pt x="3640221" y="3333104"/>
                </a:lnTo>
                <a:lnTo>
                  <a:pt x="0" y="3333104"/>
                </a:lnTo>
                <a:lnTo>
                  <a:pt x="0" y="0"/>
                </a:lnTo>
                <a:close/>
              </a:path>
            </a:pathLst>
          </a:custGeom>
          <a:blipFill>
            <a:blip r:embed="rId11"/>
            <a:stretch>
              <a:fillRect t="-4607" b="-4607"/>
            </a:stretch>
          </a:blipFill>
        </p:spPr>
        <p:txBody>
          <a:bodyPr/>
          <a:lstStyle/>
          <a:p>
            <a:endParaRPr lang="en-US"/>
          </a:p>
        </p:txBody>
      </p:sp>
      <p:graphicFrame>
        <p:nvGraphicFramePr>
          <p:cNvPr id="16" name="Chart 83">
            <a:extLst>
              <a:ext uri="{FF2B5EF4-FFF2-40B4-BE49-F238E27FC236}">
                <a16:creationId xmlns:a16="http://schemas.microsoft.com/office/drawing/2014/main" id="{20A576FB-B7F3-23C0-EB4C-A3F5028B4D44}"/>
              </a:ext>
            </a:extLst>
          </p:cNvPr>
          <p:cNvGraphicFramePr/>
          <p:nvPr>
            <p:extLst>
              <p:ext uri="{D42A27DB-BD31-4B8C-83A1-F6EECF244321}">
                <p14:modId xmlns:p14="http://schemas.microsoft.com/office/powerpoint/2010/main" val="4082115779"/>
              </p:ext>
            </p:extLst>
          </p:nvPr>
        </p:nvGraphicFramePr>
        <p:xfrm>
          <a:off x="4314193" y="2266412"/>
          <a:ext cx="1303346" cy="69364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7" name="Chart 83">
            <a:extLst>
              <a:ext uri="{FF2B5EF4-FFF2-40B4-BE49-F238E27FC236}">
                <a16:creationId xmlns:a16="http://schemas.microsoft.com/office/drawing/2014/main" id="{91C5C6DB-6734-CF26-FD55-04FC560D284A}"/>
              </a:ext>
            </a:extLst>
          </p:cNvPr>
          <p:cNvGraphicFramePr/>
          <p:nvPr>
            <p:extLst>
              <p:ext uri="{D42A27DB-BD31-4B8C-83A1-F6EECF244321}">
                <p14:modId xmlns:p14="http://schemas.microsoft.com/office/powerpoint/2010/main" val="778284531"/>
              </p:ext>
            </p:extLst>
          </p:nvPr>
        </p:nvGraphicFramePr>
        <p:xfrm>
          <a:off x="6299478" y="2266412"/>
          <a:ext cx="1303346" cy="69364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8" name="Chart 83">
            <a:extLst>
              <a:ext uri="{FF2B5EF4-FFF2-40B4-BE49-F238E27FC236}">
                <a16:creationId xmlns:a16="http://schemas.microsoft.com/office/drawing/2014/main" id="{195CAD01-92D9-27D2-85C1-C7D1EFC41086}"/>
              </a:ext>
            </a:extLst>
          </p:cNvPr>
          <p:cNvGraphicFramePr/>
          <p:nvPr>
            <p:extLst>
              <p:ext uri="{D42A27DB-BD31-4B8C-83A1-F6EECF244321}">
                <p14:modId xmlns:p14="http://schemas.microsoft.com/office/powerpoint/2010/main" val="1342447476"/>
              </p:ext>
            </p:extLst>
          </p:nvPr>
        </p:nvGraphicFramePr>
        <p:xfrm>
          <a:off x="8284763" y="2266412"/>
          <a:ext cx="1303346" cy="693643"/>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9" name="Chart 83">
            <a:extLst>
              <a:ext uri="{FF2B5EF4-FFF2-40B4-BE49-F238E27FC236}">
                <a16:creationId xmlns:a16="http://schemas.microsoft.com/office/drawing/2014/main" id="{B5C52409-7408-57BA-2F86-EC092E1721EB}"/>
              </a:ext>
            </a:extLst>
          </p:cNvPr>
          <p:cNvGraphicFramePr/>
          <p:nvPr>
            <p:extLst>
              <p:ext uri="{D42A27DB-BD31-4B8C-83A1-F6EECF244321}">
                <p14:modId xmlns:p14="http://schemas.microsoft.com/office/powerpoint/2010/main" val="3422186654"/>
              </p:ext>
            </p:extLst>
          </p:nvPr>
        </p:nvGraphicFramePr>
        <p:xfrm>
          <a:off x="2328908" y="3986258"/>
          <a:ext cx="1303346" cy="693643"/>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83">
            <a:extLst>
              <a:ext uri="{FF2B5EF4-FFF2-40B4-BE49-F238E27FC236}">
                <a16:creationId xmlns:a16="http://schemas.microsoft.com/office/drawing/2014/main" id="{04BC1065-D318-479D-F670-DA77496206AC}"/>
              </a:ext>
            </a:extLst>
          </p:cNvPr>
          <p:cNvGraphicFramePr/>
          <p:nvPr>
            <p:extLst>
              <p:ext uri="{D42A27DB-BD31-4B8C-83A1-F6EECF244321}">
                <p14:modId xmlns:p14="http://schemas.microsoft.com/office/powerpoint/2010/main" val="907329836"/>
              </p:ext>
            </p:extLst>
          </p:nvPr>
        </p:nvGraphicFramePr>
        <p:xfrm>
          <a:off x="4314193" y="3986258"/>
          <a:ext cx="1303346" cy="693643"/>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21" name="Chart 83">
            <a:extLst>
              <a:ext uri="{FF2B5EF4-FFF2-40B4-BE49-F238E27FC236}">
                <a16:creationId xmlns:a16="http://schemas.microsoft.com/office/drawing/2014/main" id="{1D105C5F-A9E1-ECB0-E5E5-FF53D65AAF2D}"/>
              </a:ext>
            </a:extLst>
          </p:cNvPr>
          <p:cNvGraphicFramePr/>
          <p:nvPr>
            <p:extLst>
              <p:ext uri="{D42A27DB-BD31-4B8C-83A1-F6EECF244321}">
                <p14:modId xmlns:p14="http://schemas.microsoft.com/office/powerpoint/2010/main" val="3476255404"/>
              </p:ext>
            </p:extLst>
          </p:nvPr>
        </p:nvGraphicFramePr>
        <p:xfrm>
          <a:off x="6299478" y="3986258"/>
          <a:ext cx="1303346" cy="693643"/>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22" name="Chart 83">
            <a:extLst>
              <a:ext uri="{FF2B5EF4-FFF2-40B4-BE49-F238E27FC236}">
                <a16:creationId xmlns:a16="http://schemas.microsoft.com/office/drawing/2014/main" id="{75AF654B-6CC5-6627-3DBF-CC051B36B1EB}"/>
              </a:ext>
            </a:extLst>
          </p:cNvPr>
          <p:cNvGraphicFramePr/>
          <p:nvPr>
            <p:extLst>
              <p:ext uri="{D42A27DB-BD31-4B8C-83A1-F6EECF244321}">
                <p14:modId xmlns:p14="http://schemas.microsoft.com/office/powerpoint/2010/main" val="3978991233"/>
              </p:ext>
            </p:extLst>
          </p:nvPr>
        </p:nvGraphicFramePr>
        <p:xfrm>
          <a:off x="8284763" y="3986258"/>
          <a:ext cx="1303346" cy="693643"/>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23" name="Chart 83">
            <a:extLst>
              <a:ext uri="{FF2B5EF4-FFF2-40B4-BE49-F238E27FC236}">
                <a16:creationId xmlns:a16="http://schemas.microsoft.com/office/drawing/2014/main" id="{FFA91656-801F-A1B5-EF44-7CD7A83C9323}"/>
              </a:ext>
            </a:extLst>
          </p:cNvPr>
          <p:cNvGraphicFramePr/>
          <p:nvPr>
            <p:extLst>
              <p:ext uri="{D42A27DB-BD31-4B8C-83A1-F6EECF244321}">
                <p14:modId xmlns:p14="http://schemas.microsoft.com/office/powerpoint/2010/main" val="1159996289"/>
              </p:ext>
            </p:extLst>
          </p:nvPr>
        </p:nvGraphicFramePr>
        <p:xfrm>
          <a:off x="10270048" y="2266412"/>
          <a:ext cx="1303346" cy="693643"/>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24" name="Chart 83">
            <a:extLst>
              <a:ext uri="{FF2B5EF4-FFF2-40B4-BE49-F238E27FC236}">
                <a16:creationId xmlns:a16="http://schemas.microsoft.com/office/drawing/2014/main" id="{13BABB09-F8C2-9C29-D5DA-0A43C21E08B5}"/>
              </a:ext>
            </a:extLst>
          </p:cNvPr>
          <p:cNvGraphicFramePr/>
          <p:nvPr>
            <p:extLst>
              <p:ext uri="{D42A27DB-BD31-4B8C-83A1-F6EECF244321}">
                <p14:modId xmlns:p14="http://schemas.microsoft.com/office/powerpoint/2010/main" val="1077226005"/>
              </p:ext>
            </p:extLst>
          </p:nvPr>
        </p:nvGraphicFramePr>
        <p:xfrm>
          <a:off x="10270048" y="3986258"/>
          <a:ext cx="1303346" cy="693643"/>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25" name="Table 5">
            <a:extLst>
              <a:ext uri="{FF2B5EF4-FFF2-40B4-BE49-F238E27FC236}">
                <a16:creationId xmlns:a16="http://schemas.microsoft.com/office/drawing/2014/main" id="{BD0BA31B-912D-EA4A-B2D7-78F2C5B49FCF}"/>
              </a:ext>
            </a:extLst>
          </p:cNvPr>
          <p:cNvGraphicFramePr>
            <a:graphicFrameLocks noGrp="1"/>
          </p:cNvGraphicFramePr>
          <p:nvPr>
            <p:extLst>
              <p:ext uri="{D42A27DB-BD31-4B8C-83A1-F6EECF244321}">
                <p14:modId xmlns:p14="http://schemas.microsoft.com/office/powerpoint/2010/main" val="327076959"/>
              </p:ext>
            </p:extLst>
          </p:nvPr>
        </p:nvGraphicFramePr>
        <p:xfrm>
          <a:off x="5687204" y="2453745"/>
          <a:ext cx="494451" cy="329641"/>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chemeClr val="bg1">
                              <a:lumMod val="65000"/>
                            </a:schemeClr>
                          </a:solidFill>
                          <a:effectLst/>
                          <a:latin typeface="Montserrat" pitchFamily="2" charset="0"/>
                        </a:rPr>
                        <a:t>73%</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bl>
          </a:graphicData>
        </a:graphic>
      </p:graphicFrame>
      <p:sp>
        <p:nvSpPr>
          <p:cNvPr id="26" name="Arrow: Curved Left 25">
            <a:extLst>
              <a:ext uri="{FF2B5EF4-FFF2-40B4-BE49-F238E27FC236}">
                <a16:creationId xmlns:a16="http://schemas.microsoft.com/office/drawing/2014/main" id="{2B013145-98AA-5A57-6C19-DAAB37867730}"/>
              </a:ext>
            </a:extLst>
          </p:cNvPr>
          <p:cNvSpPr/>
          <p:nvPr/>
        </p:nvSpPr>
        <p:spPr bwMode="gray">
          <a:xfrm>
            <a:off x="5550549" y="2480007"/>
            <a:ext cx="214482" cy="326393"/>
          </a:xfrm>
          <a:prstGeom prst="curvedLeftArrow">
            <a:avLst>
              <a:gd name="adj1" fmla="val 25000"/>
              <a:gd name="adj2" fmla="val 50000"/>
              <a:gd name="adj3" fmla="val 25000"/>
            </a:avLst>
          </a:prstGeom>
          <a:solidFill>
            <a:schemeClr val="bg2"/>
          </a:solid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aphicFrame>
        <p:nvGraphicFramePr>
          <p:cNvPr id="27" name="Table 5">
            <a:extLst>
              <a:ext uri="{FF2B5EF4-FFF2-40B4-BE49-F238E27FC236}">
                <a16:creationId xmlns:a16="http://schemas.microsoft.com/office/drawing/2014/main" id="{BCE0BAC3-2025-A994-C3C4-01EECECC1644}"/>
              </a:ext>
            </a:extLst>
          </p:cNvPr>
          <p:cNvGraphicFramePr>
            <a:graphicFrameLocks noGrp="1"/>
          </p:cNvGraphicFramePr>
          <p:nvPr>
            <p:extLst>
              <p:ext uri="{D42A27DB-BD31-4B8C-83A1-F6EECF244321}">
                <p14:modId xmlns:p14="http://schemas.microsoft.com/office/powerpoint/2010/main" val="1730747965"/>
              </p:ext>
            </p:extLst>
          </p:nvPr>
        </p:nvGraphicFramePr>
        <p:xfrm>
          <a:off x="7626983" y="2453745"/>
          <a:ext cx="494451" cy="329641"/>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chemeClr val="bg1">
                              <a:lumMod val="65000"/>
                            </a:schemeClr>
                          </a:solidFill>
                          <a:effectLst/>
                          <a:latin typeface="Montserrat" pitchFamily="2" charset="0"/>
                        </a:rPr>
                        <a:t>70%</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bl>
          </a:graphicData>
        </a:graphic>
      </p:graphicFrame>
      <p:sp>
        <p:nvSpPr>
          <p:cNvPr id="28" name="Arrow: Curved Left 27">
            <a:extLst>
              <a:ext uri="{FF2B5EF4-FFF2-40B4-BE49-F238E27FC236}">
                <a16:creationId xmlns:a16="http://schemas.microsoft.com/office/drawing/2014/main" id="{1DD0A733-EED5-A92B-1306-6F491FC32FCE}"/>
              </a:ext>
            </a:extLst>
          </p:cNvPr>
          <p:cNvSpPr/>
          <p:nvPr/>
        </p:nvSpPr>
        <p:spPr bwMode="gray">
          <a:xfrm>
            <a:off x="7490328" y="2480007"/>
            <a:ext cx="214482" cy="326393"/>
          </a:xfrm>
          <a:prstGeom prst="curvedLeftArrow">
            <a:avLst>
              <a:gd name="adj1" fmla="val 25000"/>
              <a:gd name="adj2" fmla="val 50000"/>
              <a:gd name="adj3" fmla="val 25000"/>
            </a:avLst>
          </a:prstGeom>
          <a:solidFill>
            <a:schemeClr val="bg2"/>
          </a:solid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aphicFrame>
        <p:nvGraphicFramePr>
          <p:cNvPr id="29" name="Table 5">
            <a:extLst>
              <a:ext uri="{FF2B5EF4-FFF2-40B4-BE49-F238E27FC236}">
                <a16:creationId xmlns:a16="http://schemas.microsoft.com/office/drawing/2014/main" id="{7A9A41CC-37D7-5855-F57B-0DB93E9A8CDB}"/>
              </a:ext>
            </a:extLst>
          </p:cNvPr>
          <p:cNvGraphicFramePr>
            <a:graphicFrameLocks noGrp="1"/>
          </p:cNvGraphicFramePr>
          <p:nvPr>
            <p:extLst>
              <p:ext uri="{D42A27DB-BD31-4B8C-83A1-F6EECF244321}">
                <p14:modId xmlns:p14="http://schemas.microsoft.com/office/powerpoint/2010/main" val="4043849512"/>
              </p:ext>
            </p:extLst>
          </p:nvPr>
        </p:nvGraphicFramePr>
        <p:xfrm>
          <a:off x="9566762" y="2453745"/>
          <a:ext cx="494451" cy="329641"/>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chemeClr val="bg1">
                              <a:lumMod val="65000"/>
                            </a:schemeClr>
                          </a:solidFill>
                          <a:effectLst/>
                          <a:latin typeface="Montserrat" pitchFamily="2" charset="0"/>
                        </a:rPr>
                        <a:t>52%</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bl>
          </a:graphicData>
        </a:graphic>
      </p:graphicFrame>
      <p:sp>
        <p:nvSpPr>
          <p:cNvPr id="30" name="Arrow: Curved Left 29">
            <a:extLst>
              <a:ext uri="{FF2B5EF4-FFF2-40B4-BE49-F238E27FC236}">
                <a16:creationId xmlns:a16="http://schemas.microsoft.com/office/drawing/2014/main" id="{7644A036-DDD7-2759-6BC8-277B7CFBA73C}"/>
              </a:ext>
            </a:extLst>
          </p:cNvPr>
          <p:cNvSpPr/>
          <p:nvPr/>
        </p:nvSpPr>
        <p:spPr bwMode="gray">
          <a:xfrm>
            <a:off x="9430107" y="2480007"/>
            <a:ext cx="214482" cy="326393"/>
          </a:xfrm>
          <a:prstGeom prst="curvedLeftArrow">
            <a:avLst>
              <a:gd name="adj1" fmla="val 25000"/>
              <a:gd name="adj2" fmla="val 50000"/>
              <a:gd name="adj3" fmla="val 25000"/>
            </a:avLst>
          </a:prstGeom>
          <a:solidFill>
            <a:schemeClr val="bg2"/>
          </a:solid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aphicFrame>
        <p:nvGraphicFramePr>
          <p:cNvPr id="31" name="Table 5">
            <a:extLst>
              <a:ext uri="{FF2B5EF4-FFF2-40B4-BE49-F238E27FC236}">
                <a16:creationId xmlns:a16="http://schemas.microsoft.com/office/drawing/2014/main" id="{AD3475D4-E1DC-EBC3-2B7E-FEBA3766C166}"/>
              </a:ext>
            </a:extLst>
          </p:cNvPr>
          <p:cNvGraphicFramePr>
            <a:graphicFrameLocks noGrp="1"/>
          </p:cNvGraphicFramePr>
          <p:nvPr>
            <p:extLst>
              <p:ext uri="{D42A27DB-BD31-4B8C-83A1-F6EECF244321}">
                <p14:modId xmlns:p14="http://schemas.microsoft.com/office/powerpoint/2010/main" val="1386293311"/>
              </p:ext>
            </p:extLst>
          </p:nvPr>
        </p:nvGraphicFramePr>
        <p:xfrm>
          <a:off x="11506540" y="2453745"/>
          <a:ext cx="494451" cy="329641"/>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chemeClr val="bg1">
                              <a:lumMod val="65000"/>
                            </a:schemeClr>
                          </a:solidFill>
                          <a:effectLst/>
                          <a:latin typeface="Montserrat" pitchFamily="2" charset="0"/>
                        </a:rPr>
                        <a:t>49%</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bl>
          </a:graphicData>
        </a:graphic>
      </p:graphicFrame>
      <p:sp>
        <p:nvSpPr>
          <p:cNvPr id="32" name="Arrow: Curved Left 31">
            <a:extLst>
              <a:ext uri="{FF2B5EF4-FFF2-40B4-BE49-F238E27FC236}">
                <a16:creationId xmlns:a16="http://schemas.microsoft.com/office/drawing/2014/main" id="{6F22884F-E7B6-E0D4-F995-B0ECFF2B359B}"/>
              </a:ext>
            </a:extLst>
          </p:cNvPr>
          <p:cNvSpPr/>
          <p:nvPr/>
        </p:nvSpPr>
        <p:spPr bwMode="gray">
          <a:xfrm>
            <a:off x="11369885" y="2480007"/>
            <a:ext cx="214482" cy="326393"/>
          </a:xfrm>
          <a:prstGeom prst="curvedLeftArrow">
            <a:avLst>
              <a:gd name="adj1" fmla="val 25000"/>
              <a:gd name="adj2" fmla="val 50000"/>
              <a:gd name="adj3" fmla="val 25000"/>
            </a:avLst>
          </a:prstGeom>
          <a:solidFill>
            <a:schemeClr val="bg2"/>
          </a:solid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aphicFrame>
        <p:nvGraphicFramePr>
          <p:cNvPr id="33" name="Table 5">
            <a:extLst>
              <a:ext uri="{FF2B5EF4-FFF2-40B4-BE49-F238E27FC236}">
                <a16:creationId xmlns:a16="http://schemas.microsoft.com/office/drawing/2014/main" id="{C993BA0B-0A22-968B-0DDD-A4DB811A445A}"/>
              </a:ext>
            </a:extLst>
          </p:cNvPr>
          <p:cNvGraphicFramePr>
            <a:graphicFrameLocks noGrp="1"/>
          </p:cNvGraphicFramePr>
          <p:nvPr>
            <p:extLst>
              <p:ext uri="{D42A27DB-BD31-4B8C-83A1-F6EECF244321}">
                <p14:modId xmlns:p14="http://schemas.microsoft.com/office/powerpoint/2010/main" val="1171621317"/>
              </p:ext>
            </p:extLst>
          </p:nvPr>
        </p:nvGraphicFramePr>
        <p:xfrm>
          <a:off x="11506540" y="4188544"/>
          <a:ext cx="494451" cy="329641"/>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chemeClr val="bg1">
                              <a:lumMod val="65000"/>
                            </a:schemeClr>
                          </a:solidFill>
                          <a:effectLst/>
                          <a:latin typeface="Montserrat" pitchFamily="2" charset="0"/>
                        </a:rPr>
                        <a:t>37%</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bl>
          </a:graphicData>
        </a:graphic>
      </p:graphicFrame>
      <p:sp>
        <p:nvSpPr>
          <p:cNvPr id="34" name="Arrow: Curved Left 33">
            <a:extLst>
              <a:ext uri="{FF2B5EF4-FFF2-40B4-BE49-F238E27FC236}">
                <a16:creationId xmlns:a16="http://schemas.microsoft.com/office/drawing/2014/main" id="{28D08135-54E3-4DF2-0B87-EDDB83F0608A}"/>
              </a:ext>
            </a:extLst>
          </p:cNvPr>
          <p:cNvSpPr/>
          <p:nvPr/>
        </p:nvSpPr>
        <p:spPr bwMode="gray">
          <a:xfrm>
            <a:off x="11369885" y="4214235"/>
            <a:ext cx="214482" cy="326393"/>
          </a:xfrm>
          <a:prstGeom prst="curvedLeftArrow">
            <a:avLst>
              <a:gd name="adj1" fmla="val 25000"/>
              <a:gd name="adj2" fmla="val 50000"/>
              <a:gd name="adj3" fmla="val 25000"/>
            </a:avLst>
          </a:prstGeom>
          <a:solidFill>
            <a:schemeClr val="bg2"/>
          </a:solid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aphicFrame>
        <p:nvGraphicFramePr>
          <p:cNvPr id="35" name="Table 5">
            <a:extLst>
              <a:ext uri="{FF2B5EF4-FFF2-40B4-BE49-F238E27FC236}">
                <a16:creationId xmlns:a16="http://schemas.microsoft.com/office/drawing/2014/main" id="{6471E586-82AA-F336-D74D-63536E65B7D2}"/>
              </a:ext>
            </a:extLst>
          </p:cNvPr>
          <p:cNvGraphicFramePr>
            <a:graphicFrameLocks noGrp="1"/>
          </p:cNvGraphicFramePr>
          <p:nvPr>
            <p:extLst>
              <p:ext uri="{D42A27DB-BD31-4B8C-83A1-F6EECF244321}">
                <p14:modId xmlns:p14="http://schemas.microsoft.com/office/powerpoint/2010/main" val="4100135540"/>
              </p:ext>
            </p:extLst>
          </p:nvPr>
        </p:nvGraphicFramePr>
        <p:xfrm>
          <a:off x="9566762" y="4188544"/>
          <a:ext cx="494451" cy="329641"/>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chemeClr val="bg1">
                              <a:lumMod val="65000"/>
                            </a:schemeClr>
                          </a:solidFill>
                          <a:effectLst/>
                          <a:latin typeface="Montserrat" pitchFamily="2" charset="0"/>
                        </a:rPr>
                        <a:t>42%</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bl>
          </a:graphicData>
        </a:graphic>
      </p:graphicFrame>
      <p:sp>
        <p:nvSpPr>
          <p:cNvPr id="36" name="Arrow: Curved Left 35">
            <a:extLst>
              <a:ext uri="{FF2B5EF4-FFF2-40B4-BE49-F238E27FC236}">
                <a16:creationId xmlns:a16="http://schemas.microsoft.com/office/drawing/2014/main" id="{36E92CAC-C473-C5D5-7571-0BAEA9EE4B98}"/>
              </a:ext>
            </a:extLst>
          </p:cNvPr>
          <p:cNvSpPr/>
          <p:nvPr/>
        </p:nvSpPr>
        <p:spPr bwMode="gray">
          <a:xfrm>
            <a:off x="9430107" y="4214235"/>
            <a:ext cx="214482" cy="326393"/>
          </a:xfrm>
          <a:prstGeom prst="curvedLeftArrow">
            <a:avLst>
              <a:gd name="adj1" fmla="val 25000"/>
              <a:gd name="adj2" fmla="val 50000"/>
              <a:gd name="adj3" fmla="val 25000"/>
            </a:avLst>
          </a:prstGeom>
          <a:solidFill>
            <a:schemeClr val="bg2"/>
          </a:solid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aphicFrame>
        <p:nvGraphicFramePr>
          <p:cNvPr id="37" name="Table 5">
            <a:extLst>
              <a:ext uri="{FF2B5EF4-FFF2-40B4-BE49-F238E27FC236}">
                <a16:creationId xmlns:a16="http://schemas.microsoft.com/office/drawing/2014/main" id="{4AD1AE1B-A5EF-79CE-685B-899E6352B75F}"/>
              </a:ext>
            </a:extLst>
          </p:cNvPr>
          <p:cNvGraphicFramePr>
            <a:graphicFrameLocks noGrp="1"/>
          </p:cNvGraphicFramePr>
          <p:nvPr>
            <p:extLst>
              <p:ext uri="{D42A27DB-BD31-4B8C-83A1-F6EECF244321}">
                <p14:modId xmlns:p14="http://schemas.microsoft.com/office/powerpoint/2010/main" val="3375201752"/>
              </p:ext>
            </p:extLst>
          </p:nvPr>
        </p:nvGraphicFramePr>
        <p:xfrm>
          <a:off x="7626983" y="4188544"/>
          <a:ext cx="494451" cy="329641"/>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chemeClr val="bg1">
                              <a:lumMod val="65000"/>
                            </a:schemeClr>
                          </a:solidFill>
                          <a:effectLst/>
                          <a:latin typeface="Montserrat" pitchFamily="2" charset="0"/>
                        </a:rPr>
                        <a:t>41%</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bl>
          </a:graphicData>
        </a:graphic>
      </p:graphicFrame>
      <p:sp>
        <p:nvSpPr>
          <p:cNvPr id="38" name="Arrow: Curved Left 37">
            <a:extLst>
              <a:ext uri="{FF2B5EF4-FFF2-40B4-BE49-F238E27FC236}">
                <a16:creationId xmlns:a16="http://schemas.microsoft.com/office/drawing/2014/main" id="{1956425C-F7C2-65AB-9A0F-C602096CF3A9}"/>
              </a:ext>
            </a:extLst>
          </p:cNvPr>
          <p:cNvSpPr/>
          <p:nvPr/>
        </p:nvSpPr>
        <p:spPr bwMode="gray">
          <a:xfrm>
            <a:off x="7490328" y="4214235"/>
            <a:ext cx="214482" cy="326393"/>
          </a:xfrm>
          <a:prstGeom prst="curvedLeftArrow">
            <a:avLst>
              <a:gd name="adj1" fmla="val 25000"/>
              <a:gd name="adj2" fmla="val 50000"/>
              <a:gd name="adj3" fmla="val 25000"/>
            </a:avLst>
          </a:prstGeom>
          <a:solidFill>
            <a:schemeClr val="bg2"/>
          </a:solid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aphicFrame>
        <p:nvGraphicFramePr>
          <p:cNvPr id="39" name="Table 5">
            <a:extLst>
              <a:ext uri="{FF2B5EF4-FFF2-40B4-BE49-F238E27FC236}">
                <a16:creationId xmlns:a16="http://schemas.microsoft.com/office/drawing/2014/main" id="{CA060E72-02D8-CDF3-6035-F177C291339D}"/>
              </a:ext>
            </a:extLst>
          </p:cNvPr>
          <p:cNvGraphicFramePr>
            <a:graphicFrameLocks noGrp="1"/>
          </p:cNvGraphicFramePr>
          <p:nvPr>
            <p:extLst>
              <p:ext uri="{D42A27DB-BD31-4B8C-83A1-F6EECF244321}">
                <p14:modId xmlns:p14="http://schemas.microsoft.com/office/powerpoint/2010/main" val="896121796"/>
              </p:ext>
            </p:extLst>
          </p:nvPr>
        </p:nvGraphicFramePr>
        <p:xfrm>
          <a:off x="5687204" y="4188544"/>
          <a:ext cx="494451" cy="329641"/>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chemeClr val="bg1">
                              <a:lumMod val="65000"/>
                            </a:schemeClr>
                          </a:solidFill>
                          <a:effectLst/>
                          <a:latin typeface="Montserrat" pitchFamily="2" charset="0"/>
                        </a:rPr>
                        <a:t>39%</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bl>
          </a:graphicData>
        </a:graphic>
      </p:graphicFrame>
      <p:sp>
        <p:nvSpPr>
          <p:cNvPr id="40" name="Arrow: Curved Left 39">
            <a:extLst>
              <a:ext uri="{FF2B5EF4-FFF2-40B4-BE49-F238E27FC236}">
                <a16:creationId xmlns:a16="http://schemas.microsoft.com/office/drawing/2014/main" id="{6CE1383B-6B6F-C0AF-6B98-19EBCEBA56CC}"/>
              </a:ext>
            </a:extLst>
          </p:cNvPr>
          <p:cNvSpPr/>
          <p:nvPr/>
        </p:nvSpPr>
        <p:spPr bwMode="gray">
          <a:xfrm>
            <a:off x="5550549" y="4214235"/>
            <a:ext cx="214482" cy="326393"/>
          </a:xfrm>
          <a:prstGeom prst="curvedLeftArrow">
            <a:avLst>
              <a:gd name="adj1" fmla="val 25000"/>
              <a:gd name="adj2" fmla="val 50000"/>
              <a:gd name="adj3" fmla="val 25000"/>
            </a:avLst>
          </a:prstGeom>
          <a:solidFill>
            <a:schemeClr val="bg2"/>
          </a:solid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aphicFrame>
        <p:nvGraphicFramePr>
          <p:cNvPr id="41" name="Table 5">
            <a:extLst>
              <a:ext uri="{FF2B5EF4-FFF2-40B4-BE49-F238E27FC236}">
                <a16:creationId xmlns:a16="http://schemas.microsoft.com/office/drawing/2014/main" id="{0DD0A49A-0AF0-69DE-E963-D797FE184CEF}"/>
              </a:ext>
            </a:extLst>
          </p:cNvPr>
          <p:cNvGraphicFramePr>
            <a:graphicFrameLocks noGrp="1"/>
          </p:cNvGraphicFramePr>
          <p:nvPr>
            <p:extLst>
              <p:ext uri="{D42A27DB-BD31-4B8C-83A1-F6EECF244321}">
                <p14:modId xmlns:p14="http://schemas.microsoft.com/office/powerpoint/2010/main" val="3423296902"/>
              </p:ext>
            </p:extLst>
          </p:nvPr>
        </p:nvGraphicFramePr>
        <p:xfrm>
          <a:off x="3747425" y="4188544"/>
          <a:ext cx="494451" cy="329641"/>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chemeClr val="bg1">
                              <a:lumMod val="65000"/>
                            </a:schemeClr>
                          </a:solidFill>
                          <a:effectLst/>
                          <a:latin typeface="Montserrat" pitchFamily="2" charset="0"/>
                        </a:rPr>
                        <a:t>45%</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bl>
          </a:graphicData>
        </a:graphic>
      </p:graphicFrame>
      <p:sp>
        <p:nvSpPr>
          <p:cNvPr id="42" name="Arrow: Curved Left 41">
            <a:extLst>
              <a:ext uri="{FF2B5EF4-FFF2-40B4-BE49-F238E27FC236}">
                <a16:creationId xmlns:a16="http://schemas.microsoft.com/office/drawing/2014/main" id="{71FC3EA8-A5A7-6B50-B028-ED441157C33E}"/>
              </a:ext>
            </a:extLst>
          </p:cNvPr>
          <p:cNvSpPr/>
          <p:nvPr/>
        </p:nvSpPr>
        <p:spPr bwMode="gray">
          <a:xfrm>
            <a:off x="3610770" y="4214235"/>
            <a:ext cx="214482" cy="326393"/>
          </a:xfrm>
          <a:prstGeom prst="curvedLeftArrow">
            <a:avLst>
              <a:gd name="adj1" fmla="val 25000"/>
              <a:gd name="adj2" fmla="val 50000"/>
              <a:gd name="adj3" fmla="val 25000"/>
            </a:avLst>
          </a:prstGeom>
          <a:solidFill>
            <a:schemeClr val="bg2"/>
          </a:solid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aphicFrame>
        <p:nvGraphicFramePr>
          <p:cNvPr id="43" name="Table 42">
            <a:extLst>
              <a:ext uri="{FF2B5EF4-FFF2-40B4-BE49-F238E27FC236}">
                <a16:creationId xmlns:a16="http://schemas.microsoft.com/office/drawing/2014/main" id="{4E8591ED-7E21-01FF-8F30-846AFC22F4E7}"/>
              </a:ext>
            </a:extLst>
          </p:cNvPr>
          <p:cNvGraphicFramePr>
            <a:graphicFrameLocks noGrp="1"/>
          </p:cNvGraphicFramePr>
          <p:nvPr>
            <p:extLst>
              <p:ext uri="{D42A27DB-BD31-4B8C-83A1-F6EECF244321}">
                <p14:modId xmlns:p14="http://schemas.microsoft.com/office/powerpoint/2010/main" val="2278052026"/>
              </p:ext>
            </p:extLst>
          </p:nvPr>
        </p:nvGraphicFramePr>
        <p:xfrm>
          <a:off x="534380" y="3931948"/>
          <a:ext cx="11352821" cy="786004"/>
        </p:xfrm>
        <a:graphic>
          <a:graphicData uri="http://schemas.openxmlformats.org/drawingml/2006/table">
            <a:tbl>
              <a:tblPr firstRow="1" bandRow="1">
                <a:tableStyleId>{2D5ABB26-0587-4C30-8999-92F81FD0307C}</a:tableStyleId>
              </a:tblPr>
              <a:tblGrid>
                <a:gridCol w="1457561">
                  <a:extLst>
                    <a:ext uri="{9D8B030D-6E8A-4147-A177-3AD203B41FA5}">
                      <a16:colId xmlns:a16="http://schemas.microsoft.com/office/drawing/2014/main" val="20000"/>
                    </a:ext>
                  </a:extLst>
                </a:gridCol>
                <a:gridCol w="1979052">
                  <a:extLst>
                    <a:ext uri="{9D8B030D-6E8A-4147-A177-3AD203B41FA5}">
                      <a16:colId xmlns:a16="http://schemas.microsoft.com/office/drawing/2014/main" val="2924392310"/>
                    </a:ext>
                  </a:extLst>
                </a:gridCol>
                <a:gridCol w="1979052">
                  <a:extLst>
                    <a:ext uri="{9D8B030D-6E8A-4147-A177-3AD203B41FA5}">
                      <a16:colId xmlns:a16="http://schemas.microsoft.com/office/drawing/2014/main" val="979783282"/>
                    </a:ext>
                  </a:extLst>
                </a:gridCol>
                <a:gridCol w="1979052">
                  <a:extLst>
                    <a:ext uri="{9D8B030D-6E8A-4147-A177-3AD203B41FA5}">
                      <a16:colId xmlns:a16="http://schemas.microsoft.com/office/drawing/2014/main" val="2130639159"/>
                    </a:ext>
                  </a:extLst>
                </a:gridCol>
                <a:gridCol w="1979052">
                  <a:extLst>
                    <a:ext uri="{9D8B030D-6E8A-4147-A177-3AD203B41FA5}">
                      <a16:colId xmlns:a16="http://schemas.microsoft.com/office/drawing/2014/main" val="3728536279"/>
                    </a:ext>
                  </a:extLst>
                </a:gridCol>
                <a:gridCol w="1979052">
                  <a:extLst>
                    <a:ext uri="{9D8B030D-6E8A-4147-A177-3AD203B41FA5}">
                      <a16:colId xmlns:a16="http://schemas.microsoft.com/office/drawing/2014/main" val="1076748089"/>
                    </a:ext>
                  </a:extLst>
                </a:gridCol>
              </a:tblGrid>
              <a:tr h="393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Awareness</a:t>
                      </a: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799930318"/>
                  </a:ext>
                </a:extLst>
              </a:tr>
              <a:tr h="393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Past 12M Usage</a:t>
                      </a: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1845381249"/>
                  </a:ext>
                </a:extLst>
              </a:tr>
            </a:tbl>
          </a:graphicData>
        </a:graphic>
      </p:graphicFrame>
      <p:sp>
        <p:nvSpPr>
          <p:cNvPr id="44" name="Rectangle: Rounded Corners 43">
            <a:extLst>
              <a:ext uri="{FF2B5EF4-FFF2-40B4-BE49-F238E27FC236}">
                <a16:creationId xmlns:a16="http://schemas.microsoft.com/office/drawing/2014/main" id="{258E1B0D-A546-C052-1A09-FCE5999934DC}"/>
              </a:ext>
            </a:extLst>
          </p:cNvPr>
          <p:cNvSpPr/>
          <p:nvPr/>
        </p:nvSpPr>
        <p:spPr>
          <a:xfrm>
            <a:off x="447965" y="5285769"/>
            <a:ext cx="11439235" cy="862120"/>
          </a:xfrm>
          <a:prstGeom prst="roundRect">
            <a:avLst>
              <a:gd name="adj" fmla="val 6849"/>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t>Global OTAs dominate top-of-mind awareness and usage</a:t>
            </a:r>
            <a:r>
              <a:rPr lang="en-US" sz="1200" dirty="0"/>
              <a:t>, with Traveloka, Booking.com, and Agoda collectively </a:t>
            </a:r>
          </a:p>
          <a:p>
            <a:r>
              <a:rPr lang="en-US" sz="1200" dirty="0"/>
              <a:t>capturing ~80% of digital booking volume. However, </a:t>
            </a:r>
            <a:r>
              <a:rPr lang="en-US" sz="1200" b="1" dirty="0"/>
              <a:t>local OTAs are gaining traction</a:t>
            </a:r>
            <a:r>
              <a:rPr lang="en-US" sz="1200" dirty="0"/>
              <a:t> with Vietnam-specific promotions, </a:t>
            </a:r>
          </a:p>
          <a:p>
            <a:r>
              <a:rPr lang="en-US" sz="1200" dirty="0"/>
              <a:t>e-wallet integration (MoMo, VNPay, ZaloPay), and Vietnamese language support.</a:t>
            </a:r>
          </a:p>
        </p:txBody>
      </p:sp>
      <p:sp>
        <p:nvSpPr>
          <p:cNvPr id="45" name="Freeform 12">
            <a:extLst>
              <a:ext uri="{FF2B5EF4-FFF2-40B4-BE49-F238E27FC236}">
                <a16:creationId xmlns:a16="http://schemas.microsoft.com/office/drawing/2014/main" id="{5667D653-842E-3188-558B-5BEDBA575EC4}"/>
              </a:ext>
            </a:extLst>
          </p:cNvPr>
          <p:cNvSpPr/>
          <p:nvPr/>
        </p:nvSpPr>
        <p:spPr>
          <a:xfrm>
            <a:off x="9644589" y="4927299"/>
            <a:ext cx="2201464" cy="1488991"/>
          </a:xfrm>
          <a:custGeom>
            <a:avLst/>
            <a:gdLst/>
            <a:ahLst/>
            <a:cxnLst/>
            <a:rect l="l" t="t" r="r" b="b"/>
            <a:pathLst>
              <a:path w="4405815" h="2979933">
                <a:moveTo>
                  <a:pt x="0" y="0"/>
                </a:moveTo>
                <a:lnTo>
                  <a:pt x="4405815" y="0"/>
                </a:lnTo>
                <a:lnTo>
                  <a:pt x="4405815" y="2979933"/>
                </a:lnTo>
                <a:lnTo>
                  <a:pt x="0" y="297993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1DA73D98-5243-3C31-5F6C-6D5AC862B316}"/>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Which of the following travel booking platforms are you aware of? / Which have you used in the past 12 months?</a:t>
            </a:r>
          </a:p>
          <a:p>
            <a:r>
              <a:rPr lang="en-US" sz="1000" i="1" dirty="0">
                <a:solidFill>
                  <a:schemeClr val="tx1">
                    <a:lumMod val="60000"/>
                    <a:lumOff val="40000"/>
                  </a:schemeClr>
                </a:solidFill>
              </a:rPr>
              <a:t>Vietnamese Travel Trends Summer 2026 | InsightAsia Vietnam Primary Research | March 2026 </a:t>
            </a:r>
          </a:p>
        </p:txBody>
      </p:sp>
      <p:sp>
        <p:nvSpPr>
          <p:cNvPr id="4" name="TextBox 3">
            <a:extLst>
              <a:ext uri="{FF2B5EF4-FFF2-40B4-BE49-F238E27FC236}">
                <a16:creationId xmlns:a16="http://schemas.microsoft.com/office/drawing/2014/main" id="{1A558351-42CE-D84C-E273-BD498300D57C}"/>
              </a:ext>
            </a:extLst>
          </p:cNvPr>
          <p:cNvSpPr txBox="1"/>
          <p:nvPr/>
        </p:nvSpPr>
        <p:spPr>
          <a:xfrm>
            <a:off x="447965" y="1948544"/>
            <a:ext cx="1737976" cy="276999"/>
          </a:xfrm>
          <a:prstGeom prst="rect">
            <a:avLst/>
          </a:prstGeom>
          <a:noFill/>
        </p:spPr>
        <p:txBody>
          <a:bodyPr wrap="none" rtlCol="0">
            <a:spAutoFit/>
          </a:bodyPr>
          <a:lstStyle/>
          <a:p>
            <a:r>
              <a:rPr lang="en-US" sz="1200" i="1" dirty="0">
                <a:solidFill>
                  <a:schemeClr val="tx1">
                    <a:lumMod val="60000"/>
                    <a:lumOff val="40000"/>
                  </a:schemeClr>
                </a:solidFill>
              </a:rPr>
              <a:t>Base: Total (n=1,389)</a:t>
            </a:r>
          </a:p>
        </p:txBody>
      </p:sp>
      <p:sp>
        <p:nvSpPr>
          <p:cNvPr id="46" name="TextBox 45">
            <a:extLst>
              <a:ext uri="{FF2B5EF4-FFF2-40B4-BE49-F238E27FC236}">
                <a16:creationId xmlns:a16="http://schemas.microsoft.com/office/drawing/2014/main" id="{F73D7898-1338-54B7-5F68-595687E8BC46}"/>
              </a:ext>
            </a:extLst>
          </p:cNvPr>
          <p:cNvSpPr txBox="1"/>
          <p:nvPr/>
        </p:nvSpPr>
        <p:spPr>
          <a:xfrm>
            <a:off x="451120" y="3660670"/>
            <a:ext cx="1737976" cy="276999"/>
          </a:xfrm>
          <a:prstGeom prst="rect">
            <a:avLst/>
          </a:prstGeom>
          <a:noFill/>
        </p:spPr>
        <p:txBody>
          <a:bodyPr wrap="none" rtlCol="0">
            <a:spAutoFit/>
          </a:bodyPr>
          <a:lstStyle/>
          <a:p>
            <a:r>
              <a:rPr lang="en-US" sz="1200" i="1" dirty="0">
                <a:solidFill>
                  <a:schemeClr val="tx1">
                    <a:lumMod val="60000"/>
                    <a:lumOff val="40000"/>
                  </a:schemeClr>
                </a:solidFill>
              </a:rPr>
              <a:t>Base: Total (n=1,389)</a:t>
            </a:r>
          </a:p>
        </p:txBody>
      </p:sp>
      <p:sp>
        <p:nvSpPr>
          <p:cNvPr id="48" name="TextBox 47">
            <a:extLst>
              <a:ext uri="{FF2B5EF4-FFF2-40B4-BE49-F238E27FC236}">
                <a16:creationId xmlns:a16="http://schemas.microsoft.com/office/drawing/2014/main" id="{6371C2CB-A412-9723-8275-70A10E9C4E43}"/>
              </a:ext>
            </a:extLst>
          </p:cNvPr>
          <p:cNvSpPr txBox="1"/>
          <p:nvPr/>
        </p:nvSpPr>
        <p:spPr>
          <a:xfrm>
            <a:off x="451120" y="5007011"/>
            <a:ext cx="6096000" cy="276999"/>
          </a:xfrm>
          <a:prstGeom prst="rect">
            <a:avLst/>
          </a:prstGeom>
          <a:noFill/>
        </p:spPr>
        <p:txBody>
          <a:bodyPr wrap="square">
            <a:spAutoFit/>
          </a:bodyPr>
          <a:lstStyle/>
          <a:p>
            <a:r>
              <a:rPr lang="en-US" sz="1200" b="1" dirty="0">
                <a:solidFill>
                  <a:srgbClr val="3F9C31"/>
                </a:solidFill>
              </a:rPr>
              <a:t>Platform Landscape</a:t>
            </a:r>
          </a:p>
        </p:txBody>
      </p:sp>
      <p:pic>
        <p:nvPicPr>
          <p:cNvPr id="49" name="Picture 48">
            <a:extLst>
              <a:ext uri="{FF2B5EF4-FFF2-40B4-BE49-F238E27FC236}">
                <a16:creationId xmlns:a16="http://schemas.microsoft.com/office/drawing/2014/main" id="{95E1D7A9-8250-E703-C507-F89F6DF6930E}"/>
              </a:ext>
            </a:extLst>
          </p:cNvPr>
          <p:cNvPicPr>
            <a:picLocks noChangeAspect="1"/>
          </p:cNvPicPr>
          <p:nvPr/>
        </p:nvPicPr>
        <p:blipFill>
          <a:blip r:embed="rId23"/>
          <a:stretch>
            <a:fillRect/>
          </a:stretch>
        </p:blipFill>
        <p:spPr>
          <a:xfrm>
            <a:off x="8326671" y="3660670"/>
            <a:ext cx="1219530" cy="198139"/>
          </a:xfrm>
          <a:prstGeom prst="rect">
            <a:avLst/>
          </a:prstGeom>
        </p:spPr>
      </p:pic>
    </p:spTree>
    <p:extLst>
      <p:ext uri="{BB962C8B-B14F-4D97-AF65-F5344CB8AC3E}">
        <p14:creationId xmlns:p14="http://schemas.microsoft.com/office/powerpoint/2010/main" val="1917981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Section title">
  <a:themeElements>
    <a:clrScheme name="Custom 1">
      <a:dk1>
        <a:srgbClr val="535353"/>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A theme">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44922</TotalTime>
  <Words>3357</Words>
  <Application>Microsoft Macintosh PowerPoint</Application>
  <PresentationFormat>Widescreen</PresentationFormat>
  <Paragraphs>609</Paragraphs>
  <Slides>27</Slides>
  <Notes>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Calibri</vt:lpstr>
      <vt:lpstr>Arial</vt:lpstr>
      <vt:lpstr>Wingdings</vt:lpstr>
      <vt:lpstr>Aptos</vt:lpstr>
      <vt:lpstr>Montserrat</vt:lpstr>
      <vt:lpstr>Montserrat ExtraBold</vt:lpstr>
      <vt:lpstr>Montserrat Light</vt:lpstr>
      <vt:lpstr>Section title</vt:lpstr>
      <vt:lpstr>Vietnamese Travel Trends Summer 2026</vt:lpstr>
      <vt:lpstr>Research Overview &amp; Methodology</vt:lpstr>
      <vt:lpstr>Research Overview &amp; Methodology</vt:lpstr>
      <vt:lpstr>Market Landscape &amp; Context</vt:lpstr>
      <vt:lpstr>Key Findings Defining Trends in Summer 2026</vt:lpstr>
      <vt:lpstr>Travel Behavior &amp; Trip Occasions</vt:lpstr>
      <vt:lpstr>Booking Windows &amp; Travel Frequency</vt:lpstr>
      <vt:lpstr>Consumer Spending Analysis</vt:lpstr>
      <vt:lpstr>Platform Awareness &amp; Usage Funnel</vt:lpstr>
      <vt:lpstr>Platform Performance: Key Attributes</vt:lpstr>
      <vt:lpstr>Platform selection drivers</vt:lpstr>
      <vt:lpstr>Payment Methods &amp; Digital Wallet Adoption</vt:lpstr>
      <vt:lpstr>Destination Preferences: Domestic Leading</vt:lpstr>
      <vt:lpstr>Outbound Destination Preferences</vt:lpstr>
      <vt:lpstr>Key Destination &amp; Accommodation Choice Drivers</vt:lpstr>
      <vt:lpstr>Key Destination &amp; Accommodation Choice Drivers</vt:lpstr>
      <vt:lpstr>Consumer Segmentation Framework</vt:lpstr>
      <vt:lpstr>Strategic Implications</vt:lpstr>
      <vt:lpstr>Strategic Implications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Outbound Destination Preferences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Summer Travel Report</dc:title>
  <dc:creator>Tuan Pham</dc:creator>
  <cp:lastModifiedBy>Suhaila Shahri</cp:lastModifiedBy>
  <cp:revision>563</cp:revision>
  <dcterms:created xsi:type="dcterms:W3CDTF">2024-04-03T06:42:38Z</dcterms:created>
  <dcterms:modified xsi:type="dcterms:W3CDTF">2026-04-20T02:59:27Z</dcterms:modified>
</cp:coreProperties>
</file>